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939" r:id="rId2"/>
    <p:sldId id="940" r:id="rId3"/>
    <p:sldId id="941" r:id="rId4"/>
  </p:sldIdLst>
  <p:sldSz cx="48768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Κόβας Κωνσταντίνος" initials="ΚΚ" lastIdx="1" clrIdx="0">
    <p:extLst>
      <p:ext uri="{19B8F6BF-5375-455C-9EA6-DF929625EA0E}">
        <p15:presenceInfo xmlns:p15="http://schemas.microsoft.com/office/powerpoint/2012/main" userId="Κόβας Κωνσταντίνος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41" autoAdjust="0"/>
    <p:restoredTop sz="75155" autoAdjust="0"/>
  </p:normalViewPr>
  <p:slideViewPr>
    <p:cSldViewPr snapToGrid="0">
      <p:cViewPr varScale="1">
        <p:scale>
          <a:sx n="100" d="100"/>
          <a:sy n="100" d="100"/>
        </p:scale>
        <p:origin x="17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807AA-82D7-4557-AB82-6F336AACDDED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32F03-E5C2-4DF3-B4CF-F5B0AE03B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45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232F03-E5C2-4DF3-B4CF-F5B0AE03BA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84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232F03-E5C2-4DF3-B4CF-F5B0AE03BA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4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232F03-E5C2-4DF3-B4CF-F5B0AE03BA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05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" y="598593"/>
            <a:ext cx="4145280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921087"/>
            <a:ext cx="3657600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79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4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89960" y="194733"/>
            <a:ext cx="1051560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5280" y="194733"/>
            <a:ext cx="3093720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1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72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740" y="911861"/>
            <a:ext cx="4206240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740" y="2447714"/>
            <a:ext cx="4206240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/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1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280" y="973666"/>
            <a:ext cx="207264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8880" y="973666"/>
            <a:ext cx="207264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1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15" y="194734"/>
            <a:ext cx="420624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916" y="896620"/>
            <a:ext cx="2063115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916" y="1336040"/>
            <a:ext cx="2063115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68880" y="896620"/>
            <a:ext cx="2073275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68880" y="1336040"/>
            <a:ext cx="2073275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1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5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43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15" y="243840"/>
            <a:ext cx="1572895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275" y="526627"/>
            <a:ext cx="2468880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15" y="1097280"/>
            <a:ext cx="1572895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8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15" y="243840"/>
            <a:ext cx="1572895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73275" y="526627"/>
            <a:ext cx="2468880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15" y="1097280"/>
            <a:ext cx="1572895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6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280" y="194734"/>
            <a:ext cx="420624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80" y="973666"/>
            <a:ext cx="420624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280" y="3390054"/>
            <a:ext cx="109728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C8E0-3A49-4DBB-8477-55C3EBB6E0EA}" type="datetimeFigureOut">
              <a:rPr lang="en-US" smtClean="0"/>
              <a:t>11-Mar-21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5440" y="3390054"/>
            <a:ext cx="164592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44240" y="3390054"/>
            <a:ext cx="109728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4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7A481E08-0155-4E78-BF2C-F8125ABFA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342" y="218106"/>
            <a:ext cx="44017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12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Alegeți 5 dintre regulile care ar trebui incluse în contract pentru Tom</a:t>
            </a:r>
            <a:r>
              <a:rPr kumimoji="0" lang="ro-RO" altLang="en-US" sz="12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o-RO" altLang="en-US" sz="1200" b="0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Tom se angajează să:</a:t>
            </a:r>
            <a:r>
              <a:rPr kumimoji="0" lang="en-US" altLang="en-US" sz="300" b="0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3FF75C4-502D-4673-BE57-22D1D3E36E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96740" y="916998"/>
            <a:ext cx="448331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Adopte a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bord</a:t>
            </a:r>
            <a:r>
              <a:rPr lang="ro-RO" altLang="en-US" sz="105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ă</a:t>
            </a: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ri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interculturale în lecțiile pentru profesori și elevi.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Nu deranjeze, să nu vorbească și să nu comenteze comportamentul celorlalți (profesor</a:t>
            </a: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și colegi de clasă).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Nu folosească expresii vulgare în timpul lecțiilor și pauzelor.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Participe regulat la terapii fizice la școală și în afara școlii.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Participe regulat și punctual la toate activitățile școlare.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Pregătească sistematic lecțiile.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Efectueze temele și să-și îndeplinească sarcinile la termenele stabilite.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Corecteze sistematic notele negative.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Respecte reglementările școlare cuprinse în statut.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Muncească activ în timpul lecțiilor și să îndeplinească sarcinile solicitate de profesor.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4652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8899E82-FDC4-45B7-A2C9-3140790DF9AA}"/>
              </a:ext>
            </a:extLst>
          </p:cNvPr>
          <p:cNvSpPr/>
          <p:nvPr/>
        </p:nvSpPr>
        <p:spPr>
          <a:xfrm>
            <a:off x="174172" y="39689"/>
            <a:ext cx="4876799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endParaRPr lang="en-US" sz="1000" b="1" dirty="0">
              <a:solidFill>
                <a:srgbClr val="0070C0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Arial Unicode MS"/>
              <a:cs typeface="Arial Unicode MS"/>
            </a:endParaRPr>
          </a:p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r>
              <a:rPr lang="en-US" sz="1000" dirty="0" err="1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Profesorul</a:t>
            </a:r>
            <a:r>
              <a:rPr lang="en-US" sz="10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 </a:t>
            </a:r>
            <a:r>
              <a:rPr lang="ro-RO" sz="10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de</a:t>
            </a:r>
            <a:r>
              <a:rPr lang="en-US" sz="10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 la</a:t>
            </a:r>
            <a:r>
              <a:rPr lang="ro-RO" sz="10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 clasă </a:t>
            </a:r>
            <a:r>
              <a:rPr lang="en-US" sz="10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, ca </a:t>
            </a:r>
            <a:r>
              <a:rPr lang="ro-RO" sz="10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reprezentant al școlii se angajează să</a:t>
            </a:r>
            <a:r>
              <a:rPr lang="en-US" sz="10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CD0C5D6-3936-4C8C-898C-A8C300D91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72" y="149976"/>
            <a:ext cx="3502562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1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Selectați 5 sarcini care ar trebui incluse în obligațiile profesorului</a:t>
            </a:r>
            <a:r>
              <a:rPr lang="ro-RO" altLang="en-US" sz="1000" b="1" dirty="0">
                <a:solidFill>
                  <a:srgbClr val="20212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lang="en-US" altLang="en-US" sz="1000" b="1" dirty="0">
                <a:solidFill>
                  <a:srgbClr val="20212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1D340F-EEFD-44AE-B2B0-E56A93FB5E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74172" y="923926"/>
            <a:ext cx="4260979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Observe comportamentul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pozitiv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Ap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reci</a:t>
            </a:r>
            <a:r>
              <a:rPr lang="ro-RO" altLang="en-US" sz="100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eze 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efortul elevului și să note</a:t>
            </a:r>
            <a:r>
              <a:rPr lang="ro-RO" altLang="en-US" sz="100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ze 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realizările în jurnalul de comportament</a:t>
            </a:r>
            <a:r>
              <a:rPr lang="en-US" altLang="en-US" sz="100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Susțin</a:t>
            </a:r>
            <a:r>
              <a:rPr lang="ro-RO" altLang="en-US" sz="100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ă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un părinte în procesul de educație.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Ofer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 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sfaturi la cererea unui părinte în situații problematice: predare, educație.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Permită părintelui să contacteze profesori de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la 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</a:t>
            </a:r>
            <a:r>
              <a:rPr lang="en-US" altLang="en-US" sz="100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f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er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ite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materii și consilieri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școlari.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Efectueze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un c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ontrol sistematic al comportamentului elevilor și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s</a:t>
            </a:r>
            <a:r>
              <a:rPr lang="ro-RO" altLang="en-US" sz="100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ă introducă 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informațiil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în registrul clasei lui Tom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Ofere ajutor în situații dificile, sprijin prin discuții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o-RO" altLang="en-US" sz="100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și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sfaturi.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o-RO" altLang="en-US" sz="100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Ofere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asistență elevului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in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procesul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de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predare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și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cel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al comportamentului.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Contacteze în mod sistematic părinții și să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le d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informați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</a:t>
            </a: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despre comportamentul elevului și progresul acestuia.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Organizeze sprijin în domeniul terapiei pedagogice și să controleze participarea elevilor la cursuri.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Monitorizeze sistematic comportamentul elevului în timpul pauzelor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7918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891A48B-EB83-47C6-AC02-707E35E8AB46}"/>
              </a:ext>
            </a:extLst>
          </p:cNvPr>
          <p:cNvSpPr/>
          <p:nvPr/>
        </p:nvSpPr>
        <p:spPr>
          <a:xfrm>
            <a:off x="0" y="57478"/>
            <a:ext cx="4876799" cy="55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r>
              <a:rPr lang="ro-RO" altLang="en-US" sz="11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Selectaț</a:t>
            </a:r>
            <a:r>
              <a:rPr lang="en-US" altLang="en-US" sz="11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sz="1100" b="1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4 </a:t>
            </a:r>
            <a:r>
              <a:rPr lang="en-US" sz="1100" b="1" dirty="0" err="1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sarcini</a:t>
            </a:r>
            <a:r>
              <a:rPr lang="en-US" sz="1100" b="1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 care </a:t>
            </a:r>
            <a:r>
              <a:rPr lang="en-US" sz="1100" b="1" dirty="0" err="1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ar</a:t>
            </a:r>
            <a:r>
              <a:rPr lang="en-US" sz="1100" b="1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 </a:t>
            </a:r>
            <a:r>
              <a:rPr lang="en-US" sz="1100" b="1" dirty="0" err="1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trebui</a:t>
            </a:r>
            <a:r>
              <a:rPr lang="en-US" sz="1100" b="1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 </a:t>
            </a:r>
            <a:r>
              <a:rPr lang="en-US" sz="1100" b="1" dirty="0" err="1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incluse</a:t>
            </a:r>
            <a:r>
              <a:rPr lang="ro-RO" altLang="en-US" sz="1100" b="1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 în obligațiile părinților</a:t>
            </a:r>
            <a:r>
              <a:rPr lang="ro-RO" altLang="en-US" sz="1100" b="1" dirty="0">
                <a:solidFill>
                  <a:srgbClr val="20212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lang="en-US" altLang="en-US" sz="200" b="1" dirty="0"/>
              <a:t> </a:t>
            </a:r>
            <a:endParaRPr lang="en-US" altLang="en-US" sz="1600" b="1" dirty="0">
              <a:latin typeface="Arial" panose="020B0604020202020204" pitchFamily="34" charset="0"/>
            </a:endParaRPr>
          </a:p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r>
              <a:rPr lang="en-US" altLang="en-US" sz="11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P</a:t>
            </a:r>
            <a:r>
              <a:rPr lang="ro-RO" altLang="en-US" sz="11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ărinți</a:t>
            </a:r>
            <a:r>
              <a:rPr lang="en-US" altLang="en-US" sz="1100" dirty="0" err="1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i</a:t>
            </a:r>
            <a:r>
              <a:rPr lang="en-US" altLang="en-US" sz="11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 se </a:t>
            </a:r>
            <a:r>
              <a:rPr lang="ro-RO" sz="11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angajează să </a:t>
            </a:r>
            <a:r>
              <a:rPr lang="en-US" altLang="en-US" sz="1100" b="1" dirty="0">
                <a:solidFill>
                  <a:srgbClr val="00B0F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:</a:t>
            </a:r>
            <a:endParaRPr lang="en-US" sz="1100" b="1" dirty="0">
              <a:solidFill>
                <a:srgbClr val="00B0F0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Arial Unicode MS"/>
              <a:cs typeface="Arial Unicode MS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00E7347-D681-4C2E-8225-0780463514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83501" y="792324"/>
            <a:ext cx="4509796" cy="2262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Contacteze regulat profesorul clasei - o dată pe lună pentru consultare (de ex. prima miercuri a lunii la 15:30).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Efectueze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nspecția zilnică a caietelor și temelor, confirmând acest lucru cu propria semnătură.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Control</a:t>
            </a: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eze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particip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area 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sistematică a copilului la orele didactice suplimentare și compensatorii și in cadrul </a:t>
            </a:r>
            <a:r>
              <a:rPr lang="ro-RO" altLang="en-US" sz="105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ș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edintelor terapeutice.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Susțin</a:t>
            </a:r>
            <a:r>
              <a:rPr lang="ro-RO" altLang="en-US" sz="105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ă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elevul în toate activitățile sale.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o-RO" altLang="en-US" sz="105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Monitorizeze 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înregistrările din jurnalul comportamentului / registrul  electronic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al </a:t>
            </a: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clasei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și să semneze </a:t>
            </a: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pentru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confirmarea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primirii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informațiilor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Îl recompenseze pe Tom pentru munca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at</a:t>
            </a:r>
            <a:r>
              <a:rPr lang="ro-RO" altLang="en-US" sz="105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â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t 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in ceea ce privește comportamentul 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ro-RO" altLang="en-US" sz="1050" dirty="0">
                <a:solidFill>
                  <a:srgbClr val="202124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â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t 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și succesele școlare.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Aranjeze acordarea </a:t>
            </a:r>
            <a:r>
              <a:rPr kumimoji="0" lang="en-US" altLang="en-US" sz="105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unor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recompens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lui Tom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pentru îndeplinirea obligațiilor sale.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228600" lvl="0" indent="-2286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Implementeze recomandăril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e</a:t>
            </a:r>
            <a:r>
              <a:rPr kumimoji="0" lang="ro-RO" altLang="en-US" sz="10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ea typeface="Times New Roman" panose="02020603050405020304" pitchFamily="18" charset="0"/>
                <a:cs typeface="Courier New" panose="02070309020205020404" pitchFamily="49" charset="0"/>
              </a:rPr>
              <a:t> stabilite de terapeutul  lui Tom.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8809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1580</TotalTime>
  <Words>436</Words>
  <Application>Microsoft Office PowerPoint</Application>
  <PresentationFormat>Custom</PresentationFormat>
  <Paragraphs>42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Κόβας Κωνσταντίνος</dc:creator>
  <cp:lastModifiedBy>User-ITD</cp:lastModifiedBy>
  <cp:revision>93</cp:revision>
  <dcterms:created xsi:type="dcterms:W3CDTF">2020-09-21T19:05:29Z</dcterms:created>
  <dcterms:modified xsi:type="dcterms:W3CDTF">2021-03-11T14:10:00Z</dcterms:modified>
</cp:coreProperties>
</file>