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125.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33.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119.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135.xml"/>
  <Override ContentType="application/vnd.openxmlformats-officedocument.presentationml.notesSlide+xml" PartName="/ppt/notesSlides/notesSlide137.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23.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138.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120.xml"/>
  <Override ContentType="application/vnd.openxmlformats-officedocument.presentationml.notesSlide+xml" PartName="/ppt/notesSlides/notesSlide20.xml"/>
  <Override ContentType="application/vnd.openxmlformats-officedocument.presentationml.notesSlide+xml" PartName="/ppt/notesSlides/notesSlide129.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31.xml"/>
  <Override ContentType="application/vnd.openxmlformats-officedocument.presentationml.notesSlide+xml" PartName="/ppt/notesSlides/notesSlide127.xml"/>
  <Override ContentType="application/vnd.openxmlformats-officedocument.presentationml.notesSlide+xml" PartName="/ppt/notesSlides/notesSlide114.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116.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24.xml"/>
  <Override ContentType="application/vnd.openxmlformats-officedocument.presentationml.notesSlide+xml" PartName="/ppt/notesSlides/notesSlide126.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1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122.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118.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36.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1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3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21.xml"/>
  <Override ContentType="application/vnd.openxmlformats-officedocument.presentationml.notesSlide+xml" PartName="/ppt/notesSlides/notesSlide6.xml"/>
  <Override ContentType="application/vnd.openxmlformats-officedocument.presentationml.notesSlide+xml" PartName="/ppt/notesSlides/notesSlide128.xml"/>
  <Override ContentType="application/vnd.openxmlformats-officedocument.presentationml.notesSlide+xml" PartName="/ppt/notesSlides/notesSlide79.xml"/>
  <Override ContentType="application/vnd.openxmlformats-officedocument.presentationml.notesSlide+xml" PartName="/ppt/notesSlides/notesSlide132.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115.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138.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123.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36.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18.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125.xml"/>
  <Override ContentType="application/vnd.openxmlformats-officedocument.presentationml.slide+xml" PartName="/ppt/slides/slide72.xml"/>
  <Override ContentType="application/vnd.openxmlformats-officedocument.presentationml.slide+xml" PartName="/ppt/slides/slide135.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129.xml"/>
  <Override ContentType="application/vnd.openxmlformats-officedocument.presentationml.slide+xml" PartName="/ppt/slides/slide63.xml"/>
  <Override ContentType="application/vnd.openxmlformats-officedocument.presentationml.slide+xml" PartName="/ppt/slides/slide131.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116.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133.xml"/>
  <Override ContentType="application/vnd.openxmlformats-officedocument.presentationml.slide+xml" PartName="/ppt/slides/slide91.xml"/>
  <Override ContentType="application/vnd.openxmlformats-officedocument.presentationml.slide+xml" PartName="/ppt/slides/slide114.xml"/>
  <Override ContentType="application/vnd.openxmlformats-officedocument.presentationml.slide+xml" PartName="/ppt/slides/slide31.xml"/>
  <Override ContentType="application/vnd.openxmlformats-officedocument.presentationml.slide+xml" PartName="/ppt/slides/slide127.xml"/>
  <Override ContentType="application/vnd.openxmlformats-officedocument.presentationml.slide+xml" PartName="/ppt/slides/slide120.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22.xml"/>
  <Override ContentType="application/vnd.openxmlformats-officedocument.presentationml.slide+xml" PartName="/ppt/slides/slide130.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37.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124.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119.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26.xml"/>
  <Override ContentType="application/vnd.openxmlformats-officedocument.presentationml.slide+xml" PartName="/ppt/slides/slide109.xml"/>
  <Override ContentType="application/vnd.openxmlformats-officedocument.presentationml.slide+xml" PartName="/ppt/slides/slide134.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132.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128.xml"/>
  <Override ContentType="application/vnd.openxmlformats-officedocument.presentationml.slide+xml" PartName="/ppt/slides/slide92.xml"/>
  <Override ContentType="application/vnd.openxmlformats-officedocument.presentationml.slide+xml" PartName="/ppt/slides/slide115.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7" r:id="rId117"/>
    <p:sldId id="368" r:id="rId118"/>
    <p:sldId id="369" r:id="rId119"/>
    <p:sldId id="370" r:id="rId120"/>
    <p:sldId id="371" r:id="rId121"/>
    <p:sldId id="372" r:id="rId122"/>
    <p:sldId id="373" r:id="rId123"/>
    <p:sldId id="374" r:id="rId124"/>
    <p:sldId id="375" r:id="rId125"/>
    <p:sldId id="376" r:id="rId126"/>
    <p:sldId id="377" r:id="rId127"/>
    <p:sldId id="378" r:id="rId128"/>
    <p:sldId id="379" r:id="rId129"/>
    <p:sldId id="380" r:id="rId130"/>
    <p:sldId id="381" r:id="rId131"/>
    <p:sldId id="382" r:id="rId132"/>
    <p:sldId id="383" r:id="rId133"/>
    <p:sldId id="384" r:id="rId134"/>
    <p:sldId id="385" r:id="rId135"/>
    <p:sldId id="386" r:id="rId136"/>
    <p:sldId id="387" r:id="rId137"/>
    <p:sldId id="388" r:id="rId138"/>
    <p:sldId id="389" r:id="rId139"/>
    <p:sldId id="390" r:id="rId140"/>
    <p:sldId id="391" r:id="rId141"/>
    <p:sldId id="392" r:id="rId142"/>
    <p:sldId id="393" r:id="rId143"/>
  </p:sldIdLst>
  <p:sldSz cy="6858000" cx="9144000"/>
  <p:notesSz cx="7315200" cy="9601200"/>
  <p:embeddedFontLst>
    <p:embeddedFont>
      <p:font typeface="Arial Black"/>
      <p:regular r:id="rId1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145" roundtripDataSignature="AMtx7mhGahfUX2TsYxL1mIGfyJlLSdEHq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07" Type="http://schemas.openxmlformats.org/officeDocument/2006/relationships/slide" Target="slides/slide102.xml"/><Relationship Id="rId106" Type="http://schemas.openxmlformats.org/officeDocument/2006/relationships/slide" Target="slides/slide101.xml"/><Relationship Id="rId105" Type="http://schemas.openxmlformats.org/officeDocument/2006/relationships/slide" Target="slides/slide100.xml"/><Relationship Id="rId104" Type="http://schemas.openxmlformats.org/officeDocument/2006/relationships/slide" Target="slides/slide99.xml"/><Relationship Id="rId109" Type="http://schemas.openxmlformats.org/officeDocument/2006/relationships/slide" Target="slides/slide104.xml"/><Relationship Id="rId108" Type="http://schemas.openxmlformats.org/officeDocument/2006/relationships/slide" Target="slides/slide103.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103" Type="http://schemas.openxmlformats.org/officeDocument/2006/relationships/slide" Target="slides/slide98.xml"/><Relationship Id="rId102" Type="http://schemas.openxmlformats.org/officeDocument/2006/relationships/slide" Target="slides/slide97.xml"/><Relationship Id="rId101" Type="http://schemas.openxmlformats.org/officeDocument/2006/relationships/slide" Target="slides/slide96.xml"/><Relationship Id="rId100" Type="http://schemas.openxmlformats.org/officeDocument/2006/relationships/slide" Target="slides/slide95.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29" Type="http://schemas.openxmlformats.org/officeDocument/2006/relationships/slide" Target="slides/slide124.xml"/><Relationship Id="rId128" Type="http://schemas.openxmlformats.org/officeDocument/2006/relationships/slide" Target="slides/slide123.xml"/><Relationship Id="rId127" Type="http://schemas.openxmlformats.org/officeDocument/2006/relationships/slide" Target="slides/slide122.xml"/><Relationship Id="rId126" Type="http://schemas.openxmlformats.org/officeDocument/2006/relationships/slide" Target="slides/slide121.xml"/><Relationship Id="rId26" Type="http://schemas.openxmlformats.org/officeDocument/2006/relationships/slide" Target="slides/slide21.xml"/><Relationship Id="rId121" Type="http://schemas.openxmlformats.org/officeDocument/2006/relationships/slide" Target="slides/slide116.xml"/><Relationship Id="rId25" Type="http://schemas.openxmlformats.org/officeDocument/2006/relationships/slide" Target="slides/slide20.xml"/><Relationship Id="rId120" Type="http://schemas.openxmlformats.org/officeDocument/2006/relationships/slide" Target="slides/slide115.xml"/><Relationship Id="rId28" Type="http://schemas.openxmlformats.org/officeDocument/2006/relationships/slide" Target="slides/slide23.xml"/><Relationship Id="rId27" Type="http://schemas.openxmlformats.org/officeDocument/2006/relationships/slide" Target="slides/slide22.xml"/><Relationship Id="rId125" Type="http://schemas.openxmlformats.org/officeDocument/2006/relationships/slide" Target="slides/slide120.xml"/><Relationship Id="rId29" Type="http://schemas.openxmlformats.org/officeDocument/2006/relationships/slide" Target="slides/slide24.xml"/><Relationship Id="rId124" Type="http://schemas.openxmlformats.org/officeDocument/2006/relationships/slide" Target="slides/slide119.xml"/><Relationship Id="rId123" Type="http://schemas.openxmlformats.org/officeDocument/2006/relationships/slide" Target="slides/slide118.xml"/><Relationship Id="rId122" Type="http://schemas.openxmlformats.org/officeDocument/2006/relationships/slide" Target="slides/slide117.xml"/><Relationship Id="rId95" Type="http://schemas.openxmlformats.org/officeDocument/2006/relationships/slide" Target="slides/slide90.xml"/><Relationship Id="rId94" Type="http://schemas.openxmlformats.org/officeDocument/2006/relationships/slide" Target="slides/slide89.xml"/><Relationship Id="rId97" Type="http://schemas.openxmlformats.org/officeDocument/2006/relationships/slide" Target="slides/slide92.xml"/><Relationship Id="rId96" Type="http://schemas.openxmlformats.org/officeDocument/2006/relationships/slide" Target="slides/slide91.xml"/><Relationship Id="rId11" Type="http://schemas.openxmlformats.org/officeDocument/2006/relationships/slide" Target="slides/slide6.xml"/><Relationship Id="rId99" Type="http://schemas.openxmlformats.org/officeDocument/2006/relationships/slide" Target="slides/slide94.xml"/><Relationship Id="rId10" Type="http://schemas.openxmlformats.org/officeDocument/2006/relationships/slide" Target="slides/slide5.xml"/><Relationship Id="rId98" Type="http://schemas.openxmlformats.org/officeDocument/2006/relationships/slide" Target="slides/slide93.xml"/><Relationship Id="rId13" Type="http://schemas.openxmlformats.org/officeDocument/2006/relationships/slide" Target="slides/slide8.xml"/><Relationship Id="rId12" Type="http://schemas.openxmlformats.org/officeDocument/2006/relationships/slide" Target="slides/slide7.xml"/><Relationship Id="rId91" Type="http://schemas.openxmlformats.org/officeDocument/2006/relationships/slide" Target="slides/slide86.xml"/><Relationship Id="rId90" Type="http://schemas.openxmlformats.org/officeDocument/2006/relationships/slide" Target="slides/slide85.xml"/><Relationship Id="rId93" Type="http://schemas.openxmlformats.org/officeDocument/2006/relationships/slide" Target="slides/slide88.xml"/><Relationship Id="rId92" Type="http://schemas.openxmlformats.org/officeDocument/2006/relationships/slide" Target="slides/slide87.xml"/><Relationship Id="rId118" Type="http://schemas.openxmlformats.org/officeDocument/2006/relationships/slide" Target="slides/slide113.xml"/><Relationship Id="rId117" Type="http://schemas.openxmlformats.org/officeDocument/2006/relationships/slide" Target="slides/slide112.xml"/><Relationship Id="rId116" Type="http://schemas.openxmlformats.org/officeDocument/2006/relationships/slide" Target="slides/slide111.xml"/><Relationship Id="rId115" Type="http://schemas.openxmlformats.org/officeDocument/2006/relationships/slide" Target="slides/slide110.xml"/><Relationship Id="rId119" Type="http://schemas.openxmlformats.org/officeDocument/2006/relationships/slide" Target="slides/slide114.xml"/><Relationship Id="rId15" Type="http://schemas.openxmlformats.org/officeDocument/2006/relationships/slide" Target="slides/slide10.xml"/><Relationship Id="rId110" Type="http://schemas.openxmlformats.org/officeDocument/2006/relationships/slide" Target="slides/slide105.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14" Type="http://schemas.openxmlformats.org/officeDocument/2006/relationships/slide" Target="slides/slide109.xml"/><Relationship Id="rId18" Type="http://schemas.openxmlformats.org/officeDocument/2006/relationships/slide" Target="slides/slide13.xml"/><Relationship Id="rId113" Type="http://schemas.openxmlformats.org/officeDocument/2006/relationships/slide" Target="slides/slide108.xml"/><Relationship Id="rId112" Type="http://schemas.openxmlformats.org/officeDocument/2006/relationships/slide" Target="slides/slide107.xml"/><Relationship Id="rId111" Type="http://schemas.openxmlformats.org/officeDocument/2006/relationships/slide" Target="slides/slide106.xml"/><Relationship Id="rId84" Type="http://schemas.openxmlformats.org/officeDocument/2006/relationships/slide" Target="slides/slide79.xml"/><Relationship Id="rId83" Type="http://schemas.openxmlformats.org/officeDocument/2006/relationships/slide" Target="slides/slide78.xml"/><Relationship Id="rId86" Type="http://schemas.openxmlformats.org/officeDocument/2006/relationships/slide" Target="slides/slide81.xml"/><Relationship Id="rId85" Type="http://schemas.openxmlformats.org/officeDocument/2006/relationships/slide" Target="slides/slide80.xml"/><Relationship Id="rId88" Type="http://schemas.openxmlformats.org/officeDocument/2006/relationships/slide" Target="slides/slide83.xml"/><Relationship Id="rId87" Type="http://schemas.openxmlformats.org/officeDocument/2006/relationships/slide" Target="slides/slide82.xml"/><Relationship Id="rId89" Type="http://schemas.openxmlformats.org/officeDocument/2006/relationships/slide" Target="slides/slide84.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3" Type="http://schemas.openxmlformats.org/officeDocument/2006/relationships/slide" Target="slides/slide138.xml"/><Relationship Id="rId142" Type="http://schemas.openxmlformats.org/officeDocument/2006/relationships/slide" Target="slides/slide137.xml"/><Relationship Id="rId141" Type="http://schemas.openxmlformats.org/officeDocument/2006/relationships/slide" Target="slides/slide136.xml"/><Relationship Id="rId140" Type="http://schemas.openxmlformats.org/officeDocument/2006/relationships/slide" Target="slides/slide135.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145" Type="http://customschemas.google.com/relationships/presentationmetadata" Target="metadata"/><Relationship Id="rId8" Type="http://schemas.openxmlformats.org/officeDocument/2006/relationships/slide" Target="slides/slide3.xml"/><Relationship Id="rId144" Type="http://schemas.openxmlformats.org/officeDocument/2006/relationships/font" Target="fonts/ArialBlack-regular.fntdata"/><Relationship Id="rId73" Type="http://schemas.openxmlformats.org/officeDocument/2006/relationships/slide" Target="slides/slide68.xml"/><Relationship Id="rId72" Type="http://schemas.openxmlformats.org/officeDocument/2006/relationships/slide" Target="slides/slide67.xml"/><Relationship Id="rId75" Type="http://schemas.openxmlformats.org/officeDocument/2006/relationships/slide" Target="slides/slide70.xml"/><Relationship Id="rId74" Type="http://schemas.openxmlformats.org/officeDocument/2006/relationships/slide" Target="slides/slide69.xml"/><Relationship Id="rId77" Type="http://schemas.openxmlformats.org/officeDocument/2006/relationships/slide" Target="slides/slide72.xml"/><Relationship Id="rId76" Type="http://schemas.openxmlformats.org/officeDocument/2006/relationships/slide" Target="slides/slide71.xml"/><Relationship Id="rId79" Type="http://schemas.openxmlformats.org/officeDocument/2006/relationships/slide" Target="slides/slide74.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139" Type="http://schemas.openxmlformats.org/officeDocument/2006/relationships/slide" Target="slides/slide134.xml"/><Relationship Id="rId138" Type="http://schemas.openxmlformats.org/officeDocument/2006/relationships/slide" Target="slides/slide133.xml"/><Relationship Id="rId137" Type="http://schemas.openxmlformats.org/officeDocument/2006/relationships/slide" Target="slides/slide132.xml"/><Relationship Id="rId132" Type="http://schemas.openxmlformats.org/officeDocument/2006/relationships/slide" Target="slides/slide127.xml"/><Relationship Id="rId131" Type="http://schemas.openxmlformats.org/officeDocument/2006/relationships/slide" Target="slides/slide126.xml"/><Relationship Id="rId130" Type="http://schemas.openxmlformats.org/officeDocument/2006/relationships/slide" Target="slides/slide125.xml"/><Relationship Id="rId136" Type="http://schemas.openxmlformats.org/officeDocument/2006/relationships/slide" Target="slides/slide131.xml"/><Relationship Id="rId135" Type="http://schemas.openxmlformats.org/officeDocument/2006/relationships/slide" Target="slides/slide130.xml"/><Relationship Id="rId134" Type="http://schemas.openxmlformats.org/officeDocument/2006/relationships/slide" Target="slides/slide129.xml"/><Relationship Id="rId133" Type="http://schemas.openxmlformats.org/officeDocument/2006/relationships/slide" Target="slides/slide128.xml"/><Relationship Id="rId62" Type="http://schemas.openxmlformats.org/officeDocument/2006/relationships/slide" Target="slides/slide57.xml"/><Relationship Id="rId61" Type="http://schemas.openxmlformats.org/officeDocument/2006/relationships/slide" Target="slides/slide56.xml"/><Relationship Id="rId64" Type="http://schemas.openxmlformats.org/officeDocument/2006/relationships/slide" Target="slides/slide59.xml"/><Relationship Id="rId63" Type="http://schemas.openxmlformats.org/officeDocument/2006/relationships/slide" Target="slides/slide58.xml"/><Relationship Id="rId66" Type="http://schemas.openxmlformats.org/officeDocument/2006/relationships/slide" Target="slides/slide61.xml"/><Relationship Id="rId65" Type="http://schemas.openxmlformats.org/officeDocument/2006/relationships/slide" Target="slides/slide60.xml"/><Relationship Id="rId68" Type="http://schemas.openxmlformats.org/officeDocument/2006/relationships/slide" Target="slides/slide63.xml"/><Relationship Id="rId67" Type="http://schemas.openxmlformats.org/officeDocument/2006/relationships/slide" Target="slides/slide62.xml"/><Relationship Id="rId60" Type="http://schemas.openxmlformats.org/officeDocument/2006/relationships/slide" Target="slides/slide55.xml"/><Relationship Id="rId69" Type="http://schemas.openxmlformats.org/officeDocument/2006/relationships/slide" Target="slides/slide6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55" Type="http://schemas.openxmlformats.org/officeDocument/2006/relationships/slide" Target="slides/slide50.xml"/><Relationship Id="rId54" Type="http://schemas.openxmlformats.org/officeDocument/2006/relationships/slide" Target="slides/slide49.xml"/><Relationship Id="rId57" Type="http://schemas.openxmlformats.org/officeDocument/2006/relationships/slide" Target="slides/slide52.xml"/><Relationship Id="rId56" Type="http://schemas.openxmlformats.org/officeDocument/2006/relationships/slide" Target="slides/slide51.xml"/><Relationship Id="rId59" Type="http://schemas.openxmlformats.org/officeDocument/2006/relationships/slide" Target="slides/slide54.xml"/><Relationship Id="rId58"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1"/>
            <a:ext cx="3169920" cy="48006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4143587" y="1"/>
            <a:ext cx="3169920" cy="48006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119474"/>
            <a:ext cx="3169920" cy="48006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pt-P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5" name="Google Shape;95;p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pt-PT"/>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9" name="Google Shape;159;p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2" name="Shape 782"/>
        <p:cNvGrpSpPr/>
        <p:nvPr/>
      </p:nvGrpSpPr>
      <p:grpSpPr>
        <a:xfrm>
          <a:off x="0" y="0"/>
          <a:ext cx="0" cy="0"/>
          <a:chOff x="0" y="0"/>
          <a:chExt cx="0" cy="0"/>
        </a:xfrm>
      </p:grpSpPr>
      <p:sp>
        <p:nvSpPr>
          <p:cNvPr id="783" name="Google Shape;783;p10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84" name="Google Shape;784;p10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2" name="Shape 792"/>
        <p:cNvGrpSpPr/>
        <p:nvPr/>
      </p:nvGrpSpPr>
      <p:grpSpPr>
        <a:xfrm>
          <a:off x="0" y="0"/>
          <a:ext cx="0" cy="0"/>
          <a:chOff x="0" y="0"/>
          <a:chExt cx="0" cy="0"/>
        </a:xfrm>
      </p:grpSpPr>
      <p:sp>
        <p:nvSpPr>
          <p:cNvPr id="793" name="Google Shape;793;p10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94" name="Google Shape;794;p10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2" name="Shape 802"/>
        <p:cNvGrpSpPr/>
        <p:nvPr/>
      </p:nvGrpSpPr>
      <p:grpSpPr>
        <a:xfrm>
          <a:off x="0" y="0"/>
          <a:ext cx="0" cy="0"/>
          <a:chOff x="0" y="0"/>
          <a:chExt cx="0" cy="0"/>
        </a:xfrm>
      </p:grpSpPr>
      <p:sp>
        <p:nvSpPr>
          <p:cNvPr id="803" name="Google Shape;803;p10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04" name="Google Shape;804;p10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2" name="Shape 812"/>
        <p:cNvGrpSpPr/>
        <p:nvPr/>
      </p:nvGrpSpPr>
      <p:grpSpPr>
        <a:xfrm>
          <a:off x="0" y="0"/>
          <a:ext cx="0" cy="0"/>
          <a:chOff x="0" y="0"/>
          <a:chExt cx="0" cy="0"/>
        </a:xfrm>
      </p:grpSpPr>
      <p:sp>
        <p:nvSpPr>
          <p:cNvPr id="813" name="Google Shape;813;p10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14" name="Google Shape;814;p10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 name="Shape 822"/>
        <p:cNvGrpSpPr/>
        <p:nvPr/>
      </p:nvGrpSpPr>
      <p:grpSpPr>
        <a:xfrm>
          <a:off x="0" y="0"/>
          <a:ext cx="0" cy="0"/>
          <a:chOff x="0" y="0"/>
          <a:chExt cx="0" cy="0"/>
        </a:xfrm>
      </p:grpSpPr>
      <p:sp>
        <p:nvSpPr>
          <p:cNvPr id="823" name="Google Shape;823;p11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4" name="Google Shape;824;p11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2" name="Shape 832"/>
        <p:cNvGrpSpPr/>
        <p:nvPr/>
      </p:nvGrpSpPr>
      <p:grpSpPr>
        <a:xfrm>
          <a:off x="0" y="0"/>
          <a:ext cx="0" cy="0"/>
          <a:chOff x="0" y="0"/>
          <a:chExt cx="0" cy="0"/>
        </a:xfrm>
      </p:grpSpPr>
      <p:sp>
        <p:nvSpPr>
          <p:cNvPr id="833" name="Google Shape;833;p11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4" name="Google Shape;834;p11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35" name="Google Shape;835;p11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pt-PT"/>
              <a:t>‹#›</a:t>
            </a:fld>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2" name="Shape 842"/>
        <p:cNvGrpSpPr/>
        <p:nvPr/>
      </p:nvGrpSpPr>
      <p:grpSpPr>
        <a:xfrm>
          <a:off x="0" y="0"/>
          <a:ext cx="0" cy="0"/>
          <a:chOff x="0" y="0"/>
          <a:chExt cx="0" cy="0"/>
        </a:xfrm>
      </p:grpSpPr>
      <p:sp>
        <p:nvSpPr>
          <p:cNvPr id="843" name="Google Shape;843;p11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44" name="Google Shape;844;p11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8" name="Shape 848"/>
        <p:cNvGrpSpPr/>
        <p:nvPr/>
      </p:nvGrpSpPr>
      <p:grpSpPr>
        <a:xfrm>
          <a:off x="0" y="0"/>
          <a:ext cx="0" cy="0"/>
          <a:chOff x="0" y="0"/>
          <a:chExt cx="0" cy="0"/>
        </a:xfrm>
      </p:grpSpPr>
      <p:sp>
        <p:nvSpPr>
          <p:cNvPr id="849" name="Google Shape;849;p11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0" name="Google Shape;850;p11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51" name="Google Shape;851;p113: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pt-PT"/>
              <a:t>‹#›</a:t>
            </a:fld>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8" name="Shape 858"/>
        <p:cNvGrpSpPr/>
        <p:nvPr/>
      </p:nvGrpSpPr>
      <p:grpSpPr>
        <a:xfrm>
          <a:off x="0" y="0"/>
          <a:ext cx="0" cy="0"/>
          <a:chOff x="0" y="0"/>
          <a:chExt cx="0" cy="0"/>
        </a:xfrm>
      </p:grpSpPr>
      <p:sp>
        <p:nvSpPr>
          <p:cNvPr id="859" name="Google Shape;859;p11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0" name="Google Shape;860;p11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5" name="Shape 865"/>
        <p:cNvGrpSpPr/>
        <p:nvPr/>
      </p:nvGrpSpPr>
      <p:grpSpPr>
        <a:xfrm>
          <a:off x="0" y="0"/>
          <a:ext cx="0" cy="0"/>
          <a:chOff x="0" y="0"/>
          <a:chExt cx="0" cy="0"/>
        </a:xfrm>
      </p:grpSpPr>
      <p:sp>
        <p:nvSpPr>
          <p:cNvPr id="866" name="Google Shape;866;p11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7" name="Google Shape;867;p11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6" name="Google Shape;166;p1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3" name="Shape 873"/>
        <p:cNvGrpSpPr/>
        <p:nvPr/>
      </p:nvGrpSpPr>
      <p:grpSpPr>
        <a:xfrm>
          <a:off x="0" y="0"/>
          <a:ext cx="0" cy="0"/>
          <a:chOff x="0" y="0"/>
          <a:chExt cx="0" cy="0"/>
        </a:xfrm>
      </p:grpSpPr>
      <p:sp>
        <p:nvSpPr>
          <p:cNvPr id="874" name="Google Shape;874;p11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5" name="Google Shape;875;p11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p:txBody>
      </p:sp>
      <p:sp>
        <p:nvSpPr>
          <p:cNvPr id="876" name="Google Shape;876;p116: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None/>
            </a:pPr>
            <a:fld id="{00000000-1234-1234-1234-123412341234}" type="slidenum">
              <a:rPr lang="pt-PT"/>
              <a:t>‹#›</a:t>
            </a:fld>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3" name="Shape 883"/>
        <p:cNvGrpSpPr/>
        <p:nvPr/>
      </p:nvGrpSpPr>
      <p:grpSpPr>
        <a:xfrm>
          <a:off x="0" y="0"/>
          <a:ext cx="0" cy="0"/>
          <a:chOff x="0" y="0"/>
          <a:chExt cx="0" cy="0"/>
        </a:xfrm>
      </p:grpSpPr>
      <p:sp>
        <p:nvSpPr>
          <p:cNvPr id="884" name="Google Shape;884;p11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5" name="Google Shape;885;p11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0" name="Shape 890"/>
        <p:cNvGrpSpPr/>
        <p:nvPr/>
      </p:nvGrpSpPr>
      <p:grpSpPr>
        <a:xfrm>
          <a:off x="0" y="0"/>
          <a:ext cx="0" cy="0"/>
          <a:chOff x="0" y="0"/>
          <a:chExt cx="0" cy="0"/>
        </a:xfrm>
      </p:grpSpPr>
      <p:sp>
        <p:nvSpPr>
          <p:cNvPr id="891" name="Google Shape;891;p11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92" name="Google Shape;892;p11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6" name="Shape 896"/>
        <p:cNvGrpSpPr/>
        <p:nvPr/>
      </p:nvGrpSpPr>
      <p:grpSpPr>
        <a:xfrm>
          <a:off x="0" y="0"/>
          <a:ext cx="0" cy="0"/>
          <a:chOff x="0" y="0"/>
          <a:chExt cx="0" cy="0"/>
        </a:xfrm>
      </p:grpSpPr>
      <p:sp>
        <p:nvSpPr>
          <p:cNvPr id="897" name="Google Shape;897;p119: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8" name="Google Shape;898;p11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2" name="Shape 902"/>
        <p:cNvGrpSpPr/>
        <p:nvPr/>
      </p:nvGrpSpPr>
      <p:grpSpPr>
        <a:xfrm>
          <a:off x="0" y="0"/>
          <a:ext cx="0" cy="0"/>
          <a:chOff x="0" y="0"/>
          <a:chExt cx="0" cy="0"/>
        </a:xfrm>
      </p:grpSpPr>
      <p:sp>
        <p:nvSpPr>
          <p:cNvPr id="903" name="Google Shape;903;p120: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4" name="Google Shape;904;p12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8" name="Shape 908"/>
        <p:cNvGrpSpPr/>
        <p:nvPr/>
      </p:nvGrpSpPr>
      <p:grpSpPr>
        <a:xfrm>
          <a:off x="0" y="0"/>
          <a:ext cx="0" cy="0"/>
          <a:chOff x="0" y="0"/>
          <a:chExt cx="0" cy="0"/>
        </a:xfrm>
      </p:grpSpPr>
      <p:sp>
        <p:nvSpPr>
          <p:cNvPr id="909" name="Google Shape;909;p121: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0" name="Google Shape;910;p12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p122: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6" name="Google Shape;916;p12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p123: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2" name="Google Shape;922;p12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6" name="Shape 926"/>
        <p:cNvGrpSpPr/>
        <p:nvPr/>
      </p:nvGrpSpPr>
      <p:grpSpPr>
        <a:xfrm>
          <a:off x="0" y="0"/>
          <a:ext cx="0" cy="0"/>
          <a:chOff x="0" y="0"/>
          <a:chExt cx="0" cy="0"/>
        </a:xfrm>
      </p:grpSpPr>
      <p:sp>
        <p:nvSpPr>
          <p:cNvPr id="927" name="Google Shape;927;p124: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8" name="Google Shape;928;p12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2" name="Shape 932"/>
        <p:cNvGrpSpPr/>
        <p:nvPr/>
      </p:nvGrpSpPr>
      <p:grpSpPr>
        <a:xfrm>
          <a:off x="0" y="0"/>
          <a:ext cx="0" cy="0"/>
          <a:chOff x="0" y="0"/>
          <a:chExt cx="0" cy="0"/>
        </a:xfrm>
      </p:grpSpPr>
      <p:sp>
        <p:nvSpPr>
          <p:cNvPr id="933" name="Google Shape;933;p125: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4" name="Google Shape;934;p12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p1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8" name="Shape 938"/>
        <p:cNvGrpSpPr/>
        <p:nvPr/>
      </p:nvGrpSpPr>
      <p:grpSpPr>
        <a:xfrm>
          <a:off x="0" y="0"/>
          <a:ext cx="0" cy="0"/>
          <a:chOff x="0" y="0"/>
          <a:chExt cx="0" cy="0"/>
        </a:xfrm>
      </p:grpSpPr>
      <p:sp>
        <p:nvSpPr>
          <p:cNvPr id="939" name="Google Shape;939;p126: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0" name="Google Shape;940;p12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4" name="Shape 944"/>
        <p:cNvGrpSpPr/>
        <p:nvPr/>
      </p:nvGrpSpPr>
      <p:grpSpPr>
        <a:xfrm>
          <a:off x="0" y="0"/>
          <a:ext cx="0" cy="0"/>
          <a:chOff x="0" y="0"/>
          <a:chExt cx="0" cy="0"/>
        </a:xfrm>
      </p:grpSpPr>
      <p:sp>
        <p:nvSpPr>
          <p:cNvPr id="945" name="Google Shape;945;p127: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6" name="Google Shape;946;p12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0" name="Shape 950"/>
        <p:cNvGrpSpPr/>
        <p:nvPr/>
      </p:nvGrpSpPr>
      <p:grpSpPr>
        <a:xfrm>
          <a:off x="0" y="0"/>
          <a:ext cx="0" cy="0"/>
          <a:chOff x="0" y="0"/>
          <a:chExt cx="0" cy="0"/>
        </a:xfrm>
      </p:grpSpPr>
      <p:sp>
        <p:nvSpPr>
          <p:cNvPr id="951" name="Google Shape;951;p128: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2" name="Google Shape;952;p12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6" name="Shape 956"/>
        <p:cNvGrpSpPr/>
        <p:nvPr/>
      </p:nvGrpSpPr>
      <p:grpSpPr>
        <a:xfrm>
          <a:off x="0" y="0"/>
          <a:ext cx="0" cy="0"/>
          <a:chOff x="0" y="0"/>
          <a:chExt cx="0" cy="0"/>
        </a:xfrm>
      </p:grpSpPr>
      <p:sp>
        <p:nvSpPr>
          <p:cNvPr id="957" name="Google Shape;957;p129: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8" name="Google Shape;958;p12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2" name="Shape 962"/>
        <p:cNvGrpSpPr/>
        <p:nvPr/>
      </p:nvGrpSpPr>
      <p:grpSpPr>
        <a:xfrm>
          <a:off x="0" y="0"/>
          <a:ext cx="0" cy="0"/>
          <a:chOff x="0" y="0"/>
          <a:chExt cx="0" cy="0"/>
        </a:xfrm>
      </p:grpSpPr>
      <p:sp>
        <p:nvSpPr>
          <p:cNvPr id="963" name="Google Shape;963;p130: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4" name="Google Shape;964;p13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8" name="Shape 968"/>
        <p:cNvGrpSpPr/>
        <p:nvPr/>
      </p:nvGrpSpPr>
      <p:grpSpPr>
        <a:xfrm>
          <a:off x="0" y="0"/>
          <a:ext cx="0" cy="0"/>
          <a:chOff x="0" y="0"/>
          <a:chExt cx="0" cy="0"/>
        </a:xfrm>
      </p:grpSpPr>
      <p:sp>
        <p:nvSpPr>
          <p:cNvPr id="969" name="Google Shape;969;p131: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0" name="Google Shape;970;p13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4" name="Shape 974"/>
        <p:cNvGrpSpPr/>
        <p:nvPr/>
      </p:nvGrpSpPr>
      <p:grpSpPr>
        <a:xfrm>
          <a:off x="0" y="0"/>
          <a:ext cx="0" cy="0"/>
          <a:chOff x="0" y="0"/>
          <a:chExt cx="0" cy="0"/>
        </a:xfrm>
      </p:grpSpPr>
      <p:sp>
        <p:nvSpPr>
          <p:cNvPr id="975" name="Google Shape;975;p132: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6" name="Google Shape;976;p13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0" name="Shape 980"/>
        <p:cNvGrpSpPr/>
        <p:nvPr/>
      </p:nvGrpSpPr>
      <p:grpSpPr>
        <a:xfrm>
          <a:off x="0" y="0"/>
          <a:ext cx="0" cy="0"/>
          <a:chOff x="0" y="0"/>
          <a:chExt cx="0" cy="0"/>
        </a:xfrm>
      </p:grpSpPr>
      <p:sp>
        <p:nvSpPr>
          <p:cNvPr id="981" name="Google Shape;981;p133: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2" name="Google Shape;982;p13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6" name="Shape 986"/>
        <p:cNvGrpSpPr/>
        <p:nvPr/>
      </p:nvGrpSpPr>
      <p:grpSpPr>
        <a:xfrm>
          <a:off x="0" y="0"/>
          <a:ext cx="0" cy="0"/>
          <a:chOff x="0" y="0"/>
          <a:chExt cx="0" cy="0"/>
        </a:xfrm>
      </p:grpSpPr>
      <p:sp>
        <p:nvSpPr>
          <p:cNvPr id="987" name="Google Shape;987;p134: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8" name="Google Shape;988;p13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2" name="Shape 992"/>
        <p:cNvGrpSpPr/>
        <p:nvPr/>
      </p:nvGrpSpPr>
      <p:grpSpPr>
        <a:xfrm>
          <a:off x="0" y="0"/>
          <a:ext cx="0" cy="0"/>
          <a:chOff x="0" y="0"/>
          <a:chExt cx="0" cy="0"/>
        </a:xfrm>
      </p:grpSpPr>
      <p:sp>
        <p:nvSpPr>
          <p:cNvPr id="993" name="Google Shape;993;p135: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4" name="Google Shape;994;p13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9" name="Google Shape;179;p1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8" name="Shape 998"/>
        <p:cNvGrpSpPr/>
        <p:nvPr/>
      </p:nvGrpSpPr>
      <p:grpSpPr>
        <a:xfrm>
          <a:off x="0" y="0"/>
          <a:ext cx="0" cy="0"/>
          <a:chOff x="0" y="0"/>
          <a:chExt cx="0" cy="0"/>
        </a:xfrm>
      </p:grpSpPr>
      <p:sp>
        <p:nvSpPr>
          <p:cNvPr id="999" name="Google Shape;999;p136: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0" name="Google Shape;1000;p13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4" name="Shape 1004"/>
        <p:cNvGrpSpPr/>
        <p:nvPr/>
      </p:nvGrpSpPr>
      <p:grpSpPr>
        <a:xfrm>
          <a:off x="0" y="0"/>
          <a:ext cx="0" cy="0"/>
          <a:chOff x="0" y="0"/>
          <a:chExt cx="0" cy="0"/>
        </a:xfrm>
      </p:grpSpPr>
      <p:sp>
        <p:nvSpPr>
          <p:cNvPr id="1005" name="Google Shape;1005;p137: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6" name="Google Shape;1006;p13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0" name="Shape 1010"/>
        <p:cNvGrpSpPr/>
        <p:nvPr/>
      </p:nvGrpSpPr>
      <p:grpSpPr>
        <a:xfrm>
          <a:off x="0" y="0"/>
          <a:ext cx="0" cy="0"/>
          <a:chOff x="0" y="0"/>
          <a:chExt cx="0" cy="0"/>
        </a:xfrm>
      </p:grpSpPr>
      <p:sp>
        <p:nvSpPr>
          <p:cNvPr id="1011" name="Google Shape;1011;p138: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2" name="Google Shape;1012;p13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6" name="Shape 1016"/>
        <p:cNvGrpSpPr/>
        <p:nvPr/>
      </p:nvGrpSpPr>
      <p:grpSpPr>
        <a:xfrm>
          <a:off x="0" y="0"/>
          <a:ext cx="0" cy="0"/>
          <a:chOff x="0" y="0"/>
          <a:chExt cx="0" cy="0"/>
        </a:xfrm>
      </p:grpSpPr>
      <p:sp>
        <p:nvSpPr>
          <p:cNvPr id="1017" name="Google Shape;1017;p13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8" name="Google Shape;1018;p13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p:txBody>
      </p:sp>
      <p:sp>
        <p:nvSpPr>
          <p:cNvPr id="1019" name="Google Shape;1019;p139: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None/>
            </a:pPr>
            <a:fld id="{00000000-1234-1234-1234-123412341234}" type="slidenum">
              <a:rPr lang="pt-PT"/>
              <a:t>‹#›</a:t>
            </a:fld>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6" name="Shape 1026"/>
        <p:cNvGrpSpPr/>
        <p:nvPr/>
      </p:nvGrpSpPr>
      <p:grpSpPr>
        <a:xfrm>
          <a:off x="0" y="0"/>
          <a:ext cx="0" cy="0"/>
          <a:chOff x="0" y="0"/>
          <a:chExt cx="0" cy="0"/>
        </a:xfrm>
      </p:grpSpPr>
      <p:sp>
        <p:nvSpPr>
          <p:cNvPr id="1027" name="Google Shape;1027;p140: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8" name="Google Shape;1028;p14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2" name="Shape 1032"/>
        <p:cNvGrpSpPr/>
        <p:nvPr/>
      </p:nvGrpSpPr>
      <p:grpSpPr>
        <a:xfrm>
          <a:off x="0" y="0"/>
          <a:ext cx="0" cy="0"/>
          <a:chOff x="0" y="0"/>
          <a:chExt cx="0" cy="0"/>
        </a:xfrm>
      </p:grpSpPr>
      <p:sp>
        <p:nvSpPr>
          <p:cNvPr id="1033" name="Google Shape;1033;p14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4" name="Google Shape;1034;p14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p:txBody>
      </p:sp>
      <p:sp>
        <p:nvSpPr>
          <p:cNvPr id="1035" name="Google Shape;1035;p14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None/>
            </a:pPr>
            <a:fld id="{00000000-1234-1234-1234-123412341234}" type="slidenum">
              <a:rPr lang="pt-PT"/>
              <a:t>‹#›</a:t>
            </a:fld>
            <a:endParaRPr/>
          </a:p>
        </p:txBody>
      </p:sp>
    </p:spTree>
  </p:cSld>
  <p:clrMapOvr>
    <a:masterClrMapping/>
  </p:clrMapOvr>
</p:notes>
</file>

<file path=ppt/notesSlides/notesSlide1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p142: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4" name="Google Shape;1044;p14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8" name="Shape 1048"/>
        <p:cNvGrpSpPr/>
        <p:nvPr/>
      </p:nvGrpSpPr>
      <p:grpSpPr>
        <a:xfrm>
          <a:off x="0" y="0"/>
          <a:ext cx="0" cy="0"/>
          <a:chOff x="0" y="0"/>
          <a:chExt cx="0" cy="0"/>
        </a:xfrm>
      </p:grpSpPr>
      <p:sp>
        <p:nvSpPr>
          <p:cNvPr id="1049" name="Google Shape;1049;p143: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0" name="Google Shape;1050;p14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4" name="Shape 1054"/>
        <p:cNvGrpSpPr/>
        <p:nvPr/>
      </p:nvGrpSpPr>
      <p:grpSpPr>
        <a:xfrm>
          <a:off x="0" y="0"/>
          <a:ext cx="0" cy="0"/>
          <a:chOff x="0" y="0"/>
          <a:chExt cx="0" cy="0"/>
        </a:xfrm>
      </p:grpSpPr>
      <p:sp>
        <p:nvSpPr>
          <p:cNvPr id="1055" name="Google Shape;1055;p144: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6" name="Google Shape;1056;p14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6" name="Google Shape;186;p1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ccfbd299d6_0_6: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2" name="Google Shape;192;gccfbd299d6_0_6: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8" name="Google Shape;198;p1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2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4" name="Google Shape;204;p2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a:p>
        </p:txBody>
      </p:sp>
      <p:sp>
        <p:nvSpPr>
          <p:cNvPr id="205" name="Google Shape;205;p27: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None/>
            </a:pPr>
            <a:fld id="{00000000-1234-1234-1234-123412341234}" type="slidenum">
              <a:rPr lang="pt-PT"/>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28: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p2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2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0" name="Google Shape;220;p2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1" name="Google Shape;221;p29: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pt-PT"/>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4" name="Google Shape;104;p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3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0" name="Google Shape;230;p3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3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7" name="Google Shape;237;p3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3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5" name="Google Shape;245;p3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ccfbd299d6_0_0: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1" name="Google Shape;251;gccfbd299d6_0_0: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ccfbd299d6_0_17: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8" name="Google Shape;258;gccfbd299d6_0_17: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3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5" name="Google Shape;265;p3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3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2" name="Google Shape;272;p3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3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9" name="Google Shape;279;p3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3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5" name="Google Shape;285;p3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3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2" name="Google Shape;292;p3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2" name="Google Shape;112;p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3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8" name="Google Shape;298;p3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4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5" name="Google Shape;305;p4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4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1" name="Google Shape;311;p4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4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7" name="Google Shape;317;p4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4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4" name="Google Shape;324;p4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4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0" name="Google Shape;330;p4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ccfbd299d6_0_23: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6" name="Google Shape;336;gccfbd299d6_0_23: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4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2" name="Google Shape;342;p4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4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8" name="Google Shape;348;p4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p4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5" name="Google Shape;355;p4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8" name="Google Shape;118;p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4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1" name="Google Shape;361;p4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4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7" name="Google Shape;367;p4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5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4" name="Google Shape;374;p5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p5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0" name="Google Shape;380;p5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5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6" name="Google Shape;386;p5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5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2" name="Google Shape;392;p5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3" name="Google Shape;393;p53: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pt-PT"/>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p5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2" name="Google Shape;402;p5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5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8" name="Google Shape;408;p5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9" name="Google Shape;409;p55: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pt-PT"/>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5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8" name="Google Shape;418;p5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p5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4" name="Google Shape;424;p5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6" name="Google Shape;126;p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ccfbd299d6_0_29: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1" name="Google Shape;431;gccfbd299d6_0_29: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p5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8" name="Google Shape;438;p5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9" name="Google Shape;439;p58: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pt-PT"/>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5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8" name="Google Shape;448;p5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p6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5" name="Google Shape;455;p6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6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1" name="Google Shape;461;p6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gccfbd299d6_0_36: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7" name="Google Shape;467;gccfbd299d6_0_36: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ccfbd299d6_0_42: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4" name="Google Shape;474;gccfbd299d6_0_42: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6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81" name="Google Shape;481;p6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p6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87" name="Google Shape;487;p6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p6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93" name="Google Shape;493;p6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3" name="Google Shape;133;p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p6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99" name="Google Shape;499;p6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6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5" name="Google Shape;505;p6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p6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1" name="Google Shape;511;p6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p6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7" name="Google Shape;517;p6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p7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3" name="Google Shape;523;p7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 name="Shape 527"/>
        <p:cNvGrpSpPr/>
        <p:nvPr/>
      </p:nvGrpSpPr>
      <p:grpSpPr>
        <a:xfrm>
          <a:off x="0" y="0"/>
          <a:ext cx="0" cy="0"/>
          <a:chOff x="0" y="0"/>
          <a:chExt cx="0" cy="0"/>
        </a:xfrm>
      </p:grpSpPr>
      <p:sp>
        <p:nvSpPr>
          <p:cNvPr id="528" name="Google Shape;528;p7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9" name="Google Shape;529;p7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p7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35" name="Google Shape;535;p7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7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1" name="Google Shape;541;p7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p7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7" name="Google Shape;547;p7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p7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53" name="Google Shape;553;p7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ccfbd299d6_0_11: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9" name="Google Shape;139;gccfbd299d6_0_11: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p7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60" name="Google Shape;560;p7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p7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66" name="Google Shape;566;p7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7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72" name="Google Shape;572;p7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p7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79" name="Google Shape;579;p7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p8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85" name="Google Shape;585;p8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p8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92" name="Google Shape;592;p8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 name="Shape 597"/>
        <p:cNvGrpSpPr/>
        <p:nvPr/>
      </p:nvGrpSpPr>
      <p:grpSpPr>
        <a:xfrm>
          <a:off x="0" y="0"/>
          <a:ext cx="0" cy="0"/>
          <a:chOff x="0" y="0"/>
          <a:chExt cx="0" cy="0"/>
        </a:xfrm>
      </p:grpSpPr>
      <p:sp>
        <p:nvSpPr>
          <p:cNvPr id="598" name="Google Shape;598;p8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9" name="Google Shape;599;p8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00" name="Google Shape;600;p82: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pt-PT"/>
              <a:t>‹#›</a:t>
            </a:fld>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7" name="Shape 607"/>
        <p:cNvGrpSpPr/>
        <p:nvPr/>
      </p:nvGrpSpPr>
      <p:grpSpPr>
        <a:xfrm>
          <a:off x="0" y="0"/>
          <a:ext cx="0" cy="0"/>
          <a:chOff x="0" y="0"/>
          <a:chExt cx="0" cy="0"/>
        </a:xfrm>
      </p:grpSpPr>
      <p:sp>
        <p:nvSpPr>
          <p:cNvPr id="608" name="Google Shape;608;p8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09" name="Google Shape;609;p8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8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5" name="Google Shape;615;p8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16" name="Google Shape;616;p84: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pt-PT"/>
              <a:t>‹#›</a:t>
            </a:fld>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p8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25" name="Google Shape;625;p8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6" name="Google Shape;146;p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0" name="Shape 630"/>
        <p:cNvGrpSpPr/>
        <p:nvPr/>
      </p:nvGrpSpPr>
      <p:grpSpPr>
        <a:xfrm>
          <a:off x="0" y="0"/>
          <a:ext cx="0" cy="0"/>
          <a:chOff x="0" y="0"/>
          <a:chExt cx="0" cy="0"/>
        </a:xfrm>
      </p:grpSpPr>
      <p:sp>
        <p:nvSpPr>
          <p:cNvPr id="631" name="Google Shape;631;p8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32" name="Google Shape;632;p8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p8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38" name="Google Shape;638;p8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2" name="Shape 642"/>
        <p:cNvGrpSpPr/>
        <p:nvPr/>
      </p:nvGrpSpPr>
      <p:grpSpPr>
        <a:xfrm>
          <a:off x="0" y="0"/>
          <a:ext cx="0" cy="0"/>
          <a:chOff x="0" y="0"/>
          <a:chExt cx="0" cy="0"/>
        </a:xfrm>
      </p:grpSpPr>
      <p:sp>
        <p:nvSpPr>
          <p:cNvPr id="643" name="Google Shape;643;p8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4" name="Google Shape;644;p8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45" name="Google Shape;645;p88: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pt-PT"/>
              <a:t>‹#›</a:t>
            </a:fld>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p8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54" name="Google Shape;654;p8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p9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1" name="Google Shape;661;p9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5" name="Shape 665"/>
        <p:cNvGrpSpPr/>
        <p:nvPr/>
      </p:nvGrpSpPr>
      <p:grpSpPr>
        <a:xfrm>
          <a:off x="0" y="0"/>
          <a:ext cx="0" cy="0"/>
          <a:chOff x="0" y="0"/>
          <a:chExt cx="0" cy="0"/>
        </a:xfrm>
      </p:grpSpPr>
      <p:sp>
        <p:nvSpPr>
          <p:cNvPr id="666" name="Google Shape;666;p9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7" name="Google Shape;667;p9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p9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73" name="Google Shape;673;p9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7" name="Shape 677"/>
        <p:cNvGrpSpPr/>
        <p:nvPr/>
      </p:nvGrpSpPr>
      <p:grpSpPr>
        <a:xfrm>
          <a:off x="0" y="0"/>
          <a:ext cx="0" cy="0"/>
          <a:chOff x="0" y="0"/>
          <a:chExt cx="0" cy="0"/>
        </a:xfrm>
      </p:grpSpPr>
      <p:sp>
        <p:nvSpPr>
          <p:cNvPr id="678" name="Google Shape;678;p9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79" name="Google Shape;679;p9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3" name="Shape 683"/>
        <p:cNvGrpSpPr/>
        <p:nvPr/>
      </p:nvGrpSpPr>
      <p:grpSpPr>
        <a:xfrm>
          <a:off x="0" y="0"/>
          <a:ext cx="0" cy="0"/>
          <a:chOff x="0" y="0"/>
          <a:chExt cx="0" cy="0"/>
        </a:xfrm>
      </p:grpSpPr>
      <p:sp>
        <p:nvSpPr>
          <p:cNvPr id="684" name="Google Shape;684;p9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5" name="Google Shape;685;p94: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86" name="Google Shape;686;p94: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pt-PT"/>
              <a:t>‹#›</a:t>
            </a:fld>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0" name="Shape 690"/>
        <p:cNvGrpSpPr/>
        <p:nvPr/>
      </p:nvGrpSpPr>
      <p:grpSpPr>
        <a:xfrm>
          <a:off x="0" y="0"/>
          <a:ext cx="0" cy="0"/>
          <a:chOff x="0" y="0"/>
          <a:chExt cx="0" cy="0"/>
        </a:xfrm>
      </p:grpSpPr>
      <p:sp>
        <p:nvSpPr>
          <p:cNvPr id="691" name="Google Shape;691;p9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92" name="Google Shape;692;p9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3" name="Google Shape;153;p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6" name="Shape 696"/>
        <p:cNvGrpSpPr/>
        <p:nvPr/>
      </p:nvGrpSpPr>
      <p:grpSpPr>
        <a:xfrm>
          <a:off x="0" y="0"/>
          <a:ext cx="0" cy="0"/>
          <a:chOff x="0" y="0"/>
          <a:chExt cx="0" cy="0"/>
        </a:xfrm>
      </p:grpSpPr>
      <p:sp>
        <p:nvSpPr>
          <p:cNvPr id="697" name="Google Shape;697;p9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98" name="Google Shape;698;p9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2" name="Shape 702"/>
        <p:cNvGrpSpPr/>
        <p:nvPr/>
      </p:nvGrpSpPr>
      <p:grpSpPr>
        <a:xfrm>
          <a:off x="0" y="0"/>
          <a:ext cx="0" cy="0"/>
          <a:chOff x="0" y="0"/>
          <a:chExt cx="0" cy="0"/>
        </a:xfrm>
      </p:grpSpPr>
      <p:sp>
        <p:nvSpPr>
          <p:cNvPr id="703" name="Google Shape;703;p9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04" name="Google Shape;704;p9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p9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0" name="Google Shape;710;p9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6" name="Shape 716"/>
        <p:cNvGrpSpPr/>
        <p:nvPr/>
      </p:nvGrpSpPr>
      <p:grpSpPr>
        <a:xfrm>
          <a:off x="0" y="0"/>
          <a:ext cx="0" cy="0"/>
          <a:chOff x="0" y="0"/>
          <a:chExt cx="0" cy="0"/>
        </a:xfrm>
      </p:grpSpPr>
      <p:sp>
        <p:nvSpPr>
          <p:cNvPr id="717" name="Google Shape;717;p9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8" name="Google Shape;718;p9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p10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24" name="Google Shape;724;p10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2" name="Shape 732"/>
        <p:cNvGrpSpPr/>
        <p:nvPr/>
      </p:nvGrpSpPr>
      <p:grpSpPr>
        <a:xfrm>
          <a:off x="0" y="0"/>
          <a:ext cx="0" cy="0"/>
          <a:chOff x="0" y="0"/>
          <a:chExt cx="0" cy="0"/>
        </a:xfrm>
      </p:grpSpPr>
      <p:sp>
        <p:nvSpPr>
          <p:cNvPr id="733" name="Google Shape;733;p10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34" name="Google Shape;734;p10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2" name="Shape 742"/>
        <p:cNvGrpSpPr/>
        <p:nvPr/>
      </p:nvGrpSpPr>
      <p:grpSpPr>
        <a:xfrm>
          <a:off x="0" y="0"/>
          <a:ext cx="0" cy="0"/>
          <a:chOff x="0" y="0"/>
          <a:chExt cx="0" cy="0"/>
        </a:xfrm>
      </p:grpSpPr>
      <p:sp>
        <p:nvSpPr>
          <p:cNvPr id="743" name="Google Shape;743;p10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44" name="Google Shape;744;p10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2" name="Shape 752"/>
        <p:cNvGrpSpPr/>
        <p:nvPr/>
      </p:nvGrpSpPr>
      <p:grpSpPr>
        <a:xfrm>
          <a:off x="0" y="0"/>
          <a:ext cx="0" cy="0"/>
          <a:chOff x="0" y="0"/>
          <a:chExt cx="0" cy="0"/>
        </a:xfrm>
      </p:grpSpPr>
      <p:sp>
        <p:nvSpPr>
          <p:cNvPr id="753" name="Google Shape;753;p10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54" name="Google Shape;754;p10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2" name="Shape 762"/>
        <p:cNvGrpSpPr/>
        <p:nvPr/>
      </p:nvGrpSpPr>
      <p:grpSpPr>
        <a:xfrm>
          <a:off x="0" y="0"/>
          <a:ext cx="0" cy="0"/>
          <a:chOff x="0" y="0"/>
          <a:chExt cx="0" cy="0"/>
        </a:xfrm>
      </p:grpSpPr>
      <p:sp>
        <p:nvSpPr>
          <p:cNvPr id="763" name="Google Shape;763;p10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64" name="Google Shape;764;p10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p10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74" name="Google Shape;774;p10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Úvodná snímka" showMasterSp="0" type="title">
  <p:cSld name="TITLE">
    <p:spTree>
      <p:nvGrpSpPr>
        <p:cNvPr id="18" name="Shape 18"/>
        <p:cNvGrpSpPr/>
        <p:nvPr/>
      </p:nvGrpSpPr>
      <p:grpSpPr>
        <a:xfrm>
          <a:off x="0" y="0"/>
          <a:ext cx="0" cy="0"/>
          <a:chOff x="0" y="0"/>
          <a:chExt cx="0" cy="0"/>
        </a:xfrm>
      </p:grpSpPr>
      <p:sp>
        <p:nvSpPr>
          <p:cNvPr id="19" name="Google Shape;19;p16"/>
          <p:cNvSpPr txBox="1"/>
          <p:nvPr>
            <p:ph type="ctrTitle"/>
          </p:nvPr>
        </p:nvSpPr>
        <p:spPr>
          <a:xfrm>
            <a:off x="457200" y="1626915"/>
            <a:ext cx="7772400" cy="317368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accent6"/>
              </a:buClr>
              <a:buSzPts val="6000"/>
              <a:buFont typeface="Arial Black"/>
              <a:buNone/>
              <a:defRPr sz="6000" cap="none">
                <a:solidFill>
                  <a:schemeClr val="accent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6"/>
          <p:cNvSpPr txBox="1"/>
          <p:nvPr>
            <p:ph idx="1" type="subTitle"/>
          </p:nvPr>
        </p:nvSpPr>
        <p:spPr>
          <a:xfrm>
            <a:off x="457200" y="4800600"/>
            <a:ext cx="6858000" cy="9144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p:txBody>
      </p:sp>
      <p:sp>
        <p:nvSpPr>
          <p:cNvPr id="21" name="Google Shape;21;p16"/>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6"/>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6"/>
          <p:cNvSpPr/>
          <p:nvPr/>
        </p:nvSpPr>
        <p:spPr>
          <a:xfrm>
            <a:off x="9001124" y="4846320"/>
            <a:ext cx="142876" cy="2011680"/>
          </a:xfrm>
          <a:prstGeom prst="rect">
            <a:avLst/>
          </a:prstGeom>
          <a:solidFill>
            <a:srgbClr val="FF0000"/>
          </a:solid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 name="Google Shape;24;p16"/>
          <p:cNvSpPr/>
          <p:nvPr/>
        </p:nvSpPr>
        <p:spPr>
          <a:xfrm>
            <a:off x="9001124" y="0"/>
            <a:ext cx="142876" cy="484632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5" name="Google Shape;25;p16"/>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pic>
        <p:nvPicPr>
          <p:cNvPr descr="logo 2" id="26" name="Google Shape;26;p16"/>
          <p:cNvPicPr preferRelativeResize="0"/>
          <p:nvPr/>
        </p:nvPicPr>
        <p:blipFill rotWithShape="1">
          <a:blip r:embed="rId2">
            <a:alphaModFix/>
          </a:blip>
          <a:srcRect b="0" l="0" r="0" t="0"/>
          <a:stretch/>
        </p:blipFill>
        <p:spPr>
          <a:xfrm>
            <a:off x="6627132" y="223836"/>
            <a:ext cx="2103331" cy="8288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zvislý text" type="vertTx">
  <p:cSld name="VERTICAL_TEXT">
    <p:spTree>
      <p:nvGrpSpPr>
        <p:cNvPr id="80" name="Shape 80"/>
        <p:cNvGrpSpPr/>
        <p:nvPr/>
      </p:nvGrpSpPr>
      <p:grpSpPr>
        <a:xfrm>
          <a:off x="0" y="0"/>
          <a:ext cx="0" cy="0"/>
          <a:chOff x="0" y="0"/>
          <a:chExt cx="0" cy="0"/>
        </a:xfrm>
      </p:grpSpPr>
      <p:sp>
        <p:nvSpPr>
          <p:cNvPr id="81" name="Google Shape;81;p2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chemeClr val="accent6"/>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25"/>
          <p:cNvSpPr txBox="1"/>
          <p:nvPr>
            <p:ph idx="1" type="body"/>
          </p:nvPr>
        </p:nvSpPr>
        <p:spPr>
          <a:xfrm rot="5400000">
            <a:off x="2080418" y="129382"/>
            <a:ext cx="4373563" cy="76200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3" name="Google Shape;83;p25"/>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5"/>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25"/>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vislý nadpis a text" type="vertTitleAndTx">
  <p:cSld name="VERTICAL_TITLE_AND_VERTICAL_TEXT">
    <p:spTree>
      <p:nvGrpSpPr>
        <p:cNvPr id="86" name="Shape 86"/>
        <p:cNvGrpSpPr/>
        <p:nvPr/>
      </p:nvGrpSpPr>
      <p:grpSpPr>
        <a:xfrm>
          <a:off x="0" y="0"/>
          <a:ext cx="0" cy="0"/>
          <a:chOff x="0" y="0"/>
          <a:chExt cx="0" cy="0"/>
        </a:xfrm>
      </p:grpSpPr>
      <p:sp>
        <p:nvSpPr>
          <p:cNvPr id="87" name="Google Shape;87;p26"/>
          <p:cNvSpPr txBox="1"/>
          <p:nvPr>
            <p:ph type="title"/>
          </p:nvPr>
        </p:nvSpPr>
        <p:spPr>
          <a:xfrm rot="5400000">
            <a:off x="5157391" y="2596753"/>
            <a:ext cx="5001419" cy="20574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accent6"/>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26"/>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9" name="Google Shape;89;p26"/>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26"/>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26"/>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obsah" type="obj">
  <p:cSld name="OBJECT">
    <p:spTree>
      <p:nvGrpSpPr>
        <p:cNvPr id="27" name="Shape 27"/>
        <p:cNvGrpSpPr/>
        <p:nvPr/>
      </p:nvGrpSpPr>
      <p:grpSpPr>
        <a:xfrm>
          <a:off x="0" y="0"/>
          <a:ext cx="0" cy="0"/>
          <a:chOff x="0" y="0"/>
          <a:chExt cx="0" cy="0"/>
        </a:xfrm>
      </p:grpSpPr>
      <p:sp>
        <p:nvSpPr>
          <p:cNvPr id="28" name="Google Shape;28;p1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accent6"/>
              </a:buClr>
              <a:buSzPts val="3600"/>
              <a:buFont typeface="Arial"/>
              <a:buNone/>
              <a:defRPr b="1">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7"/>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30" name="Google Shape;30;p17"/>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7"/>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7"/>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ovnanie" type="twoTxTwoObj">
  <p:cSld name="TWO_OBJECTS_WITH_TEXT">
    <p:spTree>
      <p:nvGrpSpPr>
        <p:cNvPr id="33" name="Shape 33"/>
        <p:cNvGrpSpPr/>
        <p:nvPr/>
      </p:nvGrpSpPr>
      <p:grpSpPr>
        <a:xfrm>
          <a:off x="0" y="0"/>
          <a:ext cx="0" cy="0"/>
          <a:chOff x="0" y="0"/>
          <a:chExt cx="0" cy="0"/>
        </a:xfrm>
      </p:grpSpPr>
      <p:sp>
        <p:nvSpPr>
          <p:cNvPr id="34" name="Google Shape;34;p2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chemeClr val="accent6"/>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0"/>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lnSpc>
                <a:spcPct val="100000"/>
              </a:lnSpc>
              <a:spcBef>
                <a:spcPts val="60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228600" lvl="5" marL="2743200" algn="l">
              <a:lnSpc>
                <a:spcPct val="100000"/>
              </a:lnSpc>
              <a:spcBef>
                <a:spcPts val="320"/>
              </a:spcBef>
              <a:spcAft>
                <a:spcPts val="0"/>
              </a:spcAft>
              <a:buSzPts val="1600"/>
              <a:buNone/>
              <a:defRPr b="1" sz="1600"/>
            </a:lvl6pPr>
            <a:lvl7pPr indent="-228600" lvl="6" marL="3200400" algn="l">
              <a:lnSpc>
                <a:spcPct val="100000"/>
              </a:lnSpc>
              <a:spcBef>
                <a:spcPts val="320"/>
              </a:spcBef>
              <a:spcAft>
                <a:spcPts val="0"/>
              </a:spcAft>
              <a:buSzPts val="1600"/>
              <a:buNone/>
              <a:defRPr b="1" sz="1600"/>
            </a:lvl7pPr>
            <a:lvl8pPr indent="-228600" lvl="7" marL="3657600" algn="l">
              <a:lnSpc>
                <a:spcPct val="100000"/>
              </a:lnSpc>
              <a:spcBef>
                <a:spcPts val="320"/>
              </a:spcBef>
              <a:spcAft>
                <a:spcPts val="0"/>
              </a:spcAft>
              <a:buSzPts val="1600"/>
              <a:buNone/>
              <a:defRPr b="1" sz="1600"/>
            </a:lvl8pPr>
            <a:lvl9pPr indent="-228600" lvl="8" marL="4114800" algn="l">
              <a:lnSpc>
                <a:spcPct val="100000"/>
              </a:lnSpc>
              <a:spcBef>
                <a:spcPts val="320"/>
              </a:spcBef>
              <a:spcAft>
                <a:spcPts val="0"/>
              </a:spcAft>
              <a:buSzPts val="1600"/>
              <a:buNone/>
              <a:defRPr b="1" sz="1600"/>
            </a:lvl9pPr>
          </a:lstStyle>
          <a:p/>
        </p:txBody>
      </p:sp>
      <p:sp>
        <p:nvSpPr>
          <p:cNvPr id="36" name="Google Shape;36;p20"/>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sz="2400"/>
            </a:lvl1pPr>
            <a:lvl2pPr indent="-355600" lvl="1" marL="914400" algn="l">
              <a:lnSpc>
                <a:spcPct val="100000"/>
              </a:lnSpc>
              <a:spcBef>
                <a:spcPts val="6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30200" lvl="5" marL="2743200" algn="l">
              <a:lnSpc>
                <a:spcPct val="100000"/>
              </a:lnSpc>
              <a:spcBef>
                <a:spcPts val="320"/>
              </a:spcBef>
              <a:spcAft>
                <a:spcPts val="0"/>
              </a:spcAft>
              <a:buSzPts val="1600"/>
              <a:buChar char="•"/>
              <a:defRPr sz="1600"/>
            </a:lvl6pPr>
            <a:lvl7pPr indent="-330200" lvl="6" marL="3200400" algn="l">
              <a:lnSpc>
                <a:spcPct val="100000"/>
              </a:lnSpc>
              <a:spcBef>
                <a:spcPts val="320"/>
              </a:spcBef>
              <a:spcAft>
                <a:spcPts val="0"/>
              </a:spcAft>
              <a:buSzPts val="1600"/>
              <a:buChar char="•"/>
              <a:defRPr sz="1600"/>
            </a:lvl7pPr>
            <a:lvl8pPr indent="-330200" lvl="7" marL="3657600" algn="l">
              <a:lnSpc>
                <a:spcPct val="100000"/>
              </a:lnSpc>
              <a:spcBef>
                <a:spcPts val="320"/>
              </a:spcBef>
              <a:spcAft>
                <a:spcPts val="0"/>
              </a:spcAft>
              <a:buSzPts val="1600"/>
              <a:buChar char="•"/>
              <a:defRPr sz="1600"/>
            </a:lvl8pPr>
            <a:lvl9pPr indent="-330200" lvl="8" marL="4114800" algn="l">
              <a:lnSpc>
                <a:spcPct val="100000"/>
              </a:lnSpc>
              <a:spcBef>
                <a:spcPts val="320"/>
              </a:spcBef>
              <a:spcAft>
                <a:spcPts val="0"/>
              </a:spcAft>
              <a:buSzPts val="1600"/>
              <a:buChar char="•"/>
              <a:defRPr sz="1600"/>
            </a:lvl9pPr>
          </a:lstStyle>
          <a:p/>
        </p:txBody>
      </p:sp>
      <p:sp>
        <p:nvSpPr>
          <p:cNvPr id="37" name="Google Shape;37;p20"/>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lnSpc>
                <a:spcPct val="100000"/>
              </a:lnSpc>
              <a:spcBef>
                <a:spcPts val="60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228600" lvl="5" marL="2743200" algn="l">
              <a:lnSpc>
                <a:spcPct val="100000"/>
              </a:lnSpc>
              <a:spcBef>
                <a:spcPts val="320"/>
              </a:spcBef>
              <a:spcAft>
                <a:spcPts val="0"/>
              </a:spcAft>
              <a:buSzPts val="1600"/>
              <a:buNone/>
              <a:defRPr b="1" sz="1600"/>
            </a:lvl6pPr>
            <a:lvl7pPr indent="-228600" lvl="6" marL="3200400" algn="l">
              <a:lnSpc>
                <a:spcPct val="100000"/>
              </a:lnSpc>
              <a:spcBef>
                <a:spcPts val="320"/>
              </a:spcBef>
              <a:spcAft>
                <a:spcPts val="0"/>
              </a:spcAft>
              <a:buSzPts val="1600"/>
              <a:buNone/>
              <a:defRPr b="1" sz="1600"/>
            </a:lvl7pPr>
            <a:lvl8pPr indent="-228600" lvl="7" marL="3657600" algn="l">
              <a:lnSpc>
                <a:spcPct val="100000"/>
              </a:lnSpc>
              <a:spcBef>
                <a:spcPts val="320"/>
              </a:spcBef>
              <a:spcAft>
                <a:spcPts val="0"/>
              </a:spcAft>
              <a:buSzPts val="1600"/>
              <a:buNone/>
              <a:defRPr b="1" sz="1600"/>
            </a:lvl8pPr>
            <a:lvl9pPr indent="-228600" lvl="8" marL="4114800" algn="l">
              <a:lnSpc>
                <a:spcPct val="100000"/>
              </a:lnSpc>
              <a:spcBef>
                <a:spcPts val="320"/>
              </a:spcBef>
              <a:spcAft>
                <a:spcPts val="0"/>
              </a:spcAft>
              <a:buSzPts val="1600"/>
              <a:buNone/>
              <a:defRPr b="1" sz="1600"/>
            </a:lvl9pPr>
          </a:lstStyle>
          <a:p/>
        </p:txBody>
      </p:sp>
      <p:sp>
        <p:nvSpPr>
          <p:cNvPr id="38" name="Google Shape;38;p20"/>
          <p:cNvSpPr txBox="1"/>
          <p:nvPr>
            <p:ph idx="4" type="body"/>
          </p:nvPr>
        </p:nvSpPr>
        <p:spPr>
          <a:xfrm>
            <a:off x="5093208" y="2259366"/>
            <a:ext cx="3291840" cy="384048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sz="2400"/>
            </a:lvl1pPr>
            <a:lvl2pPr indent="-355600" lvl="1" marL="914400" algn="l">
              <a:lnSpc>
                <a:spcPct val="100000"/>
              </a:lnSpc>
              <a:spcBef>
                <a:spcPts val="6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30200" lvl="5" marL="2743200" algn="l">
              <a:lnSpc>
                <a:spcPct val="100000"/>
              </a:lnSpc>
              <a:spcBef>
                <a:spcPts val="320"/>
              </a:spcBef>
              <a:spcAft>
                <a:spcPts val="0"/>
              </a:spcAft>
              <a:buSzPts val="1600"/>
              <a:buChar char="•"/>
              <a:defRPr sz="1600"/>
            </a:lvl6pPr>
            <a:lvl7pPr indent="-330200" lvl="6" marL="3200400" algn="l">
              <a:lnSpc>
                <a:spcPct val="100000"/>
              </a:lnSpc>
              <a:spcBef>
                <a:spcPts val="320"/>
              </a:spcBef>
              <a:spcAft>
                <a:spcPts val="0"/>
              </a:spcAft>
              <a:buSzPts val="1600"/>
              <a:buChar char="•"/>
              <a:defRPr sz="1600"/>
            </a:lvl7pPr>
            <a:lvl8pPr indent="-330200" lvl="7" marL="3657600" algn="l">
              <a:lnSpc>
                <a:spcPct val="100000"/>
              </a:lnSpc>
              <a:spcBef>
                <a:spcPts val="320"/>
              </a:spcBef>
              <a:spcAft>
                <a:spcPts val="0"/>
              </a:spcAft>
              <a:buSzPts val="1600"/>
              <a:buChar char="•"/>
              <a:defRPr sz="1600"/>
            </a:lvl8pPr>
            <a:lvl9pPr indent="-330200" lvl="8" marL="4114800" algn="l">
              <a:lnSpc>
                <a:spcPct val="100000"/>
              </a:lnSpc>
              <a:spcBef>
                <a:spcPts val="320"/>
              </a:spcBef>
              <a:spcAft>
                <a:spcPts val="0"/>
              </a:spcAft>
              <a:buSzPts val="1600"/>
              <a:buChar char="•"/>
              <a:defRPr sz="1600"/>
            </a:lvl9pPr>
          </a:lstStyle>
          <a:p/>
        </p:txBody>
      </p:sp>
      <p:sp>
        <p:nvSpPr>
          <p:cNvPr id="39" name="Google Shape;39;p20"/>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0"/>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20"/>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lavička sekcie" type="secHead">
  <p:cSld name="SECTION_HEADER">
    <p:spTree>
      <p:nvGrpSpPr>
        <p:cNvPr id="42" name="Shape 42"/>
        <p:cNvGrpSpPr/>
        <p:nvPr/>
      </p:nvGrpSpPr>
      <p:grpSpPr>
        <a:xfrm>
          <a:off x="0" y="0"/>
          <a:ext cx="0" cy="0"/>
          <a:chOff x="0" y="0"/>
          <a:chExt cx="0" cy="0"/>
        </a:xfrm>
      </p:grpSpPr>
      <p:sp>
        <p:nvSpPr>
          <p:cNvPr id="43" name="Google Shape;43;p18"/>
          <p:cNvSpPr txBox="1"/>
          <p:nvPr>
            <p:ph type="title"/>
          </p:nvPr>
        </p:nvSpPr>
        <p:spPr>
          <a:xfrm>
            <a:off x="457200" y="1447800"/>
            <a:ext cx="7772400" cy="43211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accent6"/>
              </a:buClr>
              <a:buSzPts val="7200"/>
              <a:buFont typeface="Arial Black"/>
              <a:buNone/>
              <a:defRPr b="0" sz="7200" cap="none">
                <a:solidFill>
                  <a:schemeClr val="accent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18"/>
          <p:cNvSpPr txBox="1"/>
          <p:nvPr>
            <p:ph idx="1" type="body"/>
          </p:nvPr>
        </p:nvSpPr>
        <p:spPr>
          <a:xfrm>
            <a:off x="457200" y="228601"/>
            <a:ext cx="7772400" cy="106680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2"/>
              </a:buClr>
              <a:buSzPts val="2000"/>
              <a:buNone/>
              <a:defRPr b="0" sz="2000" cap="none">
                <a:solidFill>
                  <a:schemeClr val="dk2"/>
                </a:solidFill>
                <a:latin typeface="Arial Black"/>
                <a:ea typeface="Arial Black"/>
                <a:cs typeface="Arial Black"/>
                <a:sym typeface="Arial Black"/>
              </a:defRPr>
            </a:lvl1pPr>
            <a:lvl2pPr indent="-228600" lvl="1" marL="914400" algn="l">
              <a:lnSpc>
                <a:spcPct val="100000"/>
              </a:lnSpc>
              <a:spcBef>
                <a:spcPts val="600"/>
              </a:spcBef>
              <a:spcAft>
                <a:spcPts val="0"/>
              </a:spcAft>
              <a:buSzPts val="1800"/>
              <a:buNone/>
              <a:defRPr sz="1800">
                <a:solidFill>
                  <a:srgbClr val="888888"/>
                </a:solidFill>
              </a:defRPr>
            </a:lvl2pPr>
            <a:lvl3pPr indent="-228600" lvl="2" marL="1371600" algn="l">
              <a:lnSpc>
                <a:spcPct val="100000"/>
              </a:lnSpc>
              <a:spcBef>
                <a:spcPts val="320"/>
              </a:spcBef>
              <a:spcAft>
                <a:spcPts val="0"/>
              </a:spcAft>
              <a:buSzPts val="1600"/>
              <a:buNone/>
              <a:defRPr sz="1600">
                <a:solidFill>
                  <a:srgbClr val="888888"/>
                </a:solidFill>
              </a:defRPr>
            </a:lvl3pPr>
            <a:lvl4pPr indent="-228600" lvl="3" marL="1828800" algn="l">
              <a:lnSpc>
                <a:spcPct val="100000"/>
              </a:lnSpc>
              <a:spcBef>
                <a:spcPts val="280"/>
              </a:spcBef>
              <a:spcAft>
                <a:spcPts val="0"/>
              </a:spcAft>
              <a:buSzPts val="1400"/>
              <a:buNone/>
              <a:defRPr sz="1400">
                <a:solidFill>
                  <a:srgbClr val="888888"/>
                </a:solidFill>
              </a:defRPr>
            </a:lvl4pPr>
            <a:lvl5pPr indent="-228600" lvl="4" marL="2286000" algn="l">
              <a:lnSpc>
                <a:spcPct val="100000"/>
              </a:lnSpc>
              <a:spcBef>
                <a:spcPts val="280"/>
              </a:spcBef>
              <a:spcAft>
                <a:spcPts val="0"/>
              </a:spcAft>
              <a:buSzPts val="1400"/>
              <a:buNone/>
              <a:defRPr sz="1400">
                <a:solidFill>
                  <a:srgbClr val="888888"/>
                </a:solidFill>
              </a:defRPr>
            </a:lvl5pPr>
            <a:lvl6pPr indent="-228600" lvl="5" marL="2743200" algn="l">
              <a:lnSpc>
                <a:spcPct val="100000"/>
              </a:lnSpc>
              <a:spcBef>
                <a:spcPts val="280"/>
              </a:spcBef>
              <a:spcAft>
                <a:spcPts val="0"/>
              </a:spcAft>
              <a:buSzPts val="1400"/>
              <a:buNone/>
              <a:defRPr sz="1400">
                <a:solidFill>
                  <a:srgbClr val="888888"/>
                </a:solidFill>
              </a:defRPr>
            </a:lvl6pPr>
            <a:lvl7pPr indent="-228600" lvl="6" marL="3200400" algn="l">
              <a:lnSpc>
                <a:spcPct val="100000"/>
              </a:lnSpc>
              <a:spcBef>
                <a:spcPts val="280"/>
              </a:spcBef>
              <a:spcAft>
                <a:spcPts val="0"/>
              </a:spcAft>
              <a:buSzPts val="1400"/>
              <a:buNone/>
              <a:defRPr sz="1400">
                <a:solidFill>
                  <a:srgbClr val="888888"/>
                </a:solidFill>
              </a:defRPr>
            </a:lvl7pPr>
            <a:lvl8pPr indent="-228600" lvl="7" marL="3657600" algn="l">
              <a:lnSpc>
                <a:spcPct val="100000"/>
              </a:lnSpc>
              <a:spcBef>
                <a:spcPts val="280"/>
              </a:spcBef>
              <a:spcAft>
                <a:spcPts val="0"/>
              </a:spcAft>
              <a:buSzPts val="1400"/>
              <a:buNone/>
              <a:defRPr sz="1400">
                <a:solidFill>
                  <a:srgbClr val="888888"/>
                </a:solidFill>
              </a:defRPr>
            </a:lvl8pPr>
            <a:lvl9pPr indent="-228600" lvl="8" marL="4114800" algn="l">
              <a:lnSpc>
                <a:spcPct val="100000"/>
              </a:lnSpc>
              <a:spcBef>
                <a:spcPts val="280"/>
              </a:spcBef>
              <a:spcAft>
                <a:spcPts val="0"/>
              </a:spcAft>
              <a:buSzPts val="1400"/>
              <a:buNone/>
              <a:defRPr sz="1400">
                <a:solidFill>
                  <a:srgbClr val="888888"/>
                </a:solidFill>
              </a:defRPr>
            </a:lvl9pPr>
          </a:lstStyle>
          <a:p/>
        </p:txBody>
      </p:sp>
      <p:sp>
        <p:nvSpPr>
          <p:cNvPr id="45" name="Google Shape;45;p18"/>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18"/>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sp>
        <p:nvSpPr>
          <p:cNvPr id="47" name="Google Shape;47;p18"/>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va obsahy" type="twoObj">
  <p:cSld name="TWO_OBJECTS">
    <p:spTree>
      <p:nvGrpSpPr>
        <p:cNvPr id="48" name="Shape 48"/>
        <p:cNvGrpSpPr/>
        <p:nvPr/>
      </p:nvGrpSpPr>
      <p:grpSpPr>
        <a:xfrm>
          <a:off x="0" y="0"/>
          <a:ext cx="0" cy="0"/>
          <a:chOff x="0" y="0"/>
          <a:chExt cx="0" cy="0"/>
        </a:xfrm>
      </p:grpSpPr>
      <p:sp>
        <p:nvSpPr>
          <p:cNvPr id="49" name="Google Shape;49;p1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chemeClr val="accent6"/>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19"/>
          <p:cNvSpPr txBox="1"/>
          <p:nvPr>
            <p:ph idx="1" type="body"/>
          </p:nvPr>
        </p:nvSpPr>
        <p:spPr>
          <a:xfrm>
            <a:off x="1630680" y="1574800"/>
            <a:ext cx="3291840" cy="45259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560"/>
              </a:spcBef>
              <a:spcAft>
                <a:spcPts val="0"/>
              </a:spcAft>
              <a:buClr>
                <a:schemeClr val="dk1"/>
              </a:buClr>
              <a:buSzPts val="2800"/>
              <a:buNone/>
              <a:defRPr sz="2800"/>
            </a:lvl1pPr>
            <a:lvl2pPr indent="-381000" lvl="1" marL="914400" algn="l">
              <a:lnSpc>
                <a:spcPct val="100000"/>
              </a:lnSpc>
              <a:spcBef>
                <a:spcPts val="60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sz="1800"/>
            </a:lvl6pPr>
            <a:lvl7pPr indent="-342900" lvl="6" marL="3200400" algn="l">
              <a:lnSpc>
                <a:spcPct val="100000"/>
              </a:lnSpc>
              <a:spcBef>
                <a:spcPts val="360"/>
              </a:spcBef>
              <a:spcAft>
                <a:spcPts val="0"/>
              </a:spcAft>
              <a:buSzPts val="1800"/>
              <a:buChar char="•"/>
              <a:defRPr sz="1800"/>
            </a:lvl7pPr>
            <a:lvl8pPr indent="-342900" lvl="7" marL="3657600" algn="l">
              <a:lnSpc>
                <a:spcPct val="100000"/>
              </a:lnSpc>
              <a:spcBef>
                <a:spcPts val="360"/>
              </a:spcBef>
              <a:spcAft>
                <a:spcPts val="0"/>
              </a:spcAft>
              <a:buSzPts val="1800"/>
              <a:buChar char="•"/>
              <a:defRPr sz="1800"/>
            </a:lvl8pPr>
            <a:lvl9pPr indent="-342900" lvl="8" marL="4114800" algn="l">
              <a:lnSpc>
                <a:spcPct val="100000"/>
              </a:lnSpc>
              <a:spcBef>
                <a:spcPts val="360"/>
              </a:spcBef>
              <a:spcAft>
                <a:spcPts val="0"/>
              </a:spcAft>
              <a:buSzPts val="1800"/>
              <a:buChar char="•"/>
              <a:defRPr sz="1800"/>
            </a:lvl9pPr>
          </a:lstStyle>
          <a:p/>
        </p:txBody>
      </p:sp>
      <p:sp>
        <p:nvSpPr>
          <p:cNvPr id="51" name="Google Shape;51;p19"/>
          <p:cNvSpPr txBox="1"/>
          <p:nvPr>
            <p:ph idx="2" type="body"/>
          </p:nvPr>
        </p:nvSpPr>
        <p:spPr>
          <a:xfrm>
            <a:off x="5090160" y="1574800"/>
            <a:ext cx="3291840" cy="45259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560"/>
              </a:spcBef>
              <a:spcAft>
                <a:spcPts val="0"/>
              </a:spcAft>
              <a:buClr>
                <a:schemeClr val="dk1"/>
              </a:buClr>
              <a:buSzPts val="2800"/>
              <a:buNone/>
              <a:defRPr sz="2800"/>
            </a:lvl1pPr>
            <a:lvl2pPr indent="-381000" lvl="1" marL="914400" algn="l">
              <a:lnSpc>
                <a:spcPct val="100000"/>
              </a:lnSpc>
              <a:spcBef>
                <a:spcPts val="60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sz="1800"/>
            </a:lvl6pPr>
            <a:lvl7pPr indent="-342900" lvl="6" marL="3200400" algn="l">
              <a:lnSpc>
                <a:spcPct val="100000"/>
              </a:lnSpc>
              <a:spcBef>
                <a:spcPts val="360"/>
              </a:spcBef>
              <a:spcAft>
                <a:spcPts val="0"/>
              </a:spcAft>
              <a:buSzPts val="1800"/>
              <a:buChar char="•"/>
              <a:defRPr sz="1800"/>
            </a:lvl7pPr>
            <a:lvl8pPr indent="-342900" lvl="7" marL="3657600" algn="l">
              <a:lnSpc>
                <a:spcPct val="100000"/>
              </a:lnSpc>
              <a:spcBef>
                <a:spcPts val="360"/>
              </a:spcBef>
              <a:spcAft>
                <a:spcPts val="0"/>
              </a:spcAft>
              <a:buSzPts val="1800"/>
              <a:buChar char="•"/>
              <a:defRPr sz="1800"/>
            </a:lvl8pPr>
            <a:lvl9pPr indent="-342900" lvl="8" marL="4114800" algn="l">
              <a:lnSpc>
                <a:spcPct val="100000"/>
              </a:lnSpc>
              <a:spcBef>
                <a:spcPts val="360"/>
              </a:spcBef>
              <a:spcAft>
                <a:spcPts val="0"/>
              </a:spcAft>
              <a:buSzPts val="1800"/>
              <a:buChar char="•"/>
              <a:defRPr sz="1800"/>
            </a:lvl9pPr>
          </a:lstStyle>
          <a:p/>
        </p:txBody>
      </p:sp>
      <p:sp>
        <p:nvSpPr>
          <p:cNvPr id="52" name="Google Shape;52;p19"/>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9"/>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19"/>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n nadpis" type="titleOnly">
  <p:cSld name="TITLE_ONLY">
    <p:spTree>
      <p:nvGrpSpPr>
        <p:cNvPr id="55" name="Shape 55"/>
        <p:cNvGrpSpPr/>
        <p:nvPr/>
      </p:nvGrpSpPr>
      <p:grpSpPr>
        <a:xfrm>
          <a:off x="0" y="0"/>
          <a:ext cx="0" cy="0"/>
          <a:chOff x="0" y="0"/>
          <a:chExt cx="0" cy="0"/>
        </a:xfrm>
      </p:grpSpPr>
      <p:sp>
        <p:nvSpPr>
          <p:cNvPr id="56" name="Google Shape;56;p2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accent6"/>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21"/>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21"/>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1"/>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ázdna" type="blank">
  <p:cSld name="BLANK">
    <p:spTree>
      <p:nvGrpSpPr>
        <p:cNvPr id="60" name="Shape 60"/>
        <p:cNvGrpSpPr/>
        <p:nvPr/>
      </p:nvGrpSpPr>
      <p:grpSpPr>
        <a:xfrm>
          <a:off x="0" y="0"/>
          <a:ext cx="0" cy="0"/>
          <a:chOff x="0" y="0"/>
          <a:chExt cx="0" cy="0"/>
        </a:xfrm>
      </p:grpSpPr>
      <p:sp>
        <p:nvSpPr>
          <p:cNvPr id="61" name="Google Shape;61;p22"/>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22"/>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2"/>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sah s popisom" type="objTx">
  <p:cSld name="OBJECT_WITH_CAPTION_TEXT">
    <p:spTree>
      <p:nvGrpSpPr>
        <p:cNvPr id="64" name="Shape 64"/>
        <p:cNvGrpSpPr/>
        <p:nvPr/>
      </p:nvGrpSpPr>
      <p:grpSpPr>
        <a:xfrm>
          <a:off x="0" y="0"/>
          <a:ext cx="0" cy="0"/>
          <a:chOff x="0" y="0"/>
          <a:chExt cx="0" cy="0"/>
        </a:xfrm>
      </p:grpSpPr>
      <p:sp>
        <p:nvSpPr>
          <p:cNvPr id="65" name="Google Shape;65;p23"/>
          <p:cNvSpPr txBox="1"/>
          <p:nvPr>
            <p:ph idx="1" type="body"/>
          </p:nvPr>
        </p:nvSpPr>
        <p:spPr>
          <a:xfrm>
            <a:off x="3575050" y="1600200"/>
            <a:ext cx="5111750" cy="448056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640"/>
              </a:spcBef>
              <a:spcAft>
                <a:spcPts val="0"/>
              </a:spcAft>
              <a:buClr>
                <a:schemeClr val="dk1"/>
              </a:buClr>
              <a:buSzPts val="3200"/>
              <a:buNone/>
              <a:defRPr sz="3200"/>
            </a:lvl1pPr>
            <a:lvl2pPr indent="-406400" lvl="1" marL="914400" algn="l">
              <a:lnSpc>
                <a:spcPct val="100000"/>
              </a:lnSpc>
              <a:spcBef>
                <a:spcPts val="600"/>
              </a:spcBef>
              <a:spcAft>
                <a:spcPts val="0"/>
              </a:spcAft>
              <a:buSzPts val="2800"/>
              <a:buChar char="•"/>
              <a:defRPr sz="2800"/>
            </a:lvl2pPr>
            <a:lvl3pPr indent="-381000" lvl="2" marL="1371600" algn="l">
              <a:lnSpc>
                <a:spcPct val="100000"/>
              </a:lnSpc>
              <a:spcBef>
                <a:spcPts val="480"/>
              </a:spcBef>
              <a:spcAft>
                <a:spcPts val="0"/>
              </a:spcAft>
              <a:buSzPts val="2400"/>
              <a:buChar char="•"/>
              <a:defRPr sz="2400"/>
            </a:lvl3pPr>
            <a:lvl4pPr indent="-355600" lvl="3" marL="1828800" algn="l">
              <a:lnSpc>
                <a:spcPct val="100000"/>
              </a:lnSpc>
              <a:spcBef>
                <a:spcPts val="400"/>
              </a:spcBef>
              <a:spcAft>
                <a:spcPts val="0"/>
              </a:spcAft>
              <a:buSzPts val="2000"/>
              <a:buChar char="•"/>
              <a:defRPr sz="2000"/>
            </a:lvl4pPr>
            <a:lvl5pPr indent="-355600" lvl="4" marL="2286000" algn="l">
              <a:lnSpc>
                <a:spcPct val="100000"/>
              </a:lnSpc>
              <a:spcBef>
                <a:spcPts val="400"/>
              </a:spcBef>
              <a:spcAft>
                <a:spcPts val="0"/>
              </a:spcAft>
              <a:buSzPts val="2000"/>
              <a:buChar char="•"/>
              <a:defRPr sz="2000"/>
            </a:lvl5pPr>
            <a:lvl6pPr indent="-355600" lvl="5" marL="2743200" algn="l">
              <a:lnSpc>
                <a:spcPct val="100000"/>
              </a:lnSpc>
              <a:spcBef>
                <a:spcPts val="400"/>
              </a:spcBef>
              <a:spcAft>
                <a:spcPts val="0"/>
              </a:spcAft>
              <a:buSzPts val="2000"/>
              <a:buChar char="•"/>
              <a:defRPr sz="2000"/>
            </a:lvl6pPr>
            <a:lvl7pPr indent="-355600" lvl="6" marL="3200400" algn="l">
              <a:lnSpc>
                <a:spcPct val="100000"/>
              </a:lnSpc>
              <a:spcBef>
                <a:spcPts val="400"/>
              </a:spcBef>
              <a:spcAft>
                <a:spcPts val="0"/>
              </a:spcAft>
              <a:buSzPts val="2000"/>
              <a:buChar char="•"/>
              <a:defRPr sz="2000"/>
            </a:lvl7pPr>
            <a:lvl8pPr indent="-355600" lvl="7" marL="3657600" algn="l">
              <a:lnSpc>
                <a:spcPct val="100000"/>
              </a:lnSpc>
              <a:spcBef>
                <a:spcPts val="400"/>
              </a:spcBef>
              <a:spcAft>
                <a:spcPts val="0"/>
              </a:spcAft>
              <a:buSzPts val="2000"/>
              <a:buChar char="•"/>
              <a:defRPr sz="2000"/>
            </a:lvl8pPr>
            <a:lvl9pPr indent="-355600" lvl="8" marL="4114800" algn="l">
              <a:lnSpc>
                <a:spcPct val="100000"/>
              </a:lnSpc>
              <a:spcBef>
                <a:spcPts val="400"/>
              </a:spcBef>
              <a:spcAft>
                <a:spcPts val="0"/>
              </a:spcAft>
              <a:buSzPts val="2000"/>
              <a:buChar char="•"/>
              <a:defRPr sz="2000"/>
            </a:lvl9pPr>
          </a:lstStyle>
          <a:p/>
        </p:txBody>
      </p:sp>
      <p:sp>
        <p:nvSpPr>
          <p:cNvPr id="66" name="Google Shape;66;p23"/>
          <p:cNvSpPr txBox="1"/>
          <p:nvPr>
            <p:ph idx="2" type="body"/>
          </p:nvPr>
        </p:nvSpPr>
        <p:spPr>
          <a:xfrm>
            <a:off x="457200" y="1600200"/>
            <a:ext cx="3008313" cy="448056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1600"/>
              <a:buNone/>
              <a:defRPr sz="1600"/>
            </a:lvl1pPr>
            <a:lvl2pPr indent="-228600" lvl="1" marL="914400" algn="l">
              <a:lnSpc>
                <a:spcPct val="100000"/>
              </a:lnSpc>
              <a:spcBef>
                <a:spcPts val="60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228600" lvl="5" marL="2743200" algn="l">
              <a:lnSpc>
                <a:spcPct val="100000"/>
              </a:lnSpc>
              <a:spcBef>
                <a:spcPts val="180"/>
              </a:spcBef>
              <a:spcAft>
                <a:spcPts val="0"/>
              </a:spcAft>
              <a:buSzPts val="900"/>
              <a:buNone/>
              <a:defRPr sz="900"/>
            </a:lvl6pPr>
            <a:lvl7pPr indent="-228600" lvl="6" marL="3200400" algn="l">
              <a:lnSpc>
                <a:spcPct val="100000"/>
              </a:lnSpc>
              <a:spcBef>
                <a:spcPts val="180"/>
              </a:spcBef>
              <a:spcAft>
                <a:spcPts val="0"/>
              </a:spcAft>
              <a:buSzPts val="900"/>
              <a:buNone/>
              <a:defRPr sz="900"/>
            </a:lvl7pPr>
            <a:lvl8pPr indent="-228600" lvl="7" marL="3657600" algn="l">
              <a:lnSpc>
                <a:spcPct val="100000"/>
              </a:lnSpc>
              <a:spcBef>
                <a:spcPts val="180"/>
              </a:spcBef>
              <a:spcAft>
                <a:spcPts val="0"/>
              </a:spcAft>
              <a:buSzPts val="900"/>
              <a:buNone/>
              <a:defRPr sz="900"/>
            </a:lvl8pPr>
            <a:lvl9pPr indent="-228600" lvl="8" marL="4114800" algn="l">
              <a:lnSpc>
                <a:spcPct val="100000"/>
              </a:lnSpc>
              <a:spcBef>
                <a:spcPts val="180"/>
              </a:spcBef>
              <a:spcAft>
                <a:spcPts val="0"/>
              </a:spcAft>
              <a:buSzPts val="900"/>
              <a:buNone/>
              <a:defRPr sz="900"/>
            </a:lvl9pPr>
          </a:lstStyle>
          <a:p/>
        </p:txBody>
      </p:sp>
      <p:sp>
        <p:nvSpPr>
          <p:cNvPr id="67" name="Google Shape;67;p23"/>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3"/>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23"/>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sp>
        <p:nvSpPr>
          <p:cNvPr id="70" name="Google Shape;70;p23"/>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chemeClr val="accent6"/>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rázok s popisom" showMasterSp="0" type="picTx">
  <p:cSld name="PICTURE_WITH_CAPTION_TEXT">
    <p:spTree>
      <p:nvGrpSpPr>
        <p:cNvPr id="71" name="Shape 71"/>
        <p:cNvGrpSpPr/>
        <p:nvPr/>
      </p:nvGrpSpPr>
      <p:grpSpPr>
        <a:xfrm>
          <a:off x="0" y="0"/>
          <a:ext cx="0" cy="0"/>
          <a:chOff x="0" y="0"/>
          <a:chExt cx="0" cy="0"/>
        </a:xfrm>
      </p:grpSpPr>
      <p:sp>
        <p:nvSpPr>
          <p:cNvPr id="72" name="Google Shape;72;p24"/>
          <p:cNvSpPr/>
          <p:nvPr/>
        </p:nvSpPr>
        <p:spPr>
          <a:xfrm>
            <a:off x="9001124" y="4846320"/>
            <a:ext cx="142876" cy="201168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73" name="Google Shape;73;p24"/>
          <p:cNvSpPr/>
          <p:nvPr>
            <p:ph idx="2" type="pic"/>
          </p:nvPr>
        </p:nvSpPr>
        <p:spPr>
          <a:xfrm>
            <a:off x="-1" y="0"/>
            <a:ext cx="9000877" cy="4846320"/>
          </a:xfrm>
          <a:prstGeom prst="rect">
            <a:avLst/>
          </a:prstGeom>
          <a:solidFill>
            <a:srgbClr val="BFBFBF"/>
          </a:solidFill>
          <a:ln>
            <a:noFill/>
          </a:ln>
        </p:spPr>
        <p:txBody>
          <a:bodyPr anchorCtr="0" anchor="t" bIns="45700" lIns="91425" spcFirstLastPara="1" rIns="91425" wrap="square" tIns="45700">
            <a:normAutofit/>
          </a:bodyPr>
          <a:lstStyle>
            <a:lvl1pPr lvl="0" marR="0" rtl="0" algn="l">
              <a:lnSpc>
                <a:spcPct val="100000"/>
              </a:lnSpc>
              <a:spcBef>
                <a:spcPts val="640"/>
              </a:spcBef>
              <a:spcAft>
                <a:spcPts val="0"/>
              </a:spcAft>
              <a:buClr>
                <a:schemeClr val="dk1"/>
              </a:buClr>
              <a:buSzPts val="3200"/>
              <a:buFont typeface="Arial"/>
              <a:buNone/>
              <a:defRPr b="1" i="0" sz="3200" u="none" cap="none" strike="noStrike">
                <a:solidFill>
                  <a:schemeClr val="dk1"/>
                </a:solidFill>
                <a:latin typeface="Arial"/>
                <a:ea typeface="Arial"/>
                <a:cs typeface="Arial"/>
                <a:sym typeface="Arial"/>
              </a:defRPr>
            </a:lvl1pPr>
            <a:lvl2pPr lvl="1" marR="0" rtl="0" algn="l">
              <a:lnSpc>
                <a:spcPct val="100000"/>
              </a:lnSpc>
              <a:spcBef>
                <a:spcPts val="600"/>
              </a:spcBef>
              <a:spcAft>
                <a:spcPts val="0"/>
              </a:spcAft>
              <a:buClr>
                <a:schemeClr val="dk2"/>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480"/>
              </a:spcBef>
              <a:spcAft>
                <a:spcPts val="0"/>
              </a:spcAft>
              <a:buClr>
                <a:schemeClr val="dk2"/>
              </a:buClr>
              <a:buSzPts val="2400"/>
              <a:buFont typeface="Arial"/>
              <a:buNone/>
              <a:defRPr b="0" i="0" sz="24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4pPr>
            <a:lvl5pPr lvl="4" marR="0" rtl="0" algn="l">
              <a:lnSpc>
                <a:spcPct val="100000"/>
              </a:lnSpc>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74" name="Google Shape;74;p24"/>
          <p:cNvSpPr txBox="1"/>
          <p:nvPr>
            <p:ph idx="1" type="body"/>
          </p:nvPr>
        </p:nvSpPr>
        <p:spPr>
          <a:xfrm>
            <a:off x="457200" y="5715000"/>
            <a:ext cx="8153400" cy="4572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1600"/>
              <a:buNone/>
              <a:defRPr sz="1600"/>
            </a:lvl1pPr>
            <a:lvl2pPr indent="-228600" lvl="1" marL="914400" algn="l">
              <a:lnSpc>
                <a:spcPct val="100000"/>
              </a:lnSpc>
              <a:spcBef>
                <a:spcPts val="60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228600" lvl="5" marL="2743200" algn="l">
              <a:lnSpc>
                <a:spcPct val="100000"/>
              </a:lnSpc>
              <a:spcBef>
                <a:spcPts val="180"/>
              </a:spcBef>
              <a:spcAft>
                <a:spcPts val="0"/>
              </a:spcAft>
              <a:buSzPts val="900"/>
              <a:buNone/>
              <a:defRPr sz="900"/>
            </a:lvl6pPr>
            <a:lvl7pPr indent="-228600" lvl="6" marL="3200400" algn="l">
              <a:lnSpc>
                <a:spcPct val="100000"/>
              </a:lnSpc>
              <a:spcBef>
                <a:spcPts val="180"/>
              </a:spcBef>
              <a:spcAft>
                <a:spcPts val="0"/>
              </a:spcAft>
              <a:buSzPts val="900"/>
              <a:buNone/>
              <a:defRPr sz="900"/>
            </a:lvl7pPr>
            <a:lvl8pPr indent="-228600" lvl="7" marL="3657600" algn="l">
              <a:lnSpc>
                <a:spcPct val="100000"/>
              </a:lnSpc>
              <a:spcBef>
                <a:spcPts val="180"/>
              </a:spcBef>
              <a:spcAft>
                <a:spcPts val="0"/>
              </a:spcAft>
              <a:buSzPts val="900"/>
              <a:buNone/>
              <a:defRPr sz="900"/>
            </a:lvl8pPr>
            <a:lvl9pPr indent="-228600" lvl="8" marL="4114800" algn="l">
              <a:lnSpc>
                <a:spcPct val="100000"/>
              </a:lnSpc>
              <a:spcBef>
                <a:spcPts val="180"/>
              </a:spcBef>
              <a:spcAft>
                <a:spcPts val="0"/>
              </a:spcAft>
              <a:buSzPts val="900"/>
              <a:buNone/>
              <a:defRPr sz="900"/>
            </a:lvl9pPr>
          </a:lstStyle>
          <a:p/>
        </p:txBody>
      </p:sp>
      <p:sp>
        <p:nvSpPr>
          <p:cNvPr id="75" name="Google Shape;75;p24"/>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4"/>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24"/>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sp>
        <p:nvSpPr>
          <p:cNvPr id="78" name="Google Shape;78;p24"/>
          <p:cNvSpPr txBox="1"/>
          <p:nvPr>
            <p:ph type="title"/>
          </p:nvPr>
        </p:nvSpPr>
        <p:spPr>
          <a:xfrm>
            <a:off x="457200" y="4953000"/>
            <a:ext cx="8153400" cy="7620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chemeClr val="accent6"/>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4"/>
          <p:cNvSpPr/>
          <p:nvPr/>
        </p:nvSpPr>
        <p:spPr>
          <a:xfrm>
            <a:off x="9001124" y="0"/>
            <a:ext cx="142876" cy="484632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accent6"/>
              </a:buClr>
              <a:buSzPts val="3600"/>
              <a:buFont typeface="Arial Black"/>
              <a:buNone/>
              <a:defRPr b="0" i="0" sz="3600" u="none" cap="none" strike="noStrike">
                <a:solidFill>
                  <a:schemeClr val="accent6"/>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5"/>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1pPr>
            <a:lvl2pPr indent="-355600" lvl="1" marL="914400" marR="0" rtl="0" algn="l">
              <a:lnSpc>
                <a:spcPct val="100000"/>
              </a:lnSpc>
              <a:spcBef>
                <a:spcPts val="600"/>
              </a:spcBef>
              <a:spcAft>
                <a:spcPts val="0"/>
              </a:spcAft>
              <a:buClr>
                <a:schemeClr val="dk2"/>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3pPr>
            <a:lvl4pPr indent="-342900" lvl="3" marL="18288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5pPr>
            <a:lvl6pPr indent="-330200" lvl="5" marL="27432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2" name="Google Shape;12;p15"/>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15"/>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15"/>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t-PT"/>
              <a:t>‹#›</a:t>
            </a:fld>
            <a:endParaRPr/>
          </a:p>
        </p:txBody>
      </p:sp>
      <p:sp>
        <p:nvSpPr>
          <p:cNvPr id="15" name="Google Shape;15;p15"/>
          <p:cNvSpPr/>
          <p:nvPr/>
        </p:nvSpPr>
        <p:spPr>
          <a:xfrm>
            <a:off x="9001124" y="0"/>
            <a:ext cx="142876" cy="13716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 name="Google Shape;16;p15"/>
          <p:cNvSpPr/>
          <p:nvPr/>
        </p:nvSpPr>
        <p:spPr>
          <a:xfrm>
            <a:off x="9001124" y="1371600"/>
            <a:ext cx="142876" cy="5486400"/>
          </a:xfrm>
          <a:prstGeom prst="rect">
            <a:avLst/>
          </a:prstGeom>
          <a:solidFill>
            <a:srgbClr val="FF0000"/>
          </a:solid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descr="logo 2" id="17" name="Google Shape;17;p15"/>
          <p:cNvPicPr preferRelativeResize="0"/>
          <p:nvPr/>
        </p:nvPicPr>
        <p:blipFill rotWithShape="1">
          <a:blip r:embed="rId1">
            <a:alphaModFix/>
          </a:blip>
          <a:srcRect b="0" l="0" r="0" t="0"/>
          <a:stretch/>
        </p:blipFill>
        <p:spPr>
          <a:xfrm>
            <a:off x="6627132" y="223836"/>
            <a:ext cx="2103331" cy="828899"/>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jp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5.xml"/><Relationship Id="rId3" Type="http://schemas.openxmlformats.org/officeDocument/2006/relationships/image" Target="../media/image3.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7.xml"/><Relationship Id="rId3" Type="http://schemas.openxmlformats.org/officeDocument/2006/relationships/image" Target="../media/image3.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8.xml"/><Relationship Id="rId3" Type="http://schemas.openxmlformats.org/officeDocument/2006/relationships/image" Target="../media/image17.jp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 Id="rId3" Type="http://schemas.openxmlformats.org/officeDocument/2006/relationships/image" Target="../media/image24.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0.xml"/><Relationship Id="rId3" Type="http://schemas.openxmlformats.org/officeDocument/2006/relationships/image" Target="../media/image3.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1.xml"/><Relationship Id="rId3" Type="http://schemas.openxmlformats.org/officeDocument/2006/relationships/image" Target="../media/image8.jp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8.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0.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4.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gif"/></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0.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3.xml"/><Relationship Id="rId3" Type="http://schemas.openxmlformats.org/officeDocument/2006/relationships/image" Target="../media/image3.png"/></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4.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5.xml"/><Relationship Id="rId3" Type="http://schemas.openxmlformats.org/officeDocument/2006/relationships/image" Target="../media/image3.png"/></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6.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4.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15.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1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19.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8.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1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1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 Id="rId3" Type="http://schemas.openxmlformats.org/officeDocument/2006/relationships/image" Target="../media/image2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 Id="rId3" Type="http://schemas.openxmlformats.org/officeDocument/2006/relationships/image" Target="../media/image13.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 Id="rId3" Type="http://schemas.openxmlformats.org/officeDocument/2006/relationships/image" Target="../media/image22.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image" Target="../media/image26.png"/><Relationship Id="rId4" Type="http://schemas.openxmlformats.org/officeDocument/2006/relationships/image" Target="../media/image25.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 Id="rId3" Type="http://schemas.openxmlformats.org/officeDocument/2006/relationships/image" Target="../media/image3.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 Id="rId3" Type="http://schemas.openxmlformats.org/officeDocument/2006/relationships/image" Target="../media/image3.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 Id="rId3" Type="http://schemas.openxmlformats.org/officeDocument/2006/relationships/image" Target="../media/image2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xml"/><Relationship Id="rId3" Type="http://schemas.openxmlformats.org/officeDocument/2006/relationships/image" Target="../media/image3.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 Id="rId3" Type="http://schemas.openxmlformats.org/officeDocument/2006/relationships/image" Target="../media/image8.jp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 Id="rId3" Type="http://schemas.openxmlformats.org/officeDocument/2006/relationships/image" Target="../media/image18.jp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Relationship Id="rId3" Type="http://schemas.openxmlformats.org/officeDocument/2006/relationships/image" Target="../media/image27.png"/><Relationship Id="rId4" Type="http://schemas.openxmlformats.org/officeDocument/2006/relationships/image" Target="../media/image20.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6" name="Shape 96"/>
        <p:cNvGrpSpPr/>
        <p:nvPr/>
      </p:nvGrpSpPr>
      <p:grpSpPr>
        <a:xfrm>
          <a:off x="0" y="0"/>
          <a:ext cx="0" cy="0"/>
          <a:chOff x="0" y="0"/>
          <a:chExt cx="0" cy="0"/>
        </a:xfrm>
      </p:grpSpPr>
      <p:sp>
        <p:nvSpPr>
          <p:cNvPr id="97" name="Google Shape;97;p1"/>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4000"/>
              <a:buFont typeface="Calibri"/>
              <a:buNone/>
            </a:pPr>
            <a:r>
              <a:rPr lang="pt-PT" sz="4000">
                <a:solidFill>
                  <a:srgbClr val="08A5EF"/>
                </a:solidFill>
                <a:latin typeface="Calibri"/>
                <a:ea typeface="Calibri"/>
                <a:cs typeface="Calibri"/>
                <a:sym typeface="Calibri"/>
              </a:rPr>
              <a:t>Scenariul 1 - Teoria conflictului  incidentului cu mingea</a:t>
            </a:r>
            <a:endParaRPr sz="4000">
              <a:solidFill>
                <a:srgbClr val="08A5EF"/>
              </a:solidFill>
              <a:latin typeface="Calibri"/>
              <a:ea typeface="Calibri"/>
              <a:cs typeface="Calibri"/>
              <a:sym typeface="Calibri"/>
            </a:endParaRPr>
          </a:p>
        </p:txBody>
      </p:sp>
      <p:sp>
        <p:nvSpPr>
          <p:cNvPr id="98" name="Google Shape;98;p1"/>
          <p:cNvSpPr txBox="1"/>
          <p:nvPr>
            <p:ph idx="1" type="subTitle"/>
          </p:nvPr>
        </p:nvSpPr>
        <p:spPr>
          <a:xfrm>
            <a:off x="642910" y="3963181"/>
            <a:ext cx="7283152" cy="576064"/>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pt-PT"/>
              <a:t> </a:t>
            </a:r>
            <a:endParaRPr/>
          </a:p>
        </p:txBody>
      </p:sp>
      <p:pic>
        <p:nvPicPr>
          <p:cNvPr id="99" name="Google Shape;99;p1"/>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100" name="Google Shape;100;p1"/>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pt-PT"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
        <p:nvSpPr>
          <p:cNvPr id="101" name="Google Shape;101;p1"/>
          <p:cNvSpPr/>
          <p:nvPr/>
        </p:nvSpPr>
        <p:spPr>
          <a:xfrm>
            <a:off x="500034" y="6286520"/>
            <a:ext cx="8101770" cy="36929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800" u="none" cap="none" strike="noStrike">
                <a:solidFill>
                  <a:srgbClr val="EF8E7B"/>
                </a:solidFill>
                <a:latin typeface="Arial"/>
                <a:ea typeface="Arial"/>
                <a:cs typeface="Arial"/>
                <a:sym typeface="Arial"/>
              </a:rPr>
              <a:t>Probleme în relațiile de colegialitate</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CAUZE POSIBILE ALE DIFICULTĂȚILOR ÎN RELAȚIILE DE COLEGIALITATE</a:t>
            </a:r>
            <a:endParaRPr sz="3240"/>
          </a:p>
        </p:txBody>
      </p:sp>
      <p:sp>
        <p:nvSpPr>
          <p:cNvPr id="162" name="Google Shape;162;p9"/>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92500" lnSpcReduction="10000"/>
          </a:bodyPr>
          <a:lstStyle/>
          <a:p>
            <a:pPr indent="-342900" lvl="0" marL="342900" rtl="0" algn="l">
              <a:lnSpc>
                <a:spcPct val="100000"/>
              </a:lnSpc>
              <a:spcBef>
                <a:spcPts val="0"/>
              </a:spcBef>
              <a:spcAft>
                <a:spcPts val="0"/>
              </a:spcAft>
              <a:buSzPct val="108108"/>
              <a:buFont typeface="Arial"/>
              <a:buChar char="•"/>
            </a:pPr>
            <a:r>
              <a:rPr lang="pt-PT"/>
              <a:t>Impulsivitate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Agresivitate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Tulburări de comunicare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Bullying (Intimidare)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Comportamente antisociale / </a:t>
            </a:r>
            <a:endParaRPr/>
          </a:p>
          <a:p>
            <a:pPr indent="0" lvl="0" marL="0" rtl="0" algn="l">
              <a:lnSpc>
                <a:spcPct val="100000"/>
              </a:lnSpc>
              <a:spcBef>
                <a:spcPts val="0"/>
              </a:spcBef>
              <a:spcAft>
                <a:spcPts val="0"/>
              </a:spcAft>
              <a:buSzPct val="108108"/>
              <a:buNone/>
            </a:pPr>
            <a:r>
              <a:rPr lang="pt-PT"/>
              <a:t>Comportamente de încălcare a regulilor</a:t>
            </a:r>
            <a:endParaRPr/>
          </a:p>
          <a:p>
            <a:pPr indent="0" lvl="0" marL="0" rtl="0" algn="l">
              <a:lnSpc>
                <a:spcPct val="100000"/>
              </a:lnSpc>
              <a:spcBef>
                <a:spcPts val="0"/>
              </a:spcBef>
              <a:spcAft>
                <a:spcPts val="0"/>
              </a:spcAft>
              <a:buSzPct val="108108"/>
              <a:buNone/>
            </a:pPr>
            <a:r>
              <a:t/>
            </a:r>
            <a:endParaRPr/>
          </a:p>
          <a:p>
            <a:pPr indent="-342900" lvl="0" marL="342900" rtl="0" algn="l">
              <a:lnSpc>
                <a:spcPct val="100000"/>
              </a:lnSpc>
              <a:spcBef>
                <a:spcPts val="0"/>
              </a:spcBef>
              <a:spcAft>
                <a:spcPts val="0"/>
              </a:spcAft>
              <a:buSzPct val="108108"/>
              <a:buFont typeface="Arial"/>
              <a:buChar char="•"/>
            </a:pPr>
            <a:r>
              <a:rPr lang="pt-PT"/>
              <a:t>Probleme de internalizare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Diferențe culturale și ideologice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Dizabilități (PHDA)</a:t>
            </a:r>
            <a:endParaRPr/>
          </a:p>
        </p:txBody>
      </p:sp>
      <p:pic>
        <p:nvPicPr>
          <p:cNvPr id="163" name="Google Shape;163;p9"/>
          <p:cNvPicPr preferRelativeResize="0"/>
          <p:nvPr/>
        </p:nvPicPr>
        <p:blipFill rotWithShape="1">
          <a:blip r:embed="rId3">
            <a:alphaModFix/>
          </a:blip>
          <a:srcRect b="0" l="0" r="0" t="0"/>
          <a:stretch/>
        </p:blipFill>
        <p:spPr>
          <a:xfrm>
            <a:off x="5308605" y="1989952"/>
            <a:ext cx="3599893" cy="2399928"/>
          </a:xfrm>
          <a:prstGeom prst="rect">
            <a:avLst/>
          </a:prstGeom>
          <a:noFill/>
          <a:ln>
            <a:noFill/>
          </a:ln>
        </p:spPr>
      </p:pic>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p10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lang="pt-PT"/>
              <a:t>DIFERENȚE CULTURALE</a:t>
            </a:r>
            <a:br>
              <a:rPr lang="pt-PT"/>
            </a:br>
            <a:r>
              <a:rPr lang="pt-PT"/>
              <a:t>SFATURI</a:t>
            </a:r>
            <a:endParaRPr/>
          </a:p>
        </p:txBody>
      </p:sp>
      <p:sp>
        <p:nvSpPr>
          <p:cNvPr id="787" name="Google Shape;787;p106"/>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FACEȚI</a:t>
            </a:r>
            <a:endParaRPr/>
          </a:p>
        </p:txBody>
      </p:sp>
      <p:sp>
        <p:nvSpPr>
          <p:cNvPr id="788" name="Google Shape;788;p106"/>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SzPts val="2040"/>
              <a:buNone/>
            </a:pPr>
            <a:r>
              <a:rPr b="0" lang="pt-PT" sz="2040"/>
              <a:t>Incorporați examinarea naționalităților și înțelegerea interculturală în curriculum, în cadrul dezvoltării interpersonale, a proceselor de gândire, educării personale și calitatea comunicării. 	</a:t>
            </a:r>
            <a:endParaRPr/>
          </a:p>
          <a:p>
            <a:pPr indent="0" lvl="0" marL="0" rtl="0" algn="just">
              <a:lnSpc>
                <a:spcPct val="90000"/>
              </a:lnSpc>
              <a:spcBef>
                <a:spcPts val="1008"/>
              </a:spcBef>
              <a:spcAft>
                <a:spcPts val="0"/>
              </a:spcAft>
              <a:buClr>
                <a:schemeClr val="dk1"/>
              </a:buClr>
              <a:buSzPts val="2040"/>
              <a:buNone/>
            </a:pPr>
            <a:r>
              <a:rPr b="0" lang="pt-PT" sz="2040"/>
              <a:t>	</a:t>
            </a:r>
            <a:endParaRPr/>
          </a:p>
          <a:p>
            <a:pPr indent="0" lvl="0" marL="0" rtl="0" algn="just">
              <a:lnSpc>
                <a:spcPct val="90000"/>
              </a:lnSpc>
              <a:spcBef>
                <a:spcPts val="1008"/>
              </a:spcBef>
              <a:spcAft>
                <a:spcPts val="0"/>
              </a:spcAft>
              <a:buClr>
                <a:schemeClr val="dk1"/>
              </a:buClr>
              <a:buSzPts val="2040"/>
              <a:buNone/>
            </a:pPr>
            <a:r>
              <a:rPr b="0" lang="pt-PT" sz="2040"/>
              <a:t>	</a:t>
            </a:r>
            <a:endParaRPr/>
          </a:p>
        </p:txBody>
      </p:sp>
      <p:sp>
        <p:nvSpPr>
          <p:cNvPr id="789" name="Google Shape;789;p106"/>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NU FACEȚI</a:t>
            </a:r>
            <a:endParaRPr/>
          </a:p>
        </p:txBody>
      </p:sp>
      <p:sp>
        <p:nvSpPr>
          <p:cNvPr id="790" name="Google Shape;790;p106"/>
          <p:cNvSpPr txBox="1"/>
          <p:nvPr>
            <p:ph idx="4" type="body"/>
          </p:nvPr>
        </p:nvSpPr>
        <p:spPr>
          <a:xfrm>
            <a:off x="5093208" y="2259366"/>
            <a:ext cx="3291840" cy="3840480"/>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90000"/>
              </a:lnSpc>
              <a:spcBef>
                <a:spcPts val="0"/>
              </a:spcBef>
              <a:spcAft>
                <a:spcPts val="0"/>
              </a:spcAft>
              <a:buSzPts val="2400"/>
              <a:buNone/>
            </a:pPr>
            <a:r>
              <a:rPr b="0" lang="pt-PT"/>
              <a:t>Nu lăsați ca discuția despre diferențe să fie o gândire ulterioară sau un supliment la curriculum și nu limitați curriculumul prin includerea doar a perspectivelor unice. 	</a:t>
            </a:r>
            <a:endParaRPr/>
          </a:p>
          <a:p>
            <a:pPr indent="0" lvl="0" marL="0" rtl="0" algn="just">
              <a:lnSpc>
                <a:spcPct val="90000"/>
              </a:lnSpc>
              <a:spcBef>
                <a:spcPts val="1080"/>
              </a:spcBef>
              <a:spcAft>
                <a:spcPts val="0"/>
              </a:spcAft>
              <a:buClr>
                <a:schemeClr val="dk1"/>
              </a:buClr>
              <a:buSzPts val="2400"/>
              <a:buNone/>
            </a:pPr>
            <a:r>
              <a:rPr b="0" lang="pt-PT"/>
              <a:t>	</a:t>
            </a:r>
            <a:endParaRPr/>
          </a:p>
          <a:p>
            <a:pPr indent="0" lvl="0" marL="0" rtl="0" algn="just">
              <a:lnSpc>
                <a:spcPct val="90000"/>
              </a:lnSpc>
              <a:spcBef>
                <a:spcPts val="1080"/>
              </a:spcBef>
              <a:spcAft>
                <a:spcPts val="0"/>
              </a:spcAft>
              <a:buClr>
                <a:schemeClr val="dk1"/>
              </a:buClr>
              <a:buSzPts val="2400"/>
              <a:buNone/>
            </a:pPr>
            <a:r>
              <a:rPr b="0" lang="pt-PT"/>
              <a:t>	</a:t>
            </a:r>
            <a:endParaRPr/>
          </a:p>
          <a:p>
            <a:pPr indent="0" lvl="0" marL="0" rtl="0" algn="l">
              <a:lnSpc>
                <a:spcPct val="90000"/>
              </a:lnSpc>
              <a:spcBef>
                <a:spcPts val="1080"/>
              </a:spcBef>
              <a:spcAft>
                <a:spcPts val="0"/>
              </a:spcAft>
              <a:buClr>
                <a:schemeClr val="dk1"/>
              </a:buClr>
              <a:buSzPts val="2400"/>
              <a:buNone/>
            </a:pPr>
            <a:r>
              <a:t/>
            </a:r>
            <a:endParaRPr/>
          </a:p>
        </p:txBody>
      </p:sp>
      <p:sp>
        <p:nvSpPr>
          <p:cNvPr id="791" name="Google Shape;791;p106"/>
          <p:cNvSpPr txBox="1"/>
          <p:nvPr/>
        </p:nvSpPr>
        <p:spPr>
          <a:xfrm>
            <a:off x="323528" y="3356992"/>
            <a:ext cx="3528392" cy="43735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5" name="Shape 795"/>
        <p:cNvGrpSpPr/>
        <p:nvPr/>
      </p:nvGrpSpPr>
      <p:grpSpPr>
        <a:xfrm>
          <a:off x="0" y="0"/>
          <a:ext cx="0" cy="0"/>
          <a:chOff x="0" y="0"/>
          <a:chExt cx="0" cy="0"/>
        </a:xfrm>
      </p:grpSpPr>
      <p:sp>
        <p:nvSpPr>
          <p:cNvPr id="796" name="Google Shape;796;p10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lang="pt-PT"/>
              <a:t>DIFERENȚE CULTURALE</a:t>
            </a:r>
            <a:br>
              <a:rPr lang="pt-PT"/>
            </a:br>
            <a:r>
              <a:rPr lang="pt-PT"/>
              <a:t>SFATURI</a:t>
            </a:r>
            <a:endParaRPr/>
          </a:p>
        </p:txBody>
      </p:sp>
      <p:sp>
        <p:nvSpPr>
          <p:cNvPr id="797" name="Google Shape;797;p107"/>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FACEȚI</a:t>
            </a:r>
            <a:endParaRPr/>
          </a:p>
        </p:txBody>
      </p:sp>
      <p:sp>
        <p:nvSpPr>
          <p:cNvPr id="798" name="Google Shape;798;p107"/>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80000"/>
              </a:lnSpc>
              <a:spcBef>
                <a:spcPts val="0"/>
              </a:spcBef>
              <a:spcAft>
                <a:spcPts val="0"/>
              </a:spcAft>
              <a:buSzPts val="2040"/>
              <a:buNone/>
            </a:pPr>
            <a:r>
              <a:rPr b="0" lang="pt-PT" sz="2040"/>
              <a:t>Vorbiți în așa manieră încât să fie înțeles că diferența  ne cuprinde pe toți: cine suntem în comparație cu ceilalți și cum ne raportăm la ceilalți în mediile noastre locale și globale. Profesorii trebuie să se bazeze pe interesul propriu al fiecărui elev și pe beneficiile pe care le au  toți elevii pentru a scoate ce este mai bun din diferențele noastre. 	</a:t>
            </a:r>
            <a:endParaRPr/>
          </a:p>
          <a:p>
            <a:pPr indent="0" lvl="0" marL="0" rtl="0" algn="just">
              <a:lnSpc>
                <a:spcPct val="80000"/>
              </a:lnSpc>
              <a:spcBef>
                <a:spcPts val="1008"/>
              </a:spcBef>
              <a:spcAft>
                <a:spcPts val="0"/>
              </a:spcAft>
              <a:buClr>
                <a:schemeClr val="dk1"/>
              </a:buClr>
              <a:buSzPts val="2040"/>
              <a:buNone/>
            </a:pPr>
            <a:r>
              <a:rPr b="0" lang="pt-PT" sz="2040"/>
              <a:t>	</a:t>
            </a:r>
            <a:endParaRPr/>
          </a:p>
          <a:p>
            <a:pPr indent="0" lvl="0" marL="0" rtl="0" algn="just">
              <a:lnSpc>
                <a:spcPct val="80000"/>
              </a:lnSpc>
              <a:spcBef>
                <a:spcPts val="1008"/>
              </a:spcBef>
              <a:spcAft>
                <a:spcPts val="0"/>
              </a:spcAft>
              <a:buClr>
                <a:schemeClr val="dk1"/>
              </a:buClr>
              <a:buSzPts val="2040"/>
              <a:buNone/>
            </a:pPr>
            <a:r>
              <a:rPr b="0" lang="pt-PT" sz="2040"/>
              <a:t>	</a:t>
            </a:r>
            <a:endParaRPr/>
          </a:p>
        </p:txBody>
      </p:sp>
      <p:sp>
        <p:nvSpPr>
          <p:cNvPr id="799" name="Google Shape;799;p107"/>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NU FACEȚI</a:t>
            </a:r>
            <a:endParaRPr/>
          </a:p>
        </p:txBody>
      </p:sp>
      <p:sp>
        <p:nvSpPr>
          <p:cNvPr id="800" name="Google Shape;800;p107"/>
          <p:cNvSpPr txBox="1"/>
          <p:nvPr>
            <p:ph idx="4" type="body"/>
          </p:nvPr>
        </p:nvSpPr>
        <p:spPr>
          <a:xfrm>
            <a:off x="5093208" y="2259366"/>
            <a:ext cx="3291840" cy="3840480"/>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0"/>
              </a:spcBef>
              <a:spcAft>
                <a:spcPts val="0"/>
              </a:spcAft>
              <a:buSzPts val="2220"/>
              <a:buNone/>
            </a:pPr>
            <a:r>
              <a:rPr b="0" lang="pt-PT" sz="2220"/>
              <a:t>Nu lăsați impresia că motivul pentru care discutați despre diferențe este acela că „școala în general” sau „majoritatea” se vor simți mai bine în privința „minorităților”. 	</a:t>
            </a:r>
            <a:endParaRPr/>
          </a:p>
          <a:p>
            <a:pPr indent="0" lvl="0" marL="0" rtl="0" algn="just">
              <a:lnSpc>
                <a:spcPct val="100000"/>
              </a:lnSpc>
              <a:spcBef>
                <a:spcPts val="1044"/>
              </a:spcBef>
              <a:spcAft>
                <a:spcPts val="0"/>
              </a:spcAft>
              <a:buClr>
                <a:schemeClr val="dk1"/>
              </a:buClr>
              <a:buSzPts val="2220"/>
              <a:buNone/>
            </a:pPr>
            <a:r>
              <a:rPr b="0" lang="pt-PT" sz="2220"/>
              <a:t>	</a:t>
            </a:r>
            <a:endParaRPr/>
          </a:p>
          <a:p>
            <a:pPr indent="0" lvl="0" marL="0" rtl="0" algn="just">
              <a:lnSpc>
                <a:spcPct val="100000"/>
              </a:lnSpc>
              <a:spcBef>
                <a:spcPts val="1044"/>
              </a:spcBef>
              <a:spcAft>
                <a:spcPts val="0"/>
              </a:spcAft>
              <a:buClr>
                <a:schemeClr val="dk1"/>
              </a:buClr>
              <a:buSzPts val="2220"/>
              <a:buNone/>
            </a:pPr>
            <a:r>
              <a:rPr b="0" lang="pt-PT" sz="2220"/>
              <a:t>	</a:t>
            </a:r>
            <a:endParaRPr/>
          </a:p>
          <a:p>
            <a:pPr indent="0" lvl="0" marL="0" rtl="0" algn="l">
              <a:lnSpc>
                <a:spcPct val="100000"/>
              </a:lnSpc>
              <a:spcBef>
                <a:spcPts val="1044"/>
              </a:spcBef>
              <a:spcAft>
                <a:spcPts val="0"/>
              </a:spcAft>
              <a:buClr>
                <a:schemeClr val="dk1"/>
              </a:buClr>
              <a:buSzPts val="2220"/>
              <a:buNone/>
            </a:pPr>
            <a:r>
              <a:t/>
            </a:r>
            <a:endParaRPr sz="2220"/>
          </a:p>
        </p:txBody>
      </p:sp>
      <p:sp>
        <p:nvSpPr>
          <p:cNvPr id="801" name="Google Shape;801;p107"/>
          <p:cNvSpPr txBox="1"/>
          <p:nvPr/>
        </p:nvSpPr>
        <p:spPr>
          <a:xfrm>
            <a:off x="323528" y="3356992"/>
            <a:ext cx="3528392" cy="43735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5" name="Shape 805"/>
        <p:cNvGrpSpPr/>
        <p:nvPr/>
      </p:nvGrpSpPr>
      <p:grpSpPr>
        <a:xfrm>
          <a:off x="0" y="0"/>
          <a:ext cx="0" cy="0"/>
          <a:chOff x="0" y="0"/>
          <a:chExt cx="0" cy="0"/>
        </a:xfrm>
      </p:grpSpPr>
      <p:sp>
        <p:nvSpPr>
          <p:cNvPr id="806" name="Google Shape;806;p10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lang="pt-PT"/>
              <a:t>DIFERENȚE CULTURALE</a:t>
            </a:r>
            <a:br>
              <a:rPr lang="pt-PT"/>
            </a:br>
            <a:r>
              <a:rPr lang="pt-PT"/>
              <a:t>SFATURI</a:t>
            </a:r>
            <a:endParaRPr/>
          </a:p>
        </p:txBody>
      </p:sp>
      <p:sp>
        <p:nvSpPr>
          <p:cNvPr id="807" name="Google Shape;807;p108"/>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FACEȚI</a:t>
            </a:r>
            <a:endParaRPr/>
          </a:p>
        </p:txBody>
      </p:sp>
      <p:sp>
        <p:nvSpPr>
          <p:cNvPr id="808" name="Google Shape;808;p108"/>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100000"/>
              </a:lnSpc>
              <a:spcBef>
                <a:spcPts val="0"/>
              </a:spcBef>
              <a:spcAft>
                <a:spcPts val="0"/>
              </a:spcAft>
              <a:buSzPts val="2400"/>
              <a:buNone/>
            </a:pPr>
            <a:r>
              <a:rPr b="0" lang="pt-PT"/>
              <a:t>Confrunați-vă cu faptele, abilitățile și atitudinile practice de care avem nevoie pentru a reuși într-un viitor al diversității culturale locale și globale.</a:t>
            </a:r>
            <a:endParaRPr/>
          </a:p>
          <a:p>
            <a:pPr indent="0" lvl="0" marL="0" rtl="0" algn="just">
              <a:lnSpc>
                <a:spcPct val="100000"/>
              </a:lnSpc>
              <a:spcBef>
                <a:spcPts val="1080"/>
              </a:spcBef>
              <a:spcAft>
                <a:spcPts val="0"/>
              </a:spcAft>
              <a:buClr>
                <a:schemeClr val="dk1"/>
              </a:buClr>
              <a:buSzPts val="2400"/>
              <a:buNone/>
            </a:pPr>
            <a:r>
              <a:rPr b="0" lang="pt-PT"/>
              <a:t>	</a:t>
            </a:r>
            <a:endParaRPr/>
          </a:p>
          <a:p>
            <a:pPr indent="0" lvl="0" marL="0" rtl="0" algn="just">
              <a:lnSpc>
                <a:spcPct val="100000"/>
              </a:lnSpc>
              <a:spcBef>
                <a:spcPts val="1080"/>
              </a:spcBef>
              <a:spcAft>
                <a:spcPts val="0"/>
              </a:spcAft>
              <a:buClr>
                <a:schemeClr val="dk1"/>
              </a:buClr>
              <a:buSzPts val="2400"/>
              <a:buNone/>
            </a:pPr>
            <a:r>
              <a:rPr b="0" lang="pt-PT"/>
              <a:t>	</a:t>
            </a:r>
            <a:endParaRPr/>
          </a:p>
        </p:txBody>
      </p:sp>
      <p:sp>
        <p:nvSpPr>
          <p:cNvPr id="809" name="Google Shape;809;p108"/>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NU FACEȚI</a:t>
            </a:r>
            <a:endParaRPr/>
          </a:p>
        </p:txBody>
      </p:sp>
      <p:sp>
        <p:nvSpPr>
          <p:cNvPr id="810" name="Google Shape;810;p108"/>
          <p:cNvSpPr txBox="1"/>
          <p:nvPr>
            <p:ph idx="4" type="body"/>
          </p:nvPr>
        </p:nvSpPr>
        <p:spPr>
          <a:xfrm>
            <a:off x="5093208" y="2259366"/>
            <a:ext cx="3291840" cy="3840480"/>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0"/>
              </a:spcBef>
              <a:spcAft>
                <a:spcPts val="0"/>
              </a:spcAft>
              <a:buSzPts val="2400"/>
              <a:buNone/>
            </a:pPr>
            <a:r>
              <a:rPr b="0" lang="pt-PT"/>
              <a:t>Nu fiți moralist. Nu are rost să acuzați oamenii că au atitudini necorespunzătoare, sau chiar să sugerați că aceștia o practică. </a:t>
            </a:r>
            <a:endParaRPr/>
          </a:p>
          <a:p>
            <a:pPr indent="0" lvl="0" marL="0" rtl="0" algn="just">
              <a:lnSpc>
                <a:spcPct val="100000"/>
              </a:lnSpc>
              <a:spcBef>
                <a:spcPts val="1080"/>
              </a:spcBef>
              <a:spcAft>
                <a:spcPts val="0"/>
              </a:spcAft>
              <a:buClr>
                <a:schemeClr val="dk1"/>
              </a:buClr>
              <a:buSzPts val="2400"/>
              <a:buNone/>
            </a:pPr>
            <a:r>
              <a:rPr b="0" lang="pt-PT"/>
              <a:t>	</a:t>
            </a:r>
            <a:endParaRPr/>
          </a:p>
          <a:p>
            <a:pPr indent="0" lvl="0" marL="0" rtl="0" algn="just">
              <a:lnSpc>
                <a:spcPct val="100000"/>
              </a:lnSpc>
              <a:spcBef>
                <a:spcPts val="1080"/>
              </a:spcBef>
              <a:spcAft>
                <a:spcPts val="0"/>
              </a:spcAft>
              <a:buClr>
                <a:schemeClr val="dk1"/>
              </a:buClr>
              <a:buSzPts val="2400"/>
              <a:buNone/>
            </a:pPr>
            <a:r>
              <a:rPr b="0" lang="pt-PT"/>
              <a:t>	</a:t>
            </a:r>
            <a:endParaRPr/>
          </a:p>
          <a:p>
            <a:pPr indent="0" lvl="0" marL="0" rtl="0" algn="l">
              <a:lnSpc>
                <a:spcPct val="100000"/>
              </a:lnSpc>
              <a:spcBef>
                <a:spcPts val="1080"/>
              </a:spcBef>
              <a:spcAft>
                <a:spcPts val="0"/>
              </a:spcAft>
              <a:buClr>
                <a:schemeClr val="dk1"/>
              </a:buClr>
              <a:buSzPts val="2400"/>
              <a:buNone/>
            </a:pPr>
            <a:r>
              <a:t/>
            </a:r>
            <a:endParaRPr/>
          </a:p>
        </p:txBody>
      </p:sp>
      <p:sp>
        <p:nvSpPr>
          <p:cNvPr id="811" name="Google Shape;811;p108"/>
          <p:cNvSpPr txBox="1"/>
          <p:nvPr/>
        </p:nvSpPr>
        <p:spPr>
          <a:xfrm>
            <a:off x="323528" y="3356992"/>
            <a:ext cx="3528392" cy="43735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5" name="Shape 815"/>
        <p:cNvGrpSpPr/>
        <p:nvPr/>
      </p:nvGrpSpPr>
      <p:grpSpPr>
        <a:xfrm>
          <a:off x="0" y="0"/>
          <a:ext cx="0" cy="0"/>
          <a:chOff x="0" y="0"/>
          <a:chExt cx="0" cy="0"/>
        </a:xfrm>
      </p:grpSpPr>
      <p:sp>
        <p:nvSpPr>
          <p:cNvPr id="816" name="Google Shape;816;p10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lang="pt-PT"/>
              <a:t>DIFERENȚE CULTURALE</a:t>
            </a:r>
            <a:br>
              <a:rPr lang="pt-PT"/>
            </a:br>
            <a:r>
              <a:rPr lang="pt-PT"/>
              <a:t>SFATURI</a:t>
            </a:r>
            <a:endParaRPr/>
          </a:p>
        </p:txBody>
      </p:sp>
      <p:sp>
        <p:nvSpPr>
          <p:cNvPr id="817" name="Google Shape;817;p109"/>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FACEȚI</a:t>
            </a:r>
            <a:endParaRPr/>
          </a:p>
        </p:txBody>
      </p:sp>
      <p:sp>
        <p:nvSpPr>
          <p:cNvPr id="818" name="Google Shape;818;p109"/>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SzPts val="2040"/>
              <a:buNone/>
            </a:pPr>
            <a:r>
              <a:rPr b="0" lang="pt-PT" sz="2040"/>
              <a:t>Începeți cu cuvinte pe care elevii le asociază, cum ar fi „diferențe”, „acceptare”, „respect”, „dreptate” și „libertate”. Folosiți-le pentru a începe discuția despre motivul pentru care școlile și guvernele au politici privind diversitatea și incluziunea. 	</a:t>
            </a:r>
            <a:endParaRPr/>
          </a:p>
          <a:p>
            <a:pPr indent="0" lvl="0" marL="0" rtl="0" algn="just">
              <a:lnSpc>
                <a:spcPct val="90000"/>
              </a:lnSpc>
              <a:spcBef>
                <a:spcPts val="1008"/>
              </a:spcBef>
              <a:spcAft>
                <a:spcPts val="0"/>
              </a:spcAft>
              <a:buClr>
                <a:schemeClr val="dk1"/>
              </a:buClr>
              <a:buSzPts val="2040"/>
              <a:buNone/>
            </a:pPr>
            <a:r>
              <a:rPr b="0" lang="pt-PT" sz="2040"/>
              <a:t>	</a:t>
            </a:r>
            <a:endParaRPr/>
          </a:p>
          <a:p>
            <a:pPr indent="0" lvl="0" marL="0" rtl="0" algn="just">
              <a:lnSpc>
                <a:spcPct val="90000"/>
              </a:lnSpc>
              <a:spcBef>
                <a:spcPts val="1008"/>
              </a:spcBef>
              <a:spcAft>
                <a:spcPts val="0"/>
              </a:spcAft>
              <a:buClr>
                <a:schemeClr val="dk1"/>
              </a:buClr>
              <a:buSzPts val="2040"/>
              <a:buNone/>
            </a:pPr>
            <a:r>
              <a:rPr b="0" lang="pt-PT" sz="2040"/>
              <a:t>	</a:t>
            </a:r>
            <a:endParaRPr/>
          </a:p>
        </p:txBody>
      </p:sp>
      <p:sp>
        <p:nvSpPr>
          <p:cNvPr id="819" name="Google Shape;819;p109"/>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NU FACEȚI</a:t>
            </a:r>
            <a:endParaRPr/>
          </a:p>
        </p:txBody>
      </p:sp>
      <p:sp>
        <p:nvSpPr>
          <p:cNvPr id="820" name="Google Shape;820;p109"/>
          <p:cNvSpPr txBox="1"/>
          <p:nvPr>
            <p:ph idx="4" type="body"/>
          </p:nvPr>
        </p:nvSpPr>
        <p:spPr>
          <a:xfrm>
            <a:off x="5093208" y="2259366"/>
            <a:ext cx="3291840" cy="3840480"/>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0"/>
              </a:spcBef>
              <a:spcAft>
                <a:spcPts val="0"/>
              </a:spcAft>
              <a:buSzPts val="2400"/>
              <a:buNone/>
            </a:pPr>
            <a:r>
              <a:rPr b="0" lang="pt-PT"/>
              <a:t>Nu vă lăsați copleșit de concepte sau cuvinte abstracte dificile, cum ar fi „multiculturalism”, „integrare” și „diversitate”. 	</a:t>
            </a:r>
            <a:endParaRPr/>
          </a:p>
          <a:p>
            <a:pPr indent="0" lvl="0" marL="0" rtl="0" algn="just">
              <a:lnSpc>
                <a:spcPct val="100000"/>
              </a:lnSpc>
              <a:spcBef>
                <a:spcPts val="1080"/>
              </a:spcBef>
              <a:spcAft>
                <a:spcPts val="0"/>
              </a:spcAft>
              <a:buClr>
                <a:schemeClr val="dk1"/>
              </a:buClr>
              <a:buSzPts val="2400"/>
              <a:buNone/>
            </a:pPr>
            <a:r>
              <a:rPr b="0" lang="pt-PT"/>
              <a:t>	</a:t>
            </a:r>
            <a:endParaRPr/>
          </a:p>
          <a:p>
            <a:pPr indent="0" lvl="0" marL="0" rtl="0" algn="just">
              <a:lnSpc>
                <a:spcPct val="100000"/>
              </a:lnSpc>
              <a:spcBef>
                <a:spcPts val="1080"/>
              </a:spcBef>
              <a:spcAft>
                <a:spcPts val="0"/>
              </a:spcAft>
              <a:buClr>
                <a:schemeClr val="dk1"/>
              </a:buClr>
              <a:buSzPts val="2400"/>
              <a:buNone/>
            </a:pPr>
            <a:r>
              <a:rPr b="0" lang="pt-PT"/>
              <a:t>	</a:t>
            </a:r>
            <a:endParaRPr/>
          </a:p>
          <a:p>
            <a:pPr indent="0" lvl="0" marL="0" rtl="0" algn="l">
              <a:lnSpc>
                <a:spcPct val="100000"/>
              </a:lnSpc>
              <a:spcBef>
                <a:spcPts val="1080"/>
              </a:spcBef>
              <a:spcAft>
                <a:spcPts val="0"/>
              </a:spcAft>
              <a:buClr>
                <a:schemeClr val="dk1"/>
              </a:buClr>
              <a:buSzPts val="2400"/>
              <a:buNone/>
            </a:pPr>
            <a:r>
              <a:t/>
            </a:r>
            <a:endParaRPr/>
          </a:p>
        </p:txBody>
      </p:sp>
      <p:sp>
        <p:nvSpPr>
          <p:cNvPr id="821" name="Google Shape;821;p109"/>
          <p:cNvSpPr txBox="1"/>
          <p:nvPr/>
        </p:nvSpPr>
        <p:spPr>
          <a:xfrm>
            <a:off x="323528" y="3356992"/>
            <a:ext cx="3528392" cy="43735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5" name="Shape 825"/>
        <p:cNvGrpSpPr/>
        <p:nvPr/>
      </p:nvGrpSpPr>
      <p:grpSpPr>
        <a:xfrm>
          <a:off x="0" y="0"/>
          <a:ext cx="0" cy="0"/>
          <a:chOff x="0" y="0"/>
          <a:chExt cx="0" cy="0"/>
        </a:xfrm>
      </p:grpSpPr>
      <p:sp>
        <p:nvSpPr>
          <p:cNvPr id="826" name="Google Shape;826;p11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lang="pt-PT"/>
              <a:t>DIFERENȚE CULTURALE</a:t>
            </a:r>
            <a:br>
              <a:rPr lang="pt-PT"/>
            </a:br>
            <a:r>
              <a:rPr lang="pt-PT"/>
              <a:t>SFATURI</a:t>
            </a:r>
            <a:endParaRPr/>
          </a:p>
        </p:txBody>
      </p:sp>
      <p:sp>
        <p:nvSpPr>
          <p:cNvPr id="827" name="Google Shape;827;p110"/>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FACEȚI</a:t>
            </a:r>
            <a:endParaRPr/>
          </a:p>
        </p:txBody>
      </p:sp>
      <p:sp>
        <p:nvSpPr>
          <p:cNvPr id="828" name="Google Shape;828;p110"/>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SzPts val="1679"/>
              <a:buNone/>
            </a:pPr>
            <a:r>
              <a:rPr b="0" lang="pt-PT" sz="1679"/>
              <a:t>Implicați membrii comunității multiculturale locale (părinți, personal, lideri ai comunității și credincioși) în discuții despre diversitate. Auzirea directă despre diversele experiențe și medii ale altora poate fi foarte puternică pentru elevi. De asemenea, luați în considerare includerea persoanelor care solicită azil și a experienței refugiaților în discuțiile despre diversitate.</a:t>
            </a:r>
            <a:endParaRPr/>
          </a:p>
          <a:p>
            <a:pPr indent="0" lvl="0" marL="0" rtl="0" algn="just">
              <a:lnSpc>
                <a:spcPct val="80000"/>
              </a:lnSpc>
              <a:spcBef>
                <a:spcPts val="936"/>
              </a:spcBef>
              <a:spcAft>
                <a:spcPts val="0"/>
              </a:spcAft>
              <a:buClr>
                <a:schemeClr val="dk1"/>
              </a:buClr>
              <a:buSzPts val="1679"/>
              <a:buNone/>
            </a:pPr>
            <a:r>
              <a:rPr b="0" lang="pt-PT" sz="1679"/>
              <a:t>	</a:t>
            </a:r>
            <a:endParaRPr/>
          </a:p>
          <a:p>
            <a:pPr indent="0" lvl="0" marL="0" rtl="0" algn="just">
              <a:lnSpc>
                <a:spcPct val="80000"/>
              </a:lnSpc>
              <a:spcBef>
                <a:spcPts val="936"/>
              </a:spcBef>
              <a:spcAft>
                <a:spcPts val="0"/>
              </a:spcAft>
              <a:buClr>
                <a:schemeClr val="dk1"/>
              </a:buClr>
              <a:buSzPts val="1679"/>
              <a:buNone/>
            </a:pPr>
            <a:r>
              <a:rPr b="0" lang="pt-PT" sz="1679"/>
              <a:t>	</a:t>
            </a:r>
            <a:endParaRPr/>
          </a:p>
        </p:txBody>
      </p:sp>
      <p:sp>
        <p:nvSpPr>
          <p:cNvPr id="829" name="Google Shape;829;p110"/>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NU FACEȚI</a:t>
            </a:r>
            <a:endParaRPr/>
          </a:p>
        </p:txBody>
      </p:sp>
      <p:sp>
        <p:nvSpPr>
          <p:cNvPr id="830" name="Google Shape;830;p110"/>
          <p:cNvSpPr txBox="1"/>
          <p:nvPr>
            <p:ph idx="4" type="body"/>
          </p:nvPr>
        </p:nvSpPr>
        <p:spPr>
          <a:xfrm>
            <a:off x="5156024" y="2259366"/>
            <a:ext cx="3291840" cy="3840480"/>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SzPts val="2040"/>
              <a:buNone/>
            </a:pPr>
            <a:r>
              <a:rPr b="0" lang="pt-PT" sz="2040"/>
              <a:t>Nu limitați discuțiile despre diversitate doar cu referire la comunitățile de migranți stabilite de mult timp în țările dvs. Includeți discuții despre comunități noi și emergente (adică sosiri recente / intrări umanitare). 	</a:t>
            </a:r>
            <a:endParaRPr/>
          </a:p>
          <a:p>
            <a:pPr indent="0" lvl="0" marL="0" rtl="0" algn="just">
              <a:lnSpc>
                <a:spcPct val="80000"/>
              </a:lnSpc>
              <a:spcBef>
                <a:spcPts val="1008"/>
              </a:spcBef>
              <a:spcAft>
                <a:spcPts val="0"/>
              </a:spcAft>
              <a:buClr>
                <a:schemeClr val="dk1"/>
              </a:buClr>
              <a:buSzPts val="2040"/>
              <a:buNone/>
            </a:pPr>
            <a:r>
              <a:rPr b="0" lang="pt-PT" sz="2040"/>
              <a:t>	</a:t>
            </a:r>
            <a:endParaRPr/>
          </a:p>
          <a:p>
            <a:pPr indent="0" lvl="0" marL="0" rtl="0" algn="just">
              <a:lnSpc>
                <a:spcPct val="80000"/>
              </a:lnSpc>
              <a:spcBef>
                <a:spcPts val="1008"/>
              </a:spcBef>
              <a:spcAft>
                <a:spcPts val="0"/>
              </a:spcAft>
              <a:buClr>
                <a:schemeClr val="dk1"/>
              </a:buClr>
              <a:buSzPts val="2040"/>
              <a:buNone/>
            </a:pPr>
            <a:r>
              <a:rPr b="0" lang="pt-PT" sz="2040"/>
              <a:t>	</a:t>
            </a:r>
            <a:endParaRPr/>
          </a:p>
          <a:p>
            <a:pPr indent="0" lvl="0" marL="0" rtl="0" algn="l">
              <a:lnSpc>
                <a:spcPct val="80000"/>
              </a:lnSpc>
              <a:spcBef>
                <a:spcPts val="1008"/>
              </a:spcBef>
              <a:spcAft>
                <a:spcPts val="0"/>
              </a:spcAft>
              <a:buClr>
                <a:schemeClr val="dk1"/>
              </a:buClr>
              <a:buSzPts val="2040"/>
              <a:buNone/>
            </a:pPr>
            <a:r>
              <a:t/>
            </a:r>
            <a:endParaRPr sz="2040"/>
          </a:p>
        </p:txBody>
      </p:sp>
      <p:sp>
        <p:nvSpPr>
          <p:cNvPr id="831" name="Google Shape;831;p110"/>
          <p:cNvSpPr txBox="1"/>
          <p:nvPr/>
        </p:nvSpPr>
        <p:spPr>
          <a:xfrm>
            <a:off x="323528" y="3356992"/>
            <a:ext cx="3528392" cy="43735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6" name="Shape 836"/>
        <p:cNvGrpSpPr/>
        <p:nvPr/>
      </p:nvGrpSpPr>
      <p:grpSpPr>
        <a:xfrm>
          <a:off x="0" y="0"/>
          <a:ext cx="0" cy="0"/>
          <a:chOff x="0" y="0"/>
          <a:chExt cx="0" cy="0"/>
        </a:xfrm>
      </p:grpSpPr>
      <p:sp>
        <p:nvSpPr>
          <p:cNvPr id="837" name="Google Shape;837;p111"/>
          <p:cNvSpPr txBox="1"/>
          <p:nvPr>
            <p:ph type="ctrTitle"/>
          </p:nvPr>
        </p:nvSpPr>
        <p:spPr>
          <a:xfrm>
            <a:off x="357158" y="2786058"/>
            <a:ext cx="8072494" cy="1507038"/>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4000"/>
              <a:buNone/>
            </a:pPr>
            <a:r>
              <a:rPr lang="pt-PT" sz="4000">
                <a:solidFill>
                  <a:srgbClr val="08A5EF"/>
                </a:solidFill>
                <a:latin typeface="Calibri"/>
                <a:ea typeface="Calibri"/>
                <a:cs typeface="Calibri"/>
                <a:sym typeface="Calibri"/>
              </a:rPr>
              <a:t>Scenariul 4 - Incidentul diferențelor culturale</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Descrierea situației</a:t>
            </a:r>
            <a:endParaRPr sz="4000">
              <a:solidFill>
                <a:srgbClr val="08A5EF"/>
              </a:solidFill>
              <a:latin typeface="Calibri"/>
              <a:ea typeface="Calibri"/>
              <a:cs typeface="Calibri"/>
              <a:sym typeface="Calibri"/>
            </a:endParaRPr>
          </a:p>
        </p:txBody>
      </p:sp>
      <p:sp>
        <p:nvSpPr>
          <p:cNvPr id="838" name="Google Shape;838;p111"/>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pt-PT"/>
              <a:t> </a:t>
            </a:r>
            <a:endParaRPr/>
          </a:p>
        </p:txBody>
      </p:sp>
      <p:pic>
        <p:nvPicPr>
          <p:cNvPr id="839" name="Google Shape;839;p111"/>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840" name="Google Shape;840;p111"/>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pt-PT"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
        <p:nvSpPr>
          <p:cNvPr id="841" name="Google Shape;841;p111"/>
          <p:cNvSpPr/>
          <p:nvPr/>
        </p:nvSpPr>
        <p:spPr>
          <a:xfrm>
            <a:off x="500034" y="6286520"/>
            <a:ext cx="8101770" cy="64629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800" u="none" cap="none" strike="noStrike">
                <a:solidFill>
                  <a:srgbClr val="EF8E7B"/>
                </a:solidFill>
                <a:latin typeface="Arial"/>
                <a:ea typeface="Arial"/>
                <a:cs typeface="Arial"/>
                <a:sym typeface="Arial"/>
              </a:rPr>
              <a:t>Probleme în relațiile de colegialitate</a:t>
            </a:r>
            <a:endParaRPr b="0" i="0" sz="1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5" name="Shape 845"/>
        <p:cNvGrpSpPr/>
        <p:nvPr/>
      </p:nvGrpSpPr>
      <p:grpSpPr>
        <a:xfrm>
          <a:off x="0" y="0"/>
          <a:ext cx="0" cy="0"/>
          <a:chOff x="0" y="0"/>
          <a:chExt cx="0" cy="0"/>
        </a:xfrm>
      </p:grpSpPr>
      <p:sp>
        <p:nvSpPr>
          <p:cNvPr id="846" name="Google Shape;846;p112"/>
          <p:cNvSpPr txBox="1"/>
          <p:nvPr>
            <p:ph type="title"/>
          </p:nvPr>
        </p:nvSpPr>
        <p:spPr>
          <a:xfrm>
            <a:off x="457200" y="152718"/>
            <a:ext cx="7211144"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INCIDENTUL DIFERENȚELOR CULTURALE</a:t>
            </a:r>
            <a:endParaRPr/>
          </a:p>
        </p:txBody>
      </p:sp>
      <p:sp>
        <p:nvSpPr>
          <p:cNvPr id="847" name="Google Shape;847;p112"/>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92500" lnSpcReduction="10000"/>
          </a:bodyPr>
          <a:lstStyle/>
          <a:p>
            <a:pPr indent="-285750" lvl="0" marL="285750" rtl="0" algn="just">
              <a:lnSpc>
                <a:spcPct val="80000"/>
              </a:lnSpc>
              <a:spcBef>
                <a:spcPts val="0"/>
              </a:spcBef>
              <a:spcAft>
                <a:spcPts val="0"/>
              </a:spcAft>
              <a:buSzPct val="108108"/>
              <a:buFont typeface="Arial"/>
              <a:buChar char="•"/>
            </a:pPr>
            <a:r>
              <a:rPr b="0" lang="pt-PT" sz="2240"/>
              <a:t>Zayn este un student migrant / refugiat din Siria.</a:t>
            </a:r>
            <a:endParaRPr b="0" sz="2240"/>
          </a:p>
          <a:p>
            <a:pPr indent="-143510" lvl="0" marL="285750" rtl="0" algn="just">
              <a:lnSpc>
                <a:spcPct val="80000"/>
              </a:lnSpc>
              <a:spcBef>
                <a:spcPts val="0"/>
              </a:spcBef>
              <a:spcAft>
                <a:spcPts val="0"/>
              </a:spcAft>
              <a:buSzPct val="108108"/>
              <a:buFont typeface="Arial"/>
              <a:buNone/>
            </a:pPr>
            <a:r>
              <a:t/>
            </a:r>
            <a:endParaRPr b="0" sz="2240"/>
          </a:p>
          <a:p>
            <a:pPr indent="-285750" lvl="0" marL="285750" rtl="0" algn="just">
              <a:lnSpc>
                <a:spcPct val="80000"/>
              </a:lnSpc>
              <a:spcBef>
                <a:spcPts val="0"/>
              </a:spcBef>
              <a:spcAft>
                <a:spcPts val="0"/>
              </a:spcAft>
              <a:buSzPct val="108108"/>
              <a:buFont typeface="Arial"/>
              <a:buChar char="•"/>
            </a:pPr>
            <a:r>
              <a:rPr b="0" lang="pt-PT" sz="2240"/>
              <a:t>Este un băiat foarte drăguț, dar foarte timid. Încă nu se înțelege cu ceilalți, deoarece are dificultăți în a vorbi limba țării gazdă.</a:t>
            </a:r>
            <a:endParaRPr b="0" sz="2240"/>
          </a:p>
          <a:p>
            <a:pPr indent="-143510" lvl="0" marL="285750" rtl="0" algn="just">
              <a:lnSpc>
                <a:spcPct val="80000"/>
              </a:lnSpc>
              <a:spcBef>
                <a:spcPts val="0"/>
              </a:spcBef>
              <a:spcAft>
                <a:spcPts val="0"/>
              </a:spcAft>
              <a:buSzPct val="108108"/>
              <a:buFont typeface="Arial"/>
              <a:buNone/>
            </a:pPr>
            <a:r>
              <a:t/>
            </a:r>
            <a:endParaRPr b="0" sz="2240"/>
          </a:p>
          <a:p>
            <a:pPr indent="-285750" lvl="0" marL="285750" rtl="0" algn="just">
              <a:lnSpc>
                <a:spcPct val="80000"/>
              </a:lnSpc>
              <a:spcBef>
                <a:spcPts val="0"/>
              </a:spcBef>
              <a:spcAft>
                <a:spcPts val="0"/>
              </a:spcAft>
              <a:buSzPct val="108108"/>
              <a:buFont typeface="Arial"/>
              <a:buChar char="•"/>
            </a:pPr>
            <a:r>
              <a:rPr b="0" lang="pt-PT" sz="2240"/>
              <a:t>Ori de câte ori profesorul îi cere să vorbească, acesta refuză. Acest refuz crește deoarece de fiecare dată când încearcă să spună ceva în clasă, colegii săi râd de el.</a:t>
            </a:r>
            <a:endParaRPr b="0" sz="2240"/>
          </a:p>
          <a:p>
            <a:pPr indent="-143510" lvl="0" marL="285750" rtl="0" algn="just">
              <a:lnSpc>
                <a:spcPct val="80000"/>
              </a:lnSpc>
              <a:spcBef>
                <a:spcPts val="0"/>
              </a:spcBef>
              <a:spcAft>
                <a:spcPts val="0"/>
              </a:spcAft>
              <a:buSzPct val="108108"/>
              <a:buFont typeface="Arial"/>
              <a:buNone/>
            </a:pPr>
            <a:r>
              <a:t/>
            </a:r>
            <a:endParaRPr b="0" sz="2240"/>
          </a:p>
          <a:p>
            <a:pPr indent="-285750" lvl="0" marL="285750" rtl="0" algn="just">
              <a:lnSpc>
                <a:spcPct val="80000"/>
              </a:lnSpc>
              <a:spcBef>
                <a:spcPts val="0"/>
              </a:spcBef>
              <a:spcAft>
                <a:spcPts val="0"/>
              </a:spcAft>
              <a:buSzPct val="108108"/>
              <a:buFont typeface="Arial"/>
              <a:buChar char="•"/>
            </a:pPr>
            <a:r>
              <a:rPr b="0" lang="pt-PT" sz="2240"/>
              <a:t>În această zi, profesorul l-a rugat să vorbească puțin despre numele său și despre povestea familiei sale. Și l-a încurajat să vorbească puțin în limba sa maternă.</a:t>
            </a:r>
            <a:endParaRPr b="0" sz="2240"/>
          </a:p>
          <a:p>
            <a:pPr indent="-143510" lvl="0" marL="285750" rtl="0" algn="just">
              <a:lnSpc>
                <a:spcPct val="80000"/>
              </a:lnSpc>
              <a:spcBef>
                <a:spcPts val="0"/>
              </a:spcBef>
              <a:spcAft>
                <a:spcPts val="0"/>
              </a:spcAft>
              <a:buSzPct val="108108"/>
              <a:buFont typeface="Arial"/>
              <a:buNone/>
            </a:pPr>
            <a:r>
              <a:t/>
            </a:r>
            <a:endParaRPr b="0" sz="2240"/>
          </a:p>
          <a:p>
            <a:pPr indent="-285750" lvl="0" marL="285750" rtl="0" algn="just">
              <a:lnSpc>
                <a:spcPct val="80000"/>
              </a:lnSpc>
              <a:spcBef>
                <a:spcPts val="0"/>
              </a:spcBef>
              <a:spcAft>
                <a:spcPts val="0"/>
              </a:spcAft>
              <a:buSzPct val="108108"/>
              <a:buFont typeface="Arial"/>
              <a:buChar char="•"/>
            </a:pPr>
            <a:r>
              <a:rPr b="0" lang="pt-PT" sz="2240"/>
              <a:t>De îndată ce a început să vorbească, colegii lui au început să râdă.</a:t>
            </a:r>
            <a:endParaRPr/>
          </a:p>
          <a:p>
            <a:pPr indent="0" lvl="0" marL="0" rtl="0" algn="just">
              <a:lnSpc>
                <a:spcPct val="80000"/>
              </a:lnSpc>
              <a:spcBef>
                <a:spcPts val="796"/>
              </a:spcBef>
              <a:spcAft>
                <a:spcPts val="0"/>
              </a:spcAft>
              <a:buClr>
                <a:schemeClr val="dk1"/>
              </a:buClr>
              <a:buSzPct val="108108"/>
              <a:buNone/>
            </a:pPr>
            <a:br>
              <a:rPr lang="pt-PT" sz="980"/>
            </a:br>
            <a:endParaRPr b="0" sz="1960">
              <a:latin typeface="Calibri"/>
              <a:ea typeface="Calibri"/>
              <a:cs typeface="Calibri"/>
              <a:sym typeface="Calibri"/>
            </a:endParaRP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2" name="Shape 852"/>
        <p:cNvGrpSpPr/>
        <p:nvPr/>
      </p:nvGrpSpPr>
      <p:grpSpPr>
        <a:xfrm>
          <a:off x="0" y="0"/>
          <a:ext cx="0" cy="0"/>
          <a:chOff x="0" y="0"/>
          <a:chExt cx="0" cy="0"/>
        </a:xfrm>
      </p:grpSpPr>
      <p:sp>
        <p:nvSpPr>
          <p:cNvPr id="853" name="Google Shape;853;p113"/>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4000"/>
              <a:buNone/>
            </a:pPr>
            <a:r>
              <a:rPr lang="pt-PT" sz="4000">
                <a:solidFill>
                  <a:srgbClr val="08A5EF"/>
                </a:solidFill>
                <a:latin typeface="Calibri"/>
                <a:ea typeface="Calibri"/>
                <a:cs typeface="Calibri"/>
                <a:sym typeface="Calibri"/>
              </a:rPr>
              <a:t>Scenariul 4 - Incidentul diferențelor culturale</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Concluzii</a:t>
            </a:r>
            <a:endParaRPr sz="4000">
              <a:solidFill>
                <a:srgbClr val="08A5EF"/>
              </a:solidFill>
              <a:latin typeface="Calibri"/>
              <a:ea typeface="Calibri"/>
              <a:cs typeface="Calibri"/>
              <a:sym typeface="Calibri"/>
            </a:endParaRPr>
          </a:p>
        </p:txBody>
      </p:sp>
      <p:sp>
        <p:nvSpPr>
          <p:cNvPr id="854" name="Google Shape;854;p113"/>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pt-PT"/>
              <a:t> </a:t>
            </a:r>
            <a:endParaRPr/>
          </a:p>
        </p:txBody>
      </p:sp>
      <p:pic>
        <p:nvPicPr>
          <p:cNvPr id="855" name="Google Shape;855;p113"/>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856" name="Google Shape;856;p113"/>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pt-PT"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
        <p:nvSpPr>
          <p:cNvPr id="857" name="Google Shape;857;p113"/>
          <p:cNvSpPr/>
          <p:nvPr/>
        </p:nvSpPr>
        <p:spPr>
          <a:xfrm>
            <a:off x="500034" y="6286520"/>
            <a:ext cx="8101770" cy="64629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800" u="none" cap="none" strike="noStrike">
                <a:solidFill>
                  <a:srgbClr val="EF8E7B"/>
                </a:solidFill>
                <a:latin typeface="Arial"/>
                <a:ea typeface="Arial"/>
                <a:cs typeface="Arial"/>
                <a:sym typeface="Arial"/>
              </a:rPr>
              <a:t>Probleme în relațiile de colegialitate</a:t>
            </a:r>
            <a:endParaRPr b="0" i="0" sz="1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1" name="Shape 861"/>
        <p:cNvGrpSpPr/>
        <p:nvPr/>
      </p:nvGrpSpPr>
      <p:grpSpPr>
        <a:xfrm>
          <a:off x="0" y="0"/>
          <a:ext cx="0" cy="0"/>
          <a:chOff x="0" y="0"/>
          <a:chExt cx="0" cy="0"/>
        </a:xfrm>
      </p:grpSpPr>
      <p:sp>
        <p:nvSpPr>
          <p:cNvPr id="862" name="Google Shape;862;p11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240"/>
              <a:buNone/>
            </a:pPr>
            <a:r>
              <a:rPr lang="pt-PT" sz="3240"/>
              <a:t>DIFERENȚE CULTURALE</a:t>
            </a:r>
            <a:br>
              <a:rPr lang="pt-PT" sz="3240"/>
            </a:br>
            <a:r>
              <a:rPr lang="pt-PT" sz="3240"/>
              <a:t>REȚINEȚI...</a:t>
            </a:r>
            <a:endParaRPr sz="3240"/>
          </a:p>
        </p:txBody>
      </p:sp>
      <p:sp>
        <p:nvSpPr>
          <p:cNvPr id="863" name="Google Shape;863;p114"/>
          <p:cNvSpPr txBox="1"/>
          <p:nvPr>
            <p:ph idx="1" type="body"/>
          </p:nvPr>
        </p:nvSpPr>
        <p:spPr>
          <a:xfrm>
            <a:off x="451217" y="1723858"/>
            <a:ext cx="7992888" cy="1768902"/>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0"/>
              </a:spcBef>
              <a:spcAft>
                <a:spcPts val="0"/>
              </a:spcAft>
              <a:buSzPts val="2000"/>
              <a:buNone/>
            </a:pPr>
            <a:r>
              <a:rPr b="0" lang="pt-PT"/>
              <a:t>Diversitatea culturală este un subiect extrem de complex și uneori extrem de personal și emoțional. Cugetarea la cultură și diferențele dintre culturi nu înseamnă doar „ele”. Este vorba și despre „noi”. Atinge însăși esența a ceea ce suntem „noi”; nucleul propriilor noastre identități. </a:t>
            </a:r>
            <a:endParaRPr b="0"/>
          </a:p>
          <a:p>
            <a:pPr indent="0" lvl="0" marL="0" rtl="0" algn="just">
              <a:lnSpc>
                <a:spcPct val="100000"/>
              </a:lnSpc>
              <a:spcBef>
                <a:spcPts val="1000"/>
              </a:spcBef>
              <a:spcAft>
                <a:spcPts val="0"/>
              </a:spcAft>
              <a:buClr>
                <a:schemeClr val="dk1"/>
              </a:buClr>
              <a:buSzPts val="2000"/>
              <a:buNone/>
            </a:pPr>
            <a:r>
              <a:t/>
            </a:r>
            <a:endParaRPr b="0"/>
          </a:p>
          <a:p>
            <a:pPr indent="0" lvl="0" marL="0" rtl="0" algn="just">
              <a:lnSpc>
                <a:spcPct val="100000"/>
              </a:lnSpc>
              <a:spcBef>
                <a:spcPts val="1000"/>
              </a:spcBef>
              <a:spcAft>
                <a:spcPts val="0"/>
              </a:spcAft>
              <a:buClr>
                <a:schemeClr val="dk1"/>
              </a:buClr>
              <a:buSzPts val="2000"/>
              <a:buNone/>
            </a:pPr>
            <a:r>
              <a:t/>
            </a:r>
            <a:endParaRPr/>
          </a:p>
          <a:p>
            <a:pPr indent="0" lvl="0" marL="0" rtl="0" algn="just">
              <a:lnSpc>
                <a:spcPct val="100000"/>
              </a:lnSpc>
              <a:spcBef>
                <a:spcPts val="1000"/>
              </a:spcBef>
              <a:spcAft>
                <a:spcPts val="0"/>
              </a:spcAft>
              <a:buClr>
                <a:schemeClr val="dk1"/>
              </a:buClr>
              <a:buSzPts val="2000"/>
              <a:buNone/>
            </a:pPr>
            <a:r>
              <a:t/>
            </a:r>
            <a:endParaRPr b="0"/>
          </a:p>
        </p:txBody>
      </p:sp>
      <p:pic>
        <p:nvPicPr>
          <p:cNvPr descr="Cultural Diversity - Justine Schreacke's Portfolio" id="864" name="Google Shape;864;p114"/>
          <p:cNvPicPr preferRelativeResize="0"/>
          <p:nvPr/>
        </p:nvPicPr>
        <p:blipFill rotWithShape="1">
          <a:blip r:embed="rId3">
            <a:alphaModFix/>
          </a:blip>
          <a:srcRect b="0" l="0" r="0" t="0"/>
          <a:stretch/>
        </p:blipFill>
        <p:spPr>
          <a:xfrm>
            <a:off x="2483768" y="3492760"/>
            <a:ext cx="4196680" cy="2788585"/>
          </a:xfrm>
          <a:prstGeom prst="rect">
            <a:avLst/>
          </a:prstGeom>
          <a:noFill/>
          <a:ln>
            <a:noFill/>
          </a:ln>
        </p:spPr>
      </p:pic>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8" name="Shape 868"/>
        <p:cNvGrpSpPr/>
        <p:nvPr/>
      </p:nvGrpSpPr>
      <p:grpSpPr>
        <a:xfrm>
          <a:off x="0" y="0"/>
          <a:ext cx="0" cy="0"/>
          <a:chOff x="0" y="0"/>
          <a:chExt cx="0" cy="0"/>
        </a:xfrm>
      </p:grpSpPr>
      <p:sp>
        <p:nvSpPr>
          <p:cNvPr id="869" name="Google Shape;869;p11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240"/>
              <a:buNone/>
            </a:pPr>
            <a:r>
              <a:rPr lang="pt-PT" sz="3240"/>
              <a:t>DIFERENȚE CULTURALE</a:t>
            </a:r>
            <a:br>
              <a:rPr lang="pt-PT" sz="3240"/>
            </a:br>
            <a:r>
              <a:rPr lang="pt-PT" sz="3240"/>
              <a:t>REȚINEȚI...</a:t>
            </a:r>
            <a:endParaRPr sz="3240"/>
          </a:p>
        </p:txBody>
      </p:sp>
      <p:sp>
        <p:nvSpPr>
          <p:cNvPr id="870" name="Google Shape;870;p115"/>
          <p:cNvSpPr txBox="1"/>
          <p:nvPr>
            <p:ph idx="1" type="body"/>
          </p:nvPr>
        </p:nvSpPr>
        <p:spPr>
          <a:xfrm>
            <a:off x="457200" y="1524318"/>
            <a:ext cx="8579296" cy="5073034"/>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2000"/>
              <a:buNone/>
            </a:pPr>
            <a:r>
              <a:t/>
            </a:r>
            <a:endParaRPr/>
          </a:p>
          <a:p>
            <a:pPr indent="-215900" lvl="0" marL="342900" rtl="0" algn="l">
              <a:lnSpc>
                <a:spcPct val="100000"/>
              </a:lnSpc>
              <a:spcBef>
                <a:spcPts val="1000"/>
              </a:spcBef>
              <a:spcAft>
                <a:spcPts val="0"/>
              </a:spcAft>
              <a:buClr>
                <a:schemeClr val="dk1"/>
              </a:buClr>
              <a:buSzPts val="2000"/>
              <a:buFont typeface="Arial"/>
              <a:buNone/>
            </a:pPr>
            <a:r>
              <a:t/>
            </a:r>
            <a:endParaRPr/>
          </a:p>
        </p:txBody>
      </p:sp>
      <p:pic>
        <p:nvPicPr>
          <p:cNvPr id="871" name="Google Shape;871;p115"/>
          <p:cNvPicPr preferRelativeResize="0"/>
          <p:nvPr/>
        </p:nvPicPr>
        <p:blipFill rotWithShape="1">
          <a:blip r:embed="rId3">
            <a:alphaModFix/>
          </a:blip>
          <a:srcRect b="0" l="0" r="0" t="0"/>
          <a:stretch/>
        </p:blipFill>
        <p:spPr>
          <a:xfrm>
            <a:off x="424473" y="1628800"/>
            <a:ext cx="3643472" cy="2592288"/>
          </a:xfrm>
          <a:prstGeom prst="rect">
            <a:avLst/>
          </a:prstGeom>
          <a:noFill/>
          <a:ln>
            <a:noFill/>
          </a:ln>
        </p:spPr>
      </p:pic>
      <p:pic>
        <p:nvPicPr>
          <p:cNvPr id="872" name="Google Shape;872;p115"/>
          <p:cNvPicPr preferRelativeResize="0"/>
          <p:nvPr/>
        </p:nvPicPr>
        <p:blipFill rotWithShape="1">
          <a:blip r:embed="rId4">
            <a:alphaModFix/>
          </a:blip>
          <a:srcRect b="0" l="0" r="0" t="0"/>
          <a:stretch/>
        </p:blipFill>
        <p:spPr>
          <a:xfrm>
            <a:off x="4355976" y="1628800"/>
            <a:ext cx="4392488" cy="3600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IMPULSIVITATE - INTRODUCERE</a:t>
            </a:r>
            <a:endParaRPr/>
          </a:p>
        </p:txBody>
      </p:sp>
      <p:sp>
        <p:nvSpPr>
          <p:cNvPr id="169" name="Google Shape;169;p10"/>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1000"/>
              </a:spcBef>
              <a:spcAft>
                <a:spcPts val="0"/>
              </a:spcAft>
              <a:buSzPts val="2000"/>
              <a:buNone/>
            </a:pPr>
            <a:r>
              <a:rPr lang="pt-PT"/>
              <a:t>Comportamentul impulsiv al elevilor poate fi o mare problemă pentru orice profesor. Distrage atenția asupra întregii clase, întrerupe prelegerile și poate fi o piedică în procesul de învățare.</a:t>
            </a:r>
            <a:endParaRPr/>
          </a:p>
          <a:p>
            <a:pPr indent="0" lvl="0" marL="0" rtl="0" algn="l">
              <a:lnSpc>
                <a:spcPct val="100000"/>
              </a:lnSpc>
              <a:spcBef>
                <a:spcPts val="1000"/>
              </a:spcBef>
              <a:spcAft>
                <a:spcPts val="0"/>
              </a:spcAft>
              <a:buSzPts val="2000"/>
              <a:buNone/>
            </a:pPr>
            <a:r>
              <a:rPr lang="pt-PT"/>
              <a:t>Profesorii trebuie să fie capabili să înțeleagă natura impulsivității la copii pentru a gestiona corect situațiile din clasă.</a:t>
            </a:r>
            <a:endParaRPr/>
          </a:p>
        </p:txBody>
      </p:sp>
      <p:pic>
        <p:nvPicPr>
          <p:cNvPr id="170" name="Google Shape;170;p10"/>
          <p:cNvPicPr preferRelativeResize="0"/>
          <p:nvPr/>
        </p:nvPicPr>
        <p:blipFill rotWithShape="1">
          <a:blip r:embed="rId3">
            <a:alphaModFix/>
          </a:blip>
          <a:srcRect b="0" l="0" r="0" t="0"/>
          <a:stretch/>
        </p:blipFill>
        <p:spPr>
          <a:xfrm>
            <a:off x="5479642" y="4221088"/>
            <a:ext cx="2564904" cy="2564904"/>
          </a:xfrm>
          <a:prstGeom prst="rect">
            <a:avLst/>
          </a:prstGeom>
          <a:noFill/>
          <a:ln>
            <a:noFill/>
          </a:ln>
        </p:spPr>
      </p:pic>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7" name="Shape 877"/>
        <p:cNvGrpSpPr/>
        <p:nvPr/>
      </p:nvGrpSpPr>
      <p:grpSpPr>
        <a:xfrm>
          <a:off x="0" y="0"/>
          <a:ext cx="0" cy="0"/>
          <a:chOff x="0" y="0"/>
          <a:chExt cx="0" cy="0"/>
        </a:xfrm>
      </p:grpSpPr>
      <p:sp>
        <p:nvSpPr>
          <p:cNvPr id="878" name="Google Shape;878;p116"/>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6000"/>
              <a:buNone/>
            </a:pPr>
            <a:r>
              <a:rPr lang="pt-PT" sz="4000">
                <a:solidFill>
                  <a:srgbClr val="08A5EF"/>
                </a:solidFill>
                <a:latin typeface="Calibri"/>
                <a:ea typeface="Calibri"/>
                <a:cs typeface="Calibri"/>
                <a:sym typeface="Calibri"/>
              </a:rPr>
              <a:t>Scenariul 5 - Incident rasist</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Teoria conflictului</a:t>
            </a:r>
            <a:endParaRPr sz="4000">
              <a:solidFill>
                <a:srgbClr val="08A5EF"/>
              </a:solidFill>
              <a:latin typeface="Calibri"/>
              <a:ea typeface="Calibri"/>
              <a:cs typeface="Calibri"/>
              <a:sym typeface="Calibri"/>
            </a:endParaRPr>
          </a:p>
        </p:txBody>
      </p:sp>
      <p:sp>
        <p:nvSpPr>
          <p:cNvPr id="879" name="Google Shape;879;p116"/>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228600" lvl="0" marL="457200" rtl="0" algn="ctr">
              <a:lnSpc>
                <a:spcPct val="100000"/>
              </a:lnSpc>
              <a:spcBef>
                <a:spcPts val="400"/>
              </a:spcBef>
              <a:spcAft>
                <a:spcPts val="0"/>
              </a:spcAft>
              <a:buSzPts val="2000"/>
              <a:buNone/>
            </a:pPr>
            <a:r>
              <a:rPr lang="pt-PT"/>
              <a:t> </a:t>
            </a:r>
            <a:endParaRPr/>
          </a:p>
        </p:txBody>
      </p:sp>
      <p:pic>
        <p:nvPicPr>
          <p:cNvPr id="880" name="Google Shape;880;p116"/>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881" name="Google Shape;881;p116"/>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pt-PT" sz="1400" u="none" cap="none" strike="noStrike">
                <a:solidFill>
                  <a:srgbClr val="000000"/>
                </a:solidFill>
                <a:latin typeface="Arial"/>
                <a:ea typeface="Arial"/>
                <a:cs typeface="Arial"/>
                <a:sym typeface="Arial"/>
              </a:rPr>
              <a:t>ERASMUS + 2019-1-PL01- KA201-06486</a:t>
            </a:r>
            <a:endParaRPr b="0" i="0" sz="1050" u="none" cap="none" strike="noStrike">
              <a:solidFill>
                <a:schemeClr val="lt2"/>
              </a:solidFill>
              <a:latin typeface="Arial"/>
              <a:ea typeface="Arial"/>
              <a:cs typeface="Arial"/>
              <a:sym typeface="Arial"/>
            </a:endParaRPr>
          </a:p>
        </p:txBody>
      </p:sp>
      <p:sp>
        <p:nvSpPr>
          <p:cNvPr id="882" name="Google Shape;882;p116"/>
          <p:cNvSpPr/>
          <p:nvPr/>
        </p:nvSpPr>
        <p:spPr>
          <a:xfrm>
            <a:off x="500034" y="6286520"/>
            <a:ext cx="810177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400" u="none" cap="none" strike="noStrike">
                <a:solidFill>
                  <a:srgbClr val="EF8E7B"/>
                </a:solidFill>
                <a:latin typeface="Arial"/>
                <a:ea typeface="Arial"/>
                <a:cs typeface="Arial"/>
                <a:sym typeface="Arial"/>
              </a:rPr>
              <a:t>Probleme în relațiile de colegialitate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6" name="Shape 886"/>
        <p:cNvGrpSpPr/>
        <p:nvPr/>
      </p:nvGrpSpPr>
      <p:grpSpPr>
        <a:xfrm>
          <a:off x="0" y="0"/>
          <a:ext cx="0" cy="0"/>
          <a:chOff x="0" y="0"/>
          <a:chExt cx="0" cy="0"/>
        </a:xfrm>
      </p:grpSpPr>
      <p:sp>
        <p:nvSpPr>
          <p:cNvPr id="887" name="Google Shape;887;p117"/>
          <p:cNvSpPr txBox="1"/>
          <p:nvPr>
            <p:ph type="title"/>
          </p:nvPr>
        </p:nvSpPr>
        <p:spPr>
          <a:xfrm>
            <a:off x="256477" y="152718"/>
            <a:ext cx="6467707"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RELAȚIILE DE COLEGIALITATE - IMPORTANȚA LOR</a:t>
            </a:r>
            <a:endParaRPr/>
          </a:p>
        </p:txBody>
      </p:sp>
      <p:sp>
        <p:nvSpPr>
          <p:cNvPr id="888" name="Google Shape;888;p117"/>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342900" lvl="0" marL="342900" rtl="0" algn="just">
              <a:lnSpc>
                <a:spcPct val="100000"/>
              </a:lnSpc>
              <a:spcBef>
                <a:spcPts val="0"/>
              </a:spcBef>
              <a:spcAft>
                <a:spcPts val="0"/>
              </a:spcAft>
              <a:buSzPts val="2000"/>
              <a:buFont typeface="Arial"/>
              <a:buChar char="•"/>
            </a:pPr>
            <a:r>
              <a:rPr b="0" lang="pt-PT">
                <a:latin typeface="Calibri"/>
                <a:ea typeface="Calibri"/>
                <a:cs typeface="Calibri"/>
                <a:sym typeface="Calibri"/>
              </a:rPr>
              <a:t>Modul în care se interacționează și se formează relații cu ceilalți prin copilăria timpurie, copilăria mijlocie și adolescența este o piatră de temelie a majorității teoriilor dezvoltării (de exemplu, Erikson, 1968; Parker, Rubin, Erath, Wojslawowicz &amp; Buskirk, 2006). Formarea abilităților sociale care permit negocierea eficientă a interacțiunilor legate de colegi și a relațiilor interumane este, fără îndoială, una dintre cele mai importante sarcini de dezvoltare. Ca atare, relațiile între colegi contribuie puternic la multe aspecte ale dezvoltării normale și anormale (Bukowski &amp; Adams, 2005).</a:t>
            </a:r>
            <a:endParaRPr/>
          </a:p>
          <a:p>
            <a:pPr indent="0" lvl="0" marL="0" rtl="0" algn="l">
              <a:lnSpc>
                <a:spcPct val="100000"/>
              </a:lnSpc>
              <a:spcBef>
                <a:spcPts val="1000"/>
              </a:spcBef>
              <a:spcAft>
                <a:spcPts val="0"/>
              </a:spcAft>
              <a:buClr>
                <a:schemeClr val="dk1"/>
              </a:buClr>
              <a:buSzPts val="2000"/>
              <a:buNone/>
            </a:pPr>
            <a:r>
              <a:t/>
            </a:r>
            <a:endParaRPr/>
          </a:p>
        </p:txBody>
      </p:sp>
      <p:pic>
        <p:nvPicPr>
          <p:cNvPr id="889" name="Google Shape;889;p117"/>
          <p:cNvPicPr preferRelativeResize="0"/>
          <p:nvPr/>
        </p:nvPicPr>
        <p:blipFill rotWithShape="1">
          <a:blip r:embed="rId3">
            <a:alphaModFix/>
          </a:blip>
          <a:srcRect b="0" l="0" r="0" t="0"/>
          <a:stretch/>
        </p:blipFill>
        <p:spPr>
          <a:xfrm>
            <a:off x="5500753" y="4649470"/>
            <a:ext cx="2571750" cy="1704975"/>
          </a:xfrm>
          <a:prstGeom prst="rect">
            <a:avLst/>
          </a:prstGeom>
          <a:noFill/>
          <a:ln>
            <a:noFill/>
          </a:ln>
        </p:spPr>
      </p:pic>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3" name="Shape 893"/>
        <p:cNvGrpSpPr/>
        <p:nvPr/>
      </p:nvGrpSpPr>
      <p:grpSpPr>
        <a:xfrm>
          <a:off x="0" y="0"/>
          <a:ext cx="0" cy="0"/>
          <a:chOff x="0" y="0"/>
          <a:chExt cx="0" cy="0"/>
        </a:xfrm>
      </p:grpSpPr>
      <p:sp>
        <p:nvSpPr>
          <p:cNvPr id="894" name="Google Shape;894;p11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CAUZE POSIBILE ALE DIFICULTĂȚILOR ÎN RELAȚIILE DE COLEGIALITATE</a:t>
            </a:r>
            <a:endParaRPr sz="3240"/>
          </a:p>
        </p:txBody>
      </p:sp>
      <p:sp>
        <p:nvSpPr>
          <p:cNvPr id="895" name="Google Shape;895;p118"/>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lnSpcReduction="10000"/>
          </a:bodyPr>
          <a:lstStyle/>
          <a:p>
            <a:pPr indent="-342900" lvl="0" marL="342900" rtl="0" algn="l">
              <a:lnSpc>
                <a:spcPct val="100000"/>
              </a:lnSpc>
              <a:spcBef>
                <a:spcPts val="0"/>
              </a:spcBef>
              <a:spcAft>
                <a:spcPts val="0"/>
              </a:spcAft>
              <a:buSzPts val="2000"/>
              <a:buFont typeface="Arial"/>
              <a:buChar char="•"/>
            </a:pPr>
            <a:r>
              <a:rPr lang="pt-PT"/>
              <a:t>Impulsivitate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Agresivitate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Tulburări de comunicare</a:t>
            </a:r>
            <a:endParaRPr/>
          </a:p>
          <a:p>
            <a:pPr indent="0" lvl="0" marL="0" rtl="0" algn="l">
              <a:lnSpc>
                <a:spcPct val="100000"/>
              </a:lnSpc>
              <a:spcBef>
                <a:spcPts val="0"/>
              </a:spcBef>
              <a:spcAft>
                <a:spcPts val="0"/>
              </a:spcAft>
              <a:buSzPts val="2000"/>
              <a:buNone/>
            </a:pPr>
            <a:r>
              <a:t/>
            </a:r>
            <a:endParaRPr/>
          </a:p>
          <a:p>
            <a:pPr indent="-342900" lvl="0" marL="342900" rtl="0" algn="l">
              <a:lnSpc>
                <a:spcPct val="100000"/>
              </a:lnSpc>
              <a:spcBef>
                <a:spcPts val="0"/>
              </a:spcBef>
              <a:spcAft>
                <a:spcPts val="0"/>
              </a:spcAft>
              <a:buSzPts val="2000"/>
              <a:buFont typeface="Arial"/>
              <a:buChar char="•"/>
            </a:pPr>
            <a:r>
              <a:rPr lang="pt-PT"/>
              <a:t>Bullying (Intimidare)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Comportamente antisociale / </a:t>
            </a:r>
            <a:endParaRPr/>
          </a:p>
          <a:p>
            <a:pPr indent="0" lvl="0" marL="0" rtl="0" algn="l">
              <a:lnSpc>
                <a:spcPct val="100000"/>
              </a:lnSpc>
              <a:spcBef>
                <a:spcPts val="0"/>
              </a:spcBef>
              <a:spcAft>
                <a:spcPts val="0"/>
              </a:spcAft>
              <a:buSzPts val="2000"/>
              <a:buNone/>
            </a:pPr>
            <a:r>
              <a:rPr lang="pt-PT"/>
              <a:t>Comportamente de încălcare a regulilor</a:t>
            </a:r>
            <a:endParaRPr/>
          </a:p>
          <a:p>
            <a:pPr indent="-342900" lvl="0" marL="342900" rtl="0" algn="l">
              <a:lnSpc>
                <a:spcPct val="100000"/>
              </a:lnSpc>
              <a:spcBef>
                <a:spcPts val="0"/>
              </a:spcBef>
              <a:spcAft>
                <a:spcPts val="0"/>
              </a:spcAft>
              <a:buSzPts val="2000"/>
              <a:buFont typeface="Arial"/>
              <a:buChar char="•"/>
            </a:pPr>
            <a:r>
              <a:rPr lang="pt-PT"/>
              <a:t>Probleme de internalizare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Diferențe culturale și ideologice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Dizabilități (PHDA)</a:t>
            </a:r>
            <a:endParaRPr/>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9" name="Shape 899"/>
        <p:cNvGrpSpPr/>
        <p:nvPr/>
      </p:nvGrpSpPr>
      <p:grpSpPr>
        <a:xfrm>
          <a:off x="0" y="0"/>
          <a:ext cx="0" cy="0"/>
          <a:chOff x="0" y="0"/>
          <a:chExt cx="0" cy="0"/>
        </a:xfrm>
      </p:grpSpPr>
      <p:sp>
        <p:nvSpPr>
          <p:cNvPr id="900" name="Google Shape;900;p11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Înțelegerea rasismului</a:t>
            </a:r>
            <a:endParaRPr/>
          </a:p>
        </p:txBody>
      </p:sp>
      <p:sp>
        <p:nvSpPr>
          <p:cNvPr id="901" name="Google Shape;901;p119"/>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85000" lnSpcReduction="10000"/>
          </a:bodyPr>
          <a:lstStyle/>
          <a:p>
            <a:pPr indent="-228600" lvl="0" marL="457200" rtl="0" algn="just">
              <a:lnSpc>
                <a:spcPct val="100000"/>
              </a:lnSpc>
              <a:spcBef>
                <a:spcPts val="360"/>
              </a:spcBef>
              <a:spcAft>
                <a:spcPts val="0"/>
              </a:spcAft>
              <a:buSzPct val="105882"/>
              <a:buNone/>
            </a:pPr>
            <a:r>
              <a:rPr lang="pt-PT"/>
              <a:t>Comisia pentru Drepturile Omului definește rasismul după cum urmează: Rasismul poate lua mai multe forme, cum ar fi glumele sau comentariile care provoacă ofensă sau suferință, uneori neintenționat; poreclirea sau abuzul verbal; hărțuire sau intimidare sau comentarii în mass-media sau online care aprind ostilitatea față de anumite grupuri. Cel mai grav, rasismul poate duce la acte de abuz fizic și violență. Rasismul poate exclude direct sau indirect persoanele de la accesarea serviciilor sau participarea la ocuparea forței de muncă, educație, sport și activități sociale. Poate apărea și la nivel sistemic sau instituțional prin politici, condiții sau practici care dezavantajează anumite grupuri. Se manifestă adesea prin inconștiență sau prejudecăți inconștiente. La nivel structural, rasismul servește la perpetuarea inegalităților în accesul la putere, resurse și oportunități între grupurile rasiale și etnice. Credința că o anumită rasă sau etnie este inferioară sau superioară altora este uneori folosită pentru a justifica astfel de inegalități.</a:t>
            </a:r>
            <a:endParaRPr/>
          </a:p>
        </p:txBody>
      </p:sp>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5" name="Shape 905"/>
        <p:cNvGrpSpPr/>
        <p:nvPr/>
      </p:nvGrpSpPr>
      <p:grpSpPr>
        <a:xfrm>
          <a:off x="0" y="0"/>
          <a:ext cx="0" cy="0"/>
          <a:chOff x="0" y="0"/>
          <a:chExt cx="0" cy="0"/>
        </a:xfrm>
      </p:grpSpPr>
      <p:sp>
        <p:nvSpPr>
          <p:cNvPr id="906" name="Google Shape;906;p12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Înțelegerea rasismului</a:t>
            </a:r>
            <a:endParaRPr/>
          </a:p>
        </p:txBody>
      </p:sp>
      <p:sp>
        <p:nvSpPr>
          <p:cNvPr id="907" name="Google Shape;907;p120"/>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85000" lnSpcReduction="10000"/>
          </a:bodyPr>
          <a:lstStyle/>
          <a:p>
            <a:pPr indent="-228600" lvl="0" marL="457200" rtl="0" algn="just">
              <a:lnSpc>
                <a:spcPct val="100000"/>
              </a:lnSpc>
              <a:spcBef>
                <a:spcPts val="360"/>
              </a:spcBef>
              <a:spcAft>
                <a:spcPts val="0"/>
              </a:spcAft>
              <a:buSzPct val="105882"/>
              <a:buNone/>
            </a:pPr>
            <a:r>
              <a:rPr lang="pt-PT"/>
              <a:t>Recunoașterea rasismului, a intenției și a impactului acestuia este o parte esențială a oricărei strategii de educație antirazistă. Tăcerea și negarea sunt identificate în cercetarea anti-rasism ca două impedimente majore pentru combaterea rasismului în majoritatea țărilor. Tăcerea și negarea sunt fundamentale pentru existența continuă a rasismului. Persoanele care sunt supuse discriminării și intimidării rasiale au păstrat tăcerea adesea despre ceea ce s-a întâmplat. Mulți au ajuns să creadă că rasismul este inevitabil sau cel puțin fatidic. Cei care practică rasismul au fost înclinați să nege existența sau să nu recunoască sau să admită propriile lor comportamente rasiste. Situația se agravează atunci când comportamentele rasiste au rămas necontestate, ca urmare a plângerilor ignorate, deviate sau respinse. Rezultatul este că efectele rasismului rămân ascunse, neînțelese sau ignorate. În acest fel, rasismul poate deveni atât de omniprezent încât pare acceptabil și normal. Ruperea ciclului tăcerii și al negării este un prim pas important în eliminarea rasismului și consolidarea încrederii în rândul comunității școlare.</a:t>
            </a:r>
            <a:endParaRPr/>
          </a:p>
        </p:txBody>
      </p:sp>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1" name="Shape 911"/>
        <p:cNvGrpSpPr/>
        <p:nvPr/>
      </p:nvGrpSpPr>
      <p:grpSpPr>
        <a:xfrm>
          <a:off x="0" y="0"/>
          <a:ext cx="0" cy="0"/>
          <a:chOff x="0" y="0"/>
          <a:chExt cx="0" cy="0"/>
        </a:xfrm>
      </p:grpSpPr>
      <p:sp>
        <p:nvSpPr>
          <p:cNvPr id="912" name="Google Shape;912;p12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Efectele rasismului</a:t>
            </a:r>
            <a:endParaRPr/>
          </a:p>
        </p:txBody>
      </p:sp>
      <p:sp>
        <p:nvSpPr>
          <p:cNvPr id="913" name="Google Shape;913;p121"/>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62500" lnSpcReduction="20000"/>
          </a:bodyPr>
          <a:lstStyle/>
          <a:p>
            <a:pPr indent="-228600" lvl="0" marL="457200" rtl="0" algn="just">
              <a:lnSpc>
                <a:spcPct val="100000"/>
              </a:lnSpc>
              <a:spcBef>
                <a:spcPts val="360"/>
              </a:spcBef>
              <a:spcAft>
                <a:spcPts val="0"/>
              </a:spcAft>
              <a:buSzPct val="144000"/>
              <a:buNone/>
            </a:pPr>
            <a:r>
              <a:rPr lang="pt-PT"/>
              <a:t>Rasismul are efecte dăunătoare asupra persoanelor, familiilor și comunităților și asupra mediului de învățare și de lucru. Rasismul poate afecta negativ: </a:t>
            </a:r>
            <a:endParaRPr/>
          </a:p>
          <a:p>
            <a:pPr indent="-342900" lvl="0" marL="342900" rtl="0" algn="just">
              <a:lnSpc>
                <a:spcPct val="100000"/>
              </a:lnSpc>
              <a:spcBef>
                <a:spcPts val="360"/>
              </a:spcBef>
              <a:spcAft>
                <a:spcPts val="0"/>
              </a:spcAft>
              <a:buSzPct val="144000"/>
              <a:buFont typeface="Arial"/>
              <a:buChar char="•"/>
            </a:pPr>
            <a:r>
              <a:rPr lang="pt-PT"/>
              <a:t>rezultatele educaționale</a:t>
            </a:r>
            <a:endParaRPr/>
          </a:p>
          <a:p>
            <a:pPr indent="-342900" lvl="0" marL="342900" rtl="0" algn="just">
              <a:lnSpc>
                <a:spcPct val="100000"/>
              </a:lnSpc>
              <a:spcBef>
                <a:spcPts val="360"/>
              </a:spcBef>
              <a:spcAft>
                <a:spcPts val="0"/>
              </a:spcAft>
              <a:buSzPct val="144000"/>
              <a:buFont typeface="Arial"/>
              <a:buChar char="•"/>
            </a:pPr>
            <a:r>
              <a:rPr lang="pt-PT"/>
              <a:t>fericirea individuală și încrederea în sine</a:t>
            </a:r>
            <a:endParaRPr/>
          </a:p>
          <a:p>
            <a:pPr indent="-342900" lvl="0" marL="342900" rtl="0" algn="just">
              <a:lnSpc>
                <a:spcPct val="100000"/>
              </a:lnSpc>
              <a:spcBef>
                <a:spcPts val="360"/>
              </a:spcBef>
              <a:spcAft>
                <a:spcPts val="0"/>
              </a:spcAft>
              <a:buSzPct val="144000"/>
              <a:buFont typeface="Arial"/>
              <a:buChar char="•"/>
            </a:pPr>
            <a:r>
              <a:rPr lang="pt-PT"/>
              <a:t>climatul școlar</a:t>
            </a:r>
            <a:endParaRPr/>
          </a:p>
          <a:p>
            <a:pPr indent="-342900" lvl="0" marL="342900" rtl="0" algn="just">
              <a:lnSpc>
                <a:spcPct val="100000"/>
              </a:lnSpc>
              <a:spcBef>
                <a:spcPts val="360"/>
              </a:spcBef>
              <a:spcAft>
                <a:spcPts val="0"/>
              </a:spcAft>
              <a:buSzPct val="144000"/>
              <a:buFont typeface="Arial"/>
              <a:buChar char="•"/>
            </a:pPr>
            <a:r>
              <a:rPr lang="pt-PT"/>
              <a:t>identitate culturala</a:t>
            </a:r>
            <a:endParaRPr/>
          </a:p>
          <a:p>
            <a:pPr indent="-342900" lvl="0" marL="342900" rtl="0" algn="just">
              <a:lnSpc>
                <a:spcPct val="100000"/>
              </a:lnSpc>
              <a:spcBef>
                <a:spcPts val="360"/>
              </a:spcBef>
              <a:spcAft>
                <a:spcPts val="0"/>
              </a:spcAft>
              <a:buSzPct val="144000"/>
              <a:buFont typeface="Arial"/>
              <a:buChar char="•"/>
            </a:pPr>
            <a:r>
              <a:rPr lang="pt-PT"/>
              <a:t>relațiile școlare și comunitare</a:t>
            </a:r>
            <a:endParaRPr/>
          </a:p>
          <a:p>
            <a:pPr indent="-342900" lvl="0" marL="342900" rtl="0" algn="just">
              <a:lnSpc>
                <a:spcPct val="100000"/>
              </a:lnSpc>
              <a:spcBef>
                <a:spcPts val="360"/>
              </a:spcBef>
              <a:spcAft>
                <a:spcPts val="0"/>
              </a:spcAft>
              <a:buSzPct val="144000"/>
              <a:buFont typeface="Arial"/>
              <a:buChar char="•"/>
            </a:pPr>
            <a:r>
              <a:rPr lang="pt-PT"/>
              <a:t>comportamentul elevilor. </a:t>
            </a:r>
            <a:endParaRPr/>
          </a:p>
          <a:p>
            <a:pPr indent="-228600" lvl="0" marL="457200" rtl="0" algn="just">
              <a:lnSpc>
                <a:spcPct val="100000"/>
              </a:lnSpc>
              <a:spcBef>
                <a:spcPts val="360"/>
              </a:spcBef>
              <a:spcAft>
                <a:spcPts val="0"/>
              </a:spcAft>
              <a:buSzPct val="144000"/>
              <a:buNone/>
            </a:pPr>
            <a:r>
              <a:rPr lang="pt-PT"/>
              <a:t>Rasismul poate genera tensiuni în cadrul comunităților școlare care, dacă nu sunt abordate, afectează experiențele educaționale ale tuturor elevilor. Poate submina încrederea în sine a elevilor și poate avea ca rezultat ca elevii să prezinte o serie de comportamente negative. Elevii care sunt nemulțumiți de școală au mai puține șanse să frecventeze școala în mod regulat și sunt mai predispuși să renunțe la școală mai devreme decât alte grupuri de elevi. Rasismul a fost legat de diminuarea moralului, de o productivitate mai mică și de o creștere a incidenței stresului și a absenteismului. Împreună, ratele mai mici de participare, problemele comportamentale și sentimentele de înstrăinare care rezultă din prezența rasismului în școli au impact asupra rezultatelor educaționale. Succesul educațional depinde de prezența regulată susținută a fiecărui elev și de capacitatea lor de a participa eficient la clasă. Când rasismul există într-un mediu de învățare, acest echilibru este perturbat și rezultatele educaționale pot fi limitate în cele din urmă. Rezultatele educaționale obținute de către elevi individual și grupuri de eveli care sunt supuse rasismului pot include niveluri mai scăzute de realizare educațională și rate mai mici de participare la educație și formare post-școlară. </a:t>
            </a:r>
            <a:endParaRPr/>
          </a:p>
        </p:txBody>
      </p:sp>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7" name="Shape 917"/>
        <p:cNvGrpSpPr/>
        <p:nvPr/>
      </p:nvGrpSpPr>
      <p:grpSpPr>
        <a:xfrm>
          <a:off x="0" y="0"/>
          <a:ext cx="0" cy="0"/>
          <a:chOff x="0" y="0"/>
          <a:chExt cx="0" cy="0"/>
        </a:xfrm>
      </p:grpSpPr>
      <p:sp>
        <p:nvSpPr>
          <p:cNvPr id="918" name="Google Shape;918;p12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Semne ale rasismului în școli</a:t>
            </a:r>
            <a:endParaRPr/>
          </a:p>
        </p:txBody>
      </p:sp>
      <p:sp>
        <p:nvSpPr>
          <p:cNvPr id="919" name="Google Shape;919;p122"/>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lnSpcReduction="10000"/>
          </a:bodyPr>
          <a:lstStyle/>
          <a:p>
            <a:pPr indent="-228600" lvl="0" marL="457200" rtl="0" algn="just">
              <a:lnSpc>
                <a:spcPct val="100000"/>
              </a:lnSpc>
              <a:spcBef>
                <a:spcPts val="360"/>
              </a:spcBef>
              <a:spcAft>
                <a:spcPts val="0"/>
              </a:spcAft>
              <a:buSzPts val="1800"/>
              <a:buNone/>
            </a:pPr>
            <a:r>
              <a:rPr lang="pt-PT"/>
              <a:t>Recunoașterea rasismului în școli poate fi dificilă, deoarece rasismul se manifestă în mai multe moduri, unele mai clar discernibile decât altele. Unii indicatori ai rasismului includ următoarele: </a:t>
            </a:r>
            <a:endParaRPr/>
          </a:p>
          <a:p>
            <a:pPr indent="-342900" lvl="0" marL="342900" rtl="0" algn="just">
              <a:lnSpc>
                <a:spcPct val="100000"/>
              </a:lnSpc>
              <a:spcBef>
                <a:spcPts val="360"/>
              </a:spcBef>
              <a:spcAft>
                <a:spcPts val="0"/>
              </a:spcAft>
              <a:buSzPts val="1800"/>
              <a:buFont typeface="Arial"/>
              <a:buChar char="•"/>
            </a:pPr>
            <a:r>
              <a:rPr lang="pt-PT"/>
              <a:t>ostilitate sau lipsa de cooperare între grupuri</a:t>
            </a:r>
            <a:endParaRPr/>
          </a:p>
          <a:p>
            <a:pPr indent="-342900" lvl="0" marL="342900" rtl="0" algn="just">
              <a:lnSpc>
                <a:spcPct val="100000"/>
              </a:lnSpc>
              <a:spcBef>
                <a:spcPts val="360"/>
              </a:spcBef>
              <a:spcAft>
                <a:spcPts val="0"/>
              </a:spcAft>
              <a:buSzPts val="1800"/>
              <a:buFont typeface="Arial"/>
              <a:buChar char="•"/>
            </a:pPr>
            <a:r>
              <a:rPr lang="pt-PT"/>
              <a:t>apariția graffitiului / a desenelor pe pereți rasiste</a:t>
            </a:r>
            <a:endParaRPr/>
          </a:p>
          <a:p>
            <a:pPr indent="-342900" lvl="0" marL="342900" rtl="0" algn="just">
              <a:lnSpc>
                <a:spcPct val="100000"/>
              </a:lnSpc>
              <a:spcBef>
                <a:spcPts val="360"/>
              </a:spcBef>
              <a:spcAft>
                <a:spcPts val="0"/>
              </a:spcAft>
              <a:buSzPts val="1800"/>
              <a:buFont typeface="Arial"/>
              <a:buChar char="•"/>
            </a:pPr>
            <a:r>
              <a:rPr lang="pt-PT"/>
              <a:t>promovarea propagandei rasiste</a:t>
            </a:r>
            <a:endParaRPr/>
          </a:p>
          <a:p>
            <a:pPr indent="-342900" lvl="0" marL="342900" rtl="0" algn="just">
              <a:lnSpc>
                <a:spcPct val="100000"/>
              </a:lnSpc>
              <a:spcBef>
                <a:spcPts val="360"/>
              </a:spcBef>
              <a:spcAft>
                <a:spcPts val="0"/>
              </a:spcAft>
              <a:buSzPts val="1800"/>
              <a:buFont typeface="Arial"/>
              <a:buChar char="•"/>
            </a:pPr>
            <a:r>
              <a:rPr lang="pt-PT"/>
              <a:t>afișarea comportamentului rasist, inclusiv comentarii, ridiculizări sau abuz, rasism-cibernetic, precum și hărțuire fizică și agresiune</a:t>
            </a:r>
            <a:endParaRPr/>
          </a:p>
          <a:p>
            <a:pPr indent="-342900" lvl="0" marL="342900" rtl="0" algn="just">
              <a:lnSpc>
                <a:spcPct val="100000"/>
              </a:lnSpc>
              <a:spcBef>
                <a:spcPts val="360"/>
              </a:spcBef>
              <a:spcAft>
                <a:spcPts val="0"/>
              </a:spcAft>
              <a:buSzPts val="1800"/>
              <a:buFont typeface="Arial"/>
              <a:buChar char="•"/>
            </a:pPr>
            <a:r>
              <a:rPr lang="pt-PT"/>
              <a:t>existența practicilor discriminatorii care includ: așteptări scăzute pentru unele grupuri de elevi, lipsa politicilor pentru integrare, curriculum și pedagogie care refuză accesul anumitor grupuri la un curriculum total. </a:t>
            </a:r>
            <a:endParaRPr/>
          </a:p>
        </p:txBody>
      </p:sp>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3" name="Shape 923"/>
        <p:cNvGrpSpPr/>
        <p:nvPr/>
      </p:nvGrpSpPr>
      <p:grpSpPr>
        <a:xfrm>
          <a:off x="0" y="0"/>
          <a:ext cx="0" cy="0"/>
          <a:chOff x="0" y="0"/>
          <a:chExt cx="0" cy="0"/>
        </a:xfrm>
      </p:grpSpPr>
      <p:sp>
        <p:nvSpPr>
          <p:cNvPr id="924" name="Google Shape;924;p123"/>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ȘCOLILOR?</a:t>
            </a:r>
            <a:endParaRPr/>
          </a:p>
        </p:txBody>
      </p:sp>
      <p:sp>
        <p:nvSpPr>
          <p:cNvPr id="925" name="Google Shape;925;p123"/>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77500" lnSpcReduction="20000"/>
          </a:bodyPr>
          <a:lstStyle/>
          <a:p>
            <a:pPr indent="-228600" lvl="0" marL="457200" rtl="0" algn="l">
              <a:lnSpc>
                <a:spcPct val="100000"/>
              </a:lnSpc>
              <a:spcBef>
                <a:spcPts val="360"/>
              </a:spcBef>
              <a:spcAft>
                <a:spcPts val="0"/>
              </a:spcAft>
              <a:buClr>
                <a:schemeClr val="dk1"/>
              </a:buClr>
              <a:buSzPct val="116129"/>
              <a:buNone/>
            </a:pPr>
            <a:r>
              <a:rPr lang="pt-PT"/>
              <a:t>O abordare școlară generală poate fi realizată prin:</a:t>
            </a:r>
            <a:endParaRPr/>
          </a:p>
          <a:p>
            <a:pPr indent="-228600" lvl="0" marL="457200" rtl="0" algn="l">
              <a:lnSpc>
                <a:spcPct val="100000"/>
              </a:lnSpc>
              <a:spcBef>
                <a:spcPts val="360"/>
              </a:spcBef>
              <a:spcAft>
                <a:spcPts val="0"/>
              </a:spcAft>
              <a:buClr>
                <a:schemeClr val="dk1"/>
              </a:buClr>
              <a:buSzPct val="116129"/>
              <a:buNone/>
            </a:pPr>
            <a:r>
              <a:t/>
            </a:r>
            <a:endParaRPr/>
          </a:p>
          <a:p>
            <a:pPr indent="-228600" lvl="0" marL="457200" rtl="0" algn="l">
              <a:lnSpc>
                <a:spcPct val="100000"/>
              </a:lnSpc>
              <a:spcBef>
                <a:spcPts val="360"/>
              </a:spcBef>
              <a:spcAft>
                <a:spcPts val="0"/>
              </a:spcAft>
              <a:buClr>
                <a:schemeClr val="dk1"/>
              </a:buClr>
              <a:buSzPct val="116129"/>
              <a:buNone/>
            </a:pPr>
            <a:r>
              <a:t/>
            </a:r>
            <a:endParaRPr/>
          </a:p>
          <a:p>
            <a:pPr indent="-342900" lvl="0" marL="342900" rtl="0" algn="l">
              <a:lnSpc>
                <a:spcPct val="100000"/>
              </a:lnSpc>
              <a:spcBef>
                <a:spcPts val="360"/>
              </a:spcBef>
              <a:spcAft>
                <a:spcPts val="0"/>
              </a:spcAft>
              <a:buSzPct val="116129"/>
              <a:buFont typeface="Arial"/>
              <a:buChar char="•"/>
            </a:pPr>
            <a:r>
              <a:rPr lang="pt-PT"/>
              <a:t>Conducere asumată</a:t>
            </a:r>
            <a:endParaRPr/>
          </a:p>
          <a:p>
            <a:pPr indent="-342900" lvl="0" marL="342900" rtl="0" algn="l">
              <a:lnSpc>
                <a:spcPct val="100000"/>
              </a:lnSpc>
              <a:spcBef>
                <a:spcPts val="360"/>
              </a:spcBef>
              <a:spcAft>
                <a:spcPts val="0"/>
              </a:spcAft>
              <a:buSzPct val="116129"/>
              <a:buFont typeface="Arial"/>
              <a:buChar char="•"/>
            </a:pPr>
            <a:r>
              <a:rPr lang="pt-PT"/>
              <a:t>Un angajament comun și vizibil al tuturor membrilor comunității școlare</a:t>
            </a:r>
            <a:endParaRPr/>
          </a:p>
          <a:p>
            <a:pPr indent="-342900" lvl="0" marL="342900" rtl="0" algn="l">
              <a:lnSpc>
                <a:spcPct val="100000"/>
              </a:lnSpc>
              <a:spcBef>
                <a:spcPts val="360"/>
              </a:spcBef>
              <a:spcAft>
                <a:spcPts val="0"/>
              </a:spcAft>
              <a:buSzPct val="116129"/>
              <a:buFont typeface="Arial"/>
              <a:buChar char="•"/>
            </a:pPr>
            <a:r>
              <a:rPr lang="pt-PT"/>
              <a:t>Recunoașterea că prevenirea agresiunii necesită eforturi continue</a:t>
            </a:r>
            <a:endParaRPr/>
          </a:p>
          <a:p>
            <a:pPr indent="-342900" lvl="0" marL="342900" rtl="0" algn="l">
              <a:lnSpc>
                <a:spcPct val="100000"/>
              </a:lnSpc>
              <a:spcBef>
                <a:spcPts val="360"/>
              </a:spcBef>
              <a:spcAft>
                <a:spcPts val="0"/>
              </a:spcAft>
              <a:buSzPct val="116129"/>
              <a:buFont typeface="Arial"/>
              <a:buChar char="•"/>
            </a:pPr>
            <a:r>
              <a:rPr lang="pt-PT"/>
              <a:t>Colaborare și implicare cu întreaga comunitate școlară</a:t>
            </a:r>
            <a:endParaRPr/>
          </a:p>
          <a:p>
            <a:pPr indent="-342900" lvl="0" marL="342900" rtl="0" algn="l">
              <a:lnSpc>
                <a:spcPct val="100000"/>
              </a:lnSpc>
              <a:spcBef>
                <a:spcPts val="360"/>
              </a:spcBef>
              <a:spcAft>
                <a:spcPts val="0"/>
              </a:spcAft>
              <a:buSzPct val="116129"/>
              <a:buFont typeface="Arial"/>
              <a:buChar char="•"/>
            </a:pPr>
            <a:r>
              <a:rPr lang="pt-PT"/>
              <a:t>Adoptarea unei abordări cu mai multe posibilități decât o abordare independentă sau o singură strategie</a:t>
            </a:r>
            <a:endParaRPr/>
          </a:p>
          <a:p>
            <a:pPr indent="-342900" lvl="0" marL="342900" rtl="0" algn="l">
              <a:lnSpc>
                <a:spcPct val="100000"/>
              </a:lnSpc>
              <a:spcBef>
                <a:spcPts val="360"/>
              </a:spcBef>
              <a:spcAft>
                <a:spcPts val="0"/>
              </a:spcAft>
              <a:buSzPct val="116129"/>
              <a:buFont typeface="Arial"/>
              <a:buChar char="•"/>
            </a:pPr>
            <a:r>
              <a:rPr lang="pt-PT"/>
              <a:t>Implementarea unor strategii cuprinzătoare și bazate pe dovezi</a:t>
            </a:r>
            <a:endParaRPr/>
          </a:p>
          <a:p>
            <a:pPr indent="-342900" lvl="0" marL="342900" rtl="0" algn="l">
              <a:lnSpc>
                <a:spcPct val="100000"/>
              </a:lnSpc>
              <a:spcBef>
                <a:spcPts val="360"/>
              </a:spcBef>
              <a:spcAft>
                <a:spcPts val="0"/>
              </a:spcAft>
              <a:buSzPct val="116129"/>
              <a:buFont typeface="Arial"/>
              <a:buChar char="•"/>
            </a:pPr>
            <a:r>
              <a:rPr lang="pt-PT"/>
              <a:t>Dezvoltarea profesională a personalului pentru a-și dezvolta capacitatea de a: crea un mediu de clasă incluziv construi abilitățile și cunoștințele pentru a răspunde în mod adecvat la agresiunea rasistă</a:t>
            </a:r>
            <a:endParaRPr/>
          </a:p>
          <a:p>
            <a:pPr indent="-342900" lvl="0" marL="342900" rtl="0" algn="l">
              <a:lnSpc>
                <a:spcPct val="100000"/>
              </a:lnSpc>
              <a:spcBef>
                <a:spcPts val="360"/>
              </a:spcBef>
              <a:spcAft>
                <a:spcPts val="0"/>
              </a:spcAft>
              <a:buSzPct val="116129"/>
              <a:buFont typeface="Arial"/>
              <a:buChar char="•"/>
            </a:pPr>
            <a:r>
              <a:rPr lang="pt-PT"/>
              <a:t>Politica și practicile școlare care denumesc și abordează în mod clar agresiunea rasistă</a:t>
            </a:r>
            <a:endParaRPr/>
          </a:p>
          <a:p>
            <a:pPr indent="-342900" lvl="0" marL="342900" rtl="0" algn="l">
              <a:lnSpc>
                <a:spcPct val="100000"/>
              </a:lnSpc>
              <a:spcBef>
                <a:spcPts val="360"/>
              </a:spcBef>
              <a:spcAft>
                <a:spcPts val="0"/>
              </a:spcAft>
              <a:buSzPct val="116129"/>
              <a:buFont typeface="Arial"/>
              <a:buChar char="•"/>
            </a:pPr>
            <a:r>
              <a:rPr lang="pt-PT"/>
              <a:t>Dezvoltarea unei politici specifice anti-rasism pentru a sprijini politica școlii de prevenire a agresiunii</a:t>
            </a:r>
            <a:endParaRPr/>
          </a:p>
          <a:p>
            <a:pPr indent="0" lvl="0" marL="0" rtl="0" algn="l">
              <a:lnSpc>
                <a:spcPct val="100000"/>
              </a:lnSpc>
              <a:spcBef>
                <a:spcPts val="360"/>
              </a:spcBef>
              <a:spcAft>
                <a:spcPts val="0"/>
              </a:spcAft>
              <a:buSzPct val="116129"/>
              <a:buNone/>
            </a:pPr>
            <a:r>
              <a:t/>
            </a:r>
            <a:endParaRPr/>
          </a:p>
          <a:p>
            <a:pPr indent="-228600" lvl="0" marL="457200" rtl="0" algn="l">
              <a:lnSpc>
                <a:spcPct val="100000"/>
              </a:lnSpc>
              <a:spcBef>
                <a:spcPts val="360"/>
              </a:spcBef>
              <a:spcAft>
                <a:spcPts val="0"/>
              </a:spcAft>
              <a:buClr>
                <a:schemeClr val="dk1"/>
              </a:buClr>
              <a:buSzPct val="116129"/>
              <a:buNone/>
            </a:pPr>
            <a:r>
              <a:t/>
            </a:r>
            <a:endParaRPr/>
          </a:p>
        </p:txBody>
      </p:sp>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9" name="Shape 929"/>
        <p:cNvGrpSpPr/>
        <p:nvPr/>
      </p:nvGrpSpPr>
      <p:grpSpPr>
        <a:xfrm>
          <a:off x="0" y="0"/>
          <a:ext cx="0" cy="0"/>
          <a:chOff x="0" y="0"/>
          <a:chExt cx="0" cy="0"/>
        </a:xfrm>
      </p:grpSpPr>
      <p:sp>
        <p:nvSpPr>
          <p:cNvPr id="930" name="Google Shape;930;p12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ȘCOLILOR?</a:t>
            </a:r>
            <a:endParaRPr/>
          </a:p>
        </p:txBody>
      </p:sp>
      <p:sp>
        <p:nvSpPr>
          <p:cNvPr id="931" name="Google Shape;931;p124"/>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228600" lvl="0" marL="457200" rtl="0" algn="l">
              <a:lnSpc>
                <a:spcPct val="100000"/>
              </a:lnSpc>
              <a:spcBef>
                <a:spcPts val="360"/>
              </a:spcBef>
              <a:spcAft>
                <a:spcPts val="0"/>
              </a:spcAft>
              <a:buClr>
                <a:schemeClr val="dk1"/>
              </a:buClr>
              <a:buSzPts val="1800"/>
              <a:buNone/>
            </a:pPr>
            <a:r>
              <a:rPr lang="pt-PT"/>
              <a:t>Conștientizarea de sine</a:t>
            </a:r>
            <a:endParaRPr/>
          </a:p>
          <a:p>
            <a:pPr indent="-228600" lvl="0" marL="457200" rtl="0" algn="l">
              <a:lnSpc>
                <a:spcPct val="100000"/>
              </a:lnSpc>
              <a:spcBef>
                <a:spcPts val="360"/>
              </a:spcBef>
              <a:spcAft>
                <a:spcPts val="0"/>
              </a:spcAft>
              <a:buClr>
                <a:schemeClr val="dk1"/>
              </a:buClr>
              <a:buSzPts val="1800"/>
              <a:buNone/>
            </a:pPr>
            <a:r>
              <a:rPr lang="pt-PT"/>
              <a:t>Primul pas pentru prevenirea rasismului în școli este conștientizarea de sine și reflectarea. Profesorii trebuie să recunoască modul în care intersecțiile dintre rasă, etnie, sex, orientare sexuală, religie, statut socio-economic și capacitatea de muncă ne afectează individual. Trebuie să înțelegem cum identificarea noastră într-un anumit grup ne oferă privilegii în anumite spații și trebuie să fim deschiși să ascultăm activ grupurile marginalizate care experimentează viața diferit din cauza grupărilor lor sociale. Trebuie să ne recunoaștem prejudecățile personale și să căutăm să înțelegem oameni cu experiențe diferite.</a:t>
            </a:r>
            <a:endParaRPr/>
          </a:p>
          <a:p>
            <a:pPr indent="-228600" lvl="0" marL="457200" rtl="0" algn="l">
              <a:lnSpc>
                <a:spcPct val="100000"/>
              </a:lnSpc>
              <a:spcBef>
                <a:spcPts val="360"/>
              </a:spcBef>
              <a:spcAft>
                <a:spcPts val="0"/>
              </a:spcAft>
              <a:buClr>
                <a:schemeClr val="dk1"/>
              </a:buClr>
              <a:buSzPts val="1800"/>
              <a:buNone/>
            </a:pPr>
            <a:r>
              <a:t/>
            </a:r>
            <a:endParaRPr/>
          </a:p>
        </p:txBody>
      </p:sp>
    </p:spTree>
  </p:cSld>
  <p:clrMapOvr>
    <a:masterClrMapping/>
  </p:clrMapOvr>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5" name="Shape 935"/>
        <p:cNvGrpSpPr/>
        <p:nvPr/>
      </p:nvGrpSpPr>
      <p:grpSpPr>
        <a:xfrm>
          <a:off x="0" y="0"/>
          <a:ext cx="0" cy="0"/>
          <a:chOff x="0" y="0"/>
          <a:chExt cx="0" cy="0"/>
        </a:xfrm>
      </p:grpSpPr>
      <p:sp>
        <p:nvSpPr>
          <p:cNvPr id="936" name="Google Shape;936;p12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ȘCOLILOR?</a:t>
            </a:r>
            <a:endParaRPr/>
          </a:p>
        </p:txBody>
      </p:sp>
      <p:sp>
        <p:nvSpPr>
          <p:cNvPr id="937" name="Google Shape;937;p125"/>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228600" lvl="0" marL="457200" rtl="0" algn="l">
              <a:lnSpc>
                <a:spcPct val="100000"/>
              </a:lnSpc>
              <a:spcBef>
                <a:spcPts val="360"/>
              </a:spcBef>
              <a:spcAft>
                <a:spcPts val="0"/>
              </a:spcAft>
              <a:buClr>
                <a:schemeClr val="dk1"/>
              </a:buClr>
              <a:buSzPts val="1800"/>
              <a:buNone/>
            </a:pPr>
            <a:r>
              <a:rPr lang="pt-PT"/>
              <a:t>Dezvoltare profesională</a:t>
            </a:r>
            <a:endParaRPr/>
          </a:p>
          <a:p>
            <a:pPr indent="-228600" lvl="0" marL="457200" rtl="0" algn="l">
              <a:lnSpc>
                <a:spcPct val="100000"/>
              </a:lnSpc>
              <a:spcBef>
                <a:spcPts val="360"/>
              </a:spcBef>
              <a:spcAft>
                <a:spcPts val="0"/>
              </a:spcAft>
              <a:buClr>
                <a:schemeClr val="dk1"/>
              </a:buClr>
              <a:buSzPts val="1800"/>
              <a:buNone/>
            </a:pPr>
            <a:r>
              <a:rPr lang="pt-PT"/>
              <a:t>Pe lângă conștientizarea de sine, profesorii trebuie să investească în oportunități de dezvoltare profesională care le sporesc competența culturală. În timpul anului școlar, căutați </a:t>
            </a:r>
            <a:r>
              <a:rPr lang="pt-PT" u="sng">
                <a:solidFill>
                  <a:srgbClr val="FFC000"/>
                </a:solidFill>
              </a:rPr>
              <a:t>oportunități de învățare profesională </a:t>
            </a:r>
            <a:r>
              <a:rPr lang="pt-PT"/>
              <a:t>care să se concentreze pe predarea relevantă din punct de vedere cultural, competența culturală, diversitatea și multiculturalismul.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IMPULSIVITATE - DEFINIȚIE</a:t>
            </a:r>
            <a:endParaRPr/>
          </a:p>
        </p:txBody>
      </p:sp>
      <p:sp>
        <p:nvSpPr>
          <p:cNvPr id="176" name="Google Shape;176;p11"/>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SzPts val="2000"/>
              <a:buNone/>
            </a:pPr>
            <a:r>
              <a:rPr lang="pt-PT"/>
              <a:t>Conceptualizarea impulsivității nu este consensuală în rândul comunității științifice, dar este de obicei acceptat ca fiind o construcție multidimensională, fiind definită ca „o predispoziție pentru acțiuni rapide și neplanificate către stimuli externi și interni, fără a lua în considerare consecințele negative pentru impulsivitatea indivizilor și / sau pentru alții" (Moeller, Barratt, Dougherty, Schmitz &amp;  Swann, 2001; p. 1784).</a:t>
            </a:r>
            <a:endParaRPr/>
          </a:p>
          <a:p>
            <a:pPr indent="0" lvl="0" marL="0" rtl="0" algn="just">
              <a:lnSpc>
                <a:spcPct val="90000"/>
              </a:lnSpc>
              <a:spcBef>
                <a:spcPts val="0"/>
              </a:spcBef>
              <a:spcAft>
                <a:spcPts val="0"/>
              </a:spcAft>
              <a:buSzPts val="2000"/>
              <a:buNone/>
            </a:pPr>
            <a:r>
              <a:rPr lang="pt-PT"/>
              <a:t>Impulsivitatea a fost, în literatura științifică, asociată cu probleme comportamentale precum: agresivitate, comportamente neadaptate, dificultăți în relațiile cu colegii, comportamente de exteriorizare, comportament antisocial viitor sau ca o caracteristică fundamentală a tulburării ADHD.</a:t>
            </a:r>
            <a:endParaRPr/>
          </a:p>
        </p:txBody>
      </p:sp>
    </p:spTree>
  </p:cSld>
  <p:clrMapOvr>
    <a:masterClrMapping/>
  </p:clrMapOvr>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1" name="Shape 941"/>
        <p:cNvGrpSpPr/>
        <p:nvPr/>
      </p:nvGrpSpPr>
      <p:grpSpPr>
        <a:xfrm>
          <a:off x="0" y="0"/>
          <a:ext cx="0" cy="0"/>
          <a:chOff x="0" y="0"/>
          <a:chExt cx="0" cy="0"/>
        </a:xfrm>
      </p:grpSpPr>
      <p:sp>
        <p:nvSpPr>
          <p:cNvPr id="942" name="Google Shape;942;p12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ȘCOLILOR?</a:t>
            </a:r>
            <a:endParaRPr/>
          </a:p>
        </p:txBody>
      </p:sp>
      <p:sp>
        <p:nvSpPr>
          <p:cNvPr id="943" name="Google Shape;943;p126"/>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77500" lnSpcReduction="20000"/>
          </a:bodyPr>
          <a:lstStyle/>
          <a:p>
            <a:pPr indent="-228600" lvl="0" marL="457200" rtl="0" algn="l">
              <a:lnSpc>
                <a:spcPct val="100000"/>
              </a:lnSpc>
              <a:spcBef>
                <a:spcPts val="360"/>
              </a:spcBef>
              <a:spcAft>
                <a:spcPts val="0"/>
              </a:spcAft>
              <a:buClr>
                <a:schemeClr val="dk1"/>
              </a:buClr>
              <a:buSzPct val="116129"/>
              <a:buNone/>
            </a:pPr>
            <a:r>
              <a:rPr lang="pt-PT"/>
              <a:t>Predare despre identitatea culturală relevantă</a:t>
            </a:r>
            <a:endParaRPr/>
          </a:p>
          <a:p>
            <a:pPr indent="-228600" lvl="0" marL="457200" rtl="0" algn="l">
              <a:lnSpc>
                <a:spcPct val="100000"/>
              </a:lnSpc>
              <a:spcBef>
                <a:spcPts val="360"/>
              </a:spcBef>
              <a:spcAft>
                <a:spcPts val="0"/>
              </a:spcAft>
              <a:buClr>
                <a:schemeClr val="dk1"/>
              </a:buClr>
              <a:buSzPct val="116129"/>
              <a:buNone/>
            </a:pPr>
            <a:r>
              <a:rPr lang="pt-PT"/>
              <a:t>Profesorii pot crea oportunități de învățare care să recunoască rasa și etnia și să acorde prioritate prevenirii rasismului prin justiție socială cu predare relevantă din punct de vedere cultural. Predarea relevantă din punct de vedere cultural pune accent pe excelența academică, competența culturală și analiza socială și politică. Prin predare relevantă din punct de vedere cultural, elevii sunt angajați în experiențe de învățare riguroase care utilizează text și resurse pentru a explora problemele din diverse comunități. În plus, se pune accent pe justiția socială și activismul social.</a:t>
            </a:r>
            <a:endParaRPr/>
          </a:p>
          <a:p>
            <a:pPr indent="-228600" lvl="0" marL="457200" rtl="0" algn="just">
              <a:lnSpc>
                <a:spcPct val="100000"/>
              </a:lnSpc>
              <a:spcBef>
                <a:spcPts val="360"/>
              </a:spcBef>
              <a:spcAft>
                <a:spcPts val="0"/>
              </a:spcAft>
              <a:buSzPct val="116129"/>
              <a:buNone/>
            </a:pPr>
            <a:r>
              <a:rPr lang="pt-PT"/>
              <a:t>Predarea relevantă din punct de vedere cultural folosește diverse texte pentru a aborda problemele dificile de rasă, cultură și etnie în moduri inteligente. Predarea relevantă din punct de vedere cultural expune elevii la o varietate de oameni și medii. Este vorba despre profunzimea cunoștințelor și depășește cu mult peste o petrecere culturală în care elevii gustă mâncăruri și aud muzică din altă cultură. Cel mai important, predarea relevantă din punct de vedere cultural promovează justiția socială și evidențiază mișcările istorice care au luptat pentru a promova toleranța și echitatea în întreaga lume.</a:t>
            </a:r>
            <a:endParaRPr/>
          </a:p>
        </p:txBody>
      </p:sp>
    </p:spTree>
  </p:cSld>
  <p:clrMapOvr>
    <a:masterClrMapping/>
  </p:clrMapOvr>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7" name="Shape 947"/>
        <p:cNvGrpSpPr/>
        <p:nvPr/>
      </p:nvGrpSpPr>
      <p:grpSpPr>
        <a:xfrm>
          <a:off x="0" y="0"/>
          <a:ext cx="0" cy="0"/>
          <a:chOff x="0" y="0"/>
          <a:chExt cx="0" cy="0"/>
        </a:xfrm>
      </p:grpSpPr>
      <p:sp>
        <p:nvSpPr>
          <p:cNvPr id="948" name="Google Shape;948;p12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ȘCOLILOR?</a:t>
            </a:r>
            <a:endParaRPr/>
          </a:p>
        </p:txBody>
      </p:sp>
      <p:sp>
        <p:nvSpPr>
          <p:cNvPr id="949" name="Google Shape;949;p127"/>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228600" lvl="0" marL="457200" rtl="0" algn="just">
              <a:lnSpc>
                <a:spcPct val="100000"/>
              </a:lnSpc>
              <a:spcBef>
                <a:spcPts val="360"/>
              </a:spcBef>
              <a:spcAft>
                <a:spcPts val="0"/>
              </a:spcAft>
              <a:buSzPts val="1800"/>
              <a:buNone/>
            </a:pPr>
            <a:r>
              <a:rPr lang="pt-PT"/>
              <a:t>Lecții explicite despre rasă și rezolvarea conflictelor</a:t>
            </a:r>
            <a:endParaRPr/>
          </a:p>
          <a:p>
            <a:pPr indent="-228600" lvl="0" marL="457200" rtl="0" algn="just">
              <a:lnSpc>
                <a:spcPct val="100000"/>
              </a:lnSpc>
              <a:spcBef>
                <a:spcPts val="360"/>
              </a:spcBef>
              <a:spcAft>
                <a:spcPts val="0"/>
              </a:spcAft>
              <a:buSzPts val="1800"/>
              <a:buNone/>
            </a:pPr>
            <a:r>
              <a:rPr lang="pt-PT"/>
              <a:t>Pentru a preveni rasismul, profesorii trebuie să vorbească în mod explicit cu elevii despre rasism. Discuțiile despre rasă pot fi inconfortabile, dar cu o planificare adecvată, o ascultare activă și o recunoaștere a vulnerabilității comune a tuturor, o conversație inițial inconfortabilă poate deveni o experiență de învățare transformatoare. Când învățăm despre identitatea culturală, dar nu vorbim despre aspectele dificile ale istoriei noastre, facemun deserviciu elevilor noștri și societății noastre.</a:t>
            </a:r>
            <a:endParaRPr/>
          </a:p>
        </p:txBody>
      </p:sp>
    </p:spTree>
  </p:cSld>
  <p:clrMapOvr>
    <a:masterClrMapping/>
  </p:clrMapOvr>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3" name="Shape 953"/>
        <p:cNvGrpSpPr/>
        <p:nvPr/>
      </p:nvGrpSpPr>
      <p:grpSpPr>
        <a:xfrm>
          <a:off x="0" y="0"/>
          <a:ext cx="0" cy="0"/>
          <a:chOff x="0" y="0"/>
          <a:chExt cx="0" cy="0"/>
        </a:xfrm>
      </p:grpSpPr>
      <p:sp>
        <p:nvSpPr>
          <p:cNvPr id="954" name="Google Shape;954;p12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ȘCOLILOR?</a:t>
            </a:r>
            <a:endParaRPr/>
          </a:p>
        </p:txBody>
      </p:sp>
      <p:sp>
        <p:nvSpPr>
          <p:cNvPr id="955" name="Google Shape;955;p128"/>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228600" lvl="0" marL="457200" rtl="0" algn="just">
              <a:lnSpc>
                <a:spcPct val="100000"/>
              </a:lnSpc>
              <a:spcBef>
                <a:spcPts val="360"/>
              </a:spcBef>
              <a:spcAft>
                <a:spcPts val="0"/>
              </a:spcAft>
              <a:buSzPts val="1800"/>
              <a:buNone/>
            </a:pPr>
            <a:r>
              <a:rPr lang="pt-PT"/>
              <a:t>Conștientizarea impactului prejudecății rasiale asupra disciplinării</a:t>
            </a:r>
            <a:endParaRPr/>
          </a:p>
          <a:p>
            <a:pPr indent="-228600" lvl="0" marL="457200" rtl="0" algn="just">
              <a:lnSpc>
                <a:spcPct val="100000"/>
              </a:lnSpc>
              <a:spcBef>
                <a:spcPts val="360"/>
              </a:spcBef>
              <a:spcAft>
                <a:spcPts val="0"/>
              </a:spcAft>
              <a:buSzPts val="1800"/>
              <a:buNone/>
            </a:pPr>
            <a:r>
              <a:rPr lang="pt-PT"/>
              <a:t>Școlile trebuie să fie conștiente de tendința rasială care poate afecta modul în care elevii sunt disciplinați. Liderii și profesorii trebuie să utilizeze date pentru a analiza tendințele în comportamentul elevilor și pentru a descoperi disproporționalitatea. Școlile pot implementa, de asemenea, practici restaurative pentru a oferi o abordare constructivă, mai degrabă decât cea punitivă, a disciplinei școlare.</a:t>
            </a:r>
            <a:endParaRPr/>
          </a:p>
        </p:txBody>
      </p:sp>
    </p:spTree>
  </p:cSld>
  <p:clrMapOvr>
    <a:masterClrMapping/>
  </p:clrMapOvr>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9" name="Shape 959"/>
        <p:cNvGrpSpPr/>
        <p:nvPr/>
      </p:nvGrpSpPr>
      <p:grpSpPr>
        <a:xfrm>
          <a:off x="0" y="0"/>
          <a:ext cx="0" cy="0"/>
          <a:chOff x="0" y="0"/>
          <a:chExt cx="0" cy="0"/>
        </a:xfrm>
      </p:grpSpPr>
      <p:sp>
        <p:nvSpPr>
          <p:cNvPr id="960" name="Google Shape;960;p129"/>
          <p:cNvSpPr txBox="1"/>
          <p:nvPr>
            <p:ph type="title"/>
          </p:nvPr>
        </p:nvSpPr>
        <p:spPr>
          <a:xfrm>
            <a:off x="457199" y="152718"/>
            <a:ext cx="6278137"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ȘCOLILOR?</a:t>
            </a:r>
            <a:endParaRPr/>
          </a:p>
        </p:txBody>
      </p:sp>
      <p:sp>
        <p:nvSpPr>
          <p:cNvPr id="961" name="Google Shape;961;p129"/>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92500" lnSpcReduction="10000"/>
          </a:bodyPr>
          <a:lstStyle/>
          <a:p>
            <a:pPr indent="-228600" lvl="0" marL="457200" rtl="0" algn="just">
              <a:lnSpc>
                <a:spcPct val="100000"/>
              </a:lnSpc>
              <a:spcBef>
                <a:spcPts val="360"/>
              </a:spcBef>
              <a:spcAft>
                <a:spcPts val="0"/>
              </a:spcAft>
              <a:buSzPct val="97297"/>
              <a:buNone/>
            </a:pPr>
            <a:r>
              <a:rPr lang="pt-PT"/>
              <a:t>Parteneriate comunitare</a:t>
            </a:r>
            <a:endParaRPr/>
          </a:p>
          <a:p>
            <a:pPr indent="-228600" lvl="0" marL="457200" rtl="0" algn="just">
              <a:lnSpc>
                <a:spcPct val="100000"/>
              </a:lnSpc>
              <a:spcBef>
                <a:spcPts val="360"/>
              </a:spcBef>
              <a:spcAft>
                <a:spcPts val="0"/>
              </a:spcAft>
              <a:buSzPct val="97297"/>
              <a:buNone/>
            </a:pPr>
            <a:r>
              <a:rPr lang="pt-PT"/>
              <a:t>Efectele rasismului sunt sistemice și de anvergură. Odată ce elevii au aflat despre rasism, trebuie să iasă în lume și să interacționeze cu aceste probleme în timp real. Școlile trebuie să se asocieze cu organizații comunitare care combat problemele rasismului și echității în comunitatea lor.</a:t>
            </a:r>
            <a:endParaRPr/>
          </a:p>
          <a:p>
            <a:pPr indent="-228600" lvl="0" marL="457200" rtl="0" algn="just">
              <a:lnSpc>
                <a:spcPct val="100000"/>
              </a:lnSpc>
              <a:spcBef>
                <a:spcPts val="360"/>
              </a:spcBef>
              <a:spcAft>
                <a:spcPts val="0"/>
              </a:spcAft>
              <a:buSzPct val="97297"/>
              <a:buNone/>
            </a:pPr>
            <a:r>
              <a:rPr lang="pt-PT"/>
              <a:t>Corectitudinea (justiția) socială este o componentă importantă a prevenirii rasismului. Invitarea organizațiilor comunitare în școli este o modalitate excelentă de a implica elevii în activitatea de corectitudine socială. În plus, invitarea familiilor în sala de clasă pentru a vorbi despre cultură sau experiențele lor care se aliniază la un anumit subiect este o modalitate bună de a crea o comunitate și de a le arăta elevilor că experiențele lor și experiențele familiilor lor sunt la fel de valoroase ca poveștile despre care citesc în cărți.</a:t>
            </a:r>
            <a:endParaRPr/>
          </a:p>
        </p:txBody>
      </p:sp>
    </p:spTree>
  </p:cSld>
  <p:clrMapOvr>
    <a:masterClrMapping/>
  </p:clrMapOvr>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5" name="Shape 965"/>
        <p:cNvGrpSpPr/>
        <p:nvPr/>
      </p:nvGrpSpPr>
      <p:grpSpPr>
        <a:xfrm>
          <a:off x="0" y="0"/>
          <a:ext cx="0" cy="0"/>
          <a:chOff x="0" y="0"/>
          <a:chExt cx="0" cy="0"/>
        </a:xfrm>
      </p:grpSpPr>
      <p:sp>
        <p:nvSpPr>
          <p:cNvPr id="966" name="Google Shape;966;p13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CLASEI?</a:t>
            </a:r>
            <a:endParaRPr/>
          </a:p>
        </p:txBody>
      </p:sp>
      <p:sp>
        <p:nvSpPr>
          <p:cNvPr id="967" name="Google Shape;967;p130"/>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228600" rtl="0" algn="l">
              <a:lnSpc>
                <a:spcPct val="100000"/>
              </a:lnSpc>
              <a:spcBef>
                <a:spcPts val="360"/>
              </a:spcBef>
              <a:spcAft>
                <a:spcPts val="0"/>
              </a:spcAft>
              <a:buSzPts val="1800"/>
              <a:buNone/>
            </a:pPr>
            <a:r>
              <a:rPr lang="pt-PT"/>
              <a:t>1. Oferiți un context istoric precis</a:t>
            </a:r>
            <a:endParaRPr/>
          </a:p>
          <a:p>
            <a:pPr indent="0" lvl="0" marL="228600" rtl="0" algn="l">
              <a:lnSpc>
                <a:spcPct val="100000"/>
              </a:lnSpc>
              <a:spcBef>
                <a:spcPts val="360"/>
              </a:spcBef>
              <a:spcAft>
                <a:spcPts val="0"/>
              </a:spcAft>
              <a:buSzPts val="1800"/>
              <a:buNone/>
            </a:pPr>
            <a:r>
              <a:rPr lang="pt-PT"/>
              <a:t>Înțelegerea și acceptarea </a:t>
            </a:r>
            <a:r>
              <a:rPr lang="pt-PT" u="sng">
                <a:solidFill>
                  <a:srgbClr val="FFC000"/>
                </a:solidFill>
              </a:rPr>
              <a:t>practicilor rasiste din trecut </a:t>
            </a:r>
            <a:r>
              <a:rPr lang="pt-PT"/>
              <a:t>este esențială pentru o educație anti-rasistă. Un profesor poate duce elevii să viziteze </a:t>
            </a:r>
            <a:r>
              <a:rPr lang="pt-PT" u="sng">
                <a:solidFill>
                  <a:srgbClr val="FFC000"/>
                </a:solidFill>
              </a:rPr>
              <a:t>memorialele</a:t>
            </a:r>
            <a:r>
              <a:rPr lang="pt-PT"/>
              <a:t> și </a:t>
            </a:r>
            <a:r>
              <a:rPr lang="pt-PT" u="sng">
                <a:solidFill>
                  <a:srgbClr val="FFC000"/>
                </a:solidFill>
              </a:rPr>
              <a:t>muzeele</a:t>
            </a:r>
            <a:r>
              <a:rPr lang="pt-PT"/>
              <a:t> sau să le ceară să cerceteze anumite </a:t>
            </a:r>
            <a:r>
              <a:rPr lang="pt-PT" u="sng">
                <a:solidFill>
                  <a:srgbClr val="FFC000"/>
                </a:solidFill>
              </a:rPr>
              <a:t>denumiri a locurilor</a:t>
            </a:r>
            <a:r>
              <a:rPr lang="pt-PT"/>
              <a:t>. Numele din comunitatea dvs. locală, de exemplu, fac referire la practicile rasiste? Profesorii îi pot încuraja pe elevi să reflecteze în mod critic asupra  poveștilor care sunt sărbătorite în memoria publică și să facă o colectare de idei de la aceștia despre ceea ce ar reprezenta mai bine contribuțiile și experiențele tuturor membrilor comunității.</a:t>
            </a:r>
            <a:endParaRPr/>
          </a:p>
          <a:p>
            <a:pPr indent="-228600" lvl="0" marL="457200" rtl="0" algn="l">
              <a:lnSpc>
                <a:spcPct val="100000"/>
              </a:lnSpc>
              <a:spcBef>
                <a:spcPts val="360"/>
              </a:spcBef>
              <a:spcAft>
                <a:spcPts val="0"/>
              </a:spcAft>
              <a:buSzPts val="1800"/>
              <a:buNone/>
            </a:pPr>
            <a:r>
              <a:t/>
            </a:r>
            <a:endParaRPr/>
          </a:p>
          <a:p>
            <a:pPr indent="-228600" lvl="0" marL="457200" rtl="0" algn="l">
              <a:lnSpc>
                <a:spcPct val="100000"/>
              </a:lnSpc>
              <a:spcBef>
                <a:spcPts val="360"/>
              </a:spcBef>
              <a:spcAft>
                <a:spcPts val="0"/>
              </a:spcAft>
              <a:buClr>
                <a:schemeClr val="dk1"/>
              </a:buClr>
              <a:buSzPts val="1800"/>
              <a:buNone/>
            </a:pPr>
            <a:r>
              <a:t/>
            </a:r>
            <a:endParaRPr/>
          </a:p>
        </p:txBody>
      </p:sp>
    </p:spTree>
  </p:cSld>
  <p:clrMapOvr>
    <a:masterClrMapping/>
  </p:clrMapOvr>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1" name="Shape 971"/>
        <p:cNvGrpSpPr/>
        <p:nvPr/>
      </p:nvGrpSpPr>
      <p:grpSpPr>
        <a:xfrm>
          <a:off x="0" y="0"/>
          <a:ext cx="0" cy="0"/>
          <a:chOff x="0" y="0"/>
          <a:chExt cx="0" cy="0"/>
        </a:xfrm>
      </p:grpSpPr>
      <p:sp>
        <p:nvSpPr>
          <p:cNvPr id="972" name="Google Shape;972;p13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CLASEI?</a:t>
            </a:r>
            <a:endParaRPr/>
          </a:p>
        </p:txBody>
      </p:sp>
      <p:sp>
        <p:nvSpPr>
          <p:cNvPr id="973" name="Google Shape;973;p131"/>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85000" lnSpcReduction="10000"/>
          </a:bodyPr>
          <a:lstStyle/>
          <a:p>
            <a:pPr indent="-228600" lvl="0" marL="457200" rtl="0" algn="just">
              <a:lnSpc>
                <a:spcPct val="100000"/>
              </a:lnSpc>
              <a:spcBef>
                <a:spcPts val="360"/>
              </a:spcBef>
              <a:spcAft>
                <a:spcPts val="0"/>
              </a:spcAft>
              <a:buSzPct val="105882"/>
              <a:buNone/>
            </a:pPr>
            <a:r>
              <a:rPr lang="pt-PT"/>
              <a:t>2. Explicați că rasismul nu este făcut doar de „oameni răi”</a:t>
            </a:r>
            <a:endParaRPr/>
          </a:p>
          <a:p>
            <a:pPr indent="-228600" lvl="0" marL="457200" rtl="0" algn="just">
              <a:lnSpc>
                <a:spcPct val="100000"/>
              </a:lnSpc>
              <a:spcBef>
                <a:spcPts val="360"/>
              </a:spcBef>
              <a:spcAft>
                <a:spcPts val="0"/>
              </a:spcAft>
              <a:buSzPct val="105882"/>
              <a:buNone/>
            </a:pPr>
            <a:r>
              <a:rPr lang="pt-PT"/>
              <a:t>Rasismul ar trebui perceput ca un </a:t>
            </a:r>
            <a:r>
              <a:rPr lang="pt-PT" u="sng">
                <a:solidFill>
                  <a:srgbClr val="FFC000"/>
                </a:solidFill>
              </a:rPr>
              <a:t>sistem de ierarhie rasială </a:t>
            </a:r>
            <a:r>
              <a:rPr lang="pt-PT"/>
              <a:t>care este susținut conștient și inconștient de ideea că un grup de oameni este superior. Datorită acestei presupuse superiorități, ideile, cărțile, vocile și expertiza unui grup sunt văzute ca o „normă”.</a:t>
            </a:r>
            <a:endParaRPr/>
          </a:p>
          <a:p>
            <a:pPr indent="-228600" lvl="0" marL="457200" rtl="0" algn="just">
              <a:lnSpc>
                <a:spcPct val="100000"/>
              </a:lnSpc>
              <a:spcBef>
                <a:spcPts val="360"/>
              </a:spcBef>
              <a:spcAft>
                <a:spcPts val="0"/>
              </a:spcAft>
              <a:buSzPct val="105882"/>
              <a:buNone/>
            </a:pPr>
            <a:r>
              <a:rPr lang="pt-PT"/>
              <a:t>Discriminarea rasială astăzi este adesea denumită rasism „</a:t>
            </a:r>
            <a:r>
              <a:rPr lang="pt-PT" u="sng">
                <a:solidFill>
                  <a:srgbClr val="FFC000"/>
                </a:solidFill>
              </a:rPr>
              <a:t>moale</a:t>
            </a:r>
            <a:r>
              <a:rPr lang="pt-PT"/>
              <a:t>” sau „</a:t>
            </a:r>
            <a:r>
              <a:rPr lang="pt-PT" u="sng">
                <a:solidFill>
                  <a:srgbClr val="FFC000"/>
                </a:solidFill>
              </a:rPr>
              <a:t>nou</a:t>
            </a:r>
            <a:r>
              <a:rPr lang="pt-PT"/>
              <a:t>”, adesea exprimat prin </a:t>
            </a:r>
            <a:r>
              <a:rPr lang="pt-PT" u="sng">
                <a:solidFill>
                  <a:srgbClr val="FFC000"/>
                </a:solidFill>
              </a:rPr>
              <a:t>microagresiuni ascunse</a:t>
            </a:r>
            <a:r>
              <a:rPr lang="pt-PT"/>
              <a:t>.</a:t>
            </a:r>
            <a:endParaRPr/>
          </a:p>
          <a:p>
            <a:pPr indent="-228600" lvl="0" marL="457200" rtl="0" algn="just">
              <a:lnSpc>
                <a:spcPct val="100000"/>
              </a:lnSpc>
              <a:spcBef>
                <a:spcPts val="360"/>
              </a:spcBef>
              <a:spcAft>
                <a:spcPts val="0"/>
              </a:spcAft>
              <a:buSzPct val="105882"/>
              <a:buNone/>
            </a:pPr>
            <a:r>
              <a:rPr lang="pt-PT"/>
              <a:t>Clasificarea rasismului drept ceva ce fac doar oamenii „răi” înseamnă că celor „buni” li se refuză posibilitatea de a examina modul în care gândurile și acțiunile lor de zi cu zi pot susține structura ierarhiei rasiale a societății.</a:t>
            </a:r>
            <a:endParaRPr/>
          </a:p>
          <a:p>
            <a:pPr indent="-228600" lvl="0" marL="457200" rtl="0" algn="just">
              <a:lnSpc>
                <a:spcPct val="100000"/>
              </a:lnSpc>
              <a:spcBef>
                <a:spcPts val="360"/>
              </a:spcBef>
              <a:spcAft>
                <a:spcPts val="0"/>
              </a:spcAft>
              <a:buSzPct val="105882"/>
              <a:buNone/>
            </a:pPr>
            <a:r>
              <a:rPr lang="pt-PT"/>
              <a:t>Videoclipul de mai jos al experimentului cu </a:t>
            </a:r>
            <a:r>
              <a:rPr lang="pt-PT" u="sng">
                <a:solidFill>
                  <a:srgbClr val="FFC000"/>
                </a:solidFill>
              </a:rPr>
              <a:t>ochi albaștri / ochi căprui </a:t>
            </a:r>
            <a:r>
              <a:rPr lang="pt-PT"/>
              <a:t>(în care se spune copiilor că oamenii cu ochi căprui sunt superiori celor cu ochii albaștri și invers), este o modalitate bună de a le arăta elevilor modul în care apar comportamentele inconștiente și cât de repede se poate forma prejudecățile.</a:t>
            </a:r>
            <a:endParaRPr/>
          </a:p>
          <a:p>
            <a:pPr indent="-228600" lvl="0" marL="457200" rtl="0" algn="ctr">
              <a:lnSpc>
                <a:spcPct val="100000"/>
              </a:lnSpc>
              <a:spcBef>
                <a:spcPts val="360"/>
              </a:spcBef>
              <a:spcAft>
                <a:spcPts val="0"/>
              </a:spcAft>
              <a:buSzPct val="105882"/>
              <a:buNone/>
            </a:pPr>
            <a:r>
              <a:rPr lang="pt-PT"/>
              <a:t>Urmăriți: </a:t>
            </a:r>
            <a:r>
              <a:rPr lang="pt-PT" u="sng"/>
              <a:t>Videclipul_1</a:t>
            </a:r>
            <a:endParaRPr/>
          </a:p>
          <a:p>
            <a:pPr indent="-228600" lvl="0" marL="457200" rtl="0" algn="just">
              <a:lnSpc>
                <a:spcPct val="100000"/>
              </a:lnSpc>
              <a:spcBef>
                <a:spcPts val="360"/>
              </a:spcBef>
              <a:spcAft>
                <a:spcPts val="0"/>
              </a:spcAft>
              <a:buSzPct val="105882"/>
              <a:buNone/>
            </a:pPr>
            <a:r>
              <a:t/>
            </a:r>
            <a:endParaRPr/>
          </a:p>
          <a:p>
            <a:pPr indent="-228600" lvl="0" marL="457200" rtl="0" algn="l">
              <a:lnSpc>
                <a:spcPct val="100000"/>
              </a:lnSpc>
              <a:spcBef>
                <a:spcPts val="360"/>
              </a:spcBef>
              <a:spcAft>
                <a:spcPts val="0"/>
              </a:spcAft>
              <a:buSzPct val="105882"/>
              <a:buNone/>
            </a:pPr>
            <a:r>
              <a:t/>
            </a:r>
            <a:endParaRPr/>
          </a:p>
          <a:p>
            <a:pPr indent="-228600" lvl="0" marL="457200" rtl="0" algn="l">
              <a:lnSpc>
                <a:spcPct val="100000"/>
              </a:lnSpc>
              <a:spcBef>
                <a:spcPts val="360"/>
              </a:spcBef>
              <a:spcAft>
                <a:spcPts val="0"/>
              </a:spcAft>
              <a:buClr>
                <a:schemeClr val="dk1"/>
              </a:buClr>
              <a:buSzPct val="105882"/>
              <a:buNone/>
            </a:pPr>
            <a:r>
              <a:t/>
            </a:r>
            <a:endParaRPr/>
          </a:p>
        </p:txBody>
      </p:sp>
    </p:spTree>
  </p:cSld>
  <p:clrMapOvr>
    <a:masterClrMapping/>
  </p:clrMapOvr>
</p:sld>
</file>

<file path=ppt/slides/slide1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7" name="Shape 977"/>
        <p:cNvGrpSpPr/>
        <p:nvPr/>
      </p:nvGrpSpPr>
      <p:grpSpPr>
        <a:xfrm>
          <a:off x="0" y="0"/>
          <a:ext cx="0" cy="0"/>
          <a:chOff x="0" y="0"/>
          <a:chExt cx="0" cy="0"/>
        </a:xfrm>
      </p:grpSpPr>
      <p:sp>
        <p:nvSpPr>
          <p:cNvPr id="978" name="Google Shape;978;p13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CLASEI?</a:t>
            </a:r>
            <a:endParaRPr/>
          </a:p>
        </p:txBody>
      </p:sp>
      <p:sp>
        <p:nvSpPr>
          <p:cNvPr id="979" name="Google Shape;979;p132"/>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92500" lnSpcReduction="20000"/>
          </a:bodyPr>
          <a:lstStyle/>
          <a:p>
            <a:pPr indent="-228600" lvl="0" marL="457200" rtl="0" algn="l">
              <a:lnSpc>
                <a:spcPct val="100000"/>
              </a:lnSpc>
              <a:spcBef>
                <a:spcPts val="360"/>
              </a:spcBef>
              <a:spcAft>
                <a:spcPts val="0"/>
              </a:spcAft>
              <a:buSzPct val="97297"/>
              <a:buNone/>
            </a:pPr>
            <a:r>
              <a:rPr lang="pt-PT"/>
              <a:t>3. Arătați impactul răului neintenționat</a:t>
            </a:r>
            <a:endParaRPr/>
          </a:p>
          <a:p>
            <a:pPr indent="-228600" lvl="0" marL="457200" rtl="0" algn="l">
              <a:lnSpc>
                <a:spcPct val="100000"/>
              </a:lnSpc>
              <a:spcBef>
                <a:spcPts val="360"/>
              </a:spcBef>
              <a:spcAft>
                <a:spcPts val="0"/>
              </a:spcAft>
              <a:buSzPct val="97297"/>
              <a:buNone/>
            </a:pPr>
            <a:r>
              <a:rPr lang="pt-PT"/>
              <a:t>Oamenii își asumă în mod obișnuit că </a:t>
            </a:r>
            <a:r>
              <a:rPr lang="pt-PT" u="sng">
                <a:solidFill>
                  <a:srgbClr val="FFC000"/>
                </a:solidFill>
              </a:rPr>
              <a:t>intențiile bune </a:t>
            </a:r>
            <a:r>
              <a:rPr lang="pt-PT"/>
              <a:t>au mai multă greutate decât consecințele lor neintenționate. Doar pentru că cineva nu intenționa să fie rasist, nu diminuează impactul asupra persoanei care îl experimentează. Puteți folosi metafore pentru a ilustra acest lucru.</a:t>
            </a:r>
            <a:endParaRPr/>
          </a:p>
          <a:p>
            <a:pPr indent="-228600" lvl="0" marL="457200" rtl="0" algn="l">
              <a:lnSpc>
                <a:spcPct val="100000"/>
              </a:lnSpc>
              <a:spcBef>
                <a:spcPts val="360"/>
              </a:spcBef>
              <a:spcAft>
                <a:spcPts val="0"/>
              </a:spcAft>
              <a:buSzPct val="97297"/>
              <a:buNone/>
            </a:pPr>
            <a:r>
              <a:rPr lang="pt-PT"/>
              <a:t>De exemplu, dacă turnați din greșeală cafea fierbinte pe cineva, răspunsul natural nu este să întrebați „de ce sunteți supărat când nu a fost intenția mea să torn o băutură fierbinte pe dumneavoastră?”.</a:t>
            </a:r>
            <a:endParaRPr/>
          </a:p>
          <a:p>
            <a:pPr indent="-228600" lvl="0" marL="457200" rtl="0" algn="l">
              <a:lnSpc>
                <a:spcPct val="100000"/>
              </a:lnSpc>
              <a:spcBef>
                <a:spcPts val="360"/>
              </a:spcBef>
              <a:spcAft>
                <a:spcPts val="0"/>
              </a:spcAft>
              <a:buSzPct val="97297"/>
              <a:buNone/>
            </a:pPr>
            <a:r>
              <a:rPr lang="pt-PT"/>
              <a:t>Răspunsul cel mai potrivit este să vă recunoști greșeala, să vă ceriți scuze față de cealaltă persoană și să vă mișcați mai atent în viitor.</a:t>
            </a:r>
            <a:endParaRPr/>
          </a:p>
          <a:p>
            <a:pPr indent="-228600" lvl="0" marL="457200" rtl="0" algn="l">
              <a:lnSpc>
                <a:spcPct val="100000"/>
              </a:lnSpc>
              <a:spcBef>
                <a:spcPts val="360"/>
              </a:spcBef>
              <a:spcAft>
                <a:spcPts val="0"/>
              </a:spcAft>
              <a:buSzPct val="97297"/>
              <a:buNone/>
            </a:pPr>
            <a:r>
              <a:rPr lang="pt-PT"/>
              <a:t>Insidiositatea „noului” rasism este că persoanele care nu se consideră rasiste ar putea perpetua de fapt rasismul fără să fie conștienți de acesta.</a:t>
            </a:r>
            <a:endParaRPr/>
          </a:p>
          <a:p>
            <a:pPr indent="-228600" lvl="0" marL="457200" rtl="0" algn="just">
              <a:lnSpc>
                <a:spcPct val="100000"/>
              </a:lnSpc>
              <a:spcBef>
                <a:spcPts val="360"/>
              </a:spcBef>
              <a:spcAft>
                <a:spcPts val="0"/>
              </a:spcAft>
              <a:buSzPct val="97297"/>
              <a:buNone/>
            </a:pPr>
            <a:r>
              <a:t/>
            </a:r>
            <a:endParaRPr/>
          </a:p>
          <a:p>
            <a:pPr indent="-228600" lvl="0" marL="457200" rtl="0" algn="l">
              <a:lnSpc>
                <a:spcPct val="100000"/>
              </a:lnSpc>
              <a:spcBef>
                <a:spcPts val="360"/>
              </a:spcBef>
              <a:spcAft>
                <a:spcPts val="0"/>
              </a:spcAft>
              <a:buSzPct val="97297"/>
              <a:buNone/>
            </a:pPr>
            <a:r>
              <a:t/>
            </a:r>
            <a:endParaRPr/>
          </a:p>
          <a:p>
            <a:pPr indent="-228600" lvl="0" marL="457200" rtl="0" algn="l">
              <a:lnSpc>
                <a:spcPct val="100000"/>
              </a:lnSpc>
              <a:spcBef>
                <a:spcPts val="360"/>
              </a:spcBef>
              <a:spcAft>
                <a:spcPts val="0"/>
              </a:spcAft>
              <a:buClr>
                <a:schemeClr val="dk1"/>
              </a:buClr>
              <a:buSzPct val="97297"/>
              <a:buNone/>
            </a:pPr>
            <a:r>
              <a:t/>
            </a:r>
            <a:endParaRPr/>
          </a:p>
        </p:txBody>
      </p:sp>
    </p:spTree>
  </p:cSld>
  <p:clrMapOvr>
    <a:masterClrMapping/>
  </p:clrMapOvr>
</p:sld>
</file>

<file path=ppt/slides/slide1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3" name="Shape 983"/>
        <p:cNvGrpSpPr/>
        <p:nvPr/>
      </p:nvGrpSpPr>
      <p:grpSpPr>
        <a:xfrm>
          <a:off x="0" y="0"/>
          <a:ext cx="0" cy="0"/>
          <a:chOff x="0" y="0"/>
          <a:chExt cx="0" cy="0"/>
        </a:xfrm>
      </p:grpSpPr>
      <p:sp>
        <p:nvSpPr>
          <p:cNvPr id="984" name="Google Shape;984;p133"/>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CLASEI?</a:t>
            </a:r>
            <a:endParaRPr/>
          </a:p>
        </p:txBody>
      </p:sp>
      <p:sp>
        <p:nvSpPr>
          <p:cNvPr id="985" name="Google Shape;985;p133"/>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228600" lvl="0" marL="457200" rtl="0" algn="l">
              <a:lnSpc>
                <a:spcPct val="100000"/>
              </a:lnSpc>
              <a:spcBef>
                <a:spcPts val="360"/>
              </a:spcBef>
              <a:spcAft>
                <a:spcPts val="0"/>
              </a:spcAft>
              <a:buSzPts val="1800"/>
              <a:buNone/>
            </a:pPr>
            <a:r>
              <a:rPr lang="pt-PT"/>
              <a:t>4. Încurajați elevii să fie curajoși atunci când nu sunt toleranți la un comportament rasist </a:t>
            </a:r>
            <a:endParaRPr/>
          </a:p>
          <a:p>
            <a:pPr indent="-228600" lvl="0" marL="457200" rtl="0" algn="l">
              <a:lnSpc>
                <a:spcPct val="100000"/>
              </a:lnSpc>
              <a:spcBef>
                <a:spcPts val="360"/>
              </a:spcBef>
              <a:spcAft>
                <a:spcPts val="0"/>
              </a:spcAft>
              <a:buSzPts val="1800"/>
              <a:buNone/>
            </a:pPr>
            <a:r>
              <a:rPr lang="pt-PT" u="sng">
                <a:solidFill>
                  <a:srgbClr val="FFC000"/>
                </a:solidFill>
              </a:rPr>
              <a:t>A păstra tăcerea</a:t>
            </a:r>
            <a:r>
              <a:rPr lang="pt-PT"/>
              <a:t> după ce a observat un comportament rasist înseamnă a fi complice al rasismului. Profesorii trebuie să practice oferirea de feedback constructiv cu privire la comportamentul și vorbirea rasistă și să sprijine elevii să fie rezilienți în ceea ce privește acceptarea feedback-ului anti-rasist.</a:t>
            </a:r>
            <a:endParaRPr/>
          </a:p>
          <a:p>
            <a:pPr indent="-228600" lvl="0" marL="457200" rtl="0" algn="l">
              <a:lnSpc>
                <a:spcPct val="100000"/>
              </a:lnSpc>
              <a:spcBef>
                <a:spcPts val="360"/>
              </a:spcBef>
              <a:spcAft>
                <a:spcPts val="0"/>
              </a:spcAft>
              <a:buSzPts val="1800"/>
              <a:buNone/>
            </a:pPr>
            <a:r>
              <a:rPr lang="pt-PT"/>
              <a:t>Profesorii activi antiraziști sunt mai perspicace să observe și să răspundă la microagresiunile rasiale atunci când apar în clasă, cum ar fi învățarea elevilor să nu folosească porecle sau stereotipuri rasiale.</a:t>
            </a:r>
            <a:endParaRPr/>
          </a:p>
          <a:p>
            <a:pPr indent="-228600" lvl="0" marL="457200" rtl="0" algn="just">
              <a:lnSpc>
                <a:spcPct val="100000"/>
              </a:lnSpc>
              <a:spcBef>
                <a:spcPts val="360"/>
              </a:spcBef>
              <a:spcAft>
                <a:spcPts val="0"/>
              </a:spcAft>
              <a:buSzPts val="1800"/>
              <a:buNone/>
            </a:pPr>
            <a:r>
              <a:t/>
            </a:r>
            <a:endParaRPr/>
          </a:p>
          <a:p>
            <a:pPr indent="-228600" lvl="0" marL="457200" rtl="0" algn="l">
              <a:lnSpc>
                <a:spcPct val="100000"/>
              </a:lnSpc>
              <a:spcBef>
                <a:spcPts val="360"/>
              </a:spcBef>
              <a:spcAft>
                <a:spcPts val="0"/>
              </a:spcAft>
              <a:buSzPts val="1800"/>
              <a:buNone/>
            </a:pPr>
            <a:r>
              <a:t/>
            </a:r>
            <a:endParaRPr/>
          </a:p>
          <a:p>
            <a:pPr indent="-228600" lvl="0" marL="457200" rtl="0" algn="l">
              <a:lnSpc>
                <a:spcPct val="100000"/>
              </a:lnSpc>
              <a:spcBef>
                <a:spcPts val="360"/>
              </a:spcBef>
              <a:spcAft>
                <a:spcPts val="0"/>
              </a:spcAft>
              <a:buClr>
                <a:schemeClr val="dk1"/>
              </a:buClr>
              <a:buSzPts val="1800"/>
              <a:buNone/>
            </a:pPr>
            <a:r>
              <a:t/>
            </a:r>
            <a:endParaRPr/>
          </a:p>
        </p:txBody>
      </p:sp>
    </p:spTree>
  </p:cSld>
  <p:clrMapOvr>
    <a:masterClrMapping/>
  </p:clrMapOvr>
</p:sld>
</file>

<file path=ppt/slides/slide1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9" name="Shape 989"/>
        <p:cNvGrpSpPr/>
        <p:nvPr/>
      </p:nvGrpSpPr>
      <p:grpSpPr>
        <a:xfrm>
          <a:off x="0" y="0"/>
          <a:ext cx="0" cy="0"/>
          <a:chOff x="0" y="0"/>
          <a:chExt cx="0" cy="0"/>
        </a:xfrm>
      </p:grpSpPr>
      <p:sp>
        <p:nvSpPr>
          <p:cNvPr id="990" name="Google Shape;990;p13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CLASEI?</a:t>
            </a:r>
            <a:endParaRPr/>
          </a:p>
        </p:txBody>
      </p:sp>
      <p:sp>
        <p:nvSpPr>
          <p:cNvPr id="991" name="Google Shape;991;p134"/>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228600" lvl="0" marL="457200" rtl="0" algn="l">
              <a:lnSpc>
                <a:spcPct val="100000"/>
              </a:lnSpc>
              <a:spcBef>
                <a:spcPts val="360"/>
              </a:spcBef>
              <a:spcAft>
                <a:spcPts val="0"/>
              </a:spcAft>
              <a:buSzPts val="1800"/>
              <a:buNone/>
            </a:pPr>
            <a:r>
              <a:rPr lang="pt-PT"/>
              <a:t>5. Explicați că există ierarhii în cadrul rasismului</a:t>
            </a:r>
            <a:endParaRPr/>
          </a:p>
          <a:p>
            <a:pPr indent="-228600" lvl="0" marL="457200" rtl="0" algn="l">
              <a:lnSpc>
                <a:spcPct val="100000"/>
              </a:lnSpc>
              <a:spcBef>
                <a:spcPts val="360"/>
              </a:spcBef>
              <a:spcAft>
                <a:spcPts val="0"/>
              </a:spcAft>
              <a:buSzPts val="1800"/>
              <a:buNone/>
            </a:pPr>
            <a:r>
              <a:rPr lang="pt-PT"/>
              <a:t>Experiențele rasismului sunt accentuate atunci când diferite forme de discriminare se combină pentru a crea o experiență de excludere mai intensificată pentru oameni, bazată pe intersecții între multiplele lor identități marginalizate.</a:t>
            </a:r>
            <a:endParaRPr/>
          </a:p>
          <a:p>
            <a:pPr indent="-228600" lvl="0" marL="457200" rtl="0" algn="l">
              <a:lnSpc>
                <a:spcPct val="100000"/>
              </a:lnSpc>
              <a:spcBef>
                <a:spcPts val="360"/>
              </a:spcBef>
              <a:spcAft>
                <a:spcPts val="0"/>
              </a:spcAft>
              <a:buSzPts val="1800"/>
              <a:buNone/>
            </a:pPr>
            <a:r>
              <a:rPr lang="pt-PT"/>
              <a:t>Experiențele rasismului pentru tinerii bărbați negri, de exemplu, pot varia foarte mult față de experiențele pentru tinerele femei negre. Explicați elevilor că este posibil să experimentați opresiunea într-o categorie de identitate, dar să fiți privilegiați în alta.</a:t>
            </a:r>
            <a:endParaRPr/>
          </a:p>
          <a:p>
            <a:pPr indent="-228600" lvl="0" marL="457200" rtl="0" algn="ctr">
              <a:lnSpc>
                <a:spcPct val="100000"/>
              </a:lnSpc>
              <a:spcBef>
                <a:spcPts val="360"/>
              </a:spcBef>
              <a:spcAft>
                <a:spcPts val="0"/>
              </a:spcAft>
              <a:buSzPts val="1800"/>
              <a:buNone/>
            </a:pPr>
            <a:r>
              <a:t/>
            </a:r>
            <a:endParaRPr/>
          </a:p>
          <a:p>
            <a:pPr indent="-228600" lvl="0" marL="457200" rtl="0" algn="ctr">
              <a:lnSpc>
                <a:spcPct val="100000"/>
              </a:lnSpc>
              <a:spcBef>
                <a:spcPts val="360"/>
              </a:spcBef>
              <a:spcAft>
                <a:spcPts val="0"/>
              </a:spcAft>
              <a:buSzPts val="1800"/>
              <a:buNone/>
            </a:pPr>
            <a:r>
              <a:rPr lang="pt-PT"/>
              <a:t>Urmăriți: Videoclipul_2</a:t>
            </a:r>
            <a:endParaRPr/>
          </a:p>
          <a:p>
            <a:pPr indent="-228600" lvl="0" marL="457200" rtl="0" algn="l">
              <a:lnSpc>
                <a:spcPct val="100000"/>
              </a:lnSpc>
              <a:spcBef>
                <a:spcPts val="360"/>
              </a:spcBef>
              <a:spcAft>
                <a:spcPts val="0"/>
              </a:spcAft>
              <a:buSzPts val="1800"/>
              <a:buNone/>
            </a:pPr>
            <a:r>
              <a:t/>
            </a:r>
            <a:endParaRPr/>
          </a:p>
          <a:p>
            <a:pPr indent="-228600" lvl="0" marL="457200" rtl="0" algn="l">
              <a:lnSpc>
                <a:spcPct val="100000"/>
              </a:lnSpc>
              <a:spcBef>
                <a:spcPts val="360"/>
              </a:spcBef>
              <a:spcAft>
                <a:spcPts val="0"/>
              </a:spcAft>
              <a:buClr>
                <a:schemeClr val="dk1"/>
              </a:buClr>
              <a:buSzPts val="1800"/>
              <a:buNone/>
            </a:pPr>
            <a:r>
              <a:t/>
            </a:r>
            <a:endParaRPr/>
          </a:p>
        </p:txBody>
      </p:sp>
    </p:spTree>
  </p:cSld>
  <p:clrMapOvr>
    <a:masterClrMapping/>
  </p:clrMapOvr>
</p:sld>
</file>

<file path=ppt/slides/slide1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5" name="Shape 995"/>
        <p:cNvGrpSpPr/>
        <p:nvPr/>
      </p:nvGrpSpPr>
      <p:grpSpPr>
        <a:xfrm>
          <a:off x="0" y="0"/>
          <a:ext cx="0" cy="0"/>
          <a:chOff x="0" y="0"/>
          <a:chExt cx="0" cy="0"/>
        </a:xfrm>
      </p:grpSpPr>
      <p:sp>
        <p:nvSpPr>
          <p:cNvPr id="996" name="Google Shape;996;p13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CLASEI?</a:t>
            </a:r>
            <a:endParaRPr/>
          </a:p>
        </p:txBody>
      </p:sp>
      <p:sp>
        <p:nvSpPr>
          <p:cNvPr id="997" name="Google Shape;997;p135"/>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92500" lnSpcReduction="20000"/>
          </a:bodyPr>
          <a:lstStyle/>
          <a:p>
            <a:pPr indent="-228600" lvl="0" marL="457200" rtl="0" algn="l">
              <a:lnSpc>
                <a:spcPct val="100000"/>
              </a:lnSpc>
              <a:spcBef>
                <a:spcPts val="360"/>
              </a:spcBef>
              <a:spcAft>
                <a:spcPts val="0"/>
              </a:spcAft>
              <a:buSzPct val="97297"/>
              <a:buNone/>
            </a:pPr>
            <a:r>
              <a:rPr lang="pt-PT"/>
              <a:t>6. Fiți conștienți de trauma rasială a elevilor</a:t>
            </a:r>
            <a:endParaRPr/>
          </a:p>
          <a:p>
            <a:pPr indent="-228600" lvl="0" marL="457200" rtl="0" algn="just">
              <a:lnSpc>
                <a:spcPct val="100000"/>
              </a:lnSpc>
              <a:spcBef>
                <a:spcPts val="360"/>
              </a:spcBef>
              <a:spcAft>
                <a:spcPts val="0"/>
              </a:spcAft>
              <a:buSzPct val="97297"/>
              <a:buNone/>
            </a:pPr>
            <a:r>
              <a:rPr lang="pt-PT"/>
              <a:t>Profesorii se străduiesc uneori să predea despre rasism, fără a considera că este experiența trăită a unora dintre elevii lor.</a:t>
            </a:r>
            <a:endParaRPr/>
          </a:p>
          <a:p>
            <a:pPr indent="-228600" lvl="0" marL="457200" rtl="0" algn="just">
              <a:lnSpc>
                <a:spcPct val="100000"/>
              </a:lnSpc>
              <a:spcBef>
                <a:spcPts val="360"/>
              </a:spcBef>
              <a:spcAft>
                <a:spcPts val="0"/>
              </a:spcAft>
              <a:buSzPct val="97297"/>
              <a:buNone/>
            </a:pPr>
            <a:r>
              <a:rPr lang="pt-PT"/>
              <a:t>Traumele rasiale sunt </a:t>
            </a:r>
            <a:r>
              <a:rPr lang="pt-PT" u="sng">
                <a:solidFill>
                  <a:srgbClr val="FFC000"/>
                </a:solidFill>
              </a:rPr>
              <a:t>transmise de-a lungul generațiilor </a:t>
            </a:r>
            <a:r>
              <a:rPr lang="pt-PT"/>
              <a:t>și pot include experiențe indirecte și directe de rasism interpersonal și sistemic.</a:t>
            </a:r>
            <a:endParaRPr/>
          </a:p>
          <a:p>
            <a:pPr indent="-228600" lvl="0" marL="457200" rtl="0" algn="just">
              <a:lnSpc>
                <a:spcPct val="100000"/>
              </a:lnSpc>
              <a:spcBef>
                <a:spcPts val="360"/>
              </a:spcBef>
              <a:spcAft>
                <a:spcPts val="0"/>
              </a:spcAft>
              <a:buSzPct val="97297"/>
              <a:buNone/>
            </a:pPr>
            <a:r>
              <a:rPr lang="pt-PT"/>
              <a:t>Trebuie să sprijinim oamenii care au fost traumatizați de rasism, nu doar să îi provocăm pe cei care îl instigă.</a:t>
            </a:r>
            <a:endParaRPr/>
          </a:p>
          <a:p>
            <a:pPr indent="-228600" lvl="0" marL="457200" rtl="0" algn="just">
              <a:lnSpc>
                <a:spcPct val="100000"/>
              </a:lnSpc>
              <a:spcBef>
                <a:spcPts val="360"/>
              </a:spcBef>
              <a:spcAft>
                <a:spcPts val="0"/>
              </a:spcAft>
              <a:buSzPct val="97297"/>
              <a:buNone/>
            </a:pPr>
            <a:r>
              <a:rPr lang="pt-PT"/>
              <a:t>Profesorii ar trebui să fie, de asemenea, sensibili cu privire la modul în care este explicată predarea anti-rasistă. Dacă aveți în plan să discutați </a:t>
            </a:r>
            <a:r>
              <a:rPr lang="pt-PT" u="sng">
                <a:solidFill>
                  <a:srgbClr val="FFC000"/>
                </a:solidFill>
              </a:rPr>
              <a:t>subiecte sensibile</a:t>
            </a:r>
            <a:r>
              <a:rPr lang="pt-PT"/>
              <a:t>, puteți oferi în avans avertismente. Astfel, elevii se pot pregăti sau se pot preocupa  în avans.</a:t>
            </a:r>
            <a:endParaRPr/>
          </a:p>
          <a:p>
            <a:pPr indent="-228600" lvl="0" marL="457200" rtl="0" algn="just">
              <a:lnSpc>
                <a:spcPct val="100000"/>
              </a:lnSpc>
              <a:spcBef>
                <a:spcPts val="360"/>
              </a:spcBef>
              <a:spcAft>
                <a:spcPts val="0"/>
              </a:spcAft>
              <a:buSzPct val="97297"/>
              <a:buNone/>
            </a:pPr>
            <a:r>
              <a:rPr lang="pt-PT"/>
              <a:t>Fiți conștienți de cine face parte din clasa dvs. și evitați să folosiți imagini, exemple sau videoclipuri potențial </a:t>
            </a:r>
            <a:r>
              <a:rPr lang="pt-PT" u="sng">
                <a:solidFill>
                  <a:srgbClr val="FFC000"/>
                </a:solidFill>
              </a:rPr>
              <a:t>re-traumatizante.</a:t>
            </a:r>
            <a:endParaRPr/>
          </a:p>
          <a:p>
            <a:pPr indent="-228600" lvl="0" marL="457200" rtl="0" algn="l">
              <a:lnSpc>
                <a:spcPct val="100000"/>
              </a:lnSpc>
              <a:spcBef>
                <a:spcPts val="360"/>
              </a:spcBef>
              <a:spcAft>
                <a:spcPts val="0"/>
              </a:spcAft>
              <a:buSzPct val="97297"/>
              <a:buNone/>
            </a:pPr>
            <a:r>
              <a:t/>
            </a:r>
            <a:endParaRPr/>
          </a:p>
          <a:p>
            <a:pPr indent="-228600" lvl="0" marL="457200" rtl="0" algn="l">
              <a:lnSpc>
                <a:spcPct val="100000"/>
              </a:lnSpc>
              <a:spcBef>
                <a:spcPts val="360"/>
              </a:spcBef>
              <a:spcAft>
                <a:spcPts val="0"/>
              </a:spcAft>
              <a:buClr>
                <a:schemeClr val="dk1"/>
              </a:buClr>
              <a:buSzPct val="97297"/>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IMPULSIVITATE - MANIFESTĂRI</a:t>
            </a:r>
            <a:endParaRPr/>
          </a:p>
        </p:txBody>
      </p:sp>
      <p:sp>
        <p:nvSpPr>
          <p:cNvPr id="182" name="Google Shape;182;p12"/>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lnSpcReduction="20000"/>
          </a:bodyPr>
          <a:lstStyle/>
          <a:p>
            <a:pPr indent="0" lvl="0" marL="0" rtl="0" algn="just">
              <a:lnSpc>
                <a:spcPct val="100000"/>
              </a:lnSpc>
              <a:spcBef>
                <a:spcPts val="0"/>
              </a:spcBef>
              <a:spcAft>
                <a:spcPts val="0"/>
              </a:spcAft>
              <a:buSzPts val="2000"/>
              <a:buNone/>
            </a:pPr>
            <a:r>
              <a:rPr lang="pt-PT"/>
              <a:t>Impulsivitatea nu apare la fel în fiecare copil. Comportamentele se pot schimba pe măsură ce copiii cresc. Când copiii sunt impulsivi, ar putea:</a:t>
            </a:r>
            <a:endParaRPr/>
          </a:p>
          <a:p>
            <a:pPr indent="-342900" lvl="0" marL="342900" rtl="0" algn="l">
              <a:lnSpc>
                <a:spcPct val="100000"/>
              </a:lnSpc>
              <a:spcBef>
                <a:spcPts val="840"/>
              </a:spcBef>
              <a:spcAft>
                <a:spcPts val="0"/>
              </a:spcAft>
              <a:buSzPts val="1200"/>
              <a:buFont typeface="Arial"/>
              <a:buChar char="•"/>
            </a:pPr>
            <a:r>
              <a:rPr lang="pt-PT" sz="1200"/>
              <a:t>Să facă lucruri stupide sau inadecvate pentru a atrage atenția</a:t>
            </a:r>
            <a:endParaRPr sz="1200"/>
          </a:p>
          <a:p>
            <a:pPr indent="-342900" lvl="0" marL="342900" rtl="0" algn="l">
              <a:lnSpc>
                <a:spcPct val="100000"/>
              </a:lnSpc>
              <a:spcBef>
                <a:spcPts val="840"/>
              </a:spcBef>
              <a:spcAft>
                <a:spcPts val="0"/>
              </a:spcAft>
              <a:buSzPts val="1200"/>
              <a:buFont typeface="Arial"/>
              <a:buChar char="•"/>
            </a:pPr>
            <a:r>
              <a:rPr lang="pt-PT" sz="1200"/>
              <a:t>Să aibă probleme cu respectarea regulilor în mod consecvent</a:t>
            </a:r>
            <a:endParaRPr sz="1200"/>
          </a:p>
          <a:p>
            <a:pPr indent="-342900" lvl="0" marL="342900" rtl="0" algn="l">
              <a:lnSpc>
                <a:spcPct val="100000"/>
              </a:lnSpc>
              <a:spcBef>
                <a:spcPts val="840"/>
              </a:spcBef>
              <a:spcAft>
                <a:spcPts val="0"/>
              </a:spcAft>
              <a:buSzPts val="1200"/>
              <a:buFont typeface="Arial"/>
              <a:buChar char="•"/>
            </a:pPr>
            <a:r>
              <a:rPr lang="pt-PT" sz="1200"/>
              <a:t>Să fie agresivi față de alți copii (lovirea, lovirea cu piciorul sau mușcătura este frecventă la copiii mici)</a:t>
            </a:r>
            <a:endParaRPr sz="1200"/>
          </a:p>
          <a:p>
            <a:pPr indent="-342900" lvl="0" marL="342900" rtl="0" algn="l">
              <a:lnSpc>
                <a:spcPct val="100000"/>
              </a:lnSpc>
              <a:spcBef>
                <a:spcPts val="840"/>
              </a:spcBef>
              <a:spcAft>
                <a:spcPts val="0"/>
              </a:spcAft>
              <a:buSzPts val="1200"/>
              <a:buFont typeface="Arial"/>
              <a:buChar char="•"/>
            </a:pPr>
            <a:r>
              <a:rPr lang="pt-PT" sz="1200"/>
              <a:t>Să aibă probleme să-și aștepte rândul în jocuri și conversații</a:t>
            </a:r>
            <a:endParaRPr sz="1200"/>
          </a:p>
          <a:p>
            <a:pPr indent="-342900" lvl="0" marL="342900" rtl="0" algn="l">
              <a:lnSpc>
                <a:spcPct val="100000"/>
              </a:lnSpc>
              <a:spcBef>
                <a:spcPts val="840"/>
              </a:spcBef>
              <a:spcAft>
                <a:spcPts val="0"/>
              </a:spcAft>
              <a:buSzPts val="1200"/>
              <a:buFont typeface="Arial"/>
              <a:buChar char="•"/>
            </a:pPr>
            <a:r>
              <a:rPr lang="pt-PT" sz="1200"/>
              <a:t>Să apuce de lucrurile oamenilor sau să se împingă în oameni la cozi</a:t>
            </a:r>
            <a:endParaRPr/>
          </a:p>
          <a:p>
            <a:pPr indent="-342900" lvl="0" marL="342900" rtl="0" algn="l">
              <a:lnSpc>
                <a:spcPct val="100000"/>
              </a:lnSpc>
              <a:spcBef>
                <a:spcPts val="840"/>
              </a:spcBef>
              <a:spcAft>
                <a:spcPts val="0"/>
              </a:spcAft>
              <a:buSzPts val="1200"/>
              <a:buFont typeface="Arial"/>
              <a:buChar char="•"/>
            </a:pPr>
            <a:r>
              <a:rPr lang="pt-PT" sz="1200"/>
              <a:t>Reacționeze în exces la frustrare, dezamăgire, greșeli și critici</a:t>
            </a:r>
            <a:endParaRPr sz="1200"/>
          </a:p>
          <a:p>
            <a:pPr indent="-342900" lvl="0" marL="342900" rtl="0" algn="l">
              <a:lnSpc>
                <a:spcPct val="100000"/>
              </a:lnSpc>
              <a:spcBef>
                <a:spcPts val="840"/>
              </a:spcBef>
              <a:spcAft>
                <a:spcPts val="0"/>
              </a:spcAft>
              <a:buSzPts val="1200"/>
              <a:buFont typeface="Arial"/>
              <a:buChar char="•"/>
            </a:pPr>
            <a:r>
              <a:rPr lang="pt-PT" sz="1200"/>
              <a:t>Să vrea să aibă ultimul cuvânt și primul, rândul său</a:t>
            </a:r>
            <a:endParaRPr/>
          </a:p>
          <a:p>
            <a:pPr indent="-342900" lvl="0" marL="342900" rtl="0" algn="l">
              <a:lnSpc>
                <a:spcPct val="100000"/>
              </a:lnSpc>
              <a:spcBef>
                <a:spcPts val="840"/>
              </a:spcBef>
              <a:spcAft>
                <a:spcPts val="0"/>
              </a:spcAft>
              <a:buSzPts val="1200"/>
              <a:buFont typeface="Arial"/>
              <a:buChar char="•"/>
            </a:pPr>
            <a:r>
              <a:rPr lang="pt-PT" sz="1200"/>
              <a:t>Să nu înțeleagă modul în care cuvintele sau comportamentul lor </a:t>
            </a:r>
            <a:endParaRPr sz="1200"/>
          </a:p>
          <a:p>
            <a:pPr indent="0" lvl="0" marL="0" rtl="0" algn="l">
              <a:lnSpc>
                <a:spcPct val="100000"/>
              </a:lnSpc>
              <a:spcBef>
                <a:spcPts val="840"/>
              </a:spcBef>
              <a:spcAft>
                <a:spcPts val="0"/>
              </a:spcAft>
              <a:buSzPts val="1200"/>
              <a:buNone/>
            </a:pPr>
            <a:r>
              <a:rPr lang="pt-PT" sz="1200"/>
              <a:t>afectează alte personae</a:t>
            </a:r>
            <a:endParaRPr sz="1200"/>
          </a:p>
          <a:p>
            <a:pPr indent="-342900" lvl="0" marL="342900" rtl="0" algn="l">
              <a:lnSpc>
                <a:spcPct val="100000"/>
              </a:lnSpc>
              <a:spcBef>
                <a:spcPts val="840"/>
              </a:spcBef>
              <a:spcAft>
                <a:spcPts val="0"/>
              </a:spcAft>
              <a:buSzPts val="1200"/>
              <a:buFont typeface="Arial"/>
              <a:buChar char="•"/>
            </a:pPr>
            <a:r>
              <a:rPr lang="pt-PT" sz="1200"/>
              <a:t>Să nu înțeleagă consecințele acțiunilor lor</a:t>
            </a:r>
            <a:endParaRPr sz="1200"/>
          </a:p>
          <a:p>
            <a:pPr indent="-342900" lvl="0" marL="342900" rtl="0" algn="l">
              <a:lnSpc>
                <a:spcPct val="100000"/>
              </a:lnSpc>
              <a:spcBef>
                <a:spcPts val="840"/>
              </a:spcBef>
              <a:spcAft>
                <a:spcPts val="0"/>
              </a:spcAft>
              <a:buSzPts val="1200"/>
              <a:buFont typeface="Arial"/>
              <a:buChar char="•"/>
            </a:pPr>
            <a:r>
              <a:rPr lang="pt-PT" sz="1200"/>
              <a:t>Să își asume mai multe riscuri când este vorba despre:  întâlnirile </a:t>
            </a:r>
            <a:endParaRPr sz="1200"/>
          </a:p>
          <a:p>
            <a:pPr indent="0" lvl="0" marL="0" rtl="0" algn="l">
              <a:lnSpc>
                <a:spcPct val="100000"/>
              </a:lnSpc>
              <a:spcBef>
                <a:spcPts val="840"/>
              </a:spcBef>
              <a:spcAft>
                <a:spcPts val="0"/>
              </a:spcAft>
              <a:buNone/>
            </a:pPr>
            <a:r>
              <a:rPr lang="pt-PT" sz="1200"/>
              <a:t>de cuplu (inclusiv sex),  conducerea unei mașini și consumul de alcool</a:t>
            </a:r>
            <a:endParaRPr sz="1200"/>
          </a:p>
          <a:p>
            <a:pPr indent="0" lvl="0" marL="0" rtl="0" algn="l">
              <a:lnSpc>
                <a:spcPct val="100000"/>
              </a:lnSpc>
              <a:spcBef>
                <a:spcPts val="840"/>
              </a:spcBef>
              <a:spcAft>
                <a:spcPts val="0"/>
              </a:spcAft>
              <a:buNone/>
            </a:pPr>
            <a:r>
              <a:rPr lang="pt-PT" sz="1200"/>
              <a:t>sau droguri</a:t>
            </a:r>
            <a:endParaRPr/>
          </a:p>
        </p:txBody>
      </p:sp>
      <p:pic>
        <p:nvPicPr>
          <p:cNvPr id="183" name="Google Shape;183;p12"/>
          <p:cNvPicPr preferRelativeResize="0"/>
          <p:nvPr/>
        </p:nvPicPr>
        <p:blipFill rotWithShape="1">
          <a:blip r:embed="rId3">
            <a:alphaModFix/>
          </a:blip>
          <a:srcRect b="0" l="0" r="0" t="0"/>
          <a:stretch/>
        </p:blipFill>
        <p:spPr>
          <a:xfrm>
            <a:off x="5589387" y="3302158"/>
            <a:ext cx="3389362" cy="3389363"/>
          </a:xfrm>
          <a:prstGeom prst="rect">
            <a:avLst/>
          </a:prstGeom>
          <a:noFill/>
          <a:ln>
            <a:noFill/>
          </a:ln>
        </p:spPr>
      </p:pic>
    </p:spTree>
  </p:cSld>
  <p:clrMapOvr>
    <a:masterClrMapping/>
  </p:clrMapOvr>
</p:sld>
</file>

<file path=ppt/slides/slide1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1" name="Shape 1001"/>
        <p:cNvGrpSpPr/>
        <p:nvPr/>
      </p:nvGrpSpPr>
      <p:grpSpPr>
        <a:xfrm>
          <a:off x="0" y="0"/>
          <a:ext cx="0" cy="0"/>
          <a:chOff x="0" y="0"/>
          <a:chExt cx="0" cy="0"/>
        </a:xfrm>
      </p:grpSpPr>
      <p:sp>
        <p:nvSpPr>
          <p:cNvPr id="1002" name="Google Shape;1002;p13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CLASEI?</a:t>
            </a:r>
            <a:endParaRPr/>
          </a:p>
        </p:txBody>
      </p:sp>
      <p:sp>
        <p:nvSpPr>
          <p:cNvPr id="1003" name="Google Shape;1003;p136"/>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228600" lvl="0" marL="457200" rtl="0" algn="just">
              <a:lnSpc>
                <a:spcPct val="100000"/>
              </a:lnSpc>
              <a:spcBef>
                <a:spcPts val="360"/>
              </a:spcBef>
              <a:spcAft>
                <a:spcPts val="0"/>
              </a:spcAft>
              <a:buSzPts val="1800"/>
              <a:buNone/>
            </a:pPr>
            <a:r>
              <a:rPr lang="pt-PT"/>
              <a:t>7.Modelați comportamentul incluziv</a:t>
            </a:r>
            <a:endParaRPr/>
          </a:p>
          <a:p>
            <a:pPr indent="-228600" lvl="0" marL="457200" rtl="0" algn="just">
              <a:lnSpc>
                <a:spcPct val="100000"/>
              </a:lnSpc>
              <a:spcBef>
                <a:spcPts val="360"/>
              </a:spcBef>
              <a:spcAft>
                <a:spcPts val="0"/>
              </a:spcAft>
              <a:buSzPts val="1800"/>
              <a:buNone/>
            </a:pPr>
            <a:r>
              <a:rPr lang="pt-PT"/>
              <a:t>Profesorii ar trebui să modeleze comportamentul anti-rasist în clasa lor. De exemplu, nu ar trebui să batjocorească sau să spună lucruri nepotrivite despre mediile culturale și rasiale ale altor persoane. Profesorii ar trebui să încurajeze elevii să considere diferitele identități culturale ca fiind diferite și nu superioare sau mai bune decât altele.</a:t>
            </a:r>
            <a:endParaRPr/>
          </a:p>
          <a:p>
            <a:pPr indent="-228600" lvl="0" marL="457200" rtl="0" algn="l">
              <a:lnSpc>
                <a:spcPct val="100000"/>
              </a:lnSpc>
              <a:spcBef>
                <a:spcPts val="360"/>
              </a:spcBef>
              <a:spcAft>
                <a:spcPts val="0"/>
              </a:spcAft>
              <a:buSzPts val="1800"/>
              <a:buNone/>
            </a:pPr>
            <a:r>
              <a:t/>
            </a:r>
            <a:endParaRPr/>
          </a:p>
          <a:p>
            <a:pPr indent="-228600" lvl="0" marL="457200" rtl="0" algn="l">
              <a:lnSpc>
                <a:spcPct val="100000"/>
              </a:lnSpc>
              <a:spcBef>
                <a:spcPts val="360"/>
              </a:spcBef>
              <a:spcAft>
                <a:spcPts val="0"/>
              </a:spcAft>
              <a:buClr>
                <a:schemeClr val="dk1"/>
              </a:buClr>
              <a:buSzPts val="1800"/>
              <a:buNone/>
            </a:pPr>
            <a:r>
              <a:t/>
            </a:r>
            <a:endParaRPr/>
          </a:p>
        </p:txBody>
      </p:sp>
    </p:spTree>
  </p:cSld>
  <p:clrMapOvr>
    <a:masterClrMapping/>
  </p:clrMapOvr>
</p:sld>
</file>

<file path=ppt/slides/slide1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7" name="Shape 1007"/>
        <p:cNvGrpSpPr/>
        <p:nvPr/>
      </p:nvGrpSpPr>
      <p:grpSpPr>
        <a:xfrm>
          <a:off x="0" y="0"/>
          <a:ext cx="0" cy="0"/>
          <a:chOff x="0" y="0"/>
          <a:chExt cx="0" cy="0"/>
        </a:xfrm>
      </p:grpSpPr>
      <p:sp>
        <p:nvSpPr>
          <p:cNvPr id="1008" name="Google Shape;1008;p13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CLASEI?</a:t>
            </a:r>
            <a:endParaRPr/>
          </a:p>
        </p:txBody>
      </p:sp>
      <p:sp>
        <p:nvSpPr>
          <p:cNvPr id="1009" name="Google Shape;1009;p137"/>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228600" lvl="0" marL="457200" rtl="0" algn="just">
              <a:lnSpc>
                <a:spcPct val="100000"/>
              </a:lnSpc>
              <a:spcBef>
                <a:spcPts val="360"/>
              </a:spcBef>
              <a:spcAft>
                <a:spcPts val="0"/>
              </a:spcAft>
              <a:buSzPts val="1800"/>
              <a:buNone/>
            </a:pPr>
            <a:r>
              <a:rPr lang="pt-PT"/>
              <a:t>8. Asigurați diversitatea în programa școlară</a:t>
            </a:r>
            <a:endParaRPr/>
          </a:p>
          <a:p>
            <a:pPr indent="-228600" lvl="0" marL="457200" rtl="0" algn="just">
              <a:lnSpc>
                <a:spcPct val="100000"/>
              </a:lnSpc>
              <a:spcBef>
                <a:spcPts val="360"/>
              </a:spcBef>
              <a:spcAft>
                <a:spcPts val="0"/>
              </a:spcAft>
              <a:buSzPts val="1800"/>
              <a:buNone/>
            </a:pPr>
            <a:r>
              <a:rPr lang="pt-PT"/>
              <a:t>Putem contesta istorica și continua </a:t>
            </a:r>
            <a:r>
              <a:rPr lang="pt-PT" u="sng">
                <a:solidFill>
                  <a:srgbClr val="FFC000"/>
                </a:solidFill>
              </a:rPr>
              <a:t>reducerea la tăcere a vocilor alternative</a:t>
            </a:r>
            <a:r>
              <a:rPr lang="pt-PT"/>
              <a:t> prin integrarea diverselor voci în curriculum-ul nostru.</a:t>
            </a:r>
            <a:endParaRPr/>
          </a:p>
          <a:p>
            <a:pPr indent="-228600" lvl="0" marL="457200" rtl="0" algn="just">
              <a:lnSpc>
                <a:spcPct val="100000"/>
              </a:lnSpc>
              <a:spcBef>
                <a:spcPts val="360"/>
              </a:spcBef>
              <a:spcAft>
                <a:spcPts val="0"/>
              </a:spcAft>
              <a:buSzPts val="1800"/>
              <a:buNone/>
            </a:pPr>
            <a:r>
              <a:rPr lang="pt-PT"/>
              <a:t>În calitate de profesor, puteți selecta </a:t>
            </a:r>
            <a:r>
              <a:rPr lang="pt-PT" u="sng">
                <a:solidFill>
                  <a:srgbClr val="FFC000"/>
                </a:solidFill>
              </a:rPr>
              <a:t>lecturi, videoclipuri </a:t>
            </a:r>
            <a:r>
              <a:rPr lang="pt-PT"/>
              <a:t>și </a:t>
            </a:r>
            <a:r>
              <a:rPr lang="pt-PT" u="sng">
                <a:solidFill>
                  <a:srgbClr val="FFC000"/>
                </a:solidFill>
              </a:rPr>
              <a:t>alte resurse de clasă </a:t>
            </a:r>
            <a:r>
              <a:rPr lang="pt-PT"/>
              <a:t>care sunt informate de cunoștințe și experiențe diverse.</a:t>
            </a:r>
            <a:endParaRPr/>
          </a:p>
          <a:p>
            <a:pPr indent="-228600" lvl="0" marL="457200" rtl="0" algn="l">
              <a:lnSpc>
                <a:spcPct val="100000"/>
              </a:lnSpc>
              <a:spcBef>
                <a:spcPts val="360"/>
              </a:spcBef>
              <a:spcAft>
                <a:spcPts val="0"/>
              </a:spcAft>
              <a:buClr>
                <a:schemeClr val="dk1"/>
              </a:buClr>
              <a:buSzPts val="1800"/>
              <a:buNone/>
            </a:pPr>
            <a:r>
              <a:t/>
            </a:r>
            <a:endParaRPr/>
          </a:p>
        </p:txBody>
      </p:sp>
    </p:spTree>
  </p:cSld>
  <p:clrMapOvr>
    <a:masterClrMapping/>
  </p:clrMapOvr>
</p:sld>
</file>

<file path=ppt/slides/slide1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3" name="Shape 1013"/>
        <p:cNvGrpSpPr/>
        <p:nvPr/>
      </p:nvGrpSpPr>
      <p:grpSpPr>
        <a:xfrm>
          <a:off x="0" y="0"/>
          <a:ext cx="0" cy="0"/>
          <a:chOff x="0" y="0"/>
          <a:chExt cx="0" cy="0"/>
        </a:xfrm>
      </p:grpSpPr>
      <p:sp>
        <p:nvSpPr>
          <p:cNvPr id="1014" name="Google Shape;1014;p13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Rasismul</a:t>
            </a:r>
            <a:br>
              <a:rPr lang="pt-PT"/>
            </a:br>
            <a:r>
              <a:rPr lang="pt-PT"/>
              <a:t>CE SE POATE FACE: ÎN CADRUL CLASEI?</a:t>
            </a:r>
            <a:endParaRPr/>
          </a:p>
        </p:txBody>
      </p:sp>
      <p:sp>
        <p:nvSpPr>
          <p:cNvPr id="1015" name="Google Shape;1015;p138"/>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lnSpcReduction="10000"/>
          </a:bodyPr>
          <a:lstStyle/>
          <a:p>
            <a:pPr indent="-228600" lvl="0" marL="457200" rtl="0" algn="just">
              <a:lnSpc>
                <a:spcPct val="100000"/>
              </a:lnSpc>
              <a:spcBef>
                <a:spcPts val="360"/>
              </a:spcBef>
              <a:spcAft>
                <a:spcPts val="0"/>
              </a:spcAft>
              <a:buSzPts val="1800"/>
              <a:buNone/>
            </a:pPr>
            <a:r>
              <a:rPr lang="pt-PT"/>
              <a:t>9. Concentrați-vă pe schimbare, nu pe învinuire sau rușine</a:t>
            </a:r>
            <a:endParaRPr/>
          </a:p>
          <a:p>
            <a:pPr indent="-228600" lvl="0" marL="457200" rtl="0" algn="just">
              <a:lnSpc>
                <a:spcPct val="100000"/>
              </a:lnSpc>
              <a:spcBef>
                <a:spcPts val="360"/>
              </a:spcBef>
              <a:spcAft>
                <a:spcPts val="0"/>
              </a:spcAft>
              <a:buSzPts val="1800"/>
              <a:buNone/>
            </a:pPr>
            <a:r>
              <a:rPr lang="pt-PT"/>
              <a:t>Disconfortul este adesea o parte esențială a oricărui proces de învățare, cu atât mai mult pentru subiectele sensibile. Educația anti-rasistă ar trebui să fie </a:t>
            </a:r>
            <a:r>
              <a:rPr lang="pt-PT" u="sng">
                <a:solidFill>
                  <a:srgbClr val="FFC000"/>
                </a:solidFill>
              </a:rPr>
              <a:t>plină de compasiune și să își propună</a:t>
            </a:r>
            <a:r>
              <a:rPr lang="pt-PT"/>
              <a:t> </a:t>
            </a:r>
            <a:r>
              <a:rPr lang="pt-PT" u="sng">
                <a:solidFill>
                  <a:srgbClr val="FFC000"/>
                </a:solidFill>
              </a:rPr>
              <a:t>să treacă prin disconfort </a:t>
            </a:r>
            <a:r>
              <a:rPr lang="pt-PT"/>
              <a:t>pentru a </a:t>
            </a:r>
            <a:r>
              <a:rPr lang="pt-PT" u="sng">
                <a:solidFill>
                  <a:srgbClr val="FFC000"/>
                </a:solidFill>
              </a:rPr>
              <a:t>produce schimbări</a:t>
            </a:r>
            <a:r>
              <a:rPr lang="pt-PT"/>
              <a:t>, mai degrabă decât să insufle rușine sau vină.</a:t>
            </a:r>
            <a:endParaRPr/>
          </a:p>
          <a:p>
            <a:pPr indent="-228600" lvl="0" marL="457200" rtl="0" algn="just">
              <a:lnSpc>
                <a:spcPct val="100000"/>
              </a:lnSpc>
              <a:spcBef>
                <a:spcPts val="360"/>
              </a:spcBef>
              <a:spcAft>
                <a:spcPts val="0"/>
              </a:spcAft>
              <a:buSzPts val="1800"/>
              <a:buNone/>
            </a:pPr>
            <a:r>
              <a:rPr lang="pt-PT"/>
              <a:t>Educația anti-rasistă este adesea la fel de mult despre dezvățare, ca și despre învățare.</a:t>
            </a:r>
            <a:endParaRPr/>
          </a:p>
          <a:p>
            <a:pPr indent="-228600" lvl="0" marL="457200" rtl="0" algn="just">
              <a:lnSpc>
                <a:spcPct val="100000"/>
              </a:lnSpc>
              <a:spcBef>
                <a:spcPts val="360"/>
              </a:spcBef>
              <a:spcAft>
                <a:spcPts val="0"/>
              </a:spcAft>
              <a:buSzPts val="1800"/>
              <a:buNone/>
            </a:pPr>
            <a:r>
              <a:rPr lang="pt-PT"/>
              <a:t>Poate că va trebui să ne provocăm să ne dezînvățăm istorie și stereotipuri inexacte, să ne punem la îndoială propriile gânduri și obiceiuri adânc înrădăcinate și să practicăm diferite moduri de a asculta și de a lucra cu oameni din medii diferite.</a:t>
            </a:r>
            <a:endParaRPr/>
          </a:p>
          <a:p>
            <a:pPr indent="-228600" lvl="0" marL="457200" rtl="0" algn="l">
              <a:lnSpc>
                <a:spcPct val="100000"/>
              </a:lnSpc>
              <a:spcBef>
                <a:spcPts val="360"/>
              </a:spcBef>
              <a:spcAft>
                <a:spcPts val="0"/>
              </a:spcAft>
              <a:buSzPts val="1800"/>
              <a:buNone/>
            </a:pPr>
            <a:r>
              <a:t/>
            </a:r>
            <a:endParaRPr/>
          </a:p>
          <a:p>
            <a:pPr indent="-228600" lvl="0" marL="457200" rtl="0" algn="l">
              <a:lnSpc>
                <a:spcPct val="100000"/>
              </a:lnSpc>
              <a:spcBef>
                <a:spcPts val="360"/>
              </a:spcBef>
              <a:spcAft>
                <a:spcPts val="0"/>
              </a:spcAft>
              <a:buClr>
                <a:schemeClr val="dk1"/>
              </a:buClr>
              <a:buSzPts val="1800"/>
              <a:buNone/>
            </a:pPr>
            <a:r>
              <a:t/>
            </a:r>
            <a:endParaRPr/>
          </a:p>
        </p:txBody>
      </p:sp>
    </p:spTree>
  </p:cSld>
  <p:clrMapOvr>
    <a:masterClrMapping/>
  </p:clrMapOvr>
</p:sld>
</file>

<file path=ppt/slides/slide1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0" name="Shape 1020"/>
        <p:cNvGrpSpPr/>
        <p:nvPr/>
      </p:nvGrpSpPr>
      <p:grpSpPr>
        <a:xfrm>
          <a:off x="0" y="0"/>
          <a:ext cx="0" cy="0"/>
          <a:chOff x="0" y="0"/>
          <a:chExt cx="0" cy="0"/>
        </a:xfrm>
      </p:grpSpPr>
      <p:sp>
        <p:nvSpPr>
          <p:cNvPr id="1021" name="Google Shape;1021;p139"/>
          <p:cNvSpPr txBox="1"/>
          <p:nvPr>
            <p:ph type="ctrTitle"/>
          </p:nvPr>
        </p:nvSpPr>
        <p:spPr>
          <a:xfrm>
            <a:off x="357158" y="2786058"/>
            <a:ext cx="8072494" cy="1507038"/>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6000"/>
              <a:buNone/>
            </a:pPr>
            <a:r>
              <a:rPr lang="pt-PT" sz="4000">
                <a:solidFill>
                  <a:srgbClr val="08A5EF"/>
                </a:solidFill>
                <a:latin typeface="Calibri"/>
                <a:ea typeface="Calibri"/>
                <a:cs typeface="Calibri"/>
                <a:sym typeface="Calibri"/>
              </a:rPr>
              <a:t>Scenariul 5 - Incident rasist</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Descrierea situației</a:t>
            </a:r>
            <a:endParaRPr sz="4000">
              <a:solidFill>
                <a:srgbClr val="08A5EF"/>
              </a:solidFill>
              <a:latin typeface="Calibri"/>
              <a:ea typeface="Calibri"/>
              <a:cs typeface="Calibri"/>
              <a:sym typeface="Calibri"/>
            </a:endParaRPr>
          </a:p>
        </p:txBody>
      </p:sp>
      <p:sp>
        <p:nvSpPr>
          <p:cNvPr id="1022" name="Google Shape;1022;p139"/>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228600" lvl="0" marL="457200" rtl="0" algn="ctr">
              <a:lnSpc>
                <a:spcPct val="100000"/>
              </a:lnSpc>
              <a:spcBef>
                <a:spcPts val="400"/>
              </a:spcBef>
              <a:spcAft>
                <a:spcPts val="0"/>
              </a:spcAft>
              <a:buSzPts val="2000"/>
              <a:buNone/>
            </a:pPr>
            <a:r>
              <a:rPr lang="pt-PT"/>
              <a:t> </a:t>
            </a:r>
            <a:endParaRPr/>
          </a:p>
        </p:txBody>
      </p:sp>
      <p:pic>
        <p:nvPicPr>
          <p:cNvPr id="1023" name="Google Shape;1023;p139"/>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1024" name="Google Shape;1024;p139"/>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pt-PT" sz="1400" u="none" cap="none" strike="noStrike">
                <a:solidFill>
                  <a:srgbClr val="000000"/>
                </a:solidFill>
                <a:latin typeface="Arial"/>
                <a:ea typeface="Arial"/>
                <a:cs typeface="Arial"/>
                <a:sym typeface="Arial"/>
              </a:rPr>
              <a:t>ERASMUS + 2019-1-PL01- KA201-06486</a:t>
            </a:r>
            <a:endParaRPr b="0" i="0" sz="1050" u="none" cap="none" strike="noStrike">
              <a:solidFill>
                <a:schemeClr val="lt2"/>
              </a:solidFill>
              <a:latin typeface="Arial"/>
              <a:ea typeface="Arial"/>
              <a:cs typeface="Arial"/>
              <a:sym typeface="Arial"/>
            </a:endParaRPr>
          </a:p>
        </p:txBody>
      </p:sp>
      <p:sp>
        <p:nvSpPr>
          <p:cNvPr id="1025" name="Google Shape;1025;p139"/>
          <p:cNvSpPr/>
          <p:nvPr/>
        </p:nvSpPr>
        <p:spPr>
          <a:xfrm>
            <a:off x="500034" y="6286520"/>
            <a:ext cx="810177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400" u="none" cap="none" strike="noStrike">
                <a:solidFill>
                  <a:srgbClr val="EF8E7B"/>
                </a:solidFill>
                <a:latin typeface="Arial"/>
                <a:ea typeface="Arial"/>
                <a:cs typeface="Arial"/>
                <a:sym typeface="Arial"/>
              </a:rPr>
              <a:t>Probleme în relațiile de colegialitate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9" name="Shape 1029"/>
        <p:cNvGrpSpPr/>
        <p:nvPr/>
      </p:nvGrpSpPr>
      <p:grpSpPr>
        <a:xfrm>
          <a:off x="0" y="0"/>
          <a:ext cx="0" cy="0"/>
          <a:chOff x="0" y="0"/>
          <a:chExt cx="0" cy="0"/>
        </a:xfrm>
      </p:grpSpPr>
      <p:sp>
        <p:nvSpPr>
          <p:cNvPr id="1030" name="Google Shape;1030;p140"/>
          <p:cNvSpPr txBox="1"/>
          <p:nvPr>
            <p:ph type="title"/>
          </p:nvPr>
        </p:nvSpPr>
        <p:spPr>
          <a:xfrm>
            <a:off x="457200" y="152718"/>
            <a:ext cx="7211144"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Incident rasist</a:t>
            </a:r>
            <a:endParaRPr/>
          </a:p>
        </p:txBody>
      </p:sp>
      <p:sp>
        <p:nvSpPr>
          <p:cNvPr id="1031" name="Google Shape;1031;p140"/>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25000" lnSpcReduction="20000"/>
          </a:bodyPr>
          <a:lstStyle/>
          <a:p>
            <a:pPr indent="-342900" lvl="0" marL="342900" rtl="0" algn="just">
              <a:lnSpc>
                <a:spcPct val="100000"/>
              </a:lnSpc>
              <a:spcBef>
                <a:spcPts val="360"/>
              </a:spcBef>
              <a:spcAft>
                <a:spcPts val="0"/>
              </a:spcAft>
              <a:buSzPct val="90000"/>
              <a:buFont typeface="Arial"/>
              <a:buChar char="•"/>
            </a:pPr>
            <a:r>
              <a:rPr b="0" lang="pt-PT" sz="8000"/>
              <a:t>Scena are loc într-un context de clasă.</a:t>
            </a:r>
            <a:endParaRPr/>
          </a:p>
          <a:p>
            <a:pPr indent="-342900" lvl="0" marL="342900" rtl="0" algn="just">
              <a:lnSpc>
                <a:spcPct val="100000"/>
              </a:lnSpc>
              <a:spcBef>
                <a:spcPts val="360"/>
              </a:spcBef>
              <a:spcAft>
                <a:spcPts val="0"/>
              </a:spcAft>
              <a:buSzPct val="90000"/>
              <a:buFont typeface="Arial"/>
              <a:buChar char="•"/>
            </a:pPr>
            <a:r>
              <a:rPr b="0" lang="pt-PT" sz="8000"/>
              <a:t>Profesorul se află într-un curs de istorie vorbind despre sclavie de-a lungul istoriei universale.</a:t>
            </a:r>
            <a:endParaRPr/>
          </a:p>
          <a:p>
            <a:pPr indent="-342900" lvl="0" marL="342900" rtl="0" algn="just">
              <a:lnSpc>
                <a:spcPct val="100000"/>
              </a:lnSpc>
              <a:spcBef>
                <a:spcPts val="360"/>
              </a:spcBef>
              <a:spcAft>
                <a:spcPts val="0"/>
              </a:spcAft>
              <a:buSzPct val="90000"/>
              <a:buFont typeface="Arial"/>
              <a:buChar char="•"/>
            </a:pPr>
            <a:r>
              <a:rPr b="0" lang="pt-PT" sz="8000"/>
              <a:t>Boris îl întrerupe pe profesor și le spune tuturor că este în favoarea sclaviei, deoarece există rase distincte, iar unele trebuie subjugate.</a:t>
            </a:r>
            <a:endParaRPr/>
          </a:p>
          <a:p>
            <a:pPr indent="-342900" lvl="0" marL="342900" rtl="0" algn="just">
              <a:lnSpc>
                <a:spcPct val="100000"/>
              </a:lnSpc>
              <a:spcBef>
                <a:spcPts val="360"/>
              </a:spcBef>
              <a:spcAft>
                <a:spcPts val="0"/>
              </a:spcAft>
              <a:buSzPct val="90000"/>
              <a:buFont typeface="Arial"/>
              <a:buChar char="•"/>
            </a:pPr>
            <a:r>
              <a:rPr b="0" lang="pt-PT" sz="8000"/>
              <a:t>Boris i se alătură lui Michael, care simte la fel.</a:t>
            </a:r>
            <a:endParaRPr/>
          </a:p>
          <a:p>
            <a:pPr indent="-342900" lvl="0" marL="342900" rtl="0" algn="just">
              <a:lnSpc>
                <a:spcPct val="100000"/>
              </a:lnSpc>
              <a:spcBef>
                <a:spcPts val="360"/>
              </a:spcBef>
              <a:spcAft>
                <a:spcPts val="0"/>
              </a:spcAft>
              <a:buSzPct val="90000"/>
              <a:buFont typeface="Arial"/>
              <a:buChar char="•"/>
            </a:pPr>
            <a:r>
              <a:rPr b="0" lang="pt-PT" sz="8000"/>
              <a:t>Există o tulburare în clasă, toți elevii încep să devină neliniștiți.</a:t>
            </a:r>
            <a:endParaRPr/>
          </a:p>
          <a:p>
            <a:pPr indent="-342900" lvl="0" marL="342900" rtl="0" algn="just">
              <a:lnSpc>
                <a:spcPct val="100000"/>
              </a:lnSpc>
              <a:spcBef>
                <a:spcPts val="360"/>
              </a:spcBef>
              <a:spcAft>
                <a:spcPts val="0"/>
              </a:spcAft>
              <a:buSzPct val="90000"/>
              <a:buFont typeface="Arial"/>
              <a:buChar char="•"/>
            </a:pPr>
            <a:r>
              <a:rPr b="0" lang="pt-PT" sz="8000"/>
              <a:t>Apoi Susan și Jackson intervin spunând că ceea ce au spus Boris și Michael este o greșeală extraordinară.</a:t>
            </a:r>
            <a:endParaRPr/>
          </a:p>
          <a:p>
            <a:pPr indent="-342900" lvl="0" marL="342900" rtl="0" algn="just">
              <a:lnSpc>
                <a:spcPct val="100000"/>
              </a:lnSpc>
              <a:spcBef>
                <a:spcPts val="360"/>
              </a:spcBef>
              <a:spcAft>
                <a:spcPts val="0"/>
              </a:spcAft>
              <a:buSzPct val="90000"/>
              <a:buFont typeface="Arial"/>
              <a:buChar char="•"/>
            </a:pPr>
            <a:r>
              <a:rPr b="0" lang="pt-PT" sz="8000"/>
              <a:t>Jackson este supărat pentru că vorbeau în special despre el, el este fiul migranților și a venit din Mozambic.</a:t>
            </a:r>
            <a:endParaRPr/>
          </a:p>
          <a:p>
            <a:pPr indent="-342900" lvl="0" marL="342900" rtl="0" algn="just">
              <a:lnSpc>
                <a:spcPct val="100000"/>
              </a:lnSpc>
              <a:spcBef>
                <a:spcPts val="360"/>
              </a:spcBef>
              <a:spcAft>
                <a:spcPts val="0"/>
              </a:spcAft>
              <a:buSzPct val="90000"/>
              <a:buFont typeface="Arial"/>
              <a:buChar char="•"/>
            </a:pPr>
            <a:r>
              <a:rPr b="0" lang="pt-PT" sz="8000"/>
              <a:t>Elevii se ceartă între ei.</a:t>
            </a:r>
            <a:endParaRPr/>
          </a:p>
          <a:p>
            <a:pPr indent="-228600" lvl="0" marL="457200" rtl="0" algn="l">
              <a:lnSpc>
                <a:spcPct val="100000"/>
              </a:lnSpc>
              <a:spcBef>
                <a:spcPts val="360"/>
              </a:spcBef>
              <a:spcAft>
                <a:spcPts val="0"/>
              </a:spcAft>
              <a:buClr>
                <a:schemeClr val="dk1"/>
              </a:buClr>
              <a:buSzPct val="257142"/>
              <a:buNone/>
            </a:pPr>
            <a:br>
              <a:rPr lang="pt-PT"/>
            </a:br>
            <a:br>
              <a:rPr lang="pt-PT" sz="1400"/>
            </a:br>
            <a:endParaRPr b="0" sz="2800">
              <a:latin typeface="Calibri"/>
              <a:ea typeface="Calibri"/>
              <a:cs typeface="Calibri"/>
              <a:sym typeface="Calibri"/>
            </a:endParaRPr>
          </a:p>
        </p:txBody>
      </p:sp>
    </p:spTree>
  </p:cSld>
  <p:clrMapOvr>
    <a:masterClrMapping/>
  </p:clrMapOvr>
</p:sld>
</file>

<file path=ppt/slides/slide1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6" name="Shape 1036"/>
        <p:cNvGrpSpPr/>
        <p:nvPr/>
      </p:nvGrpSpPr>
      <p:grpSpPr>
        <a:xfrm>
          <a:off x="0" y="0"/>
          <a:ext cx="0" cy="0"/>
          <a:chOff x="0" y="0"/>
          <a:chExt cx="0" cy="0"/>
        </a:xfrm>
      </p:grpSpPr>
      <p:sp>
        <p:nvSpPr>
          <p:cNvPr id="1037" name="Google Shape;1037;p141"/>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6000"/>
              <a:buNone/>
            </a:pPr>
            <a:r>
              <a:rPr lang="pt-PT" sz="4000">
                <a:solidFill>
                  <a:srgbClr val="08A5EF"/>
                </a:solidFill>
                <a:latin typeface="Calibri"/>
                <a:ea typeface="Calibri"/>
                <a:cs typeface="Calibri"/>
                <a:sym typeface="Calibri"/>
              </a:rPr>
              <a:t>Scenariul 5 - Incident rasist</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Concluzii</a:t>
            </a:r>
            <a:endParaRPr sz="4000">
              <a:solidFill>
                <a:srgbClr val="08A5EF"/>
              </a:solidFill>
              <a:latin typeface="Calibri"/>
              <a:ea typeface="Calibri"/>
              <a:cs typeface="Calibri"/>
              <a:sym typeface="Calibri"/>
            </a:endParaRPr>
          </a:p>
        </p:txBody>
      </p:sp>
      <p:sp>
        <p:nvSpPr>
          <p:cNvPr id="1038" name="Google Shape;1038;p141"/>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228600" lvl="0" marL="457200" rtl="0" algn="ctr">
              <a:lnSpc>
                <a:spcPct val="100000"/>
              </a:lnSpc>
              <a:spcBef>
                <a:spcPts val="400"/>
              </a:spcBef>
              <a:spcAft>
                <a:spcPts val="0"/>
              </a:spcAft>
              <a:buSzPts val="2000"/>
              <a:buNone/>
            </a:pPr>
            <a:r>
              <a:rPr lang="pt-PT"/>
              <a:t> </a:t>
            </a:r>
            <a:endParaRPr/>
          </a:p>
        </p:txBody>
      </p:sp>
      <p:pic>
        <p:nvPicPr>
          <p:cNvPr id="1039" name="Google Shape;1039;p141"/>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1040" name="Google Shape;1040;p141"/>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pt-PT" sz="1400" u="none" cap="none" strike="noStrike">
                <a:solidFill>
                  <a:srgbClr val="000000"/>
                </a:solidFill>
                <a:latin typeface="Arial"/>
                <a:ea typeface="Arial"/>
                <a:cs typeface="Arial"/>
                <a:sym typeface="Arial"/>
              </a:rPr>
              <a:t>ERASMUS + 2019-1-PL01- KA201-06486</a:t>
            </a:r>
            <a:endParaRPr b="0" i="0" sz="1050" u="none" cap="none" strike="noStrike">
              <a:solidFill>
                <a:schemeClr val="lt2"/>
              </a:solidFill>
              <a:latin typeface="Arial"/>
              <a:ea typeface="Arial"/>
              <a:cs typeface="Arial"/>
              <a:sym typeface="Arial"/>
            </a:endParaRPr>
          </a:p>
        </p:txBody>
      </p:sp>
      <p:sp>
        <p:nvSpPr>
          <p:cNvPr id="1041" name="Google Shape;1041;p141"/>
          <p:cNvSpPr/>
          <p:nvPr/>
        </p:nvSpPr>
        <p:spPr>
          <a:xfrm>
            <a:off x="500034" y="6286520"/>
            <a:ext cx="810177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400" u="none" cap="none" strike="noStrike">
                <a:solidFill>
                  <a:srgbClr val="EF8E7B"/>
                </a:solidFill>
                <a:latin typeface="Arial"/>
                <a:ea typeface="Arial"/>
                <a:cs typeface="Arial"/>
                <a:sym typeface="Arial"/>
              </a:rPr>
              <a:t>Probleme în relațiile de colegialitate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sp>
        <p:nvSpPr>
          <p:cNvPr id="1046" name="Google Shape;1046;p14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Rasismul</a:t>
            </a:r>
            <a:br>
              <a:rPr lang="pt-PT"/>
            </a:br>
            <a:r>
              <a:rPr lang="pt-PT"/>
              <a:t>REȚINEȚI...</a:t>
            </a:r>
            <a:endParaRPr/>
          </a:p>
        </p:txBody>
      </p:sp>
      <p:sp>
        <p:nvSpPr>
          <p:cNvPr id="1047" name="Google Shape;1047;p142"/>
          <p:cNvSpPr txBox="1"/>
          <p:nvPr>
            <p:ph idx="1" type="body"/>
          </p:nvPr>
        </p:nvSpPr>
        <p:spPr>
          <a:xfrm>
            <a:off x="451217" y="1723858"/>
            <a:ext cx="7992888" cy="4369438"/>
          </a:xfrm>
          <a:prstGeom prst="rect">
            <a:avLst/>
          </a:prstGeom>
          <a:noFill/>
          <a:ln>
            <a:noFill/>
          </a:ln>
        </p:spPr>
        <p:txBody>
          <a:bodyPr anchorCtr="0" anchor="t" bIns="45700" lIns="91425" spcFirstLastPara="1" rIns="91425" wrap="square" tIns="45700">
            <a:normAutofit lnSpcReduction="10000"/>
          </a:bodyPr>
          <a:lstStyle/>
          <a:p>
            <a:pPr indent="-228600" lvl="0" marL="457200" rtl="0" algn="just">
              <a:lnSpc>
                <a:spcPct val="100000"/>
              </a:lnSpc>
              <a:spcBef>
                <a:spcPts val="360"/>
              </a:spcBef>
              <a:spcAft>
                <a:spcPts val="0"/>
              </a:spcAft>
              <a:buSzPts val="1800"/>
              <a:buNone/>
            </a:pPr>
            <a:r>
              <a:rPr lang="pt-PT"/>
              <a:t>Problema discriminării rasiale este deosebit de dificilă de abordat în școli. Există o intenție colectivă de a crea spații sigure pentru copii în timp ce îi educăm. Probleme la fel de complexe precum rasismul pot atinge sensibilități, în special la elevii care au fost victime ale discriminării.</a:t>
            </a:r>
            <a:endParaRPr/>
          </a:p>
          <a:p>
            <a:pPr indent="-228600" lvl="0" marL="457200" rtl="0" algn="just">
              <a:lnSpc>
                <a:spcPct val="100000"/>
              </a:lnSpc>
              <a:spcBef>
                <a:spcPts val="360"/>
              </a:spcBef>
              <a:spcAft>
                <a:spcPts val="0"/>
              </a:spcAft>
              <a:buSzPts val="1800"/>
              <a:buNone/>
            </a:pPr>
            <a:r>
              <a:rPr lang="pt-PT"/>
              <a:t>Cu toate acestea, evenimentele recente motivate de violența rasială necesită o schimbare urgentă a focalizării și ridică întrebări dificile. Ce rost are să protejăm copiii de probleme precum rasismul în sălile de clasă dacă, în afara acestora, se întâmplă zilnic cazuri de violență rasială, unii dintre aceștia împotriva acelorași elevi pe care îi învățăm?</a:t>
            </a:r>
            <a:endParaRPr/>
          </a:p>
          <a:p>
            <a:pPr indent="-228600" lvl="0" marL="457200" rtl="0" algn="just">
              <a:lnSpc>
                <a:spcPct val="100000"/>
              </a:lnSpc>
              <a:spcBef>
                <a:spcPts val="360"/>
              </a:spcBef>
              <a:spcAft>
                <a:spcPts val="0"/>
              </a:spcAft>
              <a:buSzPts val="1800"/>
              <a:buNone/>
            </a:pPr>
            <a:r>
              <a:rPr lang="pt-PT"/>
              <a:t>Pentru cei care recunosc nevoia socială și etică de a-și introduce elevii la o înțelegere a rasismului sistemic, împărtășim următoarele recomandări. </a:t>
            </a:r>
            <a:endParaRPr/>
          </a:p>
          <a:p>
            <a:pPr indent="-228600" lvl="0" marL="457200" rtl="0" algn="just">
              <a:lnSpc>
                <a:spcPct val="100000"/>
              </a:lnSpc>
              <a:spcBef>
                <a:spcPts val="360"/>
              </a:spcBef>
              <a:spcAft>
                <a:spcPts val="0"/>
              </a:spcAft>
              <a:buSzPts val="1800"/>
              <a:buNone/>
            </a:pPr>
            <a:r>
              <a:t/>
            </a:r>
            <a:endParaRPr b="0"/>
          </a:p>
          <a:p>
            <a:pPr indent="-228600" lvl="0" marL="457200" rtl="0" algn="just">
              <a:lnSpc>
                <a:spcPct val="100000"/>
              </a:lnSpc>
              <a:spcBef>
                <a:spcPts val="360"/>
              </a:spcBef>
              <a:spcAft>
                <a:spcPts val="0"/>
              </a:spcAft>
              <a:buSzPts val="1800"/>
              <a:buNone/>
            </a:pPr>
            <a:r>
              <a:t/>
            </a:r>
            <a:endParaRPr/>
          </a:p>
          <a:p>
            <a:pPr indent="-228600" lvl="0" marL="457200" rtl="0" algn="just">
              <a:lnSpc>
                <a:spcPct val="100000"/>
              </a:lnSpc>
              <a:spcBef>
                <a:spcPts val="360"/>
              </a:spcBef>
              <a:spcAft>
                <a:spcPts val="0"/>
              </a:spcAft>
              <a:buSzPts val="1800"/>
              <a:buNone/>
            </a:pPr>
            <a:r>
              <a:t/>
            </a:r>
            <a:endParaRPr b="0"/>
          </a:p>
        </p:txBody>
      </p:sp>
    </p:spTree>
  </p:cSld>
  <p:clrMapOvr>
    <a:masterClrMapping/>
  </p:clrMapOvr>
</p:sld>
</file>

<file path=ppt/slides/slide1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1" name="Shape 1051"/>
        <p:cNvGrpSpPr/>
        <p:nvPr/>
      </p:nvGrpSpPr>
      <p:grpSpPr>
        <a:xfrm>
          <a:off x="0" y="0"/>
          <a:ext cx="0" cy="0"/>
          <a:chOff x="0" y="0"/>
          <a:chExt cx="0" cy="0"/>
        </a:xfrm>
      </p:grpSpPr>
      <p:sp>
        <p:nvSpPr>
          <p:cNvPr id="1052" name="Google Shape;1052;p143"/>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Rasismul</a:t>
            </a:r>
            <a:br>
              <a:rPr lang="pt-PT"/>
            </a:br>
            <a:r>
              <a:rPr lang="pt-PT"/>
              <a:t>REȚINEȚI...</a:t>
            </a:r>
            <a:endParaRPr/>
          </a:p>
        </p:txBody>
      </p:sp>
      <p:sp>
        <p:nvSpPr>
          <p:cNvPr id="1053" name="Google Shape;1053;p143"/>
          <p:cNvSpPr txBox="1"/>
          <p:nvPr>
            <p:ph idx="1" type="body"/>
          </p:nvPr>
        </p:nvSpPr>
        <p:spPr>
          <a:xfrm>
            <a:off x="451217" y="1723858"/>
            <a:ext cx="7992888" cy="4369438"/>
          </a:xfrm>
          <a:prstGeom prst="rect">
            <a:avLst/>
          </a:prstGeom>
          <a:noFill/>
          <a:ln>
            <a:noFill/>
          </a:ln>
        </p:spPr>
        <p:txBody>
          <a:bodyPr anchorCtr="0" anchor="t" bIns="45700" lIns="91425" spcFirstLastPara="1" rIns="91425" wrap="square" tIns="45700">
            <a:normAutofit/>
          </a:bodyPr>
          <a:lstStyle/>
          <a:p>
            <a:pPr indent="-228600" lvl="0" marL="457200" rtl="0" algn="just">
              <a:lnSpc>
                <a:spcPct val="100000"/>
              </a:lnSpc>
              <a:spcBef>
                <a:spcPts val="360"/>
              </a:spcBef>
              <a:spcAft>
                <a:spcPts val="0"/>
              </a:spcAft>
              <a:buSzPts val="1800"/>
              <a:buNone/>
            </a:pPr>
            <a:r>
              <a:rPr lang="pt-PT"/>
              <a:t>Există multe modalități de a face din sala de clasă un loc de acceptare și de sărbătoare multirasială. Factorii culturali influențează răspunsurile unui elev, cum ar fi cât de mult contact vizual i se pare confortabil, cât de receptiv este sau nu la stilul de învățare în grup sau stilul său de joc dramatic sau de povestire. Dacă și când există un conflict rasial în clasă, rezolvați-l; nu îl treceți cu vederea.</a:t>
            </a:r>
            <a:endParaRPr/>
          </a:p>
          <a:p>
            <a:pPr indent="-228600" lvl="0" marL="457200" rtl="0" algn="just">
              <a:lnSpc>
                <a:spcPct val="100000"/>
              </a:lnSpc>
              <a:spcBef>
                <a:spcPts val="360"/>
              </a:spcBef>
              <a:spcAft>
                <a:spcPts val="0"/>
              </a:spcAft>
              <a:buSzPts val="1800"/>
              <a:buNone/>
            </a:pPr>
            <a:r>
              <a:t/>
            </a:r>
            <a:endParaRPr b="0"/>
          </a:p>
          <a:p>
            <a:pPr indent="-228600" lvl="0" marL="457200" rtl="0" algn="just">
              <a:lnSpc>
                <a:spcPct val="100000"/>
              </a:lnSpc>
              <a:spcBef>
                <a:spcPts val="360"/>
              </a:spcBef>
              <a:spcAft>
                <a:spcPts val="0"/>
              </a:spcAft>
              <a:buSzPts val="1800"/>
              <a:buNone/>
            </a:pPr>
            <a:r>
              <a:t/>
            </a:r>
            <a:endParaRPr/>
          </a:p>
          <a:p>
            <a:pPr indent="-228600" lvl="0" marL="457200" rtl="0" algn="just">
              <a:lnSpc>
                <a:spcPct val="100000"/>
              </a:lnSpc>
              <a:spcBef>
                <a:spcPts val="360"/>
              </a:spcBef>
              <a:spcAft>
                <a:spcPts val="0"/>
              </a:spcAft>
              <a:buSzPts val="1800"/>
              <a:buNone/>
            </a:pPr>
            <a:r>
              <a:t/>
            </a:r>
            <a:endParaRPr b="0"/>
          </a:p>
        </p:txBody>
      </p:sp>
    </p:spTree>
  </p:cSld>
  <p:clrMapOvr>
    <a:masterClrMapping/>
  </p:clrMapOvr>
</p:sld>
</file>

<file path=ppt/slides/slide1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7" name="Shape 1057"/>
        <p:cNvGrpSpPr/>
        <p:nvPr/>
      </p:nvGrpSpPr>
      <p:grpSpPr>
        <a:xfrm>
          <a:off x="0" y="0"/>
          <a:ext cx="0" cy="0"/>
          <a:chOff x="0" y="0"/>
          <a:chExt cx="0" cy="0"/>
        </a:xfrm>
      </p:grpSpPr>
      <p:sp>
        <p:nvSpPr>
          <p:cNvPr id="1058" name="Google Shape;1058;p14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Rasismul</a:t>
            </a:r>
            <a:br>
              <a:rPr lang="pt-PT"/>
            </a:br>
            <a:r>
              <a:rPr lang="pt-PT"/>
              <a:t>REȚINEȚI...</a:t>
            </a:r>
            <a:endParaRPr/>
          </a:p>
        </p:txBody>
      </p:sp>
      <p:sp>
        <p:nvSpPr>
          <p:cNvPr id="1059" name="Google Shape;1059;p144"/>
          <p:cNvSpPr txBox="1"/>
          <p:nvPr>
            <p:ph idx="1" type="body"/>
          </p:nvPr>
        </p:nvSpPr>
        <p:spPr>
          <a:xfrm>
            <a:off x="451217" y="1723858"/>
            <a:ext cx="7992888" cy="4369438"/>
          </a:xfrm>
          <a:prstGeom prst="rect">
            <a:avLst/>
          </a:prstGeom>
          <a:noFill/>
          <a:ln>
            <a:noFill/>
          </a:ln>
        </p:spPr>
        <p:txBody>
          <a:bodyPr anchorCtr="0" anchor="t" bIns="45700" lIns="91425" spcFirstLastPara="1" rIns="91425" wrap="square" tIns="45700">
            <a:normAutofit fontScale="77500" lnSpcReduction="20000"/>
          </a:bodyPr>
          <a:lstStyle/>
          <a:p>
            <a:pPr indent="-342900" lvl="0" marL="342900" rtl="0" algn="just">
              <a:lnSpc>
                <a:spcPct val="100000"/>
              </a:lnSpc>
              <a:spcBef>
                <a:spcPts val="360"/>
              </a:spcBef>
              <a:spcAft>
                <a:spcPts val="0"/>
              </a:spcAft>
              <a:buSzPct val="116129"/>
              <a:buFont typeface="Arial"/>
              <a:buChar char="•"/>
            </a:pPr>
            <a:r>
              <a:rPr lang="pt-PT"/>
              <a:t>Învățați-i pe elevi cum să recunoască un comportament care poate întări rasismul.</a:t>
            </a:r>
            <a:endParaRPr/>
          </a:p>
          <a:p>
            <a:pPr indent="-342900" lvl="0" marL="342900" rtl="0" algn="just">
              <a:lnSpc>
                <a:spcPct val="100000"/>
              </a:lnSpc>
              <a:spcBef>
                <a:spcPts val="360"/>
              </a:spcBef>
              <a:spcAft>
                <a:spcPts val="0"/>
              </a:spcAft>
              <a:buSzPct val="116129"/>
              <a:buFont typeface="Arial"/>
              <a:buChar char="•"/>
            </a:pPr>
            <a:r>
              <a:rPr lang="pt-PT"/>
              <a:t>Studiați poveștile unor oameni celebri care au luptat împotriva discriminării.</a:t>
            </a:r>
            <a:endParaRPr/>
          </a:p>
          <a:p>
            <a:pPr indent="-342900" lvl="0" marL="342900" rtl="0" algn="just">
              <a:lnSpc>
                <a:spcPct val="100000"/>
              </a:lnSpc>
              <a:spcBef>
                <a:spcPts val="360"/>
              </a:spcBef>
              <a:spcAft>
                <a:spcPts val="0"/>
              </a:spcAft>
              <a:buSzPct val="116129"/>
              <a:buFont typeface="Arial"/>
              <a:buChar char="•"/>
            </a:pPr>
            <a:r>
              <a:rPr lang="pt-PT"/>
              <a:t>Studiați contribuțiile aduse de oameni din toate părțile lumii la stocul comun de cunoștințe și experiență umană.</a:t>
            </a:r>
            <a:endParaRPr/>
          </a:p>
          <a:p>
            <a:pPr indent="-342900" lvl="0" marL="342900" rtl="0" algn="just">
              <a:lnSpc>
                <a:spcPct val="100000"/>
              </a:lnSpc>
              <a:spcBef>
                <a:spcPts val="360"/>
              </a:spcBef>
              <a:spcAft>
                <a:spcPts val="0"/>
              </a:spcAft>
              <a:buSzPct val="116129"/>
              <a:buFont typeface="Arial"/>
              <a:buChar char="•"/>
            </a:pPr>
            <a:r>
              <a:rPr lang="pt-PT"/>
              <a:t>Introduceți cât mai multă diversitate culturală în programa școlară.</a:t>
            </a:r>
            <a:endParaRPr/>
          </a:p>
          <a:p>
            <a:pPr indent="-342900" lvl="0" marL="342900" rtl="0" algn="just">
              <a:lnSpc>
                <a:spcPct val="100000"/>
              </a:lnSpc>
              <a:spcBef>
                <a:spcPts val="360"/>
              </a:spcBef>
              <a:spcAft>
                <a:spcPts val="0"/>
              </a:spcAft>
              <a:buSzPct val="116129"/>
              <a:buFont typeface="Arial"/>
              <a:buChar char="•"/>
            </a:pPr>
            <a:r>
              <a:rPr lang="pt-PT"/>
              <a:t>Rugați părinții sau alte rude sau prieteni să vă ajute în acest sens.</a:t>
            </a:r>
            <a:endParaRPr/>
          </a:p>
          <a:p>
            <a:pPr indent="-342900" lvl="0" marL="342900" rtl="0" algn="just">
              <a:lnSpc>
                <a:spcPct val="100000"/>
              </a:lnSpc>
              <a:spcBef>
                <a:spcPts val="360"/>
              </a:spcBef>
              <a:spcAft>
                <a:spcPts val="0"/>
              </a:spcAft>
              <a:buSzPct val="116129"/>
              <a:buFont typeface="Arial"/>
              <a:buChar char="•"/>
            </a:pPr>
            <a:r>
              <a:rPr lang="pt-PT"/>
              <a:t>Invitați oamenii de alte rase sau culori care sunt activi în munca comunității să vorbească cu clasa despre ceea ce fac.</a:t>
            </a:r>
            <a:endParaRPr/>
          </a:p>
          <a:p>
            <a:pPr indent="-342900" lvl="0" marL="342900" rtl="0" algn="just">
              <a:lnSpc>
                <a:spcPct val="100000"/>
              </a:lnSpc>
              <a:spcBef>
                <a:spcPts val="360"/>
              </a:spcBef>
              <a:spcAft>
                <a:spcPts val="0"/>
              </a:spcAft>
              <a:buSzPct val="116129"/>
              <a:buFont typeface="Arial"/>
              <a:buChar char="•"/>
            </a:pPr>
            <a:r>
              <a:rPr lang="pt-PT"/>
              <a:t>Ajutați clasa să dezvolte o definiție a „grupului minoritar”.</a:t>
            </a:r>
            <a:endParaRPr/>
          </a:p>
          <a:p>
            <a:pPr indent="-342900" lvl="0" marL="342900" rtl="0" algn="just">
              <a:lnSpc>
                <a:spcPct val="100000"/>
              </a:lnSpc>
              <a:spcBef>
                <a:spcPts val="360"/>
              </a:spcBef>
              <a:spcAft>
                <a:spcPts val="0"/>
              </a:spcAft>
              <a:buSzPct val="116129"/>
              <a:buFont typeface="Arial"/>
              <a:buChar char="•"/>
            </a:pPr>
            <a:r>
              <a:rPr lang="pt-PT"/>
              <a:t>Colectați idei cu clasa pentru o listă de „grupuri minoritare” contemporane, începând cu comunitatea locală. Asigurați-vă că includeți minorități bazate pe clasă, abilitate, orientare sexuală și alți factori non-rasiali.</a:t>
            </a:r>
            <a:endParaRPr/>
          </a:p>
          <a:p>
            <a:pPr indent="-342900" lvl="0" marL="342900" rtl="0" algn="just">
              <a:lnSpc>
                <a:spcPct val="100000"/>
              </a:lnSpc>
              <a:spcBef>
                <a:spcPts val="360"/>
              </a:spcBef>
              <a:spcAft>
                <a:spcPts val="0"/>
              </a:spcAft>
              <a:buSzPct val="116129"/>
              <a:buFont typeface="Arial"/>
              <a:buChar char="•"/>
            </a:pPr>
            <a:r>
              <a:rPr lang="pt-PT"/>
              <a:t>Elevii seniori ar putea în cele din urmă să facă studii de caz pentru a afla despre dimensiunea, locația, istoria, cultura, condițiile de viață contemporane și revendicările cheie ale unor grupuri minoritare specifice.</a:t>
            </a:r>
            <a:endParaRPr/>
          </a:p>
          <a:p>
            <a:pPr indent="-228600" lvl="0" marL="342900" rtl="0" algn="just">
              <a:lnSpc>
                <a:spcPct val="100000"/>
              </a:lnSpc>
              <a:spcBef>
                <a:spcPts val="360"/>
              </a:spcBef>
              <a:spcAft>
                <a:spcPts val="0"/>
              </a:spcAft>
              <a:buSzPct val="116129"/>
              <a:buFont typeface="Arial"/>
              <a:buNone/>
            </a:pPr>
            <a:r>
              <a:t/>
            </a:r>
            <a:endParaRPr/>
          </a:p>
          <a:p>
            <a:pPr indent="-228600" lvl="0" marL="457200" rtl="0" algn="just">
              <a:lnSpc>
                <a:spcPct val="100000"/>
              </a:lnSpc>
              <a:spcBef>
                <a:spcPts val="360"/>
              </a:spcBef>
              <a:spcAft>
                <a:spcPts val="0"/>
              </a:spcAft>
              <a:buSzPct val="116129"/>
              <a:buNone/>
            </a:pPr>
            <a:r>
              <a:t/>
            </a:r>
            <a:endParaRPr b="0"/>
          </a:p>
          <a:p>
            <a:pPr indent="-228600" lvl="0" marL="457200" rtl="0" algn="just">
              <a:lnSpc>
                <a:spcPct val="100000"/>
              </a:lnSpc>
              <a:spcBef>
                <a:spcPts val="360"/>
              </a:spcBef>
              <a:spcAft>
                <a:spcPts val="0"/>
              </a:spcAft>
              <a:buSzPct val="116129"/>
              <a:buNone/>
            </a:pPr>
            <a:r>
              <a:t/>
            </a:r>
            <a:endParaRPr/>
          </a:p>
          <a:p>
            <a:pPr indent="-228600" lvl="0" marL="457200" rtl="0" algn="just">
              <a:lnSpc>
                <a:spcPct val="100000"/>
              </a:lnSpc>
              <a:spcBef>
                <a:spcPts val="360"/>
              </a:spcBef>
              <a:spcAft>
                <a:spcPts val="0"/>
              </a:spcAft>
              <a:buSzPct val="116129"/>
              <a:buNone/>
            </a:pPr>
            <a:r>
              <a:t/>
            </a:r>
            <a:endParaRPr b="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3"/>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RECOMANDĂRI PENTRU PROFESORI</a:t>
            </a:r>
            <a:endParaRPr/>
          </a:p>
        </p:txBody>
      </p:sp>
      <p:sp>
        <p:nvSpPr>
          <p:cNvPr id="189" name="Google Shape;189;p13"/>
          <p:cNvSpPr txBox="1"/>
          <p:nvPr>
            <p:ph idx="1" type="body"/>
          </p:nvPr>
        </p:nvSpPr>
        <p:spPr>
          <a:xfrm>
            <a:off x="457200" y="1752600"/>
            <a:ext cx="8268000" cy="4741800"/>
          </a:xfrm>
          <a:prstGeom prst="rect">
            <a:avLst/>
          </a:prstGeom>
          <a:noFill/>
          <a:ln>
            <a:noFill/>
          </a:ln>
        </p:spPr>
        <p:txBody>
          <a:bodyPr anchorCtr="0" anchor="t" bIns="45700" lIns="91425" spcFirstLastPara="1" rIns="91425" wrap="square" tIns="45700">
            <a:noAutofit/>
          </a:bodyPr>
          <a:lstStyle/>
          <a:p>
            <a:pPr indent="-387350" lvl="0" marL="342900" rtl="0" algn="just">
              <a:lnSpc>
                <a:spcPct val="80000"/>
              </a:lnSpc>
              <a:spcBef>
                <a:spcPts val="0"/>
              </a:spcBef>
              <a:spcAft>
                <a:spcPts val="0"/>
              </a:spcAft>
              <a:buSzPts val="1950"/>
              <a:buFont typeface="Arial"/>
              <a:buChar char="•"/>
            </a:pPr>
            <a:r>
              <a:rPr lang="pt-PT" sz="1950"/>
              <a:t>Ajutați-l pe elev să învețe că persoanele care își așteaptă rândul și acționează în mod deliberat au mai mult succes decât cele care acționează impulsiv. </a:t>
            </a:r>
            <a:r>
              <a:rPr b="0" lang="pt-PT" sz="1950"/>
              <a:t>Folosiți sprijin pozitiv pe baza perioadei de timp în care elevul poate reuși să-și controleze comportamentul impulsiv. Pe măsură ce elevul demonstrează niveluri mai ridicate de succes, creșteți treptat durata de timp necesară pentru sprijin.</a:t>
            </a:r>
            <a:endParaRPr b="0" sz="1950"/>
          </a:p>
          <a:p>
            <a:pPr indent="0" lvl="0" marL="0" rtl="0" algn="just">
              <a:lnSpc>
                <a:spcPct val="80000"/>
              </a:lnSpc>
              <a:spcBef>
                <a:spcPts val="0"/>
              </a:spcBef>
              <a:spcAft>
                <a:spcPts val="0"/>
              </a:spcAft>
              <a:buNone/>
            </a:pPr>
            <a:r>
              <a:t/>
            </a:r>
            <a:endParaRPr b="0" sz="1950"/>
          </a:p>
          <a:p>
            <a:pPr indent="-387350" lvl="0" marL="342900" rtl="0" algn="just">
              <a:lnSpc>
                <a:spcPct val="80000"/>
              </a:lnSpc>
              <a:spcBef>
                <a:spcPts val="850"/>
              </a:spcBef>
              <a:spcAft>
                <a:spcPts val="0"/>
              </a:spcAft>
              <a:buSzPts val="1950"/>
              <a:buFont typeface="Arial"/>
              <a:buChar char="•"/>
            </a:pPr>
            <a:r>
              <a:rPr lang="pt-PT" sz="1950"/>
              <a:t>Când elevul arată un comportament impulsiv, încercați să utilizați un semnal predeterminat</a:t>
            </a:r>
            <a:r>
              <a:rPr b="0" lang="pt-PT" sz="1950"/>
              <a:t>, cum ar fi un semnal manual sau un indiciu verbal, pentru a-i reaminti elevului să încetinească și să se gândească la consecințele care pot rezulta din comportamentul impulsiv anticipat. </a:t>
            </a:r>
            <a:endParaRPr b="0" sz="1950"/>
          </a:p>
          <a:p>
            <a:pPr indent="0" lvl="0" marL="0" rtl="0" algn="just">
              <a:lnSpc>
                <a:spcPct val="80000"/>
              </a:lnSpc>
              <a:spcBef>
                <a:spcPts val="850"/>
              </a:spcBef>
              <a:spcAft>
                <a:spcPts val="0"/>
              </a:spcAft>
              <a:buNone/>
            </a:pPr>
            <a:r>
              <a:t/>
            </a:r>
            <a:endParaRPr b="0" sz="1950"/>
          </a:p>
          <a:p>
            <a:pPr indent="-387350" lvl="0" marL="342900" rtl="0" algn="just">
              <a:lnSpc>
                <a:spcPct val="80000"/>
              </a:lnSpc>
              <a:spcBef>
                <a:spcPts val="850"/>
              </a:spcBef>
              <a:spcAft>
                <a:spcPts val="0"/>
              </a:spcAft>
              <a:buSzPts val="1950"/>
              <a:buFont typeface="Arial"/>
              <a:buChar char="•"/>
            </a:pPr>
            <a:r>
              <a:rPr lang="pt-PT" sz="1950"/>
              <a:t>Monitorizați atent comportamentul și interveniți devreme atunci când se prezintă o problemă.</a:t>
            </a:r>
            <a:r>
              <a:rPr b="0" lang="pt-PT" sz="1950"/>
              <a:t> Acest lucru ar trebui să împiedice dezvoltarea unei probleme mai grave. Monitorizarea atentă este deosebit de importantă în situațiile care tind să declanșeze un comportament impulsiv (de exemplu, locul de joacă, lipsa unei structuri etc). </a:t>
            </a:r>
            <a:endParaRPr sz="2700"/>
          </a:p>
          <a:p>
            <a:pPr indent="0" lvl="0" marL="0" rtl="0" algn="just">
              <a:lnSpc>
                <a:spcPct val="80000"/>
              </a:lnSpc>
              <a:spcBef>
                <a:spcPts val="850"/>
              </a:spcBef>
              <a:spcAft>
                <a:spcPts val="0"/>
              </a:spcAft>
              <a:buNone/>
            </a:pPr>
            <a:r>
              <a:t/>
            </a:r>
            <a:endParaRPr b="0" sz="27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ccfbd299d6_0_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RECOMANDĂRI PENTRU PROFESORI</a:t>
            </a:r>
            <a:endParaRPr/>
          </a:p>
        </p:txBody>
      </p:sp>
      <p:sp>
        <p:nvSpPr>
          <p:cNvPr id="195" name="Google Shape;195;gccfbd299d6_0_6"/>
          <p:cNvSpPr txBox="1"/>
          <p:nvPr>
            <p:ph idx="1" type="body"/>
          </p:nvPr>
        </p:nvSpPr>
        <p:spPr>
          <a:xfrm>
            <a:off x="457200" y="1752600"/>
            <a:ext cx="8268000" cy="4741800"/>
          </a:xfrm>
          <a:prstGeom prst="rect">
            <a:avLst/>
          </a:prstGeom>
          <a:noFill/>
          <a:ln>
            <a:noFill/>
          </a:ln>
        </p:spPr>
        <p:txBody>
          <a:bodyPr anchorCtr="0" anchor="t" bIns="45700" lIns="91425" spcFirstLastPara="1" rIns="91425" wrap="square" tIns="45700">
            <a:noAutofit/>
          </a:bodyPr>
          <a:lstStyle/>
          <a:p>
            <a:pPr indent="-387350" lvl="0" marL="342900" rtl="0" algn="just">
              <a:lnSpc>
                <a:spcPct val="80000"/>
              </a:lnSpc>
              <a:spcBef>
                <a:spcPts val="850"/>
              </a:spcBef>
              <a:spcAft>
                <a:spcPts val="0"/>
              </a:spcAft>
              <a:buSzPts val="1950"/>
              <a:buFont typeface="Arial"/>
              <a:buChar char="•"/>
            </a:pPr>
            <a:r>
              <a:rPr lang="pt-PT" sz="1950"/>
              <a:t>Când corectați elevul, concentrați-vă pe comportamentul impulsiv specific și nu pe individ în general </a:t>
            </a:r>
            <a:r>
              <a:rPr b="0" lang="pt-PT" sz="1950"/>
              <a:t>(de exemplu, comunicați „ceea ce ai făcut a fost greșit” și nu „ești o persoană rea”).</a:t>
            </a:r>
            <a:endParaRPr b="0" sz="1950"/>
          </a:p>
          <a:p>
            <a:pPr indent="0" lvl="0" marL="0" rtl="0" algn="just">
              <a:lnSpc>
                <a:spcPct val="80000"/>
              </a:lnSpc>
              <a:spcBef>
                <a:spcPts val="850"/>
              </a:spcBef>
              <a:spcAft>
                <a:spcPts val="0"/>
              </a:spcAft>
              <a:buNone/>
            </a:pPr>
            <a:r>
              <a:t/>
            </a:r>
            <a:endParaRPr b="0" sz="1950"/>
          </a:p>
          <a:p>
            <a:pPr indent="-387350" lvl="0" marL="342900" rtl="0" algn="just">
              <a:lnSpc>
                <a:spcPct val="80000"/>
              </a:lnSpc>
              <a:spcBef>
                <a:spcPts val="850"/>
              </a:spcBef>
              <a:spcAft>
                <a:spcPts val="0"/>
              </a:spcAft>
              <a:buSzPts val="1950"/>
              <a:buFont typeface="Arial"/>
              <a:buChar char="•"/>
            </a:pPr>
            <a:r>
              <a:rPr lang="pt-PT" sz="1950"/>
              <a:t>Puneți accent pe impactul comportamentului impulsiv asupra celorlalți.</a:t>
            </a:r>
            <a:endParaRPr sz="1950"/>
          </a:p>
          <a:p>
            <a:pPr indent="0" lvl="0" marL="0" rtl="0" algn="just">
              <a:lnSpc>
                <a:spcPct val="80000"/>
              </a:lnSpc>
              <a:spcBef>
                <a:spcPts val="850"/>
              </a:spcBef>
              <a:spcAft>
                <a:spcPts val="0"/>
              </a:spcAft>
              <a:buNone/>
            </a:pPr>
            <a:r>
              <a:t/>
            </a:r>
            <a:endParaRPr sz="1950"/>
          </a:p>
          <a:p>
            <a:pPr indent="-387350" lvl="0" marL="342900" rtl="0" algn="just">
              <a:lnSpc>
                <a:spcPct val="80000"/>
              </a:lnSpc>
              <a:spcBef>
                <a:spcPts val="850"/>
              </a:spcBef>
              <a:spcAft>
                <a:spcPts val="0"/>
              </a:spcAft>
              <a:buSzPts val="1950"/>
              <a:buFont typeface="Arial"/>
              <a:buChar char="•"/>
            </a:pPr>
            <a:r>
              <a:rPr b="0" lang="pt-PT" sz="1950"/>
              <a:t>Pentru a nutri sentimentul de succes sau de realizare, </a:t>
            </a:r>
            <a:r>
              <a:rPr lang="pt-PT" sz="1950"/>
              <a:t>atribuiți elevilor diverse responsabilități suplimentare.</a:t>
            </a:r>
            <a:endParaRPr sz="1950"/>
          </a:p>
          <a:p>
            <a:pPr indent="0" lvl="0" marL="0" rtl="0" algn="just">
              <a:lnSpc>
                <a:spcPct val="80000"/>
              </a:lnSpc>
              <a:spcBef>
                <a:spcPts val="850"/>
              </a:spcBef>
              <a:spcAft>
                <a:spcPts val="0"/>
              </a:spcAft>
              <a:buNone/>
            </a:pPr>
            <a:r>
              <a:t/>
            </a:r>
            <a:endParaRPr sz="1950"/>
          </a:p>
          <a:p>
            <a:pPr indent="-387350" lvl="0" marL="342900" rtl="0" algn="just">
              <a:lnSpc>
                <a:spcPct val="80000"/>
              </a:lnSpc>
              <a:spcBef>
                <a:spcPts val="850"/>
              </a:spcBef>
              <a:spcAft>
                <a:spcPts val="0"/>
              </a:spcAft>
              <a:buSzPts val="1950"/>
              <a:buFont typeface="Arial"/>
              <a:buChar char="•"/>
            </a:pPr>
            <a:r>
              <a:rPr lang="pt-PT" sz="1950"/>
              <a:t>Oferiți asistență elevului atunci când începe o nouă sarcină, în încercarea de a reduce impulsivitatea. </a:t>
            </a:r>
            <a:r>
              <a:rPr b="0" lang="pt-PT" sz="1950"/>
              <a:t>Oferiți explicații și instrucțiuni clare, astfel încât elevul să fie perfect conștient de ceea ce se așteaptă. Evaluați sarcinile atribuite elevului pentru a determina dacă sunt prea dificile și dacă perioada de timp pentru a finaliza fiecare sarcină este adecvată.</a:t>
            </a:r>
            <a:endParaRPr b="0" sz="27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RECOMANDĂRI PENTRU PROFESORI</a:t>
            </a:r>
            <a:endParaRPr/>
          </a:p>
        </p:txBody>
      </p:sp>
      <p:sp>
        <p:nvSpPr>
          <p:cNvPr id="201" name="Google Shape;201;p14"/>
          <p:cNvSpPr txBox="1"/>
          <p:nvPr>
            <p:ph idx="1" type="body"/>
          </p:nvPr>
        </p:nvSpPr>
        <p:spPr>
          <a:xfrm>
            <a:off x="457200" y="1752600"/>
            <a:ext cx="8350800" cy="4791300"/>
          </a:xfrm>
          <a:prstGeom prst="rect">
            <a:avLst/>
          </a:prstGeom>
          <a:noFill/>
          <a:ln>
            <a:noFill/>
          </a:ln>
        </p:spPr>
        <p:txBody>
          <a:bodyPr anchorCtr="0" anchor="t" bIns="45700" lIns="91425" spcFirstLastPara="1" rIns="91425" wrap="square" tIns="45700">
            <a:noAutofit/>
          </a:bodyPr>
          <a:lstStyle/>
          <a:p>
            <a:pPr indent="-361950" lvl="0" marL="342900" rtl="0" algn="just">
              <a:lnSpc>
                <a:spcPct val="80000"/>
              </a:lnSpc>
              <a:spcBef>
                <a:spcPts val="0"/>
              </a:spcBef>
              <a:spcAft>
                <a:spcPts val="0"/>
              </a:spcAft>
              <a:buSzPts val="1700"/>
              <a:buFont typeface="Arial"/>
              <a:buChar char="•"/>
            </a:pPr>
            <a:r>
              <a:rPr lang="pt-PT" sz="1700"/>
              <a:t>Structurați activități pentru a ajuta la prevenirea excesului de stimulare a elevului. </a:t>
            </a:r>
            <a:r>
              <a:rPr b="0" lang="pt-PT" sz="1700"/>
              <a:t>Previzualizați cu elevul ceea ce se așteaptă într-o activitate academică sau socială.</a:t>
            </a:r>
            <a:endParaRPr b="0" sz="2300"/>
          </a:p>
          <a:p>
            <a:pPr indent="-361950" lvl="0" marL="342900" rtl="0" algn="just">
              <a:lnSpc>
                <a:spcPct val="80000"/>
              </a:lnSpc>
              <a:spcBef>
                <a:spcPts val="880"/>
              </a:spcBef>
              <a:spcAft>
                <a:spcPts val="0"/>
              </a:spcAft>
              <a:buSzPts val="1700"/>
              <a:buFont typeface="Arial"/>
              <a:buChar char="•"/>
            </a:pPr>
            <a:r>
              <a:rPr lang="pt-PT" sz="1700"/>
              <a:t>Oferiți elevului criterii de luare a deciziilor. </a:t>
            </a:r>
            <a:r>
              <a:rPr b="0" lang="pt-PT" sz="1700"/>
              <a:t>De exemplu, a) ia în considerare modul în care pot fi afectate alte persoane; b) ia în considerare posibilele consecințe; c) ia în considerare diferite direcții de acțiune; d) evaluează temeinic situația specifică; e) decide care este cel mai bun curs de acțiune pentru fiecare student. Modelelați-vă acești pași în clasă.</a:t>
            </a:r>
            <a:endParaRPr b="0" sz="2300"/>
          </a:p>
          <a:p>
            <a:pPr indent="-361950" lvl="0" marL="342900" rtl="0" algn="just">
              <a:lnSpc>
                <a:spcPct val="80000"/>
              </a:lnSpc>
              <a:spcBef>
                <a:spcPts val="880"/>
              </a:spcBef>
              <a:spcAft>
                <a:spcPts val="0"/>
              </a:spcAft>
              <a:buSzPts val="1700"/>
              <a:buFont typeface="Arial"/>
              <a:buChar char="•"/>
            </a:pPr>
            <a:r>
              <a:rPr lang="pt-PT" sz="1700"/>
              <a:t>Oferiți memento-uri vizuale despre cum să evitați comportamentul impulsiv. </a:t>
            </a:r>
            <a:r>
              <a:rPr b="0" lang="pt-PT" sz="1700"/>
              <a:t>De exemplu, lăsați un bilet pe biroul elevului pe care scrie STOP GÂNDURI FAPTE.</a:t>
            </a:r>
            <a:endParaRPr b="0" sz="2300"/>
          </a:p>
          <a:p>
            <a:pPr indent="-361950" lvl="0" marL="342900" rtl="0" algn="just">
              <a:lnSpc>
                <a:spcPct val="80000"/>
              </a:lnSpc>
              <a:spcBef>
                <a:spcPts val="880"/>
              </a:spcBef>
              <a:spcAft>
                <a:spcPts val="0"/>
              </a:spcAft>
              <a:buSzPts val="1700"/>
              <a:buFont typeface="Arial"/>
              <a:buChar char="•"/>
            </a:pPr>
            <a:r>
              <a:rPr lang="pt-PT" sz="1700"/>
              <a:t>Dacă este necesar, elaborați un contract cu elevul </a:t>
            </a:r>
            <a:r>
              <a:rPr b="0" lang="pt-PT" sz="1700"/>
              <a:t>în care specificați ce tip de comportament este de așteptat și la ce se poate aștepta studentul în ceea ce privește sprijinul acordat, dacă contractul este onorat.</a:t>
            </a:r>
            <a:endParaRPr b="0" sz="2300"/>
          </a:p>
          <a:p>
            <a:pPr indent="-361950" lvl="0" marL="342900" rtl="0" algn="just">
              <a:lnSpc>
                <a:spcPct val="80000"/>
              </a:lnSpc>
              <a:spcBef>
                <a:spcPts val="880"/>
              </a:spcBef>
              <a:spcAft>
                <a:spcPts val="0"/>
              </a:spcAft>
              <a:buSzPts val="1700"/>
              <a:buFont typeface="Arial"/>
              <a:buChar char="•"/>
            </a:pPr>
            <a:r>
              <a:rPr lang="pt-PT" sz="1700"/>
              <a:t>Evidențiați modelele colegilor de control al impulsivității. </a:t>
            </a:r>
            <a:r>
              <a:rPr b="0" lang="pt-PT" sz="1700"/>
              <a:t>Așezați elevul lângă astfel de modele.</a:t>
            </a:r>
            <a:endParaRPr sz="2300"/>
          </a:p>
          <a:p>
            <a:pPr indent="-361950" lvl="0" marL="342900" rtl="0" algn="just">
              <a:lnSpc>
                <a:spcPct val="80000"/>
              </a:lnSpc>
              <a:spcBef>
                <a:spcPts val="880"/>
              </a:spcBef>
              <a:spcAft>
                <a:spcPts val="0"/>
              </a:spcAft>
              <a:buSzPts val="1700"/>
              <a:buFont typeface="Arial"/>
              <a:buChar char="•"/>
            </a:pPr>
            <a:r>
              <a:rPr lang="pt-PT" sz="1700"/>
              <a:t>Asigurați-vă că preocupările dvs. sunt comunicate în mod eficient părinților. </a:t>
            </a:r>
            <a:r>
              <a:rPr b="0" lang="pt-PT" sz="1700"/>
              <a:t>Acest lucru vă va permite să împărtășiți informații referitoare la progresul elevului și va permite părinților să consolideze comportamentele pozitive ale elevului acasă. </a:t>
            </a:r>
            <a:endParaRPr sz="23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7"/>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6000"/>
              <a:buNone/>
            </a:pPr>
            <a:r>
              <a:rPr lang="pt-PT" sz="4000">
                <a:solidFill>
                  <a:srgbClr val="08A5EF"/>
                </a:solidFill>
                <a:latin typeface="Calibri"/>
                <a:ea typeface="Calibri"/>
                <a:cs typeface="Calibri"/>
                <a:sym typeface="Calibri"/>
              </a:rPr>
              <a:t>Scenariul 1 – Incidentului mingii</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Descrierea situației</a:t>
            </a:r>
            <a:endParaRPr sz="4000">
              <a:solidFill>
                <a:srgbClr val="08A5EF"/>
              </a:solidFill>
              <a:latin typeface="Calibri"/>
              <a:ea typeface="Calibri"/>
              <a:cs typeface="Calibri"/>
              <a:sym typeface="Calibri"/>
            </a:endParaRPr>
          </a:p>
        </p:txBody>
      </p:sp>
      <p:sp>
        <p:nvSpPr>
          <p:cNvPr id="208" name="Google Shape;208;p27"/>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228600" lvl="0" marL="457200" rtl="0" algn="ctr">
              <a:lnSpc>
                <a:spcPct val="100000"/>
              </a:lnSpc>
              <a:spcBef>
                <a:spcPts val="400"/>
              </a:spcBef>
              <a:spcAft>
                <a:spcPts val="0"/>
              </a:spcAft>
              <a:buSzPts val="2000"/>
              <a:buNone/>
            </a:pPr>
            <a:r>
              <a:rPr lang="pt-PT"/>
              <a:t> </a:t>
            </a:r>
            <a:endParaRPr/>
          </a:p>
        </p:txBody>
      </p:sp>
      <p:pic>
        <p:nvPicPr>
          <p:cNvPr id="209" name="Google Shape;209;p27"/>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210" name="Google Shape;210;p27"/>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pt-PT" sz="1400" u="none" cap="none" strike="noStrike">
                <a:solidFill>
                  <a:srgbClr val="000000"/>
                </a:solidFill>
                <a:latin typeface="Arial"/>
                <a:ea typeface="Arial"/>
                <a:cs typeface="Arial"/>
                <a:sym typeface="Arial"/>
              </a:rPr>
              <a:t>ERASMUS + 2019-1-PL01- KA201-06486</a:t>
            </a:r>
            <a:endParaRPr b="0" i="0" sz="1050" u="none" cap="none" strike="noStrike">
              <a:solidFill>
                <a:schemeClr val="lt2"/>
              </a:solidFill>
              <a:latin typeface="Arial"/>
              <a:ea typeface="Arial"/>
              <a:cs typeface="Arial"/>
              <a:sym typeface="Arial"/>
            </a:endParaRPr>
          </a:p>
        </p:txBody>
      </p:sp>
      <p:sp>
        <p:nvSpPr>
          <p:cNvPr id="211" name="Google Shape;211;p27"/>
          <p:cNvSpPr/>
          <p:nvPr/>
        </p:nvSpPr>
        <p:spPr>
          <a:xfrm>
            <a:off x="500034" y="6286520"/>
            <a:ext cx="8101770"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400" u="none" cap="none" strike="noStrike">
                <a:solidFill>
                  <a:srgbClr val="EF8E7B"/>
                </a:solidFill>
                <a:latin typeface="Arial"/>
                <a:ea typeface="Arial"/>
                <a:cs typeface="Arial"/>
                <a:sym typeface="Arial"/>
              </a:rPr>
              <a:t>Probleme în relațiile de colegialitate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400" u="none" cap="none" strike="noStrike">
              <a:solidFill>
                <a:srgbClr val="EF8E7B"/>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28"/>
          <p:cNvSpPr txBox="1"/>
          <p:nvPr>
            <p:ph type="title"/>
          </p:nvPr>
        </p:nvSpPr>
        <p:spPr>
          <a:xfrm>
            <a:off x="457200" y="152718"/>
            <a:ext cx="7211144"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Incidentul cu mingea</a:t>
            </a:r>
            <a:endParaRPr/>
          </a:p>
        </p:txBody>
      </p:sp>
      <p:sp>
        <p:nvSpPr>
          <p:cNvPr id="217" name="Google Shape;217;p28"/>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62500" lnSpcReduction="20000"/>
          </a:bodyPr>
          <a:lstStyle/>
          <a:p>
            <a:pPr indent="-457200" lvl="0" marL="457200" rtl="0" algn="just">
              <a:lnSpc>
                <a:spcPct val="100000"/>
              </a:lnSpc>
              <a:spcBef>
                <a:spcPts val="360"/>
              </a:spcBef>
              <a:spcAft>
                <a:spcPts val="0"/>
              </a:spcAft>
              <a:buSzPct val="102857"/>
              <a:buFont typeface="Arial"/>
              <a:buChar char="•"/>
            </a:pPr>
            <a:r>
              <a:rPr lang="pt-PT" sz="2800"/>
              <a:t>Peter are o minge de fotbal pe care a adus-o de acasă la școală.</a:t>
            </a:r>
            <a:endParaRPr/>
          </a:p>
          <a:p>
            <a:pPr indent="-457200" lvl="0" marL="457200" rtl="0" algn="just">
              <a:lnSpc>
                <a:spcPct val="100000"/>
              </a:lnSpc>
              <a:spcBef>
                <a:spcPts val="360"/>
              </a:spcBef>
              <a:spcAft>
                <a:spcPts val="0"/>
              </a:spcAft>
              <a:buSzPct val="102857"/>
              <a:buFont typeface="Arial"/>
              <a:buChar char="•"/>
            </a:pPr>
            <a:r>
              <a:rPr lang="pt-PT" sz="2800"/>
              <a:t>Cei trei prieteni decid să joace fotbal, în timp ce Peter oferă mingea să se joace în acea pauză.</a:t>
            </a:r>
            <a:endParaRPr/>
          </a:p>
          <a:p>
            <a:pPr indent="-457200" lvl="0" marL="457200" rtl="0" algn="just">
              <a:lnSpc>
                <a:spcPct val="100000"/>
              </a:lnSpc>
              <a:spcBef>
                <a:spcPts val="360"/>
              </a:spcBef>
              <a:spcAft>
                <a:spcPts val="0"/>
              </a:spcAft>
              <a:buSzPct val="102857"/>
              <a:buFont typeface="Arial"/>
              <a:buChar char="•"/>
            </a:pPr>
            <a:r>
              <a:rPr lang="pt-PT" sz="2800"/>
              <a:t>După 10 minute de joc, John este foarte supărat pentru că nu marchează goluri.</a:t>
            </a:r>
            <a:endParaRPr/>
          </a:p>
          <a:p>
            <a:pPr indent="-457200" lvl="0" marL="457200" rtl="0" algn="just">
              <a:lnSpc>
                <a:spcPct val="100000"/>
              </a:lnSpc>
              <a:spcBef>
                <a:spcPts val="360"/>
              </a:spcBef>
              <a:spcAft>
                <a:spcPts val="0"/>
              </a:spcAft>
              <a:buSzPct val="102857"/>
              <a:buFont typeface="Arial"/>
              <a:buChar char="•"/>
            </a:pPr>
            <a:r>
              <a:rPr lang="pt-PT" sz="2800"/>
              <a:t>John începe să apeleze la diferite “nume” către prietenii săi și să fie agresiv în joc pentru ei.</a:t>
            </a:r>
            <a:endParaRPr/>
          </a:p>
          <a:p>
            <a:pPr indent="-457200" lvl="0" marL="457200" rtl="0" algn="just">
              <a:lnSpc>
                <a:spcPct val="100000"/>
              </a:lnSpc>
              <a:spcBef>
                <a:spcPts val="360"/>
              </a:spcBef>
              <a:spcAft>
                <a:spcPts val="0"/>
              </a:spcAft>
              <a:buSzPct val="102857"/>
              <a:buFont typeface="Arial"/>
              <a:buChar char="•"/>
            </a:pPr>
            <a:r>
              <a:rPr lang="pt-PT" sz="2800"/>
              <a:t>Când John recuperează mingea, îl împiedică pe Peter, acesta cade și se rănește la genunchi.</a:t>
            </a:r>
            <a:endParaRPr/>
          </a:p>
          <a:p>
            <a:pPr indent="-457200" lvl="0" marL="457200" rtl="0" algn="just">
              <a:lnSpc>
                <a:spcPct val="100000"/>
              </a:lnSpc>
              <a:spcBef>
                <a:spcPts val="360"/>
              </a:spcBef>
              <a:spcAft>
                <a:spcPts val="0"/>
              </a:spcAft>
              <a:buSzPct val="102857"/>
              <a:buFont typeface="Arial"/>
              <a:buChar char="•"/>
            </a:pPr>
            <a:r>
              <a:rPr lang="pt-PT" sz="2800"/>
              <a:t>John a reușit să înscrie un gol după ce l-a rănit pe Peter.</a:t>
            </a:r>
            <a:endParaRPr/>
          </a:p>
          <a:p>
            <a:pPr indent="-457200" lvl="0" marL="457200" rtl="0" algn="just">
              <a:lnSpc>
                <a:spcPct val="100000"/>
              </a:lnSpc>
              <a:spcBef>
                <a:spcPts val="360"/>
              </a:spcBef>
              <a:spcAft>
                <a:spcPts val="0"/>
              </a:spcAft>
              <a:buSzPct val="102857"/>
              <a:buFont typeface="Arial"/>
              <a:buChar char="•"/>
            </a:pPr>
            <a:r>
              <a:rPr lang="pt-PT" sz="2800"/>
              <a:t>Când John își dă seama că și-a rănit prietenul, se duce pe teren și încearcă să-și ceară scuze.</a:t>
            </a:r>
            <a:endParaRPr/>
          </a:p>
          <a:p>
            <a:pPr indent="-457200" lvl="0" marL="457200" rtl="0" algn="just">
              <a:lnSpc>
                <a:spcPct val="100000"/>
              </a:lnSpc>
              <a:spcBef>
                <a:spcPts val="360"/>
              </a:spcBef>
              <a:spcAft>
                <a:spcPts val="0"/>
              </a:spcAft>
              <a:buSzPct val="102857"/>
              <a:buFont typeface="Arial"/>
              <a:buChar char="•"/>
            </a:pPr>
            <a:r>
              <a:rPr lang="pt-PT" sz="2800"/>
              <a:t>Cu toate acestea, Peter nu vrea să-i audă pe John sau Sarah și părăsește terenul de fotbal, luând mingea cu el.</a:t>
            </a:r>
            <a:endParaRPr/>
          </a:p>
          <a:p>
            <a:pPr indent="-457200" lvl="0" marL="457200" rtl="0" algn="just">
              <a:lnSpc>
                <a:spcPct val="100000"/>
              </a:lnSpc>
              <a:spcBef>
                <a:spcPts val="360"/>
              </a:spcBef>
              <a:spcAft>
                <a:spcPts val="0"/>
              </a:spcAft>
              <a:buSzPct val="102857"/>
              <a:buFont typeface="Arial"/>
              <a:buChar char="•"/>
            </a:pPr>
            <a:r>
              <a:rPr lang="pt-PT" sz="2800"/>
              <a:t>Când ia mingea, spune că prietenii lui nu mai pot juca, deoarece mingea este a lui.</a:t>
            </a:r>
            <a:endParaRPr b="0" sz="2800">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9"/>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4000"/>
              <a:buNone/>
            </a:pPr>
            <a:r>
              <a:rPr lang="pt-PT" sz="4000">
                <a:solidFill>
                  <a:srgbClr val="08A5EF"/>
                </a:solidFill>
                <a:latin typeface="Calibri"/>
                <a:ea typeface="Calibri"/>
                <a:cs typeface="Calibri"/>
                <a:sym typeface="Calibri"/>
              </a:rPr>
              <a:t>Scenariul 2 – Incidentul cu Intimidarea (Bullying)</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Teoria conflictului</a:t>
            </a:r>
            <a:endParaRPr sz="4000">
              <a:solidFill>
                <a:srgbClr val="08A5EF"/>
              </a:solidFill>
              <a:latin typeface="Calibri"/>
              <a:ea typeface="Calibri"/>
              <a:cs typeface="Calibri"/>
              <a:sym typeface="Calibri"/>
            </a:endParaRPr>
          </a:p>
        </p:txBody>
      </p:sp>
      <p:sp>
        <p:nvSpPr>
          <p:cNvPr id="224" name="Google Shape;224;p29"/>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pt-PT"/>
              <a:t> </a:t>
            </a:r>
            <a:endParaRPr/>
          </a:p>
        </p:txBody>
      </p:sp>
      <p:pic>
        <p:nvPicPr>
          <p:cNvPr id="225" name="Google Shape;225;p29"/>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226" name="Google Shape;226;p29"/>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pt-PT"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
        <p:nvSpPr>
          <p:cNvPr id="227" name="Google Shape;227;p29"/>
          <p:cNvSpPr/>
          <p:nvPr/>
        </p:nvSpPr>
        <p:spPr>
          <a:xfrm>
            <a:off x="500034" y="6286520"/>
            <a:ext cx="8101770" cy="64629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800" u="none" cap="none" strike="noStrike">
                <a:solidFill>
                  <a:srgbClr val="EF8E7B"/>
                </a:solidFill>
                <a:latin typeface="Arial"/>
                <a:ea typeface="Arial"/>
                <a:cs typeface="Arial"/>
                <a:sym typeface="Arial"/>
              </a:rPr>
              <a:t>Probleme în relațiile de colegialitate</a:t>
            </a:r>
            <a:endParaRPr b="0" i="0" sz="1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
          <p:cNvSpPr txBox="1"/>
          <p:nvPr>
            <p:ph type="title"/>
          </p:nvPr>
        </p:nvSpPr>
        <p:spPr>
          <a:xfrm>
            <a:off x="457200" y="152725"/>
            <a:ext cx="64338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sz="3140"/>
              <a:t>RELAȚIILE DE COLEGIALITATE </a:t>
            </a:r>
            <a:br>
              <a:rPr lang="pt-PT" sz="3140"/>
            </a:br>
            <a:r>
              <a:rPr lang="pt-PT" sz="3140"/>
              <a:t>IMPORTANȚA LOR</a:t>
            </a:r>
            <a:endParaRPr sz="3140"/>
          </a:p>
        </p:txBody>
      </p:sp>
      <p:sp>
        <p:nvSpPr>
          <p:cNvPr id="107" name="Google Shape;107;p2"/>
          <p:cNvSpPr txBox="1"/>
          <p:nvPr>
            <p:ph idx="1" type="body"/>
          </p:nvPr>
        </p:nvSpPr>
        <p:spPr>
          <a:xfrm>
            <a:off x="179512" y="3645899"/>
            <a:ext cx="8280920" cy="2839912"/>
          </a:xfrm>
          <a:prstGeom prst="rect">
            <a:avLst/>
          </a:prstGeom>
          <a:noFill/>
          <a:ln>
            <a:noFill/>
          </a:ln>
        </p:spPr>
        <p:txBody>
          <a:bodyPr anchorCtr="0" anchor="t" bIns="45700" lIns="91425" spcFirstLastPara="1" rIns="91425" wrap="square" tIns="45700">
            <a:normAutofit/>
          </a:bodyPr>
          <a:lstStyle/>
          <a:p>
            <a:pPr indent="-401320" lvl="0" marL="457200" rtl="0" algn="just">
              <a:lnSpc>
                <a:spcPct val="80000"/>
              </a:lnSpc>
              <a:spcBef>
                <a:spcPts val="0"/>
              </a:spcBef>
              <a:spcAft>
                <a:spcPts val="0"/>
              </a:spcAft>
              <a:buClr>
                <a:schemeClr val="dk1"/>
              </a:buClr>
              <a:buSzPts val="2720"/>
              <a:buChar char="•"/>
            </a:pPr>
            <a:r>
              <a:rPr b="0" lang="pt-PT" sz="2800">
                <a:latin typeface="Calibri"/>
                <a:ea typeface="Calibri"/>
                <a:cs typeface="Calibri"/>
                <a:sym typeface="Calibri"/>
              </a:rPr>
              <a:t>Colegii deservesc o sursă de informații despre regulile sociale, o sursă de consolidare importantă și ca modele pentru o varietate de comportamente sociale critice (Bukowski, 2003).</a:t>
            </a:r>
            <a:endParaRPr/>
          </a:p>
          <a:p>
            <a:pPr indent="-401320" lvl="0" marL="457200" rtl="0" algn="just">
              <a:lnSpc>
                <a:spcPct val="80000"/>
              </a:lnSpc>
              <a:spcBef>
                <a:spcPts val="0"/>
              </a:spcBef>
              <a:spcAft>
                <a:spcPts val="0"/>
              </a:spcAft>
              <a:buClr>
                <a:schemeClr val="dk1"/>
              </a:buClr>
              <a:buSzPts val="2720"/>
              <a:buChar char="•"/>
            </a:pPr>
            <a:r>
              <a:rPr b="0" lang="pt-PT" sz="2800">
                <a:latin typeface="Calibri"/>
                <a:ea typeface="Calibri"/>
                <a:cs typeface="Calibri"/>
                <a:sym typeface="Calibri"/>
              </a:rPr>
              <a:t>Colegii oferă un standard în cadrul căruia copiii se pot compara social, jucând un rol critic în dezvoltarea imaginii de sine a copiilor (Hetherington și colab.).</a:t>
            </a:r>
            <a:endParaRPr/>
          </a:p>
        </p:txBody>
      </p:sp>
      <p:pic>
        <p:nvPicPr>
          <p:cNvPr id="108" name="Google Shape;108;p2"/>
          <p:cNvPicPr preferRelativeResize="0"/>
          <p:nvPr/>
        </p:nvPicPr>
        <p:blipFill rotWithShape="1">
          <a:blip r:embed="rId3">
            <a:alphaModFix/>
          </a:blip>
          <a:srcRect b="0" l="0" r="0" t="0"/>
          <a:stretch/>
        </p:blipFill>
        <p:spPr>
          <a:xfrm>
            <a:off x="611560" y="1524318"/>
            <a:ext cx="2952329" cy="1969180"/>
          </a:xfrm>
          <a:prstGeom prst="rect">
            <a:avLst/>
          </a:prstGeom>
          <a:noFill/>
          <a:ln>
            <a:noFill/>
          </a:ln>
        </p:spPr>
      </p:pic>
      <p:sp>
        <p:nvSpPr>
          <p:cNvPr id="109" name="Google Shape;109;p2"/>
          <p:cNvSpPr txBox="1"/>
          <p:nvPr/>
        </p:nvSpPr>
        <p:spPr>
          <a:xfrm>
            <a:off x="3419872" y="1524319"/>
            <a:ext cx="5173679" cy="2264722"/>
          </a:xfrm>
          <a:prstGeom prst="rect">
            <a:avLst/>
          </a:prstGeom>
          <a:noFill/>
          <a:ln>
            <a:noFill/>
          </a:ln>
        </p:spPr>
        <p:txBody>
          <a:bodyPr anchorCtr="0" anchor="t" bIns="45700" lIns="91425" spcFirstLastPara="1" rIns="91425" wrap="square" tIns="45700">
            <a:normAutofit/>
          </a:bodyPr>
          <a:lstStyle/>
          <a:p>
            <a:pPr indent="-401320" lvl="0" marL="457200" marR="0" rtl="0" algn="just">
              <a:lnSpc>
                <a:spcPct val="60000"/>
              </a:lnSpc>
              <a:spcBef>
                <a:spcPts val="0"/>
              </a:spcBef>
              <a:spcAft>
                <a:spcPts val="0"/>
              </a:spcAft>
              <a:buClr>
                <a:schemeClr val="dk1"/>
              </a:buClr>
              <a:buSzPts val="2720"/>
              <a:buFont typeface="Arial"/>
              <a:buChar char="•"/>
            </a:pPr>
            <a:r>
              <a:rPr b="0" i="0" lang="pt-PT" sz="2170" u="none" cap="none" strike="noStrike">
                <a:solidFill>
                  <a:schemeClr val="dk1"/>
                </a:solidFill>
                <a:latin typeface="Calibri"/>
                <a:ea typeface="Calibri"/>
                <a:cs typeface="Calibri"/>
                <a:sym typeface="Calibri"/>
              </a:rPr>
              <a:t>Interacțiunile copiilor cu colegii lor îndeplinesc mai multe funcții critice de dezvoltare. Interacțiunile unui copil cu colegii tind să fie mai egalitare și mai libere de constrângeri decât interacțiunile lor cu adulții, oferind posibilitatea de a dezvolta noi abilități pentru respectarea regulilor și de a explora limitele toleranței sociale (Hetherington, Parke și Locke, 1999).</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0"/>
          <p:cNvSpPr txBox="1"/>
          <p:nvPr>
            <p:ph type="title"/>
          </p:nvPr>
        </p:nvSpPr>
        <p:spPr>
          <a:xfrm>
            <a:off x="256477" y="152718"/>
            <a:ext cx="6467707"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RELAȚIILE DE COLEGIALITATE - IMPORTANȚA LOR</a:t>
            </a:r>
            <a:endParaRPr/>
          </a:p>
        </p:txBody>
      </p:sp>
      <p:sp>
        <p:nvSpPr>
          <p:cNvPr id="233" name="Google Shape;233;p30"/>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342900" lvl="0" marL="342900" rtl="0" algn="just">
              <a:lnSpc>
                <a:spcPct val="100000"/>
              </a:lnSpc>
              <a:spcBef>
                <a:spcPts val="0"/>
              </a:spcBef>
              <a:spcAft>
                <a:spcPts val="0"/>
              </a:spcAft>
              <a:buSzPts val="2000"/>
              <a:buFont typeface="Arial"/>
              <a:buChar char="•"/>
            </a:pPr>
            <a:r>
              <a:rPr b="0" lang="pt-PT">
                <a:latin typeface="Calibri"/>
                <a:ea typeface="Calibri"/>
                <a:cs typeface="Calibri"/>
                <a:sym typeface="Calibri"/>
              </a:rPr>
              <a:t>Modul în care se interacționează și se formează relații cu ceilalți prin copilăria timpurie, copilăria mijlocie și adolescență este o piatră de temelie a majorității teoriilor dezvoltării (de exemplu, Erikson, 1968; Parker, Rubin, Erath, Wojslawowicz &amp; Buskirk, 2006). Formarea abilităților sociale care permit negocierea eficientă a interacțiunilor legate de colegi și a relațiilor interumane este, fără îndoială, una dintre cele mai importante sarcini de dezvoltare. Ca atare, relațiile între colegi contribuie puternic la multe aspecte ale dezvoltării normale și anormale (Bukowski &amp; Adams, 2005).</a:t>
            </a:r>
            <a:endParaRPr/>
          </a:p>
          <a:p>
            <a:pPr indent="0" lvl="0" marL="0" rtl="0" algn="l">
              <a:lnSpc>
                <a:spcPct val="100000"/>
              </a:lnSpc>
              <a:spcBef>
                <a:spcPts val="1000"/>
              </a:spcBef>
              <a:spcAft>
                <a:spcPts val="0"/>
              </a:spcAft>
              <a:buClr>
                <a:schemeClr val="dk1"/>
              </a:buClr>
              <a:buSzPts val="2000"/>
              <a:buNone/>
            </a:pPr>
            <a:r>
              <a:t/>
            </a:r>
            <a:endParaRPr/>
          </a:p>
        </p:txBody>
      </p:sp>
      <p:pic>
        <p:nvPicPr>
          <p:cNvPr id="234" name="Google Shape;234;p30"/>
          <p:cNvPicPr preferRelativeResize="0"/>
          <p:nvPr/>
        </p:nvPicPr>
        <p:blipFill rotWithShape="1">
          <a:blip r:embed="rId3">
            <a:alphaModFix/>
          </a:blip>
          <a:srcRect b="0" l="0" r="0" t="0"/>
          <a:stretch/>
        </p:blipFill>
        <p:spPr>
          <a:xfrm>
            <a:off x="5500753" y="4649470"/>
            <a:ext cx="2571750" cy="17049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RELAȚII ÎNTRE COLEGI - RECOMANDĂRI</a:t>
            </a:r>
            <a:endParaRPr/>
          </a:p>
        </p:txBody>
      </p:sp>
      <p:sp>
        <p:nvSpPr>
          <p:cNvPr id="240" name="Google Shape;240;p31"/>
          <p:cNvSpPr txBox="1"/>
          <p:nvPr>
            <p:ph idx="1" type="body"/>
          </p:nvPr>
        </p:nvSpPr>
        <p:spPr>
          <a:xfrm>
            <a:off x="457200" y="1752600"/>
            <a:ext cx="4474800" cy="3487800"/>
          </a:xfrm>
          <a:prstGeom prst="rect">
            <a:avLst/>
          </a:prstGeom>
          <a:noFill/>
          <a:ln>
            <a:noFill/>
          </a:ln>
        </p:spPr>
        <p:txBody>
          <a:bodyPr anchorCtr="0" anchor="t" bIns="45700" lIns="91425" spcFirstLastPara="1" rIns="91425" wrap="square" tIns="45700">
            <a:noAutofit/>
          </a:bodyPr>
          <a:lstStyle/>
          <a:p>
            <a:pPr indent="-285750" lvl="0" marL="457200" rtl="0" algn="just">
              <a:lnSpc>
                <a:spcPct val="80000"/>
              </a:lnSpc>
              <a:spcBef>
                <a:spcPts val="0"/>
              </a:spcBef>
              <a:spcAft>
                <a:spcPts val="0"/>
              </a:spcAft>
              <a:buSzPts val="900"/>
              <a:buChar char="•"/>
            </a:pPr>
            <a:r>
              <a:rPr lang="pt-PT" sz="1750"/>
              <a:t>Profesorii trebuie să se adreseze atât nevoilor academice, cât și sociale ale copiilor, pentru a menține o învățare susținută și optimă. Pentru a crea și a menține cu succes un mediu de învățare optim, influența profesorului asupra relațiilor copiilor în clasă trebuie să fie intenționată.</a:t>
            </a:r>
            <a:endParaRPr sz="2200"/>
          </a:p>
          <a:p>
            <a:pPr indent="-285750" lvl="0" marL="457200" rtl="0" algn="just">
              <a:lnSpc>
                <a:spcPct val="80000"/>
              </a:lnSpc>
              <a:spcBef>
                <a:spcPts val="0"/>
              </a:spcBef>
              <a:spcAft>
                <a:spcPts val="0"/>
              </a:spcAft>
              <a:buSzPts val="900"/>
              <a:buChar char="•"/>
            </a:pPr>
            <a:r>
              <a:rPr lang="pt-PT" sz="1750"/>
              <a:t>Profesorii ar trebui să modeleze viața socială a copiilor prin munca în grup, identificarea membrilor pentru proiecte de grup, cultura și aranjarea locurilor în clasă.</a:t>
            </a:r>
            <a:endParaRPr sz="2200"/>
          </a:p>
          <a:p>
            <a:pPr indent="-228600" lvl="0" marL="457200" rtl="0" algn="just">
              <a:lnSpc>
                <a:spcPct val="80000"/>
              </a:lnSpc>
              <a:spcBef>
                <a:spcPts val="0"/>
              </a:spcBef>
              <a:spcAft>
                <a:spcPts val="0"/>
              </a:spcAft>
              <a:buClr>
                <a:schemeClr val="dk1"/>
              </a:buClr>
              <a:buSzPts val="700"/>
              <a:buNone/>
            </a:pPr>
            <a:r>
              <a:t/>
            </a:r>
            <a:endParaRPr sz="1750"/>
          </a:p>
        </p:txBody>
      </p:sp>
      <p:pic>
        <p:nvPicPr>
          <p:cNvPr id="241" name="Google Shape;241;p31"/>
          <p:cNvPicPr preferRelativeResize="0"/>
          <p:nvPr/>
        </p:nvPicPr>
        <p:blipFill rotWithShape="1">
          <a:blip r:embed="rId3">
            <a:alphaModFix/>
          </a:blip>
          <a:srcRect b="0" l="0" r="0" t="0"/>
          <a:stretch/>
        </p:blipFill>
        <p:spPr>
          <a:xfrm>
            <a:off x="5163390" y="2227612"/>
            <a:ext cx="3610549" cy="2402780"/>
          </a:xfrm>
          <a:prstGeom prst="rect">
            <a:avLst/>
          </a:prstGeom>
          <a:noFill/>
          <a:ln>
            <a:noFill/>
          </a:ln>
        </p:spPr>
      </p:pic>
      <p:sp>
        <p:nvSpPr>
          <p:cNvPr id="242" name="Google Shape;242;p31"/>
          <p:cNvSpPr txBox="1"/>
          <p:nvPr/>
        </p:nvSpPr>
        <p:spPr>
          <a:xfrm>
            <a:off x="323500" y="5470477"/>
            <a:ext cx="8219100" cy="1090200"/>
          </a:xfrm>
          <a:prstGeom prst="rect">
            <a:avLst/>
          </a:prstGeom>
          <a:noFill/>
          <a:ln>
            <a:noFill/>
          </a:ln>
        </p:spPr>
        <p:txBody>
          <a:bodyPr anchorCtr="0" anchor="t" bIns="45700" lIns="91425" spcFirstLastPara="1" rIns="91425" wrap="square" tIns="45700">
            <a:normAutofit lnSpcReduction="20000"/>
          </a:bodyPr>
          <a:lstStyle/>
          <a:p>
            <a:pPr indent="-361950" lvl="0" marL="457200" marR="0" rtl="0" algn="just">
              <a:lnSpc>
                <a:spcPct val="100000"/>
              </a:lnSpc>
              <a:spcBef>
                <a:spcPts val="0"/>
              </a:spcBef>
              <a:spcAft>
                <a:spcPts val="0"/>
              </a:spcAft>
              <a:buClr>
                <a:schemeClr val="dk1"/>
              </a:buClr>
              <a:buSzPts val="2100"/>
              <a:buFont typeface="Arial"/>
              <a:buChar char="•"/>
            </a:pPr>
            <a:r>
              <a:rPr b="1" i="0" lang="pt-PT" sz="2000" u="none" cap="none" strike="noStrike">
                <a:solidFill>
                  <a:schemeClr val="dk1"/>
                </a:solidFill>
                <a:latin typeface="Arial"/>
                <a:ea typeface="Arial"/>
                <a:cs typeface="Arial"/>
                <a:sym typeface="Arial"/>
              </a:rPr>
              <a:t>Profesorii ar trebui să recunoască prietenia copiilor, aceasta trebuie să fie foarte clară în identificarea acceptării sau respingerii individuale a copiilor de către colegii lor.</a:t>
            </a:r>
            <a:endParaRPr/>
          </a:p>
          <a:p>
            <a:pPr indent="0" lvl="0" marL="95250" marR="0" rtl="0" algn="just">
              <a:lnSpc>
                <a:spcPct val="100000"/>
              </a:lnSpc>
              <a:spcBef>
                <a:spcPts val="0"/>
              </a:spcBef>
              <a:spcAft>
                <a:spcPts val="0"/>
              </a:spcAft>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32"/>
          <p:cNvSpPr txBox="1"/>
          <p:nvPr>
            <p:ph type="title"/>
          </p:nvPr>
        </p:nvSpPr>
        <p:spPr>
          <a:xfrm>
            <a:off x="256881" y="286129"/>
            <a:ext cx="68511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400"/>
              <a:buNone/>
            </a:pPr>
            <a:r>
              <a:rPr lang="pt-PT" sz="2400"/>
              <a:t>STRATEGII PENTRU PROMOVAREA RELAȚIILOR DE COLEGIALITATE</a:t>
            </a:r>
            <a:br>
              <a:rPr lang="pt-PT" sz="2400"/>
            </a:br>
            <a:r>
              <a:rPr lang="pt-PT" sz="2400"/>
              <a:t>EXEMPLE DE MICRO-SCHIMBĂRI ÎN RUTINE ȘI PRACTICI</a:t>
            </a:r>
            <a:endParaRPr sz="2400"/>
          </a:p>
        </p:txBody>
      </p:sp>
      <p:sp>
        <p:nvSpPr>
          <p:cNvPr id="248" name="Google Shape;248;p32"/>
          <p:cNvSpPr txBox="1"/>
          <p:nvPr>
            <p:ph idx="1" type="body"/>
          </p:nvPr>
        </p:nvSpPr>
        <p:spPr>
          <a:xfrm>
            <a:off x="457200" y="2182275"/>
            <a:ext cx="8367300" cy="43737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SzPts val="1100"/>
              <a:buNone/>
            </a:pPr>
            <a:r>
              <a:rPr lang="pt-PT" sz="1850"/>
              <a:t>PRIETENIILE ÎNTRE COLEGI</a:t>
            </a:r>
            <a:endParaRPr sz="1850"/>
          </a:p>
          <a:p>
            <a:pPr indent="0" lvl="0" marL="0" rtl="0" algn="l">
              <a:lnSpc>
                <a:spcPct val="90000"/>
              </a:lnSpc>
              <a:spcBef>
                <a:spcPts val="0"/>
              </a:spcBef>
              <a:spcAft>
                <a:spcPts val="0"/>
              </a:spcAft>
              <a:buSzPts val="1100"/>
              <a:buNone/>
            </a:pPr>
            <a:r>
              <a:t/>
            </a:r>
            <a:endParaRPr sz="1850"/>
          </a:p>
          <a:p>
            <a:pPr indent="0" lvl="0" marL="0" rtl="0" algn="l">
              <a:lnSpc>
                <a:spcPct val="90000"/>
              </a:lnSpc>
              <a:spcBef>
                <a:spcPts val="0"/>
              </a:spcBef>
              <a:spcAft>
                <a:spcPts val="0"/>
              </a:spcAft>
              <a:buSzPts val="1100"/>
              <a:buNone/>
            </a:pPr>
            <a:r>
              <a:rPr lang="pt-PT" sz="1850"/>
              <a:t>• Găsiți mai multe sarcini pe care elevii le pot finaliza cu un coleg de clasă și, ocazional, atribuiți-le unor colegi imprevizibili. Acestea pot fi treburi de clasă, sarcini de instruire sau privilegii de clasă.</a:t>
            </a:r>
            <a:endParaRPr sz="1850"/>
          </a:p>
          <a:p>
            <a:pPr indent="0" lvl="0" marL="0" rtl="0" algn="l">
              <a:lnSpc>
                <a:spcPct val="90000"/>
              </a:lnSpc>
              <a:spcBef>
                <a:spcPts val="0"/>
              </a:spcBef>
              <a:spcAft>
                <a:spcPts val="0"/>
              </a:spcAft>
              <a:buSzPts val="1100"/>
              <a:buNone/>
            </a:pPr>
            <a:r>
              <a:t/>
            </a:r>
            <a:endParaRPr sz="1850"/>
          </a:p>
          <a:p>
            <a:pPr indent="0" lvl="0" marL="0" rtl="0" algn="l">
              <a:lnSpc>
                <a:spcPct val="90000"/>
              </a:lnSpc>
              <a:spcBef>
                <a:spcPts val="0"/>
              </a:spcBef>
              <a:spcAft>
                <a:spcPts val="0"/>
              </a:spcAft>
              <a:buSzPts val="1100"/>
              <a:buNone/>
            </a:pPr>
            <a:r>
              <a:rPr lang="pt-PT" sz="1850"/>
              <a:t>• Învățați elevii să joace jocuri necompetitive care sunt atrăgătoare, dar care nu au câștigători și învinși.</a:t>
            </a:r>
            <a:endParaRPr sz="1850"/>
          </a:p>
          <a:p>
            <a:pPr indent="0" lvl="0" marL="0" rtl="0" algn="l">
              <a:lnSpc>
                <a:spcPct val="90000"/>
              </a:lnSpc>
              <a:spcBef>
                <a:spcPts val="0"/>
              </a:spcBef>
              <a:spcAft>
                <a:spcPts val="0"/>
              </a:spcAft>
              <a:buSzPts val="1100"/>
              <a:buNone/>
            </a:pPr>
            <a:r>
              <a:t/>
            </a:r>
            <a:endParaRPr sz="1850"/>
          </a:p>
          <a:p>
            <a:pPr indent="0" lvl="0" marL="0" rtl="0" algn="l">
              <a:lnSpc>
                <a:spcPct val="90000"/>
              </a:lnSpc>
              <a:spcBef>
                <a:spcPts val="0"/>
              </a:spcBef>
              <a:spcAft>
                <a:spcPts val="0"/>
              </a:spcAft>
              <a:buSzPts val="1100"/>
              <a:buNone/>
            </a:pPr>
            <a:r>
              <a:rPr lang="pt-PT" sz="1850"/>
              <a:t>• Adăugați mai multe jocuri atractive și atrăgătoare din punct de vedere al dezvoltării în locul de joacă, acordând o atenție deosebită jocurilor care pot fi jucate de elevi cu abilități sportive limitate, jocuri pentru grupuri mici și mari și jocuri care sunt foarte fizice sau foarte relaxante.</a:t>
            </a:r>
            <a:endParaRPr sz="1850"/>
          </a:p>
          <a:p>
            <a:pPr indent="0" lvl="0" marL="0" rtl="0" algn="l">
              <a:lnSpc>
                <a:spcPct val="90000"/>
              </a:lnSpc>
              <a:spcBef>
                <a:spcPts val="0"/>
              </a:spcBef>
              <a:spcAft>
                <a:spcPts val="0"/>
              </a:spcAft>
              <a:buSzPts val="1100"/>
              <a:buNone/>
            </a:pPr>
            <a:r>
              <a:t/>
            </a:r>
            <a:endParaRPr sz="1850"/>
          </a:p>
          <a:p>
            <a:pPr indent="0" lvl="0" marL="0" rtl="0" algn="l">
              <a:lnSpc>
                <a:spcPct val="90000"/>
              </a:lnSpc>
              <a:spcBef>
                <a:spcPts val="0"/>
              </a:spcBef>
              <a:spcAft>
                <a:spcPts val="0"/>
              </a:spcAft>
              <a:buClr>
                <a:schemeClr val="dk1"/>
              </a:buClr>
              <a:buSzPts val="1100"/>
              <a:buFont typeface="Arial"/>
              <a:buNone/>
            </a:pPr>
            <a:r>
              <a:rPr lang="pt-PT" sz="1850"/>
              <a:t> Țineți „jocuri de terapie” în care un nou joc este predat atunci când elevii se separă - începeți cu un grup mic care include câțiva elevi izolați. Odată ce jocul începe, oricine se poate alătura.</a:t>
            </a:r>
            <a:endParaRPr/>
          </a:p>
          <a:p>
            <a:pPr indent="0" lvl="0" marL="0" rtl="0" algn="l">
              <a:lnSpc>
                <a:spcPct val="90000"/>
              </a:lnSpc>
              <a:spcBef>
                <a:spcPts val="370"/>
              </a:spcBef>
              <a:spcAft>
                <a:spcPts val="0"/>
              </a:spcAft>
              <a:buClr>
                <a:schemeClr val="dk1"/>
              </a:buClr>
              <a:buSzPts val="1850"/>
              <a:buNone/>
            </a:pPr>
            <a:r>
              <a:t/>
            </a:r>
            <a:endParaRPr sz="185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gccfbd299d6_0_0"/>
          <p:cNvSpPr txBox="1"/>
          <p:nvPr>
            <p:ph type="title"/>
          </p:nvPr>
        </p:nvSpPr>
        <p:spPr>
          <a:xfrm>
            <a:off x="407625" y="3510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400"/>
              <a:buNone/>
            </a:pPr>
            <a:r>
              <a:rPr lang="pt-PT" sz="2400"/>
              <a:t>STRATEGII PENTRU PROMOVAREA RELAȚIILOR DE COLEGIALITATE</a:t>
            </a:r>
            <a:br>
              <a:rPr lang="pt-PT" sz="2400"/>
            </a:br>
            <a:r>
              <a:rPr lang="pt-PT" sz="2400"/>
              <a:t>EXEMPLE DE MICRO-SCHIMBĂRI ÎN RUTINE ȘI PRACTICI</a:t>
            </a:r>
            <a:endParaRPr sz="2400"/>
          </a:p>
        </p:txBody>
      </p:sp>
      <p:sp>
        <p:nvSpPr>
          <p:cNvPr id="254" name="Google Shape;254;gccfbd299d6_0_0"/>
          <p:cNvSpPr txBox="1"/>
          <p:nvPr>
            <p:ph idx="1" type="body"/>
          </p:nvPr>
        </p:nvSpPr>
        <p:spPr>
          <a:xfrm>
            <a:off x="4572000" y="1524318"/>
            <a:ext cx="4258800" cy="5333700"/>
          </a:xfrm>
          <a:prstGeom prst="rect">
            <a:avLst/>
          </a:prstGeom>
          <a:noFill/>
          <a:ln>
            <a:noFill/>
          </a:ln>
        </p:spPr>
        <p:txBody>
          <a:bodyPr anchorCtr="0" anchor="t" bIns="45700" lIns="91425" spcFirstLastPara="1" rIns="91425" wrap="square" tIns="45700">
            <a:noAutofit/>
          </a:bodyPr>
          <a:lstStyle/>
          <a:p>
            <a:pPr indent="0" lvl="0" marL="0" rtl="0" algn="just">
              <a:lnSpc>
                <a:spcPct val="80000"/>
              </a:lnSpc>
              <a:spcBef>
                <a:spcPts val="360"/>
              </a:spcBef>
              <a:spcAft>
                <a:spcPts val="0"/>
              </a:spcAft>
              <a:buClr>
                <a:schemeClr val="dk1"/>
              </a:buClr>
              <a:buSzPts val="1189"/>
              <a:buNone/>
            </a:pPr>
            <a:r>
              <a:rPr lang="pt-PT" sz="1600"/>
              <a:t>CONFLICTE ÎNTRE COLEGI</a:t>
            </a:r>
            <a:endParaRPr sz="1600"/>
          </a:p>
          <a:p>
            <a:pPr indent="0" lvl="0" marL="0" rtl="0" algn="just">
              <a:lnSpc>
                <a:spcPct val="80000"/>
              </a:lnSpc>
              <a:spcBef>
                <a:spcPts val="360"/>
              </a:spcBef>
              <a:spcAft>
                <a:spcPts val="0"/>
              </a:spcAft>
              <a:buClr>
                <a:schemeClr val="dk1"/>
              </a:buClr>
              <a:buSzPts val="1189"/>
              <a:buNone/>
            </a:pPr>
            <a:r>
              <a:t/>
            </a:r>
            <a:endParaRPr sz="1600"/>
          </a:p>
          <a:p>
            <a:pPr indent="0" lvl="0" marL="0" rtl="0" algn="just">
              <a:lnSpc>
                <a:spcPct val="80000"/>
              </a:lnSpc>
              <a:spcBef>
                <a:spcPts val="360"/>
              </a:spcBef>
              <a:spcAft>
                <a:spcPts val="0"/>
              </a:spcAft>
              <a:buSzPts val="1189"/>
              <a:buNone/>
            </a:pPr>
            <a:r>
              <a:rPr lang="pt-PT" sz="1600"/>
              <a:t>• Rezolvați frecvent și în prealabil discuții ăn contradictoriu previzibile la întâlnirile de clasă.</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Puneți elevii care se șicanează  să completeze împreună o „foaie de lucru pentru conflict” pentru a discuta despre ce s-a întâmplat și cum se poate rezolva.</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Realocați activitățile din locul de joacă, astfel încât să nu se lovească unul de celălalt.</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Scrieți reguli școlare simple pentru activitățile comune la locul de joacă (fotbal, baschet, patru pătrate) în legătură cu care elevii se șicanează adesea.</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Faceți o rutină pentru alegerea echipelor o dată pe săptămână (echilibrând abilitățile per echipe) și folosiți aceleași echipe până în săptămâna următoare.</a:t>
            </a:r>
            <a:endParaRPr sz="2200"/>
          </a:p>
          <a:p>
            <a:pPr indent="0" lvl="0" marL="0" rtl="0" algn="just">
              <a:lnSpc>
                <a:spcPct val="80000"/>
              </a:lnSpc>
              <a:spcBef>
                <a:spcPts val="360"/>
              </a:spcBef>
              <a:spcAft>
                <a:spcPts val="0"/>
              </a:spcAft>
              <a:buSzPts val="1189"/>
              <a:buNone/>
            </a:pPr>
            <a:r>
              <a:t/>
            </a:r>
            <a:endParaRPr sz="1600"/>
          </a:p>
        </p:txBody>
      </p:sp>
      <p:pic>
        <p:nvPicPr>
          <p:cNvPr id="255" name="Google Shape;255;gccfbd299d6_0_0"/>
          <p:cNvPicPr preferRelativeResize="0"/>
          <p:nvPr/>
        </p:nvPicPr>
        <p:blipFill rotWithShape="1">
          <a:blip r:embed="rId3">
            <a:alphaModFix/>
          </a:blip>
          <a:srcRect b="0" l="0" r="0" t="0"/>
          <a:stretch/>
        </p:blipFill>
        <p:spPr>
          <a:xfrm>
            <a:off x="313175" y="2121050"/>
            <a:ext cx="4258826" cy="346449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gccfbd299d6_0_17"/>
          <p:cNvSpPr txBox="1"/>
          <p:nvPr>
            <p:ph type="title"/>
          </p:nvPr>
        </p:nvSpPr>
        <p:spPr>
          <a:xfrm>
            <a:off x="407625" y="3510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400"/>
              <a:buNone/>
            </a:pPr>
            <a:r>
              <a:rPr lang="pt-PT" sz="2400"/>
              <a:t>STRATEGII PENTRU PROMOVAREA RELAȚIILOR DE COLEGIALITATE</a:t>
            </a:r>
            <a:br>
              <a:rPr lang="pt-PT" sz="2400"/>
            </a:br>
            <a:r>
              <a:rPr lang="pt-PT" sz="2400"/>
              <a:t>EXEMPLE DE MICRO-SCHIMBĂRI ÎN RUTINE ȘI PRACTICI</a:t>
            </a:r>
            <a:endParaRPr sz="2400"/>
          </a:p>
        </p:txBody>
      </p:sp>
      <p:sp>
        <p:nvSpPr>
          <p:cNvPr id="261" name="Google Shape;261;gccfbd299d6_0_17"/>
          <p:cNvSpPr txBox="1"/>
          <p:nvPr>
            <p:ph idx="1" type="body"/>
          </p:nvPr>
        </p:nvSpPr>
        <p:spPr>
          <a:xfrm>
            <a:off x="4572000" y="1524318"/>
            <a:ext cx="4258800" cy="5333700"/>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360"/>
              </a:spcBef>
              <a:spcAft>
                <a:spcPts val="0"/>
              </a:spcAft>
              <a:buSzPts val="1189"/>
              <a:buNone/>
            </a:pPr>
            <a:r>
              <a:t/>
            </a:r>
            <a:endParaRPr sz="2200"/>
          </a:p>
          <a:p>
            <a:pPr indent="0" lvl="0" marL="0" rtl="0" algn="just">
              <a:lnSpc>
                <a:spcPct val="80000"/>
              </a:lnSpc>
              <a:spcBef>
                <a:spcPts val="360"/>
              </a:spcBef>
              <a:spcAft>
                <a:spcPts val="0"/>
              </a:spcAft>
              <a:buSzPts val="1189"/>
              <a:buNone/>
            </a:pPr>
            <a:r>
              <a:rPr lang="pt-PT" sz="1600"/>
              <a:t>• Adăugați mai mulți supraveghetori la locul de joacă sau schimbați locul în care se află.</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Schimbați ceea ce fac supraveghetorii: cereți-le să circule activ pe terenul de joacă și solicitați elevilor să se joace și să rezolve conflictele</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Organizați un „atelier de recreere” în care toți elevii parcurg împreună terenul de joacă în timp ce revăd rutinele, regulile, utilizarea corectă a echipamentelor, procedurile de intrare / ieșire, strategiile de distracție împreună și acțiunile supervizorilor atunci când există probleme. Adăugați un atelier de rapel la jumătatea anului.</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Invitați un sportiv local valoros la școală pentru a vorbi despre practicarea sportului.</a:t>
            </a:r>
            <a:endParaRPr sz="1600"/>
          </a:p>
        </p:txBody>
      </p:sp>
      <p:pic>
        <p:nvPicPr>
          <p:cNvPr id="262" name="Google Shape;262;gccfbd299d6_0_17"/>
          <p:cNvPicPr preferRelativeResize="0"/>
          <p:nvPr/>
        </p:nvPicPr>
        <p:blipFill rotWithShape="1">
          <a:blip r:embed="rId3">
            <a:alphaModFix/>
          </a:blip>
          <a:srcRect b="0" l="0" r="0" t="0"/>
          <a:stretch/>
        </p:blipFill>
        <p:spPr>
          <a:xfrm>
            <a:off x="313175" y="2121050"/>
            <a:ext cx="4258826" cy="346449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3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CAUZE POSIBILE ALE DIFICULTĂȚILOR ÎN RELAȚIILE DE COLEGIALITATE</a:t>
            </a:r>
            <a:endParaRPr sz="3240"/>
          </a:p>
        </p:txBody>
      </p:sp>
      <p:sp>
        <p:nvSpPr>
          <p:cNvPr id="268" name="Google Shape;268;p34"/>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92500" lnSpcReduction="10000"/>
          </a:bodyPr>
          <a:lstStyle/>
          <a:p>
            <a:pPr indent="-342900" lvl="0" marL="342900" rtl="0" algn="l">
              <a:lnSpc>
                <a:spcPct val="100000"/>
              </a:lnSpc>
              <a:spcBef>
                <a:spcPts val="0"/>
              </a:spcBef>
              <a:spcAft>
                <a:spcPts val="0"/>
              </a:spcAft>
              <a:buSzPct val="108108"/>
              <a:buFont typeface="Arial"/>
              <a:buChar char="•"/>
            </a:pPr>
            <a:r>
              <a:rPr lang="pt-PT"/>
              <a:t>Impulsivitate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Agresivitate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Tulburări de comunicare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Bullying (Intimidare)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Comportamente antisociale / </a:t>
            </a:r>
            <a:endParaRPr/>
          </a:p>
          <a:p>
            <a:pPr indent="0" lvl="0" marL="0" rtl="0" algn="l">
              <a:lnSpc>
                <a:spcPct val="100000"/>
              </a:lnSpc>
              <a:spcBef>
                <a:spcPts val="0"/>
              </a:spcBef>
              <a:spcAft>
                <a:spcPts val="0"/>
              </a:spcAft>
              <a:buSzPct val="108108"/>
              <a:buNone/>
            </a:pPr>
            <a:r>
              <a:rPr lang="pt-PT"/>
              <a:t>Comportamente de încălcare a regulilor</a:t>
            </a:r>
            <a:endParaRPr/>
          </a:p>
          <a:p>
            <a:pPr indent="0" lvl="0" marL="0" rtl="0" algn="l">
              <a:lnSpc>
                <a:spcPct val="100000"/>
              </a:lnSpc>
              <a:spcBef>
                <a:spcPts val="0"/>
              </a:spcBef>
              <a:spcAft>
                <a:spcPts val="0"/>
              </a:spcAft>
              <a:buSzPct val="108108"/>
              <a:buNone/>
            </a:pPr>
            <a:r>
              <a:t/>
            </a:r>
            <a:endParaRPr/>
          </a:p>
          <a:p>
            <a:pPr indent="-342900" lvl="0" marL="342900" rtl="0" algn="l">
              <a:lnSpc>
                <a:spcPct val="100000"/>
              </a:lnSpc>
              <a:spcBef>
                <a:spcPts val="0"/>
              </a:spcBef>
              <a:spcAft>
                <a:spcPts val="0"/>
              </a:spcAft>
              <a:buSzPct val="108108"/>
              <a:buFont typeface="Arial"/>
              <a:buChar char="•"/>
            </a:pPr>
            <a:r>
              <a:rPr lang="pt-PT"/>
              <a:t>Probleme de internalizare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Diferențe culturale și ideologice</a:t>
            </a:r>
            <a:endParaRPr/>
          </a:p>
          <a:p>
            <a:pPr indent="-215900" lvl="0" marL="342900" rtl="0" algn="l">
              <a:lnSpc>
                <a:spcPct val="100000"/>
              </a:lnSpc>
              <a:spcBef>
                <a:spcPts val="0"/>
              </a:spcBef>
              <a:spcAft>
                <a:spcPts val="0"/>
              </a:spcAft>
              <a:buSzPct val="108108"/>
              <a:buFont typeface="Arial"/>
              <a:buNone/>
            </a:pPr>
            <a:r>
              <a:t/>
            </a:r>
            <a:endParaRPr/>
          </a:p>
          <a:p>
            <a:pPr indent="-342900" lvl="0" marL="342900" rtl="0" algn="l">
              <a:lnSpc>
                <a:spcPct val="100000"/>
              </a:lnSpc>
              <a:spcBef>
                <a:spcPts val="0"/>
              </a:spcBef>
              <a:spcAft>
                <a:spcPts val="0"/>
              </a:spcAft>
              <a:buSzPct val="108108"/>
              <a:buFont typeface="Arial"/>
              <a:buChar char="•"/>
            </a:pPr>
            <a:r>
              <a:rPr lang="pt-PT"/>
              <a:t>Dizabilități (PHDA)</a:t>
            </a:r>
            <a:endParaRPr/>
          </a:p>
        </p:txBody>
      </p:sp>
      <p:pic>
        <p:nvPicPr>
          <p:cNvPr id="269" name="Google Shape;269;p34"/>
          <p:cNvPicPr preferRelativeResize="0"/>
          <p:nvPr/>
        </p:nvPicPr>
        <p:blipFill rotWithShape="1">
          <a:blip r:embed="rId3">
            <a:alphaModFix/>
          </a:blip>
          <a:srcRect b="0" l="0" r="0" t="0"/>
          <a:stretch/>
        </p:blipFill>
        <p:spPr>
          <a:xfrm>
            <a:off x="5325130" y="2634452"/>
            <a:ext cx="3599893" cy="2399928"/>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DEFINIȚIA INTIMIDĂRII (BULLYING)</a:t>
            </a:r>
            <a:endParaRPr/>
          </a:p>
        </p:txBody>
      </p:sp>
      <p:sp>
        <p:nvSpPr>
          <p:cNvPr id="275" name="Google Shape;275;p35"/>
          <p:cNvSpPr txBox="1"/>
          <p:nvPr>
            <p:ph idx="1" type="body"/>
          </p:nvPr>
        </p:nvSpPr>
        <p:spPr>
          <a:xfrm>
            <a:off x="457200" y="1752600"/>
            <a:ext cx="5791200" cy="4373563"/>
          </a:xfrm>
          <a:prstGeom prst="rect">
            <a:avLst/>
          </a:prstGeom>
          <a:noFill/>
          <a:ln>
            <a:noFill/>
          </a:ln>
        </p:spPr>
        <p:txBody>
          <a:bodyPr anchorCtr="0" anchor="t" bIns="45700" lIns="91425" spcFirstLastPara="1" rIns="91425" wrap="square" tIns="45700">
            <a:normAutofit/>
          </a:bodyPr>
          <a:lstStyle/>
          <a:p>
            <a:pPr indent="0" lvl="0" marL="114300" rtl="0" algn="just">
              <a:lnSpc>
                <a:spcPct val="100000"/>
              </a:lnSpc>
              <a:spcBef>
                <a:spcPts val="0"/>
              </a:spcBef>
              <a:spcAft>
                <a:spcPts val="0"/>
              </a:spcAft>
              <a:buSzPts val="1850"/>
              <a:buNone/>
            </a:pPr>
            <a:r>
              <a:rPr lang="pt-PT" sz="1850"/>
              <a:t>Intimidarea (Bullyingul) cuprinde toate atitudinile agresive, intenționate și repetate, care apar fără un motiv evident, cauzând durere și suferință, executate în cadrul unei relații de putere inegale.</a:t>
            </a:r>
            <a:endParaRPr/>
          </a:p>
          <a:p>
            <a:pPr indent="0" lvl="0" marL="114300" rtl="0" algn="just">
              <a:lnSpc>
                <a:spcPct val="100000"/>
              </a:lnSpc>
              <a:spcBef>
                <a:spcPts val="0"/>
              </a:spcBef>
              <a:spcAft>
                <a:spcPts val="0"/>
              </a:spcAft>
              <a:buSzPts val="1850"/>
              <a:buNone/>
            </a:pPr>
            <a:r>
              <a:rPr lang="pt-PT" sz="1850"/>
              <a:t>Definim intimidarea ca fiind ceea ce literatura se referă la comportamente agresive care prezintă un set de caracteristici comune, printre care sunt identificate diverse strategii de intimidare și care au ca rezultat practici violente exercitate de un individ sau grupuri mici în mod regulat și frecvent . Conceptul de intimidare conține atât agresivitatea individuală, cât și cea de grup (Olweus, 1993).</a:t>
            </a:r>
            <a:endParaRPr/>
          </a:p>
          <a:p>
            <a:pPr indent="0" lvl="0" marL="0" rtl="0" algn="l">
              <a:lnSpc>
                <a:spcPct val="100000"/>
              </a:lnSpc>
              <a:spcBef>
                <a:spcPts val="970"/>
              </a:spcBef>
              <a:spcAft>
                <a:spcPts val="0"/>
              </a:spcAft>
              <a:buClr>
                <a:schemeClr val="dk1"/>
              </a:buClr>
              <a:buSzPts val="1850"/>
              <a:buNone/>
            </a:pPr>
            <a:r>
              <a:t/>
            </a:r>
            <a:endParaRPr sz="1850"/>
          </a:p>
        </p:txBody>
      </p:sp>
      <p:pic>
        <p:nvPicPr>
          <p:cNvPr id="276" name="Google Shape;276;p35"/>
          <p:cNvPicPr preferRelativeResize="0"/>
          <p:nvPr/>
        </p:nvPicPr>
        <p:blipFill rotWithShape="1">
          <a:blip r:embed="rId3">
            <a:alphaModFix/>
          </a:blip>
          <a:srcRect b="0" l="0" r="0" t="0"/>
          <a:stretch/>
        </p:blipFill>
        <p:spPr>
          <a:xfrm>
            <a:off x="6230974" y="2636912"/>
            <a:ext cx="2699792" cy="1520272"/>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CARACTERISTICILE INTIMIDĂRII</a:t>
            </a:r>
            <a:endParaRPr/>
          </a:p>
        </p:txBody>
      </p:sp>
      <p:sp>
        <p:nvSpPr>
          <p:cNvPr id="282" name="Google Shape;282;p36"/>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114300" rtl="0" algn="just">
              <a:lnSpc>
                <a:spcPct val="80000"/>
              </a:lnSpc>
              <a:spcBef>
                <a:spcPts val="0"/>
              </a:spcBef>
              <a:spcAft>
                <a:spcPts val="0"/>
              </a:spcAft>
              <a:buSzPts val="1850"/>
              <a:buNone/>
            </a:pPr>
            <a:r>
              <a:rPr lang="pt-PT" sz="1850"/>
              <a:t>Potrivit unor autori, agresiunea se caracterizează prin următoarele criterii:</a:t>
            </a:r>
            <a:endParaRPr/>
          </a:p>
          <a:p>
            <a:pPr indent="-457200" lvl="0" marL="571500" rtl="0" algn="just">
              <a:lnSpc>
                <a:spcPct val="80000"/>
              </a:lnSpc>
              <a:spcBef>
                <a:spcPts val="970"/>
              </a:spcBef>
              <a:spcAft>
                <a:spcPts val="0"/>
              </a:spcAft>
              <a:buSzPts val="1850"/>
              <a:buAutoNum type="alphaLcParenR"/>
            </a:pPr>
            <a:r>
              <a:rPr lang="pt-PT" sz="1850"/>
              <a:t>intenționalitatea comportamentului, adică obiectivul principal este de a provoca suferință și de a câștiga controlul asupra individului; </a:t>
            </a:r>
            <a:endParaRPr/>
          </a:p>
          <a:p>
            <a:pPr indent="-457200" lvl="0" marL="571500" rtl="0" algn="just">
              <a:lnSpc>
                <a:spcPct val="80000"/>
              </a:lnSpc>
              <a:spcBef>
                <a:spcPts val="970"/>
              </a:spcBef>
              <a:spcAft>
                <a:spcPts val="0"/>
              </a:spcAft>
              <a:buSzPts val="1850"/>
              <a:buAutoNum type="alphaLcParenR"/>
            </a:pPr>
            <a:r>
              <a:rPr lang="pt-PT" sz="1850"/>
              <a:t>demersul se produce în mod repetat în timp, adică nu se întâmplă ocazional, ci este cronic și regulat; </a:t>
            </a:r>
            <a:endParaRPr/>
          </a:p>
          <a:p>
            <a:pPr indent="-457200" lvl="0" marL="571500" rtl="0" algn="just">
              <a:lnSpc>
                <a:spcPct val="80000"/>
              </a:lnSpc>
              <a:spcBef>
                <a:spcPts val="970"/>
              </a:spcBef>
              <a:spcAft>
                <a:spcPts val="0"/>
              </a:spcAft>
              <a:buSzPts val="1850"/>
              <a:buAutoNum type="alphaLcParenR"/>
            </a:pPr>
            <a:r>
              <a:rPr lang="pt-PT" sz="1850"/>
              <a:t>și, în cele din urmă, există un dezechilibru de putere în practica agresiunii, deoarece infractorii își văd victimele ca pe o țintă ușoară. Un argument sau o luptă între doi elevi de aceeași vârstă, mărime, forță și putere, în majoritatea cazurilor, nu este intimidarea. Bullying-ul nu este un episod sporadic. Dimpotrivă, poate dura săptămâni, luni și chiar ani. Elevul sau grupul de elevi agresori îl tratează pe colegul lor cu cruzime, îl persecută, îl oprimă și îl chinuie, făcându-l pe el sau pe ceilalți colegi victime obișnuite.</a:t>
            </a:r>
            <a:endParaRPr/>
          </a:p>
          <a:p>
            <a:pPr indent="0" lvl="0" marL="0" rtl="0" algn="l">
              <a:lnSpc>
                <a:spcPct val="80000"/>
              </a:lnSpc>
              <a:spcBef>
                <a:spcPts val="970"/>
              </a:spcBef>
              <a:spcAft>
                <a:spcPts val="0"/>
              </a:spcAft>
              <a:buClr>
                <a:schemeClr val="dk1"/>
              </a:buClr>
              <a:buSzPts val="1850"/>
              <a:buNone/>
            </a:pPr>
            <a:r>
              <a:t/>
            </a:r>
            <a:endParaRPr sz="185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TIPURI DE INTIMIDARE</a:t>
            </a:r>
            <a:endParaRPr/>
          </a:p>
        </p:txBody>
      </p:sp>
      <p:sp>
        <p:nvSpPr>
          <p:cNvPr id="288" name="Google Shape;288;p37"/>
          <p:cNvSpPr txBox="1"/>
          <p:nvPr>
            <p:ph idx="1" type="body"/>
          </p:nvPr>
        </p:nvSpPr>
        <p:spPr>
          <a:xfrm>
            <a:off x="3352800" y="1628800"/>
            <a:ext cx="5626968" cy="4373563"/>
          </a:xfrm>
          <a:prstGeom prst="rect">
            <a:avLst/>
          </a:prstGeom>
          <a:noFill/>
          <a:ln>
            <a:noFill/>
          </a:ln>
        </p:spPr>
        <p:txBody>
          <a:bodyPr anchorCtr="0" anchor="t" bIns="45700" lIns="91425" spcFirstLastPara="1" rIns="91425" wrap="square" tIns="45700">
            <a:normAutofit/>
          </a:bodyPr>
          <a:lstStyle/>
          <a:p>
            <a:pPr indent="0" lvl="0" marL="114300" rtl="0" algn="just">
              <a:lnSpc>
                <a:spcPct val="80000"/>
              </a:lnSpc>
              <a:spcBef>
                <a:spcPts val="0"/>
              </a:spcBef>
              <a:spcAft>
                <a:spcPts val="0"/>
              </a:spcAft>
              <a:buSzPts val="1400"/>
              <a:buNone/>
            </a:pPr>
            <a:r>
              <a:rPr lang="pt-PT" sz="1400"/>
              <a:t>Bullyingul poate lua mai multe forme și poate include diferite comportamente, cum ar fi: violența și atacurile fizice; infracțiuni verbale, porecle și insulte; amenințări și intimidare; extorcare și furt de bani și bunuri; excluderea din grupul de colegi, printre altele.</a:t>
            </a:r>
            <a:endParaRPr/>
          </a:p>
          <a:p>
            <a:pPr indent="0" lvl="0" marL="114300" rtl="0" algn="l">
              <a:lnSpc>
                <a:spcPct val="80000"/>
              </a:lnSpc>
              <a:spcBef>
                <a:spcPts val="880"/>
              </a:spcBef>
              <a:spcAft>
                <a:spcPts val="0"/>
              </a:spcAft>
              <a:buClr>
                <a:schemeClr val="dk1"/>
              </a:buClr>
              <a:buSzPts val="1400"/>
              <a:buNone/>
            </a:pPr>
            <a:r>
              <a:t/>
            </a:r>
            <a:endParaRPr sz="1400"/>
          </a:p>
          <a:p>
            <a:pPr indent="0" lvl="0" marL="114300" rtl="0" algn="just">
              <a:lnSpc>
                <a:spcPct val="80000"/>
              </a:lnSpc>
              <a:spcBef>
                <a:spcPts val="880"/>
              </a:spcBef>
              <a:spcAft>
                <a:spcPts val="0"/>
              </a:spcAft>
              <a:buSzPts val="1400"/>
              <a:buNone/>
            </a:pPr>
            <a:r>
              <a:rPr lang="pt-PT" sz="1400"/>
              <a:t>a) Exemple de violență fizică includ lovituri de pumn, împingere, lovitură de coate, atac cu obiecte, scuipat, printre altele. Acest tip de violență include înconjurarea victimei, închiderea ei într-o cameră, așteptarea ei în afara școlii și maltratarea ei pentru a-i lua bunurile. Acest tip de intimidare se manifestă mai mult în învățământul primar, fiind un tip de comportament direct.</a:t>
            </a:r>
            <a:endParaRPr/>
          </a:p>
          <a:p>
            <a:pPr indent="0" lvl="0" marL="114300" rtl="0" algn="just">
              <a:lnSpc>
                <a:spcPct val="80000"/>
              </a:lnSpc>
              <a:spcBef>
                <a:spcPts val="880"/>
              </a:spcBef>
              <a:spcAft>
                <a:spcPts val="0"/>
              </a:spcAft>
              <a:buClr>
                <a:schemeClr val="dk1"/>
              </a:buClr>
              <a:buSzPts val="1400"/>
              <a:buNone/>
            </a:pPr>
            <a:r>
              <a:t/>
            </a:r>
            <a:endParaRPr sz="1400"/>
          </a:p>
          <a:p>
            <a:pPr indent="0" lvl="0" marL="114300" rtl="0" algn="just">
              <a:lnSpc>
                <a:spcPct val="80000"/>
              </a:lnSpc>
              <a:spcBef>
                <a:spcPts val="880"/>
              </a:spcBef>
              <a:spcAft>
                <a:spcPts val="0"/>
              </a:spcAft>
              <a:buSzPts val="1400"/>
              <a:buNone/>
            </a:pPr>
            <a:r>
              <a:rPr lang="pt-PT" sz="1400"/>
              <a:t>b) Violența verbală este cel mai frecvent tip și, în ultima vreme, noile tehnologii, cum ar fi telefoanele mobile, au devenit un mijloc de realizare a acesteia. Acesta constă în insulte, limbaj agresiv, dispreț public, evidențierea defectelor fizice, etc. Este, de asemenea, un tip direct de comportament și cel mai rapid mod pentru agresor de a-și testa capacitatea de a destabiliza victima și de a o controla.</a:t>
            </a:r>
            <a:endParaRPr/>
          </a:p>
          <a:p>
            <a:pPr indent="0" lvl="0" marL="0" rtl="0" algn="l">
              <a:lnSpc>
                <a:spcPct val="80000"/>
              </a:lnSpc>
              <a:spcBef>
                <a:spcPts val="880"/>
              </a:spcBef>
              <a:spcAft>
                <a:spcPts val="0"/>
              </a:spcAft>
              <a:buClr>
                <a:schemeClr val="dk1"/>
              </a:buClr>
              <a:buSzPts val="1400"/>
              <a:buNone/>
            </a:pPr>
            <a:r>
              <a:t/>
            </a:r>
            <a:endParaRPr sz="1400"/>
          </a:p>
        </p:txBody>
      </p:sp>
      <p:pic>
        <p:nvPicPr>
          <p:cNvPr descr="10 Steps to Stop Your Child from Hitting Other Kids | Psychology Today" id="289" name="Google Shape;289;p37"/>
          <p:cNvPicPr preferRelativeResize="0"/>
          <p:nvPr/>
        </p:nvPicPr>
        <p:blipFill rotWithShape="1">
          <a:blip r:embed="rId3">
            <a:alphaModFix/>
          </a:blip>
          <a:srcRect b="0" l="0" r="0" t="0"/>
          <a:stretch/>
        </p:blipFill>
        <p:spPr>
          <a:xfrm>
            <a:off x="281379" y="2796591"/>
            <a:ext cx="3071421" cy="203797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3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TIPURI DE INTIMIDARE</a:t>
            </a:r>
            <a:endParaRPr/>
          </a:p>
        </p:txBody>
      </p:sp>
      <p:sp>
        <p:nvSpPr>
          <p:cNvPr id="295" name="Google Shape;295;p38"/>
          <p:cNvSpPr txBox="1"/>
          <p:nvPr>
            <p:ph idx="1" type="body"/>
          </p:nvPr>
        </p:nvSpPr>
        <p:spPr>
          <a:xfrm>
            <a:off x="457200" y="1752600"/>
            <a:ext cx="8152500" cy="4791300"/>
          </a:xfrm>
          <a:prstGeom prst="rect">
            <a:avLst/>
          </a:prstGeom>
          <a:noFill/>
          <a:ln>
            <a:noFill/>
          </a:ln>
        </p:spPr>
        <p:txBody>
          <a:bodyPr anchorCtr="0" anchor="t" bIns="45700" lIns="91425" spcFirstLastPara="1" rIns="91425" wrap="square" tIns="45700">
            <a:noAutofit/>
          </a:bodyPr>
          <a:lstStyle/>
          <a:p>
            <a:pPr indent="0" lvl="0" marL="114300" rtl="0" algn="just">
              <a:lnSpc>
                <a:spcPct val="80000"/>
              </a:lnSpc>
              <a:spcBef>
                <a:spcPts val="0"/>
              </a:spcBef>
              <a:spcAft>
                <a:spcPts val="0"/>
              </a:spcAft>
              <a:buSzPts val="1400"/>
              <a:buNone/>
            </a:pPr>
            <a:r>
              <a:rPr lang="pt-PT" sz="1700"/>
              <a:t>c) Violența psihologică se găsește în toate formele de maltratare, iar maltratarea psihologică se termină de obicei în maltratarea fizică. Acțiunile sunt create cu intenția de a deteriora stima de sine a individului și de a-i favoriza sentimentul de nesiguranță și frică. În acest context, agresorul manipulează emoțional victima, prefăcându-se că este prietenul lor, șantajând-o, profitând de slăbiciunile lor, spunându-i că dacă nu o facă ce i se spune, va divulga confidențe. Această intimidare psihologică face ca victima să fie mereu dependentă din punct de vedere emoțional de agresor, distrugându-și stima de sine și încurajând sentimentul de frică. Violența psihologică este în general mai frecventă la fete decât la băieți. În multe cazuri, se folosește pentru a forța victima să facă treaba agresorului, să ceară cadouri de la ea, să obțină bani de la ea sau să o facă să se simtă vinovată atunci când abuzatorul are nevoie de acestea. Este un fel de comportament indirect.</a:t>
            </a:r>
            <a:endParaRPr sz="2300"/>
          </a:p>
          <a:p>
            <a:pPr indent="0" lvl="0" marL="114300" rtl="0" algn="just">
              <a:lnSpc>
                <a:spcPct val="80000"/>
              </a:lnSpc>
              <a:spcBef>
                <a:spcPts val="880"/>
              </a:spcBef>
              <a:spcAft>
                <a:spcPts val="0"/>
              </a:spcAft>
              <a:buClr>
                <a:schemeClr val="dk1"/>
              </a:buClr>
              <a:buSzPts val="1400"/>
              <a:buNone/>
            </a:pPr>
            <a:r>
              <a:t/>
            </a:r>
            <a:endParaRPr sz="1700"/>
          </a:p>
          <a:p>
            <a:pPr indent="0" lvl="0" marL="114300" rtl="0" algn="just">
              <a:lnSpc>
                <a:spcPct val="80000"/>
              </a:lnSpc>
              <a:spcBef>
                <a:spcPts val="880"/>
              </a:spcBef>
              <a:spcAft>
                <a:spcPts val="0"/>
              </a:spcAft>
              <a:buSzPts val="1400"/>
              <a:buNone/>
            </a:pPr>
            <a:r>
              <a:rPr lang="pt-PT" sz="1700"/>
              <a:t>d) Violența socială dorește să alunge victima de restul grupului și de colegi. De obicei se face prin comentarii, abuzuri verbale, insulte, amenințări, agresiuni, ignorarea victimei și urmărirea lor de la școală, tratarea lor ca sclavi etc. Poate fi violență rasială, religioasă sau chiar sexistă. De exemplu, în jocuri sau activități masculine, fetele sunt eliminate atunci când vine vorba de participare. Este, de asemenea, un comportament indirect. </a:t>
            </a:r>
            <a:endParaRPr sz="2300"/>
          </a:p>
          <a:p>
            <a:pPr indent="0" lvl="0" marL="0" rtl="0" algn="l">
              <a:lnSpc>
                <a:spcPct val="80000"/>
              </a:lnSpc>
              <a:spcBef>
                <a:spcPts val="880"/>
              </a:spcBef>
              <a:spcAft>
                <a:spcPts val="0"/>
              </a:spcAft>
              <a:buClr>
                <a:schemeClr val="dk1"/>
              </a:buClr>
              <a:buSzPts val="1400"/>
              <a:buNone/>
            </a:pPr>
            <a:r>
              <a:t/>
            </a:r>
            <a:endParaRPr sz="17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3"/>
          <p:cNvSpPr txBox="1"/>
          <p:nvPr>
            <p:ph type="title"/>
          </p:nvPr>
        </p:nvSpPr>
        <p:spPr>
          <a:xfrm>
            <a:off x="223284" y="152718"/>
            <a:ext cx="6560288" cy="1599882"/>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accent6"/>
              </a:buClr>
              <a:buSzPct val="111111"/>
              <a:buFont typeface="Arial"/>
              <a:buNone/>
            </a:pPr>
            <a:r>
              <a:rPr lang="pt-PT"/>
              <a:t>RELAȚIILE DE COLEGIALITATE–IMPORTANȚA LOR</a:t>
            </a:r>
            <a:endParaRPr/>
          </a:p>
        </p:txBody>
      </p:sp>
      <p:sp>
        <p:nvSpPr>
          <p:cNvPr id="115" name="Google Shape;115;p3"/>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lnSpcReduction="10000"/>
          </a:bodyPr>
          <a:lstStyle/>
          <a:p>
            <a:pPr indent="-401320" lvl="0" marL="457200" rtl="0" algn="just">
              <a:lnSpc>
                <a:spcPct val="80000"/>
              </a:lnSpc>
              <a:spcBef>
                <a:spcPts val="0"/>
              </a:spcBef>
              <a:spcAft>
                <a:spcPts val="0"/>
              </a:spcAft>
              <a:buClr>
                <a:srgbClr val="000000"/>
              </a:buClr>
              <a:buSzPts val="2720"/>
              <a:buFont typeface="Arial"/>
              <a:buChar char="•"/>
            </a:pPr>
            <a:r>
              <a:rPr b="0" lang="pt-PT" sz="2590">
                <a:solidFill>
                  <a:srgbClr val="000000"/>
                </a:solidFill>
                <a:latin typeface="Calibri"/>
                <a:ea typeface="Calibri"/>
                <a:cs typeface="Calibri"/>
                <a:sym typeface="Calibri"/>
              </a:rPr>
              <a:t>Colegii joacă un rol în dezvoltarea socială și învățarea cu privire la empatie, grijă, responsabilitate socială, negociere, convingere, cooperare, compromis, control emoțional, rezolvarea conflictelor și multe altele.</a:t>
            </a:r>
            <a:endParaRPr>
              <a:solidFill>
                <a:srgbClr val="000000"/>
              </a:solidFill>
            </a:endParaRPr>
          </a:p>
          <a:p>
            <a:pPr indent="-401320" lvl="0" marL="457200" rtl="0" algn="just">
              <a:lnSpc>
                <a:spcPct val="80000"/>
              </a:lnSpc>
              <a:spcBef>
                <a:spcPts val="0"/>
              </a:spcBef>
              <a:spcAft>
                <a:spcPts val="0"/>
              </a:spcAft>
              <a:buClr>
                <a:srgbClr val="000000"/>
              </a:buClr>
              <a:buSzPts val="2720"/>
              <a:buFont typeface="Arial"/>
              <a:buChar char="•"/>
            </a:pPr>
            <a:r>
              <a:rPr b="0" lang="pt-PT" sz="2590">
                <a:solidFill>
                  <a:srgbClr val="000000"/>
                </a:solidFill>
                <a:latin typeface="Calibri"/>
                <a:ea typeface="Calibri"/>
                <a:cs typeface="Calibri"/>
                <a:sym typeface="Calibri"/>
              </a:rPr>
              <a:t>De asemenea, colegii oferă sprijin social și emoțional și sunt agenți de socializare care modelează și mulează comportamentele și credințele celorlalți și le consolidează pe ale lor. Impactul colegilor începe cu învățarea timpurie.</a:t>
            </a:r>
            <a:endParaRPr>
              <a:solidFill>
                <a:srgbClr val="000000"/>
              </a:solidFill>
            </a:endParaRPr>
          </a:p>
          <a:p>
            <a:pPr indent="-401320" lvl="0" marL="457200" rtl="0" algn="just">
              <a:lnSpc>
                <a:spcPct val="80000"/>
              </a:lnSpc>
              <a:spcBef>
                <a:spcPts val="0"/>
              </a:spcBef>
              <a:spcAft>
                <a:spcPts val="0"/>
              </a:spcAft>
              <a:buClr>
                <a:srgbClr val="000000"/>
              </a:buClr>
              <a:buSzPts val="2720"/>
              <a:buFont typeface="Arial"/>
              <a:buChar char="•"/>
            </a:pPr>
            <a:r>
              <a:rPr b="0" lang="pt-PT" sz="2590">
                <a:solidFill>
                  <a:srgbClr val="000000"/>
                </a:solidFill>
                <a:latin typeface="Calibri"/>
                <a:ea typeface="Calibri"/>
                <a:cs typeface="Calibri"/>
                <a:sym typeface="Calibri"/>
              </a:rPr>
              <a:t>Relațiile dintre colegi la școală pot facilita sau reprezenta o barieră în calea învățării și predării. Relațiile între colegi pot funcționa și ca intervenții de ajutor. Școlile joacă atât un rol pasiv, cât și activ.</a:t>
            </a:r>
            <a:endParaRPr sz="1850">
              <a:solidFill>
                <a:srgbClr val="000000"/>
              </a:solidFill>
            </a:endParaRPr>
          </a:p>
          <a:p>
            <a:pPr indent="-228600" lvl="0" marL="457200" rtl="0" algn="just">
              <a:lnSpc>
                <a:spcPct val="80000"/>
              </a:lnSpc>
              <a:spcBef>
                <a:spcPts val="0"/>
              </a:spcBef>
              <a:spcAft>
                <a:spcPts val="0"/>
              </a:spcAft>
              <a:buClr>
                <a:schemeClr val="dk1"/>
              </a:buClr>
              <a:buSzPts val="2720"/>
              <a:buNone/>
            </a:pPr>
            <a:r>
              <a:t/>
            </a:r>
            <a:endParaRPr sz="1850"/>
          </a:p>
          <a:p>
            <a:pPr indent="0" lvl="0" marL="0" rtl="0" algn="l">
              <a:lnSpc>
                <a:spcPct val="100000"/>
              </a:lnSpc>
              <a:spcBef>
                <a:spcPts val="970"/>
              </a:spcBef>
              <a:spcAft>
                <a:spcPts val="0"/>
              </a:spcAft>
              <a:buClr>
                <a:schemeClr val="dk1"/>
              </a:buClr>
              <a:buSzPts val="1850"/>
              <a:buNone/>
            </a:pPr>
            <a:r>
              <a:t/>
            </a:r>
            <a:endParaRPr sz="1850"/>
          </a:p>
          <a:p>
            <a:pPr indent="0" lvl="0" marL="0" rtl="0" algn="l">
              <a:lnSpc>
                <a:spcPct val="100000"/>
              </a:lnSpc>
              <a:spcBef>
                <a:spcPts val="970"/>
              </a:spcBef>
              <a:spcAft>
                <a:spcPts val="0"/>
              </a:spcAft>
              <a:buClr>
                <a:schemeClr val="dk1"/>
              </a:buClr>
              <a:buSzPts val="1850"/>
              <a:buNone/>
            </a:pPr>
            <a:r>
              <a:t/>
            </a:r>
            <a:endParaRPr sz="1850"/>
          </a:p>
          <a:p>
            <a:pPr indent="0" lvl="0" marL="0" rtl="0" algn="l">
              <a:lnSpc>
                <a:spcPct val="100000"/>
              </a:lnSpc>
              <a:spcBef>
                <a:spcPts val="970"/>
              </a:spcBef>
              <a:spcAft>
                <a:spcPts val="0"/>
              </a:spcAft>
              <a:buClr>
                <a:schemeClr val="dk1"/>
              </a:buClr>
              <a:buSzPts val="1850"/>
              <a:buNone/>
            </a:pPr>
            <a:r>
              <a:t/>
            </a:r>
            <a:endParaRPr sz="185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3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TIPURI DE INTIMIDARE</a:t>
            </a:r>
            <a:endParaRPr/>
          </a:p>
        </p:txBody>
      </p:sp>
      <p:sp>
        <p:nvSpPr>
          <p:cNvPr id="301" name="Google Shape;301;p39"/>
          <p:cNvSpPr txBox="1"/>
          <p:nvPr>
            <p:ph idx="1" type="body"/>
          </p:nvPr>
        </p:nvSpPr>
        <p:spPr>
          <a:xfrm>
            <a:off x="457200" y="1752600"/>
            <a:ext cx="4618856" cy="4373563"/>
          </a:xfrm>
          <a:prstGeom prst="rect">
            <a:avLst/>
          </a:prstGeom>
          <a:noFill/>
          <a:ln>
            <a:noFill/>
          </a:ln>
        </p:spPr>
        <p:txBody>
          <a:bodyPr anchorCtr="0" anchor="t" bIns="45700" lIns="91425" spcFirstLastPara="1" rIns="91425" wrap="square" tIns="45700">
            <a:normAutofit/>
          </a:bodyPr>
          <a:lstStyle/>
          <a:p>
            <a:pPr indent="0" lvl="0" marL="114300" rtl="0" algn="just">
              <a:lnSpc>
                <a:spcPct val="80000"/>
              </a:lnSpc>
              <a:spcBef>
                <a:spcPts val="0"/>
              </a:spcBef>
              <a:spcAft>
                <a:spcPts val="0"/>
              </a:spcAft>
              <a:buSzPts val="1400"/>
              <a:buNone/>
            </a:pPr>
            <a:r>
              <a:rPr lang="pt-PT" sz="1400"/>
              <a:t>e) Hărțuirea sexuală include contactul fizic cu fete sau băieți fără consimțământul lor, gesturi obscene, cereri de favoruri sexuale, relații excesive cu un partener dacă acesta nu dorește, demonstrații de intenție sexuală sau mesaje sexuale care implică faptul că victima a acționat cu intenția de a-i seduce și de a disprețui . Este un tip de comportament care poate fi direct sau indirect, manifestarea abuzului de putere.</a:t>
            </a:r>
            <a:endParaRPr/>
          </a:p>
          <a:p>
            <a:pPr indent="0" lvl="0" marL="114300" rtl="0" algn="just">
              <a:lnSpc>
                <a:spcPct val="80000"/>
              </a:lnSpc>
              <a:spcBef>
                <a:spcPts val="880"/>
              </a:spcBef>
              <a:spcAft>
                <a:spcPts val="0"/>
              </a:spcAft>
              <a:buClr>
                <a:schemeClr val="dk1"/>
              </a:buClr>
              <a:buSzPts val="1400"/>
              <a:buNone/>
            </a:pPr>
            <a:r>
              <a:t/>
            </a:r>
            <a:endParaRPr sz="1400"/>
          </a:p>
          <a:p>
            <a:pPr indent="0" lvl="0" marL="114300" rtl="0" algn="just">
              <a:lnSpc>
                <a:spcPct val="80000"/>
              </a:lnSpc>
              <a:spcBef>
                <a:spcPts val="880"/>
              </a:spcBef>
              <a:spcAft>
                <a:spcPts val="0"/>
              </a:spcAft>
              <a:buSzPts val="1400"/>
              <a:buNone/>
            </a:pPr>
            <a:r>
              <a:rPr lang="pt-PT" sz="1400"/>
              <a:t>f) Hărțuirea cibernetică a fost definită ca orice comportament efectuat prin mijloace electronice sau digitale de către persoane sau grupuri care comunică în mod repetat mesaje ostile sau agresive menite să provoace rău sau disconfort celorlalți. Studii recente arată că apare prin intermediul telefoanelor mobile (mesaje text, apeluri telefonice) sau prin internet (e-mailuri, fotografii sau clipuri video). Cyberbullying pare a fi o activitate anonimă și individualistă, cea mai frecventă fiind reprezentată de glume, insultare.</a:t>
            </a:r>
            <a:endParaRPr/>
          </a:p>
          <a:p>
            <a:pPr indent="0" lvl="0" marL="0" rtl="0" algn="l">
              <a:lnSpc>
                <a:spcPct val="80000"/>
              </a:lnSpc>
              <a:spcBef>
                <a:spcPts val="880"/>
              </a:spcBef>
              <a:spcAft>
                <a:spcPts val="0"/>
              </a:spcAft>
              <a:buClr>
                <a:schemeClr val="dk1"/>
              </a:buClr>
              <a:buSzPts val="1400"/>
              <a:buNone/>
            </a:pPr>
            <a:r>
              <a:t/>
            </a:r>
            <a:endParaRPr sz="1400"/>
          </a:p>
        </p:txBody>
      </p:sp>
      <p:pic>
        <p:nvPicPr>
          <p:cNvPr descr="As várias formas de Cyberbullying | Internet Segura" id="302" name="Google Shape;302;p39"/>
          <p:cNvPicPr preferRelativeResize="0"/>
          <p:nvPr/>
        </p:nvPicPr>
        <p:blipFill rotWithShape="1">
          <a:blip r:embed="rId3">
            <a:alphaModFix/>
          </a:blip>
          <a:srcRect b="0" l="0" r="0" t="0"/>
          <a:stretch/>
        </p:blipFill>
        <p:spPr>
          <a:xfrm>
            <a:off x="5148064" y="3717032"/>
            <a:ext cx="3753798" cy="2084827"/>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4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CAUZELE INTIMIDĂRII</a:t>
            </a:r>
            <a:endParaRPr/>
          </a:p>
        </p:txBody>
      </p:sp>
      <p:sp>
        <p:nvSpPr>
          <p:cNvPr id="308" name="Google Shape;308;p40"/>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114300" rtl="0" algn="just">
              <a:lnSpc>
                <a:spcPct val="80000"/>
              </a:lnSpc>
              <a:spcBef>
                <a:spcPts val="0"/>
              </a:spcBef>
              <a:spcAft>
                <a:spcPts val="0"/>
              </a:spcAft>
              <a:buSzPts val="1700"/>
              <a:buNone/>
            </a:pPr>
            <a:r>
              <a:rPr lang="pt-PT" sz="1700"/>
              <a:t>Potrivit unor cercetători, identificarea cauzelor intimidării este o treabă complexă. Nu există o listă de cauze care pot fi aplicate într-o investigație, deoarece fiecare caz este unic și cauzele sale vor fi specifice. În plus, ar fi greșit să atribuiți o singură cauză unei situații de agresiune, deoarece mai mulți factori ar fi putut avea o influență asupra cazului.</a:t>
            </a:r>
            <a:endParaRPr sz="1700"/>
          </a:p>
          <a:p>
            <a:pPr indent="0" lvl="0" marL="114300" rtl="0" algn="just">
              <a:lnSpc>
                <a:spcPct val="80000"/>
              </a:lnSpc>
              <a:spcBef>
                <a:spcPts val="0"/>
              </a:spcBef>
              <a:spcAft>
                <a:spcPts val="0"/>
              </a:spcAft>
              <a:buSzPts val="1700"/>
              <a:buNone/>
            </a:pPr>
            <a:r>
              <a:t/>
            </a:r>
            <a:endParaRPr sz="1700"/>
          </a:p>
          <a:p>
            <a:pPr indent="0" lvl="0" marL="114300" rtl="0" algn="just">
              <a:lnSpc>
                <a:spcPct val="80000"/>
              </a:lnSpc>
              <a:spcBef>
                <a:spcPts val="0"/>
              </a:spcBef>
              <a:spcAft>
                <a:spcPts val="0"/>
              </a:spcAft>
              <a:buSzPts val="1700"/>
              <a:buNone/>
            </a:pPr>
            <a:r>
              <a:rPr lang="pt-PT" sz="1700"/>
              <a:t>Factorii psihologici par a fi relevanți. Victimele și făptașii prezintă o stimă de sine scăzută și o influență proastă asupra relațiilor interpersonale cu colegii. Victimele nu au de obicei prieteni, au un aspect fizic fragil în raport cu colegii lor și sunt de obicei foarte protejate de părinți. În general, părinții agresorilor și victimelor nu sunt conștienți de situație, ceea ce o face și mai ambiguă.</a:t>
            </a:r>
            <a:endParaRPr sz="1700"/>
          </a:p>
          <a:p>
            <a:pPr indent="0" lvl="0" marL="114300" rtl="0" algn="just">
              <a:lnSpc>
                <a:spcPct val="80000"/>
              </a:lnSpc>
              <a:spcBef>
                <a:spcPts val="0"/>
              </a:spcBef>
              <a:spcAft>
                <a:spcPts val="0"/>
              </a:spcAft>
              <a:buSzPts val="1700"/>
              <a:buNone/>
            </a:pPr>
            <a:r>
              <a:t/>
            </a:r>
            <a:endParaRPr sz="1700"/>
          </a:p>
          <a:p>
            <a:pPr indent="0" lvl="0" marL="114300" rtl="0" algn="just">
              <a:lnSpc>
                <a:spcPct val="80000"/>
              </a:lnSpc>
              <a:spcBef>
                <a:spcPts val="0"/>
              </a:spcBef>
              <a:spcAft>
                <a:spcPts val="0"/>
              </a:spcAft>
              <a:buSzPts val="1700"/>
              <a:buNone/>
            </a:pPr>
            <a:r>
              <a:rPr lang="pt-PT" sz="1700"/>
              <a:t>Violența școlară asociată cu grupuri sau bande organizate pare să fie asociată cu factori economici, sociali și etnici, precum familiile destrămate, rasismul, sărăcia și alte tipuri de discriminare sistematică.</a:t>
            </a:r>
            <a:endParaRPr/>
          </a:p>
          <a:p>
            <a:pPr indent="0" lvl="0" marL="0" rtl="0" algn="l">
              <a:lnSpc>
                <a:spcPct val="80000"/>
              </a:lnSpc>
              <a:spcBef>
                <a:spcPts val="940"/>
              </a:spcBef>
              <a:spcAft>
                <a:spcPts val="0"/>
              </a:spcAft>
              <a:buClr>
                <a:schemeClr val="dk1"/>
              </a:buClr>
              <a:buSzPts val="1700"/>
              <a:buNone/>
            </a:pPr>
            <a:r>
              <a:t/>
            </a:r>
            <a:endParaRPr sz="17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4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EFECTELE INTIMIDĂRII</a:t>
            </a:r>
            <a:endParaRPr/>
          </a:p>
        </p:txBody>
      </p:sp>
      <p:sp>
        <p:nvSpPr>
          <p:cNvPr id="314" name="Google Shape;314;p41"/>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114300" rtl="0" algn="just">
              <a:lnSpc>
                <a:spcPct val="100000"/>
              </a:lnSpc>
              <a:spcBef>
                <a:spcPts val="0"/>
              </a:spcBef>
              <a:spcAft>
                <a:spcPts val="0"/>
              </a:spcAft>
              <a:buSzPts val="1850"/>
              <a:buNone/>
            </a:pPr>
            <a:r>
              <a:rPr lang="pt-PT" sz="1850"/>
              <a:t>La fel ca și cauzele, consecințele intimidării pot fi variate și depind de evenimentul în cauză. De obicei, frica victimei de a vorbi o determină să dezvolte probleme precum depresia și stima de sine scăzută. Aceste efecte nu sunt întotdeauna vizibile, pentru că nu se manifestă fizic. În alte cazuri, însăși victima încearcă să-și ascundă efectele din frică, acoperind chiar și pe cele mai vizibile, cum ar fi rănile.</a:t>
            </a:r>
            <a:endParaRPr sz="1850"/>
          </a:p>
          <a:p>
            <a:pPr indent="0" lvl="0" marL="114300" rtl="0" algn="just">
              <a:lnSpc>
                <a:spcPct val="100000"/>
              </a:lnSpc>
              <a:spcBef>
                <a:spcPts val="0"/>
              </a:spcBef>
              <a:spcAft>
                <a:spcPts val="0"/>
              </a:spcAft>
              <a:buSzPts val="1850"/>
              <a:buNone/>
            </a:pPr>
            <a:r>
              <a:t/>
            </a:r>
            <a:endParaRPr sz="1850"/>
          </a:p>
          <a:p>
            <a:pPr indent="0" lvl="0" marL="114300" rtl="0" algn="just">
              <a:lnSpc>
                <a:spcPct val="100000"/>
              </a:lnSpc>
              <a:spcBef>
                <a:spcPts val="0"/>
              </a:spcBef>
              <a:spcAft>
                <a:spcPts val="0"/>
              </a:spcAft>
              <a:buSzPts val="1850"/>
              <a:buNone/>
            </a:pPr>
            <a:r>
              <a:rPr lang="pt-PT" sz="1850"/>
              <a:t>În general, această acțiune negativă, intenționată și continuată, generează efecte negative asupra victimelor precum: depresie, anxietate, stimă de sine scăzută, dificultăți de interacțiune în mediul școlar și dificultăți în dezvoltarea normală a învățării.</a:t>
            </a:r>
            <a:endParaRPr/>
          </a:p>
          <a:p>
            <a:pPr indent="0" lvl="0" marL="114300" rtl="0" algn="just">
              <a:lnSpc>
                <a:spcPct val="100000"/>
              </a:lnSpc>
              <a:spcBef>
                <a:spcPts val="970"/>
              </a:spcBef>
              <a:spcAft>
                <a:spcPts val="0"/>
              </a:spcAft>
              <a:buClr>
                <a:schemeClr val="dk1"/>
              </a:buClr>
              <a:buSzPts val="1850"/>
              <a:buNone/>
            </a:pPr>
            <a:r>
              <a:t/>
            </a:r>
            <a:endParaRPr sz="1850"/>
          </a:p>
          <a:p>
            <a:pPr indent="0" lvl="0" marL="0" rtl="0" algn="ctr">
              <a:lnSpc>
                <a:spcPct val="100000"/>
              </a:lnSpc>
              <a:spcBef>
                <a:spcPts val="970"/>
              </a:spcBef>
              <a:spcAft>
                <a:spcPts val="0"/>
              </a:spcAft>
              <a:buSzPts val="1850"/>
              <a:buNone/>
            </a:pPr>
            <a:r>
              <a:rPr lang="pt-PT" sz="1850"/>
              <a:t>Urmăriți: videoclipul 1</a:t>
            </a:r>
            <a:endParaRPr sz="185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4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TIPURI DE PARTICIPANȚI</a:t>
            </a:r>
            <a:endParaRPr/>
          </a:p>
        </p:txBody>
      </p:sp>
      <p:sp>
        <p:nvSpPr>
          <p:cNvPr id="320" name="Google Shape;320;p42"/>
          <p:cNvSpPr txBox="1"/>
          <p:nvPr>
            <p:ph idx="1" type="body"/>
          </p:nvPr>
        </p:nvSpPr>
        <p:spPr>
          <a:xfrm>
            <a:off x="457200" y="1752600"/>
            <a:ext cx="8268000" cy="2396400"/>
          </a:xfrm>
          <a:prstGeom prst="rect">
            <a:avLst/>
          </a:prstGeom>
          <a:noFill/>
          <a:ln>
            <a:noFill/>
          </a:ln>
        </p:spPr>
        <p:txBody>
          <a:bodyPr anchorCtr="0" anchor="t" bIns="45700" lIns="91425" spcFirstLastPara="1" rIns="91425" wrap="square" tIns="45700">
            <a:noAutofit/>
          </a:bodyPr>
          <a:lstStyle/>
          <a:p>
            <a:pPr indent="0" lvl="0" marL="0" rtl="0" algn="l">
              <a:lnSpc>
                <a:spcPct val="80000"/>
              </a:lnSpc>
              <a:spcBef>
                <a:spcPts val="880"/>
              </a:spcBef>
              <a:spcAft>
                <a:spcPts val="0"/>
              </a:spcAft>
              <a:buSzPts val="1400"/>
              <a:buNone/>
            </a:pPr>
            <a:r>
              <a:rPr lang="pt-PT" sz="1700"/>
              <a:t>Într-un episod de agresiune există întotdeauna o victimă și un făptaș. Cu toate acestea, pot exista alți participanți sau victima și / sau agresorul pot fi un grup.</a:t>
            </a:r>
            <a:endParaRPr sz="2300"/>
          </a:p>
          <a:p>
            <a:pPr indent="0" lvl="0" marL="0" rtl="0" algn="l">
              <a:lnSpc>
                <a:spcPct val="80000"/>
              </a:lnSpc>
              <a:spcBef>
                <a:spcPts val="880"/>
              </a:spcBef>
              <a:spcAft>
                <a:spcPts val="0"/>
              </a:spcAft>
              <a:buSzPts val="1400"/>
              <a:buNone/>
            </a:pPr>
            <a:r>
              <a:rPr lang="pt-PT" sz="1700"/>
              <a:t>Se pot distinge două tipuri de victime: a) victimele provocatoare, care cauzează parțial agresiunea; și b) victimele clasice, care sunt agresate fără a fi provocate.</a:t>
            </a:r>
            <a:endParaRPr sz="2300"/>
          </a:p>
          <a:p>
            <a:pPr indent="0" lvl="0" marL="0" rtl="0" algn="l">
              <a:lnSpc>
                <a:spcPct val="80000"/>
              </a:lnSpc>
              <a:spcBef>
                <a:spcPts val="880"/>
              </a:spcBef>
              <a:spcAft>
                <a:spcPts val="0"/>
              </a:spcAft>
              <a:buSzPts val="1400"/>
              <a:buNone/>
            </a:pPr>
            <a:r>
              <a:rPr lang="pt-PT" sz="1700"/>
              <a:t>Și următorii participanți pot fi distinși: a) agresorii instigatori, adică infractorii care iau inițiativa; b) agresori adepți, infractori care se alătură celui care a luat inițiativa; c) încurajatori, adică cei care încurajează infractorul sau râd de victimă; d) apărători, care ajută victima; e) spectatori, care rămân indiferenți sau se îndepărtează de situație; f) și, în cele din urmă, victimele.</a:t>
            </a:r>
            <a:endParaRPr sz="1700"/>
          </a:p>
        </p:txBody>
      </p:sp>
      <p:pic>
        <p:nvPicPr>
          <p:cNvPr descr="Be a buddy not a bully - KEEP CALM ELIZABETH" id="321" name="Google Shape;321;p42"/>
          <p:cNvPicPr preferRelativeResize="0"/>
          <p:nvPr/>
        </p:nvPicPr>
        <p:blipFill rotWithShape="1">
          <a:blip r:embed="rId3">
            <a:alphaModFix/>
          </a:blip>
          <a:srcRect b="0" l="0" r="0" t="0"/>
          <a:stretch/>
        </p:blipFill>
        <p:spPr>
          <a:xfrm>
            <a:off x="3189378" y="4523475"/>
            <a:ext cx="3273550" cy="21823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43"/>
          <p:cNvSpPr txBox="1"/>
          <p:nvPr>
            <p:ph type="title"/>
          </p:nvPr>
        </p:nvSpPr>
        <p:spPr>
          <a:xfrm>
            <a:off x="457200" y="152718"/>
            <a:ext cx="6423102"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CARACTERISTICILE FĂPTAȘILOR/ VICTIMELOR / OBSERVATORILOR</a:t>
            </a:r>
            <a:endParaRPr sz="3240"/>
          </a:p>
        </p:txBody>
      </p:sp>
      <p:sp>
        <p:nvSpPr>
          <p:cNvPr id="327" name="Google Shape;327;p43"/>
          <p:cNvSpPr txBox="1"/>
          <p:nvPr>
            <p:ph idx="1" type="body"/>
          </p:nvPr>
        </p:nvSpPr>
        <p:spPr>
          <a:xfrm>
            <a:off x="457200" y="1752600"/>
            <a:ext cx="8202000" cy="4373700"/>
          </a:xfrm>
          <a:prstGeom prst="rect">
            <a:avLst/>
          </a:prstGeom>
          <a:noFill/>
          <a:ln>
            <a:noFill/>
          </a:ln>
        </p:spPr>
        <p:txBody>
          <a:bodyPr anchorCtr="0" anchor="t" bIns="45700" lIns="91425" spcFirstLastPara="1" rIns="91425" wrap="square" tIns="45700">
            <a:noAutofit/>
          </a:bodyPr>
          <a:lstStyle/>
          <a:p>
            <a:pPr indent="0" lvl="0" marL="114300" rtl="0" algn="l">
              <a:lnSpc>
                <a:spcPct val="80000"/>
              </a:lnSpc>
              <a:spcBef>
                <a:spcPts val="0"/>
              </a:spcBef>
              <a:spcAft>
                <a:spcPts val="0"/>
              </a:spcAft>
              <a:buClr>
                <a:schemeClr val="dk1"/>
              </a:buClr>
              <a:buSzPts val="2200"/>
              <a:buNone/>
            </a:pPr>
            <a:r>
              <a:rPr lang="pt-PT" sz="2500"/>
              <a:t>Făptașii</a:t>
            </a:r>
            <a:endParaRPr sz="2500"/>
          </a:p>
          <a:p>
            <a:pPr indent="-361950" lvl="0" marL="342900" rtl="0" algn="l">
              <a:lnSpc>
                <a:spcPct val="80000"/>
              </a:lnSpc>
              <a:spcBef>
                <a:spcPts val="820"/>
              </a:spcBef>
              <a:spcAft>
                <a:spcPts val="0"/>
              </a:spcAft>
              <a:buSzPts val="1400"/>
              <a:buFont typeface="Arial"/>
              <a:buChar char="•"/>
            </a:pPr>
            <a:r>
              <a:rPr lang="pt-PT" sz="1400"/>
              <a:t>Percepția inadecvată a intențiilor ostile în acțiunile altora</a:t>
            </a:r>
            <a:endParaRPr sz="1400"/>
          </a:p>
          <a:p>
            <a:pPr indent="-361950" lvl="0" marL="342900" rtl="0" algn="l">
              <a:lnSpc>
                <a:spcPct val="80000"/>
              </a:lnSpc>
              <a:spcBef>
                <a:spcPts val="820"/>
              </a:spcBef>
              <a:spcAft>
                <a:spcPts val="0"/>
              </a:spcAft>
              <a:buSzPts val="1400"/>
              <a:buFont typeface="Arial"/>
              <a:buChar char="•"/>
            </a:pPr>
            <a:r>
              <a:rPr lang="pt-PT" sz="1400"/>
              <a:t>Au fost adesea expuși la modele cu comportamente agresive</a:t>
            </a:r>
            <a:endParaRPr sz="1400"/>
          </a:p>
          <a:p>
            <a:pPr indent="-361950" lvl="0" marL="342900" rtl="0" algn="l">
              <a:lnSpc>
                <a:spcPct val="80000"/>
              </a:lnSpc>
              <a:spcBef>
                <a:spcPts val="820"/>
              </a:spcBef>
              <a:spcAft>
                <a:spcPts val="0"/>
              </a:spcAft>
              <a:buSzPts val="1400"/>
              <a:buFont typeface="Arial"/>
              <a:buChar char="•"/>
            </a:pPr>
            <a:r>
              <a:rPr lang="pt-PT" sz="1400"/>
              <a:t>Repetarea cronică a unui comportament agresiv</a:t>
            </a:r>
            <a:endParaRPr sz="1400"/>
          </a:p>
          <a:p>
            <a:pPr indent="-361950" lvl="0" marL="342900" rtl="0" algn="l">
              <a:lnSpc>
                <a:spcPct val="80000"/>
              </a:lnSpc>
              <a:spcBef>
                <a:spcPts val="820"/>
              </a:spcBef>
              <a:spcAft>
                <a:spcPts val="0"/>
              </a:spcAft>
              <a:buSzPts val="1400"/>
              <a:buFont typeface="Arial"/>
              <a:buChar char="•"/>
            </a:pPr>
            <a:r>
              <a:rPr lang="pt-PT" sz="1400"/>
              <a:t>Îi controlează pe alții cu amenințări fizice și verbale</a:t>
            </a:r>
            <a:endParaRPr sz="1400"/>
          </a:p>
          <a:p>
            <a:pPr indent="-361950" lvl="0" marL="342900" rtl="0" algn="l">
              <a:lnSpc>
                <a:spcPct val="80000"/>
              </a:lnSpc>
              <a:spcBef>
                <a:spcPts val="820"/>
              </a:spcBef>
              <a:spcAft>
                <a:spcPts val="0"/>
              </a:spcAft>
              <a:buSzPts val="1400"/>
              <a:buFont typeface="Arial"/>
              <a:buChar char="•"/>
            </a:pPr>
            <a:r>
              <a:rPr lang="pt-PT" sz="1400"/>
              <a:t>Răi și răzbunători</a:t>
            </a:r>
            <a:endParaRPr sz="1400"/>
          </a:p>
          <a:p>
            <a:pPr indent="-361950" lvl="0" marL="342900" rtl="0" algn="l">
              <a:lnSpc>
                <a:spcPct val="80000"/>
              </a:lnSpc>
              <a:spcBef>
                <a:spcPts val="820"/>
              </a:spcBef>
              <a:spcAft>
                <a:spcPts val="0"/>
              </a:spcAft>
              <a:buSzPts val="1400"/>
              <a:buFont typeface="Arial"/>
              <a:buChar char="•"/>
            </a:pPr>
            <a:r>
              <a:rPr lang="pt-PT" sz="1400"/>
              <a:t>Modele rele (părinți) în legătură cu regulile sociale și rezolvarea problemelor</a:t>
            </a:r>
            <a:endParaRPr sz="1400"/>
          </a:p>
          <a:p>
            <a:pPr indent="-361950" lvl="0" marL="342900" rtl="0" algn="l">
              <a:lnSpc>
                <a:spcPct val="80000"/>
              </a:lnSpc>
              <a:spcBef>
                <a:spcPts val="820"/>
              </a:spcBef>
              <a:spcAft>
                <a:spcPts val="0"/>
              </a:spcAft>
              <a:buSzPts val="1400"/>
              <a:buFont typeface="Arial"/>
              <a:buChar char="•"/>
            </a:pPr>
            <a:r>
              <a:rPr lang="pt-PT" sz="1400"/>
              <a:t>Au mai multe probleme familiale</a:t>
            </a:r>
            <a:endParaRPr sz="1400"/>
          </a:p>
          <a:p>
            <a:pPr indent="-361950" lvl="0" marL="342900" rtl="0" algn="l">
              <a:lnSpc>
                <a:spcPct val="80000"/>
              </a:lnSpc>
              <a:spcBef>
                <a:spcPts val="820"/>
              </a:spcBef>
              <a:spcAft>
                <a:spcPts val="0"/>
              </a:spcAft>
              <a:buSzPts val="1400"/>
              <a:buFont typeface="Arial"/>
              <a:buChar char="•"/>
            </a:pPr>
            <a:r>
              <a:rPr lang="pt-PT" sz="1400"/>
              <a:t>Lipsa supravegherii părintești</a:t>
            </a:r>
            <a:endParaRPr sz="1400"/>
          </a:p>
          <a:p>
            <a:pPr indent="-361950" lvl="0" marL="342900" rtl="0" algn="l">
              <a:lnSpc>
                <a:spcPct val="80000"/>
              </a:lnSpc>
              <a:spcBef>
                <a:spcPts val="820"/>
              </a:spcBef>
              <a:spcAft>
                <a:spcPts val="0"/>
              </a:spcAft>
              <a:buSzPts val="1400"/>
              <a:buFont typeface="Arial"/>
              <a:buChar char="•"/>
            </a:pPr>
            <a:r>
              <a:rPr lang="pt-PT" sz="1400"/>
              <a:t>Le place să contacteze mai mult grupurile agresive</a:t>
            </a:r>
            <a:endParaRPr sz="1400"/>
          </a:p>
          <a:p>
            <a:pPr indent="-361950" lvl="0" marL="342900" rtl="0" algn="l">
              <a:lnSpc>
                <a:spcPct val="80000"/>
              </a:lnSpc>
              <a:spcBef>
                <a:spcPts val="820"/>
              </a:spcBef>
              <a:spcAft>
                <a:spcPts val="0"/>
              </a:spcAft>
              <a:buSzPts val="1400"/>
              <a:buFont typeface="Arial"/>
              <a:buChar char="•"/>
            </a:pPr>
            <a:r>
              <a:rPr lang="pt-PT" sz="1400"/>
              <a:t>Disciplină neconcordantă acasă</a:t>
            </a:r>
            <a:endParaRPr sz="1400"/>
          </a:p>
          <a:p>
            <a:pPr indent="-361950" lvl="0" marL="342900" rtl="0" algn="l">
              <a:lnSpc>
                <a:spcPct val="80000"/>
              </a:lnSpc>
              <a:spcBef>
                <a:spcPts val="820"/>
              </a:spcBef>
              <a:spcAft>
                <a:spcPts val="0"/>
              </a:spcAft>
              <a:buSzPts val="1400"/>
              <a:buFont typeface="Arial"/>
              <a:buChar char="•"/>
            </a:pPr>
            <a:r>
              <a:rPr lang="pt-PT" sz="1400"/>
              <a:t>Ei văd agresiunea ca pe un mijloc de a-și păstra imaginea de sine</a:t>
            </a:r>
            <a:endParaRPr sz="2300"/>
          </a:p>
          <a:p>
            <a:pPr indent="-361950" lvl="0" marL="342900" rtl="0" algn="l">
              <a:lnSpc>
                <a:spcPct val="80000"/>
              </a:lnSpc>
              <a:spcBef>
                <a:spcPts val="820"/>
              </a:spcBef>
              <a:spcAft>
                <a:spcPts val="0"/>
              </a:spcAft>
              <a:buSzPts val="1400"/>
              <a:buFont typeface="Arial"/>
              <a:buChar char="•"/>
            </a:pPr>
            <a:r>
              <a:rPr lang="pt-PT" sz="1400"/>
              <a:t>Concentrați pe gânduri rele</a:t>
            </a:r>
            <a:endParaRPr sz="1400"/>
          </a:p>
          <a:p>
            <a:pPr indent="-361950" lvl="0" marL="342900" rtl="0" algn="l">
              <a:lnSpc>
                <a:spcPct val="80000"/>
              </a:lnSpc>
              <a:spcBef>
                <a:spcPts val="820"/>
              </a:spcBef>
              <a:spcAft>
                <a:spcPts val="0"/>
              </a:spcAft>
              <a:buSzPts val="1400"/>
              <a:buFont typeface="Arial"/>
              <a:buChar char="•"/>
            </a:pPr>
            <a:r>
              <a:rPr lang="pt-PT" sz="1400"/>
              <a:t>Ei percep imaginea lor fizică ca fiind importantă pentru simțurile puterii și controlului</a:t>
            </a:r>
            <a:endParaRPr sz="1400"/>
          </a:p>
          <a:p>
            <a:pPr indent="-361950" lvl="0" marL="342900" rtl="0" algn="l">
              <a:lnSpc>
                <a:spcPct val="80000"/>
              </a:lnSpc>
              <a:spcBef>
                <a:spcPts val="820"/>
              </a:spcBef>
              <a:spcAft>
                <a:spcPts val="0"/>
              </a:spcAft>
              <a:buSzPts val="1400"/>
              <a:buFont typeface="Arial"/>
              <a:buChar char="•"/>
            </a:pPr>
            <a:r>
              <a:rPr lang="pt-PT" sz="1400"/>
              <a:t>Este mai probabil să sufere abuz fizic și emoțional acasă</a:t>
            </a:r>
            <a:endParaRPr sz="1400"/>
          </a:p>
          <a:p>
            <a:pPr indent="-361950" lvl="0" marL="342900" rtl="0" algn="l">
              <a:lnSpc>
                <a:spcPct val="80000"/>
              </a:lnSpc>
              <a:spcBef>
                <a:spcPts val="820"/>
              </a:spcBef>
              <a:spcAft>
                <a:spcPts val="0"/>
              </a:spcAft>
              <a:buSzPts val="1400"/>
              <a:buFont typeface="Arial"/>
              <a:buChar char="•"/>
            </a:pPr>
            <a:r>
              <a:rPr lang="pt-PT" sz="1400"/>
              <a:t>Afișează acțiuni obsesive sau rigide</a:t>
            </a:r>
            <a:endParaRPr sz="1400"/>
          </a:p>
          <a:p>
            <a:pPr indent="-361950" lvl="0" marL="342900" rtl="0" algn="l">
              <a:lnSpc>
                <a:spcPct val="80000"/>
              </a:lnSpc>
              <a:spcBef>
                <a:spcPts val="820"/>
              </a:spcBef>
              <a:spcAft>
                <a:spcPts val="0"/>
              </a:spcAft>
              <a:buSzPts val="1400"/>
              <a:buFont typeface="Arial"/>
              <a:buChar char="•"/>
            </a:pPr>
            <a:r>
              <a:rPr lang="pt-PT" sz="1400"/>
              <a:t>Frustrați de colegi și creând resentimente</a:t>
            </a:r>
            <a:endParaRPr sz="14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4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CARACTERISTICILE FĂPTAȘILOR/ VICTIMELOR / OBSERVATORILOR</a:t>
            </a:r>
            <a:endParaRPr sz="3240"/>
          </a:p>
        </p:txBody>
      </p:sp>
      <p:sp>
        <p:nvSpPr>
          <p:cNvPr id="333" name="Google Shape;333;p44"/>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Autofit/>
          </a:bodyPr>
          <a:lstStyle/>
          <a:p>
            <a:pPr indent="0" lvl="0" marL="114300" rtl="0" algn="l">
              <a:lnSpc>
                <a:spcPct val="80000"/>
              </a:lnSpc>
              <a:spcBef>
                <a:spcPts val="0"/>
              </a:spcBef>
              <a:spcAft>
                <a:spcPts val="0"/>
              </a:spcAft>
              <a:buClr>
                <a:schemeClr val="dk1"/>
              </a:buClr>
              <a:buSzPts val="1400"/>
              <a:buNone/>
            </a:pPr>
            <a:r>
              <a:rPr lang="pt-PT" sz="2500"/>
              <a:t>Victimele</a:t>
            </a:r>
            <a:endParaRPr sz="2500"/>
          </a:p>
          <a:p>
            <a:pPr indent="0" lvl="0" marL="114300" rtl="0" algn="l">
              <a:lnSpc>
                <a:spcPct val="80000"/>
              </a:lnSpc>
              <a:spcBef>
                <a:spcPts val="0"/>
              </a:spcBef>
              <a:spcAft>
                <a:spcPts val="0"/>
              </a:spcAft>
              <a:buClr>
                <a:schemeClr val="dk1"/>
              </a:buClr>
              <a:buSzPts val="1400"/>
              <a:buNone/>
            </a:pPr>
            <a:r>
              <a:t/>
            </a:r>
            <a:endParaRPr sz="2500"/>
          </a:p>
          <a:p>
            <a:pPr indent="-412750" lvl="0" marL="342900" rtl="0" algn="l">
              <a:lnSpc>
                <a:spcPct val="80000"/>
              </a:lnSpc>
              <a:spcBef>
                <a:spcPts val="760"/>
              </a:spcBef>
              <a:spcAft>
                <a:spcPts val="0"/>
              </a:spcAft>
              <a:buSzPts val="1900"/>
              <a:buFont typeface="Arial"/>
              <a:buChar char="•"/>
            </a:pPr>
            <a:r>
              <a:rPr lang="pt-PT" sz="1900"/>
              <a:t>Abilități sociale ineficiente</a:t>
            </a:r>
            <a:endParaRPr sz="1900"/>
          </a:p>
          <a:p>
            <a:pPr indent="-412750" lvl="0" marL="342900" rtl="0" algn="l">
              <a:lnSpc>
                <a:spcPct val="80000"/>
              </a:lnSpc>
              <a:spcBef>
                <a:spcPts val="760"/>
              </a:spcBef>
              <a:spcAft>
                <a:spcPts val="0"/>
              </a:spcAft>
              <a:buSzPts val="1900"/>
              <a:buFont typeface="Arial"/>
              <a:buChar char="•"/>
            </a:pPr>
            <a:r>
              <a:rPr lang="pt-PT" sz="1900"/>
              <a:t>Mai putin populare</a:t>
            </a:r>
            <a:endParaRPr sz="1900"/>
          </a:p>
          <a:p>
            <a:pPr indent="-412750" lvl="0" marL="342900" rtl="0" algn="l">
              <a:lnSpc>
                <a:spcPct val="80000"/>
              </a:lnSpc>
              <a:spcBef>
                <a:spcPts val="760"/>
              </a:spcBef>
              <a:spcAft>
                <a:spcPts val="0"/>
              </a:spcAft>
              <a:buSzPts val="1900"/>
              <a:buFont typeface="Arial"/>
              <a:buChar char="•"/>
            </a:pPr>
            <a:r>
              <a:rPr lang="pt-PT" sz="1900"/>
              <a:t>Abilități interumane slabe</a:t>
            </a:r>
            <a:endParaRPr sz="1900"/>
          </a:p>
          <a:p>
            <a:pPr indent="-412750" lvl="0" marL="342900" rtl="0" algn="l">
              <a:lnSpc>
                <a:spcPct val="80000"/>
              </a:lnSpc>
              <a:spcBef>
                <a:spcPts val="760"/>
              </a:spcBef>
              <a:spcAft>
                <a:spcPts val="0"/>
              </a:spcAft>
              <a:buSzPts val="1900"/>
              <a:buFont typeface="Arial"/>
              <a:buChar char="•"/>
            </a:pPr>
            <a:r>
              <a:rPr lang="pt-PT" sz="1900"/>
              <a:t>Abilități limitate pentru a obține acceptare și succes</a:t>
            </a:r>
            <a:endParaRPr sz="1900"/>
          </a:p>
          <a:p>
            <a:pPr indent="-412750" lvl="0" marL="342900" rtl="0" algn="l">
              <a:lnSpc>
                <a:spcPct val="80000"/>
              </a:lnSpc>
              <a:spcBef>
                <a:spcPts val="760"/>
              </a:spcBef>
              <a:spcAft>
                <a:spcPts val="0"/>
              </a:spcAft>
              <a:buSzPts val="1900"/>
              <a:buFont typeface="Arial"/>
              <a:buChar char="•"/>
            </a:pPr>
            <a:r>
              <a:rPr lang="pt-PT" sz="1900"/>
              <a:t>Ele cred că nu pot controla mediul</a:t>
            </a:r>
            <a:endParaRPr sz="1900"/>
          </a:p>
          <a:p>
            <a:pPr indent="-412750" lvl="0" marL="342900" rtl="0" algn="l">
              <a:lnSpc>
                <a:spcPct val="80000"/>
              </a:lnSpc>
              <a:spcBef>
                <a:spcPts val="760"/>
              </a:spcBef>
              <a:spcAft>
                <a:spcPts val="0"/>
              </a:spcAft>
              <a:buSzPts val="1900"/>
              <a:buFont typeface="Arial"/>
              <a:buChar char="•"/>
            </a:pPr>
            <a:r>
              <a:rPr lang="pt-PT" sz="1900"/>
              <a:t>Abilități limitate de comunicare în situații stresante</a:t>
            </a:r>
            <a:endParaRPr sz="1900"/>
          </a:p>
          <a:p>
            <a:pPr indent="-412750" lvl="0" marL="342900" rtl="0" algn="l">
              <a:lnSpc>
                <a:spcPct val="80000"/>
              </a:lnSpc>
              <a:spcBef>
                <a:spcPts val="760"/>
              </a:spcBef>
              <a:spcAft>
                <a:spcPts val="0"/>
              </a:spcAft>
              <a:buSzPts val="1900"/>
              <a:buFont typeface="Arial"/>
              <a:buChar char="•"/>
            </a:pPr>
            <a:r>
              <a:rPr lang="pt-PT" sz="1900"/>
              <a:t>Au temeri care se suprapun asupra inadecvării personale</a:t>
            </a:r>
            <a:endParaRPr sz="1900"/>
          </a:p>
          <a:p>
            <a:pPr indent="-412750" lvl="0" marL="342900" rtl="0" algn="l">
              <a:lnSpc>
                <a:spcPct val="80000"/>
              </a:lnSpc>
              <a:spcBef>
                <a:spcPts val="760"/>
              </a:spcBef>
              <a:spcAft>
                <a:spcPts val="0"/>
              </a:spcAft>
              <a:buSzPts val="1900"/>
              <a:buFont typeface="Arial"/>
              <a:buChar char="•"/>
            </a:pPr>
            <a:r>
              <a:rPr lang="pt-PT" sz="1900"/>
              <a:t>Manierisme fizice asociate cu depresia</a:t>
            </a:r>
            <a:endParaRPr sz="1900"/>
          </a:p>
          <a:p>
            <a:pPr indent="-412750" lvl="0" marL="342900" rtl="0" algn="l">
              <a:lnSpc>
                <a:spcPct val="80000"/>
              </a:lnSpc>
              <a:spcBef>
                <a:spcPts val="760"/>
              </a:spcBef>
              <a:spcAft>
                <a:spcPts val="0"/>
              </a:spcAft>
              <a:buSzPts val="1900"/>
              <a:buFont typeface="Arial"/>
              <a:buChar char="•"/>
            </a:pPr>
            <a:r>
              <a:rPr lang="pt-PT" sz="1900"/>
              <a:t>Izolate social</a:t>
            </a:r>
            <a:endParaRPr sz="3100"/>
          </a:p>
          <a:p>
            <a:pPr indent="-412750" lvl="0" marL="342900" rtl="0" algn="l">
              <a:lnSpc>
                <a:spcPct val="80000"/>
              </a:lnSpc>
              <a:spcBef>
                <a:spcPts val="760"/>
              </a:spcBef>
              <a:spcAft>
                <a:spcPts val="0"/>
              </a:spcAft>
              <a:buSzPts val="1900"/>
              <a:buFont typeface="Arial"/>
              <a:buChar char="•"/>
            </a:pPr>
            <a:r>
              <a:rPr lang="pt-PT" sz="1900"/>
              <a:t>Sentimente frecvente de inadecvare personală</a:t>
            </a:r>
            <a:endParaRPr sz="1900"/>
          </a:p>
          <a:p>
            <a:pPr indent="-412750" lvl="0" marL="342900" rtl="0" algn="l">
              <a:lnSpc>
                <a:spcPct val="80000"/>
              </a:lnSpc>
              <a:spcBef>
                <a:spcPts val="760"/>
              </a:spcBef>
              <a:spcAft>
                <a:spcPts val="0"/>
              </a:spcAft>
              <a:buSzPts val="1900"/>
              <a:buFont typeface="Arial"/>
              <a:buChar char="•"/>
            </a:pPr>
            <a:r>
              <a:rPr lang="pt-PT" sz="1900"/>
              <a:t>Teama de a merge la școală</a:t>
            </a:r>
            <a:endParaRPr sz="19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gccfbd299d6_0_23"/>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CARACTERISTICILE FĂPTAȘILOR/ VICTIMELOR / OBSERVATORILOR</a:t>
            </a:r>
            <a:endParaRPr sz="3240"/>
          </a:p>
        </p:txBody>
      </p:sp>
      <p:sp>
        <p:nvSpPr>
          <p:cNvPr id="339" name="Google Shape;339;gccfbd299d6_0_23"/>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Autofit/>
          </a:bodyPr>
          <a:lstStyle/>
          <a:p>
            <a:pPr indent="0" lvl="0" marL="114300" rtl="0" algn="l">
              <a:lnSpc>
                <a:spcPct val="80000"/>
              </a:lnSpc>
              <a:spcBef>
                <a:spcPts val="0"/>
              </a:spcBef>
              <a:spcAft>
                <a:spcPts val="0"/>
              </a:spcAft>
              <a:buClr>
                <a:schemeClr val="dk1"/>
              </a:buClr>
              <a:buSzPts val="1400"/>
              <a:buNone/>
            </a:pPr>
            <a:r>
              <a:rPr lang="pt-PT" sz="2600"/>
              <a:t>Victimele</a:t>
            </a:r>
            <a:endParaRPr sz="2600"/>
          </a:p>
          <a:p>
            <a:pPr indent="0" lvl="0" marL="0" rtl="0" algn="l">
              <a:lnSpc>
                <a:spcPct val="80000"/>
              </a:lnSpc>
              <a:spcBef>
                <a:spcPts val="760"/>
              </a:spcBef>
              <a:spcAft>
                <a:spcPts val="0"/>
              </a:spcAft>
              <a:buNone/>
            </a:pPr>
            <a:r>
              <a:t/>
            </a:r>
            <a:endParaRPr/>
          </a:p>
          <a:p>
            <a:pPr indent="-419100" lvl="0" marL="342900" rtl="0" algn="l">
              <a:lnSpc>
                <a:spcPct val="80000"/>
              </a:lnSpc>
              <a:spcBef>
                <a:spcPts val="760"/>
              </a:spcBef>
              <a:spcAft>
                <a:spcPts val="0"/>
              </a:spcAft>
              <a:buSzPts val="2000"/>
              <a:buFont typeface="Arial"/>
              <a:buChar char="•"/>
            </a:pPr>
            <a:r>
              <a:rPr lang="pt-PT"/>
              <a:t>Efectuează acțiuni autodistructive</a:t>
            </a:r>
            <a:endParaRPr/>
          </a:p>
          <a:p>
            <a:pPr indent="-419100" lvl="0" marL="342900" rtl="0" algn="l">
              <a:lnSpc>
                <a:spcPct val="80000"/>
              </a:lnSpc>
              <a:spcBef>
                <a:spcPts val="760"/>
              </a:spcBef>
              <a:spcAft>
                <a:spcPts val="0"/>
              </a:spcAft>
              <a:buSzPts val="2000"/>
              <a:buFont typeface="Arial"/>
              <a:buChar char="•"/>
            </a:pPr>
            <a:r>
              <a:rPr lang="pt-PT"/>
              <a:t>Fizic mai tinere, mai mici și mai slabe decât colegii lor</a:t>
            </a:r>
            <a:endParaRPr/>
          </a:p>
          <a:p>
            <a:pPr indent="-419100" lvl="0" marL="342900" rtl="0" algn="l">
              <a:lnSpc>
                <a:spcPct val="80000"/>
              </a:lnSpc>
              <a:spcBef>
                <a:spcPts val="760"/>
              </a:spcBef>
              <a:spcAft>
                <a:spcPts val="0"/>
              </a:spcAft>
              <a:buSzPts val="2000"/>
              <a:buFont typeface="Arial"/>
              <a:buChar char="•"/>
            </a:pPr>
            <a:r>
              <a:rPr lang="pt-PT"/>
              <a:t>Cred că ceilalți sunt mai capabili</a:t>
            </a:r>
            <a:endParaRPr/>
          </a:p>
          <a:p>
            <a:pPr indent="-419100" lvl="0" marL="342900" rtl="0" algn="l">
              <a:lnSpc>
                <a:spcPct val="80000"/>
              </a:lnSpc>
              <a:spcBef>
                <a:spcPts val="760"/>
              </a:spcBef>
              <a:spcAft>
                <a:spcPts val="0"/>
              </a:spcAft>
              <a:buSzPts val="2000"/>
              <a:buFont typeface="Arial"/>
              <a:buChar char="•"/>
            </a:pPr>
            <a:r>
              <a:rPr lang="pt-PT"/>
              <a:t>Concept slab al sinelui</a:t>
            </a:r>
            <a:endParaRPr/>
          </a:p>
          <a:p>
            <a:pPr indent="-419100" lvl="0" marL="342900" rtl="0" algn="l">
              <a:lnSpc>
                <a:spcPct val="80000"/>
              </a:lnSpc>
              <a:spcBef>
                <a:spcPts val="760"/>
              </a:spcBef>
              <a:spcAft>
                <a:spcPts val="0"/>
              </a:spcAft>
              <a:buSzPts val="2000"/>
              <a:buFont typeface="Arial"/>
              <a:buChar char="•"/>
            </a:pPr>
            <a:r>
              <a:rPr lang="pt-PT"/>
              <a:t>Simt că factorii externi au un impact mai mare decât controlul intern</a:t>
            </a:r>
            <a:endParaRPr sz="3200"/>
          </a:p>
          <a:p>
            <a:pPr indent="-419100" lvl="0" marL="342900" rtl="0" algn="l">
              <a:lnSpc>
                <a:spcPct val="80000"/>
              </a:lnSpc>
              <a:spcBef>
                <a:spcPts val="760"/>
              </a:spcBef>
              <a:spcAft>
                <a:spcPts val="0"/>
              </a:spcAft>
              <a:buSzPts val="2000"/>
              <a:buFont typeface="Arial"/>
              <a:buChar char="•"/>
            </a:pPr>
            <a:r>
              <a:rPr lang="pt-PT"/>
              <a:t>Dificultate în relaționarea cu colegii</a:t>
            </a:r>
            <a:endParaRPr/>
          </a:p>
          <a:p>
            <a:pPr indent="-419100" lvl="0" marL="342900" rtl="0" algn="l">
              <a:lnSpc>
                <a:spcPct val="80000"/>
              </a:lnSpc>
              <a:spcBef>
                <a:spcPts val="760"/>
              </a:spcBef>
              <a:spcAft>
                <a:spcPts val="0"/>
              </a:spcAft>
              <a:buSzPts val="2000"/>
              <a:buFont typeface="Arial"/>
              <a:buChar char="•"/>
            </a:pPr>
            <a:r>
              <a:rPr lang="pt-PT"/>
              <a:t>Au familii subimplicate în deciziile și activitățile lor</a:t>
            </a:r>
            <a:endParaRPr/>
          </a:p>
          <a:p>
            <a:pPr indent="-419100" lvl="0" marL="342900" rtl="0" algn="l">
              <a:lnSpc>
                <a:spcPct val="80000"/>
              </a:lnSpc>
              <a:spcBef>
                <a:spcPts val="760"/>
              </a:spcBef>
              <a:spcAft>
                <a:spcPts val="0"/>
              </a:spcAft>
              <a:buSzPts val="2000"/>
              <a:buFont typeface="Arial"/>
              <a:buChar char="•"/>
            </a:pPr>
            <a:r>
              <a:rPr lang="pt-PT"/>
              <a:t>Rușine personală în legătură cu problemele lor</a:t>
            </a:r>
            <a:endParaRPr/>
          </a:p>
          <a:p>
            <a:pPr indent="-419100" lvl="0" marL="342900" rtl="0" algn="l">
              <a:lnSpc>
                <a:spcPct val="80000"/>
              </a:lnSpc>
              <a:spcBef>
                <a:spcPts val="760"/>
              </a:spcBef>
              <a:spcAft>
                <a:spcPts val="0"/>
              </a:spcAft>
              <a:buSzPts val="2000"/>
              <a:buFont typeface="Arial"/>
              <a:buChar char="•"/>
            </a:pPr>
            <a:r>
              <a:rPr lang="pt-PT"/>
              <a:t>Percepția eșecurilor progresive face ca victimele să facă succesiv mai puțin efort în viitoarele situații</a:t>
            </a:r>
            <a:endParaRPr/>
          </a:p>
          <a:p>
            <a:pPr indent="0" lvl="0" marL="0" rtl="0" algn="l">
              <a:lnSpc>
                <a:spcPct val="80000"/>
              </a:lnSpc>
              <a:spcBef>
                <a:spcPts val="760"/>
              </a:spcBef>
              <a:spcAft>
                <a:spcPts val="0"/>
              </a:spcAft>
              <a:buClr>
                <a:schemeClr val="dk1"/>
              </a:buClr>
              <a:buSzPts val="800"/>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4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CARACTERISTICILE FĂPTAȘILOR/ VICTIMELOR / OBSERVATORILOR</a:t>
            </a:r>
            <a:endParaRPr sz="3240"/>
          </a:p>
        </p:txBody>
      </p:sp>
      <p:sp>
        <p:nvSpPr>
          <p:cNvPr id="345" name="Google Shape;345;p45"/>
          <p:cNvSpPr txBox="1"/>
          <p:nvPr>
            <p:ph idx="1" type="body"/>
          </p:nvPr>
        </p:nvSpPr>
        <p:spPr>
          <a:xfrm>
            <a:off x="457200" y="1752600"/>
            <a:ext cx="8218500" cy="4874100"/>
          </a:xfrm>
          <a:prstGeom prst="rect">
            <a:avLst/>
          </a:prstGeom>
          <a:noFill/>
          <a:ln>
            <a:noFill/>
          </a:ln>
        </p:spPr>
        <p:txBody>
          <a:bodyPr anchorCtr="0" anchor="t" bIns="45700" lIns="91425" spcFirstLastPara="1" rIns="91425" wrap="square" tIns="45700">
            <a:normAutofit/>
          </a:bodyPr>
          <a:lstStyle/>
          <a:p>
            <a:pPr indent="0" lvl="0" marL="114300" rtl="0" algn="l">
              <a:lnSpc>
                <a:spcPct val="90000"/>
              </a:lnSpc>
              <a:spcBef>
                <a:spcPts val="0"/>
              </a:spcBef>
              <a:spcAft>
                <a:spcPts val="0"/>
              </a:spcAft>
              <a:buSzPts val="2000"/>
              <a:buNone/>
            </a:pPr>
            <a:r>
              <a:rPr lang="pt-PT"/>
              <a:t>Martori, observatori sau neparticipanți</a:t>
            </a:r>
            <a:endParaRPr/>
          </a:p>
          <a:p>
            <a:pPr indent="0" lvl="0" marL="114300" rtl="0" algn="l">
              <a:lnSpc>
                <a:spcPct val="90000"/>
              </a:lnSpc>
              <a:spcBef>
                <a:spcPts val="0"/>
              </a:spcBef>
              <a:spcAft>
                <a:spcPts val="0"/>
              </a:spcAft>
              <a:buSzPts val="2000"/>
              <a:buNone/>
            </a:pPr>
            <a:r>
              <a:t/>
            </a:r>
            <a:endParaRPr/>
          </a:p>
          <a:p>
            <a:pPr indent="0" lvl="0" marL="114300" rtl="0" algn="just">
              <a:lnSpc>
                <a:spcPct val="90000"/>
              </a:lnSpc>
              <a:spcBef>
                <a:spcPts val="1000"/>
              </a:spcBef>
              <a:spcAft>
                <a:spcPts val="0"/>
              </a:spcAft>
              <a:buSzPts val="2000"/>
              <a:buNone/>
            </a:pPr>
            <a:r>
              <a:rPr lang="pt-PT"/>
              <a:t>Deși nu sunt implicați direct în actele violente, devin martori și învață să trăiască cu episoadele de intimidare, păstrând tăcerea și arătând sentimente negative față de ceea ce observă.</a:t>
            </a:r>
            <a:endParaRPr/>
          </a:p>
          <a:p>
            <a:pPr indent="0" lvl="0" marL="114300" rtl="0" algn="just">
              <a:lnSpc>
                <a:spcPct val="90000"/>
              </a:lnSpc>
              <a:spcBef>
                <a:spcPts val="1000"/>
              </a:spcBef>
              <a:spcAft>
                <a:spcPts val="0"/>
              </a:spcAft>
              <a:buSzPts val="2000"/>
              <a:buNone/>
            </a:pPr>
            <a:r>
              <a:t/>
            </a:r>
            <a:endParaRPr/>
          </a:p>
          <a:p>
            <a:pPr indent="0" lvl="0" marL="114300" rtl="0" algn="just">
              <a:lnSpc>
                <a:spcPct val="90000"/>
              </a:lnSpc>
              <a:spcBef>
                <a:spcPts val="1000"/>
              </a:spcBef>
              <a:spcAft>
                <a:spcPts val="0"/>
              </a:spcAft>
              <a:buSzPts val="2000"/>
              <a:buNone/>
            </a:pPr>
            <a:r>
              <a:rPr lang="pt-PT"/>
              <a:t>Acești elevi, fiind observatori, suferă de frică, îndoială cu privire la cum să acționeze și neîncredere în capacitatea și interesul școlii de a rezolva problema. Performanța școlară poate scădea, deoarece atenția adolescenților este îndreptată spre atitudinile agresive practicate și suferite de colegii lor. Asistarea la agresiune este un factor de risc major pentru nemulțumirea față de școală, deoarece poate compromite dezvoltarea academică și socială.</a:t>
            </a:r>
            <a:endParaRPr/>
          </a:p>
          <a:p>
            <a:pPr indent="0" lvl="0" marL="0" rtl="0" algn="l">
              <a:lnSpc>
                <a:spcPct val="90000"/>
              </a:lnSpc>
              <a:spcBef>
                <a:spcPts val="1000"/>
              </a:spcBef>
              <a:spcAft>
                <a:spcPts val="0"/>
              </a:spcAft>
              <a:buClr>
                <a:schemeClr val="dk1"/>
              </a:buClr>
              <a:buSzPts val="2000"/>
              <a:buNone/>
            </a:pPr>
            <a:r>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PREVENIREA INTIMIDĂRII: RECOMANDĂRI PENTRU ȘCOLI</a:t>
            </a:r>
            <a:endParaRPr sz="3240"/>
          </a:p>
        </p:txBody>
      </p:sp>
      <p:sp>
        <p:nvSpPr>
          <p:cNvPr id="351" name="Google Shape;351;p46"/>
          <p:cNvSpPr txBox="1"/>
          <p:nvPr>
            <p:ph idx="1" type="body"/>
          </p:nvPr>
        </p:nvSpPr>
        <p:spPr>
          <a:xfrm>
            <a:off x="457200" y="1752600"/>
            <a:ext cx="5194500" cy="4725300"/>
          </a:xfrm>
          <a:prstGeom prst="rect">
            <a:avLst/>
          </a:prstGeom>
          <a:noFill/>
          <a:ln>
            <a:noFill/>
          </a:ln>
        </p:spPr>
        <p:txBody>
          <a:bodyPr anchorCtr="0" anchor="t" bIns="45700" lIns="91425" spcFirstLastPara="1" rIns="91425" wrap="square" tIns="45700">
            <a:normAutofit lnSpcReduction="10000"/>
          </a:bodyPr>
          <a:lstStyle/>
          <a:p>
            <a:pPr indent="0" lvl="0" marL="114300" rtl="0" algn="l">
              <a:lnSpc>
                <a:spcPct val="90000"/>
              </a:lnSpc>
              <a:spcBef>
                <a:spcPts val="0"/>
              </a:spcBef>
              <a:spcAft>
                <a:spcPts val="0"/>
              </a:spcAft>
              <a:buSzPts val="1700"/>
              <a:buNone/>
            </a:pPr>
            <a:r>
              <a:rPr i="1" lang="pt-PT" sz="1700"/>
              <a:t>Rolul școlilor în prevenirea agresiunii.</a:t>
            </a:r>
            <a:endParaRPr i="1" sz="1700"/>
          </a:p>
          <a:p>
            <a:pPr indent="0" lvl="0" marL="114300" rtl="0" algn="l">
              <a:lnSpc>
                <a:spcPct val="90000"/>
              </a:lnSpc>
              <a:spcBef>
                <a:spcPts val="0"/>
              </a:spcBef>
              <a:spcAft>
                <a:spcPts val="0"/>
              </a:spcAft>
              <a:buSzPts val="1700"/>
              <a:buNone/>
            </a:pPr>
            <a:r>
              <a:t/>
            </a:r>
            <a:endParaRPr i="1" sz="1700"/>
          </a:p>
          <a:p>
            <a:pPr indent="0" lvl="0" marL="0" rtl="0" algn="just">
              <a:lnSpc>
                <a:spcPct val="90000"/>
              </a:lnSpc>
              <a:spcBef>
                <a:spcPts val="940"/>
              </a:spcBef>
              <a:spcAft>
                <a:spcPts val="0"/>
              </a:spcAft>
              <a:buSzPts val="1700"/>
              <a:buNone/>
            </a:pPr>
            <a:r>
              <a:rPr lang="pt-PT" sz="1700"/>
              <a:t>Școala ar trebui să fie un mediu de învățare sigur și pozitiv pentru TOȚI elevii. Pentru a atinge acest obiectiv, școlile ar trebui să se străduiască să:</a:t>
            </a:r>
            <a:endParaRPr/>
          </a:p>
          <a:p>
            <a:pPr indent="-342900" lvl="0" marL="342900" rtl="0" algn="just">
              <a:lnSpc>
                <a:spcPct val="90000"/>
              </a:lnSpc>
              <a:spcBef>
                <a:spcPts val="940"/>
              </a:spcBef>
              <a:spcAft>
                <a:spcPts val="0"/>
              </a:spcAft>
              <a:buSzPts val="1700"/>
              <a:buFont typeface="Arial"/>
              <a:buChar char="•"/>
            </a:pPr>
            <a:r>
              <a:rPr lang="pt-PT" sz="1700"/>
              <a:t>Reducă, dacă nu să elimine, problemele existente ale agresorilor / victimelor în rândul elevilor din și în afara școlii;</a:t>
            </a:r>
            <a:endParaRPr/>
          </a:p>
          <a:p>
            <a:pPr indent="-342900" lvl="0" marL="342900" rtl="0" algn="just">
              <a:lnSpc>
                <a:spcPct val="90000"/>
              </a:lnSpc>
              <a:spcBef>
                <a:spcPts val="940"/>
              </a:spcBef>
              <a:spcAft>
                <a:spcPts val="0"/>
              </a:spcAft>
              <a:buSzPts val="1700"/>
              <a:buFont typeface="Arial"/>
              <a:buChar char="•"/>
            </a:pPr>
            <a:r>
              <a:rPr lang="pt-PT" sz="1700"/>
              <a:t>Prevină dezvoltarea de noi probleme de tipul agresor / victimă; și</a:t>
            </a:r>
            <a:endParaRPr/>
          </a:p>
          <a:p>
            <a:pPr indent="-342900" lvl="0" marL="342900" rtl="0" algn="just">
              <a:lnSpc>
                <a:spcPct val="90000"/>
              </a:lnSpc>
              <a:spcBef>
                <a:spcPts val="940"/>
              </a:spcBef>
              <a:spcAft>
                <a:spcPts val="0"/>
              </a:spcAft>
              <a:buSzPts val="1700"/>
              <a:buFont typeface="Arial"/>
              <a:buChar char="•"/>
            </a:pPr>
            <a:r>
              <a:rPr lang="pt-PT" sz="1700"/>
              <a:t>Obțină relații mai bune între colegi la școală și să creeze condiții care să permită în special victimelor și agresorilor să se înțeleagă și să funcționeze mai bine în școală și în afara școlii.</a:t>
            </a:r>
            <a:endParaRPr/>
          </a:p>
          <a:p>
            <a:pPr indent="0" lvl="0" marL="0" rtl="0" algn="l">
              <a:lnSpc>
                <a:spcPct val="90000"/>
              </a:lnSpc>
              <a:spcBef>
                <a:spcPts val="940"/>
              </a:spcBef>
              <a:spcAft>
                <a:spcPts val="0"/>
              </a:spcAft>
              <a:buClr>
                <a:schemeClr val="dk1"/>
              </a:buClr>
              <a:buSzPts val="1700"/>
              <a:buNone/>
            </a:pPr>
            <a:r>
              <a:t/>
            </a:r>
            <a:endParaRPr sz="1700"/>
          </a:p>
        </p:txBody>
      </p:sp>
      <p:pic>
        <p:nvPicPr>
          <p:cNvPr descr="School Climate Key to Preventing Bullying" id="352" name="Google Shape;352;p46"/>
          <p:cNvPicPr preferRelativeResize="0"/>
          <p:nvPr/>
        </p:nvPicPr>
        <p:blipFill rotWithShape="1">
          <a:blip r:embed="rId3">
            <a:alphaModFix/>
          </a:blip>
          <a:srcRect b="0" l="0" r="0" t="0"/>
          <a:stretch/>
        </p:blipFill>
        <p:spPr>
          <a:xfrm>
            <a:off x="5760688" y="2005806"/>
            <a:ext cx="3009900" cy="38671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PREVENIREA INTIMIDĂRII: RECOMANDĂRI PENTRU ȘCOLI</a:t>
            </a:r>
            <a:endParaRPr sz="3240"/>
          </a:p>
        </p:txBody>
      </p:sp>
      <p:sp>
        <p:nvSpPr>
          <p:cNvPr id="358" name="Google Shape;358;p47"/>
          <p:cNvSpPr txBox="1"/>
          <p:nvPr>
            <p:ph idx="1" type="body"/>
          </p:nvPr>
        </p:nvSpPr>
        <p:spPr>
          <a:xfrm>
            <a:off x="457200" y="1752600"/>
            <a:ext cx="8268000" cy="4857600"/>
          </a:xfrm>
          <a:prstGeom prst="rect">
            <a:avLst/>
          </a:prstGeom>
          <a:noFill/>
          <a:ln>
            <a:noFill/>
          </a:ln>
        </p:spPr>
        <p:txBody>
          <a:bodyPr anchorCtr="0" anchor="t" bIns="45700" lIns="91425" spcFirstLastPara="1" rIns="91425" wrap="square" tIns="45700">
            <a:noAutofit/>
          </a:bodyPr>
          <a:lstStyle/>
          <a:p>
            <a:pPr indent="0" lvl="0" marL="0" rtl="0" algn="just">
              <a:lnSpc>
                <a:spcPct val="80000"/>
              </a:lnSpc>
              <a:spcBef>
                <a:spcPts val="0"/>
              </a:spcBef>
              <a:spcAft>
                <a:spcPts val="0"/>
              </a:spcAft>
              <a:buSzPts val="1820"/>
              <a:buNone/>
            </a:pPr>
            <a:r>
              <a:rPr i="1" lang="pt-PT" sz="2020"/>
              <a:t>Reguli generale recomandate pentru îmbunătățirea climatului școlar.</a:t>
            </a:r>
            <a:endParaRPr sz="2020"/>
          </a:p>
          <a:p>
            <a:pPr indent="0" lvl="0" marL="0" rtl="0" algn="just">
              <a:lnSpc>
                <a:spcPct val="80000"/>
              </a:lnSpc>
              <a:spcBef>
                <a:spcPts val="880"/>
              </a:spcBef>
              <a:spcAft>
                <a:spcPts val="0"/>
              </a:spcAft>
              <a:buSzPts val="1400"/>
              <a:buNone/>
            </a:pPr>
            <a:r>
              <a:rPr lang="pt-PT" sz="1600"/>
              <a:t>Pentru a preveni agresiunea, trebuie să existe două condiții generale: (1) adulții din școli ar trebui să fie conștienți de amploarea problemelor de agresor / victimă din propriile școli; și (2) acești adulți ar trebui să se implice în schimbarea situației.</a:t>
            </a:r>
            <a:endParaRPr sz="2200"/>
          </a:p>
          <a:p>
            <a:pPr indent="0" lvl="0" marL="0" rtl="0" algn="just">
              <a:lnSpc>
                <a:spcPct val="80000"/>
              </a:lnSpc>
              <a:spcBef>
                <a:spcPts val="880"/>
              </a:spcBef>
              <a:spcAft>
                <a:spcPts val="0"/>
              </a:spcAft>
              <a:buSzPts val="1400"/>
              <a:buNone/>
            </a:pPr>
            <a:r>
              <a:rPr lang="pt-PT" sz="1600"/>
              <a:t>Școlile și sălile de clasă ar trebui să stabilească și să respecte regulile pentru a preveni agresiunea. Adulții trebuie să comunice în mod clar și consecvent că agresiunea nu este un comportament acceptabil. Următoarele reguli vizează toți elevii:</a:t>
            </a:r>
            <a:endParaRPr sz="2200"/>
          </a:p>
          <a:p>
            <a:pPr indent="-355600" lvl="0" marL="342900" rtl="0" algn="just">
              <a:lnSpc>
                <a:spcPct val="80000"/>
              </a:lnSpc>
              <a:spcBef>
                <a:spcPts val="880"/>
              </a:spcBef>
              <a:spcAft>
                <a:spcPts val="0"/>
              </a:spcAft>
              <a:buSzPts val="1600"/>
              <a:buFont typeface="Arial"/>
              <a:buChar char="•"/>
            </a:pPr>
            <a:r>
              <a:rPr lang="pt-PT" sz="1600"/>
              <a:t>Nu vom intimida alți elevi.</a:t>
            </a:r>
            <a:endParaRPr sz="2200"/>
          </a:p>
          <a:p>
            <a:pPr indent="-355600" lvl="0" marL="342900" rtl="0" algn="just">
              <a:lnSpc>
                <a:spcPct val="80000"/>
              </a:lnSpc>
              <a:spcBef>
                <a:spcPts val="880"/>
              </a:spcBef>
              <a:spcAft>
                <a:spcPts val="0"/>
              </a:spcAft>
              <a:buSzPts val="1600"/>
              <a:buFont typeface="Arial"/>
              <a:buChar char="•"/>
            </a:pPr>
            <a:r>
              <a:rPr lang="pt-PT" sz="1600"/>
              <a:t>Vom încerca să ajutăm elevii care sunt agresați.</a:t>
            </a:r>
            <a:endParaRPr sz="2200"/>
          </a:p>
          <a:p>
            <a:pPr indent="-355600" lvl="0" marL="342900" rtl="0" algn="just">
              <a:lnSpc>
                <a:spcPct val="80000"/>
              </a:lnSpc>
              <a:spcBef>
                <a:spcPts val="880"/>
              </a:spcBef>
              <a:spcAft>
                <a:spcPts val="0"/>
              </a:spcAft>
              <a:buSzPts val="1600"/>
              <a:buFont typeface="Arial"/>
              <a:buChar char="•"/>
            </a:pPr>
            <a:r>
              <a:rPr lang="pt-PT" sz="1600"/>
              <a:t>Vom face un loc în care să includem TOȚI elevii care sunt ușor lăsați în afară</a:t>
            </a:r>
            <a:endParaRPr sz="2200"/>
          </a:p>
          <a:p>
            <a:pPr indent="0" lvl="0" marL="0" rtl="0" algn="just">
              <a:lnSpc>
                <a:spcPct val="80000"/>
              </a:lnSpc>
              <a:spcBef>
                <a:spcPts val="880"/>
              </a:spcBef>
              <a:spcAft>
                <a:spcPts val="0"/>
              </a:spcAft>
              <a:buSzPts val="1400"/>
              <a:buNone/>
            </a:pPr>
            <a:r>
              <a:rPr lang="pt-PT" sz="1600"/>
              <a:t>Când știm că cineva este agresat, îi vom spune unui profesor, unui părinte sau unui adult în care avem încredere. Elevii ar trebui să fie siguri că a spune unui adult nu este „o bătaie de joc”, ci în schimb elevii arată compasiune față de victimele unui comportament de agresiune.</a:t>
            </a:r>
            <a:endParaRPr sz="2200"/>
          </a:p>
          <a:p>
            <a:pPr indent="0" lvl="0" marL="0" rtl="0" algn="just">
              <a:lnSpc>
                <a:spcPct val="80000"/>
              </a:lnSpc>
              <a:spcBef>
                <a:spcPts val="880"/>
              </a:spcBef>
              <a:spcAft>
                <a:spcPts val="0"/>
              </a:spcAft>
              <a:buSzPts val="1400"/>
              <a:buNone/>
            </a:pPr>
            <a:r>
              <a:rPr lang="pt-PT" sz="1600"/>
              <a:t>Este important de reținut că aceste reguli vizează toți elevii, nu doar agresorii sau victimele. Introducerea acestor reguli stabilește norme de clasă sau „structuri” care pot contribui la prevenirea agresiunii.</a:t>
            </a:r>
            <a:endParaRPr sz="2200"/>
          </a:p>
          <a:p>
            <a:pPr indent="0" lvl="0" marL="0" rtl="0" algn="l">
              <a:lnSpc>
                <a:spcPct val="80000"/>
              </a:lnSpc>
              <a:spcBef>
                <a:spcPts val="880"/>
              </a:spcBef>
              <a:spcAft>
                <a:spcPts val="0"/>
              </a:spcAft>
              <a:buClr>
                <a:schemeClr val="dk1"/>
              </a:buClr>
              <a:buSzPts val="1400"/>
              <a:buNone/>
            </a:pPr>
            <a:r>
              <a:t/>
            </a:r>
            <a:endParaRPr sz="1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4"/>
          <p:cNvSpPr txBox="1"/>
          <p:nvPr>
            <p:ph type="title"/>
          </p:nvPr>
        </p:nvSpPr>
        <p:spPr>
          <a:xfrm>
            <a:off x="323528" y="152718"/>
            <a:ext cx="5924872"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RELAȚII DE COLEGIALITATE - RECOMANDĂRI</a:t>
            </a:r>
            <a:endParaRPr/>
          </a:p>
        </p:txBody>
      </p:sp>
      <p:sp>
        <p:nvSpPr>
          <p:cNvPr id="121" name="Google Shape;121;p4"/>
          <p:cNvSpPr txBox="1"/>
          <p:nvPr>
            <p:ph idx="1" type="body"/>
          </p:nvPr>
        </p:nvSpPr>
        <p:spPr>
          <a:xfrm>
            <a:off x="457200" y="1752601"/>
            <a:ext cx="4474840" cy="2828528"/>
          </a:xfrm>
          <a:prstGeom prst="rect">
            <a:avLst/>
          </a:prstGeom>
          <a:noFill/>
          <a:ln>
            <a:noFill/>
          </a:ln>
        </p:spPr>
        <p:txBody>
          <a:bodyPr anchorCtr="0" anchor="t" bIns="45700" lIns="91425" spcFirstLastPara="1" rIns="91425" wrap="square" tIns="45700">
            <a:normAutofit/>
          </a:bodyPr>
          <a:lstStyle/>
          <a:p>
            <a:pPr indent="-273050" lvl="0" marL="457200" rtl="0" algn="just">
              <a:lnSpc>
                <a:spcPct val="80000"/>
              </a:lnSpc>
              <a:spcBef>
                <a:spcPts val="0"/>
              </a:spcBef>
              <a:spcAft>
                <a:spcPts val="0"/>
              </a:spcAft>
              <a:buSzPts val="700"/>
              <a:buChar char="•"/>
            </a:pPr>
            <a:r>
              <a:rPr lang="pt-PT" sz="1550"/>
              <a:t>Profesorii trebuie să se adreseze atât nevoilor academice, cât și sociale ale copiilor, pentru a menține o învățare susținută și optimă. Pentru a crea și a menține cu succes un mediu de învățare optim, influența profesorului asupra relațiilor copiilor în clasă trebuie să fie intenționată.</a:t>
            </a:r>
            <a:endParaRPr sz="1550"/>
          </a:p>
          <a:p>
            <a:pPr indent="-273050" lvl="0" marL="457200" rtl="0" algn="just">
              <a:lnSpc>
                <a:spcPct val="80000"/>
              </a:lnSpc>
              <a:spcBef>
                <a:spcPts val="0"/>
              </a:spcBef>
              <a:spcAft>
                <a:spcPts val="0"/>
              </a:spcAft>
              <a:buSzPts val="700"/>
              <a:buChar char="•"/>
            </a:pPr>
            <a:r>
              <a:rPr lang="pt-PT" sz="1550"/>
              <a:t>Profesorii ar trebui să modeleze viața socială a copiilor prin munca în grup, identificarea membrilor pentru proiecte de grup, cultura și aranjarea locurilor în clasă.</a:t>
            </a:r>
            <a:endParaRPr sz="1550"/>
          </a:p>
        </p:txBody>
      </p:sp>
      <p:pic>
        <p:nvPicPr>
          <p:cNvPr id="122" name="Google Shape;122;p4"/>
          <p:cNvPicPr preferRelativeResize="0"/>
          <p:nvPr/>
        </p:nvPicPr>
        <p:blipFill rotWithShape="1">
          <a:blip r:embed="rId3">
            <a:alphaModFix/>
          </a:blip>
          <a:srcRect b="0" l="0" r="0" t="0"/>
          <a:stretch/>
        </p:blipFill>
        <p:spPr>
          <a:xfrm>
            <a:off x="4932040" y="1844824"/>
            <a:ext cx="3610549" cy="2402780"/>
          </a:xfrm>
          <a:prstGeom prst="rect">
            <a:avLst/>
          </a:prstGeom>
          <a:noFill/>
          <a:ln>
            <a:noFill/>
          </a:ln>
        </p:spPr>
      </p:pic>
      <p:sp>
        <p:nvSpPr>
          <p:cNvPr id="123" name="Google Shape;123;p4"/>
          <p:cNvSpPr txBox="1"/>
          <p:nvPr/>
        </p:nvSpPr>
        <p:spPr>
          <a:xfrm>
            <a:off x="323528" y="4437113"/>
            <a:ext cx="8219061" cy="1800200"/>
          </a:xfrm>
          <a:prstGeom prst="rect">
            <a:avLst/>
          </a:prstGeom>
          <a:noFill/>
          <a:ln>
            <a:noFill/>
          </a:ln>
        </p:spPr>
        <p:txBody>
          <a:bodyPr anchorCtr="0" anchor="t" bIns="45700" lIns="91425" spcFirstLastPara="1" rIns="91425" wrap="square" tIns="45700">
            <a:normAutofit/>
          </a:bodyPr>
          <a:lstStyle/>
          <a:p>
            <a:pPr indent="-361950" lvl="0" marL="457200" marR="0" rtl="0" algn="just">
              <a:lnSpc>
                <a:spcPct val="100000"/>
              </a:lnSpc>
              <a:spcBef>
                <a:spcPts val="0"/>
              </a:spcBef>
              <a:spcAft>
                <a:spcPts val="0"/>
              </a:spcAft>
              <a:buClr>
                <a:schemeClr val="dk1"/>
              </a:buClr>
              <a:buSzPts val="2100"/>
              <a:buFont typeface="Arial"/>
              <a:buChar char="•"/>
            </a:pPr>
            <a:r>
              <a:rPr b="1" i="0" lang="pt-PT" sz="2000" u="none" cap="none" strike="noStrike">
                <a:solidFill>
                  <a:schemeClr val="dk1"/>
                </a:solidFill>
                <a:latin typeface="Arial"/>
                <a:ea typeface="Arial"/>
                <a:cs typeface="Arial"/>
                <a:sym typeface="Arial"/>
              </a:rPr>
              <a:t>Profesorii ar trebui să recunoască prietenia copiilor, aceasta trebuie să fie foarte clară în identificarea acceptării sau respingerii individuale a copiilor de către colegii lor.</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4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PREVENIREA INTIMIDĂRII: RECOMANDĂRI PENTRU ȘCOLI</a:t>
            </a:r>
            <a:endParaRPr sz="3240"/>
          </a:p>
        </p:txBody>
      </p:sp>
      <p:sp>
        <p:nvSpPr>
          <p:cNvPr id="364" name="Google Shape;364;p48"/>
          <p:cNvSpPr txBox="1"/>
          <p:nvPr>
            <p:ph idx="1" type="body"/>
          </p:nvPr>
        </p:nvSpPr>
        <p:spPr>
          <a:xfrm>
            <a:off x="358025" y="1802175"/>
            <a:ext cx="8169000" cy="46593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80000"/>
              </a:lnSpc>
              <a:spcBef>
                <a:spcPts val="0"/>
              </a:spcBef>
              <a:spcAft>
                <a:spcPts val="0"/>
              </a:spcAft>
              <a:buSzPts val="2405"/>
              <a:buNone/>
            </a:pPr>
            <a:r>
              <a:rPr i="1" lang="pt-PT" sz="2405"/>
              <a:t>Consecințele comportamentului de intimidare.</a:t>
            </a:r>
            <a:endParaRPr i="1" sz="2405"/>
          </a:p>
          <a:p>
            <a:pPr indent="0" lvl="0" marL="0" rtl="0" algn="l">
              <a:lnSpc>
                <a:spcPct val="80000"/>
              </a:lnSpc>
              <a:spcBef>
                <a:spcPts val="0"/>
              </a:spcBef>
              <a:spcAft>
                <a:spcPts val="0"/>
              </a:spcAft>
              <a:buSzPts val="2405"/>
              <a:buNone/>
            </a:pPr>
            <a:r>
              <a:t/>
            </a:r>
            <a:endParaRPr i="1" sz="2405"/>
          </a:p>
          <a:p>
            <a:pPr indent="0" lvl="0" marL="0" rtl="0" algn="just">
              <a:lnSpc>
                <a:spcPct val="100000"/>
              </a:lnSpc>
              <a:spcBef>
                <a:spcPts val="1000"/>
              </a:spcBef>
              <a:spcAft>
                <a:spcPts val="0"/>
              </a:spcAft>
              <a:buSzPts val="1850"/>
              <a:buNone/>
            </a:pPr>
            <a:r>
              <a:rPr lang="pt-PT" sz="1850"/>
              <a:t>Stabilirea regulilor împotriva agresiunii necesită crearea de consecințe pozitive sau negative pentru respectarea sau încălcarea regulilor. Cele mai bune rezultate se obțin printr-o combinație de laude verbale generoase sau alte încurajări sociale pentru activități pozitive și consecințe negative consistente pentru un comportament agresiv, care încalcă regulile. Profesorii trebuie să stabilească o relație pozitivă, prietenoasă și de încredere cu clasa și cu fiecare elev individual. Acest lucru este valabil mai ales pentru studenții agresivi, care pot avea experiențe negative cu adulții. Este mai ușor pentru un elev să accepte critici dacă se simte apreciat și plăcut. Profesorii ar trebui, de asemenea, să fie conștienți de propriul comportament. Profesorii servesc adesea ca „modele” pentru elevii care îi respectă și ar putea dori să le imite. La fel, elevii nu vor respecta regulile profesorului sau ale clasei împotriva agresiunii dacă profesorul este sarcastic, nedrept sau abuziv.</a:t>
            </a:r>
            <a:endParaRPr/>
          </a:p>
          <a:p>
            <a:pPr indent="0" lvl="0" marL="0" rtl="0" algn="l">
              <a:lnSpc>
                <a:spcPct val="80000"/>
              </a:lnSpc>
              <a:spcBef>
                <a:spcPts val="1000"/>
              </a:spcBef>
              <a:spcAft>
                <a:spcPts val="0"/>
              </a:spcAft>
              <a:buClr>
                <a:schemeClr val="dk1"/>
              </a:buClr>
              <a:buSzPts val="1850"/>
              <a:buNone/>
            </a:pPr>
            <a:r>
              <a:t/>
            </a:r>
            <a:endParaRPr sz="185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INTERVENȚII LA NIVEL ȘCOLAR</a:t>
            </a:r>
            <a:endParaRPr/>
          </a:p>
        </p:txBody>
      </p:sp>
      <p:sp>
        <p:nvSpPr>
          <p:cNvPr id="370" name="Google Shape;370;p49"/>
          <p:cNvSpPr txBox="1"/>
          <p:nvPr>
            <p:ph idx="1" type="body"/>
          </p:nvPr>
        </p:nvSpPr>
        <p:spPr>
          <a:xfrm>
            <a:off x="457200" y="1752600"/>
            <a:ext cx="8235000" cy="4758300"/>
          </a:xfrm>
          <a:prstGeom prst="rect">
            <a:avLst/>
          </a:prstGeom>
          <a:noFill/>
          <a:ln>
            <a:noFill/>
          </a:ln>
        </p:spPr>
        <p:txBody>
          <a:bodyPr anchorCtr="0" anchor="t" bIns="45700" lIns="91425" spcFirstLastPara="1" rIns="91425" wrap="square" tIns="45700">
            <a:noAutofit/>
          </a:bodyPr>
          <a:lstStyle/>
          <a:p>
            <a:pPr indent="0" lvl="0" marL="0" rtl="0" algn="just">
              <a:lnSpc>
                <a:spcPct val="80000"/>
              </a:lnSpc>
              <a:spcBef>
                <a:spcPts val="0"/>
              </a:spcBef>
              <a:spcAft>
                <a:spcPts val="0"/>
              </a:spcAft>
              <a:buSzPts val="1550"/>
              <a:buNone/>
            </a:pPr>
            <a:r>
              <a:rPr lang="pt-PT" sz="1750"/>
              <a:t>Intervențiile la nivel școlar sunt concepute pentru a îmbunătăți climatul școlar general. Aceste intervenții vizează întreaga comunitate școlară.</a:t>
            </a:r>
            <a:endParaRPr sz="2200"/>
          </a:p>
          <a:p>
            <a:pPr indent="-355600" lvl="0" marL="342900" rtl="0" algn="just">
              <a:lnSpc>
                <a:spcPct val="80000"/>
              </a:lnSpc>
              <a:spcBef>
                <a:spcPts val="910"/>
              </a:spcBef>
              <a:spcAft>
                <a:spcPts val="0"/>
              </a:spcAft>
              <a:buSzPts val="1750"/>
              <a:buFont typeface="Arial"/>
              <a:buChar char="•"/>
            </a:pPr>
            <a:r>
              <a:rPr i="1" lang="pt-PT" sz="1750"/>
              <a:t>Înființarea unui comitet de coordonare pentru prevenirea agresiunii</a:t>
            </a:r>
            <a:r>
              <a:rPr lang="pt-PT" sz="1750"/>
              <a:t>: Acest comitet va coordona toate aspectele eforturilor de prevenire a violenței în școală, inclusiv eforturile de combatere a agresiunii.</a:t>
            </a:r>
            <a:endParaRPr sz="2200"/>
          </a:p>
          <a:p>
            <a:pPr indent="-355600" lvl="0" marL="342900" rtl="0" algn="just">
              <a:lnSpc>
                <a:spcPct val="80000"/>
              </a:lnSpc>
              <a:spcBef>
                <a:spcPts val="910"/>
              </a:spcBef>
              <a:spcAft>
                <a:spcPts val="0"/>
              </a:spcAft>
              <a:buSzPts val="1750"/>
              <a:buFont typeface="Arial"/>
              <a:buChar char="•"/>
            </a:pPr>
            <a:r>
              <a:rPr i="1" lang="pt-PT" sz="1750"/>
              <a:t>Administrarea unui chestionar anonim</a:t>
            </a:r>
            <a:r>
              <a:rPr lang="pt-PT" sz="1750"/>
              <a:t>: Un chestionar pentru elevi poate determina natura și amploarea problemelor agresorilor / victimelor din școală.</a:t>
            </a:r>
            <a:endParaRPr sz="2200"/>
          </a:p>
          <a:p>
            <a:pPr indent="-355600" lvl="0" marL="342900" rtl="0" algn="just">
              <a:lnSpc>
                <a:spcPct val="80000"/>
              </a:lnSpc>
              <a:spcBef>
                <a:spcPts val="910"/>
              </a:spcBef>
              <a:spcAft>
                <a:spcPts val="0"/>
              </a:spcAft>
              <a:buSzPts val="1750"/>
              <a:buFont typeface="Arial"/>
              <a:buChar char="•"/>
            </a:pPr>
            <a:r>
              <a:rPr i="1" lang="pt-PT" sz="1750"/>
              <a:t>Desfășurarea unei zile de conferință școlară</a:t>
            </a:r>
            <a:r>
              <a:rPr lang="pt-PT" sz="1750"/>
              <a:t>: Creșterea gradului de conștientizare și implicare a școlii și a comunității prin crearea unui plan anti-agresiune pe termen lung. Pe lângă personalul școlii, ar trebui să participe elevii și părinții selectați.</a:t>
            </a:r>
            <a:endParaRPr sz="2200"/>
          </a:p>
          <a:p>
            <a:pPr indent="-355600" lvl="0" marL="342900" rtl="0" algn="just">
              <a:lnSpc>
                <a:spcPct val="80000"/>
              </a:lnSpc>
              <a:spcBef>
                <a:spcPts val="910"/>
              </a:spcBef>
              <a:spcAft>
                <a:spcPts val="0"/>
              </a:spcAft>
              <a:buSzPts val="1750"/>
              <a:buFont typeface="Arial"/>
              <a:buChar char="•"/>
            </a:pPr>
            <a:r>
              <a:rPr i="1" lang="pt-PT" sz="1750"/>
              <a:t>Îmbunătățirea supravegherii și a mediului din afară</a:t>
            </a:r>
            <a:r>
              <a:rPr lang="pt-PT" sz="1750"/>
              <a:t>: asigurarea unui număr adecvat de adulți („densitatea profesorului”) în timpul prânzului, recreerii și pauzelor, în efortul de a interveni rapid în conflictele elevilor.</a:t>
            </a:r>
            <a:endParaRPr sz="2200"/>
          </a:p>
          <a:p>
            <a:pPr indent="-355600" lvl="0" marL="342900" rtl="0" algn="just">
              <a:lnSpc>
                <a:spcPct val="80000"/>
              </a:lnSpc>
              <a:spcBef>
                <a:spcPts val="910"/>
              </a:spcBef>
              <a:spcAft>
                <a:spcPts val="0"/>
              </a:spcAft>
              <a:buSzPts val="1750"/>
              <a:buFont typeface="Arial"/>
              <a:buChar char="•"/>
            </a:pPr>
            <a:r>
              <a:rPr i="1" lang="pt-PT" sz="1750"/>
              <a:t>Implicarea părinților</a:t>
            </a:r>
            <a:r>
              <a:rPr lang="pt-PT" sz="1750"/>
              <a:t>: organizarea de ședințe și difuzarea de informații părinților de la școală pentru a-i face conștienți de planul de acțiune al școlii împotriva hărțuirii.</a:t>
            </a:r>
            <a:endParaRPr sz="2200"/>
          </a:p>
          <a:p>
            <a:pPr indent="0" lvl="0" marL="0" rtl="0" algn="l">
              <a:lnSpc>
                <a:spcPct val="80000"/>
              </a:lnSpc>
              <a:spcBef>
                <a:spcPts val="910"/>
              </a:spcBef>
              <a:spcAft>
                <a:spcPts val="0"/>
              </a:spcAft>
              <a:buClr>
                <a:schemeClr val="dk1"/>
              </a:buClr>
              <a:buSzPts val="1550"/>
              <a:buNone/>
            </a:pPr>
            <a:r>
              <a:t/>
            </a:r>
            <a:endParaRPr sz="1750"/>
          </a:p>
        </p:txBody>
      </p:sp>
      <p:sp>
        <p:nvSpPr>
          <p:cNvPr id="371" name="Google Shape;371;p49"/>
          <p:cNvSpPr/>
          <p:nvPr/>
        </p:nvSpPr>
        <p:spPr>
          <a:xfrm>
            <a:off x="8450197" y="-888901"/>
            <a:ext cx="473206"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pt-PT" sz="1400" u="none" cap="none" strike="noStrike">
                <a:solidFill>
                  <a:srgbClr val="000000"/>
                </a:solidFill>
                <a:latin typeface="Arial"/>
                <a:ea typeface="Arial"/>
                <a:cs typeface="Arial"/>
                <a:sym typeface="Arial"/>
              </a:rPr>
              <a:t>tine</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5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INTERVENȚII LA NIVEL DE CLASĂ</a:t>
            </a:r>
            <a:endParaRPr/>
          </a:p>
        </p:txBody>
      </p:sp>
      <p:sp>
        <p:nvSpPr>
          <p:cNvPr id="377" name="Google Shape;377;p50"/>
          <p:cNvSpPr txBox="1"/>
          <p:nvPr>
            <p:ph idx="1" type="body"/>
          </p:nvPr>
        </p:nvSpPr>
        <p:spPr>
          <a:xfrm>
            <a:off x="457200" y="1752600"/>
            <a:ext cx="8086500" cy="4774800"/>
          </a:xfrm>
          <a:prstGeom prst="rect">
            <a:avLst/>
          </a:prstGeom>
          <a:noFill/>
          <a:ln>
            <a:noFill/>
          </a:ln>
        </p:spPr>
        <p:txBody>
          <a:bodyPr anchorCtr="0" anchor="t" bIns="45700" lIns="91425" spcFirstLastPara="1" rIns="91425" wrap="square" tIns="45700">
            <a:noAutofit/>
          </a:bodyPr>
          <a:lstStyle/>
          <a:p>
            <a:pPr indent="0" lvl="0" marL="0" rtl="0" algn="just">
              <a:lnSpc>
                <a:spcPct val="80000"/>
              </a:lnSpc>
              <a:spcBef>
                <a:spcPts val="0"/>
              </a:spcBef>
              <a:spcAft>
                <a:spcPts val="0"/>
              </a:spcAft>
              <a:buSzPts val="1550"/>
              <a:buNone/>
            </a:pPr>
            <a:r>
              <a:rPr lang="pt-PT" sz="1750"/>
              <a:t>Intervențiile la nivelul clasei sunt concepute pentru a îmbunătăți climatul social al unei clase individuale. Aceste intervenții vizează întreaga clasă.</a:t>
            </a:r>
            <a:endParaRPr sz="2200"/>
          </a:p>
          <a:p>
            <a:pPr indent="-355600" lvl="0" marL="342900" rtl="0" algn="just">
              <a:lnSpc>
                <a:spcPct val="80000"/>
              </a:lnSpc>
              <a:spcBef>
                <a:spcPts val="910"/>
              </a:spcBef>
              <a:spcAft>
                <a:spcPts val="0"/>
              </a:spcAft>
              <a:buSzPts val="1750"/>
              <a:buFont typeface="Arial"/>
              <a:buChar char="•"/>
            </a:pPr>
            <a:r>
              <a:rPr i="1" lang="pt-PT" sz="1750"/>
              <a:t>Stabiliți reguli de clasă împotriva agresiunii</a:t>
            </a:r>
            <a:r>
              <a:rPr lang="pt-PT" sz="1750"/>
              <a:t>: implicați elevii în crearea de reguli împotriva agresiunii pentru a dezvolta responsabilitatea personală a elevului pentru conformarea cu aceste reguli.</a:t>
            </a:r>
            <a:endParaRPr sz="2200"/>
          </a:p>
          <a:p>
            <a:pPr indent="-355600" lvl="0" marL="342900" rtl="0" algn="just">
              <a:lnSpc>
                <a:spcPct val="80000"/>
              </a:lnSpc>
              <a:spcBef>
                <a:spcPts val="910"/>
              </a:spcBef>
              <a:spcAft>
                <a:spcPts val="0"/>
              </a:spcAft>
              <a:buSzPts val="1750"/>
              <a:buFont typeface="Arial"/>
              <a:buChar char="•"/>
            </a:pPr>
            <a:r>
              <a:rPr i="1" lang="pt-PT" sz="1750"/>
              <a:t>Creați consecințe pozitive și negative ale agresiunii</a:t>
            </a:r>
            <a:r>
              <a:rPr lang="pt-PT" sz="1750"/>
              <a:t>: stabiliți o consolidare socială (adică laudă, atenție prietenoasă) pentru un comportament pozitiv și sancțiuni pentru un comportament nedorit. Consecința negativă ar trebui să provoace disconfort fără a fi percepută ca fiind rău intenționată sau nedreaptă. Consecințele negative ar trebui să fie adecvate și asociate comportamentului. Nu ar trebui folosite sarcini suplimentare, cum ar fi temele sau copierea dintr-un dicționar.</a:t>
            </a:r>
            <a:endParaRPr sz="2200"/>
          </a:p>
          <a:p>
            <a:pPr indent="-355600" lvl="0" marL="342900" rtl="0" algn="just">
              <a:lnSpc>
                <a:spcPct val="80000"/>
              </a:lnSpc>
              <a:spcBef>
                <a:spcPts val="910"/>
              </a:spcBef>
              <a:spcAft>
                <a:spcPts val="0"/>
              </a:spcAft>
              <a:buSzPts val="1750"/>
              <a:buFont typeface="Arial"/>
              <a:buChar char="•"/>
            </a:pPr>
            <a:r>
              <a:rPr i="1" lang="pt-PT" sz="1750"/>
              <a:t>Țineți întâlniri regulate la clasă</a:t>
            </a:r>
            <a:r>
              <a:rPr lang="pt-PT" sz="1750"/>
              <a:t>: oferiți un forum pentru elevi și profesori pentru a dezvolta, clarifica și evalua reguli pentru comportamentul anti-agresiune.</a:t>
            </a:r>
            <a:endParaRPr sz="2200"/>
          </a:p>
          <a:p>
            <a:pPr indent="-355600" lvl="0" marL="342900" rtl="0" algn="just">
              <a:lnSpc>
                <a:spcPct val="80000"/>
              </a:lnSpc>
              <a:spcBef>
                <a:spcPts val="910"/>
              </a:spcBef>
              <a:spcAft>
                <a:spcPts val="0"/>
              </a:spcAft>
              <a:buSzPts val="1750"/>
              <a:buFont typeface="Arial"/>
              <a:buChar char="•"/>
            </a:pPr>
            <a:r>
              <a:rPr i="1" lang="pt-PT" sz="1750"/>
              <a:t>Întâlniți-vă cu părinții: </a:t>
            </a:r>
            <a:r>
              <a:rPr lang="pt-PT" sz="1750"/>
              <a:t>organizați întâlniri generale la clasă cu părinții pentru a îmbunătăți comunicarea școală-familie și pentru a ține părinții informați cu privire la eforturile de combatere a agresiunii.</a:t>
            </a:r>
            <a:endParaRPr sz="2200"/>
          </a:p>
          <a:p>
            <a:pPr indent="0" lvl="0" marL="0" rtl="0" algn="l">
              <a:lnSpc>
                <a:spcPct val="80000"/>
              </a:lnSpc>
              <a:spcBef>
                <a:spcPts val="910"/>
              </a:spcBef>
              <a:spcAft>
                <a:spcPts val="0"/>
              </a:spcAft>
              <a:buClr>
                <a:schemeClr val="dk1"/>
              </a:buClr>
              <a:buSzPts val="1550"/>
              <a:buNone/>
            </a:pPr>
            <a:r>
              <a:t/>
            </a:r>
            <a:endParaRPr sz="175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5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INTERVENȚII LA NIVEL INDIVIDUAL</a:t>
            </a:r>
            <a:endParaRPr/>
          </a:p>
        </p:txBody>
      </p:sp>
      <p:sp>
        <p:nvSpPr>
          <p:cNvPr id="383" name="Google Shape;383;p51"/>
          <p:cNvSpPr txBox="1"/>
          <p:nvPr>
            <p:ph idx="1" type="body"/>
          </p:nvPr>
        </p:nvSpPr>
        <p:spPr>
          <a:xfrm>
            <a:off x="457200" y="1752600"/>
            <a:ext cx="8251500" cy="46923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rPr lang="pt-PT" sz="1400"/>
              <a:t>Intervențiile la nivel individual sunt concepute pentru a schimba sau îmbunătăți comportamentul elevilor în general. Aceste intervenții vizează studenți specifici care sunt implicați în agresiune, fie ca agresori, fie ca victime.</a:t>
            </a:r>
            <a:endParaRPr/>
          </a:p>
          <a:p>
            <a:pPr indent="0" lvl="0" marL="0" rtl="0" algn="just">
              <a:lnSpc>
                <a:spcPct val="100000"/>
              </a:lnSpc>
              <a:spcBef>
                <a:spcPts val="880"/>
              </a:spcBef>
              <a:spcAft>
                <a:spcPts val="0"/>
              </a:spcAft>
              <a:buSzPts val="1400"/>
              <a:buNone/>
            </a:pPr>
            <a:r>
              <a:rPr i="1" lang="pt-PT" sz="1400"/>
              <a:t>Discuții serioase cu agresorii sau făptuitorii</a:t>
            </a:r>
            <a:r>
              <a:rPr lang="pt-PT" sz="1400"/>
              <a:t>: inițiați discuții imediate cu agresorii. Aceste discuții ar trebui să includă:</a:t>
            </a:r>
            <a:endParaRPr/>
          </a:p>
          <a:p>
            <a:pPr indent="0" lvl="0" marL="457200" rtl="0" algn="just">
              <a:lnSpc>
                <a:spcPct val="100000"/>
              </a:lnSpc>
              <a:spcBef>
                <a:spcPts val="880"/>
              </a:spcBef>
              <a:spcAft>
                <a:spcPts val="0"/>
              </a:spcAft>
              <a:buSzPts val="1400"/>
              <a:buNone/>
            </a:pPr>
            <a:r>
              <a:rPr lang="pt-PT" sz="1400"/>
              <a:t>· documentarea implicării participării la agresiune,</a:t>
            </a:r>
            <a:endParaRPr/>
          </a:p>
          <a:p>
            <a:pPr indent="0" lvl="0" marL="457200" rtl="0" algn="just">
              <a:lnSpc>
                <a:spcPct val="100000"/>
              </a:lnSpc>
              <a:spcBef>
                <a:spcPts val="880"/>
              </a:spcBef>
              <a:spcAft>
                <a:spcPts val="0"/>
              </a:spcAft>
              <a:buSzPts val="1400"/>
              <a:buNone/>
            </a:pPr>
            <a:r>
              <a:rPr lang="pt-PT" sz="1400"/>
              <a:t>· trimiterea unui mesaj clar și puternic că agresiunea nu este acceptabilă,</a:t>
            </a:r>
            <a:endParaRPr/>
          </a:p>
          <a:p>
            <a:pPr indent="0" lvl="0" marL="457200" rtl="0" algn="just">
              <a:lnSpc>
                <a:spcPct val="100000"/>
              </a:lnSpc>
              <a:spcBef>
                <a:spcPts val="880"/>
              </a:spcBef>
              <a:spcAft>
                <a:spcPts val="0"/>
              </a:spcAft>
              <a:buSzPts val="1400"/>
              <a:buNone/>
            </a:pPr>
            <a:r>
              <a:rPr lang="pt-PT" sz="1400"/>
              <a:t>· Avertizarea agresorului / agresorilor că un comportament viitor va fi atent monitorizat și avertizarea că se vor administra consecințe negative suplimentare dacă comportamentul de agresiune nu se oprește.</a:t>
            </a:r>
            <a:endParaRPr/>
          </a:p>
          <a:p>
            <a:pPr indent="0" lvl="0" marL="0" rtl="0" algn="just">
              <a:lnSpc>
                <a:spcPct val="100000"/>
              </a:lnSpc>
              <a:spcBef>
                <a:spcPts val="880"/>
              </a:spcBef>
              <a:spcAft>
                <a:spcPts val="0"/>
              </a:spcAft>
              <a:buSzPts val="1400"/>
              <a:buNone/>
            </a:pPr>
            <a:r>
              <a:rPr i="1" lang="pt-PT" sz="1400"/>
              <a:t>Discuții serioase cu victima</a:t>
            </a:r>
            <a:r>
              <a:rPr lang="pt-PT" sz="1400"/>
              <a:t>: discuțiile cu victima și cu părinții săi ar trebui să aibă loc după un incident de agresiune. Aceste discuții ar trebui să includă:</a:t>
            </a:r>
            <a:endParaRPr/>
          </a:p>
          <a:p>
            <a:pPr indent="0" lvl="0" marL="457200" rtl="0" algn="just">
              <a:lnSpc>
                <a:spcPct val="100000"/>
              </a:lnSpc>
              <a:spcBef>
                <a:spcPts val="880"/>
              </a:spcBef>
              <a:spcAft>
                <a:spcPts val="0"/>
              </a:spcAft>
              <a:buSzPts val="1400"/>
              <a:buNone/>
            </a:pPr>
            <a:r>
              <a:rPr lang="pt-PT" sz="1400"/>
              <a:t>·documentarea anumitor episoade de agresiune care includ: Cum a început agresiunea? Ce s-a întâmplat? Cum s-a încheiat? Cine a participat și în ce mod ?;</a:t>
            </a:r>
            <a:endParaRPr/>
          </a:p>
          <a:p>
            <a:pPr indent="0" lvl="0" marL="457200" rtl="0" algn="just">
              <a:lnSpc>
                <a:spcPct val="100000"/>
              </a:lnSpc>
              <a:spcBef>
                <a:spcPts val="880"/>
              </a:spcBef>
              <a:spcAft>
                <a:spcPts val="0"/>
              </a:spcAft>
              <a:buSzPts val="1400"/>
              <a:buNone/>
            </a:pPr>
            <a:r>
              <a:rPr lang="pt-PT" sz="1400"/>
              <a:t>· furnizarea victimei cu informații despre planul de acțiune al profesorului în tratarea agresorului; și</a:t>
            </a:r>
            <a:endParaRPr/>
          </a:p>
          <a:p>
            <a:pPr indent="0" lvl="0" marL="457200" rtl="0" algn="just">
              <a:lnSpc>
                <a:spcPct val="100000"/>
              </a:lnSpc>
              <a:spcBef>
                <a:spcPts val="880"/>
              </a:spcBef>
              <a:spcAft>
                <a:spcPts val="0"/>
              </a:spcAft>
              <a:buSzPts val="1400"/>
              <a:buNone/>
            </a:pPr>
            <a:r>
              <a:rPr lang="pt-PT" sz="1400"/>
              <a:t>· încercarea de a convinge victima să raporteze imediat profesorului orice noi episoade de agresiune sau încercări.</a:t>
            </a:r>
            <a:endParaRPr/>
          </a:p>
          <a:p>
            <a:pPr indent="0" lvl="0" marL="0" rtl="0" algn="l">
              <a:lnSpc>
                <a:spcPct val="100000"/>
              </a:lnSpc>
              <a:spcBef>
                <a:spcPts val="880"/>
              </a:spcBef>
              <a:spcAft>
                <a:spcPts val="0"/>
              </a:spcAft>
              <a:buClr>
                <a:schemeClr val="dk1"/>
              </a:buClr>
              <a:buSzPts val="1400"/>
              <a:buNone/>
            </a:pPr>
            <a:r>
              <a:t/>
            </a:r>
            <a:endParaRPr sz="1400"/>
          </a:p>
          <a:p>
            <a:pPr indent="0" lvl="0" marL="0" rtl="0" algn="l">
              <a:lnSpc>
                <a:spcPct val="100000"/>
              </a:lnSpc>
              <a:spcBef>
                <a:spcPts val="880"/>
              </a:spcBef>
              <a:spcAft>
                <a:spcPts val="0"/>
              </a:spcAft>
              <a:buClr>
                <a:schemeClr val="dk1"/>
              </a:buClr>
              <a:buSzPts val="1400"/>
              <a:buNone/>
            </a:pPr>
            <a:r>
              <a:t/>
            </a:r>
            <a:endParaRPr sz="140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5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INTERVENȚII LA NIVEL INDIVIDUAL</a:t>
            </a:r>
            <a:endParaRPr/>
          </a:p>
        </p:txBody>
      </p:sp>
      <p:sp>
        <p:nvSpPr>
          <p:cNvPr id="389" name="Google Shape;389;p52"/>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SzPts val="1850"/>
              <a:buNone/>
            </a:pPr>
            <a:r>
              <a:rPr i="1" lang="pt-PT" sz="1850"/>
              <a:t>Implicarea părinților</a:t>
            </a:r>
            <a:r>
              <a:rPr lang="pt-PT" sz="1850"/>
              <a:t>: Când este descoperită o situație de agresiune, profesorul trebuie să contacteze părinții în cauză. În funcție de situație, întâlnirile pot fi ținute împreună cu părinții atât ai agresorului, cât și ai victimei, sau pentru a minimiza tensiunile, întâlnirile pot fi ținute separat cu fiecare familie. Un profesor ar putea dori să invite psihologul școlii, consilierul, directorul sau vicepreședintele să participe.</a:t>
            </a:r>
            <a:endParaRPr sz="1850"/>
          </a:p>
          <a:p>
            <a:pPr indent="0" lvl="0" marL="0" rtl="0" algn="just">
              <a:lnSpc>
                <a:spcPct val="80000"/>
              </a:lnSpc>
              <a:spcBef>
                <a:spcPts val="0"/>
              </a:spcBef>
              <a:spcAft>
                <a:spcPts val="0"/>
              </a:spcAft>
              <a:buSzPts val="1850"/>
              <a:buNone/>
            </a:pPr>
            <a:r>
              <a:t/>
            </a:r>
            <a:endParaRPr sz="1850"/>
          </a:p>
          <a:p>
            <a:pPr indent="0" lvl="0" marL="0" rtl="0" algn="just">
              <a:lnSpc>
                <a:spcPct val="80000"/>
              </a:lnSpc>
              <a:spcBef>
                <a:spcPts val="0"/>
              </a:spcBef>
              <a:spcAft>
                <a:spcPts val="0"/>
              </a:spcAft>
              <a:buSzPts val="1850"/>
              <a:buNone/>
            </a:pPr>
            <a:r>
              <a:rPr i="1" lang="pt-PT" sz="1850"/>
              <a:t>Schimbarea clasei sau a școlii</a:t>
            </a:r>
            <a:r>
              <a:rPr lang="pt-PT" sz="1850"/>
              <a:t>: dacă există măsuri anti-agresiune și problema persistă în ciuda acestor măsuri, mutarea elevului (elevilor) agresivi poate aduce schimbări. Dacă este posibil, elevul sau studenții agresivi ar trebui să fie mutați înainte de a lua în considerare mutarea victimei. Această soluție nu trebuie luată cu ușurință și toți părinții și profesorii preocupați ar trebui să facă un plan și să se consulte reciproc.</a:t>
            </a:r>
            <a:endParaRPr/>
          </a:p>
          <a:p>
            <a:pPr indent="0" lvl="0" marL="0" rtl="0" algn="l">
              <a:lnSpc>
                <a:spcPct val="80000"/>
              </a:lnSpc>
              <a:spcBef>
                <a:spcPts val="970"/>
              </a:spcBef>
              <a:spcAft>
                <a:spcPts val="0"/>
              </a:spcAft>
              <a:buClr>
                <a:schemeClr val="dk1"/>
              </a:buClr>
              <a:buSzPts val="1850"/>
              <a:buNone/>
            </a:pPr>
            <a:r>
              <a:rPr lang="pt-PT" sz="1850"/>
              <a:t> </a:t>
            </a:r>
            <a:endParaRPr/>
          </a:p>
          <a:p>
            <a:pPr indent="0" lvl="0" marL="0" rtl="0" algn="ctr">
              <a:lnSpc>
                <a:spcPct val="80000"/>
              </a:lnSpc>
              <a:spcBef>
                <a:spcPts val="970"/>
              </a:spcBef>
              <a:spcAft>
                <a:spcPts val="0"/>
              </a:spcAft>
              <a:buSzPts val="1850"/>
              <a:buNone/>
            </a:pPr>
            <a:r>
              <a:rPr lang="pt-PT" sz="1850"/>
              <a:t>Urmăriți: Videoclip 2</a:t>
            </a:r>
            <a:endParaRPr sz="185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53"/>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4000"/>
              <a:buNone/>
            </a:pPr>
            <a:r>
              <a:rPr lang="pt-PT" sz="4000">
                <a:solidFill>
                  <a:srgbClr val="08A5EF"/>
                </a:solidFill>
                <a:latin typeface="Calibri"/>
                <a:ea typeface="Calibri"/>
                <a:cs typeface="Calibri"/>
                <a:sym typeface="Calibri"/>
              </a:rPr>
              <a:t>Scenariul 2 – Incidentul de intimidare (Bullying)</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Descrierea situației</a:t>
            </a:r>
            <a:endParaRPr sz="4000">
              <a:solidFill>
                <a:srgbClr val="08A5EF"/>
              </a:solidFill>
              <a:latin typeface="Calibri"/>
              <a:ea typeface="Calibri"/>
              <a:cs typeface="Calibri"/>
              <a:sym typeface="Calibri"/>
            </a:endParaRPr>
          </a:p>
        </p:txBody>
      </p:sp>
      <p:sp>
        <p:nvSpPr>
          <p:cNvPr id="396" name="Google Shape;396;p53"/>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pt-PT"/>
              <a:t> </a:t>
            </a:r>
            <a:endParaRPr/>
          </a:p>
        </p:txBody>
      </p:sp>
      <p:pic>
        <p:nvPicPr>
          <p:cNvPr id="397" name="Google Shape;397;p53"/>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398" name="Google Shape;398;p53"/>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pt-PT"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
        <p:nvSpPr>
          <p:cNvPr id="399" name="Google Shape;399;p53"/>
          <p:cNvSpPr/>
          <p:nvPr/>
        </p:nvSpPr>
        <p:spPr>
          <a:xfrm>
            <a:off x="500034" y="6286520"/>
            <a:ext cx="8101770" cy="36933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800" u="none" cap="none" strike="noStrike">
                <a:solidFill>
                  <a:srgbClr val="EF8E7B"/>
                </a:solidFill>
                <a:latin typeface="Arial"/>
                <a:ea typeface="Arial"/>
                <a:cs typeface="Arial"/>
                <a:sym typeface="Arial"/>
              </a:rPr>
              <a:t>Probleme în relațiile de colegialitate</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54"/>
          <p:cNvSpPr txBox="1"/>
          <p:nvPr>
            <p:ph type="title"/>
          </p:nvPr>
        </p:nvSpPr>
        <p:spPr>
          <a:xfrm>
            <a:off x="457200" y="136200"/>
            <a:ext cx="59547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INCIDENTUL CU INTIMIDAREA</a:t>
            </a:r>
            <a:endParaRPr/>
          </a:p>
        </p:txBody>
      </p:sp>
      <p:sp>
        <p:nvSpPr>
          <p:cNvPr id="405" name="Google Shape;405;p54"/>
          <p:cNvSpPr txBox="1"/>
          <p:nvPr>
            <p:ph idx="1" type="body"/>
          </p:nvPr>
        </p:nvSpPr>
        <p:spPr>
          <a:xfrm>
            <a:off x="457200" y="1752600"/>
            <a:ext cx="8251500" cy="4857600"/>
          </a:xfrm>
          <a:prstGeom prst="rect">
            <a:avLst/>
          </a:prstGeom>
          <a:noFill/>
          <a:ln>
            <a:noFill/>
          </a:ln>
        </p:spPr>
        <p:txBody>
          <a:bodyPr anchorCtr="0" anchor="t" bIns="45700" lIns="91425" spcFirstLastPara="1" rIns="91425" wrap="square" tIns="45700">
            <a:noAutofit/>
          </a:bodyPr>
          <a:lstStyle/>
          <a:p>
            <a:pPr indent="-477107" lvl="0" marL="457200" rtl="0" algn="just">
              <a:lnSpc>
                <a:spcPct val="80000"/>
              </a:lnSpc>
              <a:spcBef>
                <a:spcPts val="0"/>
              </a:spcBef>
              <a:spcAft>
                <a:spcPts val="0"/>
              </a:spcAft>
              <a:buSzPts val="1714"/>
              <a:buChar char="•"/>
            </a:pPr>
            <a:r>
              <a:rPr b="0" lang="pt-PT" sz="1600"/>
              <a:t>Elevii părăsiseră clasa și ieșiseră afară.</a:t>
            </a:r>
            <a:endParaRPr b="0" sz="1600"/>
          </a:p>
          <a:p>
            <a:pPr indent="0" lvl="0" marL="0" rtl="0" algn="just">
              <a:lnSpc>
                <a:spcPct val="80000"/>
              </a:lnSpc>
              <a:spcBef>
                <a:spcPts val="0"/>
              </a:spcBef>
              <a:spcAft>
                <a:spcPts val="0"/>
              </a:spcAft>
              <a:buSzPts val="1514"/>
              <a:buNone/>
            </a:pPr>
            <a:r>
              <a:t/>
            </a:r>
            <a:endParaRPr b="0" sz="1600"/>
          </a:p>
          <a:p>
            <a:pPr indent="-477107" lvl="0" marL="457200" rtl="0" algn="just">
              <a:lnSpc>
                <a:spcPct val="80000"/>
              </a:lnSpc>
              <a:spcBef>
                <a:spcPts val="0"/>
              </a:spcBef>
              <a:spcAft>
                <a:spcPts val="0"/>
              </a:spcAft>
              <a:buSzPts val="1714"/>
              <a:buChar char="•"/>
            </a:pPr>
            <a:r>
              <a:rPr b="0" lang="pt-PT" sz="1600"/>
              <a:t>Mary a fost legată într-un colț al locului de joacă de băncile de la capătul terenului de fotbal și lângă ea erau Laura și Brian.</a:t>
            </a:r>
            <a:endParaRPr b="0" sz="1600"/>
          </a:p>
          <a:p>
            <a:pPr indent="0" lvl="0" marL="0" rtl="0" algn="just">
              <a:lnSpc>
                <a:spcPct val="80000"/>
              </a:lnSpc>
              <a:spcBef>
                <a:spcPts val="0"/>
              </a:spcBef>
              <a:spcAft>
                <a:spcPts val="0"/>
              </a:spcAft>
              <a:buSzPts val="1514"/>
              <a:buNone/>
            </a:pPr>
            <a:r>
              <a:t/>
            </a:r>
            <a:endParaRPr b="0" sz="1600"/>
          </a:p>
          <a:p>
            <a:pPr indent="-477107" lvl="0" marL="457200" rtl="0" algn="just">
              <a:lnSpc>
                <a:spcPct val="80000"/>
              </a:lnSpc>
              <a:spcBef>
                <a:spcPts val="0"/>
              </a:spcBef>
              <a:spcAft>
                <a:spcPts val="0"/>
              </a:spcAft>
              <a:buSzPts val="1714"/>
              <a:buChar char="•"/>
            </a:pPr>
            <a:r>
              <a:rPr b="0" lang="pt-PT" sz="1600"/>
              <a:t>Laura scutura din brațe arătând spre Mary. Ea a apelat la “nume” urâte.</a:t>
            </a:r>
            <a:endParaRPr b="0" sz="1600"/>
          </a:p>
          <a:p>
            <a:pPr indent="-368300" lvl="0" marL="457200" rtl="0" algn="just">
              <a:lnSpc>
                <a:spcPct val="80000"/>
              </a:lnSpc>
              <a:spcBef>
                <a:spcPts val="0"/>
              </a:spcBef>
              <a:spcAft>
                <a:spcPts val="0"/>
              </a:spcAft>
              <a:buSzPts val="1514"/>
              <a:buNone/>
            </a:pPr>
            <a:r>
              <a:t/>
            </a:r>
            <a:endParaRPr b="0" sz="1600"/>
          </a:p>
          <a:p>
            <a:pPr indent="-477107" lvl="0" marL="457200" rtl="0" algn="just">
              <a:lnSpc>
                <a:spcPct val="80000"/>
              </a:lnSpc>
              <a:spcBef>
                <a:spcPts val="0"/>
              </a:spcBef>
              <a:spcAft>
                <a:spcPts val="0"/>
              </a:spcAft>
              <a:buSzPts val="1714"/>
              <a:buChar char="•"/>
            </a:pPr>
            <a:r>
              <a:rPr b="0" lang="pt-PT" sz="1600"/>
              <a:t>Brian stătea chiar lângă ei, dar nu a făcut nimic.</a:t>
            </a:r>
            <a:endParaRPr b="0" sz="1600"/>
          </a:p>
          <a:p>
            <a:pPr indent="-368300" lvl="0" marL="457200" rtl="0" algn="just">
              <a:lnSpc>
                <a:spcPct val="80000"/>
              </a:lnSpc>
              <a:spcBef>
                <a:spcPts val="0"/>
              </a:spcBef>
              <a:spcAft>
                <a:spcPts val="0"/>
              </a:spcAft>
              <a:buSzPts val="1514"/>
              <a:buNone/>
            </a:pPr>
            <a:r>
              <a:t/>
            </a:r>
            <a:endParaRPr b="0" sz="1600"/>
          </a:p>
          <a:p>
            <a:pPr indent="-477107" lvl="0" marL="457200" rtl="0" algn="just">
              <a:lnSpc>
                <a:spcPct val="80000"/>
              </a:lnSpc>
              <a:spcBef>
                <a:spcPts val="0"/>
              </a:spcBef>
              <a:spcAft>
                <a:spcPts val="0"/>
              </a:spcAft>
              <a:buSzPts val="1714"/>
              <a:buChar char="•"/>
            </a:pPr>
            <a:r>
              <a:rPr b="0" lang="pt-PT" sz="1600"/>
              <a:t>Mary a fost cea mai bună elevă din clasa lor.</a:t>
            </a:r>
            <a:endParaRPr b="0" sz="1600"/>
          </a:p>
          <a:p>
            <a:pPr indent="-368300" lvl="0" marL="457200" rtl="0" algn="just">
              <a:lnSpc>
                <a:spcPct val="80000"/>
              </a:lnSpc>
              <a:spcBef>
                <a:spcPts val="0"/>
              </a:spcBef>
              <a:spcAft>
                <a:spcPts val="0"/>
              </a:spcAft>
              <a:buSzPts val="1514"/>
              <a:buNone/>
            </a:pPr>
            <a:r>
              <a:t/>
            </a:r>
            <a:endParaRPr b="0" sz="1600"/>
          </a:p>
          <a:p>
            <a:pPr indent="-477107" lvl="0" marL="457200" rtl="0" algn="just">
              <a:lnSpc>
                <a:spcPct val="80000"/>
              </a:lnSpc>
              <a:spcBef>
                <a:spcPts val="0"/>
              </a:spcBef>
              <a:spcAft>
                <a:spcPts val="0"/>
              </a:spcAft>
              <a:buSzPts val="1714"/>
              <a:buChar char="•"/>
            </a:pPr>
            <a:r>
              <a:rPr b="0" lang="pt-PT" sz="1600"/>
              <a:t>În clasa anterioară, Mary a depășit-o pe Laura în fiecare sarcină dată de profesorul lor și a fost extrem de supărată pe Mary. Pentru că a crezut că a provocat-o.</a:t>
            </a:r>
            <a:endParaRPr b="0" sz="1600"/>
          </a:p>
          <a:p>
            <a:pPr indent="-368300" lvl="0" marL="457200" rtl="0" algn="just">
              <a:lnSpc>
                <a:spcPct val="80000"/>
              </a:lnSpc>
              <a:spcBef>
                <a:spcPts val="0"/>
              </a:spcBef>
              <a:spcAft>
                <a:spcPts val="0"/>
              </a:spcAft>
              <a:buSzPts val="1514"/>
              <a:buNone/>
            </a:pPr>
            <a:r>
              <a:t/>
            </a:r>
            <a:endParaRPr b="0" sz="1600"/>
          </a:p>
          <a:p>
            <a:pPr indent="-477107" lvl="0" marL="457200" rtl="0" algn="just">
              <a:lnSpc>
                <a:spcPct val="80000"/>
              </a:lnSpc>
              <a:spcBef>
                <a:spcPts val="0"/>
              </a:spcBef>
              <a:spcAft>
                <a:spcPts val="0"/>
              </a:spcAft>
              <a:buSzPts val="1714"/>
              <a:buChar char="•"/>
            </a:pPr>
            <a:r>
              <a:rPr b="0" lang="pt-PT" sz="1600"/>
              <a:t>Laura nu a fost o elevă bună și a avut probleme de comportament, a ratat cursuri și a fost adesea suspendată pentru un comportament rău în clasă și în afara ei.</a:t>
            </a:r>
            <a:endParaRPr b="0" sz="1600"/>
          </a:p>
          <a:p>
            <a:pPr indent="-368300" lvl="0" marL="457200" rtl="0" algn="just">
              <a:lnSpc>
                <a:spcPct val="80000"/>
              </a:lnSpc>
              <a:spcBef>
                <a:spcPts val="0"/>
              </a:spcBef>
              <a:spcAft>
                <a:spcPts val="0"/>
              </a:spcAft>
              <a:buSzPts val="1514"/>
              <a:buNone/>
            </a:pPr>
            <a:r>
              <a:t/>
            </a:r>
            <a:endParaRPr b="0" sz="1600"/>
          </a:p>
          <a:p>
            <a:pPr indent="-477107" lvl="0" marL="457200" rtl="0" algn="just">
              <a:lnSpc>
                <a:spcPct val="80000"/>
              </a:lnSpc>
              <a:spcBef>
                <a:spcPts val="0"/>
              </a:spcBef>
              <a:spcAft>
                <a:spcPts val="0"/>
              </a:spcAft>
              <a:buSzPts val="1714"/>
              <a:buChar char="•"/>
            </a:pPr>
            <a:r>
              <a:rPr b="0" lang="pt-PT" sz="1600"/>
              <a:t>Pentru că era supărată pe Mary din cauza a ceea ce s-a întâmplat în clasă, a alergat-o la locul de joacă, a împins-o pe podea și a jignit-o, batjocorind-o.</a:t>
            </a:r>
            <a:endParaRPr b="0" sz="1600"/>
          </a:p>
          <a:p>
            <a:pPr indent="-368300" lvl="0" marL="457200" rtl="0" algn="just">
              <a:lnSpc>
                <a:spcPct val="80000"/>
              </a:lnSpc>
              <a:spcBef>
                <a:spcPts val="0"/>
              </a:spcBef>
              <a:spcAft>
                <a:spcPts val="0"/>
              </a:spcAft>
              <a:buSzPts val="1514"/>
              <a:buNone/>
            </a:pPr>
            <a:r>
              <a:t/>
            </a:r>
            <a:endParaRPr b="0" sz="1600"/>
          </a:p>
          <a:p>
            <a:pPr indent="-477107" lvl="0" marL="457200" rtl="0" algn="just">
              <a:lnSpc>
                <a:spcPct val="80000"/>
              </a:lnSpc>
              <a:spcBef>
                <a:spcPts val="0"/>
              </a:spcBef>
              <a:spcAft>
                <a:spcPts val="0"/>
              </a:spcAft>
              <a:buSzPts val="1714"/>
              <a:buChar char="•"/>
            </a:pPr>
            <a:r>
              <a:rPr b="0" lang="pt-PT" sz="1600"/>
              <a:t>Între timp, lângă ea, Brian se uita doar la întreaga situație, în timp ce Laura își bătea joc de Mary.</a:t>
            </a:r>
            <a:endParaRPr b="0" sz="1600"/>
          </a:p>
          <a:p>
            <a:pPr indent="-368300" lvl="0" marL="457200" rtl="0" algn="just">
              <a:lnSpc>
                <a:spcPct val="80000"/>
              </a:lnSpc>
              <a:spcBef>
                <a:spcPts val="0"/>
              </a:spcBef>
              <a:spcAft>
                <a:spcPts val="0"/>
              </a:spcAft>
              <a:buSzPts val="1514"/>
              <a:buNone/>
            </a:pPr>
            <a:r>
              <a:t/>
            </a:r>
            <a:endParaRPr b="0" sz="1600"/>
          </a:p>
          <a:p>
            <a:pPr indent="-477107" lvl="0" marL="457200" rtl="0" algn="just">
              <a:lnSpc>
                <a:spcPct val="80000"/>
              </a:lnSpc>
              <a:spcBef>
                <a:spcPts val="0"/>
              </a:spcBef>
              <a:spcAft>
                <a:spcPts val="0"/>
              </a:spcAft>
              <a:buSzPts val="1714"/>
              <a:buChar char="•"/>
            </a:pPr>
            <a:r>
              <a:rPr b="0" lang="pt-PT" sz="1600"/>
              <a:t>Această situație s-a repetat încă de la începutul anului școlar.</a:t>
            </a:r>
            <a:endParaRPr b="0" sz="300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p55"/>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4000"/>
              <a:buNone/>
            </a:pPr>
            <a:r>
              <a:rPr lang="pt-PT" sz="4000">
                <a:solidFill>
                  <a:srgbClr val="08A5EF"/>
                </a:solidFill>
                <a:latin typeface="Calibri"/>
                <a:ea typeface="Calibri"/>
                <a:cs typeface="Calibri"/>
                <a:sym typeface="Calibri"/>
              </a:rPr>
              <a:t>Scenariul 2 – Incidentul de intimidare (Bullying)</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Concluzii</a:t>
            </a:r>
            <a:endParaRPr sz="4000">
              <a:solidFill>
                <a:srgbClr val="08A5EF"/>
              </a:solidFill>
              <a:latin typeface="Calibri"/>
              <a:ea typeface="Calibri"/>
              <a:cs typeface="Calibri"/>
              <a:sym typeface="Calibri"/>
            </a:endParaRPr>
          </a:p>
        </p:txBody>
      </p:sp>
      <p:sp>
        <p:nvSpPr>
          <p:cNvPr id="412" name="Google Shape;412;p55"/>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pt-PT"/>
              <a:t> </a:t>
            </a:r>
            <a:endParaRPr/>
          </a:p>
        </p:txBody>
      </p:sp>
      <p:pic>
        <p:nvPicPr>
          <p:cNvPr id="413" name="Google Shape;413;p55"/>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414" name="Google Shape;414;p55"/>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pt-PT"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
        <p:nvSpPr>
          <p:cNvPr id="415" name="Google Shape;415;p55"/>
          <p:cNvSpPr/>
          <p:nvPr/>
        </p:nvSpPr>
        <p:spPr>
          <a:xfrm>
            <a:off x="500034" y="6286520"/>
            <a:ext cx="8101770" cy="36929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800" u="none" cap="none" strike="noStrike">
                <a:solidFill>
                  <a:srgbClr val="EF8E7B"/>
                </a:solidFill>
                <a:latin typeface="Arial"/>
                <a:ea typeface="Arial"/>
                <a:cs typeface="Arial"/>
                <a:sym typeface="Arial"/>
              </a:rPr>
              <a:t>Probleme în relațiile de colegialitate</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5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INTIMIDARE</a:t>
            </a:r>
            <a:br>
              <a:rPr lang="pt-PT"/>
            </a:br>
            <a:r>
              <a:rPr lang="pt-PT"/>
              <a:t>REȚINEȚI...</a:t>
            </a:r>
            <a:endParaRPr/>
          </a:p>
        </p:txBody>
      </p:sp>
      <p:sp>
        <p:nvSpPr>
          <p:cNvPr id="421" name="Google Shape;421;p56"/>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0"/>
              </a:spcBef>
              <a:spcAft>
                <a:spcPts val="0"/>
              </a:spcAft>
              <a:buSzPts val="2000"/>
              <a:buNone/>
            </a:pPr>
            <a:r>
              <a:rPr b="0" lang="pt-PT"/>
              <a:t>În calitate de educator, aveți responsabilitatea de a crea un mediu sigur și sănătos în sala de clasă - unul care să protejeze fiecare elev de agresiune. Aceasta înseamnă atât că trebuie să identificați și să abordați agresiunea în mod consecvent, dar să creați și o cultură a respectului și demnității în clasa dvs.</a:t>
            </a:r>
            <a:endParaRPr/>
          </a:p>
          <a:p>
            <a:pPr indent="0" lvl="0" marL="0" rtl="0" algn="just">
              <a:lnSpc>
                <a:spcPct val="100000"/>
              </a:lnSpc>
              <a:spcBef>
                <a:spcPts val="1000"/>
              </a:spcBef>
              <a:spcAft>
                <a:spcPts val="0"/>
              </a:spcAft>
              <a:buSzPts val="2000"/>
              <a:buNone/>
            </a:pPr>
            <a:r>
              <a:rPr b="0" lang="pt-PT"/>
              <a:t>De la altercații fizice la zvonuri și bârfe, agresiunea poate avea efecte de durată asupra unui mediu educațional. Ca urmare, </a:t>
            </a:r>
            <a:r>
              <a:rPr b="0" lang="pt-PT" u="sng">
                <a:solidFill>
                  <a:srgbClr val="FF9900"/>
                </a:solidFill>
              </a:rPr>
              <a:t>prevenirea agresiunii școlare </a:t>
            </a:r>
            <a:r>
              <a:rPr b="0" lang="pt-PT"/>
              <a:t>este extrem de importantă pentru educatori. </a:t>
            </a:r>
            <a:endParaRPr/>
          </a:p>
          <a:p>
            <a:pPr indent="0" lvl="0" marL="0" rtl="0" algn="ctr">
              <a:lnSpc>
                <a:spcPct val="100000"/>
              </a:lnSpc>
              <a:spcBef>
                <a:spcPts val="1000"/>
              </a:spcBef>
              <a:spcAft>
                <a:spcPts val="0"/>
              </a:spcAft>
              <a:buSzPts val="2000"/>
              <a:buNone/>
            </a:pPr>
            <a:r>
              <a:rPr b="0" lang="pt-PT"/>
              <a:t>Să reluăm cele mai bune modalități de a face acest lucru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sp>
        <p:nvSpPr>
          <p:cNvPr id="426" name="Google Shape;426;p5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INTIMIDARE</a:t>
            </a:r>
            <a:br>
              <a:rPr lang="pt-PT"/>
            </a:br>
            <a:r>
              <a:rPr lang="pt-PT"/>
              <a:t>REȚINEȚI...</a:t>
            </a:r>
            <a:endParaRPr/>
          </a:p>
        </p:txBody>
      </p:sp>
      <p:sp>
        <p:nvSpPr>
          <p:cNvPr id="427" name="Google Shape;427;p57"/>
          <p:cNvSpPr txBox="1"/>
          <p:nvPr>
            <p:ph idx="1" type="body"/>
          </p:nvPr>
        </p:nvSpPr>
        <p:spPr>
          <a:xfrm>
            <a:off x="457200" y="1916925"/>
            <a:ext cx="4930200" cy="4428900"/>
          </a:xfrm>
          <a:prstGeom prst="rect">
            <a:avLst/>
          </a:prstGeom>
          <a:noFill/>
          <a:ln>
            <a:noFill/>
          </a:ln>
        </p:spPr>
        <p:txBody>
          <a:bodyPr anchorCtr="0" anchor="t" bIns="45700" lIns="91425" spcFirstLastPara="1" rIns="91425" wrap="square" tIns="45700">
            <a:noAutofit/>
          </a:bodyPr>
          <a:lstStyle/>
          <a:p>
            <a:pPr indent="-361711" lvl="0" marL="342900" rtl="0" algn="l">
              <a:lnSpc>
                <a:spcPct val="100000"/>
              </a:lnSpc>
              <a:spcBef>
                <a:spcPts val="0"/>
              </a:spcBef>
              <a:spcAft>
                <a:spcPts val="0"/>
              </a:spcAft>
              <a:buSzPts val="1546"/>
              <a:buFont typeface="Arial"/>
              <a:buChar char="•"/>
            </a:pPr>
            <a:r>
              <a:rPr b="0" lang="pt-PT" sz="1546"/>
              <a:t>Vorbiți despre intimidare</a:t>
            </a:r>
            <a:endParaRPr b="0" sz="1546"/>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Fiți prezent pe tot parcursul zilei</a:t>
            </a:r>
            <a:endParaRPr b="0" sz="1546"/>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Familiarizați-vă cu indicatorii de intimidare</a:t>
            </a:r>
            <a:endParaRPr b="0" sz="1546"/>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Învățați elevii să fie participanți / spectatori eficienți</a:t>
            </a:r>
            <a:endParaRPr b="0" sz="1546"/>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Bazați-vă pe ceilalți elevi pentru a vă informa</a:t>
            </a:r>
            <a:endParaRPr b="0" sz="1546"/>
          </a:p>
          <a:p>
            <a:pPr indent="0" lvl="0" marL="0" rtl="0" algn="l">
              <a:lnSpc>
                <a:spcPct val="100000"/>
              </a:lnSpc>
              <a:spcBef>
                <a:spcPts val="0"/>
              </a:spcBef>
              <a:spcAft>
                <a:spcPts val="0"/>
              </a:spcAft>
              <a:buSzPts val="969"/>
              <a:buNone/>
            </a:pPr>
            <a:r>
              <a:rPr b="0" lang="pt-PT" sz="1546"/>
              <a:t> când are loc hărțuirea</a:t>
            </a:r>
            <a:endParaRPr b="0" sz="1546"/>
          </a:p>
          <a:p>
            <a:pPr indent="0" lvl="0" marL="0" rtl="0" algn="l">
              <a:lnSpc>
                <a:spcPct val="100000"/>
              </a:lnSpc>
              <a:spcBef>
                <a:spcPts val="0"/>
              </a:spcBef>
              <a:spcAft>
                <a:spcPts val="0"/>
              </a:spcAft>
              <a:buSzPts val="969"/>
              <a:buNone/>
            </a:pPr>
            <a:r>
              <a:t/>
            </a:r>
            <a:endParaRPr b="0" sz="1546"/>
          </a:p>
          <a:p>
            <a:pPr indent="-361711" lvl="0" marL="342900" rtl="0" algn="l">
              <a:lnSpc>
                <a:spcPct val="100000"/>
              </a:lnSpc>
              <a:spcBef>
                <a:spcPts val="0"/>
              </a:spcBef>
              <a:spcAft>
                <a:spcPts val="0"/>
              </a:spcAft>
              <a:buSzPts val="1546"/>
              <a:buFont typeface="Arial"/>
              <a:buChar char="•"/>
            </a:pPr>
            <a:r>
              <a:rPr b="0" lang="pt-PT" sz="1546"/>
              <a:t>Mențineți o comunicare deschisă cu elevii</a:t>
            </a:r>
            <a:endParaRPr sz="2127"/>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Creșteți gradul de conștientizare a agresiunii în rândul părinților</a:t>
            </a:r>
            <a:endParaRPr b="0" sz="1546"/>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Preveniți șicanarea în sala de clasă</a:t>
            </a:r>
            <a:endParaRPr b="0" sz="1546"/>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Fiți un avocat pentru combaterea agresiunii</a:t>
            </a:r>
            <a:endParaRPr b="0" sz="1546"/>
          </a:p>
          <a:p>
            <a:pPr indent="0" lvl="0" marL="457200" rtl="0" algn="l">
              <a:lnSpc>
                <a:spcPct val="100000"/>
              </a:lnSpc>
              <a:spcBef>
                <a:spcPts val="0"/>
              </a:spcBef>
              <a:spcAft>
                <a:spcPts val="0"/>
              </a:spcAft>
              <a:buNone/>
            </a:pPr>
            <a:r>
              <a:t/>
            </a:r>
            <a:endParaRPr sz="1546"/>
          </a:p>
        </p:txBody>
      </p:sp>
      <p:pic>
        <p:nvPicPr>
          <p:cNvPr descr="Sikeston R-6 Schools - Stop Bullying!" id="428" name="Google Shape;428;p57"/>
          <p:cNvPicPr preferRelativeResize="0"/>
          <p:nvPr/>
        </p:nvPicPr>
        <p:blipFill rotWithShape="1">
          <a:blip r:embed="rId3">
            <a:alphaModFix/>
          </a:blip>
          <a:srcRect b="0" l="0" r="0" t="0"/>
          <a:stretch/>
        </p:blipFill>
        <p:spPr>
          <a:xfrm>
            <a:off x="5610177" y="2268573"/>
            <a:ext cx="3350025" cy="33500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5"/>
          <p:cNvSpPr txBox="1"/>
          <p:nvPr>
            <p:ph type="title"/>
          </p:nvPr>
        </p:nvSpPr>
        <p:spPr>
          <a:xfrm>
            <a:off x="297712" y="152718"/>
            <a:ext cx="5950688"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RELAȚII DE COLEGIALITATE - RECOMANDĂRI</a:t>
            </a:r>
            <a:endParaRPr/>
          </a:p>
        </p:txBody>
      </p:sp>
      <p:sp>
        <p:nvSpPr>
          <p:cNvPr id="129" name="Google Shape;129;p5"/>
          <p:cNvSpPr txBox="1"/>
          <p:nvPr>
            <p:ph idx="1" type="body"/>
          </p:nvPr>
        </p:nvSpPr>
        <p:spPr>
          <a:xfrm>
            <a:off x="457200" y="1752600"/>
            <a:ext cx="4186808" cy="4772744"/>
          </a:xfrm>
          <a:prstGeom prst="rect">
            <a:avLst/>
          </a:prstGeom>
          <a:noFill/>
          <a:ln>
            <a:noFill/>
          </a:ln>
        </p:spPr>
        <p:txBody>
          <a:bodyPr anchorCtr="0" anchor="t" bIns="45700" lIns="91425" spcFirstLastPara="1" rIns="91425" wrap="square" tIns="45700">
            <a:normAutofit/>
          </a:bodyPr>
          <a:lstStyle/>
          <a:p>
            <a:pPr indent="-361950" lvl="0" marL="457200" rtl="0" algn="just">
              <a:lnSpc>
                <a:spcPct val="80000"/>
              </a:lnSpc>
              <a:spcBef>
                <a:spcPts val="0"/>
              </a:spcBef>
              <a:spcAft>
                <a:spcPts val="0"/>
              </a:spcAft>
              <a:buSzPts val="2100"/>
              <a:buChar char="•"/>
            </a:pPr>
            <a:r>
              <a:rPr lang="pt-PT" sz="1470"/>
              <a:t>Strategiile de gestionare a clasei se concentrează adesea pe reducerea comportamentelor negative, cum ar fi perturbarea sau agresivitatea. Cu toate acestea, concentrându-se doar pe comportamentele nedorite, profesorii pot întări în mod neintenționat reputația negativă a unui copil. Profesorii ar trebui, de asemenea, să recompenseze contribuțiile pozitive ale unui copil, care evidențiază atribute pozitive, pentru a oferi dovezi contrare reputației negative a unui copil.</a:t>
            </a:r>
            <a:endParaRPr/>
          </a:p>
          <a:p>
            <a:pPr indent="-361950" lvl="0" marL="457200" rtl="0" algn="just">
              <a:lnSpc>
                <a:spcPct val="80000"/>
              </a:lnSpc>
              <a:spcBef>
                <a:spcPts val="0"/>
              </a:spcBef>
              <a:spcAft>
                <a:spcPts val="0"/>
              </a:spcAft>
              <a:buSzPts val="2100"/>
              <a:buChar char="•"/>
            </a:pPr>
            <a:r>
              <a:rPr lang="pt-PT" sz="1400">
                <a:solidFill>
                  <a:srgbClr val="000000"/>
                </a:solidFill>
              </a:rPr>
              <a:t>O modalitate simplă de a oferi sprijin pozitiv în modificarea comportamentului este oferirea de complimente, aprobare, încurajare și afirmare; literatura spune că un raport de cinci complimente pentru fiecare plângere este considerat, în general, ca fiind cea mai eficientă metodă în modificarea comportamentului într-o manieră dorită.</a:t>
            </a:r>
            <a:endParaRPr sz="1470"/>
          </a:p>
        </p:txBody>
      </p:sp>
      <p:pic>
        <p:nvPicPr>
          <p:cNvPr id="130" name="Google Shape;130;p5"/>
          <p:cNvPicPr preferRelativeResize="0"/>
          <p:nvPr/>
        </p:nvPicPr>
        <p:blipFill rotWithShape="1">
          <a:blip r:embed="rId3">
            <a:alphaModFix/>
          </a:blip>
          <a:srcRect b="0" l="0" r="0" t="0"/>
          <a:stretch/>
        </p:blipFill>
        <p:spPr>
          <a:xfrm>
            <a:off x="4779210" y="2492896"/>
            <a:ext cx="4053971" cy="281759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 name="Shape 432"/>
        <p:cNvGrpSpPr/>
        <p:nvPr/>
      </p:nvGrpSpPr>
      <p:grpSpPr>
        <a:xfrm>
          <a:off x="0" y="0"/>
          <a:ext cx="0" cy="0"/>
          <a:chOff x="0" y="0"/>
          <a:chExt cx="0" cy="0"/>
        </a:xfrm>
      </p:grpSpPr>
      <p:sp>
        <p:nvSpPr>
          <p:cNvPr id="433" name="Google Shape;433;gccfbd299d6_0_2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INTIMIDARE</a:t>
            </a:r>
            <a:br>
              <a:rPr lang="pt-PT"/>
            </a:br>
            <a:r>
              <a:rPr lang="pt-PT"/>
              <a:t>REȚINEȚI...</a:t>
            </a:r>
            <a:endParaRPr/>
          </a:p>
        </p:txBody>
      </p:sp>
      <p:pic>
        <p:nvPicPr>
          <p:cNvPr descr="Sikeston R-6 Schools - Stop Bullying!" id="434" name="Google Shape;434;gccfbd299d6_0_29"/>
          <p:cNvPicPr preferRelativeResize="0"/>
          <p:nvPr/>
        </p:nvPicPr>
        <p:blipFill rotWithShape="1">
          <a:blip r:embed="rId3">
            <a:alphaModFix/>
          </a:blip>
          <a:srcRect b="0" l="0" r="0" t="0"/>
          <a:stretch/>
        </p:blipFill>
        <p:spPr>
          <a:xfrm>
            <a:off x="5477977" y="2351198"/>
            <a:ext cx="3350025" cy="3350025"/>
          </a:xfrm>
          <a:prstGeom prst="rect">
            <a:avLst/>
          </a:prstGeom>
          <a:noFill/>
          <a:ln>
            <a:noFill/>
          </a:ln>
        </p:spPr>
      </p:pic>
      <p:sp>
        <p:nvSpPr>
          <p:cNvPr id="435" name="Google Shape;435;gccfbd299d6_0_29"/>
          <p:cNvSpPr txBox="1"/>
          <p:nvPr>
            <p:ph idx="1" type="body"/>
          </p:nvPr>
        </p:nvSpPr>
        <p:spPr>
          <a:xfrm>
            <a:off x="457200" y="2041500"/>
            <a:ext cx="4447200" cy="4304100"/>
          </a:xfrm>
          <a:prstGeom prst="rect">
            <a:avLst/>
          </a:prstGeom>
          <a:noFill/>
          <a:ln>
            <a:noFill/>
          </a:ln>
        </p:spPr>
        <p:txBody>
          <a:bodyPr anchorCtr="0" anchor="t" bIns="45700" lIns="91425" spcFirstLastPara="1" rIns="91425" wrap="square" tIns="45700">
            <a:noAutofit/>
          </a:bodyPr>
          <a:lstStyle/>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Creați un sentiment de comunitate</a:t>
            </a:r>
            <a:endParaRPr b="0" sz="1546"/>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Răspundeți rapid la fiecare incident de agresiune</a:t>
            </a:r>
            <a:endParaRPr b="0" sz="1546"/>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Vorbiți cu victima în privat</a:t>
            </a:r>
            <a:endParaRPr b="0" sz="1546"/>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Vorbiți separat cu agresorul</a:t>
            </a:r>
            <a:endParaRPr sz="2127"/>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Elaborați intervenții adecvate</a:t>
            </a:r>
            <a:endParaRPr b="0" sz="1546"/>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Fiți atent la situație</a:t>
            </a:r>
            <a:endParaRPr sz="2127"/>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Consulați-vă atât cu victima, cât și cu agresorul</a:t>
            </a:r>
            <a:endParaRPr b="0" sz="1546"/>
          </a:p>
          <a:p>
            <a:pPr indent="-263525" lvl="0" marL="342900" rtl="0" algn="l">
              <a:lnSpc>
                <a:spcPct val="100000"/>
              </a:lnSpc>
              <a:spcBef>
                <a:spcPts val="0"/>
              </a:spcBef>
              <a:spcAft>
                <a:spcPts val="0"/>
              </a:spcAft>
              <a:buSzPts val="969"/>
              <a:buFont typeface="Arial"/>
              <a:buNone/>
            </a:pPr>
            <a:r>
              <a:t/>
            </a:r>
            <a:endParaRPr b="0" sz="1546"/>
          </a:p>
          <a:p>
            <a:pPr indent="-361711" lvl="0" marL="342900" rtl="0" algn="l">
              <a:lnSpc>
                <a:spcPct val="100000"/>
              </a:lnSpc>
              <a:spcBef>
                <a:spcPts val="0"/>
              </a:spcBef>
              <a:spcAft>
                <a:spcPts val="0"/>
              </a:spcAft>
              <a:buSzPts val="1546"/>
              <a:buFont typeface="Arial"/>
              <a:buChar char="•"/>
            </a:pPr>
            <a:r>
              <a:rPr b="0" lang="pt-PT" sz="1546"/>
              <a:t>Stabiliți-vă clasa ca fiind un loc sigur</a:t>
            </a:r>
            <a:endParaRPr sz="1546"/>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p58"/>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4000"/>
              <a:buNone/>
            </a:pPr>
            <a:r>
              <a:rPr lang="pt-PT" sz="4000">
                <a:solidFill>
                  <a:srgbClr val="08A5EF"/>
                </a:solidFill>
                <a:latin typeface="Calibri"/>
                <a:ea typeface="Calibri"/>
                <a:cs typeface="Calibri"/>
                <a:sym typeface="Calibri"/>
              </a:rPr>
              <a:t>Scenariul 3 - Incident de furt</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Teoria conflictului</a:t>
            </a:r>
            <a:endParaRPr sz="4000">
              <a:solidFill>
                <a:srgbClr val="08A5EF"/>
              </a:solidFill>
              <a:latin typeface="Calibri"/>
              <a:ea typeface="Calibri"/>
              <a:cs typeface="Calibri"/>
              <a:sym typeface="Calibri"/>
            </a:endParaRPr>
          </a:p>
        </p:txBody>
      </p:sp>
      <p:sp>
        <p:nvSpPr>
          <p:cNvPr id="442" name="Google Shape;442;p58"/>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pt-PT"/>
              <a:t> </a:t>
            </a:r>
            <a:endParaRPr/>
          </a:p>
        </p:txBody>
      </p:sp>
      <p:pic>
        <p:nvPicPr>
          <p:cNvPr id="443" name="Google Shape;443;p58"/>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444" name="Google Shape;444;p58"/>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pt-PT"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
        <p:nvSpPr>
          <p:cNvPr id="445" name="Google Shape;445;p58"/>
          <p:cNvSpPr/>
          <p:nvPr/>
        </p:nvSpPr>
        <p:spPr>
          <a:xfrm>
            <a:off x="500034" y="6286520"/>
            <a:ext cx="8101770" cy="64629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800" u="none" cap="none" strike="noStrike">
                <a:solidFill>
                  <a:srgbClr val="EF8E7B"/>
                </a:solidFill>
                <a:latin typeface="Arial"/>
                <a:ea typeface="Arial"/>
                <a:cs typeface="Arial"/>
                <a:sym typeface="Arial"/>
              </a:rPr>
              <a:t>Probleme în relațiile de colegialitate</a:t>
            </a:r>
            <a:endParaRPr b="0" i="0" sz="1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p59"/>
          <p:cNvSpPr txBox="1"/>
          <p:nvPr>
            <p:ph type="title"/>
          </p:nvPr>
        </p:nvSpPr>
        <p:spPr>
          <a:xfrm>
            <a:off x="256477" y="152718"/>
            <a:ext cx="6467707"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RELAȚIILE DE COLEGIALITATE - IMPORTANȚA LOR</a:t>
            </a:r>
            <a:endParaRPr/>
          </a:p>
        </p:txBody>
      </p:sp>
      <p:sp>
        <p:nvSpPr>
          <p:cNvPr id="451" name="Google Shape;451;p59"/>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342900" lvl="0" marL="342900" rtl="0" algn="just">
              <a:lnSpc>
                <a:spcPct val="100000"/>
              </a:lnSpc>
              <a:spcBef>
                <a:spcPts val="0"/>
              </a:spcBef>
              <a:spcAft>
                <a:spcPts val="0"/>
              </a:spcAft>
              <a:buSzPts val="2000"/>
              <a:buFont typeface="Arial"/>
              <a:buChar char="•"/>
            </a:pPr>
            <a:r>
              <a:rPr b="0" lang="pt-PT">
                <a:latin typeface="Calibri"/>
                <a:ea typeface="Calibri"/>
                <a:cs typeface="Calibri"/>
                <a:sym typeface="Calibri"/>
              </a:rPr>
              <a:t>Modul în care se interacționează și se formează relații cu ceilalți prin copilăria timpurie, copilăria mijlocie și adolescența este o piatră de temelie a majorității teoriilor dezvoltării (de exemplu, Erikson, 1968; Parker, Rubin, Erath, Wojslawowicz &amp; Buskirk, 2006). Formarea abilităților sociale care permit negocierea eficientă a interacțiunilor legate de colegi și a relațiilor interumane este, fără îndoială, una dintre cele mai importante sarcini de dezvoltare. Ca atare, relațiile între colegi contribuie puternic la multe aspecte ale dezvoltării normale și anormale (Bukowski &amp; Adams, 2005).</a:t>
            </a:r>
            <a:endParaRPr/>
          </a:p>
          <a:p>
            <a:pPr indent="0" lvl="0" marL="0" rtl="0" algn="l">
              <a:lnSpc>
                <a:spcPct val="100000"/>
              </a:lnSpc>
              <a:spcBef>
                <a:spcPts val="1000"/>
              </a:spcBef>
              <a:spcAft>
                <a:spcPts val="0"/>
              </a:spcAft>
              <a:buClr>
                <a:schemeClr val="dk1"/>
              </a:buClr>
              <a:buSzPts val="2000"/>
              <a:buNone/>
            </a:pPr>
            <a:r>
              <a:t/>
            </a:r>
            <a:endParaRPr/>
          </a:p>
        </p:txBody>
      </p:sp>
      <p:pic>
        <p:nvPicPr>
          <p:cNvPr id="452" name="Google Shape;452;p59"/>
          <p:cNvPicPr preferRelativeResize="0"/>
          <p:nvPr/>
        </p:nvPicPr>
        <p:blipFill rotWithShape="1">
          <a:blip r:embed="rId3">
            <a:alphaModFix/>
          </a:blip>
          <a:srcRect b="0" l="0" r="0" t="0"/>
          <a:stretch/>
        </p:blipFill>
        <p:spPr>
          <a:xfrm>
            <a:off x="5500753" y="4649470"/>
            <a:ext cx="2571750" cy="1704975"/>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sp>
        <p:nvSpPr>
          <p:cNvPr id="457" name="Google Shape;457;p60"/>
          <p:cNvSpPr txBox="1"/>
          <p:nvPr>
            <p:ph type="title"/>
          </p:nvPr>
        </p:nvSpPr>
        <p:spPr>
          <a:xfrm>
            <a:off x="457200" y="152725"/>
            <a:ext cx="62190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3600"/>
              <a:buNone/>
            </a:pPr>
            <a:r>
              <a:rPr lang="pt-PT" sz="3140"/>
              <a:t>RELAȚIILE DE COLEGIALITATE- </a:t>
            </a:r>
            <a:r>
              <a:rPr lang="pt-PT" sz="3140"/>
              <a:t>R</a:t>
            </a:r>
            <a:r>
              <a:rPr lang="pt-PT" sz="3140"/>
              <a:t>ECOMANDĂRI</a:t>
            </a:r>
            <a:endParaRPr sz="3140"/>
          </a:p>
        </p:txBody>
      </p:sp>
      <p:sp>
        <p:nvSpPr>
          <p:cNvPr id="458" name="Google Shape;458;p60"/>
          <p:cNvSpPr txBox="1"/>
          <p:nvPr>
            <p:ph idx="1" type="body"/>
          </p:nvPr>
        </p:nvSpPr>
        <p:spPr>
          <a:xfrm>
            <a:off x="457200" y="1752600"/>
            <a:ext cx="8147248" cy="4772743"/>
          </a:xfrm>
          <a:prstGeom prst="rect">
            <a:avLst/>
          </a:prstGeom>
          <a:noFill/>
          <a:ln>
            <a:noFill/>
          </a:ln>
        </p:spPr>
        <p:txBody>
          <a:bodyPr anchorCtr="0" anchor="t" bIns="45700" lIns="91425" spcFirstLastPara="1" rIns="91425" wrap="square" tIns="45700">
            <a:normAutofit/>
          </a:bodyPr>
          <a:lstStyle/>
          <a:p>
            <a:pPr indent="-361950" lvl="0" marL="457200" rtl="0" algn="just">
              <a:lnSpc>
                <a:spcPct val="100000"/>
              </a:lnSpc>
              <a:spcBef>
                <a:spcPts val="0"/>
              </a:spcBef>
              <a:spcAft>
                <a:spcPts val="0"/>
              </a:spcAft>
              <a:buSzPts val="2100"/>
              <a:buChar char="•"/>
            </a:pPr>
            <a:r>
              <a:rPr lang="pt-PT"/>
              <a:t>Sălile de clasă sunt așezări sociale care influențează contextul interacțiunilor sociale. Majoritatea profesorilor sunt conștienți de cultura clasei pe care doresc să o cultive; ei caută să creeze climaturi pozitive la clasă care promovează comportamente prosociale individuale și realizări academice.</a:t>
            </a:r>
            <a:endParaRPr/>
          </a:p>
          <a:p>
            <a:pPr indent="0" lvl="0" marL="0" rtl="0" algn="just">
              <a:lnSpc>
                <a:spcPct val="100000"/>
              </a:lnSpc>
              <a:spcBef>
                <a:spcPts val="0"/>
              </a:spcBef>
              <a:spcAft>
                <a:spcPts val="0"/>
              </a:spcAft>
              <a:buNone/>
            </a:pPr>
            <a:r>
              <a:t/>
            </a:r>
            <a:endParaRPr/>
          </a:p>
          <a:p>
            <a:pPr indent="-361950" lvl="0" marL="457200" rtl="0" algn="just">
              <a:lnSpc>
                <a:spcPct val="100000"/>
              </a:lnSpc>
              <a:spcBef>
                <a:spcPts val="0"/>
              </a:spcBef>
              <a:spcAft>
                <a:spcPts val="0"/>
              </a:spcAft>
              <a:buSzPts val="2100"/>
              <a:buChar char="•"/>
            </a:pPr>
            <a:r>
              <a:rPr lang="pt-PT"/>
              <a:t>Profesorii ar trebui să se concentreze pe a deveni mai atenți la dinamica colegilor decât să recunoască pur și simplu afilierile colegilor. Inițierea constituie gândirea la relațiile colegilor din clasă din perspectiva celorlalți elevi din clasă. Acest lucru va permite profesorilor să creeze în mod intenționat perechi de lucru ale elevilor care promovează interacțiuni pozitive între colegi, reducând în același timp conflictele neașteptate.</a:t>
            </a:r>
            <a:endParaRPr/>
          </a:p>
          <a:p>
            <a:pPr indent="0" lvl="0" marL="0" rtl="0" algn="l">
              <a:lnSpc>
                <a:spcPct val="100000"/>
              </a:lnSpc>
              <a:spcBef>
                <a:spcPts val="400"/>
              </a:spcBef>
              <a:spcAft>
                <a:spcPts val="0"/>
              </a:spcAft>
              <a:buClr>
                <a:schemeClr val="dk1"/>
              </a:buClr>
              <a:buSzPts val="2000"/>
              <a:buNone/>
            </a:pPr>
            <a:r>
              <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61"/>
          <p:cNvSpPr txBox="1"/>
          <p:nvPr>
            <p:ph type="title"/>
          </p:nvPr>
        </p:nvSpPr>
        <p:spPr>
          <a:xfrm>
            <a:off x="289931" y="335704"/>
            <a:ext cx="68511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400"/>
              <a:buNone/>
            </a:pPr>
            <a:r>
              <a:rPr lang="pt-PT" sz="2400"/>
              <a:t>STRATEGII PENTRU PROMOVAREA RELAȚIILOR DE COLEGIALITATE</a:t>
            </a:r>
            <a:br>
              <a:rPr lang="pt-PT" sz="2400"/>
            </a:br>
            <a:r>
              <a:rPr lang="pt-PT" sz="2400"/>
              <a:t>EXEMPLE DE MICRO-SCHIMBĂRI ÎN RUTINE ȘI PRACTICI</a:t>
            </a:r>
            <a:endParaRPr sz="2400"/>
          </a:p>
        </p:txBody>
      </p:sp>
      <p:sp>
        <p:nvSpPr>
          <p:cNvPr id="464" name="Google Shape;464;p61"/>
          <p:cNvSpPr txBox="1"/>
          <p:nvPr>
            <p:ph idx="1" type="body"/>
          </p:nvPr>
        </p:nvSpPr>
        <p:spPr>
          <a:xfrm>
            <a:off x="440675" y="2198800"/>
            <a:ext cx="8350800" cy="43737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1100"/>
              <a:buNone/>
            </a:pPr>
            <a:r>
              <a:rPr lang="pt-PT" sz="1850"/>
              <a:t>PRIETENIILE ÎNTRE COLEGI</a:t>
            </a:r>
            <a:endParaRPr sz="1850"/>
          </a:p>
          <a:p>
            <a:pPr indent="0" lvl="0" marL="0" rtl="0" algn="l">
              <a:lnSpc>
                <a:spcPct val="90000"/>
              </a:lnSpc>
              <a:spcBef>
                <a:spcPts val="0"/>
              </a:spcBef>
              <a:spcAft>
                <a:spcPts val="0"/>
              </a:spcAft>
              <a:buSzPts val="1100"/>
              <a:buNone/>
            </a:pPr>
            <a:r>
              <a:t/>
            </a:r>
            <a:endParaRPr sz="1850"/>
          </a:p>
          <a:p>
            <a:pPr indent="0" lvl="0" marL="0" rtl="0" algn="l">
              <a:lnSpc>
                <a:spcPct val="90000"/>
              </a:lnSpc>
              <a:spcBef>
                <a:spcPts val="0"/>
              </a:spcBef>
              <a:spcAft>
                <a:spcPts val="0"/>
              </a:spcAft>
              <a:buSzPts val="1100"/>
              <a:buNone/>
            </a:pPr>
            <a:r>
              <a:rPr lang="pt-PT" sz="1850"/>
              <a:t>• Găsiți mai multe sarcini pe care elevii le pot finaliza cu un coleg de clasă și, ocazional, atribuiți-le unor colegi imprevizibili. Acestea pot fi treburi de clasă, sarcini de instruire sau privilegii de clasă.</a:t>
            </a:r>
            <a:endParaRPr/>
          </a:p>
          <a:p>
            <a:pPr indent="0" lvl="0" marL="0" rtl="0" algn="l">
              <a:lnSpc>
                <a:spcPct val="90000"/>
              </a:lnSpc>
              <a:spcBef>
                <a:spcPts val="0"/>
              </a:spcBef>
              <a:spcAft>
                <a:spcPts val="0"/>
              </a:spcAft>
              <a:buSzPts val="1100"/>
              <a:buNone/>
            </a:pPr>
            <a:r>
              <a:rPr lang="pt-PT" sz="1850"/>
              <a:t>• Învățați elevii să joace jocuri necompetitive care sunt atrăgătoare, dar care nu au câștigători și învinși.</a:t>
            </a:r>
            <a:endParaRPr/>
          </a:p>
          <a:p>
            <a:pPr indent="0" lvl="0" marL="0" rtl="0" algn="l">
              <a:lnSpc>
                <a:spcPct val="90000"/>
              </a:lnSpc>
              <a:spcBef>
                <a:spcPts val="0"/>
              </a:spcBef>
              <a:spcAft>
                <a:spcPts val="0"/>
              </a:spcAft>
              <a:buSzPts val="1100"/>
              <a:buNone/>
            </a:pPr>
            <a:r>
              <a:rPr lang="pt-PT" sz="1850"/>
              <a:t>• Adăugați mai multe jocuri atractive și atrăgătoare din punct de vedere al dezvoltării în locul de joacă, acordând o atenție deosebită jocurilor care pot fi jucate de elevi cu abilități sportive limitate, jocuri pentru grupuri mici și mari și jocuri care sunt foarte fizice sau foarte relaxante.</a:t>
            </a:r>
            <a:endParaRPr/>
          </a:p>
          <a:p>
            <a:pPr indent="0" lvl="0" marL="0" rtl="0" algn="l">
              <a:lnSpc>
                <a:spcPct val="90000"/>
              </a:lnSpc>
              <a:spcBef>
                <a:spcPts val="0"/>
              </a:spcBef>
              <a:spcAft>
                <a:spcPts val="0"/>
              </a:spcAft>
              <a:buSzPts val="1100"/>
              <a:buNone/>
            </a:pPr>
            <a:r>
              <a:rPr lang="pt-PT" sz="1850"/>
              <a:t>• Țineți „clinici de jocuri” în care un nou joc este predat la recreere - începeți cu un grup mic care include câțiva elevi izolați. Odată ce jocul începe, oricine se poate alătura.</a:t>
            </a:r>
            <a:endParaRPr/>
          </a:p>
          <a:p>
            <a:pPr indent="0" lvl="0" marL="0" rtl="0" algn="l">
              <a:lnSpc>
                <a:spcPct val="90000"/>
              </a:lnSpc>
              <a:spcBef>
                <a:spcPts val="370"/>
              </a:spcBef>
              <a:spcAft>
                <a:spcPts val="0"/>
              </a:spcAft>
              <a:buClr>
                <a:schemeClr val="dk1"/>
              </a:buClr>
              <a:buSzPts val="1850"/>
              <a:buNone/>
            </a:pPr>
            <a:r>
              <a:t/>
            </a:r>
            <a:endParaRPr sz="185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gccfbd299d6_0_36"/>
          <p:cNvSpPr txBox="1"/>
          <p:nvPr>
            <p:ph type="title"/>
          </p:nvPr>
        </p:nvSpPr>
        <p:spPr>
          <a:xfrm>
            <a:off x="407625" y="3510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400"/>
              <a:buNone/>
            </a:pPr>
            <a:r>
              <a:rPr lang="pt-PT" sz="2400"/>
              <a:t>STRATEGII PENTRU PROMOVAREA RELAȚIILOR DE COLEGIALITATE</a:t>
            </a:r>
            <a:br>
              <a:rPr lang="pt-PT" sz="2400"/>
            </a:br>
            <a:r>
              <a:rPr lang="pt-PT" sz="2400"/>
              <a:t>EXEMPLE DE MICRO-SCHIMBĂRI ÎN RUTINE ȘI PRACTICI</a:t>
            </a:r>
            <a:endParaRPr sz="2400"/>
          </a:p>
        </p:txBody>
      </p:sp>
      <p:sp>
        <p:nvSpPr>
          <p:cNvPr id="470" name="Google Shape;470;gccfbd299d6_0_36"/>
          <p:cNvSpPr txBox="1"/>
          <p:nvPr>
            <p:ph idx="1" type="body"/>
          </p:nvPr>
        </p:nvSpPr>
        <p:spPr>
          <a:xfrm>
            <a:off x="4572000" y="1524318"/>
            <a:ext cx="4258800" cy="5333700"/>
          </a:xfrm>
          <a:prstGeom prst="rect">
            <a:avLst/>
          </a:prstGeom>
          <a:noFill/>
          <a:ln>
            <a:noFill/>
          </a:ln>
        </p:spPr>
        <p:txBody>
          <a:bodyPr anchorCtr="0" anchor="t" bIns="45700" lIns="91425" spcFirstLastPara="1" rIns="91425" wrap="square" tIns="45700">
            <a:noAutofit/>
          </a:bodyPr>
          <a:lstStyle/>
          <a:p>
            <a:pPr indent="0" lvl="0" marL="0" rtl="0" algn="just">
              <a:lnSpc>
                <a:spcPct val="80000"/>
              </a:lnSpc>
              <a:spcBef>
                <a:spcPts val="360"/>
              </a:spcBef>
              <a:spcAft>
                <a:spcPts val="0"/>
              </a:spcAft>
              <a:buClr>
                <a:schemeClr val="dk1"/>
              </a:buClr>
              <a:buSzPts val="1189"/>
              <a:buNone/>
            </a:pPr>
            <a:r>
              <a:rPr lang="pt-PT" sz="1600"/>
              <a:t>CONFLICTE ÎNTRE COLEGI</a:t>
            </a:r>
            <a:endParaRPr sz="1600"/>
          </a:p>
          <a:p>
            <a:pPr indent="0" lvl="0" marL="0" rtl="0" algn="just">
              <a:lnSpc>
                <a:spcPct val="80000"/>
              </a:lnSpc>
              <a:spcBef>
                <a:spcPts val="360"/>
              </a:spcBef>
              <a:spcAft>
                <a:spcPts val="0"/>
              </a:spcAft>
              <a:buClr>
                <a:schemeClr val="dk1"/>
              </a:buClr>
              <a:buSzPts val="1189"/>
              <a:buNone/>
            </a:pPr>
            <a:r>
              <a:t/>
            </a:r>
            <a:endParaRPr sz="1600"/>
          </a:p>
          <a:p>
            <a:pPr indent="0" lvl="0" marL="0" rtl="0" algn="just">
              <a:lnSpc>
                <a:spcPct val="80000"/>
              </a:lnSpc>
              <a:spcBef>
                <a:spcPts val="360"/>
              </a:spcBef>
              <a:spcAft>
                <a:spcPts val="0"/>
              </a:spcAft>
              <a:buSzPts val="1189"/>
              <a:buNone/>
            </a:pPr>
            <a:r>
              <a:rPr lang="pt-PT" sz="1600"/>
              <a:t>• Rezolvați frecvent și în prealabil discuții ăn contradictoriu previzibile la întâlnirile de clasă.</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Puneți elevii care se șicanează  să completeze împreună o „foaie de lucru pentru conflict” pentru a discuta despre ce s-a întâmplat și cum se poate rezolva.</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Realocați activitățile din locul de joacă, astfel încât să nu se lovească unul de celălalt.</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Scrieți reguli școlare simple pentru activitățile comune la locul de joacă (fotbal, baschet, patru pătrate) în legătură cu care elevii se șicanează adesea.</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Faceți o rutină pentru alegerea echipelor o dată pe săptămână (echilibrând abilitățile per echipe) și folosiți aceleași echipe până în săptămâna următoare.</a:t>
            </a:r>
            <a:endParaRPr sz="2200"/>
          </a:p>
          <a:p>
            <a:pPr indent="0" lvl="0" marL="0" rtl="0" algn="just">
              <a:lnSpc>
                <a:spcPct val="80000"/>
              </a:lnSpc>
              <a:spcBef>
                <a:spcPts val="360"/>
              </a:spcBef>
              <a:spcAft>
                <a:spcPts val="0"/>
              </a:spcAft>
              <a:buSzPts val="1189"/>
              <a:buNone/>
            </a:pPr>
            <a:r>
              <a:t/>
            </a:r>
            <a:endParaRPr sz="1600"/>
          </a:p>
        </p:txBody>
      </p:sp>
      <p:pic>
        <p:nvPicPr>
          <p:cNvPr id="471" name="Google Shape;471;gccfbd299d6_0_36"/>
          <p:cNvPicPr preferRelativeResize="0"/>
          <p:nvPr/>
        </p:nvPicPr>
        <p:blipFill rotWithShape="1">
          <a:blip r:embed="rId3">
            <a:alphaModFix/>
          </a:blip>
          <a:srcRect b="0" l="0" r="0" t="0"/>
          <a:stretch/>
        </p:blipFill>
        <p:spPr>
          <a:xfrm>
            <a:off x="313175" y="2121050"/>
            <a:ext cx="4258826" cy="3464499"/>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gccfbd299d6_0_42"/>
          <p:cNvSpPr txBox="1"/>
          <p:nvPr>
            <p:ph type="title"/>
          </p:nvPr>
        </p:nvSpPr>
        <p:spPr>
          <a:xfrm>
            <a:off x="407625" y="3510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400"/>
              <a:buNone/>
            </a:pPr>
            <a:r>
              <a:rPr lang="pt-PT" sz="2400"/>
              <a:t>STRATEGII PENTRU PROMOVAREA RELAȚIILOR DE COLEGIALITATE</a:t>
            </a:r>
            <a:br>
              <a:rPr lang="pt-PT" sz="2400"/>
            </a:br>
            <a:r>
              <a:rPr lang="pt-PT" sz="2400"/>
              <a:t>EXEMPLE DE MICRO-SCHIMBĂRI ÎN RUTINE ȘI PRACTICI</a:t>
            </a:r>
            <a:endParaRPr sz="2400"/>
          </a:p>
        </p:txBody>
      </p:sp>
      <p:sp>
        <p:nvSpPr>
          <p:cNvPr id="477" name="Google Shape;477;gccfbd299d6_0_42"/>
          <p:cNvSpPr txBox="1"/>
          <p:nvPr>
            <p:ph idx="1" type="body"/>
          </p:nvPr>
        </p:nvSpPr>
        <p:spPr>
          <a:xfrm>
            <a:off x="4572000" y="1524318"/>
            <a:ext cx="4258800" cy="5333700"/>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360"/>
              </a:spcBef>
              <a:spcAft>
                <a:spcPts val="0"/>
              </a:spcAft>
              <a:buSzPts val="1189"/>
              <a:buNone/>
            </a:pPr>
            <a:r>
              <a:t/>
            </a:r>
            <a:endParaRPr sz="2200"/>
          </a:p>
          <a:p>
            <a:pPr indent="0" lvl="0" marL="0" rtl="0" algn="just">
              <a:lnSpc>
                <a:spcPct val="80000"/>
              </a:lnSpc>
              <a:spcBef>
                <a:spcPts val="360"/>
              </a:spcBef>
              <a:spcAft>
                <a:spcPts val="0"/>
              </a:spcAft>
              <a:buSzPts val="1189"/>
              <a:buNone/>
            </a:pPr>
            <a:r>
              <a:rPr lang="pt-PT" sz="1600"/>
              <a:t>• Adăugați mai mulți supraveghetori la locul de joacă sau schimbați locul în care se află.</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Schimbați ceea ce fac supraveghetorii: cereți-le să circule activ pe terenul de joacă și solicitați elevilor să se joace și să rezolve conflictele</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Organizați un „atelier de recreere” în care toți elevii parcurg împreună terenul de joacă în timp ce revăd rutinele, regulile, utilizarea corectă a echipamentelor, procedurile de intrare / ieșire, strategiile de distracție împreună și acțiunile supervizorilor atunci când există probleme. Adăugați un atelier de rapel la jumătatea anului.</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Invitați un sportiv local valoros la școală pentru a vorbi despre practicarea sportului.</a:t>
            </a:r>
            <a:endParaRPr sz="1600"/>
          </a:p>
        </p:txBody>
      </p:sp>
      <p:pic>
        <p:nvPicPr>
          <p:cNvPr id="478" name="Google Shape;478;gccfbd299d6_0_42"/>
          <p:cNvPicPr preferRelativeResize="0"/>
          <p:nvPr/>
        </p:nvPicPr>
        <p:blipFill rotWithShape="1">
          <a:blip r:embed="rId3">
            <a:alphaModFix/>
          </a:blip>
          <a:srcRect b="0" l="0" r="0" t="0"/>
          <a:stretch/>
        </p:blipFill>
        <p:spPr>
          <a:xfrm>
            <a:off x="313175" y="2121050"/>
            <a:ext cx="4258826" cy="3464499"/>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sp>
        <p:nvSpPr>
          <p:cNvPr id="483" name="Google Shape;483;p63"/>
          <p:cNvSpPr txBox="1"/>
          <p:nvPr>
            <p:ph type="title"/>
          </p:nvPr>
        </p:nvSpPr>
        <p:spPr>
          <a:xfrm>
            <a:off x="457200" y="268393"/>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400"/>
              <a:buNone/>
            </a:pPr>
            <a:r>
              <a:rPr lang="pt-PT" sz="2400"/>
              <a:t>STRATEGII PENTRU PROMOVAREA RELAȚIILOR DE COLEGIALITATE</a:t>
            </a:r>
            <a:br>
              <a:rPr lang="pt-PT" sz="2400"/>
            </a:br>
            <a:r>
              <a:rPr lang="pt-PT" sz="2400"/>
              <a:t>EXEMPLE DE MICRO-SCHIMBĂRI ÎN RUTINE ȘI PRACTICI</a:t>
            </a:r>
            <a:endParaRPr sz="2400"/>
          </a:p>
        </p:txBody>
      </p:sp>
      <p:sp>
        <p:nvSpPr>
          <p:cNvPr id="484" name="Google Shape;484;p63"/>
          <p:cNvSpPr txBox="1"/>
          <p:nvPr>
            <p:ph idx="1" type="body"/>
          </p:nvPr>
        </p:nvSpPr>
        <p:spPr>
          <a:xfrm>
            <a:off x="457200" y="2116175"/>
            <a:ext cx="8103000" cy="4373700"/>
          </a:xfrm>
          <a:prstGeom prst="rect">
            <a:avLst/>
          </a:prstGeom>
          <a:noFill/>
          <a:ln>
            <a:noFill/>
          </a:ln>
        </p:spPr>
        <p:txBody>
          <a:bodyPr anchorCtr="0" anchor="t" bIns="45700" lIns="91425" spcFirstLastPara="1" rIns="91425" wrap="square" tIns="45700">
            <a:normAutofit lnSpcReduction="20000"/>
          </a:bodyPr>
          <a:lstStyle/>
          <a:p>
            <a:pPr indent="0" lvl="0" marL="0" rtl="0" algn="just">
              <a:lnSpc>
                <a:spcPct val="100000"/>
              </a:lnSpc>
              <a:spcBef>
                <a:spcPts val="0"/>
              </a:spcBef>
              <a:spcAft>
                <a:spcPts val="0"/>
              </a:spcAft>
              <a:buClr>
                <a:schemeClr val="dk1"/>
              </a:buClr>
              <a:buSzPts val="1100"/>
              <a:buNone/>
            </a:pPr>
            <a:r>
              <a:rPr lang="pt-PT"/>
              <a:t>CONFLICTUL AGRESIV ȘI BULLYING (INTIMIDARE)</a:t>
            </a:r>
            <a:endParaRPr/>
          </a:p>
          <a:p>
            <a:pPr indent="0" lvl="0" marL="0" rtl="0" algn="just">
              <a:lnSpc>
                <a:spcPct val="100000"/>
              </a:lnSpc>
              <a:spcBef>
                <a:spcPts val="0"/>
              </a:spcBef>
              <a:spcAft>
                <a:spcPts val="0"/>
              </a:spcAft>
              <a:buClr>
                <a:schemeClr val="dk1"/>
              </a:buClr>
              <a:buSzPts val="1100"/>
              <a:buNone/>
            </a:pPr>
            <a:r>
              <a:t/>
            </a:r>
            <a:endParaRPr/>
          </a:p>
          <a:p>
            <a:pPr indent="0" lvl="0" marL="0" rtl="0" algn="just">
              <a:lnSpc>
                <a:spcPct val="100000"/>
              </a:lnSpc>
              <a:spcBef>
                <a:spcPts val="360"/>
              </a:spcBef>
              <a:spcAft>
                <a:spcPts val="0"/>
              </a:spcAft>
              <a:buSzPts val="1100"/>
              <a:buNone/>
            </a:pPr>
            <a:r>
              <a:rPr lang="pt-PT"/>
              <a:t>• Puneți-i pe elevi să marcheze hărțile locului de joacă cu locurile în care apare agresiunea și planificați  supravegherea suplimentară a acestor locuri.</a:t>
            </a:r>
            <a:endParaRPr/>
          </a:p>
          <a:p>
            <a:pPr indent="0" lvl="0" marL="0" rtl="0" algn="just">
              <a:lnSpc>
                <a:spcPct val="100000"/>
              </a:lnSpc>
              <a:spcBef>
                <a:spcPts val="360"/>
              </a:spcBef>
              <a:spcAft>
                <a:spcPts val="0"/>
              </a:spcAft>
              <a:buSzPts val="1100"/>
              <a:buNone/>
            </a:pPr>
            <a:r>
              <a:rPr lang="pt-PT"/>
              <a:t>• Încurajați elevii care sunt ținta agresiunii să se joace lângă supervizori.</a:t>
            </a:r>
            <a:endParaRPr/>
          </a:p>
          <a:p>
            <a:pPr indent="0" lvl="0" marL="0" rtl="0" algn="just">
              <a:lnSpc>
                <a:spcPct val="100000"/>
              </a:lnSpc>
              <a:spcBef>
                <a:spcPts val="360"/>
              </a:spcBef>
              <a:spcAft>
                <a:spcPts val="0"/>
              </a:spcAft>
              <a:buSzPts val="1100"/>
              <a:buNone/>
            </a:pPr>
            <a:r>
              <a:rPr lang="pt-PT"/>
              <a:t>• Organizați întâlniri de clasă pentru a spori empatia în elevii care observă agresiunea și pregătiți-i să o oprească.</a:t>
            </a:r>
            <a:endParaRPr/>
          </a:p>
          <a:p>
            <a:pPr indent="0" lvl="0" marL="0" rtl="0" algn="just">
              <a:lnSpc>
                <a:spcPct val="100000"/>
              </a:lnSpc>
              <a:spcBef>
                <a:spcPts val="360"/>
              </a:spcBef>
              <a:spcAft>
                <a:spcPts val="0"/>
              </a:spcAft>
              <a:buSzPts val="1100"/>
              <a:buNone/>
            </a:pPr>
            <a:r>
              <a:rPr lang="pt-PT"/>
              <a:t>• Întâlniți-vă cu toți supraveghetorii locului de joacă pentru a discuta despre conflictele agresive și despre modalitățile de a le întrerupe.</a:t>
            </a:r>
            <a:endParaRPr/>
          </a:p>
          <a:p>
            <a:pPr indent="0" lvl="0" marL="0" rtl="0" algn="just">
              <a:lnSpc>
                <a:spcPct val="100000"/>
              </a:lnSpc>
              <a:spcBef>
                <a:spcPts val="360"/>
              </a:spcBef>
              <a:spcAft>
                <a:spcPts val="0"/>
              </a:spcAft>
              <a:buSzPts val="1100"/>
              <a:buNone/>
            </a:pPr>
            <a:r>
              <a:rPr lang="pt-PT"/>
              <a:t>• Sensibilizați elevii cu privire la agresiune folosind un videoclip sau o carte pentru a determina o discuție la clasă despre cum se simte să fii agresat.</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6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CAUZE POSIBILE ALE DIFICULTĂȚILOR ÎN RELAȚIILE DE COLEGIALITATE</a:t>
            </a:r>
            <a:endParaRPr sz="3240"/>
          </a:p>
        </p:txBody>
      </p:sp>
      <p:sp>
        <p:nvSpPr>
          <p:cNvPr id="490" name="Google Shape;490;p64"/>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lnSpcReduction="10000"/>
          </a:bodyPr>
          <a:lstStyle/>
          <a:p>
            <a:pPr indent="-342900" lvl="0" marL="342900" rtl="0" algn="l">
              <a:lnSpc>
                <a:spcPct val="100000"/>
              </a:lnSpc>
              <a:spcBef>
                <a:spcPts val="0"/>
              </a:spcBef>
              <a:spcAft>
                <a:spcPts val="0"/>
              </a:spcAft>
              <a:buSzPts val="2000"/>
              <a:buFont typeface="Arial"/>
              <a:buChar char="•"/>
            </a:pPr>
            <a:r>
              <a:rPr lang="pt-PT"/>
              <a:t>Impulsivitate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Agresivitate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Tulburări de comunicare</a:t>
            </a:r>
            <a:endParaRPr/>
          </a:p>
          <a:p>
            <a:pPr indent="0" lvl="0" marL="0" rtl="0" algn="l">
              <a:lnSpc>
                <a:spcPct val="100000"/>
              </a:lnSpc>
              <a:spcBef>
                <a:spcPts val="0"/>
              </a:spcBef>
              <a:spcAft>
                <a:spcPts val="0"/>
              </a:spcAft>
              <a:buSzPts val="2000"/>
              <a:buNone/>
            </a:pPr>
            <a:r>
              <a:t/>
            </a:r>
            <a:endParaRPr/>
          </a:p>
          <a:p>
            <a:pPr indent="-342900" lvl="0" marL="342900" rtl="0" algn="l">
              <a:lnSpc>
                <a:spcPct val="100000"/>
              </a:lnSpc>
              <a:spcBef>
                <a:spcPts val="0"/>
              </a:spcBef>
              <a:spcAft>
                <a:spcPts val="0"/>
              </a:spcAft>
              <a:buSzPts val="2000"/>
              <a:buFont typeface="Arial"/>
              <a:buChar char="•"/>
            </a:pPr>
            <a:r>
              <a:rPr lang="pt-PT"/>
              <a:t>Bullying (Intimidare)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Comportamente antisociale / </a:t>
            </a:r>
            <a:endParaRPr/>
          </a:p>
          <a:p>
            <a:pPr indent="0" lvl="0" marL="0" rtl="0" algn="l">
              <a:lnSpc>
                <a:spcPct val="100000"/>
              </a:lnSpc>
              <a:spcBef>
                <a:spcPts val="0"/>
              </a:spcBef>
              <a:spcAft>
                <a:spcPts val="0"/>
              </a:spcAft>
              <a:buSzPts val="2000"/>
              <a:buNone/>
            </a:pPr>
            <a:r>
              <a:rPr lang="pt-PT"/>
              <a:t>Comportamente de încălcare a regulilor</a:t>
            </a:r>
            <a:endParaRPr/>
          </a:p>
          <a:p>
            <a:pPr indent="-342900" lvl="0" marL="342900" rtl="0" algn="l">
              <a:lnSpc>
                <a:spcPct val="100000"/>
              </a:lnSpc>
              <a:spcBef>
                <a:spcPts val="0"/>
              </a:spcBef>
              <a:spcAft>
                <a:spcPts val="0"/>
              </a:spcAft>
              <a:buSzPts val="2000"/>
              <a:buFont typeface="Arial"/>
              <a:buChar char="•"/>
            </a:pPr>
            <a:r>
              <a:rPr lang="pt-PT"/>
              <a:t>Probleme de internalizare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Diferențe culturale și ideologice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Dizabilități (PHDA)</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p65"/>
          <p:cNvSpPr txBox="1"/>
          <p:nvPr>
            <p:ph type="title"/>
          </p:nvPr>
        </p:nvSpPr>
        <p:spPr>
          <a:xfrm>
            <a:off x="457200" y="226110"/>
            <a:ext cx="61665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3600"/>
              <a:buNone/>
            </a:pPr>
            <a:r>
              <a:rPr lang="pt-PT" sz="3040"/>
              <a:t>DEFINIȚIA COMPORTAMENTULUI ANTI-SOCIAL</a:t>
            </a:r>
            <a:endParaRPr sz="3040"/>
          </a:p>
        </p:txBody>
      </p:sp>
      <p:sp>
        <p:nvSpPr>
          <p:cNvPr id="496" name="Google Shape;496;p65"/>
          <p:cNvSpPr txBox="1"/>
          <p:nvPr>
            <p:ph idx="1" type="body"/>
          </p:nvPr>
        </p:nvSpPr>
        <p:spPr>
          <a:xfrm>
            <a:off x="457200" y="2017000"/>
            <a:ext cx="8235000" cy="4373700"/>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90000"/>
              </a:lnSpc>
              <a:spcBef>
                <a:spcPts val="0"/>
              </a:spcBef>
              <a:spcAft>
                <a:spcPts val="0"/>
              </a:spcAft>
              <a:buSzPts val="2000"/>
              <a:buNone/>
            </a:pPr>
            <a:r>
              <a:rPr lang="pt-PT" sz="1850"/>
              <a:t>Comportamentul antisocial a fost definit ca un fel de comportament care este îndreptat în mod direct împotriva altor persoane și care încalcă regulile sociale. Acest tip de comportament ia diferite forme (cu o gravitate diferită), cum ar fi minciuna, practicile sexuale riscante, încălcarea regulilor, consumul ilegal de substanțe și comportamentul perturbator, cum ar fi furtul, distrugerea, frauda, angajarea în agresiune (fizică sau verbală) și vandalism. Această manieră de comportament face din aceasta o problemă a cărei gravitate și frecvență sunt preocupante.</a:t>
            </a:r>
            <a:endParaRPr sz="1850"/>
          </a:p>
          <a:p>
            <a:pPr indent="0" lvl="0" marL="0" rtl="0" algn="just">
              <a:lnSpc>
                <a:spcPct val="90000"/>
              </a:lnSpc>
              <a:spcBef>
                <a:spcPts val="0"/>
              </a:spcBef>
              <a:spcAft>
                <a:spcPts val="0"/>
              </a:spcAft>
              <a:buSzPts val="2000"/>
              <a:buNone/>
            </a:pPr>
            <a:r>
              <a:t/>
            </a:r>
            <a:endParaRPr sz="1850"/>
          </a:p>
          <a:p>
            <a:pPr indent="0" lvl="0" marL="0" rtl="0" algn="just">
              <a:lnSpc>
                <a:spcPct val="90000"/>
              </a:lnSpc>
              <a:spcBef>
                <a:spcPts val="0"/>
              </a:spcBef>
              <a:spcAft>
                <a:spcPts val="0"/>
              </a:spcAft>
              <a:buSzPts val="2000"/>
              <a:buNone/>
            </a:pPr>
            <a:r>
              <a:rPr lang="pt-PT" sz="1850"/>
              <a:t>Din puținele studii care există și care abordează acest subiect, se recunoaște că acest tip de comportament este foarte rar în copilărie, dar crește drastic în cursul adolescenței și se descompune din nou doar la intrarea în maturitate.</a:t>
            </a:r>
            <a:endParaRPr sz="1850"/>
          </a:p>
          <a:p>
            <a:pPr indent="0" lvl="0" marL="0" rtl="0" algn="just">
              <a:lnSpc>
                <a:spcPct val="90000"/>
              </a:lnSpc>
              <a:spcBef>
                <a:spcPts val="0"/>
              </a:spcBef>
              <a:spcAft>
                <a:spcPts val="0"/>
              </a:spcAft>
              <a:buSzPts val="2000"/>
              <a:buNone/>
            </a:pPr>
            <a:r>
              <a:t/>
            </a:r>
            <a:endParaRPr sz="1850"/>
          </a:p>
          <a:p>
            <a:pPr indent="0" lvl="0" marL="0" rtl="0" algn="just">
              <a:lnSpc>
                <a:spcPct val="90000"/>
              </a:lnSpc>
              <a:spcBef>
                <a:spcPts val="0"/>
              </a:spcBef>
              <a:spcAft>
                <a:spcPts val="0"/>
              </a:spcAft>
              <a:buSzPts val="2000"/>
              <a:buNone/>
            </a:pPr>
            <a:r>
              <a:rPr lang="pt-PT" sz="1850"/>
              <a:t>De obicei, este menținut în timpul adolescenței și al maturității la persoanele care au prezentat probleme de comportament în copilărie.</a:t>
            </a:r>
            <a:endParaRPr sz="185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6"/>
          <p:cNvSpPr txBox="1"/>
          <p:nvPr>
            <p:ph type="title"/>
          </p:nvPr>
        </p:nvSpPr>
        <p:spPr>
          <a:xfrm>
            <a:off x="440675" y="284925"/>
            <a:ext cx="6103500" cy="14502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400"/>
              <a:buNone/>
            </a:pPr>
            <a:r>
              <a:rPr lang="pt-PT" sz="2400"/>
              <a:t>STRATEGII PENTRU PROMOVAREA RELAȚIILOR DE COLEGIALITATE</a:t>
            </a:r>
            <a:br>
              <a:rPr lang="pt-PT" sz="2400"/>
            </a:br>
            <a:r>
              <a:rPr lang="pt-PT" sz="2400"/>
              <a:t>EXEMPLE DE MICRO-SCHIMBĂRI ÎN RUTINE ȘI PRACTICI</a:t>
            </a:r>
            <a:endParaRPr sz="2400"/>
          </a:p>
        </p:txBody>
      </p:sp>
      <p:sp>
        <p:nvSpPr>
          <p:cNvPr id="136" name="Google Shape;136;p6"/>
          <p:cNvSpPr txBox="1"/>
          <p:nvPr>
            <p:ph idx="1" type="body"/>
          </p:nvPr>
        </p:nvSpPr>
        <p:spPr>
          <a:xfrm>
            <a:off x="572875" y="2132700"/>
            <a:ext cx="7620000" cy="43737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rPr lang="pt-PT" sz="1850"/>
              <a:t>PRIETENIILE ÎNTRE COLEGI</a:t>
            </a:r>
            <a:endParaRPr/>
          </a:p>
          <a:p>
            <a:pPr indent="0" lvl="0" marL="0" rtl="0" algn="l">
              <a:lnSpc>
                <a:spcPct val="90000"/>
              </a:lnSpc>
              <a:spcBef>
                <a:spcPts val="0"/>
              </a:spcBef>
              <a:spcAft>
                <a:spcPts val="0"/>
              </a:spcAft>
              <a:buSzPts val="1100"/>
              <a:buNone/>
            </a:pPr>
            <a:r>
              <a:rPr lang="pt-PT" sz="1850"/>
              <a:t>• Găsiți mai multe sarcini pe care elevii le pot finaliza cu un coleg de clasă și, ocazional, atribuiți-le unor colegi imprevizibili. Acestea pot fi treburi de clasă, sarcini de instruire sau privilegii de clasă.</a:t>
            </a:r>
            <a:endParaRPr sz="1850"/>
          </a:p>
          <a:p>
            <a:pPr indent="0" lvl="0" marL="0" rtl="0" algn="l">
              <a:lnSpc>
                <a:spcPct val="90000"/>
              </a:lnSpc>
              <a:spcBef>
                <a:spcPts val="0"/>
              </a:spcBef>
              <a:spcAft>
                <a:spcPts val="0"/>
              </a:spcAft>
              <a:buSzPts val="1100"/>
              <a:buNone/>
            </a:pPr>
            <a:r>
              <a:rPr lang="pt-PT" sz="1850"/>
              <a:t>• Învățați elevii să joace jocuri necompetitive care sunt atrăgătoare, dar care nu au câștigători și învinși.</a:t>
            </a:r>
            <a:endParaRPr sz="1850"/>
          </a:p>
          <a:p>
            <a:pPr indent="0" lvl="0" marL="0" rtl="0" algn="l">
              <a:lnSpc>
                <a:spcPct val="90000"/>
              </a:lnSpc>
              <a:spcBef>
                <a:spcPts val="0"/>
              </a:spcBef>
              <a:spcAft>
                <a:spcPts val="0"/>
              </a:spcAft>
              <a:buSzPts val="1100"/>
              <a:buNone/>
            </a:pPr>
            <a:r>
              <a:rPr lang="pt-PT" sz="1850"/>
              <a:t>• Adăugați mai multe jocuri atractive și atrăgătoare din punct de vedere al dezvoltării în locul de joacă, acordând o atenție deosebită jocurilor care pot fi jucate de elevi cu abilități sportive limitate, jocuri pentru grupuri mici și mari și jocuri care sunt foarte fizice sau foarte relaxante.</a:t>
            </a:r>
            <a:endParaRPr sz="1850"/>
          </a:p>
          <a:p>
            <a:pPr indent="0" lvl="0" marL="0" rtl="0" algn="l">
              <a:lnSpc>
                <a:spcPct val="90000"/>
              </a:lnSpc>
              <a:spcBef>
                <a:spcPts val="0"/>
              </a:spcBef>
              <a:spcAft>
                <a:spcPts val="0"/>
              </a:spcAft>
              <a:buSzPts val="1100"/>
              <a:buNone/>
            </a:pPr>
            <a:r>
              <a:rPr lang="pt-PT" sz="1850"/>
              <a:t>• Țineți „jocuri de terapie” în care un nou joc este predat atunci când elevii se separă - începeți cu un grup mic care include câțiva elevi izolați. Odată ce jocul începe, oricine se poate alătura.</a:t>
            </a:r>
            <a:endParaRPr sz="1850"/>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sp>
        <p:nvSpPr>
          <p:cNvPr id="501" name="Google Shape;501;p66"/>
          <p:cNvSpPr txBox="1"/>
          <p:nvPr>
            <p:ph type="title"/>
          </p:nvPr>
        </p:nvSpPr>
        <p:spPr>
          <a:xfrm>
            <a:off x="457200" y="251868"/>
            <a:ext cx="64008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3600"/>
              <a:buNone/>
            </a:pPr>
            <a:r>
              <a:rPr lang="pt-PT" sz="3140"/>
              <a:t>DEFINIȚIA COMPORTAMENTULUI ANTI-SOCIAL</a:t>
            </a:r>
            <a:endParaRPr sz="3140"/>
          </a:p>
        </p:txBody>
      </p:sp>
      <p:sp>
        <p:nvSpPr>
          <p:cNvPr id="502" name="Google Shape;502;p66"/>
          <p:cNvSpPr txBox="1"/>
          <p:nvPr>
            <p:ph idx="1" type="body"/>
          </p:nvPr>
        </p:nvSpPr>
        <p:spPr>
          <a:xfrm>
            <a:off x="457200" y="1983950"/>
            <a:ext cx="8350800" cy="437370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just">
              <a:lnSpc>
                <a:spcPct val="100000"/>
              </a:lnSpc>
              <a:spcBef>
                <a:spcPts val="0"/>
              </a:spcBef>
              <a:spcAft>
                <a:spcPts val="0"/>
              </a:spcAft>
              <a:buSzPct val="108108"/>
              <a:buNone/>
            </a:pPr>
            <a:r>
              <a:rPr lang="pt-PT"/>
              <a:t>Comportamentele antisociale pot fi împărțite în două categorii: comportamente antisociale evidente și comportamente antisociale sub acoperire. Un exemplu de comportament antisocial evident pe care l-ați putea vedea în școală este lupta fizică, în timp ce un exemplu de comportament ascuns antisocial este un furt în care elevul nu se confruntă cu victima, cum ar fi procurarea a ceva de pe birou sau din rucsac atunci când celălalt copil nu este acolo. Copiii cu comportament antisocial pot avea probleme relaționale cu profesorii și colegii de clasă și pot suferi, de asemenea, de depresie.</a:t>
            </a:r>
            <a:endParaRPr/>
          </a:p>
          <a:p>
            <a:pPr indent="0" lvl="0" marL="0" rtl="0" algn="just">
              <a:lnSpc>
                <a:spcPct val="100000"/>
              </a:lnSpc>
              <a:spcBef>
                <a:spcPts val="0"/>
              </a:spcBef>
              <a:spcAft>
                <a:spcPts val="0"/>
              </a:spcAft>
              <a:buSzPct val="108108"/>
              <a:buNone/>
            </a:pPr>
            <a:r>
              <a:t/>
            </a:r>
            <a:endParaRPr/>
          </a:p>
          <a:p>
            <a:pPr indent="0" lvl="0" marL="0" rtl="0" algn="just">
              <a:lnSpc>
                <a:spcPct val="100000"/>
              </a:lnSpc>
              <a:spcBef>
                <a:spcPts val="0"/>
              </a:spcBef>
              <a:spcAft>
                <a:spcPts val="0"/>
              </a:spcAft>
              <a:buSzPct val="108108"/>
              <a:buNone/>
            </a:pPr>
            <a:r>
              <a:rPr lang="pt-PT"/>
              <a:t>Comportamentul antisocial este una dintre cele mai frecvente forme de psihopatologie în rândul copiilor și tinerilor și este motivul cel mai frecvent citat pentru trimiterea la consultațiile de sănătate mintală.</a:t>
            </a:r>
            <a:endParaRPr/>
          </a:p>
          <a:p>
            <a:pPr indent="0" lvl="0" marL="0" rtl="0" algn="l">
              <a:lnSpc>
                <a:spcPct val="100000"/>
              </a:lnSpc>
              <a:spcBef>
                <a:spcPts val="1000"/>
              </a:spcBef>
              <a:spcAft>
                <a:spcPts val="0"/>
              </a:spcAft>
              <a:buClr>
                <a:schemeClr val="dk1"/>
              </a:buClr>
              <a:buSzPct val="108108"/>
              <a:buNone/>
            </a:pPr>
            <a:r>
              <a:t/>
            </a:r>
            <a:endParaRPr/>
          </a:p>
          <a:p>
            <a:pPr indent="0" lvl="0" marL="0" rtl="0" algn="l">
              <a:lnSpc>
                <a:spcPct val="100000"/>
              </a:lnSpc>
              <a:spcBef>
                <a:spcPts val="1000"/>
              </a:spcBef>
              <a:spcAft>
                <a:spcPts val="0"/>
              </a:spcAft>
              <a:buClr>
                <a:schemeClr val="dk1"/>
              </a:buClr>
              <a:buSzPct val="108108"/>
              <a:buNone/>
            </a:pPr>
            <a:r>
              <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67"/>
          <p:cNvSpPr txBox="1"/>
          <p:nvPr>
            <p:ph type="title"/>
          </p:nvPr>
        </p:nvSpPr>
        <p:spPr>
          <a:xfrm>
            <a:off x="457199" y="152718"/>
            <a:ext cx="6701883"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 ANTISOCIAL</a:t>
            </a:r>
            <a:br>
              <a:rPr lang="pt-PT"/>
            </a:br>
            <a:r>
              <a:rPr lang="pt-PT"/>
              <a:t>FACTORI DE RISC</a:t>
            </a:r>
            <a:endParaRPr/>
          </a:p>
        </p:txBody>
      </p:sp>
      <p:sp>
        <p:nvSpPr>
          <p:cNvPr id="508" name="Google Shape;508;p67"/>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90000"/>
              </a:lnSpc>
              <a:spcBef>
                <a:spcPts val="0"/>
              </a:spcBef>
              <a:spcAft>
                <a:spcPts val="0"/>
              </a:spcAft>
              <a:buSzPts val="2000"/>
              <a:buNone/>
            </a:pPr>
            <a:r>
              <a:rPr lang="pt-PT"/>
              <a:t>Formele de interacțiune socială care „învață” comportamentele antisociale ale copiilor sunt numeroase – modelarea, televiziune, asocierea cu grupuri antisociale de colegi, interacțiuni disfuncționale părinte-copil, medii școlare coercitive.</a:t>
            </a:r>
            <a:endParaRPr/>
          </a:p>
          <a:p>
            <a:pPr indent="0" lvl="0" marL="0" rtl="0" algn="just">
              <a:lnSpc>
                <a:spcPct val="90000"/>
              </a:lnSpc>
              <a:spcBef>
                <a:spcPts val="0"/>
              </a:spcBef>
              <a:spcAft>
                <a:spcPts val="0"/>
              </a:spcAft>
              <a:buSzPts val="2000"/>
              <a:buNone/>
            </a:pPr>
            <a:r>
              <a:t/>
            </a:r>
            <a:endParaRPr/>
          </a:p>
          <a:p>
            <a:pPr indent="0" lvl="0" marL="0" rtl="0" algn="just">
              <a:lnSpc>
                <a:spcPct val="90000"/>
              </a:lnSpc>
              <a:spcBef>
                <a:spcPts val="0"/>
              </a:spcBef>
              <a:spcAft>
                <a:spcPts val="0"/>
              </a:spcAft>
              <a:buSzPts val="2000"/>
              <a:buNone/>
            </a:pPr>
            <a:r>
              <a:rPr lang="pt-PT"/>
              <a:t>S-a constatat influența unui număr de factori de risc legați de dezvoltarea acestui tip de comportament, inclusiv mediul familial și implicarea colegilor antisociali.</a:t>
            </a:r>
            <a:endParaRPr/>
          </a:p>
          <a:p>
            <a:pPr indent="0" lvl="0" marL="0" rtl="0" algn="just">
              <a:lnSpc>
                <a:spcPct val="90000"/>
              </a:lnSpc>
              <a:spcBef>
                <a:spcPts val="0"/>
              </a:spcBef>
              <a:spcAft>
                <a:spcPts val="0"/>
              </a:spcAft>
              <a:buSzPts val="2000"/>
              <a:buNone/>
            </a:pPr>
            <a:r>
              <a:t/>
            </a:r>
            <a:endParaRPr/>
          </a:p>
          <a:p>
            <a:pPr indent="0" lvl="0" marL="0" rtl="0" algn="just">
              <a:lnSpc>
                <a:spcPct val="90000"/>
              </a:lnSpc>
              <a:spcBef>
                <a:spcPts val="0"/>
              </a:spcBef>
              <a:spcAft>
                <a:spcPts val="0"/>
              </a:spcAft>
              <a:buSzPts val="2000"/>
              <a:buNone/>
            </a:pPr>
            <a:r>
              <a:rPr lang="pt-PT"/>
              <a:t>În ceea ce privește mediul familial, factorii de risc asociați cu dezvoltarea comportamentului antisocial includ conflictele conjugale, stresul familial, autoritarismul părinților, criminalitatea părintească, violența în familie, marginalizarea socială și interacțiunea socială coercitivă dintre părinți și copii.</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id="513" name="Google Shape;513;p68"/>
          <p:cNvSpPr txBox="1"/>
          <p:nvPr>
            <p:ph type="title"/>
          </p:nvPr>
        </p:nvSpPr>
        <p:spPr>
          <a:xfrm>
            <a:off x="457199" y="152718"/>
            <a:ext cx="6668429"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 ANTISOCIAL</a:t>
            </a:r>
            <a:br>
              <a:rPr lang="pt-PT"/>
            </a:br>
            <a:r>
              <a:rPr lang="pt-PT"/>
              <a:t>FACTORI DE RISC</a:t>
            </a:r>
            <a:endParaRPr/>
          </a:p>
        </p:txBody>
      </p:sp>
      <p:sp>
        <p:nvSpPr>
          <p:cNvPr id="514" name="Google Shape;514;p68"/>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SzPts val="1700"/>
              <a:buNone/>
            </a:pPr>
            <a:r>
              <a:rPr lang="pt-PT" sz="1700"/>
              <a:t>Există mai mulți factori determinanți ai comportamentului antisocial așa cum ați putut vedea. Cu toate acestea, școala pare a fi un factor important, iar în căminul de acasă au fost identificați factori similari cu cei identificați în școală: un mediu coercitiv și punitiv și neconcordanțe în stabilirea regulilor și aplicarea consecințelor. Alți factori includ implicarea și integrarea scăzută în școală și lipsa abilităților adecvate de creștere a copiilor din partea părinților, rețelele antisociale și prea puține lucruri de făcut pentru tinerii. Au fost identificați trei factori majori din cadrul școlilor care par să promoveze un context în care este posibil să apară condiții de pedeapsă și stingere: lipsa clarității atât a regulilor, cât și a politicilor; sprijin slab sau inconsecvent al personalului și monitorizare administrativă; și puține sau deloc acordate pentru diferențele individuale. Rezultatele specifice pedepselor și a stingerii (de exemplu, comentarii dezaprobatoare, erori de sarcină de lucru academică și lipsa de recunoaștere a efortului elevilor sau a personalului) par să servească drept set de evenimente care evocă agresivitate, probleme de prezență (evadare), și comportamente sociale. Se pare, așadar, că un mediu punitiv de disciplină școlară este un factor major care contribuie la probleme de comportament antisocial.</a:t>
            </a:r>
            <a:endParaRPr/>
          </a:p>
          <a:p>
            <a:pPr indent="0" lvl="0" marL="0" rtl="0" algn="l">
              <a:lnSpc>
                <a:spcPct val="80000"/>
              </a:lnSpc>
              <a:spcBef>
                <a:spcPts val="940"/>
              </a:spcBef>
              <a:spcAft>
                <a:spcPts val="0"/>
              </a:spcAft>
              <a:buClr>
                <a:schemeClr val="dk1"/>
              </a:buClr>
              <a:buSzPts val="1700"/>
              <a:buNone/>
            </a:pPr>
            <a:r>
              <a:t/>
            </a:r>
            <a:endParaRPr sz="1700"/>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p69"/>
          <p:cNvSpPr txBox="1"/>
          <p:nvPr>
            <p:ph type="title"/>
          </p:nvPr>
        </p:nvSpPr>
        <p:spPr>
          <a:xfrm>
            <a:off x="457199" y="152718"/>
            <a:ext cx="6445405"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20" name="Google Shape;520;p69"/>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SzPts val="1550"/>
              <a:buNone/>
            </a:pPr>
            <a:r>
              <a:rPr lang="pt-PT" sz="1550"/>
              <a:t>Intervenția ar trebui să se concentreze pe patru sisteme suprapuse și interdependente: </a:t>
            </a:r>
            <a:endParaRPr/>
          </a:p>
          <a:p>
            <a:pPr indent="-457200" lvl="0" marL="457200" rtl="0" algn="l">
              <a:lnSpc>
                <a:spcPct val="80000"/>
              </a:lnSpc>
              <a:spcBef>
                <a:spcPts val="910"/>
              </a:spcBef>
              <a:spcAft>
                <a:spcPts val="0"/>
              </a:spcAft>
              <a:buSzPts val="1550"/>
              <a:buAutoNum type="alphaLcParenBoth"/>
            </a:pPr>
            <a:r>
              <a:rPr lang="pt-PT" sz="1550"/>
              <a:t>la nivel de școală, în general,</a:t>
            </a:r>
            <a:endParaRPr sz="1550"/>
          </a:p>
          <a:p>
            <a:pPr indent="-457200" lvl="0" marL="457200" rtl="0" algn="l">
              <a:lnSpc>
                <a:spcPct val="80000"/>
              </a:lnSpc>
              <a:spcBef>
                <a:spcPts val="910"/>
              </a:spcBef>
              <a:spcAft>
                <a:spcPts val="0"/>
              </a:spcAft>
              <a:buSzPts val="1550"/>
              <a:buAutoNum type="alphaLcParenBoth"/>
            </a:pPr>
            <a:r>
              <a:rPr lang="pt-PT" sz="1550"/>
              <a:t>non- sală de clasă,</a:t>
            </a:r>
            <a:endParaRPr/>
          </a:p>
          <a:p>
            <a:pPr indent="-457200" lvl="0" marL="457200" rtl="0" algn="l">
              <a:lnSpc>
                <a:spcPct val="80000"/>
              </a:lnSpc>
              <a:spcBef>
                <a:spcPts val="910"/>
              </a:spcBef>
              <a:spcAft>
                <a:spcPts val="0"/>
              </a:spcAft>
              <a:buSzPts val="1550"/>
              <a:buAutoNum type="alphaLcParenBoth"/>
            </a:pPr>
            <a:r>
              <a:rPr lang="pt-PT" sz="1550"/>
              <a:t>sală de clasă, și</a:t>
            </a:r>
            <a:endParaRPr sz="1550"/>
          </a:p>
          <a:p>
            <a:pPr indent="-457200" lvl="0" marL="457200" rtl="0" algn="l">
              <a:lnSpc>
                <a:spcPct val="80000"/>
              </a:lnSpc>
              <a:spcBef>
                <a:spcPts val="910"/>
              </a:spcBef>
              <a:spcAft>
                <a:spcPts val="0"/>
              </a:spcAft>
              <a:buSzPts val="1550"/>
              <a:buAutoNum type="alphaLcParenBoth"/>
            </a:pPr>
            <a:r>
              <a:rPr lang="pt-PT" sz="1550"/>
              <a:t>elevul individual.</a:t>
            </a:r>
            <a:endParaRPr/>
          </a:p>
          <a:p>
            <a:pPr indent="0" lvl="0" marL="0" rtl="0" algn="just">
              <a:lnSpc>
                <a:spcPct val="80000"/>
              </a:lnSpc>
              <a:spcBef>
                <a:spcPts val="910"/>
              </a:spcBef>
              <a:spcAft>
                <a:spcPts val="0"/>
              </a:spcAft>
              <a:buSzPts val="1550"/>
              <a:buNone/>
            </a:pPr>
            <a:r>
              <a:rPr lang="pt-PT" sz="1550"/>
              <a:t>Scopul înființării unui sistem la nivelul întregii școli este de a răspunde nevoilor comportamentale ale majorității elevilor dintr-o școală în diferite medii. Este probabil ca acești elevi să aibă istorii de învățare pentru care corectarea comportamentelor problematice și predarea în mod explicit a regulilor și procedurilor pentru comportamentele prosociale vor fi eficiente. Sistemul non-clasă se concentrează pe furnizarea de sprijin comportamental în zonele non-instructive (de exemplu, cafenea, locuri de joacă, holuri) în care apar frecvent comportamente problematice. Sistemele de clasă ar trebui să încorporeze instrucțiuni privind așteptările și rutinele comportamentale, precum și continuu de proceduri pentru încurajarea comportamentelor așteptate și descurajarea încălcării regulilor. Sistemul individual al elevilor pentru sprijinul comportamental pozitiv se concentrează pe porțiunea foarte mică de elevi care necesită intervenții și suporturi individualizate.</a:t>
            </a:r>
            <a:endParaRPr/>
          </a:p>
          <a:p>
            <a:pPr indent="0" lvl="0" marL="0" rtl="0" algn="l">
              <a:lnSpc>
                <a:spcPct val="80000"/>
              </a:lnSpc>
              <a:spcBef>
                <a:spcPts val="910"/>
              </a:spcBef>
              <a:spcAft>
                <a:spcPts val="0"/>
              </a:spcAft>
              <a:buClr>
                <a:schemeClr val="dk1"/>
              </a:buClr>
              <a:buSzPts val="1550"/>
              <a:buNone/>
            </a:pPr>
            <a:r>
              <a:t/>
            </a:r>
            <a:endParaRPr sz="1550"/>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p70"/>
          <p:cNvSpPr txBox="1"/>
          <p:nvPr>
            <p:ph type="title"/>
          </p:nvPr>
        </p:nvSpPr>
        <p:spPr>
          <a:xfrm>
            <a:off x="457199" y="152718"/>
            <a:ext cx="6523463"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26" name="Google Shape;526;p70"/>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0"/>
              </a:spcBef>
              <a:spcAft>
                <a:spcPts val="0"/>
              </a:spcAft>
              <a:buSzPts val="2000"/>
              <a:buNone/>
            </a:pPr>
            <a:r>
              <a:rPr lang="pt-PT"/>
              <a:t>În general, majoritatea școlilor au regulament disciplinar care definește politicile și procedurile pentru menținerea unei școli sigure în care pot avea loc învățarea și predarea. Din păcate, accentul se concentrează frecvent pe delimitarea comportamentelor care reprezintă încălcări ale regulilor de lege și sancțiunile gradate asociate care însoțesc fiecare încălcare. Se oferă puține informații despre așteptările pentru un comportament acceptabil și strategiile pe care elevii, profesorii și părinții le-ar putea folosi pentru a încuraja aceste așteptări. Toți elevii, dar mai ales cei cu comportament antisocial, trebuie să fie expuși unor sisteme disciplinare clar specificate și implementate în mod consecvent, care încurajează atât comportamentele prosociale, cât și descurajează încălcarea regulilor.</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 name="Shape 530"/>
        <p:cNvGrpSpPr/>
        <p:nvPr/>
      </p:nvGrpSpPr>
      <p:grpSpPr>
        <a:xfrm>
          <a:off x="0" y="0"/>
          <a:ext cx="0" cy="0"/>
          <a:chOff x="0" y="0"/>
          <a:chExt cx="0" cy="0"/>
        </a:xfrm>
      </p:grpSpPr>
      <p:sp>
        <p:nvSpPr>
          <p:cNvPr id="531" name="Google Shape;531;p71"/>
          <p:cNvSpPr txBox="1"/>
          <p:nvPr>
            <p:ph type="title"/>
          </p:nvPr>
        </p:nvSpPr>
        <p:spPr>
          <a:xfrm>
            <a:off x="457200" y="152718"/>
            <a:ext cx="6434254"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32" name="Google Shape;532;p71"/>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80000"/>
              </a:lnSpc>
              <a:spcBef>
                <a:spcPts val="0"/>
              </a:spcBef>
              <a:spcAft>
                <a:spcPts val="0"/>
              </a:spcAft>
              <a:buSzPts val="1700"/>
              <a:buNone/>
            </a:pPr>
            <a:r>
              <a:rPr lang="pt-PT" sz="1700"/>
              <a:t>Șase componente strategice principale cuprind sisteme complete de susținere a comportamentului, proactive la nivel școlar:</a:t>
            </a:r>
            <a:endParaRPr sz="1700"/>
          </a:p>
          <a:p>
            <a:pPr indent="0" lvl="0" marL="0" rtl="0" algn="just">
              <a:lnSpc>
                <a:spcPct val="80000"/>
              </a:lnSpc>
              <a:spcBef>
                <a:spcPts val="0"/>
              </a:spcBef>
              <a:spcAft>
                <a:spcPts val="0"/>
              </a:spcAft>
              <a:buSzPts val="1700"/>
              <a:buNone/>
            </a:pPr>
            <a:r>
              <a:t/>
            </a:r>
            <a:endParaRPr sz="1700"/>
          </a:p>
          <a:p>
            <a:pPr indent="0" lvl="0" marL="0" rtl="0" algn="just">
              <a:lnSpc>
                <a:spcPct val="80000"/>
              </a:lnSpc>
              <a:spcBef>
                <a:spcPts val="0"/>
              </a:spcBef>
              <a:spcAft>
                <a:spcPts val="0"/>
              </a:spcAft>
              <a:buSzPts val="1700"/>
              <a:buNone/>
            </a:pPr>
            <a:r>
              <a:rPr lang="pt-PT" sz="1700"/>
              <a:t>În primul rând există o declarație simplă, clară și pozitivă, care servește ca bază pentru procesul de învățare și predare într-o școală.</a:t>
            </a:r>
            <a:endParaRPr sz="1700"/>
          </a:p>
          <a:p>
            <a:pPr indent="0" lvl="0" marL="0" rtl="0" algn="just">
              <a:lnSpc>
                <a:spcPct val="80000"/>
              </a:lnSpc>
              <a:spcBef>
                <a:spcPts val="0"/>
              </a:spcBef>
              <a:spcAft>
                <a:spcPts val="0"/>
              </a:spcAft>
              <a:buSzPts val="1700"/>
              <a:buNone/>
            </a:pPr>
            <a:r>
              <a:t/>
            </a:r>
            <a:endParaRPr sz="1700"/>
          </a:p>
          <a:p>
            <a:pPr indent="0" lvl="0" marL="0" rtl="0" algn="just">
              <a:lnSpc>
                <a:spcPct val="80000"/>
              </a:lnSpc>
              <a:spcBef>
                <a:spcPts val="0"/>
              </a:spcBef>
              <a:spcAft>
                <a:spcPts val="0"/>
              </a:spcAft>
              <a:buSzPts val="1700"/>
              <a:buNone/>
            </a:pPr>
            <a:r>
              <a:rPr lang="pt-PT" sz="1700"/>
              <a:t>A doua componentă este un set de așteptări proactive sau reguli care servesc ca bază pentru crearea și menținerea mediilor de învățare și predare sigure și productive. Aceste așteptări sunt întotdeauna declarate pozitiv și sunt mici în număr.</a:t>
            </a:r>
            <a:endParaRPr sz="1700"/>
          </a:p>
          <a:p>
            <a:pPr indent="0" lvl="0" marL="0" rtl="0" algn="just">
              <a:lnSpc>
                <a:spcPct val="80000"/>
              </a:lnSpc>
              <a:spcBef>
                <a:spcPts val="0"/>
              </a:spcBef>
              <a:spcAft>
                <a:spcPts val="0"/>
              </a:spcAft>
              <a:buSzPts val="1700"/>
              <a:buNone/>
            </a:pPr>
            <a:r>
              <a:t/>
            </a:r>
            <a:endParaRPr sz="1700"/>
          </a:p>
          <a:p>
            <a:pPr indent="0" lvl="0" marL="0" rtl="0" algn="just">
              <a:lnSpc>
                <a:spcPct val="80000"/>
              </a:lnSpc>
              <a:spcBef>
                <a:spcPts val="0"/>
              </a:spcBef>
              <a:spcAft>
                <a:spcPts val="0"/>
              </a:spcAft>
              <a:buSzPts val="1700"/>
              <a:buNone/>
            </a:pPr>
            <a:r>
              <a:rPr lang="pt-PT" sz="1700"/>
              <a:t>A treia componentă constă dintr-un set de strategii pentru predarea așteptărilor la nivel școlar. Deși majoritatea studenților au istorii de învățare care includ stăpânirea și utilizarea așteptărilor tipice la nivel de școală, predarea acestor așteptări tuturor elevilor asigură faptul că elevii și personalul au fost expuși la un limbaj și un sens comun pentru fiecare așteptare. Predarea așteptărilor la nivel școlar subliniază, de asemenea, importanța acestor reguli pentru funcționarea școlii și se concentrează pe construirea unui climat pozitiv la nivel școlar. Așteptările sunt predate folosind exemple pozitive și negative, în contexte multiple și cu multe oportunități de a practica abilitățile.</a:t>
            </a:r>
            <a:endParaRPr/>
          </a:p>
          <a:p>
            <a:pPr indent="0" lvl="0" marL="0" rtl="0" algn="l">
              <a:lnSpc>
                <a:spcPct val="80000"/>
              </a:lnSpc>
              <a:spcBef>
                <a:spcPts val="940"/>
              </a:spcBef>
              <a:spcAft>
                <a:spcPts val="0"/>
              </a:spcAft>
              <a:buClr>
                <a:schemeClr val="dk1"/>
              </a:buClr>
              <a:buSzPts val="1700"/>
              <a:buNone/>
            </a:pPr>
            <a:r>
              <a:t/>
            </a:r>
            <a:endParaRPr sz="1700"/>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72"/>
          <p:cNvSpPr txBox="1"/>
          <p:nvPr>
            <p:ph type="title"/>
          </p:nvPr>
        </p:nvSpPr>
        <p:spPr>
          <a:xfrm>
            <a:off x="457200" y="152718"/>
            <a:ext cx="6690732"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38" name="Google Shape;538;p72"/>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SzPts val="1550"/>
              <a:buNone/>
            </a:pPr>
            <a:r>
              <a:rPr lang="pt-PT" sz="1550"/>
              <a:t>Un continuum planificat pentru încurajarea așteptărilor proactive la nivel școlar este a patra componentă. După ce toți elevii și personalul au fost expuși și au practicat așteptările la nivel de școală, elevii trebuie să aibă oportunități regulate și frecvente de a primi feedback pozitiv contingent atunci când afișează comportamente care reprezintă o așteptare dată la nivel de școală.</a:t>
            </a:r>
            <a:endParaRPr/>
          </a:p>
          <a:p>
            <a:pPr indent="0" lvl="0" marL="0" rtl="0" algn="just">
              <a:lnSpc>
                <a:spcPct val="80000"/>
              </a:lnSpc>
              <a:spcBef>
                <a:spcPts val="910"/>
              </a:spcBef>
              <a:spcAft>
                <a:spcPts val="0"/>
              </a:spcAft>
              <a:buClr>
                <a:schemeClr val="dk1"/>
              </a:buClr>
              <a:buSzPts val="1550"/>
              <a:buNone/>
            </a:pPr>
            <a:r>
              <a:rPr lang="pt-PT" sz="1550"/>
              <a:t> </a:t>
            </a:r>
            <a:endParaRPr/>
          </a:p>
          <a:p>
            <a:pPr indent="0" lvl="0" marL="0" rtl="0" algn="just">
              <a:lnSpc>
                <a:spcPct val="80000"/>
              </a:lnSpc>
              <a:spcBef>
                <a:spcPts val="910"/>
              </a:spcBef>
              <a:spcAft>
                <a:spcPts val="0"/>
              </a:spcAft>
              <a:buSzPts val="1550"/>
              <a:buNone/>
            </a:pPr>
            <a:r>
              <a:rPr lang="pt-PT" sz="1550"/>
              <a:t>Cea de-a cincea componentă este un continuum de strategii pentru a răspunde la infracțiunile de regulă. Această componentă este de obicei specificată în detaliu în majoritatea școlilor. Sancțiunile pentru infracțiunile minore (de exemplu, întârzierea, vorbirea) sunt tratate de obicei de profesori individuali, în timp ce infracțiunile majore (de exemplu, lupta, sfidarea, distrugerea proprietății, arme) implică consiliul școlii și părinții elevului. Trebuie furnizate definiții clare a ceea ce urmează să fie gestionat de profesori și a ceea ce urmează să fie trimis consiliului școlar și trebuie să se producă consecvență. </a:t>
            </a:r>
            <a:endParaRPr/>
          </a:p>
          <a:p>
            <a:pPr indent="0" lvl="0" marL="0" rtl="0" algn="just">
              <a:lnSpc>
                <a:spcPct val="80000"/>
              </a:lnSpc>
              <a:spcBef>
                <a:spcPts val="910"/>
              </a:spcBef>
              <a:spcAft>
                <a:spcPts val="0"/>
              </a:spcAft>
              <a:buSzPts val="1550"/>
              <a:buNone/>
            </a:pPr>
            <a:r>
              <a:rPr lang="pt-PT" sz="1550"/>
              <a:t>Ultima componentă a unui sistem proactiv la nivel școlar este un proces de monitorizare a implementării sistemului și de colectare a datelor pentru a evalua eficacitatea acestuia.</a:t>
            </a:r>
            <a:endParaRPr/>
          </a:p>
          <a:p>
            <a:pPr indent="0" lvl="0" marL="0" rtl="0" algn="l">
              <a:lnSpc>
                <a:spcPct val="80000"/>
              </a:lnSpc>
              <a:spcBef>
                <a:spcPts val="910"/>
              </a:spcBef>
              <a:spcAft>
                <a:spcPts val="0"/>
              </a:spcAft>
              <a:buClr>
                <a:schemeClr val="dk1"/>
              </a:buClr>
              <a:buSzPts val="1550"/>
              <a:buNone/>
            </a:pPr>
            <a:r>
              <a:t/>
            </a:r>
            <a:endParaRPr sz="1550"/>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 name="Shape 542"/>
        <p:cNvGrpSpPr/>
        <p:nvPr/>
      </p:nvGrpSpPr>
      <p:grpSpPr>
        <a:xfrm>
          <a:off x="0" y="0"/>
          <a:ext cx="0" cy="0"/>
          <a:chOff x="0" y="0"/>
          <a:chExt cx="0" cy="0"/>
        </a:xfrm>
      </p:grpSpPr>
      <p:sp>
        <p:nvSpPr>
          <p:cNvPr id="543" name="Google Shape;543;p73"/>
          <p:cNvSpPr txBox="1"/>
          <p:nvPr>
            <p:ph type="title"/>
          </p:nvPr>
        </p:nvSpPr>
        <p:spPr>
          <a:xfrm>
            <a:off x="457200" y="152718"/>
            <a:ext cx="7292898"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44" name="Google Shape;544;p73"/>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92500"/>
          </a:bodyPr>
          <a:lstStyle/>
          <a:p>
            <a:pPr indent="0" lvl="0" marL="0" rtl="0" algn="just">
              <a:lnSpc>
                <a:spcPct val="90000"/>
              </a:lnSpc>
              <a:spcBef>
                <a:spcPts val="0"/>
              </a:spcBef>
              <a:spcAft>
                <a:spcPts val="0"/>
              </a:spcAft>
              <a:buSzPct val="108108"/>
              <a:buNone/>
            </a:pPr>
            <a:r>
              <a:rPr b="0" lang="pt-PT"/>
              <a:t>Profesorul de clasă trebuie să asigure acceptarea tuturor elevilor din clasă. Acțiunile profesorilor care pot promova acceptarea includ:</a:t>
            </a:r>
            <a:endParaRPr b="0"/>
          </a:p>
          <a:p>
            <a:pPr indent="0" lvl="0" marL="0" rtl="0" algn="just">
              <a:lnSpc>
                <a:spcPct val="90000"/>
              </a:lnSpc>
              <a:spcBef>
                <a:spcPts val="1000"/>
              </a:spcBef>
              <a:spcAft>
                <a:spcPts val="0"/>
              </a:spcAft>
              <a:buSzPct val="108108"/>
              <a:buNone/>
            </a:pPr>
            <a:r>
              <a:rPr b="0" lang="pt-PT"/>
              <a:t>• alegerea materialelor de învățare pentru a reprezenta toate grupurile de elevi</a:t>
            </a:r>
            <a:endParaRPr/>
          </a:p>
          <a:p>
            <a:pPr indent="0" lvl="0" marL="0" rtl="0" algn="just">
              <a:lnSpc>
                <a:spcPct val="90000"/>
              </a:lnSpc>
              <a:spcBef>
                <a:spcPts val="1000"/>
              </a:spcBef>
              <a:spcAft>
                <a:spcPts val="0"/>
              </a:spcAft>
              <a:buSzPct val="108108"/>
              <a:buNone/>
            </a:pPr>
            <a:r>
              <a:rPr b="0" lang="pt-PT"/>
              <a:t>• asigurarea faptului că toți elevii pot participa la activități suplimentare</a:t>
            </a:r>
            <a:endParaRPr/>
          </a:p>
          <a:p>
            <a:pPr indent="0" lvl="0" marL="0" rtl="0" algn="just">
              <a:lnSpc>
                <a:spcPct val="90000"/>
              </a:lnSpc>
              <a:spcBef>
                <a:spcPts val="1000"/>
              </a:spcBef>
              <a:spcAft>
                <a:spcPts val="0"/>
              </a:spcAft>
              <a:buSzPct val="108108"/>
              <a:buNone/>
            </a:pPr>
            <a:r>
              <a:rPr b="0" lang="pt-PT"/>
              <a:t>• valorizarea, respectarea și vorbirea despre diferențe</a:t>
            </a:r>
            <a:endParaRPr/>
          </a:p>
          <a:p>
            <a:pPr indent="0" lvl="0" marL="0" rtl="0" algn="just">
              <a:lnSpc>
                <a:spcPct val="90000"/>
              </a:lnSpc>
              <a:spcBef>
                <a:spcPts val="1000"/>
              </a:spcBef>
              <a:spcAft>
                <a:spcPts val="0"/>
              </a:spcAft>
              <a:buSzPct val="108108"/>
              <a:buNone/>
            </a:pPr>
            <a:r>
              <a:rPr b="0" lang="pt-PT"/>
              <a:t>• sărbătorirea diferențelor culturale și etnice</a:t>
            </a:r>
            <a:endParaRPr/>
          </a:p>
          <a:p>
            <a:pPr indent="0" lvl="0" marL="0" rtl="0" algn="just">
              <a:lnSpc>
                <a:spcPct val="90000"/>
              </a:lnSpc>
              <a:spcBef>
                <a:spcPts val="1000"/>
              </a:spcBef>
              <a:spcAft>
                <a:spcPts val="0"/>
              </a:spcAft>
              <a:buSzPct val="108108"/>
              <a:buNone/>
            </a:pPr>
            <a:r>
              <a:rPr b="0" lang="pt-PT"/>
              <a:t>• asigurarea faptului că activitățile de învățare sunt proiectate pentru o varietate de abilități</a:t>
            </a:r>
            <a:endParaRPr/>
          </a:p>
          <a:p>
            <a:pPr indent="0" lvl="0" marL="0" rtl="0" algn="just">
              <a:lnSpc>
                <a:spcPct val="90000"/>
              </a:lnSpc>
              <a:spcBef>
                <a:spcPts val="1000"/>
              </a:spcBef>
              <a:spcAft>
                <a:spcPts val="0"/>
              </a:spcAft>
              <a:buSzPct val="108108"/>
              <a:buNone/>
            </a:pPr>
            <a:r>
              <a:rPr b="0" lang="pt-PT"/>
              <a:t>• asigurarea faptului că toți elevii sunt protejați împotriva numirii sau a altor forme de limbaj abuziv</a:t>
            </a:r>
            <a:endParaRPr/>
          </a:p>
          <a:p>
            <a:pPr indent="0" lvl="0" marL="0" rtl="0" algn="just">
              <a:lnSpc>
                <a:spcPct val="90000"/>
              </a:lnSpc>
              <a:spcBef>
                <a:spcPts val="1000"/>
              </a:spcBef>
              <a:spcAft>
                <a:spcPts val="0"/>
              </a:spcAft>
              <a:buSzPct val="108108"/>
              <a:buNone/>
            </a:pPr>
            <a:r>
              <a:rPr b="0" lang="pt-PT"/>
              <a:t>• acceptarea modelării</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8" name="Shape 548"/>
        <p:cNvGrpSpPr/>
        <p:nvPr/>
      </p:nvGrpSpPr>
      <p:grpSpPr>
        <a:xfrm>
          <a:off x="0" y="0"/>
          <a:ext cx="0" cy="0"/>
          <a:chOff x="0" y="0"/>
          <a:chExt cx="0" cy="0"/>
        </a:xfrm>
      </p:grpSpPr>
      <p:sp>
        <p:nvSpPr>
          <p:cNvPr id="549" name="Google Shape;549;p74"/>
          <p:cNvSpPr txBox="1"/>
          <p:nvPr>
            <p:ph type="title"/>
          </p:nvPr>
        </p:nvSpPr>
        <p:spPr>
          <a:xfrm>
            <a:off x="457199" y="152718"/>
            <a:ext cx="6980663"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50" name="Google Shape;550;p74"/>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2000"/>
              <a:buNone/>
            </a:pPr>
            <a:r>
              <a:rPr lang="pt-PT"/>
              <a:t>Dezvoltarea de reguli în sala de clasă</a:t>
            </a:r>
            <a:endParaRPr/>
          </a:p>
          <a:p>
            <a:pPr indent="0" lvl="0" marL="0" rtl="0" algn="just">
              <a:lnSpc>
                <a:spcPct val="100000"/>
              </a:lnSpc>
              <a:spcBef>
                <a:spcPts val="1000"/>
              </a:spcBef>
              <a:spcAft>
                <a:spcPts val="0"/>
              </a:spcAft>
              <a:buSzPts val="2000"/>
              <a:buNone/>
            </a:pPr>
            <a:r>
              <a:rPr b="0" lang="pt-PT"/>
              <a:t>Reguli bine definite în clasă pot preveni multe dificultăți de comportament. Când elevii sunt implicați în dezvoltarea regulilor, este mai probabil să le respecte și să înțeleagă de ce au fost puse în aplicare.</a:t>
            </a:r>
            <a:endParaRPr/>
          </a:p>
          <a:p>
            <a:pPr indent="0" lvl="0" marL="0" rtl="0" algn="just">
              <a:lnSpc>
                <a:spcPct val="100000"/>
              </a:lnSpc>
              <a:spcBef>
                <a:spcPts val="1000"/>
              </a:spcBef>
              <a:spcAft>
                <a:spcPts val="0"/>
              </a:spcAft>
              <a:buClr>
                <a:schemeClr val="dk1"/>
              </a:buClr>
              <a:buSzPts val="2000"/>
              <a:buNone/>
            </a:pPr>
            <a:r>
              <a:t/>
            </a:r>
            <a:endParaRPr/>
          </a:p>
          <a:p>
            <a:pPr indent="0" lvl="0" marL="0" rtl="0" algn="just">
              <a:lnSpc>
                <a:spcPct val="100000"/>
              </a:lnSpc>
              <a:spcBef>
                <a:spcPts val="1000"/>
              </a:spcBef>
              <a:spcAft>
                <a:spcPts val="0"/>
              </a:spcAft>
              <a:buSzPts val="2000"/>
              <a:buNone/>
            </a:pPr>
            <a:r>
              <a:rPr lang="pt-PT"/>
              <a:t>Predarea regulilor în sala de clasă </a:t>
            </a:r>
            <a:endParaRPr/>
          </a:p>
          <a:p>
            <a:pPr indent="0" lvl="0" marL="0" rtl="0" algn="just">
              <a:lnSpc>
                <a:spcPct val="100000"/>
              </a:lnSpc>
              <a:spcBef>
                <a:spcPts val="1000"/>
              </a:spcBef>
              <a:spcAft>
                <a:spcPts val="0"/>
              </a:spcAft>
              <a:buSzPts val="2000"/>
              <a:buNone/>
            </a:pPr>
            <a:r>
              <a:rPr b="0" lang="pt-PT"/>
              <a:t>Crearea regulilor este doar începutul. Odată convenite, regulile ar trebui să fie predate elevilor și postate în clasă, atât în format tipărit, cât și în format vizual. Regulile ar trebui explicate folosind un limbaj clar și concis.</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75"/>
          <p:cNvSpPr txBox="1"/>
          <p:nvPr>
            <p:ph type="title"/>
          </p:nvPr>
        </p:nvSpPr>
        <p:spPr>
          <a:xfrm>
            <a:off x="457199" y="152718"/>
            <a:ext cx="6869151"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56" name="Google Shape;556;p75"/>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2000"/>
              <a:buNone/>
            </a:pPr>
            <a:r>
              <a:rPr lang="pt-PT"/>
              <a:t>Disciplina pozitivă în sala de clasă</a:t>
            </a:r>
            <a:endParaRPr/>
          </a:p>
          <a:p>
            <a:pPr indent="0" lvl="0" marL="0" rtl="0" algn="l">
              <a:lnSpc>
                <a:spcPct val="100000"/>
              </a:lnSpc>
              <a:spcBef>
                <a:spcPts val="0"/>
              </a:spcBef>
              <a:spcAft>
                <a:spcPts val="0"/>
              </a:spcAft>
              <a:buSzPts val="2000"/>
              <a:buNone/>
            </a:pPr>
            <a:r>
              <a:rPr b="0" lang="pt-PT"/>
              <a:t>Profesorii trebuie să construiască un mediu de clasă în care interacțiunile pozitive sunt norma și consecințele punitive sunt minimizate. Cercetările indică faptul că mediile coercitive sau punitive promovează de fapt comportamentul antisocial.</a:t>
            </a:r>
            <a:endParaRPr/>
          </a:p>
          <a:p>
            <a:pPr indent="0" lvl="0" marL="0" rtl="0" algn="l">
              <a:lnSpc>
                <a:spcPct val="100000"/>
              </a:lnSpc>
              <a:spcBef>
                <a:spcPts val="1000"/>
              </a:spcBef>
              <a:spcAft>
                <a:spcPts val="0"/>
              </a:spcAft>
              <a:buClr>
                <a:schemeClr val="dk1"/>
              </a:buClr>
              <a:buSzPts val="2000"/>
              <a:buNone/>
            </a:pPr>
            <a:r>
              <a:t/>
            </a:r>
            <a:endParaRPr b="0"/>
          </a:p>
          <a:p>
            <a:pPr indent="0" lvl="0" marL="0" rtl="0" algn="l">
              <a:lnSpc>
                <a:spcPct val="100000"/>
              </a:lnSpc>
              <a:spcBef>
                <a:spcPts val="1000"/>
              </a:spcBef>
              <a:spcAft>
                <a:spcPts val="0"/>
              </a:spcAft>
              <a:buClr>
                <a:schemeClr val="dk1"/>
              </a:buClr>
              <a:buSzPts val="2000"/>
              <a:buNone/>
            </a:pPr>
            <a:r>
              <a:t/>
            </a:r>
            <a:endParaRPr/>
          </a:p>
        </p:txBody>
      </p:sp>
      <p:pic>
        <p:nvPicPr>
          <p:cNvPr id="557" name="Google Shape;557;p75"/>
          <p:cNvPicPr preferRelativeResize="0"/>
          <p:nvPr/>
        </p:nvPicPr>
        <p:blipFill rotWithShape="1">
          <a:blip r:embed="rId3">
            <a:alphaModFix/>
          </a:blip>
          <a:srcRect b="0" l="0" r="0" t="0"/>
          <a:stretch/>
        </p:blipFill>
        <p:spPr>
          <a:xfrm>
            <a:off x="2066072" y="3614317"/>
            <a:ext cx="3955387" cy="309096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ccfbd299d6_0_11"/>
          <p:cNvSpPr txBox="1"/>
          <p:nvPr>
            <p:ph type="title"/>
          </p:nvPr>
        </p:nvSpPr>
        <p:spPr>
          <a:xfrm>
            <a:off x="407625" y="3510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400"/>
              <a:buNone/>
            </a:pPr>
            <a:r>
              <a:rPr lang="pt-PT" sz="2400"/>
              <a:t>STRATEGII PENTRU PROMOVAREA RELAȚIILOR DE COLEGIALITATE</a:t>
            </a:r>
            <a:br>
              <a:rPr lang="pt-PT" sz="2400"/>
            </a:br>
            <a:r>
              <a:rPr lang="pt-PT" sz="2400"/>
              <a:t>EXEMPLE DE MICRO-SCHIMBĂRI ÎN RUTINE ȘI PRACTICI</a:t>
            </a:r>
            <a:endParaRPr sz="2400"/>
          </a:p>
        </p:txBody>
      </p:sp>
      <p:sp>
        <p:nvSpPr>
          <p:cNvPr id="142" name="Google Shape;142;gccfbd299d6_0_11"/>
          <p:cNvSpPr txBox="1"/>
          <p:nvPr>
            <p:ph idx="1" type="body"/>
          </p:nvPr>
        </p:nvSpPr>
        <p:spPr>
          <a:xfrm>
            <a:off x="4572000" y="1524318"/>
            <a:ext cx="4258800" cy="5333700"/>
          </a:xfrm>
          <a:prstGeom prst="rect">
            <a:avLst/>
          </a:prstGeom>
          <a:noFill/>
          <a:ln>
            <a:noFill/>
          </a:ln>
        </p:spPr>
        <p:txBody>
          <a:bodyPr anchorCtr="0" anchor="t" bIns="45700" lIns="91425" spcFirstLastPara="1" rIns="91425" wrap="square" tIns="45700">
            <a:noAutofit/>
          </a:bodyPr>
          <a:lstStyle/>
          <a:p>
            <a:pPr indent="0" lvl="0" marL="0" rtl="0" algn="just">
              <a:lnSpc>
                <a:spcPct val="80000"/>
              </a:lnSpc>
              <a:spcBef>
                <a:spcPts val="360"/>
              </a:spcBef>
              <a:spcAft>
                <a:spcPts val="0"/>
              </a:spcAft>
              <a:buClr>
                <a:schemeClr val="dk1"/>
              </a:buClr>
              <a:buSzPts val="1189"/>
              <a:buNone/>
            </a:pPr>
            <a:r>
              <a:rPr lang="pt-PT" sz="1600"/>
              <a:t>CONFLICTE ÎNTRE COLEGI</a:t>
            </a:r>
            <a:endParaRPr sz="1600"/>
          </a:p>
          <a:p>
            <a:pPr indent="0" lvl="0" marL="0" rtl="0" algn="just">
              <a:lnSpc>
                <a:spcPct val="80000"/>
              </a:lnSpc>
              <a:spcBef>
                <a:spcPts val="360"/>
              </a:spcBef>
              <a:spcAft>
                <a:spcPts val="0"/>
              </a:spcAft>
              <a:buClr>
                <a:schemeClr val="dk1"/>
              </a:buClr>
              <a:buSzPts val="1189"/>
              <a:buNone/>
            </a:pPr>
            <a:r>
              <a:t/>
            </a:r>
            <a:endParaRPr sz="1600"/>
          </a:p>
          <a:p>
            <a:pPr indent="0" lvl="0" marL="0" rtl="0" algn="just">
              <a:lnSpc>
                <a:spcPct val="80000"/>
              </a:lnSpc>
              <a:spcBef>
                <a:spcPts val="360"/>
              </a:spcBef>
              <a:spcAft>
                <a:spcPts val="0"/>
              </a:spcAft>
              <a:buSzPts val="1189"/>
              <a:buNone/>
            </a:pPr>
            <a:r>
              <a:rPr lang="pt-PT" sz="1600"/>
              <a:t>• Rezolvați frecvent și în prealabil discuții ăn contradictoriu previzibile la întâlnirile de clasă.</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Puneți elevii care se șicanează  să completeze împreună o „foaie de lucru pentru conflict” pentru a discuta despre ce s-a întâmplat și cum se poate rezolva.</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Realocați activitățile din locul de joacă, astfel încât să nu se lovească unul de celălalt.</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Scrieți reguli școlare simple pentru activitățile comune la locul de joacă (fotbal, baschet, patru pătrate) în legătură cu care elevii se șicanează adesea.</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Faceți o rutină pentru alegerea echipelor o dată pe săptămână (echilibrând abilitățile per echipe) și folosiți aceleași echipe până în săptămâna următoare.</a:t>
            </a:r>
            <a:endParaRPr sz="2200"/>
          </a:p>
          <a:p>
            <a:pPr indent="0" lvl="0" marL="0" rtl="0" algn="just">
              <a:lnSpc>
                <a:spcPct val="80000"/>
              </a:lnSpc>
              <a:spcBef>
                <a:spcPts val="360"/>
              </a:spcBef>
              <a:spcAft>
                <a:spcPts val="0"/>
              </a:spcAft>
              <a:buSzPts val="1189"/>
              <a:buNone/>
            </a:pPr>
            <a:r>
              <a:t/>
            </a:r>
            <a:endParaRPr sz="1600"/>
          </a:p>
        </p:txBody>
      </p:sp>
      <p:pic>
        <p:nvPicPr>
          <p:cNvPr id="143" name="Google Shape;143;gccfbd299d6_0_11"/>
          <p:cNvPicPr preferRelativeResize="0"/>
          <p:nvPr/>
        </p:nvPicPr>
        <p:blipFill rotWithShape="1">
          <a:blip r:embed="rId3">
            <a:alphaModFix/>
          </a:blip>
          <a:srcRect b="0" l="0" r="0" t="0"/>
          <a:stretch/>
        </p:blipFill>
        <p:spPr>
          <a:xfrm>
            <a:off x="313175" y="2121050"/>
            <a:ext cx="4258826" cy="3464499"/>
          </a:xfrm>
          <a:prstGeom prst="rect">
            <a:avLst/>
          </a:prstGeom>
          <a:noFill/>
          <a:ln>
            <a:noFill/>
          </a:ln>
        </p:spPr>
      </p:pic>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p76"/>
          <p:cNvSpPr txBox="1"/>
          <p:nvPr>
            <p:ph type="title"/>
          </p:nvPr>
        </p:nvSpPr>
        <p:spPr>
          <a:xfrm>
            <a:off x="457200" y="152718"/>
            <a:ext cx="6802244"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63" name="Google Shape;563;p76"/>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1700"/>
              <a:buNone/>
            </a:pPr>
            <a:r>
              <a:rPr lang="pt-PT" sz="1700"/>
              <a:t>Predarea rutinelor în sala de clasă</a:t>
            </a:r>
            <a:endParaRPr sz="1700"/>
          </a:p>
          <a:p>
            <a:pPr indent="0" lvl="0" marL="0" rtl="0" algn="just">
              <a:lnSpc>
                <a:spcPct val="90000"/>
              </a:lnSpc>
              <a:spcBef>
                <a:spcPts val="940"/>
              </a:spcBef>
              <a:spcAft>
                <a:spcPts val="0"/>
              </a:spcAft>
              <a:buSzPts val="1700"/>
              <a:buNone/>
            </a:pPr>
            <a:r>
              <a:rPr b="0" lang="pt-PT" sz="1700"/>
              <a:t>Clasele cu rutine structurate și proceduri clare sunt recomandate elevilor cu comportament antisocial. Profesorii ar trebui să stabilească rutine pentru elevi și să stabilească așteptări cu privire la procedurile la clasă (de exemplu, când să se apuce de treabă, sosiri, plecări, finalizarea sarcinilor, menținerea ocupării după terminarea sarcinii de lucru și trecerea de la o temă sau subiect la următorul).</a:t>
            </a:r>
            <a:endParaRPr/>
          </a:p>
          <a:p>
            <a:pPr indent="0" lvl="0" marL="0" rtl="0" algn="just">
              <a:lnSpc>
                <a:spcPct val="90000"/>
              </a:lnSpc>
              <a:spcBef>
                <a:spcPts val="940"/>
              </a:spcBef>
              <a:spcAft>
                <a:spcPts val="0"/>
              </a:spcAft>
              <a:buClr>
                <a:schemeClr val="dk1"/>
              </a:buClr>
              <a:buSzPts val="1700"/>
              <a:buNone/>
            </a:pPr>
            <a:r>
              <a:t/>
            </a:r>
            <a:endParaRPr sz="1700"/>
          </a:p>
          <a:p>
            <a:pPr indent="0" lvl="0" marL="0" rtl="0" algn="just">
              <a:lnSpc>
                <a:spcPct val="90000"/>
              </a:lnSpc>
              <a:spcBef>
                <a:spcPts val="940"/>
              </a:spcBef>
              <a:spcAft>
                <a:spcPts val="0"/>
              </a:spcAft>
              <a:buSzPts val="1700"/>
              <a:buNone/>
            </a:pPr>
            <a:r>
              <a:rPr lang="pt-PT" sz="1700"/>
              <a:t>Întâlniri în sala de clasă</a:t>
            </a:r>
            <a:endParaRPr sz="1700"/>
          </a:p>
          <a:p>
            <a:pPr indent="0" lvl="0" marL="0" rtl="0" algn="just">
              <a:lnSpc>
                <a:spcPct val="90000"/>
              </a:lnSpc>
              <a:spcBef>
                <a:spcPts val="940"/>
              </a:spcBef>
              <a:spcAft>
                <a:spcPts val="0"/>
              </a:spcAft>
              <a:buSzPts val="1700"/>
              <a:buNone/>
            </a:pPr>
            <a:r>
              <a:rPr b="0" lang="pt-PT" sz="1700"/>
              <a:t>Întâlnirile în clasă sunt o modalitate utilă de a promova o atmosferă pozitivă în sala de clasă. Acestea încurajează o comunicare eficientă între profesor și elevi și oferă o bună oportunitate profesorului de a reaminti elevilor diferențele individuale și de a implica elevi cu probleme speciale în toate activitățile din clasă. Reuniunile ar trebui să aibă loc în mod regulat. Profesorul și elevii ar trebui să lucreze împreună pentru a stabili reguli de bază pentru întâlniri.</a:t>
            </a:r>
            <a:endParaRPr sz="1700"/>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sp>
        <p:nvSpPr>
          <p:cNvPr id="568" name="Google Shape;568;p7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69" name="Google Shape;569;p77"/>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2000"/>
              <a:buNone/>
            </a:pPr>
            <a:r>
              <a:rPr lang="pt-PT"/>
              <a:t>Comunicare dintre casă - școală</a:t>
            </a:r>
            <a:endParaRPr/>
          </a:p>
          <a:p>
            <a:pPr indent="0" lvl="0" marL="0" rtl="0" algn="l">
              <a:lnSpc>
                <a:spcPct val="100000"/>
              </a:lnSpc>
              <a:spcBef>
                <a:spcPts val="0"/>
              </a:spcBef>
              <a:spcAft>
                <a:spcPts val="0"/>
              </a:spcAft>
              <a:buSzPts val="2000"/>
              <a:buNone/>
            </a:pPr>
            <a:r>
              <a:t/>
            </a:r>
            <a:endParaRPr b="0"/>
          </a:p>
          <a:p>
            <a:pPr indent="0" lvl="0" marL="0" rtl="0" algn="l">
              <a:lnSpc>
                <a:spcPct val="100000"/>
              </a:lnSpc>
              <a:spcBef>
                <a:spcPts val="0"/>
              </a:spcBef>
              <a:spcAft>
                <a:spcPts val="0"/>
              </a:spcAft>
              <a:buSzPts val="2000"/>
              <a:buNone/>
            </a:pPr>
            <a:r>
              <a:rPr b="0" lang="pt-PT"/>
              <a:t>Menținerea unui contact strâns între școală și casă poate preveni neînțelegerile. Una dintre modalități este de a utiliza o „carte de comunicare” pentru a analiza evenimentele zilei și a împărtăși informații. Cartea trebuie concepută cu atenție pentru a se asigura că este ușor de utilizat și de înțeles.</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78"/>
          <p:cNvSpPr txBox="1"/>
          <p:nvPr>
            <p:ph type="title"/>
          </p:nvPr>
        </p:nvSpPr>
        <p:spPr>
          <a:xfrm>
            <a:off x="457199" y="152718"/>
            <a:ext cx="6757639"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75" name="Google Shape;575;p78"/>
          <p:cNvSpPr txBox="1"/>
          <p:nvPr>
            <p:ph idx="1" type="body"/>
          </p:nvPr>
        </p:nvSpPr>
        <p:spPr>
          <a:xfrm>
            <a:off x="457199" y="1797205"/>
            <a:ext cx="7620000" cy="437356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2000"/>
              <a:buNone/>
            </a:pPr>
            <a:r>
              <a:rPr lang="pt-PT"/>
              <a:t>Predarea abilităților sociale</a:t>
            </a:r>
            <a:endParaRPr/>
          </a:p>
          <a:p>
            <a:pPr indent="0" lvl="0" marL="0" rtl="0" algn="l">
              <a:lnSpc>
                <a:spcPct val="100000"/>
              </a:lnSpc>
              <a:spcBef>
                <a:spcPts val="0"/>
              </a:spcBef>
              <a:spcAft>
                <a:spcPts val="0"/>
              </a:spcAft>
              <a:buSzPts val="2000"/>
              <a:buNone/>
            </a:pPr>
            <a:r>
              <a:t/>
            </a:r>
            <a:endParaRPr b="0"/>
          </a:p>
          <a:p>
            <a:pPr indent="0" lvl="0" marL="0" rtl="0" algn="l">
              <a:lnSpc>
                <a:spcPct val="100000"/>
              </a:lnSpc>
              <a:spcBef>
                <a:spcPts val="0"/>
              </a:spcBef>
              <a:spcAft>
                <a:spcPts val="0"/>
              </a:spcAft>
              <a:buSzPts val="2000"/>
              <a:buNone/>
            </a:pPr>
            <a:r>
              <a:rPr b="0" lang="pt-PT"/>
              <a:t>Scopul instruirii abilităților sociale este de a preda comportamente acceptabile din punct de vedere social care îi vor ajuta pe elevi să fie acceptați de colegii de clasă și profesori și să ofere abilități pe tot parcursul vieții.</a:t>
            </a:r>
            <a:endParaRPr/>
          </a:p>
          <a:p>
            <a:pPr indent="0" lvl="0" marL="0" rtl="0" algn="l">
              <a:lnSpc>
                <a:spcPct val="100000"/>
              </a:lnSpc>
              <a:spcBef>
                <a:spcPts val="1000"/>
              </a:spcBef>
              <a:spcAft>
                <a:spcPts val="0"/>
              </a:spcAft>
              <a:buClr>
                <a:schemeClr val="dk1"/>
              </a:buClr>
              <a:buSzPts val="2000"/>
              <a:buNone/>
            </a:pPr>
            <a:r>
              <a:t/>
            </a:r>
            <a:endParaRPr/>
          </a:p>
        </p:txBody>
      </p:sp>
      <p:pic>
        <p:nvPicPr>
          <p:cNvPr id="576" name="Google Shape;576;p78"/>
          <p:cNvPicPr preferRelativeResize="0"/>
          <p:nvPr/>
        </p:nvPicPr>
        <p:blipFill rotWithShape="1">
          <a:blip r:embed="rId3">
            <a:alphaModFix/>
          </a:blip>
          <a:srcRect b="0" l="0" r="0" t="0"/>
          <a:stretch/>
        </p:blipFill>
        <p:spPr>
          <a:xfrm>
            <a:off x="2334951" y="3679158"/>
            <a:ext cx="3496726" cy="3178842"/>
          </a:xfrm>
          <a:prstGeom prst="rect">
            <a:avLst/>
          </a:prstGeom>
          <a:noFill/>
          <a:ln>
            <a:noFill/>
          </a:ln>
        </p:spPr>
      </p:pic>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sp>
        <p:nvSpPr>
          <p:cNvPr id="581" name="Google Shape;581;p79"/>
          <p:cNvSpPr txBox="1"/>
          <p:nvPr>
            <p:ph type="title"/>
          </p:nvPr>
        </p:nvSpPr>
        <p:spPr>
          <a:xfrm>
            <a:off x="457200" y="152718"/>
            <a:ext cx="6969512"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82" name="Google Shape;582;p79"/>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2000"/>
              <a:buNone/>
            </a:pPr>
            <a:r>
              <a:rPr lang="pt-PT"/>
              <a:t>Predarea exemplelor prin povești sociale</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b="0" lang="pt-PT"/>
              <a:t>Poveștile sociale sunt folosite pentru a ajuta elevii cu dizabilități să dezvolte abilități sociale. Poveștile sociale pot fi folosite pentru a preda noi abilități sociale, rutine, comportamente și tranziții. Poveștile sociale prezintă comportamente sociale adecvate sub forma unei povești. Poveștile sunt concepute pentru a include răspunsuri la întrebări despre acționarea adecvată în situații sociale (de obicei cine, ce, când, unde și de ce). Unele povești sociale includ imagini vizuale pentru a ajuta elevii să înțeleagă situațiile sociale.</a:t>
            </a:r>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6" name="Shape 586"/>
        <p:cNvGrpSpPr/>
        <p:nvPr/>
      </p:nvGrpSpPr>
      <p:grpSpPr>
        <a:xfrm>
          <a:off x="0" y="0"/>
          <a:ext cx="0" cy="0"/>
          <a:chOff x="0" y="0"/>
          <a:chExt cx="0" cy="0"/>
        </a:xfrm>
      </p:grpSpPr>
      <p:sp>
        <p:nvSpPr>
          <p:cNvPr id="587" name="Google Shape;587;p8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COMPORTAMENTULUI ANTI-SOCIAL</a:t>
            </a:r>
            <a:br>
              <a:rPr lang="pt-PT"/>
            </a:br>
            <a:r>
              <a:rPr lang="pt-PT"/>
              <a:t>INTERVENŢIE</a:t>
            </a:r>
            <a:endParaRPr/>
          </a:p>
        </p:txBody>
      </p:sp>
      <p:sp>
        <p:nvSpPr>
          <p:cNvPr id="588" name="Google Shape;588;p80"/>
          <p:cNvSpPr txBox="1"/>
          <p:nvPr>
            <p:ph idx="1" type="body"/>
          </p:nvPr>
        </p:nvSpPr>
        <p:spPr>
          <a:xfrm>
            <a:off x="457200" y="1752600"/>
            <a:ext cx="5482952" cy="4373563"/>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SzPts val="1100"/>
              <a:buNone/>
            </a:pPr>
            <a:r>
              <a:rPr lang="pt-PT" sz="1100"/>
              <a:t>Rezolvarea incidentelor comportamentale</a:t>
            </a:r>
            <a:endParaRPr sz="1100"/>
          </a:p>
          <a:p>
            <a:pPr indent="0" lvl="0" marL="0" rtl="0" algn="just">
              <a:lnSpc>
                <a:spcPct val="80000"/>
              </a:lnSpc>
              <a:spcBef>
                <a:spcPts val="820"/>
              </a:spcBef>
              <a:spcAft>
                <a:spcPts val="0"/>
              </a:spcAft>
              <a:buSzPts val="1100"/>
              <a:buNone/>
            </a:pPr>
            <a:r>
              <a:rPr b="0" lang="pt-PT" sz="1100"/>
              <a:t>Profesorii și administratorii sunt deseori chemați să rezolve incidentele comportamentale care implică elevi cu comportamente antisociale. Următoarele sugestii pot fi utile pentru a reduce escaladarea incidentelor comportamentale.</a:t>
            </a:r>
            <a:endParaRPr/>
          </a:p>
          <a:p>
            <a:pPr indent="0" lvl="0" marL="0" rtl="0" algn="just">
              <a:lnSpc>
                <a:spcPct val="80000"/>
              </a:lnSpc>
              <a:spcBef>
                <a:spcPts val="820"/>
              </a:spcBef>
              <a:spcAft>
                <a:spcPts val="0"/>
              </a:spcAft>
              <a:buSzPts val="1100"/>
              <a:buNone/>
            </a:pPr>
            <a:r>
              <a:rPr lang="pt-PT" sz="1100"/>
              <a:t>Examinați incidentul cât mai repede posibil</a:t>
            </a:r>
            <a:r>
              <a:rPr b="0" lang="pt-PT" sz="1100"/>
              <a:t>. Încercați să faceți față incidentului cât mai repede posibil după ce studentul s-a calmat.</a:t>
            </a:r>
            <a:endParaRPr/>
          </a:p>
          <a:p>
            <a:pPr indent="0" lvl="0" marL="0" rtl="0" algn="just">
              <a:lnSpc>
                <a:spcPct val="80000"/>
              </a:lnSpc>
              <a:spcBef>
                <a:spcPts val="820"/>
              </a:spcBef>
              <a:spcAft>
                <a:spcPts val="0"/>
              </a:spcAft>
              <a:buSzPts val="1100"/>
              <a:buNone/>
            </a:pPr>
            <a:r>
              <a:rPr lang="pt-PT" sz="1100"/>
              <a:t>Ascultați în mod activ</a:t>
            </a:r>
            <a:r>
              <a:rPr b="0" lang="pt-PT" sz="1100"/>
              <a:t>. Luați-vă timp ca elevul să vă spună partea lui sau a ei a poveștii. Parafrazați și folosiți contactul vizual pentru a demonstra că ascultați. Rețineți că acești elevi se pot închide atunci când se confruntă cu o figură de autoritate. Uneori, o plimbare prin școală cu elevul îl poate ajuta să se relaxeze și să înceapă să vorbească. Profesorul sau administratorul poate încuraja elevul să-și deseneze povestea.</a:t>
            </a:r>
            <a:endParaRPr/>
          </a:p>
          <a:p>
            <a:pPr indent="0" lvl="0" marL="0" rtl="0" algn="just">
              <a:lnSpc>
                <a:spcPct val="80000"/>
              </a:lnSpc>
              <a:spcBef>
                <a:spcPts val="820"/>
              </a:spcBef>
              <a:spcAft>
                <a:spcPts val="0"/>
              </a:spcAft>
              <a:buSzPts val="1100"/>
              <a:buNone/>
            </a:pPr>
            <a:r>
              <a:rPr lang="pt-PT" sz="1100"/>
              <a:t>Folosiți întrebări care nu amenință</a:t>
            </a:r>
            <a:r>
              <a:rPr b="0" lang="pt-PT" sz="1100"/>
              <a:t>. Puneți întrebări care se concentrează pe „cum” și „ce” în loc de „de ce”. Este posibil ca acești elevi să fi acționat impulsiv. Întrebările deschise pot fi cele mai utile. Întrebările trebuie puse într-un ton calm și liniștit folosind fraze lente, scurte și concise. O procedură simplă de rezolvare a problemelor utilizând grafică sau imagini poate fi utilă.</a:t>
            </a:r>
            <a:endParaRPr/>
          </a:p>
          <a:p>
            <a:pPr indent="0" lvl="0" marL="0" rtl="0" algn="just">
              <a:lnSpc>
                <a:spcPct val="80000"/>
              </a:lnSpc>
              <a:spcBef>
                <a:spcPts val="820"/>
              </a:spcBef>
              <a:spcAft>
                <a:spcPts val="0"/>
              </a:spcAft>
              <a:buSzPts val="1100"/>
              <a:buNone/>
            </a:pPr>
            <a:r>
              <a:rPr lang="pt-PT" sz="1100"/>
              <a:t>Încearcați să nu dați vina pe elev</a:t>
            </a:r>
            <a:r>
              <a:rPr b="0" lang="pt-PT" sz="1100"/>
              <a:t>. Concentrați-vă pe predarea comportamentului corect sau a unui comportament de înlocuire. De exemplu, întrebați „Cum putem evita această problemă data viitoare?” sau „Ce comportament ar fi funcționat mai bine decât să lovești?” Luați în considerare utilizarea rolurilor, modelarea și repetiția pentru a învăța un nou comportament. Prezentați idei noi într-un mod concret, pe rând. Amintiți-vă că ideile ar trebui să fie întărite și reînvățate de mai multe ori.</a:t>
            </a:r>
            <a:endParaRPr/>
          </a:p>
          <a:p>
            <a:pPr indent="0" lvl="0" marL="0" rtl="0" algn="just">
              <a:lnSpc>
                <a:spcPct val="80000"/>
              </a:lnSpc>
              <a:spcBef>
                <a:spcPts val="820"/>
              </a:spcBef>
              <a:spcAft>
                <a:spcPts val="0"/>
              </a:spcAft>
              <a:buSzPts val="1100"/>
              <a:buNone/>
            </a:pPr>
            <a:r>
              <a:rPr lang="pt-PT" sz="1100"/>
              <a:t>Arătați interes personal față de elev</a:t>
            </a:r>
            <a:r>
              <a:rPr b="0" lang="pt-PT" sz="1100"/>
              <a:t>. Încheiați examinarea incidentului cu un comentariu pozitiv sau o întrebare personală. Urmăriți cursanții împreună cu elevul și cu alți profesori din clasă pentru a consolida noua abilitate dorită.</a:t>
            </a:r>
            <a:endParaRPr b="0" sz="1100"/>
          </a:p>
        </p:txBody>
      </p:sp>
      <p:pic>
        <p:nvPicPr>
          <p:cNvPr id="589" name="Google Shape;589;p80"/>
          <p:cNvPicPr preferRelativeResize="0"/>
          <p:nvPr/>
        </p:nvPicPr>
        <p:blipFill rotWithShape="1">
          <a:blip r:embed="rId3">
            <a:alphaModFix/>
          </a:blip>
          <a:srcRect b="0" l="0" r="0" t="0"/>
          <a:stretch/>
        </p:blipFill>
        <p:spPr>
          <a:xfrm>
            <a:off x="6372200" y="2348880"/>
            <a:ext cx="1947280" cy="2952328"/>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 name="Shape 593"/>
        <p:cNvGrpSpPr/>
        <p:nvPr/>
      </p:nvGrpSpPr>
      <p:grpSpPr>
        <a:xfrm>
          <a:off x="0" y="0"/>
          <a:ext cx="0" cy="0"/>
          <a:chOff x="0" y="0"/>
          <a:chExt cx="0" cy="0"/>
        </a:xfrm>
      </p:grpSpPr>
      <p:sp>
        <p:nvSpPr>
          <p:cNvPr id="594" name="Google Shape;594;p8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EXEMPLE DE MATERIALE DE SUPORT</a:t>
            </a:r>
            <a:endParaRPr/>
          </a:p>
        </p:txBody>
      </p:sp>
      <p:pic>
        <p:nvPicPr>
          <p:cNvPr id="595" name="Google Shape;595;p81"/>
          <p:cNvPicPr preferRelativeResize="0"/>
          <p:nvPr>
            <p:ph idx="1" type="body"/>
          </p:nvPr>
        </p:nvPicPr>
        <p:blipFill rotWithShape="1">
          <a:blip r:embed="rId3">
            <a:alphaModFix/>
          </a:blip>
          <a:srcRect b="0" l="0" r="0" t="0"/>
          <a:stretch/>
        </p:blipFill>
        <p:spPr>
          <a:xfrm>
            <a:off x="457200" y="1548076"/>
            <a:ext cx="3826768" cy="5102359"/>
          </a:xfrm>
          <a:prstGeom prst="rect">
            <a:avLst/>
          </a:prstGeom>
          <a:noFill/>
          <a:ln>
            <a:noFill/>
          </a:ln>
        </p:spPr>
      </p:pic>
      <p:pic>
        <p:nvPicPr>
          <p:cNvPr id="596" name="Google Shape;596;p81"/>
          <p:cNvPicPr preferRelativeResize="0"/>
          <p:nvPr/>
        </p:nvPicPr>
        <p:blipFill rotWithShape="1">
          <a:blip r:embed="rId4">
            <a:alphaModFix/>
          </a:blip>
          <a:srcRect b="0" l="0" r="0" t="0"/>
          <a:stretch/>
        </p:blipFill>
        <p:spPr>
          <a:xfrm>
            <a:off x="4860032" y="1548076"/>
            <a:ext cx="3716464" cy="5027665"/>
          </a:xfrm>
          <a:prstGeom prst="rect">
            <a:avLst/>
          </a:prstGeom>
          <a:noFill/>
          <a:ln>
            <a:noFill/>
          </a:ln>
        </p:spPr>
      </p:pic>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1" name="Shape 601"/>
        <p:cNvGrpSpPr/>
        <p:nvPr/>
      </p:nvGrpSpPr>
      <p:grpSpPr>
        <a:xfrm>
          <a:off x="0" y="0"/>
          <a:ext cx="0" cy="0"/>
          <a:chOff x="0" y="0"/>
          <a:chExt cx="0" cy="0"/>
        </a:xfrm>
      </p:grpSpPr>
      <p:sp>
        <p:nvSpPr>
          <p:cNvPr id="602" name="Google Shape;602;p82"/>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4000"/>
              <a:buNone/>
            </a:pPr>
            <a:r>
              <a:rPr lang="pt-PT" sz="4000">
                <a:solidFill>
                  <a:srgbClr val="08A5EF"/>
                </a:solidFill>
                <a:latin typeface="Calibri"/>
                <a:ea typeface="Calibri"/>
                <a:cs typeface="Calibri"/>
                <a:sym typeface="Calibri"/>
              </a:rPr>
              <a:t>Scenariul 3 - Incident de furt </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Descrierea situației</a:t>
            </a:r>
            <a:endParaRPr sz="4000">
              <a:solidFill>
                <a:srgbClr val="08A5EF"/>
              </a:solidFill>
              <a:latin typeface="Calibri"/>
              <a:ea typeface="Calibri"/>
              <a:cs typeface="Calibri"/>
              <a:sym typeface="Calibri"/>
            </a:endParaRPr>
          </a:p>
        </p:txBody>
      </p:sp>
      <p:sp>
        <p:nvSpPr>
          <p:cNvPr id="603" name="Google Shape;603;p82"/>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pt-PT"/>
              <a:t> </a:t>
            </a:r>
            <a:endParaRPr/>
          </a:p>
        </p:txBody>
      </p:sp>
      <p:pic>
        <p:nvPicPr>
          <p:cNvPr id="604" name="Google Shape;604;p82"/>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605" name="Google Shape;605;p82"/>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pt-PT"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
        <p:nvSpPr>
          <p:cNvPr id="606" name="Google Shape;606;p82"/>
          <p:cNvSpPr/>
          <p:nvPr/>
        </p:nvSpPr>
        <p:spPr>
          <a:xfrm>
            <a:off x="500034" y="6286520"/>
            <a:ext cx="8101770" cy="64629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800" u="none" cap="none" strike="noStrike">
                <a:solidFill>
                  <a:srgbClr val="EF8E7B"/>
                </a:solidFill>
                <a:latin typeface="Arial"/>
                <a:ea typeface="Arial"/>
                <a:cs typeface="Arial"/>
                <a:sym typeface="Arial"/>
              </a:rPr>
              <a:t>Probleme în relațiile de colegialitate</a:t>
            </a:r>
            <a:endParaRPr b="0" i="0" sz="1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0" name="Shape 610"/>
        <p:cNvGrpSpPr/>
        <p:nvPr/>
      </p:nvGrpSpPr>
      <p:grpSpPr>
        <a:xfrm>
          <a:off x="0" y="0"/>
          <a:ext cx="0" cy="0"/>
          <a:chOff x="0" y="0"/>
          <a:chExt cx="0" cy="0"/>
        </a:xfrm>
      </p:grpSpPr>
      <p:sp>
        <p:nvSpPr>
          <p:cNvPr id="611" name="Google Shape;611;p83"/>
          <p:cNvSpPr txBox="1"/>
          <p:nvPr>
            <p:ph type="title"/>
          </p:nvPr>
        </p:nvSpPr>
        <p:spPr>
          <a:xfrm>
            <a:off x="457200" y="152718"/>
            <a:ext cx="7211144"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accent6"/>
              </a:buClr>
              <a:buSzPts val="3600"/>
              <a:buFont typeface="Arial"/>
              <a:buNone/>
            </a:pPr>
            <a:r>
              <a:rPr lang="pt-PT"/>
              <a:t>INCIDENTUL DE FURT</a:t>
            </a:r>
            <a:endParaRPr/>
          </a:p>
        </p:txBody>
      </p:sp>
      <p:sp>
        <p:nvSpPr>
          <p:cNvPr id="612" name="Google Shape;612;p83"/>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92500" lnSpcReduction="20000"/>
          </a:bodyPr>
          <a:lstStyle/>
          <a:p>
            <a:pPr indent="-285750" lvl="0" marL="285750" rtl="0" algn="just">
              <a:lnSpc>
                <a:spcPct val="80000"/>
              </a:lnSpc>
              <a:spcBef>
                <a:spcPts val="0"/>
              </a:spcBef>
              <a:spcAft>
                <a:spcPts val="0"/>
              </a:spcAft>
              <a:buSzPct val="101223"/>
              <a:buFont typeface="Arial"/>
              <a:buChar char="•"/>
            </a:pPr>
            <a:r>
              <a:rPr b="0" lang="pt-PT" sz="1900"/>
              <a:t>Robin și Max sunt elevi din clasa a 5-a și sunt pe băncile de la capătul terenului de fotbal vorbind și mâncând o gustare.</a:t>
            </a:r>
            <a:endParaRPr/>
          </a:p>
          <a:p>
            <a:pPr indent="-172783" lvl="0" marL="285750" rtl="0" algn="just">
              <a:lnSpc>
                <a:spcPct val="80000"/>
              </a:lnSpc>
              <a:spcBef>
                <a:spcPts val="0"/>
              </a:spcBef>
              <a:spcAft>
                <a:spcPts val="0"/>
              </a:spcAft>
              <a:buSzPct val="101223"/>
              <a:buFont typeface="Arial"/>
              <a:buNone/>
            </a:pPr>
            <a:r>
              <a:t/>
            </a:r>
            <a:endParaRPr b="0" sz="1900"/>
          </a:p>
          <a:p>
            <a:pPr indent="-285750" lvl="0" marL="285750" rtl="0" algn="just">
              <a:lnSpc>
                <a:spcPct val="80000"/>
              </a:lnSpc>
              <a:spcBef>
                <a:spcPts val="0"/>
              </a:spcBef>
              <a:spcAft>
                <a:spcPts val="0"/>
              </a:spcAft>
              <a:buSzPct val="101223"/>
              <a:buFont typeface="Arial"/>
              <a:buChar char="•"/>
            </a:pPr>
            <a:r>
              <a:rPr b="0" lang="pt-PT" sz="1900"/>
              <a:t>Între timp, Adam, cel mai mare elev de clasa a șaptea, ca întotdeauna, se juca singur pe terenul de joc.</a:t>
            </a:r>
            <a:endParaRPr b="0" sz="1900"/>
          </a:p>
          <a:p>
            <a:pPr indent="-172783" lvl="0" marL="285750" rtl="0" algn="just">
              <a:lnSpc>
                <a:spcPct val="80000"/>
              </a:lnSpc>
              <a:spcBef>
                <a:spcPts val="0"/>
              </a:spcBef>
              <a:spcAft>
                <a:spcPts val="0"/>
              </a:spcAft>
              <a:buSzPct val="101223"/>
              <a:buFont typeface="Arial"/>
              <a:buNone/>
            </a:pPr>
            <a:r>
              <a:t/>
            </a:r>
            <a:endParaRPr b="0" sz="1900"/>
          </a:p>
          <a:p>
            <a:pPr indent="-285750" lvl="0" marL="285750" rtl="0" algn="just">
              <a:lnSpc>
                <a:spcPct val="80000"/>
              </a:lnSpc>
              <a:spcBef>
                <a:spcPts val="0"/>
              </a:spcBef>
              <a:spcAft>
                <a:spcPts val="0"/>
              </a:spcAft>
              <a:buSzPct val="101223"/>
              <a:buFont typeface="Arial"/>
              <a:buChar char="•"/>
            </a:pPr>
            <a:r>
              <a:rPr b="0" lang="pt-PT" sz="1900"/>
              <a:t>Trece în spatele lor și fură portofelul pe care îl ia din rucsacul lui Max.</a:t>
            </a:r>
            <a:endParaRPr b="0" sz="1900"/>
          </a:p>
          <a:p>
            <a:pPr indent="-172783" lvl="0" marL="285750" rtl="0" algn="just">
              <a:lnSpc>
                <a:spcPct val="80000"/>
              </a:lnSpc>
              <a:spcBef>
                <a:spcPts val="0"/>
              </a:spcBef>
              <a:spcAft>
                <a:spcPts val="0"/>
              </a:spcAft>
              <a:buSzPct val="101223"/>
              <a:buFont typeface="Arial"/>
              <a:buNone/>
            </a:pPr>
            <a:r>
              <a:t/>
            </a:r>
            <a:endParaRPr b="0" sz="1900"/>
          </a:p>
          <a:p>
            <a:pPr indent="-285750" lvl="0" marL="285750" rtl="0" algn="just">
              <a:lnSpc>
                <a:spcPct val="80000"/>
              </a:lnSpc>
              <a:spcBef>
                <a:spcPts val="0"/>
              </a:spcBef>
              <a:spcAft>
                <a:spcPts val="0"/>
              </a:spcAft>
              <a:buSzPct val="101223"/>
              <a:buFont typeface="Arial"/>
              <a:buChar char="•"/>
            </a:pPr>
            <a:r>
              <a:rPr b="0" lang="pt-PT" sz="1900"/>
              <a:t>Când a venit timpul să meargă la curs, Max a observat că portofelul îi fusese furat.</a:t>
            </a:r>
            <a:endParaRPr b="0" sz="1900"/>
          </a:p>
          <a:p>
            <a:pPr indent="-172783" lvl="0" marL="285750" rtl="0" algn="just">
              <a:lnSpc>
                <a:spcPct val="80000"/>
              </a:lnSpc>
              <a:spcBef>
                <a:spcPts val="0"/>
              </a:spcBef>
              <a:spcAft>
                <a:spcPts val="0"/>
              </a:spcAft>
              <a:buSzPct val="101223"/>
              <a:buFont typeface="Arial"/>
              <a:buNone/>
            </a:pPr>
            <a:r>
              <a:t/>
            </a:r>
            <a:endParaRPr b="0" sz="1900"/>
          </a:p>
          <a:p>
            <a:pPr indent="-285750" lvl="0" marL="285750" rtl="0" algn="just">
              <a:lnSpc>
                <a:spcPct val="80000"/>
              </a:lnSpc>
              <a:spcBef>
                <a:spcPts val="0"/>
              </a:spcBef>
              <a:spcAft>
                <a:spcPts val="0"/>
              </a:spcAft>
              <a:buSzPct val="101223"/>
              <a:buFont typeface="Arial"/>
              <a:buChar char="•"/>
            </a:pPr>
            <a:r>
              <a:rPr b="0" lang="pt-PT" sz="1900"/>
              <a:t>Robin a spus că este Adam pentru că nu era prima dată când făcea asta.</a:t>
            </a:r>
            <a:endParaRPr b="0" sz="1900"/>
          </a:p>
          <a:p>
            <a:pPr indent="-172783" lvl="0" marL="285750" rtl="0" algn="just">
              <a:lnSpc>
                <a:spcPct val="80000"/>
              </a:lnSpc>
              <a:spcBef>
                <a:spcPts val="0"/>
              </a:spcBef>
              <a:spcAft>
                <a:spcPts val="0"/>
              </a:spcAft>
              <a:buSzPct val="101223"/>
              <a:buFont typeface="Arial"/>
              <a:buNone/>
            </a:pPr>
            <a:r>
              <a:t/>
            </a:r>
            <a:endParaRPr b="0" sz="1900"/>
          </a:p>
          <a:p>
            <a:pPr indent="-285750" lvl="0" marL="285750" rtl="0" algn="just">
              <a:lnSpc>
                <a:spcPct val="80000"/>
              </a:lnSpc>
              <a:spcBef>
                <a:spcPts val="0"/>
              </a:spcBef>
              <a:spcAft>
                <a:spcPts val="0"/>
              </a:spcAft>
              <a:buSzPct val="101223"/>
              <a:buFont typeface="Arial"/>
              <a:buChar char="•"/>
            </a:pPr>
            <a:r>
              <a:rPr b="0" lang="pt-PT" sz="1900"/>
              <a:t>Se știe că Adam lipsește de la cursuri, consumă substanțe ilegale și graffitează pereții școlii.</a:t>
            </a:r>
            <a:endParaRPr b="0" sz="1900"/>
          </a:p>
          <a:p>
            <a:pPr indent="-172783" lvl="0" marL="285750" rtl="0" algn="just">
              <a:lnSpc>
                <a:spcPct val="80000"/>
              </a:lnSpc>
              <a:spcBef>
                <a:spcPts val="0"/>
              </a:spcBef>
              <a:spcAft>
                <a:spcPts val="0"/>
              </a:spcAft>
              <a:buSzPct val="101223"/>
              <a:buFont typeface="Arial"/>
              <a:buNone/>
            </a:pPr>
            <a:r>
              <a:t/>
            </a:r>
            <a:endParaRPr b="0" sz="1900"/>
          </a:p>
          <a:p>
            <a:pPr indent="-285750" lvl="0" marL="285750" rtl="0" algn="just">
              <a:lnSpc>
                <a:spcPct val="80000"/>
              </a:lnSpc>
              <a:spcBef>
                <a:spcPts val="0"/>
              </a:spcBef>
              <a:spcAft>
                <a:spcPts val="0"/>
              </a:spcAft>
              <a:buSzPct val="101223"/>
              <a:buFont typeface="Arial"/>
              <a:buChar char="•"/>
            </a:pPr>
            <a:r>
              <a:rPr b="0" lang="pt-PT" sz="1900"/>
              <a:t>Era un băiat singur și ciudat.</a:t>
            </a:r>
            <a:endParaRPr b="0" sz="1900"/>
          </a:p>
          <a:p>
            <a:pPr indent="0" lvl="0" marL="0" rtl="0" algn="just">
              <a:lnSpc>
                <a:spcPct val="80000"/>
              </a:lnSpc>
              <a:spcBef>
                <a:spcPts val="0"/>
              </a:spcBef>
              <a:spcAft>
                <a:spcPts val="0"/>
              </a:spcAft>
              <a:buSzPct val="101223"/>
              <a:buNone/>
            </a:pPr>
            <a:r>
              <a:t/>
            </a:r>
            <a:endParaRPr b="0" sz="1900"/>
          </a:p>
          <a:p>
            <a:pPr indent="-285750" lvl="0" marL="285750" rtl="0" algn="just">
              <a:lnSpc>
                <a:spcPct val="80000"/>
              </a:lnSpc>
              <a:spcBef>
                <a:spcPts val="0"/>
              </a:spcBef>
              <a:spcAft>
                <a:spcPts val="0"/>
              </a:spcAft>
              <a:buSzPct val="101223"/>
              <a:buFont typeface="Arial"/>
              <a:buChar char="•"/>
            </a:pPr>
            <a:r>
              <a:rPr b="0" lang="pt-PT" sz="1900"/>
              <a:t>Cei doi colegi de clasă merg acum la consiliul școlii pentru a raporta cele întâmplate.</a:t>
            </a:r>
            <a:endParaRPr b="0" sz="1900"/>
          </a:p>
          <a:p>
            <a:pPr indent="-172783" lvl="0" marL="285750" rtl="0" algn="just">
              <a:lnSpc>
                <a:spcPct val="80000"/>
              </a:lnSpc>
              <a:spcBef>
                <a:spcPts val="0"/>
              </a:spcBef>
              <a:spcAft>
                <a:spcPts val="0"/>
              </a:spcAft>
              <a:buSzPct val="101223"/>
              <a:buFont typeface="Arial"/>
              <a:buNone/>
            </a:pPr>
            <a:r>
              <a:t/>
            </a:r>
            <a:endParaRPr b="0" sz="1900"/>
          </a:p>
          <a:p>
            <a:pPr indent="-285750" lvl="0" marL="285750" rtl="0" algn="just">
              <a:lnSpc>
                <a:spcPct val="80000"/>
              </a:lnSpc>
              <a:spcBef>
                <a:spcPts val="0"/>
              </a:spcBef>
              <a:spcAft>
                <a:spcPts val="0"/>
              </a:spcAft>
              <a:buSzPct val="101223"/>
              <a:buFont typeface="Arial"/>
              <a:buChar char="•"/>
            </a:pPr>
            <a:r>
              <a:rPr b="0" lang="pt-PT" sz="1900"/>
              <a:t>Nu există nicio îndoială că Adam a luat portofelul lui Max.</a:t>
            </a:r>
            <a:endParaRPr b="0" sz="1900"/>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sp>
        <p:nvSpPr>
          <p:cNvPr id="618" name="Google Shape;618;p84"/>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4000"/>
              <a:buNone/>
            </a:pPr>
            <a:r>
              <a:rPr lang="pt-PT" sz="4000">
                <a:solidFill>
                  <a:srgbClr val="08A5EF"/>
                </a:solidFill>
                <a:latin typeface="Calibri"/>
                <a:ea typeface="Calibri"/>
                <a:cs typeface="Calibri"/>
                <a:sym typeface="Calibri"/>
              </a:rPr>
              <a:t>Scenariul 3 - Incident de furt</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Concluzii</a:t>
            </a:r>
            <a:endParaRPr sz="4000">
              <a:solidFill>
                <a:srgbClr val="08A5EF"/>
              </a:solidFill>
              <a:latin typeface="Calibri"/>
              <a:ea typeface="Calibri"/>
              <a:cs typeface="Calibri"/>
              <a:sym typeface="Calibri"/>
            </a:endParaRPr>
          </a:p>
        </p:txBody>
      </p:sp>
      <p:sp>
        <p:nvSpPr>
          <p:cNvPr id="619" name="Google Shape;619;p84"/>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pt-PT"/>
              <a:t> </a:t>
            </a:r>
            <a:endParaRPr/>
          </a:p>
        </p:txBody>
      </p:sp>
      <p:pic>
        <p:nvPicPr>
          <p:cNvPr id="620" name="Google Shape;620;p84"/>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621" name="Google Shape;621;p84"/>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pt-PT"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
        <p:nvSpPr>
          <p:cNvPr id="622" name="Google Shape;622;p84"/>
          <p:cNvSpPr/>
          <p:nvPr/>
        </p:nvSpPr>
        <p:spPr>
          <a:xfrm>
            <a:off x="500034" y="6286520"/>
            <a:ext cx="8101770" cy="64629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800" u="none" cap="none" strike="noStrike">
                <a:solidFill>
                  <a:srgbClr val="EF8E7B"/>
                </a:solidFill>
                <a:latin typeface="Arial"/>
                <a:ea typeface="Arial"/>
                <a:cs typeface="Arial"/>
                <a:sym typeface="Arial"/>
              </a:rPr>
              <a:t>Probleme în relațiile de colegialitate</a:t>
            </a:r>
            <a:endParaRPr b="0" i="0" sz="1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6" name="Shape 626"/>
        <p:cNvGrpSpPr/>
        <p:nvPr/>
      </p:nvGrpSpPr>
      <p:grpSpPr>
        <a:xfrm>
          <a:off x="0" y="0"/>
          <a:ext cx="0" cy="0"/>
          <a:chOff x="0" y="0"/>
          <a:chExt cx="0" cy="0"/>
        </a:xfrm>
      </p:grpSpPr>
      <p:sp>
        <p:nvSpPr>
          <p:cNvPr id="627" name="Google Shape;627;p8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COMPORTAMENTE ANTI-SOCIALE</a:t>
            </a:r>
            <a:br>
              <a:rPr lang="pt-PT"/>
            </a:br>
            <a:r>
              <a:rPr lang="pt-PT"/>
              <a:t>REȚINEȚI...</a:t>
            </a:r>
            <a:endParaRPr/>
          </a:p>
        </p:txBody>
      </p:sp>
      <p:sp>
        <p:nvSpPr>
          <p:cNvPr id="628" name="Google Shape;628;p85"/>
          <p:cNvSpPr txBox="1"/>
          <p:nvPr>
            <p:ph idx="1" type="body"/>
          </p:nvPr>
        </p:nvSpPr>
        <p:spPr>
          <a:xfrm>
            <a:off x="457200" y="1752600"/>
            <a:ext cx="7620000" cy="4772744"/>
          </a:xfrm>
          <a:prstGeom prst="rect">
            <a:avLst/>
          </a:prstGeom>
          <a:noFill/>
          <a:ln>
            <a:noFill/>
          </a:ln>
        </p:spPr>
        <p:txBody>
          <a:bodyPr anchorCtr="0" anchor="t" bIns="45700" lIns="91425" spcFirstLastPara="1" rIns="91425" wrap="square" tIns="45700">
            <a:normAutofit fontScale="85000" lnSpcReduction="10000"/>
          </a:bodyPr>
          <a:lstStyle/>
          <a:p>
            <a:pPr indent="0" lvl="0" marL="0" rtl="0" algn="just">
              <a:lnSpc>
                <a:spcPct val="100000"/>
              </a:lnSpc>
              <a:spcBef>
                <a:spcPts val="0"/>
              </a:spcBef>
              <a:spcAft>
                <a:spcPts val="0"/>
              </a:spcAft>
              <a:buSzPct val="117647"/>
              <a:buNone/>
            </a:pPr>
            <a:r>
              <a:rPr b="0" lang="pt-PT"/>
              <a:t>Profesorii eficienți disciplinează cu încurajare și cuvinte blânde mult mai des decât mustrări. Scopul este de a ajuta elevii să se simtă bine cu ei înșiși și cu comportamentul lor în clasă.</a:t>
            </a:r>
            <a:endParaRPr/>
          </a:p>
          <a:p>
            <a:pPr indent="0" lvl="0" marL="0" rtl="0" algn="ctr">
              <a:lnSpc>
                <a:spcPct val="100000"/>
              </a:lnSpc>
              <a:spcBef>
                <a:spcPts val="1000"/>
              </a:spcBef>
              <a:spcAft>
                <a:spcPts val="0"/>
              </a:spcAft>
              <a:buSzPct val="117647"/>
              <a:buNone/>
            </a:pPr>
            <a:r>
              <a:rPr b="0" lang="pt-PT"/>
              <a:t>Ce ar trebui să faceți dacă trebuie să vă confruntați cu această problemă?</a:t>
            </a:r>
            <a:endParaRPr/>
          </a:p>
          <a:p>
            <a:pPr indent="0" lvl="0" marL="0" rtl="0" algn="ctr">
              <a:lnSpc>
                <a:spcPct val="100000"/>
              </a:lnSpc>
              <a:spcBef>
                <a:spcPts val="1000"/>
              </a:spcBef>
              <a:spcAft>
                <a:spcPts val="0"/>
              </a:spcAft>
              <a:buClr>
                <a:schemeClr val="dk1"/>
              </a:buClr>
              <a:buSzPct val="117647"/>
              <a:buNone/>
            </a:pPr>
            <a:r>
              <a:t/>
            </a:r>
            <a:endParaRPr b="0"/>
          </a:p>
          <a:p>
            <a:pPr indent="0" lvl="0" marL="0" rtl="0" algn="ctr">
              <a:lnSpc>
                <a:spcPct val="100000"/>
              </a:lnSpc>
              <a:spcBef>
                <a:spcPts val="1000"/>
              </a:spcBef>
              <a:spcAft>
                <a:spcPts val="0"/>
              </a:spcAft>
              <a:buClr>
                <a:schemeClr val="dk1"/>
              </a:buClr>
              <a:buSzPct val="117647"/>
              <a:buNone/>
            </a:pPr>
            <a:r>
              <a:t/>
            </a:r>
            <a:endParaRPr b="0"/>
          </a:p>
          <a:p>
            <a:pPr indent="0" lvl="0" marL="0" rtl="0" algn="ctr">
              <a:lnSpc>
                <a:spcPct val="100000"/>
              </a:lnSpc>
              <a:spcBef>
                <a:spcPts val="1000"/>
              </a:spcBef>
              <a:spcAft>
                <a:spcPts val="0"/>
              </a:spcAft>
              <a:buClr>
                <a:schemeClr val="dk1"/>
              </a:buClr>
              <a:buSzPct val="117647"/>
              <a:buNone/>
            </a:pPr>
            <a:r>
              <a:t/>
            </a:r>
            <a:endParaRPr b="0"/>
          </a:p>
          <a:p>
            <a:pPr indent="0" lvl="0" marL="0" rtl="0" algn="ctr">
              <a:lnSpc>
                <a:spcPct val="100000"/>
              </a:lnSpc>
              <a:spcBef>
                <a:spcPts val="1000"/>
              </a:spcBef>
              <a:spcAft>
                <a:spcPts val="0"/>
              </a:spcAft>
              <a:buClr>
                <a:schemeClr val="dk1"/>
              </a:buClr>
              <a:buSzPct val="117647"/>
              <a:buNone/>
            </a:pPr>
            <a:r>
              <a:t/>
            </a:r>
            <a:endParaRPr b="0"/>
          </a:p>
          <a:p>
            <a:pPr indent="0" lvl="0" marL="0" rtl="0" algn="ctr">
              <a:lnSpc>
                <a:spcPct val="100000"/>
              </a:lnSpc>
              <a:spcBef>
                <a:spcPts val="1000"/>
              </a:spcBef>
              <a:spcAft>
                <a:spcPts val="0"/>
              </a:spcAft>
              <a:buClr>
                <a:schemeClr val="dk1"/>
              </a:buClr>
              <a:buSzPct val="117647"/>
              <a:buNone/>
            </a:pPr>
            <a:r>
              <a:t/>
            </a:r>
            <a:endParaRPr b="0"/>
          </a:p>
          <a:p>
            <a:pPr indent="0" lvl="0" marL="0" rtl="0" algn="ctr">
              <a:lnSpc>
                <a:spcPct val="100000"/>
              </a:lnSpc>
              <a:spcBef>
                <a:spcPts val="1000"/>
              </a:spcBef>
              <a:spcAft>
                <a:spcPts val="0"/>
              </a:spcAft>
              <a:buClr>
                <a:schemeClr val="dk1"/>
              </a:buClr>
              <a:buSzPct val="117647"/>
              <a:buNone/>
            </a:pPr>
            <a:r>
              <a:t/>
            </a:r>
            <a:endParaRPr b="0"/>
          </a:p>
          <a:p>
            <a:pPr indent="0" lvl="0" marL="0" rtl="0" algn="ctr">
              <a:lnSpc>
                <a:spcPct val="100000"/>
              </a:lnSpc>
              <a:spcBef>
                <a:spcPts val="1000"/>
              </a:spcBef>
              <a:spcAft>
                <a:spcPts val="0"/>
              </a:spcAft>
              <a:buSzPct val="117647"/>
              <a:buNone/>
            </a:pPr>
            <a:r>
              <a:t/>
            </a:r>
            <a:endParaRPr b="0"/>
          </a:p>
          <a:p>
            <a:pPr indent="0" lvl="0" marL="0" rtl="0" algn="ctr">
              <a:lnSpc>
                <a:spcPct val="100000"/>
              </a:lnSpc>
              <a:spcBef>
                <a:spcPts val="1000"/>
              </a:spcBef>
              <a:spcAft>
                <a:spcPts val="0"/>
              </a:spcAft>
              <a:buSzPct val="117647"/>
              <a:buNone/>
            </a:pPr>
            <a:r>
              <a:t/>
            </a:r>
            <a:endParaRPr b="0"/>
          </a:p>
          <a:p>
            <a:pPr indent="0" lvl="0" marL="0" rtl="0" algn="ctr">
              <a:lnSpc>
                <a:spcPct val="100000"/>
              </a:lnSpc>
              <a:spcBef>
                <a:spcPts val="1000"/>
              </a:spcBef>
              <a:spcAft>
                <a:spcPts val="0"/>
              </a:spcAft>
              <a:buSzPct val="117647"/>
              <a:buNone/>
            </a:pPr>
            <a:r>
              <a:rPr b="0" lang="pt-PT"/>
              <a:t>Notă: După cum puteți vedea, aceste sfaturi sunt și pentru alte probleme.</a:t>
            </a:r>
            <a:endParaRPr b="0"/>
          </a:p>
        </p:txBody>
      </p:sp>
      <p:pic>
        <p:nvPicPr>
          <p:cNvPr descr="Happy Teacher and Students Standing IN Classroom Holding Books Stock Photos  - FreeImages.com" id="629" name="Google Shape;629;p85"/>
          <p:cNvPicPr preferRelativeResize="0"/>
          <p:nvPr/>
        </p:nvPicPr>
        <p:blipFill rotWithShape="1">
          <a:blip r:embed="rId3">
            <a:alphaModFix/>
          </a:blip>
          <a:srcRect b="0" l="0" r="0" t="0"/>
          <a:stretch/>
        </p:blipFill>
        <p:spPr>
          <a:xfrm>
            <a:off x="2490284" y="3095413"/>
            <a:ext cx="3904218" cy="260281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7"/>
          <p:cNvSpPr txBox="1"/>
          <p:nvPr>
            <p:ph type="title"/>
          </p:nvPr>
        </p:nvSpPr>
        <p:spPr>
          <a:xfrm>
            <a:off x="407625" y="3510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400"/>
              <a:buNone/>
            </a:pPr>
            <a:r>
              <a:rPr lang="pt-PT" sz="2400"/>
              <a:t>STRATEGII PENTRU PROMOVAREA RELAȚIILOR DE COLEGIALITATE</a:t>
            </a:r>
            <a:br>
              <a:rPr lang="pt-PT" sz="2400"/>
            </a:br>
            <a:r>
              <a:rPr lang="pt-PT" sz="2400"/>
              <a:t>EXEMPLE DE MICRO-SCHIMBĂRI ÎN RUTINE ȘI PRACTICI</a:t>
            </a:r>
            <a:endParaRPr sz="2400"/>
          </a:p>
        </p:txBody>
      </p:sp>
      <p:sp>
        <p:nvSpPr>
          <p:cNvPr id="149" name="Google Shape;149;p7"/>
          <p:cNvSpPr txBox="1"/>
          <p:nvPr>
            <p:ph idx="1" type="body"/>
          </p:nvPr>
        </p:nvSpPr>
        <p:spPr>
          <a:xfrm>
            <a:off x="4572000" y="1524318"/>
            <a:ext cx="4258816" cy="5333682"/>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360"/>
              </a:spcBef>
              <a:spcAft>
                <a:spcPts val="0"/>
              </a:spcAft>
              <a:buSzPts val="1189"/>
              <a:buNone/>
            </a:pPr>
            <a:r>
              <a:t/>
            </a:r>
            <a:endParaRPr sz="2200"/>
          </a:p>
          <a:p>
            <a:pPr indent="0" lvl="0" marL="0" rtl="0" algn="just">
              <a:lnSpc>
                <a:spcPct val="80000"/>
              </a:lnSpc>
              <a:spcBef>
                <a:spcPts val="360"/>
              </a:spcBef>
              <a:spcAft>
                <a:spcPts val="0"/>
              </a:spcAft>
              <a:buSzPts val="1189"/>
              <a:buNone/>
            </a:pPr>
            <a:r>
              <a:rPr lang="pt-PT" sz="1600"/>
              <a:t>• Adăugați mai mulți supraveghetori la locul de joacă sau schimbați locul în care se află.</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Schimbați ceea ce fac supraveghetorii: cereți-le să circule activ pe terenul de joacă și solicitați elevilor să se joace și să rezolve conflictele</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Organizați un „atelier de recreere” în care toți elevii parcurg împreună terenul de joacă în timp ce revăd rutinele, regulile, utilizarea corectă a echipamentelor, procedurile de intrare / ieșire, strategiile de distracție împreună și acțiunile supervizorilor atunci când există probleme. Adăugați un atelier de rapel la jumătatea anului.</a:t>
            </a:r>
            <a:endParaRPr sz="1600"/>
          </a:p>
          <a:p>
            <a:pPr indent="0" lvl="0" marL="0" rtl="0" algn="just">
              <a:lnSpc>
                <a:spcPct val="80000"/>
              </a:lnSpc>
              <a:spcBef>
                <a:spcPts val="360"/>
              </a:spcBef>
              <a:spcAft>
                <a:spcPts val="0"/>
              </a:spcAft>
              <a:buSzPts val="1189"/>
              <a:buNone/>
            </a:pPr>
            <a:r>
              <a:t/>
            </a:r>
            <a:endParaRPr sz="1600"/>
          </a:p>
          <a:p>
            <a:pPr indent="0" lvl="0" marL="0" rtl="0" algn="just">
              <a:lnSpc>
                <a:spcPct val="80000"/>
              </a:lnSpc>
              <a:spcBef>
                <a:spcPts val="360"/>
              </a:spcBef>
              <a:spcAft>
                <a:spcPts val="0"/>
              </a:spcAft>
              <a:buSzPts val="1189"/>
              <a:buNone/>
            </a:pPr>
            <a:r>
              <a:rPr lang="pt-PT" sz="1600"/>
              <a:t>• Invitați un sportiv local valoros la școală pentru a vorbi despre practicarea sportului.</a:t>
            </a:r>
            <a:endParaRPr sz="1600"/>
          </a:p>
        </p:txBody>
      </p:sp>
      <p:pic>
        <p:nvPicPr>
          <p:cNvPr id="150" name="Google Shape;150;p7"/>
          <p:cNvPicPr preferRelativeResize="0"/>
          <p:nvPr/>
        </p:nvPicPr>
        <p:blipFill rotWithShape="1">
          <a:blip r:embed="rId3">
            <a:alphaModFix/>
          </a:blip>
          <a:srcRect b="0" l="0" r="0" t="0"/>
          <a:stretch/>
        </p:blipFill>
        <p:spPr>
          <a:xfrm>
            <a:off x="313175" y="2121050"/>
            <a:ext cx="4258826" cy="3464499"/>
          </a:xfrm>
          <a:prstGeom prst="rect">
            <a:avLst/>
          </a:prstGeom>
          <a:noFill/>
          <a:ln>
            <a:noFill/>
          </a:ln>
        </p:spPr>
      </p:pic>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3" name="Shape 633"/>
        <p:cNvGrpSpPr/>
        <p:nvPr/>
      </p:nvGrpSpPr>
      <p:grpSpPr>
        <a:xfrm>
          <a:off x="0" y="0"/>
          <a:ext cx="0" cy="0"/>
          <a:chOff x="0" y="0"/>
          <a:chExt cx="0" cy="0"/>
        </a:xfrm>
      </p:grpSpPr>
      <p:sp>
        <p:nvSpPr>
          <p:cNvPr id="634" name="Google Shape;634;p86"/>
          <p:cNvSpPr txBox="1"/>
          <p:nvPr>
            <p:ph type="title"/>
          </p:nvPr>
        </p:nvSpPr>
        <p:spPr>
          <a:xfrm>
            <a:off x="546410" y="152718"/>
            <a:ext cx="6601522"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COMPORTAMENTE ANTI-SOCIALE</a:t>
            </a:r>
            <a:br>
              <a:rPr lang="pt-PT"/>
            </a:br>
            <a:r>
              <a:rPr lang="pt-PT"/>
              <a:t>REȚINEȚI...</a:t>
            </a:r>
            <a:endParaRPr/>
          </a:p>
        </p:txBody>
      </p:sp>
      <p:sp>
        <p:nvSpPr>
          <p:cNvPr id="635" name="Google Shape;635;p86"/>
          <p:cNvSpPr txBox="1"/>
          <p:nvPr>
            <p:ph idx="1" type="body"/>
          </p:nvPr>
        </p:nvSpPr>
        <p:spPr>
          <a:xfrm>
            <a:off x="457200" y="1524318"/>
            <a:ext cx="8579296" cy="5073034"/>
          </a:xfrm>
          <a:prstGeom prst="rect">
            <a:avLst/>
          </a:prstGeom>
          <a:noFill/>
          <a:ln>
            <a:noFill/>
          </a:ln>
        </p:spPr>
        <p:txBody>
          <a:bodyPr anchorCtr="0" anchor="t" bIns="45700" lIns="91425" spcFirstLastPara="1" rIns="91425" wrap="square" tIns="45700">
            <a:normAutofit fontScale="92500" lnSpcReduction="10000"/>
          </a:bodyPr>
          <a:lstStyle/>
          <a:p>
            <a:pPr indent="-342900" lvl="0" marL="342900" rtl="0" algn="l">
              <a:lnSpc>
                <a:spcPct val="90000"/>
              </a:lnSpc>
              <a:spcBef>
                <a:spcPts val="0"/>
              </a:spcBef>
              <a:spcAft>
                <a:spcPts val="0"/>
              </a:spcAft>
              <a:buSzPct val="108108"/>
              <a:buFont typeface="Arial"/>
              <a:buChar char="•"/>
            </a:pPr>
            <a:r>
              <a:rPr lang="pt-PT" sz="1850"/>
              <a:t>Respirați adânc și încercați să rămâneți calm.</a:t>
            </a:r>
            <a:endParaRPr sz="1850"/>
          </a:p>
          <a:p>
            <a:pPr indent="-225425" lvl="0" marL="342900" rtl="0" algn="l">
              <a:lnSpc>
                <a:spcPct val="90000"/>
              </a:lnSpc>
              <a:spcBef>
                <a:spcPts val="0"/>
              </a:spcBef>
              <a:spcAft>
                <a:spcPts val="0"/>
              </a:spcAft>
              <a:buSzPct val="108108"/>
              <a:buFont typeface="Arial"/>
              <a:buNone/>
            </a:pPr>
            <a:r>
              <a:t/>
            </a:r>
            <a:endParaRPr sz="1850"/>
          </a:p>
          <a:p>
            <a:pPr indent="-342900" lvl="0" marL="342900" rtl="0" algn="l">
              <a:lnSpc>
                <a:spcPct val="90000"/>
              </a:lnSpc>
              <a:spcBef>
                <a:spcPts val="0"/>
              </a:spcBef>
              <a:spcAft>
                <a:spcPts val="0"/>
              </a:spcAft>
              <a:buSzPct val="108108"/>
              <a:buFont typeface="Arial"/>
              <a:buChar char="•"/>
            </a:pPr>
            <a:r>
              <a:rPr lang="pt-PT" sz="1850"/>
              <a:t>Încercați să setați un ton pozitiv și să compuneți un răspuns adecvat, chiar dacă aceasta înseamnă că trebuie să luați câteva momente pentru a vă domoli.</a:t>
            </a:r>
            <a:endParaRPr/>
          </a:p>
          <a:p>
            <a:pPr indent="-225425" lvl="0" marL="342900" rtl="0" algn="l">
              <a:lnSpc>
                <a:spcPct val="90000"/>
              </a:lnSpc>
              <a:spcBef>
                <a:spcPts val="0"/>
              </a:spcBef>
              <a:spcAft>
                <a:spcPts val="0"/>
              </a:spcAft>
              <a:buSzPct val="108108"/>
              <a:buFont typeface="Arial"/>
              <a:buNone/>
            </a:pPr>
            <a:r>
              <a:t/>
            </a:r>
            <a:endParaRPr sz="1850"/>
          </a:p>
          <a:p>
            <a:pPr indent="-342900" lvl="0" marL="342900" rtl="0" algn="l">
              <a:lnSpc>
                <a:spcPct val="90000"/>
              </a:lnSpc>
              <a:spcBef>
                <a:spcPts val="0"/>
              </a:spcBef>
              <a:spcAft>
                <a:spcPts val="0"/>
              </a:spcAft>
              <a:buSzPct val="108108"/>
              <a:buFont typeface="Arial"/>
              <a:buChar char="•"/>
            </a:pPr>
            <a:r>
              <a:rPr lang="pt-PT" sz="1850"/>
              <a:t>Asigurați-vă că elevii înțeleg că nu vă plac comportamentul lor greșit, nu ei.</a:t>
            </a:r>
            <a:endParaRPr sz="1850"/>
          </a:p>
          <a:p>
            <a:pPr indent="-225425" lvl="0" marL="342900" rtl="0" algn="l">
              <a:lnSpc>
                <a:spcPct val="90000"/>
              </a:lnSpc>
              <a:spcBef>
                <a:spcPts val="0"/>
              </a:spcBef>
              <a:spcAft>
                <a:spcPts val="0"/>
              </a:spcAft>
              <a:buSzPct val="108108"/>
              <a:buFont typeface="Arial"/>
              <a:buNone/>
            </a:pPr>
            <a:r>
              <a:t/>
            </a:r>
            <a:endParaRPr sz="1850"/>
          </a:p>
          <a:p>
            <a:pPr indent="-342900" lvl="0" marL="342900" rtl="0" algn="l">
              <a:lnSpc>
                <a:spcPct val="90000"/>
              </a:lnSpc>
              <a:spcBef>
                <a:spcPts val="0"/>
              </a:spcBef>
              <a:spcAft>
                <a:spcPts val="0"/>
              </a:spcAft>
              <a:buSzPct val="108108"/>
              <a:buFont typeface="Arial"/>
              <a:buChar char="•"/>
            </a:pPr>
            <a:r>
              <a:rPr lang="pt-PT" sz="1850"/>
              <a:t>Oferiți elevului care se comportă greșit șansa de a răspunde pozitiv explicând nu numai ce face greșit, ci și ce poate face pentru a corecta acest lucru.</a:t>
            </a:r>
            <a:endParaRPr sz="1850"/>
          </a:p>
          <a:p>
            <a:pPr indent="-225425" lvl="0" marL="342900" rtl="0" algn="l">
              <a:lnSpc>
                <a:spcPct val="90000"/>
              </a:lnSpc>
              <a:spcBef>
                <a:spcPts val="0"/>
              </a:spcBef>
              <a:spcAft>
                <a:spcPts val="0"/>
              </a:spcAft>
              <a:buSzPct val="108108"/>
              <a:buFont typeface="Arial"/>
              <a:buNone/>
            </a:pPr>
            <a:r>
              <a:t/>
            </a:r>
            <a:endParaRPr sz="1850"/>
          </a:p>
          <a:p>
            <a:pPr indent="-342900" lvl="0" marL="342900" rtl="0" algn="l">
              <a:lnSpc>
                <a:spcPct val="90000"/>
              </a:lnSpc>
              <a:spcBef>
                <a:spcPts val="0"/>
              </a:spcBef>
              <a:spcAft>
                <a:spcPts val="0"/>
              </a:spcAft>
              <a:buSzPct val="108108"/>
              <a:buFont typeface="Arial"/>
              <a:buChar char="•"/>
            </a:pPr>
            <a:r>
              <a:rPr lang="pt-PT" sz="1850"/>
              <a:t>Nu recurgeți niciodată la vină sau ridiculizarea.</a:t>
            </a:r>
            <a:endParaRPr sz="1850"/>
          </a:p>
          <a:p>
            <a:pPr indent="-225425" lvl="0" marL="342900" rtl="0" algn="l">
              <a:lnSpc>
                <a:spcPct val="90000"/>
              </a:lnSpc>
              <a:spcBef>
                <a:spcPts val="0"/>
              </a:spcBef>
              <a:spcAft>
                <a:spcPts val="0"/>
              </a:spcAft>
              <a:buSzPct val="108108"/>
              <a:buFont typeface="Arial"/>
              <a:buNone/>
            </a:pPr>
            <a:r>
              <a:t/>
            </a:r>
            <a:endParaRPr sz="1850"/>
          </a:p>
          <a:p>
            <a:pPr indent="-342900" lvl="0" marL="342900" rtl="0" algn="l">
              <a:lnSpc>
                <a:spcPct val="90000"/>
              </a:lnSpc>
              <a:spcBef>
                <a:spcPts val="0"/>
              </a:spcBef>
              <a:spcAft>
                <a:spcPts val="0"/>
              </a:spcAft>
              <a:buSzPct val="108108"/>
              <a:buFont typeface="Arial"/>
              <a:buChar char="•"/>
            </a:pPr>
            <a:r>
              <a:rPr lang="pt-PT" sz="1850"/>
              <a:t>Evitați conflictele câștig-pierdere.</a:t>
            </a:r>
            <a:endParaRPr sz="1850"/>
          </a:p>
          <a:p>
            <a:pPr indent="-225425" lvl="0" marL="342900" rtl="0" algn="l">
              <a:lnSpc>
                <a:spcPct val="90000"/>
              </a:lnSpc>
              <a:spcBef>
                <a:spcPts val="0"/>
              </a:spcBef>
              <a:spcAft>
                <a:spcPts val="0"/>
              </a:spcAft>
              <a:buSzPct val="108108"/>
              <a:buFont typeface="Arial"/>
              <a:buNone/>
            </a:pPr>
            <a:r>
              <a:t/>
            </a:r>
            <a:endParaRPr sz="1850"/>
          </a:p>
          <a:p>
            <a:pPr indent="-342900" lvl="0" marL="342900" rtl="0" algn="l">
              <a:lnSpc>
                <a:spcPct val="90000"/>
              </a:lnSpc>
              <a:spcBef>
                <a:spcPts val="0"/>
              </a:spcBef>
              <a:spcAft>
                <a:spcPts val="0"/>
              </a:spcAft>
              <a:buSzPct val="108108"/>
              <a:buFont typeface="Arial"/>
              <a:buChar char="•"/>
            </a:pPr>
            <a:r>
              <a:rPr lang="pt-PT" sz="1850"/>
              <a:t>Insistați ca elevii să își asume responsabilitatea pentru comportamentele lor.</a:t>
            </a:r>
            <a:endParaRPr sz="1850"/>
          </a:p>
          <a:p>
            <a:pPr indent="-225425" lvl="0" marL="342900" rtl="0" algn="l">
              <a:lnSpc>
                <a:spcPct val="90000"/>
              </a:lnSpc>
              <a:spcBef>
                <a:spcPts val="0"/>
              </a:spcBef>
              <a:spcAft>
                <a:spcPts val="0"/>
              </a:spcAft>
              <a:buSzPct val="108108"/>
              <a:buFont typeface="Arial"/>
              <a:buNone/>
            </a:pPr>
            <a:r>
              <a:t/>
            </a:r>
            <a:endParaRPr sz="1850"/>
          </a:p>
          <a:p>
            <a:pPr indent="-342900" lvl="0" marL="342900" rtl="0" algn="l">
              <a:lnSpc>
                <a:spcPct val="90000"/>
              </a:lnSpc>
              <a:spcBef>
                <a:spcPts val="0"/>
              </a:spcBef>
              <a:spcAft>
                <a:spcPts val="0"/>
              </a:spcAft>
              <a:buSzPct val="108108"/>
              <a:buFont typeface="Arial"/>
              <a:buChar char="•"/>
            </a:pPr>
            <a:r>
              <a:rPr lang="pt-PT" sz="1850"/>
              <a:t>Încercați să rămâneți politicos în fața ostilității sau furiei.</a:t>
            </a:r>
            <a:endParaRPr sz="1850"/>
          </a:p>
          <a:p>
            <a:pPr indent="-225425" lvl="0" marL="342900" rtl="0" algn="l">
              <a:lnSpc>
                <a:spcPct val="90000"/>
              </a:lnSpc>
              <a:spcBef>
                <a:spcPts val="0"/>
              </a:spcBef>
              <a:spcAft>
                <a:spcPts val="0"/>
              </a:spcAft>
              <a:buSzPct val="108108"/>
              <a:buFont typeface="Arial"/>
              <a:buNone/>
            </a:pPr>
            <a:r>
              <a:t/>
            </a:r>
            <a:endParaRPr sz="1850"/>
          </a:p>
          <a:p>
            <a:pPr indent="-342900" lvl="0" marL="342900" rtl="0" algn="l">
              <a:lnSpc>
                <a:spcPct val="90000"/>
              </a:lnSpc>
              <a:spcBef>
                <a:spcPts val="0"/>
              </a:spcBef>
              <a:spcAft>
                <a:spcPts val="0"/>
              </a:spcAft>
              <a:buSzPct val="108108"/>
              <a:buFont typeface="Arial"/>
              <a:buChar char="•"/>
            </a:pPr>
            <a:r>
              <a:rPr lang="pt-PT" sz="1850"/>
              <a:t>Tratați-i pe toți elevii cu respect și politițe.</a:t>
            </a:r>
            <a:endParaRPr sz="1850"/>
          </a:p>
          <a:p>
            <a:pPr indent="-225425" lvl="0" marL="342900" rtl="0" algn="l">
              <a:lnSpc>
                <a:spcPct val="90000"/>
              </a:lnSpc>
              <a:spcBef>
                <a:spcPts val="0"/>
              </a:spcBef>
              <a:spcAft>
                <a:spcPts val="0"/>
              </a:spcAft>
              <a:buSzPct val="108108"/>
              <a:buFont typeface="Arial"/>
              <a:buNone/>
            </a:pPr>
            <a:r>
              <a:t/>
            </a:r>
            <a:endParaRPr sz="1850"/>
          </a:p>
          <a:p>
            <a:pPr indent="-342900" lvl="0" marL="342900" rtl="0" algn="l">
              <a:lnSpc>
                <a:spcPct val="90000"/>
              </a:lnSpc>
              <a:spcBef>
                <a:spcPts val="0"/>
              </a:spcBef>
              <a:spcAft>
                <a:spcPts val="0"/>
              </a:spcAft>
              <a:buSzPct val="108108"/>
              <a:buFont typeface="Arial"/>
              <a:buChar char="•"/>
            </a:pPr>
            <a:r>
              <a:rPr lang="pt-PT" sz="1850"/>
              <a:t>Fiți un ascultător atent.  </a:t>
            </a:r>
            <a:endParaRPr sz="1850"/>
          </a:p>
          <a:p>
            <a:pPr indent="0" lvl="0" marL="0" rtl="0" algn="l">
              <a:lnSpc>
                <a:spcPct val="90000"/>
              </a:lnSpc>
              <a:spcBef>
                <a:spcPts val="0"/>
              </a:spcBef>
              <a:spcAft>
                <a:spcPts val="0"/>
              </a:spcAft>
              <a:buSzPct val="108108"/>
              <a:buNone/>
            </a:pPr>
            <a:r>
              <a:t/>
            </a:r>
            <a:endParaRPr sz="1850"/>
          </a:p>
          <a:p>
            <a:pPr indent="0" lvl="0" marL="0" rtl="0" algn="l">
              <a:lnSpc>
                <a:spcPct val="90000"/>
              </a:lnSpc>
              <a:spcBef>
                <a:spcPts val="970"/>
              </a:spcBef>
              <a:spcAft>
                <a:spcPts val="0"/>
              </a:spcAft>
              <a:buClr>
                <a:schemeClr val="dk1"/>
              </a:buClr>
              <a:buSzPct val="108108"/>
              <a:buNone/>
            </a:pPr>
            <a:r>
              <a:t/>
            </a:r>
            <a:endParaRPr sz="1850"/>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9" name="Shape 639"/>
        <p:cNvGrpSpPr/>
        <p:nvPr/>
      </p:nvGrpSpPr>
      <p:grpSpPr>
        <a:xfrm>
          <a:off x="0" y="0"/>
          <a:ext cx="0" cy="0"/>
          <a:chOff x="0" y="0"/>
          <a:chExt cx="0" cy="0"/>
        </a:xfrm>
      </p:grpSpPr>
      <p:sp>
        <p:nvSpPr>
          <p:cNvPr id="640" name="Google Shape;640;p8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COMPORTAMENTE ANTI-SOCIALE</a:t>
            </a:r>
            <a:br>
              <a:rPr lang="pt-PT"/>
            </a:br>
            <a:r>
              <a:rPr lang="pt-PT"/>
              <a:t>REȚINEȚI...</a:t>
            </a:r>
            <a:endParaRPr/>
          </a:p>
        </p:txBody>
      </p:sp>
      <p:sp>
        <p:nvSpPr>
          <p:cNvPr id="641" name="Google Shape;641;p87"/>
          <p:cNvSpPr txBox="1"/>
          <p:nvPr>
            <p:ph idx="1" type="body"/>
          </p:nvPr>
        </p:nvSpPr>
        <p:spPr>
          <a:xfrm>
            <a:off x="611560" y="1561149"/>
            <a:ext cx="8136904" cy="5301208"/>
          </a:xfrm>
          <a:prstGeom prst="rect">
            <a:avLst/>
          </a:prstGeom>
          <a:noFill/>
          <a:ln>
            <a:noFill/>
          </a:ln>
        </p:spPr>
        <p:txBody>
          <a:bodyPr anchorCtr="0" anchor="t" bIns="45700" lIns="91425" spcFirstLastPara="1" rIns="91425" wrap="square" tIns="45700">
            <a:normAutofit lnSpcReduction="10000"/>
          </a:bodyPr>
          <a:lstStyle/>
          <a:p>
            <a:pPr indent="-342900" lvl="0" marL="342900" rtl="0" algn="l">
              <a:lnSpc>
                <a:spcPct val="80000"/>
              </a:lnSpc>
              <a:spcBef>
                <a:spcPts val="0"/>
              </a:spcBef>
              <a:spcAft>
                <a:spcPts val="0"/>
              </a:spcAft>
              <a:buSzPts val="1850"/>
              <a:buFont typeface="Arial"/>
              <a:buChar char="•"/>
            </a:pPr>
            <a:r>
              <a:rPr lang="pt-PT" sz="1850"/>
              <a:t>Modelați comportamentul pe care îl așteptați de la elevii dvs.</a:t>
            </a:r>
            <a:endParaRPr sz="1850"/>
          </a:p>
          <a:p>
            <a:pPr indent="-225425" lvl="0" marL="342900" rtl="0" algn="l">
              <a:lnSpc>
                <a:spcPct val="80000"/>
              </a:lnSpc>
              <a:spcBef>
                <a:spcPts val="0"/>
              </a:spcBef>
              <a:spcAft>
                <a:spcPts val="0"/>
              </a:spcAft>
              <a:buSzPts val="1850"/>
              <a:buFont typeface="Arial"/>
              <a:buNone/>
            </a:pPr>
            <a:r>
              <a:t/>
            </a:r>
            <a:endParaRPr sz="1850"/>
          </a:p>
          <a:p>
            <a:pPr indent="-342900" lvl="0" marL="342900" rtl="0" algn="l">
              <a:lnSpc>
                <a:spcPct val="80000"/>
              </a:lnSpc>
              <a:spcBef>
                <a:spcPts val="0"/>
              </a:spcBef>
              <a:spcAft>
                <a:spcPts val="0"/>
              </a:spcAft>
              <a:buSzPts val="1850"/>
              <a:buFont typeface="Arial"/>
              <a:buChar char="•"/>
            </a:pPr>
            <a:r>
              <a:rPr lang="pt-PT" sz="1850"/>
              <a:t>Descrieți în mod specific comportamentul necorespunzător și ajutați elevii să înțeleagă consecințele comportamentului necorespunzător.</a:t>
            </a:r>
            <a:endParaRPr sz="1850"/>
          </a:p>
          <a:p>
            <a:pPr indent="-225425" lvl="0" marL="342900" rtl="0" algn="l">
              <a:lnSpc>
                <a:spcPct val="80000"/>
              </a:lnSpc>
              <a:spcBef>
                <a:spcPts val="0"/>
              </a:spcBef>
              <a:spcAft>
                <a:spcPts val="0"/>
              </a:spcAft>
              <a:buSzPts val="1850"/>
              <a:buFont typeface="Arial"/>
              <a:buNone/>
            </a:pPr>
            <a:r>
              <a:t/>
            </a:r>
            <a:endParaRPr sz="1850"/>
          </a:p>
          <a:p>
            <a:pPr indent="-342900" lvl="0" marL="342900" rtl="0" algn="l">
              <a:lnSpc>
                <a:spcPct val="80000"/>
              </a:lnSpc>
              <a:spcBef>
                <a:spcPts val="0"/>
              </a:spcBef>
              <a:spcAft>
                <a:spcPts val="0"/>
              </a:spcAft>
              <a:buSzPts val="1850"/>
              <a:buFont typeface="Arial"/>
              <a:buChar char="•"/>
            </a:pPr>
            <a:r>
              <a:rPr lang="pt-PT" sz="1850"/>
              <a:t>Fiți conștient de diferențele culturale.</a:t>
            </a:r>
            <a:endParaRPr sz="1850"/>
          </a:p>
          <a:p>
            <a:pPr indent="-225425" lvl="0" marL="342900" rtl="0" algn="l">
              <a:lnSpc>
                <a:spcPct val="80000"/>
              </a:lnSpc>
              <a:spcBef>
                <a:spcPts val="0"/>
              </a:spcBef>
              <a:spcAft>
                <a:spcPts val="0"/>
              </a:spcAft>
              <a:buSzPts val="1850"/>
              <a:buFont typeface="Arial"/>
              <a:buNone/>
            </a:pPr>
            <a:r>
              <a:t/>
            </a:r>
            <a:endParaRPr sz="1850"/>
          </a:p>
          <a:p>
            <a:pPr indent="-342900" lvl="0" marL="342900" rtl="0" algn="l">
              <a:lnSpc>
                <a:spcPct val="80000"/>
              </a:lnSpc>
              <a:spcBef>
                <a:spcPts val="0"/>
              </a:spcBef>
              <a:spcAft>
                <a:spcPts val="0"/>
              </a:spcAft>
              <a:buSzPts val="1850"/>
              <a:buFont typeface="Arial"/>
              <a:buChar char="•"/>
            </a:pPr>
            <a:r>
              <a:rPr lang="pt-PT" sz="1850"/>
              <a:t>Descurajați șicanele și alte comportamente antisociale.</a:t>
            </a:r>
            <a:endParaRPr sz="1850"/>
          </a:p>
          <a:p>
            <a:pPr indent="-225425" lvl="0" marL="342900" rtl="0" algn="l">
              <a:lnSpc>
                <a:spcPct val="80000"/>
              </a:lnSpc>
              <a:spcBef>
                <a:spcPts val="0"/>
              </a:spcBef>
              <a:spcAft>
                <a:spcPts val="0"/>
              </a:spcAft>
              <a:buSzPts val="1850"/>
              <a:buFont typeface="Arial"/>
              <a:buNone/>
            </a:pPr>
            <a:r>
              <a:t/>
            </a:r>
            <a:endParaRPr sz="1850"/>
          </a:p>
          <a:p>
            <a:pPr indent="-342900" lvl="0" marL="342900" rtl="0" algn="l">
              <a:lnSpc>
                <a:spcPct val="80000"/>
              </a:lnSpc>
              <a:spcBef>
                <a:spcPts val="0"/>
              </a:spcBef>
              <a:spcAft>
                <a:spcPts val="0"/>
              </a:spcAft>
              <a:buSzPts val="1850"/>
              <a:buFont typeface="Arial"/>
              <a:buChar char="•"/>
            </a:pPr>
            <a:r>
              <a:rPr lang="pt-PT" sz="1850"/>
              <a:t>Învățați elevii abilități personale și sociale.</a:t>
            </a:r>
            <a:endParaRPr sz="1850"/>
          </a:p>
          <a:p>
            <a:pPr indent="-225425" lvl="0" marL="342900" rtl="0" algn="l">
              <a:lnSpc>
                <a:spcPct val="80000"/>
              </a:lnSpc>
              <a:spcBef>
                <a:spcPts val="0"/>
              </a:spcBef>
              <a:spcAft>
                <a:spcPts val="0"/>
              </a:spcAft>
              <a:buSzPts val="1850"/>
              <a:buFont typeface="Arial"/>
              <a:buNone/>
            </a:pPr>
            <a:r>
              <a:t/>
            </a:r>
            <a:endParaRPr sz="1850"/>
          </a:p>
          <a:p>
            <a:pPr indent="-342900" lvl="0" marL="342900" rtl="0" algn="l">
              <a:lnSpc>
                <a:spcPct val="80000"/>
              </a:lnSpc>
              <a:spcBef>
                <a:spcPts val="0"/>
              </a:spcBef>
              <a:spcAft>
                <a:spcPts val="0"/>
              </a:spcAft>
              <a:buSzPts val="1850"/>
              <a:buFont typeface="Arial"/>
              <a:buChar char="•"/>
            </a:pPr>
            <a:r>
              <a:rPr lang="pt-PT" sz="1850"/>
              <a:t>Învățați elevii abilități de supraviețuire într-o formă academică.</a:t>
            </a:r>
            <a:endParaRPr/>
          </a:p>
          <a:p>
            <a:pPr indent="-225425" lvl="0" marL="342900" rtl="0" algn="l">
              <a:lnSpc>
                <a:spcPct val="80000"/>
              </a:lnSpc>
              <a:spcBef>
                <a:spcPts val="0"/>
              </a:spcBef>
              <a:spcAft>
                <a:spcPts val="0"/>
              </a:spcAft>
              <a:buSzPts val="1850"/>
              <a:buFont typeface="Arial"/>
              <a:buNone/>
            </a:pPr>
            <a:r>
              <a:t/>
            </a:r>
            <a:endParaRPr sz="1850"/>
          </a:p>
          <a:p>
            <a:pPr indent="-342900" lvl="0" marL="342900" rtl="0" algn="l">
              <a:lnSpc>
                <a:spcPct val="80000"/>
              </a:lnSpc>
              <a:spcBef>
                <a:spcPts val="0"/>
              </a:spcBef>
              <a:spcAft>
                <a:spcPts val="0"/>
              </a:spcAft>
              <a:buSzPts val="1850"/>
              <a:buFont typeface="Arial"/>
              <a:buChar char="•"/>
            </a:pPr>
            <a:r>
              <a:rPr lang="pt-PT" sz="1850"/>
              <a:t>Evitați etichetarea elevilor ca „buni” sau „răi”.</a:t>
            </a:r>
            <a:endParaRPr sz="1850"/>
          </a:p>
          <a:p>
            <a:pPr indent="-225425" lvl="0" marL="342900" rtl="0" algn="l">
              <a:lnSpc>
                <a:spcPct val="80000"/>
              </a:lnSpc>
              <a:spcBef>
                <a:spcPts val="0"/>
              </a:spcBef>
              <a:spcAft>
                <a:spcPts val="0"/>
              </a:spcAft>
              <a:buSzPts val="1850"/>
              <a:buFont typeface="Arial"/>
              <a:buNone/>
            </a:pPr>
            <a:r>
              <a:t/>
            </a:r>
            <a:endParaRPr sz="1850"/>
          </a:p>
          <a:p>
            <a:pPr indent="-342900" lvl="0" marL="342900" rtl="0" algn="l">
              <a:lnSpc>
                <a:spcPct val="80000"/>
              </a:lnSpc>
              <a:spcBef>
                <a:spcPts val="0"/>
              </a:spcBef>
              <a:spcAft>
                <a:spcPts val="0"/>
              </a:spcAft>
              <a:buSzPts val="1850"/>
              <a:buFont typeface="Arial"/>
              <a:buChar char="•"/>
            </a:pPr>
            <a:r>
              <a:rPr lang="pt-PT" sz="1850"/>
              <a:t>Concentrați-vă pe recunoașterea și recompensarea comportamentului acceptabil.</a:t>
            </a:r>
            <a:endParaRPr/>
          </a:p>
          <a:p>
            <a:pPr indent="-225425" lvl="0" marL="342900" rtl="0" algn="l">
              <a:lnSpc>
                <a:spcPct val="80000"/>
              </a:lnSpc>
              <a:spcBef>
                <a:spcPts val="0"/>
              </a:spcBef>
              <a:spcAft>
                <a:spcPts val="0"/>
              </a:spcAft>
              <a:buSzPts val="1850"/>
              <a:buFont typeface="Arial"/>
              <a:buNone/>
            </a:pPr>
            <a:r>
              <a:t/>
            </a:r>
            <a:endParaRPr sz="1850"/>
          </a:p>
          <a:p>
            <a:pPr indent="-342900" lvl="0" marL="342900" rtl="0" algn="l">
              <a:lnSpc>
                <a:spcPct val="80000"/>
              </a:lnSpc>
              <a:spcBef>
                <a:spcPts val="0"/>
              </a:spcBef>
              <a:spcAft>
                <a:spcPts val="0"/>
              </a:spcAft>
              <a:buSzPts val="1850"/>
              <a:buFont typeface="Arial"/>
              <a:buChar char="•"/>
            </a:pPr>
            <a:r>
              <a:rPr lang="pt-PT" sz="1850"/>
              <a:t>Ignorați sau minimizați problemele minore în loc să perturbați clasa.</a:t>
            </a:r>
            <a:endParaRPr sz="1850"/>
          </a:p>
          <a:p>
            <a:pPr indent="0" lvl="0" marL="0" rtl="0" algn="l">
              <a:lnSpc>
                <a:spcPct val="80000"/>
              </a:lnSpc>
              <a:spcBef>
                <a:spcPts val="0"/>
              </a:spcBef>
              <a:spcAft>
                <a:spcPts val="0"/>
              </a:spcAft>
              <a:buSzPts val="1850"/>
              <a:buNone/>
            </a:pPr>
            <a:r>
              <a:t/>
            </a:r>
            <a:endParaRPr sz="1850"/>
          </a:p>
          <a:p>
            <a:pPr indent="-342900" lvl="0" marL="342900" rtl="0" algn="l">
              <a:lnSpc>
                <a:spcPct val="80000"/>
              </a:lnSpc>
              <a:spcBef>
                <a:spcPts val="0"/>
              </a:spcBef>
              <a:spcAft>
                <a:spcPts val="0"/>
              </a:spcAft>
              <a:buSzPts val="1850"/>
              <a:buFont typeface="Arial"/>
              <a:buChar char="•"/>
            </a:pPr>
            <a:r>
              <a:rPr lang="pt-PT" sz="1850"/>
              <a:t>Acolo unde sunt necesare mustrări, faceți-le într-un mod rapid și fără a perturba clasa.</a:t>
            </a:r>
            <a:endParaRPr sz="1850"/>
          </a:p>
          <a:p>
            <a:pPr indent="-225425" lvl="0" marL="342900" rtl="0" algn="l">
              <a:lnSpc>
                <a:spcPct val="80000"/>
              </a:lnSpc>
              <a:spcBef>
                <a:spcPts val="0"/>
              </a:spcBef>
              <a:spcAft>
                <a:spcPts val="0"/>
              </a:spcAft>
              <a:buSzPts val="1850"/>
              <a:buFont typeface="Arial"/>
              <a:buNone/>
            </a:pPr>
            <a:r>
              <a:t/>
            </a:r>
            <a:endParaRPr sz="1850"/>
          </a:p>
          <a:p>
            <a:pPr indent="-342900" lvl="0" marL="342900" rtl="0" algn="l">
              <a:lnSpc>
                <a:spcPct val="80000"/>
              </a:lnSpc>
              <a:spcBef>
                <a:spcPts val="0"/>
              </a:spcBef>
              <a:spcAft>
                <a:spcPts val="0"/>
              </a:spcAft>
              <a:buSzPts val="1850"/>
              <a:buFont typeface="Arial"/>
              <a:buChar char="•"/>
            </a:pPr>
            <a:r>
              <a:rPr lang="pt-PT" sz="1850"/>
              <a:t>Când este necesar să vorbiți cu un elev despre comportamentul său, încercați să vorbiți în privat.</a:t>
            </a:r>
            <a:endParaRPr sz="1850"/>
          </a:p>
          <a:p>
            <a:pPr indent="0" lvl="0" marL="0" rtl="0" algn="l">
              <a:lnSpc>
                <a:spcPct val="80000"/>
              </a:lnSpc>
              <a:spcBef>
                <a:spcPts val="970"/>
              </a:spcBef>
              <a:spcAft>
                <a:spcPts val="0"/>
              </a:spcAft>
              <a:buClr>
                <a:schemeClr val="dk1"/>
              </a:buClr>
              <a:buSzPts val="1850"/>
              <a:buNone/>
            </a:pPr>
            <a:r>
              <a:t/>
            </a:r>
            <a:endParaRPr sz="1850"/>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6" name="Shape 646"/>
        <p:cNvGrpSpPr/>
        <p:nvPr/>
      </p:nvGrpSpPr>
      <p:grpSpPr>
        <a:xfrm>
          <a:off x="0" y="0"/>
          <a:ext cx="0" cy="0"/>
          <a:chOff x="0" y="0"/>
          <a:chExt cx="0" cy="0"/>
        </a:xfrm>
      </p:grpSpPr>
      <p:sp>
        <p:nvSpPr>
          <p:cNvPr id="647" name="Google Shape;647;p88"/>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4000"/>
              <a:buNone/>
            </a:pPr>
            <a:r>
              <a:rPr lang="pt-PT" sz="4000">
                <a:solidFill>
                  <a:srgbClr val="08A5EF"/>
                </a:solidFill>
                <a:latin typeface="Calibri"/>
                <a:ea typeface="Calibri"/>
                <a:cs typeface="Calibri"/>
                <a:sym typeface="Calibri"/>
              </a:rPr>
              <a:t>Scenariul 4 - Incidentul diferențelor culturale</a:t>
            </a:r>
            <a:br>
              <a:rPr lang="pt-PT" sz="4000">
                <a:solidFill>
                  <a:srgbClr val="08A5EF"/>
                </a:solidFill>
                <a:latin typeface="Calibri"/>
                <a:ea typeface="Calibri"/>
                <a:cs typeface="Calibri"/>
                <a:sym typeface="Calibri"/>
              </a:rPr>
            </a:br>
            <a:r>
              <a:rPr lang="pt-PT" sz="4000">
                <a:solidFill>
                  <a:srgbClr val="08A5EF"/>
                </a:solidFill>
                <a:latin typeface="Calibri"/>
                <a:ea typeface="Calibri"/>
                <a:cs typeface="Calibri"/>
                <a:sym typeface="Calibri"/>
              </a:rPr>
              <a:t>Teoria conflictului</a:t>
            </a:r>
            <a:endParaRPr sz="4000">
              <a:solidFill>
                <a:srgbClr val="08A5EF"/>
              </a:solidFill>
              <a:latin typeface="Calibri"/>
              <a:ea typeface="Calibri"/>
              <a:cs typeface="Calibri"/>
              <a:sym typeface="Calibri"/>
            </a:endParaRPr>
          </a:p>
        </p:txBody>
      </p:sp>
      <p:sp>
        <p:nvSpPr>
          <p:cNvPr id="648" name="Google Shape;648;p88"/>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pt-PT"/>
              <a:t> </a:t>
            </a:r>
            <a:endParaRPr/>
          </a:p>
        </p:txBody>
      </p:sp>
      <p:pic>
        <p:nvPicPr>
          <p:cNvPr id="649" name="Google Shape;649;p88"/>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650" name="Google Shape;650;p88"/>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pt-PT"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
        <p:nvSpPr>
          <p:cNvPr id="651" name="Google Shape;651;p88"/>
          <p:cNvSpPr/>
          <p:nvPr/>
        </p:nvSpPr>
        <p:spPr>
          <a:xfrm>
            <a:off x="500034" y="6286520"/>
            <a:ext cx="8101770" cy="64629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pt-PT" sz="1800" u="none" cap="none" strike="noStrike">
                <a:solidFill>
                  <a:srgbClr val="EF8E7B"/>
                </a:solidFill>
                <a:latin typeface="Arial"/>
                <a:ea typeface="Arial"/>
                <a:cs typeface="Arial"/>
                <a:sym typeface="Arial"/>
              </a:rPr>
              <a:t>Probleme în relațiile de colegialitate</a:t>
            </a:r>
            <a:endParaRPr b="0" i="0" sz="1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5" name="Shape 655"/>
        <p:cNvGrpSpPr/>
        <p:nvPr/>
      </p:nvGrpSpPr>
      <p:grpSpPr>
        <a:xfrm>
          <a:off x="0" y="0"/>
          <a:ext cx="0" cy="0"/>
          <a:chOff x="0" y="0"/>
          <a:chExt cx="0" cy="0"/>
        </a:xfrm>
      </p:grpSpPr>
      <p:sp>
        <p:nvSpPr>
          <p:cNvPr id="656" name="Google Shape;656;p89"/>
          <p:cNvSpPr txBox="1"/>
          <p:nvPr>
            <p:ph type="title"/>
          </p:nvPr>
        </p:nvSpPr>
        <p:spPr>
          <a:xfrm>
            <a:off x="256477" y="152718"/>
            <a:ext cx="6467707"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a:t>RELAȚIILE DE COLEGIALITATE - IMPORTANȚA LOR</a:t>
            </a:r>
            <a:endParaRPr/>
          </a:p>
        </p:txBody>
      </p:sp>
      <p:sp>
        <p:nvSpPr>
          <p:cNvPr id="657" name="Google Shape;657;p89"/>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342900" lvl="0" marL="342900" rtl="0" algn="just">
              <a:lnSpc>
                <a:spcPct val="100000"/>
              </a:lnSpc>
              <a:spcBef>
                <a:spcPts val="0"/>
              </a:spcBef>
              <a:spcAft>
                <a:spcPts val="0"/>
              </a:spcAft>
              <a:buSzPts val="2000"/>
              <a:buFont typeface="Arial"/>
              <a:buChar char="•"/>
            </a:pPr>
            <a:r>
              <a:rPr b="0" lang="pt-PT">
                <a:latin typeface="Calibri"/>
                <a:ea typeface="Calibri"/>
                <a:cs typeface="Calibri"/>
                <a:sym typeface="Calibri"/>
              </a:rPr>
              <a:t>Modul în care se interacționează și se formează relații cu ceilalți prin copilăria timpurie, copilăria mijlocie și adolescența este o piatră de temelie a majorității teoriilor dezvoltării (de exemplu, Erikson, 1968; Parker, Rubin, Erath, Wojslawowicz &amp; Buskirk, 2006). Formarea abilităților sociale care permit negocierea eficientă a interacțiunilor legate de colegi și a relațiilor interumane este, fără îndoială, una dintre cele mai importante sarcini de dezvoltare. Ca atare, relațiile între colegi contribuie puternic la multe aspecte ale dezvoltării normale și anormale (Bukowski &amp; Adams, 2005).</a:t>
            </a:r>
            <a:endParaRPr/>
          </a:p>
          <a:p>
            <a:pPr indent="0" lvl="0" marL="0" rtl="0" algn="l">
              <a:lnSpc>
                <a:spcPct val="100000"/>
              </a:lnSpc>
              <a:spcBef>
                <a:spcPts val="1000"/>
              </a:spcBef>
              <a:spcAft>
                <a:spcPts val="0"/>
              </a:spcAft>
              <a:buClr>
                <a:schemeClr val="dk1"/>
              </a:buClr>
              <a:buSzPts val="2000"/>
              <a:buNone/>
            </a:pPr>
            <a:r>
              <a:t/>
            </a:r>
            <a:endParaRPr/>
          </a:p>
        </p:txBody>
      </p:sp>
      <p:pic>
        <p:nvPicPr>
          <p:cNvPr id="658" name="Google Shape;658;p89"/>
          <p:cNvPicPr preferRelativeResize="0"/>
          <p:nvPr/>
        </p:nvPicPr>
        <p:blipFill rotWithShape="1">
          <a:blip r:embed="rId3">
            <a:alphaModFix/>
          </a:blip>
          <a:srcRect b="0" l="0" r="0" t="0"/>
          <a:stretch/>
        </p:blipFill>
        <p:spPr>
          <a:xfrm>
            <a:off x="5500753" y="4649470"/>
            <a:ext cx="2571750" cy="1704975"/>
          </a:xfrm>
          <a:prstGeom prst="rect">
            <a:avLst/>
          </a:prstGeom>
          <a:noFill/>
          <a:ln>
            <a:noFill/>
          </a:ln>
        </p:spPr>
      </p:pic>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2" name="Shape 662"/>
        <p:cNvGrpSpPr/>
        <p:nvPr/>
      </p:nvGrpSpPr>
      <p:grpSpPr>
        <a:xfrm>
          <a:off x="0" y="0"/>
          <a:ext cx="0" cy="0"/>
          <a:chOff x="0" y="0"/>
          <a:chExt cx="0" cy="0"/>
        </a:xfrm>
      </p:grpSpPr>
      <p:sp>
        <p:nvSpPr>
          <p:cNvPr id="663" name="Google Shape;663;p9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pt-PT" sz="3240"/>
              <a:t>CAUZE POSIBILE ALE DIFICULTĂȚILOR ÎN RELAȚIILE DE COLEGIALITATE</a:t>
            </a:r>
            <a:endParaRPr sz="3240"/>
          </a:p>
        </p:txBody>
      </p:sp>
      <p:sp>
        <p:nvSpPr>
          <p:cNvPr id="664" name="Google Shape;664;p90"/>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lnSpcReduction="10000"/>
          </a:bodyPr>
          <a:lstStyle/>
          <a:p>
            <a:pPr indent="-342900" lvl="0" marL="342900" rtl="0" algn="l">
              <a:lnSpc>
                <a:spcPct val="100000"/>
              </a:lnSpc>
              <a:spcBef>
                <a:spcPts val="0"/>
              </a:spcBef>
              <a:spcAft>
                <a:spcPts val="0"/>
              </a:spcAft>
              <a:buSzPts val="2000"/>
              <a:buFont typeface="Arial"/>
              <a:buChar char="•"/>
            </a:pPr>
            <a:r>
              <a:rPr lang="pt-PT"/>
              <a:t>Impulsivitate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Agresivitate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Tulburări de comunicare</a:t>
            </a:r>
            <a:endParaRPr/>
          </a:p>
          <a:p>
            <a:pPr indent="0" lvl="0" marL="0" rtl="0" algn="l">
              <a:lnSpc>
                <a:spcPct val="100000"/>
              </a:lnSpc>
              <a:spcBef>
                <a:spcPts val="0"/>
              </a:spcBef>
              <a:spcAft>
                <a:spcPts val="0"/>
              </a:spcAft>
              <a:buSzPts val="2000"/>
              <a:buNone/>
            </a:pPr>
            <a:r>
              <a:t/>
            </a:r>
            <a:endParaRPr/>
          </a:p>
          <a:p>
            <a:pPr indent="-342900" lvl="0" marL="342900" rtl="0" algn="l">
              <a:lnSpc>
                <a:spcPct val="100000"/>
              </a:lnSpc>
              <a:spcBef>
                <a:spcPts val="0"/>
              </a:spcBef>
              <a:spcAft>
                <a:spcPts val="0"/>
              </a:spcAft>
              <a:buSzPts val="2000"/>
              <a:buFont typeface="Arial"/>
              <a:buChar char="•"/>
            </a:pPr>
            <a:r>
              <a:rPr lang="pt-PT"/>
              <a:t>Bullying (Intimidare)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Comportamente antisociale / </a:t>
            </a:r>
            <a:endParaRPr/>
          </a:p>
          <a:p>
            <a:pPr indent="0" lvl="0" marL="0" rtl="0" algn="l">
              <a:lnSpc>
                <a:spcPct val="100000"/>
              </a:lnSpc>
              <a:spcBef>
                <a:spcPts val="0"/>
              </a:spcBef>
              <a:spcAft>
                <a:spcPts val="0"/>
              </a:spcAft>
              <a:buSzPts val="2000"/>
              <a:buNone/>
            </a:pPr>
            <a:r>
              <a:rPr lang="pt-PT"/>
              <a:t>Comportamente de încălcare a regulilor</a:t>
            </a:r>
            <a:endParaRPr/>
          </a:p>
          <a:p>
            <a:pPr indent="-342900" lvl="0" marL="342900" rtl="0" algn="l">
              <a:lnSpc>
                <a:spcPct val="100000"/>
              </a:lnSpc>
              <a:spcBef>
                <a:spcPts val="0"/>
              </a:spcBef>
              <a:spcAft>
                <a:spcPts val="0"/>
              </a:spcAft>
              <a:buSzPts val="2000"/>
              <a:buFont typeface="Arial"/>
              <a:buChar char="•"/>
            </a:pPr>
            <a:r>
              <a:rPr lang="pt-PT"/>
              <a:t>Probleme de internalizare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Diferențe culturale și ideologice</a:t>
            </a:r>
            <a:endParaRPr/>
          </a:p>
          <a:p>
            <a:pPr indent="-215900" lvl="0" marL="342900" rtl="0" algn="l">
              <a:lnSpc>
                <a:spcPct val="100000"/>
              </a:lnSpc>
              <a:spcBef>
                <a:spcPts val="0"/>
              </a:spcBef>
              <a:spcAft>
                <a:spcPts val="0"/>
              </a:spcAft>
              <a:buSzPts val="2000"/>
              <a:buFont typeface="Arial"/>
              <a:buNone/>
            </a:pPr>
            <a:r>
              <a:t/>
            </a:r>
            <a:endParaRPr/>
          </a:p>
          <a:p>
            <a:pPr indent="-342900" lvl="0" marL="342900" rtl="0" algn="l">
              <a:lnSpc>
                <a:spcPct val="100000"/>
              </a:lnSpc>
              <a:spcBef>
                <a:spcPts val="0"/>
              </a:spcBef>
              <a:spcAft>
                <a:spcPts val="0"/>
              </a:spcAft>
              <a:buSzPts val="2000"/>
              <a:buFont typeface="Arial"/>
              <a:buChar char="•"/>
            </a:pPr>
            <a:r>
              <a:rPr lang="pt-PT"/>
              <a:t>Dizabilități (PHDA)</a:t>
            </a:r>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8" name="Shape 668"/>
        <p:cNvGrpSpPr/>
        <p:nvPr/>
      </p:nvGrpSpPr>
      <p:grpSpPr>
        <a:xfrm>
          <a:off x="0" y="0"/>
          <a:ext cx="0" cy="0"/>
          <a:chOff x="0" y="0"/>
          <a:chExt cx="0" cy="0"/>
        </a:xfrm>
      </p:grpSpPr>
      <p:sp>
        <p:nvSpPr>
          <p:cNvPr id="669" name="Google Shape;669;p9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240"/>
              <a:buNone/>
            </a:pPr>
            <a:r>
              <a:rPr lang="pt-PT" sz="3240"/>
              <a:t>DIFERENȚE CULTURALE</a:t>
            </a:r>
            <a:br>
              <a:rPr lang="pt-PT" sz="3240"/>
            </a:br>
            <a:r>
              <a:rPr lang="pt-PT" sz="3240"/>
              <a:t>INTRODUCERE</a:t>
            </a:r>
            <a:endParaRPr sz="3240"/>
          </a:p>
        </p:txBody>
      </p:sp>
      <p:sp>
        <p:nvSpPr>
          <p:cNvPr id="670" name="Google Shape;670;p91"/>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SzPts val="1850"/>
              <a:buNone/>
            </a:pPr>
            <a:r>
              <a:rPr lang="pt-PT" sz="1850"/>
              <a:t>Una dintre multiplele cauze ale dificultăților din relațiile de colegialitate sunt diferențele culturale dintre ele. Uneori tinerii nu pot accepta diferența.</a:t>
            </a:r>
            <a:endParaRPr/>
          </a:p>
          <a:p>
            <a:pPr indent="0" lvl="0" marL="0" rtl="0" algn="just">
              <a:lnSpc>
                <a:spcPct val="90000"/>
              </a:lnSpc>
              <a:spcBef>
                <a:spcPts val="0"/>
              </a:spcBef>
              <a:spcAft>
                <a:spcPts val="0"/>
              </a:spcAft>
              <a:buSzPts val="1850"/>
              <a:buNone/>
            </a:pPr>
            <a:r>
              <a:t/>
            </a:r>
            <a:endParaRPr sz="1850"/>
          </a:p>
          <a:p>
            <a:pPr indent="0" lvl="0" marL="0" rtl="0" algn="just">
              <a:lnSpc>
                <a:spcPct val="90000"/>
              </a:lnSpc>
              <a:spcBef>
                <a:spcPts val="0"/>
              </a:spcBef>
              <a:spcAft>
                <a:spcPts val="0"/>
              </a:spcAft>
              <a:buSzPts val="1850"/>
              <a:buNone/>
            </a:pPr>
            <a:r>
              <a:rPr lang="pt-PT" sz="1850"/>
              <a:t>Cultura poate fi definită ca un set de tipare de comportament, credințe, cunoștințe și obiceiuri care disting un grup social. Se poate spune, de asemenea, că este o formă sau etapă evolutivă a tradițiilor și valorilor intelectuale, morale, spirituale dintr-un anumit loc sau o anumită perioadă. Este strâns legată de limba vorbită și vice - versa, deoarece limba este sursa de exprimare a culturii unui popor. Acesta este motivul pentru care apar probleme în societatea noastră din cauza lipsei de înțelegere sau acceptare a obiceiurilor și a modului de viață al interlocutorilor noștri. Cultura este, de asemenea, dinamică prin faptul că indivizii, practicile și mediile sunt în continuă schimbare și, prin urmare, este dificil să existe o singură definiție a culturii.</a:t>
            </a:r>
            <a:endParaRPr/>
          </a:p>
          <a:p>
            <a:pPr indent="0" lvl="0" marL="0" rtl="0" algn="just">
              <a:lnSpc>
                <a:spcPct val="90000"/>
              </a:lnSpc>
              <a:spcBef>
                <a:spcPts val="970"/>
              </a:spcBef>
              <a:spcAft>
                <a:spcPts val="0"/>
              </a:spcAft>
              <a:buClr>
                <a:schemeClr val="dk1"/>
              </a:buClr>
              <a:buSzPts val="1850"/>
              <a:buNone/>
            </a:pPr>
            <a:r>
              <a:t/>
            </a:r>
            <a:endParaRPr sz="1850"/>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4" name="Shape 674"/>
        <p:cNvGrpSpPr/>
        <p:nvPr/>
      </p:nvGrpSpPr>
      <p:grpSpPr>
        <a:xfrm>
          <a:off x="0" y="0"/>
          <a:ext cx="0" cy="0"/>
          <a:chOff x="0" y="0"/>
          <a:chExt cx="0" cy="0"/>
        </a:xfrm>
      </p:grpSpPr>
      <p:sp>
        <p:nvSpPr>
          <p:cNvPr id="675" name="Google Shape;675;p9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DIFERENȚE CULTURALE</a:t>
            </a:r>
            <a:br>
              <a:rPr lang="pt-PT"/>
            </a:br>
            <a:r>
              <a:rPr lang="pt-PT"/>
              <a:t>INTRODUCERE</a:t>
            </a:r>
            <a:endParaRPr/>
          </a:p>
        </p:txBody>
      </p:sp>
      <p:pic>
        <p:nvPicPr>
          <p:cNvPr descr="Organization Change / Organization Development. Structure should follow  strategy Growth –Concentration –Diversification Stability –No change  Retrenchment. - ppt download" id="676" name="Google Shape;676;p92"/>
          <p:cNvPicPr preferRelativeResize="0"/>
          <p:nvPr>
            <p:ph idx="1" type="body"/>
          </p:nvPr>
        </p:nvPicPr>
        <p:blipFill rotWithShape="1">
          <a:blip r:embed="rId3">
            <a:alphaModFix/>
          </a:blip>
          <a:srcRect b="0" l="0" r="0" t="0"/>
          <a:stretch/>
        </p:blipFill>
        <p:spPr>
          <a:xfrm>
            <a:off x="1295735" y="1741449"/>
            <a:ext cx="5831417" cy="4373563"/>
          </a:xfrm>
          <a:prstGeom prst="rect">
            <a:avLst/>
          </a:prstGeom>
          <a:noFill/>
          <a:ln>
            <a:noFill/>
          </a:ln>
        </p:spPr>
      </p:pic>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0" name="Shape 680"/>
        <p:cNvGrpSpPr/>
        <p:nvPr/>
      </p:nvGrpSpPr>
      <p:grpSpPr>
        <a:xfrm>
          <a:off x="0" y="0"/>
          <a:ext cx="0" cy="0"/>
          <a:chOff x="0" y="0"/>
          <a:chExt cx="0" cy="0"/>
        </a:xfrm>
      </p:grpSpPr>
      <p:sp>
        <p:nvSpPr>
          <p:cNvPr id="681" name="Google Shape;681;p93"/>
          <p:cNvSpPr txBox="1"/>
          <p:nvPr>
            <p:ph type="title"/>
          </p:nvPr>
        </p:nvSpPr>
        <p:spPr>
          <a:xfrm>
            <a:off x="546410" y="381000"/>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240"/>
              <a:buNone/>
            </a:pPr>
            <a:r>
              <a:rPr lang="pt-PT" sz="3240"/>
              <a:t>DIFERENȚE CULTURALE</a:t>
            </a:r>
            <a:br>
              <a:rPr lang="pt-PT" sz="3240"/>
            </a:br>
            <a:r>
              <a:rPr lang="pt-PT" sz="3240"/>
              <a:t>INTRODUCERE</a:t>
            </a:r>
            <a:endParaRPr sz="3240"/>
          </a:p>
        </p:txBody>
      </p:sp>
      <p:sp>
        <p:nvSpPr>
          <p:cNvPr id="682" name="Google Shape;682;p93"/>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SzPts val="1850"/>
              <a:buNone/>
            </a:pPr>
            <a:r>
              <a:rPr lang="pt-PT" sz="1850"/>
              <a:t>Într-o societate care devine din ce în ce mai multiculturală, a cărei „pluralitate de culturi, etnii, religii, viziuni asupra lumii și alte dimensiuni ale identităților se infiltrează din ce în ce mai mult în diferitele domenii ale vieții contemporane”, multiculturalismul apare ca un concept care ne permite să punem la îndoială „superioritatea” cunoașterii generale și universale din programa școlară și a practicilor pedagogice dezvoltate peste cunoștințe particulare și locale. Perspectiva multiculturalismului susține o educație în care diversitatea nu este doar observată, ci și inclusă și apreciată în curriculum și în practicile pedagogice. Prin urmare, în urma acestei gândiri, rolul profesorului va fi crucial pentru o relație între diferitele culturi existente în școală. Aceasta este realitatea pe care o avem în acest moment și atunci trebuie să înțelegem și să transformăm ceea ce este necesar pentru includerea deplină și succesul elevilor, indiferent de țara lor de origine, etnie sau proveniență socială.</a:t>
            </a:r>
            <a:endParaRPr sz="1850"/>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7" name="Shape 687"/>
        <p:cNvGrpSpPr/>
        <p:nvPr/>
      </p:nvGrpSpPr>
      <p:grpSpPr>
        <a:xfrm>
          <a:off x="0" y="0"/>
          <a:ext cx="0" cy="0"/>
          <a:chOff x="0" y="0"/>
          <a:chExt cx="0" cy="0"/>
        </a:xfrm>
      </p:grpSpPr>
      <p:sp>
        <p:nvSpPr>
          <p:cNvPr id="688" name="Google Shape;688;p94"/>
          <p:cNvSpPr txBox="1"/>
          <p:nvPr>
            <p:ph type="title"/>
          </p:nvPr>
        </p:nvSpPr>
        <p:spPr>
          <a:xfrm>
            <a:off x="457200" y="152718"/>
            <a:ext cx="606643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3600"/>
              <a:buNone/>
            </a:pPr>
            <a:r>
              <a:rPr lang="pt-PT"/>
              <a:t>DIFERENȚE CULTURALE</a:t>
            </a:r>
            <a:br>
              <a:rPr lang="pt-PT"/>
            </a:br>
            <a:r>
              <a:rPr lang="pt-PT"/>
              <a:t>INTRODUCERE</a:t>
            </a:r>
            <a:endParaRPr/>
          </a:p>
        </p:txBody>
      </p:sp>
      <p:sp>
        <p:nvSpPr>
          <p:cNvPr id="689" name="Google Shape;689;p94"/>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Autofit/>
          </a:bodyPr>
          <a:lstStyle/>
          <a:p>
            <a:pPr indent="0" lvl="0" marL="0" rtl="0" algn="just">
              <a:lnSpc>
                <a:spcPct val="115000"/>
              </a:lnSpc>
              <a:spcBef>
                <a:spcPts val="1200"/>
              </a:spcBef>
              <a:spcAft>
                <a:spcPts val="0"/>
              </a:spcAft>
              <a:buSzPts val="1100"/>
              <a:buNone/>
            </a:pPr>
            <a:r>
              <a:rPr b="0" lang="pt-PT" sz="1400">
                <a:solidFill>
                  <a:srgbClr val="333333"/>
                </a:solidFill>
              </a:rPr>
              <a:t>Toată lumea are o identitate culturală, de care este adesea inconștientă, deoarece face deja parte din identitate. Cu toate acestea, în țările cu minorități etnice, religioase sau lingvistice sau minorități de origine indigenă, identitatea culturală devine adesea o problemă a drepturilor omului, mai ales atunci când un grup mai puternic încearcă să-și impună cultura grupurilor mai puțin puternice.</a:t>
            </a:r>
            <a:endParaRPr/>
          </a:p>
          <a:p>
            <a:pPr indent="0" lvl="0" marL="0" rtl="0" algn="just">
              <a:lnSpc>
                <a:spcPct val="115000"/>
              </a:lnSpc>
              <a:spcBef>
                <a:spcPts val="1200"/>
              </a:spcBef>
              <a:spcAft>
                <a:spcPts val="0"/>
              </a:spcAft>
              <a:buSzPts val="1100"/>
              <a:buNone/>
            </a:pPr>
            <a:r>
              <a:rPr b="0" lang="pt-PT" sz="1400">
                <a:solidFill>
                  <a:srgbClr val="333333"/>
                </a:solidFill>
              </a:rPr>
              <a:t>Convenția privind drepturile copilului acordă o atenție deosebită dreptului copilului la identitatea sa culturală. Articolul 29 garantează copilului o educație care dezvoltă respectul pentru cultură, limbă și valorile sale.</a:t>
            </a:r>
            <a:endParaRPr/>
          </a:p>
          <a:p>
            <a:pPr indent="0" lvl="0" marL="0" rtl="0" algn="just">
              <a:lnSpc>
                <a:spcPct val="115000"/>
              </a:lnSpc>
              <a:spcBef>
                <a:spcPts val="1200"/>
              </a:spcBef>
              <a:spcAft>
                <a:spcPts val="0"/>
              </a:spcAft>
              <a:buSzPts val="1100"/>
              <a:buNone/>
            </a:pPr>
            <a:r>
              <a:rPr b="0" lang="pt-PT" sz="1400">
                <a:solidFill>
                  <a:srgbClr val="333333"/>
                </a:solidFill>
              </a:rPr>
              <a:t>Articolul 30 recunoaște în special dreptul copiilor din comunitățile minoritare și al populațiilor indigene de a se bucura de propria lor cultură și de a-și practica religia și limba și articolul 31 recunoaște dreptul copilului de a participa pe deplin la viața culturală și artistică.</a:t>
            </a:r>
            <a:endParaRPr/>
          </a:p>
          <a:p>
            <a:pPr indent="0" lvl="0" marL="0" rtl="0" algn="just">
              <a:lnSpc>
                <a:spcPct val="115000"/>
              </a:lnSpc>
              <a:spcBef>
                <a:spcPts val="1200"/>
              </a:spcBef>
              <a:spcAft>
                <a:spcPts val="0"/>
              </a:spcAft>
              <a:buSzPts val="1100"/>
              <a:buNone/>
            </a:pPr>
            <a:r>
              <a:rPr b="0" lang="pt-PT" sz="1400">
                <a:solidFill>
                  <a:srgbClr val="333333"/>
                </a:solidFill>
              </a:rPr>
              <a:t>Declarația universală a UNESCO privind diversitatea culturală subliniază legătura dintre identitatea culturală și diversitate: „Cultura ia forme diverse în timp și spațiu. Această diversitate este întruchipată în unicitatea și pluralitatea identităților grupurilor și societăților care alcătuiesc omenirea. Ca sursă de schimb, inovație și creativitate, diversitatea culturală este la fel de necesară pentru omenire, precum biodiversitatea pentru natură "(articolul 1</a:t>
            </a:r>
            <a:r>
              <a:rPr b="0" lang="pt-PT" sz="1400">
                <a:solidFill>
                  <a:srgbClr val="333333"/>
                </a:solidFill>
                <a:highlight>
                  <a:srgbClr val="FFFFFF"/>
                </a:highlight>
              </a:rPr>
              <a:t>).</a:t>
            </a:r>
            <a:endParaRPr b="0" sz="1400">
              <a:solidFill>
                <a:srgbClr val="333333"/>
              </a:solidFill>
              <a:highlight>
                <a:srgbClr val="FFFFFF"/>
              </a:highlight>
            </a:endParaRPr>
          </a:p>
          <a:p>
            <a:pPr indent="0" lvl="0" marL="0" rtl="0" algn="l">
              <a:lnSpc>
                <a:spcPct val="100000"/>
              </a:lnSpc>
              <a:spcBef>
                <a:spcPts val="1200"/>
              </a:spcBef>
              <a:spcAft>
                <a:spcPts val="600"/>
              </a:spcAft>
              <a:buSzPts val="1800"/>
              <a:buNone/>
            </a:pPr>
            <a:r>
              <a:t/>
            </a:r>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3" name="Shape 693"/>
        <p:cNvGrpSpPr/>
        <p:nvPr/>
      </p:nvGrpSpPr>
      <p:grpSpPr>
        <a:xfrm>
          <a:off x="0" y="0"/>
          <a:ext cx="0" cy="0"/>
          <a:chOff x="0" y="0"/>
          <a:chExt cx="0" cy="0"/>
        </a:xfrm>
      </p:grpSpPr>
      <p:sp>
        <p:nvSpPr>
          <p:cNvPr id="694" name="Google Shape;694;p9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240"/>
              <a:buNone/>
            </a:pPr>
            <a:r>
              <a:rPr lang="pt-PT" sz="3240"/>
              <a:t>DIFERENTE CULTURALE</a:t>
            </a:r>
            <a:br>
              <a:rPr lang="pt-PT" sz="3240"/>
            </a:br>
            <a:r>
              <a:rPr lang="pt-PT" sz="3240"/>
              <a:t>EXPLICAȚII</a:t>
            </a:r>
            <a:endParaRPr sz="3240"/>
          </a:p>
        </p:txBody>
      </p:sp>
      <p:sp>
        <p:nvSpPr>
          <p:cNvPr id="695" name="Google Shape;695;p95"/>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SzPts val="1700"/>
              <a:buNone/>
            </a:pPr>
            <a:r>
              <a:rPr lang="pt-PT" sz="1700"/>
              <a:t>Diferite manifestări de prejudecăți, discriminare, diferite forme de violență - fizică, simbolică, agresiune - homofobie, intoleranță religioasă, stereotipuri de gen, excluderea persoanelor cu dizabilități, printre altele, sunt prezente în societatea noastră, precum și în viața de zi cu zi a școlilor. Și majoritatea acestor manifestări, în mediul școlar, sunt date de grupul de semeni. Tinerii, printre ei, sunt acuzați și vulnerabilizați. Aceste atacuri sunt foarte frecvente în rândul tinerilor migranți, care se confruntă deja cu dificultăți mai mari, deoarece își părăsesc țara de origine pentru a începe o nouă viață într-o țară complet nouă, iar adaptarea nu este întotdeauna un proces ușor. Diferențele culturale sunt uneori foarte evidente și atunci când integrează tineri în comunitatea școlară, aceștia trec prin situații extrem de complicate.</a:t>
            </a:r>
            <a:endParaRPr sz="1700"/>
          </a:p>
          <a:p>
            <a:pPr indent="0" lvl="0" marL="0" rtl="0" algn="just">
              <a:lnSpc>
                <a:spcPct val="90000"/>
              </a:lnSpc>
              <a:spcBef>
                <a:spcPts val="0"/>
              </a:spcBef>
              <a:spcAft>
                <a:spcPts val="0"/>
              </a:spcAft>
              <a:buSzPts val="1700"/>
              <a:buNone/>
            </a:pPr>
            <a:r>
              <a:t/>
            </a:r>
            <a:endParaRPr sz="1700"/>
          </a:p>
          <a:p>
            <a:pPr indent="0" lvl="0" marL="0" rtl="0" algn="just">
              <a:lnSpc>
                <a:spcPct val="90000"/>
              </a:lnSpc>
              <a:spcBef>
                <a:spcPts val="0"/>
              </a:spcBef>
              <a:spcAft>
                <a:spcPts val="0"/>
              </a:spcAft>
              <a:buSzPts val="1700"/>
              <a:buNone/>
            </a:pPr>
            <a:r>
              <a:rPr lang="pt-PT" sz="1700"/>
              <a:t>Această realitate înseamnă că, dacă dorim să stimulăm procesele de învățare școlară în vederea garantării tuturor dreptului la educație, trebuie să afirmăm necesitatea urgentă de a lucra la chestiuni legate de recunoașterea și aprecierea diferențelor culturale în contextele școlare.</a:t>
            </a:r>
            <a:endParaRPr sz="17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8"/>
          <p:cNvSpPr txBox="1"/>
          <p:nvPr>
            <p:ph type="title"/>
          </p:nvPr>
        </p:nvSpPr>
        <p:spPr>
          <a:xfrm>
            <a:off x="457200" y="301443"/>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400"/>
              <a:buNone/>
            </a:pPr>
            <a:r>
              <a:rPr lang="pt-PT" sz="2400"/>
              <a:t>STRATEGII PENTRU PROMOVAREA RELAȚIILOR DE COLEGIALITATE</a:t>
            </a:r>
            <a:br>
              <a:rPr lang="pt-PT" sz="2400"/>
            </a:br>
            <a:r>
              <a:rPr lang="pt-PT" sz="2400"/>
              <a:t>EXEMPLE DE MICRO-SCHIMBĂRI ÎN RUTINE ȘI PRACTICI</a:t>
            </a:r>
            <a:endParaRPr sz="2400"/>
          </a:p>
        </p:txBody>
      </p:sp>
      <p:sp>
        <p:nvSpPr>
          <p:cNvPr id="156" name="Google Shape;156;p8"/>
          <p:cNvSpPr txBox="1"/>
          <p:nvPr>
            <p:ph idx="1" type="body"/>
          </p:nvPr>
        </p:nvSpPr>
        <p:spPr>
          <a:xfrm>
            <a:off x="457200" y="1950900"/>
            <a:ext cx="7620000" cy="4373700"/>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100000"/>
              </a:lnSpc>
              <a:spcBef>
                <a:spcPts val="0"/>
              </a:spcBef>
              <a:spcAft>
                <a:spcPts val="0"/>
              </a:spcAft>
              <a:buClr>
                <a:schemeClr val="dk1"/>
              </a:buClr>
              <a:buSzPts val="1100"/>
              <a:buNone/>
            </a:pPr>
            <a:r>
              <a:rPr lang="pt-PT"/>
              <a:t>CONFLICTUL AGRESIV ȘI BULLYING (INTIMIDARE)</a:t>
            </a:r>
            <a:endParaRPr/>
          </a:p>
          <a:p>
            <a:pPr indent="0" lvl="0" marL="0" rtl="0" algn="just">
              <a:lnSpc>
                <a:spcPct val="100000"/>
              </a:lnSpc>
              <a:spcBef>
                <a:spcPts val="360"/>
              </a:spcBef>
              <a:spcAft>
                <a:spcPts val="0"/>
              </a:spcAft>
              <a:buSzPts val="1100"/>
              <a:buNone/>
            </a:pPr>
            <a:r>
              <a:rPr lang="pt-PT"/>
              <a:t>• Puneți-i pe elevi să marcheze hărțile locului de joacă cu locurile în care apare agresiunea și planificați  supravegherea suplimentară a acestor locuri.</a:t>
            </a:r>
            <a:endParaRPr/>
          </a:p>
          <a:p>
            <a:pPr indent="0" lvl="0" marL="0" rtl="0" algn="just">
              <a:lnSpc>
                <a:spcPct val="100000"/>
              </a:lnSpc>
              <a:spcBef>
                <a:spcPts val="360"/>
              </a:spcBef>
              <a:spcAft>
                <a:spcPts val="0"/>
              </a:spcAft>
              <a:buSzPts val="1100"/>
              <a:buNone/>
            </a:pPr>
            <a:r>
              <a:rPr lang="pt-PT"/>
              <a:t>• Încurajați elevii care sunt ținta agresiunii să se joace lângă supervizori.</a:t>
            </a:r>
            <a:endParaRPr/>
          </a:p>
          <a:p>
            <a:pPr indent="0" lvl="0" marL="0" rtl="0" algn="just">
              <a:lnSpc>
                <a:spcPct val="100000"/>
              </a:lnSpc>
              <a:spcBef>
                <a:spcPts val="360"/>
              </a:spcBef>
              <a:spcAft>
                <a:spcPts val="0"/>
              </a:spcAft>
              <a:buSzPts val="1100"/>
              <a:buNone/>
            </a:pPr>
            <a:r>
              <a:rPr lang="pt-PT"/>
              <a:t>• Organizați întâlniri de clasă pentru a spori empatia în elevii care observă agresiunea și pregătiți-i să o oprească.</a:t>
            </a:r>
            <a:endParaRPr/>
          </a:p>
          <a:p>
            <a:pPr indent="0" lvl="0" marL="0" rtl="0" algn="just">
              <a:lnSpc>
                <a:spcPct val="100000"/>
              </a:lnSpc>
              <a:spcBef>
                <a:spcPts val="360"/>
              </a:spcBef>
              <a:spcAft>
                <a:spcPts val="0"/>
              </a:spcAft>
              <a:buSzPts val="1100"/>
              <a:buNone/>
            </a:pPr>
            <a:r>
              <a:rPr lang="pt-PT"/>
              <a:t>• Întâlniți-vă cu toți supraveghetorii locului de joacă pentru a discuta despre conflictele agresive și despre modalitățile de a le întrerupe.</a:t>
            </a:r>
            <a:endParaRPr/>
          </a:p>
          <a:p>
            <a:pPr indent="0" lvl="0" marL="0" rtl="0" algn="just">
              <a:lnSpc>
                <a:spcPct val="100000"/>
              </a:lnSpc>
              <a:spcBef>
                <a:spcPts val="360"/>
              </a:spcBef>
              <a:spcAft>
                <a:spcPts val="0"/>
              </a:spcAft>
              <a:buSzPts val="1100"/>
              <a:buNone/>
            </a:pPr>
            <a:r>
              <a:rPr lang="pt-PT"/>
              <a:t>• Sensibilizați elevii cu privire la agresiune folosind un videoclip sau o carte pentru a determina o discuție la clasă despre cum se simte să fii agresat.</a:t>
            </a:r>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9" name="Shape 699"/>
        <p:cNvGrpSpPr/>
        <p:nvPr/>
      </p:nvGrpSpPr>
      <p:grpSpPr>
        <a:xfrm>
          <a:off x="0" y="0"/>
          <a:ext cx="0" cy="0"/>
          <a:chOff x="0" y="0"/>
          <a:chExt cx="0" cy="0"/>
        </a:xfrm>
      </p:grpSpPr>
      <p:sp>
        <p:nvSpPr>
          <p:cNvPr id="700" name="Google Shape;700;p9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240"/>
              <a:buNone/>
            </a:pPr>
            <a:r>
              <a:rPr lang="pt-PT" sz="3240"/>
              <a:t>DIFERENTE CULTURALE</a:t>
            </a:r>
            <a:br>
              <a:rPr lang="pt-PT" sz="3240"/>
            </a:br>
            <a:r>
              <a:rPr lang="pt-PT" sz="3240"/>
              <a:t>EXPLICAȚII</a:t>
            </a:r>
            <a:endParaRPr sz="3240"/>
          </a:p>
        </p:txBody>
      </p:sp>
      <p:sp>
        <p:nvSpPr>
          <p:cNvPr id="701" name="Google Shape;701;p96"/>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SzPts val="1400"/>
              <a:buNone/>
            </a:pPr>
            <a:r>
              <a:rPr lang="pt-PT" sz="1400"/>
              <a:t>Una dintre marile provocări cu care se confruntă școlile și profesorii astăzi este de a stabili o viziune reală a practicii pedagogice în raport cu diversitatea culturală, privind-o ca un mijloc de transformare a clasei într-un mediu de învățare semnificativ pentru elevi. Acesta nu este un proces simplu; dimpotrivă, va solicita școlii să ia o poziție de schimbare, recreându-se din planificarea curriculumului, implementând noi strategii, lucrând la un nou curriculum, pregătind și profesioniștii din educație, parteneriate cu părinții și comunitatea, inclusiv proiecte care vizează această diversitate în proiectul său pedagogic politic, prin acțiunea participativă a tuturor celor implicați direct sau indirect în școală. Unul dintre rolurile școlii în acest domeniu ar fi pregătirea cetățenilor conștienți și critici, capabili să judece ce este mai bine pentru ei și pentru societate; și cea principală, respectând individualitățile altora, adică un cetățean care exercită cetățenia deplină. Unul dintre cei mai importanți factori pentru valorificarea și evidențierea acestor culturi este acela că toți agenții care acționează în cadrul școlii sunt incluși și implicați în îmbunătățirea acestei probleme, luptând, de asemenea, împotriva rasismului, intoleranței religioase, intoleranței sexuale și înlăturarea diferitelor  paradigmelor impuse de bunul simț. Există multe schimbări, dar sunt necesare, deoarece fiecare individ are dreptul la o educație de calitate care să respecte singularitățile sale, fără disconfortul cauzat de inserarea sa într-un mediu care, în principiu, favorizează un anumit public, deoarece școala aparține tuturor și este pentru toți. Indiferent de diferențele fiecăruia, acesta este un context de cunoaștere între elevi, care trebuie modelat pentru a-i servi mai bine, oferind sprijin pentru a nu fi discriminați și expuși, fiind astfel acceptați și respectați de toți.</a:t>
            </a:r>
            <a:endParaRPr sz="1400"/>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5" name="Shape 705"/>
        <p:cNvGrpSpPr/>
        <p:nvPr/>
      </p:nvGrpSpPr>
      <p:grpSpPr>
        <a:xfrm>
          <a:off x="0" y="0"/>
          <a:ext cx="0" cy="0"/>
          <a:chOff x="0" y="0"/>
          <a:chExt cx="0" cy="0"/>
        </a:xfrm>
      </p:grpSpPr>
      <p:sp>
        <p:nvSpPr>
          <p:cNvPr id="706" name="Google Shape;706;p9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240"/>
              <a:buNone/>
            </a:pPr>
            <a:r>
              <a:rPr lang="pt-PT" sz="3240"/>
              <a:t>DIFERENTE CULTURALE</a:t>
            </a:r>
            <a:br>
              <a:rPr lang="pt-PT" sz="3240"/>
            </a:br>
            <a:r>
              <a:rPr lang="pt-PT" sz="3240"/>
              <a:t>EXPLICAȚII</a:t>
            </a:r>
            <a:endParaRPr sz="3240"/>
          </a:p>
        </p:txBody>
      </p:sp>
      <p:sp>
        <p:nvSpPr>
          <p:cNvPr id="707" name="Google Shape;707;p97"/>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SzPts val="1850"/>
              <a:buNone/>
            </a:pPr>
            <a:r>
              <a:rPr lang="pt-PT" sz="1850"/>
              <a:t>Elevii din clasele noastre sunt astăzi mai diverși ca niciodată. Ei reprezintă diferite rase, etnii, culturi și medii socio-economice și vorbesc multe limbi diferite. </a:t>
            </a:r>
            <a:endParaRPr/>
          </a:p>
          <a:p>
            <a:pPr indent="0" lvl="0" marL="0" rtl="0" algn="just">
              <a:lnSpc>
                <a:spcPct val="80000"/>
              </a:lnSpc>
              <a:spcBef>
                <a:spcPts val="0"/>
              </a:spcBef>
              <a:spcAft>
                <a:spcPts val="0"/>
              </a:spcAft>
              <a:buSzPts val="1850"/>
              <a:buNone/>
            </a:pPr>
            <a:r>
              <a:t/>
            </a:r>
            <a:endParaRPr sz="1850"/>
          </a:p>
          <a:p>
            <a:pPr indent="0" lvl="0" marL="0" rtl="0" algn="just">
              <a:lnSpc>
                <a:spcPct val="80000"/>
              </a:lnSpc>
              <a:spcBef>
                <a:spcPts val="0"/>
              </a:spcBef>
              <a:spcAft>
                <a:spcPts val="0"/>
              </a:spcAft>
              <a:buSzPts val="1850"/>
              <a:buNone/>
            </a:pPr>
            <a:r>
              <a:rPr lang="pt-PT" sz="1850"/>
              <a:t>Elevii din medii culturale diferite își aduc propriile cunoștințe și experiențe de viață în mediul academic. Aceste diferențe pot fi influențate negativ de către grupul de colegi, lăsând acești tineri în situații de fragilitate extremă. Integrarea într-o țară nouă este întotdeauna complicată de caracteristicile pe care le aduce cu sine această situație, împreună cu consecințele segregării: izolare, stima de sine scăzută, comportament perturbator, eșec școlar, printre altele.</a:t>
            </a:r>
            <a:endParaRPr sz="1850"/>
          </a:p>
          <a:p>
            <a:pPr indent="0" lvl="0" marL="0" rtl="0" algn="just">
              <a:lnSpc>
                <a:spcPct val="80000"/>
              </a:lnSpc>
              <a:spcBef>
                <a:spcPts val="0"/>
              </a:spcBef>
              <a:spcAft>
                <a:spcPts val="0"/>
              </a:spcAft>
              <a:buSzPts val="1850"/>
              <a:buNone/>
            </a:pPr>
            <a:r>
              <a:t/>
            </a:r>
            <a:endParaRPr sz="1850"/>
          </a:p>
          <a:p>
            <a:pPr indent="0" lvl="0" marL="0" rtl="0" algn="just">
              <a:lnSpc>
                <a:spcPct val="80000"/>
              </a:lnSpc>
              <a:spcBef>
                <a:spcPts val="0"/>
              </a:spcBef>
              <a:spcAft>
                <a:spcPts val="0"/>
              </a:spcAft>
              <a:buSzPts val="1850"/>
              <a:buNone/>
            </a:pPr>
            <a:r>
              <a:rPr lang="pt-PT" sz="1850"/>
              <a:t>Depinde de școală și, în cele din urmă, de profesor, să rupă acest ciclu de negativitate și să încurajeze acceptarea diversității în contextul clasei. Această activitate poate fi esențială pentru susținerea celor mai vulnerabili tineri.</a:t>
            </a:r>
            <a:endParaRPr sz="1850"/>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1" name="Shape 711"/>
        <p:cNvGrpSpPr/>
        <p:nvPr/>
      </p:nvGrpSpPr>
      <p:grpSpPr>
        <a:xfrm>
          <a:off x="0" y="0"/>
          <a:ext cx="0" cy="0"/>
          <a:chOff x="0" y="0"/>
          <a:chExt cx="0" cy="0"/>
        </a:xfrm>
      </p:grpSpPr>
      <p:sp>
        <p:nvSpPr>
          <p:cNvPr id="712" name="Google Shape;712;p9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pt-PT"/>
              <a:t>ȘCOALA CA INSTITUȚIE CULTURALĂ</a:t>
            </a:r>
            <a:endParaRPr/>
          </a:p>
        </p:txBody>
      </p:sp>
      <p:sp>
        <p:nvSpPr>
          <p:cNvPr id="713" name="Google Shape;713;p98"/>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2000"/>
              <a:buNone/>
            </a:pPr>
            <a:r>
              <a:rPr lang="pt-PT"/>
              <a:t>Școlile trebuie privite ca instituții culturale:</a:t>
            </a:r>
            <a:endParaRPr/>
          </a:p>
          <a:p>
            <a:pPr indent="0" lvl="0" marL="0" rtl="0" algn="l">
              <a:lnSpc>
                <a:spcPct val="100000"/>
              </a:lnSpc>
              <a:spcBef>
                <a:spcPts val="1000"/>
              </a:spcBef>
              <a:spcAft>
                <a:spcPts val="0"/>
              </a:spcAft>
              <a:buClr>
                <a:schemeClr val="dk1"/>
              </a:buClr>
              <a:buSzPts val="2000"/>
              <a:buNone/>
            </a:pPr>
            <a:r>
              <a:t/>
            </a:r>
            <a:endParaRPr/>
          </a:p>
        </p:txBody>
      </p:sp>
      <p:pic>
        <p:nvPicPr>
          <p:cNvPr id="714" name="Google Shape;714;p98"/>
          <p:cNvPicPr preferRelativeResize="0"/>
          <p:nvPr/>
        </p:nvPicPr>
        <p:blipFill rotWithShape="1">
          <a:blip r:embed="rId3">
            <a:alphaModFix/>
          </a:blip>
          <a:srcRect b="0" l="0" r="0" t="0"/>
          <a:stretch/>
        </p:blipFill>
        <p:spPr>
          <a:xfrm>
            <a:off x="463108" y="2272273"/>
            <a:ext cx="7992888" cy="1667108"/>
          </a:xfrm>
          <a:prstGeom prst="rect">
            <a:avLst/>
          </a:prstGeom>
          <a:noFill/>
          <a:ln>
            <a:noFill/>
          </a:ln>
        </p:spPr>
      </p:pic>
      <p:pic>
        <p:nvPicPr>
          <p:cNvPr id="715" name="Google Shape;715;p98"/>
          <p:cNvPicPr preferRelativeResize="0"/>
          <p:nvPr/>
        </p:nvPicPr>
        <p:blipFill rotWithShape="1">
          <a:blip r:embed="rId4">
            <a:alphaModFix/>
          </a:blip>
          <a:srcRect b="0" l="0" r="0" t="0"/>
          <a:stretch/>
        </p:blipFill>
        <p:spPr>
          <a:xfrm>
            <a:off x="461432" y="4077072"/>
            <a:ext cx="7994564" cy="2710670"/>
          </a:xfrm>
          <a:prstGeom prst="rect">
            <a:avLst/>
          </a:prstGeom>
          <a:noFill/>
          <a:ln>
            <a:noFill/>
          </a:ln>
        </p:spPr>
      </p:pic>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9" name="Shape 719"/>
        <p:cNvGrpSpPr/>
        <p:nvPr/>
      </p:nvGrpSpPr>
      <p:grpSpPr>
        <a:xfrm>
          <a:off x="0" y="0"/>
          <a:ext cx="0" cy="0"/>
          <a:chOff x="0" y="0"/>
          <a:chExt cx="0" cy="0"/>
        </a:xfrm>
      </p:grpSpPr>
      <p:sp>
        <p:nvSpPr>
          <p:cNvPr id="720" name="Google Shape;720;p99"/>
          <p:cNvSpPr txBox="1"/>
          <p:nvPr>
            <p:ph type="title"/>
          </p:nvPr>
        </p:nvSpPr>
        <p:spPr>
          <a:xfrm>
            <a:off x="457200" y="12223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240"/>
              <a:buNone/>
            </a:pPr>
            <a:r>
              <a:rPr lang="pt-PT" sz="3240"/>
              <a:t>DIFERENȚE CULTURALE</a:t>
            </a:r>
            <a:br>
              <a:rPr lang="pt-PT" sz="3240"/>
            </a:br>
            <a:r>
              <a:rPr lang="pt-PT" sz="3240"/>
              <a:t>SFATURI</a:t>
            </a:r>
            <a:endParaRPr sz="3240"/>
          </a:p>
        </p:txBody>
      </p:sp>
      <p:sp>
        <p:nvSpPr>
          <p:cNvPr id="721" name="Google Shape;721;p99"/>
          <p:cNvSpPr txBox="1"/>
          <p:nvPr>
            <p:ph idx="1" type="body"/>
          </p:nvPr>
        </p:nvSpPr>
        <p:spPr>
          <a:xfrm>
            <a:off x="457200" y="1783080"/>
            <a:ext cx="7620000" cy="437356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SzPts val="1250"/>
              <a:buNone/>
            </a:pPr>
            <a:r>
              <a:rPr lang="pt-PT" sz="1250"/>
              <a:t>Profesorii ar trebui să își acorde timp pentru a afla mai multe despre istoria, valorile, practicile și tradițiile acestor elevi și familiile lor.</a:t>
            </a:r>
            <a:endParaRPr/>
          </a:p>
          <a:p>
            <a:pPr indent="0" lvl="0" marL="0" rtl="0" algn="just">
              <a:lnSpc>
                <a:spcPct val="80000"/>
              </a:lnSpc>
              <a:spcBef>
                <a:spcPts val="850"/>
              </a:spcBef>
              <a:spcAft>
                <a:spcPts val="0"/>
              </a:spcAft>
              <a:buSzPts val="1250"/>
              <a:buNone/>
            </a:pPr>
            <a:r>
              <a:rPr lang="pt-PT" sz="1250"/>
              <a:t>Făcând acest lucru, ei au potențialul de a schimba modul în care oferă instrucțiuni. Mai mult, profesorii care acceptă o mai bună înțelegere a mediului și experiențelor personale ale elevilor lor îi pot folosi ca instrument pentru a face conexiuni între toți elevii lor. Aceasta este cunoscută sub numele de </a:t>
            </a:r>
            <a:r>
              <a:rPr i="1" lang="pt-PT" sz="1250"/>
              <a:t>predare culturală</a:t>
            </a:r>
            <a:r>
              <a:rPr lang="pt-PT" sz="1250"/>
              <a:t>. </a:t>
            </a:r>
            <a:endParaRPr/>
          </a:p>
          <a:p>
            <a:pPr indent="0" lvl="0" marL="0" rtl="0" algn="just">
              <a:lnSpc>
                <a:spcPct val="80000"/>
              </a:lnSpc>
              <a:spcBef>
                <a:spcPts val="850"/>
              </a:spcBef>
              <a:spcAft>
                <a:spcPts val="0"/>
              </a:spcAft>
              <a:buSzPts val="1250"/>
              <a:buNone/>
            </a:pPr>
            <a:r>
              <a:rPr lang="pt-PT" sz="1250"/>
              <a:t>Profesorii sunt receptivi din punct de vedere cultural atunci când fac următoarele:</a:t>
            </a:r>
            <a:endParaRPr/>
          </a:p>
          <a:p>
            <a:pPr indent="-342900" lvl="0" marL="342900" rtl="0" algn="just">
              <a:lnSpc>
                <a:spcPct val="80000"/>
              </a:lnSpc>
              <a:spcBef>
                <a:spcPts val="850"/>
              </a:spcBef>
              <a:spcAft>
                <a:spcPts val="0"/>
              </a:spcAft>
              <a:buSzPts val="1250"/>
              <a:buFont typeface="Arial"/>
              <a:buChar char="•"/>
            </a:pPr>
            <a:r>
              <a:rPr lang="pt-PT" sz="1250"/>
              <a:t>Recunoașteți și respectați diferite patrimonii culturale</a:t>
            </a:r>
            <a:endParaRPr/>
          </a:p>
          <a:p>
            <a:pPr indent="-342900" lvl="0" marL="342900" rtl="0" algn="just">
              <a:lnSpc>
                <a:spcPct val="80000"/>
              </a:lnSpc>
              <a:spcBef>
                <a:spcPts val="850"/>
              </a:spcBef>
              <a:spcAft>
                <a:spcPts val="0"/>
              </a:spcAft>
              <a:buSzPts val="1250"/>
              <a:buFont typeface="Arial"/>
              <a:buChar char="•"/>
            </a:pPr>
            <a:r>
              <a:rPr lang="pt-PT" sz="1250"/>
              <a:t>Învățați elevii să înțeleagă și să aprecieze patrimoniul cultural propriu și al altora</a:t>
            </a:r>
            <a:endParaRPr/>
          </a:p>
          <a:p>
            <a:pPr indent="-342900" lvl="0" marL="342900" rtl="0" algn="just">
              <a:lnSpc>
                <a:spcPct val="80000"/>
              </a:lnSpc>
              <a:spcBef>
                <a:spcPts val="850"/>
              </a:spcBef>
              <a:spcAft>
                <a:spcPts val="0"/>
              </a:spcAft>
              <a:buSzPts val="1250"/>
              <a:buFont typeface="Arial"/>
              <a:buChar char="•"/>
            </a:pPr>
            <a:r>
              <a:rPr lang="pt-PT" sz="1250"/>
              <a:t>Recunoașteți punctele tari și contribuțiile indivizilor din grupuri subreprezentate istoric</a:t>
            </a:r>
            <a:endParaRPr/>
          </a:p>
          <a:p>
            <a:pPr indent="-342900" lvl="0" marL="342900" rtl="0" algn="just">
              <a:lnSpc>
                <a:spcPct val="80000"/>
              </a:lnSpc>
              <a:spcBef>
                <a:spcPts val="850"/>
              </a:spcBef>
              <a:spcAft>
                <a:spcPts val="0"/>
              </a:spcAft>
              <a:buSzPts val="1250"/>
              <a:buFont typeface="Arial"/>
              <a:buChar char="•"/>
            </a:pPr>
            <a:r>
              <a:rPr lang="pt-PT" sz="1250"/>
              <a:t>Activați cunoștințele anterioare ale elevilor și conectați ceea ce știu la ceea ce învață</a:t>
            </a:r>
            <a:endParaRPr/>
          </a:p>
          <a:p>
            <a:pPr indent="-342900" lvl="0" marL="342900" rtl="0" algn="just">
              <a:lnSpc>
                <a:spcPct val="80000"/>
              </a:lnSpc>
              <a:spcBef>
                <a:spcPts val="850"/>
              </a:spcBef>
              <a:spcAft>
                <a:spcPts val="0"/>
              </a:spcAft>
              <a:buSzPts val="1250"/>
              <a:buFont typeface="Arial"/>
              <a:buChar char="•"/>
            </a:pPr>
            <a:r>
              <a:rPr lang="pt-PT" sz="1250"/>
              <a:t>Folosiți o mare varietate de tehnici de instruire (de exemplu, exerciții de joc de rol, povestiri) care se conformează cu modul în care elevul a fost învățat în propria sa cultură</a:t>
            </a:r>
            <a:endParaRPr/>
          </a:p>
          <a:p>
            <a:pPr indent="-342900" lvl="0" marL="342900" rtl="0" algn="just">
              <a:lnSpc>
                <a:spcPct val="80000"/>
              </a:lnSpc>
              <a:spcBef>
                <a:spcPts val="850"/>
              </a:spcBef>
              <a:spcAft>
                <a:spcPts val="0"/>
              </a:spcAft>
              <a:buSzPts val="1250"/>
              <a:buFont typeface="Arial"/>
              <a:buChar char="•"/>
            </a:pPr>
            <a:r>
              <a:rPr lang="pt-PT" sz="1250"/>
              <a:t>Extindeți programa școlară tradițională pentru a vă asigura că perspectivele diverse sunt încorporate prin integrarea cunoștințelor, resurselor și materialelor multiculturale în toate disciplinele</a:t>
            </a:r>
            <a:endParaRPr sz="1250"/>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5" name="Shape 725"/>
        <p:cNvGrpSpPr/>
        <p:nvPr/>
      </p:nvGrpSpPr>
      <p:grpSpPr>
        <a:xfrm>
          <a:off x="0" y="0"/>
          <a:ext cx="0" cy="0"/>
          <a:chOff x="0" y="0"/>
          <a:chExt cx="0" cy="0"/>
        </a:xfrm>
      </p:grpSpPr>
      <p:sp>
        <p:nvSpPr>
          <p:cNvPr id="726" name="Google Shape;726;p10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lang="pt-PT"/>
              <a:t>DIFERENȚE CULTURALE</a:t>
            </a:r>
            <a:br>
              <a:rPr lang="pt-PT"/>
            </a:br>
            <a:r>
              <a:rPr lang="pt-PT"/>
              <a:t>SFATURI</a:t>
            </a:r>
            <a:endParaRPr/>
          </a:p>
        </p:txBody>
      </p:sp>
      <p:sp>
        <p:nvSpPr>
          <p:cNvPr id="727" name="Google Shape;727;p100"/>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dk1"/>
              </a:buClr>
              <a:buSzPts val="1800"/>
              <a:buNone/>
            </a:pPr>
            <a:r>
              <a:rPr lang="pt-PT"/>
              <a:t>CE SĂ FACEȚI</a:t>
            </a:r>
            <a:endParaRPr/>
          </a:p>
        </p:txBody>
      </p:sp>
      <p:sp>
        <p:nvSpPr>
          <p:cNvPr id="728" name="Google Shape;728;p100"/>
          <p:cNvSpPr txBox="1"/>
          <p:nvPr>
            <p:ph idx="2" type="body"/>
          </p:nvPr>
        </p:nvSpPr>
        <p:spPr>
          <a:xfrm>
            <a:off x="1148576" y="2259365"/>
            <a:ext cx="3770896" cy="4017967"/>
          </a:xfrm>
          <a:prstGeom prst="rect">
            <a:avLst/>
          </a:prstGeom>
          <a:noFill/>
          <a:ln>
            <a:noFill/>
          </a:ln>
        </p:spPr>
        <p:txBody>
          <a:bodyPr anchorCtr="0" anchor="ctr" bIns="45700" lIns="91425" spcFirstLastPara="1" rIns="91425" wrap="square" tIns="45700">
            <a:normAutofit fontScale="85000" lnSpcReduction="10000"/>
          </a:bodyPr>
          <a:lstStyle/>
          <a:p>
            <a:pPr indent="0" lvl="0" marL="0" rtl="0" algn="l">
              <a:lnSpc>
                <a:spcPct val="80000"/>
              </a:lnSpc>
              <a:spcBef>
                <a:spcPts val="0"/>
              </a:spcBef>
              <a:spcAft>
                <a:spcPts val="0"/>
              </a:spcAft>
              <a:buClr>
                <a:schemeClr val="dk1"/>
              </a:buClr>
              <a:buSzPct val="117647"/>
              <a:buNone/>
            </a:pPr>
            <a:r>
              <a:t/>
            </a:r>
            <a:endParaRPr b="0" sz="2040"/>
          </a:p>
          <a:p>
            <a:pPr indent="0" lvl="0" marL="0" rtl="0" algn="just">
              <a:lnSpc>
                <a:spcPct val="80000"/>
              </a:lnSpc>
              <a:spcBef>
                <a:spcPts val="1008"/>
              </a:spcBef>
              <a:spcAft>
                <a:spcPts val="0"/>
              </a:spcAft>
              <a:buSzPct val="92307"/>
              <a:buNone/>
            </a:pPr>
            <a:r>
              <a:rPr b="0" lang="pt-PT" sz="2600"/>
              <a:t>Începeți cu aspecte pozitive, cum ar fi beneficiile diversității culturale. Evidențiați faptul că toată lumea are o naționalitate și cereți elevilor să reflecteze asupra propriilor credințe și practici culturale. Discutați despre diversitatea culturală, lingvistică și religioasă a societății noastre multiculturale și subliniați că suntem toți migranți sau descendenți ai migranților. 	</a:t>
            </a:r>
            <a:endParaRPr sz="2600"/>
          </a:p>
        </p:txBody>
      </p:sp>
      <p:sp>
        <p:nvSpPr>
          <p:cNvPr id="729" name="Google Shape;729;p100"/>
          <p:cNvSpPr txBox="1"/>
          <p:nvPr>
            <p:ph idx="3" type="body"/>
          </p:nvPr>
        </p:nvSpPr>
        <p:spPr>
          <a:xfrm>
            <a:off x="5093208" y="1609528"/>
            <a:ext cx="3291840" cy="877193"/>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NU FACEȚI</a:t>
            </a:r>
            <a:endParaRPr/>
          </a:p>
          <a:p>
            <a:pPr indent="0" lvl="0" marL="0" rtl="0" algn="l">
              <a:lnSpc>
                <a:spcPct val="100000"/>
              </a:lnSpc>
              <a:spcBef>
                <a:spcPts val="0"/>
              </a:spcBef>
              <a:spcAft>
                <a:spcPts val="0"/>
              </a:spcAft>
              <a:buClr>
                <a:schemeClr val="dk1"/>
              </a:buClr>
              <a:buSzPts val="1800"/>
              <a:buNone/>
            </a:pPr>
            <a:r>
              <a:t/>
            </a:r>
            <a:endParaRPr/>
          </a:p>
        </p:txBody>
      </p:sp>
      <p:sp>
        <p:nvSpPr>
          <p:cNvPr id="730" name="Google Shape;730;p100"/>
          <p:cNvSpPr txBox="1"/>
          <p:nvPr>
            <p:ph idx="4" type="body"/>
          </p:nvPr>
        </p:nvSpPr>
        <p:spPr>
          <a:xfrm>
            <a:off x="4919472" y="1980584"/>
            <a:ext cx="3291840" cy="392569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2400"/>
              <a:buNone/>
            </a:pPr>
            <a:r>
              <a:t/>
            </a:r>
            <a:endParaRPr b="0"/>
          </a:p>
          <a:p>
            <a:pPr indent="0" lvl="0" marL="0" rtl="0" algn="just">
              <a:lnSpc>
                <a:spcPct val="100000"/>
              </a:lnSpc>
              <a:spcBef>
                <a:spcPts val="1080"/>
              </a:spcBef>
              <a:spcAft>
                <a:spcPts val="0"/>
              </a:spcAft>
              <a:buSzPts val="2400"/>
              <a:buNone/>
            </a:pPr>
            <a:r>
              <a:rPr b="0" lang="pt-PT">
                <a:latin typeface="Arial"/>
                <a:ea typeface="Arial"/>
                <a:cs typeface="Arial"/>
                <a:sym typeface="Arial"/>
              </a:rPr>
              <a:t>Nu începeți cu negativisme, cum ar fi rasismul sau prejudecățile. Acestea implică un fel de acuzație - o abordare puțin probabil să schimbe atitudini. 	</a:t>
            </a:r>
            <a:endParaRPr>
              <a:latin typeface="Arial"/>
              <a:ea typeface="Arial"/>
              <a:cs typeface="Arial"/>
              <a:sym typeface="Arial"/>
            </a:endParaRPr>
          </a:p>
          <a:p>
            <a:pPr indent="0" lvl="0" marL="0" rtl="0" algn="l">
              <a:lnSpc>
                <a:spcPct val="100000"/>
              </a:lnSpc>
              <a:spcBef>
                <a:spcPts val="1080"/>
              </a:spcBef>
              <a:spcAft>
                <a:spcPts val="0"/>
              </a:spcAft>
              <a:buClr>
                <a:schemeClr val="dk1"/>
              </a:buClr>
              <a:buSzPts val="2400"/>
              <a:buNone/>
            </a:pPr>
            <a:r>
              <a:t/>
            </a:r>
            <a:endParaRPr/>
          </a:p>
        </p:txBody>
      </p:sp>
      <p:sp>
        <p:nvSpPr>
          <p:cNvPr id="731" name="Google Shape;731;p100"/>
          <p:cNvSpPr txBox="1"/>
          <p:nvPr/>
        </p:nvSpPr>
        <p:spPr>
          <a:xfrm>
            <a:off x="323528" y="3356992"/>
            <a:ext cx="3528392" cy="43735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5" name="Shape 735"/>
        <p:cNvGrpSpPr/>
        <p:nvPr/>
      </p:nvGrpSpPr>
      <p:grpSpPr>
        <a:xfrm>
          <a:off x="0" y="0"/>
          <a:ext cx="0" cy="0"/>
          <a:chOff x="0" y="0"/>
          <a:chExt cx="0" cy="0"/>
        </a:xfrm>
      </p:grpSpPr>
      <p:sp>
        <p:nvSpPr>
          <p:cNvPr id="736" name="Google Shape;736;p10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lang="pt-PT"/>
              <a:t>DIFERENȚE CULTURALE</a:t>
            </a:r>
            <a:br>
              <a:rPr lang="pt-PT"/>
            </a:br>
            <a:r>
              <a:rPr lang="pt-PT"/>
              <a:t>SFATURI</a:t>
            </a:r>
            <a:endParaRPr/>
          </a:p>
        </p:txBody>
      </p:sp>
      <p:sp>
        <p:nvSpPr>
          <p:cNvPr id="737" name="Google Shape;737;p101"/>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FACEȚI</a:t>
            </a:r>
            <a:endParaRPr/>
          </a:p>
          <a:p>
            <a:pPr indent="0" lvl="0" marL="0" rtl="0" algn="l">
              <a:lnSpc>
                <a:spcPct val="100000"/>
              </a:lnSpc>
              <a:spcBef>
                <a:spcPts val="0"/>
              </a:spcBef>
              <a:spcAft>
                <a:spcPts val="0"/>
              </a:spcAft>
              <a:buClr>
                <a:schemeClr val="dk1"/>
              </a:buClr>
              <a:buSzPts val="1800"/>
              <a:buNone/>
            </a:pPr>
            <a:r>
              <a:t/>
            </a:r>
            <a:endParaRPr/>
          </a:p>
        </p:txBody>
      </p:sp>
      <p:sp>
        <p:nvSpPr>
          <p:cNvPr id="738" name="Google Shape;738;p101"/>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SzPts val="2220"/>
              <a:buNone/>
            </a:pPr>
            <a:r>
              <a:rPr b="0" lang="pt-PT" sz="2220"/>
              <a:t>Începeți prin a discuta moduri posibile de atitudini față de diferențele culturale, fără a permite elevilor să se implice personal. Apoi, într-un mod mai detașat, pot experimenta  consecințele diferitelor atitudini.</a:t>
            </a:r>
            <a:endParaRPr/>
          </a:p>
          <a:p>
            <a:pPr indent="0" lvl="0" marL="0" rtl="0" algn="just">
              <a:lnSpc>
                <a:spcPct val="80000"/>
              </a:lnSpc>
              <a:spcBef>
                <a:spcPts val="1044"/>
              </a:spcBef>
              <a:spcAft>
                <a:spcPts val="0"/>
              </a:spcAft>
              <a:buClr>
                <a:schemeClr val="dk1"/>
              </a:buClr>
              <a:buSzPts val="2220"/>
              <a:buNone/>
            </a:pPr>
            <a:r>
              <a:rPr b="0" lang="pt-PT" sz="2220"/>
              <a:t>	</a:t>
            </a:r>
            <a:endParaRPr/>
          </a:p>
        </p:txBody>
      </p:sp>
      <p:sp>
        <p:nvSpPr>
          <p:cNvPr id="739" name="Google Shape;739;p101"/>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NU FACEȚI</a:t>
            </a:r>
            <a:endParaRPr/>
          </a:p>
          <a:p>
            <a:pPr indent="0" lvl="0" marL="0" rtl="0" algn="l">
              <a:lnSpc>
                <a:spcPct val="100000"/>
              </a:lnSpc>
              <a:spcBef>
                <a:spcPts val="0"/>
              </a:spcBef>
              <a:spcAft>
                <a:spcPts val="0"/>
              </a:spcAft>
              <a:buClr>
                <a:schemeClr val="dk1"/>
              </a:buClr>
              <a:buSzPts val="1800"/>
              <a:buNone/>
            </a:pPr>
            <a:r>
              <a:t/>
            </a:r>
            <a:endParaRPr/>
          </a:p>
        </p:txBody>
      </p:sp>
      <p:sp>
        <p:nvSpPr>
          <p:cNvPr id="740" name="Google Shape;740;p101"/>
          <p:cNvSpPr txBox="1"/>
          <p:nvPr>
            <p:ph idx="4" type="body"/>
          </p:nvPr>
        </p:nvSpPr>
        <p:spPr>
          <a:xfrm>
            <a:off x="5093208" y="2259366"/>
            <a:ext cx="3291840" cy="3840480"/>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80000"/>
              </a:lnSpc>
              <a:spcBef>
                <a:spcPts val="0"/>
              </a:spcBef>
              <a:spcAft>
                <a:spcPts val="0"/>
              </a:spcAft>
              <a:buSzPts val="1860"/>
              <a:buNone/>
            </a:pPr>
            <a:r>
              <a:rPr b="0" lang="pt-PT" sz="1860"/>
              <a:t>Nu începeți prin a-i face pe elevi să își exprime atitudinea față de diferențele culturale. Ar putea fi prima dată când li se cere să-și exprime sentimentele asupra acestui subiect într-un mod formal sau public și, odată ce le-au exprimat, pot simți că trebuie să rămână dedicați față de ceea ce au exprimat. Acest lucru se poate remedia și se pot simplifica părerile care sunt probabil mai complexe și mai fluide. 	</a:t>
            </a:r>
            <a:endParaRPr/>
          </a:p>
          <a:p>
            <a:pPr indent="0" lvl="0" marL="0" rtl="0" algn="just">
              <a:lnSpc>
                <a:spcPct val="80000"/>
              </a:lnSpc>
              <a:spcBef>
                <a:spcPts val="972"/>
              </a:spcBef>
              <a:spcAft>
                <a:spcPts val="0"/>
              </a:spcAft>
              <a:buClr>
                <a:schemeClr val="dk1"/>
              </a:buClr>
              <a:buSzPts val="1860"/>
              <a:buNone/>
            </a:pPr>
            <a:r>
              <a:rPr b="0" lang="pt-PT" sz="1860"/>
              <a:t>	</a:t>
            </a:r>
            <a:endParaRPr/>
          </a:p>
          <a:p>
            <a:pPr indent="0" lvl="0" marL="0" rtl="0" algn="l">
              <a:lnSpc>
                <a:spcPct val="80000"/>
              </a:lnSpc>
              <a:spcBef>
                <a:spcPts val="972"/>
              </a:spcBef>
              <a:spcAft>
                <a:spcPts val="0"/>
              </a:spcAft>
              <a:buClr>
                <a:schemeClr val="dk1"/>
              </a:buClr>
              <a:buSzPts val="1860"/>
              <a:buNone/>
            </a:pPr>
            <a:r>
              <a:t/>
            </a:r>
            <a:endParaRPr sz="1860"/>
          </a:p>
        </p:txBody>
      </p:sp>
      <p:sp>
        <p:nvSpPr>
          <p:cNvPr id="741" name="Google Shape;741;p101"/>
          <p:cNvSpPr txBox="1"/>
          <p:nvPr/>
        </p:nvSpPr>
        <p:spPr>
          <a:xfrm>
            <a:off x="323528" y="3356992"/>
            <a:ext cx="3528392" cy="43735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5" name="Shape 745"/>
        <p:cNvGrpSpPr/>
        <p:nvPr/>
      </p:nvGrpSpPr>
      <p:grpSpPr>
        <a:xfrm>
          <a:off x="0" y="0"/>
          <a:ext cx="0" cy="0"/>
          <a:chOff x="0" y="0"/>
          <a:chExt cx="0" cy="0"/>
        </a:xfrm>
      </p:grpSpPr>
      <p:sp>
        <p:nvSpPr>
          <p:cNvPr id="746" name="Google Shape;746;p10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lang="pt-PT"/>
              <a:t>DIFERENȚE CULTURALE</a:t>
            </a:r>
            <a:br>
              <a:rPr lang="pt-PT"/>
            </a:br>
            <a:r>
              <a:rPr lang="pt-PT"/>
              <a:t>SFATURI</a:t>
            </a:r>
            <a:endParaRPr/>
          </a:p>
        </p:txBody>
      </p:sp>
      <p:sp>
        <p:nvSpPr>
          <p:cNvPr id="747" name="Google Shape;747;p102"/>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FACEȚI</a:t>
            </a:r>
            <a:endParaRPr/>
          </a:p>
          <a:p>
            <a:pPr indent="0" lvl="0" marL="0" rtl="0" algn="l">
              <a:lnSpc>
                <a:spcPct val="100000"/>
              </a:lnSpc>
              <a:spcBef>
                <a:spcPts val="0"/>
              </a:spcBef>
              <a:spcAft>
                <a:spcPts val="0"/>
              </a:spcAft>
              <a:buClr>
                <a:schemeClr val="dk1"/>
              </a:buClr>
              <a:buSzPts val="1800"/>
              <a:buNone/>
            </a:pPr>
            <a:r>
              <a:t/>
            </a:r>
            <a:endParaRPr/>
          </a:p>
        </p:txBody>
      </p:sp>
      <p:sp>
        <p:nvSpPr>
          <p:cNvPr id="748" name="Google Shape;748;p102"/>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100000"/>
              </a:lnSpc>
              <a:spcBef>
                <a:spcPts val="0"/>
              </a:spcBef>
              <a:spcAft>
                <a:spcPts val="0"/>
              </a:spcAft>
              <a:buSzPts val="2220"/>
              <a:buNone/>
            </a:pPr>
            <a:r>
              <a:rPr b="0" lang="pt-PT" sz="2220"/>
              <a:t>Accentuați coeziunea socială: modul în care diferențele se pot completa și beneficia reciproc. Concentrați-vă pe valorile comune și de bază, cum ar fi respectul, acceptarea, generozitatea și libertatea. 	</a:t>
            </a:r>
            <a:endParaRPr/>
          </a:p>
          <a:p>
            <a:pPr indent="0" lvl="0" marL="0" rtl="0" algn="just">
              <a:lnSpc>
                <a:spcPct val="100000"/>
              </a:lnSpc>
              <a:spcBef>
                <a:spcPts val="1044"/>
              </a:spcBef>
              <a:spcAft>
                <a:spcPts val="0"/>
              </a:spcAft>
              <a:buClr>
                <a:schemeClr val="dk1"/>
              </a:buClr>
              <a:buSzPts val="2220"/>
              <a:buNone/>
            </a:pPr>
            <a:r>
              <a:rPr b="0" lang="pt-PT" sz="2220"/>
              <a:t>	</a:t>
            </a:r>
            <a:endParaRPr/>
          </a:p>
        </p:txBody>
      </p:sp>
      <p:sp>
        <p:nvSpPr>
          <p:cNvPr id="749" name="Google Shape;749;p102"/>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NU FACEȚI</a:t>
            </a:r>
            <a:endParaRPr/>
          </a:p>
          <a:p>
            <a:pPr indent="0" lvl="0" marL="0" rtl="0" algn="l">
              <a:lnSpc>
                <a:spcPct val="100000"/>
              </a:lnSpc>
              <a:spcBef>
                <a:spcPts val="0"/>
              </a:spcBef>
              <a:spcAft>
                <a:spcPts val="0"/>
              </a:spcAft>
              <a:buClr>
                <a:schemeClr val="dk1"/>
              </a:buClr>
              <a:buSzPts val="1800"/>
              <a:buNone/>
            </a:pPr>
            <a:r>
              <a:t/>
            </a:r>
            <a:endParaRPr/>
          </a:p>
        </p:txBody>
      </p:sp>
      <p:sp>
        <p:nvSpPr>
          <p:cNvPr id="750" name="Google Shape;750;p102"/>
          <p:cNvSpPr txBox="1"/>
          <p:nvPr>
            <p:ph idx="4" type="body"/>
          </p:nvPr>
        </p:nvSpPr>
        <p:spPr>
          <a:xfrm>
            <a:off x="5093208" y="2259366"/>
            <a:ext cx="3291840" cy="384048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2400"/>
              <a:buNone/>
            </a:pPr>
            <a:r>
              <a:rPr b="0" lang="pt-PT"/>
              <a:t>Nu evidențiați în exces „culoarea rasială”. 	</a:t>
            </a:r>
            <a:endParaRPr/>
          </a:p>
          <a:p>
            <a:pPr indent="0" lvl="0" marL="0" rtl="0" algn="just">
              <a:lnSpc>
                <a:spcPct val="100000"/>
              </a:lnSpc>
              <a:spcBef>
                <a:spcPts val="1080"/>
              </a:spcBef>
              <a:spcAft>
                <a:spcPts val="0"/>
              </a:spcAft>
              <a:buClr>
                <a:schemeClr val="dk1"/>
              </a:buClr>
              <a:buSzPts val="2400"/>
              <a:buNone/>
            </a:pPr>
            <a:r>
              <a:rPr b="0" lang="pt-PT"/>
              <a:t>	</a:t>
            </a:r>
            <a:endParaRPr/>
          </a:p>
          <a:p>
            <a:pPr indent="0" lvl="0" marL="0" rtl="0" algn="l">
              <a:lnSpc>
                <a:spcPct val="100000"/>
              </a:lnSpc>
              <a:spcBef>
                <a:spcPts val="1080"/>
              </a:spcBef>
              <a:spcAft>
                <a:spcPts val="0"/>
              </a:spcAft>
              <a:buClr>
                <a:schemeClr val="dk1"/>
              </a:buClr>
              <a:buSzPts val="2400"/>
              <a:buNone/>
            </a:pPr>
            <a:r>
              <a:t/>
            </a:r>
            <a:endParaRPr/>
          </a:p>
        </p:txBody>
      </p:sp>
      <p:sp>
        <p:nvSpPr>
          <p:cNvPr id="751" name="Google Shape;751;p102"/>
          <p:cNvSpPr txBox="1"/>
          <p:nvPr/>
        </p:nvSpPr>
        <p:spPr>
          <a:xfrm>
            <a:off x="323528" y="3356992"/>
            <a:ext cx="3528392" cy="43735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5" name="Shape 755"/>
        <p:cNvGrpSpPr/>
        <p:nvPr/>
      </p:nvGrpSpPr>
      <p:grpSpPr>
        <a:xfrm>
          <a:off x="0" y="0"/>
          <a:ext cx="0" cy="0"/>
          <a:chOff x="0" y="0"/>
          <a:chExt cx="0" cy="0"/>
        </a:xfrm>
      </p:grpSpPr>
      <p:sp>
        <p:nvSpPr>
          <p:cNvPr id="756" name="Google Shape;756;p103"/>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lang="pt-PT"/>
              <a:t>DIFERENȚE CULTURALE</a:t>
            </a:r>
            <a:br>
              <a:rPr lang="pt-PT"/>
            </a:br>
            <a:r>
              <a:rPr lang="pt-PT"/>
              <a:t>SFATURI</a:t>
            </a:r>
            <a:endParaRPr/>
          </a:p>
        </p:txBody>
      </p:sp>
      <p:sp>
        <p:nvSpPr>
          <p:cNvPr id="757" name="Google Shape;757;p103"/>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dk1"/>
              </a:buClr>
              <a:buSzPts val="1800"/>
              <a:buNone/>
            </a:pPr>
            <a:r>
              <a:rPr lang="pt-PT"/>
              <a:t>CE SĂ FACEȚI</a:t>
            </a:r>
            <a:endParaRPr/>
          </a:p>
        </p:txBody>
      </p:sp>
      <p:sp>
        <p:nvSpPr>
          <p:cNvPr id="758" name="Google Shape;758;p103"/>
          <p:cNvSpPr txBox="1"/>
          <p:nvPr>
            <p:ph idx="2" type="body"/>
          </p:nvPr>
        </p:nvSpPr>
        <p:spPr>
          <a:xfrm>
            <a:off x="1148576" y="2259365"/>
            <a:ext cx="3770896" cy="4017967"/>
          </a:xfrm>
          <a:prstGeom prst="rect">
            <a:avLst/>
          </a:prstGeom>
          <a:noFill/>
          <a:ln>
            <a:noFill/>
          </a:ln>
        </p:spPr>
        <p:txBody>
          <a:bodyPr anchorCtr="0" anchor="ctr" bIns="45700" lIns="91425" spcFirstLastPara="1" rIns="91425" wrap="square" tIns="45700">
            <a:normAutofit fontScale="85000" lnSpcReduction="10000"/>
          </a:bodyPr>
          <a:lstStyle/>
          <a:p>
            <a:pPr indent="0" lvl="0" marL="0" rtl="0" algn="l">
              <a:lnSpc>
                <a:spcPct val="80000"/>
              </a:lnSpc>
              <a:spcBef>
                <a:spcPts val="0"/>
              </a:spcBef>
              <a:spcAft>
                <a:spcPts val="0"/>
              </a:spcAft>
              <a:buClr>
                <a:schemeClr val="dk1"/>
              </a:buClr>
              <a:buSzPct val="117647"/>
              <a:buNone/>
            </a:pPr>
            <a:r>
              <a:t/>
            </a:r>
            <a:endParaRPr b="0" sz="2040"/>
          </a:p>
          <a:p>
            <a:pPr indent="0" lvl="0" marL="0" rtl="0" algn="just">
              <a:lnSpc>
                <a:spcPct val="80000"/>
              </a:lnSpc>
              <a:spcBef>
                <a:spcPts val="1008"/>
              </a:spcBef>
              <a:spcAft>
                <a:spcPts val="0"/>
              </a:spcAft>
              <a:buSzPct val="92307"/>
              <a:buNone/>
            </a:pPr>
            <a:r>
              <a:rPr b="0" lang="pt-PT" sz="2600"/>
              <a:t>Începeți cu aspecte pozitive, cum ar fi beneficiile diversității culturale. Evidențiați faptul că toată lumea are o naționalitate și cereți elevilor să reflecteze asupra propriilor credințe și practici culturale. Discutați despre diversitatea culturală, lingvistică și religioasă a societății noastre multiculturale și subliniați că suntem toți migranți sau descendenți ai migranților. 	</a:t>
            </a:r>
            <a:endParaRPr sz="2600"/>
          </a:p>
        </p:txBody>
      </p:sp>
      <p:sp>
        <p:nvSpPr>
          <p:cNvPr id="759" name="Google Shape;759;p103"/>
          <p:cNvSpPr txBox="1"/>
          <p:nvPr>
            <p:ph idx="3" type="body"/>
          </p:nvPr>
        </p:nvSpPr>
        <p:spPr>
          <a:xfrm>
            <a:off x="5093208" y="1609528"/>
            <a:ext cx="3291840" cy="877193"/>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NU FACEȚI</a:t>
            </a:r>
            <a:endParaRPr/>
          </a:p>
          <a:p>
            <a:pPr indent="0" lvl="0" marL="0" rtl="0" algn="l">
              <a:lnSpc>
                <a:spcPct val="100000"/>
              </a:lnSpc>
              <a:spcBef>
                <a:spcPts val="0"/>
              </a:spcBef>
              <a:spcAft>
                <a:spcPts val="0"/>
              </a:spcAft>
              <a:buClr>
                <a:schemeClr val="dk1"/>
              </a:buClr>
              <a:buSzPts val="1800"/>
              <a:buNone/>
            </a:pPr>
            <a:r>
              <a:t/>
            </a:r>
            <a:endParaRPr/>
          </a:p>
        </p:txBody>
      </p:sp>
      <p:sp>
        <p:nvSpPr>
          <p:cNvPr id="760" name="Google Shape;760;p103"/>
          <p:cNvSpPr txBox="1"/>
          <p:nvPr>
            <p:ph idx="4" type="body"/>
          </p:nvPr>
        </p:nvSpPr>
        <p:spPr>
          <a:xfrm>
            <a:off x="4919472" y="1980584"/>
            <a:ext cx="3291840" cy="392569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2400"/>
              <a:buNone/>
            </a:pPr>
            <a:r>
              <a:t/>
            </a:r>
            <a:endParaRPr b="0"/>
          </a:p>
          <a:p>
            <a:pPr indent="0" lvl="0" marL="0" rtl="0" algn="just">
              <a:lnSpc>
                <a:spcPct val="100000"/>
              </a:lnSpc>
              <a:spcBef>
                <a:spcPts val="1080"/>
              </a:spcBef>
              <a:spcAft>
                <a:spcPts val="0"/>
              </a:spcAft>
              <a:buSzPts val="2400"/>
              <a:buNone/>
            </a:pPr>
            <a:r>
              <a:rPr b="0" lang="pt-PT">
                <a:latin typeface="Arial"/>
                <a:ea typeface="Arial"/>
                <a:cs typeface="Arial"/>
                <a:sym typeface="Arial"/>
              </a:rPr>
              <a:t>Nu începeți cu negativisme, cum ar fi rasismul sau prejudecățile. Acestea implică un fel de acuzație - o abordare puțin probabil să schimbe atitudini. 	</a:t>
            </a:r>
            <a:endParaRPr>
              <a:latin typeface="Arial"/>
              <a:ea typeface="Arial"/>
              <a:cs typeface="Arial"/>
              <a:sym typeface="Arial"/>
            </a:endParaRPr>
          </a:p>
          <a:p>
            <a:pPr indent="0" lvl="0" marL="0" rtl="0" algn="l">
              <a:lnSpc>
                <a:spcPct val="100000"/>
              </a:lnSpc>
              <a:spcBef>
                <a:spcPts val="1080"/>
              </a:spcBef>
              <a:spcAft>
                <a:spcPts val="0"/>
              </a:spcAft>
              <a:buClr>
                <a:schemeClr val="dk1"/>
              </a:buClr>
              <a:buSzPts val="2400"/>
              <a:buNone/>
            </a:pPr>
            <a:r>
              <a:t/>
            </a:r>
            <a:endParaRPr/>
          </a:p>
        </p:txBody>
      </p:sp>
      <p:sp>
        <p:nvSpPr>
          <p:cNvPr id="761" name="Google Shape;761;p103"/>
          <p:cNvSpPr txBox="1"/>
          <p:nvPr/>
        </p:nvSpPr>
        <p:spPr>
          <a:xfrm>
            <a:off x="323528" y="3356992"/>
            <a:ext cx="3528392" cy="43735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5" name="Shape 765"/>
        <p:cNvGrpSpPr/>
        <p:nvPr/>
      </p:nvGrpSpPr>
      <p:grpSpPr>
        <a:xfrm>
          <a:off x="0" y="0"/>
          <a:ext cx="0" cy="0"/>
          <a:chOff x="0" y="0"/>
          <a:chExt cx="0" cy="0"/>
        </a:xfrm>
      </p:grpSpPr>
      <p:sp>
        <p:nvSpPr>
          <p:cNvPr id="766" name="Google Shape;766;p10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lang="pt-PT"/>
              <a:t>DIFERENȚE CULTURALE</a:t>
            </a:r>
            <a:br>
              <a:rPr lang="pt-PT"/>
            </a:br>
            <a:r>
              <a:rPr lang="pt-PT"/>
              <a:t>SFATURI</a:t>
            </a:r>
            <a:endParaRPr/>
          </a:p>
        </p:txBody>
      </p:sp>
      <p:sp>
        <p:nvSpPr>
          <p:cNvPr id="767" name="Google Shape;767;p104"/>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dk1"/>
              </a:buClr>
              <a:buSzPts val="1800"/>
              <a:buNone/>
            </a:pPr>
            <a:r>
              <a:rPr lang="pt-PT"/>
              <a:t>CE SĂ FACEȚI</a:t>
            </a:r>
            <a:endParaRPr/>
          </a:p>
        </p:txBody>
      </p:sp>
      <p:sp>
        <p:nvSpPr>
          <p:cNvPr id="768" name="Google Shape;768;p104"/>
          <p:cNvSpPr txBox="1"/>
          <p:nvPr>
            <p:ph idx="2" type="body"/>
          </p:nvPr>
        </p:nvSpPr>
        <p:spPr>
          <a:xfrm>
            <a:off x="1148576" y="2259365"/>
            <a:ext cx="3770896" cy="4017967"/>
          </a:xfrm>
          <a:prstGeom prst="rect">
            <a:avLst/>
          </a:prstGeom>
          <a:noFill/>
          <a:ln>
            <a:noFill/>
          </a:ln>
        </p:spPr>
        <p:txBody>
          <a:bodyPr anchorCtr="0" anchor="ctr" bIns="45700" lIns="91425" spcFirstLastPara="1" rIns="91425" wrap="square" tIns="45700">
            <a:normAutofit fontScale="85000" lnSpcReduction="10000"/>
          </a:bodyPr>
          <a:lstStyle/>
          <a:p>
            <a:pPr indent="0" lvl="0" marL="0" rtl="0" algn="l">
              <a:lnSpc>
                <a:spcPct val="80000"/>
              </a:lnSpc>
              <a:spcBef>
                <a:spcPts val="0"/>
              </a:spcBef>
              <a:spcAft>
                <a:spcPts val="0"/>
              </a:spcAft>
              <a:buClr>
                <a:schemeClr val="dk1"/>
              </a:buClr>
              <a:buSzPct val="117647"/>
              <a:buNone/>
            </a:pPr>
            <a:r>
              <a:t/>
            </a:r>
            <a:endParaRPr b="0" sz="2040"/>
          </a:p>
          <a:p>
            <a:pPr indent="0" lvl="0" marL="0" rtl="0" algn="just">
              <a:lnSpc>
                <a:spcPct val="80000"/>
              </a:lnSpc>
              <a:spcBef>
                <a:spcPts val="1008"/>
              </a:spcBef>
              <a:spcAft>
                <a:spcPts val="0"/>
              </a:spcAft>
              <a:buSzPct val="92307"/>
              <a:buNone/>
            </a:pPr>
            <a:r>
              <a:rPr b="0" lang="pt-PT" sz="2600"/>
              <a:t>Începeți cu aspecte pozitive, cum ar fi beneficiile diversității culturale. Evidențiați faptul că toată lumea are o naționalitate și cereți elevilor să reflecteze asupra propriilor credințe și practici culturale. Discutați despre diversitatea culturală, lingvistică și religioasă a societății noastre multiculturale și subliniați că suntem toți migranți sau descendenți ai migranților. 	</a:t>
            </a:r>
            <a:endParaRPr sz="2600"/>
          </a:p>
        </p:txBody>
      </p:sp>
      <p:sp>
        <p:nvSpPr>
          <p:cNvPr id="769" name="Google Shape;769;p104"/>
          <p:cNvSpPr txBox="1"/>
          <p:nvPr>
            <p:ph idx="3" type="body"/>
          </p:nvPr>
        </p:nvSpPr>
        <p:spPr>
          <a:xfrm>
            <a:off x="5093208" y="1609528"/>
            <a:ext cx="3291840" cy="877193"/>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NU FACEȚI</a:t>
            </a:r>
            <a:endParaRPr/>
          </a:p>
          <a:p>
            <a:pPr indent="0" lvl="0" marL="0" rtl="0" algn="l">
              <a:lnSpc>
                <a:spcPct val="100000"/>
              </a:lnSpc>
              <a:spcBef>
                <a:spcPts val="0"/>
              </a:spcBef>
              <a:spcAft>
                <a:spcPts val="0"/>
              </a:spcAft>
              <a:buClr>
                <a:schemeClr val="dk1"/>
              </a:buClr>
              <a:buSzPts val="1800"/>
              <a:buNone/>
            </a:pPr>
            <a:r>
              <a:t/>
            </a:r>
            <a:endParaRPr/>
          </a:p>
        </p:txBody>
      </p:sp>
      <p:sp>
        <p:nvSpPr>
          <p:cNvPr id="770" name="Google Shape;770;p104"/>
          <p:cNvSpPr txBox="1"/>
          <p:nvPr>
            <p:ph idx="4" type="body"/>
          </p:nvPr>
        </p:nvSpPr>
        <p:spPr>
          <a:xfrm>
            <a:off x="4919472" y="1980584"/>
            <a:ext cx="3291840" cy="392569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2400"/>
              <a:buNone/>
            </a:pPr>
            <a:r>
              <a:t/>
            </a:r>
            <a:endParaRPr b="0"/>
          </a:p>
          <a:p>
            <a:pPr indent="0" lvl="0" marL="0" rtl="0" algn="just">
              <a:lnSpc>
                <a:spcPct val="100000"/>
              </a:lnSpc>
              <a:spcBef>
                <a:spcPts val="1080"/>
              </a:spcBef>
              <a:spcAft>
                <a:spcPts val="0"/>
              </a:spcAft>
              <a:buSzPts val="2400"/>
              <a:buNone/>
            </a:pPr>
            <a:r>
              <a:rPr b="0" lang="pt-PT">
                <a:latin typeface="Arial"/>
                <a:ea typeface="Arial"/>
                <a:cs typeface="Arial"/>
                <a:sym typeface="Arial"/>
              </a:rPr>
              <a:t>Nu începeți cu negativisme, cum ar fi rasismul sau prejudecățile. Acestea implică un fel de acuzație - o abordare puțin probabil să schimbe atitudini. 	</a:t>
            </a:r>
            <a:endParaRPr>
              <a:latin typeface="Arial"/>
              <a:ea typeface="Arial"/>
              <a:cs typeface="Arial"/>
              <a:sym typeface="Arial"/>
            </a:endParaRPr>
          </a:p>
          <a:p>
            <a:pPr indent="0" lvl="0" marL="0" rtl="0" algn="l">
              <a:lnSpc>
                <a:spcPct val="100000"/>
              </a:lnSpc>
              <a:spcBef>
                <a:spcPts val="1080"/>
              </a:spcBef>
              <a:spcAft>
                <a:spcPts val="0"/>
              </a:spcAft>
              <a:buClr>
                <a:schemeClr val="dk1"/>
              </a:buClr>
              <a:buSzPts val="2400"/>
              <a:buNone/>
            </a:pPr>
            <a:r>
              <a:t/>
            </a:r>
            <a:endParaRPr/>
          </a:p>
        </p:txBody>
      </p:sp>
      <p:sp>
        <p:nvSpPr>
          <p:cNvPr id="771" name="Google Shape;771;p104"/>
          <p:cNvSpPr txBox="1"/>
          <p:nvPr/>
        </p:nvSpPr>
        <p:spPr>
          <a:xfrm>
            <a:off x="323528" y="3356992"/>
            <a:ext cx="3528392" cy="43735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5" name="Shape 775"/>
        <p:cNvGrpSpPr/>
        <p:nvPr/>
      </p:nvGrpSpPr>
      <p:grpSpPr>
        <a:xfrm>
          <a:off x="0" y="0"/>
          <a:ext cx="0" cy="0"/>
          <a:chOff x="0" y="0"/>
          <a:chExt cx="0" cy="0"/>
        </a:xfrm>
      </p:grpSpPr>
      <p:sp>
        <p:nvSpPr>
          <p:cNvPr id="776" name="Google Shape;776;p10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lang="pt-PT"/>
              <a:t>DIFERENȚE CULTURALE</a:t>
            </a:r>
            <a:br>
              <a:rPr lang="pt-PT"/>
            </a:br>
            <a:r>
              <a:rPr lang="pt-PT"/>
              <a:t>SFATURI</a:t>
            </a:r>
            <a:endParaRPr/>
          </a:p>
        </p:txBody>
      </p:sp>
      <p:sp>
        <p:nvSpPr>
          <p:cNvPr id="777" name="Google Shape;777;p105"/>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FACEȚI</a:t>
            </a:r>
            <a:endParaRPr/>
          </a:p>
        </p:txBody>
      </p:sp>
      <p:sp>
        <p:nvSpPr>
          <p:cNvPr id="778" name="Google Shape;778;p105"/>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0"/>
              </a:spcBef>
              <a:spcAft>
                <a:spcPts val="0"/>
              </a:spcAft>
              <a:buSzPts val="2400"/>
              <a:buNone/>
            </a:pPr>
            <a:r>
              <a:rPr b="0" lang="pt-PT"/>
              <a:t>Vorbiți despre diferențele tuturor. Predarea despre diferențele culturale trebuie să fie incluzivă pentru toți elevii, în orice moment. 	</a:t>
            </a:r>
            <a:endParaRPr/>
          </a:p>
          <a:p>
            <a:pPr indent="0" lvl="0" marL="0" rtl="0" algn="just">
              <a:lnSpc>
                <a:spcPct val="100000"/>
              </a:lnSpc>
              <a:spcBef>
                <a:spcPts val="1080"/>
              </a:spcBef>
              <a:spcAft>
                <a:spcPts val="0"/>
              </a:spcAft>
              <a:buClr>
                <a:schemeClr val="dk1"/>
              </a:buClr>
              <a:buSzPts val="2400"/>
              <a:buNone/>
            </a:pPr>
            <a:r>
              <a:rPr b="0" lang="pt-PT"/>
              <a:t>	</a:t>
            </a:r>
            <a:endParaRPr/>
          </a:p>
        </p:txBody>
      </p:sp>
      <p:sp>
        <p:nvSpPr>
          <p:cNvPr id="779" name="Google Shape;779;p105"/>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800"/>
              <a:buNone/>
            </a:pPr>
            <a:r>
              <a:rPr lang="pt-PT"/>
              <a:t>CE SĂ NU FACEȚI</a:t>
            </a:r>
            <a:endParaRPr/>
          </a:p>
        </p:txBody>
      </p:sp>
      <p:sp>
        <p:nvSpPr>
          <p:cNvPr id="780" name="Google Shape;780;p105"/>
          <p:cNvSpPr txBox="1"/>
          <p:nvPr>
            <p:ph idx="4" type="body"/>
          </p:nvPr>
        </p:nvSpPr>
        <p:spPr>
          <a:xfrm>
            <a:off x="5093208" y="2259366"/>
            <a:ext cx="3291840" cy="3840480"/>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0"/>
              </a:spcBef>
              <a:spcAft>
                <a:spcPts val="0"/>
              </a:spcAft>
              <a:buSzPts val="2400"/>
              <a:buNone/>
            </a:pPr>
            <a:r>
              <a:rPr b="0" lang="pt-PT"/>
              <a:t>Nu selectați anumite grupuri, cum ar fi „grupurile etnice”. 	</a:t>
            </a:r>
            <a:endParaRPr/>
          </a:p>
          <a:p>
            <a:pPr indent="0" lvl="0" marL="0" rtl="0" algn="just">
              <a:lnSpc>
                <a:spcPct val="100000"/>
              </a:lnSpc>
              <a:spcBef>
                <a:spcPts val="1080"/>
              </a:spcBef>
              <a:spcAft>
                <a:spcPts val="0"/>
              </a:spcAft>
              <a:buClr>
                <a:schemeClr val="dk1"/>
              </a:buClr>
              <a:buSzPts val="2400"/>
              <a:buNone/>
            </a:pPr>
            <a:r>
              <a:rPr b="0" lang="pt-PT"/>
              <a:t>	</a:t>
            </a:r>
            <a:endParaRPr/>
          </a:p>
          <a:p>
            <a:pPr indent="0" lvl="0" marL="0" rtl="0" algn="l">
              <a:lnSpc>
                <a:spcPct val="100000"/>
              </a:lnSpc>
              <a:spcBef>
                <a:spcPts val="1080"/>
              </a:spcBef>
              <a:spcAft>
                <a:spcPts val="0"/>
              </a:spcAft>
              <a:buClr>
                <a:schemeClr val="dk1"/>
              </a:buClr>
              <a:buSzPts val="2400"/>
              <a:buNone/>
            </a:pPr>
            <a:r>
              <a:t/>
            </a:r>
            <a:endParaRPr/>
          </a:p>
        </p:txBody>
      </p:sp>
      <p:sp>
        <p:nvSpPr>
          <p:cNvPr id="781" name="Google Shape;781;p105"/>
          <p:cNvSpPr txBox="1"/>
          <p:nvPr/>
        </p:nvSpPr>
        <p:spPr>
          <a:xfrm>
            <a:off x="323528" y="3356992"/>
            <a:ext cx="3528392" cy="43735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chemeClr val="dk1"/>
              </a:buClr>
              <a:buSzPts val="2000"/>
              <a:buFont typeface="Arial"/>
              <a:buNone/>
            </a:pPr>
            <a:r>
              <a:t/>
            </a:r>
            <a:endParaRPr b="1" i="0" sz="2000" u="none" cap="none" strike="noStrik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Základné">
  <a:themeElements>
    <a:clrScheme name="Green Yellow">
      <a:dk1>
        <a:srgbClr val="000000"/>
      </a:dk1>
      <a:lt1>
        <a:srgbClr val="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2019-02-10T21:49:04Z</dcterms:created>
  <dc:creator>Zuzana Palková</dc:creator>
</cp:coreProperties>
</file>