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60" r:id="rId5"/>
    <p:sldId id="263" r:id="rId6"/>
    <p:sldId id="258" r:id="rId7"/>
    <p:sldId id="261" r:id="rId8"/>
    <p:sldId id="259" r:id="rId9"/>
    <p:sldId id="269" r:id="rId10"/>
    <p:sldId id="265" r:id="rId11"/>
    <p:sldId id="266" r:id="rId12"/>
    <p:sldId id="267" r:id="rId13"/>
    <p:sldId id="272" r:id="rId14"/>
    <p:sldId id="273" r:id="rId1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96" y="7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fld id="{04E8C465-315B-444F-9E73-DBEC17A97DD4}" type="datetimeFigureOut">
              <a:rPr lang="el-GR" smtClean="0"/>
              <a:pPr/>
              <a:t>26/5/2021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04E8C465-315B-444F-9E73-DBEC17A97DD4}" type="datetimeFigureOut">
              <a:rPr lang="el-GR" smtClean="0"/>
              <a:pPr/>
              <a:t>26/5/2021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04E8C465-315B-444F-9E73-DBEC17A97DD4}" type="datetimeFigureOut">
              <a:rPr lang="el-GR" smtClean="0"/>
              <a:pPr/>
              <a:t>26/5/2021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04E8C465-315B-444F-9E73-DBEC17A97DD4}" type="datetimeFigureOut">
              <a:rPr lang="el-GR" smtClean="0"/>
              <a:pPr/>
              <a:t>26/5/2021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E8C465-315B-444F-9E73-DBEC17A97DD4}" type="datetimeFigureOut">
              <a:rPr lang="el-GR" smtClean="0"/>
              <a:pPr/>
              <a:t>26/5/2021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fld id="{04E8C465-315B-444F-9E73-DBEC17A97DD4}" type="datetimeFigureOut">
              <a:rPr lang="el-GR" smtClean="0"/>
              <a:pPr/>
              <a:t>26/5/2021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fld id="{04E8C465-315B-444F-9E73-DBEC17A97DD4}" type="datetimeFigureOut">
              <a:rPr lang="el-GR" smtClean="0"/>
              <a:pPr/>
              <a:t>26/5/2021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fld id="{04E8C465-315B-444F-9E73-DBEC17A97DD4}" type="datetimeFigureOut">
              <a:rPr lang="el-GR" smtClean="0"/>
              <a:pPr/>
              <a:t>26/5/2021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E8C465-315B-444F-9E73-DBEC17A97DD4}" type="datetimeFigureOut">
              <a:rPr lang="el-GR" smtClean="0"/>
              <a:pPr/>
              <a:t>26/5/2021</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E8C465-315B-444F-9E73-DBEC17A97DD4}" type="datetimeFigureOut">
              <a:rPr lang="el-GR" smtClean="0"/>
              <a:pPr/>
              <a:t>26/5/2021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E8C465-315B-444F-9E73-DBEC17A97DD4}" type="datetimeFigureOut">
              <a:rPr lang="el-GR" smtClean="0"/>
              <a:pPr/>
              <a:t>26/5/2021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E10C12-035C-42B4-A3AD-10E5566D35EE}"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E8C465-315B-444F-9E73-DBEC17A97DD4}" type="datetimeFigureOut">
              <a:rPr lang="el-GR" smtClean="0"/>
              <a:pPr/>
              <a:t>26/5/2021</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E10C12-035C-42B4-A3AD-10E5566D35EE}"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10894" y="4167890"/>
            <a:ext cx="5000628" cy="23597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Rectangle 14"/>
          <p:cNvSpPr/>
          <p:nvPr/>
        </p:nvSpPr>
        <p:spPr>
          <a:xfrm>
            <a:off x="354910" y="1122068"/>
            <a:ext cx="4860032"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Rectangle 3"/>
          <p:cNvSpPr/>
          <p:nvPr/>
        </p:nvSpPr>
        <p:spPr>
          <a:xfrm>
            <a:off x="1974582" y="1122068"/>
            <a:ext cx="1584176"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a:t>
            </a:r>
            <a:endParaRPr lang="el-GR" sz="6600" dirty="0">
              <a:solidFill>
                <a:schemeClr val="tx1">
                  <a:lumMod val="75000"/>
                  <a:lumOff val="25000"/>
                </a:schemeClr>
              </a:solidFill>
            </a:endParaRPr>
          </a:p>
        </p:txBody>
      </p:sp>
      <p:sp>
        <p:nvSpPr>
          <p:cNvPr id="5" name="Rectangle 4"/>
          <p:cNvSpPr/>
          <p:nvPr/>
        </p:nvSpPr>
        <p:spPr>
          <a:xfrm>
            <a:off x="1972636" y="2274196"/>
            <a:ext cx="1586122"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a:t>
            </a:r>
            <a:endParaRPr lang="el-GR" sz="6600" dirty="0">
              <a:solidFill>
                <a:schemeClr val="tx1">
                  <a:lumMod val="75000"/>
                  <a:lumOff val="25000"/>
                </a:schemeClr>
              </a:solidFill>
            </a:endParaRPr>
          </a:p>
        </p:txBody>
      </p:sp>
      <p:sp>
        <p:nvSpPr>
          <p:cNvPr id="6" name="Rectangle 5"/>
          <p:cNvSpPr/>
          <p:nvPr/>
        </p:nvSpPr>
        <p:spPr>
          <a:xfrm>
            <a:off x="390406" y="2274196"/>
            <a:ext cx="1584176"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a:t>
            </a:r>
            <a:endParaRPr lang="el-GR" sz="6600" dirty="0">
              <a:solidFill>
                <a:schemeClr val="tx1">
                  <a:lumMod val="75000"/>
                  <a:lumOff val="25000"/>
                </a:schemeClr>
              </a:solidFill>
            </a:endParaRPr>
          </a:p>
        </p:txBody>
      </p:sp>
      <p:sp>
        <p:nvSpPr>
          <p:cNvPr id="7" name="Rectangle 6"/>
          <p:cNvSpPr/>
          <p:nvPr/>
        </p:nvSpPr>
        <p:spPr>
          <a:xfrm>
            <a:off x="3558758" y="2274196"/>
            <a:ext cx="1512168"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a:t>
            </a:r>
            <a:endParaRPr lang="el-GR" sz="6600" dirty="0">
              <a:solidFill>
                <a:schemeClr val="tx1">
                  <a:lumMod val="75000"/>
                  <a:lumOff val="25000"/>
                </a:schemeClr>
              </a:solidFill>
            </a:endParaRPr>
          </a:p>
        </p:txBody>
      </p:sp>
      <p:sp>
        <p:nvSpPr>
          <p:cNvPr id="8" name="Rectangle 7"/>
          <p:cNvSpPr/>
          <p:nvPr/>
        </p:nvSpPr>
        <p:spPr>
          <a:xfrm>
            <a:off x="6911752" y="2492896"/>
            <a:ext cx="1152128"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t>F</a:t>
            </a:r>
            <a:endParaRPr lang="el-GR" sz="6600" dirty="0"/>
          </a:p>
        </p:txBody>
      </p:sp>
      <p:sp>
        <p:nvSpPr>
          <p:cNvPr id="9" name="Rectangle 8"/>
          <p:cNvSpPr/>
          <p:nvPr/>
        </p:nvSpPr>
        <p:spPr>
          <a:xfrm>
            <a:off x="5868144" y="1412776"/>
            <a:ext cx="1080120"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t>E</a:t>
            </a:r>
            <a:endParaRPr lang="el-GR" sz="6600" dirty="0"/>
          </a:p>
        </p:txBody>
      </p:sp>
      <p:sp>
        <p:nvSpPr>
          <p:cNvPr id="10" name="Rectangle 9"/>
          <p:cNvSpPr/>
          <p:nvPr/>
        </p:nvSpPr>
        <p:spPr>
          <a:xfrm>
            <a:off x="6480720" y="3717032"/>
            <a:ext cx="1080120"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t>C</a:t>
            </a:r>
            <a:endParaRPr lang="el-GR" sz="6600" dirty="0"/>
          </a:p>
        </p:txBody>
      </p:sp>
      <p:sp>
        <p:nvSpPr>
          <p:cNvPr id="11" name="Rectangle 10"/>
          <p:cNvSpPr/>
          <p:nvPr/>
        </p:nvSpPr>
        <p:spPr>
          <a:xfrm>
            <a:off x="1830566" y="4239898"/>
            <a:ext cx="1512168"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W</a:t>
            </a:r>
            <a:endParaRPr lang="el-GR" sz="6600" dirty="0">
              <a:solidFill>
                <a:schemeClr val="tx1">
                  <a:lumMod val="75000"/>
                  <a:lumOff val="25000"/>
                </a:schemeClr>
              </a:solidFill>
            </a:endParaRPr>
          </a:p>
        </p:txBody>
      </p:sp>
      <p:sp>
        <p:nvSpPr>
          <p:cNvPr id="12" name="Rectangle 11"/>
          <p:cNvSpPr/>
          <p:nvPr/>
        </p:nvSpPr>
        <p:spPr>
          <a:xfrm>
            <a:off x="1902574" y="5320018"/>
            <a:ext cx="1512168"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S</a:t>
            </a:r>
            <a:endParaRPr lang="el-GR" sz="6600" dirty="0">
              <a:solidFill>
                <a:schemeClr val="tx1">
                  <a:lumMod val="75000"/>
                  <a:lumOff val="25000"/>
                </a:schemeClr>
              </a:solidFill>
            </a:endParaRPr>
          </a:p>
        </p:txBody>
      </p:sp>
      <p:sp>
        <p:nvSpPr>
          <p:cNvPr id="13" name="Rectangle 12"/>
          <p:cNvSpPr/>
          <p:nvPr/>
        </p:nvSpPr>
        <p:spPr>
          <a:xfrm>
            <a:off x="606430" y="5320018"/>
            <a:ext cx="1296144"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A</a:t>
            </a:r>
            <a:endParaRPr lang="el-GR" sz="6600" dirty="0">
              <a:solidFill>
                <a:schemeClr val="tx1">
                  <a:lumMod val="75000"/>
                  <a:lumOff val="25000"/>
                </a:schemeClr>
              </a:solidFill>
            </a:endParaRPr>
          </a:p>
        </p:txBody>
      </p:sp>
      <p:sp>
        <p:nvSpPr>
          <p:cNvPr id="14" name="Rectangle 13"/>
          <p:cNvSpPr/>
          <p:nvPr/>
        </p:nvSpPr>
        <p:spPr>
          <a:xfrm>
            <a:off x="3414742" y="5320018"/>
            <a:ext cx="1296144"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solidFill>
                  <a:schemeClr val="tx1">
                    <a:lumMod val="75000"/>
                    <a:lumOff val="25000"/>
                  </a:schemeClr>
                </a:solidFill>
              </a:rPr>
              <a:t>D</a:t>
            </a:r>
            <a:endParaRPr lang="el-GR" sz="6600" dirty="0">
              <a:solidFill>
                <a:schemeClr val="tx1">
                  <a:lumMod val="75000"/>
                  <a:lumOff val="25000"/>
                </a:schemeClr>
              </a:solidFill>
            </a:endParaRPr>
          </a:p>
        </p:txBody>
      </p:sp>
      <p:sp>
        <p:nvSpPr>
          <p:cNvPr id="18" name="TextBox 17"/>
          <p:cNvSpPr txBox="1"/>
          <p:nvPr/>
        </p:nvSpPr>
        <p:spPr>
          <a:xfrm>
            <a:off x="1686550" y="3447810"/>
            <a:ext cx="2448272" cy="646331"/>
          </a:xfrm>
          <a:prstGeom prst="rect">
            <a:avLst/>
          </a:prstGeom>
          <a:noFill/>
        </p:spPr>
        <p:txBody>
          <a:bodyPr wrap="square" rtlCol="0">
            <a:spAutoFit/>
          </a:bodyPr>
          <a:lstStyle/>
          <a:p>
            <a:pPr algn="ctr"/>
            <a:r>
              <a:rPr lang="en-US" sz="3600" dirty="0">
                <a:solidFill>
                  <a:srgbClr val="0070C0"/>
                </a:solidFill>
              </a:rPr>
              <a:t>or</a:t>
            </a:r>
            <a:endParaRPr lang="el-GR" sz="3600" dirty="0">
              <a:solidFill>
                <a:srgbClr val="0070C0"/>
              </a:solidFill>
            </a:endParaRPr>
          </a:p>
        </p:txBody>
      </p:sp>
      <p:sp>
        <p:nvSpPr>
          <p:cNvPr id="21" name="TextBox 20"/>
          <p:cNvSpPr txBox="1"/>
          <p:nvPr/>
        </p:nvSpPr>
        <p:spPr>
          <a:xfrm>
            <a:off x="5615608" y="2780928"/>
            <a:ext cx="2016224" cy="769441"/>
          </a:xfrm>
          <a:prstGeom prst="rect">
            <a:avLst/>
          </a:prstGeom>
          <a:noFill/>
        </p:spPr>
        <p:txBody>
          <a:bodyPr wrap="square" rtlCol="0">
            <a:spAutoFit/>
          </a:bodyPr>
          <a:lstStyle/>
          <a:p>
            <a:r>
              <a:rPr lang="en-US" sz="1600" b="1" dirty="0">
                <a:solidFill>
                  <a:srgbClr val="0070C0"/>
                </a:solidFill>
              </a:rPr>
              <a:t>Turn On</a:t>
            </a:r>
            <a:r>
              <a:rPr lang="el-GR" sz="1600" b="1" dirty="0">
                <a:solidFill>
                  <a:srgbClr val="0070C0"/>
                </a:solidFill>
              </a:rPr>
              <a:t> / </a:t>
            </a:r>
            <a:r>
              <a:rPr lang="en-US" sz="1600" b="1" dirty="0">
                <a:solidFill>
                  <a:srgbClr val="0070C0"/>
                </a:solidFill>
              </a:rPr>
              <a:t>Off</a:t>
            </a:r>
            <a:r>
              <a:rPr lang="el-GR" sz="1600" b="1" dirty="0">
                <a:solidFill>
                  <a:srgbClr val="0070C0"/>
                </a:solidFill>
              </a:rPr>
              <a:t> </a:t>
            </a:r>
            <a:r>
              <a:rPr lang="en-US" sz="2800" b="1" dirty="0">
                <a:solidFill>
                  <a:srgbClr val="0070C0"/>
                </a:solidFill>
              </a:rPr>
              <a:t>Flying</a:t>
            </a:r>
            <a:r>
              <a:rPr lang="el-GR" sz="2800" b="1" dirty="0">
                <a:solidFill>
                  <a:srgbClr val="0070C0"/>
                </a:solidFill>
              </a:rPr>
              <a:t> </a:t>
            </a:r>
          </a:p>
        </p:txBody>
      </p:sp>
      <p:sp>
        <p:nvSpPr>
          <p:cNvPr id="22" name="TextBox 21"/>
          <p:cNvSpPr txBox="1"/>
          <p:nvPr/>
        </p:nvSpPr>
        <p:spPr>
          <a:xfrm>
            <a:off x="7023748" y="1410100"/>
            <a:ext cx="1584176" cy="523220"/>
          </a:xfrm>
          <a:prstGeom prst="rect">
            <a:avLst/>
          </a:prstGeom>
          <a:noFill/>
        </p:spPr>
        <p:txBody>
          <a:bodyPr wrap="square" rtlCol="0">
            <a:spAutoFit/>
          </a:bodyPr>
          <a:lstStyle/>
          <a:p>
            <a:r>
              <a:rPr lang="en-US" sz="2800" b="1" dirty="0">
                <a:solidFill>
                  <a:srgbClr val="0070C0"/>
                </a:solidFill>
              </a:rPr>
              <a:t>Fly Up</a:t>
            </a:r>
            <a:endParaRPr lang="el-GR" sz="2800" b="1" dirty="0">
              <a:solidFill>
                <a:srgbClr val="0070C0"/>
              </a:solidFill>
            </a:endParaRPr>
          </a:p>
        </p:txBody>
      </p:sp>
      <p:sp>
        <p:nvSpPr>
          <p:cNvPr id="23" name="TextBox 22"/>
          <p:cNvSpPr txBox="1"/>
          <p:nvPr/>
        </p:nvSpPr>
        <p:spPr>
          <a:xfrm>
            <a:off x="7631832" y="4164474"/>
            <a:ext cx="1872208" cy="523220"/>
          </a:xfrm>
          <a:prstGeom prst="rect">
            <a:avLst/>
          </a:prstGeom>
          <a:noFill/>
        </p:spPr>
        <p:txBody>
          <a:bodyPr wrap="square" rtlCol="0">
            <a:spAutoFit/>
          </a:bodyPr>
          <a:lstStyle/>
          <a:p>
            <a:r>
              <a:rPr lang="en-US" sz="2800" b="1" dirty="0">
                <a:solidFill>
                  <a:srgbClr val="0070C0"/>
                </a:solidFill>
              </a:rPr>
              <a:t>Fly Down</a:t>
            </a:r>
            <a:endParaRPr lang="el-GR" sz="2800" b="1" dirty="0">
              <a:solidFill>
                <a:srgbClr val="0070C0"/>
              </a:solidFill>
            </a:endParaRPr>
          </a:p>
        </p:txBody>
      </p:sp>
      <p:sp>
        <p:nvSpPr>
          <p:cNvPr id="24" name="TextBox 23"/>
          <p:cNvSpPr txBox="1"/>
          <p:nvPr/>
        </p:nvSpPr>
        <p:spPr>
          <a:xfrm>
            <a:off x="750446" y="2223674"/>
            <a:ext cx="1080120" cy="338554"/>
          </a:xfrm>
          <a:prstGeom prst="rect">
            <a:avLst/>
          </a:prstGeom>
          <a:noFill/>
        </p:spPr>
        <p:txBody>
          <a:bodyPr wrap="square" rtlCol="0">
            <a:spAutoFit/>
          </a:bodyPr>
          <a:lstStyle/>
          <a:p>
            <a:r>
              <a:rPr lang="en-US" sz="1600" dirty="0">
                <a:solidFill>
                  <a:srgbClr val="0070C0"/>
                </a:solidFill>
              </a:rPr>
              <a:t>Turn Left</a:t>
            </a:r>
            <a:endParaRPr lang="el-GR" sz="1600" dirty="0">
              <a:solidFill>
                <a:srgbClr val="0070C0"/>
              </a:solidFill>
            </a:endParaRPr>
          </a:p>
        </p:txBody>
      </p:sp>
      <p:sp>
        <p:nvSpPr>
          <p:cNvPr id="25" name="TextBox 24"/>
          <p:cNvSpPr txBox="1"/>
          <p:nvPr/>
        </p:nvSpPr>
        <p:spPr>
          <a:xfrm>
            <a:off x="3774782" y="2202188"/>
            <a:ext cx="1368152" cy="338554"/>
          </a:xfrm>
          <a:prstGeom prst="rect">
            <a:avLst/>
          </a:prstGeom>
          <a:noFill/>
        </p:spPr>
        <p:txBody>
          <a:bodyPr wrap="square" rtlCol="0">
            <a:spAutoFit/>
          </a:bodyPr>
          <a:lstStyle/>
          <a:p>
            <a:r>
              <a:rPr lang="en-US" sz="1600" dirty="0">
                <a:solidFill>
                  <a:srgbClr val="0070C0"/>
                </a:solidFill>
              </a:rPr>
              <a:t>Turn Right</a:t>
            </a:r>
            <a:endParaRPr lang="el-GR" sz="1600" dirty="0">
              <a:solidFill>
                <a:srgbClr val="0070C0"/>
              </a:solidFill>
            </a:endParaRPr>
          </a:p>
        </p:txBody>
      </p:sp>
      <p:sp>
        <p:nvSpPr>
          <p:cNvPr id="26" name="TextBox 25"/>
          <p:cNvSpPr txBox="1"/>
          <p:nvPr/>
        </p:nvSpPr>
        <p:spPr>
          <a:xfrm>
            <a:off x="1974582" y="2202188"/>
            <a:ext cx="1728192" cy="338554"/>
          </a:xfrm>
          <a:prstGeom prst="rect">
            <a:avLst/>
          </a:prstGeom>
          <a:noFill/>
        </p:spPr>
        <p:txBody>
          <a:bodyPr wrap="square" rtlCol="0">
            <a:spAutoFit/>
          </a:bodyPr>
          <a:lstStyle/>
          <a:p>
            <a:r>
              <a:rPr lang="en-US" sz="1600" dirty="0">
                <a:solidFill>
                  <a:srgbClr val="0070C0"/>
                </a:solidFill>
              </a:rPr>
              <a:t>Move Backwards</a:t>
            </a:r>
            <a:endParaRPr lang="el-GR" sz="1600" dirty="0">
              <a:solidFill>
                <a:srgbClr val="0070C0"/>
              </a:solidFill>
            </a:endParaRPr>
          </a:p>
        </p:txBody>
      </p:sp>
      <p:sp>
        <p:nvSpPr>
          <p:cNvPr id="27" name="TextBox 26"/>
          <p:cNvSpPr txBox="1"/>
          <p:nvPr/>
        </p:nvSpPr>
        <p:spPr>
          <a:xfrm>
            <a:off x="1902574" y="1071546"/>
            <a:ext cx="1728192" cy="338554"/>
          </a:xfrm>
          <a:prstGeom prst="rect">
            <a:avLst/>
          </a:prstGeom>
          <a:noFill/>
        </p:spPr>
        <p:txBody>
          <a:bodyPr wrap="square" rtlCol="0">
            <a:spAutoFit/>
          </a:bodyPr>
          <a:lstStyle/>
          <a:p>
            <a:r>
              <a:rPr lang="en-US" sz="1600" dirty="0">
                <a:solidFill>
                  <a:srgbClr val="0070C0"/>
                </a:solidFill>
              </a:rPr>
              <a:t>Move Forwards</a:t>
            </a:r>
            <a:endParaRPr lang="el-GR" sz="1600" dirty="0">
              <a:solidFill>
                <a:srgbClr val="0070C0"/>
              </a:solidFill>
            </a:endParaRPr>
          </a:p>
        </p:txBody>
      </p:sp>
      <p:sp>
        <p:nvSpPr>
          <p:cNvPr id="28" name="TextBox 27"/>
          <p:cNvSpPr txBox="1"/>
          <p:nvPr/>
        </p:nvSpPr>
        <p:spPr>
          <a:xfrm>
            <a:off x="1758558" y="4239898"/>
            <a:ext cx="1728192" cy="338554"/>
          </a:xfrm>
          <a:prstGeom prst="rect">
            <a:avLst/>
          </a:prstGeom>
          <a:noFill/>
        </p:spPr>
        <p:txBody>
          <a:bodyPr wrap="square" rtlCol="0">
            <a:spAutoFit/>
          </a:bodyPr>
          <a:lstStyle/>
          <a:p>
            <a:r>
              <a:rPr lang="en-US" sz="1600" dirty="0">
                <a:solidFill>
                  <a:srgbClr val="0070C0"/>
                </a:solidFill>
              </a:rPr>
              <a:t>Move Forwards</a:t>
            </a:r>
            <a:endParaRPr lang="el-GR" sz="1600" dirty="0">
              <a:solidFill>
                <a:srgbClr val="0070C0"/>
              </a:solidFill>
            </a:endParaRPr>
          </a:p>
        </p:txBody>
      </p:sp>
      <p:sp>
        <p:nvSpPr>
          <p:cNvPr id="32" name="TextBox 31"/>
          <p:cNvSpPr txBox="1"/>
          <p:nvPr/>
        </p:nvSpPr>
        <p:spPr>
          <a:xfrm>
            <a:off x="1830566" y="5248010"/>
            <a:ext cx="1728192" cy="338554"/>
          </a:xfrm>
          <a:prstGeom prst="rect">
            <a:avLst/>
          </a:prstGeom>
          <a:noFill/>
        </p:spPr>
        <p:txBody>
          <a:bodyPr wrap="square" rtlCol="0">
            <a:spAutoFit/>
          </a:bodyPr>
          <a:lstStyle/>
          <a:p>
            <a:r>
              <a:rPr lang="en-US" sz="1600" dirty="0">
                <a:solidFill>
                  <a:srgbClr val="0070C0"/>
                </a:solidFill>
              </a:rPr>
              <a:t>Move Backwards</a:t>
            </a:r>
            <a:endParaRPr lang="el-GR" sz="1600" dirty="0">
              <a:solidFill>
                <a:srgbClr val="0070C0"/>
              </a:solidFill>
            </a:endParaRPr>
          </a:p>
        </p:txBody>
      </p:sp>
      <p:sp>
        <p:nvSpPr>
          <p:cNvPr id="33" name="TextBox 32"/>
          <p:cNvSpPr txBox="1"/>
          <p:nvPr/>
        </p:nvSpPr>
        <p:spPr>
          <a:xfrm>
            <a:off x="3702774" y="6040098"/>
            <a:ext cx="1368152" cy="338554"/>
          </a:xfrm>
          <a:prstGeom prst="rect">
            <a:avLst/>
          </a:prstGeom>
          <a:noFill/>
        </p:spPr>
        <p:txBody>
          <a:bodyPr wrap="square" rtlCol="0">
            <a:spAutoFit/>
          </a:bodyPr>
          <a:lstStyle/>
          <a:p>
            <a:r>
              <a:rPr lang="en-US" sz="1600" dirty="0">
                <a:solidFill>
                  <a:srgbClr val="0070C0"/>
                </a:solidFill>
              </a:rPr>
              <a:t>Turn Right</a:t>
            </a:r>
            <a:endParaRPr lang="el-GR" sz="1600" dirty="0">
              <a:solidFill>
                <a:srgbClr val="0070C0"/>
              </a:solidFill>
            </a:endParaRPr>
          </a:p>
        </p:txBody>
      </p:sp>
      <p:sp>
        <p:nvSpPr>
          <p:cNvPr id="34" name="TextBox 33"/>
          <p:cNvSpPr txBox="1"/>
          <p:nvPr/>
        </p:nvSpPr>
        <p:spPr>
          <a:xfrm>
            <a:off x="606430" y="5320018"/>
            <a:ext cx="1080120" cy="338554"/>
          </a:xfrm>
          <a:prstGeom prst="rect">
            <a:avLst/>
          </a:prstGeom>
          <a:noFill/>
        </p:spPr>
        <p:txBody>
          <a:bodyPr wrap="square" rtlCol="0">
            <a:spAutoFit/>
          </a:bodyPr>
          <a:lstStyle/>
          <a:p>
            <a:r>
              <a:rPr lang="en-US" sz="1600" dirty="0">
                <a:solidFill>
                  <a:srgbClr val="0070C0"/>
                </a:solidFill>
              </a:rPr>
              <a:t>Turn Left</a:t>
            </a:r>
            <a:endParaRPr lang="el-GR" sz="1600" dirty="0">
              <a:solidFill>
                <a:srgbClr val="0070C0"/>
              </a:solidFill>
            </a:endParaRPr>
          </a:p>
        </p:txBody>
      </p:sp>
      <p:sp>
        <p:nvSpPr>
          <p:cNvPr id="29" name="TextBox 28"/>
          <p:cNvSpPr txBox="1"/>
          <p:nvPr/>
        </p:nvSpPr>
        <p:spPr>
          <a:xfrm>
            <a:off x="2195736" y="0"/>
            <a:ext cx="5796136" cy="707886"/>
          </a:xfrm>
          <a:prstGeom prst="rect">
            <a:avLst/>
          </a:prstGeom>
          <a:noFill/>
          <a:ln>
            <a:noFill/>
          </a:ln>
        </p:spPr>
        <p:txBody>
          <a:bodyPr wrap="square" rtlCol="0">
            <a:spAutoFit/>
          </a:bodyPr>
          <a:lstStyle/>
          <a:p>
            <a:r>
              <a:rPr lang="en-US" sz="4000" b="1" dirty="0">
                <a:ln w="12700">
                  <a:noFill/>
                </a:ln>
                <a:solidFill>
                  <a:srgbClr val="0070C0"/>
                </a:solidFill>
              </a:rPr>
              <a:t>MOVING THE AVATAR</a:t>
            </a:r>
            <a:endParaRPr lang="el-GR" sz="4000" b="1" dirty="0">
              <a:ln w="12700">
                <a:noFill/>
              </a:ln>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HUD Object</a:t>
            </a:r>
            <a:endParaRPr lang="el-GR" sz="4000" b="1" dirty="0">
              <a:ln w="12700">
                <a:noFill/>
              </a:ln>
              <a:solidFill>
                <a:srgbClr val="0070C0"/>
              </a:solidFill>
            </a:endParaRPr>
          </a:p>
        </p:txBody>
      </p:sp>
      <p:sp>
        <p:nvSpPr>
          <p:cNvPr id="11" name="Content Placeholder 2">
            <a:extLst>
              <a:ext uri="{FF2B5EF4-FFF2-40B4-BE49-F238E27FC236}">
                <a16:creationId xmlns:a16="http://schemas.microsoft.com/office/drawing/2014/main" id="{C9A87A7D-5CF9-46E4-9BCD-B9234D3AD201}"/>
              </a:ext>
            </a:extLst>
          </p:cNvPr>
          <p:cNvSpPr>
            <a:spLocks noGrp="1"/>
          </p:cNvSpPr>
          <p:nvPr>
            <p:ph idx="1"/>
          </p:nvPr>
        </p:nvSpPr>
        <p:spPr>
          <a:xfrm>
            <a:off x="457200" y="980728"/>
            <a:ext cx="8229600" cy="4525963"/>
          </a:xfrm>
        </p:spPr>
        <p:txBody>
          <a:bodyPr>
            <a:normAutofit fontScale="85000" lnSpcReduction="20000"/>
          </a:bodyPr>
          <a:lstStyle/>
          <a:p>
            <a:r>
              <a:rPr lang="en-US" dirty="0"/>
              <a:t>To be able to interact with the world around you, you need to receive and equip a HUD object </a:t>
            </a:r>
            <a:r>
              <a:rPr lang="el-GR" dirty="0"/>
              <a:t>(</a:t>
            </a:r>
            <a:r>
              <a:rPr lang="en-US" dirty="0"/>
              <a:t>Heads Up Display)</a:t>
            </a:r>
          </a:p>
          <a:p>
            <a:r>
              <a:rPr lang="en-US" dirty="0"/>
              <a:t>It is panel that will appear on the top right part of the screen and will display messages from the characters or the game. </a:t>
            </a:r>
          </a:p>
          <a:p>
            <a:r>
              <a:rPr lang="en-US" dirty="0"/>
              <a:t>There is a box next to this panel, with some flag buttons. Click on the flag that corresponds to the language you prefer and then select “Accept” from the dialogue box that will appear on your screen.</a:t>
            </a:r>
          </a:p>
          <a:p>
            <a:r>
              <a:rPr lang="en-US" dirty="0"/>
              <a:t>Then open your inventory from the navigation bar ( Avatar -&gt; Inventory ) or use the shortcut: “Ctrl + I”</a:t>
            </a:r>
          </a:p>
        </p:txBody>
      </p:sp>
    </p:spTree>
    <p:extLst>
      <p:ext uri="{BB962C8B-B14F-4D97-AF65-F5344CB8AC3E}">
        <p14:creationId xmlns:p14="http://schemas.microsoft.com/office/powerpoint/2010/main" val="766662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HUD Object</a:t>
            </a:r>
            <a:endParaRPr lang="el-GR" sz="4000" b="1" dirty="0">
              <a:ln w="12700">
                <a:noFill/>
              </a:ln>
              <a:solidFill>
                <a:srgbClr val="0070C0"/>
              </a:solidFill>
            </a:endParaRPr>
          </a:p>
        </p:txBody>
      </p:sp>
      <p:sp>
        <p:nvSpPr>
          <p:cNvPr id="11" name="Content Placeholder 2">
            <a:extLst>
              <a:ext uri="{FF2B5EF4-FFF2-40B4-BE49-F238E27FC236}">
                <a16:creationId xmlns:a16="http://schemas.microsoft.com/office/drawing/2014/main" id="{C9A87A7D-5CF9-46E4-9BCD-B9234D3AD201}"/>
              </a:ext>
            </a:extLst>
          </p:cNvPr>
          <p:cNvSpPr>
            <a:spLocks noGrp="1"/>
          </p:cNvSpPr>
          <p:nvPr>
            <p:ph idx="1"/>
          </p:nvPr>
        </p:nvSpPr>
        <p:spPr>
          <a:xfrm>
            <a:off x="15774" y="908720"/>
            <a:ext cx="4844258" cy="5472608"/>
          </a:xfrm>
        </p:spPr>
        <p:txBody>
          <a:bodyPr>
            <a:noAutofit/>
          </a:bodyPr>
          <a:lstStyle/>
          <a:p>
            <a:r>
              <a:rPr lang="en-US" sz="2400" dirty="0"/>
              <a:t>Go to the path “Inventory -&gt; Objects” and you should find a file named “</a:t>
            </a:r>
            <a:r>
              <a:rPr lang="en-US" sz="2400" dirty="0" err="1"/>
              <a:t>DialogueHud</a:t>
            </a:r>
            <a:r>
              <a:rPr lang="en-US" sz="2400" dirty="0"/>
              <a:t>”. </a:t>
            </a:r>
          </a:p>
          <a:p>
            <a:r>
              <a:rPr lang="en-US" sz="2400" dirty="0"/>
              <a:t>Double click on this object to equip it. The HUD object should now be on the top right part of your screen.</a:t>
            </a:r>
          </a:p>
          <a:p>
            <a:r>
              <a:rPr lang="en-US" sz="2400" dirty="0"/>
              <a:t>The HUD will display information and dialogue options during your interaction with the 3D World.</a:t>
            </a:r>
          </a:p>
          <a:p>
            <a:r>
              <a:rPr lang="en-US" sz="2400" dirty="0"/>
              <a:t>The HUD remains equipped even after you exit the 3D World. You don’t need to repeat the steps every time you enter the world.</a:t>
            </a:r>
          </a:p>
        </p:txBody>
      </p:sp>
      <p:pic>
        <p:nvPicPr>
          <p:cNvPr id="3" name="Picture 2">
            <a:extLst>
              <a:ext uri="{FF2B5EF4-FFF2-40B4-BE49-F238E27FC236}">
                <a16:creationId xmlns:a16="http://schemas.microsoft.com/office/drawing/2014/main" id="{1EB2F009-5E65-48EA-8F11-5F69C1E704B9}"/>
              </a:ext>
            </a:extLst>
          </p:cNvPr>
          <p:cNvPicPr>
            <a:picLocks noChangeAspect="1"/>
          </p:cNvPicPr>
          <p:nvPr/>
        </p:nvPicPr>
        <p:blipFill>
          <a:blip r:embed="rId2"/>
          <a:stretch>
            <a:fillRect/>
          </a:stretch>
        </p:blipFill>
        <p:spPr>
          <a:xfrm>
            <a:off x="5076056" y="707886"/>
            <a:ext cx="3829050" cy="5934075"/>
          </a:xfrm>
          <a:prstGeom prst="rect">
            <a:avLst/>
          </a:prstGeom>
        </p:spPr>
      </p:pic>
    </p:spTree>
    <p:extLst>
      <p:ext uri="{BB962C8B-B14F-4D97-AF65-F5344CB8AC3E}">
        <p14:creationId xmlns:p14="http://schemas.microsoft.com/office/powerpoint/2010/main" val="1308091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HUD Object</a:t>
            </a:r>
            <a:endParaRPr lang="el-GR" sz="4000" b="1" dirty="0">
              <a:ln w="12700">
                <a:noFill/>
              </a:ln>
              <a:solidFill>
                <a:srgbClr val="0070C0"/>
              </a:solidFill>
            </a:endParaRPr>
          </a:p>
        </p:txBody>
      </p:sp>
      <p:sp>
        <p:nvSpPr>
          <p:cNvPr id="11" name="Content Placeholder 2">
            <a:extLst>
              <a:ext uri="{FF2B5EF4-FFF2-40B4-BE49-F238E27FC236}">
                <a16:creationId xmlns:a16="http://schemas.microsoft.com/office/drawing/2014/main" id="{C9A87A7D-5CF9-46E4-9BCD-B9234D3AD201}"/>
              </a:ext>
            </a:extLst>
          </p:cNvPr>
          <p:cNvSpPr>
            <a:spLocks noGrp="1"/>
          </p:cNvSpPr>
          <p:nvPr>
            <p:ph idx="1"/>
          </p:nvPr>
        </p:nvSpPr>
        <p:spPr>
          <a:xfrm>
            <a:off x="457200" y="980729"/>
            <a:ext cx="8229600" cy="1656184"/>
          </a:xfrm>
        </p:spPr>
        <p:txBody>
          <a:bodyPr>
            <a:normAutofit fontScale="92500" lnSpcReduction="20000"/>
          </a:bodyPr>
          <a:lstStyle/>
          <a:p>
            <a:r>
              <a:rPr lang="en-US" dirty="0"/>
              <a:t>This is an example of the HUD displaying the dialogue with the game that you interact with. Here you have two options to select from, using the corresponding buttons. </a:t>
            </a:r>
          </a:p>
        </p:txBody>
      </p:sp>
      <p:pic>
        <p:nvPicPr>
          <p:cNvPr id="3" name="Picture 2">
            <a:extLst>
              <a:ext uri="{FF2B5EF4-FFF2-40B4-BE49-F238E27FC236}">
                <a16:creationId xmlns:a16="http://schemas.microsoft.com/office/drawing/2014/main" id="{685F7B32-3A10-4161-B4D9-B0029EEE4933}"/>
              </a:ext>
            </a:extLst>
          </p:cNvPr>
          <p:cNvPicPr>
            <a:picLocks noChangeAspect="1"/>
          </p:cNvPicPr>
          <p:nvPr/>
        </p:nvPicPr>
        <p:blipFill>
          <a:blip r:embed="rId2"/>
          <a:stretch>
            <a:fillRect/>
          </a:stretch>
        </p:blipFill>
        <p:spPr>
          <a:xfrm>
            <a:off x="731211" y="3420984"/>
            <a:ext cx="7681578" cy="2986876"/>
          </a:xfrm>
          <a:prstGeom prst="rect">
            <a:avLst/>
          </a:prstGeom>
        </p:spPr>
      </p:pic>
    </p:spTree>
    <p:extLst>
      <p:ext uri="{BB962C8B-B14F-4D97-AF65-F5344CB8AC3E}">
        <p14:creationId xmlns:p14="http://schemas.microsoft.com/office/powerpoint/2010/main" val="156530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HUD Object</a:t>
            </a:r>
            <a:endParaRPr lang="el-GR" sz="4000" b="1" dirty="0">
              <a:ln w="12700">
                <a:noFill/>
              </a:ln>
              <a:solidFill>
                <a:srgbClr val="0070C0"/>
              </a:solidFill>
            </a:endParaRPr>
          </a:p>
        </p:txBody>
      </p:sp>
      <p:sp>
        <p:nvSpPr>
          <p:cNvPr id="11" name="Content Placeholder 2">
            <a:extLst>
              <a:ext uri="{FF2B5EF4-FFF2-40B4-BE49-F238E27FC236}">
                <a16:creationId xmlns:a16="http://schemas.microsoft.com/office/drawing/2014/main" id="{C9A87A7D-5CF9-46E4-9BCD-B9234D3AD201}"/>
              </a:ext>
            </a:extLst>
          </p:cNvPr>
          <p:cNvSpPr>
            <a:spLocks noGrp="1"/>
          </p:cNvSpPr>
          <p:nvPr>
            <p:ph idx="1"/>
          </p:nvPr>
        </p:nvSpPr>
        <p:spPr>
          <a:xfrm>
            <a:off x="457200" y="980729"/>
            <a:ext cx="8229600" cy="2448271"/>
          </a:xfrm>
        </p:spPr>
        <p:txBody>
          <a:bodyPr>
            <a:noAutofit/>
          </a:bodyPr>
          <a:lstStyle/>
          <a:p>
            <a:r>
              <a:rPr lang="en-US" sz="2800" dirty="0"/>
              <a:t>You can close the HUD object by clicking on the red button on the top right area.</a:t>
            </a:r>
          </a:p>
          <a:p>
            <a:r>
              <a:rPr lang="en-US" sz="2800" dirty="0"/>
              <a:t>When there is some dialogue that needs to be displayed, the HUD will open again.</a:t>
            </a:r>
          </a:p>
          <a:p>
            <a:r>
              <a:rPr lang="en-US" sz="2800" dirty="0"/>
              <a:t>You can use the blue button to view and navigate to a specific Module Scenario</a:t>
            </a:r>
          </a:p>
        </p:txBody>
      </p:sp>
      <p:pic>
        <p:nvPicPr>
          <p:cNvPr id="2" name="Picture 1">
            <a:extLst>
              <a:ext uri="{FF2B5EF4-FFF2-40B4-BE49-F238E27FC236}">
                <a16:creationId xmlns:a16="http://schemas.microsoft.com/office/drawing/2014/main" id="{22A2C38A-248F-4BCA-AD7A-E591ABE1FF63}"/>
              </a:ext>
            </a:extLst>
          </p:cNvPr>
          <p:cNvPicPr>
            <a:picLocks noChangeAspect="1"/>
          </p:cNvPicPr>
          <p:nvPr/>
        </p:nvPicPr>
        <p:blipFill>
          <a:blip r:embed="rId2"/>
          <a:stretch>
            <a:fillRect/>
          </a:stretch>
        </p:blipFill>
        <p:spPr>
          <a:xfrm>
            <a:off x="267821" y="4057996"/>
            <a:ext cx="8905875" cy="1819275"/>
          </a:xfrm>
          <a:prstGeom prst="rect">
            <a:avLst/>
          </a:prstGeom>
        </p:spPr>
      </p:pic>
    </p:spTree>
    <p:extLst>
      <p:ext uri="{BB962C8B-B14F-4D97-AF65-F5344CB8AC3E}">
        <p14:creationId xmlns:p14="http://schemas.microsoft.com/office/powerpoint/2010/main" val="3978162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HUD Object</a:t>
            </a:r>
            <a:endParaRPr lang="el-GR" sz="4000" b="1" dirty="0">
              <a:ln w="12700">
                <a:noFill/>
              </a:ln>
              <a:solidFill>
                <a:srgbClr val="0070C0"/>
              </a:solidFill>
            </a:endParaRPr>
          </a:p>
        </p:txBody>
      </p:sp>
      <p:sp>
        <p:nvSpPr>
          <p:cNvPr id="11" name="Content Placeholder 2">
            <a:extLst>
              <a:ext uri="{FF2B5EF4-FFF2-40B4-BE49-F238E27FC236}">
                <a16:creationId xmlns:a16="http://schemas.microsoft.com/office/drawing/2014/main" id="{C9A87A7D-5CF9-46E4-9BCD-B9234D3AD201}"/>
              </a:ext>
            </a:extLst>
          </p:cNvPr>
          <p:cNvSpPr>
            <a:spLocks noGrp="1"/>
          </p:cNvSpPr>
          <p:nvPr>
            <p:ph idx="1"/>
          </p:nvPr>
        </p:nvSpPr>
        <p:spPr>
          <a:xfrm>
            <a:off x="457200" y="980729"/>
            <a:ext cx="8229600" cy="2448271"/>
          </a:xfrm>
        </p:spPr>
        <p:txBody>
          <a:bodyPr>
            <a:normAutofit/>
          </a:bodyPr>
          <a:lstStyle/>
          <a:p>
            <a:r>
              <a:rPr lang="en-US" dirty="0"/>
              <a:t>You should be ready now! </a:t>
            </a:r>
          </a:p>
          <a:p>
            <a:r>
              <a:rPr lang="en-US" dirty="0"/>
              <a:t>Approach Mary on the path nearby and click on her to begin the learning activities.</a:t>
            </a:r>
          </a:p>
          <a:p>
            <a:endParaRPr lang="en-US" dirty="0"/>
          </a:p>
        </p:txBody>
      </p:sp>
    </p:spTree>
    <p:extLst>
      <p:ext uri="{BB962C8B-B14F-4D97-AF65-F5344CB8AC3E}">
        <p14:creationId xmlns:p14="http://schemas.microsoft.com/office/powerpoint/2010/main" val="1047034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9E9816-ADBD-4538-87BA-8977A154BFFD}"/>
              </a:ext>
            </a:extLst>
          </p:cNvPr>
          <p:cNvSpPr>
            <a:spLocks noGrp="1"/>
          </p:cNvSpPr>
          <p:nvPr>
            <p:ph idx="1"/>
          </p:nvPr>
        </p:nvSpPr>
        <p:spPr>
          <a:xfrm>
            <a:off x="457200" y="1340768"/>
            <a:ext cx="8229600" cy="4525963"/>
          </a:xfrm>
        </p:spPr>
        <p:txBody>
          <a:bodyPr/>
          <a:lstStyle/>
          <a:p>
            <a:r>
              <a:rPr lang="en-US" b="1" dirty="0"/>
              <a:t>Running:</a:t>
            </a:r>
            <a:r>
              <a:rPr lang="en-US" dirty="0"/>
              <a:t>  </a:t>
            </a:r>
            <a:r>
              <a:rPr lang="en-US" dirty="0" err="1"/>
              <a:t>Ctrl+R</a:t>
            </a:r>
            <a:r>
              <a:rPr lang="en-US" dirty="0"/>
              <a:t>  to switch on/off</a:t>
            </a:r>
          </a:p>
          <a:p>
            <a:r>
              <a:rPr lang="en-US" dirty="0"/>
              <a:t>If you prefer to use “WASD” for moving around then go to:</a:t>
            </a:r>
            <a:br>
              <a:rPr lang="en-US" dirty="0"/>
            </a:br>
            <a:r>
              <a:rPr lang="en-US" dirty="0"/>
              <a:t> </a:t>
            </a:r>
            <a:r>
              <a:rPr lang="en-US" b="1" dirty="0"/>
              <a:t>Preferences -&gt; </a:t>
            </a:r>
            <a:r>
              <a:rPr lang="en-US" b="1" dirty="0" err="1"/>
              <a:t>Move&amp;View</a:t>
            </a:r>
            <a:r>
              <a:rPr lang="en-US" b="1" dirty="0"/>
              <a:t> -&gt;Movement </a:t>
            </a:r>
            <a:br>
              <a:rPr lang="en-US" dirty="0"/>
            </a:br>
            <a:r>
              <a:rPr lang="en-US" dirty="0"/>
              <a:t>and enable the option:</a:t>
            </a:r>
            <a:br>
              <a:rPr lang="en-US" dirty="0"/>
            </a:br>
            <a:r>
              <a:rPr lang="en-US" i="1" dirty="0"/>
              <a:t> </a:t>
            </a:r>
            <a:r>
              <a:rPr lang="en-US" sz="2400" i="1" dirty="0"/>
              <a:t>“Pressing letter keys affects movement (i.e. WASD) instead of starting local chat” </a:t>
            </a:r>
          </a:p>
        </p:txBody>
      </p:sp>
      <p:sp>
        <p:nvSpPr>
          <p:cNvPr id="4" name="TextBox 3">
            <a:extLst>
              <a:ext uri="{FF2B5EF4-FFF2-40B4-BE49-F238E27FC236}">
                <a16:creationId xmlns:a16="http://schemas.microsoft.com/office/drawing/2014/main" id="{8528B220-3932-449A-B961-EC9BBFAC47D5}"/>
              </a:ext>
            </a:extLst>
          </p:cNvPr>
          <p:cNvSpPr txBox="1"/>
          <p:nvPr/>
        </p:nvSpPr>
        <p:spPr>
          <a:xfrm>
            <a:off x="2195736" y="0"/>
            <a:ext cx="5796136" cy="707886"/>
          </a:xfrm>
          <a:prstGeom prst="rect">
            <a:avLst/>
          </a:prstGeom>
          <a:noFill/>
          <a:ln>
            <a:noFill/>
          </a:ln>
        </p:spPr>
        <p:txBody>
          <a:bodyPr wrap="square" rtlCol="0">
            <a:spAutoFit/>
          </a:bodyPr>
          <a:lstStyle/>
          <a:p>
            <a:r>
              <a:rPr lang="en-US" sz="4000" b="1" dirty="0">
                <a:ln w="12700">
                  <a:noFill/>
                </a:ln>
                <a:solidFill>
                  <a:srgbClr val="0070C0"/>
                </a:solidFill>
              </a:rPr>
              <a:t>MOVING THE AVATAR</a:t>
            </a:r>
            <a:endParaRPr lang="el-GR" sz="4000" b="1" dirty="0">
              <a:ln w="12700">
                <a:noFill/>
              </a:ln>
              <a:solidFill>
                <a:srgbClr val="0070C0"/>
              </a:solidFill>
            </a:endParaRPr>
          </a:p>
        </p:txBody>
      </p:sp>
    </p:spTree>
    <p:extLst>
      <p:ext uri="{BB962C8B-B14F-4D97-AF65-F5344CB8AC3E}">
        <p14:creationId xmlns:p14="http://schemas.microsoft.com/office/powerpoint/2010/main" val="1873245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3861048"/>
            <a:ext cx="4572000"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Rectangle 14"/>
          <p:cNvSpPr/>
          <p:nvPr/>
        </p:nvSpPr>
        <p:spPr>
          <a:xfrm>
            <a:off x="144016" y="908720"/>
            <a:ext cx="4427984"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Rectangle 3"/>
          <p:cNvSpPr/>
          <p:nvPr/>
        </p:nvSpPr>
        <p:spPr>
          <a:xfrm>
            <a:off x="1475656" y="908720"/>
            <a:ext cx="1728192"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75000"/>
                    <a:lumOff val="25000"/>
                  </a:schemeClr>
                </a:solidFill>
              </a:rPr>
              <a:t>Alt + ↑</a:t>
            </a:r>
            <a:endParaRPr lang="el-GR" sz="3200" dirty="0">
              <a:solidFill>
                <a:schemeClr val="tx1">
                  <a:lumMod val="75000"/>
                  <a:lumOff val="25000"/>
                </a:schemeClr>
              </a:solidFill>
            </a:endParaRPr>
          </a:p>
        </p:txBody>
      </p:sp>
      <p:sp>
        <p:nvSpPr>
          <p:cNvPr id="5" name="Rectangle 4"/>
          <p:cNvSpPr/>
          <p:nvPr/>
        </p:nvSpPr>
        <p:spPr>
          <a:xfrm>
            <a:off x="1691680" y="2060848"/>
            <a:ext cx="1440160"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75000"/>
                    <a:lumOff val="25000"/>
                  </a:schemeClr>
                </a:solidFill>
              </a:rPr>
              <a:t>Alt + ↓</a:t>
            </a:r>
            <a:endParaRPr lang="el-GR" sz="3200" dirty="0">
              <a:solidFill>
                <a:schemeClr val="tx1">
                  <a:lumMod val="75000"/>
                  <a:lumOff val="25000"/>
                </a:schemeClr>
              </a:solidFill>
            </a:endParaRPr>
          </a:p>
        </p:txBody>
      </p:sp>
      <p:sp>
        <p:nvSpPr>
          <p:cNvPr id="6" name="Rectangle 5"/>
          <p:cNvSpPr/>
          <p:nvPr/>
        </p:nvSpPr>
        <p:spPr>
          <a:xfrm>
            <a:off x="179512" y="2060848"/>
            <a:ext cx="1584176"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75000"/>
                    <a:lumOff val="25000"/>
                  </a:schemeClr>
                </a:solidFill>
              </a:rPr>
              <a:t>Alt + ←</a:t>
            </a:r>
            <a:endParaRPr lang="el-GR" sz="3200" dirty="0">
              <a:solidFill>
                <a:schemeClr val="tx1">
                  <a:lumMod val="75000"/>
                  <a:lumOff val="25000"/>
                </a:schemeClr>
              </a:solidFill>
            </a:endParaRPr>
          </a:p>
        </p:txBody>
      </p:sp>
      <p:sp>
        <p:nvSpPr>
          <p:cNvPr id="7" name="Rectangle 6"/>
          <p:cNvSpPr/>
          <p:nvPr/>
        </p:nvSpPr>
        <p:spPr>
          <a:xfrm>
            <a:off x="3059832" y="2060848"/>
            <a:ext cx="1440160" cy="113412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lumMod val="75000"/>
                    <a:lumOff val="25000"/>
                  </a:schemeClr>
                </a:solidFill>
              </a:rPr>
              <a:t>Alt + →</a:t>
            </a:r>
            <a:endParaRPr lang="el-GR" sz="3200" dirty="0">
              <a:solidFill>
                <a:schemeClr val="tx1">
                  <a:lumMod val="75000"/>
                  <a:lumOff val="25000"/>
                </a:schemeClr>
              </a:solidFill>
            </a:endParaRPr>
          </a:p>
        </p:txBody>
      </p:sp>
      <p:sp>
        <p:nvSpPr>
          <p:cNvPr id="9" name="Rectangle 8"/>
          <p:cNvSpPr/>
          <p:nvPr/>
        </p:nvSpPr>
        <p:spPr>
          <a:xfrm>
            <a:off x="6156176" y="2132856"/>
            <a:ext cx="1656184"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Alt + E</a:t>
            </a:r>
            <a:endParaRPr lang="el-GR" sz="3600" dirty="0">
              <a:solidFill>
                <a:schemeClr val="bg1"/>
              </a:solidFill>
            </a:endParaRPr>
          </a:p>
        </p:txBody>
      </p:sp>
      <p:sp>
        <p:nvSpPr>
          <p:cNvPr id="10" name="Rectangle 9"/>
          <p:cNvSpPr/>
          <p:nvPr/>
        </p:nvSpPr>
        <p:spPr>
          <a:xfrm>
            <a:off x="6156176" y="3645024"/>
            <a:ext cx="1512168"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Alt + C</a:t>
            </a:r>
            <a:endParaRPr lang="el-GR" sz="3600" dirty="0">
              <a:solidFill>
                <a:schemeClr val="bg1"/>
              </a:solidFill>
            </a:endParaRPr>
          </a:p>
        </p:txBody>
      </p:sp>
      <p:sp>
        <p:nvSpPr>
          <p:cNvPr id="11" name="Rectangle 10"/>
          <p:cNvSpPr/>
          <p:nvPr/>
        </p:nvSpPr>
        <p:spPr>
          <a:xfrm>
            <a:off x="1547664" y="4005064"/>
            <a:ext cx="1584176"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lumMod val="75000"/>
                    <a:lumOff val="25000"/>
                  </a:schemeClr>
                </a:solidFill>
              </a:rPr>
              <a:t>Alt + W</a:t>
            </a:r>
            <a:endParaRPr lang="el-GR" sz="3600" dirty="0">
              <a:solidFill>
                <a:schemeClr val="tx1">
                  <a:lumMod val="75000"/>
                  <a:lumOff val="25000"/>
                </a:schemeClr>
              </a:solidFill>
            </a:endParaRPr>
          </a:p>
        </p:txBody>
      </p:sp>
      <p:sp>
        <p:nvSpPr>
          <p:cNvPr id="12" name="Rectangle 11"/>
          <p:cNvSpPr/>
          <p:nvPr/>
        </p:nvSpPr>
        <p:spPr>
          <a:xfrm>
            <a:off x="1547664" y="5085184"/>
            <a:ext cx="1584176"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lumMod val="75000"/>
                    <a:lumOff val="25000"/>
                  </a:schemeClr>
                </a:solidFill>
              </a:rPr>
              <a:t>Alt + S</a:t>
            </a:r>
            <a:endParaRPr lang="el-GR" sz="3600" dirty="0">
              <a:solidFill>
                <a:schemeClr val="tx1">
                  <a:lumMod val="75000"/>
                  <a:lumOff val="25000"/>
                </a:schemeClr>
              </a:solidFill>
            </a:endParaRPr>
          </a:p>
        </p:txBody>
      </p:sp>
      <p:sp>
        <p:nvSpPr>
          <p:cNvPr id="13" name="Rectangle 12"/>
          <p:cNvSpPr/>
          <p:nvPr/>
        </p:nvSpPr>
        <p:spPr>
          <a:xfrm>
            <a:off x="0" y="5085184"/>
            <a:ext cx="1512168"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lumMod val="75000"/>
                    <a:lumOff val="25000"/>
                  </a:schemeClr>
                </a:solidFill>
              </a:rPr>
              <a:t>Alt + A</a:t>
            </a:r>
            <a:endParaRPr lang="el-GR" sz="3600" dirty="0">
              <a:solidFill>
                <a:schemeClr val="tx1">
                  <a:lumMod val="75000"/>
                  <a:lumOff val="25000"/>
                </a:schemeClr>
              </a:solidFill>
            </a:endParaRPr>
          </a:p>
        </p:txBody>
      </p:sp>
      <p:sp>
        <p:nvSpPr>
          <p:cNvPr id="14" name="Rectangle 13"/>
          <p:cNvSpPr/>
          <p:nvPr/>
        </p:nvSpPr>
        <p:spPr>
          <a:xfrm>
            <a:off x="3131840" y="5085184"/>
            <a:ext cx="1440160" cy="108012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lumMod val="75000"/>
                    <a:lumOff val="25000"/>
                  </a:schemeClr>
                </a:solidFill>
              </a:rPr>
              <a:t>Alt + D</a:t>
            </a:r>
            <a:endParaRPr lang="el-GR" sz="3600" dirty="0">
              <a:solidFill>
                <a:schemeClr val="tx1">
                  <a:lumMod val="75000"/>
                  <a:lumOff val="25000"/>
                </a:schemeClr>
              </a:solidFill>
            </a:endParaRPr>
          </a:p>
        </p:txBody>
      </p:sp>
      <p:sp>
        <p:nvSpPr>
          <p:cNvPr id="18" name="TextBox 17"/>
          <p:cNvSpPr txBox="1"/>
          <p:nvPr/>
        </p:nvSpPr>
        <p:spPr>
          <a:xfrm>
            <a:off x="1187624" y="3212976"/>
            <a:ext cx="2448272" cy="646331"/>
          </a:xfrm>
          <a:prstGeom prst="rect">
            <a:avLst/>
          </a:prstGeom>
          <a:noFill/>
        </p:spPr>
        <p:txBody>
          <a:bodyPr wrap="square" rtlCol="0">
            <a:spAutoFit/>
          </a:bodyPr>
          <a:lstStyle/>
          <a:p>
            <a:pPr algn="ctr"/>
            <a:r>
              <a:rPr lang="en-US" sz="3600" dirty="0">
                <a:solidFill>
                  <a:srgbClr val="0070C0"/>
                </a:solidFill>
              </a:rPr>
              <a:t>or</a:t>
            </a:r>
            <a:endParaRPr lang="el-GR" sz="3600" dirty="0">
              <a:solidFill>
                <a:srgbClr val="0070C0"/>
              </a:solidFill>
            </a:endParaRPr>
          </a:p>
        </p:txBody>
      </p:sp>
      <p:sp>
        <p:nvSpPr>
          <p:cNvPr id="22" name="TextBox 21"/>
          <p:cNvSpPr txBox="1"/>
          <p:nvPr/>
        </p:nvSpPr>
        <p:spPr>
          <a:xfrm>
            <a:off x="5652120" y="1628800"/>
            <a:ext cx="2736304" cy="523220"/>
          </a:xfrm>
          <a:prstGeom prst="rect">
            <a:avLst/>
          </a:prstGeom>
          <a:noFill/>
        </p:spPr>
        <p:txBody>
          <a:bodyPr wrap="square" rtlCol="0">
            <a:spAutoFit/>
          </a:bodyPr>
          <a:lstStyle/>
          <a:p>
            <a:r>
              <a:rPr lang="en-US" sz="2800" b="1" dirty="0">
                <a:solidFill>
                  <a:srgbClr val="0070C0"/>
                </a:solidFill>
              </a:rPr>
              <a:t>Turn Camera Up</a:t>
            </a:r>
            <a:endParaRPr lang="el-GR" sz="2800" b="1" dirty="0">
              <a:solidFill>
                <a:srgbClr val="0070C0"/>
              </a:solidFill>
            </a:endParaRPr>
          </a:p>
        </p:txBody>
      </p:sp>
      <p:sp>
        <p:nvSpPr>
          <p:cNvPr id="23" name="TextBox 22"/>
          <p:cNvSpPr txBox="1"/>
          <p:nvPr/>
        </p:nvSpPr>
        <p:spPr>
          <a:xfrm>
            <a:off x="5652120" y="4725144"/>
            <a:ext cx="3816424" cy="523220"/>
          </a:xfrm>
          <a:prstGeom prst="rect">
            <a:avLst/>
          </a:prstGeom>
          <a:noFill/>
        </p:spPr>
        <p:txBody>
          <a:bodyPr wrap="square" rtlCol="0">
            <a:spAutoFit/>
          </a:bodyPr>
          <a:lstStyle/>
          <a:p>
            <a:r>
              <a:rPr lang="en-US" sz="2800" b="1" dirty="0">
                <a:solidFill>
                  <a:srgbClr val="0070C0"/>
                </a:solidFill>
              </a:rPr>
              <a:t>Turn Camera Down</a:t>
            </a:r>
            <a:endParaRPr lang="el-GR" sz="2800" b="1" dirty="0">
              <a:solidFill>
                <a:srgbClr val="0070C0"/>
              </a:solidFill>
            </a:endParaRPr>
          </a:p>
        </p:txBody>
      </p:sp>
      <p:sp>
        <p:nvSpPr>
          <p:cNvPr id="24" name="TextBox 23"/>
          <p:cNvSpPr txBox="1"/>
          <p:nvPr/>
        </p:nvSpPr>
        <p:spPr>
          <a:xfrm>
            <a:off x="107504" y="2010326"/>
            <a:ext cx="1800200" cy="338554"/>
          </a:xfrm>
          <a:prstGeom prst="rect">
            <a:avLst/>
          </a:prstGeom>
          <a:noFill/>
        </p:spPr>
        <p:txBody>
          <a:bodyPr wrap="square" rtlCol="0">
            <a:spAutoFit/>
          </a:bodyPr>
          <a:lstStyle/>
          <a:p>
            <a:r>
              <a:rPr lang="en-US" sz="1600" dirty="0">
                <a:solidFill>
                  <a:srgbClr val="0070C0"/>
                </a:solidFill>
              </a:rPr>
              <a:t>Turn  Left</a:t>
            </a:r>
            <a:endParaRPr lang="el-GR" sz="1600" dirty="0">
              <a:solidFill>
                <a:srgbClr val="0070C0"/>
              </a:solidFill>
            </a:endParaRPr>
          </a:p>
        </p:txBody>
      </p:sp>
      <p:sp>
        <p:nvSpPr>
          <p:cNvPr id="25" name="TextBox 24"/>
          <p:cNvSpPr txBox="1"/>
          <p:nvPr/>
        </p:nvSpPr>
        <p:spPr>
          <a:xfrm>
            <a:off x="3203848" y="1988840"/>
            <a:ext cx="1368152" cy="338554"/>
          </a:xfrm>
          <a:prstGeom prst="rect">
            <a:avLst/>
          </a:prstGeom>
          <a:noFill/>
        </p:spPr>
        <p:txBody>
          <a:bodyPr wrap="square" rtlCol="0">
            <a:spAutoFit/>
          </a:bodyPr>
          <a:lstStyle/>
          <a:p>
            <a:r>
              <a:rPr lang="en-US" sz="1600" dirty="0">
                <a:solidFill>
                  <a:srgbClr val="0070C0"/>
                </a:solidFill>
              </a:rPr>
              <a:t>Turn </a:t>
            </a:r>
            <a:r>
              <a:rPr lang="en-US" sz="1600" dirty="0" err="1">
                <a:solidFill>
                  <a:srgbClr val="0070C0"/>
                </a:solidFill>
              </a:rPr>
              <a:t>RIght</a:t>
            </a:r>
            <a:endParaRPr lang="el-GR" sz="1600" dirty="0">
              <a:solidFill>
                <a:srgbClr val="0070C0"/>
              </a:solidFill>
            </a:endParaRPr>
          </a:p>
        </p:txBody>
      </p:sp>
      <p:sp>
        <p:nvSpPr>
          <p:cNvPr id="26" name="TextBox 25"/>
          <p:cNvSpPr txBox="1"/>
          <p:nvPr/>
        </p:nvSpPr>
        <p:spPr>
          <a:xfrm>
            <a:off x="1835696" y="2060848"/>
            <a:ext cx="1368152" cy="338554"/>
          </a:xfrm>
          <a:prstGeom prst="rect">
            <a:avLst/>
          </a:prstGeom>
          <a:noFill/>
        </p:spPr>
        <p:txBody>
          <a:bodyPr wrap="square" rtlCol="0">
            <a:spAutoFit/>
          </a:bodyPr>
          <a:lstStyle/>
          <a:p>
            <a:r>
              <a:rPr lang="en-US" sz="1600" dirty="0">
                <a:solidFill>
                  <a:srgbClr val="0070C0"/>
                </a:solidFill>
              </a:rPr>
              <a:t>Zoom Out</a:t>
            </a:r>
            <a:endParaRPr lang="el-GR" sz="1600" dirty="0">
              <a:solidFill>
                <a:srgbClr val="0070C0"/>
              </a:solidFill>
            </a:endParaRPr>
          </a:p>
        </p:txBody>
      </p:sp>
      <p:sp>
        <p:nvSpPr>
          <p:cNvPr id="27" name="TextBox 26"/>
          <p:cNvSpPr txBox="1"/>
          <p:nvPr/>
        </p:nvSpPr>
        <p:spPr>
          <a:xfrm>
            <a:off x="1475656" y="908720"/>
            <a:ext cx="1656184" cy="338554"/>
          </a:xfrm>
          <a:prstGeom prst="rect">
            <a:avLst/>
          </a:prstGeom>
          <a:noFill/>
        </p:spPr>
        <p:txBody>
          <a:bodyPr wrap="square" rtlCol="0">
            <a:spAutoFit/>
          </a:bodyPr>
          <a:lstStyle/>
          <a:p>
            <a:pPr algn="ctr"/>
            <a:r>
              <a:rPr lang="en-US" sz="1600" dirty="0">
                <a:solidFill>
                  <a:srgbClr val="0070C0"/>
                </a:solidFill>
              </a:rPr>
              <a:t>Zoom In</a:t>
            </a:r>
            <a:endParaRPr lang="el-GR" sz="1600" dirty="0">
              <a:solidFill>
                <a:srgbClr val="0070C0"/>
              </a:solidFill>
            </a:endParaRPr>
          </a:p>
        </p:txBody>
      </p:sp>
      <p:sp>
        <p:nvSpPr>
          <p:cNvPr id="32" name="TextBox 31"/>
          <p:cNvSpPr txBox="1"/>
          <p:nvPr/>
        </p:nvSpPr>
        <p:spPr>
          <a:xfrm>
            <a:off x="2195736" y="0"/>
            <a:ext cx="5796136" cy="707886"/>
          </a:xfrm>
          <a:prstGeom prst="rect">
            <a:avLst/>
          </a:prstGeom>
          <a:noFill/>
        </p:spPr>
        <p:txBody>
          <a:bodyPr wrap="square" rtlCol="0">
            <a:spAutoFit/>
          </a:bodyPr>
          <a:lstStyle/>
          <a:p>
            <a:r>
              <a:rPr lang="en-US" sz="4000" b="1" dirty="0">
                <a:ln w="12700">
                  <a:noFill/>
                </a:ln>
                <a:solidFill>
                  <a:srgbClr val="0070C0"/>
                </a:solidFill>
              </a:rPr>
              <a:t>HANDLING THE CAMERA</a:t>
            </a:r>
            <a:endParaRPr lang="el-GR" sz="4000" b="1" dirty="0">
              <a:ln w="12700">
                <a:noFill/>
              </a:ln>
              <a:solidFill>
                <a:srgbClr val="0070C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60A82-525D-45F0-94A4-1BAFADDC48B7}"/>
              </a:ext>
            </a:extLst>
          </p:cNvPr>
          <p:cNvSpPr>
            <a:spLocks noGrp="1"/>
          </p:cNvSpPr>
          <p:nvPr>
            <p:ph type="title"/>
          </p:nvPr>
        </p:nvSpPr>
        <p:spPr/>
        <p:txBody>
          <a:bodyPr>
            <a:normAutofit fontScale="90000"/>
          </a:bodyPr>
          <a:lstStyle/>
          <a:p>
            <a:r>
              <a:rPr lang="en-US" b="1" dirty="0">
                <a:ln w="12700">
                  <a:noFill/>
                </a:ln>
                <a:solidFill>
                  <a:srgbClr val="0070C0"/>
                </a:solidFill>
              </a:rPr>
              <a:t>HANDLING THE CAMERA</a:t>
            </a:r>
            <a:br>
              <a:rPr lang="el-GR" b="1" dirty="0">
                <a:ln w="12700">
                  <a:noFill/>
                </a:ln>
                <a:solidFill>
                  <a:srgbClr val="0070C0"/>
                </a:solidFill>
              </a:rPr>
            </a:br>
            <a:endParaRPr lang="en-US" dirty="0"/>
          </a:p>
        </p:txBody>
      </p:sp>
      <p:sp>
        <p:nvSpPr>
          <p:cNvPr id="3" name="Content Placeholder 2">
            <a:extLst>
              <a:ext uri="{FF2B5EF4-FFF2-40B4-BE49-F238E27FC236}">
                <a16:creationId xmlns:a16="http://schemas.microsoft.com/office/drawing/2014/main" id="{CA4F6090-6DF0-45AF-BBE2-EF093C65A219}"/>
              </a:ext>
            </a:extLst>
          </p:cNvPr>
          <p:cNvSpPr>
            <a:spLocks noGrp="1"/>
          </p:cNvSpPr>
          <p:nvPr>
            <p:ph idx="1"/>
          </p:nvPr>
        </p:nvSpPr>
        <p:spPr/>
        <p:txBody>
          <a:bodyPr/>
          <a:lstStyle/>
          <a:p>
            <a:r>
              <a:rPr lang="en-US" dirty="0"/>
              <a:t>Press ‘M’ to switch to first-person view and use the Mouse to handle the camera</a:t>
            </a:r>
          </a:p>
          <a:p>
            <a:r>
              <a:rPr lang="en-US" dirty="0"/>
              <a:t>You can also enable and use two small control windows:</a:t>
            </a:r>
            <a:br>
              <a:rPr lang="en-US" dirty="0"/>
            </a:br>
            <a:r>
              <a:rPr lang="en-US" dirty="0"/>
              <a:t>  Avatar -&gt; Move Controls</a:t>
            </a:r>
            <a:br>
              <a:rPr lang="en-US" dirty="0"/>
            </a:br>
            <a:r>
              <a:rPr lang="en-US" dirty="0"/>
              <a:t>  Avatar -&gt; Camera Controls</a:t>
            </a:r>
          </a:p>
          <a:p>
            <a:endParaRPr lang="en-US" dirty="0"/>
          </a:p>
        </p:txBody>
      </p:sp>
      <p:pic>
        <p:nvPicPr>
          <p:cNvPr id="4" name="Picture 3">
            <a:extLst>
              <a:ext uri="{FF2B5EF4-FFF2-40B4-BE49-F238E27FC236}">
                <a16:creationId xmlns:a16="http://schemas.microsoft.com/office/drawing/2014/main" id="{3E9681E2-2891-4152-A47E-47886CD4F1BD}"/>
              </a:ext>
            </a:extLst>
          </p:cNvPr>
          <p:cNvPicPr>
            <a:picLocks noChangeAspect="1"/>
          </p:cNvPicPr>
          <p:nvPr/>
        </p:nvPicPr>
        <p:blipFill>
          <a:blip r:embed="rId2"/>
          <a:stretch>
            <a:fillRect/>
          </a:stretch>
        </p:blipFill>
        <p:spPr>
          <a:xfrm>
            <a:off x="6084168" y="3501008"/>
            <a:ext cx="1828800" cy="1219200"/>
          </a:xfrm>
          <a:prstGeom prst="rect">
            <a:avLst/>
          </a:prstGeom>
        </p:spPr>
      </p:pic>
    </p:spTree>
    <p:extLst>
      <p:ext uri="{BB962C8B-B14F-4D97-AF65-F5344CB8AC3E}">
        <p14:creationId xmlns:p14="http://schemas.microsoft.com/office/powerpoint/2010/main" val="2203116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64836-3E32-4D0C-9B0F-CBF8772B3C67}"/>
              </a:ext>
            </a:extLst>
          </p:cNvPr>
          <p:cNvSpPr>
            <a:spLocks noGrp="1"/>
          </p:cNvSpPr>
          <p:nvPr>
            <p:ph type="title"/>
          </p:nvPr>
        </p:nvSpPr>
        <p:spPr/>
        <p:txBody>
          <a:bodyPr/>
          <a:lstStyle/>
          <a:p>
            <a:r>
              <a:rPr lang="en-US" sz="4000" b="1" dirty="0">
                <a:ln w="12700">
                  <a:noFill/>
                </a:ln>
                <a:solidFill>
                  <a:srgbClr val="0070C0"/>
                </a:solidFill>
              </a:rPr>
              <a:t>TIME OF DAY</a:t>
            </a:r>
          </a:p>
        </p:txBody>
      </p:sp>
      <p:sp>
        <p:nvSpPr>
          <p:cNvPr id="3" name="Content Placeholder 2">
            <a:extLst>
              <a:ext uri="{FF2B5EF4-FFF2-40B4-BE49-F238E27FC236}">
                <a16:creationId xmlns:a16="http://schemas.microsoft.com/office/drawing/2014/main" id="{9DD3F8CC-762B-4EBF-8EA1-DE6BD246E376}"/>
              </a:ext>
            </a:extLst>
          </p:cNvPr>
          <p:cNvSpPr>
            <a:spLocks noGrp="1"/>
          </p:cNvSpPr>
          <p:nvPr>
            <p:ph idx="1"/>
          </p:nvPr>
        </p:nvSpPr>
        <p:spPr/>
        <p:txBody>
          <a:bodyPr/>
          <a:lstStyle/>
          <a:p>
            <a:r>
              <a:rPr lang="en-US" dirty="0"/>
              <a:t>If it gets dark you can change the time of day here:</a:t>
            </a:r>
            <a:br>
              <a:rPr lang="en-US" dirty="0"/>
            </a:br>
            <a:r>
              <a:rPr lang="en-US" dirty="0"/>
              <a:t>      </a:t>
            </a:r>
            <a:r>
              <a:rPr lang="en-US" b="1" dirty="0"/>
              <a:t>World -&gt; Sun Position -&gt; Midday</a:t>
            </a:r>
          </a:p>
        </p:txBody>
      </p:sp>
    </p:spTree>
    <p:extLst>
      <p:ext uri="{BB962C8B-B14F-4D97-AF65-F5344CB8AC3E}">
        <p14:creationId xmlns:p14="http://schemas.microsoft.com/office/powerpoint/2010/main" val="2125295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3347864" y="0"/>
            <a:ext cx="5796136" cy="707886"/>
          </a:xfrm>
          <a:prstGeom prst="rect">
            <a:avLst/>
          </a:prstGeom>
          <a:noFill/>
        </p:spPr>
        <p:txBody>
          <a:bodyPr wrap="square" rtlCol="0">
            <a:spAutoFit/>
          </a:bodyPr>
          <a:lstStyle/>
          <a:p>
            <a:r>
              <a:rPr lang="en-US" sz="4000" b="1" dirty="0">
                <a:ln w="12700">
                  <a:noFill/>
                </a:ln>
                <a:solidFill>
                  <a:srgbClr val="0070C0"/>
                </a:solidFill>
              </a:rPr>
              <a:t>MODIFYING APPEARANCE</a:t>
            </a:r>
            <a:endParaRPr lang="el-GR" sz="4000" b="1" dirty="0">
              <a:ln w="12700">
                <a:noFill/>
              </a:ln>
              <a:solidFill>
                <a:srgbClr val="0070C0"/>
              </a:solidFill>
            </a:endParaRPr>
          </a:p>
        </p:txBody>
      </p:sp>
      <p:pic>
        <p:nvPicPr>
          <p:cNvPr id="2050" name="Picture 2"/>
          <p:cNvPicPr>
            <a:picLocks noChangeAspect="1" noChangeArrowheads="1"/>
          </p:cNvPicPr>
          <p:nvPr/>
        </p:nvPicPr>
        <p:blipFill>
          <a:blip r:embed="rId2" cstate="print"/>
          <a:srcRect/>
          <a:stretch>
            <a:fillRect/>
          </a:stretch>
        </p:blipFill>
        <p:spPr bwMode="auto">
          <a:xfrm>
            <a:off x="323528" y="188640"/>
            <a:ext cx="1944216" cy="2127633"/>
          </a:xfrm>
          <a:prstGeom prst="rect">
            <a:avLst/>
          </a:prstGeom>
          <a:noFill/>
          <a:ln w="9525">
            <a:noFill/>
            <a:miter lim="800000"/>
            <a:headEnd/>
            <a:tailEnd/>
          </a:ln>
        </p:spPr>
      </p:pic>
      <p:sp>
        <p:nvSpPr>
          <p:cNvPr id="28" name="TextBox 27"/>
          <p:cNvSpPr txBox="1"/>
          <p:nvPr/>
        </p:nvSpPr>
        <p:spPr>
          <a:xfrm>
            <a:off x="2915816" y="1196753"/>
            <a:ext cx="6228184" cy="400110"/>
          </a:xfrm>
          <a:prstGeom prst="rect">
            <a:avLst/>
          </a:prstGeom>
          <a:noFill/>
        </p:spPr>
        <p:txBody>
          <a:bodyPr wrap="square" rtlCol="0">
            <a:spAutoFit/>
          </a:bodyPr>
          <a:lstStyle/>
          <a:p>
            <a:r>
              <a:rPr lang="en-US" sz="2000" b="1" dirty="0"/>
              <a:t>Right Click on the Avatar</a:t>
            </a:r>
            <a:r>
              <a:rPr lang="el-GR" sz="2000" dirty="0"/>
              <a:t>→ </a:t>
            </a:r>
            <a:r>
              <a:rPr lang="en-US" sz="2000" b="1" dirty="0"/>
              <a:t>Appearance </a:t>
            </a:r>
            <a:r>
              <a:rPr lang="el-GR" sz="2000" dirty="0"/>
              <a:t>→</a:t>
            </a:r>
            <a:r>
              <a:rPr lang="en-US" sz="2000" b="1" dirty="0"/>
              <a:t> </a:t>
            </a:r>
            <a:r>
              <a:rPr lang="en-US" sz="2000" b="1" u="sng" dirty="0"/>
              <a:t>Edit Outfit</a:t>
            </a:r>
            <a:endParaRPr lang="el-GR" sz="2000" b="1" u="sng" dirty="0"/>
          </a:p>
        </p:txBody>
      </p:sp>
      <p:pic>
        <p:nvPicPr>
          <p:cNvPr id="2051" name="Picture 3"/>
          <p:cNvPicPr>
            <a:picLocks noChangeAspect="1" noChangeArrowheads="1"/>
          </p:cNvPicPr>
          <p:nvPr/>
        </p:nvPicPr>
        <p:blipFill>
          <a:blip r:embed="rId3" cstate="print"/>
          <a:srcRect/>
          <a:stretch>
            <a:fillRect/>
          </a:stretch>
        </p:blipFill>
        <p:spPr bwMode="auto">
          <a:xfrm>
            <a:off x="323528" y="2636912"/>
            <a:ext cx="1992288" cy="3507135"/>
          </a:xfrm>
          <a:prstGeom prst="rect">
            <a:avLst/>
          </a:prstGeom>
          <a:noFill/>
          <a:ln w="9525">
            <a:noFill/>
            <a:miter lim="800000"/>
            <a:headEnd/>
            <a:tailEnd/>
          </a:ln>
        </p:spPr>
      </p:pic>
      <p:sp>
        <p:nvSpPr>
          <p:cNvPr id="29" name="TextBox 28"/>
          <p:cNvSpPr txBox="1"/>
          <p:nvPr/>
        </p:nvSpPr>
        <p:spPr>
          <a:xfrm>
            <a:off x="2987824" y="2348880"/>
            <a:ext cx="4896544" cy="923330"/>
          </a:xfrm>
          <a:prstGeom prst="rect">
            <a:avLst/>
          </a:prstGeom>
          <a:noFill/>
        </p:spPr>
        <p:txBody>
          <a:bodyPr wrap="square" rtlCol="0">
            <a:spAutoFit/>
          </a:bodyPr>
          <a:lstStyle/>
          <a:p>
            <a:r>
              <a:rPr lang="en-US" b="1" dirty="0"/>
              <a:t>Select</a:t>
            </a:r>
            <a:r>
              <a:rPr lang="el-GR" b="1" dirty="0"/>
              <a:t> </a:t>
            </a:r>
            <a:r>
              <a:rPr lang="en-US" b="1" u="sng" dirty="0"/>
              <a:t>Body Parts</a:t>
            </a:r>
            <a:r>
              <a:rPr lang="el-GR" b="1" u="sng" dirty="0"/>
              <a:t>:</a:t>
            </a:r>
            <a:endParaRPr lang="en-US" b="1" u="sng" dirty="0"/>
          </a:p>
          <a:p>
            <a:endParaRPr lang="en-US" b="1" dirty="0"/>
          </a:p>
          <a:p>
            <a:endParaRPr lang="en-US" b="1" dirty="0"/>
          </a:p>
        </p:txBody>
      </p:sp>
      <p:pic>
        <p:nvPicPr>
          <p:cNvPr id="2052" name="Picture 4"/>
          <p:cNvPicPr>
            <a:picLocks noChangeAspect="1" noChangeArrowheads="1"/>
          </p:cNvPicPr>
          <p:nvPr/>
        </p:nvPicPr>
        <p:blipFill>
          <a:blip r:embed="rId4" cstate="print"/>
          <a:srcRect/>
          <a:stretch>
            <a:fillRect/>
          </a:stretch>
        </p:blipFill>
        <p:spPr bwMode="auto">
          <a:xfrm>
            <a:off x="5868144" y="2276872"/>
            <a:ext cx="720080" cy="3338553"/>
          </a:xfrm>
          <a:prstGeom prst="rect">
            <a:avLst/>
          </a:prstGeom>
          <a:noFill/>
          <a:ln w="9525">
            <a:noFill/>
            <a:miter lim="800000"/>
            <a:headEnd/>
            <a:tailEnd/>
          </a:ln>
        </p:spPr>
      </p:pic>
      <p:sp>
        <p:nvSpPr>
          <p:cNvPr id="30" name="Rectangle 29"/>
          <p:cNvSpPr/>
          <p:nvPr/>
        </p:nvSpPr>
        <p:spPr>
          <a:xfrm>
            <a:off x="2987824" y="5805264"/>
            <a:ext cx="5112568" cy="707886"/>
          </a:xfrm>
          <a:prstGeom prst="rect">
            <a:avLst/>
          </a:prstGeom>
        </p:spPr>
        <p:txBody>
          <a:bodyPr wrap="square">
            <a:spAutoFit/>
          </a:bodyPr>
          <a:lstStyle/>
          <a:p>
            <a:r>
              <a:rPr lang="en-US" sz="2000" b="1" dirty="0"/>
              <a:t>Right Click on each one and</a:t>
            </a:r>
            <a:r>
              <a:rPr lang="el-GR" sz="2000" b="1" dirty="0"/>
              <a:t> </a:t>
            </a:r>
            <a:r>
              <a:rPr lang="en-US" sz="2000" b="1" dirty="0"/>
              <a:t>“</a:t>
            </a:r>
            <a:r>
              <a:rPr lang="en-US" sz="2000" b="1" u="sng" dirty="0"/>
              <a:t>Create New</a:t>
            </a:r>
            <a:r>
              <a:rPr lang="en-US" sz="2000" b="1" dirty="0"/>
              <a:t>”</a:t>
            </a:r>
          </a:p>
          <a:p>
            <a:r>
              <a:rPr lang="en-US" sz="2000" b="1" dirty="0"/>
              <a:t>Right Click and “</a:t>
            </a:r>
            <a:r>
              <a:rPr lang="en-US" sz="2000" b="1" u="sng" dirty="0"/>
              <a:t>Edit</a:t>
            </a:r>
            <a:r>
              <a:rPr lang="en-US" sz="2000" b="1" dirty="0"/>
              <a:t>” to adjust them.</a:t>
            </a:r>
            <a:endParaRPr lang="el-GR" sz="2000" b="1" dirty="0"/>
          </a:p>
        </p:txBody>
      </p:sp>
      <p:sp>
        <p:nvSpPr>
          <p:cNvPr id="31" name="TextBox 30"/>
          <p:cNvSpPr txBox="1"/>
          <p:nvPr/>
        </p:nvSpPr>
        <p:spPr>
          <a:xfrm>
            <a:off x="6588224" y="2420888"/>
            <a:ext cx="2232248" cy="3170099"/>
          </a:xfrm>
          <a:prstGeom prst="rect">
            <a:avLst/>
          </a:prstGeom>
          <a:noFill/>
        </p:spPr>
        <p:txBody>
          <a:bodyPr wrap="square" rtlCol="0">
            <a:spAutoFit/>
          </a:bodyPr>
          <a:lstStyle/>
          <a:p>
            <a:r>
              <a:rPr lang="en-US" sz="2000" dirty="0"/>
              <a:t>Skin</a:t>
            </a:r>
          </a:p>
          <a:p>
            <a:endParaRPr lang="el-GR" sz="2000" dirty="0"/>
          </a:p>
          <a:p>
            <a:endParaRPr lang="en-US" sz="2000" dirty="0"/>
          </a:p>
          <a:p>
            <a:r>
              <a:rPr lang="en-US" sz="2000" dirty="0"/>
              <a:t>Eyes</a:t>
            </a:r>
          </a:p>
          <a:p>
            <a:endParaRPr lang="el-GR" sz="2000" dirty="0"/>
          </a:p>
          <a:p>
            <a:endParaRPr lang="en-US" sz="2000" dirty="0"/>
          </a:p>
          <a:p>
            <a:r>
              <a:rPr lang="en-US" sz="2000" dirty="0"/>
              <a:t>Shape</a:t>
            </a:r>
          </a:p>
          <a:p>
            <a:endParaRPr lang="el-GR" sz="2000" dirty="0"/>
          </a:p>
          <a:p>
            <a:endParaRPr lang="en-US" sz="2000" dirty="0"/>
          </a:p>
          <a:p>
            <a:r>
              <a:rPr lang="en-US" sz="2000" dirty="0"/>
              <a:t>Hair</a:t>
            </a:r>
            <a:endParaRPr lang="el-G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1F999-5782-4A7F-A844-A4E71C60A67C}"/>
              </a:ext>
            </a:extLst>
          </p:cNvPr>
          <p:cNvSpPr>
            <a:spLocks noGrp="1"/>
          </p:cNvSpPr>
          <p:nvPr>
            <p:ph type="title"/>
          </p:nvPr>
        </p:nvSpPr>
        <p:spPr/>
        <p:txBody>
          <a:bodyPr/>
          <a:lstStyle/>
          <a:p>
            <a:r>
              <a:rPr lang="en-US" sz="4000" b="1" dirty="0">
                <a:ln w="12700">
                  <a:noFill/>
                </a:ln>
                <a:solidFill>
                  <a:srgbClr val="0070C0"/>
                </a:solidFill>
              </a:rPr>
              <a:t>COMMUNICATION</a:t>
            </a:r>
          </a:p>
        </p:txBody>
      </p:sp>
      <p:sp>
        <p:nvSpPr>
          <p:cNvPr id="3" name="Content Placeholder 2">
            <a:extLst>
              <a:ext uri="{FF2B5EF4-FFF2-40B4-BE49-F238E27FC236}">
                <a16:creationId xmlns:a16="http://schemas.microsoft.com/office/drawing/2014/main" id="{FD97F041-8D95-40C8-AA89-547B804CF960}"/>
              </a:ext>
            </a:extLst>
          </p:cNvPr>
          <p:cNvSpPr>
            <a:spLocks noGrp="1"/>
          </p:cNvSpPr>
          <p:nvPr>
            <p:ph idx="1"/>
          </p:nvPr>
        </p:nvSpPr>
        <p:spPr/>
        <p:txBody>
          <a:bodyPr>
            <a:normAutofit fontScale="92500" lnSpcReduction="10000"/>
          </a:bodyPr>
          <a:lstStyle/>
          <a:p>
            <a:r>
              <a:rPr lang="en-US" dirty="0"/>
              <a:t>Use the chat bar at the bottom of the screen </a:t>
            </a:r>
            <a:r>
              <a:rPr lang="en-US" i="1" dirty="0"/>
              <a:t>(or </a:t>
            </a:r>
            <a:r>
              <a:rPr lang="en-US" i="1" dirty="0" err="1"/>
              <a:t>Ctrl+H</a:t>
            </a:r>
            <a:r>
              <a:rPr lang="en-US" i="1" dirty="0"/>
              <a:t>)</a:t>
            </a:r>
            <a:r>
              <a:rPr lang="en-US" dirty="0"/>
              <a:t> to write messages to anyone that is near.</a:t>
            </a:r>
          </a:p>
          <a:p>
            <a:endParaRPr lang="en-US" dirty="0"/>
          </a:p>
          <a:p>
            <a:endParaRPr lang="en-US" dirty="0"/>
          </a:p>
          <a:p>
            <a:r>
              <a:rPr lang="en-US" dirty="0"/>
              <a:t>You can find a list of the avatars in the World at </a:t>
            </a:r>
            <a:r>
              <a:rPr lang="en-US" b="1" dirty="0"/>
              <a:t>Comm-&gt;People </a:t>
            </a:r>
            <a:br>
              <a:rPr lang="en-US" b="1" dirty="0"/>
            </a:br>
            <a:r>
              <a:rPr lang="en-US" dirty="0"/>
              <a:t>Right click and select ‘IM’ to send private messages to others.</a:t>
            </a:r>
            <a:br>
              <a:rPr lang="en-US" dirty="0"/>
            </a:br>
            <a:r>
              <a:rPr lang="en-US" dirty="0"/>
              <a:t>Right click and select Add Friend to invite them so you can find them easier.</a:t>
            </a:r>
          </a:p>
          <a:p>
            <a:endParaRPr lang="en-US" dirty="0"/>
          </a:p>
        </p:txBody>
      </p:sp>
      <p:pic>
        <p:nvPicPr>
          <p:cNvPr id="4" name="Picture 3">
            <a:extLst>
              <a:ext uri="{FF2B5EF4-FFF2-40B4-BE49-F238E27FC236}">
                <a16:creationId xmlns:a16="http://schemas.microsoft.com/office/drawing/2014/main" id="{3727069C-7FA9-4237-A214-2222E39626DD}"/>
              </a:ext>
            </a:extLst>
          </p:cNvPr>
          <p:cNvPicPr>
            <a:picLocks noChangeAspect="1"/>
          </p:cNvPicPr>
          <p:nvPr/>
        </p:nvPicPr>
        <p:blipFill>
          <a:blip r:embed="rId2"/>
          <a:stretch>
            <a:fillRect/>
          </a:stretch>
        </p:blipFill>
        <p:spPr>
          <a:xfrm>
            <a:off x="1979712" y="2708920"/>
            <a:ext cx="4857750" cy="647700"/>
          </a:xfrm>
          <a:prstGeom prst="rect">
            <a:avLst/>
          </a:prstGeom>
        </p:spPr>
      </p:pic>
    </p:spTree>
    <p:extLst>
      <p:ext uri="{BB962C8B-B14F-4D97-AF65-F5344CB8AC3E}">
        <p14:creationId xmlns:p14="http://schemas.microsoft.com/office/powerpoint/2010/main" val="258957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0"/>
            <a:ext cx="3096344" cy="707886"/>
          </a:xfrm>
          <a:prstGeom prst="rect">
            <a:avLst/>
          </a:prstGeom>
          <a:noFill/>
          <a:ln>
            <a:noFill/>
          </a:ln>
        </p:spPr>
        <p:txBody>
          <a:bodyPr wrap="square" rtlCol="0">
            <a:spAutoFit/>
          </a:bodyPr>
          <a:lstStyle/>
          <a:p>
            <a:r>
              <a:rPr lang="en-US" sz="4000" b="1" dirty="0">
                <a:ln w="12700">
                  <a:noFill/>
                </a:ln>
                <a:solidFill>
                  <a:srgbClr val="0070C0"/>
                </a:solidFill>
              </a:rPr>
              <a:t>GESTURES</a:t>
            </a:r>
            <a:endParaRPr lang="el-GR" sz="4000" b="1" dirty="0">
              <a:ln w="12700">
                <a:noFill/>
              </a:ln>
              <a:solidFill>
                <a:srgbClr val="0070C0"/>
              </a:solidFill>
            </a:endParaRPr>
          </a:p>
        </p:txBody>
      </p:sp>
      <p:sp>
        <p:nvSpPr>
          <p:cNvPr id="5" name="TextBox 4"/>
          <p:cNvSpPr txBox="1"/>
          <p:nvPr/>
        </p:nvSpPr>
        <p:spPr>
          <a:xfrm>
            <a:off x="0" y="692696"/>
            <a:ext cx="7560840" cy="400110"/>
          </a:xfrm>
          <a:prstGeom prst="rect">
            <a:avLst/>
          </a:prstGeom>
          <a:noFill/>
        </p:spPr>
        <p:txBody>
          <a:bodyPr wrap="square" rtlCol="0">
            <a:spAutoFit/>
          </a:bodyPr>
          <a:lstStyle/>
          <a:p>
            <a:r>
              <a:rPr lang="en-US" sz="2000" b="1" dirty="0"/>
              <a:t>Open Your Inventory  </a:t>
            </a:r>
            <a:r>
              <a:rPr lang="en-US" dirty="0"/>
              <a:t>(“View  -&gt;  Inventory”    or   “Ctrl + I”)</a:t>
            </a:r>
            <a:endParaRPr lang="el-GR" dirty="0"/>
          </a:p>
        </p:txBody>
      </p:sp>
      <p:sp>
        <p:nvSpPr>
          <p:cNvPr id="6" name="TextBox 5"/>
          <p:cNvSpPr txBox="1"/>
          <p:nvPr/>
        </p:nvSpPr>
        <p:spPr>
          <a:xfrm>
            <a:off x="539552" y="1196752"/>
            <a:ext cx="4464496" cy="646331"/>
          </a:xfrm>
          <a:prstGeom prst="rect">
            <a:avLst/>
          </a:prstGeom>
          <a:noFill/>
        </p:spPr>
        <p:txBody>
          <a:bodyPr wrap="square" rtlCol="0">
            <a:spAutoFit/>
          </a:bodyPr>
          <a:lstStyle/>
          <a:p>
            <a:r>
              <a:rPr lang="en-US" dirty="0"/>
              <a:t>Browse to “</a:t>
            </a:r>
            <a:r>
              <a:rPr lang="en-US" b="1" dirty="0" err="1"/>
              <a:t>OpenSim</a:t>
            </a:r>
            <a:r>
              <a:rPr lang="en-US" b="1" dirty="0"/>
              <a:t> Library</a:t>
            </a:r>
            <a:r>
              <a:rPr lang="en-US" dirty="0"/>
              <a:t>” and then “</a:t>
            </a:r>
            <a:r>
              <a:rPr lang="en-US" b="1" dirty="0"/>
              <a:t>Gestures Library</a:t>
            </a:r>
            <a:r>
              <a:rPr lang="en-US" dirty="0"/>
              <a:t>”</a:t>
            </a:r>
            <a:endParaRPr lang="el-GR" dirty="0"/>
          </a:p>
        </p:txBody>
      </p:sp>
      <p:sp>
        <p:nvSpPr>
          <p:cNvPr id="8" name="TextBox 7"/>
          <p:cNvSpPr txBox="1"/>
          <p:nvPr/>
        </p:nvSpPr>
        <p:spPr>
          <a:xfrm>
            <a:off x="539552" y="1844824"/>
            <a:ext cx="4320480" cy="646331"/>
          </a:xfrm>
          <a:prstGeom prst="rect">
            <a:avLst/>
          </a:prstGeom>
          <a:noFill/>
        </p:spPr>
        <p:txBody>
          <a:bodyPr wrap="square" rtlCol="0">
            <a:spAutoFit/>
          </a:bodyPr>
          <a:lstStyle/>
          <a:p>
            <a:r>
              <a:rPr lang="en-US" dirty="0"/>
              <a:t>Select one or more (hold Shift key) gestures, then right click and select ‘</a:t>
            </a:r>
            <a:r>
              <a:rPr lang="en-US" b="1" dirty="0"/>
              <a:t>Activate</a:t>
            </a:r>
            <a:r>
              <a:rPr lang="en-US" dirty="0"/>
              <a:t>’</a:t>
            </a:r>
            <a:endParaRPr lang="el-GR" dirty="0"/>
          </a:p>
        </p:txBody>
      </p:sp>
      <p:pic>
        <p:nvPicPr>
          <p:cNvPr id="1027" name="Picture 3"/>
          <p:cNvPicPr>
            <a:picLocks noChangeAspect="1" noChangeArrowheads="1"/>
          </p:cNvPicPr>
          <p:nvPr/>
        </p:nvPicPr>
        <p:blipFill>
          <a:blip r:embed="rId2" cstate="print"/>
          <a:srcRect/>
          <a:stretch>
            <a:fillRect/>
          </a:stretch>
        </p:blipFill>
        <p:spPr bwMode="auto">
          <a:xfrm>
            <a:off x="5975648" y="1124744"/>
            <a:ext cx="3168352" cy="3285971"/>
          </a:xfrm>
          <a:prstGeom prst="rect">
            <a:avLst/>
          </a:prstGeom>
          <a:noFill/>
          <a:ln w="9525">
            <a:noFill/>
            <a:miter lim="800000"/>
            <a:headEnd/>
            <a:tailEnd/>
          </a:ln>
        </p:spPr>
      </p:pic>
      <p:sp>
        <p:nvSpPr>
          <p:cNvPr id="10" name="TextBox 9"/>
          <p:cNvSpPr txBox="1"/>
          <p:nvPr/>
        </p:nvSpPr>
        <p:spPr>
          <a:xfrm>
            <a:off x="0" y="2852936"/>
            <a:ext cx="6228184" cy="400110"/>
          </a:xfrm>
          <a:prstGeom prst="rect">
            <a:avLst/>
          </a:prstGeom>
          <a:noFill/>
        </p:spPr>
        <p:txBody>
          <a:bodyPr wrap="square" rtlCol="0">
            <a:spAutoFit/>
          </a:bodyPr>
          <a:lstStyle/>
          <a:p>
            <a:r>
              <a:rPr lang="en-US" sz="2000" b="1" dirty="0"/>
              <a:t>Right Click on the Avatar</a:t>
            </a:r>
            <a:r>
              <a:rPr lang="el-GR" sz="2000" dirty="0"/>
              <a:t>→ </a:t>
            </a:r>
            <a:r>
              <a:rPr lang="en-US" sz="2000" b="1" dirty="0"/>
              <a:t>Gestures</a:t>
            </a:r>
            <a:endParaRPr lang="el-GR" sz="2000" b="1" u="sng" dirty="0"/>
          </a:p>
        </p:txBody>
      </p:sp>
      <p:pic>
        <p:nvPicPr>
          <p:cNvPr id="1028" name="Picture 4"/>
          <p:cNvPicPr>
            <a:picLocks noChangeAspect="1" noChangeArrowheads="1"/>
          </p:cNvPicPr>
          <p:nvPr/>
        </p:nvPicPr>
        <p:blipFill>
          <a:blip r:embed="rId3" cstate="print"/>
          <a:srcRect/>
          <a:stretch>
            <a:fillRect/>
          </a:stretch>
        </p:blipFill>
        <p:spPr bwMode="auto">
          <a:xfrm>
            <a:off x="4283968" y="2852936"/>
            <a:ext cx="2808312" cy="2684870"/>
          </a:xfrm>
          <a:prstGeom prst="rect">
            <a:avLst/>
          </a:prstGeom>
          <a:noFill/>
          <a:ln w="9525">
            <a:noFill/>
            <a:miter lim="800000"/>
            <a:headEnd/>
            <a:tailEnd/>
          </a:ln>
        </p:spPr>
      </p:pic>
      <p:sp>
        <p:nvSpPr>
          <p:cNvPr id="12" name="TextBox 11"/>
          <p:cNvSpPr txBox="1"/>
          <p:nvPr/>
        </p:nvSpPr>
        <p:spPr>
          <a:xfrm>
            <a:off x="539552" y="3356992"/>
            <a:ext cx="3600400" cy="2031325"/>
          </a:xfrm>
          <a:prstGeom prst="rect">
            <a:avLst/>
          </a:prstGeom>
          <a:noFill/>
        </p:spPr>
        <p:txBody>
          <a:bodyPr wrap="square" rtlCol="0">
            <a:spAutoFit/>
          </a:bodyPr>
          <a:lstStyle/>
          <a:p>
            <a:r>
              <a:rPr lang="en-US" dirty="0"/>
              <a:t>Select a gesture and click “</a:t>
            </a:r>
            <a:r>
              <a:rPr lang="en-US" b="1" dirty="0"/>
              <a:t>Play</a:t>
            </a:r>
            <a:r>
              <a:rPr lang="en-US" dirty="0"/>
              <a:t>”</a:t>
            </a:r>
          </a:p>
          <a:p>
            <a:endParaRPr lang="en-US" dirty="0"/>
          </a:p>
          <a:p>
            <a:endParaRPr lang="en-US" dirty="0"/>
          </a:p>
          <a:p>
            <a:r>
              <a:rPr lang="en-US" i="1" dirty="0"/>
              <a:t>You can also create New Gestures and assign them to keys or chat words.</a:t>
            </a:r>
          </a:p>
          <a:p>
            <a:endParaRPr lang="el-GR" dirty="0"/>
          </a:p>
        </p:txBody>
      </p:sp>
      <p:cxnSp>
        <p:nvCxnSpPr>
          <p:cNvPr id="14" name="Straight Arrow Connector 13"/>
          <p:cNvCxnSpPr/>
          <p:nvPr/>
        </p:nvCxnSpPr>
        <p:spPr>
          <a:xfrm>
            <a:off x="3923928" y="4581128"/>
            <a:ext cx="64807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314F158-7AA1-4EC3-A8F8-B8ED7D99BBB6}"/>
              </a:ext>
            </a:extLst>
          </p:cNvPr>
          <p:cNvSpPr>
            <a:spLocks noGrp="1"/>
          </p:cNvSpPr>
          <p:nvPr>
            <p:ph type="title"/>
          </p:nvPr>
        </p:nvSpPr>
        <p:spPr/>
        <p:txBody>
          <a:bodyPr/>
          <a:lstStyle/>
          <a:p>
            <a:r>
              <a:rPr lang="en-US" b="1" dirty="0">
                <a:ln w="12700">
                  <a:noFill/>
                </a:ln>
                <a:solidFill>
                  <a:srgbClr val="0070C0"/>
                </a:solidFill>
              </a:rPr>
              <a:t>Sitting / Standing</a:t>
            </a:r>
            <a:endParaRPr lang="el-GR" b="1" dirty="0">
              <a:ln w="12700">
                <a:noFill/>
              </a:ln>
              <a:solidFill>
                <a:srgbClr val="0070C0"/>
              </a:solidFill>
            </a:endParaRPr>
          </a:p>
        </p:txBody>
      </p:sp>
      <p:sp>
        <p:nvSpPr>
          <p:cNvPr id="3" name="Θέση περιεχομένου 2">
            <a:extLst>
              <a:ext uri="{FF2B5EF4-FFF2-40B4-BE49-F238E27FC236}">
                <a16:creationId xmlns:a16="http://schemas.microsoft.com/office/drawing/2014/main" id="{4B34A5B6-81BB-40AF-AC77-0AF47B7F0934}"/>
              </a:ext>
            </a:extLst>
          </p:cNvPr>
          <p:cNvSpPr>
            <a:spLocks noGrp="1"/>
          </p:cNvSpPr>
          <p:nvPr>
            <p:ph idx="1"/>
          </p:nvPr>
        </p:nvSpPr>
        <p:spPr>
          <a:xfrm>
            <a:off x="395013" y="1268760"/>
            <a:ext cx="8229600" cy="4525963"/>
          </a:xfrm>
        </p:spPr>
        <p:txBody>
          <a:bodyPr>
            <a:normAutofit/>
          </a:bodyPr>
          <a:lstStyle/>
          <a:p>
            <a:r>
              <a:rPr lang="en-US" sz="2800" dirty="0"/>
              <a:t>If the avatar can sit on an object (chair, bench </a:t>
            </a:r>
            <a:r>
              <a:rPr lang="en-US" sz="2800" dirty="0" err="1"/>
              <a:t>etc</a:t>
            </a:r>
            <a:r>
              <a:rPr lang="en-US" sz="2800" dirty="0"/>
              <a:t>)</a:t>
            </a:r>
            <a:r>
              <a:rPr lang="el-GR" sz="2800" dirty="0"/>
              <a:t>,</a:t>
            </a:r>
            <a:r>
              <a:rPr lang="en-US" sz="2800" dirty="0"/>
              <a:t> the mouse cursor will change when you go over that item. Just click to sit on the object.</a:t>
            </a:r>
          </a:p>
          <a:p>
            <a:r>
              <a:rPr lang="en-US" sz="2800" dirty="0"/>
              <a:t>To stand up again, click the “Stand” button that appears on the bottom of the screen</a:t>
            </a:r>
            <a:endParaRPr lang="el-GR" sz="2800" dirty="0"/>
          </a:p>
        </p:txBody>
      </p:sp>
      <p:pic>
        <p:nvPicPr>
          <p:cNvPr id="4" name="Picture 3">
            <a:extLst>
              <a:ext uri="{FF2B5EF4-FFF2-40B4-BE49-F238E27FC236}">
                <a16:creationId xmlns:a16="http://schemas.microsoft.com/office/drawing/2014/main" id="{94A41D62-1898-4A45-8026-36610BBA0490}"/>
              </a:ext>
            </a:extLst>
          </p:cNvPr>
          <p:cNvPicPr>
            <a:picLocks noChangeAspect="1"/>
          </p:cNvPicPr>
          <p:nvPr/>
        </p:nvPicPr>
        <p:blipFill>
          <a:blip r:embed="rId2"/>
          <a:stretch>
            <a:fillRect/>
          </a:stretch>
        </p:blipFill>
        <p:spPr>
          <a:xfrm>
            <a:off x="2715494" y="3717032"/>
            <a:ext cx="3601724" cy="2991146"/>
          </a:xfrm>
          <a:prstGeom prst="rect">
            <a:avLst/>
          </a:prstGeom>
        </p:spPr>
      </p:pic>
    </p:spTree>
    <p:extLst>
      <p:ext uri="{BB962C8B-B14F-4D97-AF65-F5344CB8AC3E}">
        <p14:creationId xmlns:p14="http://schemas.microsoft.com/office/powerpoint/2010/main" val="1592592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376</TotalTime>
  <Words>780</Words>
  <Application>Microsoft Office PowerPoint</Application>
  <PresentationFormat>On-screen Show (4:3)</PresentationFormat>
  <Paragraphs>101</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PowerPoint Presentation</vt:lpstr>
      <vt:lpstr>PowerPoint Presentation</vt:lpstr>
      <vt:lpstr>PowerPoint Presentation</vt:lpstr>
      <vt:lpstr>HANDLING THE CAMERA </vt:lpstr>
      <vt:lpstr>TIME OF DAY</vt:lpstr>
      <vt:lpstr>PowerPoint Presentation</vt:lpstr>
      <vt:lpstr>COMMUNICATION</vt:lpstr>
      <vt:lpstr>PowerPoint Presentation</vt:lpstr>
      <vt:lpstr>Sitting / Standing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Kostas</dc:creator>
  <cp:lastModifiedBy>Κόβας Κωνσταντίνος</cp:lastModifiedBy>
  <cp:revision>27</cp:revision>
  <dcterms:created xsi:type="dcterms:W3CDTF">2014-03-19T19:25:32Z</dcterms:created>
  <dcterms:modified xsi:type="dcterms:W3CDTF">2021-05-26T09:02:53Z</dcterms:modified>
</cp:coreProperties>
</file>