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handoutMasterIdLst>
    <p:handoutMasterId r:id="rId28"/>
  </p:handoutMasterIdLst>
  <p:sldIdLst>
    <p:sldId id="256" r:id="rId2"/>
    <p:sldId id="264" r:id="rId3"/>
    <p:sldId id="275" r:id="rId4"/>
    <p:sldId id="277" r:id="rId5"/>
    <p:sldId id="265" r:id="rId6"/>
    <p:sldId id="266" r:id="rId7"/>
    <p:sldId id="278" r:id="rId8"/>
    <p:sldId id="290" r:id="rId9"/>
    <p:sldId id="279" r:id="rId10"/>
    <p:sldId id="280" r:id="rId11"/>
    <p:sldId id="272" r:id="rId12"/>
    <p:sldId id="281" r:id="rId13"/>
    <p:sldId id="267" r:id="rId14"/>
    <p:sldId id="283" r:id="rId15"/>
    <p:sldId id="284" r:id="rId16"/>
    <p:sldId id="273" r:id="rId17"/>
    <p:sldId id="268" r:id="rId18"/>
    <p:sldId id="285" r:id="rId19"/>
    <p:sldId id="274" r:id="rId20"/>
    <p:sldId id="269" r:id="rId21"/>
    <p:sldId id="286" r:id="rId22"/>
    <p:sldId id="287" r:id="rId23"/>
    <p:sldId id="289" r:id="rId24"/>
    <p:sldId id="270" r:id="rId25"/>
    <p:sldId id="271" r:id="rId26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16" autoAdjust="0"/>
    <p:restoredTop sz="73790" autoAdjust="0"/>
  </p:normalViewPr>
  <p:slideViewPr>
    <p:cSldViewPr>
      <p:cViewPr varScale="1">
        <p:scale>
          <a:sx n="87" d="100"/>
          <a:sy n="87" d="100"/>
        </p:scale>
        <p:origin x="1229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26. 5. 2021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t>26. 5. 2021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291680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750210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t>16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344591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t>19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01945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26. 5. 2021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1" name="Obraz 1" descr="logo 2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7132" y="223836"/>
            <a:ext cx="2103331" cy="828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26. 5. 2021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26. 5. 2021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26. 5. 2021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26. 5. 2021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26. 5. 2021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26. 5. 2021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26. 5. 2021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26. 5. 2021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26. 5. 2021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26. 5. 2021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Autofit/>
          </a:bodyPr>
          <a:lstStyle>
            <a:lvl1pPr>
              <a:defRPr sz="24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t>26. 5. 2021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Obraz 1" descr="logo 2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7132" y="223836"/>
            <a:ext cx="2103331" cy="828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492896"/>
            <a:ext cx="8072494" cy="1590412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Úvod do problematiky porúch správania 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/>
              <a:t>ERASMUS + 2019-1-PL01- KA201-06486</a:t>
            </a:r>
            <a:endParaRPr lang="en-GB" sz="105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EF8E7B"/>
                </a:solidFill>
              </a:rPr>
              <a:t>ÚVOD</a:t>
            </a: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DC654-6100-464F-A0DD-E52C55119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OBLASTI PREJAVU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52015-84DE-4B02-AE09-78B71E3F6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0" dirty="0"/>
              <a:t>K vyššie uvedeným typom porúch správania, ktoré sa najčastejšie objavujú v literatúre, pribudla ďalšia dôležitá oblasť, a to problémy s fungovaním v triede. </a:t>
            </a:r>
          </a:p>
          <a:p>
            <a:pPr algn="just"/>
            <a:r>
              <a:rPr lang="en-US" b="0" dirty="0"/>
              <a:t>Každá skupina má svoje vlastné normy, ktoré musí jej člen dodržiavať. Neschopnosť rozpoznať a rešpektovať tieto zásady alebo neschopnosť konštruktívne im oponovať spôsobuje množstvo konfliktov, ktoré účinne bránia správnemu fungovaniu v tíme. </a:t>
            </a:r>
          </a:p>
          <a:p>
            <a:pPr algn="just"/>
            <a:r>
              <a:rPr lang="en-US" b="0" dirty="0"/>
              <a:t>Tieto problémy zároveň vytvárajú a posilňujú ďalšie oblasti porúch správania detí. </a:t>
            </a:r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992951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492896"/>
            <a:ext cx="8072494" cy="1590412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Príčiny porúch správania 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/>
              <a:t>ERASMUS + 2019-1-PL01- KA201-06486</a:t>
            </a:r>
            <a:endParaRPr lang="en-GB" sz="105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EF8E7B"/>
                </a:solidFill>
              </a:rPr>
              <a:t>ÚVOD</a:t>
            </a:r>
          </a:p>
        </p:txBody>
      </p:sp>
    </p:spTree>
    <p:extLst>
      <p:ext uri="{BB962C8B-B14F-4D97-AF65-F5344CB8AC3E}">
        <p14:creationId xmlns:p14="http://schemas.microsoft.com/office/powerpoint/2010/main" val="1172019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188050"/>
          </a:xfrm>
        </p:spPr>
        <p:txBody>
          <a:bodyPr>
            <a:normAutofit/>
          </a:bodyPr>
          <a:lstStyle/>
          <a:p>
            <a:r>
              <a:rPr lang="en-US" sz="2800" dirty="0"/>
              <a:t>poruchy správania </a:t>
            </a:r>
            <a:endParaRPr lang="pl-PL" sz="2800" dirty="0">
              <a:latin typeface="Calibri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/>
              <a:t>Poruchy správania môžu byť spôsobené: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b="0" dirty="0"/>
              <a:t>biologické faktory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b="0" dirty="0"/>
              <a:t>sociálne a environmentálne faktory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b="0" dirty="0"/>
              <a:t>psychologické faktory</a:t>
            </a:r>
          </a:p>
        </p:txBody>
      </p:sp>
    </p:spTree>
    <p:extLst>
      <p:ext uri="{BB962C8B-B14F-4D97-AF65-F5344CB8AC3E}">
        <p14:creationId xmlns:p14="http://schemas.microsoft.com/office/powerpoint/2010/main" val="15607307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FC24E-688F-4C54-8E87-7344084E9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Biologické faktory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0BA5B-9428-4785-84E4-347CE84521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0" dirty="0"/>
              <a:t>Niektoré znaky porúch správania sa môžu vyskytovať v rodinách. U detí s rodinnou anamnézou problémov so správaním, problémov s učením, úzkosti, depresie alebo bipolárnej poruchy môže byť pravdepodobnosť výskytu problémov so správaním vyššia.</a:t>
            </a:r>
          </a:p>
        </p:txBody>
      </p:sp>
    </p:spTree>
    <p:extLst>
      <p:ext uri="{BB962C8B-B14F-4D97-AF65-F5344CB8AC3E}">
        <p14:creationId xmlns:p14="http://schemas.microsoft.com/office/powerpoint/2010/main" val="34392723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F2724-7DA0-4FF2-8177-BED178C86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Sociálne a environmentálne faktory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BD6ED9-9104-49CC-AC10-8A5BCB020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0" dirty="0"/>
              <a:t>Deti, ktoré pochádzajú z rodín, ktoré pravidelne zažívajú veľký stres, môžu častejšie vykazovať príznaky porúch správania. </a:t>
            </a:r>
          </a:p>
          <a:p>
            <a:pPr algn="just"/>
            <a:endParaRPr lang="en-US" b="0" dirty="0"/>
          </a:p>
          <a:p>
            <a:pPr algn="just"/>
            <a:r>
              <a:rPr lang="en-US" b="0" dirty="0"/>
              <a:t>Medzi bežné rodinné </a:t>
            </a:r>
            <a:r>
              <a:rPr lang="en-US" dirty="0"/>
              <a:t>stresory </a:t>
            </a:r>
            <a:r>
              <a:rPr lang="en-US" b="0" dirty="0"/>
              <a:t>môžu patriť: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b="0" dirty="0"/>
              <a:t>finančné ťažkosti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b="0" dirty="0"/>
              <a:t>vystavenie násiliu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b="0" dirty="0"/>
              <a:t>rozpad rodiny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b="0" dirty="0"/>
              <a:t>prísna alebo nedôsledná výchova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b="0" dirty="0"/>
              <a:t>nedôsledný dohľad</a:t>
            </a:r>
          </a:p>
        </p:txBody>
      </p:sp>
    </p:spTree>
    <p:extLst>
      <p:ext uri="{BB962C8B-B14F-4D97-AF65-F5344CB8AC3E}">
        <p14:creationId xmlns:p14="http://schemas.microsoft.com/office/powerpoint/2010/main" val="13440019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F2724-7DA0-4FF2-8177-BED178C86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Psychologické faktory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BD6ED9-9104-49CC-AC10-8A5BCB020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0" dirty="0"/>
              <a:t>Deti s poruchami správania majú často aj iné duševné poruchy. </a:t>
            </a:r>
          </a:p>
          <a:p>
            <a:pPr algn="just"/>
            <a:r>
              <a:rPr lang="en-US" b="0" dirty="0"/>
              <a:t>To, ako dieťa zvláda svoje emócie, úroveň aktivity a pozornosti, môže naznačovať náchylnosť na určité poruchy správania.</a:t>
            </a:r>
          </a:p>
        </p:txBody>
      </p:sp>
    </p:spTree>
    <p:extLst>
      <p:ext uri="{BB962C8B-B14F-4D97-AF65-F5344CB8AC3E}">
        <p14:creationId xmlns:p14="http://schemas.microsoft.com/office/powerpoint/2010/main" val="22277049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492896"/>
            <a:ext cx="8072494" cy="1590412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Dôsledky porúch správania 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/>
              <a:t>ERASMUS + 2019-1-PL01- KA201-06486</a:t>
            </a:r>
            <a:endParaRPr lang="en-GB" sz="105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EF8E7B"/>
                </a:solidFill>
              </a:rPr>
              <a:t>ÚVOD</a:t>
            </a:r>
          </a:p>
        </p:txBody>
      </p:sp>
    </p:spTree>
    <p:extLst>
      <p:ext uri="{BB962C8B-B14F-4D97-AF65-F5344CB8AC3E}">
        <p14:creationId xmlns:p14="http://schemas.microsoft.com/office/powerpoint/2010/main" val="14804371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17B83-EEF8-4119-A4C4-41DCCD9DC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5791200" cy="1371600"/>
          </a:xfrm>
        </p:spPr>
        <p:txBody>
          <a:bodyPr>
            <a:normAutofit/>
          </a:bodyPr>
          <a:lstStyle/>
          <a:p>
            <a:r>
              <a:rPr lang="en-US" sz="2800" dirty="0"/>
              <a:t>DÔSLEDKY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7AEA1-0318-4838-A446-185A1FD0C2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Bez náležitého riešenia týchto problémov s rušivým správaním a primeranej liečby sa správanie len zhorší. </a:t>
            </a:r>
          </a:p>
          <a:p>
            <a:r>
              <a:rPr lang="en-US" b="0" dirty="0"/>
              <a:t>Deti a dospievajúci s poruchou správania alebo s poruchou opozičného vzdoru budú nakoniec čeliť dlhodobým následkom. </a:t>
            </a:r>
          </a:p>
          <a:p>
            <a:r>
              <a:rPr lang="en-US" b="0" dirty="0"/>
              <a:t>Dlhodobé následky neliečených a nediagnostikovaných porúch správania môžu zahŕňať:</a:t>
            </a:r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9916855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10C91-A7A7-4C14-BF98-3FD037CC3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dlhodobé účinky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94ADB-7670-45AE-A5D9-CC4DD54120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b="0" dirty="0"/>
              <a:t>Právne problémy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b="0" dirty="0"/>
              <a:t>Uväznenie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b="0" dirty="0"/>
              <a:t>Zneužívanie návykových látok a závislosť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b="0" dirty="0"/>
              <a:t>Zhoršenie školských výsledkov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b="0" dirty="0"/>
              <a:t>Vylúčenie alebo vylúčenie zo školy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b="0" dirty="0"/>
              <a:t>Zapojenie do rizikového správania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b="0" dirty="0"/>
              <a:t>Vývoj antisociálnej poruchy osobnosti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b="0" dirty="0"/>
              <a:t>Sociálna izolácia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b="0" dirty="0"/>
              <a:t>Problémové rodinné vzťahy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b="0" dirty="0"/>
              <a:t>Vývoj poruchy správania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2877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492896"/>
            <a:ext cx="8072494" cy="1590412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Prevencia a terapeutické intervencie proti poruchám správania 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/>
              <a:t>ERASMUS + 2019-1-PL01- KA201-06486</a:t>
            </a:r>
            <a:endParaRPr lang="en-GB" sz="105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EF8E7B"/>
                </a:solidFill>
              </a:rPr>
              <a:t>ÚVOD</a:t>
            </a:r>
          </a:p>
        </p:txBody>
      </p:sp>
    </p:spTree>
    <p:extLst>
      <p:ext uri="{BB962C8B-B14F-4D97-AF65-F5344CB8AC3E}">
        <p14:creationId xmlns:p14="http://schemas.microsoft.com/office/powerpoint/2010/main" val="4121503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188050"/>
          </a:xfrm>
        </p:spPr>
        <p:txBody>
          <a:bodyPr>
            <a:normAutofit/>
          </a:bodyPr>
          <a:lstStyle/>
          <a:p>
            <a:r>
              <a:rPr lang="en-US" sz="2800" dirty="0"/>
              <a:t>poruchy správania </a:t>
            </a:r>
            <a:endParaRPr lang="pl-PL" sz="2800" dirty="0">
              <a:latin typeface="Calibri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0" dirty="0"/>
              <a:t>Vo všeobecnosti sa pojem "ťažký žiak" vzťahuje na didaktické a vzdelávacie ťažkosti žiakov. </a:t>
            </a:r>
          </a:p>
          <a:p>
            <a:pPr algn="just"/>
            <a:r>
              <a:rPr lang="en-US" b="0" dirty="0"/>
              <a:t>Tento projekt sa zameriava predovšetkým na problémové správanie žiakov v škole.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14EE1-D7C4-4E38-9356-FF4DED7BF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HLAVNÉ OŠETRENIA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868B9-B68D-46F1-9849-5BD7F7486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0" dirty="0"/>
              <a:t>Čím skôr sa deti a mládež dostanú na liečbu, tým skôr sa môžu cítiť lepšie a obnoviť svoje vzťahy s ostatnými.</a:t>
            </a:r>
          </a:p>
          <a:p>
            <a:pPr algn="just"/>
            <a:r>
              <a:rPr lang="en-US" b="0" dirty="0"/>
              <a:t>Hlavné spôsoby liečby poruchy opozičného vzdoru a poruchy správania sú: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b="0" dirty="0"/>
              <a:t>poradenstvo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b="0" dirty="0"/>
              <a:t>školenie zručností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b="0" dirty="0"/>
              <a:t>zmeny doma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b="0" dirty="0"/>
              <a:t>zmeny v škole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b="0" dirty="0"/>
              <a:t>liečba iných problémov alebo porúch duševného zdravia.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1344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BBD5C-C7CC-49EA-8873-D2DBB4355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Poradenstvo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126EA-F038-404F-A5AE-EA72A4CF0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0" dirty="0"/>
              <a:t>Typ terapie, ktorý sa nazýva kognitívno-behaviorálna terapia, môže pomôcť posilniť zdravé myslenie. </a:t>
            </a:r>
          </a:p>
          <a:p>
            <a:pPr algn="just"/>
            <a:r>
              <a:rPr lang="en-US" b="0" dirty="0"/>
              <a:t>Rodinné poradenstvo môže pomôcť celej rodine spolupracovať.</a:t>
            </a:r>
          </a:p>
        </p:txBody>
      </p:sp>
    </p:spTree>
    <p:extLst>
      <p:ext uri="{BB962C8B-B14F-4D97-AF65-F5344CB8AC3E}">
        <p14:creationId xmlns:p14="http://schemas.microsoft.com/office/powerpoint/2010/main" val="38047775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046AC-0EDB-4670-A756-51466A0B1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Školenie zručností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B9D10-809A-45EB-B201-92F2A252E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Školenie zručností pre deti a mládež:</a:t>
            </a:r>
          </a:p>
          <a:p>
            <a:pPr algn="just"/>
            <a:r>
              <a:rPr lang="en-US" b="0" dirty="0"/>
              <a:t>Často pomáha deťom a mládeži vyrovnať sa so silnými pocitmi a vychádzať s ostatnými, ak sa to naučia: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b="0" dirty="0"/>
              <a:t>zvládnuť hnev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b="0" dirty="0"/>
              <a:t>riešenie problémov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b="0" dirty="0"/>
              <a:t>byť s inými ľuďmi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9591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046AC-0EDB-4670-A756-51466A0B1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Školenie zručností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B9D10-809A-45EB-B201-92F2A252E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Školenie zručností pre rodičov alebo opatrovateľov:</a:t>
            </a:r>
          </a:p>
          <a:p>
            <a:r>
              <a:rPr lang="en-US" b="0" dirty="0"/>
              <a:t>Toto školenie pomáha rodičom alebo opatrovateľom osvojiť si zručnosti a cítiť sa istejšie pri: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b="0" dirty="0"/>
              <a:t>vyrovnať sa s hnevom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b="0" dirty="0"/>
              <a:t>byť dôsledný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b="0" dirty="0"/>
              <a:t>účinná disciplína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b="0" dirty="0"/>
              <a:t>spolupracovať so svojím dieťaťom na riešení problémov, ktoré vyhovujú všetkým.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7149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4A466-4DBC-41E3-9C20-94A953D7B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Zmeny doma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147B69-30F5-46DD-A201-0B6722300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b="0" dirty="0"/>
              <a:t>nestanovujte príliš veľa pravidiel - sústreďte sa na tie najdôležitejšie a spolupracujte s dieťaťom na ich stanovení.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b="0" dirty="0"/>
              <a:t>ponúkať deťom možnosť voľby, aby mali pocit kontroly.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b="0" dirty="0"/>
              <a:t>dodržiavajte pravidelný režim a dbajte na to, aby ste s dieťaťom trávili čas.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b="0" dirty="0"/>
              <a:t>vziať si oddychový čas, keď sa začnete hnevať - to tiež učí dieťa pozitívnejšiemu spôsobu, ako sa vyrovnať s frustráciou a hnevom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b="0" dirty="0"/>
              <a:t>stanovte primerané hranice a uistite sa, že dôsledky sú zakaždým rovnaké.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b="0" dirty="0"/>
              <a:t>blahoželať k dobrému správaniu, ako je flexibilita a spolupráca.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b="0" dirty="0"/>
              <a:t>snažte sa obmedziť počet agresívnych spoluhráčov v okolí vášho dieťaťa a zvýšte počet pozitívnych kontaktov s inými deťmi.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6575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92894-6A7B-4EC7-8EBB-4D85C77C9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Zmeny v škole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2AF95-F236-440B-BCDB-8D7F9BDB7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0" dirty="0"/>
              <a:t>Triedny učiteľ môže navrhnúť zmeny a prizvať ďalších zamestnancov, napríklad </a:t>
            </a:r>
            <a:r>
              <a:rPr lang="en-US" dirty="0"/>
              <a:t>poradcu, </a:t>
            </a:r>
            <a:r>
              <a:rPr lang="en-US" b="0" dirty="0"/>
              <a:t>aby pomohli zvládnuť problémy so správaním dieťaťa alebo mládeže. </a:t>
            </a:r>
          </a:p>
          <a:p>
            <a:pPr algn="just"/>
            <a:r>
              <a:rPr lang="en-US" b="0" dirty="0"/>
              <a:t>Ak sú problémy so správaním mimoriadne závažné, rodičia a škola môžu rozhodnúť o </a:t>
            </a:r>
            <a:r>
              <a:rPr lang="en-US" dirty="0"/>
              <a:t>individuálnom vzdelávacom pláne (IEP)</a:t>
            </a:r>
            <a:r>
              <a:rPr lang="en-US" b="0" dirty="0"/>
              <a:t>. Tieto plány umožňujú škole vykonať väčšie zmeny, aby dieťaťu pomohla. Stanovujú tiež ciele, ktoré má dieťa dosiahnuť. Ich plán môže byť prepojený s ďalšími službami v oblasti duševného zdravia mimo školy, napríklad so sociálnym pracovníkom alebo odborníkom na duševné zdravie.</a:t>
            </a:r>
          </a:p>
        </p:txBody>
      </p:sp>
    </p:spTree>
    <p:extLst>
      <p:ext uri="{BB962C8B-B14F-4D97-AF65-F5344CB8AC3E}">
        <p14:creationId xmlns:p14="http://schemas.microsoft.com/office/powerpoint/2010/main" val="968203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188050"/>
          </a:xfrm>
        </p:spPr>
        <p:txBody>
          <a:bodyPr>
            <a:normAutofit/>
          </a:bodyPr>
          <a:lstStyle/>
          <a:p>
            <a:r>
              <a:rPr lang="en-US" sz="2800" dirty="0"/>
              <a:t>poruchy správania </a:t>
            </a:r>
            <a:endParaRPr lang="pl-PL" sz="2800" dirty="0">
              <a:latin typeface="Calibri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0" dirty="0"/>
              <a:t>Pojem "poruchy správania" sa v literatúre vyjadruje rôzne. </a:t>
            </a:r>
          </a:p>
          <a:p>
            <a:pPr algn="just"/>
            <a:r>
              <a:rPr lang="en-US" b="0" dirty="0"/>
              <a:t>Mnohí odborníci s týmto pojmom narábajú široko a považujú všetky tieto formy správania za narušené, ktoré neslúžia na uspokojovanie osobných potrieb a nie sú zamerané na riešenie problémov, ktoré prináša prostredie. </a:t>
            </a:r>
          </a:p>
          <a:p>
            <a:pPr algn="just"/>
            <a:r>
              <a:rPr lang="en-US" b="0" dirty="0"/>
              <a:t>Iní však zužujú rozsah pojmu a ako referenciu pri posudzovaní konkrétneho správania stanovujú morálne a spoločenské normy. </a:t>
            </a:r>
          </a:p>
        </p:txBody>
      </p:sp>
    </p:spTree>
    <p:extLst>
      <p:ext uri="{BB962C8B-B14F-4D97-AF65-F5344CB8AC3E}">
        <p14:creationId xmlns:p14="http://schemas.microsoft.com/office/powerpoint/2010/main" val="926849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188050"/>
          </a:xfrm>
        </p:spPr>
        <p:txBody>
          <a:bodyPr>
            <a:normAutofit/>
          </a:bodyPr>
          <a:lstStyle/>
          <a:p>
            <a:r>
              <a:rPr lang="en-US" sz="2800" dirty="0"/>
              <a:t>poruchy správania </a:t>
            </a:r>
            <a:endParaRPr lang="pl-PL" sz="2800" dirty="0">
              <a:latin typeface="Calibri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0" dirty="0"/>
              <a:t>Väčšina autorov tiež uznáva, že pri identifikácii takéhoto správania je dôležitý čas jeho výskytu, pretože väčšina detí v určitých vývojových štádiách vykazuje špecifické poruchy rôznej intenzity a trvania. </a:t>
            </a:r>
          </a:p>
          <a:p>
            <a:pPr algn="just"/>
            <a:r>
              <a:rPr lang="en-US" b="0" dirty="0"/>
              <a:t>Preto môžu byť mnohé príznaky prechodné. Správanie považujeme za poruchy v užšom slova zmysle vtedy, keď má chronický charakter a stretáva sa s nesúhlasom sociálneho prostredia. </a:t>
            </a:r>
            <a:endParaRPr lang="pl-PL" b="0" dirty="0"/>
          </a:p>
        </p:txBody>
      </p:sp>
    </p:spTree>
    <p:extLst>
      <p:ext uri="{BB962C8B-B14F-4D97-AF65-F5344CB8AC3E}">
        <p14:creationId xmlns:p14="http://schemas.microsoft.com/office/powerpoint/2010/main" val="540371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492896"/>
            <a:ext cx="8072494" cy="1590412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Symptómy správania 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/>
              <a:t>ERASMUS + 2019-1-PL01- KA201-06486</a:t>
            </a:r>
            <a:endParaRPr lang="en-GB" sz="105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EF8E7B"/>
                </a:solidFill>
              </a:rPr>
              <a:t>ÚVOD</a:t>
            </a:r>
          </a:p>
        </p:txBody>
      </p:sp>
    </p:spTree>
    <p:extLst>
      <p:ext uri="{BB962C8B-B14F-4D97-AF65-F5344CB8AC3E}">
        <p14:creationId xmlns:p14="http://schemas.microsoft.com/office/powerpoint/2010/main" val="3803803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18805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n-lt"/>
              </a:rPr>
              <a:t>KLASIFIKÁCIA PRÍZNAKOV</a:t>
            </a:r>
            <a:endParaRPr lang="pl-PL" sz="2800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0" dirty="0"/>
              <a:t>Existuje mnoho klasifikácií, ktoré sa snažia charakterizovať príznaky porúch správania u detí a dospievajúcich.</a:t>
            </a:r>
          </a:p>
          <a:p>
            <a:r>
              <a:rPr lang="en-US" b="0" dirty="0"/>
              <a:t>Najčastejšie sa vyskytujú tieto: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fyzická agresia, iniciovanie bitiek,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násilie voči mladším alebo slabším zvieratám,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ničenie vlastného a cudzieho majetku, krádež,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leží,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záškoláctvo, útek z domu,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predčasné a podmienené sexuálne iniciácie,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sebadeštrukcia v podobe pokusov o samovraždu a sebapoškodzovania;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zneužívanie drog a psychoaktívnych látok</a:t>
            </a:r>
          </a:p>
        </p:txBody>
      </p:sp>
    </p:spTree>
    <p:extLst>
      <p:ext uri="{BB962C8B-B14F-4D97-AF65-F5344CB8AC3E}">
        <p14:creationId xmlns:p14="http://schemas.microsoft.com/office/powerpoint/2010/main" val="3293026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6CF30-86DB-4CD4-8987-67386DCEE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116042"/>
          </a:xfrm>
        </p:spPr>
        <p:txBody>
          <a:bodyPr>
            <a:normAutofit/>
          </a:bodyPr>
          <a:lstStyle/>
          <a:p>
            <a:r>
              <a:rPr lang="en-US" sz="2800" dirty="0"/>
              <a:t>OBLASTI PREJAVU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0A75C-949B-4C72-B9B5-7016EAA39E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0" dirty="0"/>
              <a:t>Poruchy správania sa môžu prejavovať v rôznych oblastiach fungovania dieťaťa. </a:t>
            </a:r>
          </a:p>
          <a:p>
            <a:pPr algn="just"/>
            <a:endParaRPr lang="en-US" b="0" dirty="0"/>
          </a:p>
          <a:p>
            <a:pPr algn="just"/>
            <a:r>
              <a:rPr lang="en-US" b="0" dirty="0"/>
              <a:t>Odborníci najčastejšie uvádzajú štyri typy: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b="0" dirty="0"/>
              <a:t>Poruchy vo vzťahoch s dospelými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b="0" dirty="0"/>
              <a:t>Poruchy vo vzťahoch s rovesníkmi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b="0" dirty="0"/>
              <a:t>Poruchy sebavnímania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b="0" dirty="0"/>
              <a:t>Poruchy v úlohových situáciách</a:t>
            </a:r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456345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6CF30-86DB-4CD4-8987-67386DCEE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8742"/>
            <a:ext cx="5791200" cy="1116042"/>
          </a:xfrm>
        </p:spPr>
        <p:txBody>
          <a:bodyPr>
            <a:normAutofit/>
          </a:bodyPr>
          <a:lstStyle/>
          <a:p>
            <a:r>
              <a:rPr lang="en-US" sz="2800" dirty="0"/>
              <a:t>OBLASTI PREJAVU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0A75C-949B-4C72-B9B5-7016EAA39E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1. Poruchy vo vzťahoch s dospelými, </a:t>
            </a:r>
            <a:r>
              <a:rPr lang="en-US" b="0" dirty="0"/>
              <a:t>ktoré spočívajú predovšetkým v útokoch na ľudí, ktorí sú k dieťaťu milí alebo ktorí ho nepoznajú, odmietanie spolupráce a návrhov na pomoc, vyvolávanie agresie, nedostatok dôvery, manipulácia s cieľom získať prospech, klamstvá, vyhrážky, pokusy o šikanovanie atď. </a:t>
            </a:r>
          </a:p>
          <a:p>
            <a:pPr algn="just"/>
            <a:endParaRPr lang="en-US" b="0" dirty="0"/>
          </a:p>
          <a:p>
            <a:pPr algn="just"/>
            <a:r>
              <a:rPr lang="en-US" dirty="0"/>
              <a:t>2. Poruchy v rovesníckych vzťahoch </a:t>
            </a:r>
            <a:r>
              <a:rPr lang="en-US" b="0" dirty="0"/>
              <a:t>sa najčastejšie prejavujú ako súperenie za každú cenu, odmietanie druhých, odstrašovanie, izolácia, agresivita, násilie, manipulácia druhých s cieľom dosiahnuť určité výhody, prejavovanie pohŕdania a odporu, snaha podriadiť sa a dominovať nad druhými atď. </a:t>
            </a:r>
          </a:p>
          <a:p>
            <a:endParaRPr lang="en-US" b="0" dirty="0"/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736318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0A75C-949B-4C72-B9B5-7016EAA39E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sz="2200" dirty="0"/>
              <a:t>3. Poruchy sebavnímania </a:t>
            </a:r>
            <a:r>
              <a:rPr lang="en-US" sz="2200" b="0" dirty="0"/>
              <a:t>(postoja k sebe samému) sú sebadeštruktívne správanie, ktoré spočíva predovšetkým v neadekvátnom hodnotení seba samého a svojich schopností, sebaznevažovaní, sebaagresii, sebaobviňovaní atď.</a:t>
            </a:r>
          </a:p>
          <a:p>
            <a:pPr algn="just"/>
            <a:endParaRPr lang="en-US" sz="2200" b="0" dirty="0"/>
          </a:p>
          <a:p>
            <a:pPr algn="just"/>
            <a:r>
              <a:rPr lang="en-US" sz="2200" dirty="0"/>
              <a:t>4. Poruchy v úlohových situáciách </a:t>
            </a:r>
            <a:r>
              <a:rPr lang="en-US" sz="2200" b="0" dirty="0"/>
              <a:t>sa zvyčajne prejavujú pri plnení úloh súvisiacich so školským učením (napr. robenie domácich úloh, práca v triede, ústna odpoveď, test), záujmami dieťaťa (napr. tréning, zápas, účinkovanie v predstavení alebo v iných životných situáciách, keď dieťa stojí pred úlohou). Poruchy sa môžu objaviť v rôznych fázach realizácie úlohy - pred alebo počas realizácie úlohy, a môžu mať rôzne podoby, napr. odmietanie plnenia úlohy, odkladanie, prerušovanie činnosti počas realizácie, nevyužívanie svojich schopností pri plnení úlohy.</a:t>
            </a:r>
          </a:p>
          <a:p>
            <a:endParaRPr lang="en-US" b="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724F907-DDED-45F2-B07F-2D5108503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OBLASTI PREJAVU</a:t>
            </a:r>
          </a:p>
        </p:txBody>
      </p:sp>
    </p:spTree>
    <p:extLst>
      <p:ext uri="{BB962C8B-B14F-4D97-AF65-F5344CB8AC3E}">
        <p14:creationId xmlns:p14="http://schemas.microsoft.com/office/powerpoint/2010/main" val="29290078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4155</TotalTime>
  <Words>1205</Words>
  <Application>Microsoft Office PowerPoint</Application>
  <PresentationFormat>Prezentácia na obrazovke (4:3)</PresentationFormat>
  <Paragraphs>135</Paragraphs>
  <Slides>25</Slides>
  <Notes>5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25</vt:i4>
      </vt:variant>
    </vt:vector>
  </HeadingPairs>
  <TitlesOfParts>
    <vt:vector size="31" baseType="lpstr">
      <vt:lpstr>Arial</vt:lpstr>
      <vt:lpstr>Arial </vt:lpstr>
      <vt:lpstr>Arial Black</vt:lpstr>
      <vt:lpstr>Calibri</vt:lpstr>
      <vt:lpstr>Wingdings</vt:lpstr>
      <vt:lpstr>Základné</vt:lpstr>
      <vt:lpstr>Úvod do problematiky porúch správania </vt:lpstr>
      <vt:lpstr>poruchy správania </vt:lpstr>
      <vt:lpstr>poruchy správania </vt:lpstr>
      <vt:lpstr>poruchy správania </vt:lpstr>
      <vt:lpstr>Symptómy správania </vt:lpstr>
      <vt:lpstr>KLASIFIKÁCIA PRÍZNAKOV</vt:lpstr>
      <vt:lpstr>OBLASTI PREJAVU</vt:lpstr>
      <vt:lpstr>OBLASTI PREJAVU</vt:lpstr>
      <vt:lpstr>OBLASTI PREJAVU</vt:lpstr>
      <vt:lpstr>OBLASTI PREJAVU</vt:lpstr>
      <vt:lpstr>Príčiny porúch správania </vt:lpstr>
      <vt:lpstr>poruchy správania </vt:lpstr>
      <vt:lpstr>Biologické faktory</vt:lpstr>
      <vt:lpstr>Sociálne a environmentálne faktory</vt:lpstr>
      <vt:lpstr>Psychologické faktory</vt:lpstr>
      <vt:lpstr>Dôsledky porúch správania </vt:lpstr>
      <vt:lpstr>DÔSLEDKY</vt:lpstr>
      <vt:lpstr>dlhodobé účinky</vt:lpstr>
      <vt:lpstr>Prevencia a terapeutické intervencie proti poruchám správania </vt:lpstr>
      <vt:lpstr>HLAVNÉ OŠETRENIA</vt:lpstr>
      <vt:lpstr>Poradenstvo</vt:lpstr>
      <vt:lpstr>Školenie zručností </vt:lpstr>
      <vt:lpstr>Školenie zručností </vt:lpstr>
      <vt:lpstr>Zmeny doma</vt:lpstr>
      <vt:lpstr>Zmeny v škole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KEAI</cp:lastModifiedBy>
  <cp:revision>164</cp:revision>
  <cp:lastPrinted>2019-02-12T08:21:40Z</cp:lastPrinted>
  <dcterms:created xsi:type="dcterms:W3CDTF">2019-02-10T21:49:04Z</dcterms:created>
  <dcterms:modified xsi:type="dcterms:W3CDTF">2021-05-26T19:42:59Z</dcterms:modified>
</cp:coreProperties>
</file>