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4"/>
  </p:notesMasterIdLst>
  <p:sldIdLst>
    <p:sldId id="266" r:id="rId2"/>
    <p:sldId id="294" r:id="rId3"/>
    <p:sldId id="295" r:id="rId4"/>
    <p:sldId id="296" r:id="rId5"/>
    <p:sldId id="297" r:id="rId6"/>
    <p:sldId id="298" r:id="rId7"/>
    <p:sldId id="256" r:id="rId8"/>
    <p:sldId id="257" r:id="rId9"/>
    <p:sldId id="267" r:id="rId10"/>
    <p:sldId id="268" r:id="rId11"/>
    <p:sldId id="263" r:id="rId12"/>
    <p:sldId id="264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65" r:id="rId22"/>
    <p:sldId id="277" r:id="rId23"/>
    <p:sldId id="278" r:id="rId24"/>
    <p:sldId id="279" r:id="rId25"/>
    <p:sldId id="281" r:id="rId26"/>
    <p:sldId id="282" r:id="rId27"/>
    <p:sldId id="283" r:id="rId28"/>
    <p:sldId id="286" r:id="rId29"/>
    <p:sldId id="284" r:id="rId30"/>
    <p:sldId id="285" r:id="rId31"/>
    <p:sldId id="258" r:id="rId32"/>
    <p:sldId id="259" r:id="rId33"/>
    <p:sldId id="287" r:id="rId34"/>
    <p:sldId id="288" r:id="rId35"/>
    <p:sldId id="289" r:id="rId36"/>
    <p:sldId id="290" r:id="rId37"/>
    <p:sldId id="291" r:id="rId38"/>
    <p:sldId id="292" r:id="rId39"/>
    <p:sldId id="260" r:id="rId40"/>
    <p:sldId id="261" r:id="rId41"/>
    <p:sldId id="293" r:id="rId42"/>
    <p:sldId id="262" r:id="rId4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53"/>
    <p:restoredTop sz="95958"/>
  </p:normalViewPr>
  <p:slideViewPr>
    <p:cSldViewPr snapToGrid="0" snapToObjects="1">
      <p:cViewPr varScale="1">
        <p:scale>
          <a:sx n="82" d="100"/>
          <a:sy n="82" d="100"/>
        </p:scale>
        <p:origin x="7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F86D2-8EA2-4CF3-9130-F82D40B77F9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Kliknutím upravíte štýly hlavného textu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Tretia úroveň</a:t>
            </a:r>
          </a:p>
          <a:p>
            <a:pPr lvl="3"/>
            <a:r>
              <a:rPr lang="en-US"/>
              <a:t>Štvrtá úroveň</a:t>
            </a:r>
          </a:p>
          <a:p>
            <a:pPr lvl="4"/>
            <a:r>
              <a:rPr lang="en-US"/>
              <a:t>Piata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CE9F8-DBB2-4FC3-A84C-D294C229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4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2516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36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7136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977427301_1_0:notes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797742730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977427301_1_6:notes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g7977427301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9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19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8121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28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840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26915"/>
            <a:ext cx="103632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 descr="logo 2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177" y="223837"/>
            <a:ext cx="2804441" cy="82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880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537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124745"/>
            <a:ext cx="27432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600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967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29. 3. 2021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902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571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29. 3. 2021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018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29. 3. 2021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66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29. 3. 2021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247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1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0471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t>29. 3. 2021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26" name="Obraz 1" descr="logo 2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177" y="223837"/>
            <a:ext cx="2804441" cy="82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8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981200" y="692696"/>
            <a:ext cx="6851104" cy="936104"/>
          </a:xfrm>
        </p:spPr>
        <p:txBody>
          <a:bodyPr>
            <a:normAutofit fontScale="90000"/>
          </a:bodyPr>
          <a:lstStyle/>
          <a:p>
            <a:r>
              <a:rPr lang="sk-SK" b="0" dirty="0" err="1">
                <a:latin typeface="Arial" charset="0"/>
                <a:ea typeface="Arial" charset="0"/>
                <a:cs typeface="Arial" charset="0"/>
              </a:rPr>
              <a:t>Čo viem o </a:t>
            </a:r>
            <a:r>
              <a:rPr lang="sk-SK" b="0" dirty="0">
                <a:latin typeface="Arial" charset="0"/>
                <a:ea typeface="Arial" charset="0"/>
                <a:cs typeface="Arial" charset="0"/>
              </a:rPr>
              <a:t>maxovi ? </a:t>
            </a:r>
            <a:endParaRPr lang="sk-SK" dirty="0"/>
          </a:p>
        </p:txBody>
      </p:sp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>
          <a:xfrm>
            <a:off x="1318846" y="1772817"/>
            <a:ext cx="8727250" cy="483899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k-SK" b="0" dirty="0" err="1"/>
              <a:t>Je prvá vyučovacia hodina </a:t>
            </a:r>
            <a:r>
              <a:rPr lang="sk-SK" b="0" dirty="0"/>
              <a:t>a </a:t>
            </a:r>
            <a:r>
              <a:rPr lang="sk-SK" b="0" dirty="0" err="1"/>
              <a:t>žiaci dostali matematický problém na premýšľanie</a:t>
            </a:r>
            <a:r>
              <a:rPr lang="sk-SK" b="0" dirty="0"/>
              <a:t>. Majú 10 minút na to, aby vypočítali riešenie matematickej úlohy, ale Max na nej nepracuje, ale namiesto toho niečo kreslí. Aj keď sa ho učiteľ</a:t>
            </a:r>
            <a:r>
              <a:rPr lang="en-GB" b="0" dirty="0"/>
              <a:t>ka</a:t>
            </a:r>
            <a:r>
              <a:rPr lang="sk-SK" b="0" dirty="0"/>
              <a:t> snaží pekne povzbudiť, aby pracoval ako ostatní, nahnevá sa a rozčúli, že to neurobí, a ľahne si na lavicu. </a:t>
            </a:r>
            <a:r>
              <a:rPr lang="sk-SK" b="0" dirty="0" err="1"/>
              <a:t>Učiteľka vie, že </a:t>
            </a:r>
            <a:r>
              <a:rPr lang="sk-SK" b="0" dirty="0"/>
              <a:t>Max </a:t>
            </a:r>
            <a:r>
              <a:rPr lang="sk-SK" b="0" dirty="0" err="1"/>
              <a:t>je veľmi dobrý žiak </a:t>
            </a:r>
            <a:r>
              <a:rPr lang="sk-SK" b="0" dirty="0"/>
              <a:t>v </a:t>
            </a:r>
            <a:r>
              <a:rPr lang="sk-SK" b="0" dirty="0" err="1"/>
              <a:t>rôznych predmetoch</a:t>
            </a:r>
            <a:r>
              <a:rPr lang="sk-SK" b="0" dirty="0"/>
              <a:t>, </a:t>
            </a:r>
            <a:r>
              <a:rPr lang="sk-SK" b="0" dirty="0" err="1"/>
              <a:t>ale s matematikou má naozaj problémy</a:t>
            </a:r>
            <a:r>
              <a:rPr lang="sk-SK" b="0" dirty="0"/>
              <a:t>, </a:t>
            </a:r>
            <a:r>
              <a:rPr lang="sk-SK" b="0" dirty="0" err="1"/>
              <a:t>zvyčajne </a:t>
            </a:r>
            <a:r>
              <a:rPr lang="sk-SK" b="0" dirty="0"/>
              <a:t>má </a:t>
            </a:r>
            <a:r>
              <a:rPr lang="sk-SK" b="0" dirty="0" err="1"/>
              <a:t>problém splniť akúkoľvek úlohu zadanú </a:t>
            </a:r>
            <a:r>
              <a:rPr lang="sk-SK" b="0" dirty="0"/>
              <a:t>na </a:t>
            </a:r>
            <a:r>
              <a:rPr lang="sk-SK" b="0" dirty="0" err="1"/>
              <a:t>hodine </a:t>
            </a:r>
            <a:r>
              <a:rPr lang="sk-SK" b="0" dirty="0"/>
              <a:t>a </a:t>
            </a:r>
            <a:r>
              <a:rPr lang="sk-SK" b="0" dirty="0" err="1"/>
              <a:t>to ho rozčuľuje </a:t>
            </a:r>
            <a:r>
              <a:rPr lang="sk-SK" b="0" dirty="0"/>
              <a:t>a </a:t>
            </a:r>
            <a:r>
              <a:rPr lang="sk-SK" b="0" dirty="0" err="1"/>
              <a:t>zneisťuje</a:t>
            </a:r>
            <a:r>
              <a:rPr lang="sk-SK" b="0" dirty="0"/>
              <a:t>. </a:t>
            </a:r>
            <a:r>
              <a:rPr lang="sk-SK" b="0" dirty="0" err="1"/>
              <a:t>Deti sa mu začínajú </a:t>
            </a:r>
            <a:r>
              <a:rPr lang="sk-SK" b="0" dirty="0"/>
              <a:t>posmievať, </a:t>
            </a:r>
            <a:r>
              <a:rPr lang="sk-SK" b="0" dirty="0" err="1"/>
              <a:t>pretože </a:t>
            </a:r>
            <a:r>
              <a:rPr lang="sk-SK" b="0" dirty="0"/>
              <a:t>nikdy </a:t>
            </a:r>
            <a:r>
              <a:rPr lang="sk-SK" b="0" dirty="0" err="1"/>
              <a:t>nevie odpoveď </a:t>
            </a:r>
            <a:r>
              <a:rPr lang="sk-SK" b="0" dirty="0"/>
              <a:t>ani </a:t>
            </a:r>
            <a:r>
              <a:rPr lang="sk-SK" b="0" dirty="0" err="1"/>
              <a:t>na naozaj ľahké matematické úlohy</a:t>
            </a:r>
            <a:r>
              <a:rPr lang="sk-SK" b="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15538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81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/>
              <a:t>2. Fázy tvorby stratégie práce so žiakom s poruchou výkonných funkcií (EFD) </a:t>
            </a:r>
            <a:endParaRPr lang="sk-SK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6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44" y="285729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1738282" y="785796"/>
            <a:ext cx="36376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Arial"/>
              </a:rPr>
              <a:t>ERASMUS + 2019-1-PL01- KA201-06486</a:t>
            </a:r>
            <a:endParaRPr lang="en-GB" sz="1050" dirty="0">
              <a:solidFill>
                <a:srgbClr val="455F5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4666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620688"/>
            <a:ext cx="5791200" cy="903630"/>
          </a:xfrm>
        </p:spPr>
        <p:txBody>
          <a:bodyPr/>
          <a:lstStyle/>
          <a:p>
            <a:r>
              <a:rPr lang="sk-SK" b="0" dirty="0" err="1"/>
              <a:t>Úvod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81200" y="1752601"/>
            <a:ext cx="8003232" cy="4373563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b="0" dirty="0"/>
              <a:t>Exekutívne funkcie sú nevyhnutné pre správanie zamerané na cieľ a riešenie problémov vo všetkých aspektoch života, či už v akademickom, profesijnom alebo sociálnom.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0" dirty="0"/>
              <a:t>Výkonné funkcie pomáhajú ľuďom plniť úlohy a komunikovať s ostatnými. Zahŕňajú celý rad zručností, ako napríklad:</a:t>
            </a:r>
          </a:p>
          <a:p>
            <a:pPr marL="1485900" lvl="2" indent="-342900">
              <a:buFont typeface="Wingdings" charset="2"/>
              <a:buChar char="Ø"/>
            </a:pPr>
            <a:r>
              <a:rPr lang="en-US" sz="2200" dirty="0"/>
              <a:t>plánovanie a organizácia</a:t>
            </a:r>
          </a:p>
          <a:p>
            <a:pPr marL="1485900" lvl="2" indent="-342900">
              <a:buFont typeface="Wingdings" charset="2"/>
              <a:buChar char="Ø"/>
            </a:pPr>
            <a:r>
              <a:rPr lang="en-US" sz="2200" dirty="0"/>
              <a:t>sústredenie a kontrola mentálneho zamerania</a:t>
            </a:r>
          </a:p>
          <a:p>
            <a:pPr marL="1485900" lvl="2" indent="-342900">
              <a:buFont typeface="Wingdings" charset="2"/>
              <a:buChar char="Ø"/>
            </a:pPr>
            <a:r>
              <a:rPr lang="en-US" sz="2200" dirty="0"/>
              <a:t>analýza a spracovanie informácií</a:t>
            </a:r>
          </a:p>
          <a:p>
            <a:pPr marL="1485900" lvl="2" indent="-342900">
              <a:buFont typeface="Wingdings" charset="2"/>
              <a:buChar char="Ø"/>
            </a:pPr>
            <a:r>
              <a:rPr lang="en-US" sz="2200" dirty="0"/>
              <a:t>ovládanie emócií a správania</a:t>
            </a:r>
          </a:p>
          <a:p>
            <a:pPr marL="1485900" lvl="2" indent="-342900">
              <a:buFont typeface="Wingdings" charset="2"/>
              <a:buChar char="Ø"/>
            </a:pPr>
            <a:r>
              <a:rPr lang="en-US" sz="2200" dirty="0"/>
              <a:t>zapamätanie si detailov</a:t>
            </a:r>
          </a:p>
          <a:p>
            <a:pPr marL="1485900" lvl="2" indent="-342900">
              <a:buFont typeface="Wingdings" charset="2"/>
              <a:buChar char="Ø"/>
            </a:pPr>
            <a:r>
              <a:rPr lang="en-US" sz="2200" dirty="0"/>
              <a:t>riadenie času</a:t>
            </a:r>
          </a:p>
          <a:p>
            <a:pPr marL="1485900" lvl="2" indent="-342900">
              <a:buFont typeface="Wingdings" charset="2"/>
              <a:buChar char="Ø"/>
            </a:pPr>
            <a:r>
              <a:rPr lang="en-US" sz="2200" dirty="0"/>
              <a:t>multitasking</a:t>
            </a:r>
          </a:p>
          <a:p>
            <a:pPr marL="1485900" lvl="2" indent="-342900">
              <a:buFont typeface="Wingdings" charset="2"/>
              <a:buChar char="Ø"/>
            </a:pPr>
            <a:r>
              <a:rPr lang="en-US" sz="2200" dirty="0"/>
              <a:t>riešenie problémov. </a:t>
            </a:r>
          </a:p>
        </p:txBody>
      </p:sp>
    </p:spTree>
    <p:extLst>
      <p:ext uri="{BB962C8B-B14F-4D97-AF65-F5344CB8AC3E}">
        <p14:creationId xmlns:p14="http://schemas.microsoft.com/office/powerpoint/2010/main" val="3788658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0" dirty="0" err="1"/>
              <a:t>Príčiny poruchy výkonných funkcií </a:t>
            </a:r>
            <a:endParaRPr lang="sk-SK" sz="3200" b="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81200" y="1752600"/>
            <a:ext cx="8219256" cy="484475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charset="0"/>
              <a:buChar char="•"/>
            </a:pPr>
            <a:r>
              <a:rPr lang="sk-SK" b="0" dirty="0" err="1"/>
              <a:t>Odborníci si nie sú istí, prečo majú niektorí ľudia poruchu výkonných funkcií </a:t>
            </a:r>
            <a:r>
              <a:rPr lang="sk-SK" b="0" dirty="0"/>
              <a:t>(EFD). </a:t>
            </a:r>
          </a:p>
          <a:p>
            <a:pPr marL="342900" indent="-342900">
              <a:buFont typeface="Arial" charset="0"/>
              <a:buChar char="•"/>
            </a:pPr>
            <a:r>
              <a:rPr lang="sk-SK" b="0" dirty="0" err="1"/>
              <a:t>Porucha výkonných funkcií môže byť dedičná </a:t>
            </a:r>
            <a:r>
              <a:rPr lang="sk-SK" b="0" dirty="0"/>
              <a:t>alebo </a:t>
            </a:r>
            <a:r>
              <a:rPr lang="sk-SK" b="0" dirty="0" err="1"/>
              <a:t>sa môže prenášať z rodiča </a:t>
            </a:r>
            <a:r>
              <a:rPr lang="sk-SK" b="0" dirty="0"/>
              <a:t>na </a:t>
            </a:r>
            <a:r>
              <a:rPr lang="sk-SK" b="0" dirty="0" err="1"/>
              <a:t>dieťa, </a:t>
            </a:r>
            <a:r>
              <a:rPr lang="sk-SK" b="0" dirty="0"/>
              <a:t>takže </a:t>
            </a:r>
            <a:r>
              <a:rPr lang="sk-SK" b="0" dirty="0" err="1"/>
              <a:t>rodič s </a:t>
            </a:r>
            <a:r>
              <a:rPr lang="sk-SK" b="0" dirty="0"/>
              <a:t>EFD </a:t>
            </a:r>
            <a:r>
              <a:rPr lang="sk-SK" b="0" dirty="0" err="1"/>
              <a:t>môže </a:t>
            </a:r>
            <a:r>
              <a:rPr lang="sk-SK" b="0" dirty="0"/>
              <a:t>mať </a:t>
            </a:r>
            <a:r>
              <a:rPr lang="sk-SK" b="0" dirty="0" err="1"/>
              <a:t>dieťa s </a:t>
            </a:r>
            <a:r>
              <a:rPr lang="sk-SK" b="0" dirty="0"/>
              <a:t>EFD. </a:t>
            </a:r>
          </a:p>
          <a:p>
            <a:pPr marL="342900" indent="-342900">
              <a:buFont typeface="Arial" charset="0"/>
              <a:buChar char="•"/>
            </a:pPr>
            <a:r>
              <a:rPr lang="sk-SK" b="0" dirty="0" err="1"/>
              <a:t>Výkonové dysfunkcie môžu byť tiež </a:t>
            </a:r>
            <a:r>
              <a:rPr lang="sk-SK" b="0" dirty="0"/>
              <a:t>dôsledkom </a:t>
            </a:r>
            <a:r>
              <a:rPr lang="sk-SK" b="0" dirty="0" err="1"/>
              <a:t>rozdielov </a:t>
            </a:r>
            <a:r>
              <a:rPr lang="sk-SK" b="0" dirty="0"/>
              <a:t>v </a:t>
            </a:r>
            <a:r>
              <a:rPr lang="sk-SK" b="0" dirty="0" err="1"/>
              <a:t>konkrétnej </a:t>
            </a:r>
            <a:r>
              <a:rPr lang="sk-SK" b="0" dirty="0"/>
              <a:t>časti mozgu. </a:t>
            </a:r>
          </a:p>
          <a:p>
            <a:pPr marL="342900" indent="-342900">
              <a:buFont typeface="Arial" charset="0"/>
              <a:buChar char="•"/>
            </a:pPr>
            <a:r>
              <a:rPr lang="sk-SK" sz="2100" b="0" dirty="0" err="1"/>
              <a:t>Na výkonné funkcie môžu mať vplyv </a:t>
            </a:r>
            <a:r>
              <a:rPr lang="sk-SK" sz="2100" b="0" dirty="0"/>
              <a:t>rôzne </a:t>
            </a:r>
            <a:r>
              <a:rPr lang="sk-SK" sz="2100" b="0" dirty="0" err="1"/>
              <a:t>stavy</a:t>
            </a:r>
            <a:r>
              <a:rPr lang="sk-SK" sz="2100" b="0" dirty="0"/>
              <a:t>. </a:t>
            </a:r>
            <a:r>
              <a:rPr lang="sk-SK" sz="2100" b="0" dirty="0" err="1"/>
              <a:t>Tieto stavy môžu zahŕňať</a:t>
            </a:r>
            <a:r>
              <a:rPr lang="sk-SK" sz="2100" b="0" dirty="0"/>
              <a:t>:</a:t>
            </a:r>
          </a:p>
          <a:p>
            <a:pPr lvl="2">
              <a:buFont typeface="Wingdings" charset="2"/>
              <a:buChar char="Ø"/>
            </a:pPr>
            <a:r>
              <a:rPr lang="sk-SK" sz="1900" dirty="0" err="1"/>
              <a:t>depresia </a:t>
            </a:r>
            <a:endParaRPr lang="sk-SK" sz="1900" dirty="0"/>
          </a:p>
          <a:p>
            <a:pPr lvl="2">
              <a:buFont typeface="Wingdings" charset="2"/>
              <a:buChar char="Ø"/>
            </a:pPr>
            <a:r>
              <a:rPr lang="sk-SK" sz="1900" dirty="0" err="1"/>
              <a:t>obsedantno-kompulzívna porucha </a:t>
            </a:r>
            <a:endParaRPr lang="sk-SK" sz="1900" dirty="0"/>
          </a:p>
          <a:p>
            <a:pPr lvl="2">
              <a:buFont typeface="Wingdings" charset="2"/>
              <a:buChar char="Ø"/>
            </a:pPr>
            <a:r>
              <a:rPr lang="sk-SK" sz="1900" dirty="0" err="1"/>
              <a:t>schizofrénia </a:t>
            </a:r>
            <a:endParaRPr lang="sk-SK" sz="1900" dirty="0"/>
          </a:p>
          <a:p>
            <a:pPr lvl="2">
              <a:buFont typeface="Wingdings" charset="2"/>
              <a:buChar char="Ø"/>
            </a:pPr>
            <a:r>
              <a:rPr lang="sk-SK" sz="1900" dirty="0" err="1"/>
              <a:t>poruchy fetálneho alkoholového spektra </a:t>
            </a:r>
            <a:endParaRPr lang="sk-SK" sz="1900" dirty="0"/>
          </a:p>
          <a:p>
            <a:pPr lvl="2">
              <a:buFont typeface="Wingdings" charset="2"/>
              <a:buChar char="Ø"/>
            </a:pPr>
            <a:r>
              <a:rPr lang="sk-SK" sz="1900" dirty="0" err="1"/>
              <a:t>poruchy učenia </a:t>
            </a:r>
            <a:endParaRPr lang="sk-SK" sz="1900" dirty="0"/>
          </a:p>
          <a:p>
            <a:pPr lvl="2">
              <a:buFont typeface="Wingdings" charset="2"/>
              <a:buChar char="Ø"/>
            </a:pPr>
            <a:r>
              <a:rPr lang="sk-SK" sz="1900" dirty="0" err="1"/>
              <a:t>autizmus </a:t>
            </a:r>
            <a:endParaRPr lang="sk-SK" sz="1900" dirty="0"/>
          </a:p>
          <a:p>
            <a:pPr lvl="2">
              <a:buFont typeface="Wingdings" charset="2"/>
              <a:buChar char="Ø"/>
            </a:pPr>
            <a:r>
              <a:rPr lang="sk-SK" sz="1900" dirty="0" err="1"/>
              <a:t>závislosť od drog </a:t>
            </a:r>
            <a:r>
              <a:rPr lang="sk-SK" sz="1900" dirty="0"/>
              <a:t>alebo </a:t>
            </a:r>
            <a:r>
              <a:rPr lang="sk-SK" sz="1900" dirty="0" err="1"/>
              <a:t>alkoholu </a:t>
            </a:r>
            <a:endParaRPr lang="sk-SK" sz="1900" dirty="0"/>
          </a:p>
          <a:p>
            <a:pPr lvl="2">
              <a:buFont typeface="Wingdings" charset="2"/>
              <a:buChar char="Ø"/>
            </a:pPr>
            <a:r>
              <a:rPr lang="sk-SK" sz="1900" dirty="0" err="1"/>
              <a:t>stres </a:t>
            </a:r>
            <a:r>
              <a:rPr lang="sk-SK" sz="1900" dirty="0"/>
              <a:t>alebo </a:t>
            </a:r>
            <a:r>
              <a:rPr lang="sk-SK" sz="1900" dirty="0" err="1"/>
              <a:t>nedostatok spánku </a:t>
            </a:r>
            <a:endParaRPr lang="sk-SK" sz="19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4178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636" y="332656"/>
            <a:ext cx="5791200" cy="831622"/>
          </a:xfrm>
        </p:spPr>
        <p:txBody>
          <a:bodyPr>
            <a:normAutofit/>
          </a:bodyPr>
          <a:lstStyle/>
          <a:p>
            <a:r>
              <a:rPr lang="sk-SK" sz="3200" b="0" dirty="0" err="1"/>
              <a:t>Príznaky </a:t>
            </a:r>
            <a:r>
              <a:rPr lang="sk-SK" sz="3200" b="0" dirty="0"/>
              <a:t>EFD</a:t>
            </a:r>
          </a:p>
        </p:txBody>
      </p:sp>
      <p:sp>
        <p:nvSpPr>
          <p:cNvPr id="4" name="Zástupný objekt pre obsah 2"/>
          <p:cNvSpPr>
            <a:spLocks noGrp="1"/>
          </p:cNvSpPr>
          <p:nvPr>
            <p:ph idx="1"/>
          </p:nvPr>
        </p:nvSpPr>
        <p:spPr>
          <a:xfrm>
            <a:off x="1981200" y="1752600"/>
            <a:ext cx="8363272" cy="484475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sk-SK" b="0" dirty="0" err="1"/>
              <a:t>Príznaky výkonnej dysfunkcie </a:t>
            </a:r>
            <a:r>
              <a:rPr lang="sk-SK" b="0" dirty="0"/>
              <a:t>sa </a:t>
            </a:r>
            <a:r>
              <a:rPr lang="sk-SK" b="0" dirty="0" err="1"/>
              <a:t>môžu </a:t>
            </a:r>
            <a:r>
              <a:rPr lang="sk-SK" b="0" dirty="0"/>
              <a:t>líšiť, takže </a:t>
            </a:r>
            <a:r>
              <a:rPr lang="sk-SK" b="0" dirty="0" err="1"/>
              <a:t>nie každý človek s týmto ochorením bude mať rovnaké príznaky</a:t>
            </a:r>
            <a:r>
              <a:rPr lang="sk-SK" b="0" dirty="0"/>
              <a:t>. </a:t>
            </a:r>
            <a:r>
              <a:rPr lang="sk-SK" b="0" dirty="0" err="1"/>
              <a:t>Príznaky môžu zahŕňať</a:t>
            </a:r>
            <a:r>
              <a:rPr lang="sk-SK" b="0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err="1"/>
              <a:t>nesprávne uloženie papierov</a:t>
            </a:r>
            <a:r>
              <a:rPr lang="sk-SK" dirty="0"/>
              <a:t>, </a:t>
            </a:r>
            <a:r>
              <a:rPr lang="sk-SK" dirty="0" err="1"/>
              <a:t>domácich úloh </a:t>
            </a:r>
            <a:r>
              <a:rPr lang="sk-SK" dirty="0"/>
              <a:t>alebo </a:t>
            </a:r>
            <a:r>
              <a:rPr lang="sk-SK" dirty="0" err="1"/>
              <a:t>pracovných </a:t>
            </a:r>
            <a:r>
              <a:rPr lang="sk-SK" dirty="0"/>
              <a:t>či </a:t>
            </a:r>
            <a:r>
              <a:rPr lang="sk-SK" dirty="0" err="1"/>
              <a:t>školských materiálov</a:t>
            </a:r>
            <a:r>
              <a:rPr lang="sk-SK" dirty="0"/>
              <a:t>,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err="1"/>
              <a:t>ťažkosti s </a:t>
            </a:r>
            <a:r>
              <a:rPr lang="sk-SK" dirty="0"/>
              <a:t>riadením </a:t>
            </a:r>
            <a:r>
              <a:rPr lang="sk-SK" dirty="0" err="1"/>
              <a:t>času,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err="1"/>
              <a:t>ťažkosti s organizáciou rozvrhov</a:t>
            </a:r>
            <a:r>
              <a:rPr lang="sk-SK" dirty="0"/>
              <a:t>,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err="1"/>
              <a:t>problémy s organizáciou pracoviska </a:t>
            </a:r>
            <a:r>
              <a:rPr lang="sk-SK" dirty="0"/>
              <a:t>alebo </a:t>
            </a:r>
            <a:r>
              <a:rPr lang="sk-SK" dirty="0" err="1"/>
              <a:t>spálne</a:t>
            </a:r>
            <a:r>
              <a:rPr lang="sk-SK" dirty="0"/>
              <a:t>,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err="1"/>
              <a:t>neustále strácanie osobných vecí</a:t>
            </a:r>
            <a:r>
              <a:rPr lang="sk-SK" dirty="0"/>
              <a:t>,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err="1"/>
              <a:t>neschopnosť riešiť problémy 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err="1"/>
              <a:t>niekedy môže mať problémy s rečou/motorikou</a:t>
            </a:r>
            <a:r>
              <a:rPr lang="sk-SK" dirty="0"/>
              <a:t>,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err="1"/>
              <a:t>ťažkosti so zvládaním frustrácie </a:t>
            </a:r>
            <a:r>
              <a:rPr lang="sk-SK" dirty="0"/>
              <a:t>alebo </a:t>
            </a:r>
            <a:r>
              <a:rPr lang="sk-SK" dirty="0" err="1"/>
              <a:t>neúspechov</a:t>
            </a:r>
            <a:r>
              <a:rPr lang="sk-SK" dirty="0"/>
              <a:t>,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err="1"/>
              <a:t>problémy s pamäťou </a:t>
            </a:r>
            <a:r>
              <a:rPr lang="sk-SK" dirty="0"/>
              <a:t>alebo s </a:t>
            </a:r>
            <a:r>
              <a:rPr lang="sk-SK" dirty="0" err="1"/>
              <a:t>dodržiavaním viacstupňových pokynov</a:t>
            </a:r>
            <a:r>
              <a:rPr lang="sk-SK" dirty="0"/>
              <a:t>,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err="1"/>
              <a:t>neschopnosť </a:t>
            </a:r>
            <a:r>
              <a:rPr lang="sk-SK" dirty="0"/>
              <a:t>sebakontroly </a:t>
            </a:r>
            <a:r>
              <a:rPr lang="sk-SK" dirty="0" err="1"/>
              <a:t>emócií </a:t>
            </a:r>
            <a:r>
              <a:rPr lang="sk-SK" dirty="0"/>
              <a:t>alebo </a:t>
            </a:r>
            <a:r>
              <a:rPr lang="sk-SK" dirty="0" err="1"/>
              <a:t>správania atď</a:t>
            </a:r>
            <a:r>
              <a:rPr lang="sk-S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9157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404664"/>
            <a:ext cx="5791200" cy="759614"/>
          </a:xfrm>
        </p:spPr>
        <p:txBody>
          <a:bodyPr/>
          <a:lstStyle/>
          <a:p>
            <a:r>
              <a:rPr lang="sk-SK" b="0" dirty="0" err="1"/>
              <a:t>Dôsledky </a:t>
            </a:r>
            <a:r>
              <a:rPr lang="sk-SK" b="0" dirty="0"/>
              <a:t>EFD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775520" y="1412776"/>
            <a:ext cx="8640960" cy="5256584"/>
          </a:xfrm>
        </p:spPr>
        <p:txBody>
          <a:bodyPr>
            <a:no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sk-SK" sz="2400" dirty="0" err="1"/>
              <a:t>Výkonné funkcie </a:t>
            </a:r>
            <a:r>
              <a:rPr lang="sk-SK" sz="2400" dirty="0"/>
              <a:t>sú </a:t>
            </a:r>
            <a:r>
              <a:rPr lang="sk-SK" sz="2400" dirty="0" err="1"/>
              <a:t>nevyhnutné </a:t>
            </a:r>
            <a:r>
              <a:rPr lang="sk-SK" sz="2400" b="0" dirty="0" err="1"/>
              <a:t>na reguláciu cieleného správania </a:t>
            </a:r>
            <a:r>
              <a:rPr lang="sk-SK" sz="2400" b="0" dirty="0"/>
              <a:t>a </a:t>
            </a:r>
            <a:r>
              <a:rPr lang="sk-SK" sz="2400" b="0" dirty="0" err="1"/>
              <a:t>zahŕňajú procesy, ako </a:t>
            </a:r>
            <a:r>
              <a:rPr lang="sk-SK" sz="2400" b="0" dirty="0"/>
              <a:t>je </a:t>
            </a:r>
            <a:r>
              <a:rPr lang="sk-SK" sz="2400" b="0" dirty="0" err="1"/>
              <a:t>pracovná </a:t>
            </a:r>
            <a:r>
              <a:rPr lang="sk-SK" sz="2400" b="0" dirty="0"/>
              <a:t>pamäť, </a:t>
            </a:r>
            <a:r>
              <a:rPr lang="sk-SK" sz="2400" b="0" dirty="0" err="1"/>
              <a:t>koncentrácia pozornosti</a:t>
            </a:r>
            <a:r>
              <a:rPr lang="sk-SK" sz="2400" b="0" dirty="0"/>
              <a:t>, </a:t>
            </a:r>
            <a:r>
              <a:rPr lang="sk-SK" sz="2400" b="0" dirty="0" err="1"/>
              <a:t>inhibícia</a:t>
            </a:r>
            <a:r>
              <a:rPr lang="sk-SK" sz="2400" b="0" dirty="0"/>
              <a:t>, </a:t>
            </a:r>
            <a:r>
              <a:rPr lang="sk-SK" sz="2400" b="0" dirty="0" err="1"/>
              <a:t>prepínanie medzi úlohami </a:t>
            </a:r>
            <a:r>
              <a:rPr lang="sk-SK" sz="2400" b="0" dirty="0"/>
              <a:t>a </a:t>
            </a:r>
            <a:r>
              <a:rPr lang="sk-SK" sz="2400" b="0" dirty="0" err="1"/>
              <a:t>motivácia </a:t>
            </a:r>
            <a:r>
              <a:rPr lang="sk-SK" sz="2400" b="0" dirty="0"/>
              <a:t>k </a:t>
            </a:r>
            <a:r>
              <a:rPr lang="sk-SK" sz="2400" b="0" dirty="0" err="1"/>
              <a:t>výkonu</a:t>
            </a:r>
            <a:r>
              <a:rPr lang="sk-SK" sz="2400" b="0" dirty="0"/>
              <a:t>. </a:t>
            </a:r>
          </a:p>
          <a:p>
            <a:pPr marL="342900" indent="-342900">
              <a:buFont typeface="Arial" charset="0"/>
              <a:buChar char="•"/>
            </a:pPr>
            <a:r>
              <a:rPr lang="sk-SK" sz="2400" dirty="0" err="1"/>
              <a:t>Ich deficity môžu výrazne zhoršiť </a:t>
            </a:r>
            <a:r>
              <a:rPr lang="sk-SK" sz="2400" dirty="0"/>
              <a:t>kvalitu </a:t>
            </a:r>
            <a:r>
              <a:rPr lang="sk-SK" sz="2400" dirty="0" err="1"/>
              <a:t>života</a:t>
            </a:r>
            <a:r>
              <a:rPr lang="sk-SK" sz="2400" dirty="0"/>
              <a:t>. </a:t>
            </a:r>
            <a:r>
              <a:rPr lang="sk-SK" sz="2400" b="0" dirty="0" err="1"/>
              <a:t>Napríklad nedostatky </a:t>
            </a:r>
            <a:r>
              <a:rPr lang="sk-SK" sz="2400" b="0" dirty="0"/>
              <a:t>v koncentrácii </a:t>
            </a:r>
            <a:r>
              <a:rPr lang="sk-SK" sz="2400" b="0" dirty="0" err="1"/>
              <a:t>pozornosti môžu zhoršiť študijné </a:t>
            </a:r>
            <a:r>
              <a:rPr lang="sk-SK" sz="2400" b="0" dirty="0"/>
              <a:t>a </a:t>
            </a:r>
            <a:r>
              <a:rPr lang="sk-SK" sz="2400" b="0" dirty="0" err="1"/>
              <a:t>pracovné výsledky</a:t>
            </a:r>
            <a:r>
              <a:rPr lang="sk-SK" sz="2400" b="0" dirty="0"/>
              <a:t>, </a:t>
            </a:r>
            <a:r>
              <a:rPr lang="sk-SK" sz="2400" b="0" dirty="0" err="1"/>
              <a:t>zatiaľ čo impulzívnosť môže viesť </a:t>
            </a:r>
            <a:r>
              <a:rPr lang="sk-SK" sz="2400" b="0" dirty="0"/>
              <a:t>k </a:t>
            </a:r>
            <a:r>
              <a:rPr lang="sk-SK" sz="2400" b="0" dirty="0" err="1"/>
              <a:t>zvýšenému </a:t>
            </a:r>
            <a:r>
              <a:rPr lang="sk-SK" sz="2400" b="0" dirty="0"/>
              <a:t>riskovaniu a </a:t>
            </a:r>
            <a:r>
              <a:rPr lang="sk-SK" sz="2400" b="0" dirty="0" err="1"/>
              <a:t>s tým súvisiacim následkom</a:t>
            </a:r>
            <a:r>
              <a:rPr lang="sk-SK" sz="2400" b="0" dirty="0"/>
              <a:t>.</a:t>
            </a:r>
          </a:p>
          <a:p>
            <a:pPr marL="342900" indent="-342900">
              <a:buFont typeface="Arial" charset="0"/>
              <a:buChar char="•"/>
            </a:pPr>
            <a:r>
              <a:rPr lang="sk-SK" sz="2400" b="0" dirty="0"/>
              <a:t>Nedostatočné EF </a:t>
            </a:r>
            <a:r>
              <a:rPr lang="sk-SK" sz="2400" b="0" dirty="0" err="1"/>
              <a:t>zručnosti </a:t>
            </a:r>
            <a:r>
              <a:rPr lang="sk-SK" sz="2400" b="0" dirty="0"/>
              <a:t>ohrozujú </a:t>
            </a:r>
            <a:r>
              <a:rPr lang="sk-SK" sz="2400" b="0" dirty="0" err="1"/>
              <a:t>deti neefektívnymi interakciami s ľuďmi, </a:t>
            </a:r>
            <a:r>
              <a:rPr lang="sk-SK" sz="2400" b="0" dirty="0"/>
              <a:t>ako </a:t>
            </a:r>
            <a:r>
              <a:rPr lang="sk-SK" sz="2400" b="0" dirty="0" err="1"/>
              <a:t>aj </a:t>
            </a:r>
            <a:r>
              <a:rPr lang="sk-SK" sz="2400" b="0" dirty="0"/>
              <a:t>s </a:t>
            </a:r>
            <a:r>
              <a:rPr lang="sk-SK" sz="2400" b="0" dirty="0" err="1"/>
              <a:t>prostredím, </a:t>
            </a:r>
            <a:r>
              <a:rPr lang="sk-SK" sz="2400" b="0" dirty="0"/>
              <a:t>čo </a:t>
            </a:r>
            <a:r>
              <a:rPr lang="sk-SK" sz="2400" b="0" dirty="0" err="1"/>
              <a:t>vedie </a:t>
            </a:r>
            <a:r>
              <a:rPr lang="sk-SK" sz="2400" b="0" dirty="0"/>
              <a:t>k </a:t>
            </a:r>
            <a:r>
              <a:rPr lang="sk-SK" sz="2400" b="0" dirty="0" err="1"/>
              <a:t>významným </a:t>
            </a:r>
            <a:r>
              <a:rPr lang="sk-SK" sz="2400" b="0" dirty="0"/>
              <a:t>a </a:t>
            </a:r>
            <a:r>
              <a:rPr lang="sk-SK" sz="2400" b="0" dirty="0" err="1"/>
              <a:t>trvalým kognitívnym </a:t>
            </a:r>
            <a:r>
              <a:rPr lang="sk-SK" sz="2400" b="0" dirty="0"/>
              <a:t>a </a:t>
            </a:r>
            <a:r>
              <a:rPr lang="sk-SK" sz="2400" b="0" dirty="0" err="1"/>
              <a:t>sociálnym ťažkostiam. </a:t>
            </a:r>
          </a:p>
        </p:txBody>
      </p:sp>
    </p:spTree>
    <p:extLst>
      <p:ext uri="{BB962C8B-B14F-4D97-AF65-F5344CB8AC3E}">
        <p14:creationId xmlns:p14="http://schemas.microsoft.com/office/powerpoint/2010/main" val="1139446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5791200" cy="975638"/>
          </a:xfrm>
        </p:spPr>
        <p:txBody>
          <a:bodyPr/>
          <a:lstStyle/>
          <a:p>
            <a:r>
              <a:rPr lang="sk-SK" b="0" dirty="0" err="1"/>
              <a:t>intervencie </a:t>
            </a:r>
            <a:endParaRPr lang="sk-SK" b="0" dirty="0"/>
          </a:p>
        </p:txBody>
      </p:sp>
      <p:graphicFrame>
        <p:nvGraphicFramePr>
          <p:cNvPr id="4" name="Zástupný objekt pre obsah 3"/>
          <p:cNvGraphicFramePr>
            <a:graphicFrameLocks/>
          </p:cNvGraphicFramePr>
          <p:nvPr/>
        </p:nvGraphicFramePr>
        <p:xfrm>
          <a:off x="1964060" y="1196753"/>
          <a:ext cx="8280920" cy="5256585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961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9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5704"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Čo by ste mali </a:t>
                      </a:r>
                      <a:r>
                        <a:rPr lang="sk-SK" baseline="0" dirty="0"/>
                        <a:t>urobiť?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Ako na to</a:t>
                      </a:r>
                      <a:r>
                        <a:rPr lang="sk-SK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8096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1. </a:t>
                      </a:r>
                      <a:r>
                        <a:rPr lang="sk-SK" b="1" baseline="0" dirty="0" err="1"/>
                        <a:t>Poskytnite čas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/>
                        <a:t>-deti </a:t>
                      </a:r>
                      <a:r>
                        <a:rPr lang="sk-SK" sz="1800" dirty="0" err="1"/>
                        <a:t>s nízkou rýchlosťou spracovania nie sú </a:t>
                      </a:r>
                      <a:r>
                        <a:rPr lang="sk-SK" sz="1800" dirty="0"/>
                        <a:t>lenivé</a:t>
                      </a:r>
                      <a:r>
                        <a:rPr lang="sk-SK" sz="1800" dirty="0" err="1"/>
                        <a:t>, </a:t>
                      </a:r>
                      <a:r>
                        <a:rPr lang="sk-SK" sz="1800" dirty="0"/>
                        <a:t>len </a:t>
                      </a:r>
                      <a:r>
                        <a:rPr lang="sk-SK" sz="1800" dirty="0" err="1"/>
                        <a:t>spracovávajú pomalšie</a:t>
                      </a:r>
                      <a:r>
                        <a:rPr lang="sk-SK" sz="1800" dirty="0"/>
                        <a:t>. </a:t>
                      </a:r>
                      <a:r>
                        <a:rPr lang="sk-SK" sz="1800" dirty="0" err="1"/>
                        <a:t>To znamená, že potrebujú </a:t>
                      </a:r>
                      <a:r>
                        <a:rPr lang="sk-SK" sz="1800" dirty="0"/>
                        <a:t>viac </a:t>
                      </a:r>
                      <a:r>
                        <a:rPr lang="sk-SK" sz="1800" dirty="0" err="1"/>
                        <a:t>času na pochopenie učiva</a:t>
                      </a:r>
                      <a:r>
                        <a:rPr lang="sk-SK" sz="1800" dirty="0"/>
                        <a:t>, </a:t>
                      </a:r>
                      <a:r>
                        <a:rPr lang="sk-SK" sz="1800" dirty="0" err="1"/>
                        <a:t>vypracovanie kvízov </a:t>
                      </a:r>
                      <a:r>
                        <a:rPr lang="sk-SK" sz="1800" dirty="0"/>
                        <a:t>a </a:t>
                      </a:r>
                      <a:r>
                        <a:rPr lang="sk-SK" sz="1800" dirty="0" err="1"/>
                        <a:t>dokončenie úloh</a:t>
                      </a:r>
                      <a:r>
                        <a:rPr lang="sk-SK" sz="180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536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2. </a:t>
                      </a:r>
                      <a:r>
                        <a:rPr lang="sk-SK" b="1" dirty="0" err="1"/>
                        <a:t>Dávať ústne </a:t>
                      </a:r>
                      <a:r>
                        <a:rPr lang="sk-SK" b="1" dirty="0"/>
                        <a:t>a </a:t>
                      </a:r>
                      <a:r>
                        <a:rPr lang="sk-SK" b="1" dirty="0" err="1"/>
                        <a:t>písomné pokyny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err="1"/>
                        <a:t>uistite </a:t>
                      </a:r>
                      <a:r>
                        <a:rPr lang="sk-SK" sz="1800" dirty="0"/>
                        <a:t>sa</a:t>
                      </a:r>
                      <a:r>
                        <a:rPr lang="sk-SK" sz="1800" dirty="0" err="1"/>
                        <a:t>, že študent porozumel zadaniu</a:t>
                      </a:r>
                      <a:r>
                        <a:rPr lang="sk-SK" sz="1800" dirty="0"/>
                        <a:t>. </a:t>
                      </a:r>
                      <a:r>
                        <a:rPr lang="sk-SK" sz="1800" dirty="0" err="1"/>
                        <a:t>Ak je potrebné viacnásobné </a:t>
                      </a:r>
                      <a:r>
                        <a:rPr lang="sk-SK" sz="1800" dirty="0"/>
                        <a:t>opakovanie </a:t>
                      </a:r>
                      <a:r>
                        <a:rPr lang="sk-SK" sz="1800" dirty="0" err="1"/>
                        <a:t>pokynov, mali by ste zostať pokojní</a:t>
                      </a:r>
                      <a:r>
                        <a:rPr lang="sk-SK" sz="180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791">
                <a:tc>
                  <a:txBody>
                    <a:bodyPr/>
                    <a:lstStyle/>
                    <a:p>
                      <a:pPr algn="ctr"/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Porozprávajte sa s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nimi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spýtajte sa, či potrebujú pomoc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spýtajte sa,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či </a:t>
                      </a:r>
                      <a:r>
                        <a:rPr lang="pl-PL" sz="18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môžete </a:t>
                      </a:r>
                      <a:r>
                        <a:rPr lang="pl-PL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pomôcť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začať (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 nie robiť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prácu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nich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!).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04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/>
                        <a:t>4.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Známkovať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vedomosti,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 za výkon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-Dieťa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pomalou rýchlosťou spracovania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nemusí byť schopné vykonať rovnaké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množstvo práce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ako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jeho rovesníci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Preto je dôležité hodnotiť ho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základe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toho,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čo sa naučilo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v porovnaní s tým, koľko toho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dokáže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urobiť.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326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476672"/>
            <a:ext cx="5791200" cy="687606"/>
          </a:xfrm>
        </p:spPr>
        <p:txBody>
          <a:bodyPr/>
          <a:lstStyle/>
          <a:p>
            <a:r>
              <a:rPr lang="sk-SK" b="0" dirty="0" err="1"/>
              <a:t>intervencie </a:t>
            </a:r>
            <a:endParaRPr lang="sk-SK" b="0" dirty="0"/>
          </a:p>
        </p:txBody>
      </p:sp>
      <p:graphicFrame>
        <p:nvGraphicFramePr>
          <p:cNvPr id="4" name="Zástupný objekt pre obsah 3"/>
          <p:cNvGraphicFramePr>
            <a:graphicFrameLocks/>
          </p:cNvGraphicFramePr>
          <p:nvPr/>
        </p:nvGraphicFramePr>
        <p:xfrm>
          <a:off x="1919536" y="1484784"/>
          <a:ext cx="8380412" cy="46698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691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5704"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Čo by ste mali </a:t>
                      </a:r>
                      <a:r>
                        <a:rPr lang="sk-SK" baseline="0" dirty="0"/>
                        <a:t>urobiť?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Ako na to</a:t>
                      </a:r>
                      <a:r>
                        <a:rPr lang="sk-SK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8096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5.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Pomoc pri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plánovaní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organizovaní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určovaní priorít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/>
                        <a:t>Učenie sa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používať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udržiavať denný rozvrh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plánovač alebo kalendár </a:t>
                      </a:r>
                      <a:r>
                        <a:rPr lang="pl-PL" sz="18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veľmi prospešné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pl-PL" sz="18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Používanie aplikácie v telefóne môže byť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študentov zaujímavejšie alebo prínosnejšie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536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6.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Zmena úlohy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poskytnutie osnov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zhrnutí učiva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Úprava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úlohy môže zahŕňať skrátenie úlohy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jednoznačnejšie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stanovenie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krokov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uzavretie úlohy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rôznorodosť alebo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možnosť výberu 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poskytnutie rubrík na hodnotenie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791">
                <a:tc>
                  <a:txBody>
                    <a:bodyPr/>
                    <a:lstStyle/>
                    <a:p>
                      <a:pPr algn="ctr"/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Zvýšiť komunikáciu medzi domovom a školou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Učitelia, ktorí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zverejňujú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domáce úlohy, výsledky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testov 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iných hodnotení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online,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kde k nim majú prístup rodičia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žiaci, zlepšujú komunikáciu medzi domovom a školou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dôsledku toho uľahčujú rodičom pomáhať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nápovede k výkonným funkciám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podľa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potreby.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776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>
            <a:spLocks noGrp="1"/>
          </p:cNvSpPr>
          <p:nvPr>
            <p:ph type="title"/>
          </p:nvPr>
        </p:nvSpPr>
        <p:spPr>
          <a:xfrm>
            <a:off x="1981200" y="152718"/>
            <a:ext cx="7067128" cy="1404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Times New Roman"/>
              <a:buNone/>
            </a:pPr>
            <a:r>
              <a:rPr lang="sk-SK" b="0">
                <a:latin typeface="Times New Roman"/>
                <a:ea typeface="Times New Roman"/>
                <a:cs typeface="Times New Roman"/>
                <a:sym typeface="Times New Roman"/>
              </a:rPr>
              <a:t>ČO VIEM O ANDYM? </a:t>
            </a:r>
            <a:endParaRPr/>
          </a:p>
        </p:txBody>
      </p:sp>
      <p:sp>
        <p:nvSpPr>
          <p:cNvPr id="93" name="Google Shape;93;p1"/>
          <p:cNvSpPr txBox="1">
            <a:spLocks noGrp="1"/>
          </p:cNvSpPr>
          <p:nvPr>
            <p:ph type="body" idx="1"/>
          </p:nvPr>
        </p:nvSpPr>
        <p:spPr>
          <a:xfrm>
            <a:off x="1981200" y="1752601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sk-SK" sz="2600" b="0">
                <a:latin typeface="Times New Roman"/>
                <a:ea typeface="Times New Roman"/>
                <a:cs typeface="Times New Roman"/>
                <a:sym typeface="Times New Roman"/>
              </a:rPr>
              <a:t>Andy je veľmi milý 12-ročný chlapec, ale občas má problém s náladovosťou a sebaovládaním, stále sa vrtí, nikdy nedáva pozor. Mnohí učitelia si myslia, že je zlý žiak, pretože vždy vyrušuje spolužiakov a učiteľov pri vysvetľovaní učiva. Na jeho lavici je vždy neporiadok, často si doma zabúda úlohy a knihy. Zvyčajne sa nesústredí na nič, čo sa týka vyučovania, dlhšie ako niekoľko minút.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1981200" y="152718"/>
            <a:ext cx="7067128" cy="1404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Times New Roman"/>
              <a:buNone/>
            </a:pPr>
            <a:r>
              <a:rPr lang="sk-SK" b="0">
                <a:latin typeface="Times New Roman"/>
                <a:ea typeface="Times New Roman"/>
                <a:cs typeface="Times New Roman"/>
                <a:sym typeface="Times New Roman"/>
              </a:rPr>
              <a:t>ČO VIEM O ANDYM? </a:t>
            </a:r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1981200" y="1752601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sk-SK" sz="2600" b="0">
                <a:latin typeface="Times New Roman"/>
                <a:ea typeface="Times New Roman"/>
                <a:cs typeface="Times New Roman"/>
                <a:sym typeface="Times New Roman"/>
              </a:rPr>
              <a:t>Na dnešnej hodine prírodovedy neustále bezcieľne postával, presúval sa zo stoličky na stoličku, nahlas rozprával a prerušoval spolužiakov svojím rozprávaním. Týmto správaním si neustále vyžaduje pozornosť učiteľa alebo spolužiakov. V podstate ignoroval pokyny, ktoré mu dávala pani Roseová. Aj keď si konečne sadol, stále cvakal perom alebo kopal do stoličky a vstával a klesal.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81158" y="2786058"/>
            <a:ext cx="8072494" cy="1297250"/>
          </a:xfrm>
        </p:spPr>
        <p:txBody>
          <a:bodyPr/>
          <a:lstStyle/>
          <a:p>
            <a:pPr algn="ctr"/>
            <a:r>
              <a:rPr lang="en-US" sz="4000" b="1" dirty="0"/>
              <a:t>3. Fázy tvorby stratégie práce so žiakom s poruchou pozornosti a hyperaktivitou (ADHD)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6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44" y="285729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1738282" y="785796"/>
            <a:ext cx="36376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Arial"/>
              </a:rPr>
              <a:t>ERASMUS + 2019-1-PL01- KA201-06486</a:t>
            </a:r>
            <a:endParaRPr lang="en-GB" sz="1050" dirty="0">
              <a:solidFill>
                <a:srgbClr val="455F5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0416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81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/>
              <a:t>1. Fázy tvorby stratégie práce so žiakom so špecifickými poruchami učenia (ŠPU) </a:t>
            </a:r>
            <a:endParaRPr lang="sk-SK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6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44" y="285729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1738282" y="785796"/>
            <a:ext cx="36376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Arial"/>
              </a:rPr>
              <a:t>ERASMUS + 2019-1-PL01- KA201-06486</a:t>
            </a:r>
            <a:endParaRPr lang="en-GB" sz="1050" dirty="0">
              <a:solidFill>
                <a:srgbClr val="455F5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93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509146"/>
            <a:ext cx="5791200" cy="759614"/>
          </a:xfrm>
        </p:spPr>
        <p:txBody>
          <a:bodyPr/>
          <a:lstStyle/>
          <a:p>
            <a:r>
              <a:rPr lang="sk-SK" b="0" dirty="0" err="1"/>
              <a:t>Úvod </a:t>
            </a:r>
            <a:endParaRPr lang="sk-SK" dirty="0"/>
          </a:p>
        </p:txBody>
      </p:sp>
      <p:sp>
        <p:nvSpPr>
          <p:cNvPr id="4" name="Zástupný objekt pre obsah 2"/>
          <p:cNvSpPr>
            <a:spLocks noGrp="1"/>
          </p:cNvSpPr>
          <p:nvPr>
            <p:ph idx="1"/>
          </p:nvPr>
        </p:nvSpPr>
        <p:spPr>
          <a:xfrm>
            <a:off x="1703512" y="1268760"/>
            <a:ext cx="8640960" cy="5445224"/>
          </a:xfrm>
        </p:spPr>
        <p:txBody>
          <a:bodyPr>
            <a:no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300" i="1" dirty="0">
                <a:latin typeface="Arial" charset="0"/>
                <a:ea typeface="Arial" charset="0"/>
                <a:cs typeface="Arial" charset="0"/>
              </a:rPr>
              <a:t>Porucha pozornosti s hyperaktivitou - ADHD </a:t>
            </a:r>
            <a:r>
              <a:rPr lang="en-US" sz="2300" b="0" dirty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n-US" sz="2300" i="1" dirty="0">
                <a:latin typeface="Arial" charset="0"/>
                <a:ea typeface="Arial" charset="0"/>
                <a:cs typeface="Arial" charset="0"/>
              </a:rPr>
              <a:t>porucha pozornosti s deficitom pozornosti -ADD </a:t>
            </a:r>
            <a:r>
              <a:rPr lang="en-US" sz="2300" b="0" dirty="0">
                <a:latin typeface="Arial" charset="0"/>
                <a:ea typeface="Arial" charset="0"/>
                <a:cs typeface="Arial" charset="0"/>
              </a:rPr>
              <a:t>sú multifunkčné neurovývojové poruchy, pretože zahŕňajú genetické, biologické a psychosociálne faktory.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300" b="0" dirty="0">
                <a:latin typeface="Arial" charset="0"/>
                <a:ea typeface="Arial" charset="0"/>
                <a:cs typeface="Arial" charset="0"/>
              </a:rPr>
              <a:t>Sú to najčastejšie vývojové poruchy v detstve.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300" b="0" dirty="0">
                <a:latin typeface="Arial" charset="0"/>
                <a:ea typeface="Arial" charset="0"/>
                <a:cs typeface="Arial" charset="0"/>
              </a:rPr>
              <a:t>Táto porucha je chronická, má výrazný vplyv na kvalitu života dieťaťa, bráni využívaniu intelektových schopností, obmedzuje dosahovanie potenciálnych študijných a sociálnych úspechov a často vyvoláva negatívne reakcie okolia. 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300" b="0" dirty="0"/>
              <a:t>Jedným z najviac poškodzujúcich aspektov detskej ADHD je silný vzťah s dlhotrvajúcim nedostatočným študijným prospechom. charakterizovaný nižším plnením a presnosťou sedadiel, správaním pri plnení úloh a plnením domácich úloh ako ich rovesníci. </a:t>
            </a:r>
            <a:endParaRPr lang="en-US" sz="2300" b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966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/>
          <p:cNvSpPr>
            <a:spLocks noGrp="1"/>
          </p:cNvSpPr>
          <p:nvPr>
            <p:ph idx="1"/>
          </p:nvPr>
        </p:nvSpPr>
        <p:spPr>
          <a:xfrm>
            <a:off x="1939545" y="1412776"/>
            <a:ext cx="8435280" cy="5040560"/>
          </a:xfrm>
        </p:spPr>
        <p:txBody>
          <a:bodyPr>
            <a:noAutofit/>
          </a:bodyPr>
          <a:lstStyle/>
          <a:p>
            <a:pPr lvl="0"/>
            <a:r>
              <a:rPr lang="sk-SK" dirty="0"/>
              <a:t>A) </a:t>
            </a:r>
            <a:r>
              <a:rPr lang="sk-SK" dirty="0" err="1"/>
              <a:t>Prevažne nepozorný </a:t>
            </a:r>
            <a:r>
              <a:rPr lang="sk-SK" dirty="0"/>
              <a:t>typ. </a:t>
            </a:r>
          </a:p>
          <a:p>
            <a:pPr marL="342900" indent="-342900">
              <a:buFont typeface="Wingdings" charset="2"/>
              <a:buChar char="Ø"/>
            </a:pPr>
            <a:r>
              <a:rPr lang="sk-SK" sz="1800" i="1" dirty="0" err="1"/>
              <a:t>Neschopnosť sústrediť sa </a:t>
            </a:r>
            <a:r>
              <a:rPr lang="sk-SK" sz="1800" b="0" dirty="0" err="1"/>
              <a:t>potrebný dlhý čas </a:t>
            </a:r>
            <a:r>
              <a:rPr lang="sk-SK" sz="1800" i="1" dirty="0"/>
              <a:t>na </a:t>
            </a:r>
            <a:r>
              <a:rPr lang="sk-SK" sz="1800" b="0" dirty="0" err="1"/>
              <a:t>prácu </a:t>
            </a:r>
            <a:r>
              <a:rPr lang="sk-SK" sz="1800" b="0" dirty="0"/>
              <a:t>v </a:t>
            </a:r>
            <a:r>
              <a:rPr lang="sk-SK" sz="1800" b="0" dirty="0" err="1"/>
              <a:t>škole</a:t>
            </a:r>
            <a:r>
              <a:rPr lang="sk-SK" sz="1800" b="0" dirty="0"/>
              <a:t>, </a:t>
            </a:r>
            <a:r>
              <a:rPr lang="sk-SK" sz="1800" b="0" dirty="0" err="1"/>
              <a:t>vypracovanie úloh</a:t>
            </a:r>
            <a:r>
              <a:rPr lang="sk-SK" sz="1800" b="0" dirty="0"/>
              <a:t>, </a:t>
            </a:r>
            <a:r>
              <a:rPr lang="sk-SK" sz="1800" b="0" dirty="0" err="1"/>
              <a:t>pracovné činnosti </a:t>
            </a:r>
            <a:r>
              <a:rPr lang="sk-SK" sz="1800" b="0" dirty="0"/>
              <a:t>alebo </a:t>
            </a:r>
            <a:r>
              <a:rPr lang="sk-SK" sz="1800" b="0" dirty="0" err="1"/>
              <a:t>hru</a:t>
            </a:r>
            <a:r>
              <a:rPr lang="sk-SK" sz="1800" b="0" dirty="0"/>
              <a:t>.</a:t>
            </a:r>
          </a:p>
          <a:p>
            <a:pPr marL="342900" indent="-342900">
              <a:buFont typeface="Wingdings" charset="2"/>
              <a:buChar char="Ø"/>
            </a:pPr>
            <a:r>
              <a:rPr lang="sk-SK" sz="1800" b="0" dirty="0" err="1"/>
              <a:t>Výrazné </a:t>
            </a:r>
            <a:r>
              <a:rPr lang="sk-SK" sz="1800" i="1" dirty="0" err="1"/>
              <a:t>ťažkosti </a:t>
            </a:r>
            <a:r>
              <a:rPr lang="sk-SK" sz="1800" i="1" dirty="0"/>
              <a:t>pri </a:t>
            </a:r>
            <a:r>
              <a:rPr lang="sk-SK" sz="1800" i="1" dirty="0" err="1"/>
              <a:t>dodržiavaní pokynov</a:t>
            </a:r>
            <a:r>
              <a:rPr lang="sk-SK" sz="1800" b="0" dirty="0"/>
              <a:t>.</a:t>
            </a:r>
          </a:p>
          <a:p>
            <a:pPr marL="342900" indent="-342900">
              <a:buFont typeface="Wingdings" charset="2"/>
              <a:buChar char="Ø"/>
            </a:pPr>
            <a:r>
              <a:rPr lang="sk-SK" sz="1800" i="1" dirty="0" err="1"/>
              <a:t>Neschopnosť </a:t>
            </a:r>
            <a:r>
              <a:rPr lang="sk-SK" sz="1800" b="0" dirty="0" err="1"/>
              <a:t>plynule </a:t>
            </a:r>
            <a:r>
              <a:rPr lang="sk-SK" sz="1800" i="1" dirty="0" err="1"/>
              <a:t>dokončiť školské úlohy </a:t>
            </a:r>
            <a:r>
              <a:rPr lang="sk-SK" sz="1800" b="0" dirty="0"/>
              <a:t>alebo </a:t>
            </a:r>
            <a:r>
              <a:rPr lang="sk-SK" sz="1800" b="0" dirty="0" err="1"/>
              <a:t>domáce úlohy</a:t>
            </a:r>
            <a:r>
              <a:rPr lang="sk-SK" sz="1800" b="0" dirty="0"/>
              <a:t>.</a:t>
            </a:r>
          </a:p>
          <a:p>
            <a:pPr marL="342900" indent="-342900">
              <a:buFont typeface="Wingdings" charset="2"/>
              <a:buChar char="Ø"/>
            </a:pPr>
            <a:r>
              <a:rPr lang="sk-SK" sz="1800" b="0" dirty="0" err="1"/>
              <a:t>Výrazné </a:t>
            </a:r>
            <a:r>
              <a:rPr lang="sk-SK" sz="1800" i="1" dirty="0" err="1"/>
              <a:t>ťažkosti </a:t>
            </a:r>
            <a:r>
              <a:rPr lang="sk-SK" sz="1800" i="1" dirty="0"/>
              <a:t>pri </a:t>
            </a:r>
            <a:r>
              <a:rPr lang="sk-SK" sz="1800" i="1" dirty="0" err="1"/>
              <a:t>organizovaní vlastných aktivít</a:t>
            </a:r>
            <a:r>
              <a:rPr lang="sk-SK" sz="1800" b="0" dirty="0"/>
              <a:t>, </a:t>
            </a:r>
            <a:r>
              <a:rPr lang="sk-SK" sz="1800" b="0" dirty="0" err="1"/>
              <a:t>plánovaní práce/hier</a:t>
            </a:r>
            <a:r>
              <a:rPr lang="sk-SK" sz="1800" b="0" dirty="0"/>
              <a:t>.</a:t>
            </a:r>
          </a:p>
          <a:p>
            <a:pPr marL="342900" indent="-342900">
              <a:buFont typeface="Wingdings" charset="2"/>
              <a:buChar char="Ø"/>
            </a:pPr>
            <a:r>
              <a:rPr lang="sk-SK" sz="1800" i="1" dirty="0" err="1"/>
              <a:t>Odmietanie úloh </a:t>
            </a:r>
            <a:r>
              <a:rPr lang="sk-SK" sz="1800" i="1" dirty="0"/>
              <a:t>a </a:t>
            </a:r>
            <a:r>
              <a:rPr lang="sk-SK" sz="1800" i="1" dirty="0" err="1"/>
              <a:t>činností, </a:t>
            </a:r>
            <a:r>
              <a:rPr lang="sk-SK" sz="1800" b="0" dirty="0" err="1"/>
              <a:t>ktoré si vyžadujú sústredenie </a:t>
            </a:r>
            <a:r>
              <a:rPr lang="sk-SK" sz="1800" b="0" dirty="0"/>
              <a:t>alebo </a:t>
            </a:r>
            <a:r>
              <a:rPr lang="sk-SK" sz="1800" b="0" dirty="0" err="1"/>
              <a:t>zvýšenú duševnú námahu </a:t>
            </a:r>
            <a:r>
              <a:rPr lang="sk-SK" sz="1800" b="0" dirty="0"/>
              <a:t>(počúvanie </a:t>
            </a:r>
            <a:r>
              <a:rPr lang="sk-SK" sz="1800" b="0" dirty="0" err="1"/>
              <a:t>rozprávok</a:t>
            </a:r>
            <a:r>
              <a:rPr lang="sk-SK" sz="1800" b="0" dirty="0"/>
              <a:t>, </a:t>
            </a:r>
            <a:r>
              <a:rPr lang="sk-SK" sz="1800" b="0" dirty="0" err="1"/>
              <a:t>písanie domácich úloh)</a:t>
            </a:r>
            <a:r>
              <a:rPr lang="sk-SK" sz="1800" b="0" dirty="0"/>
              <a:t>.</a:t>
            </a:r>
          </a:p>
          <a:p>
            <a:pPr marL="342900" indent="-342900">
              <a:buFont typeface="Wingdings" charset="2"/>
              <a:buChar char="Ø"/>
            </a:pPr>
            <a:r>
              <a:rPr lang="sk-SK" sz="1800" i="1" dirty="0" err="1"/>
              <a:t>Častá strata vecí </a:t>
            </a:r>
            <a:r>
              <a:rPr lang="sk-SK" sz="1800" b="0" dirty="0" err="1"/>
              <a:t>potrebných </a:t>
            </a:r>
            <a:r>
              <a:rPr lang="sk-SK" sz="1800" b="0" dirty="0"/>
              <a:t>na </a:t>
            </a:r>
            <a:r>
              <a:rPr lang="sk-SK" sz="1800" b="0" dirty="0" err="1"/>
              <a:t>vypracovanie úloh </a:t>
            </a:r>
            <a:r>
              <a:rPr lang="sk-SK" sz="1800" b="0" dirty="0"/>
              <a:t>alebo </a:t>
            </a:r>
            <a:r>
              <a:rPr lang="sk-SK" sz="1800" b="0" dirty="0" err="1"/>
              <a:t>vykonávanie činností</a:t>
            </a:r>
            <a:r>
              <a:rPr lang="sk-SK" sz="1800" b="0" dirty="0"/>
              <a:t>.</a:t>
            </a:r>
          </a:p>
          <a:p>
            <a:pPr marL="342900" indent="-342900">
              <a:buFont typeface="Wingdings" charset="2"/>
              <a:buChar char="Ø"/>
            </a:pPr>
            <a:r>
              <a:rPr lang="sk-SK" sz="1800" i="1" dirty="0" err="1"/>
              <a:t>Ľahké </a:t>
            </a:r>
            <a:r>
              <a:rPr lang="sk-SK" sz="1800" i="1" dirty="0"/>
              <a:t>odvádzanie </a:t>
            </a:r>
            <a:r>
              <a:rPr lang="sk-SK" sz="1800" i="1" dirty="0" err="1"/>
              <a:t>pozornosti </a:t>
            </a:r>
            <a:r>
              <a:rPr lang="sk-SK" sz="1800" b="0" dirty="0"/>
              <a:t>- </a:t>
            </a:r>
            <a:r>
              <a:rPr lang="sk-SK" sz="1800" b="0" dirty="0" err="1"/>
              <a:t>koncentrácia je príliš často rozptyľovaná vonkajšími vplyvmi</a:t>
            </a:r>
            <a:r>
              <a:rPr lang="sk-SK" sz="1800" b="0" dirty="0"/>
              <a:t>.</a:t>
            </a:r>
          </a:p>
          <a:p>
            <a:pPr marL="342900" indent="-342900">
              <a:buFont typeface="Wingdings" charset="2"/>
              <a:buChar char="Ø"/>
            </a:pPr>
            <a:r>
              <a:rPr lang="sk-SK" sz="1800" b="0" dirty="0" err="1"/>
              <a:t>Charakteristická je </a:t>
            </a:r>
            <a:r>
              <a:rPr lang="sk-SK" sz="1800" i="1" dirty="0" err="1"/>
              <a:t>rýchla </a:t>
            </a:r>
            <a:r>
              <a:rPr lang="sk-SK" sz="1800" i="1" dirty="0"/>
              <a:t>a </a:t>
            </a:r>
            <a:r>
              <a:rPr lang="sk-SK" sz="1800" i="1" dirty="0" err="1"/>
              <a:t>nedôsledná práca </a:t>
            </a:r>
            <a:r>
              <a:rPr lang="sk-SK" sz="1800" b="0" dirty="0"/>
              <a:t>na </a:t>
            </a:r>
            <a:r>
              <a:rPr lang="sk-SK" sz="1800" b="0" dirty="0" err="1"/>
              <a:t>predložených úlohách atď</a:t>
            </a:r>
            <a:r>
              <a:rPr lang="sk-SK" sz="1800" b="0" dirty="0"/>
              <a:t>.</a:t>
            </a:r>
          </a:p>
          <a:p>
            <a:pPr marL="342900" indent="-342900">
              <a:buFont typeface="Wingdings" charset="2"/>
              <a:buChar char="Ø"/>
            </a:pPr>
            <a:endParaRPr lang="sk-SK" sz="1800" b="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975121" y="548680"/>
            <a:ext cx="6347048" cy="687606"/>
          </a:xfrm>
        </p:spPr>
        <p:txBody>
          <a:bodyPr>
            <a:normAutofit/>
          </a:bodyPr>
          <a:lstStyle/>
          <a:p>
            <a:r>
              <a:rPr lang="sk-SK" sz="3000" b="0" dirty="0" err="1">
                <a:latin typeface="Times New Roman" charset="0"/>
                <a:ea typeface="Times New Roman" charset="0"/>
                <a:cs typeface="Times New Roman" charset="0"/>
              </a:rPr>
              <a:t>Príznaky </a:t>
            </a:r>
            <a:r>
              <a:rPr lang="sk-SK" sz="3000" b="0" dirty="0">
                <a:latin typeface="Times New Roman" charset="0"/>
                <a:ea typeface="Times New Roman" charset="0"/>
                <a:cs typeface="Times New Roman" charset="0"/>
              </a:rPr>
              <a:t>ADHD/ADD</a:t>
            </a:r>
          </a:p>
        </p:txBody>
      </p:sp>
    </p:spTree>
    <p:extLst>
      <p:ext uri="{BB962C8B-B14F-4D97-AF65-F5344CB8AC3E}">
        <p14:creationId xmlns:p14="http://schemas.microsoft.com/office/powerpoint/2010/main" val="4173360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207568" y="548680"/>
            <a:ext cx="6347048" cy="68760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000">
                <a:solidFill>
                  <a:srgbClr val="51C3F9"/>
                </a:solidFill>
                <a:latin typeface="Times New Roman" charset="0"/>
                <a:ea typeface="Times New Roman" charset="0"/>
                <a:cs typeface="Times New Roman" charset="0"/>
              </a:rPr>
              <a:t>Príznaky ADHD/ADD</a:t>
            </a:r>
            <a:endParaRPr lang="sk-SK" sz="3000" dirty="0">
              <a:solidFill>
                <a:srgbClr val="51C3F9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objekt pre obsah 2"/>
          <p:cNvSpPr txBox="1">
            <a:spLocks/>
          </p:cNvSpPr>
          <p:nvPr/>
        </p:nvSpPr>
        <p:spPr>
          <a:xfrm>
            <a:off x="1775521" y="1046690"/>
            <a:ext cx="8476935" cy="54786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dirty="0">
                <a:solidFill>
                  <a:prstClr val="black"/>
                </a:solidFill>
                <a:latin typeface="Arial"/>
              </a:rPr>
              <a:t>B) </a:t>
            </a:r>
            <a:r>
              <a:rPr lang="sk-SK" sz="1800" dirty="0" err="1">
                <a:solidFill>
                  <a:prstClr val="black"/>
                </a:solidFill>
                <a:latin typeface="Arial"/>
              </a:rPr>
              <a:t>Prevažne hyperaktívny/impulzívny </a:t>
            </a:r>
            <a:r>
              <a:rPr lang="sk-SK" sz="1800" dirty="0">
                <a:solidFill>
                  <a:prstClr val="black"/>
                </a:solidFill>
                <a:latin typeface="Arial"/>
              </a:rPr>
              <a:t>typ. </a:t>
            </a:r>
          </a:p>
          <a:p>
            <a:pPr marL="285750" indent="-285750">
              <a:buFont typeface="Wingdings" charset="2"/>
              <a:buChar char="Ø"/>
            </a:pPr>
            <a:r>
              <a:rPr lang="sk-SK" sz="1800" i="1" dirty="0" err="1">
                <a:solidFill>
                  <a:prstClr val="black"/>
                </a:solidFill>
                <a:latin typeface="Arial"/>
              </a:rPr>
              <a:t>Nadmerný psychomotorický nepokoj 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-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neustále pobehovanie po triede 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(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počas vyučovania) 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alebo po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miestnosti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neustále vrtenie sa 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na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stoličke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permanentné nezmyselné kopanie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hojdanie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časté vstávanie zo stoličky atď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.</a:t>
            </a:r>
          </a:p>
          <a:p>
            <a:pPr marL="285750" indent="-285750">
              <a:buFont typeface="Wingdings" charset="2"/>
              <a:buChar char="Ø"/>
            </a:pPr>
            <a:r>
              <a:rPr lang="sk-SK" sz="1800" i="1" dirty="0">
                <a:solidFill>
                  <a:prstClr val="black"/>
                </a:solidFill>
                <a:latin typeface="Arial"/>
              </a:rPr>
              <a:t>Rýchle </a:t>
            </a:r>
            <a:r>
              <a:rPr lang="sk-SK" sz="1800" i="1" dirty="0" err="1">
                <a:solidFill>
                  <a:prstClr val="black"/>
                </a:solidFill>
                <a:latin typeface="Arial"/>
              </a:rPr>
              <a:t>zmeny 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v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predmete záujmu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.</a:t>
            </a:r>
          </a:p>
          <a:p>
            <a:pPr marL="285750" indent="-285750">
              <a:buFont typeface="Wingdings" charset="2"/>
              <a:buChar char="Ø"/>
            </a:pPr>
            <a:r>
              <a:rPr lang="sk-SK" sz="1800" i="1" dirty="0" err="1">
                <a:solidFill>
                  <a:prstClr val="black"/>
                </a:solidFill>
                <a:latin typeface="Arial"/>
              </a:rPr>
              <a:t>Nadmerná verbálna aktivita 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-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neustále rozprávanie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skákanie do reči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kladenie otázok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chrlenie odpovedí skôr, ako učiteľ dokončí otázku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.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Často dáva neuvážené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impulzívne odpovede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.</a:t>
            </a:r>
          </a:p>
          <a:p>
            <a:pPr marL="285750" indent="-285750">
              <a:buFont typeface="Wingdings" charset="2"/>
              <a:buChar char="Ø"/>
            </a:pPr>
            <a:r>
              <a:rPr lang="sk-SK" sz="1800" i="1" dirty="0" err="1">
                <a:solidFill>
                  <a:prstClr val="black"/>
                </a:solidFill>
                <a:latin typeface="Arial"/>
              </a:rPr>
              <a:t>Ťažkosti so </a:t>
            </a:r>
            <a:r>
              <a:rPr lang="sk-SK" sz="1800" i="1" dirty="0">
                <a:solidFill>
                  <a:prstClr val="black"/>
                </a:solidFill>
                <a:latin typeface="Arial"/>
              </a:rPr>
              <a:t>sebakontrolou a 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reguláciou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vlastného správania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.</a:t>
            </a:r>
          </a:p>
          <a:p>
            <a:pPr marL="285750" indent="-285750">
              <a:buFont typeface="Wingdings" charset="2"/>
              <a:buChar char="Ø"/>
            </a:pPr>
            <a:r>
              <a:rPr lang="sk-SK" sz="1800" i="1" dirty="0" err="1">
                <a:solidFill>
                  <a:prstClr val="black"/>
                </a:solidFill>
                <a:latin typeface="Arial"/>
              </a:rPr>
              <a:t>Neschopnosť odložiť 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uspokojenie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svojej potreby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intenzívna požiadavka na jej okamžité uspokojenie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.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Neuvážené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impulzívne konanie bez ohľadu 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na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následky 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alebo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riziká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.</a:t>
            </a:r>
          </a:p>
          <a:p>
            <a:pPr marL="285750" indent="-285750">
              <a:buFont typeface="Wingdings" charset="2"/>
              <a:buChar char="Ø"/>
            </a:pPr>
            <a:r>
              <a:rPr lang="sk-SK" sz="1800" i="1" dirty="0" err="1">
                <a:solidFill>
                  <a:prstClr val="black"/>
                </a:solidFill>
                <a:latin typeface="Arial"/>
              </a:rPr>
              <a:t>Afektívna nestabilita</a:t>
            </a:r>
            <a:r>
              <a:rPr lang="sk-SK" sz="1800" i="1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časté výrazné afektívne poruchy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najmä výbuchy hnevu 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a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plaču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. </a:t>
            </a:r>
          </a:p>
          <a:p>
            <a:pPr marL="285750" indent="-285750">
              <a:buFont typeface="Wingdings" charset="2"/>
              <a:buChar char="Ø"/>
            </a:pP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Výrazné </a:t>
            </a:r>
            <a:r>
              <a:rPr lang="sk-SK" sz="1800" i="1" dirty="0" err="1">
                <a:solidFill>
                  <a:prstClr val="black"/>
                </a:solidFill>
                <a:latin typeface="Arial"/>
              </a:rPr>
              <a:t>ťažkosti </a:t>
            </a:r>
            <a:r>
              <a:rPr lang="sk-SK" sz="1800" i="1" dirty="0">
                <a:solidFill>
                  <a:prstClr val="black"/>
                </a:solidFill>
                <a:latin typeface="Arial"/>
              </a:rPr>
              <a:t>pri </a:t>
            </a:r>
            <a:r>
              <a:rPr lang="sk-SK" sz="1800" i="1" dirty="0" err="1">
                <a:solidFill>
                  <a:prstClr val="black"/>
                </a:solidFill>
                <a:latin typeface="Arial"/>
              </a:rPr>
              <a:t>dodržiavaní pokynov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príkazov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školského poriadku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, </a:t>
            </a:r>
            <a:r>
              <a:rPr lang="sk-SK" sz="1800" b="0" dirty="0" err="1">
                <a:solidFill>
                  <a:prstClr val="black"/>
                </a:solidFill>
                <a:latin typeface="Arial"/>
              </a:rPr>
              <a:t>nerešpektovanie autorít atď</a:t>
            </a:r>
            <a:r>
              <a:rPr lang="sk-SK" sz="1800" b="0" dirty="0">
                <a:solidFill>
                  <a:prstClr val="black"/>
                </a:solidFill>
                <a:latin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1972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981200" y="476672"/>
            <a:ext cx="5791200" cy="83162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000">
                <a:solidFill>
                  <a:srgbClr val="51C3F9"/>
                </a:solidFill>
                <a:latin typeface="Times New Roman" charset="0"/>
                <a:ea typeface="Times New Roman" charset="0"/>
                <a:cs typeface="Times New Roman" charset="0"/>
              </a:rPr>
              <a:t>Príčiny ADHD/ADD</a:t>
            </a:r>
            <a:endParaRPr lang="sk-SK" sz="3000" dirty="0">
              <a:solidFill>
                <a:srgbClr val="51C3F9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objekt pre obsah 2"/>
          <p:cNvSpPr txBox="1">
            <a:spLocks/>
          </p:cNvSpPr>
          <p:nvPr/>
        </p:nvSpPr>
        <p:spPr>
          <a:xfrm>
            <a:off x="1981200" y="1308294"/>
            <a:ext cx="8291264" cy="52565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sk-SK" b="0">
                <a:solidFill>
                  <a:prstClr val="black"/>
                </a:solidFill>
                <a:latin typeface="Arial"/>
              </a:rPr>
              <a:t>Hoci presná príčina </a:t>
            </a:r>
            <a:r>
              <a:rPr lang="sk-SK">
                <a:solidFill>
                  <a:prstClr val="black"/>
                </a:solidFill>
                <a:latin typeface="Arial"/>
              </a:rPr>
              <a:t>ADHD </a:t>
            </a:r>
            <a:r>
              <a:rPr lang="sk-SK" b="0">
                <a:solidFill>
                  <a:prstClr val="black"/>
                </a:solidFill>
                <a:latin typeface="Arial"/>
              </a:rPr>
              <a:t>nie je jasná, výskumné úsilie pokračuje. Medzi faktory, ktoré sa môžu podieľať na vzniku </a:t>
            </a:r>
            <a:r>
              <a:rPr lang="sk-SK">
                <a:solidFill>
                  <a:prstClr val="black"/>
                </a:solidFill>
                <a:latin typeface="Arial"/>
              </a:rPr>
              <a:t>ADHD, </a:t>
            </a:r>
            <a:r>
              <a:rPr lang="sk-SK" b="0">
                <a:solidFill>
                  <a:prstClr val="black"/>
                </a:solidFill>
                <a:latin typeface="Arial"/>
              </a:rPr>
              <a:t>patria genetika, životné prostredie alebo problémy s centrálnym nervovým systémom v kľúčových momentoch vývoja.</a:t>
            </a:r>
          </a:p>
          <a:p>
            <a:r>
              <a:rPr lang="sk-SK">
                <a:solidFill>
                  <a:prstClr val="black"/>
                </a:solidFill>
                <a:latin typeface="Arial"/>
              </a:rPr>
              <a:t>Medzi rizikové faktory ADHD môžu patriť:</a:t>
            </a:r>
          </a:p>
          <a:p>
            <a:pPr marL="342900" indent="-342900">
              <a:buFont typeface="Wingdings" charset="2"/>
              <a:buChar char="Ø"/>
            </a:pPr>
            <a:r>
              <a:rPr lang="sk-SK" b="0">
                <a:solidFill>
                  <a:prstClr val="black"/>
                </a:solidFill>
                <a:latin typeface="Arial"/>
              </a:rPr>
              <a:t>Pokrvní príbuzní, napríklad rodičia alebo súrodenci, s ADHD alebo inou duševnou poruchou.</a:t>
            </a:r>
          </a:p>
          <a:p>
            <a:pPr marL="342900" indent="-342900">
              <a:buFont typeface="Wingdings" charset="2"/>
              <a:buChar char="Ø"/>
            </a:pPr>
            <a:r>
              <a:rPr lang="sk-SK" b="0">
                <a:solidFill>
                  <a:prstClr val="black"/>
                </a:solidFill>
                <a:latin typeface="Arial"/>
              </a:rPr>
              <a:t>Vystavenie toxínom z prostredia - napríklad olovu, ktoré sa nachádza najmä vo farbách a potrubiach v starších budovách.</a:t>
            </a:r>
          </a:p>
          <a:p>
            <a:pPr marL="342900" indent="-342900">
              <a:buFont typeface="Wingdings" charset="2"/>
              <a:buChar char="Ø"/>
            </a:pPr>
            <a:r>
              <a:rPr lang="sk-SK" b="0">
                <a:solidFill>
                  <a:prstClr val="black"/>
                </a:solidFill>
                <a:latin typeface="Arial"/>
              </a:rPr>
              <a:t>Užívanie drog, alkoholu alebo fajčenie matky počas tehotenstva.</a:t>
            </a:r>
          </a:p>
          <a:p>
            <a:pPr marL="342900" indent="-342900">
              <a:buFont typeface="Wingdings" charset="2"/>
              <a:buChar char="Ø"/>
            </a:pPr>
            <a:r>
              <a:rPr lang="sk-SK" b="0">
                <a:solidFill>
                  <a:prstClr val="black"/>
                </a:solidFill>
                <a:latin typeface="Arial"/>
              </a:rPr>
              <a:t>Predčasný pôrod.</a:t>
            </a:r>
          </a:p>
          <a:p>
            <a:endParaRPr lang="sk-SK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6932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991544" y="422578"/>
            <a:ext cx="5791200" cy="75961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000">
                <a:solidFill>
                  <a:srgbClr val="51C3F9"/>
                </a:solidFill>
                <a:latin typeface="Times New Roman" charset="0"/>
                <a:ea typeface="Times New Roman" charset="0"/>
                <a:cs typeface="Times New Roman" charset="0"/>
              </a:rPr>
              <a:t>Dôsledky ADHD/ADD</a:t>
            </a:r>
            <a:endParaRPr lang="sk-SK" sz="3000" dirty="0">
              <a:solidFill>
                <a:srgbClr val="51C3F9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objekt pre obsah 2"/>
          <p:cNvSpPr txBox="1">
            <a:spLocks/>
          </p:cNvSpPr>
          <p:nvPr/>
        </p:nvSpPr>
        <p:spPr>
          <a:xfrm>
            <a:off x="1703512" y="1361084"/>
            <a:ext cx="8496944" cy="54726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Symbol" charset="2"/>
              <a:buChar char=""/>
            </a:pPr>
            <a:r>
              <a:rPr lang="en-US" sz="1700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Poškodenie kognitívnych funkcií a selektívneho výberu </a:t>
            </a:r>
            <a:r>
              <a:rPr lang="en-US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- zhoršená pracovná a verbálna pamäť, priestorová predstavivosť, znížená schopnosť vnímať perspektívu, riešiť geometrické problémy, neschopnosť vybrať si z informácií to podstatné.</a:t>
            </a:r>
            <a:endParaRPr lang="sk-SK" sz="17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Symbol" charset="2"/>
              <a:buChar char=""/>
            </a:pPr>
            <a:r>
              <a:rPr lang="en-US" sz="1700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Zlyhanie postupnosti a realizácie plánu </a:t>
            </a:r>
            <a:r>
              <a:rPr lang="en-US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- neschopnosť rozdeliť si úlohu, naplánovať postupné kroky, pracovať na výsledku. </a:t>
            </a:r>
          </a:p>
          <a:p>
            <a:pPr marL="342900" indent="-342900" algn="just">
              <a:buFont typeface="Symbol" charset="2"/>
              <a:buChar char=""/>
            </a:pPr>
            <a:r>
              <a:rPr lang="sk-SK" sz="1700" i="1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Náladovosť </a:t>
            </a:r>
            <a:r>
              <a:rPr lang="sk-SK" sz="1700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- </a:t>
            </a:r>
            <a:r>
              <a:rPr lang="sk-SK" sz="1700" b="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rýchle zmeny nálad</a:t>
            </a:r>
            <a:r>
              <a:rPr lang="sk-SK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sk-SK" sz="1700" b="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nepredvídateľné emocionálne reakcie</a:t>
            </a:r>
            <a:r>
              <a:rPr lang="sk-SK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sk-SK" sz="1700" b="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ľahko sa rozčúli</a:t>
            </a:r>
            <a:r>
              <a:rPr lang="sk-SK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, je </a:t>
            </a:r>
            <a:r>
              <a:rPr lang="sk-SK" sz="1700" b="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pripravený okamžite konať agresívne</a:t>
            </a:r>
            <a:r>
              <a:rPr lang="sk-SK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, má </a:t>
            </a:r>
            <a:r>
              <a:rPr lang="sk-SK" sz="1700" b="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sklon </a:t>
            </a:r>
            <a:r>
              <a:rPr lang="sk-SK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k </a:t>
            </a:r>
            <a:r>
              <a:rPr lang="sk-SK" sz="1700" b="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negativistickým reakciám</a:t>
            </a:r>
            <a:r>
              <a:rPr lang="sk-SK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marL="342900" indent="-342900" algn="just">
              <a:buFont typeface="Symbol" charset="2"/>
              <a:buChar char=""/>
            </a:pPr>
            <a:r>
              <a:rPr lang="sk-SK" sz="1700" i="1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Neznášanlivosť </a:t>
            </a:r>
            <a:r>
              <a:rPr lang="sk-SK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- </a:t>
            </a:r>
            <a:r>
              <a:rPr lang="sk-SK" sz="1700" b="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chronická agresivita voči niektorým ľuďom</a:t>
            </a:r>
            <a:r>
              <a:rPr lang="sk-SK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sk-SK" sz="1700" b="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deštruktívne správanie atď</a:t>
            </a:r>
            <a:r>
              <a:rPr lang="sk-SK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marL="342900" indent="-342900" algn="just">
              <a:buFont typeface="Symbol" charset="2"/>
              <a:buChar char=""/>
            </a:pPr>
            <a:r>
              <a:rPr lang="sk-SK" sz="1700" i="1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Neschopnosť </a:t>
            </a:r>
            <a:r>
              <a:rPr lang="sk-SK" sz="1700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podriadiť</a:t>
            </a:r>
            <a:r>
              <a:rPr lang="sk-SK" sz="1700" i="1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 sa autorite </a:t>
            </a:r>
            <a:r>
              <a:rPr lang="sk-SK" sz="1700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a </a:t>
            </a:r>
            <a:r>
              <a:rPr lang="sk-SK" sz="1700" i="1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pravidlám </a:t>
            </a:r>
            <a:r>
              <a:rPr lang="sk-SK" sz="1700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- deti </a:t>
            </a:r>
            <a:r>
              <a:rPr lang="sk-SK" sz="1700" b="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sa hnevajú</a:t>
            </a:r>
            <a:r>
              <a:rPr lang="sk-SK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, sú </a:t>
            </a:r>
            <a:r>
              <a:rPr lang="sk-SK" sz="1700" b="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zámerne nepríjemné, hádajú sa s dospelými </a:t>
            </a:r>
            <a:r>
              <a:rPr lang="sk-SK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sk-SK" sz="1700" b="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opozičné správanie</a:t>
            </a:r>
            <a:r>
              <a:rPr lang="sk-SK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marL="342900" indent="-342900" algn="just">
              <a:buFont typeface="Symbol" charset="2"/>
              <a:buChar char=""/>
            </a:pPr>
            <a:r>
              <a:rPr lang="en-US" sz="1700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Menšia odolnosť voči neúspechu, kritike, urážke </a:t>
            </a:r>
          </a:p>
          <a:p>
            <a:pPr marL="342900" indent="-342900" algn="just">
              <a:buFont typeface="Symbol" charset="2"/>
              <a:buChar char=""/>
            </a:pPr>
            <a:r>
              <a:rPr lang="en-US" sz="1700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Nízke sebavedomie </a:t>
            </a:r>
            <a:r>
              <a:rPr lang="en-US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- deti majú problémy s uvedomením si vlastnej hodnoty, cítia sa neisto, majú nepríjemné pocity, prežívajú rozpaky.</a:t>
            </a:r>
            <a:endParaRPr lang="sk-SK" sz="17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Symbol" charset="2"/>
              <a:buChar char=""/>
            </a:pPr>
            <a:r>
              <a:rPr lang="en-US" sz="1700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Vyhýbanie sa domácim úlohám </a:t>
            </a:r>
            <a:r>
              <a:rPr lang="en-US" sz="17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- kvôli problémom so sústredením je písanie domácich úloh často problémom, čím viac sú deti nútené do domácich úloh, tým väčší je odpor.</a:t>
            </a:r>
            <a:endParaRPr lang="sk-SK" sz="17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spcAft>
                <a:spcPts val="1200"/>
              </a:spcAft>
              <a:buFont typeface="Symbol" charset="2"/>
              <a:buChar char=""/>
            </a:pPr>
            <a:endParaRPr lang="sk-SK" sz="17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9803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981200" y="188640"/>
            <a:ext cx="5791200" cy="68760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000">
                <a:solidFill>
                  <a:srgbClr val="51C3F9"/>
                </a:solidFill>
                <a:latin typeface="Times New Roman" charset="0"/>
                <a:ea typeface="Times New Roman" charset="0"/>
                <a:cs typeface="Times New Roman" charset="0"/>
              </a:rPr>
              <a:t>Intervencia</a:t>
            </a:r>
            <a:endParaRPr lang="sk-SK" sz="3000" dirty="0">
              <a:solidFill>
                <a:srgbClr val="51C3F9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3" name="Zástupný objekt pre obsah 3"/>
          <p:cNvGraphicFramePr>
            <a:graphicFrameLocks/>
          </p:cNvGraphicFramePr>
          <p:nvPr/>
        </p:nvGraphicFramePr>
        <p:xfrm>
          <a:off x="1703512" y="1124744"/>
          <a:ext cx="8686800" cy="555780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602"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Čo by ste mali </a:t>
                      </a:r>
                      <a:r>
                        <a:rPr lang="sk-SK" baseline="0" dirty="0"/>
                        <a:t>urobiť?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Ako na to</a:t>
                      </a:r>
                      <a:r>
                        <a:rPr lang="sk-SK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3003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1. </a:t>
                      </a:r>
                      <a:r>
                        <a:rPr lang="sk-SK" b="1" baseline="0" dirty="0" err="1"/>
                        <a:t>Zmena sedacieho poriadku žiaka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dirty="0"/>
                        <a:t>Ak </a:t>
                      </a:r>
                      <a:r>
                        <a:rPr lang="sk-SK" sz="1800" baseline="0" dirty="0" err="1"/>
                        <a:t>je žiak nepozornejší</a:t>
                      </a:r>
                      <a:r>
                        <a:rPr lang="sk-SK" sz="1800" baseline="0" dirty="0"/>
                        <a:t>, </a:t>
                      </a:r>
                      <a:r>
                        <a:rPr lang="sk-SK" sz="1800" baseline="0" dirty="0" err="1"/>
                        <a:t>umiestnite ho </a:t>
                      </a:r>
                      <a:r>
                        <a:rPr lang="sk-SK" sz="1800" baseline="0" dirty="0"/>
                        <a:t>dopredu </a:t>
                      </a:r>
                      <a:r>
                        <a:rPr lang="sk-SK" sz="1800" baseline="0" dirty="0" err="1"/>
                        <a:t>k pokojnému </a:t>
                      </a:r>
                      <a:r>
                        <a:rPr lang="sk-SK" sz="1800" baseline="0" dirty="0"/>
                        <a:t>a </a:t>
                      </a:r>
                      <a:r>
                        <a:rPr lang="sk-SK" sz="1800" baseline="0" dirty="0" err="1"/>
                        <a:t>trpezlivému spolužiakovi</a:t>
                      </a:r>
                      <a:r>
                        <a:rPr lang="sk-SK" sz="1800" baseline="0" dirty="0"/>
                        <a:t>. </a:t>
                      </a:r>
                      <a:r>
                        <a:rPr lang="sk-SK" sz="1800" baseline="0" dirty="0" err="1"/>
                        <a:t>Ak je </a:t>
                      </a:r>
                      <a:r>
                        <a:rPr lang="sk-SK" sz="1800" baseline="0" dirty="0"/>
                        <a:t>viac </a:t>
                      </a:r>
                      <a:r>
                        <a:rPr lang="sk-SK" sz="1800" baseline="0" dirty="0" err="1"/>
                        <a:t>hyperaktívny</a:t>
                      </a:r>
                      <a:r>
                        <a:rPr lang="sk-SK" sz="1800" baseline="0" dirty="0"/>
                        <a:t>, </a:t>
                      </a:r>
                      <a:r>
                        <a:rPr lang="sk-SK" sz="1800" baseline="0" dirty="0" err="1"/>
                        <a:t>zvážte umiestnenie </a:t>
                      </a:r>
                      <a:r>
                        <a:rPr lang="sk-SK" sz="1800" baseline="0" dirty="0"/>
                        <a:t>do </a:t>
                      </a:r>
                      <a:r>
                        <a:rPr lang="sk-SK" sz="1800" baseline="0" dirty="0" err="1"/>
                        <a:t>zadnej časti triedy</a:t>
                      </a:r>
                      <a:r>
                        <a:rPr lang="sk-SK" sz="1800" baseline="0" dirty="0"/>
                        <a:t>, </a:t>
                      </a:r>
                      <a:r>
                        <a:rPr lang="sk-SK" sz="1800" baseline="0" dirty="0" err="1"/>
                        <a:t>kde sa môže pohybovať bez toho, aby toľko rušil ostatných</a:t>
                      </a:r>
                      <a:r>
                        <a:rPr lang="sk-SK" sz="1800" baseline="0" dirty="0"/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941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2. </a:t>
                      </a:r>
                      <a:r>
                        <a:rPr lang="sk-SK" b="1" dirty="0" err="1"/>
                        <a:t>Dávať ústne </a:t>
                      </a:r>
                      <a:r>
                        <a:rPr lang="sk-SK" b="1" dirty="0"/>
                        <a:t>a </a:t>
                      </a:r>
                      <a:r>
                        <a:rPr lang="sk-SK" b="1" dirty="0" err="1"/>
                        <a:t>písomné pokyny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err="1"/>
                        <a:t>uistite </a:t>
                      </a:r>
                      <a:r>
                        <a:rPr lang="sk-SK" sz="1800" dirty="0"/>
                        <a:t>sa</a:t>
                      </a:r>
                      <a:r>
                        <a:rPr lang="sk-SK" sz="1800" dirty="0" err="1"/>
                        <a:t>, že študent porozumel zadaniu</a:t>
                      </a:r>
                      <a:r>
                        <a:rPr lang="sk-SK" sz="1800" dirty="0"/>
                        <a:t>. </a:t>
                      </a:r>
                      <a:r>
                        <a:rPr lang="sk-SK" sz="1800" dirty="0" err="1"/>
                        <a:t>Ak je potrebné viacnásobné </a:t>
                      </a:r>
                      <a:r>
                        <a:rPr lang="sk-SK" sz="1800" dirty="0"/>
                        <a:t>opakovanie </a:t>
                      </a:r>
                      <a:r>
                        <a:rPr lang="sk-SK" sz="1800" dirty="0" err="1"/>
                        <a:t>pokynov, mali by ste zostať pokojní</a:t>
                      </a:r>
                      <a:r>
                        <a:rPr lang="sk-SK" sz="180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9099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3. </a:t>
                      </a:r>
                      <a:r>
                        <a:rPr lang="sk-SK" b="1" baseline="0" dirty="0" err="1"/>
                        <a:t>Individuálny prístup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dirty="0"/>
                        <a:t>-dajte viac </a:t>
                      </a:r>
                      <a:r>
                        <a:rPr lang="sk-SK" sz="1800" dirty="0" err="1"/>
                        <a:t>času</a:t>
                      </a:r>
                      <a:r>
                        <a:rPr lang="sk-SK" sz="1800" dirty="0"/>
                        <a:t>, </a:t>
                      </a:r>
                      <a:r>
                        <a:rPr lang="sk-SK" sz="1800" dirty="0" err="1"/>
                        <a:t>upravte zadanie </a:t>
                      </a:r>
                      <a:r>
                        <a:rPr lang="sk-SK" sz="1800" dirty="0"/>
                        <a:t>(napr. </a:t>
                      </a:r>
                      <a:r>
                        <a:rPr lang="sk-SK" sz="1800" dirty="0" err="1"/>
                        <a:t>kratšie</a:t>
                      </a:r>
                      <a:r>
                        <a:rPr lang="sk-SK" sz="1800" dirty="0"/>
                        <a:t>, </a:t>
                      </a:r>
                      <a:r>
                        <a:rPr lang="sk-SK" sz="1800" dirty="0" err="1"/>
                        <a:t>ale formálne </a:t>
                      </a:r>
                      <a:r>
                        <a:rPr lang="sk-SK" sz="1800" baseline="0" dirty="0"/>
                        <a:t>a </a:t>
                      </a:r>
                      <a:r>
                        <a:rPr lang="sk-SK" sz="1800" baseline="0" dirty="0" err="1"/>
                        <a:t>obsahovo správne </a:t>
                      </a:r>
                      <a:r>
                        <a:rPr lang="sk-SK" sz="1800" dirty="0" err="1"/>
                        <a:t>vypracované)</a:t>
                      </a:r>
                      <a:r>
                        <a:rPr lang="sk-SK" sz="1800" dirty="0"/>
                        <a:t>. </a:t>
                      </a:r>
                      <a:r>
                        <a:rPr lang="sk-SK" sz="1800" dirty="0" err="1"/>
                        <a:t>Postupne </a:t>
                      </a:r>
                      <a:r>
                        <a:rPr lang="sk-SK" sz="1800" baseline="0" dirty="0" err="1"/>
                        <a:t>zvyšujte nároky</a:t>
                      </a:r>
                      <a:r>
                        <a:rPr lang="sk-SK" sz="1800" baseline="0" dirty="0"/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aseline="0" dirty="0"/>
                        <a:t>Rozdeľte </a:t>
                      </a:r>
                      <a:r>
                        <a:rPr lang="sk-SK" sz="1800" baseline="0" dirty="0" err="1"/>
                        <a:t>väčšiu úlohu na </a:t>
                      </a:r>
                      <a:r>
                        <a:rPr lang="sk-SK" sz="1800" baseline="0" dirty="0"/>
                        <a:t>viac </a:t>
                      </a:r>
                      <a:r>
                        <a:rPr lang="sk-SK" sz="1800" baseline="0" dirty="0" err="1"/>
                        <a:t>samostatných celkov</a:t>
                      </a:r>
                      <a:r>
                        <a:rPr lang="sk-SK" sz="1800" baseline="0" dirty="0"/>
                        <a:t>,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3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/>
                        <a:t>4. Musíte </a:t>
                      </a:r>
                      <a:r>
                        <a:rPr lang="sk-SK" b="1" dirty="0" err="1"/>
                        <a:t>sa vedieť vyrovnať s emocionálnymi </a:t>
                      </a:r>
                      <a:r>
                        <a:rPr lang="sk-SK" b="1" baseline="0" dirty="0" err="1"/>
                        <a:t>reakciami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dirty="0"/>
                        <a:t>odhadnúť a </a:t>
                      </a:r>
                      <a:r>
                        <a:rPr lang="sk-SK" sz="1800" dirty="0" err="1"/>
                        <a:t>vyhnúť sa situáciám, </a:t>
                      </a:r>
                      <a:r>
                        <a:rPr lang="sk-SK" sz="1800" baseline="0" dirty="0" err="1"/>
                        <a:t>ktoré môžu spôsobiť takéto správanie </a:t>
                      </a:r>
                      <a:endParaRPr lang="sk-SK" sz="1800" baseline="0" dirty="0"/>
                    </a:p>
                    <a:p>
                      <a:r>
                        <a:rPr lang="sk-SK" sz="1800" baseline="0" dirty="0"/>
                        <a:t>Ak </a:t>
                      </a:r>
                      <a:r>
                        <a:rPr lang="sk-SK" sz="1800" baseline="0" dirty="0" err="1"/>
                        <a:t>sa to už stalo</a:t>
                      </a:r>
                      <a:r>
                        <a:rPr lang="sk-SK" sz="1800" baseline="0" dirty="0"/>
                        <a:t>, </a:t>
                      </a:r>
                      <a:r>
                        <a:rPr lang="sk-SK" sz="1800" baseline="0" dirty="0" err="1"/>
                        <a:t>zachovajte pokoj</a:t>
                      </a:r>
                      <a:r>
                        <a:rPr lang="sk-SK" sz="1800" baseline="0" dirty="0"/>
                        <a:t>, </a:t>
                      </a:r>
                      <a:r>
                        <a:rPr lang="sk-SK" sz="1800" baseline="0" dirty="0" err="1"/>
                        <a:t>nevyhrážajte sa </a:t>
                      </a:r>
                      <a:r>
                        <a:rPr lang="sk-SK" sz="1800" baseline="0" dirty="0"/>
                        <a:t>a nechajte </a:t>
                      </a:r>
                      <a:r>
                        <a:rPr lang="sk-SK" sz="1800" baseline="0" dirty="0" err="1"/>
                        <a:t>to odísť</a:t>
                      </a:r>
                      <a:r>
                        <a:rPr lang="sk-SK" sz="1800" baseline="0" dirty="0"/>
                        <a:t>. Žiak sa </a:t>
                      </a:r>
                      <a:r>
                        <a:rPr lang="sk-SK" sz="1800" baseline="0" dirty="0" err="1"/>
                        <a:t>rýchlejšie upokojí, ak vidí, že </a:t>
                      </a:r>
                      <a:r>
                        <a:rPr lang="sk-SK" sz="1800" baseline="0" dirty="0"/>
                        <a:t>ste </a:t>
                      </a:r>
                      <a:r>
                        <a:rPr lang="sk-SK" sz="1800" baseline="0" dirty="0" err="1"/>
                        <a:t>pokojní</a:t>
                      </a:r>
                      <a:r>
                        <a:rPr lang="sk-SK" sz="1800" baseline="0" dirty="0"/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29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981200" y="188640"/>
            <a:ext cx="5791200" cy="68760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000">
                <a:solidFill>
                  <a:srgbClr val="51C3F9"/>
                </a:solidFill>
                <a:latin typeface="Times New Roman" charset="0"/>
                <a:ea typeface="Times New Roman" charset="0"/>
                <a:cs typeface="Times New Roman" charset="0"/>
              </a:rPr>
              <a:t>Intervencia</a:t>
            </a:r>
            <a:endParaRPr lang="sk-SK" sz="3000" dirty="0">
              <a:solidFill>
                <a:srgbClr val="51C3F9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3" name="Zástupný objekt pre obsah 3"/>
          <p:cNvGraphicFramePr>
            <a:graphicFrameLocks/>
          </p:cNvGraphicFramePr>
          <p:nvPr/>
        </p:nvGraphicFramePr>
        <p:xfrm>
          <a:off x="1775520" y="1124744"/>
          <a:ext cx="8424936" cy="560127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94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645">
                <a:tc>
                  <a:txBody>
                    <a:bodyPr/>
                    <a:lstStyle/>
                    <a:p>
                      <a:pPr algn="ctr"/>
                      <a:r>
                        <a:rPr lang="sk-SK" sz="1800" dirty="0" err="1"/>
                        <a:t>Čo </a:t>
                      </a:r>
                      <a:r>
                        <a:rPr lang="sk-SK" sz="1800" baseline="0" dirty="0" err="1"/>
                        <a:t>by ste mali </a:t>
                      </a:r>
                      <a:r>
                        <a:rPr lang="sk-SK" sz="1800" baseline="0" dirty="0"/>
                        <a:t>urobiť? </a:t>
                      </a:r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dirty="0" err="1"/>
                        <a:t>Ako na to</a:t>
                      </a:r>
                      <a:r>
                        <a:rPr lang="sk-SK" sz="1800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23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/>
                        <a:t>5. </a:t>
                      </a:r>
                      <a:r>
                        <a:rPr lang="sk-SK" b="1" dirty="0" err="1"/>
                        <a:t>Individuálna podpora žiaka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/>
                        <a:t>-Povzbudzujte </a:t>
                      </a:r>
                      <a:r>
                        <a:rPr lang="sk-SK" sz="1800" dirty="0" err="1"/>
                        <a:t>dieťa, </a:t>
                      </a:r>
                      <a:r>
                        <a:rPr lang="sk-SK" sz="1800" baseline="0" dirty="0" err="1"/>
                        <a:t>ak </a:t>
                      </a:r>
                      <a:r>
                        <a:rPr lang="sk-SK" sz="1800" baseline="0" dirty="0"/>
                        <a:t>má </a:t>
                      </a:r>
                      <a:r>
                        <a:rPr lang="sk-SK" sz="1800" baseline="0" dirty="0" err="1"/>
                        <a:t>problémy s plnením úloh</a:t>
                      </a:r>
                      <a:r>
                        <a:rPr lang="sk-SK" sz="1800" baseline="0" dirty="0"/>
                        <a:t>, </a:t>
                      </a:r>
                      <a:r>
                        <a:rPr lang="sk-SK" sz="1800" dirty="0" err="1"/>
                        <a:t>chváľte </a:t>
                      </a:r>
                      <a:r>
                        <a:rPr lang="sk-SK" sz="1800" baseline="0" dirty="0" err="1"/>
                        <a:t>ho</a:t>
                      </a:r>
                      <a:r>
                        <a:rPr lang="sk-SK" sz="1800" dirty="0"/>
                        <a:t>, </a:t>
                      </a:r>
                      <a:r>
                        <a:rPr lang="sk-SK" sz="1800" baseline="0" dirty="0" err="1"/>
                        <a:t>uistite sa, že vie, či niečo urobilo správne/ načas/ samo bez pomoci atď</a:t>
                      </a:r>
                      <a:r>
                        <a:rPr lang="sk-SK" sz="1800" baseline="0" dirty="0"/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2370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6. </a:t>
                      </a:r>
                      <a:r>
                        <a:rPr lang="sk-SK" b="1" dirty="0" err="1"/>
                        <a:t>Vytvorenie systému </a:t>
                      </a:r>
                      <a:r>
                        <a:rPr lang="sk-SK" b="1" dirty="0"/>
                        <a:t>riadenia </a:t>
                      </a:r>
                      <a:r>
                        <a:rPr lang="sk-SK" b="1" dirty="0" err="1"/>
                        <a:t>triedy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aseline="0" dirty="0" err="1"/>
                        <a:t>-Napr</a:t>
                      </a:r>
                      <a:r>
                        <a:rPr lang="sk-SK" sz="1800" dirty="0"/>
                        <a:t>. </a:t>
                      </a:r>
                      <a:r>
                        <a:rPr lang="sk-SK" sz="1800" baseline="0" dirty="0" err="1"/>
                        <a:t>tabuľa so </a:t>
                      </a:r>
                      <a:r>
                        <a:rPr lang="sk-SK" sz="1800" baseline="0" dirty="0"/>
                        <a:t>"</a:t>
                      </a:r>
                      <a:r>
                        <a:rPr lang="sk-SK" sz="1800" baseline="0" dirty="0" err="1"/>
                        <a:t>smajlíkmi" (</a:t>
                      </a:r>
                      <a:r>
                        <a:rPr lang="sk-SK" sz="1800" baseline="0" dirty="0"/>
                        <a:t>v </a:t>
                      </a:r>
                      <a:r>
                        <a:rPr lang="sk-SK" sz="1800" baseline="0" dirty="0" err="1"/>
                        <a:t>nižších ročníkoch)</a:t>
                      </a:r>
                      <a:r>
                        <a:rPr lang="sk-SK" sz="1800" baseline="0" dirty="0"/>
                        <a:t>, </a:t>
                      </a:r>
                      <a:r>
                        <a:rPr lang="sk-SK" sz="1800" baseline="0" dirty="0" err="1"/>
                        <a:t>deti dostávajú zakaždým, keď pomáhajú s pomôckami, </a:t>
                      </a:r>
                      <a:r>
                        <a:rPr lang="sk-SK" sz="1800" baseline="0" dirty="0"/>
                        <a:t>robia </a:t>
                      </a:r>
                      <a:r>
                        <a:rPr lang="sk-SK" sz="1800" baseline="0" dirty="0" err="1"/>
                        <a:t>niečo správne</a:t>
                      </a:r>
                      <a:r>
                        <a:rPr lang="sk-SK" sz="1800" baseline="0" dirty="0"/>
                        <a:t>, </a:t>
                      </a:r>
                      <a:r>
                        <a:rPr lang="sk-SK" sz="1800" baseline="0" dirty="0" err="1"/>
                        <a:t>dokončia úlohy správne, </a:t>
                      </a:r>
                      <a:r>
                        <a:rPr lang="sk-SK" sz="1800" baseline="0" dirty="0"/>
                        <a:t>aby </a:t>
                      </a:r>
                      <a:r>
                        <a:rPr lang="sk-SK" sz="1800" baseline="0" dirty="0" err="1"/>
                        <a:t>sa žiaci necítili znevýhodnení v porovnaní so žiakmi s </a:t>
                      </a:r>
                      <a:r>
                        <a:rPr lang="sk-SK" sz="1800" baseline="0" dirty="0"/>
                        <a:t>ADHD.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3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/>
                        <a:t>7. </a:t>
                      </a:r>
                      <a:r>
                        <a:rPr lang="sk-SK" b="1" dirty="0" err="1"/>
                        <a:t>Pomoc pri </a:t>
                      </a:r>
                      <a:r>
                        <a:rPr lang="sk-SK" b="1" dirty="0"/>
                        <a:t>organizácii </a:t>
                      </a:r>
                      <a:r>
                        <a:rPr lang="sk-SK" b="1" dirty="0" err="1"/>
                        <a:t>práce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/>
                        <a:t>usporiadanie </a:t>
                      </a:r>
                      <a:r>
                        <a:rPr lang="sk-SK" sz="1800" dirty="0" err="1"/>
                        <a:t>školských pomôcok </a:t>
                      </a:r>
                      <a:r>
                        <a:rPr lang="sk-SK" sz="1800" dirty="0"/>
                        <a:t>a </a:t>
                      </a:r>
                      <a:r>
                        <a:rPr lang="sk-SK" sz="1800" dirty="0" err="1"/>
                        <a:t>učebného priestoru</a:t>
                      </a:r>
                      <a:r>
                        <a:rPr lang="sk-SK" sz="1800" dirty="0"/>
                        <a:t>, </a:t>
                      </a:r>
                      <a:r>
                        <a:rPr lang="sk-SK" sz="1800" dirty="0" err="1"/>
                        <a:t>zapisovanie úloh</a:t>
                      </a:r>
                      <a:r>
                        <a:rPr lang="sk-SK" sz="1800" dirty="0"/>
                        <a:t>, </a:t>
                      </a:r>
                      <a:r>
                        <a:rPr lang="sk-SK" sz="1800" dirty="0" err="1"/>
                        <a:t>vytváranie zoznamov</a:t>
                      </a:r>
                      <a:r>
                        <a:rPr lang="sk-SK" sz="1800" dirty="0"/>
                        <a:t>, </a:t>
                      </a:r>
                      <a:r>
                        <a:rPr lang="sk-SK" sz="1800" dirty="0" err="1"/>
                        <a:t>triedenie činností </a:t>
                      </a:r>
                      <a:r>
                        <a:rPr lang="sk-SK" sz="1800" dirty="0"/>
                        <a:t>podľa </a:t>
                      </a:r>
                      <a:r>
                        <a:rPr lang="sk-SK" sz="1800" dirty="0" err="1"/>
                        <a:t>dôležitosti</a:t>
                      </a:r>
                      <a:r>
                        <a:rPr lang="sk-SK" sz="1800" dirty="0"/>
                        <a:t>, </a:t>
                      </a:r>
                      <a:r>
                        <a:rPr lang="sk-SK" sz="1800" dirty="0" err="1"/>
                        <a:t>vedenie, čo si vziať </a:t>
                      </a:r>
                      <a:r>
                        <a:rPr lang="sk-SK" sz="1800" dirty="0"/>
                        <a:t>a </a:t>
                      </a:r>
                      <a:r>
                        <a:rPr lang="sk-SK" sz="1800" dirty="0" err="1"/>
                        <a:t>priniesť </a:t>
                      </a:r>
                      <a:r>
                        <a:rPr lang="sk-SK" sz="1800" baseline="0" dirty="0" err="1"/>
                        <a:t>z domu atď</a:t>
                      </a:r>
                      <a:r>
                        <a:rPr lang="sk-SK" sz="1800" baseline="0" dirty="0"/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38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/>
                        <a:t>8. </a:t>
                      </a:r>
                      <a:r>
                        <a:rPr lang="sk-SK" b="1" dirty="0" err="1"/>
                        <a:t>Komunikácia s rodičmi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/>
                        <a:t>Čím </a:t>
                      </a:r>
                      <a:r>
                        <a:rPr lang="sk-SK" sz="1800" dirty="0" err="1"/>
                        <a:t>lepšia bude </a:t>
                      </a:r>
                      <a:r>
                        <a:rPr lang="sk-SK" sz="1800" dirty="0"/>
                        <a:t>súhra </a:t>
                      </a:r>
                      <a:r>
                        <a:rPr lang="sk-SK" sz="1800" dirty="0" err="1"/>
                        <a:t>všetkých odborníkov</a:t>
                      </a:r>
                      <a:r>
                        <a:rPr lang="sk-SK" sz="1800" dirty="0"/>
                        <a:t>, </a:t>
                      </a:r>
                      <a:r>
                        <a:rPr lang="sk-SK" sz="1800" dirty="0" err="1"/>
                        <a:t>učiteľov </a:t>
                      </a:r>
                      <a:r>
                        <a:rPr lang="sk-SK" sz="1800" dirty="0"/>
                        <a:t>a </a:t>
                      </a:r>
                      <a:r>
                        <a:rPr lang="sk-SK" sz="1800" dirty="0" err="1"/>
                        <a:t>rodičov, tým skôr môžeme očakávať prekonanie </a:t>
                      </a:r>
                      <a:r>
                        <a:rPr lang="sk-SK" sz="1800" dirty="0"/>
                        <a:t>alebo </a:t>
                      </a:r>
                      <a:r>
                        <a:rPr lang="sk-SK" sz="1800" dirty="0" err="1"/>
                        <a:t>zmiernenie ťažkostí </a:t>
                      </a:r>
                      <a:r>
                        <a:rPr lang="sk-SK" sz="1800" dirty="0"/>
                        <a:t>pri </a:t>
                      </a:r>
                      <a:r>
                        <a:rPr lang="sk-SK" sz="1800" dirty="0" err="1"/>
                        <a:t>výchove </a:t>
                      </a:r>
                      <a:r>
                        <a:rPr lang="sk-SK" sz="1800" dirty="0"/>
                        <a:t>a </a:t>
                      </a:r>
                      <a:r>
                        <a:rPr lang="sk-SK" sz="1800" dirty="0" err="1"/>
                        <a:t>vzdelávaní dieťaťa </a:t>
                      </a:r>
                      <a:r>
                        <a:rPr lang="sk-SK" sz="1800" baseline="0" dirty="0" err="1"/>
                        <a:t>s </a:t>
                      </a:r>
                      <a:r>
                        <a:rPr lang="sk-SK" sz="1800" baseline="0" dirty="0"/>
                        <a:t>ADHD.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4193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980728"/>
            <a:ext cx="7499176" cy="795536"/>
          </a:xfrm>
        </p:spPr>
        <p:txBody>
          <a:bodyPr>
            <a:normAutofit/>
          </a:bodyPr>
          <a:lstStyle/>
          <a:p>
            <a:r>
              <a:rPr lang="sk-SK" sz="3200" b="0" dirty="0" err="1"/>
              <a:t>Čo vieme o Alice</a:t>
            </a:r>
            <a:r>
              <a:rPr lang="sk-SK" sz="3200" b="0" dirty="0"/>
              <a:t>?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81200" y="1988841"/>
            <a:ext cx="7931224" cy="4176463"/>
          </a:xfrm>
        </p:spPr>
        <p:txBody>
          <a:bodyPr/>
          <a:lstStyle/>
          <a:p>
            <a:pPr marL="342900" indent="-342900" algn="just">
              <a:buFont typeface="Arial" charset="0"/>
              <a:buChar char="•"/>
            </a:pPr>
            <a:r>
              <a:rPr lang="sk-SK" sz="2400" b="0" dirty="0"/>
              <a:t>Alice a </a:t>
            </a:r>
            <a:r>
              <a:rPr lang="sk-SK" sz="2400" b="0" dirty="0" err="1"/>
              <a:t>je to študentka, ktorá </a:t>
            </a:r>
            <a:r>
              <a:rPr lang="sk-SK" sz="2400" b="0" dirty="0"/>
              <a:t>prestúpila </a:t>
            </a:r>
            <a:r>
              <a:rPr lang="sk-SK" sz="2400" b="0" dirty="0" err="1"/>
              <a:t>z inej školy</a:t>
            </a:r>
            <a:r>
              <a:rPr lang="sk-SK" sz="2400" b="0" dirty="0"/>
              <a:t>. </a:t>
            </a:r>
            <a:r>
              <a:rPr lang="sk-SK" sz="2400" b="0" dirty="0" err="1"/>
              <a:t>Hoci </a:t>
            </a:r>
            <a:r>
              <a:rPr lang="sk-SK" sz="2400" b="0" dirty="0"/>
              <a:t>Alica </a:t>
            </a:r>
            <a:r>
              <a:rPr lang="sk-SK" sz="2400" b="0" dirty="0" err="1"/>
              <a:t>mala </a:t>
            </a:r>
            <a:r>
              <a:rPr lang="sk-SK" sz="2400" b="0" dirty="0"/>
              <a:t>na </a:t>
            </a:r>
            <a:r>
              <a:rPr lang="sk-SK" sz="2400" b="0" dirty="0" err="1"/>
              <a:t>starej škole vždy dobré známky</a:t>
            </a:r>
            <a:r>
              <a:rPr lang="sk-SK" sz="2400" b="0" dirty="0"/>
              <a:t>, </a:t>
            </a:r>
            <a:r>
              <a:rPr lang="sk-SK" sz="2400" b="0" dirty="0" err="1"/>
              <a:t>jej známky sa neustále zhoršujú</a:t>
            </a:r>
            <a:r>
              <a:rPr lang="sk-SK" sz="2400" b="0" dirty="0"/>
              <a:t>. Nemá žiadnych </a:t>
            </a:r>
            <a:r>
              <a:rPr lang="sk-SK" sz="2400" b="0" dirty="0" err="1"/>
              <a:t>priateľov </a:t>
            </a:r>
            <a:r>
              <a:rPr lang="sk-SK" sz="2400" b="0" dirty="0"/>
              <a:t>a </a:t>
            </a:r>
            <a:r>
              <a:rPr lang="sk-SK" sz="2400" b="0" dirty="0" err="1"/>
              <a:t>svoj </a:t>
            </a:r>
            <a:r>
              <a:rPr lang="sk-SK" sz="2400" b="0" dirty="0"/>
              <a:t>voľný </a:t>
            </a:r>
            <a:r>
              <a:rPr lang="sk-SK" sz="2400" b="0" dirty="0" err="1"/>
              <a:t>čas </a:t>
            </a:r>
            <a:r>
              <a:rPr lang="sk-SK" sz="2400" b="0" dirty="0"/>
              <a:t>v </a:t>
            </a:r>
            <a:r>
              <a:rPr lang="sk-SK" sz="2400" b="0" dirty="0" err="1"/>
              <a:t>škole trávi skôr s niekoľkými vybranými učiteľmi</a:t>
            </a:r>
            <a:r>
              <a:rPr lang="sk-SK" sz="2400" b="0" dirty="0"/>
              <a:t>. </a:t>
            </a:r>
            <a:r>
              <a:rPr lang="sk-SK" sz="2400" b="0" dirty="0" err="1"/>
              <a:t>Často fňuká</a:t>
            </a:r>
            <a:r>
              <a:rPr lang="sk-SK" sz="2400" b="0" dirty="0"/>
              <a:t>, </a:t>
            </a:r>
            <a:r>
              <a:rPr lang="sk-SK" sz="2400" b="0" dirty="0" err="1"/>
              <a:t>je veľmi plachá </a:t>
            </a:r>
            <a:r>
              <a:rPr lang="sk-SK" sz="2400" b="0" dirty="0"/>
              <a:t>a nevenuje</a:t>
            </a:r>
            <a:r>
              <a:rPr lang="sk-SK" sz="2400" b="0" dirty="0" err="1"/>
              <a:t> sa záujmom bežným </a:t>
            </a:r>
            <a:r>
              <a:rPr lang="sk-SK" sz="2400" b="0" dirty="0"/>
              <a:t>pre </a:t>
            </a:r>
            <a:r>
              <a:rPr lang="sk-SK" sz="2400" b="0" dirty="0" err="1"/>
              <a:t>dospievajúce dievčatá</a:t>
            </a:r>
            <a:r>
              <a:rPr lang="sk-SK" sz="2400" b="0" dirty="0"/>
              <a:t>. Nie je tabuľkovo schopná </a:t>
            </a:r>
            <a:r>
              <a:rPr lang="sk-SK" sz="2400" b="0" dirty="0" err="1"/>
              <a:t>sústrediť sa </a:t>
            </a:r>
            <a:r>
              <a:rPr lang="sk-SK" sz="2400" b="0" dirty="0"/>
              <a:t>alebo </a:t>
            </a:r>
            <a:r>
              <a:rPr lang="sk-SK" sz="2400" b="0" dirty="0" err="1"/>
              <a:t>dokončiť akúkoľvek úlohu, </a:t>
            </a:r>
            <a:r>
              <a:rPr lang="sk-SK" sz="2400" b="0" dirty="0"/>
              <a:t>na</a:t>
            </a:r>
            <a:r>
              <a:rPr lang="sk-SK" sz="2400" b="0" dirty="0" err="1"/>
              <a:t> ktorej začne pracovať</a:t>
            </a:r>
            <a:r>
              <a:rPr lang="sk-SK" sz="2400" b="0" dirty="0"/>
              <a:t>. </a:t>
            </a:r>
            <a:r>
              <a:rPr lang="sk-SK" sz="2400" b="0" dirty="0" err="1"/>
              <a:t>Stratila záujem o </a:t>
            </a:r>
            <a:r>
              <a:rPr lang="sk-SK" sz="2400" b="0" dirty="0"/>
              <a:t>väčšinu </a:t>
            </a:r>
            <a:r>
              <a:rPr lang="sk-SK" sz="2400" b="0" dirty="0" err="1"/>
              <a:t>každodenných činností</a:t>
            </a:r>
            <a:r>
              <a:rPr lang="sk-SK" sz="2400" b="0" dirty="0"/>
              <a:t>, </a:t>
            </a:r>
            <a:r>
              <a:rPr lang="sk-SK" sz="2400" b="0" dirty="0" err="1"/>
              <a:t>často plače </a:t>
            </a:r>
            <a:r>
              <a:rPr lang="sk-SK" sz="2400" b="0" dirty="0"/>
              <a:t>a </a:t>
            </a:r>
            <a:r>
              <a:rPr lang="sk-SK" sz="2400" b="0" dirty="0" err="1"/>
              <a:t>má problém sa </a:t>
            </a:r>
            <a:r>
              <a:rPr lang="sk-SK" sz="2400" b="0" dirty="0"/>
              <a:t>na </a:t>
            </a:r>
            <a:r>
              <a:rPr lang="sk-SK" sz="2400" b="0"/>
              <a:t>čokoľvek </a:t>
            </a:r>
            <a:r>
              <a:rPr lang="sk-SK" sz="2400" b="0" dirty="0" err="1"/>
              <a:t>sústrediť. </a:t>
            </a:r>
            <a:endParaRPr lang="sk-SK" sz="2400" b="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464533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81158" y="2786058"/>
            <a:ext cx="8072494" cy="1297250"/>
          </a:xfrm>
        </p:spPr>
        <p:txBody>
          <a:bodyPr/>
          <a:lstStyle/>
          <a:p>
            <a:pPr algn="ctr"/>
            <a:r>
              <a:rPr lang="en-US" sz="4000" b="1" dirty="0"/>
              <a:t>4. Fázy budovania stratégie práce so žiakom s internalizačnými problémami </a:t>
            </a:r>
            <a:endParaRPr lang="sk-SK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6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44" y="285729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1738282" y="785796"/>
            <a:ext cx="36376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Arial"/>
              </a:rPr>
              <a:t>ERASMUS + 2019-1-PL01- KA201-06486</a:t>
            </a:r>
            <a:endParaRPr lang="en-GB" sz="1050" dirty="0">
              <a:solidFill>
                <a:srgbClr val="455F5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77680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1971824" y="188640"/>
            <a:ext cx="5791200" cy="759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sk-SK" b="0"/>
              <a:t>ÚVOD </a:t>
            </a:r>
            <a:endParaRPr b="0"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1631504" y="1196752"/>
            <a:ext cx="8640960" cy="5661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Pojem "internalizujúce správanie" odráža emocionálny alebo psychický stav dieťaťa a zvyčajne zahŕňa depresívne poruchy, úzkostné poruchy, sociálne stiahnutie alebo somatické ťažkosti. </a:t>
            </a:r>
            <a:endParaRPr/>
          </a:p>
          <a:p>
            <a:pPr marL="800100" lvl="1" indent="-342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sk-SK" b="1" i="1"/>
              <a:t>Depresia </a:t>
            </a:r>
            <a:r>
              <a:rPr lang="sk-SK" b="0"/>
              <a:t>je závažný zdravotný stav, pri ktorom sa človek cíti veľmi smutný, beznádejný a bezvýznamný a často nie je schopný normálneho života. Deti, ktoré trpia depresiou, môžu predstierať, že sú choré, odmietajú chodiť do školy, lipnú na rodičovi atď. </a:t>
            </a:r>
            <a:endParaRPr/>
          </a:p>
          <a:p>
            <a:pPr marL="800100" lvl="1" indent="-34290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sk-SK" b="1" i="1"/>
              <a:t>Úzkosť </a:t>
            </a:r>
            <a:r>
              <a:rPr lang="sk-SK" b="0"/>
              <a:t>je pocit obáv, nervozity alebo nepokoja, zvyčajne z blížiacej sa udalosti alebo z niečoho, čo má neistý výsledok. Úzkostné poruchy sa často vyskytujú spolu s inými poruchami, ako sú depresia, poruchy príjmu potravy alebo ADHD. </a:t>
            </a:r>
            <a:endParaRPr/>
          </a:p>
          <a:p>
            <a:pPr marL="800100" lvl="1" indent="-34290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sk-SK" b="1"/>
              <a:t>Sociálne stiahnutie </a:t>
            </a:r>
            <a:r>
              <a:rPr lang="sk-SK" b="0"/>
              <a:t>je definované ako odlúčenie alebo izolácia od ostatných. Sociálne stiahnutie je strach z ľudí alebo sociálnych situácií alebo stiahnutie sa z nich. </a:t>
            </a:r>
            <a:endParaRPr/>
          </a:p>
          <a:p>
            <a:pPr marL="800100" lvl="1" indent="-34290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sk-SK" b="1" i="1"/>
              <a:t>Somatické/fyzické ťažkosti </a:t>
            </a:r>
            <a:r>
              <a:rPr lang="sk-SK" b="0"/>
              <a:t>je tendencia pociťovať a oznamovať somatické symptómy, ktoré nie sú vysvetliteľné patologickými nálezmi, pripisovať ich fyzickej chorobe a vyhľadávať lekársku pomoc. </a:t>
            </a:r>
            <a:endParaRPr b="0"/>
          </a:p>
          <a:p>
            <a:pPr marL="342900" lvl="0" indent="-21590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52718"/>
            <a:ext cx="6563072" cy="1476082"/>
          </a:xfrm>
        </p:spPr>
        <p:txBody>
          <a:bodyPr/>
          <a:lstStyle/>
          <a:p>
            <a:r>
              <a:rPr lang="sk-SK" b="0" dirty="0" err="1"/>
              <a:t>Príčiny špecifických porúch učenia </a:t>
            </a:r>
            <a:endParaRPr lang="sk-SK" b="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81200" y="1752600"/>
            <a:ext cx="8363272" cy="4772744"/>
          </a:xfrm>
        </p:spPr>
        <p:txBody>
          <a:bodyPr>
            <a:normAutofit/>
          </a:bodyPr>
          <a:lstStyle/>
          <a:p>
            <a:r>
              <a:rPr lang="sk-SK" b="0" dirty="0" err="1"/>
              <a:t>Medzi faktory, ktoré môžu ovplyvniť vznik špecifických porúch učenia</a:t>
            </a:r>
            <a:r>
              <a:rPr lang="sk-SK" b="0" dirty="0"/>
              <a:t>, </a:t>
            </a:r>
            <a:r>
              <a:rPr lang="sk-SK" b="0" dirty="0" err="1"/>
              <a:t>patria</a:t>
            </a:r>
            <a:r>
              <a:rPr lang="sk-SK" b="0" dirty="0"/>
              <a:t>:</a:t>
            </a:r>
          </a:p>
          <a:p>
            <a:pPr lvl="1"/>
            <a:r>
              <a:rPr lang="sk-SK" b="1" dirty="0" err="1"/>
              <a:t>Rodinná anamnéza </a:t>
            </a:r>
            <a:r>
              <a:rPr lang="sk-SK" b="1" dirty="0"/>
              <a:t>a </a:t>
            </a:r>
            <a:r>
              <a:rPr lang="sk-SK" b="1" dirty="0" err="1"/>
              <a:t>genetika</a:t>
            </a:r>
            <a:r>
              <a:rPr lang="sk-SK" dirty="0"/>
              <a:t>. </a:t>
            </a:r>
            <a:r>
              <a:rPr lang="sk-SK" b="0" dirty="0" err="1"/>
              <a:t>Rodinná anamnéza porúch učenia zvyšuje </a:t>
            </a:r>
            <a:r>
              <a:rPr lang="sk-SK" b="0" dirty="0"/>
              <a:t>riziko </a:t>
            </a:r>
            <a:r>
              <a:rPr lang="sk-SK" b="0" dirty="0" err="1"/>
              <a:t>vzniku poruchy </a:t>
            </a:r>
            <a:r>
              <a:rPr lang="sk-SK" b="0" dirty="0"/>
              <a:t>u </a:t>
            </a:r>
            <a:r>
              <a:rPr lang="sk-SK" b="0" dirty="0" err="1"/>
              <a:t>dieťaťa</a:t>
            </a:r>
            <a:r>
              <a:rPr lang="sk-SK" b="0" dirty="0"/>
              <a:t>.</a:t>
            </a:r>
          </a:p>
          <a:p>
            <a:pPr lvl="1"/>
            <a:r>
              <a:rPr lang="sk-SK" b="1" dirty="0" err="1"/>
              <a:t>Prenatálne </a:t>
            </a:r>
            <a:r>
              <a:rPr lang="sk-SK" b="1" dirty="0"/>
              <a:t>a </a:t>
            </a:r>
            <a:r>
              <a:rPr lang="sk-SK" b="1" dirty="0" err="1"/>
              <a:t>neonatálne riziká</a:t>
            </a:r>
            <a:r>
              <a:rPr lang="sk-SK" b="1" dirty="0"/>
              <a:t>. </a:t>
            </a:r>
            <a:r>
              <a:rPr lang="sk-SK" b="0" dirty="0" err="1"/>
              <a:t>S poruchami učenia súvisí </a:t>
            </a:r>
            <a:r>
              <a:rPr lang="sk-SK" b="0" dirty="0"/>
              <a:t>slabý </a:t>
            </a:r>
            <a:r>
              <a:rPr lang="sk-SK" b="0" dirty="0" err="1"/>
              <a:t>rast </a:t>
            </a:r>
            <a:r>
              <a:rPr lang="sk-SK" b="0" dirty="0"/>
              <a:t>v </a:t>
            </a:r>
            <a:r>
              <a:rPr lang="sk-SK" b="0" dirty="0" err="1"/>
              <a:t>maternici</a:t>
            </a:r>
            <a:r>
              <a:rPr lang="sk-SK" dirty="0"/>
              <a:t>, </a:t>
            </a:r>
            <a:r>
              <a:rPr lang="sk-SK" b="0" dirty="0"/>
              <a:t>vystavenie </a:t>
            </a:r>
            <a:r>
              <a:rPr lang="sk-SK" b="0" dirty="0" err="1"/>
              <a:t>alkoholu </a:t>
            </a:r>
            <a:r>
              <a:rPr lang="sk-SK" b="0" dirty="0"/>
              <a:t>alebo </a:t>
            </a:r>
            <a:r>
              <a:rPr lang="sk-SK" b="0" dirty="0" err="1"/>
              <a:t>drogám pred narodením</a:t>
            </a:r>
            <a:r>
              <a:rPr lang="sk-SK" b="0" dirty="0"/>
              <a:t>, </a:t>
            </a:r>
            <a:r>
              <a:rPr lang="sk-SK" b="0" dirty="0" err="1"/>
              <a:t>predčasný pôrod </a:t>
            </a:r>
            <a:r>
              <a:rPr lang="sk-SK" b="0" dirty="0"/>
              <a:t>a </a:t>
            </a:r>
            <a:r>
              <a:rPr lang="sk-SK" b="0" dirty="0" err="1"/>
              <a:t>veľmi nízka pôrodná hmotnosť</a:t>
            </a:r>
            <a:r>
              <a:rPr lang="sk-SK" b="0" dirty="0"/>
              <a:t>.</a:t>
            </a:r>
          </a:p>
          <a:p>
            <a:pPr lvl="1"/>
            <a:r>
              <a:rPr lang="sk-SK" b="1" dirty="0" err="1"/>
              <a:t>Fyzická </a:t>
            </a:r>
            <a:r>
              <a:rPr lang="sk-SK" b="1" dirty="0"/>
              <a:t>trauma</a:t>
            </a:r>
            <a:r>
              <a:rPr lang="sk-SK" dirty="0"/>
              <a:t>. </a:t>
            </a:r>
            <a:r>
              <a:rPr lang="sk-SK" dirty="0" err="1"/>
              <a:t>Úrazy hlavy </a:t>
            </a:r>
            <a:r>
              <a:rPr lang="sk-SK" dirty="0"/>
              <a:t>alebo </a:t>
            </a:r>
            <a:r>
              <a:rPr lang="sk-SK" dirty="0" err="1"/>
              <a:t>infekcie nervového systému môžu zohrávať </a:t>
            </a:r>
            <a:r>
              <a:rPr lang="sk-SK" dirty="0"/>
              <a:t>úlohu pri vzniku </a:t>
            </a:r>
            <a:r>
              <a:rPr lang="sk-SK" dirty="0" err="1"/>
              <a:t>porúch učenia</a:t>
            </a:r>
            <a:r>
              <a:rPr lang="sk-SK" dirty="0"/>
              <a:t>.</a:t>
            </a:r>
          </a:p>
          <a:p>
            <a:pPr lvl="1"/>
            <a:r>
              <a:rPr lang="sk-SK" b="1" dirty="0" err="1"/>
              <a:t>Vystavenie životnému prostrediu</a:t>
            </a:r>
            <a:r>
              <a:rPr lang="sk-SK" dirty="0"/>
              <a:t>. Vystavenie </a:t>
            </a:r>
            <a:r>
              <a:rPr lang="sk-SK" dirty="0" err="1"/>
              <a:t>vysokým hladinám toxínov, ako je napríklad olovo</a:t>
            </a:r>
            <a:r>
              <a:rPr lang="sk-SK" dirty="0"/>
              <a:t>, </a:t>
            </a:r>
            <a:r>
              <a:rPr lang="sk-SK" dirty="0" err="1"/>
              <a:t>je spojené </a:t>
            </a:r>
            <a:r>
              <a:rPr lang="sk-SK" dirty="0"/>
              <a:t>so </a:t>
            </a:r>
            <a:r>
              <a:rPr lang="sk-SK" dirty="0" err="1"/>
              <a:t>zvýšeným </a:t>
            </a:r>
            <a:r>
              <a:rPr lang="sk-SK" dirty="0"/>
              <a:t>rizikom </a:t>
            </a:r>
            <a:r>
              <a:rPr lang="sk-SK" dirty="0" err="1"/>
              <a:t>porúch učenia</a:t>
            </a:r>
            <a:r>
              <a:rPr lang="sk-SK" dirty="0"/>
              <a:t>.</a:t>
            </a:r>
          </a:p>
          <a:p>
            <a:pPr lvl="1"/>
            <a:r>
              <a:rPr lang="sk-SK" b="1" dirty="0" err="1"/>
              <a:t>Psychická </a:t>
            </a:r>
            <a:r>
              <a:rPr lang="sk-SK" b="1" dirty="0"/>
              <a:t>trauma. </a:t>
            </a:r>
            <a:r>
              <a:rPr lang="sk-SK" b="0" dirty="0" err="1"/>
              <a:t>Psychická </a:t>
            </a:r>
            <a:r>
              <a:rPr lang="sk-SK" b="0" dirty="0"/>
              <a:t>trauma alebo </a:t>
            </a:r>
            <a:r>
              <a:rPr lang="sk-SK" b="0" dirty="0" err="1"/>
              <a:t>zneužívanie </a:t>
            </a:r>
            <a:r>
              <a:rPr lang="sk-SK" b="0" dirty="0"/>
              <a:t>v </a:t>
            </a:r>
            <a:r>
              <a:rPr lang="sk-SK" b="0" dirty="0" err="1"/>
              <a:t>ranom detstve môžu ovplyvniť vývoj </a:t>
            </a:r>
            <a:r>
              <a:rPr lang="sk-SK" b="0" dirty="0"/>
              <a:t>mozgu a </a:t>
            </a:r>
            <a:r>
              <a:rPr lang="sk-SK" b="0" dirty="0" err="1"/>
              <a:t>zvýšiť </a:t>
            </a:r>
            <a:r>
              <a:rPr lang="sk-SK" b="0" dirty="0"/>
              <a:t>riziko </a:t>
            </a:r>
            <a:r>
              <a:rPr lang="sk-SK" b="0" dirty="0" err="1"/>
              <a:t>porúch učenia</a:t>
            </a:r>
            <a:r>
              <a:rPr lang="sk-SK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48228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1981200" y="476672"/>
            <a:ext cx="7427168" cy="108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40"/>
              <a:buFont typeface="Arial "/>
              <a:buNone/>
            </a:pPr>
            <a:r>
              <a:rPr lang="sk-SK" sz="3240" b="0"/>
              <a:t>PRÍČINY PROBLÉMOV S INTERNALIZÁCIOU </a:t>
            </a:r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1981200" y="1752600"/>
            <a:ext cx="8363272" cy="4916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sk-SK" sz="2400" b="0"/>
              <a:t>Niektoré výskumy naznačujú, že dievčatá/ženy môžu byť obzvlášť náchylné na internalizujúce poruchy. </a:t>
            </a:r>
            <a:endParaRPr/>
          </a:p>
          <a:p>
            <a:pPr marL="342900" lvl="0" indent="-342900" algn="just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sk-SK" sz="2400" b="0"/>
              <a:t>Rodinná príslušnosť sa považuje za jeden z najzávažnejších faktorov pri vzniku depresie a úzkosti. </a:t>
            </a:r>
            <a:endParaRPr/>
          </a:p>
          <a:p>
            <a:pPr marL="342900" lvl="0" indent="-342900" algn="just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sk-SK" sz="2400" b="0"/>
              <a:t>Predpokladá sa, že negatívne životné udalosti v sociálnom prostredí, najmä násilie, chudoba, zneužívanie, strata blízkych alebo odlúčenie rodičov, trauma alebo veľké životné zmeny zvyšujú riziko depresie, úzkosti a somatických ťažkostí. </a:t>
            </a:r>
            <a:endParaRPr/>
          </a:p>
          <a:p>
            <a:pPr marL="342900" lvl="0" indent="-342900" algn="just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sk-SK" sz="2400" b="0"/>
              <a:t>Zdá sa, že medziľudské vzťahy a sociálne interakcie ovplyvňujú aj rozvoj úzkosti a somatických ťažkostí. 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sk-SK" b="0"/>
              <a:t>PRÍZNAKY INTERNALIZUJÚCICH PROBLÉMOV </a:t>
            </a:r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body" idx="1"/>
          </p:nvPr>
        </p:nvSpPr>
        <p:spPr>
          <a:xfrm>
            <a:off x="1847528" y="1772816"/>
            <a:ext cx="8352928" cy="4824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i="1"/>
              <a:t>Depresia: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depresívna nálada,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strata záujmu o aktivity,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poruchy spánku,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únava,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pocity bezcennosti,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nadmerné pocity viny,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ťažkosti so sústredením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ťažkosti s rozhodovaním,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podráždenosť,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myšlienky na smrť a umieranie presahujúce očakávania vývojových štádií. </a:t>
            </a:r>
            <a:endParaRPr i="1"/>
          </a:p>
          <a:p>
            <a:pPr marL="0" lvl="0" indent="0" algn="just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i="1"/>
              <a:t>Úzkosť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zahŕňa subjektívne pocity nepohodlia, strachu alebo hrôzy,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zjavné správanie, ako je vyhýbanie sa podnetom alebo stiahnutie sa,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k-SK" b="0"/>
              <a:t>a fyziologické reakcie, ako je potenie, nevoľnosť a celkové vzrušenie. </a:t>
            </a:r>
            <a:endParaRPr b="0" i="1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>
            <a:spLocks noGrp="1"/>
          </p:cNvSpPr>
          <p:nvPr>
            <p:ph type="title"/>
          </p:nvPr>
        </p:nvSpPr>
        <p:spPr>
          <a:xfrm>
            <a:off x="1981200" y="260648"/>
            <a:ext cx="6131024" cy="1224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40"/>
              <a:buFont typeface="Arial "/>
              <a:buNone/>
            </a:pPr>
            <a:r>
              <a:rPr lang="sk-SK" sz="3240" b="0"/>
              <a:t>DÔSLEDKY INTERNALIZÁCIE PROBLÉMOV </a:t>
            </a:r>
            <a:endParaRPr sz="3240" b="0"/>
          </a:p>
        </p:txBody>
      </p:sp>
      <p:sp>
        <p:nvSpPr>
          <p:cNvPr id="115" name="Google Shape;115;p5"/>
          <p:cNvSpPr txBox="1">
            <a:spLocks noGrp="1"/>
          </p:cNvSpPr>
          <p:nvPr>
            <p:ph type="body" idx="1"/>
          </p:nvPr>
        </p:nvSpPr>
        <p:spPr>
          <a:xfrm>
            <a:off x="1981200" y="1752600"/>
            <a:ext cx="8147248" cy="4700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sk-SK" sz="1850" b="0"/>
              <a:t>Internalizačné problémy so správaním majú za následok zlé študijné výsledky a študenti s takýmito závažnými problémami majú menšiu pravdepodobnosť, že ukončia strednú školu.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sk-SK" sz="1850" b="0"/>
              <a:t>Študenti v depresii sa často rýchlejšie vzdávajú úloh, ktoré považujú za náročné, odmietajú sa pokúšať o akademickú prácu, ktorú považujú za príliš ťažkú, a rýchlo pochybujú o svojej schopnosti samostatne dokončiť akademické úlohy alebo riešiť problémy.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sk-SK" sz="1850" b="0"/>
              <a:t>Ovplyvnená môže byť aj pamäť, reč, telesná a pohybová aktivita a schopnosť plánovať.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sk-SK" sz="1850" b="0"/>
              <a:t>Mnohé depresívne deti a dospievajúci sú letargickí, hovoria ťažkopádne a majú problémy s úplným vyjadrením myšlienok a nápadov.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sk-SK" sz="1850" b="0"/>
              <a:t>Správanie detí môže zahŕňať obmedzený sociálny kontakt, vyhýbanie sa, potrebu nadmernej spätnej väzby a uisťovania, ich aktivita a prejavy sú obmedzené. 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60648"/>
            <a:ext cx="5791200" cy="687606"/>
          </a:xfrm>
        </p:spPr>
        <p:txBody>
          <a:bodyPr/>
          <a:lstStyle/>
          <a:p>
            <a:r>
              <a:rPr lang="sk-SK" b="0" dirty="0" err="1"/>
              <a:t>Intervencie </a:t>
            </a:r>
            <a:endParaRPr lang="sk-SK" b="0" dirty="0"/>
          </a:p>
        </p:txBody>
      </p:sp>
      <p:graphicFrame>
        <p:nvGraphicFramePr>
          <p:cNvPr id="5" name="Zástupný objekt pre obsah 3"/>
          <p:cNvGraphicFramePr>
            <a:graphicFrameLocks/>
          </p:cNvGraphicFramePr>
          <p:nvPr/>
        </p:nvGraphicFramePr>
        <p:xfrm>
          <a:off x="1703512" y="1268760"/>
          <a:ext cx="8686800" cy="505965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Čo by ste mali </a:t>
                      </a:r>
                      <a:r>
                        <a:rPr lang="sk-SK" baseline="0" dirty="0"/>
                        <a:t>urobiť?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Ako na to</a:t>
                      </a:r>
                      <a:r>
                        <a:rPr lang="sk-SK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8102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1. </a:t>
                      </a:r>
                      <a:r>
                        <a:rPr lang="sk-SK" b="1" baseline="0" dirty="0" err="1"/>
                        <a:t>Komunikovať emócie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dirty="0"/>
                        <a:t>Keď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žiaci dozvedia o emóciách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pozitívnych spôsoboch,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ako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ich môžu komunikovať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môžu sa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naučiť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vykonávať činnosti, ktoré ich môžu rozptýliť alebo zmierniť nepríjemné pocity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3474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2.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Dávajte výslovné pokyny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poskytnite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poznámky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Študenti v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depresii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využívajú učiteľom vypracované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študijné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príručky na testy, ktoré im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umožňujú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sústrediť sa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najdôležitejšiu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látku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9498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3.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Vypracovanie úprav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vypracovať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úpravy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prispôsobenia, ktoré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budú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reagovať na výkyvy nálady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schopnosť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sústrediť sa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alebo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vedľajšie účinky liekov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25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/>
                        <a:t>4.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Umožnite prestávky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-umožnite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 pokojne odísť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prestávku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tichej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časti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triedy/ mimo triedy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potrebujú. Uistite sa, že túto výhodu využívajú len vtedy, keď sa naozaj necítia dobre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Stále na nich dávajte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pozor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751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9620" y="188640"/>
            <a:ext cx="5791200" cy="759614"/>
          </a:xfrm>
        </p:spPr>
        <p:txBody>
          <a:bodyPr/>
          <a:lstStyle/>
          <a:p>
            <a:r>
              <a:rPr lang="sk-SK" b="0" dirty="0" err="1"/>
              <a:t>Intervencie </a:t>
            </a:r>
            <a:endParaRPr lang="sk-SK" b="0" dirty="0"/>
          </a:p>
        </p:txBody>
      </p:sp>
      <p:graphicFrame>
        <p:nvGraphicFramePr>
          <p:cNvPr id="5" name="Zástupný objekt pre obsah 3"/>
          <p:cNvGraphicFramePr>
            <a:graphicFrameLocks/>
          </p:cNvGraphicFramePr>
          <p:nvPr/>
        </p:nvGraphicFramePr>
        <p:xfrm>
          <a:off x="1703512" y="1124744"/>
          <a:ext cx="8686800" cy="53298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602"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Čo by ste mali </a:t>
                      </a:r>
                      <a:r>
                        <a:rPr lang="sk-SK" baseline="0" dirty="0"/>
                        <a:t>urobiť?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Ako na to</a:t>
                      </a:r>
                      <a:r>
                        <a:rPr lang="sk-SK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558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5. </a:t>
                      </a:r>
                      <a:r>
                        <a:rPr lang="sk-SK" b="1" baseline="0" dirty="0" err="1"/>
                        <a:t>Zmena sedacieho poriadku žiaka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Kvôli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týmto prestávkam sa uistite, že sedia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blízko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dverí, aby pri odchode nerušili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zvyšok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triedy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941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6.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Rozdeľte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školskú prácu na samostatné úlohy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rozdeľte </a:t>
                      </a:r>
                      <a:r>
                        <a:rPr lang="sk-SK" sz="1800" dirty="0" err="1"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úlohy na menšie časti</a:t>
                      </a:r>
                      <a:r>
                        <a:rPr lang="sk-SK" sz="1800" dirty="0"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sk-SK" sz="1800" dirty="0" err="1"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pomôžte vypracovať </a:t>
                      </a:r>
                      <a:r>
                        <a:rPr lang="sk-SK" sz="1800" dirty="0"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a </a:t>
                      </a:r>
                      <a:r>
                        <a:rPr lang="sk-SK" sz="1800" dirty="0" err="1"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riadiť časový plán na dokončenie jednotlivých úloh</a:t>
                      </a:r>
                      <a:r>
                        <a:rPr lang="sk-SK" sz="1800" dirty="0"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sk-SK" sz="1800" dirty="0" err="1"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Vytvoriť chcecklist </a:t>
                      </a:r>
                      <a:r>
                        <a:rPr lang="sk-SK" sz="1800" dirty="0"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na </a:t>
                      </a:r>
                      <a:r>
                        <a:rPr lang="sk-SK" sz="1800" dirty="0" err="1"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zvýraznenie úlohy, ktorú splnili</a:t>
                      </a:r>
                      <a:endParaRPr lang="sk-SK" sz="1800" dirty="0"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9099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7.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Podporovať sociálne interakcie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-Zaradiť</a:t>
                      </a:r>
                      <a:r>
                        <a:rPr lang="sk-SK" sz="1800" dirty="0"/>
                        <a:t> do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vyučovania kooperatívne skupinové aktivity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starostlivo vybrať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do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ktorých zaradiť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žiaka s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internalizujúcimi znakmi správania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Môže sa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zvýšiť pravdepodobnosť, že sa im budú páčiť niektoré pozitívne interakcie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3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/>
                        <a:t>8.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Pomôžte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 zažiť úspech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pozitívne myslenie o sebe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dirty="0"/>
                        <a:t>Učitelia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môžu pomôcť tým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že prispôsobia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sociálne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akademické úlohy úrovni zručností detí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alebo len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málo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vyššej, aby deti zažívali úspech opakovane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vysokou mierou presnosti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6214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199" y="152718"/>
            <a:ext cx="7434263" cy="1404074"/>
          </a:xfrm>
        </p:spPr>
        <p:txBody>
          <a:bodyPr/>
          <a:lstStyle/>
          <a:p>
            <a:r>
              <a:rPr lang="sk-SK" b="0" dirty="0" err="1">
                <a:latin typeface="Times New Roman" charset="0"/>
                <a:ea typeface="Times New Roman" charset="0"/>
                <a:cs typeface="Times New Roman" charset="0"/>
              </a:rPr>
              <a:t>Čo viem o </a:t>
            </a:r>
            <a:r>
              <a:rPr lang="sk-SK" b="0" dirty="0">
                <a:latin typeface="Times New Roman" charset="0"/>
                <a:ea typeface="Times New Roman" charset="0"/>
                <a:cs typeface="Times New Roman" charset="0"/>
              </a:rPr>
              <a:t>ZACH? </a:t>
            </a:r>
            <a:endParaRPr lang="sk-SK" dirty="0"/>
          </a:p>
        </p:txBody>
      </p:sp>
      <p:sp>
        <p:nvSpPr>
          <p:cNvPr id="4" name="Zástupný objekt pre obsah 2"/>
          <p:cNvSpPr>
            <a:spLocks noGrp="1"/>
          </p:cNvSpPr>
          <p:nvPr>
            <p:ph idx="1"/>
          </p:nvPr>
        </p:nvSpPr>
        <p:spPr>
          <a:xfrm>
            <a:off x="1613263" y="1556792"/>
            <a:ext cx="8965474" cy="5148490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sk-SK" sz="2800" b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Zachary často chodí neskoro do školy, zdá sa, že je veľmi nepozorný a nemá veľa kamarátov, pretože spolužiaci si myslia, že je "divný". </a:t>
            </a:r>
            <a:r>
              <a:rPr lang="sk-SK" sz="2800" b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Zvyčajne si musí domáce úlohy </a:t>
            </a:r>
            <a:r>
              <a:rPr lang="sk-SK" sz="2800" b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alebo </a:t>
            </a:r>
            <a:r>
              <a:rPr lang="sk-SK" sz="2800" b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učivo po </a:t>
            </a:r>
            <a:r>
              <a:rPr lang="sk-SK" sz="2800" b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skončení </a:t>
            </a:r>
            <a:r>
              <a:rPr lang="sk-SK" sz="2800" b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viackrát skontrolovať</a:t>
            </a:r>
            <a:r>
              <a:rPr lang="sk-SK" sz="2800" b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2800" b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čo spôsobuje, že ich často odovzdáva po termíne</a:t>
            </a:r>
            <a:r>
              <a:rPr lang="sk-SK" sz="2800" b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800" b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isté sa deje aj po </a:t>
            </a:r>
            <a:r>
              <a:rPr lang="sk-SK" sz="2800" b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skončení </a:t>
            </a:r>
            <a:r>
              <a:rPr lang="sk-SK" sz="2800" b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školy, zvyčajne sa niekoľkokrát vracia, </a:t>
            </a:r>
            <a:r>
              <a:rPr lang="sk-SK" sz="2800" b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aby </a:t>
            </a:r>
            <a:r>
              <a:rPr lang="sk-SK" sz="2800" b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skontroloval, či si všetko odniesol</a:t>
            </a:r>
            <a:r>
              <a:rPr lang="sk-SK" sz="2800" b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Počas vyučovania sa viackrát dožaduje ísť na toaletu, čo vyrušuje jeho spolužiakov, a ak mu to slečna Samantha zakáže, je nervózny a ešte viac nesústredený. </a:t>
            </a:r>
            <a:endParaRPr lang="sk-SK" sz="28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5013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81158" y="2786058"/>
            <a:ext cx="8072494" cy="1297250"/>
          </a:xfrm>
        </p:spPr>
        <p:txBody>
          <a:bodyPr/>
          <a:lstStyle/>
          <a:p>
            <a:pPr algn="ctr"/>
            <a:r>
              <a:rPr lang="en-US" sz="4000" b="1" dirty="0"/>
              <a:t>5. Fázy tvorby stratégie práce so žiakom s </a:t>
            </a:r>
            <a:r>
              <a:rPr lang="en-US" sz="4000" b="1" dirty="0" err="1"/>
              <a:t>obsedantno-kompulzívnou </a:t>
            </a:r>
            <a:r>
              <a:rPr lang="en-US" sz="4000" b="1" dirty="0"/>
              <a:t>poruchou (OCD) </a:t>
            </a:r>
            <a:endParaRPr lang="sk-SK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6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44" y="285729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1738282" y="785796"/>
            <a:ext cx="36376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Arial"/>
              </a:rPr>
              <a:t>ERASMUS + 2019-1-PL01- KA201-06486</a:t>
            </a:r>
            <a:endParaRPr lang="en-GB" sz="1050" dirty="0">
              <a:solidFill>
                <a:srgbClr val="455F5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29664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1484" y="260648"/>
            <a:ext cx="5791200" cy="756002"/>
          </a:xfrm>
        </p:spPr>
        <p:txBody>
          <a:bodyPr/>
          <a:lstStyle/>
          <a:p>
            <a:r>
              <a:rPr lang="sk-SK" b="0" dirty="0" err="1"/>
              <a:t>Úvod </a:t>
            </a:r>
            <a:endParaRPr lang="sk-SK" b="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847528" y="1268760"/>
            <a:ext cx="8392988" cy="5184576"/>
          </a:xfrm>
        </p:spPr>
        <p:txBody>
          <a:bodyPr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pl-PL" dirty="0" err="1"/>
              <a:t>Obsedantno-kompulzívna porucha </a:t>
            </a:r>
            <a:r>
              <a:rPr lang="pl-PL" dirty="0"/>
              <a:t>(OCD) </a:t>
            </a:r>
            <a:r>
              <a:rPr lang="pl-PL" b="0" dirty="0" err="1"/>
              <a:t>je neurologická porucha, </a:t>
            </a:r>
            <a:r>
              <a:rPr lang="pl-PL" b="0" dirty="0"/>
              <a:t>ktorá </a:t>
            </a:r>
            <a:r>
              <a:rPr lang="pl-PL" b="0" dirty="0" err="1"/>
              <a:t>postihuje približne </a:t>
            </a:r>
            <a:r>
              <a:rPr lang="pl-PL" b="0" dirty="0"/>
              <a:t>1 % </a:t>
            </a:r>
            <a:r>
              <a:rPr lang="pl-PL" b="0" dirty="0" err="1"/>
              <a:t>detí školského veku</a:t>
            </a:r>
            <a:r>
              <a:rPr lang="pl-PL" b="0" dirty="0"/>
              <a:t>. </a:t>
            </a:r>
          </a:p>
          <a:p>
            <a:pPr marL="342900" indent="-342900">
              <a:buFont typeface="Arial" charset="0"/>
              <a:buChar char="•"/>
            </a:pPr>
            <a:r>
              <a:rPr lang="pl-PL" b="0" dirty="0"/>
              <a:t>OCD </a:t>
            </a:r>
            <a:r>
              <a:rPr lang="pl-PL" b="0" dirty="0" err="1"/>
              <a:t>je charakterizovaná opakujúcimi sa</a:t>
            </a:r>
            <a:r>
              <a:rPr lang="pl-PL" b="0" dirty="0"/>
              <a:t>, </a:t>
            </a:r>
            <a:r>
              <a:rPr lang="pl-PL" b="0" dirty="0" err="1"/>
              <a:t>nedobrovoľnými obsesiami </a:t>
            </a:r>
            <a:r>
              <a:rPr lang="pl-PL" b="0" dirty="0"/>
              <a:t>a </a:t>
            </a:r>
            <a:r>
              <a:rPr lang="pl-PL" b="0" dirty="0" err="1"/>
              <a:t>kompulziami</a:t>
            </a:r>
            <a:r>
              <a:rPr lang="pl-PL" b="0" dirty="0"/>
              <a:t>, </a:t>
            </a:r>
            <a:r>
              <a:rPr lang="pl-PL" b="0" dirty="0" err="1"/>
              <a:t>ktoré vyvolávajú </a:t>
            </a:r>
            <a:r>
              <a:rPr lang="pl-PL" b="0" dirty="0"/>
              <a:t>úzkosť, </a:t>
            </a:r>
            <a:r>
              <a:rPr lang="pl-PL" b="0" dirty="0" err="1"/>
              <a:t>zaberajú čas </a:t>
            </a:r>
            <a:r>
              <a:rPr lang="pl-PL" b="0" dirty="0"/>
              <a:t>a narúšajú </a:t>
            </a:r>
            <a:r>
              <a:rPr lang="pl-PL" b="0" dirty="0" err="1"/>
              <a:t>typické školské </a:t>
            </a:r>
            <a:r>
              <a:rPr lang="pl-PL" b="0" dirty="0"/>
              <a:t>fungovanie.</a:t>
            </a:r>
          </a:p>
          <a:p>
            <a:pPr marL="800100" lvl="1" indent="-342900">
              <a:buFont typeface="Arial" charset="0"/>
              <a:buChar char="•"/>
            </a:pPr>
            <a:r>
              <a:rPr lang="sk-SK" b="1" dirty="0" err="1"/>
              <a:t>Obsesie </a:t>
            </a:r>
            <a:r>
              <a:rPr lang="sk-SK" dirty="0"/>
              <a:t>sú </a:t>
            </a:r>
            <a:r>
              <a:rPr lang="sk-SK" dirty="0" err="1"/>
              <a:t>pretrvávajúce myšlienky</a:t>
            </a:r>
            <a:r>
              <a:rPr lang="sk-SK" dirty="0"/>
              <a:t>, </a:t>
            </a:r>
            <a:r>
              <a:rPr lang="sk-SK" dirty="0" err="1"/>
              <a:t>pocity </a:t>
            </a:r>
            <a:r>
              <a:rPr lang="sk-SK" dirty="0"/>
              <a:t>alebo </a:t>
            </a:r>
            <a:r>
              <a:rPr lang="sk-SK" dirty="0" err="1"/>
              <a:t>obrazy, ktoré sa dostávajú do hlavy študenta </a:t>
            </a:r>
            <a:r>
              <a:rPr lang="sk-SK" dirty="0"/>
              <a:t>a sú </a:t>
            </a:r>
            <a:r>
              <a:rPr lang="sk-SK" dirty="0" err="1"/>
              <a:t>prežívané v neprimeranej </a:t>
            </a:r>
            <a:r>
              <a:rPr lang="sk-SK" dirty="0"/>
              <a:t>a </a:t>
            </a:r>
            <a:r>
              <a:rPr lang="sk-SK" dirty="0" err="1"/>
              <a:t>nadmernej miere</a:t>
            </a:r>
            <a:r>
              <a:rPr lang="sk-SK" dirty="0"/>
              <a:t>. Sú </a:t>
            </a:r>
            <a:r>
              <a:rPr lang="sk-SK" dirty="0" err="1"/>
              <a:t>to mimovoľné</a:t>
            </a:r>
            <a:r>
              <a:rPr lang="sk-SK" dirty="0"/>
              <a:t>, </a:t>
            </a:r>
            <a:r>
              <a:rPr lang="sk-SK" dirty="0" err="1"/>
              <a:t>opakujúce sa </a:t>
            </a:r>
            <a:r>
              <a:rPr lang="sk-SK" dirty="0"/>
              <a:t>a </a:t>
            </a:r>
            <a:r>
              <a:rPr lang="sk-SK" dirty="0" err="1"/>
              <a:t>nechcené myšlienky, ktoré vyvolávajú pocity </a:t>
            </a:r>
            <a:r>
              <a:rPr lang="sk-SK" dirty="0"/>
              <a:t>úzkosti alebo </a:t>
            </a:r>
            <a:r>
              <a:rPr lang="sk-SK" dirty="0" err="1"/>
              <a:t>strachu</a:t>
            </a:r>
            <a:r>
              <a:rPr lang="sk-SK" dirty="0"/>
              <a:t>. </a:t>
            </a:r>
          </a:p>
          <a:p>
            <a:pPr marL="800100" lvl="1" indent="-342900">
              <a:buFont typeface="Arial" charset="0"/>
              <a:buChar char="•"/>
            </a:pPr>
            <a:r>
              <a:rPr lang="pl-PL" b="1" dirty="0" err="1"/>
              <a:t>Kompulzie </a:t>
            </a:r>
            <a:r>
              <a:rPr lang="pl-PL" dirty="0" err="1"/>
              <a:t>sú rituálne</a:t>
            </a:r>
            <a:r>
              <a:rPr lang="pl-PL" dirty="0"/>
              <a:t>, </a:t>
            </a:r>
            <a:r>
              <a:rPr lang="pl-PL" dirty="0" err="1"/>
              <a:t>opakujúce sa správanie, ktoré často súvisí </a:t>
            </a:r>
            <a:r>
              <a:rPr lang="pl-PL" dirty="0"/>
              <a:t>s </a:t>
            </a:r>
            <a:r>
              <a:rPr lang="pl-PL" dirty="0" err="1"/>
              <a:t>posadnutosťou </a:t>
            </a:r>
            <a:r>
              <a:rPr lang="pl-PL" dirty="0"/>
              <a:t>a </a:t>
            </a:r>
            <a:r>
              <a:rPr lang="pl-PL" dirty="0" err="1"/>
              <a:t>vykonáva sa </a:t>
            </a:r>
            <a:r>
              <a:rPr lang="pl-PL" dirty="0"/>
              <a:t>na </a:t>
            </a:r>
            <a:r>
              <a:rPr lang="pl-PL" dirty="0" err="1"/>
              <a:t>zmiernenie </a:t>
            </a:r>
            <a:r>
              <a:rPr lang="pl-PL" dirty="0"/>
              <a:t>úzkosti </a:t>
            </a:r>
            <a:r>
              <a:rPr lang="pl-PL" dirty="0" err="1"/>
              <a:t>spôsobenej posadnutosťou</a:t>
            </a:r>
            <a:r>
              <a:rPr lang="pl-PL" dirty="0"/>
              <a:t>. </a:t>
            </a:r>
            <a:r>
              <a:rPr lang="pl-PL" dirty="0" err="1"/>
              <a:t>Niekedy </a:t>
            </a:r>
            <a:r>
              <a:rPr lang="pl-PL" dirty="0"/>
              <a:t>existuje </a:t>
            </a:r>
            <a:r>
              <a:rPr lang="pl-PL" dirty="0" err="1"/>
              <a:t>jasná súvislosť medzi posadnutosťou </a:t>
            </a:r>
            <a:r>
              <a:rPr lang="pl-PL" dirty="0"/>
              <a:t>a </a:t>
            </a:r>
            <a:r>
              <a:rPr lang="pl-PL" dirty="0" err="1"/>
              <a:t>kompulziou </a:t>
            </a:r>
            <a:r>
              <a:rPr lang="pl-PL" dirty="0"/>
              <a:t>(napr</a:t>
            </a:r>
            <a:r>
              <a:rPr lang="pl-PL" dirty="0" err="1"/>
              <a:t>. znečisťovanie </a:t>
            </a:r>
            <a:r>
              <a:rPr lang="pl-PL" dirty="0"/>
              <a:t>a </a:t>
            </a:r>
            <a:r>
              <a:rPr lang="pl-PL" dirty="0" err="1"/>
              <a:t>umývanie</a:t>
            </a:r>
            <a:r>
              <a:rPr lang="pl-PL" dirty="0"/>
              <a:t>), ale nemusí </a:t>
            </a:r>
            <a:r>
              <a:rPr lang="pl-PL" dirty="0" err="1"/>
              <a:t>to tak byť vždy </a:t>
            </a:r>
            <a:r>
              <a:rPr lang="pl-PL" dirty="0"/>
              <a:t>(</a:t>
            </a:r>
            <a:r>
              <a:rPr lang="pl-PL" dirty="0" err="1"/>
              <a:t>napr. počítanie správania sa môže </a:t>
            </a:r>
            <a:r>
              <a:rPr lang="pl-PL" dirty="0"/>
              <a:t>byť </a:t>
            </a:r>
            <a:r>
              <a:rPr lang="pl-PL" dirty="0" err="1"/>
              <a:t>použité na zabránenie </a:t>
            </a:r>
            <a:r>
              <a:rPr lang="pl-PL" dirty="0"/>
              <a:t>ublíženia </a:t>
            </a:r>
            <a:r>
              <a:rPr lang="pl-PL" dirty="0" err="1"/>
              <a:t>iným)</a:t>
            </a:r>
            <a:r>
              <a:rPr lang="pl-PL" dirty="0"/>
              <a:t>. </a:t>
            </a:r>
            <a:endParaRPr lang="sk-SK" b="0" dirty="0"/>
          </a:p>
        </p:txBody>
      </p:sp>
    </p:spTree>
    <p:extLst>
      <p:ext uri="{BB962C8B-B14F-4D97-AF65-F5344CB8AC3E}">
        <p14:creationId xmlns:p14="http://schemas.microsoft.com/office/powerpoint/2010/main" val="12151945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52718"/>
            <a:ext cx="5791200" cy="828010"/>
          </a:xfrm>
        </p:spPr>
        <p:txBody>
          <a:bodyPr/>
          <a:lstStyle/>
          <a:p>
            <a:r>
              <a:rPr lang="sk-SK" b="0" dirty="0" err="1"/>
              <a:t>Príčiny ocd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775520" y="1196752"/>
            <a:ext cx="8640960" cy="5544616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charset="0"/>
              <a:buChar char="•"/>
            </a:pPr>
            <a:r>
              <a:rPr lang="pl-PL" sz="2400" dirty="0" err="1"/>
              <a:t>Príčina </a:t>
            </a:r>
            <a:r>
              <a:rPr lang="pl-PL" dirty="0"/>
              <a:t>OCD </a:t>
            </a:r>
            <a:r>
              <a:rPr lang="pl-PL" sz="2400" b="0" dirty="0" err="1"/>
              <a:t>nie je známa, </a:t>
            </a:r>
            <a:r>
              <a:rPr lang="pl-PL" sz="2400" b="0" dirty="0"/>
              <a:t>ale </a:t>
            </a:r>
            <a:r>
              <a:rPr lang="pl-PL" sz="2400" b="0" dirty="0" err="1"/>
              <a:t>výskum naznačuje, že môže súvisieť </a:t>
            </a:r>
            <a:r>
              <a:rPr lang="pl-PL" sz="2400" b="0" dirty="0"/>
              <a:t>s </a:t>
            </a:r>
            <a:r>
              <a:rPr lang="pl-PL" sz="2400" b="0" dirty="0" err="1"/>
              <a:t>biochemickou nerovnováhou, ktorá </a:t>
            </a:r>
            <a:r>
              <a:rPr lang="pl-PL" sz="2400" b="0" dirty="0"/>
              <a:t>narúša </a:t>
            </a:r>
            <a:r>
              <a:rPr lang="pl-PL" sz="2400" b="0" dirty="0" err="1"/>
              <a:t>spôsob, akým </a:t>
            </a:r>
            <a:r>
              <a:rPr lang="pl-PL" sz="2400" b="0" dirty="0"/>
              <a:t>mozog </a:t>
            </a:r>
            <a:r>
              <a:rPr lang="pl-PL" sz="2400" b="0" dirty="0" err="1"/>
              <a:t>spracováva informácie, </a:t>
            </a:r>
            <a:r>
              <a:rPr lang="pl-PL" sz="2400" b="0" dirty="0"/>
              <a:t>a </a:t>
            </a:r>
            <a:r>
              <a:rPr lang="pl-PL" sz="2400" b="0" dirty="0" err="1"/>
              <a:t>spôsobuje, že </a:t>
            </a:r>
            <a:r>
              <a:rPr lang="pl-PL" sz="2400" b="0" dirty="0"/>
              <a:t>mozog </a:t>
            </a:r>
            <a:r>
              <a:rPr lang="pl-PL" sz="2400" b="0" dirty="0" err="1"/>
              <a:t>vysiela </a:t>
            </a:r>
            <a:r>
              <a:rPr lang="pl-PL" sz="2400" b="0" dirty="0"/>
              <a:t>falošné </a:t>
            </a:r>
            <a:r>
              <a:rPr lang="pl-PL" sz="2400" b="0" dirty="0" err="1"/>
              <a:t>správy o nebezpečenstve</a:t>
            </a:r>
            <a:r>
              <a:rPr lang="pl-PL" sz="2400" b="0" dirty="0"/>
              <a:t>.</a:t>
            </a:r>
          </a:p>
          <a:p>
            <a:pPr marL="342900" indent="-342900">
              <a:buFont typeface="Arial" charset="0"/>
              <a:buChar char="•"/>
            </a:pPr>
            <a:r>
              <a:rPr lang="pl-PL" sz="2400" b="0" dirty="0"/>
              <a:t>OCD </a:t>
            </a:r>
            <a:r>
              <a:rPr lang="pl-PL" sz="2400" b="0" dirty="0" err="1"/>
              <a:t>môže </a:t>
            </a:r>
            <a:r>
              <a:rPr lang="pl-PL" sz="2400" b="0" dirty="0"/>
              <a:t>byť </a:t>
            </a:r>
            <a:r>
              <a:rPr lang="pl-PL" sz="2400" b="0" dirty="0" err="1"/>
              <a:t>naučenou reakciou </a:t>
            </a:r>
            <a:r>
              <a:rPr lang="pl-PL" sz="2400" b="0" dirty="0"/>
              <a:t>na </a:t>
            </a:r>
            <a:r>
              <a:rPr lang="pl-PL" sz="2400" b="0" dirty="0" err="1"/>
              <a:t>zníženie </a:t>
            </a:r>
            <a:r>
              <a:rPr lang="pl-PL" sz="2400" b="0" dirty="0"/>
              <a:t>úzkosti </a:t>
            </a:r>
            <a:r>
              <a:rPr lang="pl-PL" sz="2400" b="0" dirty="0" err="1"/>
              <a:t>alebo môže byť vyvolaná stresujúcou </a:t>
            </a:r>
            <a:r>
              <a:rPr lang="pl-PL" sz="2400" b="0" dirty="0"/>
              <a:t>udalosťou. </a:t>
            </a:r>
          </a:p>
          <a:p>
            <a:pPr marL="342900" indent="-342900">
              <a:buFont typeface="Arial" charset="0"/>
              <a:buChar char="•"/>
            </a:pPr>
            <a:r>
              <a:rPr lang="pl-PL" sz="2400" b="0" dirty="0" err="1"/>
              <a:t>Potenciálne príčiny </a:t>
            </a:r>
            <a:r>
              <a:rPr lang="pl-PL" sz="2400" b="0" dirty="0"/>
              <a:t>OCD, ktoré </a:t>
            </a:r>
            <a:r>
              <a:rPr lang="pl-PL" sz="2400" b="0" dirty="0" err="1"/>
              <a:t>zahŕňajú </a:t>
            </a:r>
            <a:r>
              <a:rPr lang="pl-PL" sz="2400" b="0" dirty="0"/>
              <a:t>jednu z </a:t>
            </a:r>
            <a:r>
              <a:rPr lang="pl-PL" sz="2400" b="0" dirty="0" err="1"/>
              <a:t>nich alebo </a:t>
            </a:r>
            <a:r>
              <a:rPr lang="pl-PL" sz="2400" b="0" dirty="0"/>
              <a:t>ich </a:t>
            </a:r>
            <a:r>
              <a:rPr lang="pl-PL" sz="2400" b="0" dirty="0" err="1"/>
              <a:t>kombináciu</a:t>
            </a:r>
            <a:r>
              <a:rPr lang="pl-PL" sz="2400" b="0" dirty="0"/>
              <a:t>, </a:t>
            </a:r>
            <a:r>
              <a:rPr lang="pl-PL" sz="2400" b="0" dirty="0" err="1"/>
              <a:t>sú</a:t>
            </a:r>
            <a:r>
              <a:rPr lang="pl-PL" sz="2400" b="0" dirty="0"/>
              <a:t>: </a:t>
            </a:r>
          </a:p>
          <a:p>
            <a:pPr marL="800100" lvl="1" indent="-342900">
              <a:buFont typeface="Arial" charset="0"/>
              <a:buChar char="•"/>
            </a:pPr>
            <a:r>
              <a:rPr lang="pl-PL" sz="2400" dirty="0" err="1"/>
              <a:t>neurobiologické</a:t>
            </a:r>
            <a:r>
              <a:rPr lang="pl-PL" sz="2400" dirty="0"/>
              <a:t>, </a:t>
            </a:r>
          </a:p>
          <a:p>
            <a:pPr marL="800100" lvl="1" indent="-342900">
              <a:buFont typeface="Arial" charset="0"/>
              <a:buChar char="•"/>
            </a:pPr>
            <a:r>
              <a:rPr lang="pl-PL" sz="2400" dirty="0" err="1"/>
              <a:t>genetické</a:t>
            </a:r>
            <a:r>
              <a:rPr lang="pl-PL" sz="2400" dirty="0"/>
              <a:t>, </a:t>
            </a:r>
          </a:p>
          <a:p>
            <a:pPr marL="800100" lvl="1" indent="-342900">
              <a:buFont typeface="Arial" charset="0"/>
              <a:buChar char="•"/>
            </a:pPr>
            <a:r>
              <a:rPr lang="pl-PL" sz="2400" dirty="0" err="1"/>
              <a:t>naučené správanie</a:t>
            </a:r>
            <a:r>
              <a:rPr lang="pl-PL" sz="2400" dirty="0"/>
              <a:t>, </a:t>
            </a:r>
          </a:p>
          <a:p>
            <a:pPr marL="800100" lvl="1" indent="-342900">
              <a:buFont typeface="Arial" charset="0"/>
              <a:buChar char="•"/>
            </a:pPr>
            <a:r>
              <a:rPr lang="pl-PL" sz="2400" dirty="0" err="1"/>
              <a:t>tehotenstvo</a:t>
            </a:r>
            <a:r>
              <a:rPr lang="pl-PL" sz="2400" dirty="0"/>
              <a:t>, </a:t>
            </a:r>
          </a:p>
          <a:p>
            <a:pPr marL="800100" lvl="1" indent="-342900">
              <a:buFont typeface="Arial" charset="0"/>
              <a:buChar char="•"/>
            </a:pPr>
            <a:r>
              <a:rPr lang="pl-PL" sz="2400" dirty="0" err="1"/>
              <a:t>environmentálne faktory</a:t>
            </a:r>
            <a:r>
              <a:rPr lang="pl-PL" sz="2400" dirty="0"/>
              <a:t>, </a:t>
            </a:r>
          </a:p>
          <a:p>
            <a:pPr marL="800100" lvl="1" indent="-342900">
              <a:buFont typeface="Arial" charset="0"/>
              <a:buChar char="•"/>
            </a:pPr>
            <a:r>
              <a:rPr lang="pl-PL" sz="2400" dirty="0" err="1"/>
              <a:t>špecifické udalosti, ktoré spúšťajú poruchu </a:t>
            </a:r>
            <a:r>
              <a:rPr lang="pl-PL" sz="2400" dirty="0"/>
              <a:t>u </a:t>
            </a:r>
            <a:r>
              <a:rPr lang="pl-PL" sz="2400" dirty="0" err="1"/>
              <a:t>konkrétneho jedinca v určitom časovom </a:t>
            </a:r>
            <a:r>
              <a:rPr lang="pl-PL" sz="2400" dirty="0"/>
              <a:t>okamihu.</a:t>
            </a:r>
          </a:p>
        </p:txBody>
      </p:sp>
    </p:spTree>
    <p:extLst>
      <p:ext uri="{BB962C8B-B14F-4D97-AF65-F5344CB8AC3E}">
        <p14:creationId xmlns:p14="http://schemas.microsoft.com/office/powerpoint/2010/main" val="20607746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52718"/>
            <a:ext cx="5791200" cy="900018"/>
          </a:xfrm>
        </p:spPr>
        <p:txBody>
          <a:bodyPr/>
          <a:lstStyle/>
          <a:p>
            <a:r>
              <a:rPr lang="sk-SK" b="0" dirty="0"/>
              <a:t>Príznaky </a:t>
            </a:r>
            <a:r>
              <a:rPr lang="sk-SK" b="0" dirty="0" err="1"/>
              <a:t>ocd </a:t>
            </a:r>
            <a:endParaRPr lang="sk-SK" b="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847528" y="1196752"/>
            <a:ext cx="8280920" cy="5472608"/>
          </a:xfrm>
        </p:spPr>
        <p:txBody>
          <a:bodyPr>
            <a:normAutofit fontScale="92500" lnSpcReduction="10000"/>
          </a:bodyPr>
          <a:lstStyle/>
          <a:p>
            <a:r>
              <a:rPr lang="pl-PL" i="1" u="sng" dirty="0" err="1"/>
              <a:t>Bežné obsesie u jedincov s </a:t>
            </a:r>
            <a:r>
              <a:rPr lang="pl-PL" i="1" u="sng" dirty="0"/>
              <a:t>OCD: </a:t>
            </a:r>
            <a:endParaRPr lang="sk-SK" dirty="0"/>
          </a:p>
          <a:p>
            <a:pPr marL="342900" indent="-342900">
              <a:buFont typeface="Arial" charset="0"/>
              <a:buChar char="•"/>
            </a:pPr>
            <a:r>
              <a:rPr lang="pl-PL" sz="2400" i="1" dirty="0" err="1"/>
              <a:t>Umývanie </a:t>
            </a:r>
            <a:r>
              <a:rPr lang="pl-PL" sz="2400" i="1" dirty="0"/>
              <a:t>a </a:t>
            </a:r>
            <a:r>
              <a:rPr lang="pl-PL" sz="2400" i="1" dirty="0" err="1"/>
              <a:t>čistenie </a:t>
            </a:r>
            <a:r>
              <a:rPr lang="pl-PL" sz="2400" b="0" dirty="0"/>
              <a:t>(napr</a:t>
            </a:r>
            <a:r>
              <a:rPr lang="pl-PL" sz="2400" b="0" dirty="0" err="1"/>
              <a:t>. nadmerné sprchovanie, umývanie </a:t>
            </a:r>
            <a:r>
              <a:rPr lang="pl-PL" sz="2400" b="0" dirty="0"/>
              <a:t>rúk, </a:t>
            </a:r>
            <a:r>
              <a:rPr lang="pl-PL" sz="2400" b="0" dirty="0" err="1"/>
              <a:t>upratovanie domu)</a:t>
            </a:r>
            <a:r>
              <a:rPr lang="pl-PL" sz="2400" b="0" dirty="0"/>
              <a:t>. </a:t>
            </a:r>
            <a:endParaRPr lang="sk-SK" sz="2400" b="0" dirty="0"/>
          </a:p>
          <a:p>
            <a:pPr marL="342900" indent="-342900">
              <a:buFont typeface="Arial" charset="0"/>
              <a:buChar char="•"/>
            </a:pPr>
            <a:r>
              <a:rPr lang="pl-PL" sz="2400" i="1" dirty="0" err="1"/>
              <a:t>Kontrola </a:t>
            </a:r>
            <a:r>
              <a:rPr lang="pl-PL" sz="2400" b="0" dirty="0"/>
              <a:t>(</a:t>
            </a:r>
            <a:r>
              <a:rPr lang="pl-PL" sz="2400" b="0" dirty="0" err="1"/>
              <a:t>napr. zámkov</a:t>
            </a:r>
            <a:r>
              <a:rPr lang="pl-PL" sz="2400" b="0" dirty="0"/>
              <a:t>, </a:t>
            </a:r>
            <a:r>
              <a:rPr lang="pl-PL" sz="2400" b="0" dirty="0" err="1"/>
              <a:t>spotrebičov</a:t>
            </a:r>
            <a:r>
              <a:rPr lang="pl-PL" sz="2400" b="0" dirty="0"/>
              <a:t>, </a:t>
            </a:r>
            <a:r>
              <a:rPr lang="pl-PL" sz="2400" b="0" dirty="0" err="1"/>
              <a:t>dokumentov</a:t>
            </a:r>
            <a:r>
              <a:rPr lang="pl-PL" sz="2400" b="0" dirty="0"/>
              <a:t>, </a:t>
            </a:r>
            <a:r>
              <a:rPr lang="pl-PL" sz="2400" b="0" dirty="0" err="1"/>
              <a:t>jazdných trás</a:t>
            </a:r>
            <a:r>
              <a:rPr lang="pl-PL" sz="2400" b="0" dirty="0"/>
              <a:t>). </a:t>
            </a:r>
            <a:endParaRPr lang="sk-SK" sz="2400" b="0" dirty="0"/>
          </a:p>
          <a:p>
            <a:pPr marL="342900" indent="-342900">
              <a:buFont typeface="Arial" charset="0"/>
              <a:buChar char="•"/>
            </a:pPr>
            <a:r>
              <a:rPr lang="pl-PL" sz="2400" i="1" dirty="0" err="1"/>
              <a:t>Počítanie </a:t>
            </a:r>
            <a:r>
              <a:rPr lang="pl-PL" sz="2400" b="0" dirty="0"/>
              <a:t>(napr</a:t>
            </a:r>
            <a:r>
              <a:rPr lang="pl-PL" sz="2400" b="0" dirty="0" err="1"/>
              <a:t>. preferencia párnych alebo nepárnych čísel</a:t>
            </a:r>
            <a:r>
              <a:rPr lang="pl-PL" sz="2400" b="0" dirty="0"/>
              <a:t>, </a:t>
            </a:r>
            <a:r>
              <a:rPr lang="pl-PL" sz="2400" b="0" dirty="0" err="1"/>
              <a:t>tabuľkové počítanie)</a:t>
            </a:r>
            <a:r>
              <a:rPr lang="pl-PL" sz="2400" b="0" dirty="0"/>
              <a:t>. </a:t>
            </a:r>
            <a:endParaRPr lang="sk-SK" sz="2400" b="0" dirty="0"/>
          </a:p>
          <a:p>
            <a:pPr marL="342900" indent="-342900">
              <a:buFont typeface="Arial" charset="0"/>
              <a:buChar char="•"/>
            </a:pPr>
            <a:r>
              <a:rPr lang="pl-PL" sz="2400" i="1" dirty="0" err="1"/>
              <a:t>Opakovanie činností alebo myšlienok </a:t>
            </a:r>
            <a:r>
              <a:rPr lang="pl-PL" sz="2400" b="0" dirty="0"/>
              <a:t>(napr</a:t>
            </a:r>
            <a:r>
              <a:rPr lang="pl-PL" sz="2400" b="0" dirty="0" err="1"/>
              <a:t>. </a:t>
            </a:r>
            <a:r>
              <a:rPr lang="pl-PL" sz="2400" b="0" dirty="0"/>
              <a:t>zapínanie/vypínanie </a:t>
            </a:r>
            <a:r>
              <a:rPr lang="pl-PL" sz="2400" b="0" dirty="0" err="1"/>
              <a:t>svetla</a:t>
            </a:r>
            <a:r>
              <a:rPr lang="pl-PL" sz="2400" b="0" dirty="0"/>
              <a:t>, </a:t>
            </a:r>
            <a:r>
              <a:rPr lang="pl-PL" sz="2400" b="0" dirty="0" err="1"/>
              <a:t>vstávanie/sedanie </a:t>
            </a:r>
            <a:r>
              <a:rPr lang="pl-PL" sz="2400" b="0" dirty="0"/>
              <a:t>na </a:t>
            </a:r>
            <a:r>
              <a:rPr lang="pl-PL" sz="2400" b="0" dirty="0" err="1"/>
              <a:t>stoličku</a:t>
            </a:r>
            <a:r>
              <a:rPr lang="pl-PL" sz="2400" b="0" dirty="0"/>
              <a:t>, </a:t>
            </a:r>
            <a:r>
              <a:rPr lang="pl-PL" sz="2400" b="0" dirty="0" err="1"/>
              <a:t>opätovné čítanie</a:t>
            </a:r>
            <a:r>
              <a:rPr lang="pl-PL" sz="2400" b="0" dirty="0"/>
              <a:t>, </a:t>
            </a:r>
            <a:r>
              <a:rPr lang="pl-PL" sz="2400" b="0" dirty="0" err="1"/>
              <a:t>opätovné písanie)</a:t>
            </a:r>
            <a:r>
              <a:rPr lang="pl-PL" sz="2400" b="0" dirty="0"/>
              <a:t>. </a:t>
            </a:r>
            <a:endParaRPr lang="sk-SK" sz="2400" b="0" dirty="0"/>
          </a:p>
          <a:p>
            <a:pPr marL="342900" indent="-342900">
              <a:buFont typeface="Arial" charset="0"/>
              <a:buChar char="•"/>
            </a:pPr>
            <a:r>
              <a:rPr lang="pl-PL" sz="2400" i="1" dirty="0" err="1"/>
              <a:t>Potreba opýtať sa alebo sa priznať </a:t>
            </a:r>
            <a:r>
              <a:rPr lang="pl-PL" sz="2400" b="0" dirty="0"/>
              <a:t>(napr</a:t>
            </a:r>
            <a:r>
              <a:rPr lang="pl-PL" sz="2400" b="0" dirty="0" err="1"/>
              <a:t>. </a:t>
            </a:r>
            <a:r>
              <a:rPr lang="pl-PL" sz="2400" b="0" dirty="0"/>
              <a:t>žiadať</a:t>
            </a:r>
            <a:r>
              <a:rPr lang="pl-PL" sz="2400" b="0" dirty="0" err="1"/>
              <a:t> o uistenie)</a:t>
            </a:r>
            <a:r>
              <a:rPr lang="pl-PL" sz="2400" b="0" dirty="0"/>
              <a:t>. </a:t>
            </a:r>
            <a:endParaRPr lang="sk-SK" sz="2400" b="0" dirty="0"/>
          </a:p>
          <a:p>
            <a:pPr marL="342900" indent="-342900">
              <a:buFont typeface="Arial" charset="0"/>
              <a:buChar char="•"/>
            </a:pPr>
            <a:r>
              <a:rPr lang="pl-PL" sz="2400" i="1" dirty="0" err="1"/>
              <a:t>hromadenie </a:t>
            </a:r>
            <a:r>
              <a:rPr lang="pl-PL" sz="2400" b="0" dirty="0"/>
              <a:t>(napr</a:t>
            </a:r>
            <a:r>
              <a:rPr lang="pl-PL" sz="2400" b="0" dirty="0" err="1"/>
              <a:t>. časopisy</a:t>
            </a:r>
            <a:r>
              <a:rPr lang="pl-PL" sz="2400" b="0" dirty="0"/>
              <a:t>, </a:t>
            </a:r>
            <a:r>
              <a:rPr lang="pl-PL" sz="2400" b="0" dirty="0" err="1"/>
              <a:t>letáky</a:t>
            </a:r>
            <a:r>
              <a:rPr lang="pl-PL" sz="2400" b="0" dirty="0"/>
              <a:t>, </a:t>
            </a:r>
            <a:r>
              <a:rPr lang="pl-PL" sz="2400" b="0" dirty="0" err="1"/>
              <a:t>oblečenie</a:t>
            </a:r>
            <a:r>
              <a:rPr lang="pl-PL" sz="2400" b="0" dirty="0"/>
              <a:t>, </a:t>
            </a:r>
            <a:r>
              <a:rPr lang="pl-PL" sz="2400" b="0" dirty="0" err="1"/>
              <a:t>informácie</a:t>
            </a:r>
            <a:r>
              <a:rPr lang="pl-PL" sz="2400" b="0" dirty="0"/>
              <a:t>). </a:t>
            </a:r>
            <a:endParaRPr lang="sk-SK" sz="2400" b="0" dirty="0"/>
          </a:p>
          <a:p>
            <a:pPr marL="342900" indent="-342900">
              <a:buFont typeface="Arial" charset="0"/>
              <a:buChar char="•"/>
            </a:pPr>
            <a:r>
              <a:rPr lang="pl-PL" sz="2400" i="1" dirty="0" err="1"/>
              <a:t>Usporiadanie </a:t>
            </a:r>
            <a:r>
              <a:rPr lang="pl-PL" sz="2400" i="1" dirty="0"/>
              <a:t>a </a:t>
            </a:r>
            <a:r>
              <a:rPr lang="pl-PL" sz="2400" i="1" dirty="0" err="1"/>
              <a:t>usporiadanie </a:t>
            </a:r>
            <a:r>
              <a:rPr lang="pl-PL" sz="2400" b="0" dirty="0"/>
              <a:t>(napr. </a:t>
            </a:r>
            <a:r>
              <a:rPr lang="pl-PL" sz="2400" b="0" dirty="0" err="1"/>
              <a:t>potreba, </a:t>
            </a:r>
            <a:r>
              <a:rPr lang="pl-PL" sz="2400" b="0" dirty="0"/>
              <a:t>aby </a:t>
            </a:r>
            <a:r>
              <a:rPr lang="pl-PL" sz="2400" b="0" dirty="0" err="1"/>
              <a:t>veci </a:t>
            </a:r>
            <a:r>
              <a:rPr lang="pl-PL" sz="2400" b="0" dirty="0"/>
              <a:t>boli </a:t>
            </a:r>
            <a:r>
              <a:rPr lang="pl-PL" sz="2400" b="0" dirty="0" err="1"/>
              <a:t>rovno</a:t>
            </a:r>
            <a:r>
              <a:rPr lang="pl-PL" sz="2400" b="0" dirty="0"/>
              <a:t>, </a:t>
            </a:r>
            <a:r>
              <a:rPr lang="pl-PL" sz="2400" b="0" dirty="0" err="1"/>
              <a:t>zoradené alebo </a:t>
            </a:r>
            <a:r>
              <a:rPr lang="pl-PL" sz="2400" b="0" dirty="0"/>
              <a:t>v </a:t>
            </a:r>
            <a:r>
              <a:rPr lang="pl-PL" sz="2400" b="0" dirty="0" err="1"/>
              <a:t>určitom </a:t>
            </a:r>
            <a:r>
              <a:rPr lang="pl-PL" sz="2400" b="0" dirty="0"/>
              <a:t>poradí). </a:t>
            </a:r>
            <a:endParaRPr lang="sk-SK" sz="2400" b="0" dirty="0"/>
          </a:p>
          <a:p>
            <a:pPr marL="342900" indent="-342900">
              <a:buFont typeface="Arial" charset="0"/>
              <a:buChar char="•"/>
            </a:pPr>
            <a:r>
              <a:rPr lang="pl-PL" sz="2400" i="1" dirty="0" err="1"/>
              <a:t>Opakovanie slov</a:t>
            </a:r>
            <a:r>
              <a:rPr lang="pl-PL" sz="2400" i="1" dirty="0"/>
              <a:t>, </a:t>
            </a:r>
            <a:r>
              <a:rPr lang="pl-PL" sz="2400" i="1" dirty="0" err="1"/>
              <a:t>fráz alebo modlitieb </a:t>
            </a:r>
            <a:r>
              <a:rPr lang="pl-PL" sz="2400" i="1" dirty="0"/>
              <a:t>k </a:t>
            </a:r>
            <a:r>
              <a:rPr lang="pl-PL" sz="2400" i="1" dirty="0" err="1"/>
              <a:t>sebe samému </a:t>
            </a:r>
            <a:r>
              <a:rPr lang="pl-PL" sz="2400" b="0" dirty="0"/>
              <a:t>(</a:t>
            </a:r>
            <a:r>
              <a:rPr lang="pl-PL" sz="2400" b="0" dirty="0" err="1"/>
              <a:t>napr. opakovanie modlitieb </a:t>
            </a:r>
            <a:r>
              <a:rPr lang="pl-PL" sz="2400" b="0" dirty="0"/>
              <a:t>"</a:t>
            </a:r>
            <a:r>
              <a:rPr lang="pl-PL" sz="2400" b="0" dirty="0" err="1"/>
              <a:t>bezpečných</a:t>
            </a:r>
            <a:r>
              <a:rPr lang="pl-PL" sz="2400" b="0" dirty="0"/>
              <a:t>" </a:t>
            </a:r>
            <a:r>
              <a:rPr lang="pl-PL" sz="2400" b="0" dirty="0" err="1"/>
              <a:t>slov)</a:t>
            </a:r>
            <a:r>
              <a:rPr lang="pl-PL" sz="2400" b="0" dirty="0"/>
              <a:t>. </a:t>
            </a:r>
            <a:endParaRPr lang="sk-SK" sz="2400" b="0" dirty="0"/>
          </a:p>
        </p:txBody>
      </p:sp>
    </p:spTree>
    <p:extLst>
      <p:ext uri="{BB962C8B-B14F-4D97-AF65-F5344CB8AC3E}">
        <p14:creationId xmlns:p14="http://schemas.microsoft.com/office/powerpoint/2010/main" val="120852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7528" y="116632"/>
            <a:ext cx="6131024" cy="1224136"/>
          </a:xfrm>
        </p:spPr>
        <p:txBody>
          <a:bodyPr/>
          <a:lstStyle/>
          <a:p>
            <a:r>
              <a:rPr lang="sk-SK" b="0" dirty="0"/>
              <a:t>Príznaky </a:t>
            </a:r>
            <a:r>
              <a:rPr lang="sk-SK" b="0" dirty="0" err="1"/>
              <a:t>špecifických porúch učenia </a:t>
            </a:r>
            <a:endParaRPr lang="sk-SK" b="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847528" y="1412776"/>
            <a:ext cx="8424936" cy="5328592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A) </a:t>
            </a:r>
            <a:r>
              <a:rPr lang="pl-PL" dirty="0" err="1"/>
              <a:t>Dyslektické prejavy </a:t>
            </a:r>
            <a:endParaRPr lang="sk-SK" dirty="0"/>
          </a:p>
          <a:p>
            <a:pPr marL="274320" lvl="1" indent="0">
              <a:buNone/>
            </a:pPr>
            <a:r>
              <a:rPr lang="sk-SK" b="0" dirty="0"/>
              <a:t>-deti </a:t>
            </a:r>
            <a:r>
              <a:rPr lang="sk-SK" b="0" dirty="0" err="1"/>
              <a:t>môžu mať ťažkosti s týmito zručnosťami</a:t>
            </a:r>
            <a:r>
              <a:rPr lang="sk-SK" b="0" dirty="0"/>
              <a:t>:</a:t>
            </a:r>
          </a:p>
          <a:p>
            <a:pPr lvl="1"/>
            <a:r>
              <a:rPr lang="sk-SK" b="0" dirty="0" err="1"/>
              <a:t>Čítanie typickým tempom </a:t>
            </a:r>
            <a:endParaRPr lang="sk-SK" b="0" dirty="0"/>
          </a:p>
          <a:p>
            <a:pPr lvl="1"/>
            <a:r>
              <a:rPr lang="sk-SK" b="0" dirty="0" err="1"/>
              <a:t>Pochopenie toho, čo čítajú </a:t>
            </a:r>
            <a:endParaRPr lang="sk-SK" b="0" dirty="0"/>
          </a:p>
          <a:p>
            <a:pPr lvl="1"/>
            <a:r>
              <a:rPr lang="sk-SK" b="0" dirty="0" err="1"/>
              <a:t>Presné zapamätanie si prečítaného </a:t>
            </a:r>
            <a:endParaRPr lang="sk-SK" b="0" dirty="0"/>
          </a:p>
          <a:p>
            <a:pPr lvl="1"/>
            <a:r>
              <a:rPr lang="sk-SK" b="0" dirty="0" err="1"/>
              <a:t>Vyvodzovanie záverov na </a:t>
            </a:r>
            <a:r>
              <a:rPr lang="sk-SK" b="0" dirty="0"/>
              <a:t>základe </a:t>
            </a:r>
            <a:r>
              <a:rPr lang="sk-SK" b="0" dirty="0" err="1"/>
              <a:t>prečítaného </a:t>
            </a:r>
            <a:endParaRPr lang="sk-SK" b="0" dirty="0"/>
          </a:p>
          <a:p>
            <a:pPr lvl="1"/>
            <a:r>
              <a:rPr lang="sk-SK" b="0" dirty="0" err="1"/>
              <a:t>Pravopis </a:t>
            </a:r>
            <a:endParaRPr lang="sk-SK" b="0" dirty="0"/>
          </a:p>
          <a:p>
            <a:pPr marL="274320" lvl="1" indent="0">
              <a:buNone/>
            </a:pPr>
            <a:endParaRPr lang="pl-PL" dirty="0"/>
          </a:p>
          <a:p>
            <a:r>
              <a:rPr lang="pl-PL" dirty="0"/>
              <a:t>B) </a:t>
            </a:r>
            <a:r>
              <a:rPr lang="pl-PL" dirty="0" err="1"/>
              <a:t>Dysgrafické prejavy </a:t>
            </a:r>
            <a:endParaRPr lang="sk-SK" sz="1800" dirty="0"/>
          </a:p>
          <a:p>
            <a:pPr lvl="1"/>
            <a:r>
              <a:rPr lang="pl-PL" b="0" dirty="0" err="1"/>
              <a:t>nečitateľné písmo napriek dostatočnému času </a:t>
            </a:r>
            <a:r>
              <a:rPr lang="pl-PL" b="0" dirty="0"/>
              <a:t>a </a:t>
            </a:r>
            <a:r>
              <a:rPr lang="pl-PL" b="0" dirty="0" err="1"/>
              <a:t>pozornosti </a:t>
            </a:r>
            <a:r>
              <a:rPr lang="pl-PL" b="0" dirty="0"/>
              <a:t>venovanej </a:t>
            </a:r>
            <a:r>
              <a:rPr lang="pl-PL" b="0" dirty="0" err="1"/>
              <a:t>úlohe</a:t>
            </a:r>
            <a:r>
              <a:rPr lang="pl-PL" b="0" dirty="0"/>
              <a:t>, </a:t>
            </a:r>
            <a:endParaRPr lang="sk-SK" sz="1800" dirty="0"/>
          </a:p>
          <a:p>
            <a:pPr lvl="1"/>
            <a:r>
              <a:rPr lang="sk-SK" b="0" dirty="0" err="1"/>
              <a:t>pomalé </a:t>
            </a:r>
            <a:r>
              <a:rPr lang="sk-SK" b="0" dirty="0"/>
              <a:t>a </a:t>
            </a:r>
            <a:r>
              <a:rPr lang="sk-SK" b="0" dirty="0" err="1"/>
              <a:t>prácne písanie rukou </a:t>
            </a:r>
            <a:endParaRPr lang="sk-SK" b="0" dirty="0"/>
          </a:p>
          <a:p>
            <a:pPr lvl="1"/>
            <a:r>
              <a:rPr lang="sk-SK" b="0" dirty="0" err="1"/>
              <a:t>ťažko čitateľné písmo </a:t>
            </a:r>
            <a:endParaRPr lang="sk-SK" b="0" dirty="0"/>
          </a:p>
          <a:p>
            <a:pPr lvl="1"/>
            <a:r>
              <a:rPr lang="sk-SK" b="0" dirty="0" err="1"/>
              <a:t>ťažkosti s písaním myšlienok </a:t>
            </a:r>
            <a:endParaRPr lang="sk-SK" b="0" dirty="0"/>
          </a:p>
          <a:p>
            <a:pPr lvl="1"/>
            <a:r>
              <a:rPr lang="sk-SK" b="0" dirty="0" err="1"/>
              <a:t>zle usporiadaný </a:t>
            </a:r>
            <a:r>
              <a:rPr lang="sk-SK" b="0" dirty="0"/>
              <a:t>alebo </a:t>
            </a:r>
            <a:r>
              <a:rPr lang="sk-SK" b="0" dirty="0" err="1"/>
              <a:t>ťažko zrozumiteľný </a:t>
            </a:r>
            <a:r>
              <a:rPr lang="sk-SK" b="0" dirty="0"/>
              <a:t>text</a:t>
            </a:r>
            <a:r>
              <a:rPr lang="sk-SK" b="0" dirty="0" err="1"/>
              <a:t>. </a:t>
            </a:r>
            <a:endParaRPr lang="sk-SK" b="0" dirty="0"/>
          </a:p>
          <a:p>
            <a:pPr lvl="1"/>
            <a:r>
              <a:rPr lang="sk-SK" b="0" dirty="0" err="1"/>
              <a:t>problémy s pravopisom</a:t>
            </a:r>
            <a:r>
              <a:rPr lang="sk-SK" b="0" dirty="0"/>
              <a:t>, </a:t>
            </a:r>
            <a:r>
              <a:rPr lang="sk-SK" b="0" dirty="0" err="1"/>
              <a:t>gramatikou </a:t>
            </a:r>
            <a:r>
              <a:rPr lang="sk-SK" b="0" dirty="0"/>
              <a:t>a </a:t>
            </a:r>
            <a:r>
              <a:rPr lang="sk-SK" b="0" dirty="0" err="1"/>
              <a:t>interpunkciou </a:t>
            </a:r>
            <a:endParaRPr lang="sk-SK" b="0" dirty="0"/>
          </a:p>
          <a:p>
            <a:pPr marL="274320" lvl="1" indent="0">
              <a:buNone/>
            </a:pPr>
            <a:endParaRPr lang="sk-SK" b="0" dirty="0"/>
          </a:p>
          <a:p>
            <a:pPr lvl="1"/>
            <a:endParaRPr lang="sk-SK" b="0" dirty="0"/>
          </a:p>
        </p:txBody>
      </p:sp>
    </p:spTree>
    <p:extLst>
      <p:ext uri="{BB962C8B-B14F-4D97-AF65-F5344CB8AC3E}">
        <p14:creationId xmlns:p14="http://schemas.microsoft.com/office/powerpoint/2010/main" val="11795373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52718"/>
            <a:ext cx="5915000" cy="900018"/>
          </a:xfrm>
        </p:spPr>
        <p:txBody>
          <a:bodyPr/>
          <a:lstStyle/>
          <a:p>
            <a:r>
              <a:rPr lang="sk-SK" b="0" dirty="0" err="1"/>
              <a:t>Dôsledky ocd </a:t>
            </a:r>
            <a:endParaRPr lang="sk-SK" b="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847528" y="1268760"/>
            <a:ext cx="8424936" cy="532859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charset="0"/>
              <a:buChar char="•"/>
            </a:pPr>
            <a:r>
              <a:rPr lang="sk-SK" b="0" dirty="0" err="1"/>
              <a:t>Študenti s </a:t>
            </a:r>
            <a:r>
              <a:rPr lang="sk-SK" b="0" dirty="0"/>
              <a:t>OCD </a:t>
            </a:r>
            <a:r>
              <a:rPr lang="sk-SK" b="0" dirty="0" err="1"/>
              <a:t>zvyčajne dosahujú </a:t>
            </a:r>
            <a:r>
              <a:rPr lang="sk-SK" b="0" dirty="0"/>
              <a:t>v </a:t>
            </a:r>
            <a:r>
              <a:rPr lang="sk-SK" b="0" dirty="0" err="1"/>
              <a:t>oblastiach akademických výsledkov výrazne nižšie výsledky, ako </a:t>
            </a:r>
            <a:r>
              <a:rPr lang="sk-SK" b="0" dirty="0"/>
              <a:t>je </a:t>
            </a:r>
            <a:r>
              <a:rPr lang="sk-SK" b="0" dirty="0" err="1"/>
              <a:t>ich potenciál</a:t>
            </a:r>
            <a:r>
              <a:rPr lang="sk-SK" b="0" dirty="0"/>
              <a:t>. </a:t>
            </a:r>
          </a:p>
          <a:p>
            <a:pPr marL="342900" indent="-342900">
              <a:buFont typeface="Arial" charset="0"/>
              <a:buChar char="•"/>
            </a:pPr>
            <a:r>
              <a:rPr lang="sk-SK" b="0" dirty="0" err="1"/>
              <a:t>K zhoršeniu školskej práce často dochádza preto, lebo príznaky </a:t>
            </a:r>
            <a:r>
              <a:rPr lang="sk-SK" b="0" dirty="0"/>
              <a:t>OCD </a:t>
            </a:r>
            <a:r>
              <a:rPr lang="sk-SK" b="0" dirty="0" err="1"/>
              <a:t>narúšajú koncentráciu </a:t>
            </a:r>
            <a:r>
              <a:rPr lang="sk-SK" b="0" dirty="0"/>
              <a:t>a </a:t>
            </a:r>
            <a:r>
              <a:rPr lang="sk-SK" b="0" dirty="0" err="1"/>
              <a:t>produktivitu</a:t>
            </a:r>
            <a:r>
              <a:rPr lang="sk-SK" b="0" dirty="0"/>
              <a:t>.</a:t>
            </a:r>
          </a:p>
          <a:p>
            <a:pPr marL="342900" indent="-342900">
              <a:buFont typeface="Arial" charset="0"/>
              <a:buChar char="•"/>
            </a:pPr>
            <a:r>
              <a:rPr lang="pl-PL" b="0" dirty="0" err="1"/>
              <a:t>Niektorí žiaci </a:t>
            </a:r>
            <a:r>
              <a:rPr lang="pl-PL" b="0" dirty="0"/>
              <a:t>nemusia byť </a:t>
            </a:r>
            <a:r>
              <a:rPr lang="pl-PL" b="0" dirty="0" err="1"/>
              <a:t>schopní dokončiť domácu úlohu, pretože často vymazávajú</a:t>
            </a:r>
            <a:r>
              <a:rPr lang="pl-PL" b="0" dirty="0"/>
              <a:t>, </a:t>
            </a:r>
            <a:r>
              <a:rPr lang="pl-PL" b="0" dirty="0" err="1"/>
              <a:t>prerábajú </a:t>
            </a:r>
            <a:r>
              <a:rPr lang="pl-PL" b="0" dirty="0"/>
              <a:t>a </a:t>
            </a:r>
            <a:r>
              <a:rPr lang="pl-PL" b="0" dirty="0" err="1"/>
              <a:t>zdokonaľujú svoju prácu</a:t>
            </a:r>
            <a:r>
              <a:rPr lang="pl-PL" b="0" dirty="0"/>
              <a:t>.</a:t>
            </a:r>
          </a:p>
          <a:p>
            <a:pPr marL="342900" indent="-342900">
              <a:buFont typeface="Arial" charset="0"/>
              <a:buChar char="•"/>
            </a:pPr>
            <a:r>
              <a:rPr lang="pl-PL" b="0" dirty="0" err="1"/>
              <a:t>Niektorí študenti môžu mať počas testov záchvaty </a:t>
            </a:r>
            <a:r>
              <a:rPr lang="pl-PL" b="0" dirty="0"/>
              <a:t>úzkosti </a:t>
            </a:r>
            <a:r>
              <a:rPr lang="pl-PL" b="0" dirty="0" err="1"/>
              <a:t>alebo môžu byť príliš depresívni na </a:t>
            </a:r>
            <a:r>
              <a:rPr lang="pl-PL" b="0" dirty="0"/>
              <a:t>to, aby </a:t>
            </a:r>
            <a:r>
              <a:rPr lang="pl-PL" b="0" dirty="0" err="1"/>
              <a:t>chodili do školy</a:t>
            </a:r>
            <a:r>
              <a:rPr lang="pl-PL" b="0" dirty="0"/>
              <a:t>. </a:t>
            </a:r>
          </a:p>
          <a:p>
            <a:pPr marL="342900" indent="-342900">
              <a:buFont typeface="Arial" charset="0"/>
              <a:buChar char="•"/>
            </a:pPr>
            <a:r>
              <a:rPr lang="pl-PL" b="0" dirty="0" err="1"/>
              <a:t>Žiaci s </a:t>
            </a:r>
            <a:r>
              <a:rPr lang="pl-PL" b="0" dirty="0"/>
              <a:t>OCD </a:t>
            </a:r>
            <a:r>
              <a:rPr lang="pl-PL" b="0" dirty="0" err="1"/>
              <a:t>majú častejšie poruchy </a:t>
            </a:r>
            <a:r>
              <a:rPr lang="pl-PL" b="0" dirty="0"/>
              <a:t>učenia </a:t>
            </a:r>
            <a:r>
              <a:rPr lang="pl-PL" b="0" dirty="0" err="1"/>
              <a:t>- konkrétne neverbálne poruchy </a:t>
            </a:r>
            <a:r>
              <a:rPr lang="pl-PL" b="0" dirty="0"/>
              <a:t>učenia - ako </a:t>
            </a:r>
            <a:r>
              <a:rPr lang="pl-PL" b="0" dirty="0" err="1"/>
              <a:t>žiaci bez </a:t>
            </a:r>
            <a:r>
              <a:rPr lang="pl-PL" b="0" dirty="0"/>
              <a:t>OCD.</a:t>
            </a:r>
          </a:p>
          <a:p>
            <a:pPr marL="342900" indent="-342900">
              <a:buFont typeface="Arial" charset="0"/>
              <a:buChar char="•"/>
            </a:pPr>
            <a:r>
              <a:rPr lang="pl-PL" b="0" dirty="0" err="1"/>
              <a:t>Študenti </a:t>
            </a:r>
            <a:r>
              <a:rPr lang="pl-PL" b="0" dirty="0"/>
              <a:t>s OCD </a:t>
            </a:r>
            <a:r>
              <a:rPr lang="pl-PL" b="0" dirty="0" err="1"/>
              <a:t>môžu mať problémy s pozornosťou </a:t>
            </a:r>
            <a:r>
              <a:rPr lang="pl-PL" b="0" dirty="0"/>
              <a:t>v </a:t>
            </a:r>
            <a:r>
              <a:rPr lang="pl-PL" b="0" dirty="0" err="1"/>
              <a:t>triede, pretože sa ťažko odpútavajú </a:t>
            </a:r>
            <a:r>
              <a:rPr lang="pl-PL" b="0" dirty="0"/>
              <a:t>od </a:t>
            </a:r>
            <a:r>
              <a:rPr lang="pl-PL" b="0" dirty="0" err="1"/>
              <a:t>vlastných myšlienok alebo sú zapojení </a:t>
            </a:r>
            <a:r>
              <a:rPr lang="pl-PL" b="0" dirty="0"/>
              <a:t>do </a:t>
            </a:r>
            <a:r>
              <a:rPr lang="pl-PL" b="0" dirty="0" err="1"/>
              <a:t>mentálnych rituálov, ktoré </a:t>
            </a:r>
            <a:r>
              <a:rPr lang="pl-PL" b="0" dirty="0"/>
              <a:t>sú </a:t>
            </a:r>
            <a:r>
              <a:rPr lang="pl-PL" b="0" dirty="0" err="1"/>
              <a:t>reakciou </a:t>
            </a:r>
            <a:r>
              <a:rPr lang="pl-PL" b="0" dirty="0"/>
              <a:t>na </a:t>
            </a:r>
            <a:r>
              <a:rPr lang="pl-PL" b="0" dirty="0" err="1"/>
              <a:t>ich obsesie</a:t>
            </a:r>
            <a:r>
              <a:rPr lang="pl-PL" b="0" dirty="0"/>
              <a:t>.</a:t>
            </a:r>
          </a:p>
          <a:p>
            <a:pPr marL="342900" indent="-342900">
              <a:buFont typeface="Arial" charset="0"/>
              <a:buChar char="•"/>
            </a:pPr>
            <a:r>
              <a:rPr lang="pl-PL" b="0" dirty="0" err="1"/>
              <a:t>Študenti </a:t>
            </a:r>
            <a:r>
              <a:rPr lang="pl-PL" b="0" dirty="0"/>
              <a:t>s OCD </a:t>
            </a:r>
            <a:r>
              <a:rPr lang="pl-PL" b="0" dirty="0" err="1"/>
              <a:t>majú často problémy s iniciovaním </a:t>
            </a:r>
            <a:r>
              <a:rPr lang="pl-PL" b="0" dirty="0"/>
              <a:t>a </a:t>
            </a:r>
            <a:r>
              <a:rPr lang="pl-PL" b="0" dirty="0" err="1"/>
              <a:t>dokončovaním zadaných úloh</a:t>
            </a:r>
            <a:r>
              <a:rPr lang="pl-PL" b="0" dirty="0"/>
              <a:t>, s </a:t>
            </a:r>
            <a:r>
              <a:rPr lang="pl-PL" b="0" dirty="0" err="1"/>
              <a:t>pozornosťou </a:t>
            </a:r>
            <a:r>
              <a:rPr lang="pl-PL" b="0" dirty="0"/>
              <a:t>v </a:t>
            </a:r>
            <a:r>
              <a:rPr lang="pl-PL" b="0" dirty="0" err="1"/>
              <a:t>triede </a:t>
            </a:r>
            <a:r>
              <a:rPr lang="pl-PL" b="0" dirty="0"/>
              <a:t>a </a:t>
            </a:r>
            <a:r>
              <a:rPr lang="pl-PL" b="0" dirty="0" err="1"/>
              <a:t>so sústredením sa </a:t>
            </a:r>
            <a:r>
              <a:rPr lang="pl-PL" b="0" dirty="0"/>
              <a:t>na </a:t>
            </a:r>
            <a:r>
              <a:rPr lang="pl-PL" b="0" dirty="0" err="1"/>
              <a:t>aktivity v triede</a:t>
            </a:r>
            <a:r>
              <a:rPr lang="pl-PL" b="0" dirty="0"/>
              <a:t>. </a:t>
            </a:r>
            <a:endParaRPr lang="sk-SK" b="0" dirty="0"/>
          </a:p>
        </p:txBody>
      </p:sp>
    </p:spTree>
    <p:extLst>
      <p:ext uri="{BB962C8B-B14F-4D97-AF65-F5344CB8AC3E}">
        <p14:creationId xmlns:p14="http://schemas.microsoft.com/office/powerpoint/2010/main" val="23798077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5791200" cy="759614"/>
          </a:xfrm>
        </p:spPr>
        <p:txBody>
          <a:bodyPr/>
          <a:lstStyle/>
          <a:p>
            <a:r>
              <a:rPr lang="sk-SK" b="0" dirty="0" err="1"/>
              <a:t>Intervencie </a:t>
            </a:r>
          </a:p>
        </p:txBody>
      </p:sp>
      <p:graphicFrame>
        <p:nvGraphicFramePr>
          <p:cNvPr id="4" name="Zástupný objekt pre obsah 3"/>
          <p:cNvGraphicFramePr>
            <a:graphicFrameLocks/>
          </p:cNvGraphicFramePr>
          <p:nvPr/>
        </p:nvGraphicFramePr>
        <p:xfrm>
          <a:off x="1703512" y="1173906"/>
          <a:ext cx="8686800" cy="535446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0352"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Čo by ste mali </a:t>
                      </a:r>
                      <a:r>
                        <a:rPr lang="sk-SK" baseline="0" dirty="0"/>
                        <a:t>urobiť?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Ako na to</a:t>
                      </a:r>
                      <a:r>
                        <a:rPr lang="sk-SK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305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1.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Snažte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 udržiavať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prostredie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bez stresu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podpory.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Vytvorte pozitívne prostredie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tým, že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uistíte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že študenti vedia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že môžu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robiť chyby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atď.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383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2.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Stanovte predvídateľné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jasne stanovené pravidlá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očakávania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Poskytnite žiakom štruktúrované postupy, ktoré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môžu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dodržiavať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 je potrebné rutinu zmeniť, oznámte to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študentovi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čo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najskôr. </a:t>
                      </a:r>
                      <a:endParaRPr lang="sk-SK" sz="16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822">
                <a:tc>
                  <a:txBody>
                    <a:bodyPr/>
                    <a:lstStyle/>
                    <a:p>
                      <a:pPr algn="ctr"/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sk-SK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Buďte si vedomí spúšťacích udalostí</a:t>
                      </a:r>
                      <a:r>
                        <a:rPr lang="sk-SK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k-SK" sz="1800" b="1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snažte</a:t>
                      </a:r>
                      <a:r>
                        <a:rPr lang="sk-SK" sz="1800" b="1" i="1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 im predchádzať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veľmi dôležité,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aby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učitelia vedeli, aké veci môžu spustiť príznaky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5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/>
                        <a:t>4.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Nechajte si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viac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času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skontrolujte to znova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Umožnite žiakovi s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OCD,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ktorý sa cíti nútený kontrolovať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opätovne kontrolovať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prácu,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aby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odovzdal domácu úlohu po termíne, ak je to možné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spravodlivé voči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ostatným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Umožnite žiakom čas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navyše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vypracovanie testov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 to potrebujú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5663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9088" y="260648"/>
            <a:ext cx="5791200" cy="759614"/>
          </a:xfrm>
        </p:spPr>
        <p:txBody>
          <a:bodyPr/>
          <a:lstStyle/>
          <a:p>
            <a:r>
              <a:rPr lang="sk-SK"/>
              <a:t>Intervencie </a:t>
            </a:r>
            <a:endParaRPr lang="sk-SK" dirty="0"/>
          </a:p>
        </p:txBody>
      </p:sp>
      <p:graphicFrame>
        <p:nvGraphicFramePr>
          <p:cNvPr id="4" name="Zástupný objekt pre obsah 3"/>
          <p:cNvGraphicFramePr>
            <a:graphicFrameLocks/>
          </p:cNvGraphicFramePr>
          <p:nvPr/>
        </p:nvGraphicFramePr>
        <p:xfrm>
          <a:off x="1703512" y="1173906"/>
          <a:ext cx="8686800" cy="527943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566"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Čo by ste mali </a:t>
                      </a:r>
                      <a:r>
                        <a:rPr lang="sk-SK" baseline="0" dirty="0"/>
                        <a:t>urobiť?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Ako na to</a:t>
                      </a:r>
                      <a:r>
                        <a:rPr lang="sk-SK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243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5. </a:t>
                      </a:r>
                      <a:r>
                        <a:rPr lang="pl-PL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Vytvorte komunikačný </a:t>
                      </a:r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systém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žiak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pocíti príznaky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môže vám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dať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znamenie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opustiť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triedu alebo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odísť na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chránené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miesto v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triede bez toho, aby prerušil vyučovanie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Môže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zabrániť nepríjemnému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rušivému prepuknutiu príznakov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triede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182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6. </a:t>
                      </a:r>
                      <a:r>
                        <a:rPr lang="sk-SK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Poučiť spolužiakov o správaní spojenom s </a:t>
                      </a:r>
                      <a:r>
                        <a:rPr lang="sk-SK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OCD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Pomôžte kolegom pochopiť význam individuálnych rozdielov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potrebných úprav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6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0520">
                <a:tc>
                  <a:txBody>
                    <a:bodyPr/>
                    <a:lstStyle/>
                    <a:p>
                      <a:pPr algn="ctr"/>
                      <a:r>
                        <a:rPr lang="pl-PL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sk-SK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Zaviesť </a:t>
                      </a:r>
                      <a:r>
                        <a:rPr lang="sk-SK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sk-SK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udržiavať pravidelnú komunikáciu s rodičmi žiaka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Informujte rodičov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pozitívnom správaní žiaka a nekontaktujte ich len vtedy, keď sa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žiak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správa zle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1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/>
                        <a:t>8. </a:t>
                      </a:r>
                      <a:r>
                        <a:rPr lang="sk-SK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Buďte flexibilní </a:t>
                      </a:r>
                      <a:r>
                        <a:rPr lang="sk-SK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sk-SK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ochotní prispôsobiť očakávania 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Uvedomte si, že keď žiak s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OCD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začne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triede s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nejakým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rituálom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napr. kontrola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počítanie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usporiadanie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perfekcionistické správanie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nedokáže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ním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prestať, </a:t>
                      </a:r>
                      <a:r>
                        <a:rPr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kým ho nedokončí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sk-S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63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7528" y="476672"/>
            <a:ext cx="6131024" cy="1224136"/>
          </a:xfrm>
        </p:spPr>
        <p:txBody>
          <a:bodyPr/>
          <a:lstStyle/>
          <a:p>
            <a:r>
              <a:rPr lang="sk-SK" b="0" dirty="0"/>
              <a:t>Príznaky </a:t>
            </a:r>
            <a:r>
              <a:rPr lang="sk-SK" b="0" dirty="0" err="1"/>
              <a:t>špecifických porúch učenia </a:t>
            </a:r>
            <a:endParaRPr lang="sk-SK" b="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859608" y="2204864"/>
            <a:ext cx="8424936" cy="3024336"/>
          </a:xfrm>
        </p:spPr>
        <p:txBody>
          <a:bodyPr>
            <a:normAutofit/>
          </a:bodyPr>
          <a:lstStyle/>
          <a:p>
            <a:r>
              <a:rPr lang="pl-PL" dirty="0"/>
              <a:t>C) </a:t>
            </a:r>
            <a:r>
              <a:rPr lang="pl-PL" dirty="0" err="1"/>
              <a:t>Dyskalkulárne prejavy </a:t>
            </a:r>
            <a:endParaRPr lang="pl-PL" dirty="0"/>
          </a:p>
          <a:p>
            <a:pPr lvl="1"/>
            <a:r>
              <a:rPr lang="pl-PL" sz="1800" dirty="0" err="1"/>
              <a:t>Pochopenie fungovania čísel </a:t>
            </a:r>
            <a:r>
              <a:rPr lang="pl-PL" sz="1800" dirty="0"/>
              <a:t>a </a:t>
            </a:r>
            <a:r>
              <a:rPr lang="pl-PL" sz="1800" dirty="0" err="1"/>
              <a:t>ich vzájomných </a:t>
            </a:r>
            <a:r>
              <a:rPr lang="pl-PL" sz="1800" dirty="0"/>
              <a:t>vzťahov </a:t>
            </a:r>
          </a:p>
          <a:p>
            <a:pPr lvl="1"/>
            <a:r>
              <a:rPr lang="pl-PL" sz="1800" dirty="0" err="1"/>
              <a:t>Výpočet matematických problémov </a:t>
            </a:r>
            <a:endParaRPr lang="pl-PL" sz="1800" dirty="0"/>
          </a:p>
          <a:p>
            <a:pPr lvl="1"/>
            <a:r>
              <a:rPr lang="pl-PL" sz="1800" dirty="0" err="1"/>
              <a:t>Zapamätanie si základných výpočtov </a:t>
            </a:r>
            <a:endParaRPr lang="pl-PL" sz="1800" dirty="0"/>
          </a:p>
          <a:p>
            <a:pPr lvl="1"/>
            <a:r>
              <a:rPr lang="pl-PL" sz="1800" dirty="0"/>
              <a:t>Používanie </a:t>
            </a:r>
            <a:r>
              <a:rPr lang="pl-PL" sz="1800" dirty="0" err="1"/>
              <a:t>matematických symbolov </a:t>
            </a:r>
            <a:endParaRPr lang="pl-PL" sz="1800" dirty="0"/>
          </a:p>
          <a:p>
            <a:pPr lvl="1"/>
            <a:r>
              <a:rPr lang="pl-PL" sz="1800" dirty="0" err="1"/>
              <a:t>Porozumenie slovným úlohám </a:t>
            </a:r>
            <a:endParaRPr lang="pl-PL" sz="1800" dirty="0"/>
          </a:p>
          <a:p>
            <a:pPr lvl="1"/>
            <a:r>
              <a:rPr lang="pl-PL" sz="1800" dirty="0" err="1"/>
              <a:t>Organizovanie </a:t>
            </a:r>
            <a:r>
              <a:rPr lang="pl-PL" sz="1800" dirty="0"/>
              <a:t>a </a:t>
            </a:r>
            <a:r>
              <a:rPr lang="pl-PL" sz="1800" dirty="0" err="1"/>
              <a:t>zaznamenávanie informácií pri </a:t>
            </a:r>
            <a:r>
              <a:rPr lang="pl-PL" sz="1800" dirty="0"/>
              <a:t>riešení </a:t>
            </a:r>
            <a:r>
              <a:rPr lang="pl-PL" sz="1800" dirty="0" err="1"/>
              <a:t>matematického </a:t>
            </a:r>
            <a:r>
              <a:rPr lang="pl-PL" sz="1800" dirty="0"/>
              <a:t>problému</a:t>
            </a:r>
          </a:p>
          <a:p>
            <a:pPr lvl="1"/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144906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332656"/>
            <a:ext cx="5791200" cy="831622"/>
          </a:xfrm>
        </p:spPr>
        <p:txBody>
          <a:bodyPr/>
          <a:lstStyle/>
          <a:p>
            <a:r>
              <a:rPr lang="sk-SK" b="0" dirty="0" err="1"/>
              <a:t>Dôsledky </a:t>
            </a:r>
            <a:endParaRPr lang="sk-SK" b="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81200" y="1484784"/>
            <a:ext cx="7931224" cy="4968552"/>
          </a:xfrm>
        </p:spPr>
        <p:txBody>
          <a:bodyPr>
            <a:normAutofit/>
          </a:bodyPr>
          <a:lstStyle/>
          <a:p>
            <a:pPr marL="368100" lvl="1" indent="-342900" algn="just">
              <a:buFont typeface="Arial" charset="0"/>
              <a:buChar char="•"/>
            </a:pPr>
            <a:r>
              <a:rPr lang="sk-SK" dirty="0" err="1"/>
              <a:t>Poruchy spracovania jazyka môžu spôsobiť, že čítanie </a:t>
            </a:r>
            <a:r>
              <a:rPr lang="sk-SK" dirty="0"/>
              <a:t>a </a:t>
            </a:r>
            <a:r>
              <a:rPr lang="sk-SK" dirty="0" err="1"/>
              <a:t>písanie je pomalé </a:t>
            </a:r>
            <a:r>
              <a:rPr lang="sk-SK" dirty="0"/>
              <a:t>a </a:t>
            </a:r>
            <a:r>
              <a:rPr lang="sk-SK" dirty="0" err="1"/>
              <a:t>náročné, a problémy s </a:t>
            </a:r>
            <a:r>
              <a:rPr lang="sk-SK" dirty="0"/>
              <a:t>pamäťou </a:t>
            </a:r>
            <a:r>
              <a:rPr lang="sk-SK" dirty="0" err="1"/>
              <a:t>môžu viesť k tomu, </a:t>
            </a:r>
            <a:r>
              <a:rPr lang="sk-SK" dirty="0"/>
              <a:t>že </a:t>
            </a:r>
            <a:r>
              <a:rPr lang="sk-SK" dirty="0" err="1"/>
              <a:t>si študent </a:t>
            </a:r>
            <a:r>
              <a:rPr lang="sk-SK" dirty="0"/>
              <a:t>musí </a:t>
            </a:r>
            <a:r>
              <a:rPr lang="sk-SK" dirty="0" err="1"/>
              <a:t>text prečítať </a:t>
            </a:r>
            <a:r>
              <a:rPr lang="sk-SK" dirty="0"/>
              <a:t>alebo vypočuť </a:t>
            </a:r>
            <a:r>
              <a:rPr lang="sk-SK" dirty="0" err="1"/>
              <a:t>hovorené pokyny viackrát</a:t>
            </a:r>
            <a:r>
              <a:rPr lang="sk-SK" dirty="0"/>
              <a:t>. </a:t>
            </a:r>
          </a:p>
          <a:p>
            <a:pPr marL="368100" lvl="1" indent="-342900" algn="just">
              <a:buFont typeface="Arial" charset="0"/>
              <a:buChar char="•"/>
            </a:pPr>
            <a:r>
              <a:rPr lang="sk-SK" dirty="0" err="1"/>
              <a:t>Títo žiaci môžu tiež potrebovať </a:t>
            </a:r>
            <a:r>
              <a:rPr lang="sk-SK" dirty="0"/>
              <a:t>viac </a:t>
            </a:r>
            <a:r>
              <a:rPr lang="sk-SK" dirty="0" err="1"/>
              <a:t>času na spracovanie informácií pred tým, ako odpovedia na otázky </a:t>
            </a:r>
            <a:r>
              <a:rPr lang="sk-SK" dirty="0"/>
              <a:t>alebo </a:t>
            </a:r>
            <a:r>
              <a:rPr lang="sk-SK" dirty="0" err="1"/>
              <a:t>odpovedia na </a:t>
            </a:r>
            <a:r>
              <a:rPr lang="sk-SK" dirty="0"/>
              <a:t>oslovenie</a:t>
            </a:r>
            <a:r>
              <a:rPr lang="sk-SK" dirty="0" err="1"/>
              <a:t>, čo môže </a:t>
            </a:r>
            <a:r>
              <a:rPr lang="sk-SK" dirty="0"/>
              <a:t>mať</a:t>
            </a:r>
            <a:r>
              <a:rPr lang="sk-SK" dirty="0" err="1"/>
              <a:t> za následok ťažkosti s prispievaním </a:t>
            </a:r>
            <a:r>
              <a:rPr lang="sk-SK" dirty="0"/>
              <a:t>do </a:t>
            </a:r>
            <a:r>
              <a:rPr lang="sk-SK" dirty="0" err="1"/>
              <a:t>triednych </a:t>
            </a:r>
            <a:r>
              <a:rPr lang="sk-SK" dirty="0"/>
              <a:t>alebo </a:t>
            </a:r>
            <a:r>
              <a:rPr lang="sk-SK" dirty="0" err="1"/>
              <a:t>skupinových diskusií</a:t>
            </a:r>
            <a:r>
              <a:rPr lang="sk-SK" dirty="0"/>
              <a:t>.</a:t>
            </a:r>
          </a:p>
          <a:p>
            <a:pPr marL="368100" lvl="1" indent="-342900" algn="just">
              <a:buFont typeface="Arial" charset="0"/>
              <a:buChar char="•"/>
            </a:pPr>
            <a:r>
              <a:rPr lang="sk-SK" dirty="0" err="1"/>
              <a:t>Organizácia </a:t>
            </a:r>
            <a:r>
              <a:rPr lang="sk-SK" dirty="0"/>
              <a:t>a </a:t>
            </a:r>
            <a:r>
              <a:rPr lang="sk-SK" dirty="0" err="1"/>
              <a:t>plánovanie môžu byť tiež narušené, </a:t>
            </a:r>
            <a:r>
              <a:rPr lang="sk-SK" dirty="0"/>
              <a:t>čo môže </a:t>
            </a:r>
            <a:r>
              <a:rPr lang="sk-SK" dirty="0" err="1"/>
              <a:t>mať </a:t>
            </a:r>
            <a:r>
              <a:rPr lang="sk-SK" dirty="0"/>
              <a:t>za</a:t>
            </a:r>
            <a:r>
              <a:rPr lang="sk-SK" dirty="0" err="1"/>
              <a:t> následok ťažkosti so </a:t>
            </a:r>
            <a:r>
              <a:rPr lang="sk-SK" dirty="0"/>
              <a:t>sledovaním </a:t>
            </a:r>
            <a:r>
              <a:rPr lang="sk-SK" dirty="0" err="1"/>
              <a:t>úloh </a:t>
            </a:r>
            <a:r>
              <a:rPr lang="sk-SK" dirty="0"/>
              <a:t>alebo </a:t>
            </a:r>
            <a:r>
              <a:rPr lang="sk-SK" dirty="0" err="1"/>
              <a:t>zásob </a:t>
            </a:r>
            <a:r>
              <a:rPr lang="sk-SK" dirty="0"/>
              <a:t>a </a:t>
            </a:r>
            <a:r>
              <a:rPr lang="sk-SK" dirty="0" err="1"/>
              <a:t>odovzdávaním práce načas</a:t>
            </a:r>
            <a:r>
              <a:rPr lang="sk-SK" dirty="0"/>
              <a:t>.</a:t>
            </a:r>
          </a:p>
          <a:p>
            <a:pPr marL="368100" lvl="1" indent="-342900" algn="just">
              <a:buFont typeface="Arial" charset="0"/>
              <a:buChar char="•"/>
            </a:pPr>
            <a:r>
              <a:rPr lang="sk-SK" dirty="0"/>
              <a:t>Z </a:t>
            </a:r>
            <a:r>
              <a:rPr lang="sk-SK" dirty="0" err="1"/>
              <a:t>dôvodu frustrácie z toho, </a:t>
            </a:r>
            <a:r>
              <a:rPr lang="sk-SK" dirty="0"/>
              <a:t>že </a:t>
            </a:r>
            <a:r>
              <a:rPr lang="sk-SK" dirty="0" err="1"/>
              <a:t>nevedia správne čítať/pisať </a:t>
            </a:r>
            <a:r>
              <a:rPr lang="sk-SK" dirty="0"/>
              <a:t>alebo </a:t>
            </a:r>
            <a:r>
              <a:rPr lang="sk-SK" dirty="0" err="1"/>
              <a:t>počítať, sa môžu žiaci </a:t>
            </a:r>
            <a:r>
              <a:rPr lang="sk-SK" dirty="0"/>
              <a:t>na </a:t>
            </a:r>
            <a:r>
              <a:rPr lang="sk-SK" dirty="0" err="1"/>
              <a:t>hodinách zámerne zle správať, </a:t>
            </a:r>
            <a:r>
              <a:rPr lang="sk-SK" dirty="0"/>
              <a:t>aby </a:t>
            </a:r>
            <a:r>
              <a:rPr lang="sk-SK" dirty="0" err="1"/>
              <a:t>zamaskovali </a:t>
            </a:r>
            <a:r>
              <a:rPr lang="sk-SK" dirty="0"/>
              <a:t>poruchy učenia. </a:t>
            </a:r>
          </a:p>
          <a:p>
            <a:pPr marL="368100" lvl="1" indent="-342900" algn="just">
              <a:buFont typeface="Arial" charset="0"/>
              <a:buChar char="•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81436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977427301_1_0"/>
          <p:cNvSpPr txBox="1">
            <a:spLocks noGrp="1"/>
          </p:cNvSpPr>
          <p:nvPr>
            <p:ph type="title"/>
          </p:nvPr>
        </p:nvSpPr>
        <p:spPr>
          <a:xfrm>
            <a:off x="609600" y="188640"/>
            <a:ext cx="7721700" cy="7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sk-SK" b="0"/>
              <a:t>INTERVENCIE </a:t>
            </a:r>
            <a:endParaRPr b="0"/>
          </a:p>
        </p:txBody>
      </p:sp>
      <p:graphicFrame>
        <p:nvGraphicFramePr>
          <p:cNvPr id="97" name="Google Shape;97;g7977427301_1_0"/>
          <p:cNvGraphicFramePr/>
          <p:nvPr/>
        </p:nvGraphicFramePr>
        <p:xfrm>
          <a:off x="239349" y="1173905"/>
          <a:ext cx="11582400" cy="54035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14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0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03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 u="none" strike="noStrike" cap="none"/>
                        <a:t>Čo by ste mali urobiť? 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 u="none" strike="noStrike" cap="none"/>
                        <a:t>Ako na to? 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3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 b="1" u="none" strike="noStrike" cap="none"/>
                        <a:t>1. </a:t>
                      </a:r>
                      <a:r>
                        <a:rPr lang="sk-SK" sz="18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Pravidelné poskytovanie kvalitnej spätnej väzby </a:t>
                      </a:r>
                      <a:endParaRPr sz="1800" b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Neustála spätná väzba a možnosti využívať stratégie, ktoré ste sa naučili na hodinách. 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85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 b="1"/>
                        <a:t>2. Definujte očakávania 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Jasne definujte očakávania od práce a správania v triede. Ak sa vaše požiadavky stanú súčasťou vyučovania alebo domácich úloh, pomôže to žiakovi splniť očakávania. </a:t>
                      </a:r>
                      <a:endParaRPr sz="16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8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 b="1" i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 Uistite sa, že sa ostatní študenti necítia znevýhodnení 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Vhodným spôsobom vysvetliť ostatným spolužiakom odlišný prístup k hodnoteniu jednotlivca so špecifickou poruchou učenia. 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sk-SK" sz="1800" b="1"/>
                        <a:t>4. </a:t>
                      </a:r>
                      <a:r>
                        <a:rPr lang="sk-SK" sz="1800" b="1" i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Individuálny prístup 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NEporovnávajte ich s ostatnými, posudzujte ich individuálne, snažte sa pochopiť a rešpektovať ich problémy. Umožnite im zažiť pocit úspechu a poskytnite im príležitosti, ktoré odhalia ich silné stránky. V prípade potreby urobte zmeny v asignáciách alebo úlohách. 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8" name="Google Shape;98;g7977427301_1_0"/>
          <p:cNvSpPr txBox="1"/>
          <p:nvPr/>
        </p:nvSpPr>
        <p:spPr>
          <a:xfrm>
            <a:off x="13224933" y="25400"/>
            <a:ext cx="246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977427301_1_6"/>
          <p:cNvSpPr txBox="1">
            <a:spLocks noGrp="1"/>
          </p:cNvSpPr>
          <p:nvPr>
            <p:ph type="title"/>
          </p:nvPr>
        </p:nvSpPr>
        <p:spPr>
          <a:xfrm>
            <a:off x="642309" y="188640"/>
            <a:ext cx="7721700" cy="8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sk-SK" b="0"/>
              <a:t>INTERVENCIE </a:t>
            </a:r>
            <a:endParaRPr b="0"/>
          </a:p>
        </p:txBody>
      </p:sp>
      <p:graphicFrame>
        <p:nvGraphicFramePr>
          <p:cNvPr id="104" name="Google Shape;104;g7977427301_1_6"/>
          <p:cNvGraphicFramePr/>
          <p:nvPr/>
        </p:nvGraphicFramePr>
        <p:xfrm>
          <a:off x="239349" y="1268761"/>
          <a:ext cx="11582400" cy="48245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360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2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/>
                        <a:t>Čo by ste mali urobiť? 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/>
                        <a:t>Ako na to? 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3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 b="1"/>
                        <a:t>5. </a:t>
                      </a:r>
                      <a:r>
                        <a:rPr lang="sk-SK" sz="1800" b="1" i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Buďte trpezliví 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Keď študent položí otázku, ktorá vyžaduje, aby ste zopakovali niečo, čo ste už povedali alebo čo už bolo v zadanom čítaní, trpezlivo informácie zopakujte. 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3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 b="1"/>
                        <a:t>6. Pomoc pri problémoch s čítaním 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Poskytnite riadené poznámky ku každej kapitole. Poznámky by mali obsahovať zhrnutie hlavných bodov a kľúčových pojmov uvedených v postupnom poradí. Študentom môže pomôcť používanie rôznych farebných zvýrazňovačov - usporiadajte.</a:t>
                      </a:r>
                      <a:endParaRPr sz="16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73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 b="1" i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 Pomoc pri problémoch s písaním 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Písomné úlohy známkujte len za nápady alebo udeľte dve známky: jednu za obsah a jednu za technické zručnosti. Uistite sa, že žiak rozumie tomu, čo sa od neho v písomnom zadaní žiada. 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8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sk-SK" sz="1800" b="1"/>
                        <a:t>8. </a:t>
                      </a:r>
                      <a:r>
                        <a:rPr lang="sk-SK" sz="1800" b="1" i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Pomoc s problémami v matematike 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-SK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Pri prednáške používajte konkrétne príklady podobné skúsenostiam študentov. Učenie sa môže zlepšiť aj vtedy, ak sa pojem predstaví ako prvý a čísla sa pridajú neskôr. Povzbudzujte študenta, aby používal farebné kódovanie s cieľom lepšie si predstaviť problém. 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981200" y="692696"/>
            <a:ext cx="6851104" cy="936104"/>
          </a:xfrm>
        </p:spPr>
        <p:txBody>
          <a:bodyPr>
            <a:normAutofit fontScale="90000"/>
          </a:bodyPr>
          <a:lstStyle/>
          <a:p>
            <a:r>
              <a:rPr lang="sk-SK" b="0" dirty="0" err="1">
                <a:latin typeface="Arial" charset="0"/>
                <a:ea typeface="Arial" charset="0"/>
                <a:cs typeface="Arial" charset="0"/>
              </a:rPr>
              <a:t>Čo viem o Olivii</a:t>
            </a:r>
            <a:r>
              <a:rPr lang="sk-SK" b="0" dirty="0">
                <a:latin typeface="Arial" charset="0"/>
                <a:ea typeface="Arial" charset="0"/>
                <a:cs typeface="Arial" charset="0"/>
              </a:rPr>
              <a:t>? </a:t>
            </a:r>
            <a:endParaRPr lang="sk-SK" dirty="0"/>
          </a:p>
        </p:txBody>
      </p:sp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>
          <a:xfrm>
            <a:off x="1981200" y="1772817"/>
            <a:ext cx="8064896" cy="43735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sk-SK" b="0" dirty="0" err="1"/>
              <a:t>Olivia opäť </a:t>
            </a:r>
            <a:r>
              <a:rPr lang="sk-SK" b="0" dirty="0"/>
              <a:t>mešká </a:t>
            </a:r>
            <a:r>
              <a:rPr lang="sk-SK" b="0" dirty="0" err="1"/>
              <a:t>do školy, pretože si doma zabudla učebnice </a:t>
            </a:r>
            <a:r>
              <a:rPr lang="sk-SK" b="0" dirty="0"/>
              <a:t>a </a:t>
            </a:r>
            <a:r>
              <a:rPr lang="sk-SK" b="0" dirty="0" err="1"/>
              <a:t>potom jej ušiel autobus</a:t>
            </a:r>
            <a:r>
              <a:rPr lang="sk-SK" b="0" dirty="0"/>
              <a:t>. </a:t>
            </a:r>
            <a:r>
              <a:rPr lang="sk-SK" b="0" dirty="0" err="1"/>
              <a:t>Zvyčajne </a:t>
            </a:r>
            <a:r>
              <a:rPr lang="sk-SK" b="0" dirty="0"/>
              <a:t>má </a:t>
            </a:r>
            <a:r>
              <a:rPr lang="sk-SK" b="0" dirty="0" err="1"/>
              <a:t>veľké problémy </a:t>
            </a:r>
            <a:r>
              <a:rPr lang="sk-SK" b="0" dirty="0"/>
              <a:t>"</a:t>
            </a:r>
            <a:r>
              <a:rPr lang="sk-SK" b="0" dirty="0" err="1"/>
              <a:t>zorganizovať sa</a:t>
            </a:r>
            <a:r>
              <a:rPr lang="sk-SK" b="0" dirty="0"/>
              <a:t>" </a:t>
            </a:r>
            <a:r>
              <a:rPr lang="sk-SK" b="0" dirty="0" err="1"/>
              <a:t>do školy</a:t>
            </a:r>
            <a:r>
              <a:rPr lang="sk-SK" b="0" dirty="0"/>
              <a:t>. </a:t>
            </a:r>
            <a:r>
              <a:rPr lang="sk-SK" b="0" dirty="0" err="1"/>
              <a:t>V škole </a:t>
            </a:r>
            <a:r>
              <a:rPr lang="sk-SK" b="0" dirty="0"/>
              <a:t>má </a:t>
            </a:r>
            <a:r>
              <a:rPr lang="sk-SK" b="0" dirty="0" err="1"/>
              <a:t>veľké problémy </a:t>
            </a:r>
            <a:r>
              <a:rPr lang="sk-SK" b="0" dirty="0"/>
              <a:t>"</a:t>
            </a:r>
            <a:r>
              <a:rPr lang="sk-SK" b="0" dirty="0" err="1"/>
              <a:t>zorientovať sa</a:t>
            </a:r>
            <a:r>
              <a:rPr lang="sk-SK" b="0" dirty="0"/>
              <a:t>" v </a:t>
            </a:r>
            <a:r>
              <a:rPr lang="sk-SK" b="0" dirty="0" err="1"/>
              <a:t>požiadavkách školských úloh </a:t>
            </a:r>
            <a:r>
              <a:rPr lang="sk-SK" b="0" dirty="0"/>
              <a:t>a vynaložiť na </a:t>
            </a:r>
            <a:r>
              <a:rPr lang="sk-SK" b="0" dirty="0" err="1"/>
              <a:t>úlohy primerané úsilie</a:t>
            </a:r>
            <a:r>
              <a:rPr lang="sk-SK" b="0" dirty="0"/>
              <a:t>. </a:t>
            </a:r>
            <a:r>
              <a:rPr lang="sk-SK" b="0" dirty="0" err="1"/>
              <a:t>Zvyčajne si myslí, že zadané úlohy </a:t>
            </a:r>
            <a:r>
              <a:rPr lang="sk-SK" b="0" dirty="0"/>
              <a:t>sú </a:t>
            </a:r>
            <a:r>
              <a:rPr lang="sk-SK" b="0" dirty="0" err="1"/>
              <a:t>oveľa ľahšie, ako sa v skutočnosti </a:t>
            </a:r>
            <a:r>
              <a:rPr lang="sk-SK" b="0" dirty="0"/>
              <a:t>ukázali</a:t>
            </a:r>
            <a:r>
              <a:rPr lang="sk-SK" b="0" dirty="0" err="1"/>
              <a:t>, že vynaložené úsilie bolo dostatočné, hoci </a:t>
            </a:r>
            <a:r>
              <a:rPr lang="sk-SK" b="0" dirty="0"/>
              <a:t>v </a:t>
            </a:r>
            <a:r>
              <a:rPr lang="sk-SK" b="0" dirty="0" err="1"/>
              <a:t>skutočnosti bolo oveľa menšie, ako bolo potrebné, </a:t>
            </a:r>
            <a:r>
              <a:rPr lang="sk-SK" b="0" dirty="0"/>
              <a:t>a </a:t>
            </a:r>
            <a:r>
              <a:rPr lang="sk-SK" b="0" dirty="0" err="1"/>
              <a:t>často si myslí, že úlohu </a:t>
            </a:r>
            <a:r>
              <a:rPr lang="sk-SK" b="0" dirty="0"/>
              <a:t>zvládla </a:t>
            </a:r>
            <a:r>
              <a:rPr lang="sk-SK" b="0" dirty="0" err="1"/>
              <a:t>dobre, hoci ju zvládla veľmi zle</a:t>
            </a:r>
            <a:r>
              <a:rPr lang="sk-SK" b="0" dirty="0"/>
              <a:t>. </a:t>
            </a:r>
            <a:r>
              <a:rPr lang="sk-SK" b="0" dirty="0" err="1"/>
              <a:t>Aj jej zmysel </a:t>
            </a:r>
            <a:r>
              <a:rPr lang="sk-SK" b="0" dirty="0"/>
              <a:t>pre </a:t>
            </a:r>
            <a:r>
              <a:rPr lang="sk-SK" b="0" dirty="0" err="1"/>
              <a:t>čas je pri práci </a:t>
            </a:r>
            <a:r>
              <a:rPr lang="sk-SK" b="0" dirty="0"/>
              <a:t>na </a:t>
            </a:r>
            <a:r>
              <a:rPr lang="sk-SK" b="0" dirty="0" err="1"/>
              <a:t>akademických úlohách </a:t>
            </a:r>
            <a:r>
              <a:rPr lang="sk-SK" b="0" dirty="0"/>
              <a:t>slabý. </a:t>
            </a:r>
          </a:p>
        </p:txBody>
      </p:sp>
    </p:spTree>
    <p:extLst>
      <p:ext uri="{BB962C8B-B14F-4D97-AF65-F5344CB8AC3E}">
        <p14:creationId xmlns:p14="http://schemas.microsoft.com/office/powerpoint/2010/main" val="741944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4539</Words>
  <Application>Microsoft Office PowerPoint</Application>
  <PresentationFormat>Širokouhlá</PresentationFormat>
  <Paragraphs>324</Paragraphs>
  <Slides>42</Slides>
  <Notes>13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42</vt:i4>
      </vt:variant>
    </vt:vector>
  </HeadingPairs>
  <TitlesOfParts>
    <vt:vector size="50" baseType="lpstr">
      <vt:lpstr>Arial</vt:lpstr>
      <vt:lpstr>Arial </vt:lpstr>
      <vt:lpstr>Arial Black</vt:lpstr>
      <vt:lpstr>Calibri</vt:lpstr>
      <vt:lpstr>Symbol</vt:lpstr>
      <vt:lpstr>Times New Roman</vt:lpstr>
      <vt:lpstr>Wingdings</vt:lpstr>
      <vt:lpstr>Základné</vt:lpstr>
      <vt:lpstr>Čo viem o maxovi ? </vt:lpstr>
      <vt:lpstr>1. Fázy tvorby stratégie práce so žiakom so špecifickými poruchami učenia (ŠPU) </vt:lpstr>
      <vt:lpstr>Príčiny špecifických porúch učenia </vt:lpstr>
      <vt:lpstr>Príznaky špecifických porúch učenia </vt:lpstr>
      <vt:lpstr>Príznaky špecifických porúch učenia </vt:lpstr>
      <vt:lpstr>Dôsledky </vt:lpstr>
      <vt:lpstr>INTERVENCIE </vt:lpstr>
      <vt:lpstr>INTERVENCIE </vt:lpstr>
      <vt:lpstr>Čo viem o Olivii? </vt:lpstr>
      <vt:lpstr>2. Fázy tvorby stratégie práce so žiakom s poruchou výkonných funkcií (EFD) </vt:lpstr>
      <vt:lpstr>Úvod </vt:lpstr>
      <vt:lpstr>Príčiny poruchy výkonných funkcií </vt:lpstr>
      <vt:lpstr>Príznaky EFD</vt:lpstr>
      <vt:lpstr>Dôsledky EFD</vt:lpstr>
      <vt:lpstr>intervencie </vt:lpstr>
      <vt:lpstr>intervencie </vt:lpstr>
      <vt:lpstr>ČO VIEM O ANDYM? </vt:lpstr>
      <vt:lpstr>ČO VIEM O ANDYM? </vt:lpstr>
      <vt:lpstr>3. Fázy tvorby stratégie práce so žiakom s poruchou pozornosti a hyperaktivitou (ADHD)</vt:lpstr>
      <vt:lpstr>Úvod </vt:lpstr>
      <vt:lpstr>Príznaky ADHD/ADD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Čo vieme o Alice? </vt:lpstr>
      <vt:lpstr>4. Fázy budovania stratégie práce so žiakom s internalizačnými problémami </vt:lpstr>
      <vt:lpstr>ÚVOD </vt:lpstr>
      <vt:lpstr>PRÍČINY PROBLÉMOV S INTERNALIZÁCIOU </vt:lpstr>
      <vt:lpstr>PRÍZNAKY INTERNALIZUJÚCICH PROBLÉMOV </vt:lpstr>
      <vt:lpstr>DÔSLEDKY INTERNALIZÁCIE PROBLÉMOV </vt:lpstr>
      <vt:lpstr>Intervencie </vt:lpstr>
      <vt:lpstr>Intervencie </vt:lpstr>
      <vt:lpstr>Čo viem o ZACH? </vt:lpstr>
      <vt:lpstr>5. Fázy tvorby stratégie práce so žiakom s obsedantno-kompulzívnou poruchou (OCD) </vt:lpstr>
      <vt:lpstr>Úvod </vt:lpstr>
      <vt:lpstr>Príčiny ocd </vt:lpstr>
      <vt:lpstr>Príznaky ocd </vt:lpstr>
      <vt:lpstr>Dôsledky ocd </vt:lpstr>
      <vt:lpstr>Intervencie </vt:lpstr>
      <vt:lpstr>Intervencie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Kyžňanská Laura</dc:creator>
  <cp:lastModifiedBy>Zuzana Palková</cp:lastModifiedBy>
  <cp:revision>12</cp:revision>
  <dcterms:created xsi:type="dcterms:W3CDTF">2021-01-26T16:49:09Z</dcterms:created>
  <dcterms:modified xsi:type="dcterms:W3CDTF">2021-03-29T20:06:13Z</dcterms:modified>
</cp:coreProperties>
</file>