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56" r:id="rId2"/>
    <p:sldId id="274" r:id="rId3"/>
    <p:sldId id="265" r:id="rId4"/>
    <p:sldId id="268" r:id="rId5"/>
    <p:sldId id="266" r:id="rId6"/>
    <p:sldId id="270" r:id="rId7"/>
    <p:sldId id="267" r:id="rId8"/>
    <p:sldId id="269" r:id="rId9"/>
    <p:sldId id="277" r:id="rId10"/>
    <p:sldId id="262" r:id="rId11"/>
    <p:sldId id="263" r:id="rId12"/>
    <p:sldId id="278" r:id="rId13"/>
    <p:sldId id="279" r:id="rId14"/>
    <p:sldId id="280" r:id="rId15"/>
    <p:sldId id="281" r:id="rId16"/>
    <p:sldId id="285" r:id="rId17"/>
    <p:sldId id="286" r:id="rId18"/>
    <p:sldId id="287" r:id="rId19"/>
    <p:sldId id="288" r:id="rId20"/>
    <p:sldId id="289" r:id="rId21"/>
    <p:sldId id="309" r:id="rId22"/>
    <p:sldId id="310" r:id="rId23"/>
    <p:sldId id="311" r:id="rId24"/>
    <p:sldId id="312" r:id="rId25"/>
    <p:sldId id="313" r:id="rId26"/>
    <p:sldId id="290" r:id="rId27"/>
    <p:sldId id="294" r:id="rId28"/>
    <p:sldId id="295" r:id="rId29"/>
    <p:sldId id="296" r:id="rId30"/>
    <p:sldId id="297" r:id="rId31"/>
    <p:sldId id="298" r:id="rId32"/>
    <p:sldId id="299" r:id="rId33"/>
    <p:sldId id="303" r:id="rId34"/>
    <p:sldId id="304" r:id="rId35"/>
    <p:sldId id="305" r:id="rId36"/>
    <p:sldId id="306" r:id="rId37"/>
    <p:sldId id="307" r:id="rId38"/>
    <p:sldId id="308" r:id="rId39"/>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5232" autoAdjust="0"/>
  </p:normalViewPr>
  <p:slideViewPr>
    <p:cSldViewPr>
      <p:cViewPr varScale="1">
        <p:scale>
          <a:sx n="68" d="100"/>
          <a:sy n="68" d="100"/>
        </p:scale>
        <p:origin x="132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11. 3. 2021</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11. 3. 2021</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5: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6: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7: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8: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8: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9: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0: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10: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1:notes"/>
          <p:cNvSpPr txBox="1">
            <a:spLocks noGrp="1"/>
          </p:cNvSpPr>
          <p:nvPr>
            <p:ph type="body" idx="1"/>
          </p:nvPr>
        </p:nvSpPr>
        <p:spPr>
          <a:xfrm>
            <a:off x="731521" y="4560570"/>
            <a:ext cx="5852160" cy="432054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1:notes"/>
          <p:cNvSpPr txBox="1">
            <a:spLocks noGrp="1"/>
          </p:cNvSpPr>
          <p:nvPr>
            <p:ph type="sldNum" idx="12"/>
          </p:nvPr>
        </p:nvSpPr>
        <p:spPr>
          <a:xfrm>
            <a:off x="4143587" y="9119474"/>
            <a:ext cx="3169920" cy="48006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l-PL"/>
              <a:t>15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5: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6: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7: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8: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8: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731521" y="4560570"/>
            <a:ext cx="5852160" cy="432054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9: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26</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1:notes"/>
          <p:cNvSpPr txBox="1">
            <a:spLocks noGrp="1"/>
          </p:cNvSpPr>
          <p:nvPr>
            <p:ph type="body" idx="1"/>
          </p:nvPr>
        </p:nvSpPr>
        <p:spPr>
          <a:xfrm>
            <a:off x="731521" y="4560570"/>
            <a:ext cx="5852160" cy="432054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1:notes"/>
          <p:cNvSpPr txBox="1">
            <a:spLocks noGrp="1"/>
          </p:cNvSpPr>
          <p:nvPr>
            <p:ph type="sldNum" idx="12"/>
          </p:nvPr>
        </p:nvSpPr>
        <p:spPr>
          <a:xfrm>
            <a:off x="4143587" y="9119474"/>
            <a:ext cx="3169920" cy="48006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l-PL"/>
              <a:t>32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descr="logo 2">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7132" y="223836"/>
            <a:ext cx="210333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11. 3. 2021</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descr="logo 2">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627132" y="223836"/>
            <a:ext cx="210333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br>
              <a:rPr lang="en-US" sz="3200" b="1" dirty="0">
                <a:solidFill>
                  <a:schemeClr val="accent6">
                    <a:lumMod val="75000"/>
                  </a:schemeClr>
                </a:solidFill>
                <a:latin typeface="Calibri" pitchFamily="34" charset="0"/>
              </a:rPr>
            </a:br>
            <a:r>
              <a:rPr lang="ro-RO" sz="3200" b="1" dirty="0">
                <a:latin typeface="Calibri" panose="020F0502020204030204" pitchFamily="34" charset="0"/>
              </a:rPr>
              <a:t>ETAPE ÎN CREAREA UNEI  STRATEGII DE LUCRU </a:t>
            </a:r>
            <a:r>
              <a:rPr lang="en-US" sz="3200" b="1" dirty="0">
                <a:latin typeface="Calibri" panose="020F0502020204030204" pitchFamily="34" charset="0"/>
              </a:rPr>
              <a:t>PENTRU</a:t>
            </a:r>
            <a:r>
              <a:rPr lang="ro-RO" sz="3200" b="1" dirty="0">
                <a:latin typeface="Calibri" panose="020F0502020204030204" pitchFamily="34" charset="0"/>
              </a:rPr>
              <a:t> ELEVII CU SINDROM DE DEPRESIE</a:t>
            </a:r>
            <a:br>
              <a:rPr lang="en-US" sz="3200" dirty="0">
                <a:latin typeface="Calibri" panose="020F0502020204030204" pitchFamily="34" charset="0"/>
              </a:rPr>
            </a:br>
            <a:endParaRPr lang="en-US" sz="32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ytuł 1"/>
          <p:cNvSpPr txBox="1">
            <a:spLocks noGrp="1"/>
          </p:cNvSpPr>
          <p:nvPr>
            <p:ph type="title"/>
          </p:nvPr>
        </p:nvSpPr>
        <p:spPr>
          <a:xfrm>
            <a:off x="457200" y="152718"/>
            <a:ext cx="5791201" cy="828900"/>
          </a:xfrm>
          <a:prstGeom prst="rect">
            <a:avLst/>
          </a:prstGeom>
        </p:spPr>
        <p:txBody>
          <a:bodyPr/>
          <a:lstStyle/>
          <a:p>
            <a:pPr algn="ctr">
              <a:defRPr sz="2400" spc="-100"/>
            </a:pPr>
            <a:endParaRPr dirty="0"/>
          </a:p>
          <a:p>
            <a:pPr algn="ctr">
              <a:defRPr sz="2400" spc="-100"/>
            </a:pPr>
            <a:r>
              <a:rPr dirty="0" err="1"/>
              <a:t>Introduc</a:t>
            </a:r>
            <a:r>
              <a:rPr lang="en-US" dirty="0" err="1"/>
              <a:t>ERE</a:t>
            </a:r>
            <a:endParaRPr dirty="0"/>
          </a:p>
        </p:txBody>
      </p:sp>
      <p:sp>
        <p:nvSpPr>
          <p:cNvPr id="126" name="Symbol zastępczy zawartości 2"/>
          <p:cNvSpPr txBox="1">
            <a:spLocks noGrp="1"/>
          </p:cNvSpPr>
          <p:nvPr>
            <p:ph type="body" idx="1"/>
          </p:nvPr>
        </p:nvSpPr>
        <p:spPr>
          <a:xfrm>
            <a:off x="457200" y="1340767"/>
            <a:ext cx="8147247" cy="5328594"/>
          </a:xfrm>
          <a:prstGeom prst="rect">
            <a:avLst/>
          </a:prstGeom>
        </p:spPr>
        <p:txBody>
          <a:bodyPr>
            <a:normAutofit/>
          </a:bodyPr>
          <a:lstStyle/>
          <a:p>
            <a:pPr algn="just"/>
            <a:r>
              <a:rPr lang="ro-RO" dirty="0"/>
              <a:t>Identitatea psihosexuală este o componentă extrem de importantă a „eu-ului” uman în jurul căruia oamenii își construiesc imaginea de sine. Cunoștințele despre formarea sa sunt utile în lucrul cu copii și tineri, mai ales că fiecare profesor întâlnește elevi homosexuali sau bisexuali în clasa sa.</a:t>
            </a:r>
            <a:endParaRPr lang="en-US" dirty="0"/>
          </a:p>
          <a:p>
            <a:r>
              <a:rPr lang="ro-RO" dirty="0"/>
              <a:t>Observăm manifestări nespecifice ale sexualității umane încă din copilărie. Cu toate acestea, dezvoltarea nevoilor sexuale are loc în timpul adolescenței și are loc pe baza maturizării sexuale. În timpul adolescenței, dezvoltarea acestei nevoi este asociată cu excitarea și tensiune sexuală, care este inițial nedirecționată și apoi începe treptat să fie direcționată către anumite persoane.</a:t>
            </a:r>
            <a:endParaRPr lang="en-US" dirty="0"/>
          </a:p>
          <a:p>
            <a:pPr algn="just"/>
            <a:r>
              <a:rPr lang="ro-RO" dirty="0"/>
              <a:t>În timp ce formarea identității psihosexuale la persoanele heterosexuale merge de obicei fără probleme majore, oamenii homosexuali se luptă adesea în acest moment cu dificultăți psihologice profunde asociate cu anxietatea, lipsa de acceptare a mediului, precum și autoacceptarea.</a:t>
            </a:r>
            <a:endParaRPr lang="en-US" dirty="0"/>
          </a:p>
          <a:p>
            <a:pPr algn="just" defTabSz="457200">
              <a:spcBef>
                <a:spcPts val="1400"/>
              </a:spcBef>
              <a:defRPr b="0">
                <a:uFill>
                  <a:solidFill>
                    <a:srgbClr val="000000"/>
                  </a:solidFill>
                </a:uFill>
                <a:latin typeface="+mn-lt"/>
                <a:ea typeface="+mn-ea"/>
                <a:cs typeface="+mn-cs"/>
                <a:sym typeface="Calibri"/>
              </a:defRPr>
            </a:pPr>
            <a:endParaRP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ytuł 1"/>
          <p:cNvSpPr txBox="1">
            <a:spLocks noGrp="1"/>
          </p:cNvSpPr>
          <p:nvPr>
            <p:ph type="title"/>
          </p:nvPr>
        </p:nvSpPr>
        <p:spPr>
          <a:xfrm>
            <a:off x="480244" y="469275"/>
            <a:ext cx="6035972" cy="621438"/>
          </a:xfrm>
          <a:prstGeom prst="rect">
            <a:avLst/>
          </a:prstGeom>
        </p:spPr>
        <p:txBody>
          <a:bodyPr>
            <a:normAutofit fontScale="90000"/>
          </a:bodyPr>
          <a:lstStyle>
            <a:lvl1pPr defTabSz="886968">
              <a:defRPr sz="2328" spc="-38"/>
            </a:lvl1pPr>
          </a:lstStyle>
          <a:p>
            <a:pPr algn="ctr">
              <a:defRPr sz="3492" spc="-58"/>
            </a:pPr>
            <a:r>
              <a:rPr sz="2328" spc="-38" dirty="0"/>
              <a:t>MODEL </a:t>
            </a:r>
            <a:r>
              <a:rPr lang="en-US" sz="2328" spc="-38" dirty="0"/>
              <a:t>DE FORMARE A INDENTIT</a:t>
            </a:r>
            <a:r>
              <a:rPr lang="ro-RO" sz="2328" spc="-38" dirty="0"/>
              <a:t>ĂȚ</a:t>
            </a:r>
            <a:r>
              <a:rPr lang="en-US" sz="2328" spc="-38" dirty="0"/>
              <a:t>II HOMOSEXUALE</a:t>
            </a:r>
            <a:endParaRPr sz="2328" spc="-38" dirty="0"/>
          </a:p>
        </p:txBody>
      </p:sp>
      <p:sp>
        <p:nvSpPr>
          <p:cNvPr id="129" name="Symbol zastępczy zawartości 2"/>
          <p:cNvSpPr txBox="1">
            <a:spLocks noGrp="1"/>
          </p:cNvSpPr>
          <p:nvPr>
            <p:ph type="body" idx="1"/>
          </p:nvPr>
        </p:nvSpPr>
        <p:spPr>
          <a:xfrm>
            <a:off x="457200" y="1196751"/>
            <a:ext cx="8291263" cy="5328593"/>
          </a:xfrm>
          <a:prstGeom prst="rect">
            <a:avLst/>
          </a:prstGeom>
        </p:spPr>
        <p:txBody>
          <a:bodyPr>
            <a:normAutofit/>
          </a:bodyPr>
          <a:lstStyle/>
          <a:p>
            <a:r>
              <a:rPr sz="1300" b="1" dirty="0"/>
              <a:t>1 </a:t>
            </a:r>
            <a:r>
              <a:rPr lang="pl-PL" sz="1300" dirty="0"/>
              <a:t>Sensibilizare (aproximativ 12 ani) - o persoană devine conștientă de unele discrepanțe între heteronormativitatea culturală și propriile nevoi și sentimente în curs de dezvoltare. Ca urmare a impresiei de a fi „diferit” sau „diferit”, un tânăr experimentează un sentiment de înstrăinare, o scădere a stimei de sine, se poate retrage din activitățile sociale și sportive. În acest stadiu, așa-numita homofobie internalizată (dezvoltarea unei prejudecăți împotriva homosexualilor cu prezența simultană a homo- sau bisexualității proprii este inacceptabile și reprimata).</a:t>
            </a:r>
            <a:endParaRPr lang="en-US" sz="1300" dirty="0"/>
          </a:p>
          <a:p>
            <a:r>
              <a:rPr sz="1300" b="1" dirty="0"/>
              <a:t>2 . </a:t>
            </a:r>
            <a:r>
              <a:rPr lang="pl-PL" sz="1300" dirty="0"/>
              <a:t>Identificare confuză (în jur de 17-18 ani) - în acest stadiu este posibil să simțiți o anxietate puternică atunci când permiteți gândul de a fi o persoană homosexuală sau bisexuală. Imaginea de sine poate fi dezordonată și incoerentă. Identificarea confuză se poate manifesta prin negarea orientării, asumarea unui comportament heterosexual (încercarea de a intra într-o normă culturală), evitarea activității și asociațiilor homosexuale. Uneori se observă manifestarea excesivă a caracteristicilor sexului opus (așa-numitul fenomen de inversare a rolului de gen), rezultând din identitatea de gen care nu este încă pe deplin formată. În această etapă, în circumstanțe favorabile, vă acceptați și identitatea și orientarea psihosexuală.</a:t>
            </a:r>
            <a:endParaRPr lang="en-US" sz="1300" dirty="0"/>
          </a:p>
          <a:p>
            <a:r>
              <a:rPr sz="1300" b="1" dirty="0"/>
              <a:t>3. </a:t>
            </a:r>
            <a:r>
              <a:rPr lang="pl-PL" sz="1300" dirty="0"/>
              <a:t>Acceptarea identificării (în jur de 21-23 de ani pentru femei și 19-21 pentru bărbați) - o persoană se definește ca fiind homo sau bisexuală. Cel mai adesea, ajută la stabilirea contactului cu alte persoane cu aceeași orientare psihosexuală. Cu toate acestea, acest lucru nu este întotdeauna asociat cu acceptarea acestor identități (de exemplu, datorită homofobiei internalizate) - atunci persoana poate evita activitatea homosexuală și poate încerca să funcționeze oficial ca heterosexual (de asemenea, în relații de familie).</a:t>
            </a:r>
            <a:endParaRPr lang="en-US" sz="1300" dirty="0"/>
          </a:p>
          <a:p>
            <a:r>
              <a:rPr sz="1300" dirty="0"/>
              <a:t>4. </a:t>
            </a:r>
            <a:r>
              <a:rPr lang="pl-PL" sz="1300" dirty="0">
                <a:sym typeface="Calibri"/>
              </a:rPr>
              <a:t>Implică (aproximativ 22-23 de ani pentru femei și 21-24 pentru bărbați) - etapa de integrare a homo- sau bisexualității, emoționalității și sferei de valori, deschiderea către relații cu partenerii de același sex și informații deschise despre homo - sau bisexualitate, de ex rude apropiate sau prieteni.</a:t>
            </a:r>
            <a:endParaRPr lang="en-US" sz="1300" dirty="0">
              <a:sym typeface="Calibri"/>
            </a:endParaRPr>
          </a:p>
          <a:p>
            <a:pPr algn="just" defTabSz="342900">
              <a:spcBef>
                <a:spcPts val="1100"/>
              </a:spcBef>
              <a:defRPr sz="1500" b="0">
                <a:uFill>
                  <a:solidFill>
                    <a:srgbClr val="000000"/>
                  </a:solidFill>
                </a:uFill>
                <a:latin typeface="+mn-lt"/>
                <a:ea typeface="+mn-ea"/>
                <a:cs typeface="+mn-cs"/>
                <a:sym typeface="Calibri"/>
              </a:defRPr>
            </a:pPr>
            <a:endParaRP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ytuł 1"/>
          <p:cNvSpPr txBox="1">
            <a:spLocks noGrp="1"/>
          </p:cNvSpPr>
          <p:nvPr>
            <p:ph type="title"/>
          </p:nvPr>
        </p:nvSpPr>
        <p:spPr>
          <a:xfrm>
            <a:off x="457200" y="152717"/>
            <a:ext cx="5791200" cy="900020"/>
          </a:xfrm>
          <a:prstGeom prst="rect">
            <a:avLst/>
          </a:prstGeom>
        </p:spPr>
        <p:txBody>
          <a:bodyPr>
            <a:normAutofit/>
          </a:bodyPr>
          <a:lstStyle>
            <a:lvl1pPr>
              <a:defRPr sz="2400" spc="-40">
                <a:latin typeface="Times Roman"/>
                <a:ea typeface="Times Roman"/>
                <a:cs typeface="Times Roman"/>
                <a:sym typeface="Times Roman"/>
              </a:defRPr>
            </a:lvl1pPr>
          </a:lstStyle>
          <a:p>
            <a:pPr>
              <a:defRPr sz="3600" spc="-60">
                <a:latin typeface="Arial"/>
                <a:ea typeface="Arial"/>
                <a:cs typeface="Arial"/>
                <a:sym typeface="Arial"/>
              </a:defRPr>
            </a:pPr>
            <a:r>
              <a:rPr lang="en-US" sz="2200" spc="-40" dirty="0" err="1">
                <a:latin typeface="Times New Roman" panose="02020603050405020304" pitchFamily="18" charset="0"/>
                <a:cs typeface="Times New Roman" panose="02020603050405020304" pitchFamily="18" charset="0"/>
                <a:sym typeface="Times Roman"/>
              </a:rPr>
              <a:t>MoTIVELE</a:t>
            </a:r>
            <a:r>
              <a:rPr lang="en-US" sz="2200" spc="-40" dirty="0">
                <a:latin typeface="Times New Roman" panose="02020603050405020304" pitchFamily="18" charset="0"/>
                <a:cs typeface="Times New Roman" panose="02020603050405020304" pitchFamily="18" charset="0"/>
                <a:sym typeface="Times Roman"/>
              </a:rPr>
              <a:t> DIFERITELOR ORIENT</a:t>
            </a:r>
            <a:r>
              <a:rPr lang="ro-RO" sz="2200" dirty="0">
                <a:latin typeface="Times New Roman" panose="02020603050405020304" pitchFamily="18" charset="0"/>
                <a:cs typeface="Times New Roman" panose="02020603050405020304" pitchFamily="18" charset="0"/>
              </a:rPr>
              <a:t>Ă</a:t>
            </a:r>
            <a:r>
              <a:rPr lang="en-US" sz="2200" spc="-40" dirty="0">
                <a:latin typeface="Times New Roman" panose="02020603050405020304" pitchFamily="18" charset="0"/>
                <a:cs typeface="Times New Roman" panose="02020603050405020304" pitchFamily="18" charset="0"/>
                <a:sym typeface="Times Roman"/>
              </a:rPr>
              <a:t>RI SEXUALE </a:t>
            </a:r>
            <a:endParaRPr sz="2200" spc="-40" dirty="0">
              <a:latin typeface="Times New Roman" panose="02020603050405020304" pitchFamily="18" charset="0"/>
              <a:cs typeface="Times New Roman" panose="02020603050405020304" pitchFamily="18" charset="0"/>
              <a:sym typeface="Times Roman"/>
            </a:endParaRPr>
          </a:p>
        </p:txBody>
      </p:sp>
      <p:sp>
        <p:nvSpPr>
          <p:cNvPr id="132" name="Symbol zastępczy zawartości 2"/>
          <p:cNvSpPr txBox="1">
            <a:spLocks noGrp="1"/>
          </p:cNvSpPr>
          <p:nvPr>
            <p:ph type="body" idx="1"/>
          </p:nvPr>
        </p:nvSpPr>
        <p:spPr>
          <a:xfrm>
            <a:off x="246754" y="1550222"/>
            <a:ext cx="7133558" cy="5040562"/>
          </a:xfrm>
          <a:prstGeom prst="rect">
            <a:avLst/>
          </a:prstGeom>
        </p:spPr>
        <p:txBody>
          <a:bodyPr>
            <a:normAutofit/>
          </a:bodyPr>
          <a:lstStyle/>
          <a:p>
            <a:r>
              <a:rPr lang="en-US" sz="1400" dirty="0"/>
              <a:t>1. </a:t>
            </a:r>
            <a:r>
              <a:rPr lang="ro-RO" sz="1400" dirty="0"/>
              <a:t>Cauze psihologice</a:t>
            </a:r>
            <a:endParaRPr lang="en-US" sz="1400" dirty="0"/>
          </a:p>
          <a:p>
            <a:r>
              <a:rPr lang="ro-RO" sz="1400" b="0" dirty="0"/>
              <a:t>Identitatea de gen se formează ca răspuns la rolurile pe care le iau copiii în relațiile cu mediul. Este influențat atât de copiii înșiși, de temperamentul lor, cât și de părinți cu credințele și atitudinile lor.</a:t>
            </a:r>
            <a:endParaRPr lang="en-US" sz="1400" b="0" dirty="0"/>
          </a:p>
          <a:p>
            <a:r>
              <a:rPr lang="ro-RO" sz="1400" b="0" dirty="0"/>
              <a:t>Natura relației mamă-copil din primii ani de viață este considerată importantă în conturarea identității de gen. Mama, devalorizând sexul copilului, are un impact asupra atitudinii sale față de propria sexualitate, dar relațiile exacte cauză-efect nu sunt cunoscute.</a:t>
            </a:r>
            <a:endParaRPr lang="en-US" sz="1400" b="0" dirty="0"/>
          </a:p>
          <a:p>
            <a:pPr algn="just" defTabSz="352043">
              <a:spcBef>
                <a:spcPts val="1100"/>
              </a:spcBef>
              <a:defRPr sz="1540" b="0">
                <a:uFill>
                  <a:solidFill>
                    <a:srgbClr val="000000"/>
                  </a:solidFill>
                </a:uFill>
                <a:latin typeface="+mn-lt"/>
                <a:ea typeface="+mn-ea"/>
                <a:cs typeface="+mn-cs"/>
                <a:sym typeface="Calibri"/>
              </a:defRPr>
            </a:pPr>
            <a:endParaRPr sz="1400" dirty="0"/>
          </a:p>
        </p:txBody>
      </p:sp>
      <p:sp>
        <p:nvSpPr>
          <p:cNvPr id="6" name="Rectangle 5">
            <a:extLst>
              <a:ext uri="{FF2B5EF4-FFF2-40B4-BE49-F238E27FC236}">
                <a16:creationId xmlns:a16="http://schemas.microsoft.com/office/drawing/2014/main" id="{5ADC599F-D171-49A1-81CD-C3EA3F575A37}"/>
              </a:ext>
            </a:extLst>
          </p:cNvPr>
          <p:cNvSpPr>
            <a:spLocks noChangeArrowheads="1"/>
          </p:cNvSpPr>
          <p:nvPr/>
        </p:nvSpPr>
        <p:spPr bwMode="auto">
          <a:xfrm rot="10800000" flipV="1">
            <a:off x="457200" y="3861048"/>
            <a:ext cx="6840760"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 </a:t>
            </a:r>
            <a:r>
              <a:rPr kumimoji="0" lang="ro-RO" altLang="en-US"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Cauze biologice</a:t>
            </a:r>
            <a:endParaRPr kumimoji="0" lang="en-US" altLang="en-US"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Masculinizarea și feminizarea care au loc în timpul dezvoltării embrionului uman sunt strict dependente de hormoni (masculin și feminin). Hormonii corespunzători sunt produși ca urmare a activării anumitor gene. Fără activitatea genelor cromozomului Y masculin, embrionul nu va avea testicule, nu va produce suficienți hormoni masculini și se va dezvolta ca un embrion feminin, adică se vor dezvolta organele genitale feminine. Același principiu se aplică și creierului. Unele regiuni ale creierului, cum ar fi hipotalamusul, răspund la hormonii masculi și feminini în timpul dezvoltării embrionare. Cu toate acestea, nu există date precise cu privire la impactul acestor interacțiuni asupra comportamentului sexual ulterior.</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ytuł 1"/>
          <p:cNvSpPr txBox="1">
            <a:spLocks noGrp="1"/>
          </p:cNvSpPr>
          <p:nvPr>
            <p:ph type="title"/>
          </p:nvPr>
        </p:nvSpPr>
        <p:spPr>
          <a:xfrm>
            <a:off x="457199" y="152717"/>
            <a:ext cx="6131026" cy="900020"/>
          </a:xfrm>
          <a:prstGeom prst="rect">
            <a:avLst/>
          </a:prstGeom>
        </p:spPr>
        <p:txBody>
          <a:bodyPr>
            <a:noAutofit/>
          </a:bodyPr>
          <a:lstStyle>
            <a:lvl1pPr>
              <a:defRPr sz="2400" spc="-40"/>
            </a:lvl1pPr>
          </a:lstStyle>
          <a:p>
            <a:pPr>
              <a:defRPr sz="3600" spc="-60"/>
            </a:pPr>
            <a:r>
              <a:rPr sz="2200" dirty="0"/>
              <a:t>CONSE</a:t>
            </a:r>
            <a:r>
              <a:rPr lang="en-US" sz="2200" dirty="0"/>
              <a:t>CIN</a:t>
            </a:r>
            <a:r>
              <a:rPr lang="ro-RO" sz="2200" dirty="0"/>
              <a:t>Ț</a:t>
            </a:r>
            <a:r>
              <a:rPr lang="en-US" sz="2200" dirty="0"/>
              <a:t>ELE COMPORTAMENTULUI </a:t>
            </a:r>
            <a:r>
              <a:rPr sz="2200" spc="-40" dirty="0"/>
              <a:t>HOMO</a:t>
            </a:r>
            <a:r>
              <a:rPr lang="en-US" sz="2200" spc="-40" dirty="0"/>
              <a:t>F</a:t>
            </a:r>
            <a:r>
              <a:rPr sz="2200" spc="-40" dirty="0"/>
              <a:t>OB</a:t>
            </a:r>
          </a:p>
        </p:txBody>
      </p:sp>
      <p:sp>
        <p:nvSpPr>
          <p:cNvPr id="3" name="Text Placeholder 2">
            <a:extLst>
              <a:ext uri="{FF2B5EF4-FFF2-40B4-BE49-F238E27FC236}">
                <a16:creationId xmlns:a16="http://schemas.microsoft.com/office/drawing/2014/main" id="{A21FF73D-B325-42D5-9571-370733B1DD93}"/>
              </a:ext>
            </a:extLst>
          </p:cNvPr>
          <p:cNvSpPr>
            <a:spLocks noGrp="1" noChangeArrowheads="1"/>
          </p:cNvSpPr>
          <p:nvPr>
            <p:ph type="body" idx="1"/>
          </p:nvPr>
        </p:nvSpPr>
        <p:spPr bwMode="auto">
          <a:xfrm>
            <a:off x="395537" y="1946158"/>
            <a:ext cx="8280920" cy="3200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dificultăți în învățarea școlară</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altLang="en-US" sz="1600" b="0" dirty="0">
                <a:ea typeface="Times New Roman" panose="02020603050405020304" pitchFamily="18" charset="0"/>
                <a:cs typeface="Arial" panose="020B0604020202020204" pitchFamily="34" charset="0"/>
              </a:rPr>
              <a:t>c</a:t>
            </a: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hiul</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anxietate și depresie</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auto-vătămare și o înclinație mai mare de a încerca să se sinucidă decât în ​​rândul adolescenților heterosexuali</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dezvoltarea prejudecăților homofobe și a indiferenței față de răul altora (atunci când personalul școlii acceptă un comportament discriminatoriu violent)</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reducerea stimei de sine</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retragerea din contactele sociale</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altLang="en-US" sz="1600" b="0" dirty="0">
                <a:ea typeface="Times New Roman" panose="02020603050405020304" pitchFamily="18" charset="0"/>
                <a:cs typeface="Arial" panose="020B0604020202020204" pitchFamily="34" charset="0"/>
              </a:rPr>
              <a:t>d</a:t>
            </a: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ependență</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comportament riscant</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tulburări de comportament</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tulburări alimentare sau de somn</a:t>
            </a:r>
            <a:r>
              <a:rPr kumimoji="0" lang="en-US" altLang="en-US" sz="1600" b="0" i="0" u="none" strike="noStrike" cap="none" normalizeH="0" baseline="0" dirty="0">
                <a:ln>
                  <a:noFill/>
                </a:ln>
                <a:solidFill>
                  <a:schemeClr val="tx1"/>
                </a:solidFill>
                <a:effectLst/>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ytuł 1"/>
          <p:cNvSpPr txBox="1">
            <a:spLocks noGrp="1"/>
          </p:cNvSpPr>
          <p:nvPr>
            <p:ph type="title"/>
          </p:nvPr>
        </p:nvSpPr>
        <p:spPr>
          <a:xfrm>
            <a:off x="457200" y="152718"/>
            <a:ext cx="5791200" cy="539978"/>
          </a:xfrm>
          <a:prstGeom prst="rect">
            <a:avLst/>
          </a:prstGeom>
        </p:spPr>
        <p:txBody>
          <a:bodyPr>
            <a:normAutofit/>
          </a:bodyPr>
          <a:lstStyle>
            <a:lvl1pPr>
              <a:defRPr sz="2400" spc="-40">
                <a:latin typeface="Times Roman"/>
                <a:ea typeface="Times Roman"/>
                <a:cs typeface="Times Roman"/>
                <a:sym typeface="Times Roman"/>
              </a:defRPr>
            </a:lvl1pPr>
          </a:lstStyle>
          <a:p>
            <a:pPr>
              <a:defRPr sz="3600" spc="-60">
                <a:latin typeface="Arial"/>
                <a:ea typeface="Arial"/>
                <a:cs typeface="Arial"/>
                <a:sym typeface="Arial"/>
              </a:defRPr>
            </a:pPr>
            <a:r>
              <a:rPr sz="2200" dirty="0">
                <a:latin typeface="Arial"/>
                <a:cs typeface="Arial"/>
              </a:rPr>
              <a:t>R</a:t>
            </a:r>
            <a:r>
              <a:rPr lang="en-US" sz="2200" dirty="0">
                <a:latin typeface="Arial"/>
                <a:cs typeface="Arial"/>
              </a:rPr>
              <a:t>EGULI </a:t>
            </a:r>
            <a:r>
              <a:rPr lang="en-US" sz="2200" spc="-40" dirty="0">
                <a:sym typeface="Times Roman"/>
              </a:rPr>
              <a:t>DE </a:t>
            </a:r>
            <a:r>
              <a:rPr lang="en-US" sz="2200" dirty="0">
                <a:latin typeface="Arial"/>
                <a:cs typeface="Arial"/>
              </a:rPr>
              <a:t>INTERVEN</a:t>
            </a:r>
            <a:r>
              <a:rPr lang="ro-RO" sz="2200" dirty="0">
                <a:latin typeface="Arial"/>
                <a:cs typeface="Arial"/>
                <a:sym typeface="Arial"/>
              </a:rPr>
              <a:t>Ț</a:t>
            </a:r>
            <a:r>
              <a:rPr lang="en-US" sz="2200" dirty="0">
                <a:latin typeface="Arial"/>
                <a:cs typeface="Arial"/>
                <a:sym typeface="Arial"/>
              </a:rPr>
              <a:t>IE CORECTÃ</a:t>
            </a:r>
            <a:endParaRPr sz="2200" spc="-40" dirty="0">
              <a:sym typeface="Times Roman"/>
            </a:endParaRPr>
          </a:p>
        </p:txBody>
      </p:sp>
      <p:graphicFrame>
        <p:nvGraphicFramePr>
          <p:cNvPr id="2" name="Table 1">
            <a:extLst>
              <a:ext uri="{FF2B5EF4-FFF2-40B4-BE49-F238E27FC236}">
                <a16:creationId xmlns:a16="http://schemas.microsoft.com/office/drawing/2014/main" id="{186EAA5F-9EED-457C-B92E-69182E55DCD5}"/>
              </a:ext>
            </a:extLst>
          </p:cNvPr>
          <p:cNvGraphicFramePr>
            <a:graphicFrameLocks noGrp="1"/>
          </p:cNvGraphicFramePr>
          <p:nvPr>
            <p:extLst>
              <p:ext uri="{D42A27DB-BD31-4B8C-83A1-F6EECF244321}">
                <p14:modId xmlns:p14="http://schemas.microsoft.com/office/powerpoint/2010/main" val="1245097347"/>
              </p:ext>
            </p:extLst>
          </p:nvPr>
        </p:nvGraphicFramePr>
        <p:xfrm>
          <a:off x="251520" y="1412776"/>
          <a:ext cx="8208912" cy="5292507"/>
        </p:xfrm>
        <a:graphic>
          <a:graphicData uri="http://schemas.openxmlformats.org/drawingml/2006/table">
            <a:tbl>
              <a:tblPr firstRow="1" bandRow="1">
                <a:tableStyleId>{5C22544A-7EE6-4342-B048-85BDC9FD1C3A}</a:tableStyleId>
              </a:tblPr>
              <a:tblGrid>
                <a:gridCol w="4148267">
                  <a:extLst>
                    <a:ext uri="{9D8B030D-6E8A-4147-A177-3AD203B41FA5}">
                      <a16:colId xmlns:a16="http://schemas.microsoft.com/office/drawing/2014/main" val="2495920751"/>
                    </a:ext>
                  </a:extLst>
                </a:gridCol>
                <a:gridCol w="4060645">
                  <a:extLst>
                    <a:ext uri="{9D8B030D-6E8A-4147-A177-3AD203B41FA5}">
                      <a16:colId xmlns:a16="http://schemas.microsoft.com/office/drawing/2014/main" val="2213125973"/>
                    </a:ext>
                  </a:extLst>
                </a:gridCol>
              </a:tblGrid>
              <a:tr h="389536">
                <a:tc>
                  <a:txBody>
                    <a:bodyPr/>
                    <a:lstStyle/>
                    <a:p>
                      <a:pPr marL="0" marR="0" algn="ctr">
                        <a:lnSpc>
                          <a:spcPct val="107000"/>
                        </a:lnSpc>
                        <a:spcBef>
                          <a:spcPts val="0"/>
                        </a:spcBef>
                        <a:spcAft>
                          <a:spcPts val="800"/>
                        </a:spcAft>
                      </a:pPr>
                      <a:r>
                        <a:rPr lang="en-US" sz="1200" b="1" dirty="0" err="1">
                          <a:solidFill>
                            <a:srgbClr val="7030A0"/>
                          </a:solidFill>
                          <a:effectLst/>
                        </a:rPr>
                        <a:t>Încercați</a:t>
                      </a:r>
                      <a:r>
                        <a:rPr lang="en-US" sz="1200" b="1" dirty="0">
                          <a:solidFill>
                            <a:srgbClr val="7030A0"/>
                          </a:solidFill>
                          <a:effectLst/>
                        </a:rPr>
                        <a:t>:</a:t>
                      </a:r>
                      <a:endParaRPr lang="en-US"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694" marR="35694" marT="35694" marB="35694">
                    <a:solidFill>
                      <a:schemeClr val="bg1">
                        <a:lumMod val="95000"/>
                      </a:schemeClr>
                    </a:solidFill>
                  </a:tcPr>
                </a:tc>
                <a:tc>
                  <a:txBody>
                    <a:bodyPr/>
                    <a:lstStyle/>
                    <a:p>
                      <a:pPr marL="0" marR="0" algn="ctr">
                        <a:lnSpc>
                          <a:spcPct val="107000"/>
                        </a:lnSpc>
                        <a:spcBef>
                          <a:spcPts val="0"/>
                        </a:spcBef>
                        <a:spcAft>
                          <a:spcPts val="800"/>
                        </a:spcAft>
                      </a:pPr>
                      <a:r>
                        <a:rPr lang="en-US" sz="1200" dirty="0" err="1">
                          <a:solidFill>
                            <a:srgbClr val="7030A0"/>
                          </a:solidFill>
                          <a:effectLst/>
                        </a:rPr>
                        <a:t>Evitați</a:t>
                      </a:r>
                      <a:r>
                        <a:rPr lang="en-US" sz="1200" dirty="0">
                          <a:solidFill>
                            <a:srgbClr val="7030A0"/>
                          </a:solidFill>
                          <a:effectLst/>
                        </a:rPr>
                        <a:t>:</a:t>
                      </a:r>
                      <a:endParaRPr lang="en-US"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694" marR="35694" marT="35694" marB="35694">
                    <a:solidFill>
                      <a:schemeClr val="bg1">
                        <a:lumMod val="95000"/>
                      </a:schemeClr>
                    </a:solidFill>
                  </a:tcPr>
                </a:tc>
                <a:extLst>
                  <a:ext uri="{0D108BD9-81ED-4DB2-BD59-A6C34878D82A}">
                    <a16:rowId xmlns:a16="http://schemas.microsoft.com/office/drawing/2014/main" val="4278747943"/>
                  </a:ext>
                </a:extLst>
              </a:tr>
              <a:tr h="732793">
                <a:tc>
                  <a:txBody>
                    <a:bodyPr/>
                    <a:lstStyle/>
                    <a:p>
                      <a:pPr marL="0" marR="0" algn="l">
                        <a:lnSpc>
                          <a:spcPct val="107000"/>
                        </a:lnSpc>
                        <a:spcBef>
                          <a:spcPts val="0"/>
                        </a:spcBef>
                        <a:spcAft>
                          <a:spcPts val="800"/>
                        </a:spcAft>
                      </a:pPr>
                      <a:r>
                        <a:rPr lang="en-US" sz="900" dirty="0" err="1">
                          <a:effectLst/>
                        </a:rPr>
                        <a:t>Descrieți</a:t>
                      </a:r>
                      <a:r>
                        <a:rPr lang="en-US" sz="900" dirty="0">
                          <a:effectLst/>
                        </a:rPr>
                        <a:t> </a:t>
                      </a:r>
                      <a:r>
                        <a:rPr lang="en-US" sz="900" dirty="0" err="1">
                          <a:effectLst/>
                        </a:rPr>
                        <a:t>ceea</a:t>
                      </a:r>
                      <a:r>
                        <a:rPr lang="en-US" sz="900" dirty="0">
                          <a:effectLst/>
                        </a:rPr>
                        <a:t> </a:t>
                      </a:r>
                      <a:r>
                        <a:rPr lang="en-US" sz="900" dirty="0" err="1">
                          <a:effectLst/>
                        </a:rPr>
                        <a:t>ce</a:t>
                      </a:r>
                      <a:r>
                        <a:rPr lang="en-US" sz="900" dirty="0">
                          <a:effectLst/>
                        </a:rPr>
                        <a:t> </a:t>
                      </a:r>
                      <a:r>
                        <a:rPr lang="en-US" sz="900" dirty="0" err="1">
                          <a:effectLst/>
                        </a:rPr>
                        <a:t>observați</a:t>
                      </a:r>
                      <a:r>
                        <a:rPr lang="en-US" sz="900" dirty="0">
                          <a:effectLst/>
                        </a:rPr>
                        <a:t>, de </a:t>
                      </a:r>
                      <a:r>
                        <a:rPr lang="en-US" sz="900" dirty="0" err="1">
                          <a:effectLst/>
                        </a:rPr>
                        <a:t>exemplu</a:t>
                      </a:r>
                      <a:r>
                        <a:rPr lang="en-US" sz="900" dirty="0">
                          <a:effectLst/>
                        </a:rPr>
                        <a:t>: "</a:t>
                      </a:r>
                      <a:r>
                        <a:rPr lang="en-US" sz="900" dirty="0" err="1">
                          <a:effectLst/>
                        </a:rPr>
                        <a:t>Observ</a:t>
                      </a:r>
                      <a:r>
                        <a:rPr lang="en-US" sz="900" dirty="0">
                          <a:effectLst/>
                        </a:rPr>
                        <a:t> din </a:t>
                      </a:r>
                      <a:r>
                        <a:rPr lang="en-US" sz="900" dirty="0" err="1">
                          <a:effectLst/>
                        </a:rPr>
                        <a:t>ce</a:t>
                      </a:r>
                      <a:r>
                        <a:rPr lang="en-US" sz="900" dirty="0">
                          <a:effectLst/>
                        </a:rPr>
                        <a:t> </a:t>
                      </a:r>
                      <a:r>
                        <a:rPr lang="en-US" sz="900" dirty="0" err="1">
                          <a:effectLst/>
                        </a:rPr>
                        <a:t>în</a:t>
                      </a:r>
                      <a:r>
                        <a:rPr lang="en-US" sz="900" dirty="0">
                          <a:effectLst/>
                        </a:rPr>
                        <a:t> </a:t>
                      </a:r>
                      <a:r>
                        <a:rPr lang="en-US" sz="900" dirty="0" err="1">
                          <a:effectLst/>
                        </a:rPr>
                        <a:t>ce</a:t>
                      </a:r>
                      <a:r>
                        <a:rPr lang="en-US" sz="900" dirty="0">
                          <a:effectLst/>
                        </a:rPr>
                        <a:t> </a:t>
                      </a:r>
                      <a:r>
                        <a:rPr lang="en-US" sz="900" dirty="0" err="1">
                          <a:effectLst/>
                        </a:rPr>
                        <a:t>mai</a:t>
                      </a:r>
                      <a:r>
                        <a:rPr lang="en-US" sz="900" dirty="0">
                          <a:effectLst/>
                        </a:rPr>
                        <a:t> des </a:t>
                      </a:r>
                      <a:r>
                        <a:rPr lang="en-US" sz="900" dirty="0" err="1">
                          <a:effectLst/>
                        </a:rPr>
                        <a:t>că</a:t>
                      </a:r>
                      <a:r>
                        <a:rPr lang="en-US" sz="900" dirty="0">
                          <a:effectLst/>
                        </a:rPr>
                        <a:t> </a:t>
                      </a:r>
                      <a:r>
                        <a:rPr lang="en-US" sz="900" dirty="0" err="1">
                          <a:effectLst/>
                        </a:rPr>
                        <a:t>stați</a:t>
                      </a:r>
                      <a:r>
                        <a:rPr lang="en-US" sz="900" dirty="0">
                          <a:effectLst/>
                        </a:rPr>
                        <a:t> </a:t>
                      </a:r>
                      <a:r>
                        <a:rPr lang="en-US" sz="900" dirty="0" err="1">
                          <a:effectLst/>
                        </a:rPr>
                        <a:t>destul</a:t>
                      </a:r>
                      <a:r>
                        <a:rPr lang="en-US" sz="900" dirty="0">
                          <a:effectLst/>
                        </a:rPr>
                        <a:t> de </a:t>
                      </a:r>
                      <a:r>
                        <a:rPr lang="en-US" sz="900" dirty="0" err="1">
                          <a:effectLst/>
                        </a:rPr>
                        <a:t>departe</a:t>
                      </a:r>
                      <a:r>
                        <a:rPr lang="en-US" sz="900" dirty="0">
                          <a:effectLst/>
                        </a:rPr>
                        <a:t> de </a:t>
                      </a:r>
                      <a:r>
                        <a:rPr lang="en-US" sz="900" dirty="0" err="1">
                          <a:effectLst/>
                        </a:rPr>
                        <a:t>colegii</a:t>
                      </a:r>
                      <a:r>
                        <a:rPr lang="en-US" sz="900" dirty="0">
                          <a:effectLst/>
                        </a:rPr>
                        <a:t> de </a:t>
                      </a:r>
                      <a:r>
                        <a:rPr lang="en-US" sz="900" dirty="0" err="1">
                          <a:effectLst/>
                        </a:rPr>
                        <a:t>clasă</a:t>
                      </a:r>
                      <a:r>
                        <a:rPr lang="en-US" sz="900" dirty="0">
                          <a:effectLst/>
                        </a:rPr>
                        <a:t>, </a:t>
                      </a:r>
                      <a:r>
                        <a:rPr lang="en-US" sz="900" dirty="0" err="1">
                          <a:effectLst/>
                        </a:rPr>
                        <a:t>vă</a:t>
                      </a:r>
                      <a:r>
                        <a:rPr lang="en-US" sz="900" dirty="0">
                          <a:effectLst/>
                        </a:rPr>
                        <a:t> </a:t>
                      </a:r>
                      <a:r>
                        <a:rPr lang="en-US" sz="900" dirty="0" err="1">
                          <a:effectLst/>
                        </a:rPr>
                        <a:t>comportați</a:t>
                      </a:r>
                      <a:r>
                        <a:rPr lang="en-US" sz="900" dirty="0">
                          <a:effectLst/>
                        </a:rPr>
                        <a:t> </a:t>
                      </a:r>
                      <a:r>
                        <a:rPr lang="en-US" sz="900" dirty="0" err="1">
                          <a:effectLst/>
                        </a:rPr>
                        <a:t>necorespunzător</a:t>
                      </a:r>
                      <a:r>
                        <a:rPr lang="en-US" sz="900" dirty="0">
                          <a:effectLst/>
                        </a:rPr>
                        <a:t> </a:t>
                      </a:r>
                      <a:r>
                        <a:rPr lang="en-US" sz="900" dirty="0" err="1">
                          <a:effectLst/>
                        </a:rPr>
                        <a:t>față</a:t>
                      </a:r>
                      <a:r>
                        <a:rPr lang="en-US" sz="900" dirty="0">
                          <a:effectLst/>
                        </a:rPr>
                        <a:t> de </a:t>
                      </a:r>
                      <a:r>
                        <a:rPr lang="en-US" sz="900" dirty="0" err="1">
                          <a:effectLst/>
                        </a:rPr>
                        <a:t>voi</a:t>
                      </a:r>
                      <a:r>
                        <a:rPr lang="en-US" sz="900" dirty="0">
                          <a:effectLst/>
                        </a:rPr>
                        <a:t>, </a:t>
                      </a:r>
                      <a:r>
                        <a:rPr lang="en-US" sz="900" dirty="0" err="1">
                          <a:effectLst/>
                        </a:rPr>
                        <a:t>vă</a:t>
                      </a:r>
                      <a:r>
                        <a:rPr lang="en-US" sz="900" dirty="0">
                          <a:effectLst/>
                        </a:rPr>
                        <a:t> </a:t>
                      </a:r>
                      <a:r>
                        <a:rPr lang="en-US" sz="900" dirty="0" err="1">
                          <a:effectLst/>
                        </a:rPr>
                        <a:t>provocați</a:t>
                      </a:r>
                      <a:r>
                        <a:rPr lang="en-US" sz="900" dirty="0">
                          <a:effectLst/>
                        </a:rPr>
                        <a:t> pe </a:t>
                      </a:r>
                      <a:r>
                        <a:rPr lang="en-US" sz="900" dirty="0" err="1">
                          <a:effectLst/>
                        </a:rPr>
                        <a:t>coridor</a:t>
                      </a:r>
                      <a:r>
                        <a:rPr lang="en-US" sz="900" dirty="0">
                          <a:effectLst/>
                        </a:rPr>
                        <a:t>. Am </a:t>
                      </a:r>
                      <a:r>
                        <a:rPr lang="en-US" sz="900" dirty="0" err="1">
                          <a:effectLst/>
                        </a:rPr>
                        <a:t>auzit</a:t>
                      </a:r>
                      <a:r>
                        <a:rPr lang="en-US" sz="900" dirty="0">
                          <a:effectLst/>
                        </a:rPr>
                        <a:t> </a:t>
                      </a:r>
                      <a:r>
                        <a:rPr lang="en-US" sz="900" dirty="0" err="1">
                          <a:effectLst/>
                        </a:rPr>
                        <a:t>aceste</a:t>
                      </a:r>
                      <a:r>
                        <a:rPr lang="en-US" sz="900" dirty="0">
                          <a:effectLst/>
                        </a:rPr>
                        <a:t> </a:t>
                      </a:r>
                      <a:r>
                        <a:rPr lang="en-US" sz="900" dirty="0" err="1">
                          <a:effectLst/>
                        </a:rPr>
                        <a:t>insulte</a:t>
                      </a:r>
                      <a:r>
                        <a:rPr lang="en-US" sz="900" dirty="0">
                          <a:effectLst/>
                        </a:rPr>
                        <a:t> - sunt </a:t>
                      </a:r>
                      <a:r>
                        <a:rPr lang="en-US" sz="900" dirty="0" err="1">
                          <a:effectLst/>
                        </a:rPr>
                        <a:t>homofobe</a:t>
                      </a:r>
                      <a:r>
                        <a:rPr lang="en-US" sz="900" dirty="0">
                          <a:effectLst/>
                        </a:rPr>
                        <a:t>, nu </a:t>
                      </a:r>
                      <a:r>
                        <a:rPr lang="en-US" sz="900" dirty="0" err="1">
                          <a:effectLst/>
                        </a:rPr>
                        <a:t>ar</a:t>
                      </a:r>
                      <a:r>
                        <a:rPr lang="en-US" sz="900" dirty="0">
                          <a:effectLst/>
                        </a:rPr>
                        <a:t> </a:t>
                      </a:r>
                      <a:r>
                        <a:rPr lang="en-US" sz="900" dirty="0" err="1">
                          <a:effectLst/>
                        </a:rPr>
                        <a:t>trebui</a:t>
                      </a:r>
                      <a:r>
                        <a:rPr lang="en-US" sz="900" dirty="0">
                          <a:effectLst/>
                        </a:rPr>
                        <a:t> </a:t>
                      </a:r>
                      <a:r>
                        <a:rPr lang="en-US" sz="900" dirty="0" err="1">
                          <a:effectLst/>
                        </a:rPr>
                        <a:t>să</a:t>
                      </a:r>
                      <a:r>
                        <a:rPr lang="en-US" sz="900" dirty="0">
                          <a:effectLst/>
                        </a:rPr>
                        <a:t> </a:t>
                      </a:r>
                      <a:r>
                        <a:rPr lang="en-US" sz="900" dirty="0" err="1">
                          <a:effectLst/>
                        </a:rPr>
                        <a:t>aibă</a:t>
                      </a:r>
                      <a:r>
                        <a:rPr lang="en-US" sz="900" dirty="0">
                          <a:effectLst/>
                        </a:rPr>
                        <a:t> loc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tc>
                  <a:txBody>
                    <a:bodyPr/>
                    <a:lstStyle/>
                    <a:p>
                      <a:pPr marL="0" marR="0" algn="l">
                        <a:lnSpc>
                          <a:spcPct val="107000"/>
                        </a:lnSpc>
                        <a:spcBef>
                          <a:spcPts val="0"/>
                        </a:spcBef>
                        <a:spcAft>
                          <a:spcPts val="800"/>
                        </a:spcAft>
                      </a:pPr>
                      <a:r>
                        <a:rPr lang="en-US" sz="900" dirty="0" err="1">
                          <a:effectLst/>
                        </a:rPr>
                        <a:t>Etichetarea</a:t>
                      </a:r>
                      <a:r>
                        <a:rPr lang="en-US" sz="900" dirty="0">
                          <a:effectLst/>
                        </a:rPr>
                        <a:t>, de </a:t>
                      </a:r>
                      <a:r>
                        <a:rPr lang="en-US" sz="900" dirty="0" err="1">
                          <a:effectLst/>
                        </a:rPr>
                        <a:t>exemplu</a:t>
                      </a:r>
                      <a:r>
                        <a:rPr lang="en-US" sz="900" dirty="0">
                          <a:effectLst/>
                        </a:rPr>
                        <a:t>: „</a:t>
                      </a:r>
                      <a:r>
                        <a:rPr lang="en-US" sz="900" dirty="0" err="1">
                          <a:effectLst/>
                        </a:rPr>
                        <a:t>Bănuiesc</a:t>
                      </a:r>
                      <a:r>
                        <a:rPr lang="en-US" sz="900" dirty="0">
                          <a:effectLst/>
                        </a:rPr>
                        <a:t> </a:t>
                      </a:r>
                      <a:r>
                        <a:rPr lang="en-US" sz="900" dirty="0" err="1">
                          <a:effectLst/>
                        </a:rPr>
                        <a:t>că</a:t>
                      </a:r>
                      <a:r>
                        <a:rPr lang="en-US" sz="900" dirty="0">
                          <a:effectLst/>
                        </a:rPr>
                        <a:t> </a:t>
                      </a:r>
                      <a:r>
                        <a:rPr lang="en-US" sz="900" dirty="0" err="1">
                          <a:effectLst/>
                        </a:rPr>
                        <a:t>sunteți</a:t>
                      </a:r>
                      <a:r>
                        <a:rPr lang="en-US" sz="900" dirty="0">
                          <a:effectLst/>
                        </a:rPr>
                        <a:t> homosexual / lesbian, </a:t>
                      </a:r>
                      <a:r>
                        <a:rPr lang="en-US" sz="900" dirty="0" err="1">
                          <a:effectLst/>
                        </a:rPr>
                        <a:t>este</a:t>
                      </a:r>
                      <a:r>
                        <a:rPr lang="en-US" sz="900" dirty="0">
                          <a:effectLst/>
                        </a:rPr>
                        <a:t> </a:t>
                      </a:r>
                      <a:r>
                        <a:rPr lang="en-US" sz="900" dirty="0" err="1">
                          <a:effectLst/>
                        </a:rPr>
                        <a:t>adevărat</a:t>
                      </a:r>
                      <a:r>
                        <a:rPr lang="en-US"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extLst>
                  <a:ext uri="{0D108BD9-81ED-4DB2-BD59-A6C34878D82A}">
                    <a16:rowId xmlns:a16="http://schemas.microsoft.com/office/drawing/2014/main" val="3978305047"/>
                  </a:ext>
                </a:extLst>
              </a:tr>
              <a:tr h="693653">
                <a:tc>
                  <a:txBody>
                    <a:bodyPr/>
                    <a:lstStyle/>
                    <a:p>
                      <a:pPr marL="0" marR="0" algn="l">
                        <a:lnSpc>
                          <a:spcPct val="107000"/>
                        </a:lnSpc>
                        <a:spcBef>
                          <a:spcPts val="0"/>
                        </a:spcBef>
                        <a:spcAft>
                          <a:spcPts val="800"/>
                        </a:spcAft>
                      </a:pPr>
                      <a:br>
                        <a:rPr lang="fr-FR" sz="900" dirty="0">
                          <a:effectLst/>
                        </a:rPr>
                      </a:br>
                      <a:r>
                        <a:rPr lang="en-US" sz="900" dirty="0" err="1">
                          <a:effectLst/>
                        </a:rPr>
                        <a:t>Exprimă-ți</a:t>
                      </a:r>
                      <a:r>
                        <a:rPr lang="en-US" sz="900" dirty="0">
                          <a:effectLst/>
                        </a:rPr>
                        <a:t> </a:t>
                      </a:r>
                      <a:r>
                        <a:rPr lang="en-US" sz="900" dirty="0" err="1">
                          <a:effectLst/>
                        </a:rPr>
                        <a:t>îngrijorarea</a:t>
                      </a:r>
                      <a:r>
                        <a:rPr lang="en-US" sz="900" dirty="0">
                          <a:effectLst/>
                        </a:rPr>
                        <a:t>, de </a:t>
                      </a:r>
                      <a:r>
                        <a:rPr lang="en-US" sz="900" dirty="0" err="1">
                          <a:effectLst/>
                        </a:rPr>
                        <a:t>exemplu</a:t>
                      </a:r>
                      <a:r>
                        <a:rPr lang="en-US" sz="900" dirty="0">
                          <a:effectLst/>
                        </a:rPr>
                        <a:t>: „Nu accept cum se </a:t>
                      </a:r>
                      <a:r>
                        <a:rPr lang="en-US" sz="900" dirty="0" err="1">
                          <a:effectLst/>
                        </a:rPr>
                        <a:t>comportă</a:t>
                      </a:r>
                      <a:r>
                        <a:rPr lang="en-US" sz="900" dirty="0">
                          <a:effectLst/>
                        </a:rPr>
                        <a:t> </a:t>
                      </a:r>
                      <a:r>
                        <a:rPr lang="en-US" sz="900" dirty="0" err="1">
                          <a:effectLst/>
                        </a:rPr>
                        <a:t>unii</a:t>
                      </a:r>
                      <a:r>
                        <a:rPr lang="en-US" sz="900" dirty="0">
                          <a:effectLst/>
                        </a:rPr>
                        <a:t> </a:t>
                      </a:r>
                      <a:r>
                        <a:rPr lang="en-US" sz="900" dirty="0" err="1">
                          <a:effectLst/>
                        </a:rPr>
                        <a:t>oameni</a:t>
                      </a:r>
                      <a:r>
                        <a:rPr lang="en-US" sz="900" dirty="0">
                          <a:effectLst/>
                        </a:rPr>
                        <a:t> </a:t>
                      </a:r>
                      <a:r>
                        <a:rPr lang="en-US" sz="900" dirty="0" err="1">
                          <a:effectLst/>
                        </a:rPr>
                        <a:t>față</a:t>
                      </a:r>
                      <a:r>
                        <a:rPr lang="en-US" sz="900" dirty="0">
                          <a:effectLst/>
                        </a:rPr>
                        <a:t> de tine </a:t>
                      </a:r>
                      <a:r>
                        <a:rPr lang="en-US" sz="900" dirty="0" err="1">
                          <a:effectLst/>
                        </a:rPr>
                        <a:t>și</a:t>
                      </a:r>
                      <a:r>
                        <a:rPr lang="en-US" sz="900" dirty="0">
                          <a:effectLst/>
                        </a:rPr>
                        <a:t>, </a:t>
                      </a:r>
                      <a:r>
                        <a:rPr lang="en-US" sz="900" dirty="0" err="1">
                          <a:effectLst/>
                        </a:rPr>
                        <a:t>prin</a:t>
                      </a:r>
                      <a:r>
                        <a:rPr lang="en-US" sz="900" dirty="0">
                          <a:effectLst/>
                        </a:rPr>
                        <a:t> </a:t>
                      </a:r>
                      <a:r>
                        <a:rPr lang="en-US" sz="900" dirty="0" err="1">
                          <a:effectLst/>
                        </a:rPr>
                        <a:t>urmare</a:t>
                      </a:r>
                      <a:r>
                        <a:rPr lang="en-US" sz="900" dirty="0">
                          <a:effectLst/>
                        </a:rPr>
                        <a:t> as </a:t>
                      </a:r>
                      <a:r>
                        <a:rPr lang="en-US" sz="900" dirty="0" err="1">
                          <a:effectLst/>
                        </a:rPr>
                        <a:t>vrea</a:t>
                      </a:r>
                      <a:r>
                        <a:rPr lang="en-US" sz="900" dirty="0">
                          <a:effectLst/>
                        </a:rPr>
                        <a:t> </a:t>
                      </a:r>
                      <a:r>
                        <a:rPr lang="en-US" sz="900" dirty="0" err="1">
                          <a:effectLst/>
                        </a:rPr>
                        <a:t>sa</a:t>
                      </a:r>
                      <a:r>
                        <a:rPr lang="en-US" sz="900" dirty="0">
                          <a:effectLst/>
                        </a:rPr>
                        <a:t> </a:t>
                      </a:r>
                      <a:r>
                        <a:rPr lang="en-US" sz="900" dirty="0" err="1">
                          <a:effectLst/>
                        </a:rPr>
                        <a:t>te</a:t>
                      </a:r>
                      <a:r>
                        <a:rPr lang="en-US" sz="900" dirty="0">
                          <a:effectLst/>
                        </a:rPr>
                        <a:t> </a:t>
                      </a:r>
                      <a:r>
                        <a:rPr lang="en-US" sz="900" dirty="0" err="1">
                          <a:effectLst/>
                        </a:rPr>
                        <a:t>ajut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tc>
                  <a:txBody>
                    <a:bodyPr/>
                    <a:lstStyle/>
                    <a:p>
                      <a:pPr marL="0" marR="0" algn="l">
                        <a:lnSpc>
                          <a:spcPct val="107000"/>
                        </a:lnSpc>
                        <a:spcBef>
                          <a:spcPts val="0"/>
                        </a:spcBef>
                        <a:spcAft>
                          <a:spcPts val="800"/>
                        </a:spcAft>
                      </a:pPr>
                      <a:r>
                        <a:rPr lang="fr-FR" sz="900" dirty="0" err="1">
                          <a:effectLst/>
                        </a:rPr>
                        <a:t>Subestimând</a:t>
                      </a:r>
                      <a:r>
                        <a:rPr lang="fr-FR" sz="900" dirty="0">
                          <a:effectLst/>
                        </a:rPr>
                        <a:t>, de </a:t>
                      </a:r>
                      <a:r>
                        <a:rPr lang="fr-FR" sz="900" dirty="0" err="1">
                          <a:effectLst/>
                        </a:rPr>
                        <a:t>exemplu</a:t>
                      </a:r>
                      <a:r>
                        <a:rPr lang="fr-FR" sz="900" dirty="0">
                          <a:effectLst/>
                        </a:rPr>
                        <a:t>: „Nu </a:t>
                      </a:r>
                      <a:r>
                        <a:rPr lang="fr-FR" sz="900" dirty="0" err="1">
                          <a:effectLst/>
                        </a:rPr>
                        <a:t>vă</a:t>
                      </a:r>
                      <a:r>
                        <a:rPr lang="fr-FR" sz="900" dirty="0">
                          <a:effectLst/>
                        </a:rPr>
                        <a:t> </a:t>
                      </a:r>
                      <a:r>
                        <a:rPr lang="fr-FR" sz="900" dirty="0" err="1">
                          <a:effectLst/>
                        </a:rPr>
                        <a:t>faceți</a:t>
                      </a:r>
                      <a:r>
                        <a:rPr lang="fr-FR" sz="900" dirty="0">
                          <a:effectLst/>
                        </a:rPr>
                        <a:t> </a:t>
                      </a:r>
                      <a:r>
                        <a:rPr lang="fr-FR" sz="900" dirty="0" err="1">
                          <a:effectLst/>
                        </a:rPr>
                        <a:t>griji</a:t>
                      </a:r>
                      <a:r>
                        <a:rPr lang="fr-FR" sz="900" dirty="0">
                          <a:effectLst/>
                        </a:rPr>
                        <a:t>, </a:t>
                      </a:r>
                      <a:r>
                        <a:rPr lang="fr-FR" sz="900" dirty="0" err="1">
                          <a:effectLst/>
                        </a:rPr>
                        <a:t>mulți</a:t>
                      </a:r>
                      <a:r>
                        <a:rPr lang="fr-FR" sz="900" dirty="0">
                          <a:effectLst/>
                        </a:rPr>
                        <a:t> </a:t>
                      </a:r>
                      <a:r>
                        <a:rPr lang="fr-FR" sz="900" dirty="0" err="1">
                          <a:effectLst/>
                        </a:rPr>
                        <a:t>adolescenți</a:t>
                      </a:r>
                      <a:r>
                        <a:rPr lang="fr-FR" sz="900" dirty="0">
                          <a:effectLst/>
                        </a:rPr>
                        <a:t> fac </a:t>
                      </a:r>
                      <a:r>
                        <a:rPr lang="fr-FR" sz="900" dirty="0" err="1">
                          <a:effectLst/>
                        </a:rPr>
                        <a:t>sex</a:t>
                      </a:r>
                      <a:r>
                        <a:rPr lang="fr-FR" sz="900" dirty="0">
                          <a:effectLst/>
                        </a:rPr>
                        <a:t> </a:t>
                      </a:r>
                      <a:r>
                        <a:rPr lang="fr-FR" sz="900" dirty="0" err="1">
                          <a:effectLst/>
                        </a:rPr>
                        <a:t>cu</a:t>
                      </a:r>
                      <a:r>
                        <a:rPr lang="fr-FR" sz="900" dirty="0">
                          <a:effectLst/>
                        </a:rPr>
                        <a:t> </a:t>
                      </a:r>
                      <a:r>
                        <a:rPr lang="fr-FR" sz="900" dirty="0" err="1">
                          <a:effectLst/>
                        </a:rPr>
                        <a:t>persoane</a:t>
                      </a:r>
                      <a:r>
                        <a:rPr lang="fr-FR" sz="900" dirty="0">
                          <a:effectLst/>
                        </a:rPr>
                        <a:t> de </a:t>
                      </a:r>
                      <a:r>
                        <a:rPr lang="fr-FR" sz="900" dirty="0" err="1">
                          <a:effectLst/>
                        </a:rPr>
                        <a:t>același</a:t>
                      </a:r>
                      <a:r>
                        <a:rPr lang="fr-FR" sz="900" dirty="0">
                          <a:effectLst/>
                        </a:rPr>
                        <a:t> </a:t>
                      </a:r>
                      <a:r>
                        <a:rPr lang="fr-FR" sz="900" dirty="0" err="1">
                          <a:effectLst/>
                        </a:rPr>
                        <a:t>sex</a:t>
                      </a:r>
                      <a:r>
                        <a:rPr lang="fr-FR" sz="900" dirty="0">
                          <a:effectLst/>
                        </a:rPr>
                        <a:t> </a:t>
                      </a:r>
                      <a:r>
                        <a:rPr lang="fr-FR" sz="900" dirty="0" err="1">
                          <a:effectLst/>
                        </a:rPr>
                        <a:t>sau</a:t>
                      </a:r>
                      <a:r>
                        <a:rPr lang="fr-FR" sz="900" dirty="0">
                          <a:effectLst/>
                        </a:rPr>
                        <a:t> se </a:t>
                      </a:r>
                      <a:r>
                        <a:rPr lang="fr-FR" sz="900" dirty="0" err="1">
                          <a:effectLst/>
                        </a:rPr>
                        <a:t>gândesc</a:t>
                      </a:r>
                      <a:r>
                        <a:rPr lang="fr-FR" sz="900" dirty="0">
                          <a:effectLst/>
                        </a:rPr>
                        <a:t> la </a:t>
                      </a:r>
                      <a:r>
                        <a:rPr lang="fr-FR" sz="900" dirty="0" err="1">
                          <a:effectLst/>
                        </a:rPr>
                        <a:t>asta</a:t>
                      </a:r>
                      <a:r>
                        <a:rPr lang="fr-FR" sz="900" dirty="0">
                          <a:effectLst/>
                        </a:rPr>
                        <a:t>. </a:t>
                      </a:r>
                      <a:r>
                        <a:rPr lang="en-US" sz="900" dirty="0">
                          <a:effectLst/>
                        </a:rPr>
                        <a:t>Nu </a:t>
                      </a:r>
                      <a:r>
                        <a:rPr lang="en-US" sz="900" dirty="0" err="1">
                          <a:effectLst/>
                        </a:rPr>
                        <a:t>înseamnă</a:t>
                      </a:r>
                      <a:r>
                        <a:rPr lang="en-US" sz="900" dirty="0">
                          <a:effectLst/>
                        </a:rPr>
                        <a:t> </a:t>
                      </a:r>
                      <a:r>
                        <a:rPr lang="en-US" sz="900" dirty="0" err="1">
                          <a:effectLst/>
                        </a:rPr>
                        <a:t>că</a:t>
                      </a:r>
                      <a:r>
                        <a:rPr lang="en-US" sz="900" dirty="0">
                          <a:effectLst/>
                        </a:rPr>
                        <a:t> </a:t>
                      </a:r>
                      <a:r>
                        <a:rPr lang="en-US" sz="900" dirty="0" err="1">
                          <a:effectLst/>
                        </a:rPr>
                        <a:t>sunteți</a:t>
                      </a:r>
                      <a:r>
                        <a:rPr lang="en-US" sz="900" dirty="0">
                          <a:effectLst/>
                        </a:rPr>
                        <a:t> homosexual / lesbian”. „</a:t>
                      </a:r>
                      <a:r>
                        <a:rPr lang="en-US" sz="900" dirty="0" err="1">
                          <a:effectLst/>
                        </a:rPr>
                        <a:t>Vă</a:t>
                      </a:r>
                      <a:r>
                        <a:rPr lang="en-US" sz="900" dirty="0">
                          <a:effectLst/>
                        </a:rPr>
                        <a:t> </a:t>
                      </a:r>
                      <a:r>
                        <a:rPr lang="en-US" sz="900" dirty="0" err="1">
                          <a:effectLst/>
                        </a:rPr>
                        <a:t>va</a:t>
                      </a:r>
                      <a:r>
                        <a:rPr lang="en-US" sz="900" dirty="0">
                          <a:effectLst/>
                        </a:rPr>
                        <a:t> </a:t>
                      </a:r>
                      <a:r>
                        <a:rPr lang="en-US" sz="900" dirty="0" err="1">
                          <a:effectLst/>
                        </a:rPr>
                        <a:t>trece</a:t>
                      </a:r>
                      <a:r>
                        <a:rPr lang="en-US" sz="900" dirty="0">
                          <a:effectLst/>
                        </a:rPr>
                        <a:t>, </a:t>
                      </a:r>
                      <a:r>
                        <a:rPr lang="en-US" sz="900" dirty="0" err="1">
                          <a:effectLst/>
                        </a:rPr>
                        <a:t>este</a:t>
                      </a:r>
                      <a:r>
                        <a:rPr lang="en-US" sz="900" dirty="0">
                          <a:effectLst/>
                        </a:rPr>
                        <a:t> </a:t>
                      </a:r>
                      <a:r>
                        <a:rPr lang="en-US" sz="900" dirty="0" err="1">
                          <a:effectLst/>
                        </a:rPr>
                        <a:t>doar</a:t>
                      </a:r>
                      <a:r>
                        <a:rPr lang="en-US" sz="900" dirty="0">
                          <a:effectLst/>
                        </a:rPr>
                        <a:t> o </a:t>
                      </a:r>
                      <a:r>
                        <a:rPr lang="en-US" sz="900" dirty="0" err="1">
                          <a:effectLst/>
                        </a:rPr>
                        <a:t>fază</a:t>
                      </a:r>
                      <a:r>
                        <a:rPr lang="en-US"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extLst>
                  <a:ext uri="{0D108BD9-81ED-4DB2-BD59-A6C34878D82A}">
                    <a16:rowId xmlns:a16="http://schemas.microsoft.com/office/drawing/2014/main" val="3284507971"/>
                  </a:ext>
                </a:extLst>
              </a:tr>
              <a:tr h="568779">
                <a:tc>
                  <a:txBody>
                    <a:bodyPr/>
                    <a:lstStyle/>
                    <a:p>
                      <a:pPr marL="0" marR="0" algn="l">
                        <a:lnSpc>
                          <a:spcPct val="107000"/>
                        </a:lnSpc>
                        <a:spcBef>
                          <a:spcPts val="0"/>
                        </a:spcBef>
                        <a:spcAft>
                          <a:spcPts val="800"/>
                        </a:spcAft>
                      </a:pPr>
                      <a:r>
                        <a:rPr lang="fr-FR" sz="900" dirty="0" err="1">
                          <a:effectLst/>
                        </a:rPr>
                        <a:t>Apelați</a:t>
                      </a:r>
                      <a:r>
                        <a:rPr lang="fr-FR" sz="900" dirty="0">
                          <a:effectLst/>
                        </a:rPr>
                        <a:t> la </a:t>
                      </a:r>
                      <a:r>
                        <a:rPr lang="fr-FR" sz="900" dirty="0" err="1">
                          <a:effectLst/>
                        </a:rPr>
                        <a:t>lucruri</a:t>
                      </a:r>
                      <a:r>
                        <a:rPr lang="fr-FR" sz="900" dirty="0">
                          <a:effectLst/>
                        </a:rPr>
                        <a:t> care </a:t>
                      </a:r>
                      <a:r>
                        <a:rPr lang="fr-FR" sz="900" dirty="0" err="1">
                          <a:effectLst/>
                        </a:rPr>
                        <a:t>vă</a:t>
                      </a:r>
                      <a:r>
                        <a:rPr lang="fr-FR" sz="900" dirty="0">
                          <a:effectLst/>
                        </a:rPr>
                        <a:t> </a:t>
                      </a:r>
                      <a:r>
                        <a:rPr lang="fr-FR" sz="900" dirty="0" err="1">
                          <a:effectLst/>
                        </a:rPr>
                        <a:t>deranjează</a:t>
                      </a:r>
                      <a:r>
                        <a:rPr lang="fr-FR" sz="900" dirty="0">
                          <a:effectLst/>
                        </a:rPr>
                        <a:t>, de ex. </a:t>
                      </a:r>
                      <a:r>
                        <a:rPr lang="en-US" sz="900" dirty="0">
                          <a:effectLst/>
                        </a:rPr>
                        <a:t>„</a:t>
                      </a:r>
                      <a:r>
                        <a:rPr lang="en-US" sz="900" dirty="0" err="1">
                          <a:effectLst/>
                        </a:rPr>
                        <a:t>Ceea</a:t>
                      </a:r>
                      <a:r>
                        <a:rPr lang="en-US" sz="900" dirty="0">
                          <a:effectLst/>
                        </a:rPr>
                        <a:t> </a:t>
                      </a:r>
                      <a:r>
                        <a:rPr lang="en-US" sz="900" dirty="0" err="1">
                          <a:effectLst/>
                        </a:rPr>
                        <a:t>ce</a:t>
                      </a:r>
                      <a:r>
                        <a:rPr lang="en-US" sz="900" dirty="0">
                          <a:effectLst/>
                        </a:rPr>
                        <a:t> </a:t>
                      </a:r>
                      <a:r>
                        <a:rPr lang="en-US" sz="900" dirty="0" err="1">
                          <a:effectLst/>
                        </a:rPr>
                        <a:t>experimentați</a:t>
                      </a:r>
                      <a:r>
                        <a:rPr lang="en-US" sz="900" dirty="0">
                          <a:effectLst/>
                        </a:rPr>
                        <a:t> se </a:t>
                      </a:r>
                      <a:r>
                        <a:rPr lang="en-US" sz="900" dirty="0" err="1">
                          <a:effectLst/>
                        </a:rPr>
                        <a:t>numește</a:t>
                      </a:r>
                      <a:r>
                        <a:rPr lang="en-US" sz="900" dirty="0">
                          <a:effectLst/>
                        </a:rPr>
                        <a:t> </a:t>
                      </a:r>
                      <a:r>
                        <a:rPr lang="en-US" sz="900" dirty="0" err="1">
                          <a:effectLst/>
                        </a:rPr>
                        <a:t>discriminare</a:t>
                      </a:r>
                      <a:r>
                        <a:rPr lang="en-US" sz="900" dirty="0">
                          <a:effectLst/>
                        </a:rPr>
                        <a:t> </a:t>
                      </a:r>
                      <a:r>
                        <a:rPr lang="en-US" sz="900" dirty="0" err="1">
                          <a:effectLst/>
                        </a:rPr>
                        <a:t>și</a:t>
                      </a:r>
                      <a:r>
                        <a:rPr lang="en-US" sz="900" dirty="0">
                          <a:effectLst/>
                        </a:rPr>
                        <a:t> </a:t>
                      </a:r>
                      <a:r>
                        <a:rPr lang="en-US" sz="900" dirty="0" err="1">
                          <a:effectLst/>
                        </a:rPr>
                        <a:t>este</a:t>
                      </a:r>
                      <a:r>
                        <a:rPr lang="en-US" sz="900" dirty="0">
                          <a:effectLst/>
                        </a:rPr>
                        <a:t> </a:t>
                      </a:r>
                      <a:r>
                        <a:rPr lang="en-US" sz="900" dirty="0" err="1">
                          <a:effectLst/>
                        </a:rPr>
                        <a:t>inacceptabil</a:t>
                      </a:r>
                      <a:r>
                        <a:rPr lang="en-US"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tc>
                  <a:txBody>
                    <a:bodyPr/>
                    <a:lstStyle/>
                    <a:p>
                      <a:pPr marL="0" marR="0" algn="l">
                        <a:lnSpc>
                          <a:spcPct val="107000"/>
                        </a:lnSpc>
                        <a:spcBef>
                          <a:spcPts val="0"/>
                        </a:spcBef>
                        <a:spcAft>
                          <a:spcPts val="800"/>
                        </a:spcAft>
                      </a:pPr>
                      <a:r>
                        <a:rPr lang="fr-FR" sz="900" dirty="0" err="1">
                          <a:effectLst/>
                        </a:rPr>
                        <a:t>Văzând</a:t>
                      </a:r>
                      <a:r>
                        <a:rPr lang="fr-FR" sz="900" dirty="0">
                          <a:effectLst/>
                        </a:rPr>
                        <a:t> </a:t>
                      </a:r>
                      <a:r>
                        <a:rPr lang="fr-FR" sz="900" dirty="0" err="1">
                          <a:effectLst/>
                        </a:rPr>
                        <a:t>homosexualitatea</a:t>
                      </a:r>
                      <a:r>
                        <a:rPr lang="fr-FR" sz="900" dirty="0">
                          <a:effectLst/>
                        </a:rPr>
                        <a:t> ca un secret </a:t>
                      </a:r>
                      <a:r>
                        <a:rPr lang="fr-FR" sz="900" dirty="0" err="1">
                          <a:effectLst/>
                        </a:rPr>
                        <a:t>rușinos</a:t>
                      </a:r>
                      <a:r>
                        <a:rPr lang="fr-FR" sz="900" dirty="0">
                          <a:effectLst/>
                        </a:rPr>
                        <a:t>, de ex. </a:t>
                      </a:r>
                      <a:r>
                        <a:rPr lang="en-US" sz="900" dirty="0">
                          <a:effectLst/>
                        </a:rPr>
                        <a:t>„Este bine </a:t>
                      </a:r>
                      <a:r>
                        <a:rPr lang="en-US" sz="900" dirty="0" err="1">
                          <a:effectLst/>
                        </a:rPr>
                        <a:t>că</a:t>
                      </a:r>
                      <a:r>
                        <a:rPr lang="en-US" sz="900" dirty="0">
                          <a:effectLst/>
                        </a:rPr>
                        <a:t> mi-ai </a:t>
                      </a:r>
                      <a:r>
                        <a:rPr lang="en-US" sz="900" dirty="0" err="1">
                          <a:effectLst/>
                        </a:rPr>
                        <a:t>spus</a:t>
                      </a:r>
                      <a:r>
                        <a:rPr lang="en-US" sz="900" dirty="0">
                          <a:effectLst/>
                        </a:rPr>
                        <a:t>, </a:t>
                      </a:r>
                      <a:r>
                        <a:rPr lang="en-US" sz="900" dirty="0" err="1">
                          <a:effectLst/>
                        </a:rPr>
                        <a:t>dar</a:t>
                      </a:r>
                      <a:r>
                        <a:rPr lang="en-US" sz="900" dirty="0">
                          <a:effectLst/>
                        </a:rPr>
                        <a:t> nu </a:t>
                      </a:r>
                      <a:r>
                        <a:rPr lang="en-US" sz="900" dirty="0" err="1">
                          <a:effectLst/>
                        </a:rPr>
                        <a:t>spune</a:t>
                      </a:r>
                      <a:r>
                        <a:rPr lang="en-US" sz="900" dirty="0">
                          <a:effectLst/>
                        </a:rPr>
                        <a:t> </a:t>
                      </a:r>
                      <a:r>
                        <a:rPr lang="en-US" sz="900" dirty="0" err="1">
                          <a:effectLst/>
                        </a:rPr>
                        <a:t>nimănui</a:t>
                      </a:r>
                      <a:r>
                        <a:rPr lang="en-US" sz="900" dirty="0">
                          <a:effectLst/>
                        </a:rPr>
                        <a:t> (</a:t>
                      </a:r>
                      <a:r>
                        <a:rPr lang="en-US" sz="900" dirty="0" err="1">
                          <a:effectLst/>
                        </a:rPr>
                        <a:t>părinți</a:t>
                      </a:r>
                      <a:r>
                        <a:rPr lang="en-US" sz="900" dirty="0">
                          <a:effectLst/>
                        </a:rPr>
                        <a:t>, </a:t>
                      </a:r>
                      <a:r>
                        <a:rPr lang="en-US" sz="900" dirty="0" err="1">
                          <a:effectLst/>
                        </a:rPr>
                        <a:t>colegi</a:t>
                      </a:r>
                      <a:r>
                        <a:rPr lang="en-US" sz="900" dirty="0">
                          <a:effectLst/>
                        </a:rPr>
                        <a:t> etc.) </a:t>
                      </a:r>
                      <a:r>
                        <a:rPr lang="en-US" sz="900" dirty="0" err="1">
                          <a:effectLst/>
                        </a:rPr>
                        <a:t>despre</a:t>
                      </a:r>
                      <a:r>
                        <a:rPr lang="en-US" sz="900" dirty="0">
                          <a:effectLst/>
                        </a:rPr>
                        <a:t> </a:t>
                      </a:r>
                      <a:r>
                        <a:rPr lang="en-US" sz="900" dirty="0" err="1">
                          <a:effectLst/>
                        </a:rPr>
                        <a:t>asta</a:t>
                      </a:r>
                      <a:r>
                        <a:rPr lang="en-US"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extLst>
                  <a:ext uri="{0D108BD9-81ED-4DB2-BD59-A6C34878D82A}">
                    <a16:rowId xmlns:a16="http://schemas.microsoft.com/office/drawing/2014/main" val="3025788740"/>
                  </a:ext>
                </a:extLst>
              </a:tr>
              <a:tr h="734552">
                <a:tc>
                  <a:txBody>
                    <a:bodyPr/>
                    <a:lstStyle/>
                    <a:p>
                      <a:pPr marL="0" marR="0" algn="l">
                        <a:lnSpc>
                          <a:spcPct val="107000"/>
                        </a:lnSpc>
                        <a:spcBef>
                          <a:spcPts val="0"/>
                        </a:spcBef>
                        <a:spcAft>
                          <a:spcPts val="800"/>
                        </a:spcAft>
                      </a:pPr>
                      <a:r>
                        <a:rPr lang="fr-FR" sz="900">
                          <a:effectLst/>
                        </a:rPr>
                        <a:t>Nu interpretați starea emoțională a elevului. Lasă-l să-și definească propriile frici și temeri, de exemplu: „De ce ți-e mai frică?”</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tc>
                  <a:txBody>
                    <a:bodyPr/>
                    <a:lstStyle/>
                    <a:p>
                      <a:pPr marL="0" marR="0" algn="l">
                        <a:lnSpc>
                          <a:spcPct val="107000"/>
                        </a:lnSpc>
                        <a:spcBef>
                          <a:spcPts val="0"/>
                        </a:spcBef>
                        <a:spcAft>
                          <a:spcPts val="800"/>
                        </a:spcAft>
                      </a:pPr>
                      <a:r>
                        <a:rPr lang="en-US" sz="900" dirty="0" err="1">
                          <a:effectLst/>
                        </a:rPr>
                        <a:t>Tratamentul</a:t>
                      </a:r>
                      <a:r>
                        <a:rPr lang="en-US" sz="900" dirty="0">
                          <a:effectLst/>
                        </a:rPr>
                        <a:t> </a:t>
                      </a:r>
                      <a:r>
                        <a:rPr lang="en-US" sz="900" dirty="0" err="1">
                          <a:effectLst/>
                        </a:rPr>
                        <a:t>obiectiv</a:t>
                      </a:r>
                      <a:r>
                        <a:rPr lang="en-US" sz="900" dirty="0">
                          <a:effectLst/>
                        </a:rPr>
                        <a:t> al </a:t>
                      </a:r>
                      <a:r>
                        <a:rPr lang="en-US" sz="900" dirty="0" err="1">
                          <a:effectLst/>
                        </a:rPr>
                        <a:t>unui</a:t>
                      </a:r>
                      <a:r>
                        <a:rPr lang="en-US" sz="900" dirty="0">
                          <a:effectLst/>
                        </a:rPr>
                        <a:t> </a:t>
                      </a:r>
                      <a:r>
                        <a:rPr lang="en-US" sz="900" dirty="0" err="1">
                          <a:effectLst/>
                        </a:rPr>
                        <a:t>partener</a:t>
                      </a:r>
                      <a:r>
                        <a:rPr lang="en-US" sz="900" dirty="0">
                          <a:effectLst/>
                        </a:rPr>
                        <a:t> de </a:t>
                      </a:r>
                      <a:r>
                        <a:rPr lang="en-US" sz="900" dirty="0" err="1">
                          <a:effectLst/>
                        </a:rPr>
                        <a:t>interacțiune</a:t>
                      </a:r>
                      <a:r>
                        <a:rPr lang="en-US" sz="900" dirty="0">
                          <a:effectLst/>
                        </a:rPr>
                        <a:t> </a:t>
                      </a:r>
                      <a:r>
                        <a:rPr lang="en-US" sz="900" dirty="0" err="1">
                          <a:effectLst/>
                        </a:rPr>
                        <a:t>sexuală</a:t>
                      </a:r>
                      <a:r>
                        <a:rPr lang="en-US" sz="900" dirty="0">
                          <a:effectLst/>
                        </a:rPr>
                        <a:t>, </a:t>
                      </a:r>
                      <a:r>
                        <a:rPr lang="en-US" sz="900" dirty="0" err="1">
                          <a:effectLst/>
                        </a:rPr>
                        <a:t>deoarece</a:t>
                      </a:r>
                      <a:r>
                        <a:rPr lang="en-US" sz="900" dirty="0">
                          <a:effectLst/>
                        </a:rPr>
                        <a:t> </a:t>
                      </a:r>
                      <a:r>
                        <a:rPr lang="en-US" sz="900" dirty="0" err="1">
                          <a:effectLst/>
                        </a:rPr>
                        <a:t>este</a:t>
                      </a:r>
                      <a:r>
                        <a:rPr lang="en-US" sz="900" dirty="0">
                          <a:effectLst/>
                        </a:rPr>
                        <a:t> </a:t>
                      </a:r>
                      <a:r>
                        <a:rPr lang="en-US" sz="900" dirty="0" err="1">
                          <a:effectLst/>
                        </a:rPr>
                        <a:t>extrem</a:t>
                      </a:r>
                      <a:r>
                        <a:rPr lang="en-US" sz="900" dirty="0">
                          <a:effectLst/>
                        </a:rPr>
                        <a:t> de </a:t>
                      </a:r>
                      <a:r>
                        <a:rPr lang="en-US" sz="900" dirty="0" err="1">
                          <a:effectLst/>
                        </a:rPr>
                        <a:t>neetic</a:t>
                      </a:r>
                      <a:r>
                        <a:rPr lang="en-US" sz="900" dirty="0">
                          <a:effectLst/>
                        </a:rPr>
                        <a:t>, de ex. „Nu </a:t>
                      </a:r>
                      <a:r>
                        <a:rPr lang="en-US" sz="900" dirty="0" err="1">
                          <a:effectLst/>
                        </a:rPr>
                        <a:t>poți</a:t>
                      </a:r>
                      <a:r>
                        <a:rPr lang="en-US" sz="900" dirty="0">
                          <a:effectLst/>
                        </a:rPr>
                        <a:t> </a:t>
                      </a:r>
                      <a:r>
                        <a:rPr lang="en-US" sz="900" dirty="0" err="1">
                          <a:effectLst/>
                        </a:rPr>
                        <a:t>spune</a:t>
                      </a:r>
                      <a:r>
                        <a:rPr lang="en-US" sz="900" dirty="0">
                          <a:effectLst/>
                        </a:rPr>
                        <a:t> </a:t>
                      </a:r>
                      <a:r>
                        <a:rPr lang="en-US" sz="900" dirty="0" err="1">
                          <a:effectLst/>
                        </a:rPr>
                        <a:t>că</a:t>
                      </a:r>
                      <a:r>
                        <a:rPr lang="en-US" sz="900" dirty="0">
                          <a:effectLst/>
                        </a:rPr>
                        <a:t> </a:t>
                      </a:r>
                      <a:r>
                        <a:rPr lang="en-US" sz="900" dirty="0" err="1">
                          <a:effectLst/>
                        </a:rPr>
                        <a:t>ești</a:t>
                      </a:r>
                      <a:r>
                        <a:rPr lang="en-US" sz="900" dirty="0">
                          <a:effectLst/>
                        </a:rPr>
                        <a:t> </a:t>
                      </a:r>
                      <a:r>
                        <a:rPr lang="en-US" sz="900" dirty="0" err="1">
                          <a:effectLst/>
                        </a:rPr>
                        <a:t>lesbiană</a:t>
                      </a:r>
                      <a:r>
                        <a:rPr lang="en-US" sz="900" dirty="0">
                          <a:effectLst/>
                        </a:rPr>
                        <a:t> </a:t>
                      </a:r>
                      <a:r>
                        <a:rPr lang="en-US" sz="900" dirty="0" err="1">
                          <a:effectLst/>
                        </a:rPr>
                        <a:t>dacă</a:t>
                      </a:r>
                      <a:r>
                        <a:rPr lang="en-US" sz="900" dirty="0">
                          <a:effectLst/>
                        </a:rPr>
                        <a:t> nu ai </a:t>
                      </a:r>
                      <a:r>
                        <a:rPr lang="en-US" sz="900" dirty="0" err="1">
                          <a:effectLst/>
                        </a:rPr>
                        <a:t>încercat</a:t>
                      </a:r>
                      <a:r>
                        <a:rPr lang="en-US" sz="900" dirty="0">
                          <a:effectLst/>
                        </a:rPr>
                        <a:t> </a:t>
                      </a:r>
                      <a:r>
                        <a:rPr lang="en-US" sz="900" dirty="0" err="1">
                          <a:effectLst/>
                        </a:rPr>
                        <a:t>sexul</a:t>
                      </a:r>
                      <a:r>
                        <a:rPr lang="en-US" sz="900" dirty="0">
                          <a:effectLst/>
                        </a:rPr>
                        <a:t> cu </a:t>
                      </a:r>
                      <a:r>
                        <a:rPr lang="en-US" sz="900" dirty="0" err="1">
                          <a:effectLst/>
                        </a:rPr>
                        <a:t>sexul</a:t>
                      </a:r>
                      <a:r>
                        <a:rPr lang="en-US" sz="900" dirty="0">
                          <a:effectLst/>
                        </a:rPr>
                        <a:t> opus.”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extLst>
                  <a:ext uri="{0D108BD9-81ED-4DB2-BD59-A6C34878D82A}">
                    <a16:rowId xmlns:a16="http://schemas.microsoft.com/office/drawing/2014/main" val="2569496385"/>
                  </a:ext>
                </a:extLst>
              </a:tr>
              <a:tr h="568779">
                <a:tc>
                  <a:txBody>
                    <a:bodyPr/>
                    <a:lstStyle/>
                    <a:p>
                      <a:pPr marL="0" marR="0" algn="l">
                        <a:lnSpc>
                          <a:spcPct val="107000"/>
                        </a:lnSpc>
                        <a:spcBef>
                          <a:spcPts val="0"/>
                        </a:spcBef>
                        <a:spcAft>
                          <a:spcPts val="800"/>
                        </a:spcAft>
                      </a:pPr>
                      <a:r>
                        <a:rPr lang="fr-FR" sz="900">
                          <a:effectLst/>
                        </a:rPr>
                        <a:t>Lăsați elevul să aleagă forma de ajutor, de ex. </a:t>
                      </a:r>
                      <a:r>
                        <a:rPr lang="en-US" sz="900">
                          <a:effectLst/>
                        </a:rPr>
                        <a:t>„Crezi că ajutorul meu îți va fi util?”, „Ce pot face pentru a te ajuta?”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tc>
                  <a:txBody>
                    <a:bodyPr/>
                    <a:lstStyle/>
                    <a:p>
                      <a:pPr marL="0" marR="0" algn="l">
                        <a:lnSpc>
                          <a:spcPct val="107000"/>
                        </a:lnSpc>
                        <a:spcBef>
                          <a:spcPts val="0"/>
                        </a:spcBef>
                        <a:spcAft>
                          <a:spcPts val="800"/>
                        </a:spcAft>
                      </a:pPr>
                      <a:r>
                        <a:rPr lang="fr-FR" sz="900" dirty="0" err="1">
                          <a:effectLst/>
                        </a:rPr>
                        <a:t>Ignorând</a:t>
                      </a:r>
                      <a:r>
                        <a:rPr lang="fr-FR" sz="900" dirty="0">
                          <a:effectLst/>
                        </a:rPr>
                        <a:t> </a:t>
                      </a:r>
                      <a:r>
                        <a:rPr lang="fr-FR" sz="900" dirty="0" err="1">
                          <a:effectLst/>
                        </a:rPr>
                        <a:t>problema</a:t>
                      </a:r>
                      <a:r>
                        <a:rPr lang="fr-FR" sz="900" dirty="0">
                          <a:effectLst/>
                        </a:rPr>
                        <a:t>, de </a:t>
                      </a:r>
                      <a:r>
                        <a:rPr lang="fr-FR" sz="900" dirty="0" err="1">
                          <a:effectLst/>
                        </a:rPr>
                        <a:t>exemplu</a:t>
                      </a:r>
                      <a:r>
                        <a:rPr lang="fr-FR" sz="900" dirty="0">
                          <a:effectLst/>
                        </a:rPr>
                        <a:t>: „</a:t>
                      </a:r>
                      <a:r>
                        <a:rPr lang="fr-FR" sz="900" dirty="0" err="1">
                          <a:effectLst/>
                        </a:rPr>
                        <a:t>Ești</a:t>
                      </a:r>
                      <a:r>
                        <a:rPr lang="fr-FR" sz="900" dirty="0">
                          <a:effectLst/>
                        </a:rPr>
                        <a:t> </a:t>
                      </a:r>
                      <a:r>
                        <a:rPr lang="fr-FR" sz="900" dirty="0" err="1">
                          <a:effectLst/>
                        </a:rPr>
                        <a:t>încă</a:t>
                      </a:r>
                      <a:r>
                        <a:rPr lang="fr-FR" sz="900" dirty="0">
                          <a:effectLst/>
                        </a:rPr>
                        <a:t> </a:t>
                      </a:r>
                      <a:r>
                        <a:rPr lang="fr-FR" sz="900" dirty="0" err="1">
                          <a:effectLst/>
                        </a:rPr>
                        <a:t>prea</a:t>
                      </a:r>
                      <a:r>
                        <a:rPr lang="fr-FR" sz="900" dirty="0">
                          <a:effectLst/>
                        </a:rPr>
                        <a:t> </a:t>
                      </a:r>
                      <a:r>
                        <a:rPr lang="fr-FR" sz="900" dirty="0" err="1">
                          <a:effectLst/>
                        </a:rPr>
                        <a:t>tânăr</a:t>
                      </a:r>
                      <a:r>
                        <a:rPr lang="fr-FR" sz="900" dirty="0">
                          <a:effectLst/>
                        </a:rPr>
                        <a:t> / </a:t>
                      </a:r>
                      <a:r>
                        <a:rPr lang="fr-FR" sz="900" dirty="0" err="1">
                          <a:effectLst/>
                        </a:rPr>
                        <a:t>tânăr</a:t>
                      </a:r>
                      <a:r>
                        <a:rPr lang="fr-FR" sz="900" dirty="0">
                          <a:effectLst/>
                        </a:rPr>
                        <a:t> </a:t>
                      </a:r>
                      <a:r>
                        <a:rPr lang="fr-FR" sz="900" dirty="0" err="1">
                          <a:effectLst/>
                        </a:rPr>
                        <a:t>pentru</a:t>
                      </a:r>
                      <a:r>
                        <a:rPr lang="fr-FR" sz="900" dirty="0">
                          <a:effectLst/>
                        </a:rPr>
                        <a:t> o </a:t>
                      </a:r>
                      <a:r>
                        <a:rPr lang="fr-FR" sz="900" dirty="0" err="1">
                          <a:effectLst/>
                        </a:rPr>
                        <a:t>alegere</a:t>
                      </a:r>
                      <a:r>
                        <a:rPr lang="fr-FR" sz="900" dirty="0">
                          <a:effectLst/>
                        </a:rPr>
                        <a:t> </a:t>
                      </a:r>
                      <a:r>
                        <a:rPr lang="fr-FR" sz="900" dirty="0" err="1">
                          <a:effectLst/>
                        </a:rPr>
                        <a:t>atât</a:t>
                      </a:r>
                      <a:r>
                        <a:rPr lang="fr-FR" sz="900" dirty="0">
                          <a:effectLst/>
                        </a:rPr>
                        <a:t> de </a:t>
                      </a:r>
                      <a:r>
                        <a:rPr lang="fr-FR" sz="900" dirty="0" err="1">
                          <a:effectLst/>
                        </a:rPr>
                        <a:t>serioasă</a:t>
                      </a:r>
                      <a:r>
                        <a:rPr lang="fr-FR"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extLst>
                  <a:ext uri="{0D108BD9-81ED-4DB2-BD59-A6C34878D82A}">
                    <a16:rowId xmlns:a16="http://schemas.microsoft.com/office/drawing/2014/main" val="616813111"/>
                  </a:ext>
                </a:extLst>
              </a:tr>
              <a:tr h="747438">
                <a:tc>
                  <a:txBody>
                    <a:bodyPr/>
                    <a:lstStyle/>
                    <a:p>
                      <a:pPr marL="0" marR="0" algn="l">
                        <a:lnSpc>
                          <a:spcPct val="107000"/>
                        </a:lnSpc>
                        <a:spcBef>
                          <a:spcPts val="0"/>
                        </a:spcBef>
                        <a:spcAft>
                          <a:spcPts val="800"/>
                        </a:spcAft>
                      </a:pPr>
                      <a:r>
                        <a:rPr lang="fr-FR" sz="900">
                          <a:effectLst/>
                        </a:rPr>
                        <a:t>Găsiți o modalitate de a risipi temerile și îndoielile legate de dificultățile lor, de exemplu: "Cred că nu mi-a fost ușor să vă spun despre asta. </a:t>
                      </a:r>
                      <a:r>
                        <a:rPr lang="en-US" sz="900">
                          <a:effectLst/>
                        </a:rPr>
                        <a:t>Sunt foarte fericit și vă mulțumesc că mi-ați arătat o astfel de încredere" „Nu-i nimic că ești gay / lesbian / bisexual”.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tc>
                  <a:txBody>
                    <a:bodyPr/>
                    <a:lstStyle/>
                    <a:p>
                      <a:pPr marL="0" marR="0" algn="l">
                        <a:lnSpc>
                          <a:spcPct val="107000"/>
                        </a:lnSpc>
                        <a:spcBef>
                          <a:spcPts val="0"/>
                        </a:spcBef>
                        <a:spcAft>
                          <a:spcPts val="800"/>
                        </a:spcAft>
                      </a:pPr>
                      <a:r>
                        <a:rPr lang="fr-FR" sz="900" dirty="0" err="1">
                          <a:effectLst/>
                        </a:rPr>
                        <a:t>Minimizând</a:t>
                      </a:r>
                      <a:r>
                        <a:rPr lang="fr-FR" sz="900" dirty="0">
                          <a:effectLst/>
                        </a:rPr>
                        <a:t> </a:t>
                      </a:r>
                      <a:r>
                        <a:rPr lang="fr-FR" sz="900" dirty="0" err="1">
                          <a:effectLst/>
                        </a:rPr>
                        <a:t>și</a:t>
                      </a:r>
                      <a:r>
                        <a:rPr lang="fr-FR" sz="900" dirty="0">
                          <a:effectLst/>
                        </a:rPr>
                        <a:t> </a:t>
                      </a:r>
                      <a:r>
                        <a:rPr lang="fr-FR" sz="900" dirty="0" err="1">
                          <a:effectLst/>
                        </a:rPr>
                        <a:t>omițând</a:t>
                      </a:r>
                      <a:r>
                        <a:rPr lang="fr-FR" sz="900" dirty="0">
                          <a:effectLst/>
                        </a:rPr>
                        <a:t>, de ex. </a:t>
                      </a:r>
                      <a:r>
                        <a:rPr lang="en-US" sz="900" dirty="0">
                          <a:effectLst/>
                        </a:rPr>
                        <a:t>„</a:t>
                      </a:r>
                      <a:r>
                        <a:rPr lang="en-US" sz="900" dirty="0" err="1">
                          <a:effectLst/>
                        </a:rPr>
                        <a:t>Aveți</a:t>
                      </a:r>
                      <a:r>
                        <a:rPr lang="en-US" sz="900" dirty="0">
                          <a:effectLst/>
                        </a:rPr>
                        <a:t> </a:t>
                      </a:r>
                      <a:r>
                        <a:rPr lang="en-US" sz="900" dirty="0" err="1">
                          <a:effectLst/>
                        </a:rPr>
                        <a:t>în</a:t>
                      </a:r>
                      <a:r>
                        <a:rPr lang="en-US" sz="900" dirty="0">
                          <a:effectLst/>
                        </a:rPr>
                        <a:t> </a:t>
                      </a:r>
                      <a:r>
                        <a:rPr lang="en-US" sz="900" dirty="0" err="1">
                          <a:effectLst/>
                        </a:rPr>
                        <a:t>minte</a:t>
                      </a:r>
                      <a:r>
                        <a:rPr lang="en-US" sz="900" dirty="0">
                          <a:effectLst/>
                        </a:rPr>
                        <a:t> </a:t>
                      </a:r>
                      <a:r>
                        <a:rPr lang="en-US" sz="900" dirty="0" err="1">
                          <a:effectLst/>
                        </a:rPr>
                        <a:t>lucruri</a:t>
                      </a:r>
                      <a:r>
                        <a:rPr lang="en-US" sz="900" dirty="0">
                          <a:effectLst/>
                        </a:rPr>
                        <a:t> </a:t>
                      </a:r>
                      <a:r>
                        <a:rPr lang="en-US" sz="900" dirty="0" err="1">
                          <a:effectLst/>
                        </a:rPr>
                        <a:t>mai</a:t>
                      </a:r>
                      <a:r>
                        <a:rPr lang="en-US" sz="900" dirty="0">
                          <a:effectLst/>
                        </a:rPr>
                        <a:t> </a:t>
                      </a:r>
                      <a:r>
                        <a:rPr lang="en-US" sz="900" dirty="0" err="1">
                          <a:effectLst/>
                        </a:rPr>
                        <a:t>importante</a:t>
                      </a:r>
                      <a:r>
                        <a:rPr lang="en-US" sz="900" dirty="0">
                          <a:effectLst/>
                        </a:rPr>
                        <a:t>, nu </a:t>
                      </a:r>
                      <a:r>
                        <a:rPr lang="en-US" sz="900" dirty="0" err="1">
                          <a:effectLst/>
                        </a:rPr>
                        <a:t>vă</a:t>
                      </a:r>
                      <a:r>
                        <a:rPr lang="en-US" sz="900" dirty="0">
                          <a:effectLst/>
                        </a:rPr>
                        <a:t> </a:t>
                      </a:r>
                      <a:r>
                        <a:rPr lang="en-US" sz="900" dirty="0" err="1">
                          <a:effectLst/>
                        </a:rPr>
                        <a:t>gândiți</a:t>
                      </a:r>
                      <a:r>
                        <a:rPr lang="en-US" sz="900" dirty="0">
                          <a:effectLst/>
                        </a:rPr>
                        <a:t> la </a:t>
                      </a:r>
                      <a:r>
                        <a:rPr lang="en-US" sz="900" dirty="0" err="1">
                          <a:effectLst/>
                        </a:rPr>
                        <a:t>asta</a:t>
                      </a:r>
                      <a:r>
                        <a:rPr lang="en-US"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extLst>
                  <a:ext uri="{0D108BD9-81ED-4DB2-BD59-A6C34878D82A}">
                    <a16:rowId xmlns:a16="http://schemas.microsoft.com/office/drawing/2014/main" val="1262748090"/>
                  </a:ext>
                </a:extLst>
              </a:tr>
              <a:tr h="856977">
                <a:tc>
                  <a:txBody>
                    <a:bodyPr/>
                    <a:lstStyle/>
                    <a:p>
                      <a:pPr marL="0" marR="0" algn="l">
                        <a:lnSpc>
                          <a:spcPct val="107000"/>
                        </a:lnSpc>
                        <a:spcBef>
                          <a:spcPts val="0"/>
                        </a:spcBef>
                        <a:spcAft>
                          <a:spcPts val="800"/>
                        </a:spcAft>
                      </a:pPr>
                      <a:r>
                        <a:rPr lang="en-US" sz="900">
                          <a:effectLst/>
                        </a:rPr>
                        <a:t>Arătați empatie, înțelegere și acceptare pentru emoțiile altei persoane, de ex .: „Înțeleg că sunteți furios. Aveți dreptul să faceți acest lucru. De fapt, cineva ar trebui să facă ceva mai devreme, dar el nu a făcut-o, iar acum vreau pentru a remedia această greșeală. Vreau să ajutați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tc>
                  <a:txBody>
                    <a:bodyPr/>
                    <a:lstStyle/>
                    <a:p>
                      <a:pPr marL="0" marR="0" algn="l">
                        <a:lnSpc>
                          <a:spcPct val="107000"/>
                        </a:lnSpc>
                        <a:spcBef>
                          <a:spcPts val="0"/>
                        </a:spcBef>
                        <a:spcAft>
                          <a:spcPts val="800"/>
                        </a:spcAft>
                      </a:pPr>
                      <a:r>
                        <a:rPr lang="fr-FR" sz="900" dirty="0" err="1">
                          <a:effectLst/>
                        </a:rPr>
                        <a:t>Duplicarea</a:t>
                      </a:r>
                      <a:r>
                        <a:rPr lang="fr-FR" sz="900" dirty="0">
                          <a:effectLst/>
                        </a:rPr>
                        <a:t> </a:t>
                      </a:r>
                      <a:r>
                        <a:rPr lang="fr-FR" sz="900" dirty="0" err="1">
                          <a:effectLst/>
                        </a:rPr>
                        <a:t>stereotipurilor</a:t>
                      </a:r>
                      <a:r>
                        <a:rPr lang="fr-FR" sz="900" dirty="0">
                          <a:effectLst/>
                        </a:rPr>
                        <a:t> </a:t>
                      </a:r>
                      <a:r>
                        <a:rPr lang="fr-FR" sz="900" dirty="0" err="1">
                          <a:effectLst/>
                        </a:rPr>
                        <a:t>precum</a:t>
                      </a:r>
                      <a:r>
                        <a:rPr lang="fr-FR" sz="900" dirty="0">
                          <a:effectLst/>
                        </a:rPr>
                        <a:t> „</a:t>
                      </a:r>
                      <a:r>
                        <a:rPr lang="fr-FR" sz="900" dirty="0" err="1">
                          <a:effectLst/>
                        </a:rPr>
                        <a:t>Chiar</a:t>
                      </a:r>
                      <a:r>
                        <a:rPr lang="fr-FR" sz="900" dirty="0">
                          <a:effectLst/>
                        </a:rPr>
                        <a:t>? Nu pot </a:t>
                      </a:r>
                      <a:r>
                        <a:rPr lang="fr-FR" sz="900" dirty="0" err="1">
                          <a:effectLst/>
                        </a:rPr>
                        <a:t>ghici</a:t>
                      </a:r>
                      <a:r>
                        <a:rPr lang="fr-FR" sz="900" dirty="0">
                          <a:effectLst/>
                        </a:rPr>
                        <a:t>!” </a:t>
                      </a:r>
                      <a:r>
                        <a:rPr lang="fr-FR" sz="900" dirty="0" err="1">
                          <a:effectLst/>
                        </a:rPr>
                        <a:t>Ești</a:t>
                      </a:r>
                      <a:r>
                        <a:rPr lang="fr-FR" sz="900" dirty="0">
                          <a:effectLst/>
                        </a:rPr>
                        <a:t> </a:t>
                      </a:r>
                      <a:r>
                        <a:rPr lang="fr-FR" sz="900" dirty="0" err="1">
                          <a:effectLst/>
                        </a:rPr>
                        <a:t>homosexual</a:t>
                      </a:r>
                      <a:r>
                        <a:rPr lang="fr-FR" sz="900" dirty="0">
                          <a:effectLst/>
                        </a:rPr>
                        <a:t> / </a:t>
                      </a:r>
                      <a:r>
                        <a:rPr lang="fr-FR" sz="900" dirty="0" err="1">
                          <a:effectLst/>
                        </a:rPr>
                        <a:t>lesbian</a:t>
                      </a:r>
                      <a:r>
                        <a:rPr lang="fr-FR" sz="900" dirty="0">
                          <a:effectLst/>
                        </a:rPr>
                        <a:t>? Nu se </a:t>
                      </a:r>
                      <a:r>
                        <a:rPr lang="fr-FR" sz="900" dirty="0" err="1">
                          <a:effectLst/>
                        </a:rPr>
                        <a:t>vede</a:t>
                      </a:r>
                      <a:r>
                        <a:rPr lang="fr-FR" sz="900" dirty="0">
                          <a:effectLst/>
                        </a:rPr>
                        <a:t> </a:t>
                      </a:r>
                      <a:r>
                        <a:rPr lang="fr-FR" sz="900" dirty="0" err="1">
                          <a:effectLst/>
                        </a:rPr>
                        <a:t>deloc</a:t>
                      </a:r>
                      <a:r>
                        <a:rPr lang="fr-FR" sz="900" dirty="0">
                          <a:effectLst/>
                        </a:rPr>
                        <a:t>! "," Nu-</a:t>
                      </a:r>
                      <a:r>
                        <a:rPr lang="fr-FR" sz="900" dirty="0" err="1">
                          <a:effectLst/>
                        </a:rPr>
                        <a:t>ți</a:t>
                      </a:r>
                      <a:r>
                        <a:rPr lang="fr-FR" sz="900" dirty="0">
                          <a:effectLst/>
                        </a:rPr>
                        <a:t> face </a:t>
                      </a:r>
                      <a:r>
                        <a:rPr lang="fr-FR" sz="900" dirty="0" err="1">
                          <a:effectLst/>
                        </a:rPr>
                        <a:t>griji</a:t>
                      </a:r>
                      <a:r>
                        <a:rPr lang="fr-FR" sz="900" dirty="0">
                          <a:effectLst/>
                        </a:rPr>
                        <a:t>, </a:t>
                      </a:r>
                      <a:r>
                        <a:rPr lang="fr-FR" sz="900" dirty="0" err="1">
                          <a:effectLst/>
                        </a:rPr>
                        <a:t>ești</a:t>
                      </a:r>
                      <a:r>
                        <a:rPr lang="fr-FR" sz="900" dirty="0">
                          <a:effectLst/>
                        </a:rPr>
                        <a:t> </a:t>
                      </a:r>
                      <a:r>
                        <a:rPr lang="fr-FR" sz="900" dirty="0" err="1">
                          <a:effectLst/>
                        </a:rPr>
                        <a:t>foarte</a:t>
                      </a:r>
                      <a:r>
                        <a:rPr lang="fr-FR" sz="900" dirty="0">
                          <a:effectLst/>
                        </a:rPr>
                        <a:t> </a:t>
                      </a:r>
                      <a:r>
                        <a:rPr lang="fr-FR" sz="900" dirty="0" err="1">
                          <a:effectLst/>
                        </a:rPr>
                        <a:t>fetiță</a:t>
                      </a:r>
                      <a:r>
                        <a:rPr lang="fr-FR" sz="900" dirty="0">
                          <a:effectLst/>
                        </a:rPr>
                        <a:t> </a:t>
                      </a:r>
                      <a:r>
                        <a:rPr lang="fr-FR" sz="900" dirty="0" err="1">
                          <a:effectLst/>
                        </a:rPr>
                        <a:t>pentru</a:t>
                      </a:r>
                      <a:r>
                        <a:rPr lang="fr-FR" sz="900" dirty="0">
                          <a:effectLst/>
                        </a:rPr>
                        <a:t> o </a:t>
                      </a:r>
                      <a:r>
                        <a:rPr lang="fr-FR" sz="900" dirty="0" err="1">
                          <a:effectLst/>
                        </a:rPr>
                        <a:t>lesbiană</a:t>
                      </a:r>
                      <a:r>
                        <a:rPr lang="fr-FR" sz="9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36" marR="7436" marT="7436" marB="0">
                    <a:solidFill>
                      <a:schemeClr val="bg1">
                        <a:lumMod val="95000"/>
                      </a:schemeClr>
                    </a:solidFill>
                  </a:tcPr>
                </a:tc>
                <a:extLst>
                  <a:ext uri="{0D108BD9-81ED-4DB2-BD59-A6C34878D82A}">
                    <a16:rowId xmlns:a16="http://schemas.microsoft.com/office/drawing/2014/main" val="187949965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3"/>
          <p:cNvSpPr txBox="1">
            <a:spLocks noGrp="1"/>
          </p:cNvSpPr>
          <p:nvPr>
            <p:ph type="ctrTitle"/>
          </p:nvPr>
        </p:nvSpPr>
        <p:spPr>
          <a:xfrm>
            <a:off x="357158" y="2786058"/>
            <a:ext cx="8072494" cy="12972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8A5EF"/>
              </a:buClr>
              <a:buSzPts val="2800"/>
              <a:buFont typeface="Calibri"/>
              <a:buNone/>
            </a:pPr>
            <a:r>
              <a:rPr lang="en-US" sz="2800" b="1" dirty="0">
                <a:solidFill>
                  <a:srgbClr val="08A5EF"/>
                </a:solidFill>
                <a:latin typeface="Calibri"/>
                <a:ea typeface="Calibri"/>
                <a:cs typeface="Calibri"/>
                <a:sym typeface="Calibri"/>
              </a:rPr>
              <a:t>ETAPELE CONSTRUIRII UNEI STRATEGII DE LUCRU CU UN ELEV PROVOCATOR</a:t>
            </a:r>
            <a:endParaRPr sz="2800" dirty="0">
              <a:solidFill>
                <a:srgbClr val="08A5EF"/>
              </a:solidFill>
              <a:latin typeface="Calibri"/>
              <a:ea typeface="Calibri"/>
              <a:cs typeface="Calibri"/>
              <a:sym typeface="Calibri"/>
            </a:endParaRPr>
          </a:p>
        </p:txBody>
      </p:sp>
      <p:sp>
        <p:nvSpPr>
          <p:cNvPr id="98" name="Google Shape;98;p13"/>
          <p:cNvSpPr txBox="1">
            <a:spLocks noGrp="1"/>
          </p:cNvSpPr>
          <p:nvPr>
            <p:ph type="subTitle" idx="1"/>
          </p:nvPr>
        </p:nvSpPr>
        <p:spPr>
          <a:xfrm>
            <a:off x="642910" y="4000504"/>
            <a:ext cx="7283152" cy="57606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2"/>
              </a:buClr>
              <a:buSzPts val="2000"/>
              <a:buNone/>
            </a:pPr>
            <a:r>
              <a:rPr lang="pl-PL" dirty="0"/>
              <a:t> </a:t>
            </a:r>
            <a:endParaRPr dirty="0"/>
          </a:p>
        </p:txBody>
      </p:sp>
      <p:pic>
        <p:nvPicPr>
          <p:cNvPr id="99" name="Google Shape;99;p13"/>
          <p:cNvPicPr preferRelativeResize="0"/>
          <p:nvPr/>
        </p:nvPicPr>
        <p:blipFill rotWithShape="1">
          <a:blip r:embed="rId3">
            <a:alphaModFix/>
          </a:blip>
          <a:srcRect/>
          <a:stretch/>
        </p:blipFill>
        <p:spPr>
          <a:xfrm>
            <a:off x="142844" y="285728"/>
            <a:ext cx="1928826" cy="549715"/>
          </a:xfrm>
          <a:prstGeom prst="rect">
            <a:avLst/>
          </a:prstGeom>
          <a:noFill/>
          <a:ln>
            <a:noFill/>
          </a:ln>
        </p:spPr>
      </p:pic>
      <p:sp>
        <p:nvSpPr>
          <p:cNvPr id="100" name="Google Shape;100;p13"/>
          <p:cNvSpPr/>
          <p:nvPr/>
        </p:nvSpPr>
        <p:spPr>
          <a:xfrm>
            <a:off x="214282" y="785795"/>
            <a:ext cx="3637638" cy="30777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pl-PL" sz="1400" b="1" i="0" u="none" strike="noStrike" cap="none">
                <a:solidFill>
                  <a:schemeClr val="dk1"/>
                </a:solidFill>
                <a:latin typeface="Arial"/>
                <a:ea typeface="Arial"/>
                <a:cs typeface="Arial"/>
                <a:sym typeface="Arial"/>
              </a:rPr>
              <a:t>ERASMUS + 2019-1-PL01- KA201-06486</a:t>
            </a:r>
            <a:endParaRPr sz="1050" b="0" i="0" u="none" strike="noStrike" cap="none">
              <a:solidFill>
                <a:schemeClr val="dk2"/>
              </a:solidFill>
              <a:latin typeface="Arial"/>
              <a:ea typeface="Arial"/>
              <a:cs typeface="Arial"/>
              <a:sym typeface="Arial"/>
            </a:endParaRPr>
          </a:p>
        </p:txBody>
      </p:sp>
      <p:sp>
        <p:nvSpPr>
          <p:cNvPr id="101" name="Google Shape;101;p13"/>
          <p:cNvSpPr/>
          <p:nvPr/>
        </p:nvSpPr>
        <p:spPr>
          <a:xfrm>
            <a:off x="500034" y="6286520"/>
            <a:ext cx="8101770" cy="36933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457200" y="152718"/>
            <a:ext cx="5791200" cy="13716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2800"/>
              <a:buFont typeface="Arial"/>
              <a:buNone/>
            </a:pPr>
            <a:r>
              <a:rPr lang="pl-PL" sz="2800" dirty="0"/>
              <a:t>INTRODUC</a:t>
            </a:r>
            <a:r>
              <a:rPr lang="en-US" sz="2800" dirty="0"/>
              <a:t>ERE</a:t>
            </a:r>
            <a:br>
              <a:rPr lang="pl-PL" dirty="0"/>
            </a:br>
            <a:endParaRPr dirty="0"/>
          </a:p>
        </p:txBody>
      </p:sp>
      <p:sp>
        <p:nvSpPr>
          <p:cNvPr id="125" name="Google Shape;125;p17"/>
          <p:cNvSpPr txBox="1">
            <a:spLocks noGrp="1"/>
          </p:cNvSpPr>
          <p:nvPr>
            <p:ph type="body" idx="1"/>
          </p:nvPr>
        </p:nvSpPr>
        <p:spPr>
          <a:xfrm>
            <a:off x="462375" y="1346709"/>
            <a:ext cx="8219400" cy="5040600"/>
          </a:xfrm>
          <a:prstGeom prst="rect">
            <a:avLst/>
          </a:prstGeom>
          <a:noFill/>
          <a:ln>
            <a:noFill/>
          </a:ln>
        </p:spPr>
        <p:txBody>
          <a:bodyPr spcFirstLastPara="1" wrap="square" lIns="91425" tIns="45700" rIns="91425" bIns="45700" anchor="t" anchorCtr="0">
            <a:noAutofit/>
          </a:bodyPr>
          <a:lstStyle/>
          <a:p>
            <a:r>
              <a:rPr lang="ro-RO" dirty="0"/>
              <a:t> </a:t>
            </a:r>
            <a:endParaRPr lang="en-US" dirty="0"/>
          </a:p>
          <a:p>
            <a:r>
              <a:rPr lang="ro-RO" b="0" dirty="0"/>
              <a:t>Provocarea este acțiunea deliberată a unei terțe părți pentru a provoca o reacție a victimei provocării, de obicei dăunătoare pentru ea sau adesea pentru persoanele asociate ei (de exemplu, obținerea de răspunsuri, informații, evocarea emoțiilor puternice, comportament necontrolat, încălcarea legii). În psihologie, provocarea este definită ca aplicarea deliberată a comportamentelor, reacțiilor sau acțiunilor specifice, adesea agresive și bruște, acționând asupra psihicului, nu neapărat în conformitate cu principiile alese de persoană și ideologia pe care o profesează.</a:t>
            </a:r>
            <a:endParaRPr lang="en-US" b="0" dirty="0"/>
          </a:p>
          <a:p>
            <a:r>
              <a:rPr lang="ro-RO" b="0" dirty="0"/>
              <a:t>Adesea, însă, presupunerile sunt prea simpliste, considerând că provocarea este un act planificat pe deplin intenționat, însoțit de prezicerea consecințelor. Ar trebui să presupunem că mai ales în cazul comportamentului provocator al copiilor și adolescenților, acestea sunt cel mai adesea neintenționate și accidentale.</a:t>
            </a:r>
            <a:endParaRPr lang="en-US" b="0" dirty="0"/>
          </a:p>
          <a:p>
            <a:pPr marL="0" lvl="0" indent="0" algn="l" rtl="0">
              <a:spcBef>
                <a:spcPts val="1000"/>
              </a:spcBef>
              <a:spcAft>
                <a:spcPts val="0"/>
              </a:spcAft>
              <a:buClr>
                <a:schemeClr val="dk1"/>
              </a:buClr>
              <a:buSzPts val="2000"/>
              <a:buNone/>
            </a:pPr>
            <a:endParaRPr b="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8"/>
          <p:cNvSpPr txBox="1">
            <a:spLocks noGrp="1"/>
          </p:cNvSpPr>
          <p:nvPr>
            <p:ph type="title"/>
          </p:nvPr>
        </p:nvSpPr>
        <p:spPr>
          <a:xfrm>
            <a:off x="457200" y="152718"/>
            <a:ext cx="5791200" cy="1044034"/>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2800"/>
              <a:buFont typeface="Arial"/>
              <a:buNone/>
            </a:pPr>
            <a:r>
              <a:rPr lang="pl-PL" sz="2800" dirty="0"/>
              <a:t>T</a:t>
            </a:r>
            <a:r>
              <a:rPr lang="en-US" sz="2800" dirty="0" err="1"/>
              <a:t>ipuri</a:t>
            </a:r>
            <a:r>
              <a:rPr lang="en-US" sz="2800" dirty="0"/>
              <a:t> de </a:t>
            </a:r>
            <a:r>
              <a:rPr lang="en-US" sz="2800" dirty="0" err="1"/>
              <a:t>provoc</a:t>
            </a:r>
            <a:r>
              <a:rPr lang="ro-RO" sz="2800" dirty="0"/>
              <a:t>Ă</a:t>
            </a:r>
            <a:r>
              <a:rPr lang="en-US" sz="2800" dirty="0" err="1"/>
              <a:t>ri</a:t>
            </a:r>
            <a:endParaRPr lang="pl-PL" sz="2800" dirty="0"/>
          </a:p>
        </p:txBody>
      </p:sp>
      <p:sp>
        <p:nvSpPr>
          <p:cNvPr id="131" name="Google Shape;131;p18"/>
          <p:cNvSpPr txBox="1">
            <a:spLocks noGrp="1"/>
          </p:cNvSpPr>
          <p:nvPr>
            <p:ph type="body" idx="1"/>
          </p:nvPr>
        </p:nvSpPr>
        <p:spPr>
          <a:xfrm>
            <a:off x="457200" y="1412776"/>
            <a:ext cx="7620000" cy="4713387"/>
          </a:xfrm>
          <a:prstGeom prst="rect">
            <a:avLst/>
          </a:prstGeom>
          <a:noFill/>
          <a:ln>
            <a:noFill/>
          </a:ln>
        </p:spPr>
        <p:txBody>
          <a:bodyPr spcFirstLastPara="1" wrap="square" lIns="91425" tIns="45700" rIns="91425" bIns="45700" anchor="t" anchorCtr="0">
            <a:noAutofit/>
          </a:bodyPr>
          <a:lstStyle/>
          <a:p>
            <a:pPr marL="274320" lvl="1" indent="0">
              <a:buNone/>
            </a:pPr>
            <a:r>
              <a:rPr lang="en-US" sz="1600" b="0" dirty="0"/>
              <a:t>1. </a:t>
            </a:r>
            <a:r>
              <a:rPr lang="ro-RO" sz="1600" b="0" dirty="0"/>
              <a:t>Provocările inițiativei sunt acțiuni rezolvate și planificate ca o modalitate de a anticipa ceva, </a:t>
            </a:r>
            <a:r>
              <a:rPr lang="en-US" sz="1600" b="0" dirty="0"/>
              <a:t>de </a:t>
            </a:r>
            <a:r>
              <a:rPr lang="ro-RO" sz="1600" b="0" dirty="0"/>
              <a:t>a surprinde, </a:t>
            </a:r>
            <a:r>
              <a:rPr lang="en-US" sz="1600" b="0" dirty="0"/>
              <a:t>de </a:t>
            </a:r>
            <a:r>
              <a:rPr lang="ro-RO" sz="1600" b="0" dirty="0"/>
              <a:t>a aduce un fapt împlinit, a forța ceva (de exemplu, un elev începe să râdă tare în timpul acestei lecții).</a:t>
            </a:r>
            <a:endParaRPr lang="en-US" sz="1600" b="0" dirty="0"/>
          </a:p>
          <a:p>
            <a:endParaRPr lang="en-US" sz="1600" b="0" dirty="0"/>
          </a:p>
          <a:p>
            <a:pPr marL="274320" lvl="1" indent="0">
              <a:buNone/>
            </a:pPr>
            <a:r>
              <a:rPr lang="ro-RO" sz="1600" b="0" dirty="0"/>
              <a:t>2. Provocarea reactivă este un comportament provocat de o situație și mai ales de comportamentul altcuiva. Poate fi o reacție spontană (de exemplu, reflexivă sau defensivă) la prezența altcuiva, la stimuli puternici (de exemplu, un </a:t>
            </a:r>
            <a:r>
              <a:rPr lang="ro-RO" sz="1600" dirty="0"/>
              <a:t>sentiment de pericol, lipsă de tact) sau bine gândită, precedată de reflecție, alegere și un anumit plan de răspuns la anticiparea sau perceperea și înțelegerea într-un anumit fel a unor acțiuni, afirmații (de exemplu, încercarea de a obiecta sau </a:t>
            </a:r>
            <a:r>
              <a:rPr lang="en-US" sz="1600" dirty="0"/>
              <a:t>de a </a:t>
            </a:r>
            <a:r>
              <a:rPr lang="ro-RO" sz="1600" dirty="0"/>
              <a:t>preveni ceva).</a:t>
            </a:r>
            <a:endParaRPr lang="en-US" sz="1600" dirty="0"/>
          </a:p>
          <a:p>
            <a:endParaRPr lang="en-US" sz="1600" b="0" dirty="0"/>
          </a:p>
          <a:p>
            <a:pPr marL="274320" lvl="1" indent="0">
              <a:buNone/>
            </a:pPr>
            <a:r>
              <a:rPr lang="ro-RO" sz="1600" b="0" dirty="0"/>
              <a:t>3. Provocațiile reflexive sunt contra-provocări multiple, gândite, uneori improvizate, ca răspuns la provocarea adversarilor. Ele diferă de provocările reactive prin faptul că de obicei nu sunt efectul faptului de a fi surprinși de acțiunile altcuiva. Acestea fac de obicei parte dintr-un joc multilateral și cu multiple faze între mai multe entități.</a:t>
            </a:r>
            <a:endParaRPr lang="en-US" sz="1600" b="0" dirty="0"/>
          </a:p>
          <a:p>
            <a:pPr marL="0" lvl="0" indent="0" algn="l" rtl="0">
              <a:lnSpc>
                <a:spcPct val="90000"/>
              </a:lnSpc>
              <a:spcBef>
                <a:spcPts val="940"/>
              </a:spcBef>
              <a:spcAft>
                <a:spcPts val="0"/>
              </a:spcAft>
              <a:buClr>
                <a:schemeClr val="dk1"/>
              </a:buClr>
              <a:buSzPts val="1700"/>
              <a:buNone/>
            </a:pPr>
            <a:endParaRPr sz="1600"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9"/>
          <p:cNvSpPr txBox="1">
            <a:spLocks noGrp="1"/>
          </p:cNvSpPr>
          <p:nvPr>
            <p:ph type="title"/>
          </p:nvPr>
        </p:nvSpPr>
        <p:spPr>
          <a:xfrm>
            <a:off x="362194" y="-95824"/>
            <a:ext cx="5791200" cy="1044034"/>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2400"/>
              <a:buFont typeface="Arial"/>
              <a:buNone/>
            </a:pPr>
            <a:r>
              <a:rPr lang="pl-PL" sz="2400" dirty="0"/>
              <a:t>CAU</a:t>
            </a:r>
            <a:r>
              <a:rPr lang="en-US" sz="2400" dirty="0"/>
              <a:t>ZE COMPORTAMENTALE PROVOCATIVE ALE ELEVILOR</a:t>
            </a:r>
            <a:r>
              <a:rPr lang="pl-PL" sz="2400" dirty="0"/>
              <a:t> </a:t>
            </a:r>
            <a:endParaRPr sz="2400" dirty="0"/>
          </a:p>
        </p:txBody>
      </p:sp>
      <p:sp>
        <p:nvSpPr>
          <p:cNvPr id="137" name="Google Shape;137;p19"/>
          <p:cNvSpPr txBox="1">
            <a:spLocks noGrp="1"/>
          </p:cNvSpPr>
          <p:nvPr>
            <p:ph type="body" idx="1"/>
          </p:nvPr>
        </p:nvSpPr>
        <p:spPr>
          <a:xfrm>
            <a:off x="351850" y="948210"/>
            <a:ext cx="8219400" cy="5589300"/>
          </a:xfrm>
          <a:prstGeom prst="rect">
            <a:avLst/>
          </a:prstGeom>
          <a:noFill/>
          <a:ln>
            <a:noFill/>
          </a:ln>
        </p:spPr>
        <p:txBody>
          <a:bodyPr spcFirstLastPara="1" wrap="square" lIns="91425" tIns="45700" rIns="91425" bIns="45700" anchor="t" anchorCtr="0">
            <a:noAutofit/>
          </a:bodyPr>
          <a:lstStyle/>
          <a:p>
            <a:r>
              <a:rPr lang="ro-RO" sz="1000" b="0" dirty="0"/>
              <a:t>1. Cauze interne, adică inerente elevului:</a:t>
            </a:r>
            <a:endParaRPr lang="en-US" sz="1000" b="0" dirty="0"/>
          </a:p>
          <a:p>
            <a:r>
              <a:rPr lang="ro-RO" sz="1000" b="0" dirty="0"/>
              <a:t>- dispoziție fizică sau psihologică proastă într-o zi dată, care se manifestă prin anxietate și iritabilitate;</a:t>
            </a:r>
            <a:endParaRPr lang="en-US" sz="1000" b="0" dirty="0"/>
          </a:p>
          <a:p>
            <a:r>
              <a:rPr lang="ro-RO" sz="1000" b="0" dirty="0"/>
              <a:t>- apel la ajutor;</a:t>
            </a:r>
            <a:endParaRPr lang="en-US" sz="1000" b="0" dirty="0"/>
          </a:p>
          <a:p>
            <a:r>
              <a:rPr lang="ro-RO" sz="1000" b="0" dirty="0"/>
              <a:t>- forțarea atenției și sprijinului din partea adulților din afara familiei;</a:t>
            </a:r>
            <a:endParaRPr lang="en-US" sz="1000" b="0" dirty="0"/>
          </a:p>
          <a:p>
            <a:r>
              <a:rPr lang="ro-RO" sz="1000" b="0" dirty="0"/>
              <a:t>- lipsa abilităților de comunicare și sociale;</a:t>
            </a:r>
            <a:endParaRPr lang="en-US" sz="1000" b="0" dirty="0"/>
          </a:p>
          <a:p>
            <a:r>
              <a:rPr lang="ro-RO" sz="1000" b="0" dirty="0"/>
              <a:t>- incapacitatea de a face față problemelor;</a:t>
            </a:r>
            <a:endParaRPr lang="en-US" sz="1000" b="0" dirty="0"/>
          </a:p>
          <a:p>
            <a:r>
              <a:rPr lang="ro-RO" sz="1000" b="0" dirty="0"/>
              <a:t>- apelarea la  strategii distructive pentru a face față situațiilor dificile;</a:t>
            </a:r>
            <a:endParaRPr lang="en-US" sz="1000" b="0" dirty="0"/>
          </a:p>
          <a:p>
            <a:r>
              <a:rPr lang="ro-RO" sz="1000" b="0" dirty="0"/>
              <a:t>- sentimentul de a fi subestimat în familie, școală, echipa clasei;</a:t>
            </a:r>
            <a:endParaRPr lang="en-US" sz="1000" b="0" dirty="0"/>
          </a:p>
          <a:p>
            <a:r>
              <a:rPr lang="ro-RO" sz="1000" b="0" dirty="0"/>
              <a:t>- îmbunătățirea poziției într-un grup de colegi;</a:t>
            </a:r>
            <a:endParaRPr lang="en-US" sz="1000" b="0" dirty="0"/>
          </a:p>
          <a:p>
            <a:r>
              <a:rPr lang="ro-RO" sz="1000" b="0" dirty="0"/>
              <a:t>- încercarea de a menține conducerea în grup, clasă etc .;</a:t>
            </a:r>
            <a:endParaRPr lang="en-US" sz="1000" b="0" dirty="0"/>
          </a:p>
          <a:p>
            <a:r>
              <a:rPr lang="ro-RO" sz="1000" b="0" dirty="0"/>
              <a:t>- răzbunarea și umilința celorlalți;</a:t>
            </a:r>
            <a:endParaRPr lang="en-US" sz="1000" b="0" dirty="0"/>
          </a:p>
          <a:p>
            <a:r>
              <a:rPr lang="ro-RO" sz="1000" b="0" dirty="0"/>
              <a:t>- satisfacție cu ridiculizarea celorlalți;</a:t>
            </a:r>
            <a:endParaRPr lang="en-US" sz="1000" b="0" dirty="0"/>
          </a:p>
          <a:p>
            <a:r>
              <a:rPr lang="ro-RO" sz="1000" b="0" dirty="0"/>
              <a:t>- probleme mentale.</a:t>
            </a:r>
            <a:endParaRPr lang="en-US" sz="1000" b="0" dirty="0"/>
          </a:p>
          <a:p>
            <a:r>
              <a:rPr lang="ro-RO" sz="1000" b="0" dirty="0"/>
              <a:t>2. Cauze externe, adică inerente familiei, școlii și mediului colegial:</a:t>
            </a:r>
            <a:endParaRPr lang="en-US" sz="1000" b="0" dirty="0"/>
          </a:p>
          <a:p>
            <a:r>
              <a:rPr lang="ro-RO" sz="1000" b="0" dirty="0"/>
              <a:t>- elevul lucrează într-o stare de suprasolicitare emoțională permanentă (de exemplu, ruperea căsătoriei părinților, boala în familie)</a:t>
            </a:r>
            <a:endParaRPr lang="en-US" sz="1000" b="0" dirty="0"/>
          </a:p>
          <a:p>
            <a:r>
              <a:rPr lang="ro-RO" sz="1000" b="0" dirty="0"/>
              <a:t>- așteptările părinților inadecvate posibilităților copilului</a:t>
            </a:r>
            <a:endParaRPr lang="en-US" sz="1000" b="0" dirty="0"/>
          </a:p>
          <a:p>
            <a:r>
              <a:rPr lang="ro-RO" sz="1000" b="0" dirty="0"/>
              <a:t>- disponibilitatea de a atrage atenția părinților „absenți” și „suprasolicitați”</a:t>
            </a:r>
            <a:endParaRPr lang="en-US" sz="1000" b="0" dirty="0"/>
          </a:p>
          <a:p>
            <a:r>
              <a:rPr lang="ro-RO" sz="1000" b="0" dirty="0"/>
              <a:t>- o reacție defensivă la experiențele negative ale elevului cu profesori sau colegi</a:t>
            </a:r>
            <a:endParaRPr lang="en-US" sz="1000" b="0" dirty="0"/>
          </a:p>
          <a:p>
            <a:r>
              <a:rPr lang="ro-RO" sz="1000" b="0" dirty="0"/>
              <a:t>- reguli de evaluare neclare, nedreptate, haos organizațional</a:t>
            </a:r>
            <a:endParaRPr lang="en-US" sz="1000" b="0" dirty="0"/>
          </a:p>
          <a:p>
            <a:r>
              <a:rPr lang="ro-RO" sz="1000" b="0" dirty="0"/>
              <a:t>- relații ostile între profesori și elevi sau într-un grup de colegi</a:t>
            </a:r>
            <a:endParaRPr lang="en-US" sz="1000" b="0" dirty="0"/>
          </a:p>
          <a:p>
            <a:r>
              <a:rPr lang="ro-RO" sz="1000" b="0" dirty="0"/>
              <a:t>- disponibilitatea de a atrage atenția asupra unei probleme sociale foarte importante, deși neglijate</a:t>
            </a:r>
            <a:endParaRPr lang="en-US" sz="1000" b="0" dirty="0"/>
          </a:p>
          <a:p>
            <a:pPr marL="0" lvl="0" indent="0" algn="l" rtl="0">
              <a:lnSpc>
                <a:spcPct val="80000"/>
              </a:lnSpc>
              <a:spcBef>
                <a:spcPts val="820"/>
              </a:spcBef>
              <a:spcAft>
                <a:spcPts val="0"/>
              </a:spcAft>
              <a:buClr>
                <a:schemeClr val="dk1"/>
              </a:buClr>
              <a:buSzPts val="1100"/>
              <a:buNone/>
            </a:pPr>
            <a:endParaRPr sz="10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0"/>
          <p:cNvSpPr txBox="1">
            <a:spLocks noGrp="1"/>
          </p:cNvSpPr>
          <p:nvPr>
            <p:ph type="title"/>
          </p:nvPr>
        </p:nvSpPr>
        <p:spPr>
          <a:xfrm>
            <a:off x="457200" y="404664"/>
            <a:ext cx="5791200" cy="1376690"/>
          </a:xfrm>
          <a:prstGeom prst="rect">
            <a:avLst/>
          </a:prstGeom>
          <a:noFill/>
          <a:ln>
            <a:noFill/>
          </a:ln>
        </p:spPr>
        <p:txBody>
          <a:bodyPr spcFirstLastPara="1" wrap="square" lIns="91425" tIns="45700" rIns="91425" bIns="45700" anchor="b" anchorCtr="0">
            <a:noAutofit/>
          </a:bodyPr>
          <a:lstStyle/>
          <a:p>
            <a:pPr>
              <a:spcBef>
                <a:spcPts val="0"/>
              </a:spcBef>
              <a:buClr>
                <a:schemeClr val="accent6"/>
              </a:buClr>
              <a:buSzPts val="2400"/>
            </a:pPr>
            <a:br>
              <a:rPr lang="en-US" sz="2400" dirty="0"/>
            </a:br>
            <a:br>
              <a:rPr lang="en-US" sz="2400" dirty="0"/>
            </a:br>
            <a:br>
              <a:rPr lang="en-US" sz="2400" dirty="0"/>
            </a:br>
            <a:br>
              <a:rPr lang="en-US" sz="2400" dirty="0"/>
            </a:br>
            <a:r>
              <a:rPr lang="ro-RO" sz="2400" dirty="0"/>
              <a:t>CONSECINȚELE  COMPORTAMENT</a:t>
            </a:r>
            <a:r>
              <a:rPr lang="en-US" sz="2400" dirty="0"/>
              <a:t>U</a:t>
            </a:r>
            <a:r>
              <a:rPr lang="ro-RO" sz="2400" dirty="0"/>
              <a:t>LOR PROVOCATOR AL ELEVILOR</a:t>
            </a:r>
            <a:br>
              <a:rPr lang="en-US" dirty="0"/>
            </a:br>
            <a:endParaRPr sz="2400" dirty="0"/>
          </a:p>
        </p:txBody>
      </p:sp>
      <p:sp>
        <p:nvSpPr>
          <p:cNvPr id="2" name="Text Placeholder 1">
            <a:extLst>
              <a:ext uri="{FF2B5EF4-FFF2-40B4-BE49-F238E27FC236}">
                <a16:creationId xmlns:a16="http://schemas.microsoft.com/office/drawing/2014/main" id="{5038D955-C53D-4128-814A-2E7969F4483E}"/>
              </a:ext>
            </a:extLst>
          </p:cNvPr>
          <p:cNvSpPr>
            <a:spLocks noGrp="1" noChangeArrowheads="1"/>
          </p:cNvSpPr>
          <p:nvPr>
            <p:ph type="body" idx="1"/>
          </p:nvPr>
        </p:nvSpPr>
        <p:spPr bwMode="auto">
          <a:xfrm>
            <a:off x="457200" y="1475992"/>
            <a:ext cx="7859216"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Consecința reacției profesorilor și educatorilor la comportamentul provocator al elevilor poate fi:</a:t>
            </a:r>
            <a:endParaRPr kumimoji="0" lang="en-US"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274320" lvl="1" indent="0" eaLnBrk="0" fontAlgn="base" hangingPunct="0">
              <a:spcBef>
                <a:spcPct val="0"/>
              </a:spcBef>
              <a:spcAft>
                <a:spcPct val="0"/>
              </a:spcAft>
              <a:buClrTx/>
              <a:buNone/>
            </a:pPr>
            <a:r>
              <a:rPr kumimoji="0" lang="en-US"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1. </a:t>
            </a:r>
            <a:r>
              <a:rPr kumimoji="0" lang="ro-RO"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Eliminarea comportamentului necorespunzător folosind tehnici educaționale adecvate.</a:t>
            </a:r>
            <a:endParaRPr kumimoji="0" lang="en-US"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274320" lvl="1" indent="0" eaLnBrk="0" fontAlgn="base" hangingPunct="0">
              <a:spcBef>
                <a:spcPct val="0"/>
              </a:spcBef>
              <a:spcAft>
                <a:spcPct val="0"/>
              </a:spcAft>
              <a:buClrTx/>
              <a:buNone/>
            </a:pPr>
            <a:r>
              <a:rPr lang="en-US" altLang="en-US" sz="1600" b="0" dirty="0">
                <a:solidFill>
                  <a:srgbClr val="202124"/>
                </a:solidFill>
                <a:latin typeface="Arial" panose="020B0604020202020204" pitchFamily="34" charset="0"/>
                <a:ea typeface="Times New Roman" panose="02020603050405020304" pitchFamily="18" charset="0"/>
                <a:cs typeface="Arial" panose="020B0604020202020204" pitchFamily="34" charset="0"/>
              </a:rPr>
              <a:t>2. </a:t>
            </a:r>
            <a:r>
              <a:rPr kumimoji="0" lang="ro-RO"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Consolidarea comportamentului necorespunzător, atunci când gratificațiile obținute datorită provocării întăresc comportamentul similar și încurajează ceilalți elevi să îl copieze. În loc să lărgească gama de abilități sociale care permit rezolvarea constructivă a problemelor și satisfacerea nevoilor, elevii reproduc un model comportamental negativ.</a:t>
            </a:r>
            <a:endParaRPr kumimoji="0" lang="en-US"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274320" lvl="1" indent="0" eaLnBrk="0" fontAlgn="base" hangingPunct="0">
              <a:spcBef>
                <a:spcPct val="0"/>
              </a:spcBef>
              <a:spcAft>
                <a:spcPct val="0"/>
              </a:spcAft>
              <a:buClrTx/>
              <a:buNone/>
            </a:pPr>
            <a:endParaRPr kumimoji="0" lang="en-US" altLang="en-US" sz="16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274320" lvl="1" indent="0" eaLnBrk="0" fontAlgn="base" hangingPunct="0">
              <a:spcBef>
                <a:spcPct val="0"/>
              </a:spcBef>
              <a:spcAft>
                <a:spcPct val="0"/>
              </a:spcAft>
              <a:buClrTx/>
              <a:buNone/>
            </a:pPr>
            <a:r>
              <a:rPr lang="en-US" altLang="en-US" sz="1600" b="0" dirty="0">
                <a:solidFill>
                  <a:srgbClr val="202124"/>
                </a:solidFill>
                <a:latin typeface="Arial" panose="020B0604020202020204" pitchFamily="34" charset="0"/>
                <a:ea typeface="Times New Roman" panose="02020603050405020304" pitchFamily="18" charset="0"/>
                <a:cs typeface="Arial" panose="020B0604020202020204" pitchFamily="34" charset="0"/>
              </a:rPr>
              <a:t>3</a:t>
            </a:r>
            <a:r>
              <a:rPr lang="en-US" altLang="en-US" sz="1600" b="0" dirty="0">
                <a:solidFill>
                  <a:srgbClr val="202124"/>
                </a:solidFill>
                <a:latin typeface="Arial" panose="020B0604020202020204" pitchFamily="34" charset="0"/>
                <a:cs typeface="Arial" panose="020B0604020202020204" pitchFamily="34" charset="0"/>
              </a:rPr>
              <a:t>. </a:t>
            </a:r>
            <a:r>
              <a:rPr lang="ro-RO" altLang="en-US" sz="1600" b="0" dirty="0">
                <a:solidFill>
                  <a:srgbClr val="202124"/>
                </a:solidFill>
                <a:latin typeface="Arial" panose="020B0604020202020204" pitchFamily="34" charset="0"/>
                <a:cs typeface="Arial" panose="020B0604020202020204" pitchFamily="34" charset="0"/>
              </a:rPr>
              <a:t>Escalarea problemelor care duc la un conflict de lungă durată. Astfel de consecințe apar cel mai adesea atunci când profesorul nu ia nicio reacție și astfel îi informează pe elevi că este o persoană slabă și timidă care nu este capabilă să facă față. Escaladare problemelor apare și atunci când reacția profesorului este prea ostilă, deoarece declanșează o dorință de represalii la elevi, care poate iniția un conflict grav, care reduce autoritatea profesorului în ochii elevilor și a părinților, precum și evaluarea  competenței sale profesionale în rândul colegilor și a directorului.</a:t>
            </a:r>
            <a:r>
              <a:rPr lang="en-US" altLang="en-US" sz="1600" b="0" dirty="0">
                <a:solidFill>
                  <a:srgbClr val="202124"/>
                </a:solidFill>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504" y="152718"/>
            <a:ext cx="6480720" cy="972026"/>
          </a:xfrm>
        </p:spPr>
        <p:txBody>
          <a:bodyPr>
            <a:normAutofit/>
          </a:bodyPr>
          <a:lstStyle/>
          <a:p>
            <a:r>
              <a:rPr lang="pl-PL" sz="1600" dirty="0"/>
              <a:t>element</a:t>
            </a:r>
            <a:r>
              <a:rPr lang="en-US" sz="1600" dirty="0"/>
              <a:t>E SELECTATE DIN DIAGNOSTICUL DE SPECIALITATE</a:t>
            </a:r>
            <a:endParaRPr lang="pl-PL" sz="1600" dirty="0"/>
          </a:p>
        </p:txBody>
      </p:sp>
      <p:sp>
        <p:nvSpPr>
          <p:cNvPr id="3" name="Symbol zastępczy zawartości 2"/>
          <p:cNvSpPr>
            <a:spLocks noGrp="1"/>
          </p:cNvSpPr>
          <p:nvPr>
            <p:ph idx="1"/>
          </p:nvPr>
        </p:nvSpPr>
        <p:spPr>
          <a:xfrm>
            <a:off x="457200" y="1484784"/>
            <a:ext cx="8219256" cy="5184576"/>
          </a:xfrm>
        </p:spPr>
        <p:txBody>
          <a:bodyPr>
            <a:normAutofit fontScale="70000" lnSpcReduction="20000"/>
          </a:bodyPr>
          <a:lstStyle/>
          <a:p>
            <a:r>
              <a:rPr lang="ro-RO" dirty="0"/>
              <a:t>Diana Nowak, 16 ani</a:t>
            </a:r>
            <a:endParaRPr lang="en-US" dirty="0"/>
          </a:p>
          <a:p>
            <a:r>
              <a:rPr lang="ro-RO" dirty="0"/>
              <a:t>Este un copil care se simte înstrăinat. Comportamentul ei este marcat de rezervă și lipsă de spontaneitate. Nu-i place să ia parte la discuții, schimburi furtunoase de opinii. Îi place să fie singură, dar are mai mulți prieteni cu care merge din când în când la cinema. De obicei este calmă și amabilă cu ceilalți.</a:t>
            </a:r>
            <a:endParaRPr lang="en-US" dirty="0"/>
          </a:p>
          <a:p>
            <a:r>
              <a:rPr lang="ro-RO" dirty="0"/>
              <a:t>Comportamentul ei s-a schimbat de o lună. O grimasă a început să apară pe fața ei, însoțită de mișcări nervoase ale mâinii și apoi ale picioarelor. Grimase apăreau din ce în ce mai des, iar Diana nu numai că își mușca unghiile și cuticulele pana la sânge, dar se și apleca înainte cu mâna îndoită pe stomac. La școală, s-a oprit în clasă și nu a putut repeta subiectul și nici nu a putut îndeplini cea mai simplă sarcină. Până acum nu era o elevă remarcabilă, dar învățarea nu i-a cauzat mari probleme.</a:t>
            </a:r>
            <a:endParaRPr lang="en-US" dirty="0"/>
          </a:p>
          <a:p>
            <a:r>
              <a:rPr lang="ro-RO" dirty="0"/>
              <a:t>De-a lungul timpului, Diana s-a izolat de colegii ei. Nu stătea ca pe bancă, ci pe podea, într-un colț al coridorului, cu picioarele îndoite și capul înclinat înainte. Era greu să-i văd fața. Niciunul dintre studenți nu a putut spune dacă a văzut-o pe Diana la prânz. S-a întors în clasă după o pauză, obosită și transpirată. Nu voia să vorbească, de parcă conversația i-ar fi provocat durere. Era o durere pe fața ei. A încetat să mai urmeze cursuri suplimentare, iar mama ei a scutit-o întotdeauna de lecțiile de educație fizică.</a:t>
            </a:r>
            <a:endParaRPr lang="en-US" dirty="0"/>
          </a:p>
          <a:p>
            <a:r>
              <a:rPr lang="ro-RO" dirty="0"/>
              <a:t>Pe baza datelor obținute în urma interviului (în special a unui istoric familial detaliat) și a studiului, a fost suspectată o suspiciune de sindrom depresiv cu somatizare pe fundalul unei dureri psihogene.</a:t>
            </a:r>
            <a:endParaRPr lang="en-US" dirty="0"/>
          </a:p>
          <a:p>
            <a:r>
              <a:rPr lang="ro-RO" dirty="0"/>
              <a:t>Depresia Dianei a fost cauzată în primul rând de o situație familială nefavorabilă (tată agresiv, dependent de alcool).</a:t>
            </a:r>
            <a:endParaRPr lang="en-US" dirty="0"/>
          </a:p>
          <a:p>
            <a:endParaRPr lang="pl-PL"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1"/>
          <p:cNvSpPr txBox="1">
            <a:spLocks noGrp="1"/>
          </p:cNvSpPr>
          <p:nvPr>
            <p:ph type="title"/>
          </p:nvPr>
        </p:nvSpPr>
        <p:spPr>
          <a:xfrm>
            <a:off x="251520" y="152718"/>
            <a:ext cx="6336704" cy="1116042"/>
          </a:xfrm>
          <a:prstGeom prst="rect">
            <a:avLst/>
          </a:prstGeom>
          <a:noFill/>
          <a:ln>
            <a:noFill/>
          </a:ln>
        </p:spPr>
        <p:txBody>
          <a:bodyPr spcFirstLastPara="1" wrap="square" lIns="91425" tIns="45700" rIns="91425" bIns="45700" anchor="b" anchorCtr="0">
            <a:noAutofit/>
          </a:bodyPr>
          <a:lstStyle/>
          <a:p>
            <a:pPr>
              <a:spcBef>
                <a:spcPts val="0"/>
              </a:spcBef>
              <a:buClr>
                <a:schemeClr val="accent6"/>
              </a:buClr>
              <a:buSzPts val="2400"/>
            </a:pPr>
            <a:r>
              <a:rPr lang="ro-RO" sz="2400" dirty="0"/>
              <a:t>PRINCIPII DE INTERVENȚIE CORECTĂ</a:t>
            </a:r>
            <a:br>
              <a:rPr lang="en-US" dirty="0"/>
            </a:br>
            <a:endParaRPr sz="2400" dirty="0"/>
          </a:p>
        </p:txBody>
      </p:sp>
      <p:graphicFrame>
        <p:nvGraphicFramePr>
          <p:cNvPr id="149" name="Google Shape;149;p21"/>
          <p:cNvGraphicFramePr/>
          <p:nvPr>
            <p:extLst>
              <p:ext uri="{D42A27DB-BD31-4B8C-83A1-F6EECF244321}">
                <p14:modId xmlns:p14="http://schemas.microsoft.com/office/powerpoint/2010/main" val="638614891"/>
              </p:ext>
            </p:extLst>
          </p:nvPr>
        </p:nvGraphicFramePr>
        <p:xfrm>
          <a:off x="395536" y="1700808"/>
          <a:ext cx="7592400" cy="4689836"/>
        </p:xfrm>
        <a:graphic>
          <a:graphicData uri="http://schemas.openxmlformats.org/drawingml/2006/table">
            <a:tbl>
              <a:tblPr firstRow="1" bandRow="1">
                <a:noFill/>
              </a:tblPr>
              <a:tblGrid>
                <a:gridCol w="37824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250956">
                <a:tc>
                  <a:txBody>
                    <a:bodyPr/>
                    <a:lstStyle/>
                    <a:p>
                      <a:pPr marL="0" marR="0" lvl="0" indent="0" algn="ctr" rtl="0">
                        <a:lnSpc>
                          <a:spcPct val="115000"/>
                        </a:lnSpc>
                        <a:spcBef>
                          <a:spcPts val="0"/>
                        </a:spcBef>
                        <a:spcAft>
                          <a:spcPts val="0"/>
                        </a:spcAft>
                        <a:buNone/>
                      </a:pPr>
                      <a:r>
                        <a:rPr lang="ro-RO" sz="1400" b="1" u="none" strike="noStrike" kern="1200" cap="none" dirty="0">
                          <a:solidFill>
                            <a:schemeClr val="tx1"/>
                          </a:solidFill>
                          <a:latin typeface="Calibri"/>
                          <a:ea typeface="+mn-ea"/>
                          <a:cs typeface="+mn-cs"/>
                        </a:rPr>
                        <a:t>incearcă</a:t>
                      </a:r>
                      <a:endParaRPr sz="1400" b="1" u="none" strike="noStrike" kern="1200" cap="none" dirty="0">
                        <a:solidFill>
                          <a:schemeClr val="tx1"/>
                        </a:solidFill>
                        <a:latin typeface="Calibri"/>
                        <a:ea typeface="Arial"/>
                        <a:cs typeface="Arial"/>
                        <a:sym typeface="Arial"/>
                      </a:endParaRPr>
                    </a:p>
                  </a:txBody>
                  <a:tcPr marL="68575" marR="68575" marT="0" marB="0"/>
                </a:tc>
                <a:tc>
                  <a:txBody>
                    <a:bodyPr/>
                    <a:lstStyle/>
                    <a:p>
                      <a:pPr marL="0" marR="0" lvl="0" indent="0" algn="ctr" rtl="0">
                        <a:lnSpc>
                          <a:spcPct val="115000"/>
                        </a:lnSpc>
                        <a:spcBef>
                          <a:spcPts val="0"/>
                        </a:spcBef>
                        <a:spcAft>
                          <a:spcPts val="0"/>
                        </a:spcAft>
                        <a:buNone/>
                      </a:pPr>
                      <a:r>
                        <a:rPr lang="en-US" sz="1400" b="1" u="none" strike="noStrike" cap="none" dirty="0" err="1">
                          <a:latin typeface="Calibri"/>
                          <a:ea typeface="Calibri"/>
                          <a:cs typeface="Calibri"/>
                          <a:sym typeface="Calibri"/>
                        </a:rPr>
                        <a:t>Evit</a:t>
                      </a:r>
                      <a:r>
                        <a:rPr lang="ro-RO" sz="1400" b="1" u="none" strike="noStrike" kern="1200" cap="none" dirty="0">
                          <a:solidFill>
                            <a:schemeClr val="tx1"/>
                          </a:solidFill>
                          <a:latin typeface="Calibri"/>
                          <a:ea typeface="+mn-ea"/>
                          <a:cs typeface="+mn-cs"/>
                        </a:rPr>
                        <a:t>ă</a:t>
                      </a:r>
                      <a:endParaRPr sz="1400" u="none" strike="noStrike" cap="none" dirty="0">
                        <a:latin typeface="Arial"/>
                        <a:ea typeface="Arial"/>
                        <a:cs typeface="Arial"/>
                        <a:sym typeface="Arial"/>
                      </a:endParaRPr>
                    </a:p>
                  </a:txBody>
                  <a:tcPr marL="68575" marR="68575" marT="0" marB="0"/>
                </a:tc>
                <a:extLst>
                  <a:ext uri="{0D108BD9-81ED-4DB2-BD59-A6C34878D82A}">
                    <a16:rowId xmlns:a16="http://schemas.microsoft.com/office/drawing/2014/main" val="10000"/>
                  </a:ext>
                </a:extLst>
              </a:tr>
              <a:tr h="541132">
                <a:tc>
                  <a:txBody>
                    <a:bodyPr/>
                    <a:lstStyle/>
                    <a:p>
                      <a:pPr marL="0" lvl="0" indent="0" algn="l" rtl="0">
                        <a:lnSpc>
                          <a:spcPct val="115000"/>
                        </a:lnSpc>
                        <a:spcBef>
                          <a:spcPts val="1200"/>
                        </a:spcBef>
                        <a:spcAft>
                          <a:spcPts val="1200"/>
                        </a:spcAft>
                        <a:buSzPts val="1100"/>
                        <a:buNone/>
                      </a:pPr>
                      <a:r>
                        <a:rPr lang="en-US" sz="1200" dirty="0">
                          <a:latin typeface="Calibri"/>
                          <a:ea typeface="Calibri"/>
                          <a:cs typeface="Calibri"/>
                          <a:sym typeface="Calibri"/>
                        </a:rPr>
                        <a:t>Fi</a:t>
                      </a:r>
                      <a:r>
                        <a:rPr lang="ro-RO" sz="1200" kern="1200" dirty="0">
                          <a:solidFill>
                            <a:schemeClr val="tx1"/>
                          </a:solidFill>
                          <a:latin typeface="Calibri"/>
                          <a:ea typeface="+mn-ea"/>
                          <a:cs typeface="+mn-cs"/>
                        </a:rPr>
                        <a:t>ți</a:t>
                      </a:r>
                      <a:r>
                        <a:rPr lang="en-US" sz="1200" dirty="0">
                          <a:latin typeface="Calibri"/>
                          <a:ea typeface="Calibri"/>
                          <a:cs typeface="Calibri"/>
                          <a:sym typeface="Calibri"/>
                        </a:rPr>
                        <a:t> calm</a:t>
                      </a:r>
                      <a:endParaRPr sz="1200" dirty="0">
                        <a:latin typeface="Calibri"/>
                        <a:ea typeface="Calibri"/>
                        <a:cs typeface="Calibri"/>
                        <a:sym typeface="Calibri"/>
                      </a:endParaRPr>
                    </a:p>
                  </a:txBody>
                  <a:tcPr marL="68575" marR="68575" marT="0" marB="0"/>
                </a:tc>
                <a:tc>
                  <a:txBody>
                    <a:bodyPr/>
                    <a:lstStyle/>
                    <a:p>
                      <a:pPr marL="0" marR="0" lvl="0" indent="0" algn="l" defTabSz="914400" rtl="0" eaLnBrk="1" fontAlgn="auto" latinLnBrk="0" hangingPunct="1">
                        <a:lnSpc>
                          <a:spcPct val="115000"/>
                        </a:lnSpc>
                        <a:spcBef>
                          <a:spcPts val="1200"/>
                        </a:spcBef>
                        <a:spcAft>
                          <a:spcPts val="1200"/>
                        </a:spcAft>
                        <a:buClrTx/>
                        <a:buSzPts val="1100"/>
                        <a:buFontTx/>
                        <a:buNone/>
                        <a:tabLst/>
                        <a:defRPr/>
                      </a:pPr>
                      <a:r>
                        <a:rPr lang="pl-PL" sz="1200" kern="1200" dirty="0">
                          <a:solidFill>
                            <a:schemeClr val="tx1"/>
                          </a:solidFill>
                          <a:latin typeface="Calibri"/>
                          <a:ea typeface="+mn-ea"/>
                          <a:cs typeface="+mn-cs"/>
                        </a:rPr>
                        <a:t>Confruntare sub influența emoțiilor puternice</a:t>
                      </a:r>
                      <a:endParaRPr lang="en-US" sz="1200" kern="1200" dirty="0">
                        <a:solidFill>
                          <a:schemeClr val="tx1"/>
                        </a:solidFill>
                        <a:latin typeface="Calibri"/>
                        <a:ea typeface="+mn-ea"/>
                        <a:cs typeface="+mn-cs"/>
                      </a:endParaRPr>
                    </a:p>
                    <a:p>
                      <a:pPr marL="0" lvl="0" indent="0" algn="l" rtl="0">
                        <a:lnSpc>
                          <a:spcPct val="115000"/>
                        </a:lnSpc>
                        <a:spcBef>
                          <a:spcPts val="1200"/>
                        </a:spcBef>
                        <a:spcAft>
                          <a:spcPts val="1200"/>
                        </a:spcAft>
                        <a:buSzPts val="1100"/>
                        <a:buNone/>
                      </a:pPr>
                      <a:endParaRPr sz="1200" dirty="0">
                        <a:latin typeface="Calibri"/>
                        <a:ea typeface="Calibri"/>
                        <a:cs typeface="Calibri"/>
                        <a:sym typeface="Calibri"/>
                      </a:endParaRPr>
                    </a:p>
                  </a:txBody>
                  <a:tcPr marL="68575" marR="68575" marT="0" marB="0"/>
                </a:tc>
                <a:extLst>
                  <a:ext uri="{0D108BD9-81ED-4DB2-BD59-A6C34878D82A}">
                    <a16:rowId xmlns:a16="http://schemas.microsoft.com/office/drawing/2014/main" val="10001"/>
                  </a:ext>
                </a:extLst>
              </a:tr>
              <a:tr h="515875">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Indicați comportamentul specific așteptat</a:t>
                      </a:r>
                      <a:endParaRPr sz="1200" kern="1200" dirty="0">
                        <a:solidFill>
                          <a:schemeClr val="tx1"/>
                        </a:solidFill>
                        <a:latin typeface="Calibri"/>
                        <a:ea typeface="Calibri"/>
                        <a:cs typeface="Calibri"/>
                        <a:sym typeface="Calibri"/>
                      </a:endParaRPr>
                    </a:p>
                  </a:txBody>
                  <a:tcPr marL="68575" marR="68575" marT="0" marB="0"/>
                </a:tc>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Formularea mesajului wildcard</a:t>
                      </a:r>
                      <a:endParaRPr sz="1200" kern="1200" dirty="0">
                        <a:solidFill>
                          <a:schemeClr val="tx1"/>
                        </a:solidFill>
                        <a:latin typeface="Calibri"/>
                        <a:ea typeface="Calibri"/>
                        <a:cs typeface="Calibri"/>
                        <a:sym typeface="Calibri"/>
                      </a:endParaRPr>
                    </a:p>
                  </a:txBody>
                  <a:tcPr marL="68575" marR="68575" marT="0" marB="0"/>
                </a:tc>
                <a:extLst>
                  <a:ext uri="{0D108BD9-81ED-4DB2-BD59-A6C34878D82A}">
                    <a16:rowId xmlns:a16="http://schemas.microsoft.com/office/drawing/2014/main" val="10002"/>
                  </a:ext>
                </a:extLst>
              </a:tr>
              <a:tr h="726050">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Oferiți elevului posibilitatea de alegere a comportamentului</a:t>
                      </a:r>
                      <a:endParaRPr sz="1200" kern="1200" dirty="0">
                        <a:solidFill>
                          <a:schemeClr val="tx1"/>
                        </a:solidFill>
                        <a:latin typeface="Calibri"/>
                        <a:ea typeface="Calibri"/>
                        <a:cs typeface="Calibri"/>
                        <a:sym typeface="Calibri"/>
                      </a:endParaRPr>
                    </a:p>
                  </a:txBody>
                  <a:tcPr marL="68575" marR="68575" marT="0" marB="0"/>
                </a:tc>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Utilizarea unei justificari care nu conține o alegere alternativă de comportament</a:t>
                      </a:r>
                      <a:endParaRPr sz="1200" kern="1200" dirty="0">
                        <a:solidFill>
                          <a:schemeClr val="tx1"/>
                        </a:solidFill>
                        <a:latin typeface="Calibri"/>
                        <a:ea typeface="Calibri"/>
                        <a:cs typeface="Calibri"/>
                        <a:sym typeface="Calibri"/>
                      </a:endParaRPr>
                    </a:p>
                  </a:txBody>
                  <a:tcPr marL="68575" marR="68575" marT="0" marB="0"/>
                </a:tc>
                <a:extLst>
                  <a:ext uri="{0D108BD9-81ED-4DB2-BD59-A6C34878D82A}">
                    <a16:rowId xmlns:a16="http://schemas.microsoft.com/office/drawing/2014/main" val="10003"/>
                  </a:ext>
                </a:extLst>
              </a:tr>
              <a:tr h="726050">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Consultați dispoziția relevantă din statut sau alte documente </a:t>
                      </a:r>
                      <a:endParaRPr sz="1200" kern="1200" dirty="0">
                        <a:solidFill>
                          <a:schemeClr val="tx1"/>
                        </a:solidFill>
                        <a:latin typeface="Calibri"/>
                        <a:ea typeface="Calibri"/>
                        <a:cs typeface="Calibri"/>
                        <a:sym typeface="Calibri"/>
                      </a:endParaRPr>
                    </a:p>
                  </a:txBody>
                  <a:tcPr marL="68575" marR="68575" marT="0" marB="0"/>
                </a:tc>
                <a:tc>
                  <a:txBody>
                    <a:bodyPr/>
                    <a:lstStyle/>
                    <a:p>
                      <a:pPr marL="0" lvl="0" indent="0" algn="l" rtl="0">
                        <a:lnSpc>
                          <a:spcPct val="115000"/>
                        </a:lnSpc>
                        <a:spcBef>
                          <a:spcPts val="1200"/>
                        </a:spcBef>
                        <a:spcAft>
                          <a:spcPts val="1200"/>
                        </a:spcAft>
                        <a:buSzPts val="1100"/>
                        <a:buNone/>
                      </a:pPr>
                      <a:r>
                        <a:rPr lang="pl-PL" sz="1200" dirty="0">
                          <a:latin typeface="Calibri"/>
                          <a:ea typeface="Calibri"/>
                          <a:cs typeface="Calibri"/>
                          <a:sym typeface="Calibri"/>
                        </a:rPr>
                        <a:t>Compar</a:t>
                      </a:r>
                      <a:r>
                        <a:rPr lang="en-US" sz="1200" dirty="0">
                          <a:latin typeface="Calibri"/>
                          <a:ea typeface="Calibri"/>
                          <a:cs typeface="Calibri"/>
                          <a:sym typeface="Calibri"/>
                        </a:rPr>
                        <a:t>area </a:t>
                      </a:r>
                      <a:r>
                        <a:rPr lang="en-US" sz="1200" dirty="0" err="1">
                          <a:latin typeface="Calibri"/>
                          <a:ea typeface="Calibri"/>
                          <a:cs typeface="Calibri"/>
                          <a:sym typeface="Calibri"/>
                        </a:rPr>
                        <a:t>unui</a:t>
                      </a:r>
                      <a:r>
                        <a:rPr lang="en-US" sz="1200" dirty="0">
                          <a:latin typeface="Calibri"/>
                          <a:ea typeface="Calibri"/>
                          <a:cs typeface="Calibri"/>
                          <a:sym typeface="Calibri"/>
                        </a:rPr>
                        <a:t> </a:t>
                      </a:r>
                      <a:r>
                        <a:rPr lang="en-US" sz="1200" dirty="0" err="1">
                          <a:latin typeface="Calibri"/>
                          <a:ea typeface="Calibri"/>
                          <a:cs typeface="Calibri"/>
                          <a:sym typeface="Calibri"/>
                        </a:rPr>
                        <a:t>elev</a:t>
                      </a:r>
                      <a:r>
                        <a:rPr lang="en-US" sz="1200" dirty="0">
                          <a:latin typeface="Calibri"/>
                          <a:ea typeface="Calibri"/>
                          <a:cs typeface="Calibri"/>
                          <a:sym typeface="Calibri"/>
                        </a:rPr>
                        <a:t> cu alti </a:t>
                      </a:r>
                      <a:r>
                        <a:rPr lang="en-US" sz="1200" dirty="0" err="1">
                          <a:latin typeface="Calibri"/>
                          <a:ea typeface="Calibri"/>
                          <a:cs typeface="Calibri"/>
                          <a:sym typeface="Calibri"/>
                        </a:rPr>
                        <a:t>elevi</a:t>
                      </a:r>
                      <a:endParaRPr sz="1200" dirty="0">
                        <a:latin typeface="Calibri"/>
                        <a:ea typeface="Calibri"/>
                        <a:cs typeface="Calibri"/>
                        <a:sym typeface="Calibri"/>
                      </a:endParaRPr>
                    </a:p>
                  </a:txBody>
                  <a:tcPr marL="68575" marR="68575" marT="0" marB="0"/>
                </a:tc>
                <a:extLst>
                  <a:ext uri="{0D108BD9-81ED-4DB2-BD59-A6C34878D82A}">
                    <a16:rowId xmlns:a16="http://schemas.microsoft.com/office/drawing/2014/main" val="10004"/>
                  </a:ext>
                </a:extLst>
              </a:tr>
              <a:tr h="515875">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Numiți comportamentele care credeți că nu ar trebui să aibă loc</a:t>
                      </a:r>
                      <a:endParaRPr sz="1200" kern="1200" dirty="0">
                        <a:solidFill>
                          <a:schemeClr val="tx1"/>
                        </a:solidFill>
                        <a:latin typeface="Calibri"/>
                        <a:ea typeface="Calibri"/>
                        <a:cs typeface="Calibri"/>
                        <a:sym typeface="Calibri"/>
                      </a:endParaRPr>
                    </a:p>
                  </a:txBody>
                  <a:tcPr marL="68575" marR="68575" marT="0" marB="0"/>
                </a:tc>
                <a:tc>
                  <a:txBody>
                    <a:bodyPr/>
                    <a:lstStyle/>
                    <a:p>
                      <a:pPr marL="0" lvl="0" indent="0" algn="l" rtl="0">
                        <a:lnSpc>
                          <a:spcPct val="115000"/>
                        </a:lnSpc>
                        <a:spcBef>
                          <a:spcPts val="1200"/>
                        </a:spcBef>
                        <a:spcAft>
                          <a:spcPts val="1200"/>
                        </a:spcAft>
                        <a:buSzPts val="1100"/>
                        <a:buNone/>
                      </a:pPr>
                      <a:r>
                        <a:rPr lang="pl-PL" sz="1200" dirty="0">
                          <a:latin typeface="Calibri"/>
                          <a:ea typeface="Calibri"/>
                          <a:cs typeface="Calibri"/>
                          <a:sym typeface="Calibri"/>
                        </a:rPr>
                        <a:t>At</a:t>
                      </a:r>
                      <a:r>
                        <a:rPr lang="en-US" sz="1200" dirty="0" err="1">
                          <a:latin typeface="Calibri"/>
                          <a:ea typeface="Calibri"/>
                          <a:cs typeface="Calibri"/>
                          <a:sym typeface="Calibri"/>
                        </a:rPr>
                        <a:t>ribuirea</a:t>
                      </a:r>
                      <a:r>
                        <a:rPr lang="en-US" sz="1200" dirty="0">
                          <a:latin typeface="Calibri"/>
                          <a:ea typeface="Calibri"/>
                          <a:cs typeface="Calibri"/>
                          <a:sym typeface="Calibri"/>
                        </a:rPr>
                        <a:t> de </a:t>
                      </a:r>
                      <a:r>
                        <a:rPr lang="en-US" sz="1200" dirty="0" err="1">
                          <a:latin typeface="Calibri"/>
                          <a:ea typeface="Calibri"/>
                          <a:cs typeface="Calibri"/>
                          <a:sym typeface="Calibri"/>
                        </a:rPr>
                        <a:t>intentii</a:t>
                      </a:r>
                      <a:r>
                        <a:rPr lang="en-US" sz="1200" dirty="0">
                          <a:latin typeface="Calibri"/>
                          <a:ea typeface="Calibri"/>
                          <a:cs typeface="Calibri"/>
                          <a:sym typeface="Calibri"/>
                        </a:rPr>
                        <a:t> </a:t>
                      </a:r>
                      <a:r>
                        <a:rPr lang="en-US" sz="1200" dirty="0" err="1">
                          <a:latin typeface="Calibri"/>
                          <a:ea typeface="Calibri"/>
                          <a:cs typeface="Calibri"/>
                          <a:sym typeface="Calibri"/>
                        </a:rPr>
                        <a:t>rele</a:t>
                      </a:r>
                      <a:r>
                        <a:rPr lang="en-US" sz="1200" dirty="0">
                          <a:latin typeface="Calibri"/>
                          <a:ea typeface="Calibri"/>
                          <a:cs typeface="Calibri"/>
                          <a:sym typeface="Calibri"/>
                        </a:rPr>
                        <a:t> </a:t>
                      </a:r>
                      <a:r>
                        <a:rPr lang="en-US" sz="1200" dirty="0" err="1">
                          <a:latin typeface="Calibri"/>
                          <a:ea typeface="Calibri"/>
                          <a:cs typeface="Calibri"/>
                          <a:sym typeface="Calibri"/>
                        </a:rPr>
                        <a:t>unui</a:t>
                      </a:r>
                      <a:r>
                        <a:rPr lang="en-US" sz="1200" dirty="0">
                          <a:latin typeface="Calibri"/>
                          <a:ea typeface="Calibri"/>
                          <a:cs typeface="Calibri"/>
                          <a:sym typeface="Calibri"/>
                        </a:rPr>
                        <a:t> </a:t>
                      </a:r>
                      <a:r>
                        <a:rPr lang="en-US" sz="1200" dirty="0" err="1">
                          <a:latin typeface="Calibri"/>
                          <a:ea typeface="Calibri"/>
                          <a:cs typeface="Calibri"/>
                          <a:sym typeface="Calibri"/>
                        </a:rPr>
                        <a:t>elev</a:t>
                      </a:r>
                      <a:endParaRPr sz="1200" dirty="0">
                        <a:latin typeface="Calibri"/>
                        <a:ea typeface="Calibri"/>
                        <a:cs typeface="Calibri"/>
                        <a:sym typeface="Calibri"/>
                      </a:endParaRPr>
                    </a:p>
                  </a:txBody>
                  <a:tcPr marL="68575" marR="68575" marT="0" marB="0"/>
                </a:tc>
                <a:extLst>
                  <a:ext uri="{0D108BD9-81ED-4DB2-BD59-A6C34878D82A}">
                    <a16:rowId xmlns:a16="http://schemas.microsoft.com/office/drawing/2014/main" val="10005"/>
                  </a:ext>
                </a:extLst>
              </a:tr>
              <a:tr h="726050">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Nu judecați elevul in sens negativ, ci doar comportamentul său, de ex. „Nu studiați sistematic”</a:t>
                      </a:r>
                      <a:endParaRPr sz="1200" kern="1200" dirty="0">
                        <a:solidFill>
                          <a:schemeClr val="tx1"/>
                        </a:solidFill>
                        <a:latin typeface="Calibri"/>
                        <a:ea typeface="+mn-ea"/>
                        <a:cs typeface="+mn-cs"/>
                        <a:sym typeface="Calibri"/>
                      </a:endParaRPr>
                    </a:p>
                  </a:txBody>
                  <a:tcPr marL="68575" marR="68575" marT="0" marB="0"/>
                </a:tc>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Evaluarea negativă a elevului, de ex. "Ești o prost"</a:t>
                      </a:r>
                      <a:endParaRPr sz="1200" kern="1200" dirty="0">
                        <a:solidFill>
                          <a:schemeClr val="tx1"/>
                        </a:solidFill>
                        <a:latin typeface="Calibri"/>
                        <a:ea typeface="Calibri"/>
                        <a:cs typeface="Calibri"/>
                        <a:sym typeface="Calibri"/>
                      </a:endParaRPr>
                    </a:p>
                  </a:txBody>
                  <a:tcPr marL="68575" marR="68575" marT="0" marB="0"/>
                </a:tc>
                <a:extLst>
                  <a:ext uri="{0D108BD9-81ED-4DB2-BD59-A6C34878D82A}">
                    <a16:rowId xmlns:a16="http://schemas.microsoft.com/office/drawing/2014/main" val="10006"/>
                  </a:ext>
                </a:extLst>
              </a:tr>
              <a:tr h="515875">
                <a:tc>
                  <a:txBody>
                    <a:bodyPr/>
                    <a:lstStyle/>
                    <a:p>
                      <a:pPr marL="0" lvl="0" indent="0" algn="l" rtl="0">
                        <a:lnSpc>
                          <a:spcPct val="115000"/>
                        </a:lnSpc>
                        <a:spcBef>
                          <a:spcPts val="1200"/>
                        </a:spcBef>
                        <a:spcAft>
                          <a:spcPts val="1200"/>
                        </a:spcAft>
                        <a:buSzPts val="1100"/>
                        <a:buNone/>
                      </a:pPr>
                      <a:r>
                        <a:rPr lang="ro-RO" sz="1200" kern="1200" dirty="0">
                          <a:solidFill>
                            <a:schemeClr val="tx1"/>
                          </a:solidFill>
                          <a:latin typeface="Calibri"/>
                          <a:ea typeface="+mn-ea"/>
                          <a:cs typeface="+mn-cs"/>
                        </a:rPr>
                        <a:t>Formulează mesaje JA</a:t>
                      </a:r>
                      <a:endParaRPr sz="1200" kern="1200" dirty="0">
                        <a:solidFill>
                          <a:schemeClr val="tx1"/>
                        </a:solidFill>
                        <a:latin typeface="Calibri"/>
                        <a:ea typeface="Calibri"/>
                        <a:cs typeface="Calibri"/>
                        <a:sym typeface="Calibri"/>
                      </a:endParaRPr>
                    </a:p>
                  </a:txBody>
                  <a:tcPr marL="68575" marR="68575" marT="0" marB="0"/>
                </a:tc>
                <a:tc>
                  <a:txBody>
                    <a:bodyPr/>
                    <a:lstStyle/>
                    <a:p>
                      <a:pPr marL="0" lvl="0" indent="0" algn="l" rtl="0">
                        <a:lnSpc>
                          <a:spcPct val="115000"/>
                        </a:lnSpc>
                        <a:spcBef>
                          <a:spcPts val="1200"/>
                        </a:spcBef>
                        <a:spcAft>
                          <a:spcPts val="1200"/>
                        </a:spcAft>
                        <a:buSzPts val="1100"/>
                        <a:buNone/>
                      </a:pPr>
                      <a:r>
                        <a:rPr lang="es-ES" sz="1200" kern="1200" dirty="0" err="1">
                          <a:solidFill>
                            <a:schemeClr val="tx1"/>
                          </a:solidFill>
                          <a:latin typeface="Calibri"/>
                          <a:ea typeface="+mn-ea"/>
                          <a:cs typeface="+mn-cs"/>
                        </a:rPr>
                        <a:t>Formularea</a:t>
                      </a:r>
                      <a:r>
                        <a:rPr lang="es-ES" sz="1200" kern="1200" dirty="0">
                          <a:solidFill>
                            <a:schemeClr val="tx1"/>
                          </a:solidFill>
                          <a:latin typeface="Calibri"/>
                          <a:ea typeface="+mn-ea"/>
                          <a:cs typeface="+mn-cs"/>
                        </a:rPr>
                        <a:t> </a:t>
                      </a:r>
                      <a:r>
                        <a:rPr lang="es-ES" sz="1200" kern="1200" dirty="0" err="1">
                          <a:solidFill>
                            <a:schemeClr val="tx1"/>
                          </a:solidFill>
                          <a:latin typeface="Calibri"/>
                          <a:ea typeface="+mn-ea"/>
                          <a:cs typeface="+mn-cs"/>
                        </a:rPr>
                        <a:t>mesajelor</a:t>
                      </a:r>
                      <a:r>
                        <a:rPr lang="es-ES" sz="1200" kern="1200" dirty="0">
                          <a:solidFill>
                            <a:schemeClr val="tx1"/>
                          </a:solidFill>
                          <a:latin typeface="Calibri"/>
                          <a:ea typeface="+mn-ea"/>
                          <a:cs typeface="+mn-cs"/>
                        </a:rPr>
                        <a:t> de </a:t>
                      </a:r>
                      <a:r>
                        <a:rPr lang="es-ES" sz="1200" kern="1200" dirty="0" err="1">
                          <a:solidFill>
                            <a:schemeClr val="tx1"/>
                          </a:solidFill>
                          <a:latin typeface="Calibri"/>
                          <a:ea typeface="+mn-ea"/>
                          <a:cs typeface="+mn-cs"/>
                        </a:rPr>
                        <a:t>tip</a:t>
                      </a:r>
                      <a:r>
                        <a:rPr lang="es-ES" sz="1200" kern="1200" dirty="0">
                          <a:solidFill>
                            <a:schemeClr val="tx1"/>
                          </a:solidFill>
                          <a:latin typeface="Calibri"/>
                          <a:ea typeface="+mn-ea"/>
                          <a:cs typeface="+mn-cs"/>
                        </a:rPr>
                        <a:t> „TU”</a:t>
                      </a:r>
                      <a:endParaRPr sz="1200" kern="1200" dirty="0">
                        <a:solidFill>
                          <a:schemeClr val="tx1"/>
                        </a:solidFill>
                        <a:latin typeface="Calibri"/>
                        <a:ea typeface="Calibri"/>
                        <a:cs typeface="Calibri"/>
                        <a:sym typeface="Calibri"/>
                      </a:endParaRPr>
                    </a:p>
                  </a:txBody>
                  <a:tcPr marL="68575" marR="68575"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48;p21">
            <a:extLst>
              <a:ext uri="{FF2B5EF4-FFF2-40B4-BE49-F238E27FC236}">
                <a16:creationId xmlns:a16="http://schemas.microsoft.com/office/drawing/2014/main" id="{5E206A78-BC8D-4340-81FD-32BD9B4A8781}"/>
              </a:ext>
            </a:extLst>
          </p:cNvPr>
          <p:cNvSpPr txBox="1">
            <a:spLocks noGrp="1"/>
          </p:cNvSpPr>
          <p:nvPr>
            <p:ph type="title"/>
          </p:nvPr>
        </p:nvSpPr>
        <p:spPr>
          <a:xfrm>
            <a:off x="251520" y="152718"/>
            <a:ext cx="6336704" cy="756002"/>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400"/>
            </a:pPr>
            <a:r>
              <a:rPr lang="pl-PL" sz="2400" dirty="0"/>
              <a:t>INTERPRETA</a:t>
            </a:r>
            <a:r>
              <a:rPr lang="en-US" sz="2400" dirty="0"/>
              <a:t>REA REZULTATELOR</a:t>
            </a:r>
            <a:endParaRPr sz="2400" dirty="0"/>
          </a:p>
        </p:txBody>
      </p:sp>
      <p:sp>
        <p:nvSpPr>
          <p:cNvPr id="2" name="Rectangle 1">
            <a:extLst>
              <a:ext uri="{FF2B5EF4-FFF2-40B4-BE49-F238E27FC236}">
                <a16:creationId xmlns:a16="http://schemas.microsoft.com/office/drawing/2014/main" id="{D8EE9F1C-8929-4EF3-A0E0-AD4370E643A1}"/>
              </a:ext>
            </a:extLst>
          </p:cNvPr>
          <p:cNvSpPr>
            <a:spLocks noChangeArrowheads="1"/>
          </p:cNvSpPr>
          <p:nvPr/>
        </p:nvSpPr>
        <p:spPr bwMode="auto">
          <a:xfrm>
            <a:off x="251520" y="1340768"/>
            <a:ext cx="8244916"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ro-RO"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A - EVITAȚI</a:t>
            </a:r>
            <a:endPar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De cele mai multe ori evitați ambiguitatea anulați situația conflictuală. De obicei, fugi de confruntarea directă, fără a-ți prezenta propriile argumente, sau te concentrezi pe analiza opiniilor partenerului tău. Amintiți-vă, totuși, că evitarea este denumită o strategie de dublă pierdere în care nici elevul, nici profesorul nu își folosesc propriile abilități. Acest stil este de obicei asociat cu ignorarea comportamentului dificil al elevului, discutarea directă a problemei, negarea, evitarea subiectului și amânarea acestuia.</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Pro</a:t>
            </a: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 nu intensifică conflictul și tonifică diferențele de opinie. Reduce stresul și economisește timp. </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Contra</a:t>
            </a: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 ascunde problema și întârzie soluționarea acesteia.</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Puteți aplica evitarea atunci când:</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scopul nu este foarte important sau este doar temporar</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pierderile din cauza conflictului continuă să depășească eventualele câștiguri potențiale din rezolvarea acestuia</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acordați-vă dvs. sau partenerilor dvs. timp să vă răcoriți, să reduceți tensiunea emoțională</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aveți nevoie de timp pentru a aduna informațiile necesare pentru a lua o decizie</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2841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48;p21">
            <a:extLst>
              <a:ext uri="{FF2B5EF4-FFF2-40B4-BE49-F238E27FC236}">
                <a16:creationId xmlns:a16="http://schemas.microsoft.com/office/drawing/2014/main" id="{5E206A78-BC8D-4340-81FD-32BD9B4A8781}"/>
              </a:ext>
            </a:extLst>
          </p:cNvPr>
          <p:cNvSpPr txBox="1">
            <a:spLocks noGrp="1"/>
          </p:cNvSpPr>
          <p:nvPr>
            <p:ph type="title"/>
          </p:nvPr>
        </p:nvSpPr>
        <p:spPr>
          <a:xfrm>
            <a:off x="251520" y="152718"/>
            <a:ext cx="6336704" cy="756002"/>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400"/>
            </a:pPr>
            <a:r>
              <a:rPr lang="pl-PL" sz="2400" dirty="0"/>
              <a:t>INTERPRETA</a:t>
            </a:r>
            <a:r>
              <a:rPr lang="en-US" sz="2400" dirty="0"/>
              <a:t>REA REZULTATELOR</a:t>
            </a:r>
            <a:endParaRPr sz="2400" dirty="0"/>
          </a:p>
        </p:txBody>
      </p:sp>
      <p:sp>
        <p:nvSpPr>
          <p:cNvPr id="3" name="Rectangle 1">
            <a:extLst>
              <a:ext uri="{FF2B5EF4-FFF2-40B4-BE49-F238E27FC236}">
                <a16:creationId xmlns:a16="http://schemas.microsoft.com/office/drawing/2014/main" id="{EEB99DF8-B4B0-4458-B985-978869C4B5C1}"/>
              </a:ext>
            </a:extLst>
          </p:cNvPr>
          <p:cNvSpPr>
            <a:spLocks noChangeArrowheads="1"/>
          </p:cNvSpPr>
          <p:nvPr/>
        </p:nvSpPr>
        <p:spPr bwMode="auto">
          <a:xfrm>
            <a:off x="251113" y="1412776"/>
            <a:ext cx="801378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ro-RO"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B – PERSONALIZARE</a:t>
            </a:r>
            <a:endPar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Cel mai adesea încerci să te adaptezi la situația interlocutorului tău, renunțând la interesele tale. Mai degrabă, vrea să-și schimbe propriile opinii din cauza cooperării dorite. Prin urmare, prioritatea ta este în primul rând să menții relații bune. Cu toate acestea, amintiți-vă că acest stil este adesea denumit strategie de câștig - persoana care pierde poate duce la escaladarea conflictului. Depunerea, renunțarea și negarea propriilor nevoi poate duce, de asemenea, la oboseală și epuizare.</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Pro</a:t>
            </a: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 minimizează pierderile și menține relațiile.</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Contra</a:t>
            </a: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 creează un sentiment de abuz și poate provoca aversiune.</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Utilizați personalizarea atunci când:</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ești conștient că greșești și lași poziția „mai bună” să prevaleze</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problema este mai importantă pentru partener decât pentru tine, atunci contribui la menținerea unor relații adecvate între tine</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este mai important să câștigăm încrederea partenerilor decât rezultatul soluționării conflictelor</a:t>
            </a:r>
            <a:endPar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este important să fiți de acord și să evitați orice discordie între oameni.</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55406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48;p21">
            <a:extLst>
              <a:ext uri="{FF2B5EF4-FFF2-40B4-BE49-F238E27FC236}">
                <a16:creationId xmlns:a16="http://schemas.microsoft.com/office/drawing/2014/main" id="{5E206A78-BC8D-4340-81FD-32BD9B4A8781}"/>
              </a:ext>
            </a:extLst>
          </p:cNvPr>
          <p:cNvSpPr txBox="1">
            <a:spLocks noGrp="1"/>
          </p:cNvSpPr>
          <p:nvPr>
            <p:ph type="title"/>
          </p:nvPr>
        </p:nvSpPr>
        <p:spPr>
          <a:xfrm>
            <a:off x="251520" y="152718"/>
            <a:ext cx="6336704" cy="756002"/>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400"/>
            </a:pPr>
            <a:r>
              <a:rPr lang="pl-PL" sz="2400" dirty="0"/>
              <a:t>INTERPRETA</a:t>
            </a:r>
            <a:r>
              <a:rPr lang="en-US" sz="2400" dirty="0"/>
              <a:t>REA REZULTATELOR</a:t>
            </a:r>
            <a:endParaRPr sz="2400" dirty="0"/>
          </a:p>
        </p:txBody>
      </p:sp>
      <p:sp>
        <p:nvSpPr>
          <p:cNvPr id="2" name="Rectangle 1">
            <a:extLst>
              <a:ext uri="{FF2B5EF4-FFF2-40B4-BE49-F238E27FC236}">
                <a16:creationId xmlns:a16="http://schemas.microsoft.com/office/drawing/2014/main" id="{97E84C54-04D8-4D3D-80FE-8B9EB6BA3CC1}"/>
              </a:ext>
            </a:extLst>
          </p:cNvPr>
          <p:cNvSpPr/>
          <p:nvPr/>
        </p:nvSpPr>
        <p:spPr>
          <a:xfrm>
            <a:off x="323528" y="1412776"/>
            <a:ext cx="8496944" cy="5078313"/>
          </a:xfrm>
          <a:prstGeom prst="rect">
            <a:avLst/>
          </a:prstGeom>
        </p:spPr>
        <p:txBody>
          <a:bodyPr wrap="square">
            <a:spAutoFit/>
          </a:bodyPr>
          <a:lstStyle/>
          <a:p>
            <a:r>
              <a:rPr lang="ro-RO" dirty="0"/>
              <a:t>C - COMPROMIS</a:t>
            </a:r>
            <a:endParaRPr lang="en-US" dirty="0"/>
          </a:p>
          <a:p>
            <a:r>
              <a:rPr lang="ro-RO" dirty="0"/>
              <a:t>Cel mai adesea manifestați disponibilitatea de a satisface parțial nevoile elevului și ale lui însuși. De obicei, vă concentrați pe maximizarea beneficiilor reciproce și pe minimizarea pierderilor, disponibilității și deschiderii către găsirea în comun a modalităților de rezolvare a unui conflict. Prin urmare, puteți renunța la unele dintre propriile beneficii în beneficiul elevului, deoarece împăcarea și acordul sunt valorile supreme pentru dvs.</a:t>
            </a:r>
            <a:endParaRPr lang="en-US" dirty="0"/>
          </a:p>
          <a:p>
            <a:endParaRPr lang="en-US" dirty="0"/>
          </a:p>
          <a:p>
            <a:r>
              <a:rPr lang="ro-RO" b="1" dirty="0"/>
              <a:t>Pro</a:t>
            </a:r>
            <a:r>
              <a:rPr lang="ro-RO" dirty="0"/>
              <a:t>: practic în probleme complicate fără soluții simple; toți oamenii au aceleași drepturi.</a:t>
            </a:r>
            <a:endParaRPr lang="en-US" dirty="0"/>
          </a:p>
          <a:p>
            <a:endParaRPr lang="en-US" dirty="0"/>
          </a:p>
          <a:p>
            <a:r>
              <a:rPr lang="ro-RO" b="1" dirty="0"/>
              <a:t>Contra</a:t>
            </a:r>
            <a:r>
              <a:rPr lang="ro-RO" dirty="0"/>
              <a:t>: nimeni nu este complet mulțumit; nu garantează dezvoltarea și implementarea unei soluții optime.</a:t>
            </a:r>
            <a:endParaRPr lang="en-US" dirty="0"/>
          </a:p>
          <a:p>
            <a:endParaRPr lang="en-US" dirty="0"/>
          </a:p>
          <a:p>
            <a:r>
              <a:rPr lang="ro-RO" dirty="0"/>
              <a:t>Folosiți un compromis atunci când:</a:t>
            </a:r>
            <a:endParaRPr lang="en-US" dirty="0"/>
          </a:p>
          <a:p>
            <a:pPr marL="285750" lvl="0" indent="-285750">
              <a:buFont typeface="Wingdings" panose="05000000000000000000" pitchFamily="2" charset="2"/>
              <a:buChar char="ü"/>
            </a:pPr>
            <a:r>
              <a:rPr lang="ro-RO" dirty="0"/>
              <a:t>este suficient să se ajungă la un acord temporar</a:t>
            </a:r>
            <a:endParaRPr lang="en-US" dirty="0"/>
          </a:p>
          <a:p>
            <a:pPr marL="285750" lvl="0" indent="-285750">
              <a:buFont typeface="Wingdings" panose="05000000000000000000" pitchFamily="2" charset="2"/>
              <a:buChar char="ü"/>
            </a:pPr>
            <a:r>
              <a:rPr lang="ro-RO" dirty="0"/>
              <a:t>este necesar să se rezolve rapid o situație in care apare o presiune a timpului</a:t>
            </a:r>
            <a:endParaRPr lang="en-US" dirty="0"/>
          </a:p>
          <a:p>
            <a:pPr marL="285750" lvl="0" indent="-285750">
              <a:buFont typeface="Wingdings" panose="05000000000000000000" pitchFamily="2" charset="2"/>
              <a:buChar char="ü"/>
            </a:pPr>
            <a:r>
              <a:rPr lang="ro-RO" dirty="0"/>
              <a:t>concurența și cooperarea eșuează.</a:t>
            </a:r>
            <a:endParaRPr lang="en-US" dirty="0"/>
          </a:p>
        </p:txBody>
      </p:sp>
    </p:spTree>
    <p:extLst>
      <p:ext uri="{BB962C8B-B14F-4D97-AF65-F5344CB8AC3E}">
        <p14:creationId xmlns:p14="http://schemas.microsoft.com/office/powerpoint/2010/main" val="3672249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48;p21">
            <a:extLst>
              <a:ext uri="{FF2B5EF4-FFF2-40B4-BE49-F238E27FC236}">
                <a16:creationId xmlns:a16="http://schemas.microsoft.com/office/drawing/2014/main" id="{5E206A78-BC8D-4340-81FD-32BD9B4A8781}"/>
              </a:ext>
            </a:extLst>
          </p:cNvPr>
          <p:cNvSpPr txBox="1">
            <a:spLocks noGrp="1"/>
          </p:cNvSpPr>
          <p:nvPr>
            <p:ph type="title"/>
          </p:nvPr>
        </p:nvSpPr>
        <p:spPr>
          <a:xfrm>
            <a:off x="251520" y="152718"/>
            <a:ext cx="6336704" cy="756002"/>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400"/>
            </a:pPr>
            <a:r>
              <a:rPr lang="pl-PL" sz="2400" dirty="0"/>
              <a:t>INTERPRETA</a:t>
            </a:r>
            <a:r>
              <a:rPr lang="en-US" sz="2400" dirty="0"/>
              <a:t>REA REZULTATELOR</a:t>
            </a:r>
            <a:endParaRPr sz="2400" dirty="0"/>
          </a:p>
        </p:txBody>
      </p:sp>
      <p:sp>
        <p:nvSpPr>
          <p:cNvPr id="2" name="Rectangle 1">
            <a:extLst>
              <a:ext uri="{FF2B5EF4-FFF2-40B4-BE49-F238E27FC236}">
                <a16:creationId xmlns:a16="http://schemas.microsoft.com/office/drawing/2014/main" id="{D5DDA404-A15B-49DA-BEEB-017B55DD4833}"/>
              </a:ext>
            </a:extLst>
          </p:cNvPr>
          <p:cNvSpPr/>
          <p:nvPr/>
        </p:nvSpPr>
        <p:spPr>
          <a:xfrm>
            <a:off x="251520" y="1426464"/>
            <a:ext cx="8496944" cy="4505208"/>
          </a:xfrm>
          <a:prstGeom prst="rect">
            <a:avLst/>
          </a:prstGeom>
        </p:spPr>
        <p:txBody>
          <a:bodyPr wrap="square">
            <a:spAutoFit/>
          </a:bodyPr>
          <a:lstStyle/>
          <a:p>
            <a:pPr>
              <a:lnSpc>
                <a:spcPts val="1840"/>
              </a:lnSpc>
              <a:spcAft>
                <a:spcPts val="66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b="1" dirty="0">
                <a:solidFill>
                  <a:srgbClr val="000000"/>
                </a:solidFill>
                <a:latin typeface="Calibri" panose="020F0502020204030204" pitchFamily="34" charset="0"/>
                <a:ea typeface="Arial Unicode MS"/>
                <a:cs typeface="Arial Unicode MS"/>
              </a:rPr>
              <a:t>D - CONCURENȚĂ</a:t>
            </a:r>
          </a:p>
          <a:p>
            <a:pPr>
              <a:lnSpc>
                <a:spcPts val="1840"/>
              </a:lnSpc>
              <a:spcAft>
                <a:spcPts val="66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dirty="0" err="1">
                <a:solidFill>
                  <a:srgbClr val="000000"/>
                </a:solidFill>
                <a:latin typeface="Calibri" panose="020F0502020204030204" pitchFamily="34" charset="0"/>
                <a:ea typeface="Arial Unicode MS"/>
                <a:cs typeface="Arial Unicode MS"/>
              </a:rPr>
              <a:t>Cel</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mai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adesea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caută</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să</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rezolve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conflictul</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în</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favoarea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sa</a:t>
            </a:r>
            <a:r>
              <a:rPr lang="en-US" dirty="0">
                <a:solidFill>
                  <a:srgbClr val="000000"/>
                </a:solidFill>
                <a:latin typeface="Calibri" panose="020F0502020204030204" pitchFamily="34" charset="0"/>
                <a:ea typeface="Arial Unicode MS"/>
                <a:cs typeface="Arial Unicode MS"/>
              </a:rPr>
              <a:t>. De </a:t>
            </a:r>
            <a:r>
              <a:rPr lang="en-US" dirty="0" err="1">
                <a:solidFill>
                  <a:srgbClr val="000000"/>
                </a:solidFill>
                <a:latin typeface="Calibri" panose="020F0502020204030204" pitchFamily="34" charset="0"/>
                <a:ea typeface="Arial Unicode MS"/>
                <a:cs typeface="Arial Unicode MS"/>
              </a:rPr>
              <a:t>obicei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preferați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superioritatea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propriilor</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argumente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față</a:t>
            </a:r>
            <a:r>
              <a:rPr lang="en-US" dirty="0">
                <a:solidFill>
                  <a:srgbClr val="000000"/>
                </a:solidFill>
                <a:latin typeface="Calibri" panose="020F0502020204030204" pitchFamily="34" charset="0"/>
                <a:ea typeface="Arial Unicode MS"/>
                <a:cs typeface="Arial Unicode MS"/>
              </a:rPr>
              <a:t> de </a:t>
            </a:r>
            <a:r>
              <a:rPr lang="en-US" dirty="0" err="1">
                <a:solidFill>
                  <a:srgbClr val="000000"/>
                </a:solidFill>
                <a:latin typeface="Calibri" panose="020F0502020204030204" pitchFamily="34" charset="0"/>
                <a:ea typeface="Arial Unicode MS"/>
                <a:cs typeface="Arial Unicode MS"/>
              </a:rPr>
              <a:t>cele</a:t>
            </a:r>
            <a:r>
              <a:rPr lang="en-US" dirty="0">
                <a:solidFill>
                  <a:srgbClr val="000000"/>
                </a:solidFill>
                <a:latin typeface="Calibri" panose="020F0502020204030204" pitchFamily="34" charset="0"/>
                <a:ea typeface="Arial Unicode MS"/>
                <a:cs typeface="Arial Unicode MS"/>
              </a:rPr>
              <a:t> ale </a:t>
            </a:r>
            <a:r>
              <a:rPr lang="en-US" dirty="0" err="1">
                <a:solidFill>
                  <a:srgbClr val="000000"/>
                </a:solidFill>
                <a:latin typeface="Calibri" panose="020F0502020204030204" pitchFamily="34" charset="0"/>
                <a:ea typeface="Arial Unicode MS"/>
                <a:cs typeface="Arial Unicode MS"/>
              </a:rPr>
              <a:t>celeilalte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persoane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Reprezintă</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abordarea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autoritară</a:t>
            </a:r>
            <a:r>
              <a:rPr lang="en-US" dirty="0">
                <a:solidFill>
                  <a:srgbClr val="000000"/>
                </a:solidFill>
                <a:latin typeface="Calibri" panose="020F0502020204030204" pitchFamily="34" charset="0"/>
                <a:ea typeface="Arial Unicode MS"/>
                <a:cs typeface="Arial Unicode MS"/>
              </a:rPr>
              <a:t> a </a:t>
            </a:r>
            <a:r>
              <a:rPr lang="en-US" dirty="0" err="1">
                <a:solidFill>
                  <a:srgbClr val="000000"/>
                </a:solidFill>
                <a:latin typeface="Calibri" panose="020F0502020204030204" pitchFamily="34" charset="0"/>
                <a:ea typeface="Arial Unicode MS"/>
                <a:cs typeface="Arial Unicode MS"/>
              </a:rPr>
              <a:t>soluționării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conflictelor</a:t>
            </a:r>
            <a:r>
              <a:rPr lang="en-US" dirty="0">
                <a:solidFill>
                  <a:srgbClr val="000000"/>
                </a:solidFill>
                <a:latin typeface="Calibri" panose="020F0502020204030204" pitchFamily="34" charset="0"/>
                <a:ea typeface="Arial Unicode MS"/>
                <a:cs typeface="Arial Unicode MS"/>
              </a:rPr>
              <a:t>. Mai </a:t>
            </a:r>
            <a:r>
              <a:rPr lang="en-US" dirty="0" err="1">
                <a:solidFill>
                  <a:srgbClr val="000000"/>
                </a:solidFill>
                <a:latin typeface="Calibri" panose="020F0502020204030204" pitchFamily="34" charset="0"/>
                <a:ea typeface="Arial Unicode MS"/>
                <a:cs typeface="Arial Unicode MS"/>
              </a:rPr>
              <a:t>degrabă</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luați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acțiuni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deschise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și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confruntative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pentru</a:t>
            </a:r>
            <a:r>
              <a:rPr lang="en-US" dirty="0">
                <a:solidFill>
                  <a:srgbClr val="000000"/>
                </a:solidFill>
                <a:latin typeface="Calibri" panose="020F0502020204030204" pitchFamily="34" charset="0"/>
                <a:ea typeface="Arial Unicode MS"/>
                <a:cs typeface="Arial Unicode MS"/>
              </a:rPr>
              <a:t> a </a:t>
            </a:r>
            <a:r>
              <a:rPr lang="en-US" dirty="0" err="1">
                <a:solidFill>
                  <a:srgbClr val="000000"/>
                </a:solidFill>
                <a:latin typeface="Calibri" panose="020F0502020204030204" pitchFamily="34" charset="0"/>
                <a:ea typeface="Arial Unicode MS"/>
                <a:cs typeface="Arial Unicode MS"/>
              </a:rPr>
              <a:t>obține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victoria</a:t>
            </a:r>
            <a:r>
              <a:rPr lang="en-US" dirty="0">
                <a:solidFill>
                  <a:srgbClr val="000000"/>
                </a:solidFill>
                <a:latin typeface="Calibri" panose="020F0502020204030204" pitchFamily="34" charset="0"/>
                <a:ea typeface="Arial Unicode MS"/>
                <a:cs typeface="Arial Unicode MS"/>
              </a:rPr>
              <a:t>. Pe </a:t>
            </a:r>
            <a:r>
              <a:rPr lang="en-US" dirty="0" err="1">
                <a:solidFill>
                  <a:srgbClr val="000000"/>
                </a:solidFill>
                <a:latin typeface="Calibri" panose="020F0502020204030204" pitchFamily="34" charset="0"/>
                <a:ea typeface="Arial Unicode MS"/>
                <a:cs typeface="Arial Unicode MS"/>
              </a:rPr>
              <a:t>baza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acestui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stil</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puteți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obține</a:t>
            </a:r>
            <a:r>
              <a:rPr lang="en-US" dirty="0">
                <a:solidFill>
                  <a:srgbClr val="000000"/>
                </a:solidFill>
                <a:latin typeface="Calibri" panose="020F0502020204030204" pitchFamily="34" charset="0"/>
                <a:ea typeface="Arial Unicode MS"/>
                <a:cs typeface="Arial Unicode MS"/>
              </a:rPr>
              <a:t> o </a:t>
            </a:r>
            <a:r>
              <a:rPr lang="en-US" dirty="0" err="1">
                <a:solidFill>
                  <a:srgbClr val="000000"/>
                </a:solidFill>
                <a:latin typeface="Calibri" panose="020F0502020204030204" pitchFamily="34" charset="0"/>
                <a:ea typeface="Arial Unicode MS"/>
                <a:cs typeface="Arial Unicode MS"/>
              </a:rPr>
              <a:t>victorie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rapidă</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puteți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defini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clar</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poziția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pentru</a:t>
            </a:r>
            <a:r>
              <a:rPr lang="en-US" dirty="0">
                <a:solidFill>
                  <a:srgbClr val="000000"/>
                </a:solidFill>
                <a:latin typeface="Calibri" panose="020F0502020204030204" pitchFamily="34" charset="0"/>
                <a:ea typeface="Arial Unicode MS"/>
                <a:cs typeface="Arial Unicode MS"/>
              </a:rPr>
              <a:t> a </a:t>
            </a:r>
            <a:r>
              <a:rPr lang="en-US" dirty="0" err="1">
                <a:solidFill>
                  <a:srgbClr val="000000"/>
                </a:solidFill>
                <a:latin typeface="Calibri" panose="020F0502020204030204" pitchFamily="34" charset="0"/>
                <a:ea typeface="Arial Unicode MS"/>
                <a:cs typeface="Arial Unicode MS"/>
              </a:rPr>
              <a:t>apăra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propriile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interese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dar</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constrângerea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și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presiunea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asupra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elevilor</a:t>
            </a:r>
            <a:r>
              <a:rPr lang="en-US" dirty="0">
                <a:solidFill>
                  <a:srgbClr val="000000"/>
                </a:solidFill>
                <a:latin typeface="Calibri" panose="020F0502020204030204" pitchFamily="34" charset="0"/>
                <a:ea typeface="Arial Unicode MS"/>
                <a:cs typeface="Arial Unicode MS"/>
              </a:rPr>
              <a:t> pot </a:t>
            </a:r>
            <a:r>
              <a:rPr lang="en-US" dirty="0" err="1">
                <a:solidFill>
                  <a:srgbClr val="000000"/>
                </a:solidFill>
                <a:latin typeface="Calibri" panose="020F0502020204030204" pitchFamily="34" charset="0"/>
                <a:ea typeface="Arial Unicode MS"/>
                <a:cs typeface="Arial Unicode MS"/>
              </a:rPr>
              <a:t>provoca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escaladarea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problemei</a:t>
            </a:r>
            <a:r>
              <a:rPr lang="en-US" dirty="0">
                <a:solidFill>
                  <a:srgbClr val="000000"/>
                </a:solidFill>
                <a:latin typeface="Calibri" panose="020F0502020204030204" pitchFamily="34" charset="0"/>
                <a:ea typeface="Arial Unicode MS"/>
                <a:cs typeface="Arial Unicode MS"/>
              </a:rPr>
              <a:t>.</a:t>
            </a:r>
          </a:p>
          <a:p>
            <a:pPr>
              <a:lnSpc>
                <a:spcPts val="1840"/>
              </a:lnSpc>
              <a:spcAft>
                <a:spcPts val="66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b="1" dirty="0">
                <a:solidFill>
                  <a:srgbClr val="000000"/>
                </a:solidFill>
                <a:latin typeface="Calibri" panose="020F0502020204030204" pitchFamily="34" charset="0"/>
                <a:ea typeface="Arial Unicode MS"/>
                <a:cs typeface="Arial Unicode MS"/>
              </a:rPr>
              <a:t>Pro: </a:t>
            </a:r>
            <a:r>
              <a:rPr lang="en-US" dirty="0">
                <a:solidFill>
                  <a:srgbClr val="000000"/>
                </a:solidFill>
                <a:latin typeface="Calibri" panose="020F0502020204030204" pitchFamily="34" charset="0"/>
                <a:ea typeface="Arial Unicode MS"/>
                <a:cs typeface="Arial Unicode MS"/>
              </a:rPr>
              <a:t>rapid </a:t>
            </a:r>
            <a:r>
              <a:rPr lang="en-US" dirty="0" err="1">
                <a:solidFill>
                  <a:srgbClr val="000000"/>
                </a:solidFill>
                <a:latin typeface="Calibri" panose="020F0502020204030204" pitchFamily="34" charset="0"/>
                <a:ea typeface="Arial Unicode MS"/>
                <a:cs typeface="Arial Unicode MS"/>
              </a:rPr>
              <a:t>și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orientat</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spre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rezultate</a:t>
            </a:r>
            <a:r>
              <a:rPr lang="en-US" dirty="0">
                <a:solidFill>
                  <a:srgbClr val="000000"/>
                </a:solidFill>
                <a:latin typeface="Calibri" panose="020F0502020204030204" pitchFamily="34" charset="0"/>
                <a:ea typeface="Arial Unicode MS"/>
                <a:cs typeface="Arial Unicode MS"/>
              </a:rPr>
              <a:t>.</a:t>
            </a:r>
          </a:p>
          <a:p>
            <a:pPr>
              <a:lnSpc>
                <a:spcPts val="1840"/>
              </a:lnSpc>
              <a:spcAft>
                <a:spcPts val="66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b="1" dirty="0">
                <a:solidFill>
                  <a:srgbClr val="000000"/>
                </a:solidFill>
                <a:latin typeface="Calibri" panose="020F0502020204030204" pitchFamily="34" charset="0"/>
                <a:ea typeface="Arial Unicode MS"/>
                <a:cs typeface="Arial Unicode MS"/>
              </a:rPr>
              <a:t>Contra: </a:t>
            </a:r>
            <a:r>
              <a:rPr lang="en-US" dirty="0" err="1">
                <a:solidFill>
                  <a:srgbClr val="000000"/>
                </a:solidFill>
                <a:latin typeface="Calibri" panose="020F0502020204030204" pitchFamily="34" charset="0"/>
                <a:ea typeface="Arial Unicode MS"/>
                <a:cs typeface="Arial Unicode MS"/>
              </a:rPr>
              <a:t>poate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provoca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neîncredere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sau</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ostilitate</a:t>
            </a:r>
            <a:r>
              <a:rPr lang="en-US" dirty="0">
                <a:solidFill>
                  <a:srgbClr val="000000"/>
                </a:solidFill>
                <a:latin typeface="Calibri" panose="020F0502020204030204" pitchFamily="34" charset="0"/>
                <a:ea typeface="Arial Unicode MS"/>
                <a:cs typeface="Arial Unicode MS"/>
              </a:rPr>
              <a:t>.</a:t>
            </a:r>
          </a:p>
          <a:p>
            <a:pPr>
              <a:lnSpc>
                <a:spcPts val="1840"/>
              </a:lnSpc>
              <a:spcAft>
                <a:spcPts val="66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dirty="0" err="1">
                <a:solidFill>
                  <a:srgbClr val="000000"/>
                </a:solidFill>
                <a:latin typeface="Calibri" panose="020F0502020204030204" pitchFamily="34" charset="0"/>
                <a:ea typeface="Arial Unicode MS"/>
                <a:cs typeface="Arial Unicode MS"/>
              </a:rPr>
              <a:t>Folosiți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concurența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atunci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când</a:t>
            </a:r>
            <a:r>
              <a:rPr lang="en-US" dirty="0">
                <a:solidFill>
                  <a:srgbClr val="000000"/>
                </a:solidFill>
                <a:latin typeface="Calibri" panose="020F0502020204030204" pitchFamily="34" charset="0"/>
                <a:ea typeface="Arial Unicode MS"/>
                <a:cs typeface="Arial Unicode MS"/>
              </a:rPr>
              <a:t>:</a:t>
            </a:r>
          </a:p>
          <a:p>
            <a:pPr marL="285750" indent="-285750">
              <a:lnSpc>
                <a:spcPts val="1840"/>
              </a:lnSpc>
              <a:spcAft>
                <a:spcPts val="665"/>
              </a:spcAft>
              <a:buFont typeface="Wingdings" panose="05000000000000000000" pitchFamily="2" charset="2"/>
              <a:buChar char="ü"/>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dirty="0" err="1">
                <a:solidFill>
                  <a:srgbClr val="000000"/>
                </a:solidFill>
                <a:latin typeface="Calibri" panose="020F0502020204030204" pitchFamily="34" charset="0"/>
                <a:ea typeface="Arial Unicode MS"/>
                <a:cs typeface="Arial Unicode MS"/>
              </a:rPr>
              <a:t>este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necesară</a:t>
            </a:r>
            <a:r>
              <a:rPr lang="en-US" dirty="0">
                <a:solidFill>
                  <a:srgbClr val="000000"/>
                </a:solidFill>
                <a:latin typeface="Calibri" panose="020F0502020204030204" pitchFamily="34" charset="0"/>
                <a:ea typeface="Arial Unicode MS"/>
                <a:cs typeface="Arial Unicode MS"/>
              </a:rPr>
              <a:t> o </a:t>
            </a:r>
            <a:r>
              <a:rPr lang="en-US" dirty="0" err="1">
                <a:solidFill>
                  <a:srgbClr val="000000"/>
                </a:solidFill>
                <a:latin typeface="Calibri" panose="020F0502020204030204" pitchFamily="34" charset="0"/>
                <a:ea typeface="Arial Unicode MS"/>
                <a:cs typeface="Arial Unicode MS"/>
              </a:rPr>
              <a:t>acțiune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rapidă</a:t>
            </a:r>
            <a:r>
              <a:rPr lang="en-US" dirty="0">
                <a:solidFill>
                  <a:srgbClr val="000000"/>
                </a:solidFill>
                <a:latin typeface="Calibri" panose="020F0502020204030204" pitchFamily="34" charset="0"/>
                <a:ea typeface="Arial Unicode MS"/>
                <a:cs typeface="Arial Unicode MS"/>
              </a:rPr>
              <a:t>, de ex. </a:t>
            </a:r>
            <a:r>
              <a:rPr lang="en-US" dirty="0" err="1">
                <a:solidFill>
                  <a:srgbClr val="000000"/>
                </a:solidFill>
                <a:latin typeface="Calibri" panose="020F0502020204030204" pitchFamily="34" charset="0"/>
                <a:ea typeface="Arial Unicode MS"/>
                <a:cs typeface="Arial Unicode MS"/>
              </a:rPr>
              <a:t>într</a:t>
            </a:r>
            <a:r>
              <a:rPr lang="en-US" dirty="0">
                <a:solidFill>
                  <a:srgbClr val="000000"/>
                </a:solidFill>
                <a:latin typeface="Calibri" panose="020F0502020204030204" pitchFamily="34" charset="0"/>
                <a:ea typeface="Arial Unicode MS"/>
                <a:cs typeface="Arial Unicode MS"/>
              </a:rPr>
              <a:t>-o </a:t>
            </a:r>
            <a:r>
              <a:rPr lang="en-US" dirty="0" err="1">
                <a:solidFill>
                  <a:srgbClr val="000000"/>
                </a:solidFill>
                <a:latin typeface="Calibri" panose="020F0502020204030204" pitchFamily="34" charset="0"/>
                <a:ea typeface="Arial Unicode MS"/>
                <a:cs typeface="Arial Unicode MS"/>
              </a:rPr>
              <a:t>criză</a:t>
            </a:r>
            <a:endParaRPr lang="en-US" dirty="0">
              <a:solidFill>
                <a:srgbClr val="000000"/>
              </a:solidFill>
              <a:latin typeface="Calibri" panose="020F0502020204030204" pitchFamily="34" charset="0"/>
              <a:ea typeface="Arial Unicode MS"/>
              <a:cs typeface="Arial Unicode MS"/>
            </a:endParaRPr>
          </a:p>
          <a:p>
            <a:pPr marL="285750" indent="-285750">
              <a:lnSpc>
                <a:spcPts val="1840"/>
              </a:lnSpc>
              <a:spcAft>
                <a:spcPts val="665"/>
              </a:spcAft>
              <a:buFont typeface="Wingdings" panose="05000000000000000000" pitchFamily="2" charset="2"/>
              <a:buChar char="ü"/>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dirty="0" err="1">
                <a:solidFill>
                  <a:srgbClr val="000000"/>
                </a:solidFill>
                <a:latin typeface="Calibri" panose="020F0502020204030204" pitchFamily="34" charset="0"/>
                <a:ea typeface="Arial Unicode MS"/>
                <a:cs typeface="Arial Unicode MS"/>
              </a:rPr>
              <a:t>trebuie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puse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în</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aplicare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chestiuni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importante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dar</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nepopulare</a:t>
            </a:r>
            <a:r>
              <a:rPr lang="en-US" dirty="0">
                <a:solidFill>
                  <a:srgbClr val="000000"/>
                </a:solidFill>
                <a:latin typeface="Calibri" panose="020F0502020204030204" pitchFamily="34" charset="0"/>
                <a:ea typeface="Arial Unicode MS"/>
                <a:cs typeface="Arial Unicode MS"/>
              </a:rPr>
              <a:t>, de ex. </a:t>
            </a:r>
            <a:r>
              <a:rPr lang="en-US" dirty="0" err="1">
                <a:solidFill>
                  <a:srgbClr val="000000"/>
                </a:solidFill>
                <a:latin typeface="Calibri" panose="020F0502020204030204" pitchFamily="34" charset="0"/>
                <a:ea typeface="Arial Unicode MS"/>
                <a:cs typeface="Arial Unicode MS"/>
              </a:rPr>
              <a:t>disciplina</a:t>
            </a:r>
            <a:r>
              <a:rPr lang="en-US" dirty="0">
                <a:solidFill>
                  <a:srgbClr val="000000"/>
                </a:solidFill>
                <a:latin typeface="Calibri" panose="020F0502020204030204" pitchFamily="34" charset="0"/>
                <a:ea typeface="Arial Unicode MS"/>
                <a:cs typeface="Arial Unicode MS"/>
              </a:rPr>
              <a:t> de </a:t>
            </a:r>
            <a:r>
              <a:rPr lang="en-US" dirty="0" err="1">
                <a:solidFill>
                  <a:srgbClr val="000000"/>
                </a:solidFill>
                <a:latin typeface="Calibri" panose="020F0502020204030204" pitchFamily="34" charset="0"/>
                <a:ea typeface="Arial Unicode MS"/>
                <a:cs typeface="Arial Unicode MS"/>
              </a:rPr>
              <a:t>constrângere</a:t>
            </a:r>
            <a:endParaRPr lang="en-US" dirty="0">
              <a:solidFill>
                <a:srgbClr val="000000"/>
              </a:solidFill>
              <a:latin typeface="Calibri" panose="020F0502020204030204" pitchFamily="34" charset="0"/>
              <a:ea typeface="Arial Unicode MS"/>
              <a:cs typeface="Arial Unicode MS"/>
            </a:endParaRPr>
          </a:p>
          <a:p>
            <a:pPr marL="285750" indent="-285750">
              <a:lnSpc>
                <a:spcPts val="1840"/>
              </a:lnSpc>
              <a:spcAft>
                <a:spcPts val="665"/>
              </a:spcAft>
              <a:buFont typeface="Wingdings" panose="05000000000000000000" pitchFamily="2" charset="2"/>
              <a:buChar char="ü"/>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dirty="0" err="1">
                <a:solidFill>
                  <a:srgbClr val="000000"/>
                </a:solidFill>
                <a:latin typeface="Calibri" panose="020F0502020204030204" pitchFamily="34" charset="0"/>
                <a:ea typeface="Arial Unicode MS"/>
                <a:cs typeface="Arial Unicode MS"/>
              </a:rPr>
              <a:t>esti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sigur</a:t>
            </a:r>
            <a:r>
              <a:rPr lang="en-US" dirty="0">
                <a:solidFill>
                  <a:srgbClr val="000000"/>
                </a:solidFill>
                <a:latin typeface="Calibri" panose="020F0502020204030204" pitchFamily="34" charset="0"/>
                <a:ea typeface="Arial Unicode MS"/>
                <a:cs typeface="Arial Unicode MS"/>
              </a:rPr>
              <a:t> ca ai </a:t>
            </a:r>
            <a:r>
              <a:rPr lang="en-US" dirty="0" err="1">
                <a:solidFill>
                  <a:srgbClr val="000000"/>
                </a:solidFill>
                <a:latin typeface="Calibri" panose="020F0502020204030204" pitchFamily="34" charset="0"/>
                <a:ea typeface="Arial Unicode MS"/>
                <a:cs typeface="Arial Unicode MS"/>
              </a:rPr>
              <a:t>absolut</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dreptate</a:t>
            </a:r>
            <a:endParaRPr lang="en-US" dirty="0">
              <a:solidFill>
                <a:srgbClr val="000000"/>
              </a:solidFill>
              <a:latin typeface="Calibri" panose="020F0502020204030204" pitchFamily="34" charset="0"/>
              <a:ea typeface="Arial Unicode MS"/>
              <a:cs typeface="Arial Unicode MS"/>
            </a:endParaRPr>
          </a:p>
          <a:p>
            <a:pPr marL="285750" indent="-285750">
              <a:lnSpc>
                <a:spcPts val="1840"/>
              </a:lnSpc>
              <a:spcAft>
                <a:spcPts val="665"/>
              </a:spcAft>
              <a:buFont typeface="Wingdings" panose="05000000000000000000" pitchFamily="2" charset="2"/>
              <a:buChar char="ü"/>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dirty="0" err="1">
                <a:solidFill>
                  <a:srgbClr val="000000"/>
                </a:solidFill>
                <a:latin typeface="Calibri" panose="020F0502020204030204" pitchFamily="34" charset="0"/>
                <a:ea typeface="Arial Unicode MS"/>
                <a:cs typeface="Arial Unicode MS"/>
              </a:rPr>
              <a:t>cealaltă</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parte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folosește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intenționat</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tactici</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necompetitive</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pentru</a:t>
            </a:r>
            <a:r>
              <a:rPr lang="en-US" dirty="0">
                <a:solidFill>
                  <a:srgbClr val="000000"/>
                </a:solidFill>
                <a:latin typeface="Calibri" panose="020F0502020204030204" pitchFamily="34" charset="0"/>
                <a:ea typeface="Arial Unicode MS"/>
                <a:cs typeface="Arial Unicode MS"/>
              </a:rPr>
              <a:t> a </a:t>
            </a:r>
            <a:r>
              <a:rPr lang="en-US" dirty="0" err="1">
                <a:solidFill>
                  <a:srgbClr val="000000"/>
                </a:solidFill>
                <a:latin typeface="Calibri" panose="020F0502020204030204" pitchFamily="34" charset="0"/>
                <a:ea typeface="Arial Unicode MS"/>
                <a:cs typeface="Arial Unicode MS"/>
              </a:rPr>
              <a:t>evita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soluționarea</a:t>
            </a:r>
            <a:r>
              <a:rPr lang="en-US" dirty="0">
                <a:solidFill>
                  <a:srgbClr val="000000"/>
                </a:solidFill>
                <a:latin typeface="Calibri" panose="020F0502020204030204" pitchFamily="34" charset="0"/>
                <a:ea typeface="Arial Unicode MS"/>
                <a:cs typeface="Arial Unicode MS"/>
              </a:rPr>
              <a:t> </a:t>
            </a:r>
            <a:r>
              <a:rPr lang="en-US" dirty="0" err="1">
                <a:solidFill>
                  <a:srgbClr val="000000"/>
                </a:solidFill>
                <a:latin typeface="Calibri" panose="020F0502020204030204" pitchFamily="34" charset="0"/>
                <a:ea typeface="Arial Unicode MS"/>
                <a:cs typeface="Arial Unicode MS"/>
              </a:rPr>
              <a:t>conflictelor</a:t>
            </a:r>
            <a:r>
              <a:rPr lang="en-US" dirty="0">
                <a:solidFill>
                  <a:srgbClr val="000000"/>
                </a:solidFill>
                <a:latin typeface="Calibri" panose="020F0502020204030204" pitchFamily="34" charset="0"/>
                <a:ea typeface="Arial Unicode MS"/>
                <a:cs typeface="Arial Unicode MS"/>
              </a:rPr>
              <a:t>.</a:t>
            </a:r>
            <a:endParaRPr lang="en-US" kern="0" dirty="0">
              <a:solidFill>
                <a:srgbClr val="000000"/>
              </a:solidFill>
              <a:latin typeface="Arial Unicode MS"/>
              <a:ea typeface="Arial Unicode MS"/>
              <a:cs typeface="Arial Unicode MS"/>
            </a:endParaRPr>
          </a:p>
        </p:txBody>
      </p:sp>
    </p:spTree>
    <p:extLst>
      <p:ext uri="{BB962C8B-B14F-4D97-AF65-F5344CB8AC3E}">
        <p14:creationId xmlns:p14="http://schemas.microsoft.com/office/powerpoint/2010/main" val="2847363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48;p21">
            <a:extLst>
              <a:ext uri="{FF2B5EF4-FFF2-40B4-BE49-F238E27FC236}">
                <a16:creationId xmlns:a16="http://schemas.microsoft.com/office/drawing/2014/main" id="{5E206A78-BC8D-4340-81FD-32BD9B4A8781}"/>
              </a:ext>
            </a:extLst>
          </p:cNvPr>
          <p:cNvSpPr txBox="1">
            <a:spLocks noGrp="1"/>
          </p:cNvSpPr>
          <p:nvPr>
            <p:ph type="title"/>
          </p:nvPr>
        </p:nvSpPr>
        <p:spPr>
          <a:xfrm>
            <a:off x="251520" y="152718"/>
            <a:ext cx="6336704" cy="756002"/>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400"/>
            </a:pPr>
            <a:r>
              <a:rPr lang="pl-PL" sz="2400" dirty="0"/>
              <a:t>INTERPRETA</a:t>
            </a:r>
            <a:r>
              <a:rPr lang="en-US" sz="2400" dirty="0"/>
              <a:t>REA REZULTATELOR</a:t>
            </a:r>
            <a:endParaRPr sz="2400" dirty="0"/>
          </a:p>
        </p:txBody>
      </p:sp>
      <p:sp>
        <p:nvSpPr>
          <p:cNvPr id="2" name="Rectangle 1">
            <a:extLst>
              <a:ext uri="{FF2B5EF4-FFF2-40B4-BE49-F238E27FC236}">
                <a16:creationId xmlns:a16="http://schemas.microsoft.com/office/drawing/2014/main" id="{4BFA8707-9D2F-4209-B9B9-95210B765D46}"/>
              </a:ext>
            </a:extLst>
          </p:cNvPr>
          <p:cNvSpPr/>
          <p:nvPr/>
        </p:nvSpPr>
        <p:spPr>
          <a:xfrm>
            <a:off x="223122" y="980728"/>
            <a:ext cx="8496944" cy="5816977"/>
          </a:xfrm>
          <a:prstGeom prst="rect">
            <a:avLst/>
          </a:prstGeom>
        </p:spPr>
        <p:txBody>
          <a:bodyPr wrap="square">
            <a:spAutoFit/>
          </a:bodyPr>
          <a:lstStyle/>
          <a:p>
            <a:r>
              <a:rPr lang="ro-RO" sz="1700" dirty="0"/>
              <a:t>E - </a:t>
            </a:r>
            <a:r>
              <a:rPr lang="ro-RO" sz="1700" b="1" dirty="0"/>
              <a:t>COOPERARE</a:t>
            </a:r>
            <a:endParaRPr lang="en-US" sz="1700" dirty="0"/>
          </a:p>
          <a:p>
            <a:r>
              <a:rPr lang="ro-RO" sz="1700" dirty="0"/>
              <a:t>Cel mai adesea în situațiile de conflict încerci să cooperezi. Se poate exploata adesea, în mod pozitiv situația de conflict. Dă dovadă de deschidere către critică și responsabilitate pentru rolul tău în apariția unui conflict, comunică într-o manieră fără prejudecăți și în </a:t>
            </a:r>
            <a:r>
              <a:rPr lang="en-US" sz="1700" dirty="0" err="1"/>
              <a:t>incearc</a:t>
            </a:r>
            <a:r>
              <a:rPr lang="ro-RO" sz="1700" dirty="0"/>
              <a:t>ă</a:t>
            </a:r>
            <a:r>
              <a:rPr lang="en-US" sz="1700" dirty="0"/>
              <a:t> s</a:t>
            </a:r>
            <a:r>
              <a:rPr lang="ro-RO" sz="1700" dirty="0"/>
              <a:t>ă action</a:t>
            </a:r>
            <a:r>
              <a:rPr lang="en-US" sz="1700" dirty="0" err="1"/>
              <a:t>ezi</a:t>
            </a:r>
            <a:r>
              <a:rPr lang="ro-RO" sz="1700" dirty="0"/>
              <a:t> din perspectiva elevului. Colaborarea permite părților aflate în conflict să ajungă la o înțelegere optimă și reduce impactul emoțiilor negative. Cu acest stil construiește cooperarea continuă și întărește relațiile.</a:t>
            </a:r>
            <a:endParaRPr lang="en-US" sz="1700" dirty="0"/>
          </a:p>
          <a:p>
            <a:endParaRPr lang="en-US" sz="1700" dirty="0"/>
          </a:p>
          <a:p>
            <a:r>
              <a:rPr lang="ro-RO" sz="1700" b="1" dirty="0"/>
              <a:t>Pro</a:t>
            </a:r>
            <a:r>
              <a:rPr lang="ro-RO" sz="1700" dirty="0"/>
              <a:t>: creează o atmosferă de încredere, menține relații pozitive și încurajează acțiunea.</a:t>
            </a:r>
            <a:endParaRPr lang="en-US" sz="1700" dirty="0"/>
          </a:p>
          <a:p>
            <a:endParaRPr lang="en-US" sz="1700" dirty="0"/>
          </a:p>
          <a:p>
            <a:r>
              <a:rPr lang="ro-RO" sz="1700" b="1" dirty="0"/>
              <a:t>Contra</a:t>
            </a:r>
            <a:r>
              <a:rPr lang="ro-RO" sz="1700" dirty="0"/>
              <a:t>: </a:t>
            </a:r>
            <a:r>
              <a:rPr lang="en-US" sz="1700" dirty="0" err="1"/>
              <a:t>aceast</a:t>
            </a:r>
            <a:r>
              <a:rPr lang="ro-RO" sz="1700" dirty="0"/>
              <a:t>ă</a:t>
            </a:r>
            <a:r>
              <a:rPr lang="en-US" sz="1700" dirty="0"/>
              <a:t> </a:t>
            </a:r>
            <a:r>
              <a:rPr lang="en-US" sz="1700" dirty="0" err="1"/>
              <a:t>abordare</a:t>
            </a:r>
            <a:r>
              <a:rPr lang="en-US" sz="1700" dirty="0"/>
              <a:t> </a:t>
            </a:r>
            <a:r>
              <a:rPr lang="ro-RO" sz="1700" dirty="0"/>
              <a:t>necesită multă energie și consumă mult timp.</a:t>
            </a:r>
            <a:endParaRPr lang="en-US" sz="1700" dirty="0"/>
          </a:p>
          <a:p>
            <a:endParaRPr lang="en-US" sz="1700" dirty="0"/>
          </a:p>
          <a:p>
            <a:r>
              <a:rPr lang="ro-RO" sz="1700" dirty="0"/>
              <a:t>Folosiți interoperabilitatea atunci când:</a:t>
            </a:r>
            <a:endParaRPr lang="en-US" sz="1700" dirty="0"/>
          </a:p>
          <a:p>
            <a:pPr marL="285750" lvl="0" indent="-285750">
              <a:buFont typeface="Wingdings" panose="05000000000000000000" pitchFamily="2" charset="2"/>
              <a:buChar char="ü"/>
            </a:pPr>
            <a:r>
              <a:rPr lang="ro-RO" sz="1700" dirty="0"/>
              <a:t>este important să găsiți o soluție comună, iar compromisul nu satisface pe nimeni</a:t>
            </a:r>
            <a:endParaRPr lang="en-US" sz="1700" dirty="0"/>
          </a:p>
          <a:p>
            <a:pPr marL="285750" lvl="0" indent="-285750">
              <a:buFont typeface="Wingdings" panose="05000000000000000000" pitchFamily="2" charset="2"/>
              <a:buChar char="ü"/>
            </a:pPr>
            <a:r>
              <a:rPr lang="ro-RO" sz="1700" dirty="0"/>
              <a:t>cazul privește un grup de oameni și este important să se ia în considerare opiniile altor persoane cu o viziune diferită asupra problemei</a:t>
            </a:r>
            <a:endParaRPr lang="en-US" sz="1700" dirty="0"/>
          </a:p>
          <a:p>
            <a:pPr marL="285750" lvl="0" indent="-285750">
              <a:buFont typeface="Wingdings" panose="05000000000000000000" pitchFamily="2" charset="2"/>
              <a:buChar char="ü"/>
            </a:pPr>
            <a:r>
              <a:rPr lang="ro-RO" sz="1700" dirty="0"/>
              <a:t>scopul este de a ajunge la un acord prin integrarea diferitelor puncte de vedere</a:t>
            </a:r>
            <a:endParaRPr lang="en-US" sz="1700" dirty="0"/>
          </a:p>
          <a:p>
            <a:pPr marL="285750" lvl="0" indent="-285750">
              <a:buFont typeface="Wingdings" panose="05000000000000000000" pitchFamily="2" charset="2"/>
              <a:buChar char="ü"/>
            </a:pPr>
            <a:r>
              <a:rPr lang="ro-RO" sz="1700" dirty="0"/>
              <a:t>străduinduiti-vă să depășiti sentimentele de ostilitate</a:t>
            </a:r>
            <a:endParaRPr lang="en-US" sz="1700" dirty="0"/>
          </a:p>
          <a:p>
            <a:pPr marL="285750" lvl="0" indent="-285750">
              <a:buFont typeface="Wingdings" panose="05000000000000000000" pitchFamily="2" charset="2"/>
              <a:buChar char="ü"/>
            </a:pPr>
            <a:r>
              <a:rPr lang="ro-RO" sz="1700" dirty="0"/>
              <a:t>scopul este să aplicam obiectivitatea, deoarece verificându-ne propriile opinii, încercăm să înțelegem punctul de vedere al celorlalți.</a:t>
            </a:r>
            <a:endParaRPr lang="en-US" sz="1700" dirty="0"/>
          </a:p>
          <a:p>
            <a:pPr>
              <a:lnSpc>
                <a:spcPts val="1840"/>
              </a:lnSpc>
              <a:spcAft>
                <a:spcPts val="66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kern="0" dirty="0">
              <a:solidFill>
                <a:srgbClr val="000000"/>
              </a:solidFill>
              <a:latin typeface="Arial Unicode MS"/>
              <a:ea typeface="Arial Unicode MS"/>
              <a:cs typeface="Arial Unicode MS"/>
            </a:endParaRPr>
          </a:p>
        </p:txBody>
      </p:sp>
    </p:spTree>
    <p:extLst>
      <p:ext uri="{BB962C8B-B14F-4D97-AF65-F5344CB8AC3E}">
        <p14:creationId xmlns:p14="http://schemas.microsoft.com/office/powerpoint/2010/main" val="2620032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n-US" sz="2800" b="1" dirty="0">
                <a:latin typeface="Calibri" pitchFamily="34" charset="0"/>
              </a:rPr>
              <a:t>STAGII </a:t>
            </a:r>
            <a:r>
              <a:rPr lang="ro-RO" sz="2800" b="1" dirty="0">
                <a:latin typeface="Calibri" pitchFamily="34" charset="0"/>
              </a:rPr>
              <a:t>Î</a:t>
            </a:r>
            <a:r>
              <a:rPr lang="en-US" sz="2800" b="1" dirty="0">
                <a:latin typeface="Calibri" pitchFamily="34" charset="0"/>
              </a:rPr>
              <a:t>N CONSTRUIREA UNEI STRATEGII PENTRU A LUCRA CU ELEVII CU COMPORTAMENT </a:t>
            </a:r>
            <a:r>
              <a:rPr lang="ro-RO" sz="2800" b="1" dirty="0">
                <a:latin typeface="Calibri" pitchFamily="34" charset="0"/>
              </a:rPr>
              <a:t>AUTO-VĂTĂMĂTOR</a:t>
            </a:r>
            <a:br>
              <a:rPr lang="pl-PL" sz="2800" dirty="0"/>
            </a:br>
            <a:endParaRPr lang="en-US" sz="28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Tree>
    <p:extLst>
      <p:ext uri="{BB962C8B-B14F-4D97-AF65-F5344CB8AC3E}">
        <p14:creationId xmlns:p14="http://schemas.microsoft.com/office/powerpoint/2010/main" val="1487260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84249"/>
            <a:ext cx="5791200" cy="900018"/>
          </a:xfrm>
        </p:spPr>
        <p:txBody>
          <a:bodyPr>
            <a:normAutofit/>
          </a:bodyPr>
          <a:lstStyle/>
          <a:p>
            <a:r>
              <a:rPr lang="pl-PL" sz="2800" dirty="0"/>
              <a:t>Introduc</a:t>
            </a:r>
            <a:r>
              <a:rPr lang="en-US" sz="2800" dirty="0"/>
              <a:t>ERE</a:t>
            </a:r>
            <a:endParaRPr lang="pl-PL" sz="2800" dirty="0"/>
          </a:p>
        </p:txBody>
      </p:sp>
      <p:sp>
        <p:nvSpPr>
          <p:cNvPr id="9" name="Rectangle 4">
            <a:extLst>
              <a:ext uri="{FF2B5EF4-FFF2-40B4-BE49-F238E27FC236}">
                <a16:creationId xmlns:a16="http://schemas.microsoft.com/office/drawing/2014/main" id="{5CFD5F8F-CAA3-407E-BD0E-F84FB2E7668A}"/>
              </a:ext>
            </a:extLst>
          </p:cNvPr>
          <p:cNvSpPr>
            <a:spLocks noChangeArrowheads="1"/>
          </p:cNvSpPr>
          <p:nvPr/>
        </p:nvSpPr>
        <p:spPr bwMode="auto">
          <a:xfrm>
            <a:off x="251520" y="1703415"/>
            <a:ext cx="8064896"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Auto-mutilarea (auto-mutilare, auto-rănirea, auto-vătămare) este un fenomen dificil de clasificat în mod clar. Acestea sunt de cele mai multe ori definite ca actiuni intenționate, care nu pun viața în pericol și sunt inacceptabile din punct de vedere social sau denaturarea corpului. </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Autovătămarea ia de obicei forma unui mecanism de apărare într-o situație dificilă din punct de vedere psihologic. Îndeplineste următoarele de obicei urmatoarele funcții:</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Funcții legate de incercarea de a face față și supraviețuire: reglarea tensiunii și anxietății, a face față furiei.</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Funcții legate de increderea in sine: creșterea sentimentului de autonomie și control, creșterea sentimentului de contact cu realitatea.</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Funcții legate de tratarea experiențelor traumatice: reexperimentarea din nou  a traumei, in mod simbolic, amintirea altora despre leziuni.</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Caracteristici legate de auto-pedepsire: auto-pedepsire, în special pentru impulsurile sexuale neaprobate, pedepsirea altora, inclusiv a persecutorilor, curățarea.</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Caracteristici legate de relațiile cu alte persoane: comunicare, pedepsirea altora, influențarea comportamentului altora. </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ü"/>
              <a:tabLst/>
            </a:pP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Există două tipuri de auto-vătămare:episodice, care sunt o expresie a dificultăților experimentate</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periodic sau a unui răspuns la criză</a:t>
            </a:r>
            <a:r>
              <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cronice, care sunt un mod fix de a face față tensiunilor trăite.</a:t>
            </a:r>
            <a:endParaRPr kumimoji="0" lang="en-US"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ro-RO" altLang="en-US" sz="12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Autovătămarea se referă în principal la adolescenți și adulți tineri (aproximativ 13-42%), iar prevalența lor scade odată cu vârsta (aproximativ 4-6% adulți). Simptomele apar de obicei între 12 și 14 ani. Comportamentele sunt întreprinse la inițiativa unui adolescent sau sub influența sugestiilor din mediu, iar durata lor medie este de aproximativ 2 ani.</a:t>
            </a:r>
            <a:r>
              <a:rPr kumimoji="0" lang="en-US" altLang="en-US" sz="1200" b="0" i="0" u="none" strike="noStrike" cap="none" normalizeH="0" baseline="0" dirty="0">
                <a:ln>
                  <a:noFill/>
                </a:ln>
                <a:solidFill>
                  <a:schemeClr val="tx1"/>
                </a:solidFill>
                <a:effectLst/>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t>
            </a:r>
            <a:r>
              <a:rPr lang="en-US" sz="2000" dirty="0"/>
              <a:t>IM</a:t>
            </a:r>
            <a:r>
              <a:rPr lang="ro-RO" sz="2000" dirty="0"/>
              <a:t>P</a:t>
            </a:r>
            <a:r>
              <a:rPr lang="en-US" sz="2000" dirty="0"/>
              <a:t>TOME ALE COMPORTAMENTULUI </a:t>
            </a:r>
            <a:r>
              <a:rPr lang="ro-RO" sz="2000" dirty="0"/>
              <a:t>AUTO-VĂTĂMĂTOR</a:t>
            </a:r>
            <a:br>
              <a:rPr lang="pl-PL" dirty="0"/>
            </a:br>
            <a:endParaRPr lang="pl-PL" dirty="0"/>
          </a:p>
        </p:txBody>
      </p:sp>
      <p:sp>
        <p:nvSpPr>
          <p:cNvPr id="4" name="Rectangle 1">
            <a:extLst>
              <a:ext uri="{FF2B5EF4-FFF2-40B4-BE49-F238E27FC236}">
                <a16:creationId xmlns:a16="http://schemas.microsoft.com/office/drawing/2014/main" id="{093C68D5-93FE-47A3-815B-9274DCC6A90C}"/>
              </a:ext>
            </a:extLst>
          </p:cNvPr>
          <p:cNvSpPr>
            <a:spLocks noGrp="1" noChangeArrowheads="1"/>
          </p:cNvSpPr>
          <p:nvPr>
            <p:ph idx="1"/>
          </p:nvPr>
        </p:nvSpPr>
        <p:spPr bwMode="auto">
          <a:xfrm>
            <a:off x="457201" y="2122093"/>
            <a:ext cx="7859215"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Semnalele de avertizare comportamentale:</a:t>
            </a:r>
            <a:endPar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cicatrici, zgârieturi, tăieturi, vânătăi de origine necunoscută</a:t>
            </a:r>
            <a:endPar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pete de sânge pe îmbrăcăminte</a:t>
            </a:r>
            <a:endPar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pansamente numeroase, frecvente</a:t>
            </a:r>
            <a:endPar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purtarea de haine inadecvate cu mâneci lungi, picioare care pot ascunde rănile</a:t>
            </a:r>
            <a:endPar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evitarea activității în timpul căreia pot fi expuse răni, cicatrici (bazin)</a:t>
            </a:r>
            <a:endPar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purtarea de unelte ascuțite (lame de ras, foarfece, știfturi de siguranță, știfturi de desen)</a:t>
            </a:r>
            <a:endParaRPr kumimoji="0" lang="en-US"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petrece mult timp în toaletă, în locuri izolate</a:t>
            </a:r>
            <a:r>
              <a:rPr kumimoji="0" lang="en-US" altLang="en-US" b="0" i="0" u="none" strike="noStrike" cap="none" normalizeH="0" baseline="0" dirty="0">
                <a:ln>
                  <a:noFill/>
                </a:ln>
                <a:solidFill>
                  <a:schemeClr val="tx1"/>
                </a:solidFill>
                <a:effectLst/>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900018"/>
          </a:xfrm>
        </p:spPr>
        <p:txBody>
          <a:bodyPr>
            <a:normAutofit/>
          </a:bodyPr>
          <a:lstStyle/>
          <a:p>
            <a:r>
              <a:rPr lang="en-US" sz="2200" dirty="0" err="1"/>
              <a:t>CauZE</a:t>
            </a:r>
            <a:r>
              <a:rPr lang="en-US" sz="2200" dirty="0"/>
              <a:t> ALE COMPORTAMENTULUI </a:t>
            </a:r>
            <a:r>
              <a:rPr lang="ro-RO" sz="2200" dirty="0"/>
              <a:t>AUTO-VĂTĂMĂTOR</a:t>
            </a:r>
            <a:endParaRPr lang="pl-PL" dirty="0"/>
          </a:p>
        </p:txBody>
      </p:sp>
      <p:sp>
        <p:nvSpPr>
          <p:cNvPr id="4" name="Rectangle 1">
            <a:extLst>
              <a:ext uri="{FF2B5EF4-FFF2-40B4-BE49-F238E27FC236}">
                <a16:creationId xmlns:a16="http://schemas.microsoft.com/office/drawing/2014/main" id="{D42EE45A-6E90-454E-9A54-23D6792C9CDB}"/>
              </a:ext>
            </a:extLst>
          </p:cNvPr>
          <p:cNvSpPr>
            <a:spLocks noGrp="1" noChangeArrowheads="1"/>
          </p:cNvSpPr>
          <p:nvPr>
            <p:ph idx="1"/>
          </p:nvPr>
        </p:nvSpPr>
        <p:spPr bwMode="auto">
          <a:xfrm>
            <a:off x="457200" y="1497995"/>
            <a:ext cx="7859216" cy="4447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7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Cauze în mediu:</a:t>
            </a:r>
            <a:endParaRPr kumimoji="0" lang="en-US" altLang="en-US" sz="17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traume din copilărie</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violență fizică</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violența sexuală</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eaLnBrk="0" fontAlgn="base" hangingPunct="0">
              <a:spcBef>
                <a:spcPct val="0"/>
              </a:spcBef>
              <a:spcAft>
                <a:spcPct val="0"/>
              </a:spcAft>
              <a:buFont typeface="Wingdings" panose="05000000000000000000" pitchFamily="2" charset="2"/>
              <a:buChar char="Ø"/>
            </a:pPr>
            <a:r>
              <a:rPr lang="en-US" altLang="en-US" sz="1700" b="0" dirty="0">
                <a:latin typeface="Arial" panose="020B0604020202020204" pitchFamily="34" charset="0"/>
                <a:ea typeface="Times New Roman" panose="02020603050405020304" pitchFamily="18" charset="0"/>
                <a:cs typeface="Arial" panose="020B0604020202020204" pitchFamily="34" charset="0"/>
              </a:rPr>
              <a:t>n</a:t>
            </a: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egli</a:t>
            </a:r>
            <a:r>
              <a:rPr kumimoji="0" lang="en-US" altLang="en-US" sz="17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jen</a:t>
            </a:r>
            <a:r>
              <a:rPr lang="ro-RO" altLang="en-US" sz="1700" b="0" dirty="0">
                <a:latin typeface="Arial" panose="020B0604020202020204" pitchFamily="34" charset="0"/>
                <a:ea typeface="Times New Roman" panose="02020603050405020304" pitchFamily="18" charset="0"/>
                <a:cs typeface="Arial" panose="020B0604020202020204" pitchFamily="34" charset="0"/>
              </a:rPr>
              <a:t>ța</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stilul toxic al relațiilor</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separare, </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lang="en-US" altLang="en-US" sz="1700" b="0" dirty="0">
                <a:latin typeface="Arial" panose="020B0604020202020204" pitchFamily="34" charset="0"/>
                <a:ea typeface="Times New Roman" panose="02020603050405020304" pitchFamily="18" charset="0"/>
                <a:cs typeface="Arial" panose="020B0604020202020204" pitchFamily="34" charset="0"/>
              </a:rPr>
              <a:t>p</a:t>
            </a: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ierdere</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700" b="0"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7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Cauze inerente persoanei:</a:t>
            </a:r>
            <a:endParaRPr kumimoji="0" lang="en-US" altLang="en-US" sz="17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reglarea și controlul emoțiilor</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stimă de sine</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atitudine față de propriul corp</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tendințe disociative</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scheme cognitive</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apariția unei structuri anormale ale personalității</a:t>
            </a:r>
            <a:endParaRPr kumimoji="0" lang="en-US"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sz="17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prezența tulburărilor psihice.</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900018"/>
          </a:xfrm>
        </p:spPr>
        <p:txBody>
          <a:bodyPr>
            <a:normAutofit/>
          </a:bodyPr>
          <a:lstStyle/>
          <a:p>
            <a:br>
              <a:rPr lang="pl-PL" sz="2800" dirty="0">
                <a:latin typeface="Calibri" pitchFamily="34" charset="0"/>
              </a:rPr>
            </a:br>
            <a:r>
              <a:rPr lang="pl-PL" sz="2400" dirty="0"/>
              <a:t>Introduc</a:t>
            </a:r>
            <a:r>
              <a:rPr lang="en-US" sz="2400" dirty="0"/>
              <a:t>ERE</a:t>
            </a:r>
            <a:endParaRPr lang="pl-PL" sz="2800" dirty="0">
              <a:latin typeface="Calibri" pitchFamily="34" charset="0"/>
            </a:endParaRPr>
          </a:p>
        </p:txBody>
      </p:sp>
      <p:sp>
        <p:nvSpPr>
          <p:cNvPr id="7" name="Rectangle 4">
            <a:extLst>
              <a:ext uri="{FF2B5EF4-FFF2-40B4-BE49-F238E27FC236}">
                <a16:creationId xmlns:a16="http://schemas.microsoft.com/office/drawing/2014/main" id="{30A13723-0CC4-47C2-BB9B-7670E6AD5030}"/>
              </a:ext>
            </a:extLst>
          </p:cNvPr>
          <p:cNvSpPr>
            <a:spLocks noGrp="1" noChangeArrowheads="1"/>
          </p:cNvSpPr>
          <p:nvPr>
            <p:ph idx="1"/>
          </p:nvPr>
        </p:nvSpPr>
        <p:spPr bwMode="auto">
          <a:xfrm>
            <a:off x="457201" y="1677225"/>
            <a:ext cx="7931223"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Sindromul depresiv este o afecțiune pe termen lung, dăunătoare</a:t>
            </a:r>
            <a:endParaRPr kumimoji="0" lang="en-US"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 și gravă, caracterizată prin depresie excesivă a dispoziției și alte simptome psihologice, comportamentale și fizice.</a:t>
            </a:r>
            <a:r>
              <a:rPr kumimoji="0" lang="en-US"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Aproximativ 20-25% dintre adolescenți suferă de depresie clinică.În adolescență, de două ori mai multe fete decât băieți suferă de depresie. </a:t>
            </a:r>
            <a:endParaRPr kumimoji="0" lang="en-US"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Fetele depresive sunt mai susceptibile de a avea anxietate, în timp ce băieții au tulburări de comportament și ADHD.Se observă o tendință de creștere a tulburărilor depresive în rândul tinerilor.</a:t>
            </a:r>
            <a:endParaRPr kumimoji="0" lang="en-US"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Creșterea cazurilor de depresie în timpul pubertății este asociată atât cu influența factorilor hormonali cât și cu stresul rezultat din presiunea de adaptare la așteptările colegilor.</a:t>
            </a:r>
            <a:endParaRPr kumimoji="0" lang="en-US"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21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Un profesor atent ar trebui să fie o persoană care să observe problemele elevilor și să ia măsurile adecvate.</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0648"/>
            <a:ext cx="6203032" cy="1116042"/>
          </a:xfrm>
        </p:spPr>
        <p:txBody>
          <a:bodyPr>
            <a:normAutofit/>
          </a:bodyPr>
          <a:lstStyle/>
          <a:p>
            <a:r>
              <a:rPr lang="en-US" sz="2000" dirty="0" err="1"/>
              <a:t>Consecin</a:t>
            </a:r>
            <a:r>
              <a:rPr lang="ro-RO" sz="2000" dirty="0"/>
              <a:t>Ț</a:t>
            </a:r>
            <a:r>
              <a:rPr lang="en-US" sz="2000" dirty="0"/>
              <a:t>e ale </a:t>
            </a:r>
            <a:r>
              <a:rPr lang="en-US" sz="2000" dirty="0" err="1"/>
              <a:t>comportamentului</a:t>
            </a:r>
            <a:r>
              <a:rPr lang="en-US" sz="2000" dirty="0"/>
              <a:t>  </a:t>
            </a:r>
            <a:r>
              <a:rPr lang="ro-RO" sz="2000" dirty="0"/>
              <a:t>AUTO-VĂTĂMĂTOR</a:t>
            </a:r>
            <a:endParaRPr lang="pl-PL" sz="2000" dirty="0"/>
          </a:p>
        </p:txBody>
      </p:sp>
      <p:sp>
        <p:nvSpPr>
          <p:cNvPr id="5" name="Rectangle 2">
            <a:extLst>
              <a:ext uri="{FF2B5EF4-FFF2-40B4-BE49-F238E27FC236}">
                <a16:creationId xmlns:a16="http://schemas.microsoft.com/office/drawing/2014/main" id="{969F9055-1F51-4417-9F82-F047D56B2C03}"/>
              </a:ext>
            </a:extLst>
          </p:cNvPr>
          <p:cNvSpPr>
            <a:spLocks noGrp="1" noChangeArrowheads="1"/>
          </p:cNvSpPr>
          <p:nvPr>
            <p:ph idx="1"/>
          </p:nvPr>
        </p:nvSpPr>
        <p:spPr bwMode="auto">
          <a:xfrm>
            <a:off x="457201" y="1631061"/>
            <a:ext cx="7427167"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dependență (endorfinele provoacă euforie) </a:t>
            </a: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răni,</a:t>
            </a: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cicatrici infecţie</a:t>
            </a: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a:t>
            </a:r>
            <a:r>
              <a:rPr kumimoji="0" lang="ro-RO"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romboflebită</a:t>
            </a: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gânduri de sinucidere </a:t>
            </a: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mod distructiv de a face față problemelor probleme în activitatea socială și profesională (de exemplu, lipsa de acceptare, respingerea și stigmatizarea din mediu)</a:t>
            </a: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ro-RO" altLang="en-US"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lipsa controlului asupra propriei tale vieți</a:t>
            </a:r>
            <a:r>
              <a:rPr kumimoji="0" lang="en-US" altLang="en-US" b="0" i="0" u="none" strike="noStrike" cap="none" normalizeH="0" baseline="0" dirty="0">
                <a:ln>
                  <a:noFill/>
                </a:ln>
                <a:solidFill>
                  <a:schemeClr val="tx1"/>
                </a:solidFill>
                <a:effectLst/>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7562" y="152718"/>
            <a:ext cx="6010662" cy="1548090"/>
          </a:xfrm>
        </p:spPr>
        <p:txBody>
          <a:bodyPr>
            <a:normAutofit/>
          </a:bodyPr>
          <a:lstStyle/>
          <a:p>
            <a:pPr lvl="1" algn="ctr" rtl="0">
              <a:spcBef>
                <a:spcPct val="0"/>
              </a:spcBef>
            </a:pPr>
            <a:br>
              <a:rPr lang="pl-PL" sz="2200" dirty="0"/>
            </a:br>
            <a:br>
              <a:rPr lang="pl-PL" sz="2200" dirty="0"/>
            </a:br>
            <a:r>
              <a:rPr lang="en-US" sz="1600" b="1" dirty="0" err="1">
                <a:solidFill>
                  <a:schemeClr val="accent5">
                    <a:lumMod val="75000"/>
                  </a:schemeClr>
                </a:solidFill>
              </a:rPr>
              <a:t>Când</a:t>
            </a:r>
            <a:r>
              <a:rPr lang="en-US" sz="1600" b="1" dirty="0">
                <a:solidFill>
                  <a:schemeClr val="accent5">
                    <a:lumMod val="75000"/>
                  </a:schemeClr>
                </a:solidFill>
              </a:rPr>
              <a:t> </a:t>
            </a:r>
            <a:r>
              <a:rPr lang="en-US" sz="1600" b="1" dirty="0" err="1">
                <a:solidFill>
                  <a:schemeClr val="accent5">
                    <a:lumMod val="75000"/>
                  </a:schemeClr>
                </a:solidFill>
              </a:rPr>
              <a:t>vorbesti</a:t>
            </a:r>
            <a:r>
              <a:rPr lang="en-US" sz="1600" b="1" dirty="0">
                <a:solidFill>
                  <a:schemeClr val="accent5">
                    <a:lumMod val="75000"/>
                  </a:schemeClr>
                </a:solidFill>
              </a:rPr>
              <a:t> cu un </a:t>
            </a:r>
            <a:r>
              <a:rPr lang="en-US" sz="1600" b="1" dirty="0" err="1">
                <a:solidFill>
                  <a:schemeClr val="accent5">
                    <a:lumMod val="75000"/>
                  </a:schemeClr>
                </a:solidFill>
              </a:rPr>
              <a:t>elev</a:t>
            </a:r>
            <a:r>
              <a:rPr lang="en-US" sz="1600" b="1" dirty="0">
                <a:solidFill>
                  <a:schemeClr val="accent5">
                    <a:lumMod val="75000"/>
                  </a:schemeClr>
                </a:solidFill>
              </a:rPr>
              <a:t> cu </a:t>
            </a:r>
            <a:r>
              <a:rPr lang="ro-RO" altLang="en-US" sz="1600" b="1" dirty="0">
                <a:solidFill>
                  <a:schemeClr val="accent5">
                    <a:lumMod val="75000"/>
                  </a:schemeClr>
                </a:solidFill>
              </a:rPr>
              <a:t>comportament auto-vătămător</a:t>
            </a:r>
            <a:r>
              <a:rPr lang="en-US" altLang="en-US" sz="1600" b="1" dirty="0">
                <a:solidFill>
                  <a:schemeClr val="accent5">
                    <a:lumMod val="75000"/>
                  </a:schemeClr>
                </a:solidFill>
              </a:rPr>
              <a:t> </a:t>
            </a:r>
            <a:r>
              <a:rPr lang="pl-PL" sz="1600" b="1" dirty="0">
                <a:solidFill>
                  <a:schemeClr val="accent5">
                    <a:lumMod val="75000"/>
                  </a:schemeClr>
                </a:solidFill>
              </a:rPr>
              <a:t>:</a:t>
            </a:r>
            <a:br>
              <a:rPr lang="pl-PL" sz="1600" b="1" dirty="0">
                <a:solidFill>
                  <a:schemeClr val="accent3">
                    <a:lumMod val="75000"/>
                  </a:schemeClr>
                </a:solidFill>
              </a:rPr>
            </a:br>
            <a:endParaRPr lang="pl-PL" dirty="0"/>
          </a:p>
        </p:txBody>
      </p:sp>
      <p:graphicFrame>
        <p:nvGraphicFramePr>
          <p:cNvPr id="6" name="Table 5">
            <a:extLst>
              <a:ext uri="{FF2B5EF4-FFF2-40B4-BE49-F238E27FC236}">
                <a16:creationId xmlns:a16="http://schemas.microsoft.com/office/drawing/2014/main" id="{D5305A93-A621-4108-88E5-CAEC3C5FB67E}"/>
              </a:ext>
            </a:extLst>
          </p:cNvPr>
          <p:cNvGraphicFramePr>
            <a:graphicFrameLocks noGrp="1"/>
          </p:cNvGraphicFramePr>
          <p:nvPr>
            <p:extLst>
              <p:ext uri="{D42A27DB-BD31-4B8C-83A1-F6EECF244321}">
                <p14:modId xmlns:p14="http://schemas.microsoft.com/office/powerpoint/2010/main" val="1705937736"/>
              </p:ext>
            </p:extLst>
          </p:nvPr>
        </p:nvGraphicFramePr>
        <p:xfrm>
          <a:off x="323528" y="1556792"/>
          <a:ext cx="8363272" cy="5155356"/>
        </p:xfrm>
        <a:graphic>
          <a:graphicData uri="http://schemas.openxmlformats.org/drawingml/2006/table">
            <a:tbl>
              <a:tblPr firstRow="1" bandRow="1">
                <a:tableStyleId>{5C22544A-7EE6-4342-B048-85BDC9FD1C3A}</a:tableStyleId>
              </a:tblPr>
              <a:tblGrid>
                <a:gridCol w="4181636">
                  <a:extLst>
                    <a:ext uri="{9D8B030D-6E8A-4147-A177-3AD203B41FA5}">
                      <a16:colId xmlns:a16="http://schemas.microsoft.com/office/drawing/2014/main" val="465873975"/>
                    </a:ext>
                  </a:extLst>
                </a:gridCol>
                <a:gridCol w="4181636">
                  <a:extLst>
                    <a:ext uri="{9D8B030D-6E8A-4147-A177-3AD203B41FA5}">
                      <a16:colId xmlns:a16="http://schemas.microsoft.com/office/drawing/2014/main" val="3160115058"/>
                    </a:ext>
                  </a:extLst>
                </a:gridCol>
              </a:tblGrid>
              <a:tr h="312770">
                <a:tc>
                  <a:txBody>
                    <a:bodyPr/>
                    <a:lstStyle/>
                    <a:p>
                      <a:pPr marL="0" marR="0">
                        <a:lnSpc>
                          <a:spcPts val="27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200" b="1" kern="1200" dirty="0">
                          <a:solidFill>
                            <a:schemeClr val="lt1"/>
                          </a:solidFill>
                          <a:effectLst/>
                          <a:latin typeface="+mn-lt"/>
                          <a:ea typeface="+mn-ea"/>
                          <a:cs typeface="+mn-cs"/>
                        </a:rPr>
                        <a:t>ÎNCEARCĂ</a:t>
                      </a:r>
                      <a:endParaRPr lang="en-US" sz="1200" b="1" kern="1200" dirty="0">
                        <a:solidFill>
                          <a:schemeClr val="lt1"/>
                        </a:solidFill>
                        <a:effectLst/>
                        <a:latin typeface="+mn-lt"/>
                        <a:ea typeface="+mn-ea"/>
                        <a:cs typeface="+mn-cs"/>
                      </a:endParaRPr>
                    </a:p>
                  </a:txBody>
                  <a:tcPr marL="39118" marR="39118" marT="5433" marB="0"/>
                </a:tc>
                <a:tc>
                  <a:txBody>
                    <a:bodyPr/>
                    <a:lstStyle/>
                    <a:p>
                      <a:pPr marL="0" marR="0">
                        <a:lnSpc>
                          <a:spcPts val="27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pl-PL" sz="1200" b="1" kern="1200" dirty="0">
                          <a:solidFill>
                            <a:schemeClr val="lt1"/>
                          </a:solidFill>
                          <a:effectLst/>
                          <a:latin typeface="+mn-lt"/>
                          <a:ea typeface="+mn-ea"/>
                          <a:cs typeface="+mn-cs"/>
                        </a:rPr>
                        <a:t>NU </a:t>
                      </a:r>
                      <a:r>
                        <a:rPr lang="ro-RO" sz="1200" b="1" kern="1200" dirty="0">
                          <a:solidFill>
                            <a:schemeClr val="lt1"/>
                          </a:solidFill>
                          <a:effectLst/>
                          <a:latin typeface="+mn-lt"/>
                          <a:ea typeface="+mn-ea"/>
                          <a:cs typeface="+mn-cs"/>
                        </a:rPr>
                        <a:t>ÎNCERCA</a:t>
                      </a:r>
                      <a:endParaRPr lang="en-US" sz="1200" b="1" kern="1200" dirty="0">
                        <a:solidFill>
                          <a:schemeClr val="lt1"/>
                        </a:solidFill>
                        <a:effectLst/>
                        <a:latin typeface="+mn-lt"/>
                        <a:ea typeface="+mn-ea"/>
                        <a:cs typeface="+mn-cs"/>
                      </a:endParaRPr>
                    </a:p>
                  </a:txBody>
                  <a:tcPr marL="39118" marR="39118" marT="5433" marB="0"/>
                </a:tc>
                <a:extLst>
                  <a:ext uri="{0D108BD9-81ED-4DB2-BD59-A6C34878D82A}">
                    <a16:rowId xmlns:a16="http://schemas.microsoft.com/office/drawing/2014/main" val="3527817634"/>
                  </a:ext>
                </a:extLst>
              </a:tr>
              <a:tr h="604246">
                <a:tc>
                  <a:txBody>
                    <a:bodyPr/>
                    <a:lstStyle/>
                    <a:p>
                      <a:pPr marL="0" marR="0">
                        <a:lnSpc>
                          <a:spcPct val="107000"/>
                        </a:lnSpc>
                        <a:spcBef>
                          <a:spcPts val="0"/>
                        </a:spcBef>
                        <a:spcAft>
                          <a:spcPts val="800"/>
                        </a:spcAft>
                      </a:pPr>
                      <a:r>
                        <a:rPr lang="ro-RO" sz="1200" dirty="0">
                          <a:effectLst/>
                        </a:rPr>
                        <a:t>Acordarea sprijinului și compasiunii elevului îi va reduce vinovăția.</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tc>
                  <a:txBody>
                    <a:bodyPr/>
                    <a:lstStyle/>
                    <a:p>
                      <a:pPr marL="0" marR="0">
                        <a:lnSpc>
                          <a:spcPct val="107000"/>
                        </a:lnSpc>
                        <a:spcBef>
                          <a:spcPts val="0"/>
                        </a:spcBef>
                        <a:spcAft>
                          <a:spcPts val="800"/>
                        </a:spcAft>
                      </a:pPr>
                      <a:r>
                        <a:rPr lang="ro-RO" sz="1200">
                          <a:effectLst/>
                        </a:rPr>
                        <a:t>Sperierea unui elev, de ex. „Înțelegi că poți muri?”</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extLst>
                  <a:ext uri="{0D108BD9-81ED-4DB2-BD59-A6C34878D82A}">
                    <a16:rowId xmlns:a16="http://schemas.microsoft.com/office/drawing/2014/main" val="4210881553"/>
                  </a:ext>
                </a:extLst>
              </a:tr>
              <a:tr h="807085">
                <a:tc>
                  <a:txBody>
                    <a:bodyPr/>
                    <a:lstStyle/>
                    <a:p>
                      <a:pPr marL="0" marR="0">
                        <a:lnSpc>
                          <a:spcPct val="107000"/>
                        </a:lnSpc>
                        <a:spcBef>
                          <a:spcPts val="0"/>
                        </a:spcBef>
                        <a:spcAft>
                          <a:spcPts val="800"/>
                        </a:spcAft>
                      </a:pPr>
                      <a:r>
                        <a:rPr lang="ro-RO" sz="1200">
                          <a:effectLst/>
                        </a:rPr>
                        <a:t>Fii calm, deoarece nervozitatea și furia împiedică contactul cu elevul.</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tc>
                  <a:txBody>
                    <a:bodyPr/>
                    <a:lstStyle/>
                    <a:p>
                      <a:pPr marL="0" marR="0">
                        <a:lnSpc>
                          <a:spcPct val="107000"/>
                        </a:lnSpc>
                        <a:spcBef>
                          <a:spcPts val="0"/>
                        </a:spcBef>
                        <a:spcAft>
                          <a:spcPts val="800"/>
                        </a:spcAft>
                      </a:pPr>
                      <a:r>
                        <a:rPr lang="ro-RO" sz="1200" dirty="0">
                          <a:effectLst/>
                        </a:rPr>
                        <a:t>Să critici si să judeci, de exemplu: „Nu trebuie să faci asta!”; - Cum poți face ceva atât de prost?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extLst>
                  <a:ext uri="{0D108BD9-81ED-4DB2-BD59-A6C34878D82A}">
                    <a16:rowId xmlns:a16="http://schemas.microsoft.com/office/drawing/2014/main" val="2690589721"/>
                  </a:ext>
                </a:extLst>
              </a:tr>
              <a:tr h="807085">
                <a:tc>
                  <a:txBody>
                    <a:bodyPr/>
                    <a:lstStyle/>
                    <a:p>
                      <a:pPr marL="0" marR="0">
                        <a:lnSpc>
                          <a:spcPct val="107000"/>
                        </a:lnSpc>
                        <a:spcBef>
                          <a:spcPts val="0"/>
                        </a:spcBef>
                        <a:spcAft>
                          <a:spcPts val="800"/>
                        </a:spcAft>
                      </a:pPr>
                      <a:r>
                        <a:rPr lang="ro-RO" sz="1200">
                          <a:effectLst/>
                        </a:rPr>
                        <a:t>Discutați în loc să puneți în mod constant întrebări care îl fac pe elev să se simtă vinovat.</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tc>
                  <a:txBody>
                    <a:bodyPr/>
                    <a:lstStyle/>
                    <a:p>
                      <a:pPr marL="0" marR="0">
                        <a:lnSpc>
                          <a:spcPct val="107000"/>
                        </a:lnSpc>
                        <a:spcBef>
                          <a:spcPts val="0"/>
                        </a:spcBef>
                        <a:spcAft>
                          <a:spcPts val="800"/>
                        </a:spcAft>
                      </a:pPr>
                      <a:r>
                        <a:rPr lang="ro-RO" sz="1200" dirty="0">
                          <a:effectLst/>
                        </a:rPr>
                        <a:t>Să pui întrebări de genul „De ce faceți acest lucru?”, „Ce doriți să obțineți prin asta?”</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extLst>
                  <a:ext uri="{0D108BD9-81ED-4DB2-BD59-A6C34878D82A}">
                    <a16:rowId xmlns:a16="http://schemas.microsoft.com/office/drawing/2014/main" val="1878188486"/>
                  </a:ext>
                </a:extLst>
              </a:tr>
              <a:tr h="807085">
                <a:tc>
                  <a:txBody>
                    <a:bodyPr/>
                    <a:lstStyle/>
                    <a:p>
                      <a:pPr marL="0" marR="0">
                        <a:lnSpc>
                          <a:spcPct val="107000"/>
                        </a:lnSpc>
                        <a:spcBef>
                          <a:spcPts val="0"/>
                        </a:spcBef>
                        <a:spcAft>
                          <a:spcPts val="800"/>
                        </a:spcAft>
                      </a:pPr>
                      <a:r>
                        <a:rPr lang="ro-RO" sz="1200">
                          <a:effectLst/>
                        </a:rPr>
                        <a:t>Acționați cu elevul pentru a nu elibera noi zone de tensiune.</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tc>
                  <a:txBody>
                    <a:bodyPr/>
                    <a:lstStyle/>
                    <a:p>
                      <a:pPr marL="0" marR="0">
                        <a:lnSpc>
                          <a:spcPct val="107000"/>
                        </a:lnSpc>
                        <a:spcBef>
                          <a:spcPts val="0"/>
                        </a:spcBef>
                        <a:spcAft>
                          <a:spcPts val="800"/>
                        </a:spcAft>
                      </a:pPr>
                      <a:r>
                        <a:rPr lang="ro-RO" sz="1200">
                          <a:effectLst/>
                        </a:rPr>
                        <a:t>Impunerea de soluții și acțiuni, de ex. "Oprește-l imediat! Ar trebui să știi că nu duce la nimic".</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extLst>
                  <a:ext uri="{0D108BD9-81ED-4DB2-BD59-A6C34878D82A}">
                    <a16:rowId xmlns:a16="http://schemas.microsoft.com/office/drawing/2014/main" val="2874360471"/>
                  </a:ext>
                </a:extLst>
              </a:tr>
              <a:tr h="1010000">
                <a:tc>
                  <a:txBody>
                    <a:bodyPr/>
                    <a:lstStyle/>
                    <a:p>
                      <a:pPr marL="0" marR="0">
                        <a:lnSpc>
                          <a:spcPct val="107000"/>
                        </a:lnSpc>
                        <a:spcBef>
                          <a:spcPts val="0"/>
                        </a:spcBef>
                        <a:spcAft>
                          <a:spcPts val="800"/>
                        </a:spcAft>
                      </a:pPr>
                      <a:r>
                        <a:rPr lang="ro-RO" sz="1200">
                          <a:effectLst/>
                        </a:rPr>
                        <a:t>La începutul contactului, utilizați abordarea „NOI” în declarațiile dvs., adică „să vedem, să încercăm, să căutăm soluții.” Apoi „VOI”.</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tc>
                  <a:txBody>
                    <a:bodyPr/>
                    <a:lstStyle/>
                    <a:p>
                      <a:pPr marL="0" marR="0">
                        <a:lnSpc>
                          <a:spcPct val="107000"/>
                        </a:lnSpc>
                        <a:spcBef>
                          <a:spcPts val="0"/>
                        </a:spcBef>
                        <a:spcAft>
                          <a:spcPts val="800"/>
                        </a:spcAft>
                      </a:pPr>
                      <a:r>
                        <a:rPr lang="ro-RO" sz="1200">
                          <a:effectLst/>
                        </a:rPr>
                        <a:t>Sfaturi rapide, de ex. „Nu vă faceți griji, totul va fi în regulă”.</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extLst>
                  <a:ext uri="{0D108BD9-81ED-4DB2-BD59-A6C34878D82A}">
                    <a16:rowId xmlns:a16="http://schemas.microsoft.com/office/drawing/2014/main" val="548208942"/>
                  </a:ext>
                </a:extLst>
              </a:tr>
              <a:tr h="807085">
                <a:tc>
                  <a:txBody>
                    <a:bodyPr/>
                    <a:lstStyle/>
                    <a:p>
                      <a:pPr marL="0" marR="0">
                        <a:lnSpc>
                          <a:spcPct val="107000"/>
                        </a:lnSpc>
                        <a:spcBef>
                          <a:spcPts val="0"/>
                        </a:spcBef>
                        <a:spcAft>
                          <a:spcPts val="800"/>
                        </a:spcAft>
                      </a:pPr>
                      <a:r>
                        <a:rPr lang="ro-RO" sz="1200">
                          <a:effectLst/>
                        </a:rPr>
                        <a:t>Validați emoțiile elevului, adică confirmați că sentimentele și gândurile lor sunt acceptabile într-o situație dată.</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tc>
                  <a:txBody>
                    <a:bodyPr/>
                    <a:lstStyle/>
                    <a:p>
                      <a:pPr marL="0" marR="0">
                        <a:lnSpc>
                          <a:spcPct val="107000"/>
                        </a:lnSpc>
                        <a:spcBef>
                          <a:spcPts val="0"/>
                        </a:spcBef>
                        <a:spcAft>
                          <a:spcPts val="800"/>
                        </a:spcAft>
                      </a:pPr>
                      <a:r>
                        <a:rPr lang="ro-RO" sz="1200" dirty="0">
                          <a:effectLst/>
                        </a:rPr>
                        <a:t>Determinarea fără echivoc a emoțiilor elevului, de ex. „Știu bine ce simți”.</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118" marR="39118" marT="5433" marB="0"/>
                </a:tc>
                <a:extLst>
                  <a:ext uri="{0D108BD9-81ED-4DB2-BD59-A6C34878D82A}">
                    <a16:rowId xmlns:a16="http://schemas.microsoft.com/office/drawing/2014/main" val="710775688"/>
                  </a:ext>
                </a:extLst>
              </a:tr>
            </a:tbl>
          </a:graphicData>
        </a:graphic>
      </p:graphicFrame>
      <p:sp>
        <p:nvSpPr>
          <p:cNvPr id="7" name="Rectangle 1">
            <a:extLst>
              <a:ext uri="{FF2B5EF4-FFF2-40B4-BE49-F238E27FC236}">
                <a16:creationId xmlns:a16="http://schemas.microsoft.com/office/drawing/2014/main" id="{52519B3D-5462-4CD6-83FE-590C72137C6F}"/>
              </a:ext>
            </a:extLst>
          </p:cNvPr>
          <p:cNvSpPr>
            <a:spLocks noChangeArrowheads="1"/>
          </p:cNvSpPr>
          <p:nvPr/>
        </p:nvSpPr>
        <p:spPr bwMode="auto">
          <a:xfrm>
            <a:off x="467544" y="332656"/>
            <a:ext cx="576064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ro-RO" altLang="en-US" sz="2400" dirty="0">
                <a:solidFill>
                  <a:schemeClr val="accent6">
                    <a:lumMod val="75000"/>
                  </a:schemeClr>
                </a:solidFill>
              </a:rPr>
              <a:t>Plan de acțiune corectivă cu elevul cu comportament auto-vătămător</a:t>
            </a:r>
            <a:r>
              <a:rPr lang="en-US" altLang="en-US" sz="2400" dirty="0">
                <a:solidFill>
                  <a:schemeClr val="accent6">
                    <a:lumMod val="75000"/>
                  </a:schemeClr>
                </a:solidFill>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3"/>
          <p:cNvSpPr txBox="1">
            <a:spLocks noGrp="1"/>
          </p:cNvSpPr>
          <p:nvPr>
            <p:ph type="ctrTitle"/>
          </p:nvPr>
        </p:nvSpPr>
        <p:spPr>
          <a:xfrm>
            <a:off x="357158" y="2786058"/>
            <a:ext cx="8072494" cy="12972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accent6"/>
              </a:buClr>
              <a:buSzPts val="1600"/>
              <a:buFont typeface="Calibri"/>
              <a:buNone/>
            </a:pPr>
            <a:r>
              <a:rPr lang="en-US" sz="2800" b="1" dirty="0">
                <a:latin typeface="Calibri"/>
                <a:ea typeface="Calibri"/>
                <a:cs typeface="Calibri"/>
                <a:sym typeface="Calibri"/>
              </a:rPr>
              <a:t>ETAPE </a:t>
            </a:r>
            <a:r>
              <a:rPr lang="ro-RO" sz="2800" b="1" dirty="0">
                <a:latin typeface="Calibri"/>
                <a:ea typeface="Calibri"/>
                <a:cs typeface="Calibri"/>
                <a:sym typeface="Calibri"/>
              </a:rPr>
              <a:t>Î</a:t>
            </a:r>
            <a:r>
              <a:rPr lang="en-US" sz="2800" b="1" dirty="0">
                <a:latin typeface="Calibri"/>
                <a:ea typeface="Calibri"/>
                <a:cs typeface="Calibri"/>
                <a:sym typeface="Calibri"/>
              </a:rPr>
              <a:t>N CONSTRUIREA UNEI STRATEGII PENTRU A PUTEA LUCRA CU ELEVII TIMIZI</a:t>
            </a:r>
            <a:br>
              <a:rPr lang="pl-PL" sz="2800" dirty="0"/>
            </a:br>
            <a:endParaRPr sz="2800" dirty="0">
              <a:solidFill>
                <a:srgbClr val="08A5EF"/>
              </a:solidFill>
              <a:latin typeface="Calibri"/>
              <a:ea typeface="Calibri"/>
              <a:cs typeface="Calibri"/>
              <a:sym typeface="Calibri"/>
            </a:endParaRPr>
          </a:p>
        </p:txBody>
      </p:sp>
      <p:sp>
        <p:nvSpPr>
          <p:cNvPr id="98" name="Google Shape;98;p13"/>
          <p:cNvSpPr txBox="1">
            <a:spLocks noGrp="1"/>
          </p:cNvSpPr>
          <p:nvPr>
            <p:ph type="subTitle" idx="1"/>
          </p:nvPr>
        </p:nvSpPr>
        <p:spPr>
          <a:xfrm>
            <a:off x="642910" y="4000504"/>
            <a:ext cx="7283152" cy="57606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2"/>
              </a:buClr>
              <a:buSzPts val="2000"/>
              <a:buNone/>
            </a:pPr>
            <a:r>
              <a:rPr lang="pl-PL"/>
              <a:t> </a:t>
            </a:r>
            <a:endParaRPr/>
          </a:p>
        </p:txBody>
      </p:sp>
      <p:pic>
        <p:nvPicPr>
          <p:cNvPr id="99" name="Google Shape;99;p13"/>
          <p:cNvPicPr preferRelativeResize="0"/>
          <p:nvPr/>
        </p:nvPicPr>
        <p:blipFill rotWithShape="1">
          <a:blip r:embed="rId3">
            <a:alphaModFix/>
          </a:blip>
          <a:srcRect/>
          <a:stretch/>
        </p:blipFill>
        <p:spPr>
          <a:xfrm>
            <a:off x="142844" y="285728"/>
            <a:ext cx="1928826" cy="549715"/>
          </a:xfrm>
          <a:prstGeom prst="rect">
            <a:avLst/>
          </a:prstGeom>
          <a:noFill/>
          <a:ln>
            <a:noFill/>
          </a:ln>
        </p:spPr>
      </p:pic>
      <p:sp>
        <p:nvSpPr>
          <p:cNvPr id="100" name="Google Shape;100;p13"/>
          <p:cNvSpPr/>
          <p:nvPr/>
        </p:nvSpPr>
        <p:spPr>
          <a:xfrm>
            <a:off x="214282" y="785795"/>
            <a:ext cx="3637638" cy="30777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pl-PL" sz="1400" b="1" i="0" u="none" strike="noStrike" cap="none">
                <a:solidFill>
                  <a:schemeClr val="dk1"/>
                </a:solidFill>
                <a:latin typeface="Arial"/>
                <a:ea typeface="Arial"/>
                <a:cs typeface="Arial"/>
                <a:sym typeface="Arial"/>
              </a:rPr>
              <a:t>ERASMUS + 2019-1-PL01- KA201-06486</a:t>
            </a:r>
            <a:endParaRPr sz="1050" b="0" i="0" u="none" strike="noStrike" cap="none">
              <a:solidFill>
                <a:schemeClr val="dk2"/>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457200" y="152718"/>
            <a:ext cx="5791200" cy="900018"/>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2800"/>
              <a:buFont typeface="Arial "/>
              <a:buNone/>
            </a:pPr>
            <a:r>
              <a:rPr lang="pl-PL" sz="2800" dirty="0"/>
              <a:t>INTRODUC</a:t>
            </a:r>
            <a:r>
              <a:rPr lang="en-US" sz="2800" dirty="0"/>
              <a:t>ERE</a:t>
            </a:r>
            <a:endParaRPr sz="2800" dirty="0"/>
          </a:p>
        </p:txBody>
      </p:sp>
      <p:sp>
        <p:nvSpPr>
          <p:cNvPr id="2" name="Rectangle 1">
            <a:extLst>
              <a:ext uri="{FF2B5EF4-FFF2-40B4-BE49-F238E27FC236}">
                <a16:creationId xmlns:a16="http://schemas.microsoft.com/office/drawing/2014/main" id="{26C0F4F1-40CA-4695-8152-E8CF0497EDBE}"/>
              </a:ext>
            </a:extLst>
          </p:cNvPr>
          <p:cNvSpPr>
            <a:spLocks noChangeArrowheads="1"/>
          </p:cNvSpPr>
          <p:nvPr/>
        </p:nvSpPr>
        <p:spPr bwMode="auto">
          <a:xfrm>
            <a:off x="161764" y="1628800"/>
            <a:ext cx="8820471"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Timiditatea este o tendință de a simți anxietate în condiții caracterizate de prezența altor persoane. </a:t>
            </a:r>
            <a:endPar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La rădăcina timidității se află un fel de imagine de sine care determină percepția discrepanței negative între îndeplinirea proprie, reală și acceptată (imaginată) a standardelor sociale (sarcini și cerințe).</a:t>
            </a:r>
            <a:endPar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Timiditatea este atât un sentiment ușor de jenă, o teamă nerezonabilă față de oameni, cât și un sindrom acut de reacții nevrotice. În funcție de situație, poate lua diverse intensități, de ex. de la o ușoară jenă, prin anxietate fără niciun motiv aparent, până la panică și dorința de a scăpa imediat.</a:t>
            </a:r>
            <a:endPar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Există trei tipuri de timiditate:</a:t>
            </a:r>
            <a:endPar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endParaRPr>
          </a:p>
          <a:p>
            <a:pPr marL="228600" lvl="0" indent="-228600" eaLnBrk="0" fontAlgn="base" hangingPunct="0">
              <a:spcBef>
                <a:spcPct val="0"/>
              </a:spcBef>
              <a:spcAft>
                <a:spcPct val="0"/>
              </a:spcAft>
              <a:buFontTx/>
              <a:buAutoNum type="arabicPeriod"/>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Moment</a:t>
            </a:r>
            <a:r>
              <a:rPr lang="ro-RO"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ă</a:t>
            </a: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 trăit ca stare într-un anumit tip de situații sociale (intimidare).</a:t>
            </a:r>
            <a:endPar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endParaRPr lang="en-US"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endParaRPr>
          </a:p>
          <a:p>
            <a:pPr marL="228600" lvl="0" indent="-228600" eaLnBrk="0" fontAlgn="base" hangingPunct="0">
              <a:spcBef>
                <a:spcPct val="0"/>
              </a:spcBef>
              <a:spcAft>
                <a:spcPct val="0"/>
              </a:spcAft>
              <a:buFontTx/>
              <a:buAutoNum type="arabicPeriod"/>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 Tranzitor</a:t>
            </a:r>
            <a:r>
              <a:rPr kumimoji="0" lang="en-US" altLang="en-US" sz="1400" b="0" i="0" u="none" strike="noStrike" cap="none" normalizeH="0" baseline="0" dirty="0" err="1">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ie</a:t>
            </a: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 legat</a:t>
            </a:r>
            <a:r>
              <a:rPr lang="ro-RO"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ă</a:t>
            </a: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 de dinamica dezvoltării mentale, în special de formarea personalității. </a:t>
            </a:r>
            <a:r>
              <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 Se </a:t>
            </a:r>
            <a:r>
              <a:rPr kumimoji="0" lang="en-US" altLang="en-US" sz="1400" b="0" i="0" u="none" strike="noStrike" cap="none" normalizeH="0" baseline="0" dirty="0" err="1">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intalne</a:t>
            </a:r>
            <a:r>
              <a:rPr lang="ro-RO"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ș</a:t>
            </a:r>
            <a:r>
              <a:rPr kumimoji="0" lang="en-US" altLang="en-US" sz="1400" b="0" i="0" u="none" strike="noStrike" cap="none" normalizeH="0" baseline="0" dirty="0" err="1">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te</a:t>
            </a:r>
            <a:r>
              <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 </a:t>
            </a: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mai frecvent la copii și adolescenți și este o manifestare a momentelor de criză în procesul de formare a personalității.</a:t>
            </a:r>
            <a:endParaRPr kumimoji="0" lang="en-US"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R="0" lvl="0" algn="l" defTabSz="914400" rtl="0" eaLnBrk="0" fontAlgn="base" latinLnBrk="0" hangingPunct="0">
              <a:lnSpc>
                <a:spcPct val="100000"/>
              </a:lnSpc>
              <a:spcBef>
                <a:spcPct val="0"/>
              </a:spcBef>
              <a:spcAft>
                <a:spcPct val="0"/>
              </a:spcAft>
              <a:buClrTx/>
              <a:buSzTx/>
              <a:tabLst/>
            </a:pPr>
            <a:endParaRPr lang="en-US"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endParaRPr>
          </a:p>
          <a:p>
            <a:pPr lvl="0" eaLnBrk="0" fontAlgn="base" hangingPunct="0">
              <a:spcBef>
                <a:spcPct val="0"/>
              </a:spcBef>
              <a:spcAft>
                <a:spcPct val="0"/>
              </a:spcAft>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3. Persistent</a:t>
            </a:r>
            <a:r>
              <a:rPr lang="ro-RO" altLang="en-US" sz="140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ă</a:t>
            </a: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 caracterizând anumite persoane de-a lungul vieții ca urmare a unei forme specifice a personalității lor.</a:t>
            </a:r>
            <a:r>
              <a:rPr kumimoji="0" lang="en-US" altLang="en-US" sz="1400" b="0" i="0" u="none" strike="noStrike" cap="none" normalizeH="0" baseline="0" dirty="0">
                <a:ln>
                  <a:noFill/>
                </a:ln>
                <a:solidFill>
                  <a:schemeClr val="tx1"/>
                </a:solidFill>
                <a:effectLst/>
                <a:latin typeface="Calibri" panose="020F0502020204030204" pitchFamily="34" charset="0"/>
              </a:rPr>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8"/>
          <p:cNvSpPr txBox="1">
            <a:spLocks noGrp="1"/>
          </p:cNvSpPr>
          <p:nvPr>
            <p:ph type="title"/>
          </p:nvPr>
        </p:nvSpPr>
        <p:spPr>
          <a:xfrm>
            <a:off x="542643" y="476672"/>
            <a:ext cx="5791200" cy="1371600"/>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000"/>
            </a:pPr>
            <a:r>
              <a:rPr lang="pl-PL" sz="2000" dirty="0">
                <a:latin typeface="+mn-lt"/>
              </a:rPr>
              <a:t>S</a:t>
            </a:r>
            <a:r>
              <a:rPr lang="en-US" sz="2000" dirty="0">
                <a:latin typeface="+mn-lt"/>
              </a:rPr>
              <a:t>IMPTOME ALE TIMIDIT</a:t>
            </a:r>
            <a:r>
              <a:rPr lang="ro-RO" altLang="en-US" sz="2000" dirty="0">
                <a:latin typeface="+mn-lt"/>
              </a:rPr>
              <a:t>ĂȚ</a:t>
            </a:r>
            <a:r>
              <a:rPr lang="en-US" sz="2000" dirty="0">
                <a:latin typeface="+mn-lt"/>
              </a:rPr>
              <a:t>II</a:t>
            </a:r>
            <a:br>
              <a:rPr lang="pl-PL" sz="2000" dirty="0">
                <a:latin typeface="+mn-lt"/>
              </a:rPr>
            </a:br>
            <a:endParaRPr sz="2000" dirty="0">
              <a:latin typeface="+mn-lt"/>
            </a:endParaRPr>
          </a:p>
        </p:txBody>
      </p:sp>
      <p:sp>
        <p:nvSpPr>
          <p:cNvPr id="3" name="Rectangle 2">
            <a:extLst>
              <a:ext uri="{FF2B5EF4-FFF2-40B4-BE49-F238E27FC236}">
                <a16:creationId xmlns:a16="http://schemas.microsoft.com/office/drawing/2014/main" id="{83741835-35EE-4CED-B26E-F6DCDFD1363B}"/>
              </a:ext>
            </a:extLst>
          </p:cNvPr>
          <p:cNvSpPr>
            <a:spLocks noChangeArrowheads="1"/>
          </p:cNvSpPr>
          <p:nvPr/>
        </p:nvSpPr>
        <p:spPr bwMode="auto">
          <a:xfrm>
            <a:off x="0" y="182433"/>
            <a:ext cx="20840"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 Placeholder 3">
            <a:extLst>
              <a:ext uri="{FF2B5EF4-FFF2-40B4-BE49-F238E27FC236}">
                <a16:creationId xmlns:a16="http://schemas.microsoft.com/office/drawing/2014/main" id="{874D23DA-3E94-4CD6-9AA8-66AFA513BD94}"/>
              </a:ext>
            </a:extLst>
          </p:cNvPr>
          <p:cNvSpPr>
            <a:spLocks noGrp="1" noChangeArrowheads="1"/>
          </p:cNvSpPr>
          <p:nvPr>
            <p:ph type="body" idx="1"/>
          </p:nvPr>
        </p:nvSpPr>
        <p:spPr bwMode="auto">
          <a:xfrm>
            <a:off x="542643" y="2436858"/>
            <a:ext cx="8058713" cy="3200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ro-RO" altLang="en-US" sz="160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Timiditatea este un s</a:t>
            </a:r>
            <a:r>
              <a:rPr kumimoji="0" lang="en-US" altLang="en-US" sz="1600" i="0" u="none" strike="noStrike" cap="none" normalizeH="0" baseline="0" dirty="0" err="1">
                <a:ln>
                  <a:noFill/>
                </a:ln>
                <a:solidFill>
                  <a:schemeClr val="tx1"/>
                </a:solidFill>
                <a:effectLst/>
                <a:ea typeface="Times New Roman" panose="02020603050405020304" pitchFamily="18" charset="0"/>
                <a:cs typeface="Arial" panose="020B0604020202020204" pitchFamily="34" charset="0"/>
              </a:rPr>
              <a:t>istem</a:t>
            </a:r>
            <a:r>
              <a:rPr kumimoji="0" lang="ro-RO" altLang="en-US" sz="160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complex de simptome care se manifestă în sfera</a:t>
            </a:r>
            <a:r>
              <a:rPr kumimoji="0" lang="en-US" altLang="en-US" sz="160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comportamentală, care constau în inhibarea activității individului într-o situație de expunere socială;</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emoțională, care include următoarele domenii: fric</a:t>
            </a:r>
            <a:r>
              <a:rPr lang="ro-RO" altLang="en-US" sz="1600" b="0" dirty="0">
                <a:ea typeface="Times New Roman" panose="02020603050405020304" pitchFamily="18" charset="0"/>
                <a:cs typeface="Arial" panose="020B0604020202020204" pitchFamily="34" charset="0"/>
              </a:rPr>
              <a:t>ă</a:t>
            </a: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de evaluarea negativă de către ceilalți, sentimentul de jenă în situațiile sociale, trăirea anxietății, apare când oamenii timizi se tem de a fi evaluați, sentimentul unei amenințări personale în situații de contact social și teama de contactul cu ceilalți oameni;</a:t>
            </a:r>
            <a:endPar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orientat spre sine, care include în primul rând tendința spre visarea cu ochii deschiși, întreruperea proceselor de gândire, un sentiment de inferioritate și lipsa de încredere în sine. Oamenii timizi sunt însoțiți în mod constant de frica compromisului, a criticilor, a ridicolului, a eșecului și a suferinței. Un elev timid se caracterizează prin autocontrol excesiv, lipsă de încredere și încredere în sine, frică de respingere și părerea constantă că este evaluat sau criticat.</a:t>
            </a:r>
            <a:r>
              <a:rPr kumimoji="0" lang="en-US" altLang="en-US" sz="1600" b="0" i="0" u="none" strike="noStrike" cap="none" normalizeH="0" baseline="0" dirty="0">
                <a:ln>
                  <a:noFill/>
                </a:ln>
                <a:solidFill>
                  <a:schemeClr val="tx1"/>
                </a:solidFill>
                <a:effectLst/>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9"/>
          <p:cNvSpPr txBox="1">
            <a:spLocks noGrp="1"/>
          </p:cNvSpPr>
          <p:nvPr>
            <p:ph type="title"/>
          </p:nvPr>
        </p:nvSpPr>
        <p:spPr>
          <a:xfrm>
            <a:off x="611560" y="618047"/>
            <a:ext cx="5791200" cy="900018"/>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200"/>
            </a:pPr>
            <a:r>
              <a:rPr lang="pl-PL" sz="2200" dirty="0"/>
              <a:t>CAU</a:t>
            </a:r>
            <a:r>
              <a:rPr lang="en-US" sz="2200" dirty="0"/>
              <a:t>ZE ALE TIMIDIT</a:t>
            </a:r>
            <a:r>
              <a:rPr lang="ro-RO" altLang="en-US" sz="2200" dirty="0"/>
              <a:t>ĂȚ</a:t>
            </a:r>
            <a:r>
              <a:rPr lang="en-US" sz="2200" dirty="0"/>
              <a:t>II </a:t>
            </a:r>
            <a:endParaRPr sz="2200" dirty="0"/>
          </a:p>
        </p:txBody>
      </p:sp>
      <p:sp>
        <p:nvSpPr>
          <p:cNvPr id="2" name="Text Placeholder 1">
            <a:extLst>
              <a:ext uri="{FF2B5EF4-FFF2-40B4-BE49-F238E27FC236}">
                <a16:creationId xmlns:a16="http://schemas.microsoft.com/office/drawing/2014/main" id="{FA05E3C8-17C8-41F6-BDE8-91B0D06C4B8A}"/>
              </a:ext>
            </a:extLst>
          </p:cNvPr>
          <p:cNvSpPr>
            <a:spLocks noGrp="1" noChangeArrowheads="1"/>
          </p:cNvSpPr>
          <p:nvPr>
            <p:ph type="body" idx="1"/>
          </p:nvPr>
        </p:nvSpPr>
        <p:spPr bwMode="auto">
          <a:xfrm>
            <a:off x="457201" y="2548039"/>
            <a:ext cx="8147247"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așteptări excesive ale părinților, profesorilor sau colegilor</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dobândirea insuficientă a abilităților sociale, de exemplu din cauza lipsei unui</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800" b="0" dirty="0">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contact suficient cu colegii</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amintiri triste de respingere și ridicolsemnale și emoții primite de la părinți în</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800" b="0" dirty="0">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primii ani de viață (învățând să fii timid)aplicarea de restricții, </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penalizare necorespunzătoare și sistem de recompensare</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neconcordanță în procedurile educaționale în raport cu copilul</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experiențe negative sau lipsă de experiență în vorbirea în public</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motive inerente sistemului școlar: școli prea mari, numeroase clase, eșecuri</a:t>
            </a:r>
            <a:endParaRPr kumimoji="0" lang="en-US"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800" b="0" dirty="0">
                <a:ea typeface="Times New Roman" panose="02020603050405020304" pitchFamily="18" charset="0"/>
                <a:cs typeface="Arial" panose="020B0604020202020204" pitchFamily="34" charset="0"/>
              </a:rPr>
              <a:t> </a:t>
            </a:r>
            <a:r>
              <a:rPr kumimoji="0" lang="ro-RO" altLang="en-US" sz="1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școlare (atât în ​​sfera educației, cât și în relațiile cu ceilalți)</a:t>
            </a:r>
            <a:r>
              <a:rPr kumimoji="0" lang="en-US" altLang="en-US" sz="1800" b="0" i="0" u="none" strike="noStrike" cap="none" normalizeH="0" baseline="0" dirty="0">
                <a:ln>
                  <a:noFill/>
                </a:ln>
                <a:solidFill>
                  <a:schemeClr val="tx1"/>
                </a:solidFill>
                <a:effectLst/>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0"/>
          <p:cNvSpPr txBox="1">
            <a:spLocks noGrp="1"/>
          </p:cNvSpPr>
          <p:nvPr>
            <p:ph type="title"/>
          </p:nvPr>
        </p:nvSpPr>
        <p:spPr>
          <a:xfrm>
            <a:off x="457200" y="152718"/>
            <a:ext cx="6203032" cy="1116042"/>
          </a:xfrm>
          <a:prstGeom prst="rect">
            <a:avLst/>
          </a:prstGeom>
          <a:noFill/>
          <a:ln>
            <a:noFill/>
          </a:ln>
        </p:spPr>
        <p:txBody>
          <a:bodyPr spcFirstLastPara="1" wrap="square" lIns="91425" tIns="45700" rIns="91425" bIns="45700" anchor="b" anchorCtr="0">
            <a:noAutofit/>
          </a:bodyPr>
          <a:lstStyle/>
          <a:p>
            <a:pPr lvl="0">
              <a:spcBef>
                <a:spcPts val="0"/>
              </a:spcBef>
              <a:buClr>
                <a:schemeClr val="accent6"/>
              </a:buClr>
              <a:buSzPts val="2000"/>
            </a:pPr>
            <a:r>
              <a:rPr lang="pl-PL" sz="2000" dirty="0"/>
              <a:t>CONSE</a:t>
            </a:r>
            <a:r>
              <a:rPr lang="en-US" sz="2000" dirty="0"/>
              <a:t>CIN</a:t>
            </a:r>
            <a:r>
              <a:rPr lang="ro-RO" altLang="en-US" sz="2000" dirty="0"/>
              <a:t>Ț</a:t>
            </a:r>
            <a:r>
              <a:rPr lang="en-US" sz="2000" dirty="0"/>
              <a:t>E ALE TIMIDIT</a:t>
            </a:r>
            <a:r>
              <a:rPr lang="ro-RO" altLang="en-US" sz="2000" dirty="0"/>
              <a:t>ĂȚ</a:t>
            </a:r>
            <a:r>
              <a:rPr lang="en-US" sz="2000" dirty="0"/>
              <a:t>II </a:t>
            </a:r>
            <a:endParaRPr sz="2000" dirty="0"/>
          </a:p>
        </p:txBody>
      </p:sp>
      <p:sp>
        <p:nvSpPr>
          <p:cNvPr id="2" name="Rectangle 1">
            <a:extLst>
              <a:ext uri="{FF2B5EF4-FFF2-40B4-BE49-F238E27FC236}">
                <a16:creationId xmlns:a16="http://schemas.microsoft.com/office/drawing/2014/main" id="{C9D702FD-EB0F-48FC-BAB2-037E51E649C7}"/>
              </a:ext>
            </a:extLst>
          </p:cNvPr>
          <p:cNvSpPr>
            <a:spLocks noChangeArrowheads="1"/>
          </p:cNvSpPr>
          <p:nvPr/>
        </p:nvSpPr>
        <p:spPr bwMode="auto">
          <a:xfrm rot="10800000" flipV="1">
            <a:off x="457200" y="2495655"/>
            <a:ext cx="7931224"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dificultăți în a cunoaște oameni noi și a face prietenii</a:t>
            </a:r>
            <a:endParaRPr kumimoji="0" lang="en-US"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lipsa de bucurie rezultată din experiențele pozitive cauzate de contactele sociale</a:t>
            </a:r>
            <a:endParaRPr kumimoji="0" lang="en-US"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dificultăți în manifestarea asertivității, printre altele în domeniul apărării publice a propriilor opinii și drepturi, precum și exprimarea opiniilor și prezentarea valorilor proprii</a:t>
            </a:r>
            <a:endParaRPr kumimoji="0" lang="en-US"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Incapacitatea de a se prezenta pe deplin prin a nu dezvălui punctele forte</a:t>
            </a:r>
            <a:endParaRPr kumimoji="0" lang="en-US"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jenă și concentrare excesivă asupra propriilor reacții</a:t>
            </a:r>
            <a:endParaRPr kumimoji="0" lang="en-US"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dificultăți în gândirea precisă și comunicarea eficientă cu alte persoane</a:t>
            </a:r>
            <a:endParaRPr kumimoji="0" lang="en-US"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o-RO" altLang="en-US"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depresie</a:t>
            </a:r>
            <a:r>
              <a:rPr kumimoji="0" lang="en-US" altLang="en-US" b="0" i="0" u="none" strike="noStrike" cap="none" normalizeH="0" baseline="0" dirty="0">
                <a:ln>
                  <a:noFill/>
                </a:ln>
                <a:solidFill>
                  <a:schemeClr val="tx1"/>
                </a:solidFill>
                <a:effectLst/>
                <a:latin typeface="Calibri" panose="020F0502020204030204" pitchFamily="34" charset="0"/>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1"/>
          <p:cNvSpPr txBox="1">
            <a:spLocks noGrp="1"/>
          </p:cNvSpPr>
          <p:nvPr>
            <p:ph type="title"/>
          </p:nvPr>
        </p:nvSpPr>
        <p:spPr>
          <a:xfrm>
            <a:off x="457200" y="152718"/>
            <a:ext cx="6203032" cy="683994"/>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2400"/>
              <a:buFont typeface="Arial "/>
              <a:buNone/>
            </a:pPr>
            <a:r>
              <a:rPr lang="pl-PL" sz="2400" dirty="0"/>
              <a:t>PRINCIP</a:t>
            </a:r>
            <a:r>
              <a:rPr lang="en-US" sz="2400" dirty="0"/>
              <a:t>IILE UNUI PROGRAM “CURAJOS”</a:t>
            </a:r>
            <a:endParaRPr sz="2400" dirty="0"/>
          </a:p>
        </p:txBody>
      </p:sp>
      <p:sp>
        <p:nvSpPr>
          <p:cNvPr id="149" name="Google Shape;149;p21"/>
          <p:cNvSpPr txBox="1">
            <a:spLocks noGrp="1"/>
          </p:cNvSpPr>
          <p:nvPr>
            <p:ph type="body" idx="1"/>
          </p:nvPr>
        </p:nvSpPr>
        <p:spPr>
          <a:xfrm>
            <a:off x="179512" y="1484784"/>
            <a:ext cx="8784976" cy="6093296"/>
          </a:xfrm>
          <a:prstGeom prst="rect">
            <a:avLst/>
          </a:prstGeom>
          <a:noFill/>
          <a:ln>
            <a:noFill/>
          </a:ln>
        </p:spPr>
        <p:txBody>
          <a:bodyPr spcFirstLastPara="1" wrap="square" lIns="91425" tIns="45700" rIns="91425" bIns="45700" anchor="t" anchorCtr="0">
            <a:noAutofit/>
          </a:bodyPr>
          <a:lstStyle/>
          <a:p>
            <a:pPr marL="228600" lvl="0" indent="-228600">
              <a:buFont typeface="+mj-lt"/>
              <a:buAutoNum type="arabicPeriod"/>
            </a:pPr>
            <a:r>
              <a:rPr lang="pl-PL" sz="1100" dirty="0">
                <a:latin typeface="Calibri" panose="020F0502020204030204" pitchFamily="34" charset="0"/>
              </a:rPr>
              <a:t>Încercați să efectuați un autodiagnostic precis. Este rar ca o persoană să fie timidă în orice situație. Uneori, oamenii se blochează când trebuie să vorbească în public și sunt  persoane deschise într-un grup de prieteni. Deci, nu vă etichetați „Sunt timid”. Trebuie să observați în ce situații specifice vă simțiți amenințați.</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Stabiliți un plan pentru schimbările săptămânale de comportament. Folosiți metoda pașilor mici, dar implementati-ii din ce în ce mai mult. Nu schimbați imediat totul, deoarece eșecul nu vă poate agrava decât timiditatea.</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Introduceți rolul actorului. Imaginați-vă o persoană foarte îndrăzneață și lovită. Specificați caracteristicile sale și apoi redați-le. Amintiți-vă că cu cât imitați mai mult aceste calități, cu atât mai repede se va schimba modul în care vă vedeți.</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Fii specific. O persoană timidă tinde să concentreze atenția asupra sa. Are adesea impresia că se află în centrul atenției altor oameni care gândesc și vorbesc rău despre ea. Se impune o evaluare unilaterală a situației. Numai concentrarea pe evenimente specifice vă va permite să aflați motivele reale ale comportamentului altora.</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Distrage atenția celorlalți oameni de la tine. Când sunteți în compania unor persoane pe care nu le cunoașteți, nu credeți tot timpul că veți face cu siguranță compromisuri. Dacă te porți nefiresc, atunci vei primi cu siguranță atenția mult mai repede. Prin urmare, încercați să vă îndreptați atenția către ceilalți, de ex. sugerează că felul de mâncare care tocmai a fost servit este delicios. Conversația va merge rapid pe calea pe care ați ales-o.</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Păstrați-vă calmul. În situații de criză, ați deranjat claritatea gândirii și panica. Vă puteți apăra de acest lucru folosind modalitățile corecte de a face față emoțiilor dificile și metodelor simple de relaxare.</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Vedeți beneficiile deciziilor dvs. Găsiți un obiectiv și depuneți eforturi pentru a-l atinge în mod constant. Crede în puterea ta și în ceea ce faci. Gândește-te și la consecințele pozitive ale deciziilor și sarcinilor tale.</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Efectuarea de sarcini. Înainte de a începe sarcina, fiți pregătiți pentru aceasta în prealabil. De exemplu, dacă trebuie să vorbiți în public, luați notițe și apoi exersați citirea cu voce tare în fața oglinzii. Nu amâna această activitate până mâine.</a:t>
            </a:r>
            <a:endParaRPr lang="en-US" sz="1100" dirty="0">
              <a:latin typeface="Calibri" panose="020F0502020204030204" pitchFamily="34" charset="0"/>
            </a:endParaRPr>
          </a:p>
          <a:p>
            <a:pPr marL="228600" lvl="0" indent="-228600">
              <a:buFont typeface="+mj-lt"/>
              <a:buAutoNum type="arabicPeriod"/>
            </a:pPr>
            <a:r>
              <a:rPr lang="pl-PL" sz="1100" dirty="0">
                <a:latin typeface="Calibri" panose="020F0502020204030204" pitchFamily="34" charset="0"/>
              </a:rPr>
              <a:t>Gândește-te la tine. Uită-te la tine și la problema ta dintr-o perspectivă diferită. Gândește-te bine la tine, poartă un dialog intern pozitiv cu tine, îngrijește-te. Convinge-te că ești o persoană valoroasă și conștiincioasă. Respingeți gândurile negative despre dvs. și cel mai bine este să vă scrieți punctele forte în 10 puncte.</a:t>
            </a:r>
            <a:endParaRPr lang="en-US" sz="1100" dirty="0">
              <a:latin typeface="Calibri" panose="020F0502020204030204" pitchFamily="34" charset="0"/>
            </a:endParaRPr>
          </a:p>
          <a:p>
            <a:pPr marL="457200" lvl="0" indent="0" algn="l" rtl="0">
              <a:lnSpc>
                <a:spcPct val="100000"/>
              </a:lnSpc>
              <a:spcBef>
                <a:spcPts val="1800"/>
              </a:spcBef>
              <a:spcAft>
                <a:spcPts val="400"/>
              </a:spcAft>
              <a:buNone/>
            </a:pPr>
            <a:endParaRPr sz="1200" b="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2"/>
          <p:cNvSpPr txBox="1">
            <a:spLocks noGrp="1"/>
          </p:cNvSpPr>
          <p:nvPr>
            <p:ph type="title"/>
          </p:nvPr>
        </p:nvSpPr>
        <p:spPr>
          <a:xfrm>
            <a:off x="457200" y="152718"/>
            <a:ext cx="6131024" cy="1332066"/>
          </a:xfrm>
          <a:prstGeom prst="rect">
            <a:avLst/>
          </a:prstGeom>
          <a:noFill/>
          <a:ln>
            <a:noFill/>
          </a:ln>
        </p:spPr>
        <p:txBody>
          <a:bodyPr spcFirstLastPara="1" wrap="square" lIns="91425" tIns="45700" rIns="91425" bIns="45700" anchor="b" anchorCtr="0">
            <a:noAutofit/>
          </a:bodyPr>
          <a:lstStyle/>
          <a:p>
            <a:pPr marL="0" lvl="1" indent="0" algn="ctr" rtl="0">
              <a:spcBef>
                <a:spcPts val="0"/>
              </a:spcBef>
              <a:spcAft>
                <a:spcPts val="0"/>
              </a:spcAft>
              <a:buNone/>
            </a:pPr>
            <a:r>
              <a:rPr lang="pl-PL" sz="1800" b="1" dirty="0">
                <a:solidFill>
                  <a:schemeClr val="accent6"/>
                </a:solidFill>
              </a:rPr>
              <a:t>PRINCIP</a:t>
            </a:r>
            <a:r>
              <a:rPr lang="en-US" b="1" dirty="0">
                <a:solidFill>
                  <a:schemeClr val="accent6"/>
                </a:solidFill>
              </a:rPr>
              <a:t>IILE UNEI INTERVEN</a:t>
            </a:r>
            <a:r>
              <a:rPr lang="ro-RO" b="1">
                <a:solidFill>
                  <a:schemeClr val="accent6"/>
                </a:solidFill>
              </a:rPr>
              <a:t>Ț</a:t>
            </a:r>
            <a:r>
              <a:rPr lang="en-US" b="1">
                <a:solidFill>
                  <a:schemeClr val="accent6"/>
                </a:solidFill>
              </a:rPr>
              <a:t>II </a:t>
            </a:r>
            <a:r>
              <a:rPr lang="en-US" b="1" dirty="0">
                <a:solidFill>
                  <a:schemeClr val="accent6"/>
                </a:solidFill>
              </a:rPr>
              <a:t>CORECTE ATUNCI CAND ELEVUL ESTE TIMID</a:t>
            </a:r>
            <a:br>
              <a:rPr lang="pl-PL" sz="1440" b="1" dirty="0">
                <a:solidFill>
                  <a:srgbClr val="297D53"/>
                </a:solidFill>
              </a:rPr>
            </a:br>
            <a:endParaRPr sz="1620" dirty="0"/>
          </a:p>
        </p:txBody>
      </p:sp>
      <p:graphicFrame>
        <p:nvGraphicFramePr>
          <p:cNvPr id="2" name="Table 1">
            <a:extLst>
              <a:ext uri="{FF2B5EF4-FFF2-40B4-BE49-F238E27FC236}">
                <a16:creationId xmlns:a16="http://schemas.microsoft.com/office/drawing/2014/main" id="{640646A2-D7B0-4034-9004-BC46D2E28B99}"/>
              </a:ext>
            </a:extLst>
          </p:cNvPr>
          <p:cNvGraphicFramePr>
            <a:graphicFrameLocks noGrp="1"/>
          </p:cNvGraphicFramePr>
          <p:nvPr>
            <p:extLst>
              <p:ext uri="{D42A27DB-BD31-4B8C-83A1-F6EECF244321}">
                <p14:modId xmlns:p14="http://schemas.microsoft.com/office/powerpoint/2010/main" val="1831459493"/>
              </p:ext>
            </p:extLst>
          </p:nvPr>
        </p:nvGraphicFramePr>
        <p:xfrm>
          <a:off x="251520" y="1628800"/>
          <a:ext cx="8352928" cy="4680525"/>
        </p:xfrm>
        <a:graphic>
          <a:graphicData uri="http://schemas.openxmlformats.org/drawingml/2006/table">
            <a:tbl>
              <a:tblPr firstRow="1" bandRow="1">
                <a:tableStyleId>{5C22544A-7EE6-4342-B048-85BDC9FD1C3A}</a:tableStyleId>
              </a:tblPr>
              <a:tblGrid>
                <a:gridCol w="4176464">
                  <a:extLst>
                    <a:ext uri="{9D8B030D-6E8A-4147-A177-3AD203B41FA5}">
                      <a16:colId xmlns:a16="http://schemas.microsoft.com/office/drawing/2014/main" val="45384141"/>
                    </a:ext>
                  </a:extLst>
                </a:gridCol>
                <a:gridCol w="4176464">
                  <a:extLst>
                    <a:ext uri="{9D8B030D-6E8A-4147-A177-3AD203B41FA5}">
                      <a16:colId xmlns:a16="http://schemas.microsoft.com/office/drawing/2014/main" val="3506501616"/>
                    </a:ext>
                  </a:extLst>
                </a:gridCol>
              </a:tblGrid>
              <a:tr h="265166">
                <a:tc>
                  <a:txBody>
                    <a:bodyPr/>
                    <a:lstStyle/>
                    <a:p>
                      <a:pPr marL="0" marR="0">
                        <a:lnSpc>
                          <a:spcPct val="107000"/>
                        </a:lnSpc>
                        <a:spcBef>
                          <a:spcPts val="0"/>
                        </a:spcBef>
                        <a:spcAft>
                          <a:spcPts val="800"/>
                        </a:spcAft>
                      </a:pPr>
                      <a:r>
                        <a:rPr lang="pl-PL" sz="1500">
                          <a:effectLst/>
                        </a:rPr>
                        <a:t>Încearcă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1500">
                          <a:effectLst/>
                        </a:rPr>
                        <a:t>Evită:</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3246589216"/>
                  </a:ext>
                </a:extLst>
              </a:tr>
              <a:tr h="422374">
                <a:tc>
                  <a:txBody>
                    <a:bodyPr/>
                    <a:lstStyle/>
                    <a:p>
                      <a:pPr marL="0" marR="0">
                        <a:lnSpc>
                          <a:spcPct val="107000"/>
                        </a:lnSpc>
                        <a:spcBef>
                          <a:spcPts val="0"/>
                        </a:spcBef>
                        <a:spcAft>
                          <a:spcPts val="800"/>
                        </a:spcAft>
                      </a:pPr>
                      <a:r>
                        <a:rPr lang="pl-PL" sz="900">
                          <a:effectLst/>
                        </a:rPr>
                        <a:t>Creați un climat de încredere și securitate care reduce anxietatea și anxietatea.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Încurajați elevul să-si depaseasca limitele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4175829979"/>
                  </a:ext>
                </a:extLst>
              </a:tr>
              <a:tr h="695778">
                <a:tc>
                  <a:txBody>
                    <a:bodyPr/>
                    <a:lstStyle/>
                    <a:p>
                      <a:pPr marL="0" marR="0">
                        <a:lnSpc>
                          <a:spcPct val="107000"/>
                        </a:lnSpc>
                        <a:spcBef>
                          <a:spcPts val="0"/>
                        </a:spcBef>
                        <a:spcAft>
                          <a:spcPts val="800"/>
                        </a:spcAft>
                      </a:pPr>
                      <a:r>
                        <a:rPr lang="pl-PL" sz="900">
                          <a:effectLst/>
                        </a:rPr>
                        <a:t>Folosiți mesaje clare și lizibile direcționate direct către elev: aplaudat, minunat, ați făcut-o, vedeți - ați lucrat și există efecte, văd aici marele dvs. angajament și contribuția considerabilă la muncă etc.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Oferindu-i elevului un tarif redus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3643957541"/>
                  </a:ext>
                </a:extLst>
              </a:tr>
              <a:tr h="406017">
                <a:tc>
                  <a:txBody>
                    <a:bodyPr/>
                    <a:lstStyle/>
                    <a:p>
                      <a:pPr marL="0" marR="0">
                        <a:lnSpc>
                          <a:spcPct val="107000"/>
                        </a:lnSpc>
                        <a:spcBef>
                          <a:spcPts val="0"/>
                        </a:spcBef>
                        <a:spcAft>
                          <a:spcPts val="800"/>
                        </a:spcAft>
                      </a:pPr>
                      <a:r>
                        <a:rPr lang="pl-PL" sz="900" dirty="0">
                          <a:effectLst/>
                        </a:rPr>
                        <a:t>Arătați blândețe și înțelegere pentru dificultățile elevului.</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Judecarea elevului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3506287785"/>
                  </a:ext>
                </a:extLst>
              </a:tr>
              <a:tr h="422374">
                <a:tc>
                  <a:txBody>
                    <a:bodyPr/>
                    <a:lstStyle/>
                    <a:p>
                      <a:pPr marL="0" marR="0">
                        <a:lnSpc>
                          <a:spcPct val="107000"/>
                        </a:lnSpc>
                        <a:spcBef>
                          <a:spcPts val="0"/>
                        </a:spcBef>
                        <a:spcAft>
                          <a:spcPts val="800"/>
                        </a:spcAft>
                      </a:pPr>
                      <a:r>
                        <a:rPr lang="pl-PL" sz="900" dirty="0">
                          <a:effectLst/>
                        </a:rPr>
                        <a:t>Învățați elevii să se concentreze pe punctele lor forte.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dirty="0">
                          <a:effectLst/>
                        </a:rPr>
                        <a:t>Utilizarea constrângerii și aplicarea publică a cunoștințelor și abilităților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716248034"/>
                  </a:ext>
                </a:extLst>
              </a:tr>
              <a:tr h="406017">
                <a:tc>
                  <a:txBody>
                    <a:bodyPr/>
                    <a:lstStyle/>
                    <a:p>
                      <a:pPr marL="0" marR="0">
                        <a:lnSpc>
                          <a:spcPct val="107000"/>
                        </a:lnSpc>
                        <a:spcBef>
                          <a:spcPts val="0"/>
                        </a:spcBef>
                        <a:spcAft>
                          <a:spcPts val="800"/>
                        </a:spcAft>
                      </a:pPr>
                      <a:r>
                        <a:rPr lang="pl-PL" sz="900">
                          <a:effectLst/>
                        </a:rPr>
                        <a:t>Folosiți întăriri pozitive sub formă de stimulente și laude.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Aplicarea publică a sancțiunilor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3392077332"/>
                  </a:ext>
                </a:extLst>
              </a:tr>
              <a:tr h="422374">
                <a:tc>
                  <a:txBody>
                    <a:bodyPr/>
                    <a:lstStyle/>
                    <a:p>
                      <a:pPr marL="0" marR="0">
                        <a:lnSpc>
                          <a:spcPct val="107000"/>
                        </a:lnSpc>
                        <a:spcBef>
                          <a:spcPts val="0"/>
                        </a:spcBef>
                        <a:spcAft>
                          <a:spcPts val="800"/>
                        </a:spcAft>
                      </a:pPr>
                      <a:r>
                        <a:rPr lang="pl-PL" sz="900">
                          <a:effectLst/>
                        </a:rPr>
                        <a:t>Creați situații sociale care să permită elevului să acumuleze experiențe pozitive.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Să încurajeze urgent elevul să participe la cursuri și activități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3644774880"/>
                  </a:ext>
                </a:extLst>
              </a:tr>
              <a:tr h="406017">
                <a:tc>
                  <a:txBody>
                    <a:bodyPr/>
                    <a:lstStyle/>
                    <a:p>
                      <a:pPr marL="0" marR="0">
                        <a:lnSpc>
                          <a:spcPct val="107000"/>
                        </a:lnSpc>
                        <a:spcBef>
                          <a:spcPts val="0"/>
                        </a:spcBef>
                        <a:spcAft>
                          <a:spcPts val="800"/>
                        </a:spcAft>
                      </a:pPr>
                      <a:r>
                        <a:rPr lang="pl-PL" sz="900">
                          <a:effectLst/>
                        </a:rPr>
                        <a:t>Familiarizați treptat elevul cu situații de expunere socială.</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Sa-l îndemni  pe elev să  apara in public împotriva voinței sale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4121960419"/>
                  </a:ext>
                </a:extLst>
              </a:tr>
              <a:tr h="406017">
                <a:tc>
                  <a:txBody>
                    <a:bodyPr/>
                    <a:lstStyle/>
                    <a:p>
                      <a:pPr marL="0" marR="0">
                        <a:lnSpc>
                          <a:spcPct val="107000"/>
                        </a:lnSpc>
                        <a:spcBef>
                          <a:spcPts val="0"/>
                        </a:spcBef>
                        <a:spcAft>
                          <a:spcPts val="800"/>
                        </a:spcAft>
                      </a:pPr>
                      <a:r>
                        <a:rPr lang="pl-PL" sz="900">
                          <a:effectLst/>
                        </a:rPr>
                        <a:t>Corectați gândirea critică a elevului despre sine.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Critici și dezvălui defecte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821900853"/>
                  </a:ext>
                </a:extLst>
              </a:tr>
              <a:tr h="422374">
                <a:tc>
                  <a:txBody>
                    <a:bodyPr/>
                    <a:lstStyle/>
                    <a:p>
                      <a:pPr marL="0" marR="0">
                        <a:lnSpc>
                          <a:spcPct val="107000"/>
                        </a:lnSpc>
                        <a:spcBef>
                          <a:spcPts val="0"/>
                        </a:spcBef>
                        <a:spcAft>
                          <a:spcPts val="800"/>
                        </a:spcAft>
                      </a:pPr>
                      <a:r>
                        <a:rPr lang="pl-PL" sz="900">
                          <a:effectLst/>
                        </a:rPr>
                        <a:t>Învățați-l pe elev să dea și să primească din alte complimente.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a:effectLst/>
                        </a:rPr>
                        <a:t>Compari rezultatele și comportamentul elevilor cu alți elevi.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3205250593"/>
                  </a:ext>
                </a:extLst>
              </a:tr>
              <a:tr h="406017">
                <a:tc>
                  <a:txBody>
                    <a:bodyPr/>
                    <a:lstStyle/>
                    <a:p>
                      <a:pPr marL="0" marR="0">
                        <a:lnSpc>
                          <a:spcPct val="107000"/>
                        </a:lnSpc>
                        <a:spcBef>
                          <a:spcPts val="0"/>
                        </a:spcBef>
                        <a:spcAft>
                          <a:spcPts val="800"/>
                        </a:spcAft>
                      </a:pPr>
                      <a:r>
                        <a:rPr lang="pl-PL" sz="900">
                          <a:effectLst/>
                        </a:rPr>
                        <a:t>Folosiți in mesaje: „Eu”</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tc>
                  <a:txBody>
                    <a:bodyPr/>
                    <a:lstStyle/>
                    <a:p>
                      <a:pPr marL="0" marR="0">
                        <a:lnSpc>
                          <a:spcPct val="107000"/>
                        </a:lnSpc>
                        <a:spcBef>
                          <a:spcPts val="0"/>
                        </a:spcBef>
                        <a:spcAft>
                          <a:spcPts val="800"/>
                        </a:spcAft>
                      </a:pPr>
                      <a:r>
                        <a:rPr lang="pl-PL" sz="900" dirty="0">
                          <a:effectLst/>
                        </a:rPr>
                        <a:t>Să folosesti apelativul „TU”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532" marR="58532" marT="8129" marB="0"/>
                </a:tc>
                <a:extLst>
                  <a:ext uri="{0D108BD9-81ED-4DB2-BD59-A6C34878D82A}">
                    <a16:rowId xmlns:a16="http://schemas.microsoft.com/office/drawing/2014/main" val="374318295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br>
              <a:rPr lang="pl-PL" sz="2800" b="1" dirty="0">
                <a:latin typeface="Calibri" pitchFamily="34" charset="0"/>
              </a:rPr>
            </a:br>
            <a:r>
              <a:rPr lang="pl-PL" sz="2000" b="1" dirty="0">
                <a:latin typeface="+mn-lt"/>
              </a:rPr>
              <a:t>S</a:t>
            </a:r>
            <a:r>
              <a:rPr lang="en-US" sz="2000" b="1" dirty="0">
                <a:latin typeface="+mn-lt"/>
              </a:rPr>
              <a:t>IMPTOMELE DEPRESIEI</a:t>
            </a:r>
            <a:endParaRPr lang="pl-PL" sz="2000" b="1" dirty="0">
              <a:latin typeface="+mn-lt"/>
            </a:endParaRPr>
          </a:p>
        </p:txBody>
      </p:sp>
      <p:sp>
        <p:nvSpPr>
          <p:cNvPr id="3" name="Symbol zastępczy zawartości 2"/>
          <p:cNvSpPr>
            <a:spLocks noGrp="1"/>
          </p:cNvSpPr>
          <p:nvPr>
            <p:ph sz="half" idx="2"/>
          </p:nvPr>
        </p:nvSpPr>
        <p:spPr>
          <a:xfrm>
            <a:off x="251520" y="1484784"/>
            <a:ext cx="4369670" cy="5256584"/>
          </a:xfrm>
        </p:spPr>
        <p:txBody>
          <a:bodyPr>
            <a:normAutofit fontScale="55000" lnSpcReduction="20000"/>
          </a:bodyPr>
          <a:lstStyle/>
          <a:p>
            <a:pPr>
              <a:buFont typeface="Wingdings" pitchFamily="2" charset="2"/>
              <a:buChar char="q"/>
            </a:pPr>
            <a:endParaRPr lang="pl-PL" b="0" dirty="0">
              <a:latin typeface="Calibri" pitchFamily="34" charset="0"/>
            </a:endParaRPr>
          </a:p>
          <a:p>
            <a:pPr>
              <a:buFont typeface="Wingdings" pitchFamily="2" charset="2"/>
              <a:buChar char="q"/>
            </a:pPr>
            <a:r>
              <a:rPr lang="en-US" sz="2200" dirty="0" err="1">
                <a:latin typeface="Calibri" pitchFamily="34" charset="0"/>
              </a:rPr>
              <a:t>Triste</a:t>
            </a:r>
            <a:r>
              <a:rPr lang="en-US" altLang="en-US" sz="2200" dirty="0" err="1">
                <a:latin typeface="Calibri" pitchFamily="34" charset="0"/>
              </a:rPr>
              <a:t>ț</a:t>
            </a:r>
            <a:r>
              <a:rPr lang="en-US" sz="2200" dirty="0" err="1">
                <a:latin typeface="Calibri" pitchFamily="34" charset="0"/>
              </a:rPr>
              <a:t>e</a:t>
            </a:r>
            <a:endParaRPr lang="en-US" sz="2200" dirty="0">
              <a:latin typeface="Calibri" pitchFamily="34" charset="0"/>
            </a:endParaRPr>
          </a:p>
          <a:p>
            <a:pPr>
              <a:buFont typeface="Wingdings" pitchFamily="2" charset="2"/>
              <a:buChar char="q"/>
            </a:pPr>
            <a:r>
              <a:rPr lang="fr-FR" altLang="en-US" sz="2200" dirty="0" err="1">
                <a:latin typeface="Calibri" pitchFamily="34" charset="0"/>
              </a:rPr>
              <a:t>Limitarea</a:t>
            </a:r>
            <a:r>
              <a:rPr lang="fr-FR" altLang="en-US" sz="2200" dirty="0">
                <a:latin typeface="Calibri" pitchFamily="34" charset="0"/>
              </a:rPr>
              <a:t> </a:t>
            </a:r>
            <a:r>
              <a:rPr lang="fr-FR" altLang="en-US" sz="2200" dirty="0" err="1">
                <a:latin typeface="Calibri" pitchFamily="34" charset="0"/>
              </a:rPr>
              <a:t>sau</a:t>
            </a:r>
            <a:r>
              <a:rPr lang="fr-FR" altLang="en-US" sz="2200" dirty="0">
                <a:latin typeface="Calibri" pitchFamily="34" charset="0"/>
              </a:rPr>
              <a:t> </a:t>
            </a:r>
            <a:r>
              <a:rPr lang="fr-FR" altLang="en-US" sz="2200" dirty="0" err="1">
                <a:latin typeface="Calibri" pitchFamily="34" charset="0"/>
              </a:rPr>
              <a:t>renun</a:t>
            </a:r>
            <a:r>
              <a:rPr lang="en-US" sz="2200" dirty="0">
                <a:latin typeface="Calibri" pitchFamily="34" charset="0"/>
              </a:rPr>
              <a:t>ț</a:t>
            </a:r>
            <a:r>
              <a:rPr lang="fr-FR" altLang="en-US" sz="2200" dirty="0">
                <a:latin typeface="Calibri" pitchFamily="34" charset="0"/>
              </a:rPr>
              <a:t>area la </a:t>
            </a:r>
            <a:r>
              <a:rPr lang="fr-FR" altLang="en-US" sz="2200" dirty="0" err="1">
                <a:latin typeface="Calibri" pitchFamily="34" charset="0"/>
              </a:rPr>
              <a:t>interesele</a:t>
            </a:r>
            <a:r>
              <a:rPr lang="fr-FR" altLang="en-US" sz="2200" dirty="0">
                <a:latin typeface="Calibri" pitchFamily="34" charset="0"/>
              </a:rPr>
              <a:t> </a:t>
            </a:r>
            <a:r>
              <a:rPr lang="fr-FR" altLang="en-US" sz="2200" dirty="0" err="1">
                <a:latin typeface="Calibri" pitchFamily="34" charset="0"/>
              </a:rPr>
              <a:t>prezente</a:t>
            </a:r>
            <a:r>
              <a:rPr lang="fr-FR" altLang="en-US" sz="2200" dirty="0">
                <a:latin typeface="Calibri" pitchFamily="34" charset="0"/>
              </a:rPr>
              <a:t> </a:t>
            </a:r>
            <a:r>
              <a:rPr lang="fr-FR" altLang="en-US" sz="2200" dirty="0" err="1">
                <a:latin typeface="Calibri" pitchFamily="34" charset="0"/>
              </a:rPr>
              <a:t>și</a:t>
            </a:r>
            <a:r>
              <a:rPr lang="fr-FR" altLang="en-US" sz="2200" dirty="0">
                <a:latin typeface="Calibri" pitchFamily="34" charset="0"/>
              </a:rPr>
              <a:t> la </a:t>
            </a:r>
            <a:r>
              <a:rPr lang="fr-FR" altLang="en-US" sz="2200" dirty="0" err="1">
                <a:latin typeface="Calibri" pitchFamily="34" charset="0"/>
              </a:rPr>
              <a:t>orice</a:t>
            </a:r>
            <a:r>
              <a:rPr lang="fr-FR" altLang="en-US" sz="2200" dirty="0">
                <a:latin typeface="Calibri" pitchFamily="34" charset="0"/>
              </a:rPr>
              <a:t> </a:t>
            </a:r>
            <a:r>
              <a:rPr lang="fr-FR" altLang="en-US" sz="2200" dirty="0" err="1">
                <a:latin typeface="Calibri" pitchFamily="34" charset="0"/>
              </a:rPr>
              <a:t>fel</a:t>
            </a:r>
            <a:r>
              <a:rPr lang="fr-FR" altLang="en-US" sz="2200" dirty="0">
                <a:latin typeface="Calibri" pitchFamily="34" charset="0"/>
              </a:rPr>
              <a:t> de </a:t>
            </a:r>
            <a:r>
              <a:rPr lang="fr-FR" altLang="en-US" sz="2200" dirty="0" err="1">
                <a:latin typeface="Calibri" pitchFamily="34" charset="0"/>
              </a:rPr>
              <a:t>activită</a:t>
            </a:r>
            <a:r>
              <a:rPr lang="en-US" sz="2200" dirty="0">
                <a:latin typeface="Calibri" pitchFamily="34" charset="0"/>
              </a:rPr>
              <a:t>ț</a:t>
            </a:r>
            <a:r>
              <a:rPr lang="fr-FR" altLang="en-US" sz="2200" dirty="0">
                <a:latin typeface="Calibri" pitchFamily="34" charset="0"/>
              </a:rPr>
              <a:t>i (</a:t>
            </a:r>
            <a:r>
              <a:rPr lang="fr-FR" altLang="en-US" sz="2200" dirty="0" err="1">
                <a:latin typeface="Calibri" pitchFamily="34" charset="0"/>
              </a:rPr>
              <a:t>anhedonia</a:t>
            </a:r>
            <a:r>
              <a:rPr lang="fr-FR" altLang="en-US" sz="2200" dirty="0">
                <a:latin typeface="Calibri" pitchFamily="34" charset="0"/>
              </a:rPr>
              <a:t>)</a:t>
            </a:r>
            <a:endParaRPr lang="en-US" sz="2200" dirty="0">
              <a:latin typeface="Calibri" pitchFamily="34" charset="0"/>
            </a:endParaRPr>
          </a:p>
          <a:p>
            <a:pPr>
              <a:buFont typeface="Wingdings" pitchFamily="2" charset="2"/>
              <a:buChar char="q"/>
            </a:pPr>
            <a:r>
              <a:rPr lang="en-US" altLang="en-US" sz="2200" dirty="0" err="1">
                <a:latin typeface="Calibri" pitchFamily="34" charset="0"/>
              </a:rPr>
              <a:t>Sentimentul</a:t>
            </a:r>
            <a:r>
              <a:rPr lang="en-US" altLang="en-US" sz="2200" dirty="0">
                <a:latin typeface="Calibri" pitchFamily="34" charset="0"/>
              </a:rPr>
              <a:t> ca nu </a:t>
            </a:r>
            <a:r>
              <a:rPr lang="en-US" altLang="en-US" sz="2200" dirty="0" err="1">
                <a:latin typeface="Calibri" pitchFamily="34" charset="0"/>
              </a:rPr>
              <a:t>există</a:t>
            </a:r>
            <a:r>
              <a:rPr lang="en-US" altLang="en-US" sz="2200" dirty="0">
                <a:latin typeface="Calibri" pitchFamily="34" charset="0"/>
              </a:rPr>
              <a:t> de </a:t>
            </a:r>
            <a:r>
              <a:rPr lang="en-US" altLang="en-US" sz="2200" dirty="0" err="1">
                <a:latin typeface="Calibri" pitchFamily="34" charset="0"/>
              </a:rPr>
              <a:t>nicio</a:t>
            </a:r>
            <a:r>
              <a:rPr lang="en-US" altLang="en-US" sz="2200" dirty="0">
                <a:latin typeface="Calibri" pitchFamily="34" charset="0"/>
              </a:rPr>
              <a:t> </a:t>
            </a:r>
            <a:r>
              <a:rPr lang="en-US" altLang="en-US" sz="2200" dirty="0" err="1">
                <a:latin typeface="Calibri" pitchFamily="34" charset="0"/>
              </a:rPr>
              <a:t>speranță</a:t>
            </a:r>
            <a:r>
              <a:rPr lang="en-US" altLang="en-US" sz="2200" dirty="0">
                <a:latin typeface="Calibri" pitchFamily="34" charset="0"/>
              </a:rPr>
              <a:t> </a:t>
            </a:r>
            <a:r>
              <a:rPr lang="en-US" altLang="en-US" sz="2200" dirty="0" err="1">
                <a:latin typeface="Calibri" pitchFamily="34" charset="0"/>
              </a:rPr>
              <a:t>sau</a:t>
            </a:r>
            <a:r>
              <a:rPr lang="en-US" altLang="en-US" sz="2200" dirty="0">
                <a:latin typeface="Calibri" pitchFamily="34" charset="0"/>
              </a:rPr>
              <a:t> </a:t>
            </a:r>
            <a:r>
              <a:rPr lang="en-US" altLang="en-US" sz="2200" dirty="0" err="1">
                <a:latin typeface="Calibri" pitchFamily="34" charset="0"/>
              </a:rPr>
              <a:t>sens</a:t>
            </a:r>
            <a:r>
              <a:rPr lang="en-US" altLang="en-US" sz="2200" dirty="0">
                <a:latin typeface="Calibri" pitchFamily="34" charset="0"/>
              </a:rPr>
              <a:t> </a:t>
            </a:r>
            <a:r>
              <a:rPr lang="en-US" altLang="en-US" sz="2200" dirty="0" err="1">
                <a:latin typeface="Calibri" pitchFamily="34" charset="0"/>
              </a:rPr>
              <a:t>în</a:t>
            </a:r>
            <a:r>
              <a:rPr lang="en-US" altLang="en-US" sz="2200" dirty="0">
                <a:latin typeface="Calibri" pitchFamily="34" charset="0"/>
              </a:rPr>
              <a:t> </a:t>
            </a:r>
            <a:r>
              <a:rPr lang="en-US" altLang="en-US" sz="2200" dirty="0" err="1">
                <a:latin typeface="Calibri" pitchFamily="34" charset="0"/>
              </a:rPr>
              <a:t>viață</a:t>
            </a:r>
            <a:r>
              <a:rPr lang="en-US" altLang="en-US" sz="2200" dirty="0">
                <a:latin typeface="Calibri" pitchFamily="34" charset="0"/>
              </a:rPr>
              <a:t>, </a:t>
            </a:r>
            <a:r>
              <a:rPr lang="en-US" altLang="en-US" sz="2200" dirty="0" err="1">
                <a:latin typeface="Calibri" pitchFamily="34" charset="0"/>
              </a:rPr>
              <a:t>neputință</a:t>
            </a:r>
            <a:r>
              <a:rPr lang="en-US" altLang="en-US" sz="2200" dirty="0">
                <a:latin typeface="Calibri" pitchFamily="34" charset="0"/>
              </a:rPr>
              <a:t> </a:t>
            </a:r>
          </a:p>
          <a:p>
            <a:pPr>
              <a:buFont typeface="Wingdings" pitchFamily="2" charset="2"/>
              <a:buChar char="q"/>
            </a:pPr>
            <a:r>
              <a:rPr lang="en-US" sz="2200" dirty="0" err="1">
                <a:latin typeface="Calibri" pitchFamily="34" charset="0"/>
              </a:rPr>
              <a:t>Prezicerea</a:t>
            </a:r>
            <a:r>
              <a:rPr lang="en-US" sz="2200" dirty="0">
                <a:latin typeface="Calibri" pitchFamily="34" charset="0"/>
              </a:rPr>
              <a:t> </a:t>
            </a:r>
            <a:r>
              <a:rPr lang="en-US" sz="2200" dirty="0" err="1">
                <a:latin typeface="Calibri" pitchFamily="34" charset="0"/>
              </a:rPr>
              <a:t>consecințelor</a:t>
            </a:r>
            <a:r>
              <a:rPr lang="en-US" sz="2200" dirty="0">
                <a:latin typeface="Calibri" pitchFamily="34" charset="0"/>
              </a:rPr>
              <a:t> negative ale </a:t>
            </a:r>
            <a:r>
              <a:rPr lang="en-US" sz="2200" dirty="0" err="1">
                <a:latin typeface="Calibri" pitchFamily="34" charset="0"/>
              </a:rPr>
              <a:t>evenimentelor</a:t>
            </a:r>
            <a:r>
              <a:rPr lang="en-US" sz="2200" dirty="0">
                <a:latin typeface="Calibri" pitchFamily="34" charset="0"/>
              </a:rPr>
              <a:t> </a:t>
            </a:r>
            <a:r>
              <a:rPr lang="en-US" sz="2200" dirty="0" err="1">
                <a:latin typeface="Calibri" pitchFamily="34" charset="0"/>
              </a:rPr>
              <a:t>urmatoare</a:t>
            </a:r>
            <a:endParaRPr lang="en-US" sz="2200" dirty="0">
              <a:latin typeface="Calibri" pitchFamily="34" charset="0"/>
            </a:endParaRPr>
          </a:p>
          <a:p>
            <a:pPr>
              <a:buFont typeface="Wingdings" pitchFamily="2" charset="2"/>
              <a:buChar char="q"/>
            </a:pPr>
            <a:r>
              <a:rPr lang="en-US" sz="2200" dirty="0" err="1">
                <a:latin typeface="Calibri" pitchFamily="34" charset="0"/>
              </a:rPr>
              <a:t>Catastrofal</a:t>
            </a:r>
            <a:endParaRPr lang="en-US" sz="2200" dirty="0">
              <a:latin typeface="Calibri" pitchFamily="34" charset="0"/>
            </a:endParaRPr>
          </a:p>
          <a:p>
            <a:pPr>
              <a:buFont typeface="Wingdings" pitchFamily="2" charset="2"/>
              <a:buChar char="q"/>
            </a:pPr>
            <a:r>
              <a:rPr lang="en-US" sz="2200" dirty="0" err="1">
                <a:latin typeface="Calibri" pitchFamily="34" charset="0"/>
              </a:rPr>
              <a:t>Culpabilizare</a:t>
            </a:r>
            <a:r>
              <a:rPr lang="en-US" sz="2200" dirty="0">
                <a:latin typeface="Calibri" pitchFamily="34" charset="0"/>
              </a:rPr>
              <a:t> </a:t>
            </a:r>
            <a:r>
              <a:rPr lang="en-US" sz="2200" dirty="0" err="1">
                <a:latin typeface="Calibri" pitchFamily="34" charset="0"/>
              </a:rPr>
              <a:t>excesiv</a:t>
            </a:r>
            <a:r>
              <a:rPr lang="en-US" altLang="en-US" sz="2200" dirty="0" err="1">
                <a:latin typeface="Calibri" pitchFamily="34" charset="0"/>
              </a:rPr>
              <a:t>ă</a:t>
            </a:r>
            <a:endParaRPr lang="en-US" sz="2200" dirty="0">
              <a:latin typeface="Calibri" pitchFamily="34" charset="0"/>
            </a:endParaRPr>
          </a:p>
          <a:p>
            <a:pPr>
              <a:buFont typeface="Wingdings" pitchFamily="2" charset="2"/>
              <a:buChar char="q"/>
            </a:pPr>
            <a:r>
              <a:rPr lang="en-US" sz="2200" dirty="0" err="1">
                <a:latin typeface="Calibri" pitchFamily="34" charset="0"/>
              </a:rPr>
              <a:t>Lipsa</a:t>
            </a:r>
            <a:r>
              <a:rPr lang="en-US" sz="2200" dirty="0">
                <a:latin typeface="Calibri" pitchFamily="34" charset="0"/>
              </a:rPr>
              <a:t> </a:t>
            </a:r>
            <a:r>
              <a:rPr lang="en-US" sz="2200" dirty="0" err="1">
                <a:latin typeface="Calibri" pitchFamily="34" charset="0"/>
              </a:rPr>
              <a:t>poftei</a:t>
            </a:r>
            <a:r>
              <a:rPr lang="en-US" sz="2200" dirty="0">
                <a:latin typeface="Calibri" pitchFamily="34" charset="0"/>
              </a:rPr>
              <a:t> de </a:t>
            </a:r>
            <a:r>
              <a:rPr lang="en-US" sz="2200" dirty="0" err="1">
                <a:latin typeface="Calibri" pitchFamily="34" charset="0"/>
              </a:rPr>
              <a:t>mancare</a:t>
            </a:r>
            <a:r>
              <a:rPr lang="en-US" sz="2200" dirty="0">
                <a:latin typeface="Calibri" pitchFamily="34" charset="0"/>
              </a:rPr>
              <a:t> </a:t>
            </a:r>
            <a:r>
              <a:rPr lang="en-US" sz="2200" dirty="0" err="1">
                <a:latin typeface="Calibri" pitchFamily="34" charset="0"/>
              </a:rPr>
              <a:t>si</a:t>
            </a:r>
            <a:r>
              <a:rPr lang="en-US" sz="2200" dirty="0">
                <a:latin typeface="Calibri" pitchFamily="34" charset="0"/>
              </a:rPr>
              <a:t> </a:t>
            </a:r>
            <a:r>
              <a:rPr lang="en-US" sz="2200" dirty="0" err="1">
                <a:latin typeface="Calibri" pitchFamily="34" charset="0"/>
              </a:rPr>
              <a:t>tulbur</a:t>
            </a:r>
            <a:r>
              <a:rPr lang="en-US" altLang="en-US" sz="2200" dirty="0" err="1">
                <a:latin typeface="Calibri" pitchFamily="34" charset="0"/>
              </a:rPr>
              <a:t>ă</a:t>
            </a:r>
            <a:r>
              <a:rPr lang="en-US" sz="2200" dirty="0" err="1">
                <a:latin typeface="Calibri" pitchFamily="34" charset="0"/>
              </a:rPr>
              <a:t>i</a:t>
            </a:r>
            <a:r>
              <a:rPr lang="en-US" sz="2200" dirty="0">
                <a:latin typeface="Calibri" pitchFamily="34" charset="0"/>
              </a:rPr>
              <a:t> de </a:t>
            </a:r>
            <a:r>
              <a:rPr lang="en-US" sz="2200" dirty="0" err="1">
                <a:latin typeface="Calibri" pitchFamily="34" charset="0"/>
              </a:rPr>
              <a:t>somn</a:t>
            </a:r>
            <a:endParaRPr lang="en-US" sz="2200" dirty="0">
              <a:latin typeface="Calibri" pitchFamily="34" charset="0"/>
            </a:endParaRPr>
          </a:p>
          <a:p>
            <a:pPr algn="just">
              <a:buFont typeface="Wingdings" pitchFamily="2" charset="2"/>
              <a:buChar char="q"/>
            </a:pPr>
            <a:r>
              <a:rPr lang="en-US" sz="2200" dirty="0">
                <a:latin typeface="Calibri" pitchFamily="34" charset="0"/>
              </a:rPr>
              <a:t> </a:t>
            </a:r>
            <a:r>
              <a:rPr lang="fr-FR" sz="2200" dirty="0" err="1">
                <a:latin typeface="Calibri" pitchFamily="34" charset="0"/>
              </a:rPr>
              <a:t>Dificultăți</a:t>
            </a:r>
            <a:r>
              <a:rPr lang="fr-FR" sz="2200" dirty="0">
                <a:latin typeface="Calibri" pitchFamily="34" charset="0"/>
              </a:rPr>
              <a:t> </a:t>
            </a:r>
            <a:r>
              <a:rPr lang="fr-FR" sz="2200" dirty="0" err="1">
                <a:latin typeface="Calibri" pitchFamily="34" charset="0"/>
              </a:rPr>
              <a:t>în</a:t>
            </a:r>
            <a:r>
              <a:rPr lang="fr-FR" sz="2200" dirty="0">
                <a:latin typeface="Calibri" pitchFamily="34" charset="0"/>
              </a:rPr>
              <a:t> </a:t>
            </a:r>
            <a:r>
              <a:rPr lang="fr-FR" sz="2200" dirty="0" err="1">
                <a:latin typeface="Calibri" pitchFamily="34" charset="0"/>
              </a:rPr>
              <a:t>frecventarea</a:t>
            </a:r>
            <a:r>
              <a:rPr lang="fr-FR" sz="2200" dirty="0">
                <a:latin typeface="Calibri" pitchFamily="34" charset="0"/>
              </a:rPr>
              <a:t> </a:t>
            </a:r>
            <a:r>
              <a:rPr lang="fr-FR" sz="2200" dirty="0" err="1">
                <a:latin typeface="Calibri" pitchFamily="34" charset="0"/>
              </a:rPr>
              <a:t>școlii</a:t>
            </a:r>
            <a:r>
              <a:rPr lang="fr-FR" sz="2200" dirty="0">
                <a:latin typeface="Calibri" pitchFamily="34" charset="0"/>
              </a:rPr>
              <a:t>: </a:t>
            </a:r>
            <a:r>
              <a:rPr lang="fr-FR" sz="2200" dirty="0" err="1">
                <a:latin typeface="Calibri" pitchFamily="34" charset="0"/>
              </a:rPr>
              <a:t>întârziere</a:t>
            </a:r>
            <a:r>
              <a:rPr lang="fr-FR" sz="2200" dirty="0">
                <a:latin typeface="Calibri" pitchFamily="34" charset="0"/>
              </a:rPr>
              <a:t> </a:t>
            </a:r>
            <a:r>
              <a:rPr lang="fr-FR" sz="2200" dirty="0" err="1">
                <a:latin typeface="Calibri" pitchFamily="34" charset="0"/>
              </a:rPr>
              <a:t>frecventă</a:t>
            </a:r>
            <a:r>
              <a:rPr lang="fr-FR" sz="2200" dirty="0">
                <a:latin typeface="Calibri" pitchFamily="34" charset="0"/>
              </a:rPr>
              <a:t>, </a:t>
            </a:r>
            <a:r>
              <a:rPr lang="fr-FR" sz="2200" dirty="0" err="1">
                <a:latin typeface="Calibri" pitchFamily="34" charset="0"/>
              </a:rPr>
              <a:t>absenteism</a:t>
            </a:r>
            <a:r>
              <a:rPr lang="fr-FR" sz="2200" dirty="0">
                <a:latin typeface="Calibri" pitchFamily="34" charset="0"/>
              </a:rPr>
              <a:t> </a:t>
            </a:r>
            <a:r>
              <a:rPr lang="fr-FR" sz="2200" dirty="0" err="1">
                <a:latin typeface="Calibri" pitchFamily="34" charset="0"/>
              </a:rPr>
              <a:t>crescut</a:t>
            </a:r>
            <a:r>
              <a:rPr lang="fr-FR" sz="2200" dirty="0">
                <a:latin typeface="Calibri" pitchFamily="34" charset="0"/>
              </a:rPr>
              <a:t> </a:t>
            </a:r>
            <a:r>
              <a:rPr lang="fr-FR" sz="2200" dirty="0" err="1">
                <a:latin typeface="Calibri" pitchFamily="34" charset="0"/>
              </a:rPr>
              <a:t>sărind</a:t>
            </a:r>
            <a:r>
              <a:rPr lang="fr-FR" sz="2200" dirty="0">
                <a:latin typeface="Calibri" pitchFamily="34" charset="0"/>
              </a:rPr>
              <a:t> mai ales la </a:t>
            </a:r>
            <a:r>
              <a:rPr lang="fr-FR" sz="2200" dirty="0" err="1">
                <a:latin typeface="Calibri" pitchFamily="34" charset="0"/>
              </a:rPr>
              <a:t>pri</a:t>
            </a:r>
            <a:r>
              <a:rPr lang="en-US" sz="2200" dirty="0" err="1">
                <a:latin typeface="Calibri" pitchFamily="34" charset="0"/>
              </a:rPr>
              <a:t>mele</a:t>
            </a:r>
            <a:r>
              <a:rPr lang="en-US" sz="2200" dirty="0">
                <a:latin typeface="Calibri" pitchFamily="34" charset="0"/>
              </a:rPr>
              <a:t> ore, </a:t>
            </a:r>
            <a:r>
              <a:rPr lang="en-US" sz="2200" dirty="0" err="1">
                <a:latin typeface="Calibri" pitchFamily="34" charset="0"/>
              </a:rPr>
              <a:t>lipsa</a:t>
            </a:r>
            <a:r>
              <a:rPr lang="en-US" sz="2200" dirty="0">
                <a:latin typeface="Calibri" pitchFamily="34" charset="0"/>
              </a:rPr>
              <a:t> </a:t>
            </a:r>
            <a:r>
              <a:rPr lang="en-US" sz="2200" dirty="0" err="1">
                <a:latin typeface="Calibri" pitchFamily="34" charset="0"/>
              </a:rPr>
              <a:t>particip</a:t>
            </a:r>
            <a:r>
              <a:rPr lang="en-US" altLang="en-US" sz="2200" dirty="0" err="1">
                <a:latin typeface="Calibri" pitchFamily="34" charset="0"/>
              </a:rPr>
              <a:t>ă</a:t>
            </a:r>
            <a:r>
              <a:rPr lang="en-US" sz="2200" dirty="0" err="1">
                <a:latin typeface="Calibri" pitchFamily="34" charset="0"/>
              </a:rPr>
              <a:t>rii</a:t>
            </a:r>
            <a:r>
              <a:rPr lang="en-US" sz="2200" dirty="0">
                <a:latin typeface="Calibri" pitchFamily="34" charset="0"/>
              </a:rPr>
              <a:t> la </a:t>
            </a:r>
            <a:r>
              <a:rPr lang="en-US" sz="2200" dirty="0" err="1">
                <a:latin typeface="Calibri" pitchFamily="34" charset="0"/>
              </a:rPr>
              <a:t>lecții</a:t>
            </a:r>
            <a:r>
              <a:rPr lang="en-US" sz="2200" dirty="0">
                <a:latin typeface="Calibri" pitchFamily="34" charset="0"/>
              </a:rPr>
              <a:t>, </a:t>
            </a:r>
            <a:r>
              <a:rPr lang="en-US" sz="2200" dirty="0" err="1">
                <a:latin typeface="Calibri" pitchFamily="34" charset="0"/>
              </a:rPr>
              <a:t>lipsa</a:t>
            </a:r>
            <a:r>
              <a:rPr lang="en-US" sz="2200" dirty="0">
                <a:latin typeface="Calibri" pitchFamily="34" charset="0"/>
              </a:rPr>
              <a:t> </a:t>
            </a:r>
            <a:r>
              <a:rPr lang="en-US" sz="2200" dirty="0" err="1">
                <a:latin typeface="Calibri" pitchFamily="34" charset="0"/>
              </a:rPr>
              <a:t>preg</a:t>
            </a:r>
            <a:r>
              <a:rPr lang="en-US" altLang="en-US" sz="2200" dirty="0" err="1">
                <a:latin typeface="Calibri" pitchFamily="34" charset="0"/>
              </a:rPr>
              <a:t>ă</a:t>
            </a:r>
            <a:r>
              <a:rPr lang="en-US" sz="2200" dirty="0" err="1">
                <a:latin typeface="Calibri" pitchFamily="34" charset="0"/>
              </a:rPr>
              <a:t>tirii</a:t>
            </a:r>
            <a:r>
              <a:rPr lang="en-US" sz="2200" dirty="0">
                <a:latin typeface="Calibri" pitchFamily="34" charset="0"/>
              </a:rPr>
              <a:t> </a:t>
            </a:r>
            <a:r>
              <a:rPr lang="en-US" sz="2200" dirty="0" err="1">
                <a:latin typeface="Calibri" pitchFamily="34" charset="0"/>
              </a:rPr>
              <a:t>pentru</a:t>
            </a:r>
            <a:r>
              <a:rPr lang="en-US" sz="2200" dirty="0">
                <a:latin typeface="Calibri" pitchFamily="34" charset="0"/>
              </a:rPr>
              <a:t> </a:t>
            </a:r>
            <a:r>
              <a:rPr lang="en-US" sz="2200" dirty="0" err="1">
                <a:latin typeface="Calibri" pitchFamily="34" charset="0"/>
              </a:rPr>
              <a:t>lecții</a:t>
            </a:r>
            <a:r>
              <a:rPr lang="en-US" sz="2200" dirty="0">
                <a:latin typeface="Calibri" pitchFamily="34" charset="0"/>
              </a:rPr>
              <a:t>.</a:t>
            </a:r>
          </a:p>
          <a:p>
            <a:pPr>
              <a:buFont typeface="Wingdings" pitchFamily="2" charset="2"/>
              <a:buChar char="q"/>
            </a:pPr>
            <a:r>
              <a:rPr lang="fr-FR" altLang="en-US" sz="2200" dirty="0" err="1">
                <a:latin typeface="Calibri" pitchFamily="34" charset="0"/>
              </a:rPr>
              <a:t>Dificultăți</a:t>
            </a:r>
            <a:r>
              <a:rPr lang="fr-FR" altLang="en-US" sz="2200" dirty="0">
                <a:latin typeface="Calibri" pitchFamily="34" charset="0"/>
              </a:rPr>
              <a:t> de a </a:t>
            </a:r>
            <a:r>
              <a:rPr lang="fr-FR" altLang="en-US" sz="2200" dirty="0" err="1">
                <a:latin typeface="Calibri" pitchFamily="34" charset="0"/>
              </a:rPr>
              <a:t>sta</a:t>
            </a:r>
            <a:r>
              <a:rPr lang="fr-FR" altLang="en-US" sz="2200" dirty="0">
                <a:latin typeface="Calibri" pitchFamily="34" charset="0"/>
              </a:rPr>
              <a:t> </a:t>
            </a:r>
            <a:r>
              <a:rPr lang="fr-FR" altLang="en-US" sz="2200" dirty="0" err="1">
                <a:latin typeface="Calibri" pitchFamily="34" charset="0"/>
              </a:rPr>
              <a:t>liniștit</a:t>
            </a:r>
            <a:r>
              <a:rPr lang="en-US" sz="2200" dirty="0">
                <a:latin typeface="Calibri" pitchFamily="34" charset="0"/>
              </a:rPr>
              <a:t>: </a:t>
            </a:r>
            <a:r>
              <a:rPr lang="fr-FR" altLang="en-US" sz="2200" dirty="0">
                <a:latin typeface="Calibri" pitchFamily="34" charset="0"/>
              </a:rPr>
              <a:t>se </a:t>
            </a:r>
            <a:r>
              <a:rPr lang="fr-FR" altLang="en-US" sz="2200" dirty="0" err="1">
                <a:latin typeface="Calibri" pitchFamily="34" charset="0"/>
              </a:rPr>
              <a:t>invarte</a:t>
            </a:r>
            <a:r>
              <a:rPr lang="fr-FR" altLang="en-US" sz="2200" dirty="0">
                <a:latin typeface="Calibri" pitchFamily="34" charset="0"/>
              </a:rPr>
              <a:t> </a:t>
            </a:r>
            <a:r>
              <a:rPr lang="fr-FR" altLang="en-US" sz="2200" dirty="0" err="1">
                <a:latin typeface="Calibri" pitchFamily="34" charset="0"/>
              </a:rPr>
              <a:t>neliniștită</a:t>
            </a:r>
            <a:r>
              <a:rPr lang="fr-FR" altLang="en-US" sz="2200" dirty="0">
                <a:latin typeface="Calibri" pitchFamily="34" charset="0"/>
              </a:rPr>
              <a:t>, </a:t>
            </a:r>
            <a:r>
              <a:rPr lang="fr-FR" altLang="en-US" sz="2200" dirty="0" err="1">
                <a:latin typeface="Calibri" pitchFamily="34" charset="0"/>
              </a:rPr>
              <a:t>anxietate</a:t>
            </a:r>
            <a:r>
              <a:rPr lang="fr-FR" altLang="en-US" sz="2200" dirty="0">
                <a:latin typeface="Calibri" pitchFamily="34" charset="0"/>
              </a:rPr>
              <a:t> </a:t>
            </a:r>
            <a:r>
              <a:rPr lang="fr-FR" altLang="en-US" sz="2200" dirty="0" err="1">
                <a:latin typeface="Calibri" pitchFamily="34" charset="0"/>
              </a:rPr>
              <a:t>manipulativă</a:t>
            </a:r>
            <a:r>
              <a:rPr lang="fr-FR" altLang="en-US" sz="2200" dirty="0">
                <a:latin typeface="Calibri" pitchFamily="34" charset="0"/>
              </a:rPr>
              <a:t> </a:t>
            </a:r>
            <a:r>
              <a:rPr lang="en-US" sz="2200" dirty="0">
                <a:latin typeface="Calibri" pitchFamily="34" charset="0"/>
              </a:rPr>
              <a:t>(</a:t>
            </a:r>
            <a:r>
              <a:rPr lang="fr-FR" altLang="en-US" sz="2200" dirty="0">
                <a:latin typeface="Calibri" pitchFamily="34" charset="0"/>
              </a:rPr>
              <a:t>de </a:t>
            </a:r>
            <a:r>
              <a:rPr lang="fr-FR" altLang="en-US" sz="2200" dirty="0" err="1">
                <a:latin typeface="Calibri" pitchFamily="34" charset="0"/>
              </a:rPr>
              <a:t>exemplu</a:t>
            </a:r>
            <a:r>
              <a:rPr lang="fr-FR" altLang="en-US" sz="2200" dirty="0">
                <a:latin typeface="Calibri" pitchFamily="34" charset="0"/>
              </a:rPr>
              <a:t>, </a:t>
            </a:r>
            <a:r>
              <a:rPr lang="fr-FR" altLang="en-US" sz="2200" dirty="0" err="1">
                <a:latin typeface="Calibri" pitchFamily="34" charset="0"/>
              </a:rPr>
              <a:t>ciupirea</a:t>
            </a:r>
            <a:r>
              <a:rPr lang="fr-FR" altLang="en-US" sz="2200" dirty="0">
                <a:latin typeface="Calibri" pitchFamily="34" charset="0"/>
              </a:rPr>
              <a:t> </a:t>
            </a:r>
            <a:r>
              <a:rPr lang="fr-FR" altLang="en-US" sz="2200" dirty="0" err="1">
                <a:latin typeface="Calibri" pitchFamily="34" charset="0"/>
              </a:rPr>
              <a:t>pielii</a:t>
            </a:r>
            <a:r>
              <a:rPr lang="fr-FR" altLang="en-US" sz="2200" dirty="0">
                <a:latin typeface="Calibri" pitchFamily="34" charset="0"/>
              </a:rPr>
              <a:t>, </a:t>
            </a:r>
            <a:r>
              <a:rPr lang="fr-FR" altLang="en-US" sz="2200" dirty="0" err="1">
                <a:latin typeface="Calibri" pitchFamily="34" charset="0"/>
              </a:rPr>
              <a:t>mușcarea</a:t>
            </a:r>
            <a:r>
              <a:rPr lang="fr-FR" altLang="en-US" sz="2200" dirty="0">
                <a:latin typeface="Calibri" pitchFamily="34" charset="0"/>
              </a:rPr>
              <a:t> </a:t>
            </a:r>
            <a:r>
              <a:rPr lang="fr-FR" altLang="en-US" sz="2200" dirty="0" err="1">
                <a:latin typeface="Calibri" pitchFamily="34" charset="0"/>
              </a:rPr>
              <a:t>unghiilor</a:t>
            </a:r>
            <a:r>
              <a:rPr lang="fr-FR" altLang="en-US" sz="2200" dirty="0">
                <a:latin typeface="Calibri" pitchFamily="34" charset="0"/>
              </a:rPr>
              <a:t>, </a:t>
            </a:r>
            <a:r>
              <a:rPr lang="fr-FR" altLang="en-US" sz="2200" dirty="0" err="1">
                <a:latin typeface="Calibri" pitchFamily="34" charset="0"/>
              </a:rPr>
              <a:t>tragerea</a:t>
            </a:r>
            <a:r>
              <a:rPr lang="fr-FR" altLang="en-US" sz="2200" dirty="0">
                <a:latin typeface="Calibri" pitchFamily="34" charset="0"/>
              </a:rPr>
              <a:t> </a:t>
            </a:r>
            <a:r>
              <a:rPr lang="fr-FR" altLang="en-US" sz="2200" dirty="0" err="1">
                <a:latin typeface="Calibri" pitchFamily="34" charset="0"/>
              </a:rPr>
              <a:t>sau</a:t>
            </a:r>
            <a:r>
              <a:rPr lang="fr-FR" altLang="en-US" sz="2200" dirty="0">
                <a:latin typeface="Calibri" pitchFamily="34" charset="0"/>
              </a:rPr>
              <a:t> </a:t>
            </a:r>
            <a:r>
              <a:rPr lang="fr-FR" altLang="en-US" sz="2200" dirty="0" err="1">
                <a:latin typeface="Calibri" pitchFamily="34" charset="0"/>
              </a:rPr>
              <a:t>răsucirea</a:t>
            </a:r>
            <a:r>
              <a:rPr lang="fr-FR" altLang="en-US" sz="2200" dirty="0">
                <a:latin typeface="Calibri" pitchFamily="34" charset="0"/>
              </a:rPr>
              <a:t> </a:t>
            </a:r>
            <a:r>
              <a:rPr lang="fr-FR" altLang="en-US" sz="2200" dirty="0" err="1">
                <a:latin typeface="Calibri" pitchFamily="34" charset="0"/>
              </a:rPr>
              <a:t>părului</a:t>
            </a:r>
            <a:r>
              <a:rPr lang="en-US" sz="2200" dirty="0">
                <a:latin typeface="Calibri" pitchFamily="34" charset="0"/>
              </a:rPr>
              <a:t>)</a:t>
            </a:r>
          </a:p>
          <a:p>
            <a:pPr>
              <a:buFont typeface="Wingdings" pitchFamily="2" charset="2"/>
              <a:buChar char="q"/>
            </a:pPr>
            <a:r>
              <a:rPr lang="en-US" sz="2200" dirty="0" err="1">
                <a:latin typeface="Calibri" pitchFamily="34" charset="0"/>
              </a:rPr>
              <a:t>Refuzul</a:t>
            </a:r>
            <a:r>
              <a:rPr lang="en-US" sz="2200" dirty="0">
                <a:latin typeface="Calibri" pitchFamily="34" charset="0"/>
              </a:rPr>
              <a:t> de a </a:t>
            </a:r>
            <a:r>
              <a:rPr lang="en-US" sz="2200" dirty="0" err="1">
                <a:latin typeface="Calibri" pitchFamily="34" charset="0"/>
              </a:rPr>
              <a:t>coopera</a:t>
            </a:r>
            <a:endParaRPr lang="en-US" sz="2200" dirty="0">
              <a:latin typeface="Calibri" pitchFamily="34" charset="0"/>
            </a:endParaRPr>
          </a:p>
          <a:p>
            <a:pPr>
              <a:buFont typeface="Wingdings" pitchFamily="2" charset="2"/>
              <a:buChar char="q"/>
            </a:pPr>
            <a:r>
              <a:rPr lang="en-US" sz="2200" dirty="0" err="1">
                <a:latin typeface="Calibri" pitchFamily="34" charset="0"/>
              </a:rPr>
              <a:t>Atitudine</a:t>
            </a:r>
            <a:r>
              <a:rPr lang="en-US" sz="2200" dirty="0">
                <a:latin typeface="Calibri" pitchFamily="34" charset="0"/>
              </a:rPr>
              <a:t> </a:t>
            </a:r>
            <a:r>
              <a:rPr lang="en-US" sz="2200" dirty="0" err="1">
                <a:latin typeface="Calibri" pitchFamily="34" charset="0"/>
              </a:rPr>
              <a:t>conflictual</a:t>
            </a:r>
            <a:r>
              <a:rPr lang="en-US" altLang="en-US" sz="2200" dirty="0" err="1">
                <a:latin typeface="Calibri" pitchFamily="34" charset="0"/>
              </a:rPr>
              <a:t>ă</a:t>
            </a:r>
            <a:r>
              <a:rPr lang="en-US" sz="2200" dirty="0">
                <a:latin typeface="Calibri" pitchFamily="34" charset="0"/>
              </a:rPr>
              <a:t> fata de </a:t>
            </a:r>
            <a:r>
              <a:rPr lang="en-US" sz="2200" dirty="0" err="1">
                <a:latin typeface="Calibri" pitchFamily="34" charset="0"/>
              </a:rPr>
              <a:t>p</a:t>
            </a:r>
            <a:r>
              <a:rPr lang="en-US" altLang="en-US" sz="2200" dirty="0" err="1">
                <a:latin typeface="Calibri" pitchFamily="34" charset="0"/>
              </a:rPr>
              <a:t>ă</a:t>
            </a:r>
            <a:r>
              <a:rPr lang="en-US" sz="2200" dirty="0" err="1">
                <a:latin typeface="Calibri" pitchFamily="34" charset="0"/>
              </a:rPr>
              <a:t>rinti</a:t>
            </a:r>
            <a:r>
              <a:rPr lang="en-US" sz="2200" dirty="0">
                <a:latin typeface="Calibri" pitchFamily="34" charset="0"/>
              </a:rPr>
              <a:t> </a:t>
            </a:r>
            <a:r>
              <a:rPr lang="en-US" sz="2200" dirty="0" err="1">
                <a:latin typeface="Calibri" pitchFamily="34" charset="0"/>
              </a:rPr>
              <a:t>si</a:t>
            </a:r>
            <a:r>
              <a:rPr lang="en-US" sz="2200" dirty="0">
                <a:latin typeface="Calibri" pitchFamily="34" charset="0"/>
              </a:rPr>
              <a:t> </a:t>
            </a:r>
            <a:r>
              <a:rPr lang="en-US" sz="2200" dirty="0" err="1">
                <a:latin typeface="Calibri" pitchFamily="34" charset="0"/>
              </a:rPr>
              <a:t>profesori</a:t>
            </a:r>
            <a:r>
              <a:rPr lang="en-US" sz="2200" dirty="0">
                <a:latin typeface="Calibri" pitchFamily="34" charset="0"/>
              </a:rPr>
              <a:t>. </a:t>
            </a:r>
          </a:p>
          <a:p>
            <a:pPr>
              <a:buFont typeface="Wingdings" pitchFamily="2" charset="2"/>
              <a:buChar char="q"/>
            </a:pPr>
            <a:r>
              <a:rPr lang="fr-FR" sz="2200" dirty="0" err="1">
                <a:latin typeface="Calibri" pitchFamily="34" charset="0"/>
              </a:rPr>
              <a:t>Izbucniri</a:t>
            </a:r>
            <a:r>
              <a:rPr lang="fr-FR" sz="2200" dirty="0">
                <a:latin typeface="Calibri" pitchFamily="34" charset="0"/>
              </a:rPr>
              <a:t> </a:t>
            </a:r>
            <a:r>
              <a:rPr lang="fr-FR" sz="2200" dirty="0" err="1">
                <a:latin typeface="Calibri" pitchFamily="34" charset="0"/>
              </a:rPr>
              <a:t>bruște</a:t>
            </a:r>
            <a:r>
              <a:rPr lang="fr-FR" sz="2200" dirty="0">
                <a:latin typeface="Calibri" pitchFamily="34" charset="0"/>
              </a:rPr>
              <a:t> de furie, </a:t>
            </a:r>
            <a:r>
              <a:rPr lang="fr-FR" sz="2200" dirty="0" err="1">
                <a:latin typeface="Calibri" pitchFamily="34" charset="0"/>
              </a:rPr>
              <a:t>nemulțumiri</a:t>
            </a:r>
            <a:r>
              <a:rPr lang="fr-FR" sz="2200" dirty="0">
                <a:latin typeface="Calibri" pitchFamily="34" charset="0"/>
              </a:rPr>
              <a:t> </a:t>
            </a:r>
            <a:r>
              <a:rPr lang="fr-FR" sz="2200" dirty="0" err="1">
                <a:latin typeface="Calibri" pitchFamily="34" charset="0"/>
              </a:rPr>
              <a:t>frecvente</a:t>
            </a:r>
            <a:r>
              <a:rPr lang="fr-FR" sz="2200" dirty="0">
                <a:latin typeface="Calibri" pitchFamily="34" charset="0"/>
              </a:rPr>
              <a:t>, </a:t>
            </a:r>
            <a:r>
              <a:rPr lang="fr-FR" sz="2200" dirty="0" err="1">
                <a:latin typeface="Calibri" pitchFamily="34" charset="0"/>
              </a:rPr>
              <a:t>iritabilitate</a:t>
            </a:r>
            <a:r>
              <a:rPr lang="fr-FR" sz="2200" dirty="0">
                <a:latin typeface="Calibri" pitchFamily="34" charset="0"/>
              </a:rPr>
              <a:t>, </a:t>
            </a:r>
            <a:r>
              <a:rPr lang="fr-FR" sz="2200" dirty="0" err="1">
                <a:latin typeface="Calibri" pitchFamily="34" charset="0"/>
              </a:rPr>
              <a:t>lacrimi</a:t>
            </a:r>
            <a:r>
              <a:rPr lang="fr-FR" sz="2200" dirty="0">
                <a:latin typeface="Calibri" pitchFamily="34" charset="0"/>
              </a:rPr>
              <a:t>, </a:t>
            </a:r>
            <a:r>
              <a:rPr lang="fr-FR" sz="2200" dirty="0" err="1">
                <a:latin typeface="Calibri" pitchFamily="34" charset="0"/>
              </a:rPr>
              <a:t>agresivitate</a:t>
            </a:r>
            <a:r>
              <a:rPr lang="fr-FR" sz="2200" dirty="0">
                <a:latin typeface="Calibri" pitchFamily="34" charset="0"/>
              </a:rPr>
              <a:t> </a:t>
            </a:r>
            <a:r>
              <a:rPr lang="fr-FR" sz="2200" dirty="0" err="1">
                <a:latin typeface="Calibri" pitchFamily="34" charset="0"/>
              </a:rPr>
              <a:t>verbală</a:t>
            </a:r>
            <a:r>
              <a:rPr lang="fr-FR" sz="2200" dirty="0">
                <a:latin typeface="Calibri" pitchFamily="34" charset="0"/>
              </a:rPr>
              <a:t> </a:t>
            </a:r>
            <a:r>
              <a:rPr lang="fr-FR" sz="2200" dirty="0" err="1">
                <a:latin typeface="Calibri" pitchFamily="34" charset="0"/>
              </a:rPr>
              <a:t>și</a:t>
            </a:r>
            <a:r>
              <a:rPr lang="fr-FR" sz="2200" dirty="0">
                <a:latin typeface="Calibri" pitchFamily="34" charset="0"/>
              </a:rPr>
              <a:t> </a:t>
            </a:r>
            <a:r>
              <a:rPr lang="fr-FR" sz="2200" dirty="0" err="1">
                <a:latin typeface="Calibri" pitchFamily="34" charset="0"/>
              </a:rPr>
              <a:t>fizică</a:t>
            </a:r>
            <a:endParaRPr lang="en-US" sz="2200" dirty="0">
              <a:latin typeface="Calibri" pitchFamily="34" charset="0"/>
            </a:endParaRPr>
          </a:p>
          <a:p>
            <a:pPr>
              <a:buFont typeface="Wingdings" pitchFamily="2" charset="2"/>
              <a:buChar char="q"/>
            </a:pPr>
            <a:r>
              <a:rPr lang="en-US" sz="2200" dirty="0" err="1">
                <a:latin typeface="Calibri" pitchFamily="34" charset="0"/>
              </a:rPr>
              <a:t>Automutilare</a:t>
            </a:r>
            <a:endParaRPr lang="en-US" sz="2200" dirty="0">
              <a:latin typeface="Calibri" pitchFamily="34" charset="0"/>
            </a:endParaRPr>
          </a:p>
          <a:p>
            <a:pPr>
              <a:buFont typeface="Wingdings" pitchFamily="2" charset="2"/>
              <a:buChar char="q"/>
            </a:pPr>
            <a:r>
              <a:rPr lang="fr-FR" sz="2200" dirty="0" err="1">
                <a:latin typeface="Calibri" pitchFamily="34" charset="0"/>
              </a:rPr>
              <a:t>Gânduri</a:t>
            </a:r>
            <a:r>
              <a:rPr lang="en-US" sz="2200" dirty="0">
                <a:latin typeface="Calibri" pitchFamily="34" charset="0"/>
              </a:rPr>
              <a:t> </a:t>
            </a:r>
            <a:r>
              <a:rPr lang="en-US" sz="2200" dirty="0" err="1">
                <a:latin typeface="Calibri" pitchFamily="34" charset="0"/>
              </a:rPr>
              <a:t>recurente</a:t>
            </a:r>
            <a:r>
              <a:rPr lang="en-US" sz="2200" dirty="0">
                <a:latin typeface="Calibri" pitchFamily="34" charset="0"/>
              </a:rPr>
              <a:t> de </a:t>
            </a:r>
            <a:r>
              <a:rPr lang="en-US" sz="2200" dirty="0" err="1">
                <a:latin typeface="Calibri" pitchFamily="34" charset="0"/>
              </a:rPr>
              <a:t>moarte</a:t>
            </a:r>
            <a:r>
              <a:rPr lang="en-US" sz="2200" dirty="0">
                <a:latin typeface="Calibri" pitchFamily="34" charset="0"/>
              </a:rPr>
              <a:t> </a:t>
            </a:r>
            <a:r>
              <a:rPr lang="en-US" sz="2200" dirty="0" err="1">
                <a:latin typeface="Calibri" pitchFamily="34" charset="0"/>
              </a:rPr>
              <a:t>sau</a:t>
            </a:r>
            <a:r>
              <a:rPr lang="en-US" sz="2200" dirty="0">
                <a:latin typeface="Calibri" pitchFamily="34" charset="0"/>
              </a:rPr>
              <a:t> </a:t>
            </a:r>
            <a:r>
              <a:rPr lang="en-US" sz="2200" dirty="0" err="1">
                <a:latin typeface="Calibri" pitchFamily="34" charset="0"/>
              </a:rPr>
              <a:t>sinucidere</a:t>
            </a:r>
            <a:endParaRPr lang="pl-PL" sz="2200" dirty="0">
              <a:latin typeface="Calibri" pitchFamily="34" charset="0"/>
            </a:endParaRPr>
          </a:p>
        </p:txBody>
      </p:sp>
      <p:sp>
        <p:nvSpPr>
          <p:cNvPr id="7" name="pole tekstowe 6"/>
          <p:cNvSpPr txBox="1"/>
          <p:nvPr/>
        </p:nvSpPr>
        <p:spPr>
          <a:xfrm>
            <a:off x="5796136" y="2348880"/>
            <a:ext cx="2664296" cy="2677656"/>
          </a:xfrm>
          <a:prstGeom prst="rect">
            <a:avLst/>
          </a:prstGeom>
          <a:ln>
            <a:solidFill>
              <a:schemeClr val="accent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en-US" sz="1200" b="1" dirty="0">
                <a:solidFill>
                  <a:srgbClr val="202124"/>
                </a:solidFill>
                <a:latin typeface="Arial" panose="020B0604020202020204" pitchFamily="34" charset="0"/>
                <a:ea typeface="Times New Roman" panose="02020603050405020304" pitchFamily="18" charset="0"/>
                <a:cs typeface="Arial" panose="020B0604020202020204" pitchFamily="34" charset="0"/>
              </a:rPr>
              <a:t>Tine </a:t>
            </a:r>
            <a:r>
              <a:rPr lang="en-US" altLang="en-US" sz="1200" b="1" dirty="0" err="1">
                <a:solidFill>
                  <a:srgbClr val="202124"/>
                </a:solidFill>
                <a:latin typeface="Arial" panose="020B0604020202020204" pitchFamily="34" charset="0"/>
                <a:ea typeface="Times New Roman" panose="02020603050405020304" pitchFamily="18" charset="0"/>
                <a:cs typeface="Arial" panose="020B0604020202020204" pitchFamily="34" charset="0"/>
              </a:rPr>
              <a:t>minte</a:t>
            </a:r>
            <a:r>
              <a:rPr lang="en-US" altLang="en-US" sz="1200" b="1" dirty="0">
                <a:solidFill>
                  <a:srgbClr val="202124"/>
                </a:solidFill>
                <a:latin typeface="Arial" panose="020B0604020202020204" pitchFamily="34" charset="0"/>
                <a:ea typeface="Times New Roman" panose="02020603050405020304" pitchFamily="18" charset="0"/>
                <a:cs typeface="Arial" panose="020B0604020202020204" pitchFamily="34" charset="0"/>
              </a:rPr>
              <a:t>!</a:t>
            </a:r>
          </a:p>
          <a:p>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Depresia</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poate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face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rău</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atât</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elevului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trist</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liniștit</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și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retras</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cât</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și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celui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care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este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constant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iritabil</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iritabil</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și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agitat</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mental.Ar</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trebui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vă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atragă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atenția</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asupra</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oricărei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schimbări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în</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comportamentul</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elevilor</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Tânărul</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are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probleme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admită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are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nevoie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de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ajutor</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De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foarte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multe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ori</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nu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este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capabil</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înțeleagă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descrie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sau</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povestească</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despre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ceea</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en-US" altLang="en-US" sz="12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simte</a:t>
            </a:r>
            <a:r>
              <a:rPr lang="en-US" altLang="en-US" sz="1200" dirty="0">
                <a:solidFill>
                  <a:srgbClr val="202124"/>
                </a:solidFill>
                <a:latin typeface="Arial" panose="020B0604020202020204" pitchFamily="34" charset="0"/>
                <a:ea typeface="Times New Roman" panose="02020603050405020304" pitchFamily="18" charset="0"/>
                <a:cs typeface="Arial" panose="020B0604020202020204" pitchFamily="34" charset="0"/>
              </a:rPr>
              <a:t>.</a:t>
            </a:r>
            <a:r>
              <a:rPr lang="en-US" altLang="en-US" sz="600" dirty="0">
                <a:solidFill>
                  <a:schemeClr val="tx1"/>
                </a:solidFill>
              </a:rPr>
              <a:t> </a:t>
            </a:r>
            <a:endParaRPr lang="en-US" altLang="en-US" dirty="0">
              <a:solidFill>
                <a:schemeClr val="tx1"/>
              </a:solidFill>
              <a:latin typeface="Arial" panose="020B0604020202020204" pitchFamily="34" charset="0"/>
            </a:endParaRPr>
          </a:p>
          <a:p>
            <a:endParaRPr lang="en-US" sz="1200" dirty="0"/>
          </a:p>
          <a:p>
            <a:pPr algn="ctr"/>
            <a:endParaRPr lang="pl-PL" sz="1200" dirty="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br>
              <a:rPr lang="pl-PL" sz="2800" dirty="0">
                <a:latin typeface="Calibri" pitchFamily="34" charset="0"/>
              </a:rPr>
            </a:br>
            <a:r>
              <a:rPr lang="pl-PL" sz="2800" dirty="0">
                <a:latin typeface="Calibri" pitchFamily="34" charset="0"/>
              </a:rPr>
              <a:t>Cau</a:t>
            </a:r>
            <a:r>
              <a:rPr lang="en-US" sz="2800" dirty="0">
                <a:latin typeface="Calibri" pitchFamily="34" charset="0"/>
              </a:rPr>
              <a:t>ZELE DEPR</a:t>
            </a:r>
            <a:r>
              <a:rPr lang="ro-RO" sz="2800" dirty="0">
                <a:latin typeface="Calibri" pitchFamily="34" charset="0"/>
              </a:rPr>
              <a:t>E</a:t>
            </a:r>
            <a:r>
              <a:rPr lang="en-US" sz="2800" dirty="0">
                <a:latin typeface="Calibri" pitchFamily="34" charset="0"/>
              </a:rPr>
              <a:t>SIEI</a:t>
            </a:r>
            <a:endParaRPr lang="pl-PL" sz="2800" dirty="0">
              <a:latin typeface="Calibri" pitchFamily="34" charset="0"/>
            </a:endParaRPr>
          </a:p>
        </p:txBody>
      </p:sp>
      <p:sp>
        <p:nvSpPr>
          <p:cNvPr id="3" name="Symbol zastępczy zawartości 2"/>
          <p:cNvSpPr>
            <a:spLocks noGrp="1"/>
          </p:cNvSpPr>
          <p:nvPr>
            <p:ph idx="1"/>
          </p:nvPr>
        </p:nvSpPr>
        <p:spPr/>
        <p:txBody>
          <a:bodyPr>
            <a:normAutofit fontScale="92500" lnSpcReduction="20000"/>
          </a:bodyPr>
          <a:lstStyle/>
          <a:p>
            <a:r>
              <a:rPr lang="ro-RO" dirty="0"/>
              <a:t> </a:t>
            </a:r>
            <a:r>
              <a:rPr lang="en-US" dirty="0"/>
              <a:t>   </a:t>
            </a:r>
            <a:r>
              <a:rPr lang="ro-RO" dirty="0"/>
              <a:t>1. Factori genetici</a:t>
            </a:r>
            <a:endParaRPr lang="en-US" dirty="0"/>
          </a:p>
          <a:p>
            <a:r>
              <a:rPr lang="ro-RO" dirty="0"/>
              <a:t>    2. Procese biochimice care apar în creier</a:t>
            </a:r>
            <a:endParaRPr lang="en-US" dirty="0"/>
          </a:p>
          <a:p>
            <a:r>
              <a:rPr lang="ro-RO" dirty="0"/>
              <a:t>    3. Traume și experiențe dureroase din copilărie</a:t>
            </a:r>
            <a:endParaRPr lang="en-US" dirty="0"/>
          </a:p>
          <a:p>
            <a:r>
              <a:rPr lang="ro-RO" dirty="0"/>
              <a:t>    4. Moduri învățate de gândire negativă, incapacitate de a face față problemelor</a:t>
            </a:r>
            <a:endParaRPr lang="en-US" dirty="0"/>
          </a:p>
          <a:p>
            <a:r>
              <a:rPr lang="ro-RO" dirty="0"/>
              <a:t>    5. Impactul mediului extern:</a:t>
            </a:r>
            <a:endParaRPr lang="en-US" dirty="0"/>
          </a:p>
          <a:p>
            <a:r>
              <a:rPr lang="ro-RO" dirty="0"/>
              <a:t>- atmosfera familială (inclusiv violența domestică, abuzul de alcool sau alte substanțe psihoactive de către părinți, boli cronice sau decesul unei persoane dragi, conflict cronic în familie, ostilitate și respingere emoțională, control excesiv de către părinți);</a:t>
            </a:r>
            <a:endParaRPr lang="en-US" dirty="0"/>
          </a:p>
          <a:p>
            <a:r>
              <a:rPr lang="ro-RO" dirty="0"/>
              <a:t>- situația școlară (de exemplu, cerințe excesive, violență între colegi, profesor ostil, eșecuri școlare, evaluare neloială, critici constante).</a:t>
            </a:r>
            <a:endParaRPr lang="pl-PL"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5621" y="908720"/>
            <a:ext cx="6408712" cy="1047646"/>
          </a:xfrm>
        </p:spPr>
        <p:txBody>
          <a:bodyPr>
            <a:normAutofit fontScale="90000"/>
          </a:bodyPr>
          <a:lstStyle/>
          <a:p>
            <a:r>
              <a:rPr lang="en-US" sz="2400" dirty="0" err="1"/>
              <a:t>CauZELE</a:t>
            </a:r>
            <a:r>
              <a:rPr lang="en-US" sz="2400" dirty="0"/>
              <a:t>  </a:t>
            </a:r>
            <a:r>
              <a:rPr lang="ro-RO" altLang="en-US" sz="2400" dirty="0"/>
              <a:t>DEPRESIEI ÎN LUMINA UNOR TEORII SELECTATE</a:t>
            </a:r>
            <a:br>
              <a:rPr lang="pl-PL" sz="2400" dirty="0"/>
            </a:br>
            <a:endParaRPr lang="pl-PL" sz="2800" dirty="0">
              <a:latin typeface="Calibri" pitchFamily="34" charset="0"/>
            </a:endParaRPr>
          </a:p>
        </p:txBody>
      </p:sp>
      <p:sp>
        <p:nvSpPr>
          <p:cNvPr id="16" name="Rectangle 9">
            <a:extLst>
              <a:ext uri="{FF2B5EF4-FFF2-40B4-BE49-F238E27FC236}">
                <a16:creationId xmlns:a16="http://schemas.microsoft.com/office/drawing/2014/main" id="{5D99F9A2-A55B-4677-9933-302905C19FFF}"/>
              </a:ext>
            </a:extLst>
          </p:cNvPr>
          <p:cNvSpPr>
            <a:spLocks noGrp="1" noChangeArrowheads="1"/>
          </p:cNvSpPr>
          <p:nvPr>
            <p:ph idx="1"/>
          </p:nvPr>
        </p:nvSpPr>
        <p:spPr bwMode="auto">
          <a:xfrm>
            <a:off x="457200" y="2277390"/>
            <a:ext cx="7859216"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ro-RO"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1. Modelul cognitiv conform lui Aaron Beck presupune apariția gândurilor negative în trei domenii:</a:t>
            </a:r>
            <a:endParaRPr kumimoji="0" lang="en-US"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eaLnBrk="0" fontAlgn="base" hangingPunct="0">
              <a:spcBef>
                <a:spcPct val="0"/>
              </a:spcBef>
              <a:spcAft>
                <a:spcPct val="0"/>
              </a:spcAft>
              <a:buClrTx/>
              <a:buFont typeface="Wingdings" panose="05000000000000000000" pitchFamily="2" charset="2"/>
              <a:buChar char="v"/>
            </a:pPr>
            <a:r>
              <a:rPr kumimoji="0" lang="ro-RO"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Gândindu-mă la mine: „Nu am valoare”;</a:t>
            </a:r>
            <a:endParaRPr kumimoji="0" lang="en-US"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eaLnBrk="0" fontAlgn="base" hangingPunct="0">
              <a:spcBef>
                <a:spcPct val="0"/>
              </a:spcBef>
              <a:spcAft>
                <a:spcPct val="0"/>
              </a:spcAft>
              <a:buClrTx/>
              <a:buFont typeface="Wingdings" panose="05000000000000000000" pitchFamily="2" charset="2"/>
              <a:buChar char="v"/>
            </a:pPr>
            <a:r>
              <a:rPr kumimoji="0" lang="ro-RO"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Gândindu-ne la lume: „Lumea este un loc necinstit”;</a:t>
            </a:r>
            <a:endParaRPr kumimoji="0" lang="en-US"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eaLnBrk="0" fontAlgn="base" hangingPunct="0">
              <a:spcBef>
                <a:spcPct val="0"/>
              </a:spcBef>
              <a:spcAft>
                <a:spcPct val="0"/>
              </a:spcAft>
              <a:buClrTx/>
              <a:buFont typeface="Wingdings" panose="05000000000000000000" pitchFamily="2" charset="2"/>
              <a:buChar char="v"/>
            </a:pPr>
            <a:r>
              <a:rPr kumimoji="0" lang="ro-RO"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Gândindu-mă la viitor: „Voi da greș mereu”.</a:t>
            </a:r>
            <a:endParaRPr kumimoji="0" lang="en-US"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ro-RO"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2. Conceptul lui Seligman de neputință învățată presupune că persoanele depresive se caracterizează prin „neputință” în a face alegeri și incapacitatea de a evita pedeapsa. Oamenii sunt convinși că pedeapsa și recompensa sunt independente de alegerea lor.</a:t>
            </a:r>
            <a:endParaRPr kumimoji="0" lang="en-US"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ro-RO"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3. Conceptele comportamental</a:t>
            </a:r>
            <a:r>
              <a:rPr kumimoji="0" lang="en-US"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e ale </a:t>
            </a:r>
            <a:r>
              <a:rPr kumimoji="0" lang="en-US" altLang="en-US" sz="1800" b="0" i="0" u="none" strike="noStrike" cap="none" normalizeH="0" baseline="0" dirty="0" err="1">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lui</a:t>
            </a:r>
            <a:r>
              <a:rPr kumimoji="0" lang="en-US"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 Lazarus </a:t>
            </a:r>
            <a:r>
              <a:rPr kumimoji="0" lang="ro-RO" altLang="en-US" sz="1800" b="0" i="0" u="none" strike="noStrike" cap="none" normalizeH="0" baseline="0" dirty="0">
                <a:ln>
                  <a:noFill/>
                </a:ln>
                <a:solidFill>
                  <a:srgbClr val="202124"/>
                </a:solidFill>
                <a:effectLst/>
                <a:latin typeface="Arial" panose="020B0604020202020204" pitchFamily="34" charset="0"/>
                <a:ea typeface="Times New Roman" panose="02020603050405020304" pitchFamily="18" charset="0"/>
                <a:cs typeface="Arial" panose="020B0604020202020204" pitchFamily="34" charset="0"/>
              </a:rPr>
              <a:t> indică o relație între stările depresive și nivelurile scăzute de „ajutoare” primite din mediu. Adesea, persoanele depresive sunt hipersensibile la stimulii negativi.</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br>
              <a:rPr lang="pl-PL" sz="2200" dirty="0">
                <a:latin typeface="Calibri" pitchFamily="34" charset="0"/>
              </a:rPr>
            </a:br>
            <a:r>
              <a:rPr lang="en-US" sz="2200" dirty="0" err="1">
                <a:latin typeface="Calibri" pitchFamily="34" charset="0"/>
              </a:rPr>
              <a:t>ConseCINŢELE</a:t>
            </a:r>
            <a:r>
              <a:rPr lang="en-US" sz="2200" dirty="0">
                <a:latin typeface="Calibri" pitchFamily="34" charset="0"/>
              </a:rPr>
              <a:t> DEPRESIEI</a:t>
            </a:r>
            <a:br>
              <a:rPr lang="pl-PL" sz="2800" dirty="0"/>
            </a:br>
            <a:endParaRPr lang="pl-PL" sz="2800" dirty="0">
              <a:latin typeface="Calibri" pitchFamily="34" charset="0"/>
            </a:endParaRPr>
          </a:p>
        </p:txBody>
      </p:sp>
      <p:sp>
        <p:nvSpPr>
          <p:cNvPr id="3" name="Symbol zastępczy zawartości 2"/>
          <p:cNvSpPr>
            <a:spLocks noGrp="1"/>
          </p:cNvSpPr>
          <p:nvPr>
            <p:ph idx="1"/>
          </p:nvPr>
        </p:nvSpPr>
        <p:spPr>
          <a:xfrm>
            <a:off x="323528" y="1338187"/>
            <a:ext cx="8568952" cy="5400600"/>
          </a:xfrm>
        </p:spPr>
        <p:txBody>
          <a:bodyPr>
            <a:normAutofit fontScale="85000" lnSpcReduction="20000"/>
          </a:bodyPr>
          <a:lstStyle/>
          <a:p>
            <a:pPr marL="285750" indent="-285750" algn="just">
              <a:buFont typeface="Wingdings" panose="05000000000000000000" pitchFamily="2" charset="2"/>
              <a:buChar char="§"/>
            </a:pPr>
            <a:r>
              <a:rPr lang="en-US" sz="1600" b="0" dirty="0">
                <a:latin typeface="Calibri" pitchFamily="34" charset="0"/>
              </a:rPr>
              <a:t>   </a:t>
            </a:r>
            <a:r>
              <a:rPr lang="pl-PL" sz="1600" b="0" dirty="0">
                <a:latin typeface="Calibri" pitchFamily="34"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Deteriorarea adaptării sociale</a:t>
            </a:r>
            <a:r>
              <a:rPr lang="en-US"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a:t>
            </a:r>
            <a:r>
              <a:rPr lang="en-US" sz="1600" b="0" dirty="0">
                <a:latin typeface="Calibri" pitchFamily="34" charset="0"/>
              </a:rPr>
              <a:t>    </a:t>
            </a:r>
          </a:p>
          <a:p>
            <a:pPr marL="285750" indent="-285750" algn="just">
              <a:buFont typeface="Wingdings" panose="05000000000000000000" pitchFamily="2" charset="2"/>
              <a:buChar char="§"/>
            </a:pPr>
            <a:r>
              <a:rPr lang="en-US"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Dificultăți și eșecuri școlare</a:t>
            </a:r>
            <a:r>
              <a:rPr lang="pl-PL" sz="1600" b="0" dirty="0">
                <a:latin typeface="Calibri" pitchFamily="34" charset="0"/>
              </a:rPr>
              <a:t>;</a:t>
            </a:r>
            <a:endParaRPr lang="en-US" sz="1600" b="0" dirty="0">
              <a:latin typeface="Calibri" pitchFamily="34" charset="0"/>
            </a:endParaRPr>
          </a:p>
          <a:p>
            <a:pPr marL="285750" indent="-285750" algn="just">
              <a:buFont typeface="Wingdings" panose="05000000000000000000" pitchFamily="2" charset="2"/>
              <a:buChar char="§"/>
            </a:pPr>
            <a:r>
              <a:rPr lang="en-US" sz="1600" b="0" dirty="0">
                <a:latin typeface="Calibri" pitchFamily="34" charset="0"/>
              </a:rPr>
              <a:t>    </a:t>
            </a:r>
            <a:r>
              <a:rPr lang="pl-PL" sz="1600" b="0" dirty="0">
                <a:latin typeface="Calibri" pitchFamily="34"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Risc crescut de fapte autodistructive</a:t>
            </a:r>
            <a:r>
              <a:rPr lang="pl-PL" sz="1600" b="0" dirty="0">
                <a:latin typeface="Calibri" pitchFamily="34" charset="0"/>
              </a:rPr>
              <a:t>;</a:t>
            </a:r>
            <a:endParaRPr lang="en-US" sz="1600" b="0" dirty="0">
              <a:latin typeface="Calibri" pitchFamily="34" charset="0"/>
            </a:endParaRPr>
          </a:p>
          <a:p>
            <a:pPr marL="285750" indent="-285750" algn="just">
              <a:buFont typeface="Wingdings" panose="05000000000000000000" pitchFamily="2" charset="2"/>
              <a:buChar char="§"/>
            </a:pPr>
            <a:r>
              <a:rPr lang="en-US" sz="1600" b="0" dirty="0">
                <a:latin typeface="Calibri" pitchFamily="34" charset="0"/>
              </a:rPr>
              <a:t>    </a:t>
            </a:r>
            <a:r>
              <a:rPr lang="pl-PL" sz="1600" b="0" dirty="0">
                <a:latin typeface="Calibri" pitchFamily="34"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Abuzul de substanțe psihoactive</a:t>
            </a:r>
            <a:r>
              <a:rPr lang="pl-PL" sz="1600" b="0" dirty="0">
                <a:latin typeface="Calibri" pitchFamily="34" charset="0"/>
              </a:rPr>
              <a:t>;</a:t>
            </a:r>
            <a:endParaRPr lang="en-US" sz="1600" b="0" dirty="0">
              <a:latin typeface="Calibri" pitchFamily="34" charset="0"/>
            </a:endParaRPr>
          </a:p>
          <a:p>
            <a:pPr marL="285750" indent="-285750" algn="just">
              <a:buFont typeface="Wingdings" panose="05000000000000000000" pitchFamily="2" charset="2"/>
              <a:buChar char="§"/>
            </a:pPr>
            <a:r>
              <a:rPr lang="en-US" sz="1600" b="0" dirty="0">
                <a:latin typeface="Calibri" pitchFamily="34"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Risc crescut de sinucidere</a:t>
            </a:r>
            <a:r>
              <a:rPr lang="pl-PL" sz="1600" b="0" dirty="0">
                <a:latin typeface="Calibri" pitchFamily="34" charset="0"/>
              </a:rPr>
              <a:t>;</a:t>
            </a:r>
            <a:endParaRPr lang="en-US" sz="1600" b="0" dirty="0">
              <a:latin typeface="Calibri" pitchFamily="34" charset="0"/>
            </a:endParaRPr>
          </a:p>
          <a:p>
            <a:pPr marL="285750" indent="-285750" algn="just">
              <a:buFont typeface="Wingdings" panose="05000000000000000000" pitchFamily="2" charset="2"/>
              <a:buChar char="§"/>
            </a:pPr>
            <a:r>
              <a:rPr lang="en-US" sz="1600" b="0" dirty="0">
                <a:latin typeface="Calibri" pitchFamily="34" charset="0"/>
              </a:rPr>
              <a:t>      </a:t>
            </a:r>
            <a:r>
              <a:rPr lang="pl-PL" sz="1600" b="0" dirty="0">
                <a:latin typeface="Calibri" pitchFamily="34"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Risc crescut de depresie în viitor.</a:t>
            </a:r>
            <a:r>
              <a:rPr lang="en-US" altLang="en-US" sz="700" b="0" dirty="0"/>
              <a:t> </a:t>
            </a:r>
          </a:p>
          <a:p>
            <a:pPr algn="just"/>
            <a:r>
              <a:rPr lang="en-US" sz="1500" dirty="0" err="1">
                <a:latin typeface="+mj-lt"/>
              </a:rPr>
              <a:t>Ţine</a:t>
            </a:r>
            <a:r>
              <a:rPr lang="en-US" sz="1500" dirty="0">
                <a:latin typeface="+mj-lt"/>
              </a:rPr>
              <a:t> </a:t>
            </a:r>
            <a:r>
              <a:rPr lang="en-US" sz="1500" dirty="0" err="1">
                <a:latin typeface="+mj-lt"/>
              </a:rPr>
              <a:t>minte</a:t>
            </a:r>
            <a:r>
              <a:rPr lang="en-US" sz="1500" dirty="0">
                <a:latin typeface="+mj-lt"/>
              </a:rPr>
              <a:t>!</a:t>
            </a:r>
          </a:p>
          <a:p>
            <a:pPr algn="just"/>
            <a:endParaRPr lang="en-US" sz="1600" dirty="0">
              <a:latin typeface="+mj-lt"/>
            </a:endParaRPr>
          </a:p>
          <a:p>
            <a:pPr algn="just"/>
            <a:endParaRPr lang="en-US" sz="1600" b="0" dirty="0">
              <a:latin typeface="Calibri" pitchFamily="34" charset="0"/>
            </a:endParaRPr>
          </a:p>
          <a:p>
            <a:pPr marL="285750" indent="-285750" algn="just">
              <a:buFont typeface="Arial" panose="020B0604020202020204" pitchFamily="34" charset="0"/>
              <a:buChar char="•"/>
            </a:pPr>
            <a:r>
              <a:rPr lang="en-US" sz="1600" b="0" dirty="0">
                <a:latin typeface="Calibri" pitchFamily="34" charset="0"/>
              </a:rPr>
              <a:t>    Interest </a:t>
            </a:r>
            <a:r>
              <a:rPr lang="en-US" sz="1600" b="0" dirty="0" err="1">
                <a:latin typeface="Calibri" pitchFamily="34" charset="0"/>
              </a:rPr>
              <a:t>pentru</a:t>
            </a:r>
            <a:r>
              <a:rPr lang="en-US" sz="1600" b="0" dirty="0">
                <a:latin typeface="Calibri" pitchFamily="34" charset="0"/>
              </a:rPr>
              <a:t> </a:t>
            </a:r>
            <a:r>
              <a:rPr lang="en-US" sz="1600" b="0" dirty="0" err="1">
                <a:latin typeface="Calibri" pitchFamily="34" charset="0"/>
              </a:rPr>
              <a:t>moarte</a:t>
            </a:r>
            <a:r>
              <a:rPr lang="en-US" sz="1600" b="0" dirty="0">
                <a:latin typeface="Calibri" pitchFamily="34" charset="0"/>
              </a:rPr>
              <a:t> </a:t>
            </a:r>
            <a:r>
              <a:rPr lang="en-US" sz="1600" b="0" dirty="0" err="1">
                <a:latin typeface="Calibri" pitchFamily="34" charset="0"/>
              </a:rPr>
              <a:t>si</a:t>
            </a:r>
            <a:r>
              <a:rPr lang="en-US" sz="1600" b="0" dirty="0">
                <a:latin typeface="Calibri" pitchFamily="34" charset="0"/>
              </a:rPr>
              <a:t> a muri</a:t>
            </a:r>
          </a:p>
          <a:p>
            <a:pPr marL="285750" indent="-285750" algn="just">
              <a:buFont typeface="Arial" panose="020B0604020202020204" pitchFamily="34" charset="0"/>
              <a:buChar char="•"/>
            </a:pPr>
            <a:r>
              <a:rPr lang="en-US" sz="1600" b="0" dirty="0">
                <a:latin typeface="Calibri" pitchFamily="34" charset="0"/>
              </a:rPr>
              <a:t>    </a:t>
            </a:r>
            <a:r>
              <a:rPr lang="en-US" sz="1600" b="0" dirty="0" err="1">
                <a:latin typeface="Calibri" pitchFamily="34" charset="0"/>
              </a:rPr>
              <a:t>Sustine</a:t>
            </a:r>
            <a:r>
              <a:rPr lang="en-US" sz="1600" b="0" dirty="0">
                <a:latin typeface="Calibri" pitchFamily="34"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că ar vrea să adoarmă și să nu se </a:t>
            </a:r>
            <a:r>
              <a:rPr lang="en-US" altLang="en-US" sz="1600" b="0" dirty="0" err="1">
                <a:solidFill>
                  <a:srgbClr val="202124"/>
                </a:solidFill>
                <a:latin typeface="Calibri" panose="020F0502020204030204" pitchFamily="34" charset="0"/>
                <a:ea typeface="Times New Roman" panose="02020603050405020304" pitchFamily="18" charset="0"/>
                <a:cs typeface="Courier New" panose="02070309020205020404" pitchFamily="49" charset="0"/>
              </a:rPr>
              <a:t>mai</a:t>
            </a:r>
            <a:r>
              <a:rPr lang="en-US"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 </a:t>
            </a:r>
            <a:r>
              <a:rPr lang="ro-RO"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trezească sau să moară într-un accident de mașină</a:t>
            </a:r>
            <a:r>
              <a:rPr lang="en-US" altLang="en-US" sz="1600" b="0" dirty="0">
                <a:solidFill>
                  <a:srgbClr val="202124"/>
                </a:solidFill>
                <a:latin typeface="Calibri" panose="020F0502020204030204" pitchFamily="34" charset="0"/>
                <a:ea typeface="Times New Roman" panose="02020603050405020304" pitchFamily="18" charset="0"/>
                <a:cs typeface="Courier New" panose="02070309020205020404" pitchFamily="49" charset="0"/>
              </a:rPr>
              <a:t>.</a:t>
            </a:r>
            <a:endParaRPr lang="en-US" sz="1600" b="0" dirty="0">
              <a:latin typeface="Calibri" pitchFamily="34" charset="0"/>
            </a:endParaRPr>
          </a:p>
          <a:p>
            <a:pPr marL="285750" indent="-285750" algn="just">
              <a:buFont typeface="Arial" panose="020B0604020202020204" pitchFamily="34" charset="0"/>
              <a:buChar char="•"/>
            </a:pPr>
            <a:r>
              <a:rPr lang="en-US" sz="1600" b="0" dirty="0">
                <a:latin typeface="Calibri" pitchFamily="34" charset="0"/>
              </a:rPr>
              <a:t>    Glume </a:t>
            </a:r>
            <a:r>
              <a:rPr lang="en-US" sz="1600" b="0" dirty="0" err="1">
                <a:latin typeface="Calibri" pitchFamily="34" charset="0"/>
              </a:rPr>
              <a:t>despre</a:t>
            </a:r>
            <a:r>
              <a:rPr lang="en-US" sz="1600" b="0" dirty="0">
                <a:latin typeface="Calibri" pitchFamily="34" charset="0"/>
              </a:rPr>
              <a:t> </a:t>
            </a:r>
            <a:r>
              <a:rPr lang="en-US" sz="1600" b="0" dirty="0" err="1">
                <a:latin typeface="Calibri" pitchFamily="34" charset="0"/>
              </a:rPr>
              <a:t>faptul</a:t>
            </a:r>
            <a:r>
              <a:rPr lang="en-US" sz="1600" b="0" dirty="0">
                <a:latin typeface="Calibri" pitchFamily="34" charset="0"/>
              </a:rPr>
              <a:t> ca </a:t>
            </a:r>
            <a:r>
              <a:rPr lang="en-US" sz="1600" b="0" dirty="0" err="1">
                <a:latin typeface="Calibri" pitchFamily="34" charset="0"/>
              </a:rPr>
              <a:t>si</a:t>
            </a:r>
            <a:r>
              <a:rPr lang="en-US" sz="1600" b="0" dirty="0">
                <a:latin typeface="Calibri" pitchFamily="34" charset="0"/>
              </a:rPr>
              <a:t>-a </a:t>
            </a:r>
            <a:r>
              <a:rPr lang="en-US" sz="1600" b="0" dirty="0" err="1">
                <a:latin typeface="Calibri" pitchFamily="34" charset="0"/>
              </a:rPr>
              <a:t>luat</a:t>
            </a:r>
            <a:r>
              <a:rPr lang="en-US" sz="1600" b="0" dirty="0">
                <a:latin typeface="Calibri" pitchFamily="34" charset="0"/>
              </a:rPr>
              <a:t> propria</a:t>
            </a:r>
            <a:r>
              <a:rPr lang="ro-RO" sz="1600" b="0" dirty="0">
                <a:latin typeface="Calibri" pitchFamily="34" charset="0"/>
              </a:rPr>
              <a:t> viață.</a:t>
            </a:r>
            <a:endParaRPr lang="en-US" sz="1600" b="0" dirty="0">
              <a:latin typeface="Calibri" pitchFamily="34" charset="0"/>
            </a:endParaRPr>
          </a:p>
          <a:p>
            <a:pPr marL="285750" indent="-285750" algn="just">
              <a:buFont typeface="Arial" panose="020B0604020202020204" pitchFamily="34" charset="0"/>
              <a:buChar char="•"/>
            </a:pPr>
            <a:r>
              <a:rPr lang="en-US" sz="1600" b="0" dirty="0">
                <a:latin typeface="Calibri" pitchFamily="34" charset="0"/>
              </a:rPr>
              <a:t>    </a:t>
            </a:r>
            <a:r>
              <a:rPr lang="en-US" sz="1600" b="0" dirty="0" err="1">
                <a:latin typeface="Calibri" pitchFamily="34" charset="0"/>
              </a:rPr>
              <a:t>Fraze</a:t>
            </a:r>
            <a:r>
              <a:rPr lang="en-US" sz="1600" b="0" dirty="0">
                <a:latin typeface="Calibri" pitchFamily="34" charset="0"/>
              </a:rPr>
              <a:t> de </a:t>
            </a:r>
            <a:r>
              <a:rPr lang="en-US" sz="1600" b="0" dirty="0" err="1">
                <a:latin typeface="Calibri" pitchFamily="34" charset="0"/>
              </a:rPr>
              <a:t>genul</a:t>
            </a:r>
            <a:r>
              <a:rPr lang="en-US" sz="1600" b="0" dirty="0">
                <a:latin typeface="Calibri" pitchFamily="34" charset="0"/>
              </a:rPr>
              <a:t> “</a:t>
            </a:r>
            <a:r>
              <a:rPr lang="en-US" sz="1600" b="0" dirty="0" err="1">
                <a:latin typeface="Calibri" pitchFamily="34" charset="0"/>
              </a:rPr>
              <a:t>te</a:t>
            </a:r>
            <a:r>
              <a:rPr lang="en-US" sz="1600" b="0" dirty="0">
                <a:latin typeface="Calibri" pitchFamily="34" charset="0"/>
              </a:rPr>
              <a:t> </a:t>
            </a:r>
            <a:r>
              <a:rPr lang="en-US" sz="1600" b="0" dirty="0" err="1">
                <a:latin typeface="Calibri" pitchFamily="34" charset="0"/>
              </a:rPr>
              <a:t>poti</a:t>
            </a:r>
            <a:r>
              <a:rPr lang="en-US" sz="1600" b="0" dirty="0">
                <a:latin typeface="Calibri" pitchFamily="34" charset="0"/>
              </a:rPr>
              <a:t> </a:t>
            </a:r>
            <a:r>
              <a:rPr lang="en-US" sz="1600" b="0" dirty="0" err="1">
                <a:latin typeface="Calibri" pitchFamily="34" charset="0"/>
              </a:rPr>
              <a:t>descurca</a:t>
            </a:r>
            <a:r>
              <a:rPr lang="en-US" sz="1600" b="0" dirty="0">
                <a:latin typeface="Calibri" pitchFamily="34" charset="0"/>
              </a:rPr>
              <a:t> </a:t>
            </a:r>
            <a:r>
              <a:rPr lang="en-US" sz="1600" b="0" dirty="0" err="1">
                <a:latin typeface="Calibri" pitchFamily="34" charset="0"/>
              </a:rPr>
              <a:t>mai</a:t>
            </a:r>
            <a:r>
              <a:rPr lang="en-US" sz="1600" b="0" dirty="0">
                <a:latin typeface="Calibri" pitchFamily="34" charset="0"/>
              </a:rPr>
              <a:t> bine </a:t>
            </a:r>
            <a:r>
              <a:rPr lang="ro-RO" sz="1600" b="0" dirty="0">
                <a:latin typeface="Calibri" pitchFamily="34" charset="0"/>
              </a:rPr>
              <a:t>fără mine”. </a:t>
            </a:r>
            <a:endParaRPr lang="en-US" sz="1600" b="0" dirty="0">
              <a:latin typeface="Calibri" pitchFamily="34" charset="0"/>
            </a:endParaRPr>
          </a:p>
          <a:p>
            <a:pPr marL="285750" indent="-285750" algn="just">
              <a:buFont typeface="Arial" panose="020B0604020202020204" pitchFamily="34" charset="0"/>
              <a:buChar char="•"/>
            </a:pPr>
            <a:r>
              <a:rPr lang="en-US" sz="1600" b="0" dirty="0">
                <a:latin typeface="Calibri" pitchFamily="34" charset="0"/>
              </a:rPr>
              <a:t>    </a:t>
            </a:r>
            <a:r>
              <a:rPr lang="en-US" sz="1600" b="0" dirty="0" err="1">
                <a:latin typeface="Calibri" pitchFamily="34" charset="0"/>
              </a:rPr>
              <a:t>Folosindu</a:t>
            </a:r>
            <a:r>
              <a:rPr lang="en-US" sz="1600" b="0" dirty="0">
                <a:latin typeface="Calibri" pitchFamily="34" charset="0"/>
              </a:rPr>
              <a:t>-se de </a:t>
            </a:r>
            <a:r>
              <a:rPr lang="en-US" sz="1600" b="0" dirty="0" err="1">
                <a:latin typeface="Calibri" pitchFamily="34" charset="0"/>
              </a:rPr>
              <a:t>moarte</a:t>
            </a:r>
            <a:r>
              <a:rPr lang="en-US" sz="1600" b="0" dirty="0">
                <a:latin typeface="Calibri" pitchFamily="34" charset="0"/>
              </a:rPr>
              <a:t> </a:t>
            </a:r>
            <a:r>
              <a:rPr lang="en-US" sz="1500" b="0" dirty="0">
                <a:latin typeface="Calibri" pitchFamily="34" charset="0"/>
              </a:rPr>
              <a:t> </a:t>
            </a:r>
            <a:r>
              <a:rPr lang="ro-RO" sz="1500" b="0" dirty="0">
                <a:latin typeface="Calibri" pitchFamily="34" charset="0"/>
              </a:rPr>
              <a:t>de ex. scriind poezii pe această temă</a:t>
            </a:r>
            <a:r>
              <a:rPr lang="ro-RO" dirty="0"/>
              <a:t>. </a:t>
            </a:r>
            <a:endParaRPr lang="en-US" dirty="0"/>
          </a:p>
          <a:p>
            <a:pPr marL="285750" indent="-285750" algn="just">
              <a:buFont typeface="Arial" panose="020B0604020202020204" pitchFamily="34" charset="0"/>
              <a:buChar char="•"/>
            </a:pPr>
            <a:r>
              <a:rPr lang="en-US" sz="1600" b="0" dirty="0">
                <a:latin typeface="Calibri" pitchFamily="34" charset="0"/>
              </a:rPr>
              <a:t>    </a:t>
            </a:r>
            <a:r>
              <a:rPr lang="en-US" sz="1600" b="0" dirty="0" err="1">
                <a:latin typeface="Calibri" pitchFamily="34" charset="0"/>
              </a:rPr>
              <a:t>Trimiterea</a:t>
            </a:r>
            <a:r>
              <a:rPr lang="en-US" sz="1600" b="0" dirty="0">
                <a:latin typeface="Calibri" pitchFamily="34" charset="0"/>
              </a:rPr>
              <a:t> de </a:t>
            </a:r>
            <a:r>
              <a:rPr lang="en-US" sz="1600" b="0" dirty="0" err="1">
                <a:latin typeface="Calibri" pitchFamily="34" charset="0"/>
              </a:rPr>
              <a:t>scrisori</a:t>
            </a:r>
            <a:r>
              <a:rPr lang="en-US" sz="1600" b="0" dirty="0">
                <a:latin typeface="Calibri" pitchFamily="34" charset="0"/>
              </a:rPr>
              <a:t> de </a:t>
            </a:r>
            <a:r>
              <a:rPr lang="ro-RO" sz="1600" b="0" dirty="0">
                <a:latin typeface="Calibri" pitchFamily="34" charset="0"/>
              </a:rPr>
              <a:t>rămas bun familiei și prietenilor</a:t>
            </a:r>
            <a:endParaRPr lang="en-US" sz="1600" b="0" dirty="0">
              <a:latin typeface="Calibri" pitchFamily="34" charset="0"/>
            </a:endParaRPr>
          </a:p>
          <a:p>
            <a:pPr marL="285750" indent="-285750" algn="just">
              <a:buFont typeface="Arial" panose="020B0604020202020204" pitchFamily="34" charset="0"/>
              <a:buChar char="•"/>
            </a:pPr>
            <a:r>
              <a:rPr lang="en-US" sz="1600" b="0" dirty="0">
                <a:latin typeface="Calibri" pitchFamily="34" charset="0"/>
              </a:rPr>
              <a:t>    </a:t>
            </a:r>
            <a:r>
              <a:rPr lang="ro-RO" sz="1600" b="0" dirty="0">
                <a:latin typeface="Calibri" pitchFamily="34" charset="0"/>
              </a:rPr>
              <a:t>Căutarea de informații despre moarte</a:t>
            </a:r>
            <a:r>
              <a:rPr lang="en-US" sz="1600" b="0" dirty="0">
                <a:latin typeface="Calibri" pitchFamily="34" charset="0"/>
              </a:rPr>
              <a:t> </a:t>
            </a:r>
            <a:r>
              <a:rPr lang="en-US" sz="1600" b="0" dirty="0" err="1">
                <a:latin typeface="Calibri" pitchFamily="34" charset="0"/>
              </a:rPr>
              <a:t>sau</a:t>
            </a:r>
            <a:r>
              <a:rPr lang="en-US" sz="1600" b="0" dirty="0">
                <a:latin typeface="Calibri" pitchFamily="34" charset="0"/>
              </a:rPr>
              <a:t> </a:t>
            </a:r>
            <a:r>
              <a:rPr lang="en-US" sz="1600" b="0" dirty="0" err="1">
                <a:latin typeface="Calibri" pitchFamily="34" charset="0"/>
              </a:rPr>
              <a:t>instrumente</a:t>
            </a:r>
            <a:r>
              <a:rPr lang="en-US" sz="1600" b="0" dirty="0">
                <a:latin typeface="Calibri" pitchFamily="34" charset="0"/>
              </a:rPr>
              <a:t> </a:t>
            </a:r>
            <a:r>
              <a:rPr lang="en-US" sz="1600" b="0" dirty="0" err="1">
                <a:latin typeface="Calibri" pitchFamily="34" charset="0"/>
              </a:rPr>
              <a:t>periculoase</a:t>
            </a:r>
            <a:r>
              <a:rPr lang="en-US" sz="1600" b="0" dirty="0">
                <a:latin typeface="Calibri" pitchFamily="34" charset="0"/>
              </a:rPr>
              <a:t> </a:t>
            </a:r>
            <a:r>
              <a:rPr lang="en-US" sz="1600" b="0" dirty="0" err="1">
                <a:latin typeface="Calibri" pitchFamily="34" charset="0"/>
              </a:rPr>
              <a:t>sau</a:t>
            </a:r>
            <a:r>
              <a:rPr lang="en-US" sz="1600" b="0" dirty="0">
                <a:latin typeface="Calibri" pitchFamily="34" charset="0"/>
              </a:rPr>
              <a:t> </a:t>
            </a:r>
            <a:r>
              <a:rPr lang="en-US" sz="1600" b="0" dirty="0" err="1">
                <a:latin typeface="Calibri" pitchFamily="34" charset="0"/>
              </a:rPr>
              <a:t>efectele</a:t>
            </a:r>
            <a:r>
              <a:rPr lang="en-US" sz="1600" b="0" dirty="0">
                <a:latin typeface="Calibri" pitchFamily="34" charset="0"/>
              </a:rPr>
              <a:t> </a:t>
            </a:r>
            <a:r>
              <a:rPr lang="en-US" sz="1600" b="0" dirty="0" err="1">
                <a:latin typeface="Calibri" pitchFamily="34" charset="0"/>
              </a:rPr>
              <a:t>medicamentelor</a:t>
            </a:r>
            <a:r>
              <a:rPr lang="en-US" sz="1600" b="0" dirty="0">
                <a:latin typeface="Calibri" pitchFamily="34" charset="0"/>
              </a:rPr>
              <a:t> </a:t>
            </a:r>
            <a:r>
              <a:rPr lang="en-US" sz="1600" b="0" dirty="0" err="1">
                <a:latin typeface="Calibri" pitchFamily="34" charset="0"/>
              </a:rPr>
              <a:t>toxice</a:t>
            </a:r>
            <a:r>
              <a:rPr lang="en-US" sz="1600" b="0" dirty="0">
                <a:latin typeface="Calibri" pitchFamily="34" charset="0"/>
              </a:rPr>
              <a:t> </a:t>
            </a:r>
            <a:r>
              <a:rPr lang="en-US" sz="1600" b="0" dirty="0" err="1">
                <a:latin typeface="Calibri" pitchFamily="34" charset="0"/>
              </a:rPr>
              <a:t>sau</a:t>
            </a:r>
            <a:r>
              <a:rPr lang="en-US" sz="1600" b="0" dirty="0">
                <a:latin typeface="Calibri" pitchFamily="34" charset="0"/>
              </a:rPr>
              <a:t>   a   </a:t>
            </a:r>
            <a:r>
              <a:rPr lang="ro-RO" sz="1600" b="0" dirty="0">
                <a:latin typeface="Calibri" pitchFamily="34" charset="0"/>
              </a:rPr>
              <a:t>otrăvurilor</a:t>
            </a:r>
            <a:r>
              <a:rPr lang="en-US" sz="1600" b="0" dirty="0">
                <a:latin typeface="Calibri" pitchFamily="34" charset="0"/>
              </a:rPr>
              <a:t>.</a:t>
            </a:r>
          </a:p>
          <a:p>
            <a:pPr algn="just"/>
            <a:r>
              <a:rPr lang="ro-RO" sz="1600" b="0" dirty="0">
                <a:latin typeface="Calibri" pitchFamily="34" charset="0"/>
              </a:rPr>
              <a:t>În astfel de situații </a:t>
            </a:r>
            <a:r>
              <a:rPr lang="en-US" sz="1600" b="0" dirty="0" err="1">
                <a:latin typeface="Calibri" pitchFamily="34" charset="0"/>
              </a:rPr>
              <a:t>profesorul</a:t>
            </a:r>
            <a:r>
              <a:rPr lang="en-US" sz="1600" b="0" dirty="0">
                <a:latin typeface="Calibri" pitchFamily="34" charset="0"/>
              </a:rPr>
              <a:t> </a:t>
            </a:r>
            <a:r>
              <a:rPr lang="en-US" sz="1600" b="0" dirty="0" err="1">
                <a:latin typeface="Calibri" pitchFamily="34" charset="0"/>
              </a:rPr>
              <a:t>trebuie</a:t>
            </a:r>
            <a:r>
              <a:rPr lang="en-US" sz="1600" b="0" dirty="0">
                <a:latin typeface="Calibri" pitchFamily="34" charset="0"/>
              </a:rPr>
              <a:t> </a:t>
            </a:r>
            <a:r>
              <a:rPr lang="en-US" sz="1600" b="0" dirty="0" err="1">
                <a:latin typeface="Calibri" pitchFamily="34" charset="0"/>
              </a:rPr>
              <a:t>sa</a:t>
            </a:r>
            <a:r>
              <a:rPr lang="en-US" sz="1600" b="0" dirty="0">
                <a:latin typeface="Calibri" pitchFamily="34" charset="0"/>
              </a:rPr>
              <a:t> </a:t>
            </a:r>
            <a:r>
              <a:rPr lang="en-US" sz="1600" b="0" dirty="0" err="1">
                <a:latin typeface="Calibri" pitchFamily="34" charset="0"/>
              </a:rPr>
              <a:t>actioneze</a:t>
            </a:r>
            <a:r>
              <a:rPr lang="en-US" sz="1600" b="0" dirty="0">
                <a:latin typeface="Calibri" pitchFamily="34" charset="0"/>
              </a:rPr>
              <a:t> rapid </a:t>
            </a:r>
            <a:r>
              <a:rPr lang="en-US" sz="1600" b="0" dirty="0" err="1">
                <a:latin typeface="Calibri" pitchFamily="34" charset="0"/>
              </a:rPr>
              <a:t>si</a:t>
            </a:r>
            <a:r>
              <a:rPr lang="en-US" sz="1600" b="0" dirty="0">
                <a:latin typeface="Calibri" pitchFamily="34" charset="0"/>
              </a:rPr>
              <a:t> </a:t>
            </a:r>
            <a:r>
              <a:rPr lang="en-US" sz="1600" b="0" dirty="0" err="1">
                <a:latin typeface="Calibri" pitchFamily="34" charset="0"/>
              </a:rPr>
              <a:t>decisiv</a:t>
            </a:r>
            <a:r>
              <a:rPr lang="en-US" sz="1600" b="0" dirty="0">
                <a:latin typeface="Calibri" pitchFamily="34" charset="0"/>
              </a:rPr>
              <a:t>. Este </a:t>
            </a:r>
            <a:r>
              <a:rPr lang="en-US" sz="1600" b="0" dirty="0" err="1">
                <a:latin typeface="Calibri" pitchFamily="34" charset="0"/>
              </a:rPr>
              <a:t>necesar</a:t>
            </a:r>
            <a:r>
              <a:rPr lang="en-US" sz="1600" b="0" dirty="0">
                <a:latin typeface="Calibri" pitchFamily="34" charset="0"/>
              </a:rPr>
              <a:t> un contact cu  </a:t>
            </a:r>
            <a:r>
              <a:rPr lang="ro-RO" sz="1600" b="0" dirty="0">
                <a:latin typeface="Calibri" pitchFamily="34" charset="0"/>
              </a:rPr>
              <a:t>părinții ș</a:t>
            </a:r>
            <a:r>
              <a:rPr lang="en-US" sz="1600" b="0" dirty="0" err="1">
                <a:latin typeface="Calibri" pitchFamily="34" charset="0"/>
              </a:rPr>
              <a:t>i</a:t>
            </a:r>
            <a:r>
              <a:rPr lang="en-US" sz="1600" b="0" dirty="0">
                <a:latin typeface="Calibri" pitchFamily="34" charset="0"/>
              </a:rPr>
              <a:t> un specialist (</a:t>
            </a:r>
            <a:r>
              <a:rPr lang="ro-RO" sz="1600" b="0" dirty="0">
                <a:latin typeface="Calibri" pitchFamily="34" charset="0"/>
              </a:rPr>
              <a:t>psiholog, psihiatru).</a:t>
            </a:r>
            <a:endParaRPr lang="pl-PL" sz="1600" b="0" dirty="0">
              <a:latin typeface="Calibri" pitchFamily="34" charset="0"/>
            </a:endParaRPr>
          </a:p>
        </p:txBody>
      </p:sp>
      <p:sp>
        <p:nvSpPr>
          <p:cNvPr id="5" name="Rectangle 2">
            <a:extLst>
              <a:ext uri="{FF2B5EF4-FFF2-40B4-BE49-F238E27FC236}">
                <a16:creationId xmlns:a16="http://schemas.microsoft.com/office/drawing/2014/main" id="{464456BB-5E98-429F-B9BC-86B3FED0025F}"/>
              </a:ext>
            </a:extLst>
          </p:cNvPr>
          <p:cNvSpPr>
            <a:spLocks noChangeArrowheads="1"/>
          </p:cNvSpPr>
          <p:nvPr/>
        </p:nvSpPr>
        <p:spPr bwMode="auto">
          <a:xfrm>
            <a:off x="478827" y="3429581"/>
            <a:ext cx="762156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400" b="0" i="0" u="none" strike="noStrike" cap="none" normalizeH="0" baseline="0" dirty="0">
                <a:ln>
                  <a:noFill/>
                </a:ln>
                <a:solidFill>
                  <a:srgbClr val="202124"/>
                </a:solidFill>
                <a:effectLst/>
                <a:latin typeface="Calibri" panose="020F0502020204030204" pitchFamily="34" charset="0"/>
                <a:ea typeface="Times New Roman" panose="02020603050405020304" pitchFamily="18" charset="0"/>
                <a:cs typeface="Courier New" panose="02070309020205020404" pitchFamily="49" charset="0"/>
              </a:rPr>
              <a:t>Nu ignora niciodată semnale care vă alertează asupra gândurilor sau intenției unui adolescent de a se sinucide. Semnalele </a:t>
            </a:r>
            <a:r>
              <a:rPr lang="ro-RO" altLang="en-US" sz="1400" dirty="0">
                <a:latin typeface="Calibri" pitchFamily="34" charset="0"/>
              </a:rPr>
              <a:t>deranjante pot fi:</a:t>
            </a:r>
            <a:r>
              <a:rPr lang="en-US" altLang="en-US" sz="1400" dirty="0">
                <a:latin typeface="Calibri"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5791200" cy="752389"/>
          </a:xfrm>
        </p:spPr>
        <p:txBody>
          <a:bodyPr>
            <a:normAutofit/>
          </a:bodyPr>
          <a:lstStyle/>
          <a:p>
            <a:r>
              <a:rPr lang="en-US" sz="2000" dirty="0" err="1"/>
              <a:t>Principiile</a:t>
            </a:r>
            <a:r>
              <a:rPr lang="en-US" sz="2000" dirty="0"/>
              <a:t> </a:t>
            </a:r>
            <a:r>
              <a:rPr lang="en-US" sz="2000" dirty="0" err="1"/>
              <a:t>unei</a:t>
            </a:r>
            <a:r>
              <a:rPr lang="en-US" sz="2000" dirty="0"/>
              <a:t> </a:t>
            </a:r>
            <a:r>
              <a:rPr lang="en-US" sz="2000" dirty="0" err="1"/>
              <a:t>interven</a:t>
            </a:r>
            <a:r>
              <a:rPr lang="ro-RO" sz="2000" dirty="0"/>
              <a:t>Ț</a:t>
            </a:r>
            <a:r>
              <a:rPr lang="en-US" sz="2000" dirty="0"/>
              <a:t>ii </a:t>
            </a:r>
            <a:r>
              <a:rPr lang="en-US" sz="2000" dirty="0" err="1"/>
              <a:t>corecte</a:t>
            </a:r>
            <a:endParaRPr lang="pl-PL" sz="2000" dirty="0">
              <a:latin typeface="Calibri" pitchFamily="34" charset="0"/>
            </a:endParaRPr>
          </a:p>
        </p:txBody>
      </p:sp>
      <p:sp>
        <p:nvSpPr>
          <p:cNvPr id="3" name="Symbol zastępczy zawartości 2"/>
          <p:cNvSpPr>
            <a:spLocks noGrp="1"/>
          </p:cNvSpPr>
          <p:nvPr>
            <p:ph idx="1"/>
          </p:nvPr>
        </p:nvSpPr>
        <p:spPr>
          <a:xfrm>
            <a:off x="443882" y="1700808"/>
            <a:ext cx="7944541" cy="4301555"/>
          </a:xfrm>
        </p:spPr>
        <p:txBody>
          <a:bodyPr/>
          <a:lstStyle/>
          <a:p>
            <a:pPr lvl="1">
              <a:buFont typeface="Wingdings" panose="05000000000000000000" pitchFamily="2" charset="2"/>
              <a:buChar char="Ø"/>
            </a:pPr>
            <a:r>
              <a:rPr lang="en-US" sz="1600" dirty="0" err="1"/>
              <a:t>Ofera</a:t>
            </a:r>
            <a:r>
              <a:rPr lang="en-US" sz="1600" dirty="0"/>
              <a:t> support </a:t>
            </a:r>
            <a:r>
              <a:rPr lang="en-US" sz="1600" dirty="0" err="1"/>
              <a:t>si</a:t>
            </a:r>
            <a:r>
              <a:rPr lang="en-US" sz="1600" dirty="0"/>
              <a:t> </a:t>
            </a:r>
            <a:r>
              <a:rPr lang="en-US" sz="1600" dirty="0" err="1"/>
              <a:t>ȋntelegere</a:t>
            </a:r>
            <a:r>
              <a:rPr lang="en-US" sz="1600" dirty="0"/>
              <a:t>!</a:t>
            </a:r>
          </a:p>
          <a:p>
            <a:pPr lvl="1">
              <a:buFont typeface="Wingdings" panose="05000000000000000000" pitchFamily="2" charset="2"/>
              <a:buChar char="Ø"/>
            </a:pPr>
            <a:r>
              <a:rPr lang="en-US" sz="1600" dirty="0"/>
              <a:t>Nu </a:t>
            </a:r>
            <a:r>
              <a:rPr lang="en-US" sz="1600" dirty="0" err="1"/>
              <a:t>te</a:t>
            </a:r>
            <a:r>
              <a:rPr lang="en-US" sz="1600" dirty="0"/>
              <a:t> </a:t>
            </a:r>
            <a:r>
              <a:rPr lang="en-US" sz="1600" dirty="0" err="1"/>
              <a:t>impune</a:t>
            </a:r>
            <a:r>
              <a:rPr lang="en-US" sz="1600" dirty="0"/>
              <a:t>!</a:t>
            </a:r>
          </a:p>
          <a:p>
            <a:pPr lvl="1">
              <a:buFont typeface="Wingdings" panose="05000000000000000000" pitchFamily="2" charset="2"/>
              <a:buChar char="Ø"/>
            </a:pPr>
            <a:r>
              <a:rPr lang="ro-RO" sz="1600" dirty="0"/>
              <a:t>Asigurați-vă că sunt deschise </a:t>
            </a:r>
            <a:r>
              <a:rPr lang="en-US" sz="1600" dirty="0"/>
              <a:t>c</a:t>
            </a:r>
            <a:r>
              <a:rPr lang="ro-RO" sz="1600" dirty="0"/>
              <a:t>ă</a:t>
            </a:r>
            <a:r>
              <a:rPr lang="en-US" sz="1600" dirty="0" err="1"/>
              <a:t>i</a:t>
            </a:r>
            <a:r>
              <a:rPr lang="en-US" sz="1600" dirty="0"/>
              <a:t> de </a:t>
            </a:r>
            <a:r>
              <a:rPr lang="en-US" sz="1600" dirty="0" err="1"/>
              <a:t>comunicare</a:t>
            </a:r>
            <a:r>
              <a:rPr lang="en-US" sz="1600" dirty="0"/>
              <a:t>!</a:t>
            </a:r>
            <a:endParaRPr lang="pl-PL" sz="1600" dirty="0"/>
          </a:p>
          <a:p>
            <a:pPr lvl="1" algn="ctr">
              <a:buNone/>
            </a:pPr>
            <a:r>
              <a:rPr lang="en-US" b="1" dirty="0" err="1"/>
              <a:t>Când</a:t>
            </a:r>
            <a:r>
              <a:rPr lang="en-US" b="1" dirty="0"/>
              <a:t> </a:t>
            </a:r>
            <a:r>
              <a:rPr lang="en-US" b="1" dirty="0" err="1"/>
              <a:t>vorbesti</a:t>
            </a:r>
            <a:r>
              <a:rPr lang="en-US" b="1" dirty="0"/>
              <a:t> cu un </a:t>
            </a:r>
            <a:r>
              <a:rPr lang="en-US" b="1" dirty="0" err="1"/>
              <a:t>elev</a:t>
            </a:r>
            <a:r>
              <a:rPr lang="en-US" b="1" dirty="0"/>
              <a:t> cu </a:t>
            </a:r>
            <a:r>
              <a:rPr lang="en-US" b="1" dirty="0" err="1"/>
              <a:t>simptome</a:t>
            </a:r>
            <a:r>
              <a:rPr lang="en-US" b="1" dirty="0"/>
              <a:t> </a:t>
            </a:r>
            <a:r>
              <a:rPr lang="en-US" b="1" dirty="0" err="1"/>
              <a:t>depresive</a:t>
            </a:r>
            <a:r>
              <a:rPr lang="en-US" b="1" dirty="0"/>
              <a:t>:</a:t>
            </a:r>
          </a:p>
          <a:p>
            <a:pPr lvl="1">
              <a:buNone/>
            </a:pPr>
            <a:endParaRPr lang="pl-PL" b="0" dirty="0"/>
          </a:p>
        </p:txBody>
      </p:sp>
      <p:graphicFrame>
        <p:nvGraphicFramePr>
          <p:cNvPr id="8" name="Table 7">
            <a:extLst>
              <a:ext uri="{FF2B5EF4-FFF2-40B4-BE49-F238E27FC236}">
                <a16:creationId xmlns:a16="http://schemas.microsoft.com/office/drawing/2014/main" id="{4F7BF259-81E8-43D4-B3DE-582D12F0C7C7}"/>
              </a:ext>
            </a:extLst>
          </p:cNvPr>
          <p:cNvGraphicFramePr>
            <a:graphicFrameLocks noGrp="1"/>
          </p:cNvGraphicFramePr>
          <p:nvPr>
            <p:extLst>
              <p:ext uri="{D42A27DB-BD31-4B8C-83A1-F6EECF244321}">
                <p14:modId xmlns:p14="http://schemas.microsoft.com/office/powerpoint/2010/main" val="3244690172"/>
              </p:ext>
            </p:extLst>
          </p:nvPr>
        </p:nvGraphicFramePr>
        <p:xfrm>
          <a:off x="395536" y="2924944"/>
          <a:ext cx="7848872" cy="3765190"/>
        </p:xfrm>
        <a:graphic>
          <a:graphicData uri="http://schemas.openxmlformats.org/drawingml/2006/table">
            <a:tbl>
              <a:tblPr firstRow="1" bandRow="1">
                <a:tableStyleId>{5C22544A-7EE6-4342-B048-85BDC9FD1C3A}</a:tableStyleId>
              </a:tblPr>
              <a:tblGrid>
                <a:gridCol w="3924436">
                  <a:extLst>
                    <a:ext uri="{9D8B030D-6E8A-4147-A177-3AD203B41FA5}">
                      <a16:colId xmlns:a16="http://schemas.microsoft.com/office/drawing/2014/main" val="922662963"/>
                    </a:ext>
                  </a:extLst>
                </a:gridCol>
                <a:gridCol w="3924436">
                  <a:extLst>
                    <a:ext uri="{9D8B030D-6E8A-4147-A177-3AD203B41FA5}">
                      <a16:colId xmlns:a16="http://schemas.microsoft.com/office/drawing/2014/main" val="3814754060"/>
                    </a:ext>
                  </a:extLst>
                </a:gridCol>
              </a:tblGrid>
              <a:tr h="203494">
                <a:tc>
                  <a:txBody>
                    <a:bodyPr/>
                    <a:lstStyle/>
                    <a:p>
                      <a:pPr algn="ctr">
                        <a:lnSpc>
                          <a:spcPct val="107000"/>
                        </a:lnSpc>
                      </a:pPr>
                      <a:r>
                        <a:rPr lang="en-US" sz="1100" dirty="0" err="1">
                          <a:effectLst/>
                        </a:rPr>
                        <a:t>Poti</a:t>
                      </a:r>
                      <a:r>
                        <a:rPr lang="en-US" sz="1100" dirty="0">
                          <a:effectLst/>
                        </a:rPr>
                        <a:t> </a:t>
                      </a:r>
                      <a:r>
                        <a:rPr lang="en-US" sz="1100" dirty="0" err="1">
                          <a:effectLst/>
                        </a:rPr>
                        <a:t>sa</a:t>
                      </a:r>
                      <a:r>
                        <a:rPr lang="en-US" sz="1100" dirty="0">
                          <a:effectLst/>
                        </a:rPr>
                        <a:t> </a:t>
                      </a:r>
                      <a:r>
                        <a:rPr lang="en-US" sz="1100" dirty="0" err="1">
                          <a:effectLst/>
                        </a:rPr>
                        <a:t>spui</a:t>
                      </a:r>
                      <a:r>
                        <a:rPr lang="pl-PL" sz="1100" dirty="0">
                          <a:effectLst/>
                        </a:rPr>
                        <a:t>:</a:t>
                      </a:r>
                      <a:endParaRPr lang="en-US" sz="1000" dirty="0">
                        <a:effectLst/>
                        <a:latin typeface="Calibri" panose="020F0502020204030204" pitchFamily="34" charset="0"/>
                      </a:endParaRPr>
                    </a:p>
                  </a:txBody>
                  <a:tcPr marL="81280" marR="81280" marT="40640" marB="40640"/>
                </a:tc>
                <a:tc>
                  <a:txBody>
                    <a:bodyPr/>
                    <a:lstStyle/>
                    <a:p>
                      <a:pPr algn="ctr">
                        <a:lnSpc>
                          <a:spcPct val="107000"/>
                        </a:lnSpc>
                      </a:pPr>
                      <a:r>
                        <a:rPr lang="fr-FR" sz="1100" dirty="0">
                          <a:effectLst/>
                        </a:rPr>
                        <a:t>Nu </a:t>
                      </a:r>
                      <a:r>
                        <a:rPr lang="fr-FR" sz="1100" dirty="0" err="1">
                          <a:effectLst/>
                        </a:rPr>
                        <a:t>trebuie</a:t>
                      </a:r>
                      <a:r>
                        <a:rPr lang="fr-FR" sz="1100" dirty="0">
                          <a:effectLst/>
                        </a:rPr>
                        <a:t> sa </a:t>
                      </a:r>
                      <a:r>
                        <a:rPr lang="fr-FR" sz="1100" dirty="0" err="1">
                          <a:effectLst/>
                        </a:rPr>
                        <a:t>spui</a:t>
                      </a:r>
                      <a:r>
                        <a:rPr lang="fr-FR" sz="1100" dirty="0">
                          <a:effectLst/>
                        </a:rPr>
                        <a:t> </a:t>
                      </a:r>
                      <a:r>
                        <a:rPr lang="fr-FR" sz="1100" dirty="0" err="1">
                          <a:effectLst/>
                        </a:rPr>
                        <a:t>niciodata</a:t>
                      </a:r>
                      <a:r>
                        <a:rPr lang="pl-PL" sz="1100" dirty="0">
                          <a:effectLst/>
                        </a:rPr>
                        <a:t>:</a:t>
                      </a:r>
                      <a:endParaRPr lang="en-US" sz="1000" dirty="0">
                        <a:effectLst/>
                        <a:latin typeface="Calibri" panose="020F0502020204030204" pitchFamily="34" charset="0"/>
                      </a:endParaRPr>
                    </a:p>
                  </a:txBody>
                  <a:tcPr marL="81280" marR="81280" marT="40640" marB="40640"/>
                </a:tc>
                <a:extLst>
                  <a:ext uri="{0D108BD9-81ED-4DB2-BD59-A6C34878D82A}">
                    <a16:rowId xmlns:a16="http://schemas.microsoft.com/office/drawing/2014/main" val="4267964332"/>
                  </a:ext>
                </a:extLst>
              </a:tr>
              <a:tr h="469615">
                <a:tc>
                  <a:txBody>
                    <a:bodyPr/>
                    <a:lstStyle/>
                    <a:p>
                      <a:pPr>
                        <a:lnSpc>
                          <a:spcPct val="107000"/>
                        </a:lnSpc>
                      </a:pPr>
                      <a:r>
                        <a:rPr lang="pl-PL" sz="1100">
                          <a:effectLst/>
                        </a:rPr>
                        <a:t>Te cred.</a:t>
                      </a:r>
                      <a:endParaRPr lang="en-US" sz="1000">
                        <a:effectLst/>
                        <a:latin typeface="Calibri" panose="020F0502020204030204" pitchFamily="34" charset="0"/>
                      </a:endParaRPr>
                    </a:p>
                  </a:txBody>
                  <a:tcPr marL="81280" marR="81280" marT="40640" marB="40640" anchor="ctr"/>
                </a:tc>
                <a:tc>
                  <a:txBody>
                    <a:bodyPr/>
                    <a:lstStyle/>
                    <a:p>
                      <a:pPr>
                        <a:lnSpc>
                          <a:spcPct val="107000"/>
                        </a:lnSpc>
                      </a:pPr>
                      <a:r>
                        <a:rPr lang="fr-FR" sz="1100">
                          <a:effectLst/>
                        </a:rPr>
                        <a:t>Fară motiv și reconfortant rapid, de ex. „Nu vă faceți griji, va trece”.</a:t>
                      </a:r>
                      <a:endParaRPr lang="en-US" sz="1000">
                        <a:effectLst/>
                        <a:latin typeface="Calibri" panose="020F0502020204030204" pitchFamily="34" charset="0"/>
                      </a:endParaRPr>
                    </a:p>
                  </a:txBody>
                  <a:tcPr marL="81280" marR="81280" marT="40640" marB="40640"/>
                </a:tc>
                <a:extLst>
                  <a:ext uri="{0D108BD9-81ED-4DB2-BD59-A6C34878D82A}">
                    <a16:rowId xmlns:a16="http://schemas.microsoft.com/office/drawing/2014/main" val="2621245062"/>
                  </a:ext>
                </a:extLst>
              </a:tr>
              <a:tr h="390499">
                <a:tc>
                  <a:txBody>
                    <a:bodyPr/>
                    <a:lstStyle/>
                    <a:p>
                      <a:pPr>
                        <a:lnSpc>
                          <a:spcPct val="107000"/>
                        </a:lnSpc>
                      </a:pPr>
                      <a:r>
                        <a:rPr lang="fr-FR" sz="1100">
                          <a:effectLst/>
                        </a:rPr>
                        <a:t>Nu ești de vină pentru ceea ce se întâmplă.</a:t>
                      </a:r>
                      <a:endParaRPr lang="en-US" sz="1000">
                        <a:effectLst/>
                        <a:latin typeface="Calibri" panose="020F0502020204030204" pitchFamily="34" charset="0"/>
                      </a:endParaRPr>
                    </a:p>
                  </a:txBody>
                  <a:tcPr marL="81280" marR="81280" marT="40640" marB="40640" anchor="ctr"/>
                </a:tc>
                <a:tc>
                  <a:txBody>
                    <a:bodyPr/>
                    <a:lstStyle/>
                    <a:p>
                      <a:pPr>
                        <a:lnSpc>
                          <a:spcPct val="107000"/>
                        </a:lnSpc>
                      </a:pPr>
                      <a:r>
                        <a:rPr lang="fr-FR" sz="1100">
                          <a:effectLst/>
                        </a:rPr>
                        <a:t>Îndemnuri, de ex. „Trebuie să fii printre colegii tăi mai des”.</a:t>
                      </a:r>
                      <a:endParaRPr lang="en-US" sz="1000">
                        <a:effectLst/>
                        <a:latin typeface="Calibri" panose="020F0502020204030204" pitchFamily="34" charset="0"/>
                      </a:endParaRPr>
                    </a:p>
                  </a:txBody>
                  <a:tcPr marL="81280" marR="81280" marT="40640" marB="40640"/>
                </a:tc>
                <a:extLst>
                  <a:ext uri="{0D108BD9-81ED-4DB2-BD59-A6C34878D82A}">
                    <a16:rowId xmlns:a16="http://schemas.microsoft.com/office/drawing/2014/main" val="3722590844"/>
                  </a:ext>
                </a:extLst>
              </a:tr>
              <a:tr h="469615">
                <a:tc>
                  <a:txBody>
                    <a:bodyPr/>
                    <a:lstStyle/>
                    <a:p>
                      <a:pPr>
                        <a:lnSpc>
                          <a:spcPct val="107000"/>
                        </a:lnSpc>
                      </a:pPr>
                      <a:r>
                        <a:rPr lang="en-US" sz="1100">
                          <a:effectLst/>
                        </a:rPr>
                        <a:t>Mulțumesc că mi-ai spus despre asta.</a:t>
                      </a:r>
                      <a:endParaRPr lang="en-US" sz="1000">
                        <a:effectLst/>
                        <a:latin typeface="Calibri" panose="020F0502020204030204" pitchFamily="34" charset="0"/>
                      </a:endParaRPr>
                    </a:p>
                  </a:txBody>
                  <a:tcPr marL="81280" marR="81280" marT="40640" marB="40640" anchor="ctr"/>
                </a:tc>
                <a:tc>
                  <a:txBody>
                    <a:bodyPr/>
                    <a:lstStyle/>
                    <a:p>
                      <a:pPr>
                        <a:lnSpc>
                          <a:spcPct val="107000"/>
                        </a:lnSpc>
                      </a:pPr>
                      <a:r>
                        <a:rPr lang="fr-FR" sz="1100">
                          <a:effectLst/>
                        </a:rPr>
                        <a:t>Subestimarea de ex. - Nu exagera. Nu este atât de rău. </a:t>
                      </a:r>
                      <a:r>
                        <a:rPr lang="en-US" sz="1100">
                          <a:effectLst/>
                        </a:rPr>
                        <a:t>Alții sunt mai răi.</a:t>
                      </a:r>
                      <a:endParaRPr lang="en-US" sz="1000">
                        <a:effectLst/>
                        <a:latin typeface="Calibri" panose="020F0502020204030204" pitchFamily="34" charset="0"/>
                      </a:endParaRPr>
                    </a:p>
                  </a:txBody>
                  <a:tcPr marL="81280" marR="81280" marT="40640" marB="40640"/>
                </a:tc>
                <a:extLst>
                  <a:ext uri="{0D108BD9-81ED-4DB2-BD59-A6C34878D82A}">
                    <a16:rowId xmlns:a16="http://schemas.microsoft.com/office/drawing/2014/main" val="2630304552"/>
                  </a:ext>
                </a:extLst>
              </a:tr>
              <a:tr h="469615">
                <a:tc>
                  <a:txBody>
                    <a:bodyPr/>
                    <a:lstStyle/>
                    <a:p>
                      <a:pPr>
                        <a:lnSpc>
                          <a:spcPct val="107000"/>
                        </a:lnSpc>
                      </a:pPr>
                      <a:r>
                        <a:rPr lang="en-US" sz="1100">
                          <a:effectLst/>
                        </a:rPr>
                        <a:t>Nu este nimic în neregulă in a cere ajutor.</a:t>
                      </a:r>
                      <a:endParaRPr lang="en-US" sz="1000">
                        <a:effectLst/>
                        <a:latin typeface="Calibri" panose="020F0502020204030204" pitchFamily="34" charset="0"/>
                      </a:endParaRPr>
                    </a:p>
                  </a:txBody>
                  <a:tcPr marL="81280" marR="81280" marT="40640" marB="40640" anchor="ctr"/>
                </a:tc>
                <a:tc>
                  <a:txBody>
                    <a:bodyPr/>
                    <a:lstStyle/>
                    <a:p>
                      <a:pPr>
                        <a:lnSpc>
                          <a:spcPct val="107000"/>
                        </a:lnSpc>
                      </a:pPr>
                      <a:r>
                        <a:rPr lang="en-US" sz="1100" dirty="0" err="1">
                          <a:effectLst/>
                        </a:rPr>
                        <a:t>Promisiuni</a:t>
                      </a:r>
                      <a:r>
                        <a:rPr lang="en-US" sz="1100" dirty="0">
                          <a:effectLst/>
                        </a:rPr>
                        <a:t> </a:t>
                      </a:r>
                      <a:r>
                        <a:rPr lang="en-US" sz="1100" dirty="0" err="1">
                          <a:effectLst/>
                        </a:rPr>
                        <a:t>goale</a:t>
                      </a:r>
                      <a:r>
                        <a:rPr lang="en-US" sz="1100" dirty="0">
                          <a:effectLst/>
                        </a:rPr>
                        <a:t> precum „Nu </a:t>
                      </a:r>
                      <a:r>
                        <a:rPr lang="en-US" sz="1100" dirty="0" err="1">
                          <a:effectLst/>
                        </a:rPr>
                        <a:t>voi</a:t>
                      </a:r>
                      <a:r>
                        <a:rPr lang="en-US" sz="1100" dirty="0">
                          <a:effectLst/>
                        </a:rPr>
                        <a:t> </a:t>
                      </a:r>
                      <a:r>
                        <a:rPr lang="en-US" sz="1100" dirty="0" err="1">
                          <a:effectLst/>
                        </a:rPr>
                        <a:t>spune</a:t>
                      </a:r>
                      <a:r>
                        <a:rPr lang="en-US" sz="1100" dirty="0">
                          <a:effectLst/>
                        </a:rPr>
                        <a:t> </a:t>
                      </a:r>
                      <a:r>
                        <a:rPr lang="en-US" sz="1100" dirty="0" err="1">
                          <a:effectLst/>
                        </a:rPr>
                        <a:t>nimănui</a:t>
                      </a:r>
                      <a:r>
                        <a:rPr lang="en-US" sz="1100" dirty="0">
                          <a:effectLst/>
                        </a:rPr>
                        <a:t> </a:t>
                      </a:r>
                      <a:r>
                        <a:rPr lang="en-US" sz="1100" dirty="0" err="1">
                          <a:effectLst/>
                        </a:rPr>
                        <a:t>despre</a:t>
                      </a:r>
                      <a:r>
                        <a:rPr lang="en-US" sz="1100" dirty="0">
                          <a:effectLst/>
                        </a:rPr>
                        <a:t> </a:t>
                      </a:r>
                      <a:r>
                        <a:rPr lang="en-US" sz="1100" dirty="0" err="1">
                          <a:effectLst/>
                        </a:rPr>
                        <a:t>problemele</a:t>
                      </a:r>
                      <a:r>
                        <a:rPr lang="en-US" sz="1100" dirty="0">
                          <a:effectLst/>
                        </a:rPr>
                        <a:t> tale”.</a:t>
                      </a:r>
                      <a:endParaRPr lang="en-US" sz="1000" dirty="0">
                        <a:effectLst/>
                        <a:latin typeface="Calibri" panose="020F0502020204030204" pitchFamily="34" charset="0"/>
                      </a:endParaRPr>
                    </a:p>
                  </a:txBody>
                  <a:tcPr marL="81280" marR="81280" marT="40640" marB="40640"/>
                </a:tc>
                <a:extLst>
                  <a:ext uri="{0D108BD9-81ED-4DB2-BD59-A6C34878D82A}">
                    <a16:rowId xmlns:a16="http://schemas.microsoft.com/office/drawing/2014/main" val="2656404941"/>
                  </a:ext>
                </a:extLst>
              </a:tr>
              <a:tr h="274172">
                <a:tc>
                  <a:txBody>
                    <a:bodyPr/>
                    <a:lstStyle/>
                    <a:p>
                      <a:pPr>
                        <a:lnSpc>
                          <a:spcPct val="107000"/>
                        </a:lnSpc>
                      </a:pPr>
                      <a:r>
                        <a:rPr lang="ro-RO" sz="1100">
                          <a:effectLst/>
                        </a:rPr>
                        <a:t>Este foarte </a:t>
                      </a:r>
                      <a:r>
                        <a:rPr lang="fr-FR" sz="1100">
                          <a:effectLst/>
                        </a:rPr>
                        <a:t>bine că</a:t>
                      </a:r>
                      <a:r>
                        <a:rPr lang="ro-RO" sz="1100">
                          <a:effectLst/>
                        </a:rPr>
                        <a:t> vorbești despre asta.</a:t>
                      </a:r>
                      <a:endParaRPr lang="en-US" sz="1000">
                        <a:effectLst/>
                        <a:latin typeface="Calibri" panose="020F0502020204030204" pitchFamily="34" charset="0"/>
                      </a:endParaRPr>
                    </a:p>
                  </a:txBody>
                  <a:tcPr marL="81280" marR="81280" marT="40640" marB="40640"/>
                </a:tc>
                <a:tc>
                  <a:txBody>
                    <a:bodyPr/>
                    <a:lstStyle/>
                    <a:p>
                      <a:pPr>
                        <a:lnSpc>
                          <a:spcPct val="107000"/>
                        </a:lnSpc>
                      </a:pPr>
                      <a:r>
                        <a:rPr lang="ro-RO" sz="1100" dirty="0">
                          <a:effectLst/>
                        </a:rPr>
                        <a:t>Pasivitate.</a:t>
                      </a:r>
                      <a:endParaRPr lang="en-US" sz="1000" dirty="0">
                        <a:effectLst/>
                        <a:latin typeface="Calibri" panose="020F0502020204030204" pitchFamily="34" charset="0"/>
                      </a:endParaRPr>
                    </a:p>
                  </a:txBody>
                  <a:tcPr marL="81280" marR="81280" marT="40640" marB="40640"/>
                </a:tc>
                <a:extLst>
                  <a:ext uri="{0D108BD9-81ED-4DB2-BD59-A6C34878D82A}">
                    <a16:rowId xmlns:a16="http://schemas.microsoft.com/office/drawing/2014/main" val="2661891085"/>
                  </a:ext>
                </a:extLst>
              </a:tr>
              <a:tr h="469615">
                <a:tc>
                  <a:txBody>
                    <a:bodyPr/>
                    <a:lstStyle/>
                    <a:p>
                      <a:pPr>
                        <a:lnSpc>
                          <a:spcPct val="107000"/>
                        </a:lnSpc>
                      </a:pPr>
                      <a:r>
                        <a:rPr lang="ro-RO" sz="1100">
                          <a:effectLst/>
                        </a:rPr>
                        <a:t>Văd că ți-e greu.</a:t>
                      </a:r>
                      <a:endParaRPr lang="en-US" sz="1000">
                        <a:effectLst/>
                        <a:latin typeface="Calibri" panose="020F0502020204030204" pitchFamily="34" charset="0"/>
                      </a:endParaRPr>
                    </a:p>
                  </a:txBody>
                  <a:tcPr marL="81280" marR="81280" marT="40640" marB="40640"/>
                </a:tc>
                <a:tc>
                  <a:txBody>
                    <a:bodyPr/>
                    <a:lstStyle/>
                    <a:p>
                      <a:pPr>
                        <a:lnSpc>
                          <a:spcPct val="107000"/>
                        </a:lnSpc>
                      </a:pPr>
                      <a:r>
                        <a:rPr lang="ro-RO" sz="1100">
                          <a:effectLst/>
                        </a:rPr>
                        <a:t>Evaluare negativă și blamare, de exemplu, „Am fost dezamăgit de tine. Păreai că ești un student atât de bun. "</a:t>
                      </a:r>
                      <a:endParaRPr lang="en-US" sz="1000">
                        <a:effectLst/>
                        <a:latin typeface="Calibri" panose="020F0502020204030204" pitchFamily="34" charset="0"/>
                      </a:endParaRPr>
                    </a:p>
                  </a:txBody>
                  <a:tcPr marL="81280" marR="81280" marT="40640" marB="40640"/>
                </a:tc>
                <a:extLst>
                  <a:ext uri="{0D108BD9-81ED-4DB2-BD59-A6C34878D82A}">
                    <a16:rowId xmlns:a16="http://schemas.microsoft.com/office/drawing/2014/main" val="3937718694"/>
                  </a:ext>
                </a:extLst>
              </a:tr>
              <a:tr h="485204">
                <a:tc>
                  <a:txBody>
                    <a:bodyPr/>
                    <a:lstStyle/>
                    <a:p>
                      <a:pPr>
                        <a:lnSpc>
                          <a:spcPct val="107000"/>
                        </a:lnSpc>
                      </a:pPr>
                      <a:r>
                        <a:rPr lang="ro-RO" sz="1100">
                          <a:effectLst/>
                        </a:rPr>
                        <a:t>Uneori se întâmplă să apară astfel de probleme. Nu ești singur. Vreau sa te ajut.</a:t>
                      </a:r>
                      <a:endParaRPr lang="en-US" sz="1000">
                        <a:effectLst/>
                        <a:latin typeface="Calibri" panose="020F0502020204030204" pitchFamily="34" charset="0"/>
                      </a:endParaRPr>
                    </a:p>
                  </a:txBody>
                  <a:tcPr marL="81280" marR="81280" marT="40640" marB="40640"/>
                </a:tc>
                <a:tc>
                  <a:txBody>
                    <a:bodyPr/>
                    <a:lstStyle/>
                    <a:p>
                      <a:pPr>
                        <a:lnSpc>
                          <a:spcPct val="107000"/>
                        </a:lnSpc>
                      </a:pPr>
                      <a:r>
                        <a:rPr lang="ro-RO" sz="1100">
                          <a:effectLst/>
                        </a:rPr>
                        <a:t>Spunând „Calmează-te”.</a:t>
                      </a:r>
                      <a:endParaRPr lang="en-US" sz="1000">
                        <a:effectLst/>
                        <a:latin typeface="Calibri" panose="020F0502020204030204" pitchFamily="34" charset="0"/>
                      </a:endParaRPr>
                    </a:p>
                  </a:txBody>
                  <a:tcPr marL="81280" marR="81280" marT="40640" marB="40640"/>
                </a:tc>
                <a:extLst>
                  <a:ext uri="{0D108BD9-81ED-4DB2-BD59-A6C34878D82A}">
                    <a16:rowId xmlns:a16="http://schemas.microsoft.com/office/drawing/2014/main" val="3308134904"/>
                  </a:ext>
                </a:extLst>
              </a:tr>
              <a:tr h="485204">
                <a:tc>
                  <a:txBody>
                    <a:bodyPr/>
                    <a:lstStyle/>
                    <a:p>
                      <a:pPr>
                        <a:lnSpc>
                          <a:spcPct val="107000"/>
                        </a:lnSpc>
                      </a:pPr>
                      <a:r>
                        <a:rPr lang="ro-RO" sz="1100">
                          <a:effectLst/>
                        </a:rPr>
                        <a:t>Este important pentru mine să te fac să te simți bine la școală.</a:t>
                      </a:r>
                      <a:endParaRPr lang="en-US" sz="1000">
                        <a:effectLst/>
                        <a:latin typeface="Calibri" panose="020F0502020204030204" pitchFamily="34" charset="0"/>
                      </a:endParaRPr>
                    </a:p>
                  </a:txBody>
                  <a:tcPr marL="81280" marR="81280" marT="40640" marB="40640"/>
                </a:tc>
                <a:tc>
                  <a:txBody>
                    <a:bodyPr/>
                    <a:lstStyle/>
                    <a:p>
                      <a:pPr>
                        <a:lnSpc>
                          <a:spcPct val="107000"/>
                        </a:lnSpc>
                      </a:pPr>
                      <a:r>
                        <a:rPr lang="ro-RO" sz="1100" dirty="0">
                          <a:effectLst/>
                        </a:rPr>
                        <a:t>Îndemnul unei activități excesive (exercițiile fizice sau ieșirea afară din casă nu vor face ca depresia să dispară).</a:t>
                      </a:r>
                      <a:endParaRPr lang="en-US" sz="1000" dirty="0">
                        <a:effectLst/>
                        <a:latin typeface="Calibri" panose="020F0502020204030204" pitchFamily="34" charset="0"/>
                      </a:endParaRPr>
                    </a:p>
                  </a:txBody>
                  <a:tcPr marL="81280" marR="81280" marT="40640" marB="40640"/>
                </a:tc>
                <a:extLst>
                  <a:ext uri="{0D108BD9-81ED-4DB2-BD59-A6C34878D82A}">
                    <a16:rowId xmlns:a16="http://schemas.microsoft.com/office/drawing/2014/main" val="29134478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Nadpis 1"/>
          <p:cNvSpPr txBox="1">
            <a:spLocks noGrp="1"/>
          </p:cNvSpPr>
          <p:nvPr>
            <p:ph type="ctrTitle"/>
          </p:nvPr>
        </p:nvSpPr>
        <p:spPr>
          <a:xfrm>
            <a:off x="357157" y="2786058"/>
            <a:ext cx="8072496" cy="1297251"/>
          </a:xfrm>
          <a:prstGeom prst="rect">
            <a:avLst/>
          </a:prstGeom>
        </p:spPr>
        <p:txBody>
          <a:bodyPr/>
          <a:lstStyle/>
          <a:p>
            <a:pPr algn="ctr">
              <a:defRPr sz="2400" b="1" spc="-100">
                <a:solidFill>
                  <a:srgbClr val="00B0F0"/>
                </a:solidFill>
                <a:latin typeface="+mn-lt"/>
                <a:ea typeface="+mn-ea"/>
                <a:cs typeface="+mn-cs"/>
                <a:sym typeface="Calibri"/>
              </a:defRPr>
            </a:pPr>
            <a:r>
              <a:rPr lang="en-US" dirty="0"/>
              <a:t>ETAPE </a:t>
            </a:r>
            <a:r>
              <a:rPr lang="ro-RO" dirty="0"/>
              <a:t>Î</a:t>
            </a:r>
            <a:r>
              <a:rPr lang="en-US" dirty="0"/>
              <a:t>N CREAREA UNEI STRATEGII DE LUCRU PENTRU ELEVI CU DIVERSE ORIENT</a:t>
            </a:r>
            <a:r>
              <a:rPr lang="ro-RO" dirty="0"/>
              <a:t>Ă</a:t>
            </a:r>
            <a:r>
              <a:rPr lang="en-US" dirty="0"/>
              <a:t>RI SEXUALE</a:t>
            </a:r>
            <a:endParaRPr dirty="0"/>
          </a:p>
        </p:txBody>
      </p:sp>
      <p:pic>
        <p:nvPicPr>
          <p:cNvPr id="106" name="Obrázok 4" descr="Obrázok 4"/>
          <p:cNvPicPr>
            <a:picLocks noChangeAspect="1"/>
          </p:cNvPicPr>
          <p:nvPr/>
        </p:nvPicPr>
        <p:blipFill>
          <a:blip r:embed="rId2"/>
          <a:stretch>
            <a:fillRect/>
          </a:stretch>
        </p:blipFill>
        <p:spPr>
          <a:xfrm>
            <a:off x="142843" y="285728"/>
            <a:ext cx="1928828" cy="549715"/>
          </a:xfrm>
          <a:prstGeom prst="rect">
            <a:avLst/>
          </a:prstGeom>
          <a:ln w="12700">
            <a:miter lim="400000"/>
          </a:ln>
        </p:spPr>
      </p:pic>
      <p:sp>
        <p:nvSpPr>
          <p:cNvPr id="107" name="Rectangle 3"/>
          <p:cNvSpPr txBox="1"/>
          <p:nvPr/>
        </p:nvSpPr>
        <p:spPr>
          <a:xfrm>
            <a:off x="260001" y="785795"/>
            <a:ext cx="3546200" cy="2888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1400" b="1"/>
            </a:lvl1pPr>
          </a:lstStyle>
          <a:p>
            <a:r>
              <a:t>ERASMUS + 2019-1-PL01- KA201-06486</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4780</TotalTime>
  <Words>6431</Words>
  <Application>Microsoft Office PowerPoint</Application>
  <PresentationFormat>On-screen Show (4:3)</PresentationFormat>
  <Paragraphs>409</Paragraphs>
  <Slides>38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Arial </vt:lpstr>
      <vt:lpstr>Arial Black</vt:lpstr>
      <vt:lpstr>Arial Unicode MS</vt:lpstr>
      <vt:lpstr>Calibri</vt:lpstr>
      <vt:lpstr>Times New Roman</vt:lpstr>
      <vt:lpstr>Wingdings</vt:lpstr>
      <vt:lpstr>Základné</vt:lpstr>
      <vt:lpstr> ETAPE ÎN CREAREA UNEI  STRATEGII DE LUCRU PENTRU ELEVII CU SINDROM DE DEPRESIE </vt:lpstr>
      <vt:lpstr>elementE SELECTATE DIN DIAGNOSTICUL DE SPECIALITATE</vt:lpstr>
      <vt:lpstr> IntroducERE</vt:lpstr>
      <vt:lpstr> SIMPTOMELE DEPRESIEI</vt:lpstr>
      <vt:lpstr> CauZELE DEPRESIEI</vt:lpstr>
      <vt:lpstr>CauZELE  DEPRESIEI ÎN LUMINA UNOR TEORII SELECTATE </vt:lpstr>
      <vt:lpstr> ConseCINŢELE DEPRESIEI </vt:lpstr>
      <vt:lpstr>Principiile unei intervenȚii corecte</vt:lpstr>
      <vt:lpstr>ETAPE ÎN CREAREA UNEI STRATEGII DE LUCRU PENTRU ELEVI CU DIVERSE ORIENTĂRI SEXUALE</vt:lpstr>
      <vt:lpstr> IntroducERE</vt:lpstr>
      <vt:lpstr>MODEL DE FORMARE A INDENTITĂȚII HOMOSEXUALE</vt:lpstr>
      <vt:lpstr>MoTIVELE DIFERITELOR ORIENTĂRI SEXUALE </vt:lpstr>
      <vt:lpstr>CONSECINȚELE COMPORTAMENTULUI HOMOFOB</vt:lpstr>
      <vt:lpstr>REGULI DE INTERVENȚIE CORECTÃ</vt:lpstr>
      <vt:lpstr>ETAPELE CONSTRUIRII UNEI STRATEGII DE LUCRU CU UN ELEV PROVOCATOR</vt:lpstr>
      <vt:lpstr>INTRODUCERE </vt:lpstr>
      <vt:lpstr>Tipuri de provocĂri</vt:lpstr>
      <vt:lpstr>CAUZE COMPORTAMENTALE PROVOCATIVE ALE ELEVILOR </vt:lpstr>
      <vt:lpstr>    CONSECINȚELE  COMPORTAMENTULOR PROVOCATOR AL ELEVILOR </vt:lpstr>
      <vt:lpstr>PRINCIPII DE INTERVENȚIE CORECTĂ </vt:lpstr>
      <vt:lpstr>INTERPRETAREA REZULTATELOR</vt:lpstr>
      <vt:lpstr>INTERPRETAREA REZULTATELOR</vt:lpstr>
      <vt:lpstr>INTERPRETAREA REZULTATELOR</vt:lpstr>
      <vt:lpstr>INTERPRETAREA REZULTATELOR</vt:lpstr>
      <vt:lpstr>INTERPRETAREA REZULTATELOR</vt:lpstr>
      <vt:lpstr>STAGII ÎN CONSTRUIREA UNEI STRATEGII PENTRU A LUCRA CU ELEVII CU COMPORTAMENT AUTO-VĂTĂMĂTOR </vt:lpstr>
      <vt:lpstr>IntroducERE</vt:lpstr>
      <vt:lpstr>SIMPTOME ALE COMPORTAMENTULUI AUTO-VĂTĂMĂTOR </vt:lpstr>
      <vt:lpstr>CauZE ALE COMPORTAMENTULUI AUTO-VĂTĂMĂTOR</vt:lpstr>
      <vt:lpstr>ConsecinȚe ale comportamentului  AUTO-VĂTĂMĂTOR</vt:lpstr>
      <vt:lpstr>  Când vorbesti cu un elev cu comportament auto-vătămător : </vt:lpstr>
      <vt:lpstr>ETAPE ÎN CONSTRUIREA UNEI STRATEGII PENTRU A PUTEA LUCRA CU ELEVII TIMIZI </vt:lpstr>
      <vt:lpstr>INTRODUCERE</vt:lpstr>
      <vt:lpstr>SIMPTOME ALE TIMIDITĂȚII </vt:lpstr>
      <vt:lpstr>CAUZE ALE TIMIDITĂȚII </vt:lpstr>
      <vt:lpstr>CONSECINȚE ALE TIMIDITĂȚII </vt:lpstr>
      <vt:lpstr>PRINCIPIILE UNUI PROGRAM “CURAJOS”</vt:lpstr>
      <vt:lpstr>PRINCIPIILE UNEI INTERVENȚII CORECTE ATUNCI CAND ELEVUL ESTE TIMID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User-ITD</cp:lastModifiedBy>
  <cp:revision>253</cp:revision>
  <cp:lastPrinted>2019-02-12T08:21:40Z</cp:lastPrinted>
  <dcterms:created xsi:type="dcterms:W3CDTF">2019-02-10T21:49:04Z</dcterms:created>
  <dcterms:modified xsi:type="dcterms:W3CDTF">2021-03-11T13:43:40Z</dcterms:modified>
</cp:coreProperties>
</file>