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handoutMasterIdLst>
    <p:handoutMasterId r:id="rId28"/>
  </p:handoutMasterIdLst>
  <p:sldIdLst>
    <p:sldId id="256" r:id="rId2"/>
    <p:sldId id="264" r:id="rId3"/>
    <p:sldId id="275" r:id="rId4"/>
    <p:sldId id="277" r:id="rId5"/>
    <p:sldId id="265" r:id="rId6"/>
    <p:sldId id="266" r:id="rId7"/>
    <p:sldId id="278" r:id="rId8"/>
    <p:sldId id="290" r:id="rId9"/>
    <p:sldId id="279" r:id="rId10"/>
    <p:sldId id="280" r:id="rId11"/>
    <p:sldId id="272" r:id="rId12"/>
    <p:sldId id="281" r:id="rId13"/>
    <p:sldId id="267" r:id="rId14"/>
    <p:sldId id="283" r:id="rId15"/>
    <p:sldId id="284" r:id="rId16"/>
    <p:sldId id="273" r:id="rId17"/>
    <p:sldId id="268" r:id="rId18"/>
    <p:sldId id="285" r:id="rId19"/>
    <p:sldId id="274" r:id="rId20"/>
    <p:sldId id="269" r:id="rId21"/>
    <p:sldId id="286" r:id="rId22"/>
    <p:sldId id="287" r:id="rId23"/>
    <p:sldId id="289" r:id="rId24"/>
    <p:sldId id="270" r:id="rId25"/>
    <p:sldId id="271" r:id="rId26"/>
  </p:sldIdLst>
  <p:sldSz cx="9144000" cy="6858000" type="screen4x3"/>
  <p:notesSz cx="7315200" cy="96012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8E7B"/>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 pośredni 2 — Ak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Styl pośredni 2 — Ak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Styl pośredni 2 — Ak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16" autoAdjust="0"/>
    <p:restoredTop sz="73790" autoAdjust="0"/>
  </p:normalViewPr>
  <p:slideViewPr>
    <p:cSldViewPr>
      <p:cViewPr varScale="1">
        <p:scale>
          <a:sx n="72" d="100"/>
          <a:sy n="72" d="100"/>
        </p:scale>
        <p:origin x="1236"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318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4143587" y="0"/>
            <a:ext cx="3169920" cy="481728"/>
          </a:xfrm>
          <a:prstGeom prst="rect">
            <a:avLst/>
          </a:prstGeom>
        </p:spPr>
        <p:txBody>
          <a:bodyPr vert="horz" lIns="91440" tIns="45720" rIns="91440" bIns="45720" rtlCol="0"/>
          <a:lstStyle>
            <a:lvl1pPr algn="r">
              <a:defRPr sz="1200"/>
            </a:lvl1pPr>
          </a:lstStyle>
          <a:p>
            <a:fld id="{1372E2F8-8C27-4303-A77C-E724F5C8016B}" type="datetimeFigureOut">
              <a:rPr lang="sk-SK" smtClean="0"/>
              <a:pPr/>
              <a:t>11. 3. 2021</a:t>
            </a:fld>
            <a:endParaRPr lang="sk-SK"/>
          </a:p>
        </p:txBody>
      </p:sp>
      <p:sp>
        <p:nvSpPr>
          <p:cNvPr id="4" name="Zástupný symbol päty 3"/>
          <p:cNvSpPr>
            <a:spLocks noGrp="1"/>
          </p:cNvSpPr>
          <p:nvPr>
            <p:ph type="ftr" sz="quarter" idx="2"/>
          </p:nvPr>
        </p:nvSpPr>
        <p:spPr>
          <a:xfrm>
            <a:off x="0" y="9119474"/>
            <a:ext cx="3169920" cy="481727"/>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4143587" y="9119474"/>
            <a:ext cx="3169920" cy="481727"/>
          </a:xfrm>
          <a:prstGeom prst="rect">
            <a:avLst/>
          </a:prstGeom>
        </p:spPr>
        <p:txBody>
          <a:bodyPr vert="horz" lIns="91440" tIns="45720" rIns="91440" bIns="45720" rtlCol="0" anchor="b"/>
          <a:lstStyle>
            <a:lvl1pPr algn="r">
              <a:defRPr sz="1200"/>
            </a:lvl1pPr>
          </a:lstStyle>
          <a:p>
            <a:fld id="{657CD2E3-5BDB-44FE-995E-F2DCFA948423}" type="slidenum">
              <a:rPr lang="sk-SK" smtClean="0"/>
              <a:pPr/>
              <a:t>‹#›</a:t>
            </a:fld>
            <a:endParaRPr lang="sk-SK"/>
          </a:p>
        </p:txBody>
      </p:sp>
    </p:spTree>
    <p:extLst>
      <p:ext uri="{BB962C8B-B14F-4D97-AF65-F5344CB8AC3E}">
        <p14:creationId xmlns:p14="http://schemas.microsoft.com/office/powerpoint/2010/main" val="100805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1"/>
            <a:ext cx="3169920" cy="48006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4143587" y="1"/>
            <a:ext cx="3169920" cy="480060"/>
          </a:xfrm>
          <a:prstGeom prst="rect">
            <a:avLst/>
          </a:prstGeom>
        </p:spPr>
        <p:txBody>
          <a:bodyPr vert="horz" lIns="91440" tIns="45720" rIns="91440" bIns="45720" rtlCol="0"/>
          <a:lstStyle>
            <a:lvl1pPr algn="r">
              <a:defRPr sz="1200"/>
            </a:lvl1pPr>
          </a:lstStyle>
          <a:p>
            <a:fld id="{1F5F3F0D-312C-4AED-8EB4-1582FE5784D7}" type="datetimeFigureOut">
              <a:rPr lang="sk-SK" smtClean="0"/>
              <a:pPr/>
              <a:t>11. 3. 2021</a:t>
            </a:fld>
            <a:endParaRPr lang="sk-SK"/>
          </a:p>
        </p:txBody>
      </p:sp>
      <p:sp>
        <p:nvSpPr>
          <p:cNvPr id="4" name="Zástupný symbol obrazu snímky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9119474"/>
            <a:ext cx="3169920" cy="48006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4143587" y="9119474"/>
            <a:ext cx="3169920" cy="480060"/>
          </a:xfrm>
          <a:prstGeom prst="rect">
            <a:avLst/>
          </a:prstGeom>
        </p:spPr>
        <p:txBody>
          <a:bodyPr vert="horz" lIns="91440" tIns="45720" rIns="91440" bIns="45720" rtlCol="0" anchor="b"/>
          <a:lstStyle>
            <a:lvl1pPr algn="r">
              <a:defRPr sz="1200"/>
            </a:lvl1pPr>
          </a:lstStyle>
          <a:p>
            <a:fld id="{4314993F-1191-4E28-A105-C8612743DD3B}" type="slidenum">
              <a:rPr lang="sk-SK" smtClean="0"/>
              <a:pPr/>
              <a:t>‹#›</a:t>
            </a:fld>
            <a:endParaRPr lang="sk-SK"/>
          </a:p>
        </p:txBody>
      </p:sp>
    </p:spTree>
    <p:extLst>
      <p:ext uri="{BB962C8B-B14F-4D97-AF65-F5344CB8AC3E}">
        <p14:creationId xmlns:p14="http://schemas.microsoft.com/office/powerpoint/2010/main" val="18289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a:t>
            </a:fld>
            <a:endParaRPr lang="sk-SK"/>
          </a:p>
        </p:txBody>
      </p:sp>
    </p:spTree>
    <p:extLst>
      <p:ext uri="{BB962C8B-B14F-4D97-AF65-F5344CB8AC3E}">
        <p14:creationId xmlns:p14="http://schemas.microsoft.com/office/powerpoint/2010/main" val="1947348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5</a:t>
            </a:fld>
            <a:endParaRPr lang="sk-SK"/>
          </a:p>
        </p:txBody>
      </p:sp>
    </p:spTree>
    <p:extLst>
      <p:ext uri="{BB962C8B-B14F-4D97-AF65-F5344CB8AC3E}">
        <p14:creationId xmlns:p14="http://schemas.microsoft.com/office/powerpoint/2010/main" val="2929168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11</a:t>
            </a:fld>
            <a:endParaRPr lang="sk-SK"/>
          </a:p>
        </p:txBody>
      </p:sp>
    </p:spTree>
    <p:extLst>
      <p:ext uri="{BB962C8B-B14F-4D97-AF65-F5344CB8AC3E}">
        <p14:creationId xmlns:p14="http://schemas.microsoft.com/office/powerpoint/2010/main" val="2775021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16</a:t>
            </a:fld>
            <a:endParaRPr lang="sk-SK"/>
          </a:p>
        </p:txBody>
      </p:sp>
    </p:spTree>
    <p:extLst>
      <p:ext uri="{BB962C8B-B14F-4D97-AF65-F5344CB8AC3E}">
        <p14:creationId xmlns:p14="http://schemas.microsoft.com/office/powerpoint/2010/main" val="2234459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19</a:t>
            </a:fld>
            <a:endParaRPr lang="sk-SK"/>
          </a:p>
        </p:txBody>
      </p:sp>
    </p:spTree>
    <p:extLst>
      <p:ext uri="{BB962C8B-B14F-4D97-AF65-F5344CB8AC3E}">
        <p14:creationId xmlns:p14="http://schemas.microsoft.com/office/powerpoint/2010/main" val="30019450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26915"/>
            <a:ext cx="7772400" cy="3173684"/>
          </a:xfrm>
        </p:spPr>
        <p:txBody>
          <a:bodyPr anchor="ctr">
            <a:noAutofit/>
          </a:bodyPr>
          <a:lstStyle>
            <a:lvl1pPr>
              <a:lnSpc>
                <a:spcPct val="100000"/>
              </a:lnSpc>
              <a:defRPr sz="6000" cap="none" spc="-80" baseline="0">
                <a:solidFill>
                  <a:schemeClr val="accent6"/>
                </a:solidFill>
              </a:defRPr>
            </a:lvl1pPr>
          </a:lstStyle>
          <a:p>
            <a:r>
              <a:rPr lang="sk-SK" dirty="0"/>
              <a:t>Kliknutím upravte štýl predlohy nadpisu</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11. 3. 2021</a:t>
            </a:fld>
            <a:endParaRPr lang="sk-SK"/>
          </a:p>
        </p:txBody>
      </p:sp>
      <p:sp>
        <p:nvSpPr>
          <p:cNvPr id="5" name="Footer Placeholder 4"/>
          <p:cNvSpPr>
            <a:spLocks noGrp="1"/>
          </p:cNvSpPr>
          <p:nvPr>
            <p:ph type="ftr" sz="quarter" idx="11"/>
          </p:nvPr>
        </p:nvSpPr>
        <p:spPr/>
        <p:txBody>
          <a:bodyPr/>
          <a:lstStyle/>
          <a:p>
            <a:endParaRPr lang="sk-SK"/>
          </a:p>
        </p:txBody>
      </p:sp>
      <p:sp>
        <p:nvSpPr>
          <p:cNvPr id="9" name="Rectangle 8"/>
          <p:cNvSpPr/>
          <p:nvPr/>
        </p:nvSpPr>
        <p:spPr>
          <a:xfrm>
            <a:off x="9001124" y="4846320"/>
            <a:ext cx="142876" cy="201168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pic>
        <p:nvPicPr>
          <p:cNvPr id="11" name="Obraz 1" descr="logo 2">
            <a:extLst>
              <a:ext uri="{FF2B5EF4-FFF2-40B4-BE49-F238E27FC236}">
                <a16:creationId xmlns:a16="http://schemas.microsoft.com/office/drawing/2014/main" id="{E4468105-06B5-4679-A164-F7E5AAB071A3}"/>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627132" y="223836"/>
            <a:ext cx="2103331" cy="828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11. 3. 2021</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24744"/>
            <a:ext cx="2057400" cy="5001419"/>
          </a:xfrm>
        </p:spPr>
        <p:txBody>
          <a:bodyPr vert="eaVert">
            <a:norm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11. 3. 2021</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
              </a:defRPr>
            </a:lvl1pPr>
          </a:lstStyle>
          <a:p>
            <a:r>
              <a:rPr lang="sk-SK" dirty="0"/>
              <a:t>Kliknutím upravte štýl predlohy nadpisu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11. 3. 2021</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7200" b="0" cap="none" spc="-80" baseline="0">
                <a:solidFill>
                  <a:schemeClr val="accent6"/>
                </a:solidFill>
              </a:defRPr>
            </a:lvl1pPr>
          </a:lstStyle>
          <a:p>
            <a:r>
              <a:rPr lang="sk-SK" dirty="0"/>
              <a:t>Kliknutím upravte štýl predlohy nadpisu</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7" name="Date Placeholder 6"/>
          <p:cNvSpPr>
            <a:spLocks noGrp="1"/>
          </p:cNvSpPr>
          <p:nvPr>
            <p:ph type="dt" sz="half" idx="10"/>
          </p:nvPr>
        </p:nvSpPr>
        <p:spPr/>
        <p:txBody>
          <a:bodyPr/>
          <a:lstStyle/>
          <a:p>
            <a:fld id="{CA76AC6C-1845-4AD9-86CE-459EC2905EDA}" type="datetimeFigureOut">
              <a:rPr lang="sk-SK" smtClean="0"/>
              <a:pPr/>
              <a:t>11. 3. 2021</a:t>
            </a:fld>
            <a:endParaRPr lang="sk-SK"/>
          </a:p>
        </p:txBody>
      </p:sp>
      <p:sp>
        <p:nvSpPr>
          <p:cNvPr id="8" name="Slide Number Placeholder 7"/>
          <p:cNvSpPr>
            <a:spLocks noGrp="1"/>
          </p:cNvSpPr>
          <p:nvPr>
            <p:ph type="sldNum" sz="quarter" idx="11"/>
          </p:nvPr>
        </p:nvSpPr>
        <p:spPr/>
        <p:txBody>
          <a:bodyPr/>
          <a:lstStyle/>
          <a:p>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a:lstStyle/>
          <a:p>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CA76AC6C-1845-4AD9-86CE-459EC2905EDA}" type="datetimeFigureOut">
              <a:rPr lang="sk-SK" smtClean="0"/>
              <a:pPr/>
              <a:t>11. 3. 2021</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sk-SK"/>
              <a:t>Upraviť štýly predlohy textu</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CA76AC6C-1845-4AD9-86CE-459EC2905EDA}" type="datetimeFigureOut">
              <a:rPr lang="sk-SK" smtClean="0"/>
              <a:pPr/>
              <a:t>11. 3. 2021</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CA76AC6C-1845-4AD9-86CE-459EC2905EDA}" type="datetimeFigureOut">
              <a:rPr lang="sk-SK" smtClean="0"/>
              <a:pPr/>
              <a:t>11. 3. 2021</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AC6C-1845-4AD9-86CE-459EC2905EDA}" type="datetimeFigureOut">
              <a:rPr lang="sk-SK" smtClean="0"/>
              <a:pPr/>
              <a:t>11. 3. 2021</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11. 3. 2021</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
        <p:nvSpPr>
          <p:cNvPr id="8" name="Title 7"/>
          <p:cNvSpPr>
            <a:spLocks noGrp="1"/>
          </p:cNvSpPr>
          <p:nvPr>
            <p:ph type="title"/>
          </p:nvPr>
        </p:nvSpPr>
        <p:spPr/>
        <p:txBody>
          <a:bodyPr>
            <a:noAutofit/>
          </a:bodyPr>
          <a:lstStyle>
            <a:lvl1pPr>
              <a:defRPr sz="2800"/>
            </a:lvl1pPr>
          </a:lstStyle>
          <a:p>
            <a:r>
              <a:rPr lang="sk-SK"/>
              <a:t>Kliknutím upravte štýl predlohy nadpisu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11. 3. 2021</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sp>
        <p:nvSpPr>
          <p:cNvPr id="8" name="Title 7"/>
          <p:cNvSpPr>
            <a:spLocks noGrp="1"/>
          </p:cNvSpPr>
          <p:nvPr>
            <p:ph type="title"/>
          </p:nvPr>
        </p:nvSpPr>
        <p:spPr>
          <a:xfrm>
            <a:off x="457200" y="4953000"/>
            <a:ext cx="8153400" cy="762000"/>
          </a:xfrm>
        </p:spPr>
        <p:txBody>
          <a:bodyPr anchor="t">
            <a:noAutofit/>
          </a:bodyPr>
          <a:lstStyle>
            <a:lvl1pPr>
              <a:defRPr sz="2400"/>
            </a:lvl1pPr>
          </a:lstStyle>
          <a:p>
            <a:r>
              <a:rPr lang="sk-SK" dirty="0"/>
              <a:t>Kliknutím upravte štýl predlohy nadpisu</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sk-SK" dirty="0"/>
              <a:t>Upravte štýly predlohy textu</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CA76AC6C-1845-4AD9-86CE-459EC2905EDA}" type="datetimeFigureOut">
              <a:rPr lang="sk-SK" smtClean="0"/>
              <a:pPr/>
              <a:t>11. 3. 2021</a:t>
            </a:fld>
            <a:endParaRPr lang="sk-SK"/>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sk-SK"/>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EDF2FB19-191C-4C07-9760-6B65CEE1532D}" type="slidenum">
              <a:rPr lang="sk-SK" smtClean="0"/>
              <a:pPr/>
              <a:t>‹#›</a:t>
            </a:fld>
            <a:endParaRPr lang="sk-SK"/>
          </a:p>
        </p:txBody>
      </p:sp>
      <p:sp>
        <p:nvSpPr>
          <p:cNvPr id="7" name="Rectangle 6"/>
          <p:cNvSpPr/>
          <p:nvPr/>
        </p:nvSpPr>
        <p:spPr>
          <a:xfrm>
            <a:off x="9001124" y="0"/>
            <a:ext cx="142876" cy="13716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Obraz 1" descr="logo 2">
            <a:extLst>
              <a:ext uri="{FF2B5EF4-FFF2-40B4-BE49-F238E27FC236}">
                <a16:creationId xmlns:a16="http://schemas.microsoft.com/office/drawing/2014/main" id="{CFF2300B-5795-4089-A1A4-7F4A926A9965}"/>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6627132" y="223836"/>
            <a:ext cx="2103331" cy="828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chemeClr val="accent6"/>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2492896"/>
            <a:ext cx="8072494" cy="1590412"/>
          </a:xfrm>
        </p:spPr>
        <p:txBody>
          <a:bodyPr/>
          <a:lstStyle/>
          <a:p>
            <a:pPr algn="ctr"/>
            <a:br>
              <a:rPr lang="en-US" sz="3200" b="1" dirty="0">
                <a:solidFill>
                  <a:schemeClr val="accent6">
                    <a:lumMod val="75000"/>
                  </a:schemeClr>
                </a:solidFill>
                <a:latin typeface="Calibri" pitchFamily="34" charset="0"/>
              </a:rPr>
            </a:br>
            <a:r>
              <a:rPr lang="ro-RO" sz="3200" dirty="0"/>
              <a:t>Introducere în problema tulburărilor comportamentale</a:t>
            </a:r>
            <a:br>
              <a:rPr lang="en-US" dirty="0"/>
            </a:br>
            <a:endParaRPr lang="en-US"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sp>
        <p:nvSpPr>
          <p:cNvPr id="3" name="Podnadpis 2"/>
          <p:cNvSpPr>
            <a:spLocks noGrp="1"/>
          </p:cNvSpPr>
          <p:nvPr>
            <p:ph type="subTitle" idx="1"/>
          </p:nvPr>
        </p:nvSpPr>
        <p:spPr>
          <a:xfrm>
            <a:off x="642910" y="4000504"/>
            <a:ext cx="7283152" cy="576064"/>
          </a:xfrm>
        </p:spPr>
        <p:txBody>
          <a:bodyPr>
            <a:normAutofit/>
          </a:bodyPr>
          <a:lstStyle/>
          <a:p>
            <a:pPr algn="ctr"/>
            <a:r>
              <a:rPr lang="en-GB" dirty="0"/>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07777"/>
          </a:xfrm>
          <a:prstGeom prst="rect">
            <a:avLst/>
          </a:prstGeom>
        </p:spPr>
        <p:txBody>
          <a:bodyPr wrap="square">
            <a:spAutoFit/>
          </a:bodyPr>
          <a:lstStyle/>
          <a:p>
            <a:pPr algn="ctr"/>
            <a:r>
              <a:rPr lang="en-US" sz="1400" b="1" dirty="0"/>
              <a:t>ERASMUS + 2019-1-PL01- KA201-06486</a:t>
            </a:r>
            <a:endParaRPr lang="en-GB" sz="1050" dirty="0">
              <a:solidFill>
                <a:schemeClr val="tx2"/>
              </a:solidFill>
            </a:endParaRPr>
          </a:p>
        </p:txBody>
      </p:sp>
      <p:sp>
        <p:nvSpPr>
          <p:cNvPr id="9" name="Rectangle 8">
            <a:extLst>
              <a:ext uri="{FF2B5EF4-FFF2-40B4-BE49-F238E27FC236}">
                <a16:creationId xmlns:a16="http://schemas.microsoft.com/office/drawing/2014/main" id="{D14293BA-587F-487F-AFB8-C156BDE7446B}"/>
              </a:ext>
            </a:extLst>
          </p:cNvPr>
          <p:cNvSpPr/>
          <p:nvPr/>
        </p:nvSpPr>
        <p:spPr>
          <a:xfrm>
            <a:off x="500034" y="6286520"/>
            <a:ext cx="8101770" cy="369332"/>
          </a:xfrm>
          <a:prstGeom prst="rect">
            <a:avLst/>
          </a:prstGeom>
        </p:spPr>
        <p:txBody>
          <a:bodyPr wrap="square">
            <a:spAutoFit/>
          </a:bodyPr>
          <a:lstStyle/>
          <a:p>
            <a:pPr algn="ctr"/>
            <a:r>
              <a:rPr lang="en-US" dirty="0">
                <a:solidFill>
                  <a:srgbClr val="EF8E7B"/>
                </a:solidFill>
              </a:rPr>
              <a:t>INTRODUCERE</a:t>
            </a:r>
          </a:p>
        </p:txBody>
      </p:sp>
    </p:spTree>
    <p:extLst>
      <p:ext uri="{BB962C8B-B14F-4D97-AF65-F5344CB8AC3E}">
        <p14:creationId xmlns:p14="http://schemas.microsoft.com/office/powerpoint/2010/main" val="967997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DC654-6100-464F-A0DD-E52C55119869}"/>
              </a:ext>
            </a:extLst>
          </p:cNvPr>
          <p:cNvSpPr>
            <a:spLocks noGrp="1"/>
          </p:cNvSpPr>
          <p:nvPr>
            <p:ph type="title"/>
          </p:nvPr>
        </p:nvSpPr>
        <p:spPr/>
        <p:txBody>
          <a:bodyPr>
            <a:normAutofit/>
          </a:bodyPr>
          <a:lstStyle/>
          <a:p>
            <a:r>
              <a:rPr lang="en-US" sz="2800" dirty="0"/>
              <a:t>DOMENII DE MANIFESTARE</a:t>
            </a:r>
          </a:p>
        </p:txBody>
      </p:sp>
      <p:sp>
        <p:nvSpPr>
          <p:cNvPr id="3" name="Content Placeholder 2">
            <a:extLst>
              <a:ext uri="{FF2B5EF4-FFF2-40B4-BE49-F238E27FC236}">
                <a16:creationId xmlns:a16="http://schemas.microsoft.com/office/drawing/2014/main" id="{FF052015-84DE-4B02-AE09-78B71E3F660B}"/>
              </a:ext>
            </a:extLst>
          </p:cNvPr>
          <p:cNvSpPr>
            <a:spLocks noGrp="1"/>
          </p:cNvSpPr>
          <p:nvPr>
            <p:ph idx="1"/>
          </p:nvPr>
        </p:nvSpPr>
        <p:spPr/>
        <p:txBody>
          <a:bodyPr>
            <a:normAutofit/>
          </a:bodyPr>
          <a:lstStyle/>
          <a:p>
            <a:r>
              <a:rPr lang="ro-RO" b="0" dirty="0"/>
              <a:t>Tipurile de tulburări de comportament menționate mai sus care apar cel mai frecvent în literatură au fost completate de un alt domeniu important, adică probleme de activitate la clasă.</a:t>
            </a:r>
            <a:endParaRPr lang="en-US" b="0" dirty="0"/>
          </a:p>
          <a:p>
            <a:r>
              <a:rPr lang="ro-RO" b="0" dirty="0"/>
              <a:t>Fiecare grup are propriile standarde pe care trebuie să le respecte membrii săi. Incapacitatea de a recunoaște și respecta aceste principii sau incapacitatea de a se opune acestora într-o manieră constructivă determină numeroase conflicte care împiedică în mod eficient funcționarea corectă a echipei.</a:t>
            </a:r>
            <a:endParaRPr lang="en-US" b="0" dirty="0"/>
          </a:p>
          <a:p>
            <a:pPr algn="just"/>
            <a:endParaRPr lang="en-US" b="0" dirty="0"/>
          </a:p>
          <a:p>
            <a:endParaRPr lang="en-US" b="0" dirty="0"/>
          </a:p>
        </p:txBody>
      </p:sp>
    </p:spTree>
    <p:extLst>
      <p:ext uri="{BB962C8B-B14F-4D97-AF65-F5344CB8AC3E}">
        <p14:creationId xmlns:p14="http://schemas.microsoft.com/office/powerpoint/2010/main" val="9929512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2492896"/>
            <a:ext cx="8072494" cy="1590412"/>
          </a:xfrm>
        </p:spPr>
        <p:txBody>
          <a:bodyPr/>
          <a:lstStyle/>
          <a:p>
            <a:pPr algn="ctr"/>
            <a:r>
              <a:rPr lang="ro-RO" sz="3200" b="1" dirty="0">
                <a:solidFill>
                  <a:schemeClr val="accent6">
                    <a:lumMod val="75000"/>
                  </a:schemeClr>
                </a:solidFill>
                <a:latin typeface="Calibri" pitchFamily="34" charset="0"/>
              </a:rPr>
              <a:t>Cauzele tulburărilor comportamentale</a:t>
            </a:r>
            <a:br>
              <a:rPr lang="en-US" dirty="0"/>
            </a:br>
            <a:endParaRPr lang="en-US"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sp>
        <p:nvSpPr>
          <p:cNvPr id="3" name="Podnadpis 2"/>
          <p:cNvSpPr>
            <a:spLocks noGrp="1"/>
          </p:cNvSpPr>
          <p:nvPr>
            <p:ph type="subTitle" idx="1"/>
          </p:nvPr>
        </p:nvSpPr>
        <p:spPr>
          <a:xfrm>
            <a:off x="642910" y="4000504"/>
            <a:ext cx="7283152" cy="576064"/>
          </a:xfrm>
        </p:spPr>
        <p:txBody>
          <a:bodyPr>
            <a:normAutofit/>
          </a:bodyPr>
          <a:lstStyle/>
          <a:p>
            <a:pPr algn="ctr"/>
            <a:r>
              <a:rPr lang="en-GB" dirty="0"/>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07777"/>
          </a:xfrm>
          <a:prstGeom prst="rect">
            <a:avLst/>
          </a:prstGeom>
        </p:spPr>
        <p:txBody>
          <a:bodyPr wrap="square">
            <a:spAutoFit/>
          </a:bodyPr>
          <a:lstStyle/>
          <a:p>
            <a:pPr algn="ctr"/>
            <a:r>
              <a:rPr lang="en-US" sz="1400" b="1" dirty="0"/>
              <a:t>ERASMUS + 2019-1-PL01- KA201-06486</a:t>
            </a:r>
            <a:endParaRPr lang="en-GB" sz="1050" dirty="0">
              <a:solidFill>
                <a:schemeClr val="tx2"/>
              </a:solidFill>
            </a:endParaRPr>
          </a:p>
        </p:txBody>
      </p:sp>
      <p:sp>
        <p:nvSpPr>
          <p:cNvPr id="9" name="Rectangle 8">
            <a:extLst>
              <a:ext uri="{FF2B5EF4-FFF2-40B4-BE49-F238E27FC236}">
                <a16:creationId xmlns:a16="http://schemas.microsoft.com/office/drawing/2014/main" id="{D14293BA-587F-487F-AFB8-C156BDE7446B}"/>
              </a:ext>
            </a:extLst>
          </p:cNvPr>
          <p:cNvSpPr/>
          <p:nvPr/>
        </p:nvSpPr>
        <p:spPr>
          <a:xfrm>
            <a:off x="500034" y="6286520"/>
            <a:ext cx="8101770" cy="369332"/>
          </a:xfrm>
          <a:prstGeom prst="rect">
            <a:avLst/>
          </a:prstGeom>
        </p:spPr>
        <p:txBody>
          <a:bodyPr wrap="square">
            <a:spAutoFit/>
          </a:bodyPr>
          <a:lstStyle/>
          <a:p>
            <a:pPr algn="ctr"/>
            <a:r>
              <a:rPr lang="en-US" dirty="0">
                <a:solidFill>
                  <a:srgbClr val="EF8E7B"/>
                </a:solidFill>
              </a:rPr>
              <a:t>INTRODUCERE</a:t>
            </a:r>
          </a:p>
        </p:txBody>
      </p:sp>
    </p:spTree>
    <p:extLst>
      <p:ext uri="{BB962C8B-B14F-4D97-AF65-F5344CB8AC3E}">
        <p14:creationId xmlns:p14="http://schemas.microsoft.com/office/powerpoint/2010/main" val="1172019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152718"/>
            <a:ext cx="6480720" cy="1188050"/>
          </a:xfrm>
        </p:spPr>
        <p:txBody>
          <a:bodyPr>
            <a:normAutofit/>
          </a:bodyPr>
          <a:lstStyle/>
          <a:p>
            <a:r>
              <a:rPr lang="en-US" sz="2800" dirty="0"/>
              <a:t>TULBURARILE DE COMPORTAMENT</a:t>
            </a:r>
            <a:endParaRPr lang="pl-PL" sz="2800" dirty="0">
              <a:latin typeface="Calibri" pitchFamily="34" charset="0"/>
            </a:endParaRPr>
          </a:p>
        </p:txBody>
      </p:sp>
      <p:sp>
        <p:nvSpPr>
          <p:cNvPr id="3" name="Symbol zastępczy zawartości 2"/>
          <p:cNvSpPr>
            <a:spLocks noGrp="1"/>
          </p:cNvSpPr>
          <p:nvPr>
            <p:ph idx="1"/>
          </p:nvPr>
        </p:nvSpPr>
        <p:spPr/>
        <p:txBody>
          <a:bodyPr>
            <a:normAutofit/>
          </a:bodyPr>
          <a:lstStyle/>
          <a:p>
            <a:r>
              <a:rPr lang="ro-RO" b="0" dirty="0"/>
              <a:t>Tulburările de comportament pot fi cauzate de:</a:t>
            </a:r>
            <a:endParaRPr lang="en-US" b="0" dirty="0"/>
          </a:p>
          <a:p>
            <a:pPr marL="342900" indent="-342900">
              <a:buFont typeface="Wingdings" panose="05000000000000000000" pitchFamily="2" charset="2"/>
              <a:buChar char="§"/>
            </a:pPr>
            <a:r>
              <a:rPr lang="ro-RO" b="0" dirty="0"/>
              <a:t>factori biologici</a:t>
            </a:r>
            <a:endParaRPr lang="en-US" b="0" dirty="0"/>
          </a:p>
          <a:p>
            <a:pPr marL="342900" indent="-342900">
              <a:buFont typeface="Wingdings" panose="05000000000000000000" pitchFamily="2" charset="2"/>
              <a:buChar char="§"/>
            </a:pPr>
            <a:r>
              <a:rPr lang="ro-RO" b="0" dirty="0"/>
              <a:t>factori sociali și de mediu</a:t>
            </a:r>
            <a:endParaRPr lang="en-US" b="0" dirty="0"/>
          </a:p>
          <a:p>
            <a:pPr marL="342900" indent="-342900">
              <a:buFont typeface="Wingdings" panose="05000000000000000000" pitchFamily="2" charset="2"/>
              <a:buChar char="§"/>
            </a:pPr>
            <a:r>
              <a:rPr lang="ro-RO" b="0" dirty="0"/>
              <a:t>factori psihologici</a:t>
            </a:r>
            <a:endParaRPr lang="en-US" b="0" dirty="0"/>
          </a:p>
          <a:p>
            <a:pPr marL="342900" indent="-342900">
              <a:buFont typeface="Wingdings" panose="05000000000000000000" pitchFamily="2" charset="2"/>
              <a:buChar char="§"/>
            </a:pPr>
            <a:endParaRPr lang="en-US" b="0" dirty="0"/>
          </a:p>
        </p:txBody>
      </p:sp>
    </p:spTree>
    <p:extLst>
      <p:ext uri="{BB962C8B-B14F-4D97-AF65-F5344CB8AC3E}">
        <p14:creationId xmlns:p14="http://schemas.microsoft.com/office/powerpoint/2010/main" val="1560730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FC24E-688F-4C54-8E87-7344084E976F}"/>
              </a:ext>
            </a:extLst>
          </p:cNvPr>
          <p:cNvSpPr>
            <a:spLocks noGrp="1"/>
          </p:cNvSpPr>
          <p:nvPr>
            <p:ph type="title"/>
          </p:nvPr>
        </p:nvSpPr>
        <p:spPr/>
        <p:txBody>
          <a:bodyPr>
            <a:normAutofit/>
          </a:bodyPr>
          <a:lstStyle/>
          <a:p>
            <a:r>
              <a:rPr lang="en-US" sz="2800" dirty="0" err="1"/>
              <a:t>factorI</a:t>
            </a:r>
            <a:r>
              <a:rPr lang="en-US" sz="2800" dirty="0"/>
              <a:t> BIOLOGICI</a:t>
            </a:r>
          </a:p>
        </p:txBody>
      </p:sp>
      <p:sp>
        <p:nvSpPr>
          <p:cNvPr id="3" name="Content Placeholder 2">
            <a:extLst>
              <a:ext uri="{FF2B5EF4-FFF2-40B4-BE49-F238E27FC236}">
                <a16:creationId xmlns:a16="http://schemas.microsoft.com/office/drawing/2014/main" id="{1320BA5B-9428-4785-84E4-347CE845219B}"/>
              </a:ext>
            </a:extLst>
          </p:cNvPr>
          <p:cNvSpPr>
            <a:spLocks noGrp="1"/>
          </p:cNvSpPr>
          <p:nvPr>
            <p:ph idx="1"/>
          </p:nvPr>
        </p:nvSpPr>
        <p:spPr/>
        <p:txBody>
          <a:bodyPr/>
          <a:lstStyle/>
          <a:p>
            <a:pPr algn="just"/>
            <a:r>
              <a:rPr lang="ro-RO" b="0" dirty="0"/>
              <a:t>Unele trăsături ale tulburărilor de comportament pot apărea din famili</a:t>
            </a:r>
            <a:r>
              <a:rPr lang="en-US" b="0" dirty="0"/>
              <a:t>e</a:t>
            </a:r>
            <a:r>
              <a:rPr lang="ro-RO" b="0" dirty="0"/>
              <a:t>. Copiii cu antecedente familiale de probleme de comportament, probleme de învățare, anxietate, depresie sau tulburare bipolară pot avea mai multe șanse să dezvolte o problemă de comportament.</a:t>
            </a:r>
            <a:endParaRPr lang="en-US" b="0" dirty="0"/>
          </a:p>
        </p:txBody>
      </p:sp>
    </p:spTree>
    <p:extLst>
      <p:ext uri="{BB962C8B-B14F-4D97-AF65-F5344CB8AC3E}">
        <p14:creationId xmlns:p14="http://schemas.microsoft.com/office/powerpoint/2010/main" val="3439272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2724-7DA0-4FF2-8177-BED178C86FD9}"/>
              </a:ext>
            </a:extLst>
          </p:cNvPr>
          <p:cNvSpPr>
            <a:spLocks noGrp="1"/>
          </p:cNvSpPr>
          <p:nvPr>
            <p:ph type="title"/>
          </p:nvPr>
        </p:nvSpPr>
        <p:spPr/>
        <p:txBody>
          <a:bodyPr>
            <a:normAutofit fontScale="90000"/>
          </a:bodyPr>
          <a:lstStyle/>
          <a:p>
            <a:r>
              <a:rPr lang="ro-RO" sz="3100" dirty="0"/>
              <a:t>Factori sociali și de mediu</a:t>
            </a:r>
            <a:br>
              <a:rPr lang="en-US" dirty="0"/>
            </a:br>
            <a:endParaRPr lang="en-US" sz="2800" dirty="0"/>
          </a:p>
        </p:txBody>
      </p:sp>
      <p:sp>
        <p:nvSpPr>
          <p:cNvPr id="3" name="Content Placeholder 2">
            <a:extLst>
              <a:ext uri="{FF2B5EF4-FFF2-40B4-BE49-F238E27FC236}">
                <a16:creationId xmlns:a16="http://schemas.microsoft.com/office/drawing/2014/main" id="{FCBD6ED9-9104-49CC-AC10-8A5BCB0202DD}"/>
              </a:ext>
            </a:extLst>
          </p:cNvPr>
          <p:cNvSpPr>
            <a:spLocks noGrp="1"/>
          </p:cNvSpPr>
          <p:nvPr>
            <p:ph idx="1"/>
          </p:nvPr>
        </p:nvSpPr>
        <p:spPr/>
        <p:txBody>
          <a:bodyPr>
            <a:normAutofit fontScale="92500" lnSpcReduction="10000"/>
          </a:bodyPr>
          <a:lstStyle/>
          <a:p>
            <a:r>
              <a:rPr lang="ro-RO" sz="2200" b="0" dirty="0"/>
              <a:t>Copiii care provin din familii care se confrunta în mod regulat mult stres pot fi mai predispuși să prezinte semne de tulburări de comportament.</a:t>
            </a:r>
            <a:endParaRPr lang="en-US" sz="2200" b="0" dirty="0"/>
          </a:p>
          <a:p>
            <a:r>
              <a:rPr lang="ro-RO" sz="2200" b="0" dirty="0"/>
              <a:t> </a:t>
            </a:r>
            <a:endParaRPr lang="en-US" sz="2200" b="0" dirty="0"/>
          </a:p>
          <a:p>
            <a:r>
              <a:rPr lang="ro-RO" sz="2200" b="0" dirty="0"/>
              <a:t>Unii factori de stres comuni ai familiei ar putea include:</a:t>
            </a:r>
            <a:endParaRPr lang="en-US" sz="2200" b="0" dirty="0"/>
          </a:p>
          <a:p>
            <a:pPr marL="342900" indent="-342900">
              <a:buFont typeface="Wingdings" panose="05000000000000000000" pitchFamily="2" charset="2"/>
              <a:buChar char="§"/>
            </a:pPr>
            <a:r>
              <a:rPr lang="ro-RO" sz="2200" b="0" dirty="0"/>
              <a:t>dificultăți financiare</a:t>
            </a:r>
            <a:endParaRPr lang="en-US" sz="2200" b="0" dirty="0"/>
          </a:p>
          <a:p>
            <a:pPr marL="342900" indent="-342900">
              <a:buFont typeface="Wingdings" panose="05000000000000000000" pitchFamily="2" charset="2"/>
              <a:buChar char="§"/>
            </a:pPr>
            <a:r>
              <a:rPr lang="ro-RO" sz="2200" b="0" dirty="0"/>
              <a:t>expunerea la violență</a:t>
            </a:r>
            <a:endParaRPr lang="en-US" sz="2200" b="0" dirty="0"/>
          </a:p>
          <a:p>
            <a:pPr marL="342900" indent="-342900">
              <a:buFont typeface="Wingdings" panose="05000000000000000000" pitchFamily="2" charset="2"/>
              <a:buChar char="§"/>
            </a:pPr>
            <a:r>
              <a:rPr lang="ro-RO" sz="2200" b="0" dirty="0"/>
              <a:t>destrămarea familiei</a:t>
            </a:r>
            <a:endParaRPr lang="en-US" sz="2200" b="0" dirty="0"/>
          </a:p>
          <a:p>
            <a:pPr marL="342900" indent="-342900">
              <a:buFont typeface="Wingdings" panose="05000000000000000000" pitchFamily="2" charset="2"/>
              <a:buChar char="§"/>
            </a:pPr>
            <a:r>
              <a:rPr lang="ro-RO" sz="2200" b="0" dirty="0"/>
              <a:t>părinți duri sau inconsecventi</a:t>
            </a:r>
            <a:endParaRPr lang="en-US" sz="2200" b="0" dirty="0"/>
          </a:p>
          <a:p>
            <a:pPr marL="342900" indent="-342900">
              <a:buFont typeface="Wingdings" panose="05000000000000000000" pitchFamily="2" charset="2"/>
              <a:buChar char="§"/>
            </a:pPr>
            <a:r>
              <a:rPr lang="ro-RO" sz="2200" b="0" dirty="0"/>
              <a:t>supraveghere necorespunzătoare </a:t>
            </a:r>
            <a:endParaRPr lang="en-US" sz="2200" b="0" dirty="0"/>
          </a:p>
          <a:p>
            <a:r>
              <a:rPr lang="ro-RO" dirty="0"/>
              <a:t> </a:t>
            </a:r>
            <a:endParaRPr lang="en-US" dirty="0"/>
          </a:p>
          <a:p>
            <a:pPr marL="342900" indent="-342900" algn="just">
              <a:buFont typeface="Wingdings" panose="05000000000000000000" pitchFamily="2" charset="2"/>
              <a:buChar char="§"/>
            </a:pPr>
            <a:endParaRPr lang="en-US" b="0" dirty="0"/>
          </a:p>
        </p:txBody>
      </p:sp>
    </p:spTree>
    <p:extLst>
      <p:ext uri="{BB962C8B-B14F-4D97-AF65-F5344CB8AC3E}">
        <p14:creationId xmlns:p14="http://schemas.microsoft.com/office/powerpoint/2010/main" val="1344001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2724-7DA0-4FF2-8177-BED178C86FD9}"/>
              </a:ext>
            </a:extLst>
          </p:cNvPr>
          <p:cNvSpPr>
            <a:spLocks noGrp="1"/>
          </p:cNvSpPr>
          <p:nvPr>
            <p:ph type="title"/>
          </p:nvPr>
        </p:nvSpPr>
        <p:spPr/>
        <p:txBody>
          <a:bodyPr>
            <a:normAutofit/>
          </a:bodyPr>
          <a:lstStyle/>
          <a:p>
            <a:r>
              <a:rPr lang="en-US" sz="2800" dirty="0" err="1"/>
              <a:t>factorI</a:t>
            </a:r>
            <a:r>
              <a:rPr lang="en-US" sz="2800" dirty="0"/>
              <a:t> PSIHOLOGICI </a:t>
            </a:r>
          </a:p>
        </p:txBody>
      </p:sp>
      <p:sp>
        <p:nvSpPr>
          <p:cNvPr id="3" name="Content Placeholder 2">
            <a:extLst>
              <a:ext uri="{FF2B5EF4-FFF2-40B4-BE49-F238E27FC236}">
                <a16:creationId xmlns:a16="http://schemas.microsoft.com/office/drawing/2014/main" id="{FCBD6ED9-9104-49CC-AC10-8A5BCB0202DD}"/>
              </a:ext>
            </a:extLst>
          </p:cNvPr>
          <p:cNvSpPr>
            <a:spLocks noGrp="1"/>
          </p:cNvSpPr>
          <p:nvPr>
            <p:ph idx="1"/>
          </p:nvPr>
        </p:nvSpPr>
        <p:spPr/>
        <p:txBody>
          <a:bodyPr/>
          <a:lstStyle/>
          <a:p>
            <a:r>
              <a:rPr lang="ro-RO" b="0" dirty="0"/>
              <a:t>Copiii cu tulburări de comportament au adesea </a:t>
            </a:r>
            <a:r>
              <a:rPr lang="en-US" b="0" dirty="0" err="1"/>
              <a:t>si</a:t>
            </a:r>
            <a:r>
              <a:rPr lang="en-US" b="0" dirty="0"/>
              <a:t> </a:t>
            </a:r>
            <a:r>
              <a:rPr lang="ro-RO" b="0" dirty="0"/>
              <a:t>alte </a:t>
            </a:r>
            <a:r>
              <a:rPr lang="en-US" b="0" dirty="0" err="1"/>
              <a:t>probleme</a:t>
            </a:r>
            <a:r>
              <a:rPr lang="en-US" b="0" dirty="0"/>
              <a:t> </a:t>
            </a:r>
            <a:r>
              <a:rPr lang="en-US" b="0" dirty="0" err="1"/>
              <a:t>mentale</a:t>
            </a:r>
            <a:r>
              <a:rPr lang="ro-RO" b="0" dirty="0"/>
              <a:t>.</a:t>
            </a:r>
            <a:endParaRPr lang="en-US" b="0" dirty="0"/>
          </a:p>
          <a:p>
            <a:r>
              <a:rPr lang="ro-RO" b="0" dirty="0"/>
              <a:t>Modul în care un copil își gestionează emoțiile, nivelul de activitate și atenția poate sugera vulnerabilitate la anumite tulburări de comportament.</a:t>
            </a:r>
            <a:endParaRPr lang="en-US" b="0" dirty="0"/>
          </a:p>
        </p:txBody>
      </p:sp>
    </p:spTree>
    <p:extLst>
      <p:ext uri="{BB962C8B-B14F-4D97-AF65-F5344CB8AC3E}">
        <p14:creationId xmlns:p14="http://schemas.microsoft.com/office/powerpoint/2010/main" val="22277049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2492896"/>
            <a:ext cx="8072494" cy="1590412"/>
          </a:xfrm>
        </p:spPr>
        <p:txBody>
          <a:bodyPr/>
          <a:lstStyle/>
          <a:p>
            <a:pPr algn="ctr"/>
            <a:r>
              <a:rPr lang="en-US" sz="3200" b="1" dirty="0" err="1">
                <a:solidFill>
                  <a:schemeClr val="accent6">
                    <a:lumMod val="75000"/>
                  </a:schemeClr>
                </a:solidFill>
                <a:latin typeface="Calibri" pitchFamily="34" charset="0"/>
              </a:rPr>
              <a:t>Consecinte</a:t>
            </a:r>
            <a:r>
              <a:rPr lang="en-US" sz="3200" b="1" dirty="0">
                <a:solidFill>
                  <a:schemeClr val="accent6">
                    <a:lumMod val="75000"/>
                  </a:schemeClr>
                </a:solidFill>
                <a:latin typeface="Calibri" pitchFamily="34" charset="0"/>
              </a:rPr>
              <a:t> ale </a:t>
            </a:r>
            <a:r>
              <a:rPr lang="en-US" sz="3200" b="1" dirty="0" err="1">
                <a:solidFill>
                  <a:schemeClr val="accent6">
                    <a:lumMod val="75000"/>
                  </a:schemeClr>
                </a:solidFill>
                <a:latin typeface="Calibri" pitchFamily="34" charset="0"/>
              </a:rPr>
              <a:t>tulburarilor</a:t>
            </a:r>
            <a:r>
              <a:rPr lang="en-US" sz="3200" b="1" dirty="0">
                <a:solidFill>
                  <a:schemeClr val="accent6">
                    <a:lumMod val="75000"/>
                  </a:schemeClr>
                </a:solidFill>
                <a:latin typeface="Calibri" pitchFamily="34" charset="0"/>
              </a:rPr>
              <a:t> de </a:t>
            </a:r>
            <a:r>
              <a:rPr lang="en-US" sz="3200" b="1" dirty="0" err="1">
                <a:solidFill>
                  <a:schemeClr val="accent6">
                    <a:lumMod val="75000"/>
                  </a:schemeClr>
                </a:solidFill>
                <a:latin typeface="Calibri" pitchFamily="34" charset="0"/>
              </a:rPr>
              <a:t>comportament</a:t>
            </a:r>
            <a:endParaRPr lang="en-US"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sp>
        <p:nvSpPr>
          <p:cNvPr id="3" name="Podnadpis 2"/>
          <p:cNvSpPr>
            <a:spLocks noGrp="1"/>
          </p:cNvSpPr>
          <p:nvPr>
            <p:ph type="subTitle" idx="1"/>
          </p:nvPr>
        </p:nvSpPr>
        <p:spPr>
          <a:xfrm>
            <a:off x="642910" y="4000504"/>
            <a:ext cx="7283152" cy="576064"/>
          </a:xfrm>
        </p:spPr>
        <p:txBody>
          <a:bodyPr>
            <a:normAutofit/>
          </a:bodyPr>
          <a:lstStyle/>
          <a:p>
            <a:pPr algn="ctr"/>
            <a:r>
              <a:rPr lang="en-GB" dirty="0"/>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07777"/>
          </a:xfrm>
          <a:prstGeom prst="rect">
            <a:avLst/>
          </a:prstGeom>
        </p:spPr>
        <p:txBody>
          <a:bodyPr wrap="square">
            <a:spAutoFit/>
          </a:bodyPr>
          <a:lstStyle/>
          <a:p>
            <a:pPr algn="ctr"/>
            <a:r>
              <a:rPr lang="en-US" sz="1400" b="1" dirty="0"/>
              <a:t>ERASMUS + 2019-1-PL01- KA201-06486</a:t>
            </a:r>
            <a:endParaRPr lang="en-GB" sz="1050" dirty="0">
              <a:solidFill>
                <a:schemeClr val="tx2"/>
              </a:solidFill>
            </a:endParaRPr>
          </a:p>
        </p:txBody>
      </p:sp>
      <p:sp>
        <p:nvSpPr>
          <p:cNvPr id="9" name="Rectangle 8">
            <a:extLst>
              <a:ext uri="{FF2B5EF4-FFF2-40B4-BE49-F238E27FC236}">
                <a16:creationId xmlns:a16="http://schemas.microsoft.com/office/drawing/2014/main" id="{D14293BA-587F-487F-AFB8-C156BDE7446B}"/>
              </a:ext>
            </a:extLst>
          </p:cNvPr>
          <p:cNvSpPr/>
          <p:nvPr/>
        </p:nvSpPr>
        <p:spPr>
          <a:xfrm>
            <a:off x="500034" y="6286520"/>
            <a:ext cx="8101770" cy="369332"/>
          </a:xfrm>
          <a:prstGeom prst="rect">
            <a:avLst/>
          </a:prstGeom>
        </p:spPr>
        <p:txBody>
          <a:bodyPr wrap="square">
            <a:spAutoFit/>
          </a:bodyPr>
          <a:lstStyle/>
          <a:p>
            <a:pPr algn="ctr"/>
            <a:r>
              <a:rPr lang="en-US" dirty="0">
                <a:solidFill>
                  <a:srgbClr val="EF8E7B"/>
                </a:solidFill>
              </a:rPr>
              <a:t>INTRODUCERE</a:t>
            </a:r>
          </a:p>
        </p:txBody>
      </p:sp>
    </p:spTree>
    <p:extLst>
      <p:ext uri="{BB962C8B-B14F-4D97-AF65-F5344CB8AC3E}">
        <p14:creationId xmlns:p14="http://schemas.microsoft.com/office/powerpoint/2010/main" val="1480437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17B83-EEF8-4119-A4C4-41DCCD9DC10B}"/>
              </a:ext>
            </a:extLst>
          </p:cNvPr>
          <p:cNvSpPr>
            <a:spLocks noGrp="1"/>
          </p:cNvSpPr>
          <p:nvPr>
            <p:ph type="title"/>
          </p:nvPr>
        </p:nvSpPr>
        <p:spPr>
          <a:xfrm>
            <a:off x="457200" y="116632"/>
            <a:ext cx="5791200" cy="1371600"/>
          </a:xfrm>
        </p:spPr>
        <p:txBody>
          <a:bodyPr>
            <a:normAutofit/>
          </a:bodyPr>
          <a:lstStyle/>
          <a:p>
            <a:r>
              <a:rPr lang="en-US" sz="2800" dirty="0"/>
              <a:t>CONSECIN</a:t>
            </a:r>
            <a:r>
              <a:rPr lang="ro-RO" sz="2800" dirty="0"/>
              <a:t>Ț</a:t>
            </a:r>
            <a:r>
              <a:rPr lang="en-US" sz="2800" dirty="0"/>
              <a:t>E</a:t>
            </a:r>
          </a:p>
        </p:txBody>
      </p:sp>
      <p:sp>
        <p:nvSpPr>
          <p:cNvPr id="3" name="Content Placeholder 2">
            <a:extLst>
              <a:ext uri="{FF2B5EF4-FFF2-40B4-BE49-F238E27FC236}">
                <a16:creationId xmlns:a16="http://schemas.microsoft.com/office/drawing/2014/main" id="{5AA7AEA1-0318-4838-A446-185A1FD0C2F4}"/>
              </a:ext>
            </a:extLst>
          </p:cNvPr>
          <p:cNvSpPr>
            <a:spLocks noGrp="1"/>
          </p:cNvSpPr>
          <p:nvPr>
            <p:ph idx="1"/>
          </p:nvPr>
        </p:nvSpPr>
        <p:spPr/>
        <p:txBody>
          <a:bodyPr>
            <a:normAutofit/>
          </a:bodyPr>
          <a:lstStyle/>
          <a:p>
            <a:r>
              <a:rPr lang="ro-RO" b="0" dirty="0"/>
              <a:t>Fără  o abordare corectă a acestor probleme de comportament perturbator și obținerea unui tratament adecvat, comportamentele se vor înrăutăți.</a:t>
            </a:r>
            <a:endParaRPr lang="en-US" b="0" dirty="0"/>
          </a:p>
          <a:p>
            <a:r>
              <a:rPr lang="ro-RO" b="0" dirty="0"/>
              <a:t>Copiii și adolescenții cu tulburări de conduită sau tulburări </a:t>
            </a:r>
            <a:r>
              <a:rPr lang="en-US" b="0" dirty="0" err="1"/>
              <a:t>constând</a:t>
            </a:r>
            <a:r>
              <a:rPr lang="en-US" b="0" dirty="0"/>
              <a:t> </a:t>
            </a:r>
            <a:r>
              <a:rPr lang="ro-RO" b="0" dirty="0"/>
              <a:t>î</a:t>
            </a:r>
            <a:r>
              <a:rPr lang="en-US" b="0" dirty="0" err="1"/>
              <a:t>ntr</a:t>
            </a:r>
            <a:r>
              <a:rPr lang="en-US" b="0" dirty="0"/>
              <a:t>-o </a:t>
            </a:r>
            <a:r>
              <a:rPr lang="ro-RO" b="0" dirty="0"/>
              <a:t> opoziție provocatoare vor întâmpina în cele din urmă consecințe pe termen lung.</a:t>
            </a:r>
            <a:endParaRPr lang="en-US" b="0" dirty="0"/>
          </a:p>
          <a:p>
            <a:r>
              <a:rPr lang="ro-RO" b="0" dirty="0"/>
              <a:t>Efectele pe termen lung ale tulburărilor comportamentale perturbatoare netratate și nediagnosticate pot include:</a:t>
            </a:r>
            <a:endParaRPr lang="en-US" b="0" dirty="0"/>
          </a:p>
          <a:p>
            <a:endParaRPr lang="en-US" b="0" dirty="0"/>
          </a:p>
        </p:txBody>
      </p:sp>
    </p:spTree>
    <p:extLst>
      <p:ext uri="{BB962C8B-B14F-4D97-AF65-F5344CB8AC3E}">
        <p14:creationId xmlns:p14="http://schemas.microsoft.com/office/powerpoint/2010/main" val="19916855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10C91-A7A7-4C14-BF98-3FD037CC380F}"/>
              </a:ext>
            </a:extLst>
          </p:cNvPr>
          <p:cNvSpPr>
            <a:spLocks noGrp="1"/>
          </p:cNvSpPr>
          <p:nvPr>
            <p:ph type="title"/>
          </p:nvPr>
        </p:nvSpPr>
        <p:spPr/>
        <p:txBody>
          <a:bodyPr>
            <a:normAutofit/>
          </a:bodyPr>
          <a:lstStyle/>
          <a:p>
            <a:r>
              <a:rPr lang="en-US" sz="2800" dirty="0"/>
              <a:t>EFECTE PE TERMEN LUNG</a:t>
            </a:r>
          </a:p>
        </p:txBody>
      </p:sp>
      <p:sp>
        <p:nvSpPr>
          <p:cNvPr id="3" name="Content Placeholder 2">
            <a:extLst>
              <a:ext uri="{FF2B5EF4-FFF2-40B4-BE49-F238E27FC236}">
                <a16:creationId xmlns:a16="http://schemas.microsoft.com/office/drawing/2014/main" id="{8D794ADB-7670-45AE-A5D9-CC4DD5412099}"/>
              </a:ext>
            </a:extLst>
          </p:cNvPr>
          <p:cNvSpPr>
            <a:spLocks noGrp="1"/>
          </p:cNvSpPr>
          <p:nvPr>
            <p:ph idx="1"/>
          </p:nvPr>
        </p:nvSpPr>
        <p:spPr/>
        <p:txBody>
          <a:bodyPr>
            <a:normAutofit lnSpcReduction="10000"/>
          </a:bodyPr>
          <a:lstStyle/>
          <a:p>
            <a:pPr marL="342900" indent="-342900">
              <a:buFont typeface="Wingdings" panose="05000000000000000000" pitchFamily="2" charset="2"/>
              <a:buChar char="§"/>
            </a:pPr>
            <a:r>
              <a:rPr lang="ro-RO" b="0" dirty="0"/>
              <a:t>Probleme juridice</a:t>
            </a:r>
            <a:endParaRPr lang="en-US" b="0" dirty="0"/>
          </a:p>
          <a:p>
            <a:pPr marL="342900" indent="-342900">
              <a:buFont typeface="Wingdings" panose="05000000000000000000" pitchFamily="2" charset="2"/>
              <a:buChar char="§"/>
            </a:pPr>
            <a:r>
              <a:rPr lang="ro-RO" b="0" dirty="0"/>
              <a:t>Încarcerare</a:t>
            </a:r>
            <a:endParaRPr lang="en-US" b="0" dirty="0"/>
          </a:p>
          <a:p>
            <a:pPr marL="342900" indent="-342900">
              <a:buFont typeface="Wingdings" panose="05000000000000000000" pitchFamily="2" charset="2"/>
              <a:buChar char="§"/>
            </a:pPr>
            <a:r>
              <a:rPr lang="ro-RO" b="0" dirty="0"/>
              <a:t>Abuzul și dependența de substanțe</a:t>
            </a:r>
            <a:endParaRPr lang="en-US" b="0" dirty="0"/>
          </a:p>
          <a:p>
            <a:pPr marL="342900" indent="-342900">
              <a:buFont typeface="Wingdings" panose="05000000000000000000" pitchFamily="2" charset="2"/>
              <a:buChar char="§"/>
            </a:pPr>
            <a:r>
              <a:rPr lang="ro-RO" b="0" dirty="0"/>
              <a:t>Scăderea performanței școlare</a:t>
            </a:r>
            <a:endParaRPr lang="en-US" b="0" dirty="0"/>
          </a:p>
          <a:p>
            <a:pPr marL="342900" indent="-342900">
              <a:buFont typeface="Wingdings" panose="05000000000000000000" pitchFamily="2" charset="2"/>
              <a:buChar char="§"/>
            </a:pPr>
            <a:r>
              <a:rPr lang="ro-RO" b="0" dirty="0"/>
              <a:t>Suspendarea sau exmatricularea de la școală</a:t>
            </a:r>
            <a:endParaRPr lang="en-US" b="0" dirty="0"/>
          </a:p>
          <a:p>
            <a:pPr marL="342900" indent="-342900">
              <a:buFont typeface="Wingdings" panose="05000000000000000000" pitchFamily="2" charset="2"/>
              <a:buChar char="§"/>
            </a:pPr>
            <a:r>
              <a:rPr lang="ro-RO" b="0" dirty="0"/>
              <a:t>Angajarea în comportamente riscante</a:t>
            </a:r>
            <a:endParaRPr lang="en-US" b="0" dirty="0"/>
          </a:p>
          <a:p>
            <a:pPr marL="342900" indent="-342900">
              <a:buFont typeface="Wingdings" panose="05000000000000000000" pitchFamily="2" charset="2"/>
              <a:buChar char="§"/>
            </a:pPr>
            <a:r>
              <a:rPr lang="ro-RO" b="0" dirty="0"/>
              <a:t>Dezvoltarea </a:t>
            </a:r>
            <a:r>
              <a:rPr lang="en-US" b="0" dirty="0" err="1"/>
              <a:t>unor</a:t>
            </a:r>
            <a:r>
              <a:rPr lang="en-US" b="0" dirty="0"/>
              <a:t> </a:t>
            </a:r>
            <a:r>
              <a:rPr lang="ro-RO" b="0" dirty="0"/>
              <a:t>tulburări de personalitate antisocială</a:t>
            </a:r>
            <a:endParaRPr lang="en-US" b="0" dirty="0"/>
          </a:p>
          <a:p>
            <a:pPr marL="342900" indent="-342900">
              <a:buFont typeface="Wingdings" panose="05000000000000000000" pitchFamily="2" charset="2"/>
              <a:buChar char="§"/>
            </a:pPr>
            <a:r>
              <a:rPr lang="ro-RO" b="0" dirty="0"/>
              <a:t>Izolare sociala</a:t>
            </a:r>
            <a:endParaRPr lang="en-US" b="0" dirty="0"/>
          </a:p>
          <a:p>
            <a:pPr marL="342900" indent="-342900">
              <a:buFont typeface="Wingdings" panose="05000000000000000000" pitchFamily="2" charset="2"/>
              <a:buChar char="§"/>
            </a:pPr>
            <a:r>
              <a:rPr lang="ro-RO" b="0" dirty="0"/>
              <a:t>Relații familiale cu probleme</a:t>
            </a:r>
            <a:endParaRPr lang="en-US" b="0" dirty="0"/>
          </a:p>
          <a:p>
            <a:pPr marL="342900" indent="-342900">
              <a:buFont typeface="Wingdings" panose="05000000000000000000" pitchFamily="2" charset="2"/>
              <a:buChar char="§"/>
            </a:pPr>
            <a:r>
              <a:rPr lang="ro-RO" b="0" dirty="0"/>
              <a:t>Dezvoltarea de tulburări de conduită</a:t>
            </a:r>
            <a:endParaRPr lang="en-US" b="0" dirty="0"/>
          </a:p>
          <a:p>
            <a:endParaRPr lang="en-US" dirty="0"/>
          </a:p>
        </p:txBody>
      </p:sp>
    </p:spTree>
    <p:extLst>
      <p:ext uri="{BB962C8B-B14F-4D97-AF65-F5344CB8AC3E}">
        <p14:creationId xmlns:p14="http://schemas.microsoft.com/office/powerpoint/2010/main" val="10392877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2492896"/>
            <a:ext cx="8072494" cy="1590412"/>
          </a:xfrm>
        </p:spPr>
        <p:txBody>
          <a:bodyPr/>
          <a:lstStyle/>
          <a:p>
            <a:pPr algn="ctr"/>
            <a:r>
              <a:rPr lang="en-US" sz="3200" b="1" dirty="0">
                <a:solidFill>
                  <a:schemeClr val="accent6">
                    <a:lumMod val="75000"/>
                  </a:schemeClr>
                </a:solidFill>
                <a:latin typeface="Calibri" pitchFamily="34" charset="0"/>
              </a:rPr>
              <a:t>P</a:t>
            </a:r>
            <a:r>
              <a:rPr lang="ro-RO" sz="3200" b="1" dirty="0">
                <a:solidFill>
                  <a:schemeClr val="accent6">
                    <a:lumMod val="75000"/>
                  </a:schemeClr>
                </a:solidFill>
                <a:latin typeface="Calibri" pitchFamily="34" charset="0"/>
              </a:rPr>
              <a:t>revenția și intervențiile terapeutice în cazul  tulburărilor comportamentale</a:t>
            </a:r>
            <a:br>
              <a:rPr lang="en-US" dirty="0"/>
            </a:br>
            <a:endParaRPr lang="en-US"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sp>
        <p:nvSpPr>
          <p:cNvPr id="3" name="Podnadpis 2"/>
          <p:cNvSpPr>
            <a:spLocks noGrp="1"/>
          </p:cNvSpPr>
          <p:nvPr>
            <p:ph type="subTitle" idx="1"/>
          </p:nvPr>
        </p:nvSpPr>
        <p:spPr>
          <a:xfrm>
            <a:off x="642910" y="4000504"/>
            <a:ext cx="7283152" cy="576064"/>
          </a:xfrm>
        </p:spPr>
        <p:txBody>
          <a:bodyPr>
            <a:normAutofit/>
          </a:bodyPr>
          <a:lstStyle/>
          <a:p>
            <a:pPr algn="ctr"/>
            <a:r>
              <a:rPr lang="en-GB" dirty="0"/>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07777"/>
          </a:xfrm>
          <a:prstGeom prst="rect">
            <a:avLst/>
          </a:prstGeom>
        </p:spPr>
        <p:txBody>
          <a:bodyPr wrap="square">
            <a:spAutoFit/>
          </a:bodyPr>
          <a:lstStyle/>
          <a:p>
            <a:pPr algn="ctr"/>
            <a:r>
              <a:rPr lang="en-US" sz="1400" b="1" dirty="0"/>
              <a:t>ERASMUS + 2019-1-PL01- KA201-06486</a:t>
            </a:r>
            <a:endParaRPr lang="en-GB" sz="1050" dirty="0">
              <a:solidFill>
                <a:schemeClr val="tx2"/>
              </a:solidFill>
            </a:endParaRPr>
          </a:p>
        </p:txBody>
      </p:sp>
      <p:sp>
        <p:nvSpPr>
          <p:cNvPr id="9" name="Rectangle 8">
            <a:extLst>
              <a:ext uri="{FF2B5EF4-FFF2-40B4-BE49-F238E27FC236}">
                <a16:creationId xmlns:a16="http://schemas.microsoft.com/office/drawing/2014/main" id="{D14293BA-587F-487F-AFB8-C156BDE7446B}"/>
              </a:ext>
            </a:extLst>
          </p:cNvPr>
          <p:cNvSpPr/>
          <p:nvPr/>
        </p:nvSpPr>
        <p:spPr>
          <a:xfrm>
            <a:off x="500034" y="6286520"/>
            <a:ext cx="8101770" cy="369332"/>
          </a:xfrm>
          <a:prstGeom prst="rect">
            <a:avLst/>
          </a:prstGeom>
        </p:spPr>
        <p:txBody>
          <a:bodyPr wrap="square">
            <a:spAutoFit/>
          </a:bodyPr>
          <a:lstStyle/>
          <a:p>
            <a:pPr algn="ctr"/>
            <a:r>
              <a:rPr lang="en-US" dirty="0">
                <a:solidFill>
                  <a:srgbClr val="EF8E7B"/>
                </a:solidFill>
              </a:rPr>
              <a:t>INTRODUCERE</a:t>
            </a:r>
          </a:p>
        </p:txBody>
      </p:sp>
    </p:spTree>
    <p:extLst>
      <p:ext uri="{BB962C8B-B14F-4D97-AF65-F5344CB8AC3E}">
        <p14:creationId xmlns:p14="http://schemas.microsoft.com/office/powerpoint/2010/main" val="4121503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52718"/>
            <a:ext cx="5915000" cy="1188050"/>
          </a:xfrm>
        </p:spPr>
        <p:txBody>
          <a:bodyPr>
            <a:normAutofit/>
          </a:bodyPr>
          <a:lstStyle/>
          <a:p>
            <a:r>
              <a:rPr lang="en-US" sz="2800" dirty="0"/>
              <a:t>TULBURARI DE COMPORTAMENT </a:t>
            </a:r>
            <a:endParaRPr lang="pl-PL" sz="2800" dirty="0">
              <a:latin typeface="Calibri" pitchFamily="34" charset="0"/>
            </a:endParaRPr>
          </a:p>
        </p:txBody>
      </p:sp>
      <p:sp>
        <p:nvSpPr>
          <p:cNvPr id="3" name="Symbol zastępczy zawartości 2"/>
          <p:cNvSpPr>
            <a:spLocks noGrp="1"/>
          </p:cNvSpPr>
          <p:nvPr>
            <p:ph idx="1"/>
          </p:nvPr>
        </p:nvSpPr>
        <p:spPr/>
        <p:txBody>
          <a:bodyPr>
            <a:normAutofit/>
          </a:bodyPr>
          <a:lstStyle/>
          <a:p>
            <a:r>
              <a:rPr lang="ro-RO" b="0" dirty="0"/>
              <a:t>În general, termenul „elev dificil” se referă la dificultățile didactice și educaționale ale elevilor.</a:t>
            </a:r>
            <a:endParaRPr lang="en-US" b="0" dirty="0"/>
          </a:p>
          <a:p>
            <a:r>
              <a:rPr lang="ro-RO" b="0" dirty="0"/>
              <a:t>Acest proiect se concentrează în primul rând pe comportamentul problematic al elevilor la școală.</a:t>
            </a:r>
            <a:endParaRPr lang="en-US" b="0" dirty="0"/>
          </a:p>
          <a:p>
            <a:pPr algn="just"/>
            <a:endParaRPr lang="en-US" b="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14EE1-D7C4-4E38-9356-FF4DED7BF2A1}"/>
              </a:ext>
            </a:extLst>
          </p:cNvPr>
          <p:cNvSpPr>
            <a:spLocks noGrp="1"/>
          </p:cNvSpPr>
          <p:nvPr>
            <p:ph type="title"/>
          </p:nvPr>
        </p:nvSpPr>
        <p:spPr/>
        <p:txBody>
          <a:bodyPr>
            <a:normAutofit/>
          </a:bodyPr>
          <a:lstStyle/>
          <a:p>
            <a:r>
              <a:rPr lang="en-US" sz="2800" dirty="0" err="1"/>
              <a:t>Tratamentul</a:t>
            </a:r>
            <a:r>
              <a:rPr lang="en-US" sz="2800" dirty="0"/>
              <a:t> principal </a:t>
            </a:r>
          </a:p>
        </p:txBody>
      </p:sp>
      <p:sp>
        <p:nvSpPr>
          <p:cNvPr id="3" name="Content Placeholder 2">
            <a:extLst>
              <a:ext uri="{FF2B5EF4-FFF2-40B4-BE49-F238E27FC236}">
                <a16:creationId xmlns:a16="http://schemas.microsoft.com/office/drawing/2014/main" id="{C7B868B9-B68D-46F1-9849-5BD7F748689D}"/>
              </a:ext>
            </a:extLst>
          </p:cNvPr>
          <p:cNvSpPr>
            <a:spLocks noGrp="1"/>
          </p:cNvSpPr>
          <p:nvPr>
            <p:ph idx="1"/>
          </p:nvPr>
        </p:nvSpPr>
        <p:spPr/>
        <p:txBody>
          <a:bodyPr>
            <a:normAutofit/>
          </a:bodyPr>
          <a:lstStyle/>
          <a:p>
            <a:r>
              <a:rPr lang="ro-RO" b="0" dirty="0"/>
              <a:t>Cu cât copiii și tinerii primesc tratament mai devreme, cu atât mai repede se pot simți mai bine și își pot reconstrui relațiile cu ceilalți.</a:t>
            </a:r>
            <a:endParaRPr lang="en-US" b="0" dirty="0"/>
          </a:p>
          <a:p>
            <a:r>
              <a:rPr lang="ro-RO" b="0" dirty="0"/>
              <a:t>Principalele tratamente pentru tulburarea de opoziție provocatoare și tulburarea de conduită sunt:</a:t>
            </a:r>
            <a:endParaRPr lang="en-US" b="0" dirty="0"/>
          </a:p>
          <a:p>
            <a:pPr marL="342900" indent="-342900">
              <a:buFont typeface="Wingdings" panose="05000000000000000000" pitchFamily="2" charset="2"/>
              <a:buChar char="§"/>
            </a:pPr>
            <a:r>
              <a:rPr lang="ro-RO" b="0" dirty="0"/>
              <a:t>consilierea</a:t>
            </a:r>
            <a:endParaRPr lang="en-US" b="0" dirty="0"/>
          </a:p>
          <a:p>
            <a:pPr marL="342900" indent="-342900">
              <a:buFont typeface="Wingdings" panose="05000000000000000000" pitchFamily="2" charset="2"/>
              <a:buChar char="§"/>
            </a:pPr>
            <a:r>
              <a:rPr lang="ro-RO" b="0" dirty="0"/>
              <a:t>formarea competențelor</a:t>
            </a:r>
            <a:endParaRPr lang="en-US" b="0" dirty="0"/>
          </a:p>
          <a:p>
            <a:pPr marL="342900" indent="-342900">
              <a:buFont typeface="Wingdings" panose="05000000000000000000" pitchFamily="2" charset="2"/>
              <a:buChar char="§"/>
            </a:pPr>
            <a:r>
              <a:rPr lang="ro-RO" b="0" dirty="0"/>
              <a:t>schimbări acasă</a:t>
            </a:r>
            <a:endParaRPr lang="en-US" b="0" dirty="0"/>
          </a:p>
          <a:p>
            <a:pPr marL="342900" indent="-342900">
              <a:buFont typeface="Wingdings" panose="05000000000000000000" pitchFamily="2" charset="2"/>
              <a:buChar char="§"/>
            </a:pPr>
            <a:r>
              <a:rPr lang="ro-RO" b="0" dirty="0"/>
              <a:t>schimbări la școală</a:t>
            </a:r>
            <a:endParaRPr lang="en-US" b="0" dirty="0"/>
          </a:p>
          <a:p>
            <a:pPr marL="342900" indent="-342900">
              <a:buFont typeface="Wingdings" panose="05000000000000000000" pitchFamily="2" charset="2"/>
              <a:buChar char="§"/>
            </a:pPr>
            <a:r>
              <a:rPr lang="ro-RO" b="0" dirty="0"/>
              <a:t>tratament pentru alte provocări sau tulburări de sănătate mintală</a:t>
            </a:r>
            <a:endParaRPr lang="en-US" b="0" dirty="0"/>
          </a:p>
          <a:p>
            <a:endParaRPr lang="en-US" dirty="0"/>
          </a:p>
        </p:txBody>
      </p:sp>
    </p:spTree>
    <p:extLst>
      <p:ext uri="{BB962C8B-B14F-4D97-AF65-F5344CB8AC3E}">
        <p14:creationId xmlns:p14="http://schemas.microsoft.com/office/powerpoint/2010/main" val="13861344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BBD5C-C7CC-49EA-8873-D2DBB43552D5}"/>
              </a:ext>
            </a:extLst>
          </p:cNvPr>
          <p:cNvSpPr>
            <a:spLocks noGrp="1"/>
          </p:cNvSpPr>
          <p:nvPr>
            <p:ph type="title"/>
          </p:nvPr>
        </p:nvSpPr>
        <p:spPr/>
        <p:txBody>
          <a:bodyPr>
            <a:normAutofit/>
          </a:bodyPr>
          <a:lstStyle/>
          <a:p>
            <a:r>
              <a:rPr lang="en-US" sz="2800" dirty="0" err="1"/>
              <a:t>TerapiE</a:t>
            </a:r>
            <a:r>
              <a:rPr lang="en-US" sz="2800" dirty="0"/>
              <a:t> </a:t>
            </a:r>
          </a:p>
        </p:txBody>
      </p:sp>
      <p:sp>
        <p:nvSpPr>
          <p:cNvPr id="3" name="Content Placeholder 2">
            <a:extLst>
              <a:ext uri="{FF2B5EF4-FFF2-40B4-BE49-F238E27FC236}">
                <a16:creationId xmlns:a16="http://schemas.microsoft.com/office/drawing/2014/main" id="{275126EA-F038-404F-A5AE-EA72A4CF0706}"/>
              </a:ext>
            </a:extLst>
          </p:cNvPr>
          <p:cNvSpPr>
            <a:spLocks noGrp="1"/>
          </p:cNvSpPr>
          <p:nvPr>
            <p:ph idx="1"/>
          </p:nvPr>
        </p:nvSpPr>
        <p:spPr/>
        <p:txBody>
          <a:bodyPr/>
          <a:lstStyle/>
          <a:p>
            <a:r>
              <a:rPr lang="ro-RO" b="0" dirty="0"/>
              <a:t>Un tip de terapie prin vorbire numită terapie comportamentală cognitivă poate ajuta la stimularea modurilor sănătoase de gândire.</a:t>
            </a:r>
            <a:endParaRPr lang="en-US" b="0" dirty="0"/>
          </a:p>
          <a:p>
            <a:r>
              <a:rPr lang="ro-RO" b="0" dirty="0"/>
              <a:t>Consilierea familială poate ajuta întreaga familie să lucreze împreună.</a:t>
            </a:r>
            <a:endParaRPr lang="en-US" b="0" dirty="0"/>
          </a:p>
        </p:txBody>
      </p:sp>
    </p:spTree>
    <p:extLst>
      <p:ext uri="{BB962C8B-B14F-4D97-AF65-F5344CB8AC3E}">
        <p14:creationId xmlns:p14="http://schemas.microsoft.com/office/powerpoint/2010/main" val="38047775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046AC-0EDB-4670-A756-51466A0B14E6}"/>
              </a:ext>
            </a:extLst>
          </p:cNvPr>
          <p:cNvSpPr>
            <a:spLocks noGrp="1"/>
          </p:cNvSpPr>
          <p:nvPr>
            <p:ph type="title"/>
          </p:nvPr>
        </p:nvSpPr>
        <p:spPr/>
        <p:txBody>
          <a:bodyPr>
            <a:normAutofit fontScale="90000"/>
          </a:bodyPr>
          <a:lstStyle/>
          <a:p>
            <a:br>
              <a:rPr lang="en-US" sz="2800" dirty="0"/>
            </a:br>
            <a:r>
              <a:rPr lang="ro-RO" dirty="0"/>
              <a:t> </a:t>
            </a:r>
            <a:br>
              <a:rPr lang="en-US" dirty="0"/>
            </a:br>
            <a:r>
              <a:rPr lang="ro-RO" sz="3100" dirty="0"/>
              <a:t>FORMAREA COMPETENȚELOR  </a:t>
            </a:r>
            <a:endParaRPr lang="en-US" sz="3100" dirty="0"/>
          </a:p>
        </p:txBody>
      </p:sp>
      <p:sp>
        <p:nvSpPr>
          <p:cNvPr id="3" name="Content Placeholder 2">
            <a:extLst>
              <a:ext uri="{FF2B5EF4-FFF2-40B4-BE49-F238E27FC236}">
                <a16:creationId xmlns:a16="http://schemas.microsoft.com/office/drawing/2014/main" id="{AC0B9D10-809A-45EB-B201-92F2A252E8A5}"/>
              </a:ext>
            </a:extLst>
          </p:cNvPr>
          <p:cNvSpPr>
            <a:spLocks noGrp="1"/>
          </p:cNvSpPr>
          <p:nvPr>
            <p:ph idx="1"/>
          </p:nvPr>
        </p:nvSpPr>
        <p:spPr/>
        <p:txBody>
          <a:bodyPr>
            <a:normAutofit/>
          </a:bodyPr>
          <a:lstStyle/>
          <a:p>
            <a:r>
              <a:rPr lang="ro-RO" dirty="0"/>
              <a:t>Pregătirea </a:t>
            </a:r>
            <a:r>
              <a:rPr lang="en-US" dirty="0" err="1"/>
              <a:t>competen</a:t>
            </a:r>
            <a:r>
              <a:rPr lang="ro-RO" dirty="0"/>
              <a:t>ț</a:t>
            </a:r>
            <a:r>
              <a:rPr lang="en-US" dirty="0"/>
              <a:t>e</a:t>
            </a:r>
            <a:r>
              <a:rPr lang="ro-RO" dirty="0"/>
              <a:t>lor pentru copii și tineri:</a:t>
            </a:r>
            <a:endParaRPr lang="en-US" dirty="0"/>
          </a:p>
          <a:p>
            <a:r>
              <a:rPr lang="ro-RO" dirty="0"/>
              <a:t> </a:t>
            </a:r>
            <a:r>
              <a:rPr lang="ro-RO" b="0" dirty="0"/>
              <a:t>De multe ori îi poate ajuta pe copii și tineri să facă față sentimentelor puternice și să se înțeleagă cu ceilalți dacă învață cum:</a:t>
            </a:r>
            <a:endParaRPr lang="en-US" b="0" dirty="0"/>
          </a:p>
          <a:p>
            <a:pPr marL="342900" lvl="0" indent="-342900">
              <a:buFont typeface="Wingdings" panose="05000000000000000000" pitchFamily="2" charset="2"/>
              <a:buChar char="§"/>
            </a:pPr>
            <a:r>
              <a:rPr lang="ro-RO" b="0" dirty="0"/>
              <a:t>sa gestioneaze furia</a:t>
            </a:r>
            <a:endParaRPr lang="en-US" b="0" dirty="0"/>
          </a:p>
          <a:p>
            <a:pPr marL="342900" lvl="0" indent="-342900">
              <a:buFont typeface="Wingdings" panose="05000000000000000000" pitchFamily="2" charset="2"/>
              <a:buChar char="§"/>
            </a:pPr>
            <a:r>
              <a:rPr lang="ro-RO" b="0" dirty="0"/>
              <a:t>sa rezolve anumite probleme </a:t>
            </a:r>
            <a:endParaRPr lang="en-US" b="0" dirty="0"/>
          </a:p>
          <a:p>
            <a:pPr marL="342900" lvl="0" indent="-342900">
              <a:buFont typeface="Wingdings" panose="05000000000000000000" pitchFamily="2" charset="2"/>
              <a:buChar char="§"/>
            </a:pPr>
            <a:r>
              <a:rPr lang="ro-RO" b="0" dirty="0"/>
              <a:t>sa se comporte cu alte persoane</a:t>
            </a:r>
            <a:endParaRPr lang="en-US" b="0" dirty="0"/>
          </a:p>
          <a:p>
            <a:endParaRPr lang="en-US" dirty="0"/>
          </a:p>
        </p:txBody>
      </p:sp>
    </p:spTree>
    <p:extLst>
      <p:ext uri="{BB962C8B-B14F-4D97-AF65-F5344CB8AC3E}">
        <p14:creationId xmlns:p14="http://schemas.microsoft.com/office/powerpoint/2010/main" val="32539591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046AC-0EDB-4670-A756-51466A0B14E6}"/>
              </a:ext>
            </a:extLst>
          </p:cNvPr>
          <p:cNvSpPr>
            <a:spLocks noGrp="1"/>
          </p:cNvSpPr>
          <p:nvPr>
            <p:ph type="title"/>
          </p:nvPr>
        </p:nvSpPr>
        <p:spPr/>
        <p:txBody>
          <a:bodyPr>
            <a:normAutofit/>
          </a:bodyPr>
          <a:lstStyle/>
          <a:p>
            <a:r>
              <a:rPr lang="ro-RO" sz="2800" dirty="0"/>
              <a:t>FORMAREA COMPETENȚELOR</a:t>
            </a:r>
            <a:br>
              <a:rPr lang="en-US" dirty="0"/>
            </a:br>
            <a:endParaRPr lang="en-US" sz="2800" dirty="0"/>
          </a:p>
        </p:txBody>
      </p:sp>
      <p:sp>
        <p:nvSpPr>
          <p:cNvPr id="3" name="Content Placeholder 2">
            <a:extLst>
              <a:ext uri="{FF2B5EF4-FFF2-40B4-BE49-F238E27FC236}">
                <a16:creationId xmlns:a16="http://schemas.microsoft.com/office/drawing/2014/main" id="{AC0B9D10-809A-45EB-B201-92F2A252E8A5}"/>
              </a:ext>
            </a:extLst>
          </p:cNvPr>
          <p:cNvSpPr>
            <a:spLocks noGrp="1"/>
          </p:cNvSpPr>
          <p:nvPr>
            <p:ph idx="1"/>
          </p:nvPr>
        </p:nvSpPr>
        <p:spPr/>
        <p:txBody>
          <a:bodyPr>
            <a:normAutofit/>
          </a:bodyPr>
          <a:lstStyle/>
          <a:p>
            <a:r>
              <a:rPr lang="en-US" dirty="0" err="1"/>
              <a:t>Formarea</a:t>
            </a:r>
            <a:r>
              <a:rPr lang="en-US" dirty="0"/>
              <a:t> </a:t>
            </a:r>
            <a:r>
              <a:rPr lang="en-US" dirty="0" err="1"/>
              <a:t>competen</a:t>
            </a:r>
            <a:r>
              <a:rPr lang="ro-RO" dirty="0"/>
              <a:t>ț</a:t>
            </a:r>
            <a:r>
              <a:rPr lang="en-US" dirty="0"/>
              <a:t>e</a:t>
            </a:r>
            <a:r>
              <a:rPr lang="ro-RO" dirty="0"/>
              <a:t>lor pentru părinți sau îngrijitori</a:t>
            </a:r>
            <a:r>
              <a:rPr lang="en-US" dirty="0"/>
              <a:t>:</a:t>
            </a:r>
          </a:p>
          <a:p>
            <a:r>
              <a:rPr lang="ro-RO" b="0" dirty="0"/>
              <a:t>Această instruire îi ajută pe părinți sau îngrijitori să învețe abilități</a:t>
            </a:r>
            <a:r>
              <a:rPr lang="en-US" b="0" dirty="0"/>
              <a:t> care s</a:t>
            </a:r>
            <a:r>
              <a:rPr lang="ro-RO" b="0" dirty="0"/>
              <a:t>ă</a:t>
            </a:r>
            <a:r>
              <a:rPr lang="en-US" b="0" dirty="0"/>
              <a:t> le permit</a:t>
            </a:r>
            <a:r>
              <a:rPr lang="ro-RO" b="0" dirty="0"/>
              <a:t>ă să fie mai increzatori </a:t>
            </a:r>
            <a:r>
              <a:rPr lang="en-US" b="0" dirty="0" err="1"/>
              <a:t>pentru</a:t>
            </a:r>
            <a:r>
              <a:rPr lang="en-US" b="0" dirty="0"/>
              <a:t> </a:t>
            </a:r>
            <a:r>
              <a:rPr lang="ro-RO" b="0" dirty="0"/>
              <a:t>ca:</a:t>
            </a:r>
            <a:endParaRPr lang="en-US" b="0" dirty="0"/>
          </a:p>
          <a:p>
            <a:pPr marL="342900" lvl="0" indent="-342900">
              <a:buFont typeface="Wingdings" panose="05000000000000000000" pitchFamily="2" charset="2"/>
              <a:buChar char="§"/>
            </a:pPr>
            <a:r>
              <a:rPr lang="ro-RO" b="0" dirty="0"/>
              <a:t>să facă fată la furie</a:t>
            </a:r>
            <a:endParaRPr lang="en-US" b="0" dirty="0"/>
          </a:p>
          <a:p>
            <a:pPr marL="342900" lvl="0" indent="-342900">
              <a:buFont typeface="Wingdings" panose="05000000000000000000" pitchFamily="2" charset="2"/>
              <a:buChar char="§"/>
            </a:pPr>
            <a:r>
              <a:rPr lang="ro-RO" b="0" dirty="0"/>
              <a:t>să fie consecventi</a:t>
            </a:r>
            <a:endParaRPr lang="en-US" b="0" dirty="0"/>
          </a:p>
          <a:p>
            <a:pPr marL="342900" lvl="0" indent="-342900">
              <a:buFont typeface="Wingdings" panose="05000000000000000000" pitchFamily="2" charset="2"/>
              <a:buChar char="§"/>
            </a:pPr>
            <a:r>
              <a:rPr lang="ro-RO" b="0" dirty="0"/>
              <a:t>să disciplineze mai eficient</a:t>
            </a:r>
            <a:endParaRPr lang="en-US" b="0" dirty="0"/>
          </a:p>
          <a:p>
            <a:pPr marL="342900" lvl="0" indent="-342900">
              <a:buFont typeface="Wingdings" panose="05000000000000000000" pitchFamily="2" charset="2"/>
              <a:buChar char="§"/>
            </a:pPr>
            <a:r>
              <a:rPr lang="ro-RO" b="0" dirty="0"/>
              <a:t>să lucreze cu copilul lor pentru a rezolva problemele care apar la toată lumea</a:t>
            </a:r>
            <a:endParaRPr lang="en-US" b="0" dirty="0"/>
          </a:p>
          <a:p>
            <a:endParaRPr lang="en-US" dirty="0"/>
          </a:p>
        </p:txBody>
      </p:sp>
    </p:spTree>
    <p:extLst>
      <p:ext uri="{BB962C8B-B14F-4D97-AF65-F5344CB8AC3E}">
        <p14:creationId xmlns:p14="http://schemas.microsoft.com/office/powerpoint/2010/main" val="4447149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4A466-4DBC-41E3-9C20-94A953D7B7C3}"/>
              </a:ext>
            </a:extLst>
          </p:cNvPr>
          <p:cNvSpPr>
            <a:spLocks noGrp="1"/>
          </p:cNvSpPr>
          <p:nvPr>
            <p:ph type="title"/>
          </p:nvPr>
        </p:nvSpPr>
        <p:spPr>
          <a:xfrm>
            <a:off x="457200" y="-99392"/>
            <a:ext cx="5791200" cy="1371600"/>
          </a:xfrm>
        </p:spPr>
        <p:txBody>
          <a:bodyPr>
            <a:normAutofit/>
          </a:bodyPr>
          <a:lstStyle/>
          <a:p>
            <a:r>
              <a:rPr lang="en-US" sz="2800" dirty="0" err="1"/>
              <a:t>Schimb</a:t>
            </a:r>
            <a:r>
              <a:rPr lang="ro-RO" sz="2800" dirty="0"/>
              <a:t>Ă</a:t>
            </a:r>
            <a:r>
              <a:rPr lang="en-US" sz="2800" dirty="0" err="1"/>
              <a:t>ri</a:t>
            </a:r>
            <a:r>
              <a:rPr lang="en-US" sz="2800" dirty="0"/>
              <a:t> </a:t>
            </a:r>
            <a:r>
              <a:rPr lang="en-US" sz="2800" dirty="0" err="1"/>
              <a:t>acas</a:t>
            </a:r>
            <a:r>
              <a:rPr lang="ro-RO" sz="2800" dirty="0"/>
              <a:t>Ă</a:t>
            </a:r>
            <a:r>
              <a:rPr lang="en-US" sz="2800" dirty="0"/>
              <a:t> </a:t>
            </a:r>
          </a:p>
        </p:txBody>
      </p:sp>
      <p:sp>
        <p:nvSpPr>
          <p:cNvPr id="3" name="Content Placeholder 2">
            <a:extLst>
              <a:ext uri="{FF2B5EF4-FFF2-40B4-BE49-F238E27FC236}">
                <a16:creationId xmlns:a16="http://schemas.microsoft.com/office/drawing/2014/main" id="{D8147B69-30F5-46DD-A201-0B6722300872}"/>
              </a:ext>
            </a:extLst>
          </p:cNvPr>
          <p:cNvSpPr>
            <a:spLocks noGrp="1"/>
          </p:cNvSpPr>
          <p:nvPr>
            <p:ph idx="1"/>
          </p:nvPr>
        </p:nvSpPr>
        <p:spPr>
          <a:xfrm>
            <a:off x="457200" y="1752600"/>
            <a:ext cx="7620000" cy="4916760"/>
          </a:xfrm>
        </p:spPr>
        <p:txBody>
          <a:bodyPr>
            <a:normAutofit fontScale="92500" lnSpcReduction="20000"/>
          </a:bodyPr>
          <a:lstStyle/>
          <a:p>
            <a:pPr marL="342900" lvl="0" indent="-342900">
              <a:buFont typeface="Wingdings" panose="05000000000000000000" pitchFamily="2" charset="2"/>
              <a:buChar char="§"/>
            </a:pPr>
            <a:r>
              <a:rPr lang="ro-RO" sz="2200" b="0" dirty="0"/>
              <a:t>nu fixați prea multe reguli - concentrați-vă pe cele mai importante și lucrați cu copilul dvs. pentru a stabili aceste reguli</a:t>
            </a:r>
            <a:endParaRPr lang="en-US" sz="2200" b="0" dirty="0"/>
          </a:p>
          <a:p>
            <a:pPr marL="342900" lvl="0" indent="-342900">
              <a:buFont typeface="Wingdings" panose="05000000000000000000" pitchFamily="2" charset="2"/>
              <a:buChar char="§"/>
            </a:pPr>
            <a:r>
              <a:rPr lang="ro-RO" sz="2200" b="0" dirty="0"/>
              <a:t>oferiți opțiuni pentru a permite copiilor de a avea sentiment</a:t>
            </a:r>
            <a:r>
              <a:rPr lang="en-US" sz="2200" b="0" dirty="0"/>
              <a:t>ul</a:t>
            </a:r>
            <a:r>
              <a:rPr lang="ro-RO" sz="2200" b="0" dirty="0"/>
              <a:t> </a:t>
            </a:r>
            <a:r>
              <a:rPr lang="en-US" sz="2200" b="0" dirty="0" err="1"/>
              <a:t>ținerii</a:t>
            </a:r>
            <a:r>
              <a:rPr lang="en-US" sz="2200" b="0" dirty="0"/>
              <a:t> sub control a </a:t>
            </a:r>
            <a:r>
              <a:rPr lang="en-US" sz="2200" b="0" dirty="0" err="1"/>
              <a:t>situației</a:t>
            </a:r>
            <a:r>
              <a:rPr lang="en-US" sz="2200" b="0" dirty="0"/>
              <a:t> </a:t>
            </a:r>
          </a:p>
          <a:p>
            <a:pPr marL="342900" lvl="0" indent="-342900">
              <a:buFont typeface="Wingdings" panose="05000000000000000000" pitchFamily="2" charset="2"/>
              <a:buChar char="§"/>
            </a:pPr>
            <a:r>
              <a:rPr lang="ro-RO" sz="2200" b="0" dirty="0"/>
              <a:t>stabiliți o rutină regulată și asigurați-vă că petreceți timp</a:t>
            </a:r>
            <a:r>
              <a:rPr lang="en-US" sz="2200" b="0" dirty="0"/>
              <a:t>ul</a:t>
            </a:r>
            <a:r>
              <a:rPr lang="ro-RO" sz="2200" b="0" dirty="0"/>
              <a:t> cu copilul dumneavoastră</a:t>
            </a:r>
            <a:endParaRPr lang="en-US" sz="2200" b="0" dirty="0"/>
          </a:p>
          <a:p>
            <a:pPr marL="342900" lvl="0" indent="-342900">
              <a:buFont typeface="Wingdings" panose="05000000000000000000" pitchFamily="2" charset="2"/>
              <a:buChar char="§"/>
            </a:pPr>
            <a:r>
              <a:rPr lang="ro-RO" sz="2200" b="0" dirty="0"/>
              <a:t>luați-va un timp liber când începeți să va enervați - acest lucru îl învață și pe copil un mod mai indicat de a face față frustrării și furiei</a:t>
            </a:r>
            <a:endParaRPr lang="en-US" sz="2200" b="0" dirty="0"/>
          </a:p>
          <a:p>
            <a:pPr marL="342900" lvl="0" indent="-342900">
              <a:buFont typeface="Wingdings" panose="05000000000000000000" pitchFamily="2" charset="2"/>
              <a:buChar char="§"/>
            </a:pPr>
            <a:r>
              <a:rPr lang="ro-RO" sz="2200" b="0" dirty="0"/>
              <a:t>stabiliți limite rezonabile și asigurați-vă că de fiecare dată consecințele sunt aceleași </a:t>
            </a:r>
            <a:endParaRPr lang="en-US" sz="2200" b="0" dirty="0"/>
          </a:p>
          <a:p>
            <a:pPr marL="342900" lvl="0" indent="-342900">
              <a:buFont typeface="Wingdings" panose="05000000000000000000" pitchFamily="2" charset="2"/>
              <a:buChar char="§"/>
            </a:pPr>
            <a:r>
              <a:rPr lang="ro-RO" sz="2200" b="0" dirty="0"/>
              <a:t>felicită comportamente bune cum ar fi flexibilitatea și cooperarea</a:t>
            </a:r>
            <a:endParaRPr lang="en-US" sz="2200" b="0" dirty="0"/>
          </a:p>
          <a:p>
            <a:pPr marL="342900" lvl="0" indent="-342900">
              <a:buFont typeface="Wingdings" panose="05000000000000000000" pitchFamily="2" charset="2"/>
              <a:buChar char="§"/>
            </a:pPr>
            <a:r>
              <a:rPr lang="ro-RO" sz="2200" b="0" dirty="0"/>
              <a:t>încearcă să limitezi numărul de colegi de joacă agresivi din jurul copilului tău și să crești contactele pozitive cu alți copii</a:t>
            </a:r>
            <a:endParaRPr lang="en-US" sz="2200" b="0" dirty="0"/>
          </a:p>
          <a:p>
            <a:endParaRPr lang="en-US" sz="2400" dirty="0"/>
          </a:p>
        </p:txBody>
      </p:sp>
    </p:spTree>
    <p:extLst>
      <p:ext uri="{BB962C8B-B14F-4D97-AF65-F5344CB8AC3E}">
        <p14:creationId xmlns:p14="http://schemas.microsoft.com/office/powerpoint/2010/main" val="24426575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92894-6A7B-4EC7-8EBB-4D85C77C940F}"/>
              </a:ext>
            </a:extLst>
          </p:cNvPr>
          <p:cNvSpPr>
            <a:spLocks noGrp="1"/>
          </p:cNvSpPr>
          <p:nvPr>
            <p:ph type="title"/>
          </p:nvPr>
        </p:nvSpPr>
        <p:spPr/>
        <p:txBody>
          <a:bodyPr>
            <a:normAutofit/>
          </a:bodyPr>
          <a:lstStyle/>
          <a:p>
            <a:r>
              <a:rPr lang="en-US" sz="2800" dirty="0" err="1"/>
              <a:t>Schimb</a:t>
            </a:r>
            <a:r>
              <a:rPr lang="ro-RO" sz="2800" dirty="0"/>
              <a:t>Ă</a:t>
            </a:r>
            <a:r>
              <a:rPr lang="en-US" sz="2800" dirty="0" err="1"/>
              <a:t>ri</a:t>
            </a:r>
            <a:r>
              <a:rPr lang="en-US" sz="2800" dirty="0"/>
              <a:t> la </a:t>
            </a:r>
            <a:r>
              <a:rPr lang="en-US" sz="2800" dirty="0" err="1"/>
              <a:t>Şcoal</a:t>
            </a:r>
            <a:r>
              <a:rPr lang="ro-RO" sz="2800" dirty="0"/>
              <a:t>Ă</a:t>
            </a:r>
            <a:endParaRPr lang="en-US" sz="2800" dirty="0"/>
          </a:p>
        </p:txBody>
      </p:sp>
      <p:sp>
        <p:nvSpPr>
          <p:cNvPr id="3" name="Content Placeholder 2">
            <a:extLst>
              <a:ext uri="{FF2B5EF4-FFF2-40B4-BE49-F238E27FC236}">
                <a16:creationId xmlns:a16="http://schemas.microsoft.com/office/drawing/2014/main" id="{3082AF95-F236-440B-BCDB-8D7F9BDB77CD}"/>
              </a:ext>
            </a:extLst>
          </p:cNvPr>
          <p:cNvSpPr>
            <a:spLocks noGrp="1"/>
          </p:cNvSpPr>
          <p:nvPr>
            <p:ph idx="1"/>
          </p:nvPr>
        </p:nvSpPr>
        <p:spPr/>
        <p:txBody>
          <a:bodyPr>
            <a:normAutofit/>
          </a:bodyPr>
          <a:lstStyle/>
          <a:p>
            <a:r>
              <a:rPr lang="ro-RO" sz="2100" b="0" dirty="0"/>
              <a:t>Profesorul de clasă poate sugera schimbări și poate aduce alți membri ai personalului, cum ar fi un </a:t>
            </a:r>
            <a:r>
              <a:rPr lang="ro-RO" sz="2100" dirty="0"/>
              <a:t>consilier</a:t>
            </a:r>
            <a:r>
              <a:rPr lang="ro-RO" sz="2100" b="0" dirty="0"/>
              <a:t>, pentru a ajuta la gestionarea problemelor de comportament ale copiilor sau ale tinerilor.</a:t>
            </a:r>
            <a:endParaRPr lang="en-US" sz="2100" b="0" dirty="0"/>
          </a:p>
          <a:p>
            <a:r>
              <a:rPr lang="ro-RO" sz="2100" b="0" dirty="0"/>
              <a:t>Dacă problemele de comportament sunt extrem de grave, părinții și școala pot decide asupra unui </a:t>
            </a:r>
            <a:r>
              <a:rPr lang="ro-RO" sz="2100" dirty="0"/>
              <a:t>plan individual de educație (IEP</a:t>
            </a:r>
            <a:r>
              <a:rPr lang="ro-RO" sz="2100" b="0" dirty="0"/>
              <a:t>). Acest plan</a:t>
            </a:r>
            <a:r>
              <a:rPr lang="en-US" sz="2100" b="0" dirty="0"/>
              <a:t> </a:t>
            </a:r>
            <a:r>
              <a:rPr lang="en-US" sz="2100" b="0" dirty="0" err="1"/>
              <a:t>va</a:t>
            </a:r>
            <a:r>
              <a:rPr lang="ro-RO" sz="2100" b="0" dirty="0"/>
              <a:t> permit</a:t>
            </a:r>
            <a:r>
              <a:rPr lang="en-US" sz="2100" b="0" dirty="0"/>
              <a:t>e</a:t>
            </a:r>
            <a:r>
              <a:rPr lang="ro-RO" sz="2100" b="0" dirty="0"/>
              <a:t> școlii să facă schimbări mai mari pentru a</a:t>
            </a:r>
            <a:r>
              <a:rPr lang="en-US" sz="2100" b="0" dirty="0"/>
              <a:t> </a:t>
            </a:r>
            <a:r>
              <a:rPr lang="en-US" sz="2100" b="0" dirty="0" err="1"/>
              <a:t>putea</a:t>
            </a:r>
            <a:r>
              <a:rPr lang="ro-RO" sz="2100" b="0" dirty="0"/>
              <a:t> ajuta un copil. De asemenea, stabilesc obiective pe care copilul le poate atinge. Planul acesta poate fi in conexiune cu alte servicii de sănătate mintală din afara școlii, cum ar fi un asistent social sau un profesionist de sănătate mintală.</a:t>
            </a:r>
            <a:endParaRPr lang="en-US" sz="2100" b="0" dirty="0"/>
          </a:p>
        </p:txBody>
      </p:sp>
    </p:spTree>
    <p:extLst>
      <p:ext uri="{BB962C8B-B14F-4D97-AF65-F5344CB8AC3E}">
        <p14:creationId xmlns:p14="http://schemas.microsoft.com/office/powerpoint/2010/main" val="968203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52718"/>
            <a:ext cx="6131024" cy="1188050"/>
          </a:xfrm>
        </p:spPr>
        <p:txBody>
          <a:bodyPr>
            <a:normAutofit/>
          </a:bodyPr>
          <a:lstStyle/>
          <a:p>
            <a:r>
              <a:rPr lang="en-US" sz="2800" dirty="0"/>
              <a:t>TULBURARI DE COMPORTAMENT </a:t>
            </a:r>
            <a:endParaRPr lang="pl-PL" sz="2800" dirty="0">
              <a:latin typeface="Calibri" pitchFamily="34" charset="0"/>
            </a:endParaRPr>
          </a:p>
        </p:txBody>
      </p:sp>
      <p:sp>
        <p:nvSpPr>
          <p:cNvPr id="3" name="Symbol zastępczy zawartości 2"/>
          <p:cNvSpPr>
            <a:spLocks noGrp="1"/>
          </p:cNvSpPr>
          <p:nvPr>
            <p:ph idx="1"/>
          </p:nvPr>
        </p:nvSpPr>
        <p:spPr/>
        <p:txBody>
          <a:bodyPr>
            <a:noAutofit/>
          </a:bodyPr>
          <a:lstStyle/>
          <a:p>
            <a:r>
              <a:rPr lang="ro-RO" b="0" dirty="0"/>
              <a:t>În general, termenul „elev dificil” se referă la dificultățile didactice și educaționale ale elevilor.</a:t>
            </a:r>
            <a:endParaRPr lang="en-US" b="0" dirty="0"/>
          </a:p>
          <a:p>
            <a:r>
              <a:rPr lang="ro-RO" b="0" dirty="0"/>
              <a:t>Acest proiect se concentrează în primul rând pe comportamentul problematic al elevilor la școală.</a:t>
            </a:r>
            <a:endParaRPr lang="en-US" b="0" dirty="0"/>
          </a:p>
          <a:p>
            <a:r>
              <a:rPr lang="ro-RO" b="0" dirty="0"/>
              <a:t>Termenul „tulburări de comportament” este exprimat diferit în literatură.</a:t>
            </a:r>
            <a:endParaRPr lang="en-US" b="0" dirty="0"/>
          </a:p>
          <a:p>
            <a:r>
              <a:rPr lang="ro-RO" b="0" dirty="0"/>
              <a:t>Mulți experți tratează termenul pe scară largă, considerând toate aceste comportamente ca fiind deranjate, care nu servesc pentru a satisface nevoile personale și nu sunt destinate rezolvării problemelor ridicate de mediu.</a:t>
            </a:r>
            <a:endParaRPr lang="en-US" b="0" dirty="0"/>
          </a:p>
          <a:p>
            <a:r>
              <a:rPr lang="ro-RO" b="0" dirty="0"/>
              <a:t>Alții, cu toate acestea, restrâng domeniul de aplicare al termenului și stabilesc norme morale și sociale ca referință atunci când evaluează comportamente specifice.</a:t>
            </a:r>
            <a:endParaRPr lang="en-US" b="0" dirty="0"/>
          </a:p>
        </p:txBody>
      </p:sp>
    </p:spTree>
    <p:extLst>
      <p:ext uri="{BB962C8B-B14F-4D97-AF65-F5344CB8AC3E}">
        <p14:creationId xmlns:p14="http://schemas.microsoft.com/office/powerpoint/2010/main" val="926849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52718"/>
            <a:ext cx="5791200" cy="1188050"/>
          </a:xfrm>
        </p:spPr>
        <p:txBody>
          <a:bodyPr>
            <a:normAutofit/>
          </a:bodyPr>
          <a:lstStyle/>
          <a:p>
            <a:r>
              <a:rPr lang="en-US" sz="2800" dirty="0" err="1"/>
              <a:t>Simptome</a:t>
            </a:r>
            <a:r>
              <a:rPr lang="en-US" sz="2800" dirty="0"/>
              <a:t> </a:t>
            </a:r>
            <a:r>
              <a:rPr lang="en-US" sz="2800" dirty="0" err="1"/>
              <a:t>Comportamentale</a:t>
            </a:r>
            <a:r>
              <a:rPr lang="en-US" sz="2800" dirty="0"/>
              <a:t> </a:t>
            </a:r>
            <a:endParaRPr lang="pl-PL" sz="2800" dirty="0"/>
          </a:p>
        </p:txBody>
      </p:sp>
      <p:sp>
        <p:nvSpPr>
          <p:cNvPr id="3" name="Symbol zastępczy zawartości 2"/>
          <p:cNvSpPr>
            <a:spLocks noGrp="1"/>
          </p:cNvSpPr>
          <p:nvPr>
            <p:ph idx="1"/>
          </p:nvPr>
        </p:nvSpPr>
        <p:spPr/>
        <p:txBody>
          <a:bodyPr>
            <a:normAutofit/>
          </a:bodyPr>
          <a:lstStyle/>
          <a:p>
            <a:pPr algn="just"/>
            <a:r>
              <a:rPr lang="ro-RO" b="0" dirty="0"/>
              <a:t>Majoritatea autorilor recunosc că atunci când identifică astfel de comportamente, momentul apariției acestora este important, deoarece majoritatea copiilor aflați în stadii specifice de dezvoltare prezintă tulburări specifice de intensitate și durată variabilă.</a:t>
            </a:r>
            <a:endParaRPr lang="en-US" b="0" dirty="0"/>
          </a:p>
          <a:p>
            <a:r>
              <a:rPr lang="ro-RO" b="0" dirty="0"/>
              <a:t>Prin urmare, multe simptome pot fi tranzitorii. Le </a:t>
            </a:r>
            <a:r>
              <a:rPr lang="en-US" b="0" dirty="0" err="1"/>
              <a:t>putem</a:t>
            </a:r>
            <a:r>
              <a:rPr lang="en-US" b="0" dirty="0"/>
              <a:t> </a:t>
            </a:r>
            <a:r>
              <a:rPr lang="ro-RO" b="0" dirty="0"/>
              <a:t>consider</a:t>
            </a:r>
            <a:r>
              <a:rPr lang="en-US" b="0" dirty="0"/>
              <a:t>a</a:t>
            </a:r>
            <a:r>
              <a:rPr lang="ro-RO" b="0" dirty="0"/>
              <a:t> ca tulburări comportamentele în sens strict atunci când sunt de natură cronică și sunt întâmpinate cu dezaprobare din </a:t>
            </a:r>
            <a:r>
              <a:rPr lang="en-US" b="0" dirty="0" err="1"/>
              <a:t>partea</a:t>
            </a:r>
            <a:r>
              <a:rPr lang="en-US" b="0" dirty="0"/>
              <a:t> </a:t>
            </a:r>
            <a:r>
              <a:rPr lang="ro-RO" b="0" dirty="0"/>
              <a:t>mediul</a:t>
            </a:r>
            <a:r>
              <a:rPr lang="en-US" b="0" dirty="0" err="1"/>
              <a:t>ui</a:t>
            </a:r>
            <a:r>
              <a:rPr lang="ro-RO" b="0" dirty="0"/>
              <a:t> social.</a:t>
            </a:r>
            <a:endParaRPr lang="en-US" b="0" dirty="0"/>
          </a:p>
          <a:p>
            <a:pPr algn="just"/>
            <a:endParaRPr lang="pl-PL" b="0" dirty="0"/>
          </a:p>
        </p:txBody>
      </p:sp>
    </p:spTree>
    <p:extLst>
      <p:ext uri="{BB962C8B-B14F-4D97-AF65-F5344CB8AC3E}">
        <p14:creationId xmlns:p14="http://schemas.microsoft.com/office/powerpoint/2010/main" val="540371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2492896"/>
            <a:ext cx="8072494" cy="1590412"/>
          </a:xfrm>
        </p:spPr>
        <p:txBody>
          <a:bodyPr/>
          <a:lstStyle/>
          <a:p>
            <a:pPr algn="ctr"/>
            <a:r>
              <a:rPr lang="en-US" sz="3200" b="1" dirty="0" err="1">
                <a:solidFill>
                  <a:schemeClr val="accent6">
                    <a:lumMod val="75000"/>
                  </a:schemeClr>
                </a:solidFill>
                <a:latin typeface="Calibri" pitchFamily="34" charset="0"/>
              </a:rPr>
              <a:t>Simptome</a:t>
            </a:r>
            <a:r>
              <a:rPr lang="en-US" sz="3200" b="1" dirty="0">
                <a:solidFill>
                  <a:schemeClr val="accent6">
                    <a:lumMod val="75000"/>
                  </a:schemeClr>
                </a:solidFill>
                <a:latin typeface="Calibri" pitchFamily="34" charset="0"/>
              </a:rPr>
              <a:t> </a:t>
            </a:r>
            <a:r>
              <a:rPr lang="en-US" sz="3200" b="1" dirty="0" err="1">
                <a:solidFill>
                  <a:schemeClr val="accent6">
                    <a:lumMod val="75000"/>
                  </a:schemeClr>
                </a:solidFill>
                <a:latin typeface="Calibri" pitchFamily="34" charset="0"/>
              </a:rPr>
              <a:t>Comportamentale</a:t>
            </a:r>
            <a:r>
              <a:rPr lang="en-US" sz="3200" b="1" dirty="0">
                <a:solidFill>
                  <a:schemeClr val="accent6">
                    <a:lumMod val="75000"/>
                  </a:schemeClr>
                </a:solidFill>
                <a:latin typeface="Calibri" pitchFamily="34" charset="0"/>
              </a:rPr>
              <a:t> </a:t>
            </a:r>
            <a:endParaRPr lang="en-US"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sp>
        <p:nvSpPr>
          <p:cNvPr id="3" name="Podnadpis 2"/>
          <p:cNvSpPr>
            <a:spLocks noGrp="1"/>
          </p:cNvSpPr>
          <p:nvPr>
            <p:ph type="subTitle" idx="1"/>
          </p:nvPr>
        </p:nvSpPr>
        <p:spPr>
          <a:xfrm>
            <a:off x="642910" y="4000504"/>
            <a:ext cx="7283152" cy="576064"/>
          </a:xfrm>
        </p:spPr>
        <p:txBody>
          <a:bodyPr>
            <a:normAutofit/>
          </a:bodyPr>
          <a:lstStyle/>
          <a:p>
            <a:pPr algn="ctr"/>
            <a:r>
              <a:rPr lang="en-GB" dirty="0"/>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07777"/>
          </a:xfrm>
          <a:prstGeom prst="rect">
            <a:avLst/>
          </a:prstGeom>
        </p:spPr>
        <p:txBody>
          <a:bodyPr wrap="square">
            <a:spAutoFit/>
          </a:bodyPr>
          <a:lstStyle/>
          <a:p>
            <a:pPr algn="ctr"/>
            <a:r>
              <a:rPr lang="en-US" sz="1400" b="1" dirty="0"/>
              <a:t>ERASMUS + 2019-1-PL01- KA201-06486</a:t>
            </a:r>
            <a:endParaRPr lang="en-GB" sz="1050" dirty="0">
              <a:solidFill>
                <a:schemeClr val="tx2"/>
              </a:solidFill>
            </a:endParaRPr>
          </a:p>
        </p:txBody>
      </p:sp>
      <p:sp>
        <p:nvSpPr>
          <p:cNvPr id="9" name="Rectangle 8">
            <a:extLst>
              <a:ext uri="{FF2B5EF4-FFF2-40B4-BE49-F238E27FC236}">
                <a16:creationId xmlns:a16="http://schemas.microsoft.com/office/drawing/2014/main" id="{D14293BA-587F-487F-AFB8-C156BDE7446B}"/>
              </a:ext>
            </a:extLst>
          </p:cNvPr>
          <p:cNvSpPr/>
          <p:nvPr/>
        </p:nvSpPr>
        <p:spPr>
          <a:xfrm>
            <a:off x="500034" y="6286520"/>
            <a:ext cx="8101770" cy="369332"/>
          </a:xfrm>
          <a:prstGeom prst="rect">
            <a:avLst/>
          </a:prstGeom>
        </p:spPr>
        <p:txBody>
          <a:bodyPr wrap="square">
            <a:spAutoFit/>
          </a:bodyPr>
          <a:lstStyle/>
          <a:p>
            <a:pPr algn="ctr"/>
            <a:r>
              <a:rPr lang="en-US" dirty="0">
                <a:solidFill>
                  <a:srgbClr val="EF8E7B"/>
                </a:solidFill>
              </a:rPr>
              <a:t>INTRODUCERE</a:t>
            </a:r>
          </a:p>
        </p:txBody>
      </p:sp>
    </p:spTree>
    <p:extLst>
      <p:ext uri="{BB962C8B-B14F-4D97-AF65-F5344CB8AC3E}">
        <p14:creationId xmlns:p14="http://schemas.microsoft.com/office/powerpoint/2010/main" val="3803803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52718"/>
            <a:ext cx="5791200" cy="1188050"/>
          </a:xfrm>
        </p:spPr>
        <p:txBody>
          <a:bodyPr>
            <a:normAutofit/>
          </a:bodyPr>
          <a:lstStyle/>
          <a:p>
            <a:r>
              <a:rPr lang="en-US" sz="2800" dirty="0">
                <a:latin typeface="+mn-lt"/>
              </a:rPr>
              <a:t>CLASIFICAREA </a:t>
            </a:r>
            <a:r>
              <a:rPr lang="en-US" sz="2800" dirty="0" err="1">
                <a:latin typeface="+mn-lt"/>
              </a:rPr>
              <a:t>Simptomelor</a:t>
            </a:r>
            <a:endParaRPr lang="pl-PL" sz="2800" dirty="0">
              <a:latin typeface="+mn-lt"/>
            </a:endParaRPr>
          </a:p>
        </p:txBody>
      </p:sp>
      <p:sp>
        <p:nvSpPr>
          <p:cNvPr id="3" name="Symbol zastępczy zawartości 2"/>
          <p:cNvSpPr>
            <a:spLocks noGrp="1"/>
          </p:cNvSpPr>
          <p:nvPr>
            <p:ph idx="1"/>
          </p:nvPr>
        </p:nvSpPr>
        <p:spPr/>
        <p:txBody>
          <a:bodyPr>
            <a:normAutofit fontScale="70000" lnSpcReduction="20000"/>
          </a:bodyPr>
          <a:lstStyle/>
          <a:p>
            <a:r>
              <a:rPr lang="ro-RO" sz="2400" b="0" dirty="0"/>
              <a:t>Există multe clasificări care încearcă să caracterizeze simptomele tulburărilor de comportament la copii și adolescenți.</a:t>
            </a:r>
            <a:endParaRPr lang="en-US" sz="2400" b="0" dirty="0"/>
          </a:p>
          <a:p>
            <a:r>
              <a:rPr lang="ro-RO" sz="2400" b="0" dirty="0"/>
              <a:t>Cele mai frecvente sunt următoarele:</a:t>
            </a:r>
            <a:endParaRPr lang="en-US" sz="2400" b="0" dirty="0"/>
          </a:p>
          <a:p>
            <a:pPr marL="457200" lvl="0" indent="-457200">
              <a:buFont typeface="+mj-lt"/>
              <a:buAutoNum type="arabicPeriod"/>
            </a:pPr>
            <a:r>
              <a:rPr lang="ro-RO" sz="2400" b="0" dirty="0"/>
              <a:t>agresiune fizică, inițierea luptelor,</a:t>
            </a:r>
            <a:endParaRPr lang="en-US" sz="2400" b="0" dirty="0"/>
          </a:p>
          <a:p>
            <a:pPr marL="457200" lvl="0" indent="-457200">
              <a:buFont typeface="+mj-lt"/>
              <a:buAutoNum type="arabicPeriod"/>
            </a:pPr>
            <a:r>
              <a:rPr lang="ro-RO" sz="2400" b="0" dirty="0"/>
              <a:t>violența împotriva celor mai mici sau impotriva animalelor mai slabe,</a:t>
            </a:r>
            <a:endParaRPr lang="en-US" sz="2400" b="0" dirty="0"/>
          </a:p>
          <a:p>
            <a:pPr marL="457200" lvl="0" indent="-457200">
              <a:buFont typeface="+mj-lt"/>
              <a:buAutoNum type="arabicPeriod"/>
            </a:pPr>
            <a:r>
              <a:rPr lang="ro-RO" sz="2400" b="0" dirty="0"/>
              <a:t>distrugerea proprietății proprii și a altor persoane, furt,</a:t>
            </a:r>
            <a:endParaRPr lang="en-US" sz="2400" b="0" dirty="0"/>
          </a:p>
          <a:p>
            <a:pPr marL="457200" lvl="0" indent="-457200">
              <a:buFont typeface="+mj-lt"/>
              <a:buAutoNum type="arabicPeriod"/>
            </a:pPr>
            <a:r>
              <a:rPr lang="ro-RO" sz="2400" b="0" dirty="0"/>
              <a:t>minciuni,</a:t>
            </a:r>
            <a:endParaRPr lang="en-US" sz="2400" b="0" dirty="0"/>
          </a:p>
          <a:p>
            <a:pPr marL="457200" lvl="0" indent="-457200">
              <a:buFont typeface="+mj-lt"/>
              <a:buAutoNum type="arabicPeriod"/>
            </a:pPr>
            <a:r>
              <a:rPr lang="ro-RO" sz="2400" b="0" dirty="0"/>
              <a:t>absență, evadare de acasă,</a:t>
            </a:r>
            <a:endParaRPr lang="en-US" sz="2400" b="0" dirty="0"/>
          </a:p>
          <a:p>
            <a:pPr marL="457200" lvl="0" indent="-457200">
              <a:buFont typeface="+mj-lt"/>
              <a:buAutoNum type="arabicPeriod"/>
            </a:pPr>
            <a:r>
              <a:rPr lang="ro-RO" sz="2400" b="0" dirty="0"/>
              <a:t>inițiere sexuală prematură și contingentă,</a:t>
            </a:r>
            <a:endParaRPr lang="en-US" sz="2400" b="0" dirty="0"/>
          </a:p>
          <a:p>
            <a:pPr marL="457200" lvl="0" indent="-457200">
              <a:buFont typeface="+mj-lt"/>
              <a:buAutoNum type="arabicPeriod"/>
            </a:pPr>
            <a:r>
              <a:rPr lang="ro-RO" sz="2400" b="0" dirty="0"/>
              <a:t>autodistrugere sub formă de tentative de sinucidere și auto-vătămare;</a:t>
            </a:r>
            <a:endParaRPr lang="en-US" sz="2400" b="0" dirty="0"/>
          </a:p>
          <a:p>
            <a:pPr marL="457200" lvl="0" indent="-457200">
              <a:buFont typeface="+mj-lt"/>
              <a:buAutoNum type="arabicPeriod"/>
            </a:pPr>
            <a:r>
              <a:rPr lang="ro-RO" sz="2400" b="0" dirty="0"/>
              <a:t>abuzul de droguri și substanțe psihoactive</a:t>
            </a:r>
            <a:endParaRPr lang="en-US" sz="2400" b="0" dirty="0"/>
          </a:p>
          <a:p>
            <a:endParaRPr lang="en-US" b="0" dirty="0"/>
          </a:p>
        </p:txBody>
      </p:sp>
    </p:spTree>
    <p:extLst>
      <p:ext uri="{BB962C8B-B14F-4D97-AF65-F5344CB8AC3E}">
        <p14:creationId xmlns:p14="http://schemas.microsoft.com/office/powerpoint/2010/main" val="3293026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6CF30-86DB-4CD4-8987-67386DCEE761}"/>
              </a:ext>
            </a:extLst>
          </p:cNvPr>
          <p:cNvSpPr>
            <a:spLocks noGrp="1"/>
          </p:cNvSpPr>
          <p:nvPr>
            <p:ph type="title"/>
          </p:nvPr>
        </p:nvSpPr>
        <p:spPr>
          <a:xfrm>
            <a:off x="457200" y="152718"/>
            <a:ext cx="5791200" cy="1116042"/>
          </a:xfrm>
        </p:spPr>
        <p:txBody>
          <a:bodyPr>
            <a:normAutofit/>
          </a:bodyPr>
          <a:lstStyle/>
          <a:p>
            <a:r>
              <a:rPr lang="en-US" sz="2800" dirty="0"/>
              <a:t>DOMENII DE MANIFESTARE</a:t>
            </a:r>
          </a:p>
        </p:txBody>
      </p:sp>
      <p:sp>
        <p:nvSpPr>
          <p:cNvPr id="3" name="Content Placeholder 2">
            <a:extLst>
              <a:ext uri="{FF2B5EF4-FFF2-40B4-BE49-F238E27FC236}">
                <a16:creationId xmlns:a16="http://schemas.microsoft.com/office/drawing/2014/main" id="{2AE0A75C-949B-4C72-B9B5-7016EAA39E04}"/>
              </a:ext>
            </a:extLst>
          </p:cNvPr>
          <p:cNvSpPr>
            <a:spLocks noGrp="1"/>
          </p:cNvSpPr>
          <p:nvPr>
            <p:ph idx="1"/>
          </p:nvPr>
        </p:nvSpPr>
        <p:spPr/>
        <p:txBody>
          <a:bodyPr>
            <a:normAutofit/>
          </a:bodyPr>
          <a:lstStyle/>
          <a:p>
            <a:r>
              <a:rPr lang="ro-RO" b="0" dirty="0"/>
              <a:t>Tulburările de comportament se pot manifesta în diferite domenii ale funcționării copilului.</a:t>
            </a:r>
            <a:endParaRPr lang="en-US" b="0" dirty="0"/>
          </a:p>
          <a:p>
            <a:r>
              <a:rPr lang="ro-RO" b="0" dirty="0"/>
              <a:t> </a:t>
            </a:r>
            <a:endParaRPr lang="en-US" b="0" dirty="0"/>
          </a:p>
          <a:p>
            <a:r>
              <a:rPr lang="ro-RO" b="0" dirty="0"/>
              <a:t>   Practi</a:t>
            </a:r>
            <a:r>
              <a:rPr lang="en-US" b="0" dirty="0" err="1"/>
              <a:t>cienii</a:t>
            </a:r>
            <a:r>
              <a:rPr lang="en-US" b="0" dirty="0"/>
              <a:t> </a:t>
            </a:r>
            <a:r>
              <a:rPr lang="ro-RO" b="0" dirty="0"/>
              <a:t>enumeră cel mai adesea patru tipuri:</a:t>
            </a:r>
            <a:endParaRPr lang="en-US" b="0" dirty="0"/>
          </a:p>
          <a:p>
            <a:pPr marL="457200" lvl="0" indent="-457200">
              <a:buFont typeface="+mj-lt"/>
              <a:buAutoNum type="arabicPeriod"/>
            </a:pPr>
            <a:r>
              <a:rPr lang="ro-RO" b="0" dirty="0"/>
              <a:t>Tulburări în relațiile cu adulții</a:t>
            </a:r>
            <a:endParaRPr lang="en-US" b="0" dirty="0"/>
          </a:p>
          <a:p>
            <a:pPr marL="457200" lvl="0" indent="-457200">
              <a:buFont typeface="+mj-lt"/>
              <a:buAutoNum type="arabicPeriod"/>
            </a:pPr>
            <a:r>
              <a:rPr lang="ro-RO" b="0" dirty="0"/>
              <a:t>Tulburări în relațiile de la egal la egal</a:t>
            </a:r>
            <a:endParaRPr lang="en-US" b="0" dirty="0"/>
          </a:p>
          <a:p>
            <a:pPr marL="457200" lvl="0" indent="-457200">
              <a:buFont typeface="+mj-lt"/>
              <a:buAutoNum type="arabicPeriod"/>
            </a:pPr>
            <a:r>
              <a:rPr lang="ro-RO" b="0" dirty="0"/>
              <a:t>Tulburări ale percepției de sine</a:t>
            </a:r>
            <a:endParaRPr lang="en-US" b="0" dirty="0"/>
          </a:p>
          <a:p>
            <a:pPr marL="457200" lvl="0" indent="-457200">
              <a:buFont typeface="+mj-lt"/>
              <a:buAutoNum type="arabicPeriod"/>
            </a:pPr>
            <a:r>
              <a:rPr lang="ro-RO" b="0" dirty="0"/>
              <a:t>Tulburări în situații de stres</a:t>
            </a:r>
            <a:endParaRPr lang="en-US" b="0" dirty="0"/>
          </a:p>
          <a:p>
            <a:r>
              <a:rPr lang="ro-RO" dirty="0"/>
              <a:t> </a:t>
            </a:r>
            <a:endParaRPr lang="en-US" dirty="0"/>
          </a:p>
          <a:p>
            <a:pPr marL="457200" indent="-457200" algn="just">
              <a:buFont typeface="+mj-lt"/>
              <a:buAutoNum type="arabicPeriod"/>
            </a:pPr>
            <a:endParaRPr lang="en-US" b="0" dirty="0"/>
          </a:p>
          <a:p>
            <a:endParaRPr lang="en-US" b="0" dirty="0"/>
          </a:p>
        </p:txBody>
      </p:sp>
    </p:spTree>
    <p:extLst>
      <p:ext uri="{BB962C8B-B14F-4D97-AF65-F5344CB8AC3E}">
        <p14:creationId xmlns:p14="http://schemas.microsoft.com/office/powerpoint/2010/main" val="3456345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6CF30-86DB-4CD4-8987-67386DCEE761}"/>
              </a:ext>
            </a:extLst>
          </p:cNvPr>
          <p:cNvSpPr>
            <a:spLocks noGrp="1"/>
          </p:cNvSpPr>
          <p:nvPr>
            <p:ph type="title"/>
          </p:nvPr>
        </p:nvSpPr>
        <p:spPr>
          <a:xfrm>
            <a:off x="457200" y="368742"/>
            <a:ext cx="5791200" cy="1116042"/>
          </a:xfrm>
        </p:spPr>
        <p:txBody>
          <a:bodyPr>
            <a:normAutofit/>
          </a:bodyPr>
          <a:lstStyle/>
          <a:p>
            <a:r>
              <a:rPr lang="en-US" sz="2800" dirty="0"/>
              <a:t>DOMENII DE MANIFESTARE</a:t>
            </a:r>
          </a:p>
        </p:txBody>
      </p:sp>
      <p:sp>
        <p:nvSpPr>
          <p:cNvPr id="3" name="Content Placeholder 2">
            <a:extLst>
              <a:ext uri="{FF2B5EF4-FFF2-40B4-BE49-F238E27FC236}">
                <a16:creationId xmlns:a16="http://schemas.microsoft.com/office/drawing/2014/main" id="{2AE0A75C-949B-4C72-B9B5-7016EAA39E04}"/>
              </a:ext>
            </a:extLst>
          </p:cNvPr>
          <p:cNvSpPr>
            <a:spLocks noGrp="1"/>
          </p:cNvSpPr>
          <p:nvPr>
            <p:ph idx="1"/>
          </p:nvPr>
        </p:nvSpPr>
        <p:spPr/>
        <p:txBody>
          <a:bodyPr>
            <a:normAutofit lnSpcReduction="10000"/>
          </a:bodyPr>
          <a:lstStyle/>
          <a:p>
            <a:r>
              <a:rPr lang="ro-RO" b="0" dirty="0"/>
              <a:t>1. </a:t>
            </a:r>
            <a:r>
              <a:rPr lang="ro-RO" dirty="0"/>
              <a:t>Tulburările în relațiile cu adulții </a:t>
            </a:r>
            <a:r>
              <a:rPr lang="ro-RO" b="0" dirty="0"/>
              <a:t>care se bazează în primul rând pe atacul persoanelor care sunt amabile cu copilul sau pe care nu le cunosc, respingând cooperarea și propunerile de ajutor, provocând agresivitate, lipsă de încredere, manipulare pentru câștig, minciuni, amenințări, tentative de intimidare, etc.</a:t>
            </a:r>
            <a:endParaRPr lang="en-US" b="0" dirty="0"/>
          </a:p>
          <a:p>
            <a:r>
              <a:rPr lang="ro-RO" b="0" dirty="0"/>
              <a:t> </a:t>
            </a:r>
            <a:endParaRPr lang="en-US" b="0" dirty="0"/>
          </a:p>
          <a:p>
            <a:r>
              <a:rPr lang="ro-RO" b="0" dirty="0"/>
              <a:t>2. </a:t>
            </a:r>
            <a:r>
              <a:rPr lang="ro-RO" dirty="0"/>
              <a:t>Tulburările din relațiile de egalitate </a:t>
            </a:r>
            <a:r>
              <a:rPr lang="ro-RO" b="0" dirty="0"/>
              <a:t>se manifestă cel mai adesea ca rivalitate cu orice preț, respingându-i pe ceilalți,</a:t>
            </a:r>
            <a:r>
              <a:rPr lang="en-US" b="0" dirty="0"/>
              <a:t> </a:t>
            </a:r>
            <a:r>
              <a:rPr lang="en-US" b="0" dirty="0" err="1"/>
              <a:t>prin</a:t>
            </a:r>
            <a:r>
              <a:rPr lang="ro-RO" b="0" dirty="0"/>
              <a:t> î</a:t>
            </a:r>
            <a:r>
              <a:rPr lang="en-US" b="0" dirty="0" err="1"/>
              <a:t>ncercari</a:t>
            </a:r>
            <a:r>
              <a:rPr lang="en-US" b="0" dirty="0"/>
              <a:t> de </a:t>
            </a:r>
            <a:r>
              <a:rPr lang="ro-RO" b="0" dirty="0"/>
              <a:t>descurajare, prin izolare, agresivitate, violență, manipulându-i pe ceilalți pentru a obține anumite beneficii, arătând dispreț și resentimente, </a:t>
            </a:r>
            <a:r>
              <a:rPr lang="en-US" b="0" dirty="0" err="1"/>
              <a:t>prin</a:t>
            </a:r>
            <a:r>
              <a:rPr lang="en-US" b="0" dirty="0"/>
              <a:t> </a:t>
            </a:r>
            <a:r>
              <a:rPr lang="ro-RO" b="0" dirty="0"/>
              <a:t>încercări de subordonare și dominare asupra altora etc. .</a:t>
            </a:r>
            <a:endParaRPr lang="en-US" b="0" dirty="0"/>
          </a:p>
          <a:p>
            <a:r>
              <a:rPr lang="ro-RO" dirty="0"/>
              <a:t> </a:t>
            </a:r>
            <a:endParaRPr lang="en-US" dirty="0"/>
          </a:p>
          <a:p>
            <a:endParaRPr lang="en-US" b="0" dirty="0"/>
          </a:p>
          <a:p>
            <a:endParaRPr lang="en-US" b="0" dirty="0"/>
          </a:p>
        </p:txBody>
      </p:sp>
    </p:spTree>
    <p:extLst>
      <p:ext uri="{BB962C8B-B14F-4D97-AF65-F5344CB8AC3E}">
        <p14:creationId xmlns:p14="http://schemas.microsoft.com/office/powerpoint/2010/main" val="1736318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E0A75C-949B-4C72-B9B5-7016EAA39E04}"/>
              </a:ext>
            </a:extLst>
          </p:cNvPr>
          <p:cNvSpPr>
            <a:spLocks noGrp="1"/>
          </p:cNvSpPr>
          <p:nvPr>
            <p:ph idx="1"/>
          </p:nvPr>
        </p:nvSpPr>
        <p:spPr>
          <a:xfrm>
            <a:off x="323528" y="1520368"/>
            <a:ext cx="7620000" cy="4373563"/>
          </a:xfrm>
        </p:spPr>
        <p:txBody>
          <a:bodyPr>
            <a:normAutofit fontScale="85000" lnSpcReduction="20000"/>
          </a:bodyPr>
          <a:lstStyle/>
          <a:p>
            <a:pPr algn="just"/>
            <a:r>
              <a:rPr lang="ro-RO" sz="2400" b="0" dirty="0"/>
              <a:t>3. </a:t>
            </a:r>
            <a:r>
              <a:rPr lang="ro-RO" sz="2400" dirty="0"/>
              <a:t>Tulburările percepției de sine </a:t>
            </a:r>
            <a:r>
              <a:rPr lang="ro-RO" sz="2400" b="0" dirty="0"/>
              <a:t>(atitudinea față de sine) sunt comportamente autodistructive, constând în primul rând in evaluarea inadecvată a propriilor abilități, a deprecierii de sine, auto-agresivității, auto-culpabilizării etc.</a:t>
            </a:r>
            <a:endParaRPr lang="en-US" sz="2400" b="0" dirty="0"/>
          </a:p>
          <a:p>
            <a:r>
              <a:rPr lang="ro-RO" sz="2400" b="0" dirty="0"/>
              <a:t> </a:t>
            </a:r>
            <a:endParaRPr lang="en-US" sz="2400" b="0" dirty="0"/>
          </a:p>
          <a:p>
            <a:r>
              <a:rPr lang="ro-RO" sz="2400" b="0" dirty="0"/>
              <a:t>4. </a:t>
            </a:r>
            <a:r>
              <a:rPr lang="ro-RO" sz="2400" dirty="0"/>
              <a:t>Tulburările </a:t>
            </a:r>
            <a:r>
              <a:rPr lang="en-US" sz="2500" dirty="0"/>
              <a:t>ap</a:t>
            </a:r>
            <a:r>
              <a:rPr lang="ro-RO" sz="2500" dirty="0"/>
              <a:t>ă</a:t>
            </a:r>
            <a:r>
              <a:rPr lang="en-US" sz="2500" dirty="0" err="1"/>
              <a:t>rute</a:t>
            </a:r>
            <a:r>
              <a:rPr lang="en-US" sz="2500" dirty="0"/>
              <a:t> </a:t>
            </a:r>
            <a:r>
              <a:rPr lang="ro-RO" sz="2500" dirty="0"/>
              <a:t>in </a:t>
            </a:r>
            <a:r>
              <a:rPr lang="en-US" sz="2500" dirty="0"/>
              <a:t> </a:t>
            </a:r>
            <a:r>
              <a:rPr lang="en-US" sz="2500" dirty="0" err="1"/>
              <a:t>cazul</a:t>
            </a:r>
            <a:r>
              <a:rPr lang="en-US" sz="2500" dirty="0"/>
              <a:t> </a:t>
            </a:r>
            <a:r>
              <a:rPr lang="en-US" sz="2500" dirty="0" err="1"/>
              <a:t>unor</a:t>
            </a:r>
            <a:r>
              <a:rPr lang="en-US" sz="2500" dirty="0"/>
              <a:t> </a:t>
            </a:r>
            <a:r>
              <a:rPr lang="en-US" sz="2400" dirty="0" err="1"/>
              <a:t>sarcini</a:t>
            </a:r>
            <a:r>
              <a:rPr lang="en-US" sz="2400" dirty="0"/>
              <a:t> </a:t>
            </a:r>
            <a:r>
              <a:rPr lang="ro-RO" sz="2400" dirty="0"/>
              <a:t>importante </a:t>
            </a:r>
            <a:r>
              <a:rPr lang="ro-RO" sz="2400" b="0" dirty="0"/>
              <a:t>se manifestă de obicei prin punerea în aplicare a sarcinilor legate de învățarea școlară (de exemplu, efectuarea temelor, munca la clasă, răspuns oral, test), interesele copilului (de ex. antrenament, meci, </a:t>
            </a:r>
            <a:r>
              <a:rPr lang="en-US" sz="2400" b="0" dirty="0" err="1"/>
              <a:t>activit</a:t>
            </a:r>
            <a:r>
              <a:rPr lang="ro-RO" sz="2400" b="0" dirty="0"/>
              <a:t>ăț</a:t>
            </a:r>
            <a:r>
              <a:rPr lang="en-US" sz="2400" b="0" dirty="0" err="1"/>
              <a:t>i</a:t>
            </a:r>
            <a:r>
              <a:rPr lang="en-US" sz="2400" b="0" dirty="0"/>
              <a:t> de </a:t>
            </a:r>
            <a:r>
              <a:rPr lang="ro-RO" sz="2400" b="0" dirty="0"/>
              <a:t> performanță sau în alte situații de viață, când copilul se confruntă cu o anumita sarcină). Tulburările pot apărea în diferite etape ale implementării misiunii - înainte sau în timpul efectuarii acesteia și pot lua diferite forme, de ex. refuzul de a indeplini misiunea, amânarea, întreruperea acțiunii în timpul implementării, neutilizarea capacităților lor în efectuarea unor sarcini.</a:t>
            </a:r>
            <a:endParaRPr lang="en-US" sz="2400" b="0" dirty="0"/>
          </a:p>
          <a:p>
            <a:pPr algn="just"/>
            <a:endParaRPr lang="en-US" sz="2200" b="0" dirty="0"/>
          </a:p>
          <a:p>
            <a:endParaRPr lang="en-US" b="0" dirty="0"/>
          </a:p>
        </p:txBody>
      </p:sp>
      <p:sp>
        <p:nvSpPr>
          <p:cNvPr id="5" name="Title 4">
            <a:extLst>
              <a:ext uri="{FF2B5EF4-FFF2-40B4-BE49-F238E27FC236}">
                <a16:creationId xmlns:a16="http://schemas.microsoft.com/office/drawing/2014/main" id="{1724F907-DDED-45F2-B07F-2D5108503265}"/>
              </a:ext>
            </a:extLst>
          </p:cNvPr>
          <p:cNvSpPr>
            <a:spLocks noGrp="1"/>
          </p:cNvSpPr>
          <p:nvPr>
            <p:ph type="title"/>
          </p:nvPr>
        </p:nvSpPr>
        <p:spPr/>
        <p:txBody>
          <a:bodyPr>
            <a:normAutofit/>
          </a:bodyPr>
          <a:lstStyle/>
          <a:p>
            <a:r>
              <a:rPr lang="en-US" sz="2800" dirty="0"/>
              <a:t>DOMENII DE MANIFESTARE</a:t>
            </a:r>
          </a:p>
        </p:txBody>
      </p:sp>
    </p:spTree>
    <p:extLst>
      <p:ext uri="{BB962C8B-B14F-4D97-AF65-F5344CB8AC3E}">
        <p14:creationId xmlns:p14="http://schemas.microsoft.com/office/powerpoint/2010/main" val="29290078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4346</TotalTime>
  <Words>1490</Words>
  <Application>Microsoft Office PowerPoint</Application>
  <PresentationFormat>On-screen Show (4:3)</PresentationFormat>
  <Paragraphs>139</Paragraphs>
  <Slides>25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Arial </vt:lpstr>
      <vt:lpstr>Arial Black</vt:lpstr>
      <vt:lpstr>Calibri</vt:lpstr>
      <vt:lpstr>Wingdings</vt:lpstr>
      <vt:lpstr>Základné</vt:lpstr>
      <vt:lpstr> Introducere în problema tulburărilor comportamentale </vt:lpstr>
      <vt:lpstr>TULBURARI DE COMPORTAMENT </vt:lpstr>
      <vt:lpstr>TULBURARI DE COMPORTAMENT </vt:lpstr>
      <vt:lpstr>Simptome Comportamentale </vt:lpstr>
      <vt:lpstr>Simptome Comportamentale </vt:lpstr>
      <vt:lpstr>CLASIFICAREA Simptomelor</vt:lpstr>
      <vt:lpstr>DOMENII DE MANIFESTARE</vt:lpstr>
      <vt:lpstr>DOMENII DE MANIFESTARE</vt:lpstr>
      <vt:lpstr>DOMENII DE MANIFESTARE</vt:lpstr>
      <vt:lpstr>DOMENII DE MANIFESTARE</vt:lpstr>
      <vt:lpstr>Cauzele tulburărilor comportamentale </vt:lpstr>
      <vt:lpstr>TULBURARILE DE COMPORTAMENT</vt:lpstr>
      <vt:lpstr>factorI BIOLOGICI</vt:lpstr>
      <vt:lpstr>Factori sociali și de mediu </vt:lpstr>
      <vt:lpstr>factorI PSIHOLOGICI </vt:lpstr>
      <vt:lpstr>Consecinte ale tulburarilor de comportament</vt:lpstr>
      <vt:lpstr>CONSECINȚE</vt:lpstr>
      <vt:lpstr>EFECTE PE TERMEN LUNG</vt:lpstr>
      <vt:lpstr>Prevenția și intervențiile terapeutice în cazul  tulburărilor comportamentale </vt:lpstr>
      <vt:lpstr>Tratamentul principal </vt:lpstr>
      <vt:lpstr>TerapiE </vt:lpstr>
      <vt:lpstr>   FORMAREA COMPETENȚELOR  </vt:lpstr>
      <vt:lpstr>FORMAREA COMPETENȚELOR </vt:lpstr>
      <vt:lpstr>SchimbĂri acasĂ </vt:lpstr>
      <vt:lpstr>SchimbĂri la ŞcoalĂ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Zuzana Palková</dc:creator>
  <cp:lastModifiedBy>User-ITD</cp:lastModifiedBy>
  <cp:revision>200</cp:revision>
  <cp:lastPrinted>2019-02-12T08:21:40Z</cp:lastPrinted>
  <dcterms:created xsi:type="dcterms:W3CDTF">2019-02-10T21:49:04Z</dcterms:created>
  <dcterms:modified xsi:type="dcterms:W3CDTF">2021-03-11T12:40:29Z</dcterms:modified>
</cp:coreProperties>
</file>