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Lst>
  <p:sldSz cy="6858000" cx="12192000"/>
  <p:notesSz cx="6858000" cy="9144000"/>
  <p:embeddedFontLst>
    <p:embeddedFont>
      <p:font typeface="Arial Black"/>
      <p:regular r:id="rId4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49" roundtripDataSignature="AMtx7midDHc5Jl4LI+AGj5GfOBpZLR1vk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4665A25-2469-47F3-B4F3-0D1F53800144}">
  <a:tblStyle styleId="{E4665A25-2469-47F3-B4F3-0D1F53800144}"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font" Target="fonts/ArialBlack-regular.fntdata"/><Relationship Id="rId47" Type="http://schemas.openxmlformats.org/officeDocument/2006/relationships/slide" Target="slides/slide42.xml"/><Relationship Id="rId49"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2" name="Google Shape;152;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200"/>
              <a:buFont typeface="Calibri"/>
              <a:buNone/>
            </a:pPr>
            <a:r>
              <a:t/>
            </a:r>
            <a:endParaRPr/>
          </a:p>
        </p:txBody>
      </p:sp>
      <p:sp>
        <p:nvSpPr>
          <p:cNvPr id="197" name="Google Shape;197;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200"/>
              <a:buFont typeface="Calibri"/>
              <a:buNone/>
            </a:pPr>
            <a:r>
              <a:t/>
            </a:r>
            <a:endParaRPr/>
          </a:p>
        </p:txBody>
      </p:sp>
      <p:sp>
        <p:nvSpPr>
          <p:cNvPr id="203" name="Google Shape;203;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9" name="Google Shape;209;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0" name="Google Shape;210;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8" name="Google Shape;218;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0" name="Google Shape;230;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6" name="Google Shape;236;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2" name="Google Shape;242;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4" name="Google Shape;254;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6" name="Google Shape;266;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7" name="Google Shape;267;p2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75" name="Google Shape;275;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3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81" name="Google Shape;281;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3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87" name="Google Shape;287;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3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293" name="Google Shape;293;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9" name="Google Shape;299;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5" name="Google Shape;305;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1" name="Google Shape;311;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7" name="Google Shape;317;p3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8" name="Google Shape;318;p3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6" name="Google Shape;326;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2" name="Google Shape;332;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3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8" name="Google Shape;338;p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4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4" name="Google Shape;344;p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4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0" name="Google Shape;350;p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4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6" name="Google Shape;356;p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7:notes"/>
          <p:cNvSpPr txBox="1"/>
          <p:nvPr>
            <p:ph idx="1" type="body"/>
          </p:nvPr>
        </p:nvSpPr>
        <p:spPr>
          <a:xfrm>
            <a:off x="685801"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133" name="Google Shape;133;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8:notes"/>
          <p:cNvSpPr txBox="1"/>
          <p:nvPr>
            <p:ph idx="1" type="body"/>
          </p:nvPr>
        </p:nvSpPr>
        <p:spPr>
          <a:xfrm>
            <a:off x="685801"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Calibri"/>
              <a:buNone/>
            </a:pPr>
            <a:r>
              <a:t/>
            </a:r>
            <a:endParaRPr/>
          </a:p>
        </p:txBody>
      </p:sp>
      <p:sp>
        <p:nvSpPr>
          <p:cNvPr id="140" name="Google Shape;140;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18" name="Shape 18"/>
        <p:cNvGrpSpPr/>
        <p:nvPr/>
      </p:nvGrpSpPr>
      <p:grpSpPr>
        <a:xfrm>
          <a:off x="0" y="0"/>
          <a:ext cx="0" cy="0"/>
          <a:chOff x="0" y="0"/>
          <a:chExt cx="0" cy="0"/>
        </a:xfrm>
      </p:grpSpPr>
      <p:sp>
        <p:nvSpPr>
          <p:cNvPr id="19" name="Google Shape;19;p44"/>
          <p:cNvSpPr txBox="1"/>
          <p:nvPr>
            <p:ph type="title"/>
          </p:nvPr>
        </p:nvSpPr>
        <p:spPr>
          <a:xfrm>
            <a:off x="609600" y="152718"/>
            <a:ext cx="77216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
              <a:buNone/>
              <a:defRPr b="1">
                <a:latin typeface="Arial "/>
                <a:ea typeface="Arial "/>
                <a:cs typeface="Arial "/>
                <a:sym typeface="Arial "/>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44"/>
          <p:cNvSpPr txBox="1"/>
          <p:nvPr>
            <p:ph idx="1" type="body"/>
          </p:nvPr>
        </p:nvSpPr>
        <p:spPr>
          <a:xfrm>
            <a:off x="609600" y="1752601"/>
            <a:ext cx="10160000" cy="4373563"/>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1" name="Google Shape;21;p44"/>
          <p:cNvSpPr txBox="1"/>
          <p:nvPr>
            <p:ph idx="10" type="dt"/>
          </p:nvPr>
        </p:nvSpPr>
        <p:spPr>
          <a:xfrm>
            <a:off x="609600" y="6172201"/>
            <a:ext cx="4572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4"/>
          <p:cNvSpPr txBox="1"/>
          <p:nvPr>
            <p:ph idx="11" type="ftr"/>
          </p:nvPr>
        </p:nvSpPr>
        <p:spPr>
          <a:xfrm>
            <a:off x="609600" y="6492876"/>
            <a:ext cx="4572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44"/>
          <p:cNvSpPr txBox="1"/>
          <p:nvPr>
            <p:ph idx="12" type="sldNum"/>
          </p:nvPr>
        </p:nvSpPr>
        <p:spPr>
          <a:xfrm rot="-5400000">
            <a:off x="11189124" y="5824644"/>
            <a:ext cx="1315721" cy="486833"/>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80" name="Shape 80"/>
        <p:cNvGrpSpPr/>
        <p:nvPr/>
      </p:nvGrpSpPr>
      <p:grpSpPr>
        <a:xfrm>
          <a:off x="0" y="0"/>
          <a:ext cx="0" cy="0"/>
          <a:chOff x="0" y="0"/>
          <a:chExt cx="0" cy="0"/>
        </a:xfrm>
      </p:grpSpPr>
      <p:sp>
        <p:nvSpPr>
          <p:cNvPr id="81" name="Google Shape;81;p53"/>
          <p:cNvSpPr txBox="1"/>
          <p:nvPr>
            <p:ph type="title"/>
          </p:nvPr>
        </p:nvSpPr>
        <p:spPr>
          <a:xfrm>
            <a:off x="609600" y="152718"/>
            <a:ext cx="7721600" cy="13716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6"/>
              </a:buClr>
              <a:buSzPts val="2800"/>
              <a:buFont typeface="Arial Black"/>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53"/>
          <p:cNvSpPr txBox="1"/>
          <p:nvPr>
            <p:ph idx="1" type="body"/>
          </p:nvPr>
        </p:nvSpPr>
        <p:spPr>
          <a:xfrm rot="5400000">
            <a:off x="3502818" y="-1140618"/>
            <a:ext cx="4373563" cy="101600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53"/>
          <p:cNvSpPr txBox="1"/>
          <p:nvPr>
            <p:ph idx="10" type="dt"/>
          </p:nvPr>
        </p:nvSpPr>
        <p:spPr>
          <a:xfrm>
            <a:off x="609600" y="6172201"/>
            <a:ext cx="4572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53"/>
          <p:cNvSpPr txBox="1"/>
          <p:nvPr>
            <p:ph idx="11" type="ftr"/>
          </p:nvPr>
        </p:nvSpPr>
        <p:spPr>
          <a:xfrm>
            <a:off x="609600" y="6492876"/>
            <a:ext cx="4572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53"/>
          <p:cNvSpPr txBox="1"/>
          <p:nvPr>
            <p:ph idx="12" type="sldNum"/>
          </p:nvPr>
        </p:nvSpPr>
        <p:spPr>
          <a:xfrm rot="-5400000">
            <a:off x="11189124" y="5824644"/>
            <a:ext cx="1315721" cy="486833"/>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86" name="Shape 86"/>
        <p:cNvGrpSpPr/>
        <p:nvPr/>
      </p:nvGrpSpPr>
      <p:grpSpPr>
        <a:xfrm>
          <a:off x="0" y="0"/>
          <a:ext cx="0" cy="0"/>
          <a:chOff x="0" y="0"/>
          <a:chExt cx="0" cy="0"/>
        </a:xfrm>
      </p:grpSpPr>
      <p:sp>
        <p:nvSpPr>
          <p:cNvPr id="87" name="Google Shape;87;p54"/>
          <p:cNvSpPr txBox="1"/>
          <p:nvPr>
            <p:ph type="title"/>
          </p:nvPr>
        </p:nvSpPr>
        <p:spPr>
          <a:xfrm rot="5400000">
            <a:off x="7710091" y="2253855"/>
            <a:ext cx="5001419" cy="27432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2800"/>
              <a:buFont typeface="Arial Black"/>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54"/>
          <p:cNvSpPr txBox="1"/>
          <p:nvPr>
            <p:ph idx="1" type="body"/>
          </p:nvPr>
        </p:nvSpPr>
        <p:spPr>
          <a:xfrm rot="5400000">
            <a:off x="1697037" y="-812799"/>
            <a:ext cx="5851525" cy="80264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9" name="Google Shape;89;p54"/>
          <p:cNvSpPr txBox="1"/>
          <p:nvPr>
            <p:ph idx="10" type="dt"/>
          </p:nvPr>
        </p:nvSpPr>
        <p:spPr>
          <a:xfrm>
            <a:off x="609600" y="6172201"/>
            <a:ext cx="4572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54"/>
          <p:cNvSpPr txBox="1"/>
          <p:nvPr>
            <p:ph idx="11" type="ftr"/>
          </p:nvPr>
        </p:nvSpPr>
        <p:spPr>
          <a:xfrm>
            <a:off x="609600" y="6492876"/>
            <a:ext cx="4572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54"/>
          <p:cNvSpPr txBox="1"/>
          <p:nvPr>
            <p:ph idx="12" type="sldNum"/>
          </p:nvPr>
        </p:nvSpPr>
        <p:spPr>
          <a:xfrm rot="-5400000">
            <a:off x="11189124" y="5824644"/>
            <a:ext cx="1315721" cy="486833"/>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showMasterSp="0" type="title">
  <p:cSld name="TITLE">
    <p:spTree>
      <p:nvGrpSpPr>
        <p:cNvPr id="24" name="Shape 24"/>
        <p:cNvGrpSpPr/>
        <p:nvPr/>
      </p:nvGrpSpPr>
      <p:grpSpPr>
        <a:xfrm>
          <a:off x="0" y="0"/>
          <a:ext cx="0" cy="0"/>
          <a:chOff x="0" y="0"/>
          <a:chExt cx="0" cy="0"/>
        </a:xfrm>
      </p:grpSpPr>
      <p:sp>
        <p:nvSpPr>
          <p:cNvPr id="25" name="Google Shape;25;p45"/>
          <p:cNvSpPr txBox="1"/>
          <p:nvPr>
            <p:ph type="ctrTitle"/>
          </p:nvPr>
        </p:nvSpPr>
        <p:spPr>
          <a:xfrm>
            <a:off x="609600" y="1626915"/>
            <a:ext cx="10363200" cy="317368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6000"/>
              <a:buFont typeface="Arial Black"/>
              <a:buNone/>
              <a:defRPr sz="60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45"/>
          <p:cNvSpPr txBox="1"/>
          <p:nvPr>
            <p:ph idx="1" type="subTitle"/>
          </p:nvPr>
        </p:nvSpPr>
        <p:spPr>
          <a:xfrm>
            <a:off x="609600" y="4800600"/>
            <a:ext cx="9144000" cy="914400"/>
          </a:xfrm>
          <a:prstGeom prst="rect">
            <a:avLst/>
          </a:prstGeom>
          <a:noFill/>
          <a:ln>
            <a:noFill/>
          </a:ln>
        </p:spPr>
        <p:txBody>
          <a:bodyPr anchorCtr="0" anchor="t" bIns="45700" lIns="91425" spcFirstLastPara="1" rIns="91425" wrap="square" tIns="45700">
            <a:normAutofit/>
          </a:bodyPr>
          <a:lstStyle>
            <a:lvl1pPr lvl="0" algn="l">
              <a:spcBef>
                <a:spcPts val="400"/>
              </a:spcBef>
              <a:spcAft>
                <a:spcPts val="0"/>
              </a:spcAft>
              <a:buClr>
                <a:schemeClr val="dk2"/>
              </a:buClr>
              <a:buSzPts val="2000"/>
              <a:buNone/>
              <a:defRPr b="0" cap="none">
                <a:solidFill>
                  <a:schemeClr val="dk2"/>
                </a:solidFill>
                <a:latin typeface="Arial Black"/>
                <a:ea typeface="Arial Black"/>
                <a:cs typeface="Arial Black"/>
                <a:sym typeface="Arial Black"/>
              </a:defRPr>
            </a:lvl1pPr>
            <a:lvl2pPr lvl="1" algn="ctr">
              <a:spcBef>
                <a:spcPts val="600"/>
              </a:spcBef>
              <a:spcAft>
                <a:spcPts val="0"/>
              </a:spcAft>
              <a:buSzPts val="2000"/>
              <a:buNone/>
              <a:defRPr>
                <a:solidFill>
                  <a:srgbClr val="888888"/>
                </a:solidFill>
              </a:defRPr>
            </a:lvl2pPr>
            <a:lvl3pPr lvl="2" algn="ctr">
              <a:spcBef>
                <a:spcPts val="360"/>
              </a:spcBef>
              <a:spcAft>
                <a:spcPts val="0"/>
              </a:spcAft>
              <a:buSzPts val="18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60"/>
              </a:spcBef>
              <a:spcAft>
                <a:spcPts val="0"/>
              </a:spcAft>
              <a:buSzPts val="1800"/>
              <a:buNone/>
              <a:defRPr>
                <a:solidFill>
                  <a:srgbClr val="888888"/>
                </a:solidFill>
              </a:defRPr>
            </a:lvl5pPr>
            <a:lvl6pPr lvl="5" algn="ctr">
              <a:spcBef>
                <a:spcPts val="320"/>
              </a:spcBef>
              <a:spcAft>
                <a:spcPts val="0"/>
              </a:spcAft>
              <a:buSzPts val="1600"/>
              <a:buNone/>
              <a:defRPr>
                <a:solidFill>
                  <a:srgbClr val="888888"/>
                </a:solidFill>
              </a:defRPr>
            </a:lvl6pPr>
            <a:lvl7pPr lvl="6" algn="ctr">
              <a:spcBef>
                <a:spcPts val="320"/>
              </a:spcBef>
              <a:spcAft>
                <a:spcPts val="0"/>
              </a:spcAft>
              <a:buSzPts val="1600"/>
              <a:buNone/>
              <a:defRPr>
                <a:solidFill>
                  <a:srgbClr val="888888"/>
                </a:solidFill>
              </a:defRPr>
            </a:lvl7pPr>
            <a:lvl8pPr lvl="7" algn="ctr">
              <a:spcBef>
                <a:spcPts val="320"/>
              </a:spcBef>
              <a:spcAft>
                <a:spcPts val="0"/>
              </a:spcAft>
              <a:buSzPts val="1600"/>
              <a:buNone/>
              <a:defRPr>
                <a:solidFill>
                  <a:srgbClr val="888888"/>
                </a:solidFill>
              </a:defRPr>
            </a:lvl8pPr>
            <a:lvl9pPr lvl="8" algn="ctr">
              <a:spcBef>
                <a:spcPts val="320"/>
              </a:spcBef>
              <a:spcAft>
                <a:spcPts val="0"/>
              </a:spcAft>
              <a:buSzPts val="1600"/>
              <a:buNone/>
              <a:defRPr>
                <a:solidFill>
                  <a:srgbClr val="888888"/>
                </a:solidFill>
              </a:defRPr>
            </a:lvl9pPr>
          </a:lstStyle>
          <a:p/>
        </p:txBody>
      </p:sp>
      <p:sp>
        <p:nvSpPr>
          <p:cNvPr id="27" name="Google Shape;27;p45"/>
          <p:cNvSpPr txBox="1"/>
          <p:nvPr>
            <p:ph idx="10" type="dt"/>
          </p:nvPr>
        </p:nvSpPr>
        <p:spPr>
          <a:xfrm>
            <a:off x="609600" y="6172201"/>
            <a:ext cx="4572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5"/>
          <p:cNvSpPr txBox="1"/>
          <p:nvPr>
            <p:ph idx="11" type="ftr"/>
          </p:nvPr>
        </p:nvSpPr>
        <p:spPr>
          <a:xfrm>
            <a:off x="609600" y="6492876"/>
            <a:ext cx="4572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5"/>
          <p:cNvSpPr/>
          <p:nvPr/>
        </p:nvSpPr>
        <p:spPr>
          <a:xfrm>
            <a:off x="12001499" y="4846320"/>
            <a:ext cx="190501" cy="2011680"/>
          </a:xfrm>
          <a:prstGeom prst="rect">
            <a:avLst/>
          </a:prstGeom>
          <a:solidFill>
            <a:srgbClr val="FF0000"/>
          </a:solid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0" name="Google Shape;30;p45"/>
          <p:cNvSpPr/>
          <p:nvPr/>
        </p:nvSpPr>
        <p:spPr>
          <a:xfrm>
            <a:off x="12001499" y="0"/>
            <a:ext cx="190501" cy="484632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1" name="Google Shape;31;p45"/>
          <p:cNvSpPr txBox="1"/>
          <p:nvPr>
            <p:ph idx="12" type="sldNum"/>
          </p:nvPr>
        </p:nvSpPr>
        <p:spPr>
          <a:xfrm rot="-5400000">
            <a:off x="11189124" y="5824644"/>
            <a:ext cx="1315721" cy="486833"/>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descr="logo 2" id="32" name="Google Shape;32;p45"/>
          <p:cNvPicPr preferRelativeResize="0"/>
          <p:nvPr/>
        </p:nvPicPr>
        <p:blipFill rotWithShape="1">
          <a:blip r:embed="rId2">
            <a:alphaModFix/>
          </a:blip>
          <a:srcRect b="0" l="0" r="0" t="0"/>
          <a:stretch/>
        </p:blipFill>
        <p:spPr>
          <a:xfrm>
            <a:off x="8836177" y="223837"/>
            <a:ext cx="2804441" cy="82889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33" name="Shape 33"/>
        <p:cNvGrpSpPr/>
        <p:nvPr/>
      </p:nvGrpSpPr>
      <p:grpSpPr>
        <a:xfrm>
          <a:off x="0" y="0"/>
          <a:ext cx="0" cy="0"/>
          <a:chOff x="0" y="0"/>
          <a:chExt cx="0" cy="0"/>
        </a:xfrm>
      </p:grpSpPr>
      <p:sp>
        <p:nvSpPr>
          <p:cNvPr id="34" name="Google Shape;34;p46"/>
          <p:cNvSpPr txBox="1"/>
          <p:nvPr>
            <p:ph idx="10" type="dt"/>
          </p:nvPr>
        </p:nvSpPr>
        <p:spPr>
          <a:xfrm>
            <a:off x="609600" y="6172201"/>
            <a:ext cx="4572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6"/>
          <p:cNvSpPr txBox="1"/>
          <p:nvPr>
            <p:ph idx="11" type="ftr"/>
          </p:nvPr>
        </p:nvSpPr>
        <p:spPr>
          <a:xfrm>
            <a:off x="609600" y="6492876"/>
            <a:ext cx="4572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46"/>
          <p:cNvSpPr txBox="1"/>
          <p:nvPr>
            <p:ph idx="12" type="sldNum"/>
          </p:nvPr>
        </p:nvSpPr>
        <p:spPr>
          <a:xfrm rot="-5400000">
            <a:off x="11189124" y="5824644"/>
            <a:ext cx="1315721" cy="486833"/>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37" name="Shape 37"/>
        <p:cNvGrpSpPr/>
        <p:nvPr/>
      </p:nvGrpSpPr>
      <p:grpSpPr>
        <a:xfrm>
          <a:off x="0" y="0"/>
          <a:ext cx="0" cy="0"/>
          <a:chOff x="0" y="0"/>
          <a:chExt cx="0" cy="0"/>
        </a:xfrm>
      </p:grpSpPr>
      <p:sp>
        <p:nvSpPr>
          <p:cNvPr id="38" name="Google Shape;38;p47"/>
          <p:cNvSpPr txBox="1"/>
          <p:nvPr>
            <p:ph type="title"/>
          </p:nvPr>
        </p:nvSpPr>
        <p:spPr>
          <a:xfrm>
            <a:off x="609600" y="1447801"/>
            <a:ext cx="10363200" cy="432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7200"/>
              <a:buFont typeface="Arial Black"/>
              <a:buNone/>
              <a:defRPr b="0" sz="72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47"/>
          <p:cNvSpPr txBox="1"/>
          <p:nvPr>
            <p:ph idx="1" type="body"/>
          </p:nvPr>
        </p:nvSpPr>
        <p:spPr>
          <a:xfrm>
            <a:off x="609600" y="228601"/>
            <a:ext cx="10363200" cy="10668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chemeClr val="dk2"/>
              </a:buClr>
              <a:buSzPts val="2000"/>
              <a:buNone/>
              <a:defRPr b="0" sz="2000" cap="none">
                <a:solidFill>
                  <a:schemeClr val="dk2"/>
                </a:solidFill>
                <a:latin typeface="Arial Black"/>
                <a:ea typeface="Arial Black"/>
                <a:cs typeface="Arial Black"/>
                <a:sym typeface="Arial Black"/>
              </a:defRPr>
            </a:lvl1pPr>
            <a:lvl2pPr indent="-228600" lvl="1" marL="914400" algn="l">
              <a:spcBef>
                <a:spcPts val="60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40" name="Google Shape;40;p47"/>
          <p:cNvSpPr txBox="1"/>
          <p:nvPr>
            <p:ph idx="10" type="dt"/>
          </p:nvPr>
        </p:nvSpPr>
        <p:spPr>
          <a:xfrm>
            <a:off x="609600" y="6172201"/>
            <a:ext cx="4572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47"/>
          <p:cNvSpPr txBox="1"/>
          <p:nvPr>
            <p:ph idx="12" type="sldNum"/>
          </p:nvPr>
        </p:nvSpPr>
        <p:spPr>
          <a:xfrm rot="-5400000">
            <a:off x="11189124" y="5824644"/>
            <a:ext cx="1315721" cy="486833"/>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42" name="Google Shape;42;p47"/>
          <p:cNvSpPr txBox="1"/>
          <p:nvPr>
            <p:ph idx="11" type="ftr"/>
          </p:nvPr>
        </p:nvSpPr>
        <p:spPr>
          <a:xfrm>
            <a:off x="609600" y="6492876"/>
            <a:ext cx="4572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43" name="Shape 43"/>
        <p:cNvGrpSpPr/>
        <p:nvPr/>
      </p:nvGrpSpPr>
      <p:grpSpPr>
        <a:xfrm>
          <a:off x="0" y="0"/>
          <a:ext cx="0" cy="0"/>
          <a:chOff x="0" y="0"/>
          <a:chExt cx="0" cy="0"/>
        </a:xfrm>
      </p:grpSpPr>
      <p:sp>
        <p:nvSpPr>
          <p:cNvPr id="44" name="Google Shape;44;p48"/>
          <p:cNvSpPr txBox="1"/>
          <p:nvPr>
            <p:ph type="title"/>
          </p:nvPr>
        </p:nvSpPr>
        <p:spPr>
          <a:xfrm>
            <a:off x="609600" y="152718"/>
            <a:ext cx="7721600" cy="13716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6"/>
              </a:buClr>
              <a:buSzPts val="2800"/>
              <a:buFont typeface="Arial Black"/>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48"/>
          <p:cNvSpPr txBox="1"/>
          <p:nvPr>
            <p:ph idx="1" type="body"/>
          </p:nvPr>
        </p:nvSpPr>
        <p:spPr>
          <a:xfrm>
            <a:off x="2174240" y="1574800"/>
            <a:ext cx="438912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6" name="Google Shape;46;p48"/>
          <p:cNvSpPr txBox="1"/>
          <p:nvPr>
            <p:ph idx="2" type="body"/>
          </p:nvPr>
        </p:nvSpPr>
        <p:spPr>
          <a:xfrm>
            <a:off x="6786880" y="1574800"/>
            <a:ext cx="438912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47" name="Google Shape;47;p48"/>
          <p:cNvSpPr txBox="1"/>
          <p:nvPr>
            <p:ph idx="10" type="dt"/>
          </p:nvPr>
        </p:nvSpPr>
        <p:spPr>
          <a:xfrm>
            <a:off x="609600" y="6172201"/>
            <a:ext cx="4572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48"/>
          <p:cNvSpPr txBox="1"/>
          <p:nvPr>
            <p:ph idx="11" type="ftr"/>
          </p:nvPr>
        </p:nvSpPr>
        <p:spPr>
          <a:xfrm>
            <a:off x="609600" y="6492876"/>
            <a:ext cx="4572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48"/>
          <p:cNvSpPr txBox="1"/>
          <p:nvPr>
            <p:ph idx="12" type="sldNum"/>
          </p:nvPr>
        </p:nvSpPr>
        <p:spPr>
          <a:xfrm rot="-5400000">
            <a:off x="11189124" y="5824644"/>
            <a:ext cx="1315721" cy="486833"/>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50" name="Shape 50"/>
        <p:cNvGrpSpPr/>
        <p:nvPr/>
      </p:nvGrpSpPr>
      <p:grpSpPr>
        <a:xfrm>
          <a:off x="0" y="0"/>
          <a:ext cx="0" cy="0"/>
          <a:chOff x="0" y="0"/>
          <a:chExt cx="0" cy="0"/>
        </a:xfrm>
      </p:grpSpPr>
      <p:sp>
        <p:nvSpPr>
          <p:cNvPr id="51" name="Google Shape;51;p49"/>
          <p:cNvSpPr txBox="1"/>
          <p:nvPr>
            <p:ph type="title"/>
          </p:nvPr>
        </p:nvSpPr>
        <p:spPr>
          <a:xfrm>
            <a:off x="609600" y="152718"/>
            <a:ext cx="7721600" cy="13716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6"/>
              </a:buClr>
              <a:buSzPts val="2800"/>
              <a:buFont typeface="Arial Black"/>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49"/>
          <p:cNvSpPr txBox="1"/>
          <p:nvPr>
            <p:ph idx="1" type="body"/>
          </p:nvPr>
        </p:nvSpPr>
        <p:spPr>
          <a:xfrm>
            <a:off x="2170176" y="1572768"/>
            <a:ext cx="438912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3" name="Google Shape;53;p49"/>
          <p:cNvSpPr txBox="1"/>
          <p:nvPr>
            <p:ph idx="2" type="body"/>
          </p:nvPr>
        </p:nvSpPr>
        <p:spPr>
          <a:xfrm>
            <a:off x="2170176" y="2259366"/>
            <a:ext cx="438912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4" name="Google Shape;54;p49"/>
          <p:cNvSpPr txBox="1"/>
          <p:nvPr>
            <p:ph idx="3" type="body"/>
          </p:nvPr>
        </p:nvSpPr>
        <p:spPr>
          <a:xfrm>
            <a:off x="6790944" y="1572768"/>
            <a:ext cx="438912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5" name="Google Shape;55;p49"/>
          <p:cNvSpPr txBox="1"/>
          <p:nvPr>
            <p:ph idx="4" type="body"/>
          </p:nvPr>
        </p:nvSpPr>
        <p:spPr>
          <a:xfrm>
            <a:off x="6790944" y="2259366"/>
            <a:ext cx="438912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6" name="Google Shape;56;p49"/>
          <p:cNvSpPr txBox="1"/>
          <p:nvPr>
            <p:ph idx="10" type="dt"/>
          </p:nvPr>
        </p:nvSpPr>
        <p:spPr>
          <a:xfrm>
            <a:off x="609600" y="6172201"/>
            <a:ext cx="4572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49"/>
          <p:cNvSpPr txBox="1"/>
          <p:nvPr>
            <p:ph idx="11" type="ftr"/>
          </p:nvPr>
        </p:nvSpPr>
        <p:spPr>
          <a:xfrm>
            <a:off x="609600" y="6492876"/>
            <a:ext cx="4572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49"/>
          <p:cNvSpPr txBox="1"/>
          <p:nvPr>
            <p:ph idx="12" type="sldNum"/>
          </p:nvPr>
        </p:nvSpPr>
        <p:spPr>
          <a:xfrm rot="-5400000">
            <a:off x="11189124" y="5824644"/>
            <a:ext cx="1315721" cy="486833"/>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59" name="Shape 59"/>
        <p:cNvGrpSpPr/>
        <p:nvPr/>
      </p:nvGrpSpPr>
      <p:grpSpPr>
        <a:xfrm>
          <a:off x="0" y="0"/>
          <a:ext cx="0" cy="0"/>
          <a:chOff x="0" y="0"/>
          <a:chExt cx="0" cy="0"/>
        </a:xfrm>
      </p:grpSpPr>
      <p:sp>
        <p:nvSpPr>
          <p:cNvPr id="60" name="Google Shape;60;p50"/>
          <p:cNvSpPr txBox="1"/>
          <p:nvPr>
            <p:ph type="title"/>
          </p:nvPr>
        </p:nvSpPr>
        <p:spPr>
          <a:xfrm>
            <a:off x="609600" y="152718"/>
            <a:ext cx="77216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50"/>
          <p:cNvSpPr txBox="1"/>
          <p:nvPr>
            <p:ph idx="10" type="dt"/>
          </p:nvPr>
        </p:nvSpPr>
        <p:spPr>
          <a:xfrm>
            <a:off x="609600" y="6172201"/>
            <a:ext cx="4572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50"/>
          <p:cNvSpPr txBox="1"/>
          <p:nvPr>
            <p:ph idx="11" type="ftr"/>
          </p:nvPr>
        </p:nvSpPr>
        <p:spPr>
          <a:xfrm>
            <a:off x="609600" y="6492876"/>
            <a:ext cx="4572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50"/>
          <p:cNvSpPr txBox="1"/>
          <p:nvPr>
            <p:ph idx="12" type="sldNum"/>
          </p:nvPr>
        </p:nvSpPr>
        <p:spPr>
          <a:xfrm rot="-5400000">
            <a:off x="11189124" y="5824644"/>
            <a:ext cx="1315721" cy="486833"/>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64" name="Shape 64"/>
        <p:cNvGrpSpPr/>
        <p:nvPr/>
      </p:nvGrpSpPr>
      <p:grpSpPr>
        <a:xfrm>
          <a:off x="0" y="0"/>
          <a:ext cx="0" cy="0"/>
          <a:chOff x="0" y="0"/>
          <a:chExt cx="0" cy="0"/>
        </a:xfrm>
      </p:grpSpPr>
      <p:sp>
        <p:nvSpPr>
          <p:cNvPr id="65" name="Google Shape;65;p51"/>
          <p:cNvSpPr txBox="1"/>
          <p:nvPr>
            <p:ph idx="1" type="body"/>
          </p:nvPr>
        </p:nvSpPr>
        <p:spPr>
          <a:xfrm>
            <a:off x="4766733" y="1600200"/>
            <a:ext cx="6815667"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640"/>
              </a:spcBef>
              <a:spcAft>
                <a:spcPts val="0"/>
              </a:spcAft>
              <a:buClr>
                <a:schemeClr val="dk1"/>
              </a:buClr>
              <a:buSzPts val="3200"/>
              <a:buNone/>
              <a:defRPr sz="3200"/>
            </a:lvl1pPr>
            <a:lvl2pPr indent="-406400" lvl="1" marL="914400" algn="l">
              <a:spcBef>
                <a:spcPts val="600"/>
              </a:spcBef>
              <a:spcAft>
                <a:spcPts val="0"/>
              </a:spcAft>
              <a:buSzPts val="2800"/>
              <a:buChar char="•"/>
              <a:defRPr sz="2800"/>
            </a:lvl2pPr>
            <a:lvl3pPr indent="-381000" lvl="2" marL="1371600" algn="l">
              <a:spcBef>
                <a:spcPts val="480"/>
              </a:spcBef>
              <a:spcAft>
                <a:spcPts val="0"/>
              </a:spcAft>
              <a:buSzPts val="240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55600" lvl="5" marL="2743200" algn="l">
              <a:spcBef>
                <a:spcPts val="400"/>
              </a:spcBef>
              <a:spcAft>
                <a:spcPts val="0"/>
              </a:spcAft>
              <a:buSzPts val="2000"/>
              <a:buChar char="•"/>
              <a:defRPr sz="2000"/>
            </a:lvl6pPr>
            <a:lvl7pPr indent="-355600" lvl="6" marL="3200400" algn="l">
              <a:spcBef>
                <a:spcPts val="400"/>
              </a:spcBef>
              <a:spcAft>
                <a:spcPts val="0"/>
              </a:spcAft>
              <a:buSzPts val="2000"/>
              <a:buChar char="•"/>
              <a:defRPr sz="2000"/>
            </a:lvl7pPr>
            <a:lvl8pPr indent="-355600" lvl="7" marL="3657600" algn="l">
              <a:spcBef>
                <a:spcPts val="400"/>
              </a:spcBef>
              <a:spcAft>
                <a:spcPts val="0"/>
              </a:spcAft>
              <a:buSzPts val="2000"/>
              <a:buChar char="•"/>
              <a:defRPr sz="2000"/>
            </a:lvl8pPr>
            <a:lvl9pPr indent="-355600" lvl="8" marL="4114800" algn="l">
              <a:spcBef>
                <a:spcPts val="400"/>
              </a:spcBef>
              <a:spcAft>
                <a:spcPts val="0"/>
              </a:spcAft>
              <a:buSzPts val="2000"/>
              <a:buChar char="•"/>
              <a:defRPr sz="2000"/>
            </a:lvl9pPr>
          </a:lstStyle>
          <a:p/>
        </p:txBody>
      </p:sp>
      <p:sp>
        <p:nvSpPr>
          <p:cNvPr id="66" name="Google Shape;66;p51"/>
          <p:cNvSpPr txBox="1"/>
          <p:nvPr>
            <p:ph idx="2" type="body"/>
          </p:nvPr>
        </p:nvSpPr>
        <p:spPr>
          <a:xfrm>
            <a:off x="609601" y="1600200"/>
            <a:ext cx="4011084"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67" name="Google Shape;67;p51"/>
          <p:cNvSpPr txBox="1"/>
          <p:nvPr>
            <p:ph idx="10" type="dt"/>
          </p:nvPr>
        </p:nvSpPr>
        <p:spPr>
          <a:xfrm>
            <a:off x="609600" y="6172201"/>
            <a:ext cx="4572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51"/>
          <p:cNvSpPr txBox="1"/>
          <p:nvPr>
            <p:ph idx="11" type="ftr"/>
          </p:nvPr>
        </p:nvSpPr>
        <p:spPr>
          <a:xfrm>
            <a:off x="609600" y="6492876"/>
            <a:ext cx="4572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51"/>
          <p:cNvSpPr txBox="1"/>
          <p:nvPr>
            <p:ph idx="12" type="sldNum"/>
          </p:nvPr>
        </p:nvSpPr>
        <p:spPr>
          <a:xfrm rot="-5400000">
            <a:off x="11189124" y="5824644"/>
            <a:ext cx="1315721" cy="486833"/>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70" name="Google Shape;70;p51"/>
          <p:cNvSpPr txBox="1"/>
          <p:nvPr>
            <p:ph type="title"/>
          </p:nvPr>
        </p:nvSpPr>
        <p:spPr>
          <a:xfrm>
            <a:off x="609600" y="152718"/>
            <a:ext cx="7721600" cy="13716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accent6"/>
              </a:buClr>
              <a:buSzPts val="2800"/>
              <a:buFont typeface="Arial Black"/>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showMasterSp="0" type="picTx">
  <p:cSld name="PICTURE_WITH_CAPTION_TEXT">
    <p:spTree>
      <p:nvGrpSpPr>
        <p:cNvPr id="71" name="Shape 71"/>
        <p:cNvGrpSpPr/>
        <p:nvPr/>
      </p:nvGrpSpPr>
      <p:grpSpPr>
        <a:xfrm>
          <a:off x="0" y="0"/>
          <a:ext cx="0" cy="0"/>
          <a:chOff x="0" y="0"/>
          <a:chExt cx="0" cy="0"/>
        </a:xfrm>
      </p:grpSpPr>
      <p:sp>
        <p:nvSpPr>
          <p:cNvPr id="72" name="Google Shape;72;p52"/>
          <p:cNvSpPr/>
          <p:nvPr/>
        </p:nvSpPr>
        <p:spPr>
          <a:xfrm>
            <a:off x="12001499" y="4846320"/>
            <a:ext cx="190501" cy="201168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3" name="Google Shape;73;p52"/>
          <p:cNvSpPr/>
          <p:nvPr>
            <p:ph idx="2" type="pic"/>
          </p:nvPr>
        </p:nvSpPr>
        <p:spPr>
          <a:xfrm>
            <a:off x="-1" y="0"/>
            <a:ext cx="12001169" cy="4846320"/>
          </a:xfrm>
          <a:prstGeom prst="rect">
            <a:avLst/>
          </a:prstGeom>
          <a:solidFill>
            <a:srgbClr val="BFBFBF"/>
          </a:solid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1pPr>
            <a:lvl2pPr lvl="1" marR="0" rtl="0" algn="l">
              <a:spcBef>
                <a:spcPts val="600"/>
              </a:spcBef>
              <a:spcAft>
                <a:spcPts val="0"/>
              </a:spcAft>
              <a:buClr>
                <a:schemeClr val="dk2"/>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2"/>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74" name="Google Shape;74;p52"/>
          <p:cNvSpPr txBox="1"/>
          <p:nvPr>
            <p:ph idx="1" type="body"/>
          </p:nvPr>
        </p:nvSpPr>
        <p:spPr>
          <a:xfrm>
            <a:off x="609600" y="5715000"/>
            <a:ext cx="10871200" cy="45720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5" name="Google Shape;75;p52"/>
          <p:cNvSpPr txBox="1"/>
          <p:nvPr>
            <p:ph idx="10" type="dt"/>
          </p:nvPr>
        </p:nvSpPr>
        <p:spPr>
          <a:xfrm>
            <a:off x="609600" y="6172201"/>
            <a:ext cx="4572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52"/>
          <p:cNvSpPr txBox="1"/>
          <p:nvPr>
            <p:ph idx="11" type="ftr"/>
          </p:nvPr>
        </p:nvSpPr>
        <p:spPr>
          <a:xfrm>
            <a:off x="609600" y="6492876"/>
            <a:ext cx="4572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52"/>
          <p:cNvSpPr txBox="1"/>
          <p:nvPr>
            <p:ph idx="12" type="sldNum"/>
          </p:nvPr>
        </p:nvSpPr>
        <p:spPr>
          <a:xfrm rot="-5400000">
            <a:off x="11189124" y="5824644"/>
            <a:ext cx="1315721" cy="486833"/>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78" name="Google Shape;78;p52"/>
          <p:cNvSpPr txBox="1"/>
          <p:nvPr>
            <p:ph type="title"/>
          </p:nvPr>
        </p:nvSpPr>
        <p:spPr>
          <a:xfrm>
            <a:off x="609600" y="4953000"/>
            <a:ext cx="10871200" cy="7620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accent6"/>
              </a:buClr>
              <a:buSzPts val="2400"/>
              <a:buFont typeface="Arial Black"/>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52"/>
          <p:cNvSpPr/>
          <p:nvPr/>
        </p:nvSpPr>
        <p:spPr>
          <a:xfrm>
            <a:off x="12001499" y="0"/>
            <a:ext cx="190501" cy="484632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3"/>
          <p:cNvSpPr txBox="1"/>
          <p:nvPr>
            <p:ph type="title"/>
          </p:nvPr>
        </p:nvSpPr>
        <p:spPr>
          <a:xfrm>
            <a:off x="609600" y="152718"/>
            <a:ext cx="7721600" cy="13716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accent6"/>
              </a:buClr>
              <a:buSzPts val="3600"/>
              <a:buFont typeface="Arial Black"/>
              <a:buNone/>
              <a:defRPr b="0" i="0" sz="3600" u="none" cap="none" strike="noStrike">
                <a:solidFill>
                  <a:schemeClr val="accent6"/>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43"/>
          <p:cNvSpPr txBox="1"/>
          <p:nvPr>
            <p:ph idx="1" type="body"/>
          </p:nvPr>
        </p:nvSpPr>
        <p:spPr>
          <a:xfrm>
            <a:off x="609600" y="1752601"/>
            <a:ext cx="10160000" cy="4373563"/>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1pPr>
            <a:lvl2pPr indent="-355600" lvl="1" marL="914400" marR="0" rtl="0" algn="l">
              <a:spcBef>
                <a:spcPts val="600"/>
              </a:spcBef>
              <a:spcAft>
                <a:spcPts val="0"/>
              </a:spcAft>
              <a:buClr>
                <a:schemeClr val="dk2"/>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12" name="Google Shape;12;p43"/>
          <p:cNvSpPr txBox="1"/>
          <p:nvPr>
            <p:ph idx="10" type="dt"/>
          </p:nvPr>
        </p:nvSpPr>
        <p:spPr>
          <a:xfrm>
            <a:off x="609600" y="6172201"/>
            <a:ext cx="4572000" cy="304800"/>
          </a:xfrm>
          <a:prstGeom prst="rect">
            <a:avLst/>
          </a:prstGeom>
          <a:noFill/>
          <a:ln>
            <a:noFill/>
          </a:ln>
        </p:spPr>
        <p:txBody>
          <a:bodyPr anchorCtr="0" anchor="b" bIns="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43"/>
          <p:cNvSpPr txBox="1"/>
          <p:nvPr>
            <p:ph idx="11" type="ftr"/>
          </p:nvPr>
        </p:nvSpPr>
        <p:spPr>
          <a:xfrm>
            <a:off x="609600" y="6492876"/>
            <a:ext cx="4572000" cy="28384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43"/>
          <p:cNvSpPr txBox="1"/>
          <p:nvPr>
            <p:ph idx="12" type="sldNum"/>
          </p:nvPr>
        </p:nvSpPr>
        <p:spPr>
          <a:xfrm rot="-5400000">
            <a:off x="11189124" y="5824644"/>
            <a:ext cx="1315721" cy="486833"/>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1" i="0" sz="2400" u="none" cap="none" strike="noStrike">
                <a:solidFill>
                  <a:schemeClr val="dk2"/>
                </a:solidFill>
                <a:latin typeface="Arial"/>
                <a:ea typeface="Arial"/>
                <a:cs typeface="Arial"/>
                <a:sym typeface="Arial"/>
              </a:defRPr>
            </a:lvl1pPr>
            <a:lvl2pPr indent="0" lvl="1" marL="0" marR="0" rtl="0" algn="l">
              <a:spcBef>
                <a:spcPts val="0"/>
              </a:spcBef>
              <a:buNone/>
              <a:defRPr b="1" i="0" sz="2400" u="none" cap="none" strike="noStrike">
                <a:solidFill>
                  <a:schemeClr val="dk2"/>
                </a:solidFill>
                <a:latin typeface="Arial"/>
                <a:ea typeface="Arial"/>
                <a:cs typeface="Arial"/>
                <a:sym typeface="Arial"/>
              </a:defRPr>
            </a:lvl2pPr>
            <a:lvl3pPr indent="0" lvl="2" marL="0" marR="0" rtl="0" algn="l">
              <a:spcBef>
                <a:spcPts val="0"/>
              </a:spcBef>
              <a:buNone/>
              <a:defRPr b="1" i="0" sz="2400" u="none" cap="none" strike="noStrike">
                <a:solidFill>
                  <a:schemeClr val="dk2"/>
                </a:solidFill>
                <a:latin typeface="Arial"/>
                <a:ea typeface="Arial"/>
                <a:cs typeface="Arial"/>
                <a:sym typeface="Arial"/>
              </a:defRPr>
            </a:lvl3pPr>
            <a:lvl4pPr indent="0" lvl="3" marL="0" marR="0" rtl="0" algn="l">
              <a:spcBef>
                <a:spcPts val="0"/>
              </a:spcBef>
              <a:buNone/>
              <a:defRPr b="1" i="0" sz="2400" u="none" cap="none" strike="noStrike">
                <a:solidFill>
                  <a:schemeClr val="dk2"/>
                </a:solidFill>
                <a:latin typeface="Arial"/>
                <a:ea typeface="Arial"/>
                <a:cs typeface="Arial"/>
                <a:sym typeface="Arial"/>
              </a:defRPr>
            </a:lvl4pPr>
            <a:lvl5pPr indent="0" lvl="4" marL="0" marR="0" rtl="0" algn="l">
              <a:spcBef>
                <a:spcPts val="0"/>
              </a:spcBef>
              <a:buNone/>
              <a:defRPr b="1" i="0" sz="2400" u="none" cap="none" strike="noStrike">
                <a:solidFill>
                  <a:schemeClr val="dk2"/>
                </a:solidFill>
                <a:latin typeface="Arial"/>
                <a:ea typeface="Arial"/>
                <a:cs typeface="Arial"/>
                <a:sym typeface="Arial"/>
              </a:defRPr>
            </a:lvl5pPr>
            <a:lvl6pPr indent="0" lvl="5" marL="0" marR="0" rtl="0" algn="l">
              <a:spcBef>
                <a:spcPts val="0"/>
              </a:spcBef>
              <a:buNone/>
              <a:defRPr b="1" i="0" sz="2400" u="none" cap="none" strike="noStrike">
                <a:solidFill>
                  <a:schemeClr val="dk2"/>
                </a:solidFill>
                <a:latin typeface="Arial"/>
                <a:ea typeface="Arial"/>
                <a:cs typeface="Arial"/>
                <a:sym typeface="Arial"/>
              </a:defRPr>
            </a:lvl6pPr>
            <a:lvl7pPr indent="0" lvl="6" marL="0" marR="0" rtl="0" algn="l">
              <a:spcBef>
                <a:spcPts val="0"/>
              </a:spcBef>
              <a:buNone/>
              <a:defRPr b="1" i="0" sz="2400" u="none" cap="none" strike="noStrike">
                <a:solidFill>
                  <a:schemeClr val="dk2"/>
                </a:solidFill>
                <a:latin typeface="Arial"/>
                <a:ea typeface="Arial"/>
                <a:cs typeface="Arial"/>
                <a:sym typeface="Arial"/>
              </a:defRPr>
            </a:lvl7pPr>
            <a:lvl8pPr indent="0" lvl="7" marL="0" marR="0" rtl="0" algn="l">
              <a:spcBef>
                <a:spcPts val="0"/>
              </a:spcBef>
              <a:buNone/>
              <a:defRPr b="1" i="0" sz="2400" u="none" cap="none" strike="noStrike">
                <a:solidFill>
                  <a:schemeClr val="dk2"/>
                </a:solidFill>
                <a:latin typeface="Arial"/>
                <a:ea typeface="Arial"/>
                <a:cs typeface="Arial"/>
                <a:sym typeface="Arial"/>
              </a:defRPr>
            </a:lvl8pPr>
            <a:lvl9pPr indent="0" lvl="8" marL="0" marR="0" rtl="0" algn="l">
              <a:spcBef>
                <a:spcPts val="0"/>
              </a:spcBef>
              <a:buNone/>
              <a:defRPr b="1" i="0" sz="24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
        <p:nvSpPr>
          <p:cNvPr id="15" name="Google Shape;15;p43"/>
          <p:cNvSpPr/>
          <p:nvPr/>
        </p:nvSpPr>
        <p:spPr>
          <a:xfrm>
            <a:off x="12001499" y="0"/>
            <a:ext cx="190501" cy="13716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 name="Google Shape;16;p43"/>
          <p:cNvSpPr/>
          <p:nvPr/>
        </p:nvSpPr>
        <p:spPr>
          <a:xfrm>
            <a:off x="12001499" y="1371600"/>
            <a:ext cx="190501" cy="5486400"/>
          </a:xfrm>
          <a:prstGeom prst="rect">
            <a:avLst/>
          </a:prstGeom>
          <a:solidFill>
            <a:srgbClr val="FF0000"/>
          </a:solid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logo 2" id="17" name="Google Shape;17;p43"/>
          <p:cNvPicPr preferRelativeResize="0"/>
          <p:nvPr/>
        </p:nvPicPr>
        <p:blipFill rotWithShape="1">
          <a:blip r:embed="rId1">
            <a:alphaModFix/>
          </a:blip>
          <a:srcRect b="0" l="0" r="0" t="0"/>
          <a:stretch/>
        </p:blipFill>
        <p:spPr>
          <a:xfrm>
            <a:off x="8836177" y="223837"/>
            <a:ext cx="2804441" cy="828899"/>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2.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
          <p:cNvSpPr txBox="1"/>
          <p:nvPr>
            <p:ph type="title"/>
          </p:nvPr>
        </p:nvSpPr>
        <p:spPr>
          <a:xfrm>
            <a:off x="1981200" y="692696"/>
            <a:ext cx="6851104" cy="936104"/>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accent6"/>
              </a:buClr>
              <a:buSzPts val="3600"/>
              <a:buFont typeface="Arial"/>
              <a:buNone/>
            </a:pPr>
            <a:r>
              <a:rPr b="0" lang="en-US">
                <a:latin typeface="Arial"/>
                <a:ea typeface="Arial"/>
                <a:cs typeface="Arial"/>
                <a:sym typeface="Arial"/>
              </a:rPr>
              <a:t>CE ȘTIU DESPRE MAX?</a:t>
            </a:r>
            <a:endParaRPr/>
          </a:p>
        </p:txBody>
      </p:sp>
      <p:sp>
        <p:nvSpPr>
          <p:cNvPr id="97" name="Google Shape;97;p1"/>
          <p:cNvSpPr txBox="1"/>
          <p:nvPr>
            <p:ph idx="1" type="body"/>
          </p:nvPr>
        </p:nvSpPr>
        <p:spPr>
          <a:xfrm>
            <a:off x="1323242" y="1772817"/>
            <a:ext cx="8727250" cy="4838998"/>
          </a:xfrm>
          <a:prstGeom prst="rect">
            <a:avLst/>
          </a:prstGeom>
          <a:noFill/>
          <a:ln>
            <a:noFill/>
          </a:ln>
        </p:spPr>
        <p:txBody>
          <a:bodyPr anchorCtr="0" anchor="t" bIns="45700" lIns="91425" spcFirstLastPara="1" rIns="91425" wrap="square" tIns="45700">
            <a:normAutofit lnSpcReduction="10000"/>
          </a:bodyPr>
          <a:lstStyle/>
          <a:p>
            <a:pPr indent="0" lvl="0" marL="0" rtl="0" algn="just">
              <a:lnSpc>
                <a:spcPct val="150000"/>
              </a:lnSpc>
              <a:spcBef>
                <a:spcPts val="0"/>
              </a:spcBef>
              <a:spcAft>
                <a:spcPts val="0"/>
              </a:spcAft>
              <a:buClr>
                <a:schemeClr val="dk1"/>
              </a:buClr>
              <a:buSzPts val="2000"/>
              <a:buNone/>
            </a:pPr>
            <a:r>
              <a:rPr b="0" lang="en-US"/>
              <a:t>Este perioada inițială, iar elevilor li s-a dat o problemă de matematică la care să se gândească. Au 10 minute pentru a calcula soluția pentru problema lui de matematică, dar Max nu lucrează la asta, ci în schimb desenează ceva. Chiar și atunci când profesorul încearcă să-l încurajeze într-un mod blând să lucreze precum fac ceilalți, el se enervează și se supără spunând că nu o va face și se întinde pe birou. Profesorul știe că Max este un elev foarte bun la diferite discipline, dar chiar se chinuie cu matematica, de obicei are probleme pentru a îndeplini orice problemă dată în clasă și îl face să fie supărat și nesigur de el însuși. Copiii încep să-și bată joc de el, pentru că el nu știe niciodată răspunsul chiar și pentru probleme de matematică foarte ușoare.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0"/>
          <p:cNvSpPr txBox="1"/>
          <p:nvPr>
            <p:ph type="ctrTitle"/>
          </p:nvPr>
        </p:nvSpPr>
        <p:spPr>
          <a:xfrm>
            <a:off x="1881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accent6"/>
              </a:buClr>
              <a:buSzPts val="4000"/>
              <a:buFont typeface="Arial Black"/>
              <a:buNone/>
            </a:pPr>
            <a:r>
              <a:rPr lang="en-US" sz="4000"/>
              <a:t>2. Etapele construirii unei strategii de lucru cu un student cu tulburare de funcție executivă (EFD)</a:t>
            </a:r>
            <a:endParaRPr sz="4000"/>
          </a:p>
        </p:txBody>
      </p:sp>
      <p:sp>
        <p:nvSpPr>
          <p:cNvPr id="156" name="Google Shape;156;p10"/>
          <p:cNvSpPr txBox="1"/>
          <p:nvPr>
            <p:ph idx="1" type="subTitle"/>
          </p:nvPr>
        </p:nvSpPr>
        <p:spPr>
          <a:xfrm>
            <a:off x="2166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en-US"/>
              <a:t> </a:t>
            </a:r>
            <a:endParaRPr/>
          </a:p>
        </p:txBody>
      </p:sp>
      <p:pic>
        <p:nvPicPr>
          <p:cNvPr id="157" name="Google Shape;157;p10"/>
          <p:cNvPicPr preferRelativeResize="0"/>
          <p:nvPr/>
        </p:nvPicPr>
        <p:blipFill rotWithShape="1">
          <a:blip r:embed="rId3">
            <a:alphaModFix/>
          </a:blip>
          <a:srcRect b="0" l="0" r="0" t="0"/>
          <a:stretch/>
        </p:blipFill>
        <p:spPr>
          <a:xfrm>
            <a:off x="1666844" y="285729"/>
            <a:ext cx="1928826" cy="549715"/>
          </a:xfrm>
          <a:prstGeom prst="rect">
            <a:avLst/>
          </a:prstGeom>
          <a:noFill/>
          <a:ln>
            <a:noFill/>
          </a:ln>
        </p:spPr>
      </p:pic>
      <p:sp>
        <p:nvSpPr>
          <p:cNvPr id="158" name="Google Shape;158;p10"/>
          <p:cNvSpPr/>
          <p:nvPr/>
        </p:nvSpPr>
        <p:spPr>
          <a:xfrm>
            <a:off x="1738282" y="785796"/>
            <a:ext cx="3637638"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1400" u="none" cap="none" strike="noStrike">
                <a:solidFill>
                  <a:srgbClr val="000000"/>
                </a:solidFill>
                <a:latin typeface="Arial"/>
                <a:ea typeface="Arial"/>
                <a:cs typeface="Arial"/>
                <a:sym typeface="Arial"/>
              </a:rPr>
              <a:t>ERASMUS + 2019-1-PL01- KA201-06486</a:t>
            </a:r>
            <a:endParaRPr b="0" i="0" sz="1050" u="none" cap="none" strike="noStrike">
              <a:solidFill>
                <a:srgbClr val="455F5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1"/>
          <p:cNvSpPr txBox="1"/>
          <p:nvPr>
            <p:ph type="title"/>
          </p:nvPr>
        </p:nvSpPr>
        <p:spPr>
          <a:xfrm>
            <a:off x="1981200" y="620688"/>
            <a:ext cx="5791200" cy="90363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INTRODUCERE</a:t>
            </a:r>
            <a:endParaRPr/>
          </a:p>
        </p:txBody>
      </p:sp>
      <p:sp>
        <p:nvSpPr>
          <p:cNvPr id="164" name="Google Shape;164;p11"/>
          <p:cNvSpPr txBox="1"/>
          <p:nvPr>
            <p:ph idx="1" type="body"/>
          </p:nvPr>
        </p:nvSpPr>
        <p:spPr>
          <a:xfrm>
            <a:off x="1981200" y="1752601"/>
            <a:ext cx="8003232" cy="4373563"/>
          </a:xfrm>
          <a:prstGeom prst="rect">
            <a:avLst/>
          </a:prstGeom>
          <a:noFill/>
          <a:ln>
            <a:noFill/>
          </a:ln>
        </p:spPr>
        <p:txBody>
          <a:bodyPr anchorCtr="0" anchor="t" bIns="45700" lIns="91425" spcFirstLastPara="1" rIns="91425" wrap="square" tIns="45700">
            <a:normAutofit fontScale="85000" lnSpcReduction="20000"/>
          </a:bodyPr>
          <a:lstStyle/>
          <a:p>
            <a:pPr indent="-342900" lvl="0" marL="342900" rtl="0" algn="l">
              <a:spcBef>
                <a:spcPts val="0"/>
              </a:spcBef>
              <a:spcAft>
                <a:spcPts val="0"/>
              </a:spcAft>
              <a:buClr>
                <a:schemeClr val="dk1"/>
              </a:buClr>
              <a:buSzPct val="100000"/>
              <a:buFont typeface="Arial"/>
              <a:buChar char="•"/>
            </a:pPr>
            <a:r>
              <a:rPr b="0" lang="en-US" sz="2400"/>
              <a:t>Funcțiile executive sunt necesare pentru un comportament orientat spre obiective și rezolvarea problemelor în toate aspectele vieții, indiferent dacă sunt academice, vocaționale sau sociale. </a:t>
            </a:r>
            <a:endParaRPr/>
          </a:p>
          <a:p>
            <a:pPr indent="-342900" lvl="0" marL="342900" rtl="0" algn="l">
              <a:spcBef>
                <a:spcPts val="1008"/>
              </a:spcBef>
              <a:spcAft>
                <a:spcPts val="0"/>
              </a:spcAft>
              <a:buClr>
                <a:schemeClr val="dk1"/>
              </a:buClr>
              <a:buSzPct val="100000"/>
              <a:buFont typeface="Arial"/>
              <a:buChar char="•"/>
            </a:pPr>
            <a:r>
              <a:rPr b="0" lang="en-US" sz="2400"/>
              <a:t>Abilitățile funcției executive îi ajută pe oameni să îndeplinească sarcinile și să interacționeze cu ceilalți. Acestea includ o serie de abilități, cum ar fi:</a:t>
            </a:r>
            <a:endParaRPr/>
          </a:p>
          <a:p>
            <a:pPr indent="-342900" lvl="2" marL="1485900" rtl="0" algn="l">
              <a:spcBef>
                <a:spcPts val="974"/>
              </a:spcBef>
              <a:spcAft>
                <a:spcPts val="0"/>
              </a:spcAft>
              <a:buSzPct val="100000"/>
              <a:buFont typeface="Noto Sans Symbols"/>
              <a:buChar char="⮚"/>
            </a:pPr>
            <a:r>
              <a:rPr lang="en-US" sz="2200"/>
              <a:t>planificare și organizare</a:t>
            </a:r>
            <a:endParaRPr sz="2200"/>
          </a:p>
          <a:p>
            <a:pPr indent="-342900" lvl="2" marL="1485900" rtl="0" algn="l">
              <a:spcBef>
                <a:spcPts val="374"/>
              </a:spcBef>
              <a:spcAft>
                <a:spcPts val="0"/>
              </a:spcAft>
              <a:buSzPct val="100000"/>
              <a:buFont typeface="Noto Sans Symbols"/>
              <a:buChar char="⮚"/>
            </a:pPr>
            <a:r>
              <a:rPr lang="en-US" sz="2200"/>
              <a:t>concentrarea și controlul focalizării mentale</a:t>
            </a:r>
            <a:endParaRPr sz="2200"/>
          </a:p>
          <a:p>
            <a:pPr indent="-342900" lvl="2" marL="1485900" rtl="0" algn="l">
              <a:spcBef>
                <a:spcPts val="374"/>
              </a:spcBef>
              <a:spcAft>
                <a:spcPts val="0"/>
              </a:spcAft>
              <a:buSzPct val="100000"/>
              <a:buFont typeface="Noto Sans Symbols"/>
              <a:buChar char="⮚"/>
            </a:pPr>
            <a:r>
              <a:rPr lang="en-US" sz="2200"/>
              <a:t>analizarea și prelucrarea informațiilor</a:t>
            </a:r>
            <a:endParaRPr sz="2200"/>
          </a:p>
          <a:p>
            <a:pPr indent="-342900" lvl="2" marL="1485900" rtl="0" algn="l">
              <a:spcBef>
                <a:spcPts val="374"/>
              </a:spcBef>
              <a:spcAft>
                <a:spcPts val="0"/>
              </a:spcAft>
              <a:buSzPct val="100000"/>
              <a:buFont typeface="Noto Sans Symbols"/>
              <a:buChar char="⮚"/>
            </a:pPr>
            <a:r>
              <a:rPr lang="en-US" sz="2200"/>
              <a:t>controlarea emoțiilor și a comportamentului</a:t>
            </a:r>
            <a:endParaRPr sz="2200"/>
          </a:p>
          <a:p>
            <a:pPr indent="-342900" lvl="2" marL="1485900" rtl="0" algn="l">
              <a:spcBef>
                <a:spcPts val="374"/>
              </a:spcBef>
              <a:spcAft>
                <a:spcPts val="0"/>
              </a:spcAft>
              <a:buSzPct val="100000"/>
              <a:buFont typeface="Noto Sans Symbols"/>
              <a:buChar char="⮚"/>
            </a:pPr>
            <a:r>
              <a:rPr lang="en-US" sz="2200"/>
              <a:t>amintinrea amănuntelor</a:t>
            </a:r>
            <a:endParaRPr sz="2200"/>
          </a:p>
          <a:p>
            <a:pPr indent="-342900" lvl="2" marL="1485900" rtl="0" algn="l">
              <a:spcBef>
                <a:spcPts val="374"/>
              </a:spcBef>
              <a:spcAft>
                <a:spcPts val="0"/>
              </a:spcAft>
              <a:buSzPct val="100000"/>
              <a:buFont typeface="Noto Sans Symbols"/>
              <a:buChar char="⮚"/>
            </a:pPr>
            <a:r>
              <a:rPr lang="en-US" sz="2200"/>
              <a:t>gestionarea timpului</a:t>
            </a:r>
            <a:endParaRPr sz="2200"/>
          </a:p>
          <a:p>
            <a:pPr indent="-342900" lvl="2" marL="1485900" rtl="0" algn="l">
              <a:spcBef>
                <a:spcPts val="374"/>
              </a:spcBef>
              <a:spcAft>
                <a:spcPts val="0"/>
              </a:spcAft>
              <a:buSzPct val="100000"/>
              <a:buFont typeface="Noto Sans Symbols"/>
              <a:buChar char="⮚"/>
            </a:pPr>
            <a:r>
              <a:rPr lang="en-US" sz="2200"/>
              <a:t>multifunctional</a:t>
            </a:r>
            <a:endParaRPr/>
          </a:p>
          <a:p>
            <a:pPr indent="-342900" lvl="2" marL="1485900" rtl="0" algn="l">
              <a:spcBef>
                <a:spcPts val="374"/>
              </a:spcBef>
              <a:spcAft>
                <a:spcPts val="0"/>
              </a:spcAft>
              <a:buSzPct val="100000"/>
              <a:buFont typeface="Noto Sans Symbols"/>
              <a:buChar char="⮚"/>
            </a:pPr>
            <a:r>
              <a:rPr lang="en-US" sz="2200"/>
              <a:t>rezolvarea problemelor.</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2"/>
          <p:cNvSpPr txBox="1"/>
          <p:nvPr>
            <p:ph type="title"/>
          </p:nvPr>
        </p:nvSpPr>
        <p:spPr>
          <a:xfrm>
            <a:off x="609600" y="152718"/>
            <a:ext cx="77216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200"/>
              <a:buFont typeface="Arial "/>
              <a:buNone/>
            </a:pPr>
            <a:r>
              <a:rPr b="0" lang="en-US" sz="3200"/>
              <a:t>CAUZELE TULBURĂRII FUNCȚIEI EXECUTIVE</a:t>
            </a:r>
            <a:endParaRPr/>
          </a:p>
        </p:txBody>
      </p:sp>
      <p:sp>
        <p:nvSpPr>
          <p:cNvPr id="170" name="Google Shape;170;p12"/>
          <p:cNvSpPr txBox="1"/>
          <p:nvPr>
            <p:ph idx="1" type="body"/>
          </p:nvPr>
        </p:nvSpPr>
        <p:spPr>
          <a:xfrm>
            <a:off x="1981200" y="1752600"/>
            <a:ext cx="8219256" cy="4844752"/>
          </a:xfrm>
          <a:prstGeom prst="rect">
            <a:avLst/>
          </a:prstGeom>
          <a:noFill/>
          <a:ln>
            <a:noFill/>
          </a:ln>
        </p:spPr>
        <p:txBody>
          <a:bodyPr anchorCtr="0" anchor="t" bIns="45700" lIns="91425" spcFirstLastPara="1" rIns="91425" wrap="square" tIns="45700">
            <a:normAutofit fontScale="85000" lnSpcReduction="10000"/>
          </a:bodyPr>
          <a:lstStyle/>
          <a:p>
            <a:pPr indent="-342900" lvl="0" marL="342900" rtl="0" algn="l">
              <a:spcBef>
                <a:spcPts val="0"/>
              </a:spcBef>
              <a:spcAft>
                <a:spcPts val="0"/>
              </a:spcAft>
              <a:buClr>
                <a:schemeClr val="dk1"/>
              </a:buClr>
              <a:buSzPct val="100000"/>
              <a:buFont typeface="Arial"/>
              <a:buChar char="•"/>
            </a:pPr>
            <a:r>
              <a:rPr b="0" lang="en-US"/>
              <a:t>Specialiștii nu sunt siguri de ce unele persoane au tulburări ale funcției executive (EFD). </a:t>
            </a:r>
            <a:endParaRPr/>
          </a:p>
          <a:p>
            <a:pPr indent="-342900" lvl="0" marL="342900" rtl="0" algn="l">
              <a:spcBef>
                <a:spcPts val="940"/>
              </a:spcBef>
              <a:spcAft>
                <a:spcPts val="0"/>
              </a:spcAft>
              <a:buClr>
                <a:schemeClr val="dk1"/>
              </a:buClr>
              <a:buSzPct val="100000"/>
              <a:buFont typeface="Arial"/>
              <a:buChar char="•"/>
            </a:pPr>
            <a:r>
              <a:rPr b="0" lang="en-US"/>
              <a:t>Deficiența funcțiilor executive poate fi moștenită sau transmisă de la părinte la copil, astfel încât un părinte cu EFD poate avea un copil cu EFD. </a:t>
            </a:r>
            <a:endParaRPr/>
          </a:p>
          <a:p>
            <a:pPr indent="-342900" lvl="0" marL="342900" rtl="0" algn="l">
              <a:spcBef>
                <a:spcPts val="940"/>
              </a:spcBef>
              <a:spcAft>
                <a:spcPts val="0"/>
              </a:spcAft>
              <a:buClr>
                <a:schemeClr val="dk1"/>
              </a:buClr>
              <a:buSzPct val="100000"/>
              <a:buFont typeface="Arial"/>
              <a:buChar char="•"/>
            </a:pPr>
            <a:r>
              <a:rPr b="0" lang="en-US"/>
              <a:t>Disfuncțiile executive ar putea fi, de asemenea, rezultatul diferențelor în partea specifică a creierului. </a:t>
            </a:r>
            <a:endParaRPr/>
          </a:p>
          <a:p>
            <a:pPr indent="-342900" lvl="0" marL="342900" rtl="0" algn="l">
              <a:spcBef>
                <a:spcPts val="957"/>
              </a:spcBef>
              <a:spcAft>
                <a:spcPts val="0"/>
              </a:spcAft>
              <a:buClr>
                <a:schemeClr val="dk1"/>
              </a:buClr>
              <a:buSzPct val="100000"/>
              <a:buFont typeface="Arial"/>
              <a:buChar char="•"/>
            </a:pPr>
            <a:r>
              <a:rPr b="0" lang="en-US" sz="2100"/>
              <a:t>O varietate de condiții pot afecta funcția executivă. Aceste condiții pot include:</a:t>
            </a:r>
            <a:endParaRPr/>
          </a:p>
          <a:p>
            <a:pPr indent="-228600" lvl="2" marL="1143000" rtl="0" algn="l">
              <a:spcBef>
                <a:spcPts val="923"/>
              </a:spcBef>
              <a:spcAft>
                <a:spcPts val="0"/>
              </a:spcAft>
              <a:buSzPct val="100000"/>
              <a:buFont typeface="Noto Sans Symbols"/>
              <a:buChar char="⮚"/>
            </a:pPr>
            <a:r>
              <a:rPr lang="en-US" sz="1900"/>
              <a:t>depresie</a:t>
            </a:r>
            <a:endParaRPr/>
          </a:p>
          <a:p>
            <a:pPr indent="-228600" lvl="2" marL="1143000" rtl="0" algn="l">
              <a:spcBef>
                <a:spcPts val="323"/>
              </a:spcBef>
              <a:spcAft>
                <a:spcPts val="0"/>
              </a:spcAft>
              <a:buSzPct val="100000"/>
              <a:buFont typeface="Noto Sans Symbols"/>
              <a:buChar char="⮚"/>
            </a:pPr>
            <a:r>
              <a:rPr lang="en-US" sz="1900"/>
              <a:t>tulburare obsesiv-compulsivă</a:t>
            </a:r>
            <a:endParaRPr/>
          </a:p>
          <a:p>
            <a:pPr indent="-228600" lvl="2" marL="1143000" rtl="0" algn="l">
              <a:spcBef>
                <a:spcPts val="323"/>
              </a:spcBef>
              <a:spcAft>
                <a:spcPts val="0"/>
              </a:spcAft>
              <a:buSzPct val="100000"/>
              <a:buFont typeface="Noto Sans Symbols"/>
              <a:buChar char="⮚"/>
            </a:pPr>
            <a:r>
              <a:rPr lang="en-US" sz="1900"/>
              <a:t>schizofrenie</a:t>
            </a:r>
            <a:endParaRPr/>
          </a:p>
          <a:p>
            <a:pPr indent="-228600" lvl="2" marL="1143000" rtl="0" algn="l">
              <a:spcBef>
                <a:spcPts val="323"/>
              </a:spcBef>
              <a:spcAft>
                <a:spcPts val="0"/>
              </a:spcAft>
              <a:buSzPct val="100000"/>
              <a:buFont typeface="Noto Sans Symbols"/>
              <a:buChar char="⮚"/>
            </a:pPr>
            <a:r>
              <a:rPr lang="en-US" sz="1900"/>
              <a:t>tulburări din spectrul de alcool fetal</a:t>
            </a:r>
            <a:endParaRPr sz="1900"/>
          </a:p>
          <a:p>
            <a:pPr indent="-228600" lvl="2" marL="1143000" rtl="0" algn="l">
              <a:spcBef>
                <a:spcPts val="323"/>
              </a:spcBef>
              <a:spcAft>
                <a:spcPts val="0"/>
              </a:spcAft>
              <a:buSzPct val="100000"/>
              <a:buFont typeface="Noto Sans Symbols"/>
              <a:buChar char="⮚"/>
            </a:pPr>
            <a:r>
              <a:rPr lang="en-US" sz="1900"/>
              <a:t>dificultăți de învățare</a:t>
            </a:r>
            <a:endParaRPr/>
          </a:p>
          <a:p>
            <a:pPr indent="-228600" lvl="2" marL="1143000" rtl="0" algn="l">
              <a:spcBef>
                <a:spcPts val="323"/>
              </a:spcBef>
              <a:spcAft>
                <a:spcPts val="0"/>
              </a:spcAft>
              <a:buSzPct val="100000"/>
              <a:buFont typeface="Noto Sans Symbols"/>
              <a:buChar char="⮚"/>
            </a:pPr>
            <a:r>
              <a:rPr lang="en-US" sz="1900"/>
              <a:t>autism</a:t>
            </a:r>
            <a:endParaRPr/>
          </a:p>
          <a:p>
            <a:pPr indent="-228600" lvl="2" marL="1143000" rtl="0" algn="l">
              <a:spcBef>
                <a:spcPts val="323"/>
              </a:spcBef>
              <a:spcAft>
                <a:spcPts val="0"/>
              </a:spcAft>
              <a:buSzPct val="100000"/>
              <a:buFont typeface="Noto Sans Symbols"/>
              <a:buChar char="⮚"/>
            </a:pPr>
            <a:r>
              <a:rPr lang="en-US" sz="1900"/>
              <a:t>dependență de droguri sau alcool</a:t>
            </a:r>
            <a:endParaRPr/>
          </a:p>
          <a:p>
            <a:pPr indent="-228600" lvl="2" marL="1143000" rtl="0" algn="l">
              <a:spcBef>
                <a:spcPts val="323"/>
              </a:spcBef>
              <a:spcAft>
                <a:spcPts val="0"/>
              </a:spcAft>
              <a:buSzPct val="100000"/>
              <a:buFont typeface="Noto Sans Symbols"/>
              <a:buChar char="⮚"/>
            </a:pPr>
            <a:r>
              <a:rPr lang="en-US" sz="1900"/>
              <a:t>stres sau lipsa de somn</a:t>
            </a:r>
            <a:endParaRPr/>
          </a:p>
          <a:p>
            <a:pPr indent="0" lvl="0" marL="0" rtl="0" algn="l">
              <a:spcBef>
                <a:spcPts val="340"/>
              </a:spcBef>
              <a:spcAft>
                <a:spcPts val="0"/>
              </a:spcAft>
              <a:buClr>
                <a:schemeClr val="dk1"/>
              </a:buClr>
              <a:buSzPct val="1000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3"/>
          <p:cNvSpPr txBox="1"/>
          <p:nvPr>
            <p:ph type="title"/>
          </p:nvPr>
        </p:nvSpPr>
        <p:spPr>
          <a:xfrm>
            <a:off x="1976636" y="332656"/>
            <a:ext cx="5791200" cy="831622"/>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200"/>
              <a:buFont typeface="Arial "/>
              <a:buNone/>
            </a:pPr>
            <a:r>
              <a:rPr b="0" lang="en-US" sz="3200"/>
              <a:t>SIMPTOMELE EFD</a:t>
            </a:r>
            <a:endParaRPr/>
          </a:p>
        </p:txBody>
      </p:sp>
      <p:sp>
        <p:nvSpPr>
          <p:cNvPr id="176" name="Google Shape;176;p13"/>
          <p:cNvSpPr txBox="1"/>
          <p:nvPr>
            <p:ph idx="1" type="body"/>
          </p:nvPr>
        </p:nvSpPr>
        <p:spPr>
          <a:xfrm>
            <a:off x="1981200" y="1752600"/>
            <a:ext cx="8363272" cy="4844752"/>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spcBef>
                <a:spcPts val="0"/>
              </a:spcBef>
              <a:spcAft>
                <a:spcPts val="0"/>
              </a:spcAft>
              <a:buClr>
                <a:schemeClr val="dk1"/>
              </a:buClr>
              <a:buSzPct val="100000"/>
              <a:buNone/>
            </a:pPr>
            <a:r>
              <a:rPr b="0" lang="en-US"/>
              <a:t>Simptomele disfuncției executive pot varia, deci nu toată lumea cu această afecțiune va avea aceleași semne exacte. Simptomele pot include:</a:t>
            </a:r>
            <a:endParaRPr/>
          </a:p>
          <a:p>
            <a:pPr indent="-457200" lvl="1" marL="914400" rtl="0" algn="l">
              <a:spcBef>
                <a:spcPts val="1570"/>
              </a:spcBef>
              <a:spcAft>
                <a:spcPts val="0"/>
              </a:spcAft>
              <a:buSzPct val="100000"/>
              <a:buFont typeface="Arial Black"/>
              <a:buAutoNum type="arabicPeriod"/>
            </a:pPr>
            <a:r>
              <a:rPr lang="en-US"/>
              <a:t>punerea greșită a hârtiilor, temelor sau a materialelor de lucru sau școlare,</a:t>
            </a:r>
            <a:endParaRPr/>
          </a:p>
          <a:p>
            <a:pPr indent="-457200" lvl="1" marL="914400" rtl="0" algn="l">
              <a:spcBef>
                <a:spcPts val="370"/>
              </a:spcBef>
              <a:spcAft>
                <a:spcPts val="0"/>
              </a:spcAft>
              <a:buSzPct val="100000"/>
              <a:buFont typeface="Arial Black"/>
              <a:buAutoNum type="arabicPeriod"/>
            </a:pPr>
            <a:r>
              <a:rPr lang="en-US"/>
              <a:t>dificultăți în gestionarea timpului,</a:t>
            </a:r>
            <a:endParaRPr/>
          </a:p>
          <a:p>
            <a:pPr indent="-457200" lvl="1" marL="914400" rtl="0" algn="l">
              <a:spcBef>
                <a:spcPts val="370"/>
              </a:spcBef>
              <a:spcAft>
                <a:spcPts val="0"/>
              </a:spcAft>
              <a:buSzPct val="100000"/>
              <a:buFont typeface="Arial Black"/>
              <a:buAutoNum type="arabicPeriod"/>
            </a:pPr>
            <a:r>
              <a:rPr lang="en-US"/>
              <a:t>dificultăți în organizarea programelor,</a:t>
            </a:r>
            <a:endParaRPr/>
          </a:p>
          <a:p>
            <a:pPr indent="-457200" lvl="1" marL="914400" rtl="0" algn="l">
              <a:spcBef>
                <a:spcPts val="370"/>
              </a:spcBef>
              <a:spcAft>
                <a:spcPts val="0"/>
              </a:spcAft>
              <a:buSzPct val="100000"/>
              <a:buFont typeface="Arial Black"/>
              <a:buAutoNum type="arabicPeriod"/>
            </a:pPr>
            <a:r>
              <a:rPr lang="en-US"/>
              <a:t>probleme de menținere a locului de muncă sau organizării dormitorului,</a:t>
            </a:r>
            <a:endParaRPr/>
          </a:p>
          <a:p>
            <a:pPr indent="-457200" lvl="1" marL="914400" rtl="0" algn="l">
              <a:spcBef>
                <a:spcPts val="370"/>
              </a:spcBef>
              <a:spcAft>
                <a:spcPts val="0"/>
              </a:spcAft>
              <a:buSzPct val="100000"/>
              <a:buFont typeface="Arial Black"/>
              <a:buAutoNum type="arabicPeriod"/>
            </a:pPr>
            <a:r>
              <a:rPr lang="en-US"/>
              <a:t>pierderea constantă a obiectelor personale,</a:t>
            </a:r>
            <a:endParaRPr/>
          </a:p>
          <a:p>
            <a:pPr indent="-457200" lvl="1" marL="914400" rtl="0" algn="l">
              <a:spcBef>
                <a:spcPts val="370"/>
              </a:spcBef>
              <a:spcAft>
                <a:spcPts val="0"/>
              </a:spcAft>
              <a:buSzPct val="100000"/>
              <a:buFont typeface="Arial Black"/>
              <a:buAutoNum type="arabicPeriod"/>
            </a:pPr>
            <a:r>
              <a:rPr lang="en-US"/>
              <a:t>incapacitatea de a rezolva probleme,</a:t>
            </a:r>
            <a:endParaRPr/>
          </a:p>
          <a:p>
            <a:pPr indent="-457200" lvl="1" marL="914400" rtl="0" algn="l">
              <a:spcBef>
                <a:spcPts val="370"/>
              </a:spcBef>
              <a:spcAft>
                <a:spcPts val="0"/>
              </a:spcAft>
              <a:buSzPct val="100000"/>
              <a:buFont typeface="Arial Black"/>
              <a:buAutoNum type="arabicPeriod"/>
            </a:pPr>
            <a:r>
              <a:rPr lang="en-US"/>
              <a:t>uneori poate include probleme cu controlul vorbirii / a mișcării,</a:t>
            </a:r>
            <a:endParaRPr/>
          </a:p>
          <a:p>
            <a:pPr indent="-457200" lvl="1" marL="914400" rtl="0" algn="l">
              <a:spcBef>
                <a:spcPts val="370"/>
              </a:spcBef>
              <a:spcAft>
                <a:spcPts val="0"/>
              </a:spcAft>
              <a:buSzPct val="100000"/>
              <a:buFont typeface="Arial Black"/>
              <a:buAutoNum type="arabicPeriod"/>
            </a:pPr>
            <a:r>
              <a:rPr lang="en-US"/>
              <a:t>dificultăți de a face față frustrării sau contracarărilor,</a:t>
            </a:r>
            <a:endParaRPr/>
          </a:p>
          <a:p>
            <a:pPr indent="-457200" lvl="1" marL="914400" rtl="0" algn="l">
              <a:spcBef>
                <a:spcPts val="370"/>
              </a:spcBef>
              <a:spcAft>
                <a:spcPts val="0"/>
              </a:spcAft>
              <a:buSzPct val="100000"/>
              <a:buFont typeface="Arial Black"/>
              <a:buAutoNum type="arabicPeriod"/>
            </a:pPr>
            <a:r>
              <a:rPr lang="en-US"/>
              <a:t>probleme cu reamintirea sau urmărirea instrucțiunilor cu mai multe etape,</a:t>
            </a:r>
            <a:endParaRPr/>
          </a:p>
          <a:p>
            <a:pPr indent="-457200" lvl="1" marL="914400" rtl="0" algn="l">
              <a:spcBef>
                <a:spcPts val="370"/>
              </a:spcBef>
              <a:spcAft>
                <a:spcPts val="0"/>
              </a:spcAft>
              <a:buSzPct val="100000"/>
              <a:buFont typeface="Arial Black"/>
              <a:buAutoNum type="arabicPeriod"/>
            </a:pPr>
            <a:r>
              <a:rPr lang="en-US"/>
              <a:t>incapacitatea de auto-monitorizare a emoțiilor sau comportamentului etc.</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4"/>
          <p:cNvSpPr txBox="1"/>
          <p:nvPr>
            <p:ph type="title"/>
          </p:nvPr>
        </p:nvSpPr>
        <p:spPr>
          <a:xfrm>
            <a:off x="1919536" y="404664"/>
            <a:ext cx="5791200" cy="759614"/>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CONSECINȚELE EFD</a:t>
            </a:r>
            <a:endParaRPr/>
          </a:p>
        </p:txBody>
      </p:sp>
      <p:sp>
        <p:nvSpPr>
          <p:cNvPr id="182" name="Google Shape;182;p14"/>
          <p:cNvSpPr txBox="1"/>
          <p:nvPr>
            <p:ph idx="1" type="body"/>
          </p:nvPr>
        </p:nvSpPr>
        <p:spPr>
          <a:xfrm>
            <a:off x="1775520" y="1412776"/>
            <a:ext cx="8640960" cy="5256584"/>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Font typeface="Arial"/>
              <a:buChar char="•"/>
            </a:pPr>
            <a:r>
              <a:rPr lang="en-US" sz="2400"/>
              <a:t>Funcțiile executive sunt esențiale </a:t>
            </a:r>
            <a:r>
              <a:rPr b="0" lang="en-US" sz="2400"/>
              <a:t>pentru reglarea comportamentului vizat și includ procese precum memoria de lucru, concentrarea atenției, inhibarea, comutarea între sarcini și motivația de a le efectua.</a:t>
            </a:r>
            <a:endParaRPr/>
          </a:p>
          <a:p>
            <a:pPr indent="-342900" lvl="0" marL="342900" rtl="0" algn="l">
              <a:spcBef>
                <a:spcPts val="1080"/>
              </a:spcBef>
              <a:spcAft>
                <a:spcPts val="0"/>
              </a:spcAft>
              <a:buClr>
                <a:schemeClr val="dk1"/>
              </a:buClr>
              <a:buSzPts val="2400"/>
              <a:buFont typeface="Arial"/>
              <a:buChar char="•"/>
            </a:pPr>
            <a:r>
              <a:rPr lang="en-US" sz="2400"/>
              <a:t>Deficitul lor poate împiedica semnificativ calitatea vieții</a:t>
            </a:r>
            <a:r>
              <a:rPr b="0" lang="en-US" sz="2400"/>
              <a:t>. De exemplu, deficiențele de concentrare a atenției pot împiedica performanțele academice și profesionale, în timp ce impulsivitatea poate duce la creșterea asumării riscurilor și a consecințelor asociate. </a:t>
            </a:r>
            <a:endParaRPr/>
          </a:p>
          <a:p>
            <a:pPr indent="-342900" lvl="0" marL="342900" rtl="0" algn="l">
              <a:spcBef>
                <a:spcPts val="1080"/>
              </a:spcBef>
              <a:spcAft>
                <a:spcPts val="0"/>
              </a:spcAft>
              <a:buClr>
                <a:schemeClr val="dk1"/>
              </a:buClr>
              <a:buSzPts val="2400"/>
              <a:buFont typeface="Arial"/>
              <a:buChar char="•"/>
            </a:pPr>
            <a:r>
              <a:rPr b="0" lang="en-US" sz="2400"/>
              <a:t>Abilitățile slabe de EF pun copiii în pericol de interacțiuni ineficiente cu oamenii, precum și cu mediul, ducând la dificultăți cognitive și sociale semnificative și durabile.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5"/>
          <p:cNvSpPr txBox="1"/>
          <p:nvPr>
            <p:ph type="title"/>
          </p:nvPr>
        </p:nvSpPr>
        <p:spPr>
          <a:xfrm>
            <a:off x="1981200" y="116632"/>
            <a:ext cx="5791200" cy="975638"/>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INTERVENȚII</a:t>
            </a:r>
            <a:endParaRPr/>
          </a:p>
        </p:txBody>
      </p:sp>
      <p:graphicFrame>
        <p:nvGraphicFramePr>
          <p:cNvPr id="188" name="Google Shape;188;p15"/>
          <p:cNvGraphicFramePr/>
          <p:nvPr/>
        </p:nvGraphicFramePr>
        <p:xfrm>
          <a:off x="1964060" y="1196753"/>
          <a:ext cx="3000000" cy="3000000"/>
        </p:xfrm>
        <a:graphic>
          <a:graphicData uri="http://schemas.openxmlformats.org/drawingml/2006/table">
            <a:tbl>
              <a:tblPr bandRow="1" firstRow="1">
                <a:noFill/>
                <a:tableStyleId>{E4665A25-2469-47F3-B4F3-0D1F53800144}</a:tableStyleId>
              </a:tblPr>
              <a:tblGrid>
                <a:gridCol w="2961525"/>
                <a:gridCol w="5319400"/>
              </a:tblGrid>
              <a:tr h="525700">
                <a:tc>
                  <a:txBody>
                    <a:bodyPr/>
                    <a:lstStyle/>
                    <a:p>
                      <a:pPr indent="0" lvl="0" marL="0" marR="0" rtl="0" algn="ctr">
                        <a:spcBef>
                          <a:spcPts val="0"/>
                        </a:spcBef>
                        <a:spcAft>
                          <a:spcPts val="0"/>
                        </a:spcAft>
                        <a:buNone/>
                      </a:pPr>
                      <a:r>
                        <a:rPr lang="en-US" sz="1800" u="none" cap="none" strike="noStrike"/>
                        <a:t>Ce ar trebui sa faceți?</a:t>
                      </a:r>
                      <a:endParaRPr/>
                    </a:p>
                  </a:txBody>
                  <a:tcPr marT="45725" marB="45725" marR="91450" marL="91450"/>
                </a:tc>
                <a:tc>
                  <a:txBody>
                    <a:bodyPr/>
                    <a:lstStyle/>
                    <a:p>
                      <a:pPr indent="0" lvl="0" marL="0" marR="0" rtl="0" algn="ctr">
                        <a:lnSpc>
                          <a:spcPct val="100000"/>
                        </a:lnSpc>
                        <a:spcBef>
                          <a:spcPts val="0"/>
                        </a:spcBef>
                        <a:spcAft>
                          <a:spcPts val="0"/>
                        </a:spcAft>
                        <a:buClr>
                          <a:schemeClr val="dk1"/>
                        </a:buClr>
                        <a:buSzPts val="1800"/>
                        <a:buFont typeface="Arial"/>
                        <a:buNone/>
                      </a:pPr>
                      <a:r>
                        <a:rPr lang="en-US" sz="1800" u="none" cap="none" strike="noStrike"/>
                        <a:t>Cum ar trebui să o faceți?</a:t>
                      </a:r>
                      <a:endParaRPr/>
                    </a:p>
                  </a:txBody>
                  <a:tcPr marT="45725" marB="45725" marR="91450" marL="91450"/>
                </a:tc>
              </a:tr>
              <a:tr h="1218100">
                <a:tc>
                  <a:txBody>
                    <a:bodyPr/>
                    <a:lstStyle/>
                    <a:p>
                      <a:pPr indent="0" lvl="0" marL="0" marR="0" rtl="0" algn="ctr">
                        <a:spcBef>
                          <a:spcPts val="0"/>
                        </a:spcBef>
                        <a:spcAft>
                          <a:spcPts val="0"/>
                        </a:spcAft>
                        <a:buNone/>
                      </a:pPr>
                      <a:r>
                        <a:rPr b="1" lang="en-US" sz="1800" u="none" cap="none" strike="noStrike"/>
                        <a:t>1</a:t>
                      </a:r>
                      <a:r>
                        <a:rPr b="1" i="1" lang="en-US" sz="1800" u="none" cap="none" strike="noStrike"/>
                        <a:t>. Permiteți timp</a:t>
                      </a:r>
                      <a:endParaRPr b="1" i="1" sz="1800" u="none" cap="none" strike="noStrike"/>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Arial"/>
                        <a:buNone/>
                      </a:pPr>
                      <a:r>
                        <a:rPr lang="en-US" sz="1800" u="none" cap="none" strike="noStrike"/>
                        <a:t>- copiii cu viteză de procesare lentă nu sunt leneși, ci doar procesează într-un ritm mai lent. Aceasta înseamnă că au nevoie de mai mult timp pentru a înțelege lecțiile, pentru a susține teste și pentru a finaliza teme.</a:t>
                      </a:r>
                      <a:endParaRPr/>
                    </a:p>
                  </a:txBody>
                  <a:tcPr marT="45725" marB="45725" marR="91450" marL="91450"/>
                </a:tc>
              </a:tr>
              <a:tr h="1006525">
                <a:tc>
                  <a:txBody>
                    <a:bodyPr/>
                    <a:lstStyle/>
                    <a:p>
                      <a:pPr indent="0" lvl="0" marL="0" marR="0" rtl="0" algn="ctr">
                        <a:spcBef>
                          <a:spcPts val="0"/>
                        </a:spcBef>
                        <a:spcAft>
                          <a:spcPts val="0"/>
                        </a:spcAft>
                        <a:buNone/>
                      </a:pPr>
                      <a:r>
                        <a:rPr b="1" lang="en-US" sz="1800" u="none" cap="none" strike="noStrike"/>
                        <a:t>2. </a:t>
                      </a:r>
                      <a:r>
                        <a:rPr b="1" i="1" lang="en-US" sz="1800" u="none" cap="none" strike="noStrike"/>
                        <a:t>Dați instrucțiuni verbale și scrise</a:t>
                      </a:r>
                      <a:endParaRPr b="1" i="1" sz="1800" u="none" cap="none" strike="noStrike"/>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Arial"/>
                        <a:buNone/>
                      </a:pPr>
                      <a:r>
                        <a:rPr lang="en-US" sz="1800" u="none" cap="none" strike="noStrike"/>
                        <a:t>- asigurați-vă că elevul a înțeles tema. Dacă este necesară repetarea de mai multe ori a instrucțiunilor, ar trebui să rămâneți calm.</a:t>
                      </a:r>
                      <a:endParaRPr/>
                    </a:p>
                  </a:txBody>
                  <a:tcPr marT="45725" marB="45725" marR="91450" marL="91450"/>
                </a:tc>
              </a:tr>
              <a:tr h="895800">
                <a:tc>
                  <a:txBody>
                    <a:bodyPr/>
                    <a:lstStyle/>
                    <a:p>
                      <a:pPr indent="0" lvl="0" marL="0" marR="0" rtl="0" algn="ctr">
                        <a:spcBef>
                          <a:spcPts val="0"/>
                        </a:spcBef>
                        <a:spcAft>
                          <a:spcPts val="0"/>
                        </a:spcAft>
                        <a:buNone/>
                      </a:pPr>
                      <a:r>
                        <a:rPr b="1" i="1" lang="en-US" sz="1800" u="none" cap="none" strike="noStrike">
                          <a:solidFill>
                            <a:schemeClr val="dk1"/>
                          </a:solidFill>
                          <a:latin typeface="Arial"/>
                          <a:ea typeface="Arial"/>
                          <a:cs typeface="Arial"/>
                          <a:sym typeface="Arial"/>
                        </a:rPr>
                        <a:t>3. Vorbiți cu ei, întreabați dacă au nevoie de ajutor</a:t>
                      </a:r>
                      <a:endParaRPr b="1"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solidFill>
                            <a:schemeClr val="dk1"/>
                          </a:solidFill>
                          <a:latin typeface="Arial"/>
                          <a:ea typeface="Arial"/>
                          <a:cs typeface="Arial"/>
                          <a:sym typeface="Arial"/>
                        </a:rPr>
                        <a:t>- întrebați-i dacă îi puteți ajuta să înceapă (dar nu faceți munca pentru ei!).</a:t>
                      </a:r>
                      <a:endParaRPr sz="1800"/>
                    </a:p>
                  </a:txBody>
                  <a:tcPr marT="45725" marB="45725" marR="91450" marL="91450"/>
                </a:tc>
              </a:tr>
              <a:tr h="1610450">
                <a:tc>
                  <a:txBody>
                    <a:bodyPr/>
                    <a:lstStyle/>
                    <a:p>
                      <a:pPr indent="0" lvl="0" marL="0" marR="0" rtl="0" algn="ctr">
                        <a:lnSpc>
                          <a:spcPct val="100000"/>
                        </a:lnSpc>
                        <a:spcBef>
                          <a:spcPts val="0"/>
                        </a:spcBef>
                        <a:spcAft>
                          <a:spcPts val="0"/>
                        </a:spcAft>
                        <a:buClr>
                          <a:schemeClr val="dk1"/>
                        </a:buClr>
                        <a:buSzPts val="1800"/>
                        <a:buFont typeface="Arial"/>
                        <a:buNone/>
                      </a:pPr>
                      <a:r>
                        <a:rPr b="1" lang="en-US" sz="1800"/>
                        <a:t>4. </a:t>
                      </a:r>
                      <a:r>
                        <a:rPr b="1" i="1" lang="en-US" sz="1800"/>
                        <a:t>Acordați note pentru cunoștințe, nu pentru performanță</a:t>
                      </a:r>
                      <a:endParaRPr/>
                    </a:p>
                  </a:txBody>
                  <a:tcPr marT="45725" marB="45725" marR="91450" marL="91450"/>
                </a:tc>
                <a:tc>
                  <a:txBody>
                    <a:bodyPr/>
                    <a:lstStyle/>
                    <a:p>
                      <a:pPr indent="0" lvl="0" marL="0" marR="0" rtl="0" algn="l">
                        <a:spcBef>
                          <a:spcPts val="0"/>
                        </a:spcBef>
                        <a:spcAft>
                          <a:spcPts val="0"/>
                        </a:spcAft>
                        <a:buNone/>
                      </a:pPr>
                      <a:r>
                        <a:rPr lang="en-US" sz="1800"/>
                        <a:t>- este posibil ca un copil cu viteză de procesare lentă să nu poată îndeplini aceeași cantitate de muncă ca și colegii săi. De aceea, este important să-l evaluați pe baza a ceea ce a învățat, în comparație cu cât poate face.</a:t>
                      </a:r>
                      <a:endParaRPr/>
                    </a:p>
                  </a:txBody>
                  <a:tcPr marT="45725" marB="45725" marR="91450" marL="9145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16"/>
          <p:cNvSpPr txBox="1"/>
          <p:nvPr>
            <p:ph type="title"/>
          </p:nvPr>
        </p:nvSpPr>
        <p:spPr>
          <a:xfrm>
            <a:off x="1919536" y="476672"/>
            <a:ext cx="5791200" cy="68760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INTERVENȚII</a:t>
            </a:r>
            <a:endParaRPr/>
          </a:p>
        </p:txBody>
      </p:sp>
      <p:graphicFrame>
        <p:nvGraphicFramePr>
          <p:cNvPr id="194" name="Google Shape;194;p16"/>
          <p:cNvGraphicFramePr/>
          <p:nvPr/>
        </p:nvGraphicFramePr>
        <p:xfrm>
          <a:off x="1919536" y="1484784"/>
          <a:ext cx="3000000" cy="3000000"/>
        </p:xfrm>
        <a:graphic>
          <a:graphicData uri="http://schemas.openxmlformats.org/drawingml/2006/table">
            <a:tbl>
              <a:tblPr bandRow="1" firstRow="1">
                <a:noFill/>
                <a:tableStyleId>{E4665A25-2469-47F3-B4F3-0D1F53800144}</a:tableStyleId>
              </a:tblPr>
              <a:tblGrid>
                <a:gridCol w="2691775"/>
                <a:gridCol w="5688625"/>
              </a:tblGrid>
              <a:tr h="525700">
                <a:tc>
                  <a:txBody>
                    <a:bodyPr/>
                    <a:lstStyle/>
                    <a:p>
                      <a:pPr indent="0" lvl="0" marL="0" marR="0" rtl="0" algn="ctr">
                        <a:lnSpc>
                          <a:spcPct val="100000"/>
                        </a:lnSpc>
                        <a:spcBef>
                          <a:spcPts val="0"/>
                        </a:spcBef>
                        <a:spcAft>
                          <a:spcPts val="0"/>
                        </a:spcAft>
                        <a:buClr>
                          <a:schemeClr val="dk1"/>
                        </a:buClr>
                        <a:buSzPts val="1800"/>
                        <a:buFont typeface="Arial"/>
                        <a:buNone/>
                      </a:pPr>
                      <a:r>
                        <a:rPr lang="en-US" sz="1800"/>
                        <a:t>Ce ar trebui sa faceți?</a:t>
                      </a:r>
                      <a:endParaRPr/>
                    </a:p>
                  </a:txBody>
                  <a:tcPr marT="45725" marB="45725" marR="91450" marL="91450"/>
                </a:tc>
                <a:tc>
                  <a:txBody>
                    <a:bodyPr/>
                    <a:lstStyle/>
                    <a:p>
                      <a:pPr indent="0" lvl="0" marL="0" marR="0" rtl="0" algn="ctr">
                        <a:lnSpc>
                          <a:spcPct val="100000"/>
                        </a:lnSpc>
                        <a:spcBef>
                          <a:spcPts val="0"/>
                        </a:spcBef>
                        <a:spcAft>
                          <a:spcPts val="0"/>
                        </a:spcAft>
                        <a:buClr>
                          <a:schemeClr val="dk1"/>
                        </a:buClr>
                        <a:buSzPts val="1800"/>
                        <a:buFont typeface="Arial"/>
                        <a:buNone/>
                      </a:pPr>
                      <a:r>
                        <a:rPr lang="en-US" sz="1800" u="none" cap="none" strike="noStrike"/>
                        <a:t>Cum ar trebui să o faceți?</a:t>
                      </a:r>
                      <a:endParaRPr/>
                    </a:p>
                  </a:txBody>
                  <a:tcPr marT="45725" marB="45725" marR="91450" marL="91450"/>
                </a:tc>
              </a:tr>
              <a:tr h="1218100">
                <a:tc>
                  <a:txBody>
                    <a:bodyPr/>
                    <a:lstStyle/>
                    <a:p>
                      <a:pPr indent="0" lvl="0" marL="0" marR="0" rtl="0" algn="ctr">
                        <a:spcBef>
                          <a:spcPts val="0"/>
                        </a:spcBef>
                        <a:spcAft>
                          <a:spcPts val="0"/>
                        </a:spcAft>
                        <a:buNone/>
                      </a:pPr>
                      <a:r>
                        <a:rPr b="1" lang="en-US" sz="1800"/>
                        <a:t>5</a:t>
                      </a:r>
                      <a:r>
                        <a:rPr b="1" i="1" lang="en-US" sz="1800"/>
                        <a:t>.</a:t>
                      </a:r>
                      <a:r>
                        <a:rPr b="1" i="1" lang="en-US" sz="1800"/>
                        <a:t> Ajutați la planificarea, organizarea și stabilirea priorităților</a:t>
                      </a:r>
                      <a:endParaRPr b="1" i="1" sz="1800"/>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Arial"/>
                        <a:buNone/>
                      </a:pPr>
                      <a:r>
                        <a:rPr lang="en-US" sz="1800"/>
                        <a:t>- învățarea utilizării și menținerii unui program zilnic,a unui planificator sau calendar este foarte benefică.Utilizarea unei aplicații telefonice o poate face mai interesantă sau mai plină de satisfacții pentru elevi.</a:t>
                      </a:r>
                      <a:endParaRPr/>
                    </a:p>
                  </a:txBody>
                  <a:tcPr marT="45725" marB="45725" marR="91450" marL="91450"/>
                </a:tc>
              </a:tr>
              <a:tr h="1006525">
                <a:tc>
                  <a:txBody>
                    <a:bodyPr/>
                    <a:lstStyle/>
                    <a:p>
                      <a:pPr indent="0" lvl="0" marL="0" marR="0" rtl="0" algn="ctr">
                        <a:spcBef>
                          <a:spcPts val="0"/>
                        </a:spcBef>
                        <a:spcAft>
                          <a:spcPts val="0"/>
                        </a:spcAft>
                        <a:buNone/>
                      </a:pPr>
                      <a:r>
                        <a:rPr b="1" lang="en-US" sz="1800"/>
                        <a:t>6. Schimbați sarcini de lucru, furnizați schițe și rezumate ale lecțiilor</a:t>
                      </a:r>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 alternarea sarcinii de lucru poate include micșorarea sarcinii, facerea de pași mai expliciți, facerea unei sarcini de lucru - închisă, construirea în varietate sau alegere și furnizarea de rubrici de notare.</a:t>
                      </a:r>
                      <a:endParaRPr sz="1800"/>
                    </a:p>
                  </a:txBody>
                  <a:tcPr marT="45725" marB="45725" marR="91450" marL="91450"/>
                </a:tc>
              </a:tr>
              <a:tr h="895800">
                <a:tc>
                  <a:txBody>
                    <a:bodyPr/>
                    <a:lstStyle/>
                    <a:p>
                      <a:pPr indent="0" lvl="0" marL="0" marR="0" rtl="0" algn="ctr">
                        <a:spcBef>
                          <a:spcPts val="0"/>
                        </a:spcBef>
                        <a:spcAft>
                          <a:spcPts val="0"/>
                        </a:spcAft>
                        <a:buNone/>
                      </a:pPr>
                      <a:r>
                        <a:rPr b="1" i="1" lang="en-US" sz="1800">
                          <a:solidFill>
                            <a:schemeClr val="dk1"/>
                          </a:solidFill>
                          <a:latin typeface="Arial"/>
                          <a:ea typeface="Arial"/>
                          <a:cs typeface="Arial"/>
                          <a:sym typeface="Arial"/>
                        </a:rPr>
                        <a:t>7. Creșteți comunicarea casă-școală</a:t>
                      </a:r>
                      <a:endParaRPr b="1" sz="1800"/>
                    </a:p>
                  </a:txBody>
                  <a:tcPr marT="45725" marB="45725" marR="91450" marL="91450"/>
                </a:tc>
                <a:tc>
                  <a:txBody>
                    <a:bodyPr/>
                    <a:lstStyle/>
                    <a:p>
                      <a:pPr indent="0" lvl="0" marL="0" marR="0" rtl="0" algn="l">
                        <a:spcBef>
                          <a:spcPts val="0"/>
                        </a:spcBef>
                        <a:spcAft>
                          <a:spcPts val="0"/>
                        </a:spcAft>
                        <a:buNone/>
                      </a:pPr>
                      <a:r>
                        <a:rPr lang="en-US" sz="1800"/>
                        <a:t>Profesorii care postează temele, rezultatele testelor și rezultatele altor evaluări online, unde părinții și elevii le pot accesa, sporesc comunicarea casă-școală și, prin urmare, facilitează părinților asistența la funcționarea executivă, după caz</a:t>
                      </a:r>
                      <a:endParaRPr/>
                    </a:p>
                  </a:txBody>
                  <a:tcPr marT="45725" marB="45725" marR="91450" marL="9145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7"/>
          <p:cNvSpPr txBox="1"/>
          <p:nvPr>
            <p:ph type="title"/>
          </p:nvPr>
        </p:nvSpPr>
        <p:spPr>
          <a:xfrm>
            <a:off x="1981200" y="152718"/>
            <a:ext cx="7067128" cy="1404074"/>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accent6"/>
              </a:buClr>
              <a:buSzPts val="3600"/>
              <a:buFont typeface="Times New Roman"/>
              <a:buNone/>
            </a:pPr>
            <a:r>
              <a:rPr b="0" lang="en-US">
                <a:latin typeface="Times New Roman"/>
                <a:ea typeface="Times New Roman"/>
                <a:cs typeface="Times New Roman"/>
                <a:sym typeface="Times New Roman"/>
              </a:rPr>
              <a:t>CE STIU DESPRE ANDY? </a:t>
            </a:r>
            <a:endParaRPr/>
          </a:p>
        </p:txBody>
      </p:sp>
      <p:sp>
        <p:nvSpPr>
          <p:cNvPr id="200" name="Google Shape;200;p17"/>
          <p:cNvSpPr txBox="1"/>
          <p:nvPr>
            <p:ph idx="1" type="body"/>
          </p:nvPr>
        </p:nvSpPr>
        <p:spPr>
          <a:xfrm>
            <a:off x="1981200" y="1752601"/>
            <a:ext cx="7620000" cy="4373563"/>
          </a:xfrm>
          <a:prstGeom prst="rect">
            <a:avLst/>
          </a:prstGeom>
          <a:noFill/>
          <a:ln>
            <a:noFill/>
          </a:ln>
        </p:spPr>
        <p:txBody>
          <a:bodyPr anchorCtr="0" anchor="t" bIns="45700" lIns="91425" spcFirstLastPara="1" rIns="91425" wrap="square" tIns="45700">
            <a:noAutofit/>
          </a:bodyPr>
          <a:lstStyle/>
          <a:p>
            <a:pPr indent="0" lvl="0" marL="0" rtl="0" algn="just">
              <a:spcBef>
                <a:spcPts val="0"/>
              </a:spcBef>
              <a:spcAft>
                <a:spcPts val="0"/>
              </a:spcAft>
              <a:buClr>
                <a:schemeClr val="dk1"/>
              </a:buClr>
              <a:buSzPts val="2600"/>
              <a:buNone/>
            </a:pPr>
            <a:r>
              <a:rPr b="0" lang="en-US" sz="2600">
                <a:latin typeface="Times New Roman"/>
                <a:ea typeface="Times New Roman"/>
                <a:cs typeface="Times New Roman"/>
                <a:sym typeface="Times New Roman"/>
              </a:rPr>
              <a:t>Andy este un băiat foarte drăguț de 12 ani, dar uneori are probleme cu starea de spirit și stăpânirea de sine, mereu agitat, nu acordă niciodată atenție. Mulți profesori cred că este un elev rău, pentru că își întrerupe întotdeauna colegii de clasă și profesorii în timp ce explică curriculumul. Biroul său este întotdeauna dezordonat, își uită deseori temele și cărțile acasă. De obicei, el nu se concentrează pe nimic din lecții mai mult de câteva minute.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18"/>
          <p:cNvSpPr txBox="1"/>
          <p:nvPr>
            <p:ph type="title"/>
          </p:nvPr>
        </p:nvSpPr>
        <p:spPr>
          <a:xfrm>
            <a:off x="1981200" y="152718"/>
            <a:ext cx="7067128" cy="1404074"/>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Times New Roman"/>
              <a:buNone/>
            </a:pPr>
            <a:r>
              <a:rPr b="0" lang="en-US">
                <a:latin typeface="Times New Roman"/>
                <a:ea typeface="Times New Roman"/>
                <a:cs typeface="Times New Roman"/>
                <a:sym typeface="Times New Roman"/>
              </a:rPr>
              <a:t>CE STIU DESPRE ANDY? </a:t>
            </a:r>
            <a:endParaRPr/>
          </a:p>
        </p:txBody>
      </p:sp>
      <p:sp>
        <p:nvSpPr>
          <p:cNvPr id="206" name="Google Shape;206;p18"/>
          <p:cNvSpPr txBox="1"/>
          <p:nvPr>
            <p:ph idx="1" type="body"/>
          </p:nvPr>
        </p:nvSpPr>
        <p:spPr>
          <a:xfrm>
            <a:off x="1981200" y="1752601"/>
            <a:ext cx="7620000" cy="4373563"/>
          </a:xfrm>
          <a:prstGeom prst="rect">
            <a:avLst/>
          </a:prstGeom>
          <a:noFill/>
          <a:ln>
            <a:noFill/>
          </a:ln>
        </p:spPr>
        <p:txBody>
          <a:bodyPr anchorCtr="0" anchor="t" bIns="45700" lIns="91425" spcFirstLastPara="1" rIns="91425" wrap="square" tIns="45700">
            <a:noAutofit/>
          </a:bodyPr>
          <a:lstStyle/>
          <a:p>
            <a:pPr indent="0" lvl="0" marL="0" rtl="0" algn="just">
              <a:spcBef>
                <a:spcPts val="0"/>
              </a:spcBef>
              <a:spcAft>
                <a:spcPts val="0"/>
              </a:spcAft>
              <a:buClr>
                <a:schemeClr val="dk1"/>
              </a:buClr>
              <a:buSzPts val="2600"/>
              <a:buNone/>
            </a:pPr>
            <a:r>
              <a:rPr b="0" lang="en-US" sz="2600">
                <a:latin typeface="Times New Roman"/>
                <a:ea typeface="Times New Roman"/>
                <a:cs typeface="Times New Roman"/>
                <a:sym typeface="Times New Roman"/>
              </a:rPr>
              <a:t>La ora de știință de astăzi, el se ridica în mod constant, fără un scop real, mutându-se de la un scaun la altul, vorbind cu voce tare și întrerupându-și colegii de clasă vorbind. El solicită în permanență atenția profesorului sau a colegilor săi cu acest comportament. Practic a ignorat instrucțiunile date de doamna Rose. Chiar și când s-a așezat în sfârșit, încă făcea zgomot cu pixul sau lovea în scaun și se ridica în sus și apoi stătea jos.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19"/>
          <p:cNvSpPr txBox="1"/>
          <p:nvPr>
            <p:ph type="ctrTitle"/>
          </p:nvPr>
        </p:nvSpPr>
        <p:spPr>
          <a:xfrm>
            <a:off x="1881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accent6"/>
              </a:buClr>
              <a:buSzPts val="4000"/>
              <a:buFont typeface="Arial Black"/>
              <a:buNone/>
            </a:pPr>
            <a:r>
              <a:rPr b="1" lang="en-US" sz="4000"/>
              <a:t>3. Etapele construirii unei strategii de lucru cu un student cu tulburare de deficit de atenție și hiperactivitate (ADHD)</a:t>
            </a:r>
            <a:endParaRPr sz="4000">
              <a:solidFill>
                <a:srgbClr val="08A5EF"/>
              </a:solidFill>
              <a:latin typeface="Calibri"/>
              <a:ea typeface="Calibri"/>
              <a:cs typeface="Calibri"/>
              <a:sym typeface="Calibri"/>
            </a:endParaRPr>
          </a:p>
        </p:txBody>
      </p:sp>
      <p:sp>
        <p:nvSpPr>
          <p:cNvPr id="213" name="Google Shape;213;p19"/>
          <p:cNvSpPr txBox="1"/>
          <p:nvPr>
            <p:ph idx="1" type="subTitle"/>
          </p:nvPr>
        </p:nvSpPr>
        <p:spPr>
          <a:xfrm>
            <a:off x="2166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en-US"/>
              <a:t> </a:t>
            </a:r>
            <a:endParaRPr/>
          </a:p>
        </p:txBody>
      </p:sp>
      <p:pic>
        <p:nvPicPr>
          <p:cNvPr id="214" name="Google Shape;214;p19"/>
          <p:cNvPicPr preferRelativeResize="0"/>
          <p:nvPr/>
        </p:nvPicPr>
        <p:blipFill rotWithShape="1">
          <a:blip r:embed="rId3">
            <a:alphaModFix/>
          </a:blip>
          <a:srcRect b="0" l="0" r="0" t="0"/>
          <a:stretch/>
        </p:blipFill>
        <p:spPr>
          <a:xfrm>
            <a:off x="1666844" y="285729"/>
            <a:ext cx="1928826" cy="549715"/>
          </a:xfrm>
          <a:prstGeom prst="rect">
            <a:avLst/>
          </a:prstGeom>
          <a:noFill/>
          <a:ln>
            <a:noFill/>
          </a:ln>
        </p:spPr>
      </p:pic>
      <p:sp>
        <p:nvSpPr>
          <p:cNvPr id="215" name="Google Shape;215;p19"/>
          <p:cNvSpPr/>
          <p:nvPr/>
        </p:nvSpPr>
        <p:spPr>
          <a:xfrm>
            <a:off x="1738282" y="785796"/>
            <a:ext cx="3637638"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1400" u="none" cap="none" strike="noStrike">
                <a:solidFill>
                  <a:srgbClr val="000000"/>
                </a:solidFill>
                <a:latin typeface="Arial"/>
                <a:ea typeface="Arial"/>
                <a:cs typeface="Arial"/>
                <a:sym typeface="Arial"/>
              </a:rPr>
              <a:t>ERASMUS + 2019-1-PL01- KA201-06486</a:t>
            </a:r>
            <a:endParaRPr b="0" i="0" sz="1050" u="none" cap="none" strike="noStrike">
              <a:solidFill>
                <a:srgbClr val="455F5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
          <p:cNvSpPr txBox="1"/>
          <p:nvPr>
            <p:ph type="ctrTitle"/>
          </p:nvPr>
        </p:nvSpPr>
        <p:spPr>
          <a:xfrm>
            <a:off x="1881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accent6"/>
              </a:buClr>
              <a:buSzPts val="4000"/>
              <a:buFont typeface="Arial Black"/>
              <a:buNone/>
            </a:pPr>
            <a:r>
              <a:rPr lang="en-US" sz="4000"/>
              <a:t>1. Etapele construirii unei strategii de lucru cu un student cu dizabilități specifice de învățare (SLD)</a:t>
            </a:r>
            <a:endParaRPr sz="4000"/>
          </a:p>
        </p:txBody>
      </p:sp>
      <p:sp>
        <p:nvSpPr>
          <p:cNvPr id="104" name="Google Shape;104;p2"/>
          <p:cNvSpPr txBox="1"/>
          <p:nvPr>
            <p:ph idx="1" type="subTitle"/>
          </p:nvPr>
        </p:nvSpPr>
        <p:spPr>
          <a:xfrm>
            <a:off x="2166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en-US"/>
              <a:t> </a:t>
            </a:r>
            <a:endParaRPr/>
          </a:p>
        </p:txBody>
      </p:sp>
      <p:pic>
        <p:nvPicPr>
          <p:cNvPr id="105" name="Google Shape;105;p2"/>
          <p:cNvPicPr preferRelativeResize="0"/>
          <p:nvPr/>
        </p:nvPicPr>
        <p:blipFill rotWithShape="1">
          <a:blip r:embed="rId3">
            <a:alphaModFix/>
          </a:blip>
          <a:srcRect b="0" l="0" r="0" t="0"/>
          <a:stretch/>
        </p:blipFill>
        <p:spPr>
          <a:xfrm>
            <a:off x="1666844" y="285729"/>
            <a:ext cx="1928826" cy="549715"/>
          </a:xfrm>
          <a:prstGeom prst="rect">
            <a:avLst/>
          </a:prstGeom>
          <a:noFill/>
          <a:ln>
            <a:noFill/>
          </a:ln>
        </p:spPr>
      </p:pic>
      <p:sp>
        <p:nvSpPr>
          <p:cNvPr id="106" name="Google Shape;106;p2"/>
          <p:cNvSpPr/>
          <p:nvPr/>
        </p:nvSpPr>
        <p:spPr>
          <a:xfrm>
            <a:off x="1738282" y="785796"/>
            <a:ext cx="3637638"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1400" u="none" cap="none" strike="noStrike">
                <a:solidFill>
                  <a:srgbClr val="000000"/>
                </a:solidFill>
                <a:latin typeface="Arial"/>
                <a:ea typeface="Arial"/>
                <a:cs typeface="Arial"/>
                <a:sym typeface="Arial"/>
              </a:rPr>
              <a:t>ERASMUS + 2019-1-PL01- KA201-06486</a:t>
            </a:r>
            <a:endParaRPr b="0" i="0" sz="1050" u="none" cap="none" strike="noStrike">
              <a:solidFill>
                <a:srgbClr val="455F5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20"/>
          <p:cNvSpPr txBox="1"/>
          <p:nvPr>
            <p:ph type="title"/>
          </p:nvPr>
        </p:nvSpPr>
        <p:spPr>
          <a:xfrm>
            <a:off x="1991544" y="509146"/>
            <a:ext cx="5791200" cy="759614"/>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INTRODUCERE</a:t>
            </a:r>
            <a:endParaRPr/>
          </a:p>
        </p:txBody>
      </p:sp>
      <p:sp>
        <p:nvSpPr>
          <p:cNvPr id="221" name="Google Shape;221;p20"/>
          <p:cNvSpPr txBox="1"/>
          <p:nvPr>
            <p:ph idx="1" type="body"/>
          </p:nvPr>
        </p:nvSpPr>
        <p:spPr>
          <a:xfrm>
            <a:off x="1703512" y="1268760"/>
            <a:ext cx="8640960" cy="5317778"/>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300"/>
              <a:buFont typeface="Arial"/>
              <a:buChar char="•"/>
            </a:pPr>
            <a:r>
              <a:rPr lang="en-US" sz="2300">
                <a:latin typeface="Arial"/>
                <a:ea typeface="Arial"/>
                <a:cs typeface="Arial"/>
                <a:sym typeface="Arial"/>
              </a:rPr>
              <a:t>Tulburarea de hiperactivitate cu deficit de atenție - ADHD </a:t>
            </a:r>
            <a:r>
              <a:rPr b="0" lang="en-US" sz="2300">
                <a:latin typeface="Arial"/>
                <a:ea typeface="Arial"/>
                <a:cs typeface="Arial"/>
                <a:sym typeface="Arial"/>
              </a:rPr>
              <a:t>și </a:t>
            </a:r>
            <a:r>
              <a:rPr lang="en-US" sz="2300">
                <a:latin typeface="Arial"/>
                <a:ea typeface="Arial"/>
                <a:cs typeface="Arial"/>
                <a:sym typeface="Arial"/>
              </a:rPr>
              <a:t>Tulburarea cu deficit de atenție -ADD </a:t>
            </a:r>
            <a:r>
              <a:rPr b="0" lang="en-US" sz="2300">
                <a:latin typeface="Arial"/>
                <a:ea typeface="Arial"/>
                <a:cs typeface="Arial"/>
                <a:sym typeface="Arial"/>
              </a:rPr>
              <a:t>sunt tulburări neurodezvoltare multifuncționale, deoarece implică factori genetici, biologici și psiho-sociali.</a:t>
            </a:r>
            <a:endParaRPr/>
          </a:p>
          <a:p>
            <a:pPr indent="-342900" lvl="0" marL="342900" rtl="0" algn="l">
              <a:spcBef>
                <a:spcPts val="1060"/>
              </a:spcBef>
              <a:spcAft>
                <a:spcPts val="0"/>
              </a:spcAft>
              <a:buClr>
                <a:schemeClr val="dk1"/>
              </a:buClr>
              <a:buSzPts val="2300"/>
              <a:buFont typeface="Arial"/>
              <a:buChar char="•"/>
            </a:pPr>
            <a:r>
              <a:rPr b="0" lang="en-US" sz="2300"/>
              <a:t>Acestea sunt cele mai frecvente tulburări de dezvoltare în copilărie.</a:t>
            </a:r>
            <a:endParaRPr/>
          </a:p>
          <a:p>
            <a:pPr indent="-342900" lvl="0" marL="342900" rtl="0" algn="l">
              <a:spcBef>
                <a:spcPts val="1060"/>
              </a:spcBef>
              <a:spcAft>
                <a:spcPts val="0"/>
              </a:spcAft>
              <a:buClr>
                <a:schemeClr val="dk1"/>
              </a:buClr>
              <a:buSzPts val="2300"/>
              <a:buFont typeface="Arial"/>
              <a:buChar char="•"/>
            </a:pPr>
            <a:r>
              <a:rPr b="0" lang="en-US" sz="2300"/>
              <a:t>Tulburarea este cronică cu un impact semnificativ asupra calității vieții copilului, previne utilizarea abilităților intelectuale, limitează realizarea potențialului succes academic și social și deseori provoacă reacții negative în mediu.</a:t>
            </a:r>
            <a:endParaRPr b="0" sz="2300"/>
          </a:p>
          <a:p>
            <a:pPr indent="-342900" lvl="0" marL="342900" rtl="0" algn="l">
              <a:spcBef>
                <a:spcPts val="1000"/>
              </a:spcBef>
              <a:spcAft>
                <a:spcPts val="0"/>
              </a:spcAft>
              <a:buClr>
                <a:schemeClr val="dk1"/>
              </a:buClr>
              <a:buSzPts val="2000"/>
              <a:buFont typeface="Arial"/>
              <a:buChar char="•"/>
            </a:pPr>
            <a:r>
              <a:rPr b="0" lang="en-US"/>
              <a:t>Unul dintre cele mai afectante aspecte ale ADHD în copilărie este relația solidă cu un nivel scăzut de realizare academică, caracterizată prin finalizarea și precizia redusă a muncii, comportamentul în legătură cu sarcinile de lucru și performanța temelor în comparație cu colegii lor.</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21"/>
          <p:cNvSpPr txBox="1"/>
          <p:nvPr>
            <p:ph idx="1" type="body"/>
          </p:nvPr>
        </p:nvSpPr>
        <p:spPr>
          <a:xfrm>
            <a:off x="1939545" y="1412776"/>
            <a:ext cx="8435280" cy="504056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000"/>
              <a:buNone/>
            </a:pPr>
            <a:r>
              <a:rPr lang="en-US"/>
              <a:t>A) Tipul predominant neatent.</a:t>
            </a:r>
            <a:endParaRPr/>
          </a:p>
          <a:p>
            <a:pPr indent="-342900" lvl="0" marL="342900" rtl="0" algn="l">
              <a:spcBef>
                <a:spcPts val="960"/>
              </a:spcBef>
              <a:spcAft>
                <a:spcPts val="0"/>
              </a:spcAft>
              <a:buClr>
                <a:schemeClr val="dk1"/>
              </a:buClr>
              <a:buSzPts val="1800"/>
              <a:buFont typeface="Noto Sans Symbols"/>
              <a:buChar char="⮚"/>
            </a:pPr>
            <a:r>
              <a:rPr i="1" lang="en-US" sz="1800"/>
              <a:t>Incapacitatea de concentrare </a:t>
            </a:r>
            <a:r>
              <a:rPr b="0" lang="en-US" sz="1800"/>
              <a:t>pentru timpul necesar în munca școlară, în elaborarea sarcinilor, activităților de lucru sau în joc.</a:t>
            </a:r>
            <a:endParaRPr/>
          </a:p>
          <a:p>
            <a:pPr indent="-342900" lvl="0" marL="342900" rtl="0" algn="l">
              <a:spcBef>
                <a:spcPts val="960"/>
              </a:spcBef>
              <a:spcAft>
                <a:spcPts val="0"/>
              </a:spcAft>
              <a:buClr>
                <a:schemeClr val="dk1"/>
              </a:buClr>
              <a:buSzPts val="1800"/>
              <a:buFont typeface="Noto Sans Symbols"/>
              <a:buChar char="⮚"/>
            </a:pPr>
            <a:r>
              <a:rPr i="1" lang="en-US" sz="1800"/>
              <a:t>Dificultăți</a:t>
            </a:r>
            <a:r>
              <a:rPr b="0" lang="en-US" sz="1800"/>
              <a:t> semnificative </a:t>
            </a:r>
            <a:r>
              <a:rPr i="1" lang="en-US" sz="1800"/>
              <a:t>în respectarea instrucțiunilor</a:t>
            </a:r>
            <a:r>
              <a:rPr b="0" lang="en-US" sz="1800"/>
              <a:t>.</a:t>
            </a:r>
            <a:endParaRPr/>
          </a:p>
          <a:p>
            <a:pPr indent="-342900" lvl="0" marL="342900" rtl="0" algn="l">
              <a:spcBef>
                <a:spcPts val="960"/>
              </a:spcBef>
              <a:spcAft>
                <a:spcPts val="0"/>
              </a:spcAft>
              <a:buClr>
                <a:schemeClr val="dk1"/>
              </a:buClr>
              <a:buSzPts val="1800"/>
              <a:buFont typeface="Noto Sans Symbols"/>
              <a:buChar char="⮚"/>
            </a:pPr>
            <a:r>
              <a:rPr i="1" lang="en-US" sz="1800"/>
              <a:t>Incapacitatea de a finaliza temele de la școală </a:t>
            </a:r>
            <a:r>
              <a:rPr b="0" lang="en-US" sz="1800"/>
              <a:t>sau temele de acasă fără probleme.</a:t>
            </a:r>
            <a:endParaRPr/>
          </a:p>
          <a:p>
            <a:pPr indent="-342900" lvl="0" marL="342900" rtl="0" algn="l">
              <a:spcBef>
                <a:spcPts val="960"/>
              </a:spcBef>
              <a:spcAft>
                <a:spcPts val="0"/>
              </a:spcAft>
              <a:buClr>
                <a:schemeClr val="dk1"/>
              </a:buClr>
              <a:buSzPts val="1800"/>
              <a:buFont typeface="Noto Sans Symbols"/>
              <a:buChar char="⮚"/>
            </a:pPr>
            <a:r>
              <a:rPr i="1" lang="en-US" sz="1800"/>
              <a:t>Dificultăți</a:t>
            </a:r>
            <a:r>
              <a:rPr b="0" lang="en-US" sz="1800"/>
              <a:t> semnificative </a:t>
            </a:r>
            <a:r>
              <a:rPr i="1" lang="en-US" sz="1800"/>
              <a:t>în organizarea propriilor activități</a:t>
            </a:r>
            <a:r>
              <a:rPr b="0" lang="en-US" sz="1800"/>
              <a:t>, planificarea muncii /a jocurilor.</a:t>
            </a:r>
            <a:endParaRPr/>
          </a:p>
          <a:p>
            <a:pPr indent="-342900" lvl="0" marL="342900" rtl="0" algn="l">
              <a:spcBef>
                <a:spcPts val="960"/>
              </a:spcBef>
              <a:spcAft>
                <a:spcPts val="0"/>
              </a:spcAft>
              <a:buClr>
                <a:schemeClr val="dk1"/>
              </a:buClr>
              <a:buSzPts val="1800"/>
              <a:buFont typeface="Noto Sans Symbols"/>
              <a:buChar char="⮚"/>
            </a:pPr>
            <a:r>
              <a:rPr i="1" lang="en-US" sz="1800"/>
              <a:t>Respingerea sarcinilor și activităților </a:t>
            </a:r>
            <a:r>
              <a:rPr b="0" lang="en-US" sz="1800"/>
              <a:t>care necesită concentrare sau efort mental crescut (ascultarea basmelor, scrierea temelor).</a:t>
            </a:r>
            <a:endParaRPr/>
          </a:p>
          <a:p>
            <a:pPr indent="-342900" lvl="0" marL="342900" rtl="0" algn="l">
              <a:spcBef>
                <a:spcPts val="960"/>
              </a:spcBef>
              <a:spcAft>
                <a:spcPts val="0"/>
              </a:spcAft>
              <a:buClr>
                <a:schemeClr val="dk1"/>
              </a:buClr>
              <a:buSzPts val="1800"/>
              <a:buFont typeface="Noto Sans Symbols"/>
              <a:buChar char="⮚"/>
            </a:pPr>
            <a:r>
              <a:rPr i="1" lang="en-US" sz="1800"/>
              <a:t>Pierderea frecventă a lucrurilor</a:t>
            </a:r>
            <a:r>
              <a:rPr b="0" lang="en-US" sz="1800"/>
              <a:t> necesare desfășurării sau temelor sau a activităților.</a:t>
            </a:r>
            <a:endParaRPr/>
          </a:p>
          <a:p>
            <a:pPr indent="-342900" lvl="0" marL="342900" rtl="0" algn="l">
              <a:spcBef>
                <a:spcPts val="960"/>
              </a:spcBef>
              <a:spcAft>
                <a:spcPts val="0"/>
              </a:spcAft>
              <a:buClr>
                <a:schemeClr val="dk1"/>
              </a:buClr>
              <a:buSzPts val="1800"/>
              <a:buFont typeface="Noto Sans Symbols"/>
              <a:buChar char="⮚"/>
            </a:pPr>
            <a:r>
              <a:rPr i="1" lang="en-US" sz="1800"/>
              <a:t>Distragerea ușoară a atenției </a:t>
            </a:r>
            <a:r>
              <a:rPr b="0" lang="en-US" sz="1800"/>
              <a:t>- concentrarea este distrasă, deseori, excesiv de influențele externe.</a:t>
            </a:r>
            <a:endParaRPr/>
          </a:p>
          <a:p>
            <a:pPr indent="-342900" lvl="0" marL="342900" rtl="0" algn="l">
              <a:spcBef>
                <a:spcPts val="960"/>
              </a:spcBef>
              <a:spcAft>
                <a:spcPts val="0"/>
              </a:spcAft>
              <a:buClr>
                <a:schemeClr val="dk1"/>
              </a:buClr>
              <a:buSzPts val="1800"/>
              <a:buFont typeface="Noto Sans Symbols"/>
              <a:buChar char="⮚"/>
            </a:pPr>
            <a:r>
              <a:rPr i="1" lang="en-US" sz="1800"/>
              <a:t>Munca rapidă și inconsecventă </a:t>
            </a:r>
            <a:r>
              <a:rPr b="0" lang="en-US" sz="1800"/>
              <a:t>asupra temelor este caracteristică etc.</a:t>
            </a:r>
            <a:endParaRPr/>
          </a:p>
          <a:p>
            <a:pPr indent="-228600" lvl="0" marL="342900" rtl="0" algn="l">
              <a:spcBef>
                <a:spcPts val="960"/>
              </a:spcBef>
              <a:spcAft>
                <a:spcPts val="0"/>
              </a:spcAft>
              <a:buClr>
                <a:schemeClr val="dk1"/>
              </a:buClr>
              <a:buSzPts val="1800"/>
              <a:buFont typeface="Noto Sans Symbols"/>
              <a:buNone/>
            </a:pPr>
            <a:r>
              <a:t/>
            </a:r>
            <a:endParaRPr b="0" sz="1800"/>
          </a:p>
        </p:txBody>
      </p:sp>
      <p:sp>
        <p:nvSpPr>
          <p:cNvPr id="227" name="Google Shape;227;p21"/>
          <p:cNvSpPr txBox="1"/>
          <p:nvPr>
            <p:ph type="title"/>
          </p:nvPr>
        </p:nvSpPr>
        <p:spPr>
          <a:xfrm>
            <a:off x="1975121" y="548680"/>
            <a:ext cx="6347048" cy="68760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000"/>
              <a:buFont typeface="Times New Roman"/>
              <a:buNone/>
            </a:pPr>
            <a:r>
              <a:rPr b="0" lang="en-US" sz="3000">
                <a:latin typeface="Times New Roman"/>
                <a:ea typeface="Times New Roman"/>
                <a:cs typeface="Times New Roman"/>
                <a:sym typeface="Times New Roman"/>
              </a:rPr>
              <a:t>SIMPTOMELE ADHD / ADD</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22"/>
          <p:cNvSpPr txBox="1"/>
          <p:nvPr/>
        </p:nvSpPr>
        <p:spPr>
          <a:xfrm>
            <a:off x="2207568" y="548680"/>
            <a:ext cx="6347048" cy="687606"/>
          </a:xfrm>
          <a:prstGeom prst="rect">
            <a:avLst/>
          </a:prstGeom>
          <a:noFill/>
          <a:ln>
            <a:noFill/>
          </a:ln>
        </p:spPr>
        <p:txBody>
          <a:bodyPr anchorCtr="0" anchor="t" bIns="45700" lIns="91425" spcFirstLastPara="1" rIns="91425" wrap="square" tIns="45700">
            <a:normAutofit/>
          </a:bodyPr>
          <a:lstStyle/>
          <a:p>
            <a:pPr indent="0" lvl="0" marL="0" marR="0" rtl="0" algn="l">
              <a:spcBef>
                <a:spcPts val="0"/>
              </a:spcBef>
              <a:spcAft>
                <a:spcPts val="0"/>
              </a:spcAft>
              <a:buClr>
                <a:schemeClr val="accent6"/>
              </a:buClr>
              <a:buSzPts val="3000"/>
              <a:buFont typeface="Times New Roman"/>
              <a:buNone/>
            </a:pPr>
            <a:r>
              <a:rPr b="0" i="0" lang="en-US" sz="3000" u="none" cap="none" strike="noStrike">
                <a:solidFill>
                  <a:schemeClr val="accent6"/>
                </a:solidFill>
                <a:latin typeface="Times New Roman"/>
                <a:ea typeface="Times New Roman"/>
                <a:cs typeface="Times New Roman"/>
                <a:sym typeface="Times New Roman"/>
              </a:rPr>
              <a:t>SIMPTOMELE ADHD / ADD</a:t>
            </a:r>
            <a:endParaRPr b="0" i="0" sz="3000" u="none" cap="none" strike="noStrike">
              <a:solidFill>
                <a:srgbClr val="51C3F9"/>
              </a:solidFill>
              <a:latin typeface="Times New Roman"/>
              <a:ea typeface="Times New Roman"/>
              <a:cs typeface="Times New Roman"/>
              <a:sym typeface="Times New Roman"/>
            </a:endParaRPr>
          </a:p>
        </p:txBody>
      </p:sp>
      <p:sp>
        <p:nvSpPr>
          <p:cNvPr id="233" name="Google Shape;233;p22"/>
          <p:cNvSpPr txBox="1"/>
          <p:nvPr/>
        </p:nvSpPr>
        <p:spPr>
          <a:xfrm>
            <a:off x="1775521" y="1046690"/>
            <a:ext cx="8476935" cy="54786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000000"/>
              </a:buClr>
              <a:buSzPts val="1800"/>
              <a:buFont typeface="Arial"/>
              <a:buNone/>
            </a:pPr>
            <a:r>
              <a:rPr b="1" i="0" lang="en-US" sz="1800" u="none" cap="none" strike="noStrike">
                <a:solidFill>
                  <a:srgbClr val="000000"/>
                </a:solidFill>
                <a:latin typeface="Arial"/>
                <a:ea typeface="Arial"/>
                <a:cs typeface="Arial"/>
                <a:sym typeface="Arial"/>
              </a:rPr>
              <a:t>B) Tipul hiperactiv / impulsiv predominant.</a:t>
            </a:r>
            <a:endParaRPr b="1" i="0" sz="1800" u="none" cap="none" strike="noStrike">
              <a:solidFill>
                <a:srgbClr val="000000"/>
              </a:solidFill>
              <a:latin typeface="Arial"/>
              <a:ea typeface="Arial"/>
              <a:cs typeface="Arial"/>
              <a:sym typeface="Arial"/>
            </a:endParaRPr>
          </a:p>
          <a:p>
            <a:pPr indent="-285750" lvl="0" marL="285750" marR="0" rtl="0" algn="l">
              <a:spcBef>
                <a:spcPts val="960"/>
              </a:spcBef>
              <a:spcAft>
                <a:spcPts val="0"/>
              </a:spcAft>
              <a:buClr>
                <a:srgbClr val="000000"/>
              </a:buClr>
              <a:buSzPts val="1800"/>
              <a:buFont typeface="Noto Sans Symbols"/>
              <a:buChar char="⮚"/>
            </a:pPr>
            <a:r>
              <a:rPr b="1" i="1" lang="en-US" sz="1800" u="none" cap="none" strike="noStrike">
                <a:solidFill>
                  <a:srgbClr val="000000"/>
                </a:solidFill>
                <a:latin typeface="Arial"/>
                <a:ea typeface="Arial"/>
                <a:cs typeface="Arial"/>
                <a:sym typeface="Arial"/>
              </a:rPr>
              <a:t>Neliniște psihomotorie excesivă </a:t>
            </a:r>
            <a:r>
              <a:rPr b="0" i="0" lang="en-US" sz="1800" u="none" cap="none" strike="noStrike">
                <a:solidFill>
                  <a:srgbClr val="000000"/>
                </a:solidFill>
                <a:latin typeface="Arial"/>
                <a:ea typeface="Arial"/>
                <a:cs typeface="Arial"/>
                <a:sym typeface="Arial"/>
              </a:rPr>
              <a:t>- alergare constantă în jurul clasei (în timpul orei) sau al camerei, agitarea constantă pe un scaun, lovituri permanente fără rost, leagăn, ridicarea frecventă de pe scaun etc.</a:t>
            </a:r>
            <a:endParaRPr b="0" i="0" sz="1800" u="none" cap="none" strike="noStrike">
              <a:solidFill>
                <a:srgbClr val="000000"/>
              </a:solidFill>
              <a:latin typeface="Arial"/>
              <a:ea typeface="Arial"/>
              <a:cs typeface="Arial"/>
              <a:sym typeface="Arial"/>
            </a:endParaRPr>
          </a:p>
          <a:p>
            <a:pPr indent="-285750" lvl="0" marL="285750" marR="0" rtl="0" algn="l">
              <a:spcBef>
                <a:spcPts val="960"/>
              </a:spcBef>
              <a:spcAft>
                <a:spcPts val="0"/>
              </a:spcAft>
              <a:buClr>
                <a:srgbClr val="000000"/>
              </a:buClr>
              <a:buSzPts val="1800"/>
              <a:buFont typeface="Noto Sans Symbols"/>
              <a:buChar char="⮚"/>
            </a:pPr>
            <a:r>
              <a:rPr b="1" i="1" lang="en-US" sz="1800" u="none" cap="none" strike="noStrike">
                <a:solidFill>
                  <a:srgbClr val="000000"/>
                </a:solidFill>
                <a:latin typeface="Arial"/>
                <a:ea typeface="Arial"/>
                <a:cs typeface="Arial"/>
                <a:sym typeface="Arial"/>
              </a:rPr>
              <a:t>Modificări rapide </a:t>
            </a:r>
            <a:r>
              <a:rPr b="0" i="0" lang="en-US" sz="1800" u="none" cap="none" strike="noStrike">
                <a:solidFill>
                  <a:srgbClr val="000000"/>
                </a:solidFill>
                <a:latin typeface="Arial"/>
                <a:ea typeface="Arial"/>
                <a:cs typeface="Arial"/>
                <a:sym typeface="Arial"/>
              </a:rPr>
              <a:t>în subiectul de interes.</a:t>
            </a:r>
            <a:endParaRPr b="0" i="0" sz="1800" u="none" cap="none" strike="noStrike">
              <a:solidFill>
                <a:srgbClr val="000000"/>
              </a:solidFill>
              <a:latin typeface="Arial"/>
              <a:ea typeface="Arial"/>
              <a:cs typeface="Arial"/>
              <a:sym typeface="Arial"/>
            </a:endParaRPr>
          </a:p>
          <a:p>
            <a:pPr indent="-285750" lvl="0" marL="285750" marR="0" rtl="0" algn="l">
              <a:spcBef>
                <a:spcPts val="960"/>
              </a:spcBef>
              <a:spcAft>
                <a:spcPts val="0"/>
              </a:spcAft>
              <a:buClr>
                <a:srgbClr val="000000"/>
              </a:buClr>
              <a:buSzPts val="1800"/>
              <a:buFont typeface="Noto Sans Symbols"/>
              <a:buChar char="⮚"/>
            </a:pPr>
            <a:r>
              <a:rPr b="1" i="1" lang="en-US" sz="1800" u="none" cap="none" strike="noStrike">
                <a:solidFill>
                  <a:srgbClr val="000000"/>
                </a:solidFill>
                <a:latin typeface="Arial"/>
                <a:ea typeface="Arial"/>
                <a:cs typeface="Arial"/>
                <a:sym typeface="Arial"/>
              </a:rPr>
              <a:t>Activitate verbală excesivă </a:t>
            </a:r>
            <a:r>
              <a:rPr b="0" i="0" lang="en-US" sz="1800" u="none" cap="none" strike="noStrike">
                <a:solidFill>
                  <a:srgbClr val="000000"/>
                </a:solidFill>
                <a:latin typeface="Arial"/>
                <a:ea typeface="Arial"/>
                <a:cs typeface="Arial"/>
                <a:sym typeface="Arial"/>
              </a:rPr>
              <a:t>- vorbire constantă, “trecere peste” în vorbire, întrebări, pufnituri de răspunsuri înainte ca profesorul să formuleze o întrebare. Deseori dă răspunsuri prost considerate, impulsive.</a:t>
            </a:r>
            <a:endParaRPr b="0" i="0" sz="1800" u="none" cap="none" strike="noStrike">
              <a:solidFill>
                <a:srgbClr val="000000"/>
              </a:solidFill>
              <a:latin typeface="Arial"/>
              <a:ea typeface="Arial"/>
              <a:cs typeface="Arial"/>
              <a:sym typeface="Arial"/>
            </a:endParaRPr>
          </a:p>
          <a:p>
            <a:pPr indent="-285750" lvl="0" marL="285750" marR="0" rtl="0" algn="l">
              <a:spcBef>
                <a:spcPts val="960"/>
              </a:spcBef>
              <a:spcAft>
                <a:spcPts val="0"/>
              </a:spcAft>
              <a:buClr>
                <a:srgbClr val="000000"/>
              </a:buClr>
              <a:buSzPts val="1800"/>
              <a:buFont typeface="Noto Sans Symbols"/>
              <a:buChar char="⮚"/>
            </a:pPr>
            <a:r>
              <a:rPr b="1" i="1" lang="en-US" sz="1800" u="none" cap="none" strike="noStrike">
                <a:solidFill>
                  <a:srgbClr val="000000"/>
                </a:solidFill>
                <a:latin typeface="Arial"/>
                <a:ea typeface="Arial"/>
                <a:cs typeface="Arial"/>
                <a:sym typeface="Arial"/>
              </a:rPr>
              <a:t>Dificultăți cu autocontrolul și reglarea </a:t>
            </a:r>
            <a:r>
              <a:rPr b="0" i="0" lang="en-US" sz="1800" u="none" cap="none" strike="noStrike">
                <a:solidFill>
                  <a:srgbClr val="000000"/>
                </a:solidFill>
                <a:latin typeface="Arial"/>
                <a:ea typeface="Arial"/>
                <a:cs typeface="Arial"/>
                <a:sym typeface="Arial"/>
              </a:rPr>
              <a:t>propriului comportament.</a:t>
            </a:r>
            <a:endParaRPr b="0" i="0" sz="1800" u="none" cap="none" strike="noStrike">
              <a:solidFill>
                <a:srgbClr val="000000"/>
              </a:solidFill>
              <a:latin typeface="Arial"/>
              <a:ea typeface="Arial"/>
              <a:cs typeface="Arial"/>
              <a:sym typeface="Arial"/>
            </a:endParaRPr>
          </a:p>
          <a:p>
            <a:pPr indent="-285750" lvl="0" marL="285750" marR="0" rtl="0" algn="l">
              <a:spcBef>
                <a:spcPts val="960"/>
              </a:spcBef>
              <a:spcAft>
                <a:spcPts val="0"/>
              </a:spcAft>
              <a:buClr>
                <a:srgbClr val="000000"/>
              </a:buClr>
              <a:buSzPts val="1800"/>
              <a:buFont typeface="Noto Sans Symbols"/>
              <a:buChar char="⮚"/>
            </a:pPr>
            <a:r>
              <a:rPr b="1" i="1" lang="en-US" sz="1800" u="none" cap="none" strike="noStrike">
                <a:solidFill>
                  <a:srgbClr val="000000"/>
                </a:solidFill>
                <a:latin typeface="Arial"/>
                <a:ea typeface="Arial"/>
                <a:cs typeface="Arial"/>
                <a:sym typeface="Arial"/>
              </a:rPr>
              <a:t>Incapacitatea de a amâna satisfacerea </a:t>
            </a:r>
            <a:r>
              <a:rPr b="0" i="0" lang="en-US" sz="1800" u="none" cap="none" strike="noStrike">
                <a:solidFill>
                  <a:srgbClr val="000000"/>
                </a:solidFill>
                <a:latin typeface="Arial"/>
                <a:ea typeface="Arial"/>
                <a:cs typeface="Arial"/>
                <a:sym typeface="Arial"/>
              </a:rPr>
              <a:t>nevoii cuiva, cererea intensivă pentru îndeplinirea imediată a acesteia. Acțiune lipsită de gândire, impulsivă, indiferent de consecințe sau riscuri.</a:t>
            </a:r>
            <a:endParaRPr b="0" i="0" sz="1800" u="none" cap="none" strike="noStrike">
              <a:solidFill>
                <a:srgbClr val="000000"/>
              </a:solidFill>
              <a:latin typeface="Arial"/>
              <a:ea typeface="Arial"/>
              <a:cs typeface="Arial"/>
              <a:sym typeface="Arial"/>
            </a:endParaRPr>
          </a:p>
          <a:p>
            <a:pPr indent="-285750" lvl="0" marL="285750" marR="0" rtl="0" algn="l">
              <a:spcBef>
                <a:spcPts val="960"/>
              </a:spcBef>
              <a:spcAft>
                <a:spcPts val="0"/>
              </a:spcAft>
              <a:buClr>
                <a:srgbClr val="000000"/>
              </a:buClr>
              <a:buSzPts val="1800"/>
              <a:buFont typeface="Noto Sans Symbols"/>
              <a:buChar char="⮚"/>
            </a:pPr>
            <a:r>
              <a:rPr b="1" i="1" lang="en-US" sz="1800" u="none" cap="none" strike="noStrike">
                <a:solidFill>
                  <a:srgbClr val="000000"/>
                </a:solidFill>
                <a:latin typeface="Arial"/>
                <a:ea typeface="Arial"/>
                <a:cs typeface="Arial"/>
                <a:sym typeface="Arial"/>
              </a:rPr>
              <a:t>Instabilitate afectivă</a:t>
            </a:r>
            <a:r>
              <a:rPr b="0" i="0" lang="en-US" sz="1800" u="none" cap="none" strike="noStrike">
                <a:solidFill>
                  <a:srgbClr val="000000"/>
                </a:solidFill>
                <a:latin typeface="Arial"/>
                <a:ea typeface="Arial"/>
                <a:cs typeface="Arial"/>
                <a:sym typeface="Arial"/>
              </a:rPr>
              <a:t>, frecvente momente afective semnificative, în special izbucniri de furie și plâns.</a:t>
            </a:r>
            <a:endParaRPr b="0" i="0" sz="1800" u="none" cap="none" strike="noStrike">
              <a:solidFill>
                <a:srgbClr val="000000"/>
              </a:solidFill>
              <a:latin typeface="Arial"/>
              <a:ea typeface="Arial"/>
              <a:cs typeface="Arial"/>
              <a:sym typeface="Arial"/>
            </a:endParaRPr>
          </a:p>
          <a:p>
            <a:pPr indent="-285750" lvl="0" marL="285750" marR="0" rtl="0" algn="l">
              <a:spcBef>
                <a:spcPts val="960"/>
              </a:spcBef>
              <a:spcAft>
                <a:spcPts val="0"/>
              </a:spcAft>
              <a:buClr>
                <a:srgbClr val="000000"/>
              </a:buClr>
              <a:buSzPts val="1800"/>
              <a:buFont typeface="Noto Sans Symbols"/>
              <a:buChar char="⮚"/>
            </a:pPr>
            <a:r>
              <a:rPr b="1" i="1" lang="en-US" sz="1800" u="none" cap="none" strike="noStrike">
                <a:solidFill>
                  <a:srgbClr val="000000"/>
                </a:solidFill>
                <a:latin typeface="Arial"/>
                <a:ea typeface="Arial"/>
                <a:cs typeface="Arial"/>
                <a:sym typeface="Arial"/>
              </a:rPr>
              <a:t>Dificultăți</a:t>
            </a:r>
            <a:r>
              <a:rPr b="0" i="0" lang="en-US" sz="1800" u="none" cap="none" strike="noStrike">
                <a:solidFill>
                  <a:srgbClr val="000000"/>
                </a:solidFill>
                <a:latin typeface="Arial"/>
                <a:ea typeface="Arial"/>
                <a:cs typeface="Arial"/>
                <a:sym typeface="Arial"/>
              </a:rPr>
              <a:t> semnificative </a:t>
            </a:r>
            <a:r>
              <a:rPr b="1" i="1" lang="en-US" sz="1800" u="none" cap="none" strike="noStrike">
                <a:solidFill>
                  <a:srgbClr val="000000"/>
                </a:solidFill>
                <a:latin typeface="Arial"/>
                <a:ea typeface="Arial"/>
                <a:cs typeface="Arial"/>
                <a:sym typeface="Arial"/>
              </a:rPr>
              <a:t>în respectarea instrucțiunilor</a:t>
            </a:r>
            <a:r>
              <a:rPr b="0" i="0" lang="en-US" sz="1800" u="none" cap="none" strike="noStrike">
                <a:solidFill>
                  <a:srgbClr val="000000"/>
                </a:solidFill>
                <a:latin typeface="Arial"/>
                <a:ea typeface="Arial"/>
                <a:cs typeface="Arial"/>
                <a:sym typeface="Arial"/>
              </a:rPr>
              <a:t>, ordinelor, regulilor școlare, nerespectării autorităților etc.</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23"/>
          <p:cNvSpPr txBox="1"/>
          <p:nvPr/>
        </p:nvSpPr>
        <p:spPr>
          <a:xfrm>
            <a:off x="1981200" y="476672"/>
            <a:ext cx="5791200" cy="831622"/>
          </a:xfrm>
          <a:prstGeom prst="rect">
            <a:avLst/>
          </a:prstGeom>
          <a:noFill/>
          <a:ln>
            <a:noFill/>
          </a:ln>
        </p:spPr>
        <p:txBody>
          <a:bodyPr anchorCtr="0" anchor="t" bIns="45700" lIns="91425" spcFirstLastPara="1" rIns="91425" wrap="square" tIns="45700">
            <a:normAutofit/>
          </a:bodyPr>
          <a:lstStyle/>
          <a:p>
            <a:pPr indent="0" lvl="0" marL="0" marR="0" rtl="0" algn="l">
              <a:spcBef>
                <a:spcPts val="0"/>
              </a:spcBef>
              <a:spcAft>
                <a:spcPts val="0"/>
              </a:spcAft>
              <a:buClr>
                <a:srgbClr val="51C3F9"/>
              </a:buClr>
              <a:buSzPts val="3000"/>
              <a:buFont typeface="Times New Roman"/>
              <a:buNone/>
            </a:pPr>
            <a:r>
              <a:rPr b="0" i="0" lang="en-US" sz="3000" u="none" cap="none" strike="noStrike">
                <a:solidFill>
                  <a:srgbClr val="51C3F9"/>
                </a:solidFill>
                <a:latin typeface="Times New Roman"/>
                <a:ea typeface="Times New Roman"/>
                <a:cs typeface="Times New Roman"/>
                <a:sym typeface="Times New Roman"/>
              </a:rPr>
              <a:t>CAUZELE ADHD / ADD</a:t>
            </a:r>
            <a:endParaRPr/>
          </a:p>
        </p:txBody>
      </p:sp>
      <p:sp>
        <p:nvSpPr>
          <p:cNvPr id="239" name="Google Shape;239;p23"/>
          <p:cNvSpPr txBox="1"/>
          <p:nvPr/>
        </p:nvSpPr>
        <p:spPr>
          <a:xfrm>
            <a:off x="1981200" y="1308294"/>
            <a:ext cx="8291264" cy="5256584"/>
          </a:xfrm>
          <a:prstGeom prst="rect">
            <a:avLst/>
          </a:prstGeom>
          <a:noFill/>
          <a:ln>
            <a:noFill/>
          </a:ln>
        </p:spPr>
        <p:txBody>
          <a:bodyPr anchorCtr="0" anchor="t" bIns="45700" lIns="91425" spcFirstLastPara="1" rIns="91425" wrap="square" tIns="45700">
            <a:normAutofit lnSpcReduction="10000"/>
          </a:bodyPr>
          <a:lstStyle/>
          <a:p>
            <a:pPr indent="0" lvl="0" marL="0" marR="0" rtl="0" algn="l">
              <a:lnSpc>
                <a:spcPct val="15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În timp ce cauza exactă a </a:t>
            </a:r>
            <a:r>
              <a:rPr b="1" i="0" lang="en-US" sz="2000" u="none" cap="none" strike="noStrike">
                <a:solidFill>
                  <a:srgbClr val="000000"/>
                </a:solidFill>
                <a:latin typeface="Arial"/>
                <a:ea typeface="Arial"/>
                <a:cs typeface="Arial"/>
                <a:sym typeface="Arial"/>
              </a:rPr>
              <a:t>ADHD </a:t>
            </a:r>
            <a:r>
              <a:rPr b="0" i="0" lang="en-US" sz="2000" u="none" cap="none" strike="noStrike">
                <a:solidFill>
                  <a:srgbClr val="000000"/>
                </a:solidFill>
                <a:latin typeface="Arial"/>
                <a:ea typeface="Arial"/>
                <a:cs typeface="Arial"/>
                <a:sym typeface="Arial"/>
              </a:rPr>
              <a:t>nu este clară, eforturile de cercetare continuă. Factorii care pot fi implicați în dezvoltarea </a:t>
            </a:r>
            <a:r>
              <a:rPr b="1" i="0" lang="en-US" sz="2000" u="none" cap="none" strike="noStrike">
                <a:solidFill>
                  <a:srgbClr val="000000"/>
                </a:solidFill>
                <a:latin typeface="Arial"/>
                <a:ea typeface="Arial"/>
                <a:cs typeface="Arial"/>
                <a:sym typeface="Arial"/>
              </a:rPr>
              <a:t>ADHD</a:t>
            </a:r>
            <a:r>
              <a:rPr b="0" i="0" lang="en-US" sz="2000" u="none" cap="none" strike="noStrike">
                <a:solidFill>
                  <a:srgbClr val="000000"/>
                </a:solidFill>
                <a:latin typeface="Arial"/>
                <a:ea typeface="Arial"/>
                <a:cs typeface="Arial"/>
                <a:sym typeface="Arial"/>
              </a:rPr>
              <a:t> includ genetica, mediul înconjurător sau probleme cu sistemul nervos central în momentele cheie ale dezvoltării.</a:t>
            </a:r>
            <a:endParaRPr b="0" i="0" sz="2000" u="none" cap="none" strike="noStrike">
              <a:solidFill>
                <a:srgbClr val="000000"/>
              </a:solidFill>
              <a:latin typeface="Arial"/>
              <a:ea typeface="Arial"/>
              <a:cs typeface="Arial"/>
              <a:sym typeface="Arial"/>
            </a:endParaRPr>
          </a:p>
          <a:p>
            <a:pPr indent="0" lvl="0" marL="0" marR="0" rtl="0" algn="l">
              <a:lnSpc>
                <a:spcPct val="150000"/>
              </a:lnSpc>
              <a:spcBef>
                <a:spcPts val="2200"/>
              </a:spcBef>
              <a:spcAft>
                <a:spcPts val="0"/>
              </a:spcAft>
              <a:buClr>
                <a:srgbClr val="000000"/>
              </a:buClr>
              <a:buSzPts val="2000"/>
              <a:buFont typeface="Arial"/>
              <a:buNone/>
            </a:pPr>
            <a:r>
              <a:rPr b="1" i="0" lang="en-US" sz="2000" u="none" cap="none" strike="noStrike">
                <a:solidFill>
                  <a:srgbClr val="000000"/>
                </a:solidFill>
                <a:latin typeface="Arial"/>
                <a:ea typeface="Arial"/>
                <a:cs typeface="Arial"/>
                <a:sym typeface="Arial"/>
              </a:rPr>
              <a:t>Factorii de risc pentru ADHD pot include:</a:t>
            </a:r>
            <a:endParaRPr/>
          </a:p>
          <a:p>
            <a:pPr indent="-342900" lvl="0" marL="342900" marR="0" rtl="0" algn="l">
              <a:spcBef>
                <a:spcPts val="2200"/>
              </a:spcBef>
              <a:spcAft>
                <a:spcPts val="0"/>
              </a:spcAft>
              <a:buClr>
                <a:srgbClr val="000000"/>
              </a:buClr>
              <a:buSzPts val="2000"/>
              <a:buFont typeface="Noto Sans Symbols"/>
              <a:buChar char="⮚"/>
            </a:pPr>
            <a:r>
              <a:rPr b="0" i="0" lang="en-US" sz="2000" u="none" cap="none" strike="noStrike">
                <a:solidFill>
                  <a:srgbClr val="000000"/>
                </a:solidFill>
                <a:latin typeface="Arial"/>
                <a:ea typeface="Arial"/>
                <a:cs typeface="Arial"/>
                <a:sym typeface="Arial"/>
              </a:rPr>
              <a:t>Rudele, cum ar fi un părinte sau un frate, cu ADHD sau o altă tulburare de sănătate mintală.</a:t>
            </a:r>
            <a:endParaRPr/>
          </a:p>
          <a:p>
            <a:pPr indent="-342900" lvl="0" marL="342900" marR="0" rtl="0" algn="l">
              <a:spcBef>
                <a:spcPts val="1000"/>
              </a:spcBef>
              <a:spcAft>
                <a:spcPts val="0"/>
              </a:spcAft>
              <a:buClr>
                <a:srgbClr val="000000"/>
              </a:buClr>
              <a:buSzPts val="2000"/>
              <a:buFont typeface="Noto Sans Symbols"/>
              <a:buChar char="⮚"/>
            </a:pPr>
            <a:r>
              <a:rPr b="0" i="0" lang="en-US" sz="2000" u="none" cap="none" strike="noStrike">
                <a:solidFill>
                  <a:srgbClr val="000000"/>
                </a:solidFill>
                <a:latin typeface="Arial"/>
                <a:ea typeface="Arial"/>
                <a:cs typeface="Arial"/>
                <a:sym typeface="Arial"/>
              </a:rPr>
              <a:t>Expunerea la toxine de mediu - cum ar fi plumbul, întâlnită în principal în vopsea și țevi în clădirile mai vechi.</a:t>
            </a:r>
            <a:endParaRPr/>
          </a:p>
          <a:p>
            <a:pPr indent="-342900" lvl="0" marL="342900" marR="0" rtl="0" algn="l">
              <a:spcBef>
                <a:spcPts val="1000"/>
              </a:spcBef>
              <a:spcAft>
                <a:spcPts val="0"/>
              </a:spcAft>
              <a:buClr>
                <a:srgbClr val="000000"/>
              </a:buClr>
              <a:buSzPts val="2000"/>
              <a:buFont typeface="Noto Sans Symbols"/>
              <a:buChar char="⮚"/>
            </a:pPr>
            <a:r>
              <a:rPr b="0" i="0" lang="en-US" sz="2000" u="none" cap="none" strike="noStrike">
                <a:solidFill>
                  <a:srgbClr val="000000"/>
                </a:solidFill>
                <a:latin typeface="Arial"/>
                <a:ea typeface="Arial"/>
                <a:cs typeface="Arial"/>
                <a:sym typeface="Arial"/>
              </a:rPr>
              <a:t>Consumul de droguri materne, consumul de alcool sau fumatul în timpul sarcinii.</a:t>
            </a:r>
            <a:endParaRPr/>
          </a:p>
          <a:p>
            <a:pPr indent="-342900" lvl="0" marL="342900" marR="0" rtl="0" algn="l">
              <a:spcBef>
                <a:spcPts val="1000"/>
              </a:spcBef>
              <a:spcAft>
                <a:spcPts val="0"/>
              </a:spcAft>
              <a:buClr>
                <a:srgbClr val="000000"/>
              </a:buClr>
              <a:buSzPts val="2000"/>
              <a:buFont typeface="Noto Sans Symbols"/>
              <a:buChar char="⮚"/>
            </a:pPr>
            <a:r>
              <a:rPr b="0" i="0" lang="en-US" sz="2000" u="none" cap="none" strike="noStrike">
                <a:solidFill>
                  <a:srgbClr val="000000"/>
                </a:solidFill>
                <a:latin typeface="Arial"/>
                <a:ea typeface="Arial"/>
                <a:cs typeface="Arial"/>
                <a:sym typeface="Arial"/>
              </a:rPr>
              <a:t>Naștere prematură.</a:t>
            </a:r>
            <a:endParaRPr b="0" i="0" sz="2000" u="none" cap="none" strike="noStrike">
              <a:solidFill>
                <a:srgbClr val="000000"/>
              </a:solidFill>
              <a:latin typeface="Arial"/>
              <a:ea typeface="Arial"/>
              <a:cs typeface="Arial"/>
              <a:sym typeface="Arial"/>
            </a:endParaRPr>
          </a:p>
          <a:p>
            <a:pPr indent="0" lvl="0" marL="0" marR="0" rtl="0" algn="l">
              <a:spcBef>
                <a:spcPts val="1000"/>
              </a:spcBef>
              <a:spcAft>
                <a:spcPts val="0"/>
              </a:spcAft>
              <a:buClr>
                <a:schemeClr val="dk1"/>
              </a:buClr>
              <a:buSzPts val="2000"/>
              <a:buFont typeface="Arial"/>
              <a:buNone/>
            </a:pPr>
            <a:r>
              <a:t/>
            </a:r>
            <a:endParaRPr b="1" i="0" sz="2000" u="none" cap="none" strike="noStrike">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24"/>
          <p:cNvSpPr txBox="1"/>
          <p:nvPr/>
        </p:nvSpPr>
        <p:spPr>
          <a:xfrm>
            <a:off x="1991544" y="422578"/>
            <a:ext cx="5791200" cy="759614"/>
          </a:xfrm>
          <a:prstGeom prst="rect">
            <a:avLst/>
          </a:prstGeom>
          <a:noFill/>
          <a:ln>
            <a:noFill/>
          </a:ln>
        </p:spPr>
        <p:txBody>
          <a:bodyPr anchorCtr="0" anchor="t" bIns="45700" lIns="91425" spcFirstLastPara="1" rIns="91425" wrap="square" tIns="45700">
            <a:normAutofit/>
          </a:bodyPr>
          <a:lstStyle/>
          <a:p>
            <a:pPr indent="0" lvl="0" marL="0" marR="0" rtl="0" algn="l">
              <a:spcBef>
                <a:spcPts val="0"/>
              </a:spcBef>
              <a:spcAft>
                <a:spcPts val="0"/>
              </a:spcAft>
              <a:buClr>
                <a:srgbClr val="51C3F9"/>
              </a:buClr>
              <a:buSzPts val="3000"/>
              <a:buFont typeface="Times New Roman"/>
              <a:buNone/>
            </a:pPr>
            <a:r>
              <a:rPr b="0" i="0" lang="en-US" sz="3000" u="none" cap="none" strike="noStrike">
                <a:solidFill>
                  <a:srgbClr val="51C3F9"/>
                </a:solidFill>
                <a:latin typeface="Times New Roman"/>
                <a:ea typeface="Times New Roman"/>
                <a:cs typeface="Times New Roman"/>
                <a:sym typeface="Times New Roman"/>
              </a:rPr>
              <a:t>CONSECINȚELE ADHD / ADD</a:t>
            </a:r>
            <a:endParaRPr/>
          </a:p>
        </p:txBody>
      </p:sp>
      <p:sp>
        <p:nvSpPr>
          <p:cNvPr id="245" name="Google Shape;245;p24"/>
          <p:cNvSpPr txBox="1"/>
          <p:nvPr/>
        </p:nvSpPr>
        <p:spPr>
          <a:xfrm>
            <a:off x="1703512" y="1042988"/>
            <a:ext cx="8496944" cy="5790704"/>
          </a:xfrm>
          <a:prstGeom prst="rect">
            <a:avLst/>
          </a:prstGeom>
          <a:noFill/>
          <a:ln>
            <a:noFill/>
          </a:ln>
        </p:spPr>
        <p:txBody>
          <a:bodyPr anchorCtr="0" anchor="t" bIns="45700" lIns="91425" spcFirstLastPara="1" rIns="91425" wrap="square" tIns="45700">
            <a:noAutofit/>
          </a:bodyPr>
          <a:lstStyle/>
          <a:p>
            <a:pPr indent="-342900" lvl="0" marL="342900" marR="0" rtl="0" algn="just">
              <a:spcBef>
                <a:spcPts val="0"/>
              </a:spcBef>
              <a:spcAft>
                <a:spcPts val="0"/>
              </a:spcAft>
              <a:buClr>
                <a:srgbClr val="000000"/>
              </a:buClr>
              <a:buSzPts val="1700"/>
              <a:buFont typeface="Noto Sans Symbols"/>
              <a:buChar char="∙"/>
            </a:pPr>
            <a:r>
              <a:rPr b="1" i="1" lang="en-US" sz="1700" u="none" cap="none" strike="noStrike">
                <a:solidFill>
                  <a:srgbClr val="000000"/>
                </a:solidFill>
                <a:latin typeface="Arial"/>
                <a:ea typeface="Arial"/>
                <a:cs typeface="Arial"/>
                <a:sym typeface="Arial"/>
              </a:rPr>
              <a:t>Deficiență în funcțiile cognitive și selecție preferențială </a:t>
            </a:r>
            <a:r>
              <a:rPr b="0" i="0" lang="en-US" sz="1700" u="none" cap="none" strike="noStrike">
                <a:solidFill>
                  <a:srgbClr val="000000"/>
                </a:solidFill>
                <a:latin typeface="Arial"/>
                <a:ea typeface="Arial"/>
                <a:cs typeface="Arial"/>
                <a:sym typeface="Arial"/>
              </a:rPr>
              <a:t>- deficiență de lucru și memorie verbală, imaginație spațială, capacitate redusă de a sesiza perspectiva, de a rezolva probleme geometrice, incapacitate de a alege esențialul din informație.</a:t>
            </a:r>
            <a:endParaRPr/>
          </a:p>
          <a:p>
            <a:pPr indent="-342900" lvl="0" marL="342900" marR="0" rtl="0" algn="just">
              <a:spcBef>
                <a:spcPts val="940"/>
              </a:spcBef>
              <a:spcAft>
                <a:spcPts val="0"/>
              </a:spcAft>
              <a:buClr>
                <a:srgbClr val="000000"/>
              </a:buClr>
              <a:buSzPts val="1700"/>
              <a:buFont typeface="Noto Sans Symbols"/>
              <a:buChar char="∙"/>
            </a:pPr>
            <a:r>
              <a:rPr b="1" i="1" lang="en-US" sz="1700" u="none" cap="none" strike="noStrike">
                <a:solidFill>
                  <a:srgbClr val="000000"/>
                </a:solidFill>
                <a:latin typeface="Arial"/>
                <a:ea typeface="Arial"/>
                <a:cs typeface="Arial"/>
                <a:sym typeface="Arial"/>
              </a:rPr>
              <a:t>Eșecul secvențierii și implementării planului</a:t>
            </a:r>
            <a:r>
              <a:rPr b="0" i="0" lang="en-US" sz="1700" u="none" cap="none" strike="noStrike">
                <a:solidFill>
                  <a:srgbClr val="000000"/>
                </a:solidFill>
                <a:latin typeface="Arial"/>
                <a:ea typeface="Arial"/>
                <a:cs typeface="Arial"/>
                <a:sym typeface="Arial"/>
              </a:rPr>
              <a:t> - incapacitatea de a împărți sarcina, planifica pașii treptați, de a lucra pentru rezultat.</a:t>
            </a:r>
            <a:endParaRPr/>
          </a:p>
          <a:p>
            <a:pPr indent="-342900" lvl="0" marL="342900" marR="0" rtl="0" algn="just">
              <a:spcBef>
                <a:spcPts val="940"/>
              </a:spcBef>
              <a:spcAft>
                <a:spcPts val="0"/>
              </a:spcAft>
              <a:buClr>
                <a:srgbClr val="000000"/>
              </a:buClr>
              <a:buSzPts val="1700"/>
              <a:buFont typeface="Noto Sans Symbols"/>
              <a:buChar char="∙"/>
            </a:pPr>
            <a:r>
              <a:rPr b="1" i="1" lang="en-US" sz="1700" u="none" cap="none" strike="noStrike">
                <a:solidFill>
                  <a:srgbClr val="000000"/>
                </a:solidFill>
                <a:latin typeface="Arial"/>
                <a:ea typeface="Arial"/>
                <a:cs typeface="Arial"/>
                <a:sym typeface="Arial"/>
              </a:rPr>
              <a:t>Dispoziție proastă</a:t>
            </a:r>
            <a:r>
              <a:rPr b="1" i="0" lang="en-US" sz="1700" u="none" cap="none" strike="noStrike">
                <a:solidFill>
                  <a:srgbClr val="000000"/>
                </a:solidFill>
                <a:latin typeface="Arial"/>
                <a:ea typeface="Arial"/>
                <a:cs typeface="Arial"/>
                <a:sym typeface="Arial"/>
              </a:rPr>
              <a:t> </a:t>
            </a:r>
            <a:r>
              <a:rPr b="0" i="0" lang="en-US" sz="1700" u="none" cap="none" strike="noStrike">
                <a:solidFill>
                  <a:srgbClr val="000000"/>
                </a:solidFill>
                <a:latin typeface="Arial"/>
                <a:ea typeface="Arial"/>
                <a:cs typeface="Arial"/>
                <a:sym typeface="Arial"/>
              </a:rPr>
              <a:t>- schimbări rapide de dispoziție, reacție emoțională imprevizibilă, se enervează ușor, este gata imediat să acționeze agresiv, predispus la reacții negativiste.</a:t>
            </a:r>
            <a:endParaRPr/>
          </a:p>
          <a:p>
            <a:pPr indent="-342900" lvl="0" marL="342900" marR="0" rtl="0" algn="just">
              <a:spcBef>
                <a:spcPts val="940"/>
              </a:spcBef>
              <a:spcAft>
                <a:spcPts val="0"/>
              </a:spcAft>
              <a:buClr>
                <a:srgbClr val="000000"/>
              </a:buClr>
              <a:buSzPts val="1700"/>
              <a:buFont typeface="Noto Sans Symbols"/>
              <a:buChar char="∙"/>
            </a:pPr>
            <a:r>
              <a:rPr b="1" i="1" lang="en-US" sz="1700" u="none" cap="none" strike="noStrike">
                <a:solidFill>
                  <a:srgbClr val="000000"/>
                </a:solidFill>
                <a:latin typeface="Arial"/>
                <a:ea typeface="Arial"/>
                <a:cs typeface="Arial"/>
                <a:sym typeface="Arial"/>
              </a:rPr>
              <a:t>Intoleranță</a:t>
            </a:r>
            <a:r>
              <a:rPr b="0" i="0" lang="en-US" sz="1700" u="none" cap="none" strike="noStrike">
                <a:solidFill>
                  <a:srgbClr val="000000"/>
                </a:solidFill>
                <a:latin typeface="Arial"/>
                <a:ea typeface="Arial"/>
                <a:cs typeface="Arial"/>
                <a:sym typeface="Arial"/>
              </a:rPr>
              <a:t> - agresiune cronică față de unii oameni, comportament distructiv etc.</a:t>
            </a:r>
            <a:endParaRPr/>
          </a:p>
          <a:p>
            <a:pPr indent="-342900" lvl="0" marL="342900" marR="0" rtl="0" algn="just">
              <a:spcBef>
                <a:spcPts val="940"/>
              </a:spcBef>
              <a:spcAft>
                <a:spcPts val="0"/>
              </a:spcAft>
              <a:buClr>
                <a:srgbClr val="000000"/>
              </a:buClr>
              <a:buSzPts val="1700"/>
              <a:buFont typeface="Noto Sans Symbols"/>
              <a:buChar char="∙"/>
            </a:pPr>
            <a:r>
              <a:rPr b="1" i="1" lang="en-US" sz="1700" u="none" cap="none" strike="noStrike">
                <a:solidFill>
                  <a:srgbClr val="000000"/>
                </a:solidFill>
                <a:latin typeface="Arial"/>
                <a:ea typeface="Arial"/>
                <a:cs typeface="Arial"/>
                <a:sym typeface="Arial"/>
              </a:rPr>
              <a:t>Incapacitatea de a se supune autorității și regulilor </a:t>
            </a:r>
            <a:r>
              <a:rPr b="0" i="0" lang="en-US" sz="1700" u="none" cap="none" strike="noStrike">
                <a:solidFill>
                  <a:srgbClr val="000000"/>
                </a:solidFill>
                <a:latin typeface="Arial"/>
                <a:ea typeface="Arial"/>
                <a:cs typeface="Arial"/>
                <a:sym typeface="Arial"/>
              </a:rPr>
              <a:t>- copiii se enervează, sunt supărați în mod deliberat, se certă cu adulții (comportament de opoziție)</a:t>
            </a:r>
            <a:endParaRPr/>
          </a:p>
          <a:p>
            <a:pPr indent="-342900" lvl="0" marL="342900" marR="0" rtl="0" algn="just">
              <a:spcBef>
                <a:spcPts val="940"/>
              </a:spcBef>
              <a:spcAft>
                <a:spcPts val="0"/>
              </a:spcAft>
              <a:buClr>
                <a:srgbClr val="000000"/>
              </a:buClr>
              <a:buSzPts val="1700"/>
              <a:buFont typeface="Noto Sans Symbols"/>
              <a:buChar char="∙"/>
            </a:pPr>
            <a:r>
              <a:rPr b="1" i="1" lang="en-US" sz="1700" u="none" cap="none" strike="noStrike">
                <a:solidFill>
                  <a:srgbClr val="000000"/>
                </a:solidFill>
                <a:latin typeface="Arial"/>
                <a:ea typeface="Arial"/>
                <a:cs typeface="Arial"/>
                <a:sym typeface="Arial"/>
              </a:rPr>
              <a:t>Mai puțină rezistență la eșec, critică, insultă</a:t>
            </a:r>
            <a:endParaRPr b="1" i="1" sz="1700" u="none" cap="none" strike="noStrike">
              <a:solidFill>
                <a:srgbClr val="000000"/>
              </a:solidFill>
              <a:latin typeface="Arial"/>
              <a:ea typeface="Arial"/>
              <a:cs typeface="Arial"/>
              <a:sym typeface="Arial"/>
            </a:endParaRPr>
          </a:p>
          <a:p>
            <a:pPr indent="-342900" lvl="0" marL="342900" marR="0" rtl="0" algn="just">
              <a:spcBef>
                <a:spcPts val="940"/>
              </a:spcBef>
              <a:spcAft>
                <a:spcPts val="0"/>
              </a:spcAft>
              <a:buClr>
                <a:srgbClr val="000000"/>
              </a:buClr>
              <a:buSzPts val="1700"/>
              <a:buFont typeface="Noto Sans Symbols"/>
              <a:buChar char="∙"/>
            </a:pPr>
            <a:r>
              <a:rPr b="1" i="1" lang="en-US" sz="1700" u="none" cap="none" strike="noStrike">
                <a:solidFill>
                  <a:srgbClr val="000000"/>
                </a:solidFill>
                <a:latin typeface="Arial"/>
                <a:ea typeface="Arial"/>
                <a:cs typeface="Arial"/>
                <a:sym typeface="Arial"/>
              </a:rPr>
              <a:t>Stima de sine scăzută </a:t>
            </a:r>
            <a:r>
              <a:rPr b="0" i="0" lang="en-US" sz="1700" u="none" cap="none" strike="noStrike">
                <a:solidFill>
                  <a:srgbClr val="000000"/>
                </a:solidFill>
                <a:latin typeface="Arial"/>
                <a:ea typeface="Arial"/>
                <a:cs typeface="Arial"/>
                <a:sym typeface="Arial"/>
              </a:rPr>
              <a:t>- copiii au probleme în realizarea propriei valori, se simt nesiguri, au sentimente neplăcute, experimentează jenă.</a:t>
            </a:r>
            <a:endParaRPr/>
          </a:p>
          <a:p>
            <a:pPr indent="-342900" lvl="0" marL="342900" marR="0" rtl="0" algn="just">
              <a:spcBef>
                <a:spcPts val="940"/>
              </a:spcBef>
              <a:spcAft>
                <a:spcPts val="0"/>
              </a:spcAft>
              <a:buClr>
                <a:srgbClr val="000000"/>
              </a:buClr>
              <a:buSzPts val="1700"/>
              <a:buFont typeface="Noto Sans Symbols"/>
              <a:buChar char="∙"/>
            </a:pPr>
            <a:r>
              <a:rPr b="1" i="1" lang="en-US" sz="1700" u="none" cap="none" strike="noStrike">
                <a:solidFill>
                  <a:srgbClr val="000000"/>
                </a:solidFill>
                <a:latin typeface="Arial"/>
                <a:ea typeface="Arial"/>
                <a:cs typeface="Arial"/>
                <a:sym typeface="Arial"/>
              </a:rPr>
              <a:t>Evitarea temelor </a:t>
            </a:r>
            <a:r>
              <a:rPr b="0" i="0" lang="en-US" sz="1700" u="none" cap="none" strike="noStrike">
                <a:solidFill>
                  <a:srgbClr val="000000"/>
                </a:solidFill>
                <a:latin typeface="Arial"/>
                <a:ea typeface="Arial"/>
                <a:cs typeface="Arial"/>
                <a:sym typeface="Arial"/>
              </a:rPr>
              <a:t>- din cauza unei probleme de concentrare, scrierea temelor este adesea o problemă, cu cât sunt mai mulți copii forțați la teme, cu atât este mai mare rezistența.</a:t>
            </a:r>
            <a:endParaRPr b="0" i="0" sz="1700" u="none" cap="none" strike="noStrike">
              <a:solidFill>
                <a:srgbClr val="000000"/>
              </a:solidFill>
              <a:latin typeface="Arial"/>
              <a:ea typeface="Arial"/>
              <a:cs typeface="Arial"/>
              <a:sym typeface="Arial"/>
            </a:endParaRPr>
          </a:p>
          <a:p>
            <a:pPr indent="-234950" lvl="0" marL="342900" marR="0" rtl="0" algn="just">
              <a:spcBef>
                <a:spcPts val="940"/>
              </a:spcBef>
              <a:spcAft>
                <a:spcPts val="0"/>
              </a:spcAft>
              <a:buClr>
                <a:schemeClr val="dk1"/>
              </a:buClr>
              <a:buSzPts val="1700"/>
              <a:buFont typeface="Noto Sans Symbols"/>
              <a:buNone/>
            </a:pPr>
            <a:r>
              <a:t/>
            </a:r>
            <a:endParaRPr b="0" i="0" sz="1700" u="none" cap="none" strike="noStrike">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5"/>
          <p:cNvSpPr txBox="1"/>
          <p:nvPr/>
        </p:nvSpPr>
        <p:spPr>
          <a:xfrm>
            <a:off x="1981200" y="188640"/>
            <a:ext cx="5791200" cy="687606"/>
          </a:xfrm>
          <a:prstGeom prst="rect">
            <a:avLst/>
          </a:prstGeom>
          <a:noFill/>
          <a:ln>
            <a:noFill/>
          </a:ln>
        </p:spPr>
        <p:txBody>
          <a:bodyPr anchorCtr="0" anchor="t" bIns="45700" lIns="91425" spcFirstLastPara="1" rIns="91425" wrap="square" tIns="45700">
            <a:normAutofit/>
          </a:bodyPr>
          <a:lstStyle/>
          <a:p>
            <a:pPr indent="0" lvl="0" marL="0" marR="0" rtl="0" algn="l">
              <a:spcBef>
                <a:spcPts val="0"/>
              </a:spcBef>
              <a:spcAft>
                <a:spcPts val="0"/>
              </a:spcAft>
              <a:buClr>
                <a:srgbClr val="51C3F9"/>
              </a:buClr>
              <a:buSzPts val="3000"/>
              <a:buFont typeface="Times New Roman"/>
              <a:buNone/>
            </a:pPr>
            <a:r>
              <a:rPr b="0" i="0" lang="en-US" sz="3000" u="none" cap="none" strike="noStrike">
                <a:solidFill>
                  <a:srgbClr val="51C3F9"/>
                </a:solidFill>
                <a:latin typeface="Times New Roman"/>
                <a:ea typeface="Times New Roman"/>
                <a:cs typeface="Times New Roman"/>
                <a:sym typeface="Times New Roman"/>
              </a:rPr>
              <a:t>INTERVENŢII</a:t>
            </a:r>
            <a:endParaRPr/>
          </a:p>
        </p:txBody>
      </p:sp>
      <p:graphicFrame>
        <p:nvGraphicFramePr>
          <p:cNvPr id="251" name="Google Shape;251;p25"/>
          <p:cNvGraphicFramePr/>
          <p:nvPr/>
        </p:nvGraphicFramePr>
        <p:xfrm>
          <a:off x="1703512" y="1124744"/>
          <a:ext cx="3000000" cy="3000000"/>
        </p:xfrm>
        <a:graphic>
          <a:graphicData uri="http://schemas.openxmlformats.org/drawingml/2006/table">
            <a:tbl>
              <a:tblPr bandRow="1" firstRow="1">
                <a:noFill/>
                <a:tableStyleId>{E4665A25-2469-47F3-B4F3-0D1F53800144}</a:tableStyleId>
              </a:tblPr>
              <a:tblGrid>
                <a:gridCol w="3106700"/>
                <a:gridCol w="5580100"/>
              </a:tblGrid>
              <a:tr h="528600">
                <a:tc>
                  <a:txBody>
                    <a:bodyPr/>
                    <a:lstStyle/>
                    <a:p>
                      <a:pPr indent="0" lvl="0" marL="0" marR="0" rtl="0" algn="ctr">
                        <a:lnSpc>
                          <a:spcPct val="100000"/>
                        </a:lnSpc>
                        <a:spcBef>
                          <a:spcPts val="0"/>
                        </a:spcBef>
                        <a:spcAft>
                          <a:spcPts val="0"/>
                        </a:spcAft>
                        <a:buClr>
                          <a:schemeClr val="dk1"/>
                        </a:buClr>
                        <a:buSzPts val="1800"/>
                        <a:buFont typeface="Arial"/>
                        <a:buNone/>
                      </a:pPr>
                      <a:r>
                        <a:rPr lang="en-US" sz="1800"/>
                        <a:t>Ce ar trebui să faceți?</a:t>
                      </a:r>
                      <a:endParaRPr/>
                    </a:p>
                  </a:txBody>
                  <a:tcPr marT="45725" marB="45725" marR="91450" marL="91450"/>
                </a:tc>
                <a:tc>
                  <a:txBody>
                    <a:bodyPr/>
                    <a:lstStyle/>
                    <a:p>
                      <a:pPr indent="0" lvl="0" marL="0" marR="0" rtl="0" algn="ctr">
                        <a:lnSpc>
                          <a:spcPct val="100000"/>
                        </a:lnSpc>
                        <a:spcBef>
                          <a:spcPts val="0"/>
                        </a:spcBef>
                        <a:spcAft>
                          <a:spcPts val="0"/>
                        </a:spcAft>
                        <a:buClr>
                          <a:schemeClr val="dk1"/>
                        </a:buClr>
                        <a:buSzPts val="1800"/>
                        <a:buFont typeface="Arial"/>
                        <a:buNone/>
                      </a:pPr>
                      <a:r>
                        <a:rPr lang="en-US" sz="1800" u="none" cap="none" strike="noStrike"/>
                        <a:t>Cum ar trebui să o faceți?</a:t>
                      </a:r>
                      <a:endParaRPr/>
                    </a:p>
                  </a:txBody>
                  <a:tcPr marT="45725" marB="45725" marR="91450" marL="91450"/>
                </a:tc>
              </a:tr>
              <a:tr h="1282725">
                <a:tc>
                  <a:txBody>
                    <a:bodyPr/>
                    <a:lstStyle/>
                    <a:p>
                      <a:pPr indent="0" lvl="0" marL="0" marR="0" rtl="0" algn="ctr">
                        <a:spcBef>
                          <a:spcPts val="0"/>
                        </a:spcBef>
                        <a:spcAft>
                          <a:spcPts val="0"/>
                        </a:spcAft>
                        <a:buNone/>
                      </a:pPr>
                      <a:r>
                        <a:rPr b="1" lang="en-US" sz="1800"/>
                        <a:t>1.</a:t>
                      </a:r>
                      <a:r>
                        <a:rPr b="1" lang="en-US" sz="1800"/>
                        <a:t> Schimbarea amenajării scaunelor elevilor</a:t>
                      </a:r>
                      <a:endParaRPr b="1" sz="1800"/>
                    </a:p>
                  </a:txBody>
                  <a:tcPr marT="45725" marB="45725" marR="91450" marL="91450"/>
                </a:tc>
                <a:tc>
                  <a:txBody>
                    <a:bodyPr/>
                    <a:lstStyle/>
                    <a:p>
                      <a:pPr indent="0" lvl="0" marL="0" marR="0" rtl="0" algn="l">
                        <a:spcBef>
                          <a:spcPts val="0"/>
                        </a:spcBef>
                        <a:spcAft>
                          <a:spcPts val="0"/>
                        </a:spcAft>
                        <a:buNone/>
                      </a:pPr>
                      <a:r>
                        <a:rPr lang="en-US" sz="1800"/>
                        <a:t>- dacă elevul este mai neatent, așezați-l în față, cu un coleg de clasă calm și răbdător. Dacă există mai multă hiperactivitate, luați în considerare plasarea în spatele clasei, unde se poate mișca fără a-i interpune pe alții atât de mult.</a:t>
                      </a:r>
                      <a:endParaRPr/>
                    </a:p>
                  </a:txBody>
                  <a:tcPr marT="45725" marB="45725" marR="91450" marL="91450"/>
                </a:tc>
              </a:tr>
              <a:tr h="825950">
                <a:tc>
                  <a:txBody>
                    <a:bodyPr/>
                    <a:lstStyle/>
                    <a:p>
                      <a:pPr indent="0" lvl="0" marL="0" marR="0" rtl="0" algn="ctr">
                        <a:spcBef>
                          <a:spcPts val="0"/>
                        </a:spcBef>
                        <a:spcAft>
                          <a:spcPts val="0"/>
                        </a:spcAft>
                        <a:buNone/>
                      </a:pPr>
                      <a:r>
                        <a:rPr b="1" lang="en-US" sz="1800"/>
                        <a:t>2. Dați instrucțiuni verbale și scrise</a:t>
                      </a:r>
                      <a:endParaRPr b="1" sz="1800"/>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Arial"/>
                        <a:buNone/>
                      </a:pPr>
                      <a:r>
                        <a:rPr lang="en-US" sz="1800"/>
                        <a:t>- asigurați-vă că elevul a înțeles sarcina. Dacă sunt necesare repetarea de mai multe ori a instrucțiunilor, ar trebui să rămâneți calm. </a:t>
                      </a:r>
                      <a:endParaRPr/>
                    </a:p>
                  </a:txBody>
                  <a:tcPr marT="45725" marB="45725" marR="91450" marL="91450"/>
                </a:tc>
              </a:tr>
              <a:tr h="939100">
                <a:tc>
                  <a:txBody>
                    <a:bodyPr/>
                    <a:lstStyle/>
                    <a:p>
                      <a:pPr indent="0" lvl="0" marL="0" marR="0" rtl="0" algn="ctr">
                        <a:spcBef>
                          <a:spcPts val="0"/>
                        </a:spcBef>
                        <a:spcAft>
                          <a:spcPts val="0"/>
                        </a:spcAft>
                        <a:buNone/>
                      </a:pPr>
                      <a:r>
                        <a:rPr b="1" lang="en-US" sz="1800"/>
                        <a:t>3.</a:t>
                      </a:r>
                      <a:r>
                        <a:rPr b="1" lang="en-US" sz="1800"/>
                        <a:t> Abordare individuală</a:t>
                      </a:r>
                      <a:endParaRPr b="1" sz="1800"/>
                    </a:p>
                  </a:txBody>
                  <a:tcPr marT="45725" marB="45725" marR="91450" marL="91450"/>
                </a:tc>
                <a:tc>
                  <a:txBody>
                    <a:bodyPr/>
                    <a:lstStyle/>
                    <a:p>
                      <a:pPr indent="0" lvl="0" marL="0" marR="0" rtl="0" algn="l">
                        <a:spcBef>
                          <a:spcPts val="0"/>
                        </a:spcBef>
                        <a:spcAft>
                          <a:spcPts val="0"/>
                        </a:spcAft>
                        <a:buNone/>
                      </a:pPr>
                      <a:r>
                        <a:rPr lang="en-US" sz="1800"/>
                        <a:t>- acordați mai mult timp, modificați sarcina (de exemplu, mai scurtă, dar elaborată corect în formă și conținut). Creșteți treptat cererile.</a:t>
                      </a:r>
                      <a:endParaRPr/>
                    </a:p>
                    <a:p>
                      <a:pPr indent="0" lvl="0" marL="0" marR="0" rtl="0" algn="l">
                        <a:spcBef>
                          <a:spcPts val="0"/>
                        </a:spcBef>
                        <a:spcAft>
                          <a:spcPts val="0"/>
                        </a:spcAft>
                        <a:buNone/>
                      </a:pPr>
                      <a:r>
                        <a:rPr lang="en-US" sz="1800"/>
                        <a:t>- divideți sarcina mai mare în unități mai separate.</a:t>
                      </a:r>
                      <a:endParaRPr/>
                    </a:p>
                  </a:txBody>
                  <a:tcPr marT="45725" marB="45725" marR="91450" marL="91450"/>
                </a:tc>
              </a:tr>
              <a:tr h="1173875">
                <a:tc>
                  <a:txBody>
                    <a:bodyPr/>
                    <a:lstStyle/>
                    <a:p>
                      <a:pPr indent="0" lvl="0" marL="0" marR="0" rtl="0" algn="ctr">
                        <a:lnSpc>
                          <a:spcPct val="100000"/>
                        </a:lnSpc>
                        <a:spcBef>
                          <a:spcPts val="0"/>
                        </a:spcBef>
                        <a:spcAft>
                          <a:spcPts val="0"/>
                        </a:spcAft>
                        <a:buClr>
                          <a:schemeClr val="dk1"/>
                        </a:buClr>
                        <a:buSzPts val="1800"/>
                        <a:buFont typeface="Arial"/>
                        <a:buNone/>
                      </a:pPr>
                      <a:r>
                        <a:rPr b="1" lang="en-US" sz="1800"/>
                        <a:t>4. Trebuie să puteți face față reacțiilor emoționale</a:t>
                      </a:r>
                      <a:endParaRPr/>
                    </a:p>
                  </a:txBody>
                  <a:tcPr marT="45725" marB="45725" marR="91450" marL="91450"/>
                </a:tc>
                <a:tc>
                  <a:txBody>
                    <a:bodyPr/>
                    <a:lstStyle/>
                    <a:p>
                      <a:pPr indent="0" lvl="0" marL="0" marR="0" rtl="0" algn="l">
                        <a:spcBef>
                          <a:spcPts val="0"/>
                        </a:spcBef>
                        <a:spcAft>
                          <a:spcPts val="0"/>
                        </a:spcAft>
                        <a:buNone/>
                      </a:pPr>
                      <a:r>
                        <a:rPr lang="en-US" sz="1800"/>
                        <a:t>- estimează și evită situațiile care pot provoca acest comportament</a:t>
                      </a:r>
                      <a:endParaRPr/>
                    </a:p>
                    <a:p>
                      <a:pPr indent="0" lvl="0" marL="0" marR="0" rtl="0" algn="l">
                        <a:spcBef>
                          <a:spcPts val="0"/>
                        </a:spcBef>
                        <a:spcAft>
                          <a:spcPts val="0"/>
                        </a:spcAft>
                        <a:buNone/>
                      </a:pPr>
                      <a:r>
                        <a:rPr lang="en-US" sz="1800"/>
                        <a:t>- dacă s-a întâmplat deja, rămâneți calm, nu folosiți amenințări și lăsați-l să dispară. Elevul se calmează mai repede dacă vede că dvs. sunteți calm</a:t>
                      </a:r>
                      <a:r>
                        <a:rPr lang="en-US" sz="1800"/>
                        <a:t>. </a:t>
                      </a:r>
                      <a:endParaRPr sz="1800"/>
                    </a:p>
                  </a:txBody>
                  <a:tcPr marT="45725" marB="45725" marR="91450" marL="91450"/>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26"/>
          <p:cNvSpPr txBox="1"/>
          <p:nvPr/>
        </p:nvSpPr>
        <p:spPr>
          <a:xfrm>
            <a:off x="1981200" y="188640"/>
            <a:ext cx="5791200" cy="687606"/>
          </a:xfrm>
          <a:prstGeom prst="rect">
            <a:avLst/>
          </a:prstGeom>
          <a:noFill/>
          <a:ln>
            <a:noFill/>
          </a:ln>
        </p:spPr>
        <p:txBody>
          <a:bodyPr anchorCtr="0" anchor="t" bIns="45700" lIns="91425" spcFirstLastPara="1" rIns="91425" wrap="square" tIns="45700">
            <a:normAutofit/>
          </a:bodyPr>
          <a:lstStyle/>
          <a:p>
            <a:pPr indent="0" lvl="0" marL="0" marR="0" rtl="0" algn="l">
              <a:spcBef>
                <a:spcPts val="0"/>
              </a:spcBef>
              <a:spcAft>
                <a:spcPts val="0"/>
              </a:spcAft>
              <a:buClr>
                <a:srgbClr val="51C3F9"/>
              </a:buClr>
              <a:buSzPts val="3000"/>
              <a:buFont typeface="Times New Roman"/>
              <a:buNone/>
            </a:pPr>
            <a:r>
              <a:rPr b="0" i="0" lang="en-US" sz="3000" u="none" cap="none" strike="noStrike">
                <a:solidFill>
                  <a:srgbClr val="51C3F9"/>
                </a:solidFill>
                <a:latin typeface="Times New Roman"/>
                <a:ea typeface="Times New Roman"/>
                <a:cs typeface="Times New Roman"/>
                <a:sym typeface="Times New Roman"/>
              </a:rPr>
              <a:t>INTERVENŢII</a:t>
            </a:r>
            <a:endParaRPr/>
          </a:p>
          <a:p>
            <a:pPr indent="0" lvl="0" marL="0" marR="0" rtl="0" algn="l">
              <a:spcBef>
                <a:spcPts val="0"/>
              </a:spcBef>
              <a:spcAft>
                <a:spcPts val="0"/>
              </a:spcAft>
              <a:buClr>
                <a:schemeClr val="accent6"/>
              </a:buClr>
              <a:buSzPts val="3000"/>
              <a:buFont typeface="Arial Black"/>
              <a:buNone/>
            </a:pPr>
            <a:r>
              <a:t/>
            </a:r>
            <a:endParaRPr b="0" i="0" sz="3000" u="none" cap="none" strike="noStrike">
              <a:solidFill>
                <a:srgbClr val="51C3F9"/>
              </a:solidFill>
              <a:latin typeface="Times New Roman"/>
              <a:ea typeface="Times New Roman"/>
              <a:cs typeface="Times New Roman"/>
              <a:sym typeface="Times New Roman"/>
            </a:endParaRPr>
          </a:p>
        </p:txBody>
      </p:sp>
      <p:graphicFrame>
        <p:nvGraphicFramePr>
          <p:cNvPr id="257" name="Google Shape;257;p26"/>
          <p:cNvGraphicFramePr/>
          <p:nvPr/>
        </p:nvGraphicFramePr>
        <p:xfrm>
          <a:off x="542925" y="1124746"/>
          <a:ext cx="3000000" cy="3000000"/>
        </p:xfrm>
        <a:graphic>
          <a:graphicData uri="http://schemas.openxmlformats.org/drawingml/2006/table">
            <a:tbl>
              <a:tblPr bandRow="1" firstRow="1">
                <a:noFill/>
                <a:tableStyleId>{E4665A25-2469-47F3-B4F3-0D1F53800144}</a:tableStyleId>
              </a:tblPr>
              <a:tblGrid>
                <a:gridCol w="3484025"/>
                <a:gridCol w="6173500"/>
              </a:tblGrid>
              <a:tr h="594025">
                <a:tc>
                  <a:txBody>
                    <a:bodyPr/>
                    <a:lstStyle/>
                    <a:p>
                      <a:pPr indent="0" lvl="0" marL="0" marR="0" rtl="0" algn="ctr">
                        <a:lnSpc>
                          <a:spcPct val="100000"/>
                        </a:lnSpc>
                        <a:spcBef>
                          <a:spcPts val="0"/>
                        </a:spcBef>
                        <a:spcAft>
                          <a:spcPts val="0"/>
                        </a:spcAft>
                        <a:buClr>
                          <a:schemeClr val="dk1"/>
                        </a:buClr>
                        <a:buSzPts val="1800"/>
                        <a:buFont typeface="Arial"/>
                        <a:buNone/>
                      </a:pPr>
                      <a:r>
                        <a:rPr lang="en-US" sz="1800"/>
                        <a:t>Ce ar trebui să faceți?</a:t>
                      </a:r>
                      <a:endParaRPr/>
                    </a:p>
                    <a:p>
                      <a:pPr indent="0" lvl="0" marL="0" marR="0" rtl="0" algn="ctr">
                        <a:spcBef>
                          <a:spcPts val="0"/>
                        </a:spcBef>
                        <a:spcAft>
                          <a:spcPts val="0"/>
                        </a:spcAft>
                        <a:buNone/>
                      </a:pPr>
                      <a:r>
                        <a:t/>
                      </a:r>
                      <a:endParaRPr sz="1800"/>
                    </a:p>
                  </a:txBody>
                  <a:tcPr marT="45725" marB="45725" marR="91450" marL="91450"/>
                </a:tc>
                <a:tc>
                  <a:txBody>
                    <a:bodyPr/>
                    <a:lstStyle/>
                    <a:p>
                      <a:pPr indent="0" lvl="0" marL="0" marR="0" rtl="0" algn="ctr">
                        <a:lnSpc>
                          <a:spcPct val="100000"/>
                        </a:lnSpc>
                        <a:spcBef>
                          <a:spcPts val="0"/>
                        </a:spcBef>
                        <a:spcAft>
                          <a:spcPts val="0"/>
                        </a:spcAft>
                        <a:buClr>
                          <a:schemeClr val="dk1"/>
                        </a:buClr>
                        <a:buSzPts val="1800"/>
                        <a:buFont typeface="Arial"/>
                        <a:buNone/>
                      </a:pPr>
                      <a:r>
                        <a:rPr lang="en-US" sz="1800" u="none" cap="none" strike="noStrike"/>
                        <a:t>Cum ar trebui să o faceți?</a:t>
                      </a:r>
                      <a:endParaRPr/>
                    </a:p>
                    <a:p>
                      <a:pPr indent="0" lvl="0" marL="0" marR="0" rtl="0" algn="ctr">
                        <a:spcBef>
                          <a:spcPts val="0"/>
                        </a:spcBef>
                        <a:spcAft>
                          <a:spcPts val="0"/>
                        </a:spcAft>
                        <a:buNone/>
                      </a:pPr>
                      <a:r>
                        <a:t/>
                      </a:r>
                      <a:endParaRPr sz="1800"/>
                    </a:p>
                  </a:txBody>
                  <a:tcPr marT="45725" marB="45725" marR="91450" marL="91450"/>
                </a:tc>
              </a:tr>
              <a:tr h="848600">
                <a:tc>
                  <a:txBody>
                    <a:bodyPr/>
                    <a:lstStyle/>
                    <a:p>
                      <a:pPr indent="0" lvl="0" marL="0" marR="0" rtl="0" algn="ctr">
                        <a:lnSpc>
                          <a:spcPct val="100000"/>
                        </a:lnSpc>
                        <a:spcBef>
                          <a:spcPts val="0"/>
                        </a:spcBef>
                        <a:spcAft>
                          <a:spcPts val="0"/>
                        </a:spcAft>
                        <a:buClr>
                          <a:schemeClr val="dk1"/>
                        </a:buClr>
                        <a:buSzPts val="1800"/>
                        <a:buFont typeface="Arial"/>
                        <a:buNone/>
                      </a:pPr>
                      <a:r>
                        <a:rPr b="1" lang="en-US" sz="1800"/>
                        <a:t>5. Sprijiniți elevul individual</a:t>
                      </a:r>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Arial"/>
                        <a:buNone/>
                      </a:pPr>
                      <a:r>
                        <a:rPr lang="en-US" sz="1800"/>
                        <a:t>- încurajați copilul dacă are probleme cu tema, lăudați-l, asigurați-vă că sunt conștienți, dacă au făcut ceva corect / la timp / singuri fără ajutor etc.</a:t>
                      </a:r>
                      <a:endParaRPr/>
                    </a:p>
                  </a:txBody>
                  <a:tcPr marT="45725" marB="45725" marR="91450" marL="91450"/>
                </a:tc>
              </a:tr>
              <a:tr h="1486675">
                <a:tc>
                  <a:txBody>
                    <a:bodyPr/>
                    <a:lstStyle/>
                    <a:p>
                      <a:pPr indent="0" lvl="0" marL="0" marR="0" rtl="0" algn="ctr">
                        <a:spcBef>
                          <a:spcPts val="0"/>
                        </a:spcBef>
                        <a:spcAft>
                          <a:spcPts val="0"/>
                        </a:spcAft>
                        <a:buNone/>
                      </a:pPr>
                      <a:r>
                        <a:rPr b="1" lang="en-US" sz="1800"/>
                        <a:t>6. Creați un sistem de management pentru clasă</a:t>
                      </a:r>
                      <a:endParaRPr b="1" sz="1800"/>
                    </a:p>
                  </a:txBody>
                  <a:tcPr marT="45725" marB="45725" marR="91450" marL="91450"/>
                </a:tc>
                <a:tc>
                  <a:txBody>
                    <a:bodyPr/>
                    <a:lstStyle/>
                    <a:p>
                      <a:pPr indent="0" lvl="0" marL="0" marR="0" rtl="0" algn="l">
                        <a:spcBef>
                          <a:spcPts val="0"/>
                        </a:spcBef>
                        <a:spcAft>
                          <a:spcPts val="0"/>
                        </a:spcAft>
                        <a:buNone/>
                      </a:pPr>
                      <a:r>
                        <a:rPr lang="en-US" sz="1800"/>
                        <a:t>- de exemplu, o tablă cu „fețe zâmbitoare” (în clasele inferioare), copiii primesc de fiecare dată un emoticon când ajută cu instrumente, fac ceva corect, termină temele corect, astfel încât elevii să nu se simtă dezavantajați în comparație cu studenții cu ADHD.</a:t>
                      </a:r>
                      <a:endParaRPr/>
                    </a:p>
                  </a:txBody>
                  <a:tcPr marT="45725" marB="45725" marR="91450" marL="91450"/>
                </a:tc>
              </a:tr>
              <a:tr h="1251950">
                <a:tc>
                  <a:txBody>
                    <a:bodyPr/>
                    <a:lstStyle/>
                    <a:p>
                      <a:pPr indent="0" lvl="0" marL="0" marR="0" rtl="0" algn="ctr">
                        <a:lnSpc>
                          <a:spcPct val="100000"/>
                        </a:lnSpc>
                        <a:spcBef>
                          <a:spcPts val="0"/>
                        </a:spcBef>
                        <a:spcAft>
                          <a:spcPts val="0"/>
                        </a:spcAft>
                        <a:buClr>
                          <a:schemeClr val="dk1"/>
                        </a:buClr>
                        <a:buSzPts val="1800"/>
                        <a:buFont typeface="Arial"/>
                        <a:buNone/>
                      </a:pPr>
                      <a:r>
                        <a:rPr b="1" lang="en-US" sz="1800"/>
                        <a:t>7. Ajutați la organizarea muncii</a:t>
                      </a:r>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Arial"/>
                        <a:buNone/>
                      </a:pPr>
                      <a:r>
                        <a:rPr lang="en-US" sz="1800"/>
                        <a:t>- amenajarea rechizitelor școlare și spațiul de învățare, notarea sarcinilor / temelor, crearea listelor, sortarea activităților în funcție de importanță, cunoașterea a ceea ce să luați și să aduceți de acasă etc.</a:t>
                      </a:r>
                      <a:endParaRPr/>
                    </a:p>
                  </a:txBody>
                  <a:tcPr marT="45725" marB="45725" marR="91450" marL="91450"/>
                </a:tc>
              </a:tr>
              <a:tr h="1251950">
                <a:tc>
                  <a:txBody>
                    <a:bodyPr/>
                    <a:lstStyle/>
                    <a:p>
                      <a:pPr indent="0" lvl="0" marL="0" marR="0" rtl="0" algn="ctr">
                        <a:lnSpc>
                          <a:spcPct val="100000"/>
                        </a:lnSpc>
                        <a:spcBef>
                          <a:spcPts val="0"/>
                        </a:spcBef>
                        <a:spcAft>
                          <a:spcPts val="0"/>
                        </a:spcAft>
                        <a:buClr>
                          <a:schemeClr val="dk1"/>
                        </a:buClr>
                        <a:buSzPts val="1800"/>
                        <a:buFont typeface="Arial"/>
                        <a:buNone/>
                      </a:pPr>
                      <a:r>
                        <a:rPr b="1" lang="en-US" sz="1800"/>
                        <a:t>8. Comunicați cu părinții</a:t>
                      </a:r>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Arial"/>
                        <a:buNone/>
                      </a:pPr>
                      <a:r>
                        <a:rPr lang="en-US" sz="1800"/>
                        <a:t>- cu cât interacțiunea dintre toți profesioniștii, profesorii și părinții este mai bună, cu atât mai repede ne putem aștepta să depășim sau să ameliorăm dificultățile legate de creșterea și predarea unui copil cu ADHD.</a:t>
                      </a:r>
                      <a:endParaRPr/>
                    </a:p>
                  </a:txBody>
                  <a:tcPr marT="45725" marB="45725" marR="91450" marL="91450"/>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27"/>
          <p:cNvSpPr txBox="1"/>
          <p:nvPr>
            <p:ph type="title"/>
          </p:nvPr>
        </p:nvSpPr>
        <p:spPr>
          <a:xfrm>
            <a:off x="1981200" y="980728"/>
            <a:ext cx="7499176" cy="79553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200"/>
              <a:buFont typeface="Arial "/>
              <a:buNone/>
            </a:pPr>
            <a:r>
              <a:rPr b="0" lang="en-US" sz="3200"/>
              <a:t>CE ȘTIM DESPRE ALICE?</a:t>
            </a:r>
            <a:endParaRPr/>
          </a:p>
        </p:txBody>
      </p:sp>
      <p:sp>
        <p:nvSpPr>
          <p:cNvPr id="263" name="Google Shape;263;p27"/>
          <p:cNvSpPr txBox="1"/>
          <p:nvPr>
            <p:ph idx="1" type="body"/>
          </p:nvPr>
        </p:nvSpPr>
        <p:spPr>
          <a:xfrm>
            <a:off x="1981200" y="1988841"/>
            <a:ext cx="7931224" cy="4176463"/>
          </a:xfrm>
          <a:prstGeom prst="rect">
            <a:avLst/>
          </a:prstGeom>
          <a:noFill/>
          <a:ln>
            <a:noFill/>
          </a:ln>
        </p:spPr>
        <p:txBody>
          <a:bodyPr anchorCtr="0" anchor="t" bIns="45700" lIns="91425" spcFirstLastPara="1" rIns="91425" wrap="square" tIns="45700">
            <a:normAutofit lnSpcReduction="10000"/>
          </a:bodyPr>
          <a:lstStyle/>
          <a:p>
            <a:pPr indent="-342900" lvl="0" marL="342900" rtl="0" algn="just">
              <a:spcBef>
                <a:spcPts val="0"/>
              </a:spcBef>
              <a:spcAft>
                <a:spcPts val="0"/>
              </a:spcAft>
              <a:buClr>
                <a:schemeClr val="dk1"/>
              </a:buClr>
              <a:buSzPts val="2400"/>
              <a:buFont typeface="Arial"/>
              <a:buChar char="•"/>
            </a:pPr>
            <a:r>
              <a:rPr b="0" lang="en-US" sz="2400"/>
              <a:t>Alice și ea sunt elevi de transfer de la diferite școli. Deși Alice a câștigat întotdeauna note bune la vechea ei școală, notele ei au scăzut constant. Nu și-a făcut prieteni și tinde să-și petreacă timpul suplimentar la școală cu câțiva profesori selectați. Se plânge des, este extrem de timidă și nu îmbrățișează interese comune fetelor adolescente. Nu este o situație pentru a se concentra sau a finaliza orice sarcină la care începe să lucreze. Și-a pierdut interesul pentru majoritatea activităților zilnice, plânge des și are dificultăți în a se concentra asupra a orice.</a:t>
            </a:r>
            <a:endParaRPr/>
          </a:p>
          <a:p>
            <a:pPr indent="0" lvl="0" marL="0" rtl="0" algn="l">
              <a:spcBef>
                <a:spcPts val="1000"/>
              </a:spcBef>
              <a:spcAft>
                <a:spcPts val="0"/>
              </a:spcAft>
              <a:buClr>
                <a:schemeClr val="dk1"/>
              </a:buClr>
              <a:buSzPts val="2000"/>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28"/>
          <p:cNvSpPr txBox="1"/>
          <p:nvPr>
            <p:ph type="ctrTitle"/>
          </p:nvPr>
        </p:nvSpPr>
        <p:spPr>
          <a:xfrm>
            <a:off x="1881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accent6"/>
              </a:buClr>
              <a:buSzPts val="4000"/>
              <a:buFont typeface="Arial Black"/>
              <a:buNone/>
            </a:pPr>
            <a:r>
              <a:rPr b="1" lang="en-US" sz="4000"/>
              <a:t>4. Etapele construirii unei strategii de lucru cu un student cu probleme de interiorizare</a:t>
            </a:r>
            <a:endParaRPr sz="4000"/>
          </a:p>
        </p:txBody>
      </p:sp>
      <p:sp>
        <p:nvSpPr>
          <p:cNvPr id="270" name="Google Shape;270;p28"/>
          <p:cNvSpPr txBox="1"/>
          <p:nvPr>
            <p:ph idx="1" type="subTitle"/>
          </p:nvPr>
        </p:nvSpPr>
        <p:spPr>
          <a:xfrm>
            <a:off x="2166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en-US"/>
              <a:t> </a:t>
            </a:r>
            <a:endParaRPr/>
          </a:p>
        </p:txBody>
      </p:sp>
      <p:pic>
        <p:nvPicPr>
          <p:cNvPr id="271" name="Google Shape;271;p28"/>
          <p:cNvPicPr preferRelativeResize="0"/>
          <p:nvPr/>
        </p:nvPicPr>
        <p:blipFill rotWithShape="1">
          <a:blip r:embed="rId3">
            <a:alphaModFix/>
          </a:blip>
          <a:srcRect b="0" l="0" r="0" t="0"/>
          <a:stretch/>
        </p:blipFill>
        <p:spPr>
          <a:xfrm>
            <a:off x="1666844" y="285729"/>
            <a:ext cx="1928826" cy="549715"/>
          </a:xfrm>
          <a:prstGeom prst="rect">
            <a:avLst/>
          </a:prstGeom>
          <a:noFill/>
          <a:ln>
            <a:noFill/>
          </a:ln>
        </p:spPr>
      </p:pic>
      <p:sp>
        <p:nvSpPr>
          <p:cNvPr id="272" name="Google Shape;272;p28"/>
          <p:cNvSpPr/>
          <p:nvPr/>
        </p:nvSpPr>
        <p:spPr>
          <a:xfrm>
            <a:off x="1738282" y="785796"/>
            <a:ext cx="3637638"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1400" u="none" cap="none" strike="noStrike">
                <a:solidFill>
                  <a:srgbClr val="000000"/>
                </a:solidFill>
                <a:latin typeface="Arial"/>
                <a:ea typeface="Arial"/>
                <a:cs typeface="Arial"/>
                <a:sym typeface="Arial"/>
              </a:rPr>
              <a:t>ERASMUS + 2019-1-PL01- KA201-06486</a:t>
            </a:r>
            <a:endParaRPr b="0" i="0" sz="1050" u="none" cap="none" strike="noStrike">
              <a:solidFill>
                <a:srgbClr val="455F5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29"/>
          <p:cNvSpPr txBox="1"/>
          <p:nvPr>
            <p:ph type="title"/>
          </p:nvPr>
        </p:nvSpPr>
        <p:spPr>
          <a:xfrm>
            <a:off x="1971824" y="188640"/>
            <a:ext cx="5791200" cy="759614"/>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INTRODUCERE</a:t>
            </a:r>
            <a:endParaRPr b="0"/>
          </a:p>
        </p:txBody>
      </p:sp>
      <p:sp>
        <p:nvSpPr>
          <p:cNvPr id="278" name="Google Shape;278;p29"/>
          <p:cNvSpPr txBox="1"/>
          <p:nvPr>
            <p:ph idx="1" type="body"/>
          </p:nvPr>
        </p:nvSpPr>
        <p:spPr>
          <a:xfrm>
            <a:off x="1631504" y="1196752"/>
            <a:ext cx="8640960" cy="5661248"/>
          </a:xfrm>
          <a:prstGeom prst="rect">
            <a:avLst/>
          </a:prstGeom>
          <a:noFill/>
          <a:ln>
            <a:noFill/>
          </a:ln>
        </p:spPr>
        <p:txBody>
          <a:bodyPr anchorCtr="0" anchor="t" bIns="45700" lIns="91425" spcFirstLastPara="1" rIns="91425" wrap="square" tIns="45700">
            <a:normAutofit lnSpcReduction="10000"/>
          </a:bodyPr>
          <a:lstStyle/>
          <a:p>
            <a:pPr indent="-342900" lvl="0" marL="342900" rtl="0" algn="just">
              <a:lnSpc>
                <a:spcPct val="90000"/>
              </a:lnSpc>
              <a:spcBef>
                <a:spcPts val="0"/>
              </a:spcBef>
              <a:spcAft>
                <a:spcPts val="0"/>
              </a:spcAft>
              <a:buClr>
                <a:schemeClr val="dk1"/>
              </a:buClr>
              <a:buSzPts val="2000"/>
              <a:buFont typeface="Arial"/>
              <a:buChar char="•"/>
            </a:pPr>
            <a:r>
              <a:rPr b="0" lang="en-US"/>
              <a:t>Conceptul de „comportament de interiorizare” reflectă starea emoțională sau psihologică a unui copil și include de obicei tulburări depresive, tulburări de anxietate, retragere socială sau plângeri somatice. </a:t>
            </a:r>
            <a:endParaRPr/>
          </a:p>
          <a:p>
            <a:pPr indent="-342900" lvl="1" marL="800100" rtl="0" algn="just">
              <a:lnSpc>
                <a:spcPct val="90000"/>
              </a:lnSpc>
              <a:spcBef>
                <a:spcPts val="1000"/>
              </a:spcBef>
              <a:spcAft>
                <a:spcPts val="0"/>
              </a:spcAft>
              <a:buSzPts val="2000"/>
              <a:buFont typeface="Arial"/>
              <a:buChar char="•"/>
            </a:pPr>
            <a:r>
              <a:rPr b="1" i="1" lang="en-US"/>
              <a:t>Depresia</a:t>
            </a:r>
            <a:r>
              <a:rPr lang="en-US"/>
              <a:t> este o afecțiune medicală gravă în care o persoană se simte foarte tristă, lipsită de speranță și lipsită de importanță și adesea este incapabilă să trăiască într-un mod normal. Copiii deprimați se pot preface bolnavi, pot refuza să meargă la școală, se agață de un părinte etc.</a:t>
            </a:r>
            <a:endParaRPr/>
          </a:p>
          <a:p>
            <a:pPr indent="-342900" lvl="1" marL="800100" rtl="0" algn="just">
              <a:lnSpc>
                <a:spcPct val="90000"/>
              </a:lnSpc>
              <a:spcBef>
                <a:spcPts val="1000"/>
              </a:spcBef>
              <a:spcAft>
                <a:spcPts val="0"/>
              </a:spcAft>
              <a:buSzPts val="2000"/>
              <a:buFont typeface="Arial"/>
              <a:buChar char="•"/>
            </a:pPr>
            <a:r>
              <a:rPr b="1" i="1" lang="en-US"/>
              <a:t>Anxietatea</a:t>
            </a:r>
            <a:r>
              <a:rPr lang="en-US"/>
              <a:t> este un sentiment de îngrijorare, nervozitate sau neliniște, de obicei cu privire la un eveniment iminent sau ceva cu un rezultat incert. De asemenea, tulburările de anxietate coincid adesea cu alte tulburări precum depresia, tulburările alimentare sau ADHD.</a:t>
            </a:r>
            <a:endParaRPr/>
          </a:p>
          <a:p>
            <a:pPr indent="-342900" lvl="1" marL="800100" rtl="0" algn="just">
              <a:lnSpc>
                <a:spcPct val="90000"/>
              </a:lnSpc>
              <a:spcBef>
                <a:spcPts val="1000"/>
              </a:spcBef>
              <a:spcAft>
                <a:spcPts val="0"/>
              </a:spcAft>
              <a:buSzPts val="2000"/>
              <a:buFont typeface="Arial"/>
              <a:buChar char="•"/>
            </a:pPr>
            <a:r>
              <a:rPr b="1" i="1" lang="en-US"/>
              <a:t>Retragerea socială </a:t>
            </a:r>
            <a:r>
              <a:rPr lang="en-US"/>
              <a:t>este definită ca separarea sau izolarea de ceilalți. Retragerea socială este frica sau retragerea de oameni sau situații sociale.</a:t>
            </a:r>
            <a:endParaRPr/>
          </a:p>
          <a:p>
            <a:pPr indent="-342900" lvl="1" marL="800100" rtl="0" algn="just">
              <a:lnSpc>
                <a:spcPct val="90000"/>
              </a:lnSpc>
              <a:spcBef>
                <a:spcPts val="1000"/>
              </a:spcBef>
              <a:spcAft>
                <a:spcPts val="0"/>
              </a:spcAft>
              <a:buSzPts val="2000"/>
              <a:buFont typeface="Arial"/>
              <a:buChar char="•"/>
            </a:pPr>
            <a:r>
              <a:rPr b="1" i="1" lang="en-US"/>
              <a:t>Plângerile somatice / fizice </a:t>
            </a:r>
            <a:r>
              <a:rPr lang="en-US"/>
              <a:t>reprezintă tendința de a experimenta și de a comunica simptome somatice care nu sunt identificate de descoperirile patologice, le atribuie bolilor fizice și caută ajutor medical.</a:t>
            </a:r>
            <a:endParaRPr b="0"/>
          </a:p>
          <a:p>
            <a:pPr indent="-215900" lvl="0" marL="342900" rtl="0" algn="just">
              <a:lnSpc>
                <a:spcPct val="90000"/>
              </a:lnSpc>
              <a:spcBef>
                <a:spcPts val="400"/>
              </a:spcBef>
              <a:spcAft>
                <a:spcPts val="0"/>
              </a:spcAft>
              <a:buClr>
                <a:schemeClr val="dk1"/>
              </a:buClr>
              <a:buSzPts val="2000"/>
              <a:buFont typeface="Arial"/>
              <a:buNone/>
            </a:pPr>
            <a:r>
              <a:t/>
            </a:r>
            <a:endParaRPr b="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3"/>
          <p:cNvSpPr txBox="1"/>
          <p:nvPr>
            <p:ph type="title"/>
          </p:nvPr>
        </p:nvSpPr>
        <p:spPr>
          <a:xfrm>
            <a:off x="1981200" y="152718"/>
            <a:ext cx="6563072" cy="1476082"/>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CAUZELE UNOR DIZABILITĂȚI SPECIFICE DE ÎNVĂȚARE</a:t>
            </a:r>
            <a:endParaRPr/>
          </a:p>
        </p:txBody>
      </p:sp>
      <p:sp>
        <p:nvSpPr>
          <p:cNvPr id="112" name="Google Shape;112;p3"/>
          <p:cNvSpPr txBox="1"/>
          <p:nvPr>
            <p:ph idx="1" type="body"/>
          </p:nvPr>
        </p:nvSpPr>
        <p:spPr>
          <a:xfrm>
            <a:off x="1981200" y="1752600"/>
            <a:ext cx="8363272" cy="4772744"/>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spcBef>
                <a:spcPts val="0"/>
              </a:spcBef>
              <a:spcAft>
                <a:spcPts val="0"/>
              </a:spcAft>
              <a:buClr>
                <a:schemeClr val="dk1"/>
              </a:buClr>
              <a:buSzPct val="100000"/>
              <a:buNone/>
            </a:pPr>
            <a:r>
              <a:rPr b="0" lang="en-US"/>
              <a:t>Factorii care ar putea influența dezvoltarea tulburărilor specifice de învățare includ:</a:t>
            </a:r>
            <a:endParaRPr/>
          </a:p>
          <a:p>
            <a:pPr indent="-182880" lvl="1" marL="457200" rtl="0" algn="l">
              <a:spcBef>
                <a:spcPts val="970"/>
              </a:spcBef>
              <a:spcAft>
                <a:spcPts val="0"/>
              </a:spcAft>
              <a:buSzPct val="100000"/>
              <a:buChar char="•"/>
            </a:pPr>
            <a:r>
              <a:rPr b="1" lang="en-US"/>
              <a:t>Istoria familiei și genetica</a:t>
            </a:r>
            <a:r>
              <a:rPr lang="en-US"/>
              <a:t>. Un istoric familial de tulburări de învățare crește riscul ca un copil să dezvolte o tulburare.</a:t>
            </a:r>
            <a:endParaRPr/>
          </a:p>
          <a:p>
            <a:pPr indent="-182880" lvl="1" marL="457200" rtl="0" algn="l">
              <a:spcBef>
                <a:spcPts val="370"/>
              </a:spcBef>
              <a:spcAft>
                <a:spcPts val="0"/>
              </a:spcAft>
              <a:buSzPct val="100000"/>
              <a:buChar char="•"/>
            </a:pPr>
            <a:r>
              <a:rPr b="1" lang="en-US"/>
              <a:t>Riscuri prenatale și neonatale</a:t>
            </a:r>
            <a:r>
              <a:rPr lang="en-US"/>
              <a:t>. Creșterea slabă a uterului, expunerea la alcool sau droguri înainte de naștere, nașterea prematură și greutatea foarte mică la naștere au fost asociate cu tulburările de învățare.</a:t>
            </a:r>
            <a:endParaRPr/>
          </a:p>
          <a:p>
            <a:pPr indent="-182880" lvl="1" marL="457200" rtl="0" algn="l">
              <a:spcBef>
                <a:spcPts val="370"/>
              </a:spcBef>
              <a:spcAft>
                <a:spcPts val="0"/>
              </a:spcAft>
              <a:buSzPct val="100000"/>
              <a:buChar char="•"/>
            </a:pPr>
            <a:r>
              <a:rPr b="1" lang="en-US"/>
              <a:t>Traume fizice</a:t>
            </a:r>
            <a:r>
              <a:rPr lang="en-US"/>
              <a:t>. Leziunile capului sau infecțiile sistemului nervos ar putea juca un rol în dezvoltarea tulburărilor de învățare.</a:t>
            </a:r>
            <a:endParaRPr/>
          </a:p>
          <a:p>
            <a:pPr indent="-182880" lvl="1" marL="457200" rtl="0" algn="l">
              <a:spcBef>
                <a:spcPts val="370"/>
              </a:spcBef>
              <a:spcAft>
                <a:spcPts val="0"/>
              </a:spcAft>
              <a:buSzPct val="100000"/>
              <a:buChar char="•"/>
            </a:pPr>
            <a:r>
              <a:rPr b="1" lang="en-US"/>
              <a:t>Expunerea la mediu</a:t>
            </a:r>
            <a:r>
              <a:rPr lang="en-US"/>
              <a:t>. Expunerea la niveluri ridicate de toxine, cum ar fi plumbul, a fost asociată cu un risc crescut de tulburări de învățare.</a:t>
            </a:r>
            <a:endParaRPr/>
          </a:p>
          <a:p>
            <a:pPr indent="-182880" lvl="1" marL="457200" rtl="0" algn="l">
              <a:spcBef>
                <a:spcPts val="370"/>
              </a:spcBef>
              <a:spcAft>
                <a:spcPts val="0"/>
              </a:spcAft>
              <a:buSzPct val="100000"/>
              <a:buChar char="•"/>
            </a:pPr>
            <a:r>
              <a:rPr b="1" lang="en-US"/>
              <a:t>Traume psihologice</a:t>
            </a:r>
            <a:r>
              <a:rPr lang="en-US"/>
              <a:t>. Traumatismele psihologice sau abuzul în copilăria timpurie pot afecta dezvoltarea creierului și pot crește riscul tulburărilor de învățare.</a:t>
            </a:r>
            <a:endParaRPr b="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30"/>
          <p:cNvSpPr txBox="1"/>
          <p:nvPr>
            <p:ph type="title"/>
          </p:nvPr>
        </p:nvSpPr>
        <p:spPr>
          <a:xfrm>
            <a:off x="1981200" y="476672"/>
            <a:ext cx="7427168" cy="108012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240"/>
              <a:buFont typeface="Arial "/>
              <a:buNone/>
            </a:pPr>
            <a:r>
              <a:rPr b="0" lang="en-US" sz="3240"/>
              <a:t>CAUZELE PROBLEMELOR DE INTERNALIZARE </a:t>
            </a:r>
            <a:endParaRPr/>
          </a:p>
        </p:txBody>
      </p:sp>
      <p:sp>
        <p:nvSpPr>
          <p:cNvPr id="284" name="Google Shape;284;p30"/>
          <p:cNvSpPr txBox="1"/>
          <p:nvPr>
            <p:ph idx="1" type="body"/>
          </p:nvPr>
        </p:nvSpPr>
        <p:spPr>
          <a:xfrm>
            <a:off x="1981200" y="1752600"/>
            <a:ext cx="8363272" cy="4916760"/>
          </a:xfrm>
          <a:prstGeom prst="rect">
            <a:avLst/>
          </a:prstGeom>
          <a:noFill/>
          <a:ln>
            <a:noFill/>
          </a:ln>
        </p:spPr>
        <p:txBody>
          <a:bodyPr anchorCtr="0" anchor="t" bIns="45700" lIns="91425" spcFirstLastPara="1" rIns="91425" wrap="square" tIns="45700">
            <a:noAutofit/>
          </a:bodyPr>
          <a:lstStyle/>
          <a:p>
            <a:pPr indent="-342900" lvl="0" marL="342900" rtl="0" algn="just">
              <a:spcBef>
                <a:spcPts val="0"/>
              </a:spcBef>
              <a:spcAft>
                <a:spcPts val="0"/>
              </a:spcAft>
              <a:buClr>
                <a:schemeClr val="dk1"/>
              </a:buClr>
              <a:buSzPts val="2400"/>
              <a:buFont typeface="Arial"/>
              <a:buChar char="•"/>
            </a:pPr>
            <a:r>
              <a:rPr b="0" lang="en-US" sz="2400"/>
              <a:t>Unele cercetări sugerează că fetele / femeile pot fi deosebit de vulnerabile la tulburările de internalizare.</a:t>
            </a:r>
            <a:endParaRPr/>
          </a:p>
          <a:p>
            <a:pPr indent="-342900" lvl="0" marL="342900" rtl="0" algn="just">
              <a:spcBef>
                <a:spcPts val="0"/>
              </a:spcBef>
              <a:spcAft>
                <a:spcPts val="0"/>
              </a:spcAft>
              <a:buClr>
                <a:schemeClr val="dk1"/>
              </a:buClr>
              <a:buSzPts val="2400"/>
              <a:buFont typeface="Arial"/>
              <a:buChar char="•"/>
            </a:pPr>
            <a:r>
              <a:rPr b="0" lang="en-US" sz="2400"/>
              <a:t>Familialitatea este considerată unul dintre cei mai implicați factori în dezvoltarea depresiei și anxietății.</a:t>
            </a:r>
            <a:endParaRPr/>
          </a:p>
          <a:p>
            <a:pPr indent="-342900" lvl="0" marL="342900" rtl="0" algn="just">
              <a:spcBef>
                <a:spcPts val="0"/>
              </a:spcBef>
              <a:spcAft>
                <a:spcPts val="0"/>
              </a:spcAft>
              <a:buClr>
                <a:schemeClr val="dk1"/>
              </a:buClr>
              <a:buSzPts val="2400"/>
              <a:buFont typeface="Arial"/>
              <a:buChar char="•"/>
            </a:pPr>
            <a:r>
              <a:rPr b="0" lang="en-US" sz="2400"/>
              <a:t>Se consideră că evenimentele negative ale vieții în mediul social, în special violența, sărăcia, abuzul, dorul / pierderea celor dragi sau separarea părinților, traumele sau schimbările mari de viață cresc riscul de depresie, anxietate și plângeri somatice.</a:t>
            </a:r>
            <a:endParaRPr/>
          </a:p>
          <a:p>
            <a:pPr indent="-342900" lvl="0" marL="342900" rtl="0" algn="just">
              <a:spcBef>
                <a:spcPts val="0"/>
              </a:spcBef>
              <a:spcAft>
                <a:spcPts val="0"/>
              </a:spcAft>
              <a:buClr>
                <a:schemeClr val="dk1"/>
              </a:buClr>
              <a:buSzPts val="2400"/>
              <a:buFont typeface="Arial"/>
              <a:buChar char="•"/>
            </a:pPr>
            <a:r>
              <a:rPr b="0" lang="en-US" sz="2400"/>
              <a:t>Relațiile interumane și interacțiunile sociale par să influențeze și dezvoltarea anxietății și a plângerilor somatice.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31"/>
          <p:cNvSpPr txBox="1"/>
          <p:nvPr>
            <p:ph type="title"/>
          </p:nvPr>
        </p:nvSpPr>
        <p:spPr>
          <a:xfrm>
            <a:off x="609600" y="152718"/>
            <a:ext cx="77216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SIMPTOME ALE PROBLEMELOR DE INTERNALIZARE</a:t>
            </a:r>
            <a:endParaRPr/>
          </a:p>
        </p:txBody>
      </p:sp>
      <p:sp>
        <p:nvSpPr>
          <p:cNvPr id="290" name="Google Shape;290;p31"/>
          <p:cNvSpPr txBox="1"/>
          <p:nvPr>
            <p:ph idx="1" type="body"/>
          </p:nvPr>
        </p:nvSpPr>
        <p:spPr>
          <a:xfrm>
            <a:off x="1847528" y="1772816"/>
            <a:ext cx="8352928" cy="4824536"/>
          </a:xfrm>
          <a:prstGeom prst="rect">
            <a:avLst/>
          </a:prstGeom>
          <a:noFill/>
          <a:ln>
            <a:noFill/>
          </a:ln>
        </p:spPr>
        <p:txBody>
          <a:bodyPr anchorCtr="0" anchor="t" bIns="45700" lIns="91425" spcFirstLastPara="1" rIns="91425" wrap="square" tIns="45700">
            <a:normAutofit fontScale="77500" lnSpcReduction="20000"/>
          </a:bodyPr>
          <a:lstStyle/>
          <a:p>
            <a:pPr indent="0" lvl="0" marL="0" rtl="0" algn="just">
              <a:spcBef>
                <a:spcPts val="0"/>
              </a:spcBef>
              <a:spcAft>
                <a:spcPts val="0"/>
              </a:spcAft>
              <a:buClr>
                <a:schemeClr val="dk1"/>
              </a:buClr>
              <a:buSzPct val="129032"/>
              <a:buNone/>
            </a:pPr>
            <a:r>
              <a:rPr i="1" lang="en-US"/>
              <a:t>Depresie: </a:t>
            </a:r>
            <a:endParaRPr/>
          </a:p>
          <a:p>
            <a:pPr indent="-342900" lvl="0" marL="342900" rtl="0" algn="l">
              <a:spcBef>
                <a:spcPts val="1000"/>
              </a:spcBef>
              <a:spcAft>
                <a:spcPts val="0"/>
              </a:spcAft>
              <a:buClr>
                <a:schemeClr val="dk1"/>
              </a:buClr>
              <a:buSzPct val="129032"/>
              <a:buFont typeface="Arial"/>
              <a:buChar char="•"/>
            </a:pPr>
            <a:r>
              <a:rPr b="0" lang="en-US"/>
              <a:t>stare depresivă,</a:t>
            </a:r>
            <a:endParaRPr/>
          </a:p>
          <a:p>
            <a:pPr indent="-342900" lvl="0" marL="342900" rtl="0" algn="l">
              <a:spcBef>
                <a:spcPts val="1000"/>
              </a:spcBef>
              <a:spcAft>
                <a:spcPts val="0"/>
              </a:spcAft>
              <a:buClr>
                <a:schemeClr val="dk1"/>
              </a:buClr>
              <a:buSzPct val="129032"/>
              <a:buFont typeface="Arial"/>
              <a:buChar char="•"/>
            </a:pPr>
            <a:r>
              <a:rPr b="0" lang="en-US"/>
              <a:t>pierderea interesului pentru activități,</a:t>
            </a:r>
            <a:endParaRPr/>
          </a:p>
          <a:p>
            <a:pPr indent="-342900" lvl="0" marL="342900" rtl="0" algn="l">
              <a:spcBef>
                <a:spcPts val="1000"/>
              </a:spcBef>
              <a:spcAft>
                <a:spcPts val="0"/>
              </a:spcAft>
              <a:buClr>
                <a:schemeClr val="dk1"/>
              </a:buClr>
              <a:buSzPct val="129032"/>
              <a:buFont typeface="Arial"/>
              <a:buChar char="•"/>
            </a:pPr>
            <a:r>
              <a:rPr b="0" lang="en-US"/>
              <a:t>tulburari ale somnului,</a:t>
            </a:r>
            <a:endParaRPr/>
          </a:p>
          <a:p>
            <a:pPr indent="-342900" lvl="0" marL="342900" rtl="0" algn="l">
              <a:spcBef>
                <a:spcPts val="1000"/>
              </a:spcBef>
              <a:spcAft>
                <a:spcPts val="0"/>
              </a:spcAft>
              <a:buClr>
                <a:schemeClr val="dk1"/>
              </a:buClr>
              <a:buSzPct val="129032"/>
              <a:buFont typeface="Arial"/>
              <a:buChar char="•"/>
            </a:pPr>
            <a:r>
              <a:rPr b="0" lang="en-US"/>
              <a:t>oboseală,</a:t>
            </a:r>
            <a:endParaRPr/>
          </a:p>
          <a:p>
            <a:pPr indent="-342900" lvl="0" marL="342900" rtl="0" algn="l">
              <a:spcBef>
                <a:spcPts val="1000"/>
              </a:spcBef>
              <a:spcAft>
                <a:spcPts val="0"/>
              </a:spcAft>
              <a:buClr>
                <a:schemeClr val="dk1"/>
              </a:buClr>
              <a:buSzPct val="129032"/>
              <a:buFont typeface="Arial"/>
              <a:buChar char="•"/>
            </a:pPr>
            <a:r>
              <a:rPr b="0" lang="en-US"/>
              <a:t>sentimente de lipsă de valoare,</a:t>
            </a:r>
            <a:endParaRPr/>
          </a:p>
          <a:p>
            <a:pPr indent="-342900" lvl="0" marL="342900" rtl="0" algn="l">
              <a:spcBef>
                <a:spcPts val="1000"/>
              </a:spcBef>
              <a:spcAft>
                <a:spcPts val="0"/>
              </a:spcAft>
              <a:buClr>
                <a:schemeClr val="dk1"/>
              </a:buClr>
              <a:buSzPct val="129032"/>
              <a:buFont typeface="Arial"/>
              <a:buChar char="•"/>
            </a:pPr>
            <a:r>
              <a:rPr b="0" lang="en-US"/>
              <a:t>vinovăție excesivă,</a:t>
            </a:r>
            <a:endParaRPr/>
          </a:p>
          <a:p>
            <a:pPr indent="-342900" lvl="0" marL="342900" rtl="0" algn="l">
              <a:spcBef>
                <a:spcPts val="1000"/>
              </a:spcBef>
              <a:spcAft>
                <a:spcPts val="0"/>
              </a:spcAft>
              <a:buClr>
                <a:schemeClr val="dk1"/>
              </a:buClr>
              <a:buSzPct val="129032"/>
              <a:buFont typeface="Arial"/>
              <a:buChar char="•"/>
            </a:pPr>
            <a:r>
              <a:rPr b="0" lang="en-US"/>
              <a:t>dificultăți de concentrare</a:t>
            </a:r>
            <a:endParaRPr/>
          </a:p>
          <a:p>
            <a:pPr indent="-342900" lvl="0" marL="342900" rtl="0" algn="l">
              <a:spcBef>
                <a:spcPts val="1000"/>
              </a:spcBef>
              <a:spcAft>
                <a:spcPts val="0"/>
              </a:spcAft>
              <a:buClr>
                <a:schemeClr val="dk1"/>
              </a:buClr>
              <a:buSzPct val="129032"/>
              <a:buFont typeface="Arial"/>
              <a:buChar char="•"/>
            </a:pPr>
            <a:r>
              <a:rPr b="0" lang="en-US"/>
              <a:t>dificultăți în luarea deciziilor,</a:t>
            </a:r>
            <a:endParaRPr/>
          </a:p>
          <a:p>
            <a:pPr indent="-342900" lvl="0" marL="342900" rtl="0" algn="l">
              <a:spcBef>
                <a:spcPts val="1000"/>
              </a:spcBef>
              <a:spcAft>
                <a:spcPts val="0"/>
              </a:spcAft>
              <a:buClr>
                <a:schemeClr val="dk1"/>
              </a:buClr>
              <a:buSzPct val="129032"/>
              <a:buFont typeface="Arial"/>
              <a:buChar char="•"/>
            </a:pPr>
            <a:r>
              <a:rPr b="0" lang="en-US"/>
              <a:t>iritabilitate,</a:t>
            </a:r>
            <a:endParaRPr/>
          </a:p>
          <a:p>
            <a:pPr indent="-342900" lvl="0" marL="342900" rtl="0" algn="l">
              <a:spcBef>
                <a:spcPts val="1000"/>
              </a:spcBef>
              <a:spcAft>
                <a:spcPts val="0"/>
              </a:spcAft>
              <a:buClr>
                <a:schemeClr val="dk1"/>
              </a:buClr>
              <a:buSzPct val="129032"/>
              <a:buFont typeface="Arial"/>
              <a:buChar char="•"/>
            </a:pPr>
            <a:r>
              <a:rPr b="0" lang="en-US"/>
              <a:t>gânduri legate de moarte și moartea așteptărilor cu privire la etapele dezvoltării</a:t>
            </a:r>
            <a:endParaRPr i="1"/>
          </a:p>
          <a:p>
            <a:pPr indent="0" lvl="0" marL="0" rtl="0" algn="just">
              <a:spcBef>
                <a:spcPts val="400"/>
              </a:spcBef>
              <a:spcAft>
                <a:spcPts val="0"/>
              </a:spcAft>
              <a:buClr>
                <a:schemeClr val="dk1"/>
              </a:buClr>
              <a:buSzPct val="129032"/>
              <a:buNone/>
            </a:pPr>
            <a:r>
              <a:rPr i="1" lang="en-US"/>
              <a:t>Anxietate</a:t>
            </a:r>
            <a:endParaRPr/>
          </a:p>
          <a:p>
            <a:pPr indent="-342900" lvl="0" marL="342900" rtl="0" algn="l">
              <a:spcBef>
                <a:spcPts val="1000"/>
              </a:spcBef>
              <a:spcAft>
                <a:spcPts val="0"/>
              </a:spcAft>
              <a:buClr>
                <a:schemeClr val="dk1"/>
              </a:buClr>
              <a:buSzPct val="129032"/>
              <a:buFont typeface="Arial"/>
              <a:buChar char="•"/>
            </a:pPr>
            <a:r>
              <a:rPr b="0" lang="en-US"/>
              <a:t>tinde să includă sentimente subiective de disconfort, frică sau teamă,</a:t>
            </a:r>
            <a:endParaRPr/>
          </a:p>
          <a:p>
            <a:pPr indent="-342900" lvl="0" marL="342900" rtl="0" algn="l">
              <a:spcBef>
                <a:spcPts val="1000"/>
              </a:spcBef>
              <a:spcAft>
                <a:spcPts val="0"/>
              </a:spcAft>
              <a:buClr>
                <a:schemeClr val="dk1"/>
              </a:buClr>
              <a:buSzPct val="129032"/>
              <a:buFont typeface="Arial"/>
              <a:buChar char="•"/>
            </a:pPr>
            <a:r>
              <a:rPr b="0" lang="en-US"/>
              <a:t>comportamente evidente, cum ar fi evitarea stimulilor sau retragerea,</a:t>
            </a:r>
            <a:endParaRPr/>
          </a:p>
          <a:p>
            <a:pPr indent="-342900" lvl="0" marL="342900" rtl="0" algn="l">
              <a:spcBef>
                <a:spcPts val="1000"/>
              </a:spcBef>
              <a:spcAft>
                <a:spcPts val="0"/>
              </a:spcAft>
              <a:buClr>
                <a:schemeClr val="dk1"/>
              </a:buClr>
              <a:buSzPct val="129032"/>
              <a:buFont typeface="Arial"/>
              <a:buChar char="•"/>
            </a:pPr>
            <a:r>
              <a:rPr b="0" lang="en-US"/>
              <a:t>și răspunsuri fiziologice, cum ar fi transpirație, greață și excitare generală</a:t>
            </a:r>
            <a:endParaRPr b="0" i="1"/>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32"/>
          <p:cNvSpPr txBox="1"/>
          <p:nvPr>
            <p:ph type="title"/>
          </p:nvPr>
        </p:nvSpPr>
        <p:spPr>
          <a:xfrm>
            <a:off x="1981200" y="260648"/>
            <a:ext cx="6131024" cy="1224136"/>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chemeClr val="accent6"/>
              </a:buClr>
              <a:buSzPct val="111111"/>
              <a:buFont typeface="Arial "/>
              <a:buNone/>
            </a:pPr>
            <a:r>
              <a:rPr b="0" lang="en-US" sz="3240"/>
              <a:t>CONSECINȚELE PROBLEMELOR DE INTERNALIZARE</a:t>
            </a:r>
            <a:endParaRPr b="0" sz="3240"/>
          </a:p>
        </p:txBody>
      </p:sp>
      <p:sp>
        <p:nvSpPr>
          <p:cNvPr id="296" name="Google Shape;296;p32"/>
          <p:cNvSpPr txBox="1"/>
          <p:nvPr>
            <p:ph idx="1" type="body"/>
          </p:nvPr>
        </p:nvSpPr>
        <p:spPr>
          <a:xfrm>
            <a:off x="1981200" y="1752600"/>
            <a:ext cx="8147248" cy="4700736"/>
          </a:xfrm>
          <a:prstGeom prst="rect">
            <a:avLst/>
          </a:prstGeom>
          <a:noFill/>
          <a:ln>
            <a:noFill/>
          </a:ln>
        </p:spPr>
        <p:txBody>
          <a:bodyPr anchorCtr="0" anchor="t" bIns="45700" lIns="91425" spcFirstLastPara="1" rIns="91425" wrap="square" tIns="45700">
            <a:normAutofit/>
          </a:bodyPr>
          <a:lstStyle/>
          <a:p>
            <a:pPr indent="-342900" lvl="0" marL="342900" rtl="0" algn="l">
              <a:lnSpc>
                <a:spcPct val="90000"/>
              </a:lnSpc>
              <a:spcBef>
                <a:spcPts val="0"/>
              </a:spcBef>
              <a:spcAft>
                <a:spcPts val="0"/>
              </a:spcAft>
              <a:buClr>
                <a:schemeClr val="dk1"/>
              </a:buClr>
              <a:buSzPts val="1850"/>
              <a:buFont typeface="Arial"/>
              <a:buChar char="•"/>
            </a:pPr>
            <a:r>
              <a:rPr b="0" lang="en-US" sz="1850"/>
              <a:t>Problemele de comportament internalizante sunt rezultate în note academice slabe, iar elevii cu astfel de probleme au mai puține șanse pentru a absolvi liceul.</a:t>
            </a:r>
            <a:endParaRPr/>
          </a:p>
          <a:p>
            <a:pPr indent="-225425" lvl="0" marL="342900" rtl="0" algn="l">
              <a:lnSpc>
                <a:spcPct val="90000"/>
              </a:lnSpc>
              <a:spcBef>
                <a:spcPts val="0"/>
              </a:spcBef>
              <a:spcAft>
                <a:spcPts val="0"/>
              </a:spcAft>
              <a:buClr>
                <a:schemeClr val="dk1"/>
              </a:buClr>
              <a:buSzPts val="1850"/>
              <a:buFont typeface="Arial"/>
              <a:buNone/>
            </a:pPr>
            <a:r>
              <a:t/>
            </a:r>
            <a:endParaRPr b="0" sz="1850"/>
          </a:p>
          <a:p>
            <a:pPr indent="-342900" lvl="0" marL="342900" rtl="0" algn="l">
              <a:lnSpc>
                <a:spcPct val="90000"/>
              </a:lnSpc>
              <a:spcBef>
                <a:spcPts val="0"/>
              </a:spcBef>
              <a:spcAft>
                <a:spcPts val="0"/>
              </a:spcAft>
              <a:buClr>
                <a:schemeClr val="dk1"/>
              </a:buClr>
              <a:buSzPts val="1850"/>
              <a:buFont typeface="Arial"/>
              <a:buChar char="•"/>
            </a:pPr>
            <a:r>
              <a:rPr b="0" lang="en-US" sz="1850"/>
              <a:t>Elevii deprimați renunță adesea mai repede la sarcinile pe care le percep ca fiind descurajante, refuză să încerce munca academică pe care o consideră prea dificilă și se îndoiesc rapid de capacitatea lor de a finaliza independent sarcinile academice sau de a rezolva probleme.</a:t>
            </a:r>
            <a:endParaRPr/>
          </a:p>
          <a:p>
            <a:pPr indent="-225425" lvl="0" marL="342900" rtl="0" algn="l">
              <a:lnSpc>
                <a:spcPct val="90000"/>
              </a:lnSpc>
              <a:spcBef>
                <a:spcPts val="0"/>
              </a:spcBef>
              <a:spcAft>
                <a:spcPts val="0"/>
              </a:spcAft>
              <a:buClr>
                <a:schemeClr val="dk1"/>
              </a:buClr>
              <a:buSzPts val="1850"/>
              <a:buFont typeface="Arial"/>
              <a:buNone/>
            </a:pPr>
            <a:r>
              <a:t/>
            </a:r>
            <a:endParaRPr b="0" sz="1850"/>
          </a:p>
          <a:p>
            <a:pPr indent="-342900" lvl="0" marL="342900" rtl="0" algn="l">
              <a:lnSpc>
                <a:spcPct val="90000"/>
              </a:lnSpc>
              <a:spcBef>
                <a:spcPts val="0"/>
              </a:spcBef>
              <a:spcAft>
                <a:spcPts val="0"/>
              </a:spcAft>
              <a:buClr>
                <a:schemeClr val="dk1"/>
              </a:buClr>
              <a:buSzPts val="1850"/>
              <a:buFont typeface="Arial"/>
              <a:buChar char="•"/>
            </a:pPr>
            <a:r>
              <a:rPr b="0" lang="en-US" sz="1850"/>
              <a:t>Memoria, vorbirea, activitatea fizică și motorie și capacitatea de a planifica pot fi, de asemenea, afectate.</a:t>
            </a:r>
            <a:endParaRPr/>
          </a:p>
          <a:p>
            <a:pPr indent="-225425" lvl="0" marL="342900" rtl="0" algn="l">
              <a:lnSpc>
                <a:spcPct val="90000"/>
              </a:lnSpc>
              <a:spcBef>
                <a:spcPts val="0"/>
              </a:spcBef>
              <a:spcAft>
                <a:spcPts val="0"/>
              </a:spcAft>
              <a:buClr>
                <a:schemeClr val="dk1"/>
              </a:buClr>
              <a:buSzPts val="1850"/>
              <a:buFont typeface="Arial"/>
              <a:buNone/>
            </a:pPr>
            <a:r>
              <a:t/>
            </a:r>
            <a:endParaRPr b="0" sz="1850"/>
          </a:p>
          <a:p>
            <a:pPr indent="-342900" lvl="0" marL="342900" rtl="0" algn="l">
              <a:lnSpc>
                <a:spcPct val="90000"/>
              </a:lnSpc>
              <a:spcBef>
                <a:spcPts val="0"/>
              </a:spcBef>
              <a:spcAft>
                <a:spcPts val="0"/>
              </a:spcAft>
              <a:buClr>
                <a:schemeClr val="dk1"/>
              </a:buClr>
              <a:buSzPts val="1850"/>
              <a:buFont typeface="Arial"/>
              <a:buChar char="•"/>
            </a:pPr>
            <a:r>
              <a:rPr b="0" lang="en-US" sz="1850"/>
              <a:t>Mulți copii și adolescenți deprimați sunt letargici, vorbesc laborios și au dificultăți în exprimarea completă a gândurilor și ideilor.</a:t>
            </a:r>
            <a:endParaRPr/>
          </a:p>
          <a:p>
            <a:pPr indent="-225425" lvl="0" marL="342900" rtl="0" algn="l">
              <a:lnSpc>
                <a:spcPct val="90000"/>
              </a:lnSpc>
              <a:spcBef>
                <a:spcPts val="0"/>
              </a:spcBef>
              <a:spcAft>
                <a:spcPts val="0"/>
              </a:spcAft>
              <a:buClr>
                <a:schemeClr val="dk1"/>
              </a:buClr>
              <a:buSzPts val="1850"/>
              <a:buFont typeface="Arial"/>
              <a:buNone/>
            </a:pPr>
            <a:r>
              <a:t/>
            </a:r>
            <a:endParaRPr b="0" sz="1850"/>
          </a:p>
          <a:p>
            <a:pPr indent="-342900" lvl="0" marL="342900" rtl="0" algn="l">
              <a:lnSpc>
                <a:spcPct val="90000"/>
              </a:lnSpc>
              <a:spcBef>
                <a:spcPts val="0"/>
              </a:spcBef>
              <a:spcAft>
                <a:spcPts val="0"/>
              </a:spcAft>
              <a:buClr>
                <a:schemeClr val="dk1"/>
              </a:buClr>
              <a:buSzPts val="1850"/>
              <a:buFont typeface="Arial"/>
              <a:buChar char="•"/>
            </a:pPr>
            <a:r>
              <a:rPr b="0" lang="en-US" sz="1850"/>
              <a:t>Comportamentele pe care copiii le pot arăta includ un contact social limitat, evitarea, au nevoie de feedback excesiv și validare, activitatea și expresiile lor sunt limitate.</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33"/>
          <p:cNvSpPr txBox="1"/>
          <p:nvPr>
            <p:ph type="title"/>
          </p:nvPr>
        </p:nvSpPr>
        <p:spPr>
          <a:xfrm>
            <a:off x="1981200" y="260648"/>
            <a:ext cx="5791200" cy="68760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INTERVENȚII</a:t>
            </a:r>
            <a:endParaRPr/>
          </a:p>
        </p:txBody>
      </p:sp>
      <p:graphicFrame>
        <p:nvGraphicFramePr>
          <p:cNvPr id="302" name="Google Shape;302;p33"/>
          <p:cNvGraphicFramePr/>
          <p:nvPr/>
        </p:nvGraphicFramePr>
        <p:xfrm>
          <a:off x="1703512" y="1268760"/>
          <a:ext cx="3000000" cy="3000000"/>
        </p:xfrm>
        <a:graphic>
          <a:graphicData uri="http://schemas.openxmlformats.org/drawingml/2006/table">
            <a:tbl>
              <a:tblPr bandRow="1" firstRow="1">
                <a:noFill/>
                <a:tableStyleId>{E4665A25-2469-47F3-B4F3-0D1F53800144}</a:tableStyleId>
              </a:tblPr>
              <a:tblGrid>
                <a:gridCol w="3106700"/>
                <a:gridCol w="5580100"/>
              </a:tblGrid>
              <a:tr h="576075">
                <a:tc>
                  <a:txBody>
                    <a:bodyPr/>
                    <a:lstStyle/>
                    <a:p>
                      <a:pPr indent="0" lvl="0" marL="0" marR="0" rtl="0" algn="ctr">
                        <a:lnSpc>
                          <a:spcPct val="100000"/>
                        </a:lnSpc>
                        <a:spcBef>
                          <a:spcPts val="0"/>
                        </a:spcBef>
                        <a:spcAft>
                          <a:spcPts val="0"/>
                        </a:spcAft>
                        <a:buClr>
                          <a:schemeClr val="dk1"/>
                        </a:buClr>
                        <a:buSzPts val="1800"/>
                        <a:buFont typeface="Arial"/>
                        <a:buNone/>
                      </a:pPr>
                      <a:r>
                        <a:rPr lang="en-US" sz="1800"/>
                        <a:t>Ce ar trebui să faceți?</a:t>
                      </a:r>
                      <a:endParaRPr/>
                    </a:p>
                    <a:p>
                      <a:pPr indent="0" lvl="0" marL="0" marR="0" rtl="0" algn="ctr">
                        <a:spcBef>
                          <a:spcPts val="0"/>
                        </a:spcBef>
                        <a:spcAft>
                          <a:spcPts val="0"/>
                        </a:spcAft>
                        <a:buNone/>
                      </a:pPr>
                      <a:r>
                        <a:t/>
                      </a:r>
                      <a:endParaRPr sz="1800"/>
                    </a:p>
                  </a:txBody>
                  <a:tcPr marT="45725" marB="45725" marR="91450" marL="91450"/>
                </a:tc>
                <a:tc>
                  <a:txBody>
                    <a:bodyPr/>
                    <a:lstStyle/>
                    <a:p>
                      <a:pPr indent="0" lvl="0" marL="0" marR="0" rtl="0" algn="ctr">
                        <a:lnSpc>
                          <a:spcPct val="100000"/>
                        </a:lnSpc>
                        <a:spcBef>
                          <a:spcPts val="0"/>
                        </a:spcBef>
                        <a:spcAft>
                          <a:spcPts val="0"/>
                        </a:spcAft>
                        <a:buClr>
                          <a:schemeClr val="dk1"/>
                        </a:buClr>
                        <a:buSzPts val="1800"/>
                        <a:buFont typeface="Arial"/>
                        <a:buNone/>
                      </a:pPr>
                      <a:r>
                        <a:rPr lang="en-US" sz="1800" u="none" cap="none" strike="noStrike"/>
                        <a:t>Cum ar trebui să o faceți?</a:t>
                      </a:r>
                      <a:endParaRPr/>
                    </a:p>
                    <a:p>
                      <a:pPr indent="0" lvl="0" marL="0" marR="0" rtl="0" algn="ctr">
                        <a:spcBef>
                          <a:spcPts val="0"/>
                        </a:spcBef>
                        <a:spcAft>
                          <a:spcPts val="0"/>
                        </a:spcAft>
                        <a:buNone/>
                      </a:pPr>
                      <a:r>
                        <a:t/>
                      </a:r>
                      <a:endParaRPr sz="1800"/>
                    </a:p>
                  </a:txBody>
                  <a:tcPr marT="45725" marB="45725" marR="91450" marL="91450"/>
                </a:tc>
              </a:tr>
              <a:tr h="1278100">
                <a:tc>
                  <a:txBody>
                    <a:bodyPr/>
                    <a:lstStyle/>
                    <a:p>
                      <a:pPr indent="0" lvl="0" marL="0" marR="0" rtl="0" algn="ctr">
                        <a:spcBef>
                          <a:spcPts val="0"/>
                        </a:spcBef>
                        <a:spcAft>
                          <a:spcPts val="0"/>
                        </a:spcAft>
                        <a:buNone/>
                      </a:pPr>
                      <a:r>
                        <a:rPr b="1" lang="en-US" sz="1800"/>
                        <a:t>1.</a:t>
                      </a:r>
                      <a:r>
                        <a:rPr b="1" lang="en-US" sz="1800"/>
                        <a:t> Comunicați emoții</a:t>
                      </a:r>
                      <a:endParaRPr b="1" sz="1800"/>
                    </a:p>
                  </a:txBody>
                  <a:tcPr marT="45725" marB="45725" marR="91450" marL="91450"/>
                </a:tc>
                <a:tc>
                  <a:txBody>
                    <a:bodyPr/>
                    <a:lstStyle/>
                    <a:p>
                      <a:pPr indent="0" lvl="0" marL="0" marR="0" rtl="0" algn="l">
                        <a:spcBef>
                          <a:spcPts val="0"/>
                        </a:spcBef>
                        <a:spcAft>
                          <a:spcPts val="0"/>
                        </a:spcAft>
                        <a:buNone/>
                      </a:pPr>
                      <a:r>
                        <a:rPr lang="en-US" sz="1800"/>
                        <a:t>- odată ce elevii învață despre emoții și modalități pozitive prin care le pot comunica, pot învăța să se angajeze în activități care le pot distrage atenția sau pot atenua sentimentele incomode.</a:t>
                      </a:r>
                      <a:endParaRPr/>
                    </a:p>
                  </a:txBody>
                  <a:tcPr marT="45725" marB="45725" marR="91450" marL="91450"/>
                </a:tc>
              </a:tr>
              <a:tr h="963475">
                <a:tc>
                  <a:txBody>
                    <a:bodyPr/>
                    <a:lstStyle/>
                    <a:p>
                      <a:pPr indent="0" lvl="0" marL="0" marR="0" rtl="0" algn="ctr">
                        <a:spcBef>
                          <a:spcPts val="0"/>
                        </a:spcBef>
                        <a:spcAft>
                          <a:spcPts val="0"/>
                        </a:spcAft>
                        <a:buNone/>
                      </a:pPr>
                      <a:r>
                        <a:rPr b="1" lang="en-US" sz="1800"/>
                        <a:t>2. Dați instrucțiuni explicite și furnizați note</a:t>
                      </a:r>
                      <a:endParaRPr b="1" sz="1800"/>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 elevii deprimați beneficiază de ghiduri de studiu elaborate de profesori pentru teste care le permit să se concentreze pe cel mai important material.</a:t>
                      </a:r>
                      <a:r>
                        <a:rPr lang="en-US" sz="1800"/>
                        <a:t> </a:t>
                      </a:r>
                      <a:endParaRPr sz="1800"/>
                    </a:p>
                  </a:txBody>
                  <a:tcPr marT="45725" marB="45725" marR="91450" marL="91450"/>
                </a:tc>
              </a:tr>
              <a:tr h="989500">
                <a:tc>
                  <a:txBody>
                    <a:bodyPr/>
                    <a:lstStyle/>
                    <a:p>
                      <a:pPr indent="0" lvl="0" marL="0" marR="0" rtl="0" algn="ctr">
                        <a:spcBef>
                          <a:spcPts val="0"/>
                        </a:spcBef>
                        <a:spcAft>
                          <a:spcPts val="0"/>
                        </a:spcAft>
                        <a:buNone/>
                      </a:pPr>
                      <a:r>
                        <a:rPr b="1" lang="en-US" sz="1800"/>
                        <a:t>3.</a:t>
                      </a:r>
                      <a:r>
                        <a:rPr b="1" lang="en-US" sz="1800"/>
                        <a:t> Dezvoltați modificări</a:t>
                      </a:r>
                      <a:endParaRPr b="1" sz="1800"/>
                    </a:p>
                  </a:txBody>
                  <a:tcPr marT="45725" marB="45725" marR="91450" marL="91450"/>
                </a:tc>
                <a:tc>
                  <a:txBody>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 dezvoltarea modificărilor și adaptărilor pentru a răspunde fluctuațiilor de dispoziție ale elevului, capacității de concentrare sau efectelor secundare ale medicamentelor.</a:t>
                      </a:r>
                      <a:endParaRPr sz="1800"/>
                    </a:p>
                  </a:txBody>
                  <a:tcPr marT="45725" marB="45725" marR="91450" marL="91450"/>
                </a:tc>
              </a:tr>
              <a:tr h="1252525">
                <a:tc>
                  <a:txBody>
                    <a:bodyPr/>
                    <a:lstStyle/>
                    <a:p>
                      <a:pPr indent="0" lvl="0" marL="0" marR="0" rtl="0" algn="ctr">
                        <a:lnSpc>
                          <a:spcPct val="100000"/>
                        </a:lnSpc>
                        <a:spcBef>
                          <a:spcPts val="0"/>
                        </a:spcBef>
                        <a:spcAft>
                          <a:spcPts val="0"/>
                        </a:spcAft>
                        <a:buClr>
                          <a:schemeClr val="dk1"/>
                        </a:buClr>
                        <a:buSzPts val="1800"/>
                        <a:buFont typeface="Arial"/>
                        <a:buNone/>
                      </a:pPr>
                      <a:r>
                        <a:rPr b="1" lang="en-US" sz="1800"/>
                        <a:t>4. Permiteți pauze</a:t>
                      </a:r>
                      <a:endParaRPr/>
                    </a:p>
                  </a:txBody>
                  <a:tcPr marT="45725" marB="45725" marR="91450" marL="91450"/>
                </a:tc>
                <a:tc>
                  <a:txBody>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 permiteți-le să plece în liniște pentru o pauză într-o parte liniștită a sălii de clasă / în afara clasei, dacă au nevoie. Asigurați-vă că utilizează acest avantaj doar atunci când într-adevăr nu se simt bine. Fiți cu ochii pe ei întotdeauna.</a:t>
                      </a:r>
                      <a:endParaRPr sz="1800"/>
                    </a:p>
                  </a:txBody>
                  <a:tcPr marT="45725" marB="45725" marR="91450" marL="91450"/>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34"/>
          <p:cNvSpPr txBox="1"/>
          <p:nvPr>
            <p:ph type="title"/>
          </p:nvPr>
        </p:nvSpPr>
        <p:spPr>
          <a:xfrm>
            <a:off x="1959620" y="188640"/>
            <a:ext cx="5791200" cy="759614"/>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INTERVENȚII</a:t>
            </a:r>
            <a:endParaRPr/>
          </a:p>
        </p:txBody>
      </p:sp>
      <p:graphicFrame>
        <p:nvGraphicFramePr>
          <p:cNvPr id="308" name="Google Shape;308;p34"/>
          <p:cNvGraphicFramePr/>
          <p:nvPr/>
        </p:nvGraphicFramePr>
        <p:xfrm>
          <a:off x="1703512" y="1124744"/>
          <a:ext cx="3000000" cy="3000000"/>
        </p:xfrm>
        <a:graphic>
          <a:graphicData uri="http://schemas.openxmlformats.org/drawingml/2006/table">
            <a:tbl>
              <a:tblPr bandRow="1" firstRow="1">
                <a:noFill/>
                <a:tableStyleId>{E4665A25-2469-47F3-B4F3-0D1F53800144}</a:tableStyleId>
              </a:tblPr>
              <a:tblGrid>
                <a:gridCol w="3082800"/>
                <a:gridCol w="5604000"/>
              </a:tblGrid>
              <a:tr h="635450">
                <a:tc>
                  <a:txBody>
                    <a:bodyPr/>
                    <a:lstStyle/>
                    <a:p>
                      <a:pPr indent="0" lvl="0" marL="0" marR="0" rtl="0" algn="ctr">
                        <a:lnSpc>
                          <a:spcPct val="100000"/>
                        </a:lnSpc>
                        <a:spcBef>
                          <a:spcPts val="0"/>
                        </a:spcBef>
                        <a:spcAft>
                          <a:spcPts val="0"/>
                        </a:spcAft>
                        <a:buClr>
                          <a:schemeClr val="dk1"/>
                        </a:buClr>
                        <a:buSzPts val="1800"/>
                        <a:buFont typeface="Arial"/>
                        <a:buNone/>
                      </a:pPr>
                      <a:r>
                        <a:rPr lang="en-US" sz="1800"/>
                        <a:t>Ce ar trebui să faceți?</a:t>
                      </a:r>
                      <a:endParaRPr/>
                    </a:p>
                    <a:p>
                      <a:pPr indent="0" lvl="0" marL="0" marR="0" rtl="0" algn="ctr">
                        <a:spcBef>
                          <a:spcPts val="0"/>
                        </a:spcBef>
                        <a:spcAft>
                          <a:spcPts val="0"/>
                        </a:spcAft>
                        <a:buNone/>
                      </a:pPr>
                      <a:r>
                        <a:t/>
                      </a:r>
                      <a:endParaRPr sz="1800"/>
                    </a:p>
                  </a:txBody>
                  <a:tcPr marT="45725" marB="45725" marR="91450" marL="91450"/>
                </a:tc>
                <a:tc>
                  <a:txBody>
                    <a:bodyPr/>
                    <a:lstStyle/>
                    <a:p>
                      <a:pPr indent="0" lvl="0" marL="0" marR="0" rtl="0" algn="ctr">
                        <a:lnSpc>
                          <a:spcPct val="100000"/>
                        </a:lnSpc>
                        <a:spcBef>
                          <a:spcPts val="0"/>
                        </a:spcBef>
                        <a:spcAft>
                          <a:spcPts val="0"/>
                        </a:spcAft>
                        <a:buClr>
                          <a:schemeClr val="dk1"/>
                        </a:buClr>
                        <a:buSzPts val="1800"/>
                        <a:buFont typeface="Arial"/>
                        <a:buNone/>
                      </a:pPr>
                      <a:r>
                        <a:rPr lang="en-US" sz="1800" u="none" cap="none" strike="noStrike"/>
                        <a:t>Cum ar trebui să o faceți?</a:t>
                      </a:r>
                      <a:endParaRPr/>
                    </a:p>
                    <a:p>
                      <a:pPr indent="0" lvl="0" marL="0" marR="0" rtl="0" algn="ctr">
                        <a:spcBef>
                          <a:spcPts val="0"/>
                        </a:spcBef>
                        <a:spcAft>
                          <a:spcPts val="0"/>
                        </a:spcAft>
                        <a:buNone/>
                      </a:pPr>
                      <a:r>
                        <a:t/>
                      </a:r>
                      <a:endParaRPr sz="1800"/>
                    </a:p>
                  </a:txBody>
                  <a:tcPr marT="45725" marB="45725" marR="91450" marL="91450"/>
                </a:tc>
              </a:tr>
              <a:tr h="911550">
                <a:tc>
                  <a:txBody>
                    <a:bodyPr/>
                    <a:lstStyle/>
                    <a:p>
                      <a:pPr indent="0" lvl="0" marL="0" marR="0" rtl="0" algn="ctr">
                        <a:spcBef>
                          <a:spcPts val="0"/>
                        </a:spcBef>
                        <a:spcAft>
                          <a:spcPts val="0"/>
                        </a:spcAft>
                        <a:buNone/>
                      </a:pPr>
                      <a:r>
                        <a:rPr b="1" lang="en-US" sz="1800"/>
                        <a:t>5.</a:t>
                      </a:r>
                      <a:r>
                        <a:rPr b="1" lang="en-US" sz="1800"/>
                        <a:t> Schimbarea amenajării scaunelor studentului</a:t>
                      </a:r>
                      <a:endParaRPr b="1" sz="1800"/>
                    </a:p>
                  </a:txBody>
                  <a:tcPr marT="45725" marB="45725" marR="91450" marL="91450"/>
                </a:tc>
                <a:tc>
                  <a:txBody>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 din cauza acestor pauze, asigurați-vă că sunt așezați aproape de ușă, astfel încât să nu întrerupă restul clasei în timp ce pleacă.</a:t>
                      </a:r>
                      <a:endParaRPr sz="1800"/>
                    </a:p>
                  </a:txBody>
                  <a:tcPr marT="45725" marB="45725" marR="91450" marL="91450"/>
                </a:tc>
              </a:tr>
              <a:tr h="825950">
                <a:tc>
                  <a:txBody>
                    <a:bodyPr/>
                    <a:lstStyle/>
                    <a:p>
                      <a:pPr indent="0" lvl="0" marL="0" marR="0" rtl="0" algn="ctr">
                        <a:spcBef>
                          <a:spcPts val="0"/>
                        </a:spcBef>
                        <a:spcAft>
                          <a:spcPts val="0"/>
                        </a:spcAft>
                        <a:buNone/>
                      </a:pPr>
                      <a:r>
                        <a:rPr b="1" lang="en-US" sz="1800"/>
                        <a:t>6. Divizați activitățile școlare în sarcini discrete</a:t>
                      </a:r>
                      <a:endParaRPr b="1" sz="1800"/>
                    </a:p>
                  </a:txBody>
                  <a:tcPr marT="45725" marB="45725" marR="91450" marL="91450"/>
                </a:tc>
                <a:tc>
                  <a:txBody>
                    <a:bodyPr/>
                    <a:lstStyle/>
                    <a:p>
                      <a:pPr indent="0" lvl="0" marL="0" marR="0" rtl="0" algn="just">
                        <a:lnSpc>
                          <a:spcPct val="115000"/>
                        </a:lnSpc>
                        <a:spcBef>
                          <a:spcPts val="0"/>
                        </a:spcBef>
                        <a:spcAft>
                          <a:spcPts val="0"/>
                        </a:spcAft>
                        <a:buNone/>
                      </a:pPr>
                      <a:r>
                        <a:rPr lang="en-US" sz="1800">
                          <a:latin typeface="Arial"/>
                          <a:ea typeface="Arial"/>
                          <a:cs typeface="Arial"/>
                          <a:sym typeface="Arial"/>
                        </a:rPr>
                        <a:t>-divizați temele în părți mici, ajutați la dezvoltarea și gestionarea de timp pentru a finaliza fiecare sarcină. Creați o listă de verificare pentru a evidenția sarcinii pe care au finalizat-o</a:t>
                      </a:r>
                      <a:endParaRPr/>
                    </a:p>
                  </a:txBody>
                  <a:tcPr marT="0" marB="0" marR="68575" marL="68575"/>
                </a:tc>
              </a:tr>
              <a:tr h="939100">
                <a:tc>
                  <a:txBody>
                    <a:bodyPr/>
                    <a:lstStyle/>
                    <a:p>
                      <a:pPr indent="0" lvl="0" marL="0" marR="0" rtl="0" algn="ctr">
                        <a:spcBef>
                          <a:spcPts val="0"/>
                        </a:spcBef>
                        <a:spcAft>
                          <a:spcPts val="0"/>
                        </a:spcAft>
                        <a:buNone/>
                      </a:pPr>
                      <a:r>
                        <a:rPr b="1" lang="en-US" sz="1800"/>
                        <a:t>7.</a:t>
                      </a:r>
                      <a:r>
                        <a:rPr b="1" lang="en-US" sz="1800"/>
                        <a:t> Promovează interacțiunile sociale</a:t>
                      </a:r>
                      <a:endParaRPr b="1" sz="1800"/>
                    </a:p>
                  </a:txBody>
                  <a:tcPr marT="45725" marB="45725" marR="91450" marL="91450"/>
                </a:tc>
                <a:tc>
                  <a:txBody>
                    <a:bodyPr/>
                    <a:lstStyle/>
                    <a:p>
                      <a:pPr indent="0" lvl="0" marL="0" marR="0" rtl="0" algn="just">
                        <a:spcBef>
                          <a:spcPts val="0"/>
                        </a:spcBef>
                        <a:spcAft>
                          <a:spcPts val="0"/>
                        </a:spcAft>
                        <a:buNone/>
                      </a:pPr>
                      <a:r>
                        <a:rPr lang="en-US" sz="1800"/>
                        <a:t>- includeți activități de grup de cooperare în clasă și selectați cu atenție în care să puneți elevul cu semne de comportament internalizante. Poate crește probabilitatea ca aceștia să se bucure de unele interacțiuni pozitive</a:t>
                      </a:r>
                      <a:endParaRPr/>
                    </a:p>
                  </a:txBody>
                  <a:tcPr marT="45725" marB="45725" marR="91450" marL="91450"/>
                </a:tc>
              </a:tr>
              <a:tr h="1173875">
                <a:tc>
                  <a:txBody>
                    <a:bodyPr/>
                    <a:lstStyle/>
                    <a:p>
                      <a:pPr indent="0" lvl="0" marL="0" marR="0" rtl="0" algn="ctr">
                        <a:lnSpc>
                          <a:spcPct val="100000"/>
                        </a:lnSpc>
                        <a:spcBef>
                          <a:spcPts val="0"/>
                        </a:spcBef>
                        <a:spcAft>
                          <a:spcPts val="0"/>
                        </a:spcAft>
                        <a:buClr>
                          <a:schemeClr val="dk1"/>
                        </a:buClr>
                        <a:buSzPts val="1800"/>
                        <a:buFont typeface="Arial"/>
                        <a:buNone/>
                      </a:pPr>
                      <a:r>
                        <a:rPr b="1" lang="en-US" sz="1800"/>
                        <a:t>8.</a:t>
                      </a:r>
                      <a:r>
                        <a:rPr b="1" lang="en-US" sz="1800"/>
                        <a:t> Ajută-i să experimenteze succesul și gândirea pozitivă despre ei înșiși</a:t>
                      </a:r>
                      <a:endParaRPr b="1" sz="1800"/>
                    </a:p>
                  </a:txBody>
                  <a:tcPr marT="45725" marB="45725" marR="91450" marL="91450"/>
                </a:tc>
                <a:tc>
                  <a:txBody>
                    <a:bodyPr/>
                    <a:lstStyle/>
                    <a:p>
                      <a:pPr indent="0" lvl="0" marL="0" marR="0" rtl="0" algn="l">
                        <a:spcBef>
                          <a:spcPts val="0"/>
                        </a:spcBef>
                        <a:spcAft>
                          <a:spcPts val="0"/>
                        </a:spcAft>
                        <a:buNone/>
                      </a:pPr>
                      <a:r>
                        <a:rPr lang="en-US" sz="1800"/>
                        <a:t>- Profesorii pot ajuta alocând sarcini sociale și academice cu nivelurile de calificare ale copiilor sau chiar mai mult, astfel încât să experimenteze succesul în mod repetat și cu rate ridicate de precizie</a:t>
                      </a:r>
                      <a:r>
                        <a:rPr lang="en-US" sz="1800">
                          <a:solidFill>
                            <a:schemeClr val="dk1"/>
                          </a:solidFill>
                          <a:latin typeface="Arial"/>
                          <a:ea typeface="Arial"/>
                          <a:cs typeface="Arial"/>
                          <a:sym typeface="Arial"/>
                        </a:rPr>
                        <a:t>. </a:t>
                      </a:r>
                      <a:endParaRPr sz="1800"/>
                    </a:p>
                  </a:txBody>
                  <a:tcPr marT="45725" marB="45725" marR="91450" marL="91450"/>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35"/>
          <p:cNvSpPr txBox="1"/>
          <p:nvPr>
            <p:ph type="title"/>
          </p:nvPr>
        </p:nvSpPr>
        <p:spPr>
          <a:xfrm>
            <a:off x="1981199" y="152718"/>
            <a:ext cx="7434263" cy="1404074"/>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Times New Roman"/>
              <a:buNone/>
            </a:pPr>
            <a:r>
              <a:rPr b="0" lang="en-US">
                <a:latin typeface="Times New Roman"/>
                <a:ea typeface="Times New Roman"/>
                <a:cs typeface="Times New Roman"/>
                <a:sym typeface="Times New Roman"/>
              </a:rPr>
              <a:t>CE ȘTIU DESPRE ZACH? </a:t>
            </a:r>
            <a:endParaRPr/>
          </a:p>
        </p:txBody>
      </p:sp>
      <p:sp>
        <p:nvSpPr>
          <p:cNvPr id="314" name="Google Shape;314;p35"/>
          <p:cNvSpPr txBox="1"/>
          <p:nvPr>
            <p:ph idx="1" type="body"/>
          </p:nvPr>
        </p:nvSpPr>
        <p:spPr>
          <a:xfrm>
            <a:off x="1613263" y="1556792"/>
            <a:ext cx="8965474" cy="5148490"/>
          </a:xfrm>
          <a:prstGeom prst="rect">
            <a:avLst/>
          </a:prstGeom>
          <a:noFill/>
          <a:ln>
            <a:noFill/>
          </a:ln>
        </p:spPr>
        <p:txBody>
          <a:bodyPr anchorCtr="0" anchor="t" bIns="45700" lIns="91425" spcFirstLastPara="1" rIns="91425" wrap="square" tIns="45700">
            <a:noAutofit/>
          </a:bodyPr>
          <a:lstStyle/>
          <a:p>
            <a:pPr indent="0" lvl="0" marL="0" rtl="0" algn="just">
              <a:lnSpc>
                <a:spcPct val="115000"/>
              </a:lnSpc>
              <a:spcBef>
                <a:spcPts val="0"/>
              </a:spcBef>
              <a:spcAft>
                <a:spcPts val="0"/>
              </a:spcAft>
              <a:buClr>
                <a:schemeClr val="dk1"/>
              </a:buClr>
              <a:buSzPts val="2800"/>
              <a:buNone/>
            </a:pPr>
            <a:r>
              <a:rPr b="0" lang="en-US" sz="2800">
                <a:latin typeface="Times New Roman"/>
                <a:ea typeface="Times New Roman"/>
                <a:cs typeface="Times New Roman"/>
                <a:sym typeface="Times New Roman"/>
              </a:rPr>
              <a:t>Zachary întârzie adesea la școală, pare foarte neatent și nu prea are prieteni, deoarece colegii săi cred că este „ciudat”. De obicei, trebuie să verifice de mai multe ori temele sau lucrările la școală, după ce le-a terminat, ceea ce îl face să le depună deseori pe termen scadent. Același lucru se întâmplă după terminarea școlii, de obicei se întoarce de câteva ori pentru a verifica dacă a luat totul. El cere să meargă la baie de mai multe ori în timpul orei, ceea ce îi interpune pe colegii săi de clasă și, dacă domnișoara Samantha îi interzice să mergă, el devine nervos și chiar mai neatent.</a:t>
            </a:r>
            <a:endParaRPr b="0" sz="2800">
              <a:latin typeface="Calibri"/>
              <a:ea typeface="Calibri"/>
              <a:cs typeface="Calibri"/>
              <a:sym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36"/>
          <p:cNvSpPr txBox="1"/>
          <p:nvPr>
            <p:ph type="ctrTitle"/>
          </p:nvPr>
        </p:nvSpPr>
        <p:spPr>
          <a:xfrm>
            <a:off x="1881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accent6"/>
              </a:buClr>
              <a:buSzPts val="4000"/>
              <a:buFont typeface="Arial Black"/>
              <a:buNone/>
            </a:pPr>
            <a:r>
              <a:rPr lang="en-US" sz="4000"/>
              <a:t>5. Etapele construirii unei strategii de lucru cu un student cu tulburare obsedant-compulsivă (TOC)</a:t>
            </a:r>
            <a:endParaRPr/>
          </a:p>
        </p:txBody>
      </p:sp>
      <p:sp>
        <p:nvSpPr>
          <p:cNvPr id="321" name="Google Shape;321;p36"/>
          <p:cNvSpPr txBox="1"/>
          <p:nvPr>
            <p:ph idx="1" type="subTitle"/>
          </p:nvPr>
        </p:nvSpPr>
        <p:spPr>
          <a:xfrm>
            <a:off x="2166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en-US"/>
              <a:t> </a:t>
            </a:r>
            <a:endParaRPr/>
          </a:p>
        </p:txBody>
      </p:sp>
      <p:pic>
        <p:nvPicPr>
          <p:cNvPr id="322" name="Google Shape;322;p36"/>
          <p:cNvPicPr preferRelativeResize="0"/>
          <p:nvPr/>
        </p:nvPicPr>
        <p:blipFill rotWithShape="1">
          <a:blip r:embed="rId3">
            <a:alphaModFix/>
          </a:blip>
          <a:srcRect b="0" l="0" r="0" t="0"/>
          <a:stretch/>
        </p:blipFill>
        <p:spPr>
          <a:xfrm>
            <a:off x="1666844" y="285729"/>
            <a:ext cx="1928826" cy="549715"/>
          </a:xfrm>
          <a:prstGeom prst="rect">
            <a:avLst/>
          </a:prstGeom>
          <a:noFill/>
          <a:ln>
            <a:noFill/>
          </a:ln>
        </p:spPr>
      </p:pic>
      <p:sp>
        <p:nvSpPr>
          <p:cNvPr id="323" name="Google Shape;323;p36"/>
          <p:cNvSpPr/>
          <p:nvPr/>
        </p:nvSpPr>
        <p:spPr>
          <a:xfrm>
            <a:off x="1738282" y="785796"/>
            <a:ext cx="3637638"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1400" u="none" cap="none" strike="noStrike">
                <a:solidFill>
                  <a:srgbClr val="000000"/>
                </a:solidFill>
                <a:latin typeface="Arial"/>
                <a:ea typeface="Arial"/>
                <a:cs typeface="Arial"/>
                <a:sym typeface="Arial"/>
              </a:rPr>
              <a:t>ERASMUS + 2019-1-PL01- KA201-06486</a:t>
            </a:r>
            <a:endParaRPr b="0" i="0" sz="1050" u="none" cap="none" strike="noStrike">
              <a:solidFill>
                <a:srgbClr val="455F51"/>
              </a:solidFill>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37"/>
          <p:cNvSpPr txBox="1"/>
          <p:nvPr>
            <p:ph type="title"/>
          </p:nvPr>
        </p:nvSpPr>
        <p:spPr>
          <a:xfrm>
            <a:off x="1951484" y="260648"/>
            <a:ext cx="5791200" cy="756002"/>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INTRODUCERE</a:t>
            </a:r>
            <a:endParaRPr/>
          </a:p>
        </p:txBody>
      </p:sp>
      <p:sp>
        <p:nvSpPr>
          <p:cNvPr id="329" name="Google Shape;329;p37"/>
          <p:cNvSpPr txBox="1"/>
          <p:nvPr>
            <p:ph idx="1" type="body"/>
          </p:nvPr>
        </p:nvSpPr>
        <p:spPr>
          <a:xfrm>
            <a:off x="1847528" y="1268760"/>
            <a:ext cx="8392988" cy="5184576"/>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2000"/>
              <a:buFont typeface="Arial"/>
              <a:buChar char="•"/>
            </a:pPr>
            <a:r>
              <a:rPr lang="en-US"/>
              <a:t>Tulburarea obsesiv-compulsivă (TOC) </a:t>
            </a:r>
            <a:r>
              <a:rPr b="0" lang="en-US"/>
              <a:t>este o tulburare neurologică care afectează aproximativ 1% din copiii de vârstă școlară.</a:t>
            </a:r>
            <a:endParaRPr/>
          </a:p>
          <a:p>
            <a:pPr indent="-342900" lvl="0" marL="342900" rtl="0" algn="l">
              <a:spcBef>
                <a:spcPts val="1000"/>
              </a:spcBef>
              <a:spcAft>
                <a:spcPts val="0"/>
              </a:spcAft>
              <a:buClr>
                <a:schemeClr val="dk1"/>
              </a:buClr>
              <a:buSzPts val="2000"/>
              <a:buFont typeface="Arial"/>
              <a:buChar char="•"/>
            </a:pPr>
            <a:r>
              <a:rPr b="0" lang="en-US"/>
              <a:t>TOC se caracterizează prin obsesii și compulsii recurente, involuntare, care provoacă anxietate, consumă timp și interferează cu funcționarea școlară tipică.</a:t>
            </a:r>
            <a:endParaRPr/>
          </a:p>
          <a:p>
            <a:pPr indent="-342900" lvl="0" marL="342900" rtl="0" algn="l">
              <a:spcBef>
                <a:spcPts val="1000"/>
              </a:spcBef>
              <a:spcAft>
                <a:spcPts val="0"/>
              </a:spcAft>
              <a:buClr>
                <a:schemeClr val="dk1"/>
              </a:buClr>
              <a:buSzPts val="2000"/>
              <a:buFont typeface="Arial"/>
              <a:buChar char="•"/>
            </a:pPr>
            <a:r>
              <a:rPr lang="en-US"/>
              <a:t>Obsesiile</a:t>
            </a:r>
            <a:r>
              <a:rPr b="0" lang="en-US"/>
              <a:t> sunt gânduri, sentimente sau imagini persistente care intră în mintea unui elev și sunt experimentate într-o măsură nerezonabilă și excesivă. Sunt gânduri involuntare, recurente și nedorite, care provoacă sentimente de anxietate sau teamă.</a:t>
            </a:r>
            <a:endParaRPr/>
          </a:p>
          <a:p>
            <a:pPr indent="-342900" lvl="0" marL="342900" rtl="0" algn="l">
              <a:spcBef>
                <a:spcPts val="1000"/>
              </a:spcBef>
              <a:spcAft>
                <a:spcPts val="0"/>
              </a:spcAft>
              <a:buClr>
                <a:schemeClr val="dk1"/>
              </a:buClr>
              <a:buSzPts val="2000"/>
              <a:buFont typeface="Arial"/>
              <a:buChar char="•"/>
            </a:pPr>
            <a:r>
              <a:rPr lang="en-US"/>
              <a:t>Compulsiile</a:t>
            </a:r>
            <a:r>
              <a:rPr b="0" lang="en-US"/>
              <a:t> sunt comportamente ritualice, repetitive, care sunt adesea asociate cu o obsesie și sunt executate pentru a ameliora anxietatea cauzată de obsesie. Uneori există o legătură clară între obsesie și constrângere (de exemplu, contaminare și spălare), dar acest lucru nu poate fi întotdeauna cazul (de exemplu, comportamentele de numărare pot fi utilizate pentru a preveni vătămarea altora).</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38"/>
          <p:cNvSpPr txBox="1"/>
          <p:nvPr>
            <p:ph type="title"/>
          </p:nvPr>
        </p:nvSpPr>
        <p:spPr>
          <a:xfrm>
            <a:off x="1981200" y="152718"/>
            <a:ext cx="5791200" cy="82801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CAUZELE TOC</a:t>
            </a:r>
            <a:endParaRPr/>
          </a:p>
        </p:txBody>
      </p:sp>
      <p:sp>
        <p:nvSpPr>
          <p:cNvPr id="335" name="Google Shape;335;p38"/>
          <p:cNvSpPr txBox="1"/>
          <p:nvPr>
            <p:ph idx="1" type="body"/>
          </p:nvPr>
        </p:nvSpPr>
        <p:spPr>
          <a:xfrm>
            <a:off x="1775520" y="1196752"/>
            <a:ext cx="8640960" cy="5544616"/>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rtl="0" algn="l">
              <a:spcBef>
                <a:spcPts val="0"/>
              </a:spcBef>
              <a:spcAft>
                <a:spcPts val="0"/>
              </a:spcAft>
              <a:buClr>
                <a:schemeClr val="dk1"/>
              </a:buClr>
              <a:buSzPct val="100000"/>
              <a:buFont typeface="Arial"/>
              <a:buChar char="•"/>
            </a:pPr>
            <a:r>
              <a:rPr lang="en-US" sz="2400"/>
              <a:t>Cauzele TOC </a:t>
            </a:r>
            <a:r>
              <a:rPr b="0" lang="en-US" sz="2400"/>
              <a:t>sunt necunoscute, dar cercetările sugerează că se poate referi la un dezechilibru biochimic care interferează cu modul în care creierul procesează informațiile și îl determină să trimită mesaje false de pericol.</a:t>
            </a:r>
            <a:endParaRPr/>
          </a:p>
          <a:p>
            <a:pPr indent="-342900" lvl="0" marL="342900" rtl="0" algn="l">
              <a:spcBef>
                <a:spcPts val="1044"/>
              </a:spcBef>
              <a:spcAft>
                <a:spcPts val="0"/>
              </a:spcAft>
              <a:buClr>
                <a:schemeClr val="dk1"/>
              </a:buClr>
              <a:buSzPct val="100000"/>
              <a:buFont typeface="Arial"/>
              <a:buChar char="•"/>
            </a:pPr>
            <a:r>
              <a:rPr b="0" lang="en-US" sz="2400"/>
              <a:t>TOC poate fi un răspuns învățat pentru a reduce anxietatea sau poate fi declanșat de un eveniment stresant. </a:t>
            </a:r>
            <a:endParaRPr/>
          </a:p>
          <a:p>
            <a:pPr indent="-342900" lvl="0" marL="342900" rtl="0" algn="l">
              <a:spcBef>
                <a:spcPts val="1044"/>
              </a:spcBef>
              <a:spcAft>
                <a:spcPts val="0"/>
              </a:spcAft>
              <a:buClr>
                <a:schemeClr val="dk1"/>
              </a:buClr>
              <a:buSzPct val="100000"/>
              <a:buFont typeface="Arial"/>
              <a:buChar char="•"/>
            </a:pPr>
            <a:r>
              <a:rPr b="0" lang="en-US" sz="2400"/>
              <a:t>Potențialele cauze ale TOC, care implică una sau o combinație de mai multe dintre ele sunt: </a:t>
            </a:r>
            <a:endParaRPr/>
          </a:p>
          <a:p>
            <a:pPr indent="-342900" lvl="1" marL="800100" rtl="0" algn="l">
              <a:spcBef>
                <a:spcPts val="1044"/>
              </a:spcBef>
              <a:spcAft>
                <a:spcPts val="0"/>
              </a:spcAft>
              <a:buSzPct val="100000"/>
              <a:buFont typeface="Arial"/>
              <a:buChar char="•"/>
            </a:pPr>
            <a:r>
              <a:rPr lang="en-US" sz="2400"/>
              <a:t>neurobiologic,</a:t>
            </a:r>
            <a:endParaRPr/>
          </a:p>
          <a:p>
            <a:pPr indent="-342900" lvl="1" marL="800100" rtl="0" algn="l">
              <a:spcBef>
                <a:spcPts val="444"/>
              </a:spcBef>
              <a:spcAft>
                <a:spcPts val="0"/>
              </a:spcAft>
              <a:buSzPct val="100000"/>
              <a:buFont typeface="Arial"/>
              <a:buChar char="•"/>
            </a:pPr>
            <a:r>
              <a:rPr lang="en-US" sz="2400"/>
              <a:t>genetic,</a:t>
            </a:r>
            <a:endParaRPr/>
          </a:p>
          <a:p>
            <a:pPr indent="-342900" lvl="1" marL="800100" rtl="0" algn="l">
              <a:spcBef>
                <a:spcPts val="444"/>
              </a:spcBef>
              <a:spcAft>
                <a:spcPts val="0"/>
              </a:spcAft>
              <a:buSzPct val="100000"/>
              <a:buFont typeface="Arial"/>
              <a:buChar char="•"/>
            </a:pPr>
            <a:r>
              <a:rPr lang="en-US" sz="2400"/>
              <a:t>comportamente învățate,</a:t>
            </a:r>
            <a:endParaRPr/>
          </a:p>
          <a:p>
            <a:pPr indent="-342900" lvl="1" marL="800100" rtl="0" algn="l">
              <a:spcBef>
                <a:spcPts val="444"/>
              </a:spcBef>
              <a:spcAft>
                <a:spcPts val="0"/>
              </a:spcAft>
              <a:buSzPct val="100000"/>
              <a:buFont typeface="Arial"/>
              <a:buChar char="•"/>
            </a:pPr>
            <a:r>
              <a:rPr lang="en-US" sz="2400"/>
              <a:t>sarcina,</a:t>
            </a:r>
            <a:endParaRPr/>
          </a:p>
          <a:p>
            <a:pPr indent="-342900" lvl="1" marL="800100" rtl="0" algn="l">
              <a:spcBef>
                <a:spcPts val="444"/>
              </a:spcBef>
              <a:spcAft>
                <a:spcPts val="0"/>
              </a:spcAft>
              <a:buSzPct val="100000"/>
              <a:buFont typeface="Arial"/>
              <a:buChar char="•"/>
            </a:pPr>
            <a:r>
              <a:rPr lang="en-US" sz="2400"/>
              <a:t>factori de mediu,</a:t>
            </a:r>
            <a:endParaRPr/>
          </a:p>
          <a:p>
            <a:pPr indent="-342900" lvl="1" marL="800100" rtl="0" algn="l">
              <a:spcBef>
                <a:spcPts val="444"/>
              </a:spcBef>
              <a:spcAft>
                <a:spcPts val="0"/>
              </a:spcAft>
              <a:buSzPct val="100000"/>
              <a:buFont typeface="Arial"/>
              <a:buChar char="•"/>
            </a:pPr>
            <a:r>
              <a:rPr lang="en-US" sz="2400"/>
              <a:t>evenimente specifice care declanșează tulburarea la un anumit individ într-un anumit moment al timpului.</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39"/>
          <p:cNvSpPr txBox="1"/>
          <p:nvPr>
            <p:ph type="title"/>
          </p:nvPr>
        </p:nvSpPr>
        <p:spPr>
          <a:xfrm>
            <a:off x="1981200" y="152718"/>
            <a:ext cx="5791200" cy="900018"/>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SIMPOMELE TOC</a:t>
            </a:r>
            <a:endParaRPr/>
          </a:p>
        </p:txBody>
      </p:sp>
      <p:sp>
        <p:nvSpPr>
          <p:cNvPr id="341" name="Google Shape;341;p39"/>
          <p:cNvSpPr txBox="1"/>
          <p:nvPr>
            <p:ph idx="1" type="body"/>
          </p:nvPr>
        </p:nvSpPr>
        <p:spPr>
          <a:xfrm>
            <a:off x="1847528" y="1196752"/>
            <a:ext cx="8280920" cy="5472608"/>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spcBef>
                <a:spcPts val="0"/>
              </a:spcBef>
              <a:spcAft>
                <a:spcPts val="0"/>
              </a:spcAft>
              <a:buClr>
                <a:schemeClr val="dk1"/>
              </a:buClr>
              <a:buSzPct val="100000"/>
              <a:buNone/>
            </a:pPr>
            <a:r>
              <a:rPr i="1" lang="en-US" u="sng"/>
              <a:t>Obsesii frecvente la persoanele cu TOC:</a:t>
            </a:r>
            <a:endParaRPr/>
          </a:p>
          <a:p>
            <a:pPr indent="-342900" lvl="0" marL="342900" rtl="0" algn="l">
              <a:spcBef>
                <a:spcPts val="1008"/>
              </a:spcBef>
              <a:spcAft>
                <a:spcPts val="0"/>
              </a:spcAft>
              <a:buClr>
                <a:schemeClr val="dk1"/>
              </a:buClr>
              <a:buSzPct val="100000"/>
              <a:buFont typeface="Arial"/>
              <a:buChar char="•"/>
            </a:pPr>
            <a:r>
              <a:rPr lang="en-US" sz="2400"/>
              <a:t>Spălare și curățare </a:t>
            </a:r>
            <a:r>
              <a:rPr b="0" lang="en-US" sz="2400"/>
              <a:t>(de exemplu, duș excesiv, spălarea mâinilor, curățarea casei).</a:t>
            </a:r>
            <a:endParaRPr/>
          </a:p>
          <a:p>
            <a:pPr indent="-342900" lvl="0" marL="342900" rtl="0" algn="l">
              <a:spcBef>
                <a:spcPts val="1008"/>
              </a:spcBef>
              <a:spcAft>
                <a:spcPts val="0"/>
              </a:spcAft>
              <a:buClr>
                <a:schemeClr val="dk1"/>
              </a:buClr>
              <a:buSzPct val="100000"/>
              <a:buFont typeface="Arial"/>
              <a:buChar char="•"/>
            </a:pPr>
            <a:r>
              <a:rPr lang="en-US" sz="2400"/>
              <a:t>Verificare</a:t>
            </a:r>
            <a:r>
              <a:rPr b="0" lang="en-US" sz="2400"/>
              <a:t> (de exemplu, încuietori, aparate, hârtie, trasee de conducere).</a:t>
            </a:r>
            <a:endParaRPr/>
          </a:p>
          <a:p>
            <a:pPr indent="-342900" lvl="0" marL="342900" rtl="0" algn="l">
              <a:spcBef>
                <a:spcPts val="1008"/>
              </a:spcBef>
              <a:spcAft>
                <a:spcPts val="0"/>
              </a:spcAft>
              <a:buClr>
                <a:schemeClr val="dk1"/>
              </a:buClr>
              <a:buSzPct val="100000"/>
              <a:buFont typeface="Arial"/>
              <a:buChar char="•"/>
            </a:pPr>
            <a:r>
              <a:rPr lang="en-US" sz="2400"/>
              <a:t>Numărare</a:t>
            </a:r>
            <a:r>
              <a:rPr b="0" lang="en-US" sz="2400"/>
              <a:t> (de exemplu, preferințe pentru numere pare sau impare, tabelarea cifrelor).</a:t>
            </a:r>
            <a:endParaRPr/>
          </a:p>
          <a:p>
            <a:pPr indent="-342900" lvl="0" marL="342900" rtl="0" algn="l">
              <a:spcBef>
                <a:spcPts val="1008"/>
              </a:spcBef>
              <a:spcAft>
                <a:spcPts val="0"/>
              </a:spcAft>
              <a:buClr>
                <a:schemeClr val="dk1"/>
              </a:buClr>
              <a:buSzPct val="100000"/>
              <a:buFont typeface="Arial"/>
              <a:buChar char="•"/>
            </a:pPr>
            <a:r>
              <a:rPr lang="en-US" sz="2400"/>
              <a:t>Acțiuni repetate sau gânduri </a:t>
            </a:r>
            <a:r>
              <a:rPr b="0" lang="en-US" sz="2400"/>
              <a:t>(de exemplu, aprinderea / stingerea luminilor, ridicarea / coborârea scaunelor, recitirea, rescrierea).</a:t>
            </a:r>
            <a:endParaRPr/>
          </a:p>
          <a:p>
            <a:pPr indent="-342900" lvl="0" marL="342900" rtl="0" algn="l">
              <a:spcBef>
                <a:spcPts val="1008"/>
              </a:spcBef>
              <a:spcAft>
                <a:spcPts val="0"/>
              </a:spcAft>
              <a:buClr>
                <a:schemeClr val="dk1"/>
              </a:buClr>
              <a:buSzPct val="100000"/>
              <a:buFont typeface="Arial"/>
              <a:buChar char="•"/>
            </a:pPr>
            <a:r>
              <a:rPr lang="en-US" sz="2400"/>
              <a:t>Nevoia de a pune întrebi sau de a mărturisi </a:t>
            </a:r>
            <a:r>
              <a:rPr b="0" lang="en-US" sz="2400"/>
              <a:t>(de exemplu,cererea validării).</a:t>
            </a:r>
            <a:endParaRPr/>
          </a:p>
          <a:p>
            <a:pPr indent="-342900" lvl="0" marL="342900" rtl="0" algn="l">
              <a:spcBef>
                <a:spcPts val="1008"/>
              </a:spcBef>
              <a:spcAft>
                <a:spcPts val="0"/>
              </a:spcAft>
              <a:buClr>
                <a:schemeClr val="dk1"/>
              </a:buClr>
              <a:buSzPct val="100000"/>
              <a:buFont typeface="Arial"/>
              <a:buChar char="•"/>
            </a:pPr>
            <a:r>
              <a:rPr lang="en-US" sz="2400"/>
              <a:t>Acapararea</a:t>
            </a:r>
            <a:r>
              <a:rPr b="0" lang="en-US" sz="2400"/>
              <a:t> (de exemplu, reviste, pliante, îmbrăcăminte, informații).</a:t>
            </a:r>
            <a:endParaRPr/>
          </a:p>
          <a:p>
            <a:pPr indent="-342900" lvl="0" marL="342900" rtl="0" algn="l">
              <a:spcBef>
                <a:spcPts val="1008"/>
              </a:spcBef>
              <a:spcAft>
                <a:spcPts val="0"/>
              </a:spcAft>
              <a:buClr>
                <a:schemeClr val="dk1"/>
              </a:buClr>
              <a:buSzPct val="100000"/>
              <a:buFont typeface="Arial"/>
              <a:buChar char="•"/>
            </a:pPr>
            <a:r>
              <a:rPr lang="en-US" sz="2400"/>
              <a:t>Comandarea și aranjarea </a:t>
            </a:r>
            <a:r>
              <a:rPr b="0" lang="en-US" sz="2400"/>
              <a:t>(de exemplu, necesitatea ca lucrurile să fie drepte, secvențiate sau într-o anumită ordine).</a:t>
            </a:r>
            <a:endParaRPr/>
          </a:p>
          <a:p>
            <a:pPr indent="-342900" lvl="0" marL="342900" rtl="0" algn="l">
              <a:spcBef>
                <a:spcPts val="1008"/>
              </a:spcBef>
              <a:spcAft>
                <a:spcPts val="0"/>
              </a:spcAft>
              <a:buClr>
                <a:schemeClr val="dk1"/>
              </a:buClr>
              <a:buSzPct val="100000"/>
              <a:buFont typeface="Arial"/>
              <a:buChar char="•"/>
            </a:pPr>
            <a:r>
              <a:rPr lang="en-US" sz="2400"/>
              <a:t>Repetarea cuvintelor, frazelor sau rugăciunilor către sine </a:t>
            </a:r>
            <a:r>
              <a:rPr b="0" lang="en-US" sz="2400"/>
              <a:t>(de exemplu, repetarea cuvintelor “de protecție”  în rugăciuni).</a:t>
            </a:r>
            <a:endParaRPr b="0"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4"/>
          <p:cNvSpPr txBox="1"/>
          <p:nvPr>
            <p:ph type="title"/>
          </p:nvPr>
        </p:nvSpPr>
        <p:spPr>
          <a:xfrm>
            <a:off x="479227" y="116625"/>
            <a:ext cx="8507700" cy="12240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SIMPTOME ALE UNOR DIZABILITĂȚI SPECIFICE DE ÎNVĂȚARE</a:t>
            </a:r>
            <a:endParaRPr/>
          </a:p>
        </p:txBody>
      </p:sp>
      <p:sp>
        <p:nvSpPr>
          <p:cNvPr id="118" name="Google Shape;118;p4"/>
          <p:cNvSpPr txBox="1"/>
          <p:nvPr>
            <p:ph idx="1" type="body"/>
          </p:nvPr>
        </p:nvSpPr>
        <p:spPr>
          <a:xfrm>
            <a:off x="1847528" y="1412776"/>
            <a:ext cx="8424936" cy="5328592"/>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Clr>
                <a:schemeClr val="dk1"/>
              </a:buClr>
              <a:buSzPts val="2000"/>
              <a:buNone/>
            </a:pPr>
            <a:r>
              <a:rPr lang="en-US"/>
              <a:t>A) Manifestări dislexice</a:t>
            </a:r>
            <a:endParaRPr/>
          </a:p>
          <a:p>
            <a:pPr indent="0" lvl="1" marL="274320" rtl="0" algn="l">
              <a:spcBef>
                <a:spcPts val="1000"/>
              </a:spcBef>
              <a:spcAft>
                <a:spcPts val="0"/>
              </a:spcAft>
              <a:buSzPts val="2000"/>
              <a:buNone/>
            </a:pPr>
            <a:r>
              <a:rPr lang="en-US"/>
              <a:t>- copiii pot avea dificultăți în următoarele abilități:</a:t>
            </a:r>
            <a:endParaRPr b="0"/>
          </a:p>
          <a:p>
            <a:pPr indent="-182880" lvl="1" marL="457200" rtl="0" algn="l">
              <a:spcBef>
                <a:spcPts val="400"/>
              </a:spcBef>
              <a:spcAft>
                <a:spcPts val="0"/>
              </a:spcAft>
              <a:buSzPts val="2000"/>
              <a:buChar char="•"/>
            </a:pPr>
            <a:r>
              <a:rPr lang="en-US"/>
              <a:t>Citirea într-un ritm tipic</a:t>
            </a:r>
            <a:endParaRPr/>
          </a:p>
          <a:p>
            <a:pPr indent="-182880" lvl="1" marL="457200" rtl="0" algn="l">
              <a:spcBef>
                <a:spcPts val="400"/>
              </a:spcBef>
              <a:spcAft>
                <a:spcPts val="0"/>
              </a:spcAft>
              <a:buSzPts val="2000"/>
              <a:buChar char="•"/>
            </a:pPr>
            <a:r>
              <a:rPr lang="en-US"/>
              <a:t>Înțelegerea a ceea ce citesc</a:t>
            </a:r>
            <a:endParaRPr/>
          </a:p>
          <a:p>
            <a:pPr indent="-182880" lvl="1" marL="457200" rtl="0" algn="l">
              <a:spcBef>
                <a:spcPts val="400"/>
              </a:spcBef>
              <a:spcAft>
                <a:spcPts val="0"/>
              </a:spcAft>
              <a:buSzPts val="2000"/>
              <a:buChar char="•"/>
            </a:pPr>
            <a:r>
              <a:rPr lang="en-US"/>
              <a:t>Amintirea cu exactitate a ceea ce au citit</a:t>
            </a:r>
            <a:endParaRPr/>
          </a:p>
          <a:p>
            <a:pPr indent="-182880" lvl="1" marL="457200" rtl="0" algn="l">
              <a:spcBef>
                <a:spcPts val="400"/>
              </a:spcBef>
              <a:spcAft>
                <a:spcPts val="0"/>
              </a:spcAft>
              <a:buSzPts val="2000"/>
              <a:buChar char="•"/>
            </a:pPr>
            <a:r>
              <a:rPr lang="en-US"/>
              <a:t>Efectuarea inferențelor bazate pe citirea lor</a:t>
            </a:r>
            <a:endParaRPr/>
          </a:p>
          <a:p>
            <a:pPr indent="-182880" lvl="1" marL="457200" rtl="0" algn="l">
              <a:spcBef>
                <a:spcPts val="400"/>
              </a:spcBef>
              <a:spcAft>
                <a:spcPts val="0"/>
              </a:spcAft>
              <a:buSzPts val="2000"/>
              <a:buChar char="•"/>
            </a:pPr>
            <a:r>
              <a:rPr lang="en-US"/>
              <a:t>Ortografie</a:t>
            </a:r>
            <a:endParaRPr b="0"/>
          </a:p>
          <a:p>
            <a:pPr indent="0" lvl="1" marL="274320" rtl="0" algn="l">
              <a:spcBef>
                <a:spcPts val="400"/>
              </a:spcBef>
              <a:spcAft>
                <a:spcPts val="0"/>
              </a:spcAft>
              <a:buSzPts val="2000"/>
              <a:buNone/>
            </a:pPr>
            <a:r>
              <a:t/>
            </a:r>
            <a:endParaRPr/>
          </a:p>
          <a:p>
            <a:pPr indent="0" lvl="0" marL="0" rtl="0" algn="l">
              <a:spcBef>
                <a:spcPts val="400"/>
              </a:spcBef>
              <a:spcAft>
                <a:spcPts val="0"/>
              </a:spcAft>
              <a:buClr>
                <a:schemeClr val="dk1"/>
              </a:buClr>
              <a:buSzPts val="2000"/>
              <a:buNone/>
            </a:pPr>
            <a:r>
              <a:rPr lang="en-US"/>
              <a:t>B) Manifestări disgrafice</a:t>
            </a:r>
            <a:endParaRPr sz="1800"/>
          </a:p>
          <a:p>
            <a:pPr indent="-182880" lvl="1" marL="457200" rtl="0" algn="l">
              <a:spcBef>
                <a:spcPts val="1000"/>
              </a:spcBef>
              <a:spcAft>
                <a:spcPts val="0"/>
              </a:spcAft>
              <a:buSzPts val="2000"/>
              <a:buChar char="•"/>
            </a:pPr>
            <a:r>
              <a:rPr lang="en-US"/>
              <a:t>scriere ilizibilă în ciuda timpului și atenției suficiente pentru sarcină</a:t>
            </a:r>
            <a:endParaRPr/>
          </a:p>
          <a:p>
            <a:pPr indent="-182880" lvl="1" marL="457200" rtl="0" algn="l">
              <a:spcBef>
                <a:spcPts val="400"/>
              </a:spcBef>
              <a:spcAft>
                <a:spcPts val="0"/>
              </a:spcAft>
              <a:buSzPts val="2000"/>
              <a:buChar char="•"/>
            </a:pPr>
            <a:r>
              <a:rPr lang="en-US"/>
              <a:t>scriere de mână lentă</a:t>
            </a:r>
            <a:endParaRPr/>
          </a:p>
          <a:p>
            <a:pPr indent="-182880" lvl="1" marL="457200" rtl="0" algn="l">
              <a:spcBef>
                <a:spcPts val="400"/>
              </a:spcBef>
              <a:spcAft>
                <a:spcPts val="0"/>
              </a:spcAft>
              <a:buSzPts val="2000"/>
              <a:buChar char="•"/>
            </a:pPr>
            <a:r>
              <a:rPr lang="en-US"/>
              <a:t>scris de mână greu de citit</a:t>
            </a:r>
            <a:endParaRPr/>
          </a:p>
          <a:p>
            <a:pPr indent="-182880" lvl="1" marL="457200" rtl="0" algn="l">
              <a:spcBef>
                <a:spcPts val="400"/>
              </a:spcBef>
              <a:spcAft>
                <a:spcPts val="0"/>
              </a:spcAft>
              <a:buSzPts val="2000"/>
              <a:buChar char="•"/>
            </a:pPr>
            <a:r>
              <a:rPr lang="en-US"/>
              <a:t>dificultate în a pune gândurile în scris</a:t>
            </a:r>
            <a:endParaRPr/>
          </a:p>
          <a:p>
            <a:pPr indent="-182880" lvl="1" marL="457200" rtl="0" algn="l">
              <a:spcBef>
                <a:spcPts val="400"/>
              </a:spcBef>
              <a:spcAft>
                <a:spcPts val="0"/>
              </a:spcAft>
              <a:buSzPts val="2000"/>
              <a:buChar char="•"/>
            </a:pPr>
            <a:r>
              <a:rPr lang="en-US"/>
              <a:t>text scris slab organizat sau greu de înțeles</a:t>
            </a:r>
            <a:endParaRPr/>
          </a:p>
          <a:p>
            <a:pPr indent="-182880" lvl="1" marL="457200" rtl="0" algn="l">
              <a:spcBef>
                <a:spcPts val="400"/>
              </a:spcBef>
              <a:spcAft>
                <a:spcPts val="0"/>
              </a:spcAft>
              <a:buSzPts val="2000"/>
              <a:buChar char="•"/>
            </a:pPr>
            <a:r>
              <a:rPr lang="en-US"/>
              <a:t>probleme cu ortografia, gramatica și punctuația</a:t>
            </a:r>
            <a:endParaRPr b="0"/>
          </a:p>
          <a:p>
            <a:pPr indent="0" lvl="1" marL="274320" rtl="0" algn="l">
              <a:spcBef>
                <a:spcPts val="400"/>
              </a:spcBef>
              <a:spcAft>
                <a:spcPts val="0"/>
              </a:spcAft>
              <a:buSzPts val="2000"/>
              <a:buNone/>
            </a:pPr>
            <a:r>
              <a:t/>
            </a:r>
            <a:endParaRPr b="0"/>
          </a:p>
          <a:p>
            <a:pPr indent="-55879" lvl="1" marL="457200" rtl="0" algn="l">
              <a:spcBef>
                <a:spcPts val="400"/>
              </a:spcBef>
              <a:spcAft>
                <a:spcPts val="0"/>
              </a:spcAft>
              <a:buSzPts val="2000"/>
              <a:buNone/>
            </a:pPr>
            <a:r>
              <a:t/>
            </a:r>
            <a:endParaRPr b="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40"/>
          <p:cNvSpPr txBox="1"/>
          <p:nvPr>
            <p:ph type="title"/>
          </p:nvPr>
        </p:nvSpPr>
        <p:spPr>
          <a:xfrm>
            <a:off x="1981200" y="152718"/>
            <a:ext cx="5915000" cy="900018"/>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CONSECINȚELE TOC</a:t>
            </a:r>
            <a:endParaRPr/>
          </a:p>
        </p:txBody>
      </p:sp>
      <p:sp>
        <p:nvSpPr>
          <p:cNvPr id="347" name="Google Shape;347;p40"/>
          <p:cNvSpPr txBox="1"/>
          <p:nvPr>
            <p:ph idx="1" type="body"/>
          </p:nvPr>
        </p:nvSpPr>
        <p:spPr>
          <a:xfrm>
            <a:off x="1847528" y="1268760"/>
            <a:ext cx="8424936" cy="5328592"/>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2000"/>
              <a:buFont typeface="Arial"/>
              <a:buChar char="•"/>
            </a:pPr>
            <a:r>
              <a:rPr b="0" lang="en-US"/>
              <a:t>Studenții cu TOC se comportă de obicei cu mult sub potențialul lor în domeniile de realizare academică.</a:t>
            </a:r>
            <a:endParaRPr/>
          </a:p>
          <a:p>
            <a:pPr indent="-342900" lvl="0" marL="342900" rtl="0" algn="l">
              <a:spcBef>
                <a:spcPts val="1000"/>
              </a:spcBef>
              <a:spcAft>
                <a:spcPts val="0"/>
              </a:spcAft>
              <a:buClr>
                <a:schemeClr val="dk1"/>
              </a:buClr>
              <a:buSzPts val="2000"/>
              <a:buFont typeface="Arial"/>
              <a:buChar char="•"/>
            </a:pPr>
            <a:r>
              <a:rPr b="0" lang="en-US"/>
              <a:t>Această scădere a activității școlare apare adesea deoarece simptomele TOC interferează cu concentrarea și productivitatea.</a:t>
            </a:r>
            <a:endParaRPr/>
          </a:p>
          <a:p>
            <a:pPr indent="-342900" lvl="0" marL="342900" rtl="0" algn="l">
              <a:spcBef>
                <a:spcPts val="1000"/>
              </a:spcBef>
              <a:spcAft>
                <a:spcPts val="0"/>
              </a:spcAft>
              <a:buClr>
                <a:schemeClr val="dk1"/>
              </a:buClr>
              <a:buSzPts val="2000"/>
              <a:buFont typeface="Arial"/>
              <a:buChar char="•"/>
            </a:pPr>
            <a:r>
              <a:rPr b="0" lang="en-US"/>
              <a:t>Este posibil ca unii studenți să nu-și poată termina temele pentru că își șterg frecvent, refac și perfecționează munca.</a:t>
            </a:r>
            <a:endParaRPr/>
          </a:p>
          <a:p>
            <a:pPr indent="-342900" lvl="0" marL="342900" rtl="0" algn="l">
              <a:spcBef>
                <a:spcPts val="1000"/>
              </a:spcBef>
              <a:spcAft>
                <a:spcPts val="0"/>
              </a:spcAft>
              <a:buClr>
                <a:schemeClr val="dk1"/>
              </a:buClr>
              <a:buSzPts val="2000"/>
              <a:buFont typeface="Arial"/>
              <a:buChar char="•"/>
            </a:pPr>
            <a:r>
              <a:rPr b="0" lang="en-US"/>
              <a:t>Unii elevi pot avea atacuri de anxietate în timpul testelor sau pot deveni prea deprimați pentru a merge la școală.</a:t>
            </a:r>
            <a:endParaRPr/>
          </a:p>
          <a:p>
            <a:pPr indent="-342900" lvl="0" marL="342900" rtl="0" algn="l">
              <a:spcBef>
                <a:spcPts val="1000"/>
              </a:spcBef>
              <a:spcAft>
                <a:spcPts val="0"/>
              </a:spcAft>
              <a:buClr>
                <a:schemeClr val="dk1"/>
              </a:buClr>
              <a:buSzPts val="2000"/>
              <a:buFont typeface="Arial"/>
              <a:buChar char="•"/>
            </a:pPr>
            <a:r>
              <a:rPr b="0" lang="en-US"/>
              <a:t>Studenții cu TOC tind să aibă mai multe tulburări de învățare - în mod specific, dizabilități de învățare nonverbale - decât cei fără TOC.</a:t>
            </a:r>
            <a:endParaRPr/>
          </a:p>
          <a:p>
            <a:pPr indent="-342900" lvl="0" marL="342900" rtl="0" algn="l">
              <a:spcBef>
                <a:spcPts val="1000"/>
              </a:spcBef>
              <a:spcAft>
                <a:spcPts val="0"/>
              </a:spcAft>
              <a:buClr>
                <a:schemeClr val="dk1"/>
              </a:buClr>
              <a:buSzPts val="2000"/>
              <a:buFont typeface="Arial"/>
              <a:buChar char="•"/>
            </a:pPr>
            <a:r>
              <a:rPr b="0" lang="en-US"/>
              <a:t>Studenții cu TOC pot avea probleme cu atenția la cursuri, deoarece le este greu să se dezlipească de propriile gânduri sau sunt implicați în ritualuri mentale ca răspuns la obsesiile lor.</a:t>
            </a:r>
            <a:endParaRPr/>
          </a:p>
          <a:p>
            <a:pPr indent="-342900" lvl="0" marL="342900" rtl="0" algn="l">
              <a:spcBef>
                <a:spcPts val="1000"/>
              </a:spcBef>
              <a:spcAft>
                <a:spcPts val="0"/>
              </a:spcAft>
              <a:buClr>
                <a:schemeClr val="dk1"/>
              </a:buClr>
              <a:buSzPts val="2000"/>
              <a:buFont typeface="Arial"/>
              <a:buChar char="•"/>
            </a:pPr>
            <a:r>
              <a:rPr b="0" lang="en-US"/>
              <a:t>Elevii cu TOC au adesea probleme la inițierea și finalizarea sarcinilor atribuite, acordând atenție la clasă și concentrându-se asupra activităților din clasă. </a:t>
            </a:r>
            <a:endParaRPr b="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p41"/>
          <p:cNvSpPr txBox="1"/>
          <p:nvPr>
            <p:ph type="title"/>
          </p:nvPr>
        </p:nvSpPr>
        <p:spPr>
          <a:xfrm>
            <a:off x="1981200" y="188640"/>
            <a:ext cx="5791200" cy="759614"/>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INTERVENȚII</a:t>
            </a:r>
            <a:endParaRPr/>
          </a:p>
        </p:txBody>
      </p:sp>
      <p:graphicFrame>
        <p:nvGraphicFramePr>
          <p:cNvPr id="353" name="Google Shape;353;p41"/>
          <p:cNvGraphicFramePr/>
          <p:nvPr/>
        </p:nvGraphicFramePr>
        <p:xfrm>
          <a:off x="1703512" y="1173906"/>
          <a:ext cx="3000000" cy="3000000"/>
        </p:xfrm>
        <a:graphic>
          <a:graphicData uri="http://schemas.openxmlformats.org/drawingml/2006/table">
            <a:tbl>
              <a:tblPr bandRow="1" firstRow="1">
                <a:noFill/>
                <a:tableStyleId>{E4665A25-2469-47F3-B4F3-0D1F53800144}</a:tableStyleId>
              </a:tblPr>
              <a:tblGrid>
                <a:gridCol w="3197100"/>
                <a:gridCol w="5489700"/>
              </a:tblGrid>
              <a:tr h="570350">
                <a:tc>
                  <a:txBody>
                    <a:bodyPr/>
                    <a:lstStyle/>
                    <a:p>
                      <a:pPr indent="0" lvl="0" marL="0" marR="0" rtl="0" algn="ctr">
                        <a:lnSpc>
                          <a:spcPct val="100000"/>
                        </a:lnSpc>
                        <a:spcBef>
                          <a:spcPts val="0"/>
                        </a:spcBef>
                        <a:spcAft>
                          <a:spcPts val="0"/>
                        </a:spcAft>
                        <a:buClr>
                          <a:schemeClr val="dk1"/>
                        </a:buClr>
                        <a:buSzPts val="1800"/>
                        <a:buFont typeface="Arial"/>
                        <a:buNone/>
                      </a:pPr>
                      <a:r>
                        <a:rPr lang="en-US" sz="1800"/>
                        <a:t>Ce ar trebui să faceți?</a:t>
                      </a:r>
                      <a:endParaRPr/>
                    </a:p>
                    <a:p>
                      <a:pPr indent="0" lvl="0" marL="0" marR="0" rtl="0" algn="ctr">
                        <a:spcBef>
                          <a:spcPts val="0"/>
                        </a:spcBef>
                        <a:spcAft>
                          <a:spcPts val="0"/>
                        </a:spcAft>
                        <a:buNone/>
                      </a:pPr>
                      <a:r>
                        <a:t/>
                      </a:r>
                      <a:endParaRPr sz="1800"/>
                    </a:p>
                  </a:txBody>
                  <a:tcPr marT="45725" marB="45725" marR="91450" marL="91450"/>
                </a:tc>
                <a:tc>
                  <a:txBody>
                    <a:bodyPr/>
                    <a:lstStyle/>
                    <a:p>
                      <a:pPr indent="0" lvl="0" marL="0" marR="0" rtl="0" algn="ctr">
                        <a:lnSpc>
                          <a:spcPct val="100000"/>
                        </a:lnSpc>
                        <a:spcBef>
                          <a:spcPts val="0"/>
                        </a:spcBef>
                        <a:spcAft>
                          <a:spcPts val="0"/>
                        </a:spcAft>
                        <a:buClr>
                          <a:schemeClr val="dk1"/>
                        </a:buClr>
                        <a:buSzPts val="1800"/>
                        <a:buFont typeface="Arial"/>
                        <a:buNone/>
                      </a:pPr>
                      <a:r>
                        <a:rPr lang="en-US" sz="1800" u="none" cap="none" strike="noStrike"/>
                        <a:t>Cum ar trebui să o faceți?</a:t>
                      </a:r>
                      <a:endParaRPr/>
                    </a:p>
                    <a:p>
                      <a:pPr indent="0" lvl="0" marL="0" marR="0" rtl="0" algn="ctr">
                        <a:spcBef>
                          <a:spcPts val="0"/>
                        </a:spcBef>
                        <a:spcAft>
                          <a:spcPts val="0"/>
                        </a:spcAft>
                        <a:buNone/>
                      </a:pPr>
                      <a:r>
                        <a:t/>
                      </a:r>
                      <a:endParaRPr sz="1800"/>
                    </a:p>
                  </a:txBody>
                  <a:tcPr marT="45725" marB="45725" marR="91450" marL="91450"/>
                </a:tc>
              </a:tr>
              <a:tr h="738700">
                <a:tc>
                  <a:txBody>
                    <a:bodyPr/>
                    <a:lstStyle/>
                    <a:p>
                      <a:pPr indent="0" lvl="0" marL="0" marR="0" rtl="0" algn="ctr">
                        <a:spcBef>
                          <a:spcPts val="0"/>
                        </a:spcBef>
                        <a:spcAft>
                          <a:spcPts val="0"/>
                        </a:spcAft>
                        <a:buNone/>
                      </a:pPr>
                      <a:r>
                        <a:rPr b="1" lang="en-US" sz="1800"/>
                        <a:t>1.</a:t>
                      </a:r>
                      <a:r>
                        <a:rPr b="1" lang="en-US" sz="1800"/>
                        <a:t> </a:t>
                      </a:r>
                      <a:r>
                        <a:rPr b="1" i="1" lang="en-US" sz="1800"/>
                        <a:t>Încercați să mențineți un mediu fără stres și de susținere.</a:t>
                      </a:r>
                      <a:endParaRPr b="1" i="1" sz="1800"/>
                    </a:p>
                  </a:txBody>
                  <a:tcPr marT="45725" marB="45725" marR="91450" marL="91450"/>
                </a:tc>
                <a:tc>
                  <a:txBody>
                    <a:bodyPr/>
                    <a:lstStyle/>
                    <a:p>
                      <a:pPr indent="0" lvl="0" marL="0" marR="0" rtl="0" algn="l">
                        <a:spcBef>
                          <a:spcPts val="0"/>
                        </a:spcBef>
                        <a:spcAft>
                          <a:spcPts val="0"/>
                        </a:spcAft>
                        <a:buNone/>
                      </a:pPr>
                      <a:r>
                        <a:rPr lang="en-US" sz="1800"/>
                        <a:t>Creați un mediu pozitiv asigurându-vă că elevii sunt conștienți, li se permite să facă greșeli etc.</a:t>
                      </a:r>
                      <a:endParaRPr/>
                    </a:p>
                  </a:txBody>
                  <a:tcPr marT="45725" marB="45725" marR="91450" marL="91450"/>
                </a:tc>
              </a:tr>
              <a:tr h="1214975">
                <a:tc>
                  <a:txBody>
                    <a:bodyPr/>
                    <a:lstStyle/>
                    <a:p>
                      <a:pPr indent="0" lvl="0" marL="0" marR="0" rtl="0" algn="ctr">
                        <a:spcBef>
                          <a:spcPts val="0"/>
                        </a:spcBef>
                        <a:spcAft>
                          <a:spcPts val="0"/>
                        </a:spcAft>
                        <a:buNone/>
                      </a:pPr>
                      <a:r>
                        <a:rPr b="1" lang="en-US" sz="1800"/>
                        <a:t>2. </a:t>
                      </a:r>
                      <a:r>
                        <a:rPr b="1" i="1" lang="en-US" sz="1800"/>
                        <a:t>Stabiliți reguli și așteptări previzibile, clar stabilite</a:t>
                      </a:r>
                      <a:endParaRPr b="1" i="1" sz="1800"/>
                    </a:p>
                  </a:txBody>
                  <a:tcPr marT="45725" marB="45725" marR="91450" marL="91450"/>
                </a:tc>
                <a:tc>
                  <a:txBody>
                    <a:bodyPr/>
                    <a:lstStyle/>
                    <a:p>
                      <a:pPr indent="0" lvl="0" marL="0" marR="0" rtl="0" algn="just">
                        <a:lnSpc>
                          <a:spcPct val="100000"/>
                        </a:lnSpc>
                        <a:spcBef>
                          <a:spcPts val="0"/>
                        </a:spcBef>
                        <a:spcAft>
                          <a:spcPts val="0"/>
                        </a:spcAft>
                        <a:buNone/>
                      </a:pPr>
                      <a:r>
                        <a:rPr lang="en-US" sz="1800">
                          <a:solidFill>
                            <a:schemeClr val="dk1"/>
                          </a:solidFill>
                          <a:latin typeface="Arial"/>
                          <a:ea typeface="Arial"/>
                          <a:cs typeface="Arial"/>
                          <a:sym typeface="Arial"/>
                        </a:rPr>
                        <a:t>Oferiți rutine structurate pe care elevii să le urmeze. Oferiți elevului o notificare cât mai mare posibilă, dacă rutina trebuie să se schimbe.</a:t>
                      </a:r>
                      <a:endParaRPr sz="1600">
                        <a:latin typeface="Arial"/>
                        <a:ea typeface="Arial"/>
                        <a:cs typeface="Arial"/>
                        <a:sym typeface="Arial"/>
                      </a:endParaRPr>
                    </a:p>
                  </a:txBody>
                  <a:tcPr marT="0" marB="0" marR="68575" marL="68575" anchor="ctr"/>
                </a:tc>
              </a:tr>
              <a:tr h="1024825">
                <a:tc>
                  <a:txBody>
                    <a:bodyPr/>
                    <a:lstStyle/>
                    <a:p>
                      <a:pPr indent="0" lvl="0" marL="0" marR="0" rtl="0" algn="ctr">
                        <a:spcBef>
                          <a:spcPts val="0"/>
                        </a:spcBef>
                        <a:spcAft>
                          <a:spcPts val="0"/>
                        </a:spcAft>
                        <a:buNone/>
                      </a:pPr>
                      <a:r>
                        <a:rPr b="1" i="1" lang="en-US" sz="1800">
                          <a:solidFill>
                            <a:schemeClr val="dk1"/>
                          </a:solidFill>
                          <a:latin typeface="Arial"/>
                          <a:ea typeface="Arial"/>
                          <a:cs typeface="Arial"/>
                          <a:sym typeface="Arial"/>
                        </a:rPr>
                        <a:t>3. Fiți conștient de declanșarea evenimentelor, încercați să le preveniți</a:t>
                      </a:r>
                      <a:endParaRPr b="1" sz="1800"/>
                    </a:p>
                  </a:txBody>
                  <a:tcPr marT="45725" marB="45725" marR="91450" marL="91450"/>
                </a:tc>
                <a:tc>
                  <a:txBody>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Este foarte important ca profesorii să știe ce fel de situații ar putea declanșa simptomele.</a:t>
                      </a:r>
                      <a:r>
                        <a:rPr lang="en-US" sz="1800">
                          <a:solidFill>
                            <a:schemeClr val="dk1"/>
                          </a:solidFill>
                          <a:latin typeface="Arial"/>
                          <a:ea typeface="Arial"/>
                          <a:cs typeface="Arial"/>
                          <a:sym typeface="Arial"/>
                        </a:rPr>
                        <a:t> </a:t>
                      </a:r>
                      <a:endParaRPr sz="1800"/>
                    </a:p>
                  </a:txBody>
                  <a:tcPr marT="45725" marB="45725" marR="91450" marL="91450"/>
                </a:tc>
              </a:tr>
              <a:tr h="1714500">
                <a:tc>
                  <a:txBody>
                    <a:bodyPr/>
                    <a:lstStyle/>
                    <a:p>
                      <a:pPr indent="0" lvl="0" marL="0" marR="0" rtl="0" algn="ctr">
                        <a:lnSpc>
                          <a:spcPct val="100000"/>
                        </a:lnSpc>
                        <a:spcBef>
                          <a:spcPts val="0"/>
                        </a:spcBef>
                        <a:spcAft>
                          <a:spcPts val="0"/>
                        </a:spcAft>
                        <a:buClr>
                          <a:schemeClr val="dk1"/>
                        </a:buClr>
                        <a:buSzPts val="1800"/>
                        <a:buFont typeface="Arial"/>
                        <a:buNone/>
                      </a:pPr>
                      <a:r>
                        <a:rPr b="1" lang="en-US" sz="1800"/>
                        <a:t>4. </a:t>
                      </a:r>
                      <a:r>
                        <a:rPr b="1" i="1" lang="en-US" sz="1800"/>
                        <a:t>Acordați timp suplimentar și reverificați</a:t>
                      </a:r>
                      <a:endParaRPr/>
                    </a:p>
                  </a:txBody>
                  <a:tcPr marT="45725" marB="45725" marR="91450" marL="91450"/>
                </a:tc>
                <a:tc>
                  <a:txBody>
                    <a:bodyPr/>
                    <a:lstStyle/>
                    <a:p>
                      <a:pPr indent="0" lvl="0" marL="0" marR="0" rtl="0" algn="l">
                        <a:lnSpc>
                          <a:spcPct val="100000"/>
                        </a:lnSpc>
                        <a:spcBef>
                          <a:spcPts val="0"/>
                        </a:spcBef>
                        <a:spcAft>
                          <a:spcPts val="0"/>
                        </a:spcAft>
                        <a:buNone/>
                      </a:pPr>
                      <a:r>
                        <a:rPr lang="en-US" sz="1800">
                          <a:solidFill>
                            <a:schemeClr val="dk1"/>
                          </a:solidFill>
                          <a:latin typeface="Arial"/>
                          <a:ea typeface="Arial"/>
                          <a:cs typeface="Arial"/>
                          <a:sym typeface="Arial"/>
                        </a:rPr>
                        <a:t>Permiteți unui student cu TOC care se simte obligat să verifice și să verifice din nou munca, să trimită temele după data scadenței, atunci când este posibil și corect pentru alții. Alocați timp suplimentar pentru a finaliza testele, dacă au nevoie. </a:t>
                      </a:r>
                      <a:endParaRPr sz="1800"/>
                    </a:p>
                  </a:txBody>
                  <a:tcPr marT="45725" marB="45725" marR="91450" marL="91450"/>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42"/>
          <p:cNvSpPr txBox="1"/>
          <p:nvPr>
            <p:ph type="title"/>
          </p:nvPr>
        </p:nvSpPr>
        <p:spPr>
          <a:xfrm>
            <a:off x="1989088" y="260648"/>
            <a:ext cx="5791200" cy="759614"/>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INTERVENȚII</a:t>
            </a:r>
            <a:endParaRPr/>
          </a:p>
        </p:txBody>
      </p:sp>
      <p:graphicFrame>
        <p:nvGraphicFramePr>
          <p:cNvPr id="359" name="Google Shape;359;p42"/>
          <p:cNvGraphicFramePr/>
          <p:nvPr/>
        </p:nvGraphicFramePr>
        <p:xfrm>
          <a:off x="1703512" y="1173906"/>
          <a:ext cx="3000000" cy="3000000"/>
        </p:xfrm>
        <a:graphic>
          <a:graphicData uri="http://schemas.openxmlformats.org/drawingml/2006/table">
            <a:tbl>
              <a:tblPr bandRow="1" firstRow="1">
                <a:noFill/>
                <a:tableStyleId>{E4665A25-2469-47F3-B4F3-0D1F53800144}</a:tableStyleId>
              </a:tblPr>
              <a:tblGrid>
                <a:gridCol w="3139950"/>
                <a:gridCol w="5546850"/>
              </a:tblGrid>
              <a:tr h="534575">
                <a:tc>
                  <a:txBody>
                    <a:bodyPr/>
                    <a:lstStyle/>
                    <a:p>
                      <a:pPr indent="0" lvl="0" marL="0" marR="0" rtl="0" algn="ctr">
                        <a:lnSpc>
                          <a:spcPct val="100000"/>
                        </a:lnSpc>
                        <a:spcBef>
                          <a:spcPts val="0"/>
                        </a:spcBef>
                        <a:spcAft>
                          <a:spcPts val="0"/>
                        </a:spcAft>
                        <a:buClr>
                          <a:schemeClr val="dk1"/>
                        </a:buClr>
                        <a:buSzPts val="1800"/>
                        <a:buFont typeface="Arial"/>
                        <a:buNone/>
                      </a:pPr>
                      <a:r>
                        <a:rPr lang="en-US" sz="1800"/>
                        <a:t>Ce ar trebui să faceți?</a:t>
                      </a:r>
                      <a:endParaRPr/>
                    </a:p>
                    <a:p>
                      <a:pPr indent="0" lvl="0" marL="0" marR="0" rtl="0" algn="ctr">
                        <a:spcBef>
                          <a:spcPts val="0"/>
                        </a:spcBef>
                        <a:spcAft>
                          <a:spcPts val="0"/>
                        </a:spcAft>
                        <a:buNone/>
                      </a:pPr>
                      <a:r>
                        <a:t/>
                      </a:r>
                      <a:endParaRPr sz="1800"/>
                    </a:p>
                  </a:txBody>
                  <a:tcPr marT="45725" marB="45725" marR="91450" marL="91450"/>
                </a:tc>
                <a:tc>
                  <a:txBody>
                    <a:bodyPr/>
                    <a:lstStyle/>
                    <a:p>
                      <a:pPr indent="0" lvl="0" marL="0" marR="0" rtl="0" algn="ctr">
                        <a:lnSpc>
                          <a:spcPct val="100000"/>
                        </a:lnSpc>
                        <a:spcBef>
                          <a:spcPts val="0"/>
                        </a:spcBef>
                        <a:spcAft>
                          <a:spcPts val="0"/>
                        </a:spcAft>
                        <a:buClr>
                          <a:schemeClr val="dk1"/>
                        </a:buClr>
                        <a:buSzPts val="1800"/>
                        <a:buFont typeface="Arial"/>
                        <a:buNone/>
                      </a:pPr>
                      <a:r>
                        <a:rPr lang="en-US" sz="1800" u="none" cap="none" strike="noStrike"/>
                        <a:t>Cum ar trebui să o faceți?</a:t>
                      </a:r>
                      <a:endParaRPr/>
                    </a:p>
                    <a:p>
                      <a:pPr indent="0" lvl="0" marL="0" marR="0" rtl="0" algn="ctr">
                        <a:spcBef>
                          <a:spcPts val="0"/>
                        </a:spcBef>
                        <a:spcAft>
                          <a:spcPts val="0"/>
                        </a:spcAft>
                        <a:buNone/>
                      </a:pPr>
                      <a:r>
                        <a:t/>
                      </a:r>
                      <a:endParaRPr sz="1800"/>
                    </a:p>
                  </a:txBody>
                  <a:tcPr marT="45725" marB="45725" marR="91450" marL="91450"/>
                </a:tc>
              </a:tr>
              <a:tr h="1371250">
                <a:tc>
                  <a:txBody>
                    <a:bodyPr/>
                    <a:lstStyle/>
                    <a:p>
                      <a:pPr indent="0" lvl="0" marL="0" marR="0" rtl="0" algn="ctr">
                        <a:spcBef>
                          <a:spcPts val="0"/>
                        </a:spcBef>
                        <a:spcAft>
                          <a:spcPts val="0"/>
                        </a:spcAft>
                        <a:buNone/>
                      </a:pPr>
                      <a:r>
                        <a:rPr b="1" i="1" lang="en-US" sz="1800"/>
                        <a:t>5.</a:t>
                      </a:r>
                      <a:r>
                        <a:rPr b="1" i="1" lang="en-US" sz="1800"/>
                        <a:t> Realizați un sistem de comunicare</a:t>
                      </a:r>
                      <a:endParaRPr b="1" i="1" sz="1800"/>
                    </a:p>
                  </a:txBody>
                  <a:tcPr marT="45725" marB="45725" marR="91450" marL="91450"/>
                </a:tc>
                <a:tc>
                  <a:txBody>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Dacă elevul simte că apar simptome, el / ea vă poate semnala și părăsi sala de clasă sau poate merge într-un loc protejat din clasă, fără a întrerupe cursul. Poate preveni o explozie jenantă și perturbatoare a simptomelor în sala de clasă.</a:t>
                      </a:r>
                      <a:r>
                        <a:rPr lang="en-US" sz="1800">
                          <a:solidFill>
                            <a:schemeClr val="dk1"/>
                          </a:solidFill>
                          <a:latin typeface="Arial"/>
                          <a:ea typeface="Arial"/>
                          <a:cs typeface="Arial"/>
                          <a:sym typeface="Arial"/>
                        </a:rPr>
                        <a:t> </a:t>
                      </a:r>
                      <a:endParaRPr sz="1800"/>
                    </a:p>
                  </a:txBody>
                  <a:tcPr marT="45725" marB="45725" marR="91450" marL="91450"/>
                </a:tc>
              </a:tr>
              <a:tr h="950175">
                <a:tc>
                  <a:txBody>
                    <a:bodyPr/>
                    <a:lstStyle/>
                    <a:p>
                      <a:pPr indent="0" lvl="0" marL="0" marR="0" rtl="0" algn="ctr">
                        <a:spcBef>
                          <a:spcPts val="0"/>
                        </a:spcBef>
                        <a:spcAft>
                          <a:spcPts val="0"/>
                        </a:spcAft>
                        <a:buNone/>
                      </a:pPr>
                      <a:r>
                        <a:rPr b="1" i="1" lang="en-US" sz="1800"/>
                        <a:t>6. Educați colegii de clasă despre comportamentele asociate cu TOC</a:t>
                      </a:r>
                      <a:endParaRPr/>
                    </a:p>
                  </a:txBody>
                  <a:tcPr marT="45725" marB="45725" marR="91450" marL="91450"/>
                </a:tc>
                <a:tc>
                  <a:txBody>
                    <a:bodyPr/>
                    <a:lstStyle/>
                    <a:p>
                      <a:pPr indent="0" lvl="0" marL="0" marR="0" rtl="0" algn="just">
                        <a:lnSpc>
                          <a:spcPct val="100000"/>
                        </a:lnSpc>
                        <a:spcBef>
                          <a:spcPts val="0"/>
                        </a:spcBef>
                        <a:spcAft>
                          <a:spcPts val="0"/>
                        </a:spcAft>
                        <a:buNone/>
                      </a:pPr>
                      <a:r>
                        <a:rPr lang="en-US" sz="1800">
                          <a:solidFill>
                            <a:schemeClr val="dk1"/>
                          </a:solidFill>
                          <a:latin typeface="Arial"/>
                          <a:ea typeface="Arial"/>
                          <a:cs typeface="Arial"/>
                          <a:sym typeface="Arial"/>
                        </a:rPr>
                        <a:t>Ajutați colegii să înțeleagă importanța diferențelor individuale și a modificărilor necesare.</a:t>
                      </a:r>
                      <a:r>
                        <a:rPr lang="en-US" sz="1800">
                          <a:solidFill>
                            <a:schemeClr val="dk1"/>
                          </a:solidFill>
                          <a:latin typeface="Arial"/>
                          <a:ea typeface="Arial"/>
                          <a:cs typeface="Arial"/>
                          <a:sym typeface="Arial"/>
                        </a:rPr>
                        <a:t> </a:t>
                      </a:r>
                      <a:endParaRPr sz="1600">
                        <a:latin typeface="Arial"/>
                        <a:ea typeface="Arial"/>
                        <a:cs typeface="Arial"/>
                        <a:sym typeface="Arial"/>
                      </a:endParaRPr>
                    </a:p>
                  </a:txBody>
                  <a:tcPr marT="0" marB="0" marR="68575" marL="68575" anchor="ctr"/>
                </a:tc>
              </a:tr>
              <a:tr h="960525">
                <a:tc>
                  <a:txBody>
                    <a:bodyPr/>
                    <a:lstStyle/>
                    <a:p>
                      <a:pPr indent="0" lvl="0" marL="0" marR="0" rtl="0" algn="ctr">
                        <a:spcBef>
                          <a:spcPts val="0"/>
                        </a:spcBef>
                        <a:spcAft>
                          <a:spcPts val="0"/>
                        </a:spcAft>
                        <a:buNone/>
                      </a:pPr>
                      <a:r>
                        <a:rPr b="1" i="1" lang="en-US" sz="1800">
                          <a:solidFill>
                            <a:schemeClr val="dk1"/>
                          </a:solidFill>
                          <a:latin typeface="Arial"/>
                          <a:ea typeface="Arial"/>
                          <a:cs typeface="Arial"/>
                          <a:sym typeface="Arial"/>
                        </a:rPr>
                        <a:t>7. Implementați și mențineți o comunicare regulată cu părinții elevului</a:t>
                      </a:r>
                      <a:endParaRPr b="1" i="1" sz="1800"/>
                    </a:p>
                  </a:txBody>
                  <a:tcPr marT="45725" marB="45725" marR="91450" marL="91450"/>
                </a:tc>
                <a:tc>
                  <a:txBody>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Informați părinții despre comportamentul pozitiv al elevului, mai degrabă decât să contactați părinții doar atunci când elevul s-a purtat greșit.</a:t>
                      </a:r>
                      <a:r>
                        <a:rPr lang="en-US" sz="1800"/>
                        <a:t> </a:t>
                      </a:r>
                      <a:endParaRPr sz="1800"/>
                    </a:p>
                  </a:txBody>
                  <a:tcPr marT="45725" marB="45725" marR="91450" marL="91450"/>
                </a:tc>
              </a:tr>
              <a:tr h="1371125">
                <a:tc>
                  <a:txBody>
                    <a:bodyPr/>
                    <a:lstStyle/>
                    <a:p>
                      <a:pPr indent="0" lvl="0" marL="0" marR="0" rtl="0" algn="ctr">
                        <a:lnSpc>
                          <a:spcPct val="100000"/>
                        </a:lnSpc>
                        <a:spcBef>
                          <a:spcPts val="0"/>
                        </a:spcBef>
                        <a:spcAft>
                          <a:spcPts val="0"/>
                        </a:spcAft>
                        <a:buClr>
                          <a:schemeClr val="dk1"/>
                        </a:buClr>
                        <a:buSzPts val="1800"/>
                        <a:buFont typeface="Arial"/>
                        <a:buNone/>
                      </a:pPr>
                      <a:r>
                        <a:rPr b="1" i="1" lang="en-US" sz="1800"/>
                        <a:t>8. Fii flexibil și dispus să ajustezi așteptările</a:t>
                      </a:r>
                      <a:endParaRPr/>
                    </a:p>
                  </a:txBody>
                  <a:tcPr marT="45725" marB="45725" marR="91450" marL="91450"/>
                </a:tc>
                <a:tc>
                  <a:txBody>
                    <a:bodyPr/>
                    <a:lstStyle/>
                    <a:p>
                      <a:pPr indent="0" lvl="0" marL="0" marR="0" rtl="0" algn="l">
                        <a:lnSpc>
                          <a:spcPct val="100000"/>
                        </a:lnSpc>
                        <a:spcBef>
                          <a:spcPts val="0"/>
                        </a:spcBef>
                        <a:spcAft>
                          <a:spcPts val="0"/>
                        </a:spcAft>
                        <a:buNone/>
                      </a:pPr>
                      <a:r>
                        <a:rPr lang="en-US" sz="1800">
                          <a:solidFill>
                            <a:schemeClr val="dk1"/>
                          </a:solidFill>
                          <a:latin typeface="Arial"/>
                          <a:ea typeface="Arial"/>
                          <a:cs typeface="Arial"/>
                          <a:sym typeface="Arial"/>
                        </a:rPr>
                        <a:t>Dă-ți seama că, odată ce un student cu TOC începe un ritual (adică verificarea, numărarea, aranjarea, efectuarea comportamentelor perfecționiste) în clasă, el / ea nu poate să se oprească până când nu este finalizat.</a:t>
                      </a:r>
                      <a:r>
                        <a:rPr lang="en-US" sz="1800"/>
                        <a:t> </a:t>
                      </a:r>
                      <a:endParaRPr sz="1800"/>
                    </a:p>
                  </a:txBody>
                  <a:tcPr marT="45725" marB="45725" marR="91450" marL="9145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5"/>
          <p:cNvSpPr txBox="1"/>
          <p:nvPr>
            <p:ph type="title"/>
          </p:nvPr>
        </p:nvSpPr>
        <p:spPr>
          <a:xfrm>
            <a:off x="1847528" y="476672"/>
            <a:ext cx="6131024" cy="1224136"/>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chemeClr val="accent6"/>
              </a:buClr>
              <a:buSzPct val="100000"/>
              <a:buFont typeface="Arial "/>
              <a:buNone/>
            </a:pPr>
            <a:r>
              <a:rPr b="0" lang="en-US"/>
              <a:t>SIMPTOME ALE UNOR DIZABILITĂȚI SPECIFICE DE ÎNVĂȚARE</a:t>
            </a:r>
            <a:endParaRPr/>
          </a:p>
        </p:txBody>
      </p:sp>
      <p:sp>
        <p:nvSpPr>
          <p:cNvPr id="124" name="Google Shape;124;p5"/>
          <p:cNvSpPr txBox="1"/>
          <p:nvPr>
            <p:ph idx="1" type="body"/>
          </p:nvPr>
        </p:nvSpPr>
        <p:spPr>
          <a:xfrm>
            <a:off x="1859608" y="2204864"/>
            <a:ext cx="8424936" cy="3024336"/>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000"/>
              <a:buNone/>
            </a:pPr>
            <a:r>
              <a:rPr lang="en-US"/>
              <a:t>C) Manifestări discalculice</a:t>
            </a:r>
            <a:endParaRPr/>
          </a:p>
          <a:p>
            <a:pPr indent="-182880" lvl="1" marL="457200" rtl="0" algn="l">
              <a:spcBef>
                <a:spcPts val="960"/>
              </a:spcBef>
              <a:spcAft>
                <a:spcPts val="0"/>
              </a:spcAft>
              <a:buSzPts val="1800"/>
              <a:buChar char="•"/>
            </a:pPr>
            <a:r>
              <a:rPr lang="en-US" sz="1800"/>
              <a:t>Înțelegerea modului în care funcționează numerele și relaționarea dintre ele</a:t>
            </a:r>
            <a:endParaRPr/>
          </a:p>
          <a:p>
            <a:pPr indent="-182880" lvl="1" marL="457200" rtl="0" algn="l">
              <a:spcBef>
                <a:spcPts val="360"/>
              </a:spcBef>
              <a:spcAft>
                <a:spcPts val="0"/>
              </a:spcAft>
              <a:buSzPts val="1800"/>
              <a:buChar char="•"/>
            </a:pPr>
            <a:r>
              <a:rPr lang="en-US" sz="1800"/>
              <a:t>Calculul problemelor matematice</a:t>
            </a:r>
            <a:endParaRPr/>
          </a:p>
          <a:p>
            <a:pPr indent="-182880" lvl="1" marL="457200" rtl="0" algn="l">
              <a:spcBef>
                <a:spcPts val="360"/>
              </a:spcBef>
              <a:spcAft>
                <a:spcPts val="0"/>
              </a:spcAft>
              <a:buSzPts val="1800"/>
              <a:buChar char="•"/>
            </a:pPr>
            <a:r>
              <a:rPr lang="en-US" sz="1800"/>
              <a:t>Memorarea calculelor de bază</a:t>
            </a:r>
            <a:endParaRPr/>
          </a:p>
          <a:p>
            <a:pPr indent="-182880" lvl="1" marL="457200" rtl="0" algn="l">
              <a:spcBef>
                <a:spcPts val="360"/>
              </a:spcBef>
              <a:spcAft>
                <a:spcPts val="0"/>
              </a:spcAft>
              <a:buSzPts val="1800"/>
              <a:buChar char="•"/>
            </a:pPr>
            <a:r>
              <a:rPr lang="en-US" sz="1800"/>
              <a:t>Folosirea simbolurilor matematice</a:t>
            </a:r>
            <a:endParaRPr/>
          </a:p>
          <a:p>
            <a:pPr indent="-182880" lvl="1" marL="457200" rtl="0" algn="l">
              <a:spcBef>
                <a:spcPts val="360"/>
              </a:spcBef>
              <a:spcAft>
                <a:spcPts val="0"/>
              </a:spcAft>
              <a:buSzPts val="1800"/>
              <a:buChar char="•"/>
            </a:pPr>
            <a:r>
              <a:rPr lang="en-US" sz="1800"/>
              <a:t>Înțelegerea problemelor de cuvinte</a:t>
            </a:r>
            <a:endParaRPr/>
          </a:p>
          <a:p>
            <a:pPr indent="-182880" lvl="1" marL="457200" rtl="0" algn="l">
              <a:spcBef>
                <a:spcPts val="360"/>
              </a:spcBef>
              <a:spcAft>
                <a:spcPts val="0"/>
              </a:spcAft>
              <a:buSzPts val="1800"/>
              <a:buChar char="•"/>
            </a:pPr>
            <a:r>
              <a:rPr lang="en-US" sz="1800"/>
              <a:t>Organizarea și captarea informațiilor în timp ce rezolvă o problemă de matematică</a:t>
            </a:r>
            <a:endParaRPr/>
          </a:p>
          <a:p>
            <a:pPr indent="-68579" lvl="1" marL="457200" rtl="0" algn="l">
              <a:spcBef>
                <a:spcPts val="360"/>
              </a:spcBef>
              <a:spcAft>
                <a:spcPts val="0"/>
              </a:spcAft>
              <a:buSzPts val="1800"/>
              <a:buNone/>
            </a:pPr>
            <a:r>
              <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6"/>
          <p:cNvSpPr txBox="1"/>
          <p:nvPr>
            <p:ph type="title"/>
          </p:nvPr>
        </p:nvSpPr>
        <p:spPr>
          <a:xfrm>
            <a:off x="1981200" y="332656"/>
            <a:ext cx="5791200" cy="831622"/>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b="0" lang="en-US"/>
              <a:t>CONSECINȚE</a:t>
            </a:r>
            <a:endParaRPr/>
          </a:p>
        </p:txBody>
      </p:sp>
      <p:sp>
        <p:nvSpPr>
          <p:cNvPr id="130" name="Google Shape;130;p6"/>
          <p:cNvSpPr txBox="1"/>
          <p:nvPr>
            <p:ph idx="1" type="body"/>
          </p:nvPr>
        </p:nvSpPr>
        <p:spPr>
          <a:xfrm>
            <a:off x="1981200" y="1484784"/>
            <a:ext cx="7931224" cy="4968552"/>
          </a:xfrm>
          <a:prstGeom prst="rect">
            <a:avLst/>
          </a:prstGeom>
          <a:noFill/>
          <a:ln>
            <a:noFill/>
          </a:ln>
        </p:spPr>
        <p:txBody>
          <a:bodyPr anchorCtr="0" anchor="t" bIns="45700" lIns="91425" spcFirstLastPara="1" rIns="91425" wrap="square" tIns="45700">
            <a:normAutofit/>
          </a:bodyPr>
          <a:lstStyle/>
          <a:p>
            <a:pPr indent="-342900" lvl="1" marL="368100" rtl="0" algn="just">
              <a:spcBef>
                <a:spcPts val="0"/>
              </a:spcBef>
              <a:spcAft>
                <a:spcPts val="0"/>
              </a:spcAft>
              <a:buSzPts val="2000"/>
              <a:buFont typeface="Arial"/>
              <a:buChar char="•"/>
            </a:pPr>
            <a:r>
              <a:rPr lang="en-US"/>
              <a:t>Dizabilitățile de procesare a limbajului pot face citirea și scrierea lente și problematice, iar problemele de memorie pot duce la faptul că un elev trebuie să recitească o bucată de text sau să asculte de multe ori instrucțiunile vorbite.</a:t>
            </a:r>
            <a:endParaRPr/>
          </a:p>
          <a:p>
            <a:pPr indent="-342900" lvl="1" marL="368100" rtl="0" algn="just">
              <a:spcBef>
                <a:spcPts val="400"/>
              </a:spcBef>
              <a:spcAft>
                <a:spcPts val="0"/>
              </a:spcAft>
              <a:buSzPts val="2000"/>
              <a:buFont typeface="Arial"/>
              <a:buChar char="•"/>
            </a:pPr>
            <a:r>
              <a:rPr lang="en-US"/>
              <a:t>De asemenea, acești elevi ar putea avea nevoie de mai mult timp pentru a prelucra informațiile înainte de a răspunde la întrebări sau de a răspunde atunci când li se vorbește, ceea ce poate duce la dificultăți care contribuie la discuții în clasă sau în grup.</a:t>
            </a:r>
            <a:endParaRPr/>
          </a:p>
          <a:p>
            <a:pPr indent="-342900" lvl="1" marL="368100" rtl="0" algn="just">
              <a:spcBef>
                <a:spcPts val="400"/>
              </a:spcBef>
              <a:spcAft>
                <a:spcPts val="0"/>
              </a:spcAft>
              <a:buSzPts val="2000"/>
              <a:buFont typeface="Arial"/>
              <a:buChar char="•"/>
            </a:pPr>
            <a:r>
              <a:rPr lang="en-US"/>
              <a:t>Organizarea și planificarea pot fi, de asemenea, afectate, rezultând dificultăți în urmărirea sarcinilor de lucru sau a temelor, a consumabilelor și trimiterea lucrărilor la timp.</a:t>
            </a:r>
            <a:endParaRPr/>
          </a:p>
          <a:p>
            <a:pPr indent="-342900" lvl="1" marL="368100" rtl="0" algn="just">
              <a:spcBef>
                <a:spcPts val="400"/>
              </a:spcBef>
              <a:spcAft>
                <a:spcPts val="0"/>
              </a:spcAft>
              <a:buSzPts val="2000"/>
              <a:buFont typeface="Arial"/>
              <a:buChar char="•"/>
            </a:pPr>
            <a:r>
              <a:rPr lang="en-US"/>
              <a:t>Din cauza frustrării de a nu fi capabil să citească / scrie sau să învețe matematică corect, elevii se pot comporta urât în mod intenționat în clasă pentru a deghiza SLD. </a:t>
            </a:r>
            <a:endParaRPr/>
          </a:p>
          <a:p>
            <a:pPr indent="-215900" lvl="1" marL="368100" rtl="0" algn="just">
              <a:spcBef>
                <a:spcPts val="400"/>
              </a:spcBef>
              <a:spcAft>
                <a:spcPts val="0"/>
              </a:spcAft>
              <a:buSzPts val="2000"/>
              <a:buFont typeface="Arial"/>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7"/>
          <p:cNvSpPr txBox="1"/>
          <p:nvPr>
            <p:ph type="title"/>
          </p:nvPr>
        </p:nvSpPr>
        <p:spPr>
          <a:xfrm>
            <a:off x="609600" y="188640"/>
            <a:ext cx="7721700" cy="7596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3600"/>
              <a:buFont typeface="Arial "/>
              <a:buNone/>
            </a:pPr>
            <a:r>
              <a:rPr b="0" lang="en-US"/>
              <a:t>INTERVENȚII</a:t>
            </a:r>
            <a:endParaRPr b="0"/>
          </a:p>
        </p:txBody>
      </p:sp>
      <p:graphicFrame>
        <p:nvGraphicFramePr>
          <p:cNvPr id="136" name="Google Shape;136;p7"/>
          <p:cNvGraphicFramePr/>
          <p:nvPr/>
        </p:nvGraphicFramePr>
        <p:xfrm>
          <a:off x="239349" y="1173905"/>
          <a:ext cx="3000000" cy="3000000"/>
        </p:xfrm>
        <a:graphic>
          <a:graphicData uri="http://schemas.openxmlformats.org/drawingml/2006/table">
            <a:tbl>
              <a:tblPr>
                <a:noFill/>
                <a:tableStyleId>{E4665A25-2469-47F3-B4F3-0D1F53800144}</a:tableStyleId>
              </a:tblPr>
              <a:tblGrid>
                <a:gridCol w="4142275"/>
                <a:gridCol w="7440125"/>
              </a:tblGrid>
              <a:tr h="570350">
                <a:tc>
                  <a:txBody>
                    <a:bodyPr/>
                    <a:lstStyle/>
                    <a:p>
                      <a:pPr indent="0" lvl="0" marL="0" marR="0" rtl="0" algn="ctr">
                        <a:spcBef>
                          <a:spcPts val="0"/>
                        </a:spcBef>
                        <a:spcAft>
                          <a:spcPts val="0"/>
                        </a:spcAft>
                        <a:buClr>
                          <a:schemeClr val="dk1"/>
                        </a:buClr>
                        <a:buSzPts val="1800"/>
                        <a:buFont typeface="Arial"/>
                        <a:buNone/>
                      </a:pPr>
                      <a:r>
                        <a:rPr lang="en-US" sz="1800" u="none" cap="none" strike="noStrike"/>
                        <a:t>Ce ar trebui să faceți?</a:t>
                      </a:r>
                      <a:endParaRPr sz="1800" u="none" cap="none" strike="noStrike"/>
                    </a:p>
                  </a:txBody>
                  <a:tcPr marT="45725" marB="45725" marR="91450" marL="91450"/>
                </a:tc>
                <a:tc>
                  <a:txBody>
                    <a:bodyPr/>
                    <a:lstStyle/>
                    <a:p>
                      <a:pPr indent="0" lvl="0" marL="0" marR="0" rtl="0" algn="ctr">
                        <a:spcBef>
                          <a:spcPts val="0"/>
                        </a:spcBef>
                        <a:spcAft>
                          <a:spcPts val="0"/>
                        </a:spcAft>
                        <a:buClr>
                          <a:schemeClr val="dk1"/>
                        </a:buClr>
                        <a:buSzPts val="1800"/>
                        <a:buFont typeface="Arial"/>
                        <a:buNone/>
                      </a:pPr>
                      <a:r>
                        <a:rPr lang="en-US" sz="1800" u="none" cap="none" strike="noStrike"/>
                        <a:t>Cum ar trebui să o faceți?</a:t>
                      </a:r>
                      <a:endParaRPr sz="1800" u="none" cap="none" strike="noStrike"/>
                    </a:p>
                  </a:txBody>
                  <a:tcPr marT="45725" marB="45725" marR="91450" marL="91450"/>
                </a:tc>
              </a:tr>
              <a:tr h="695300">
                <a:tc>
                  <a:txBody>
                    <a:bodyPr/>
                    <a:lstStyle/>
                    <a:p>
                      <a:pPr indent="0" lvl="0" marL="0" marR="0" rtl="0" algn="ctr">
                        <a:spcBef>
                          <a:spcPts val="0"/>
                        </a:spcBef>
                        <a:spcAft>
                          <a:spcPts val="0"/>
                        </a:spcAft>
                        <a:buClr>
                          <a:schemeClr val="dk1"/>
                        </a:buClr>
                        <a:buSzPts val="1800"/>
                        <a:buFont typeface="Arial"/>
                        <a:buNone/>
                      </a:pPr>
                      <a:r>
                        <a:rPr b="1" lang="en-US" sz="1800" u="none" cap="none" strike="noStrike"/>
                        <a:t>1. </a:t>
                      </a:r>
                      <a:r>
                        <a:rPr b="1" i="1" lang="en-US" sz="1800" u="none" cap="none" strike="noStrike"/>
                        <a:t>Oferiți feedback (părere) regulat și de calitate</a:t>
                      </a:r>
                      <a:endParaRPr b="1" i="1" sz="1800" u="none" cap="none" strike="noStrike"/>
                    </a:p>
                  </a:txBody>
                  <a:tcPr marT="45725" marB="45725" marR="91450" marL="91450"/>
                </a:tc>
                <a:tc>
                  <a:txBody>
                    <a:bodyPr/>
                    <a:lstStyle/>
                    <a:p>
                      <a:pPr indent="0" lvl="0" marL="0" marR="0" rtl="0" algn="l">
                        <a:spcBef>
                          <a:spcPts val="0"/>
                        </a:spcBef>
                        <a:spcAft>
                          <a:spcPts val="0"/>
                        </a:spcAft>
                        <a:buClr>
                          <a:schemeClr val="dk1"/>
                        </a:buClr>
                        <a:buSzPts val="1800"/>
                        <a:buFont typeface="Arial"/>
                        <a:buNone/>
                      </a:pPr>
                      <a:r>
                        <a:rPr lang="en-US" sz="1800" u="none" cap="none" strike="noStrike">
                          <a:solidFill>
                            <a:schemeClr val="dk1"/>
                          </a:solidFill>
                          <a:latin typeface="Arial"/>
                          <a:ea typeface="Arial"/>
                          <a:cs typeface="Arial"/>
                          <a:sym typeface="Arial"/>
                        </a:rPr>
                        <a:t>Oferiți feedback constant și folosiți oportunități de a utiliza strategiile pe care le-ați predat în lecțiile dvs.</a:t>
                      </a:r>
                      <a:endParaRPr sz="1800" u="none" cap="none" strike="noStrike"/>
                    </a:p>
                  </a:txBody>
                  <a:tcPr marT="45725" marB="45725" marR="91450" marL="91450"/>
                </a:tc>
              </a:tr>
              <a:tr h="1398525">
                <a:tc>
                  <a:txBody>
                    <a:bodyPr/>
                    <a:lstStyle/>
                    <a:p>
                      <a:pPr indent="0" lvl="0" marL="0" marR="0" rtl="0" algn="ctr">
                        <a:spcBef>
                          <a:spcPts val="0"/>
                        </a:spcBef>
                        <a:spcAft>
                          <a:spcPts val="0"/>
                        </a:spcAft>
                        <a:buClr>
                          <a:schemeClr val="dk1"/>
                        </a:buClr>
                        <a:buSzPts val="1800"/>
                        <a:buFont typeface="Arial"/>
                        <a:buNone/>
                      </a:pPr>
                      <a:r>
                        <a:rPr b="1" lang="en-US" sz="1800" u="none" cap="none" strike="noStrike"/>
                        <a:t>2. </a:t>
                      </a:r>
                      <a:r>
                        <a:rPr b="1" i="1" lang="en-US" sz="1800" u="none" cap="none" strike="noStrike"/>
                        <a:t>Definiți așteptările</a:t>
                      </a:r>
                      <a:endParaRPr b="1" i="1" sz="1800" u="none" cap="none" strike="noStrike"/>
                    </a:p>
                  </a:txBody>
                  <a:tcPr marT="45725" marB="45725" marR="91450" marL="91450"/>
                </a:tc>
                <a:tc>
                  <a:txBody>
                    <a:bodyPr/>
                    <a:lstStyle/>
                    <a:p>
                      <a:pPr indent="0" lvl="0" marL="0" marR="0" rtl="0" algn="just">
                        <a:lnSpc>
                          <a:spcPct val="100000"/>
                        </a:lnSpc>
                        <a:spcBef>
                          <a:spcPts val="0"/>
                        </a:spcBef>
                        <a:spcAft>
                          <a:spcPts val="0"/>
                        </a:spcAft>
                        <a:buClr>
                          <a:schemeClr val="dk1"/>
                        </a:buClr>
                        <a:buSzPts val="1800"/>
                        <a:buFont typeface="Arial"/>
                        <a:buNone/>
                      </a:pPr>
                      <a:r>
                        <a:rPr lang="en-US" sz="1800" u="none" cap="none" strike="noStrike">
                          <a:latin typeface="Arial"/>
                          <a:ea typeface="Arial"/>
                          <a:cs typeface="Arial"/>
                          <a:sym typeface="Arial"/>
                        </a:rPr>
                        <a:t>Definiți în mod clar așteptările clasei pentru muncă și comportament. A face din cerințele dvs. o parte a clasei sau a rutinei temelor îl va ajuta pe elev să îndeplinească așteptările. </a:t>
                      </a:r>
                      <a:endParaRPr sz="1600" u="none" cap="none" strike="noStrike">
                        <a:latin typeface="Arial"/>
                        <a:ea typeface="Arial"/>
                        <a:cs typeface="Arial"/>
                        <a:sym typeface="Arial"/>
                      </a:endParaRPr>
                    </a:p>
                  </a:txBody>
                  <a:tcPr marT="0" marB="0" marR="68575" marL="68575" anchor="ctr"/>
                </a:tc>
              </a:tr>
              <a:tr h="1024825">
                <a:tc>
                  <a:txBody>
                    <a:bodyPr/>
                    <a:lstStyle/>
                    <a:p>
                      <a:pPr indent="0" lvl="0" marL="0" marR="0" rtl="0" algn="ctr">
                        <a:spcBef>
                          <a:spcPts val="0"/>
                        </a:spcBef>
                        <a:spcAft>
                          <a:spcPts val="0"/>
                        </a:spcAft>
                        <a:buClr>
                          <a:schemeClr val="dk1"/>
                        </a:buClr>
                        <a:buSzPts val="1800"/>
                        <a:buFont typeface="Arial"/>
                        <a:buNone/>
                      </a:pPr>
                      <a:r>
                        <a:rPr b="1" i="1" lang="en-US" sz="1800" u="none" cap="none" strike="noStrike">
                          <a:solidFill>
                            <a:schemeClr val="dk1"/>
                          </a:solidFill>
                          <a:latin typeface="Arial"/>
                          <a:ea typeface="Arial"/>
                          <a:cs typeface="Arial"/>
                          <a:sym typeface="Arial"/>
                        </a:rPr>
                        <a:t>3. Asigurați-vă că ceilalți elevi nu se simt dezavantajați</a:t>
                      </a:r>
                      <a:endParaRPr b="1" sz="1800" u="none" cap="none" strike="noStrike"/>
                    </a:p>
                  </a:txBody>
                  <a:tcPr marT="45725" marB="45725" marR="91450" marL="91450"/>
                </a:tc>
                <a:tc>
                  <a:txBody>
                    <a:bodyPr/>
                    <a:lstStyle/>
                    <a:p>
                      <a:pPr indent="0" lvl="0" marL="0" marR="0" rtl="0" algn="l">
                        <a:spcBef>
                          <a:spcPts val="0"/>
                        </a:spcBef>
                        <a:spcAft>
                          <a:spcPts val="0"/>
                        </a:spcAft>
                        <a:buClr>
                          <a:schemeClr val="dk1"/>
                        </a:buClr>
                        <a:buSzPts val="1800"/>
                        <a:buFont typeface="Arial"/>
                        <a:buNone/>
                      </a:pPr>
                      <a:r>
                        <a:rPr lang="en-US" sz="1800" u="none" cap="none" strike="noStrike"/>
                        <a:t>Explicați în mod adecvat altor colegi de clasă o abordare diferită a evaluării unei persoane cu o dizabilitate specifică de învățare.</a:t>
                      </a:r>
                      <a:endParaRPr sz="1800" u="none" cap="none" strike="noStrike"/>
                    </a:p>
                  </a:txBody>
                  <a:tcPr marT="45725" marB="45725" marR="91450" marL="91450"/>
                </a:tc>
              </a:tr>
              <a:tr h="1714500">
                <a:tc>
                  <a:txBody>
                    <a:bodyPr/>
                    <a:lstStyle/>
                    <a:p>
                      <a:pPr indent="0" lvl="0" marL="0" marR="0" rtl="0" algn="ctr">
                        <a:lnSpc>
                          <a:spcPct val="100000"/>
                        </a:lnSpc>
                        <a:spcBef>
                          <a:spcPts val="0"/>
                        </a:spcBef>
                        <a:spcAft>
                          <a:spcPts val="0"/>
                        </a:spcAft>
                        <a:buClr>
                          <a:schemeClr val="dk1"/>
                        </a:buClr>
                        <a:buSzPts val="1800"/>
                        <a:buFont typeface="Arial"/>
                        <a:buNone/>
                      </a:pPr>
                      <a:r>
                        <a:rPr b="1" lang="en-US" sz="1800" u="none" cap="none" strike="noStrike"/>
                        <a:t>4. </a:t>
                      </a:r>
                      <a:r>
                        <a:rPr b="1" i="1" lang="en-US" sz="1800" u="none" cap="none" strike="noStrike"/>
                        <a:t>Abordare individuală</a:t>
                      </a:r>
                      <a:endParaRPr b="1" i="1" sz="1800" u="none" cap="none" strike="noStrike"/>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Arial"/>
                        <a:buNone/>
                      </a:pPr>
                      <a:r>
                        <a:rPr lang="en-US" sz="1800" u="none" cap="none" strike="noStrike"/>
                        <a:t>NU îi comparați cu alții, evaluați-i individual, încercați să înțelegeți și să le respectați problemele. Permiteți-le să experimenteze un sentiment de succes, oferindu-le oportunități care le dezvăluie punctele forte. Faceți modificări în evaluări sau sarcina de lucru, dacă este necesar.</a:t>
                      </a:r>
                      <a:endParaRPr sz="1800" u="none" cap="none" strike="noStrike"/>
                    </a:p>
                  </a:txBody>
                  <a:tcPr marT="45725" marB="45725" marR="91450" marL="91450"/>
                </a:tc>
              </a:tr>
            </a:tbl>
          </a:graphicData>
        </a:graphic>
      </p:graphicFrame>
      <p:sp>
        <p:nvSpPr>
          <p:cNvPr id="137" name="Google Shape;137;p7"/>
          <p:cNvSpPr txBox="1"/>
          <p:nvPr/>
        </p:nvSpPr>
        <p:spPr>
          <a:xfrm>
            <a:off x="13224933" y="25400"/>
            <a:ext cx="246300" cy="369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8"/>
          <p:cNvSpPr txBox="1"/>
          <p:nvPr>
            <p:ph type="title"/>
          </p:nvPr>
        </p:nvSpPr>
        <p:spPr>
          <a:xfrm>
            <a:off x="642309" y="188640"/>
            <a:ext cx="7721700" cy="8316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6"/>
              </a:buClr>
              <a:buSzPts val="3600"/>
              <a:buFont typeface="Arial "/>
              <a:buNone/>
            </a:pPr>
            <a:r>
              <a:rPr b="0" lang="en-US"/>
              <a:t>INTERVENȚII</a:t>
            </a:r>
            <a:endParaRPr b="0"/>
          </a:p>
        </p:txBody>
      </p:sp>
      <p:graphicFrame>
        <p:nvGraphicFramePr>
          <p:cNvPr id="143" name="Google Shape;143;p8"/>
          <p:cNvGraphicFramePr/>
          <p:nvPr/>
        </p:nvGraphicFramePr>
        <p:xfrm>
          <a:off x="239349" y="1268761"/>
          <a:ext cx="3000000" cy="3000000"/>
        </p:xfrm>
        <a:graphic>
          <a:graphicData uri="http://schemas.openxmlformats.org/drawingml/2006/table">
            <a:tbl>
              <a:tblPr>
                <a:noFill/>
                <a:tableStyleId>{E4665A25-2469-47F3-B4F3-0D1F53800144}</a:tableStyleId>
              </a:tblPr>
              <a:tblGrid>
                <a:gridCol w="3375400"/>
                <a:gridCol w="8207000"/>
              </a:tblGrid>
              <a:tr h="458200">
                <a:tc>
                  <a:txBody>
                    <a:bodyPr/>
                    <a:lstStyle/>
                    <a:p>
                      <a:pPr indent="0" lvl="0" marL="0" marR="0" rtl="0" algn="ctr">
                        <a:lnSpc>
                          <a:spcPct val="100000"/>
                        </a:lnSpc>
                        <a:spcBef>
                          <a:spcPts val="0"/>
                        </a:spcBef>
                        <a:spcAft>
                          <a:spcPts val="0"/>
                        </a:spcAft>
                        <a:buClr>
                          <a:schemeClr val="dk1"/>
                        </a:buClr>
                        <a:buSzPts val="1800"/>
                        <a:buFont typeface="Arial"/>
                        <a:buNone/>
                      </a:pPr>
                      <a:r>
                        <a:rPr lang="en-US" sz="1800" u="none" cap="none" strike="noStrike"/>
                        <a:t>Ce ar trebui să faceți?</a:t>
                      </a:r>
                      <a:endParaRPr/>
                    </a:p>
                  </a:txBody>
                  <a:tcPr marT="45725" marB="45725" marR="91450" marL="91450"/>
                </a:tc>
                <a:tc>
                  <a:txBody>
                    <a:bodyPr/>
                    <a:lstStyle/>
                    <a:p>
                      <a:pPr indent="0" lvl="0" marL="0" marR="0" rtl="0" algn="ctr">
                        <a:lnSpc>
                          <a:spcPct val="100000"/>
                        </a:lnSpc>
                        <a:spcBef>
                          <a:spcPts val="0"/>
                        </a:spcBef>
                        <a:spcAft>
                          <a:spcPts val="0"/>
                        </a:spcAft>
                        <a:buClr>
                          <a:schemeClr val="dk1"/>
                        </a:buClr>
                        <a:buSzPts val="1800"/>
                        <a:buFont typeface="Arial"/>
                        <a:buNone/>
                      </a:pPr>
                      <a:r>
                        <a:rPr lang="en-US" sz="1800" u="none" cap="none" strike="noStrike"/>
                        <a:t>Cum ar trebui să o faceți?</a:t>
                      </a:r>
                      <a:endParaRPr/>
                    </a:p>
                  </a:txBody>
                  <a:tcPr marT="45725" marB="45725" marR="91450" marL="91450"/>
                </a:tc>
              </a:tr>
              <a:tr h="987350">
                <a:tc>
                  <a:txBody>
                    <a:bodyPr/>
                    <a:lstStyle/>
                    <a:p>
                      <a:pPr indent="0" lvl="0" marL="0" marR="0" rtl="0" algn="ctr">
                        <a:spcBef>
                          <a:spcPts val="0"/>
                        </a:spcBef>
                        <a:spcAft>
                          <a:spcPts val="0"/>
                        </a:spcAft>
                        <a:buClr>
                          <a:schemeClr val="dk1"/>
                        </a:buClr>
                        <a:buSzPts val="1800"/>
                        <a:buFont typeface="Arial"/>
                        <a:buNone/>
                      </a:pPr>
                      <a:r>
                        <a:rPr b="1" lang="en-US" sz="1800" u="none" cap="none" strike="noStrike"/>
                        <a:t>5. </a:t>
                      </a:r>
                      <a:r>
                        <a:rPr b="1" i="1" lang="en-US" sz="1800" u="none" cap="none" strike="noStrike"/>
                        <a:t>Fiți răbdător</a:t>
                      </a:r>
                      <a:endParaRPr b="1" i="1" sz="1800" u="none" cap="none" strike="noStrike"/>
                    </a:p>
                  </a:txBody>
                  <a:tcPr marT="45725" marB="45725" marR="91450" marL="91450"/>
                </a:tc>
                <a:tc>
                  <a:txBody>
                    <a:bodyPr/>
                    <a:lstStyle/>
                    <a:p>
                      <a:pPr indent="0" lvl="0" marL="0" marR="0" rtl="0" algn="l">
                        <a:spcBef>
                          <a:spcPts val="0"/>
                        </a:spcBef>
                        <a:spcAft>
                          <a:spcPts val="0"/>
                        </a:spcAft>
                        <a:buClr>
                          <a:schemeClr val="dk1"/>
                        </a:buClr>
                        <a:buSzPts val="1800"/>
                        <a:buFont typeface="Arial"/>
                        <a:buNone/>
                      </a:pPr>
                      <a:r>
                        <a:rPr lang="en-US" sz="1800" u="none" cap="none" strike="noStrike"/>
                        <a:t>Atunci când un student vă pune o întrebare care vă cere să repetați ceva ce ați spus deja sau a fost deja în lectura pe care ați atribuit-o, repetați informațiile cu răbdare.</a:t>
                      </a:r>
                      <a:endParaRPr sz="1800" u="none" cap="none" strike="noStrike"/>
                    </a:p>
                  </a:txBody>
                  <a:tcPr marT="45725" marB="45725" marR="91450" marL="91450"/>
                </a:tc>
              </a:tr>
              <a:tr h="1123500">
                <a:tc>
                  <a:txBody>
                    <a:bodyPr/>
                    <a:lstStyle/>
                    <a:p>
                      <a:pPr indent="0" lvl="0" marL="0" marR="0" rtl="0" algn="ctr">
                        <a:spcBef>
                          <a:spcPts val="0"/>
                        </a:spcBef>
                        <a:spcAft>
                          <a:spcPts val="0"/>
                        </a:spcAft>
                        <a:buClr>
                          <a:schemeClr val="dk1"/>
                        </a:buClr>
                        <a:buSzPts val="1800"/>
                        <a:buFont typeface="Arial"/>
                        <a:buNone/>
                      </a:pPr>
                      <a:r>
                        <a:rPr b="1" lang="en-US" sz="1800" u="none" cap="none" strike="noStrike"/>
                        <a:t>6. </a:t>
                      </a:r>
                      <a:r>
                        <a:rPr b="1" i="1" lang="en-US" sz="1800" u="none" cap="none" strike="noStrike"/>
                        <a:t>Ajutor cu probleme de citire</a:t>
                      </a:r>
                      <a:endParaRPr b="1" i="1" sz="1800" u="none" cap="none" strike="noStrike"/>
                    </a:p>
                  </a:txBody>
                  <a:tcPr marT="45725" marB="45725" marR="91450" marL="91450"/>
                </a:tc>
                <a:tc>
                  <a:txBody>
                    <a:bodyPr/>
                    <a:lstStyle/>
                    <a:p>
                      <a:pPr indent="0" lvl="0" marL="0" marR="0" rtl="0" algn="just">
                        <a:lnSpc>
                          <a:spcPct val="100000"/>
                        </a:lnSpc>
                        <a:spcBef>
                          <a:spcPts val="0"/>
                        </a:spcBef>
                        <a:spcAft>
                          <a:spcPts val="0"/>
                        </a:spcAft>
                        <a:buClr>
                          <a:schemeClr val="dk1"/>
                        </a:buClr>
                        <a:buSzPts val="1800"/>
                        <a:buFont typeface="Arial"/>
                        <a:buNone/>
                      </a:pPr>
                      <a:r>
                        <a:rPr lang="en-US" sz="1800" u="none" cap="none" strike="noStrike">
                          <a:solidFill>
                            <a:schemeClr val="dk1"/>
                          </a:solidFill>
                          <a:latin typeface="Arial"/>
                          <a:ea typeface="Arial"/>
                          <a:cs typeface="Arial"/>
                          <a:sym typeface="Arial"/>
                        </a:rPr>
                        <a:t>Oferiți note orientate pentru fiecare capitol. Notele trebuie să conțină un rezumat al principalelor puncte și termenilor cheie enumerați în ordine secvențială. Elevul poate beneficia de utilizarea diferitelor elemente evidențiale prin colorarea organizată.</a:t>
                      </a:r>
                      <a:endParaRPr sz="1600" u="none" cap="none" strike="noStrike">
                        <a:latin typeface="Arial"/>
                        <a:ea typeface="Arial"/>
                        <a:cs typeface="Arial"/>
                        <a:sym typeface="Arial"/>
                      </a:endParaRPr>
                    </a:p>
                  </a:txBody>
                  <a:tcPr marT="0" marB="0" marR="68575" marL="68575" anchor="ctr"/>
                </a:tc>
              </a:tr>
              <a:tr h="987350">
                <a:tc>
                  <a:txBody>
                    <a:bodyPr/>
                    <a:lstStyle/>
                    <a:p>
                      <a:pPr indent="0" lvl="0" marL="0" marR="0" rtl="0" algn="ctr">
                        <a:spcBef>
                          <a:spcPts val="0"/>
                        </a:spcBef>
                        <a:spcAft>
                          <a:spcPts val="0"/>
                        </a:spcAft>
                        <a:buClr>
                          <a:schemeClr val="dk1"/>
                        </a:buClr>
                        <a:buSzPts val="1800"/>
                        <a:buFont typeface="Arial"/>
                        <a:buNone/>
                      </a:pPr>
                      <a:r>
                        <a:rPr b="1" i="1" lang="en-US" sz="1800" u="none" cap="none" strike="noStrike">
                          <a:solidFill>
                            <a:schemeClr val="dk1"/>
                          </a:solidFill>
                          <a:latin typeface="Arial"/>
                          <a:ea typeface="Arial"/>
                          <a:cs typeface="Arial"/>
                          <a:sym typeface="Arial"/>
                        </a:rPr>
                        <a:t>7. Ajutor cu probleme de scriere</a:t>
                      </a:r>
                      <a:endParaRPr b="1" sz="1800" u="none" cap="none" strike="noStrike"/>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Arial"/>
                        <a:buNone/>
                      </a:pPr>
                      <a:r>
                        <a:rPr lang="en-US" sz="1800" u="none" cap="none" strike="noStrike">
                          <a:solidFill>
                            <a:schemeClr val="dk1"/>
                          </a:solidFill>
                          <a:latin typeface="Arial"/>
                          <a:ea typeface="Arial"/>
                          <a:cs typeface="Arial"/>
                          <a:sym typeface="Arial"/>
                        </a:rPr>
                        <a:t>Notează sarcini scrise numai pentru idei sau oferă două note: una pentru conținut și una pentru abilități tehnice. Asigurați-vă că elevul înțelege ce se cere într-o sarcină / temă scrisă.</a:t>
                      </a:r>
                      <a:endParaRPr sz="1800" u="none" cap="none" strike="noStrike"/>
                    </a:p>
                  </a:txBody>
                  <a:tcPr marT="45725" marB="45725" marR="91450" marL="91450"/>
                </a:tc>
              </a:tr>
              <a:tr h="1268150">
                <a:tc>
                  <a:txBody>
                    <a:bodyPr/>
                    <a:lstStyle/>
                    <a:p>
                      <a:pPr indent="0" lvl="0" marL="0" marR="0" rtl="0" algn="ctr">
                        <a:lnSpc>
                          <a:spcPct val="100000"/>
                        </a:lnSpc>
                        <a:spcBef>
                          <a:spcPts val="0"/>
                        </a:spcBef>
                        <a:spcAft>
                          <a:spcPts val="0"/>
                        </a:spcAft>
                        <a:buClr>
                          <a:schemeClr val="dk1"/>
                        </a:buClr>
                        <a:buSzPts val="1800"/>
                        <a:buFont typeface="Arial"/>
                        <a:buNone/>
                      </a:pPr>
                      <a:r>
                        <a:rPr b="1" lang="en-US" sz="1800" u="none" cap="none" strike="noStrike"/>
                        <a:t>8. Ajutor cu probleme legate de matematică</a:t>
                      </a:r>
                      <a:endParaRPr b="1" sz="1800" u="none" cap="none" strike="noStrike"/>
                    </a:p>
                  </a:txBody>
                  <a:tcPr marT="45725" marB="45725" marR="91450" marL="91450"/>
                </a:tc>
                <a:tc>
                  <a:txBody>
                    <a:bodyPr/>
                    <a:lstStyle/>
                    <a:p>
                      <a:pPr indent="0" lvl="0" marL="0" marR="0" rtl="0" algn="l">
                        <a:lnSpc>
                          <a:spcPct val="100000"/>
                        </a:lnSpc>
                        <a:spcBef>
                          <a:spcPts val="0"/>
                        </a:spcBef>
                        <a:spcAft>
                          <a:spcPts val="0"/>
                        </a:spcAft>
                        <a:buClr>
                          <a:schemeClr val="dk1"/>
                        </a:buClr>
                        <a:buSzPts val="1800"/>
                        <a:buFont typeface="Arial"/>
                        <a:buNone/>
                      </a:pPr>
                      <a:r>
                        <a:rPr lang="en-US" sz="1800" u="none" cap="none" strike="noStrike">
                          <a:solidFill>
                            <a:schemeClr val="dk1"/>
                          </a:solidFill>
                          <a:latin typeface="Arial"/>
                          <a:ea typeface="Arial"/>
                          <a:cs typeface="Arial"/>
                          <a:sym typeface="Arial"/>
                        </a:rPr>
                        <a:t>Când țineți cursuri, folosiți exemple concrete similare cu experiențele elevilor. Învățarea poate fi, de asemenea, îmbunătățită dacă un concept este introdus mai întâi și numerele sunt adăugate mai târziu. Încurajați elevul să utilizeze folosirea culorilor pentru a vizualiza mai bine o problemă. </a:t>
                      </a:r>
                      <a:endParaRPr sz="1800" u="none" cap="none" strike="noStrike"/>
                    </a:p>
                  </a:txBody>
                  <a:tcPr marT="45725" marB="45725" marR="91450" marL="9145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9"/>
          <p:cNvSpPr txBox="1"/>
          <p:nvPr>
            <p:ph type="title"/>
          </p:nvPr>
        </p:nvSpPr>
        <p:spPr>
          <a:xfrm>
            <a:off x="1981200" y="692696"/>
            <a:ext cx="6851104" cy="936104"/>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accent6"/>
              </a:buClr>
              <a:buSzPts val="3600"/>
              <a:buFont typeface="Arial"/>
              <a:buNone/>
            </a:pPr>
            <a:r>
              <a:rPr b="0" lang="en-US">
                <a:latin typeface="Arial"/>
                <a:ea typeface="Arial"/>
                <a:cs typeface="Arial"/>
                <a:sym typeface="Arial"/>
              </a:rPr>
              <a:t>CE ȘTIU DESPRE OLIVIA?</a:t>
            </a:r>
            <a:endParaRPr/>
          </a:p>
        </p:txBody>
      </p:sp>
      <p:sp>
        <p:nvSpPr>
          <p:cNvPr id="149" name="Google Shape;149;p9"/>
          <p:cNvSpPr txBox="1"/>
          <p:nvPr>
            <p:ph idx="1" type="body"/>
          </p:nvPr>
        </p:nvSpPr>
        <p:spPr>
          <a:xfrm>
            <a:off x="1981200" y="1772817"/>
            <a:ext cx="8064896" cy="4373563"/>
          </a:xfrm>
          <a:prstGeom prst="rect">
            <a:avLst/>
          </a:prstGeom>
          <a:noFill/>
          <a:ln>
            <a:noFill/>
          </a:ln>
        </p:spPr>
        <p:txBody>
          <a:bodyPr anchorCtr="0" anchor="t" bIns="45700" lIns="91425" spcFirstLastPara="1" rIns="91425" wrap="square" tIns="45700">
            <a:normAutofit fontScale="92500" lnSpcReduction="10000"/>
          </a:bodyPr>
          <a:lstStyle/>
          <a:p>
            <a:pPr indent="0" lvl="0" marL="0" rtl="0" algn="just">
              <a:lnSpc>
                <a:spcPct val="150000"/>
              </a:lnSpc>
              <a:spcBef>
                <a:spcPts val="0"/>
              </a:spcBef>
              <a:spcAft>
                <a:spcPts val="0"/>
              </a:spcAft>
              <a:buClr>
                <a:schemeClr val="dk1"/>
              </a:buClr>
              <a:buSzPct val="100000"/>
              <a:buNone/>
            </a:pPr>
            <a:r>
              <a:rPr b="0" lang="en-US"/>
              <a:t>Olivia întârzie din nou la școală, pentru că și-a uitat cărțile acasă și apoi a ratat autobuzul. De obicei, are multe probleme în a se „organiza” pentru școală. La școală are o mulțime de dificultăți în „gestionarea” cerințelor sarcinilor / temelor școlare și aplicarea efortului adecvat acestora. De obicei, ea crede că sarcinile atribuite sunt mult mai ușoare decât se dovedesc cu adevărat, că efortul oferit a fost suficient atunci când, de fapt, a fost mult mai puțin decât era necesar și de multe ori crezând că s-a descurcat bine într-o sarcină atunci când s-a descurcat foarte prost. . De asemenea, gestionarea timpului ei este slabă atunci când lucrează la sarcini / teme academice.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Základné">
  <a:themeElements>
    <a:clrScheme name="Green Yellow">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2021-01-26T16:49:09Z</dcterms:created>
  <dc:creator>Kyžňanská Laura</dc:creator>
</cp:coreProperties>
</file>