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Lst>
  <p:sldSz cy="6858000" cx="9144000"/>
  <p:notesSz cx="7315200" cy="9601200"/>
  <p:embeddedFontLst>
    <p:embeddedFont>
      <p:font typeface="Helvetica Neue"/>
      <p:regular r:id="rId133"/>
      <p:bold r:id="rId134"/>
      <p:italic r:id="rId135"/>
      <p:boldItalic r:id="rId136"/>
    </p:embeddedFont>
    <p:embeddedFont>
      <p:font typeface="Arial Black"/>
      <p:regular r:id="rId1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38" roundtripDataSignature="AMtx7mjBfQosj+EbbFHwpFrA3xKzvqwk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DE575D-A6FE-4B57-849D-CA27BC4A0240}">
  <a:tblStyle styleId="{5FDE575D-A6FE-4B57-849D-CA27BC4A024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7"/>
          </a:solidFill>
        </a:fill>
      </a:tcStyle>
    </a:wholeTbl>
    <a:band1H>
      <a:tcTxStyle b="off" i="off"/>
      <a:tcStyle>
        <a:fill>
          <a:solidFill>
            <a:srgbClr val="DDECCC"/>
          </a:solidFill>
        </a:fill>
      </a:tcStyle>
    </a:band1H>
    <a:band2H>
      <a:tcTxStyle b="off" i="off"/>
    </a:band2H>
    <a:band1V>
      <a:tcTxStyle b="off" i="off"/>
      <a:tcStyle>
        <a:fill>
          <a:solidFill>
            <a:srgbClr val="DDECCC"/>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8" Type="http://customschemas.google.com/relationships/presentationmetadata" Target="metadata"/><Relationship Id="rId137" Type="http://schemas.openxmlformats.org/officeDocument/2006/relationships/font" Target="fonts/ArialBlack-regular.fntdata"/><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font" Target="fonts/HelveticaNeue-boldItalic.fntdata"/><Relationship Id="rId135" Type="http://schemas.openxmlformats.org/officeDocument/2006/relationships/font" Target="fonts/HelveticaNeue-italic.fntdata"/><Relationship Id="rId134" Type="http://schemas.openxmlformats.org/officeDocument/2006/relationships/font" Target="fonts/HelveticaNeue-bold.fntdata"/><Relationship Id="rId133" Type="http://schemas.openxmlformats.org/officeDocument/2006/relationships/font" Target="fonts/HelveticaNeue-regular.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00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006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1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1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1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1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1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1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11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1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1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1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1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1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1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11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1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1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12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4" name="Google Shape;834;p1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2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1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2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1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12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1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12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p1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12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1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1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1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1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12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1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13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1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3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1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13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1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13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1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3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1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13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1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13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1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13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1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52a836a00_0_35:notes"/>
          <p:cNvSpPr txBox="1"/>
          <p:nvPr>
            <p:ph idx="1" type="body"/>
          </p:nvPr>
        </p:nvSpPr>
        <p:spPr>
          <a:xfrm>
            <a:off x="731521" y="4560570"/>
            <a:ext cx="5852100" cy="432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c52a836a00_0_35:notes"/>
          <p:cNvSpPr/>
          <p:nvPr>
            <p:ph idx="2" type="sldImg"/>
          </p:nvPr>
        </p:nvSpPr>
        <p:spPr>
          <a:xfrm>
            <a:off x="1257300" y="720725"/>
            <a:ext cx="48006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4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46: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4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4" name="Google Shape;314;p47: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6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6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6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6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6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6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6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6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7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7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7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7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7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7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7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498" name="Google Shape;498;p74: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7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7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7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8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8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8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8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8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8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8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8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8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8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8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8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8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8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8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8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8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8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8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9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9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9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9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9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9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9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9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9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9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9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9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9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9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9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9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9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9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0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10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0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10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0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0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0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0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0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10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0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10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0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10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739" name="Google Shape;739;p106: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0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10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0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10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10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10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1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1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showMasterSp="0" type="title">
  <p:cSld name="TITLE">
    <p:spTree>
      <p:nvGrpSpPr>
        <p:cNvPr id="18" name="Shape 18"/>
        <p:cNvGrpSpPr/>
        <p:nvPr/>
      </p:nvGrpSpPr>
      <p:grpSpPr>
        <a:xfrm>
          <a:off x="0" y="0"/>
          <a:ext cx="0" cy="0"/>
          <a:chOff x="0" y="0"/>
          <a:chExt cx="0" cy="0"/>
        </a:xfrm>
      </p:grpSpPr>
      <p:sp>
        <p:nvSpPr>
          <p:cNvPr id="19" name="Google Shape;19;p30"/>
          <p:cNvSpPr txBox="1"/>
          <p:nvPr>
            <p:ph type="ctrTitle"/>
          </p:nvPr>
        </p:nvSpPr>
        <p:spPr>
          <a:xfrm>
            <a:off x="457200" y="1626915"/>
            <a:ext cx="7772400" cy="31736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21" name="Google Shape;21;p3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p:nvPr/>
        </p:nvSpPr>
        <p:spPr>
          <a:xfrm>
            <a:off x="9001124" y="4846320"/>
            <a:ext cx="142876" cy="201168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30"/>
          <p:cNvSpPr/>
          <p:nvPr/>
        </p:nvSpPr>
        <p:spPr>
          <a:xfrm>
            <a:off x="9001124" y="0"/>
            <a:ext cx="142876" cy="48463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 name="Google Shape;25;p3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logo 2" id="26" name="Google Shape;26;p30"/>
          <p:cNvPicPr preferRelativeResize="0"/>
          <p:nvPr/>
        </p:nvPicPr>
        <p:blipFill rotWithShape="1">
          <a:blip r:embed="rId2">
            <a:alphaModFix/>
          </a:blip>
          <a:srcRect b="0" l="0" r="0" t="0"/>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80" name="Shape 80"/>
        <p:cNvGrpSpPr/>
        <p:nvPr/>
      </p:nvGrpSpPr>
      <p:grpSpPr>
        <a:xfrm>
          <a:off x="0" y="0"/>
          <a:ext cx="0" cy="0"/>
          <a:chOff x="0" y="0"/>
          <a:chExt cx="0" cy="0"/>
        </a:xfrm>
      </p:grpSpPr>
      <p:sp>
        <p:nvSpPr>
          <p:cNvPr id="81" name="Google Shape;81;p3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 type="body"/>
          </p:nvPr>
        </p:nvSpPr>
        <p:spPr>
          <a:xfrm rot="5400000">
            <a:off x="2080418" y="129382"/>
            <a:ext cx="4373563"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3" name="Google Shape;83;p3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86" name="Shape 86"/>
        <p:cNvGrpSpPr/>
        <p:nvPr/>
      </p:nvGrpSpPr>
      <p:grpSpPr>
        <a:xfrm>
          <a:off x="0" y="0"/>
          <a:ext cx="0" cy="0"/>
          <a:chOff x="0" y="0"/>
          <a:chExt cx="0" cy="0"/>
        </a:xfrm>
      </p:grpSpPr>
      <p:sp>
        <p:nvSpPr>
          <p:cNvPr id="87" name="Google Shape;87;p40"/>
          <p:cNvSpPr txBox="1"/>
          <p:nvPr>
            <p:ph type="title"/>
          </p:nvPr>
        </p:nvSpPr>
        <p:spPr>
          <a:xfrm rot="5400000">
            <a:off x="5157391" y="2596753"/>
            <a:ext cx="5001419"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9" name="Google Shape;89;p4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7" name="Shape 27"/>
        <p:cNvGrpSpPr/>
        <p:nvPr/>
      </p:nvGrpSpPr>
      <p:grpSpPr>
        <a:xfrm>
          <a:off x="0" y="0"/>
          <a:ext cx="0" cy="0"/>
          <a:chOff x="0" y="0"/>
          <a:chExt cx="0" cy="0"/>
        </a:xfrm>
      </p:grpSpPr>
      <p:sp>
        <p:nvSpPr>
          <p:cNvPr id="28" name="Google Shape;28;p3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
              <a:buNone/>
              <a:defRPr b="1">
                <a:latin typeface="Arial "/>
                <a:ea typeface="Arial "/>
                <a:cs typeface="Arial "/>
                <a:sym typeface="Arial "/>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0" name="Google Shape;30;p3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33" name="Shape 33"/>
        <p:cNvGrpSpPr/>
        <p:nvPr/>
      </p:nvGrpSpPr>
      <p:grpSpPr>
        <a:xfrm>
          <a:off x="0" y="0"/>
          <a:ext cx="0" cy="0"/>
          <a:chOff x="0" y="0"/>
          <a:chExt cx="0" cy="0"/>
        </a:xfrm>
      </p:grpSpPr>
      <p:sp>
        <p:nvSpPr>
          <p:cNvPr id="34" name="Google Shape;34;p32"/>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7200"/>
              <a:buFont typeface="Arial Black"/>
              <a:buNone/>
              <a:defRPr b="0" sz="72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36" name="Google Shape;36;p3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3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9" name="Shape 39"/>
        <p:cNvGrpSpPr/>
        <p:nvPr/>
      </p:nvGrpSpPr>
      <p:grpSpPr>
        <a:xfrm>
          <a:off x="0" y="0"/>
          <a:ext cx="0" cy="0"/>
          <a:chOff x="0" y="0"/>
          <a:chExt cx="0" cy="0"/>
        </a:xfrm>
      </p:grpSpPr>
      <p:sp>
        <p:nvSpPr>
          <p:cNvPr id="40" name="Google Shape;40;p3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2" name="Google Shape;42;p33"/>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3" name="Google Shape;43;p3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6" name="Shape 46"/>
        <p:cNvGrpSpPr/>
        <p:nvPr/>
      </p:nvGrpSpPr>
      <p:grpSpPr>
        <a:xfrm>
          <a:off x="0" y="0"/>
          <a:ext cx="0" cy="0"/>
          <a:chOff x="0" y="0"/>
          <a:chExt cx="0" cy="0"/>
        </a:xfrm>
      </p:grpSpPr>
      <p:sp>
        <p:nvSpPr>
          <p:cNvPr id="47" name="Google Shape;47;p3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49" name="Google Shape;49;p34"/>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0" name="Google Shape;50;p34"/>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1" name="Google Shape;51;p34"/>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2" name="Google Shape;52;p3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55" name="Shape 55"/>
        <p:cNvGrpSpPr/>
        <p:nvPr/>
      </p:nvGrpSpPr>
      <p:grpSpPr>
        <a:xfrm>
          <a:off x="0" y="0"/>
          <a:ext cx="0" cy="0"/>
          <a:chOff x="0" y="0"/>
          <a:chExt cx="0" cy="0"/>
        </a:xfrm>
      </p:grpSpPr>
      <p:sp>
        <p:nvSpPr>
          <p:cNvPr id="56" name="Google Shape;56;p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Black"/>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60" name="Shape 60"/>
        <p:cNvGrpSpPr/>
        <p:nvPr/>
      </p:nvGrpSpPr>
      <p:grpSpPr>
        <a:xfrm>
          <a:off x="0" y="0"/>
          <a:ext cx="0" cy="0"/>
          <a:chOff x="0" y="0"/>
          <a:chExt cx="0" cy="0"/>
        </a:xfrm>
      </p:grpSpPr>
      <p:sp>
        <p:nvSpPr>
          <p:cNvPr id="61" name="Google Shape;61;p3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64" name="Shape 64"/>
        <p:cNvGrpSpPr/>
        <p:nvPr/>
      </p:nvGrpSpPr>
      <p:grpSpPr>
        <a:xfrm>
          <a:off x="0" y="0"/>
          <a:ext cx="0" cy="0"/>
          <a:chOff x="0" y="0"/>
          <a:chExt cx="0" cy="0"/>
        </a:xfrm>
      </p:grpSpPr>
      <p:sp>
        <p:nvSpPr>
          <p:cNvPr id="65" name="Google Shape;65;p37"/>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37"/>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3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7"/>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3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showMasterSp="0" type="picTx">
  <p:cSld name="PICTURE_WITH_CAPTION_TEXT">
    <p:spTree>
      <p:nvGrpSpPr>
        <p:cNvPr id="71" name="Shape 71"/>
        <p:cNvGrpSpPr/>
        <p:nvPr/>
      </p:nvGrpSpPr>
      <p:grpSpPr>
        <a:xfrm>
          <a:off x="0" y="0"/>
          <a:ext cx="0" cy="0"/>
          <a:chOff x="0" y="0"/>
          <a:chExt cx="0" cy="0"/>
        </a:xfrm>
      </p:grpSpPr>
      <p:sp>
        <p:nvSpPr>
          <p:cNvPr id="72" name="Google Shape;72;p38"/>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38"/>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38"/>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3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8" name="Google Shape;78;p38"/>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6"/>
              </a:buClr>
              <a:buSzPts val="3600"/>
              <a:buFont typeface="Arial Black"/>
              <a:buNone/>
              <a:defRPr b="0" i="0" sz="3600" u="none" cap="none" strike="noStrike">
                <a:solidFill>
                  <a:schemeClr val="accent6"/>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29"/>
          <p:cNvSpPr/>
          <p:nvPr/>
        </p:nvSpPr>
        <p:spPr>
          <a:xfrm>
            <a:off x="9001124" y="0"/>
            <a:ext cx="142876" cy="1371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9"/>
          <p:cNvSpPr/>
          <p:nvPr/>
        </p:nvSpPr>
        <p:spPr>
          <a:xfrm>
            <a:off x="9001124" y="1371600"/>
            <a:ext cx="142876" cy="548640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ogo 2" id="17" name="Google Shape;17;p29"/>
          <p:cNvPicPr preferRelativeResize="0"/>
          <p:nvPr/>
        </p:nvPicPr>
        <p:blipFill rotWithShape="1">
          <a:blip r:embed="rId1">
            <a:alphaModFix/>
          </a:blip>
          <a:srcRect b="0" l="0" r="0" t="0"/>
          <a:stretch/>
        </p:blipFill>
        <p:spPr>
          <a:xfrm>
            <a:off x="6627132" y="223836"/>
            <a:ext cx="2103331" cy="8288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0.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9.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hyperlink" Target="https://www.uopeople.edu/blog/definition-of-bully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1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0.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en-US" sz="4000">
                <a:solidFill>
                  <a:srgbClr val="08A5EF"/>
                </a:solidFill>
                <a:latin typeface="Calibri"/>
                <a:ea typeface="Calibri"/>
                <a:cs typeface="Calibri"/>
                <a:sym typeface="Calibri"/>
              </a:rPr>
              <a:t>Grup: definiție, funcții, tipuri de grupuri.</a:t>
            </a:r>
            <a:endParaRPr/>
          </a:p>
        </p:txBody>
      </p:sp>
      <p:sp>
        <p:nvSpPr>
          <p:cNvPr id="98" name="Google Shape;98;p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F8E7B"/>
                </a:solidFill>
                <a:latin typeface="Arial"/>
                <a:ea typeface="Arial"/>
                <a:cs typeface="Arial"/>
                <a:sym typeface="Arial"/>
              </a:rPr>
              <a:t>Asociatia Centrul de Training European - CTE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I.6. CRITERII PENTRU A CREA UN GRUP</a:t>
            </a:r>
            <a:endParaRPr/>
          </a:p>
        </p:txBody>
      </p:sp>
      <p:sp>
        <p:nvSpPr>
          <p:cNvPr id="159" name="Google Shape;159;p12"/>
          <p:cNvSpPr txBox="1"/>
          <p:nvPr>
            <p:ph idx="1" type="body"/>
          </p:nvPr>
        </p:nvSpPr>
        <p:spPr>
          <a:xfrm>
            <a:off x="762000" y="1752600"/>
            <a:ext cx="7620000" cy="4750837"/>
          </a:xfrm>
          <a:prstGeom prst="rect">
            <a:avLst/>
          </a:prstGeom>
          <a:noFill/>
          <a:ln>
            <a:noFill/>
          </a:ln>
        </p:spPr>
        <p:txBody>
          <a:bodyPr anchorCtr="0" anchor="t" bIns="45700" lIns="91425" spcFirstLastPara="1" rIns="91425" wrap="square" tIns="45700">
            <a:normAutofit/>
          </a:bodyPr>
          <a:lstStyle/>
          <a:p>
            <a:pPr indent="-335216" lvl="0" marL="457200" rtl="0" algn="l">
              <a:lnSpc>
                <a:spcPct val="80000"/>
              </a:lnSpc>
              <a:spcBef>
                <a:spcPts val="880"/>
              </a:spcBef>
              <a:spcAft>
                <a:spcPts val="0"/>
              </a:spcAft>
              <a:buClr>
                <a:srgbClr val="000000"/>
              </a:buClr>
              <a:buSzPts val="1679"/>
              <a:buChar char="❖"/>
            </a:pPr>
            <a:r>
              <a:rPr lang="en-US" sz="1679" u="sng">
                <a:solidFill>
                  <a:srgbClr val="000000"/>
                </a:solidFill>
              </a:rPr>
              <a:t>Interacțiunea între membrii grupului:</a:t>
            </a:r>
            <a:endParaRPr sz="1679" u="sng">
              <a:solidFill>
                <a:srgbClr val="000000"/>
              </a:solidFill>
            </a:endParaRPr>
          </a:p>
          <a:p>
            <a:pPr indent="0" lvl="0" marL="0" rtl="0" algn="l">
              <a:lnSpc>
                <a:spcPct val="80000"/>
              </a:lnSpc>
              <a:spcBef>
                <a:spcPts val="880"/>
              </a:spcBef>
              <a:spcAft>
                <a:spcPts val="0"/>
              </a:spcAft>
              <a:buClr>
                <a:schemeClr val="dk1"/>
              </a:buClr>
              <a:buSzPts val="1100"/>
              <a:buNone/>
            </a:pPr>
            <a:r>
              <a:rPr b="0" lang="en-US" sz="1679">
                <a:solidFill>
                  <a:srgbClr val="000000"/>
                </a:solidFill>
              </a:rPr>
              <a:t>La nivel de bază, grupurile trebuie să permită unele forme de interacțiune între membrii lor. Nu trebuie să fie o interacțiune fizică față în față, cu toate acestea interacțiunea verbală sau scrisă poate fi suficientă.</a:t>
            </a:r>
            <a:endParaRPr b="0" sz="1679">
              <a:solidFill>
                <a:srgbClr val="000000"/>
              </a:solidFill>
            </a:endParaRPr>
          </a:p>
          <a:p>
            <a:pPr indent="-335216" lvl="0" marL="457200" rtl="0" algn="l">
              <a:lnSpc>
                <a:spcPct val="80000"/>
              </a:lnSpc>
              <a:spcBef>
                <a:spcPts val="880"/>
              </a:spcBef>
              <a:spcAft>
                <a:spcPts val="0"/>
              </a:spcAft>
              <a:buClr>
                <a:srgbClr val="000000"/>
              </a:buClr>
              <a:buSzPts val="1679"/>
              <a:buChar char="❖"/>
            </a:pPr>
            <a:r>
              <a:rPr lang="en-US" sz="1679" u="sng">
                <a:solidFill>
                  <a:srgbClr val="000000"/>
                </a:solidFill>
              </a:rPr>
              <a:t>Percepția calității de membru al grupului:</a:t>
            </a:r>
            <a:endParaRPr sz="1679" u="sng">
              <a:solidFill>
                <a:srgbClr val="000000"/>
              </a:solidFill>
            </a:endParaRPr>
          </a:p>
          <a:p>
            <a:pPr indent="0" lvl="0" marL="0" rtl="0" algn="l">
              <a:lnSpc>
                <a:spcPct val="80000"/>
              </a:lnSpc>
              <a:spcBef>
                <a:spcPts val="880"/>
              </a:spcBef>
              <a:spcAft>
                <a:spcPts val="0"/>
              </a:spcAft>
              <a:buClr>
                <a:schemeClr val="dk1"/>
              </a:buClr>
              <a:buSzPts val="1100"/>
              <a:buFont typeface="Arial"/>
              <a:buNone/>
            </a:pPr>
            <a:r>
              <a:rPr b="0" lang="en-US" sz="1679">
                <a:solidFill>
                  <a:srgbClr val="000000"/>
                </a:solidFill>
              </a:rPr>
              <a:t>Indivizii trebuie să se considere membri ai unui grup.</a:t>
            </a:r>
            <a:endParaRPr b="0" sz="1679">
              <a:solidFill>
                <a:srgbClr val="000000"/>
              </a:solidFill>
            </a:endParaRPr>
          </a:p>
          <a:p>
            <a:pPr indent="-335216" lvl="0" marL="457200" rtl="0" algn="l">
              <a:lnSpc>
                <a:spcPct val="80000"/>
              </a:lnSpc>
              <a:spcBef>
                <a:spcPts val="880"/>
              </a:spcBef>
              <a:spcAft>
                <a:spcPts val="0"/>
              </a:spcAft>
              <a:buClr>
                <a:srgbClr val="000000"/>
              </a:buClr>
              <a:buSzPts val="1679"/>
              <a:buChar char="❖"/>
            </a:pPr>
            <a:r>
              <a:rPr lang="en-US" sz="1679" u="sng">
                <a:solidFill>
                  <a:srgbClr val="000000"/>
                </a:solidFill>
              </a:rPr>
              <a:t>Obiective și norme comune:</a:t>
            </a:r>
            <a:endParaRPr sz="1679" u="sng">
              <a:solidFill>
                <a:srgbClr val="000000"/>
              </a:solidFill>
            </a:endParaRPr>
          </a:p>
          <a:p>
            <a:pPr indent="0" lvl="0" marL="0" rtl="0" algn="l">
              <a:lnSpc>
                <a:spcPct val="80000"/>
              </a:lnSpc>
              <a:spcBef>
                <a:spcPts val="880"/>
              </a:spcBef>
              <a:spcAft>
                <a:spcPts val="0"/>
              </a:spcAft>
              <a:buClr>
                <a:schemeClr val="dk1"/>
              </a:buClr>
              <a:buSzPts val="1100"/>
              <a:buFont typeface="Arial"/>
              <a:buNone/>
            </a:pPr>
            <a:r>
              <a:rPr b="0" lang="en-US" sz="1679">
                <a:solidFill>
                  <a:srgbClr val="000000"/>
                </a:solidFill>
              </a:rPr>
              <a:t>Oamenii devin membri ai unui grup pentru a atinge anumite obiective, cum ar fi evitarea singurătății, promovarea libertății de exprimare sau promovarea unei anumite cauze. Existența unor norme comune este o caracteristică foarte importantă a unui grup formal.</a:t>
            </a:r>
            <a:endParaRPr b="0" sz="1679">
              <a:solidFill>
                <a:srgbClr val="000000"/>
              </a:solidFill>
            </a:endParaRPr>
          </a:p>
          <a:p>
            <a:pPr indent="-335216" lvl="0" marL="457200" rtl="0" algn="l">
              <a:lnSpc>
                <a:spcPct val="80000"/>
              </a:lnSpc>
              <a:spcBef>
                <a:spcPts val="880"/>
              </a:spcBef>
              <a:spcAft>
                <a:spcPts val="0"/>
              </a:spcAft>
              <a:buClr>
                <a:srgbClr val="000000"/>
              </a:buClr>
              <a:buSzPts val="1679"/>
              <a:buChar char="❖"/>
            </a:pPr>
            <a:r>
              <a:rPr lang="en-US" sz="1679" u="sng">
                <a:solidFill>
                  <a:srgbClr val="000000"/>
                </a:solidFill>
              </a:rPr>
              <a:t>Interdependența destinului:</a:t>
            </a:r>
            <a:endParaRPr sz="1679" u="sng">
              <a:solidFill>
                <a:srgbClr val="000000"/>
              </a:solidFill>
            </a:endParaRPr>
          </a:p>
          <a:p>
            <a:pPr indent="0" lvl="0" marL="0" rtl="0" algn="l">
              <a:lnSpc>
                <a:spcPct val="80000"/>
              </a:lnSpc>
              <a:spcBef>
                <a:spcPts val="880"/>
              </a:spcBef>
              <a:spcAft>
                <a:spcPts val="0"/>
              </a:spcAft>
              <a:buClr>
                <a:schemeClr val="dk1"/>
              </a:buClr>
              <a:buSzPts val="1100"/>
              <a:buFont typeface="Arial"/>
              <a:buNone/>
            </a:pPr>
            <a:r>
              <a:rPr b="0" lang="en-US" sz="1679">
                <a:solidFill>
                  <a:srgbClr val="000000"/>
                </a:solidFill>
              </a:rPr>
              <a:t>Evenimentele care afectează un membru al grupului afectează alți membri ai grupului și pot afecta capacitatea grupului de a îndeplini obiectivele pentru care este posibil să fi fost format</a:t>
            </a:r>
            <a:endParaRPr b="0" sz="1679">
              <a:solidFill>
                <a:srgbClr val="000000"/>
              </a:solidFill>
            </a:endParaRPr>
          </a:p>
          <a:p>
            <a:pPr indent="0" lvl="0" marL="0" rtl="0" algn="l">
              <a:lnSpc>
                <a:spcPct val="80000"/>
              </a:lnSpc>
              <a:spcBef>
                <a:spcPts val="880"/>
              </a:spcBef>
              <a:spcAft>
                <a:spcPts val="0"/>
              </a:spcAft>
              <a:buClr>
                <a:schemeClr val="dk1"/>
              </a:buClr>
              <a:buSzPts val="1400"/>
              <a:buNone/>
            </a:pPr>
            <a:r>
              <a:t/>
            </a:r>
            <a:endParaRPr b="0" sz="1679">
              <a:solidFill>
                <a:srgbClr val="000000"/>
              </a:solidFill>
            </a:endParaRPr>
          </a:p>
        </p:txBody>
      </p:sp>
    </p:spTree>
  </p:cSld>
  <p:clrMapOvr>
    <a:masterClrMapping/>
  </p:clrMapOvr>
  <p:transition spd="slow">
    <p:push/>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B. Strategii de rezolvare a conflictelor în grupuri</a:t>
            </a:r>
            <a:endParaRPr/>
          </a:p>
        </p:txBody>
      </p:sp>
      <p:sp>
        <p:nvSpPr>
          <p:cNvPr id="774" name="Google Shape;774;p11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600"/>
              </a:spcBef>
              <a:spcAft>
                <a:spcPts val="0"/>
              </a:spcAft>
              <a:buSzPts val="2800"/>
              <a:buAutoNum type="arabicPeriod"/>
            </a:pPr>
            <a:r>
              <a:rPr lang="en-US" sz="3000"/>
              <a:t>Acceptă </a:t>
            </a:r>
            <a:r>
              <a:rPr b="1" lang="en-US" sz="3000"/>
              <a:t>conflictu</a:t>
            </a:r>
            <a:r>
              <a:rPr lang="en-US" sz="3000"/>
              <a:t>l</a:t>
            </a:r>
            <a:endParaRPr b="1" sz="3000"/>
          </a:p>
          <a:p>
            <a:pPr indent="-406400" lvl="0" marL="457200" rtl="0" algn="l">
              <a:lnSpc>
                <a:spcPct val="100000"/>
              </a:lnSpc>
              <a:spcBef>
                <a:spcPts val="0"/>
              </a:spcBef>
              <a:spcAft>
                <a:spcPts val="0"/>
              </a:spcAft>
              <a:buSzPts val="2800"/>
              <a:buAutoNum type="arabicPeriod"/>
            </a:pPr>
            <a:r>
              <a:rPr lang="en-US" sz="3000"/>
              <a:t>Discută despre deferențe</a:t>
            </a:r>
            <a:endParaRPr b="1" sz="3000"/>
          </a:p>
          <a:p>
            <a:pPr indent="-406400" lvl="0" marL="457200" rtl="0" algn="l">
              <a:lnSpc>
                <a:spcPct val="100000"/>
              </a:lnSpc>
              <a:spcBef>
                <a:spcPts val="0"/>
              </a:spcBef>
              <a:spcAft>
                <a:spcPts val="0"/>
              </a:spcAft>
              <a:buSzPts val="2800"/>
              <a:buAutoNum type="arabicPeriod"/>
            </a:pPr>
            <a:r>
              <a:rPr b="1" lang="en-US" sz="3000"/>
              <a:t>Ascult</a:t>
            </a:r>
            <a:r>
              <a:rPr lang="en-US" sz="3000"/>
              <a:t>ă</a:t>
            </a:r>
            <a:r>
              <a:rPr b="1" lang="en-US" sz="3000"/>
              <a:t> cu aten</a:t>
            </a:r>
            <a:r>
              <a:rPr lang="en-US" sz="3000"/>
              <a:t>ț</a:t>
            </a:r>
            <a:r>
              <a:rPr b="1" lang="en-US" sz="3000"/>
              <a:t>ie</a:t>
            </a:r>
            <a:endParaRPr b="1" sz="3000"/>
          </a:p>
          <a:p>
            <a:pPr indent="-406400" lvl="0" marL="457200" rtl="0" algn="l">
              <a:lnSpc>
                <a:spcPct val="100000"/>
              </a:lnSpc>
              <a:spcBef>
                <a:spcPts val="0"/>
              </a:spcBef>
              <a:spcAft>
                <a:spcPts val="0"/>
              </a:spcAft>
              <a:buSzPts val="2800"/>
              <a:buAutoNum type="arabicPeriod"/>
            </a:pPr>
            <a:r>
              <a:rPr b="1" lang="en-US" sz="3000"/>
              <a:t>Găs</a:t>
            </a:r>
            <a:r>
              <a:rPr lang="en-US" sz="3000"/>
              <a:t>ește</a:t>
            </a:r>
            <a:r>
              <a:rPr b="1" lang="en-US" sz="3000"/>
              <a:t> un </a:t>
            </a:r>
            <a:r>
              <a:rPr lang="en-US" sz="3000"/>
              <a:t>compromis</a:t>
            </a:r>
            <a:endParaRPr b="1" sz="3000"/>
          </a:p>
          <a:p>
            <a:pPr indent="-406400" lvl="0" marL="457200" rtl="0" algn="l">
              <a:lnSpc>
                <a:spcPct val="100000"/>
              </a:lnSpc>
              <a:spcBef>
                <a:spcPts val="0"/>
              </a:spcBef>
              <a:spcAft>
                <a:spcPts val="0"/>
              </a:spcAft>
              <a:buSzPts val="2800"/>
              <a:buAutoNum type="arabicPeriod"/>
            </a:pPr>
            <a:r>
              <a:rPr b="1" lang="en-US" sz="3000"/>
              <a:t>Oferă îndrumare</a:t>
            </a:r>
            <a:endParaRPr b="1" sz="3000"/>
          </a:p>
          <a:p>
            <a:pPr indent="-406400" lvl="0" marL="457200" rtl="0" algn="l">
              <a:lnSpc>
                <a:spcPct val="100000"/>
              </a:lnSpc>
              <a:spcBef>
                <a:spcPts val="0"/>
              </a:spcBef>
              <a:spcAft>
                <a:spcPts val="0"/>
              </a:spcAft>
              <a:buSzPts val="2800"/>
              <a:buAutoNum type="arabicPeriod"/>
            </a:pPr>
            <a:r>
              <a:rPr b="1" lang="en-US" sz="3000"/>
              <a:t>Fii </a:t>
            </a:r>
            <a:r>
              <a:rPr lang="en-US" sz="3000"/>
              <a:t>disponibil </a:t>
            </a:r>
            <a:r>
              <a:rPr b="1" lang="en-US" sz="3000"/>
              <a:t>să ierți</a:t>
            </a:r>
            <a:endParaRPr b="1" sz="3000"/>
          </a:p>
          <a:p>
            <a:pPr indent="0" lvl="0" marL="914400" rtl="0" algn="l">
              <a:lnSpc>
                <a:spcPct val="100000"/>
              </a:lnSpc>
              <a:spcBef>
                <a:spcPts val="600"/>
              </a:spcBef>
              <a:spcAft>
                <a:spcPts val="0"/>
              </a:spcAft>
              <a:buNone/>
            </a:pPr>
            <a:r>
              <a:t/>
            </a:r>
            <a:endParaRPr b="1" sz="30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457200" lvl="0" marL="457200" rtl="0" algn="l">
              <a:lnSpc>
                <a:spcPct val="100000"/>
              </a:lnSpc>
              <a:spcBef>
                <a:spcPts val="0"/>
              </a:spcBef>
              <a:spcAft>
                <a:spcPts val="0"/>
              </a:spcAft>
              <a:buSzPts val="3600"/>
              <a:buAutoNum type="arabicPeriod"/>
            </a:pPr>
            <a:r>
              <a:rPr lang="en-US"/>
              <a:t>Acceptă conflictul</a:t>
            </a:r>
            <a:endParaRPr/>
          </a:p>
        </p:txBody>
      </p:sp>
      <p:sp>
        <p:nvSpPr>
          <p:cNvPr id="780" name="Google Shape;780;p11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19100" lvl="0" marL="457200" rtl="0" algn="l">
              <a:lnSpc>
                <a:spcPct val="100000"/>
              </a:lnSpc>
              <a:spcBef>
                <a:spcPts val="360"/>
              </a:spcBef>
              <a:spcAft>
                <a:spcPts val="0"/>
              </a:spcAft>
              <a:buSzPts val="3000"/>
              <a:buChar char="●"/>
            </a:pPr>
            <a:r>
              <a:rPr b="0" lang="en-US" sz="3000"/>
              <a:t>nu evita conflictul sau pretinde că nu s-a întâmplat nimic</a:t>
            </a:r>
            <a:endParaRPr b="0" sz="3000"/>
          </a:p>
          <a:p>
            <a:pPr indent="0" lvl="0" marL="4572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rezolvă aceste probleme incomode cât mai curând posibil</a:t>
            </a:r>
            <a:endParaRPr b="0" sz="3000"/>
          </a:p>
          <a:p>
            <a:pPr indent="0" lvl="0" marL="4572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adresează-l direct și în privat</a:t>
            </a:r>
            <a:endParaRPr b="0" sz="3000"/>
          </a:p>
          <a:p>
            <a:pPr indent="0" lvl="0" marL="914400" rtl="0" algn="l">
              <a:lnSpc>
                <a:spcPct val="100000"/>
              </a:lnSpc>
              <a:spcBef>
                <a:spcPts val="360"/>
              </a:spcBef>
              <a:spcAft>
                <a:spcPts val="0"/>
              </a:spcAft>
              <a:buNone/>
            </a:pPr>
            <a:r>
              <a:t/>
            </a:r>
            <a:endParaRPr b="0" sz="30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2. </a:t>
            </a:r>
            <a:r>
              <a:rPr lang="en-US"/>
              <a:t>Discută despre deferențe</a:t>
            </a:r>
            <a:endParaRPr/>
          </a:p>
        </p:txBody>
      </p:sp>
      <p:sp>
        <p:nvSpPr>
          <p:cNvPr id="786" name="Google Shape;786;p11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stabilește un timp și un loc pentru a vorbi despre dezacorduri</a:t>
            </a:r>
            <a:endParaRPr b="0" sz="3000"/>
          </a:p>
          <a:p>
            <a:pPr indent="-419100" lvl="0" marL="457200" rtl="0" algn="l">
              <a:lnSpc>
                <a:spcPct val="100000"/>
              </a:lnSpc>
              <a:spcBef>
                <a:spcPts val="0"/>
              </a:spcBef>
              <a:spcAft>
                <a:spcPts val="0"/>
              </a:spcAft>
              <a:buSzPts val="3000"/>
              <a:buChar char="●"/>
            </a:pPr>
            <a:r>
              <a:rPr b="0" lang="en-US" sz="3000"/>
              <a:t>încearcă să ai suficient timp pentru fiecare membru al grupului și nu lăsa nicio persoană să monopolizeze conversația</a:t>
            </a:r>
            <a:endParaRPr b="0" sz="3000"/>
          </a:p>
          <a:p>
            <a:pPr indent="0" lvl="0" marL="0" rtl="0" algn="l">
              <a:lnSpc>
                <a:spcPct val="100000"/>
              </a:lnSpc>
              <a:spcBef>
                <a:spcPts val="360"/>
              </a:spcBef>
              <a:spcAft>
                <a:spcPts val="0"/>
              </a:spcAft>
              <a:buNone/>
            </a:pPr>
            <a:r>
              <a:t/>
            </a:r>
            <a:endParaRPr b="0" sz="30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3. </a:t>
            </a:r>
            <a:r>
              <a:rPr lang="en-US"/>
              <a:t>Ascultă cu atenție</a:t>
            </a:r>
            <a:endParaRPr/>
          </a:p>
        </p:txBody>
      </p:sp>
      <p:sp>
        <p:nvSpPr>
          <p:cNvPr id="792" name="Google Shape;792;p11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419100" lvl="0" marL="457200" rtl="0" algn="l">
              <a:lnSpc>
                <a:spcPct val="100000"/>
              </a:lnSpc>
              <a:spcBef>
                <a:spcPts val="360"/>
              </a:spcBef>
              <a:spcAft>
                <a:spcPts val="0"/>
              </a:spcAft>
              <a:buSzPts val="3000"/>
              <a:buChar char="●"/>
            </a:pPr>
            <a:r>
              <a:rPr b="0" lang="en-US" sz="3000"/>
              <a:t>este esențial să acorzi atenția tadeplină persoanei care vorbește</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reformuleză și repetă ceea ce ai auzit pentru a confirma înțelegerea</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pune întrebări clarificatoare dacă este necesar</a:t>
            </a:r>
            <a:endParaRPr b="0" sz="3000"/>
          </a:p>
          <a:p>
            <a:pPr indent="0" lvl="0" marL="457200" rtl="0" algn="l">
              <a:lnSpc>
                <a:spcPct val="100000"/>
              </a:lnSpc>
              <a:spcBef>
                <a:spcPts val="360"/>
              </a:spcBef>
              <a:spcAft>
                <a:spcPts val="0"/>
              </a:spcAft>
              <a:buNone/>
            </a:pPr>
            <a:r>
              <a:t/>
            </a:r>
            <a:endParaRPr b="0" sz="30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4. </a:t>
            </a:r>
            <a:r>
              <a:rPr lang="en-US"/>
              <a:t>Găsește un compromis</a:t>
            </a:r>
            <a:endParaRPr/>
          </a:p>
        </p:txBody>
      </p:sp>
      <p:sp>
        <p:nvSpPr>
          <p:cNvPr id="798" name="Google Shape;798;p11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19100" lvl="0" marL="457200" rtl="0" algn="l">
              <a:lnSpc>
                <a:spcPct val="100000"/>
              </a:lnSpc>
              <a:spcBef>
                <a:spcPts val="360"/>
              </a:spcBef>
              <a:spcAft>
                <a:spcPts val="0"/>
              </a:spcAft>
              <a:buSzPts val="3000"/>
              <a:buChar char="●"/>
            </a:pPr>
            <a:r>
              <a:rPr b="0" lang="en-US" sz="3000"/>
              <a:t>găsește puncte de acord</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fă lumină asupra aspectelor comune</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împărtășește exemple sau cazuri în care ești de acord cu cealaltă persoană sau poți vedea un alt punct de vedere</a:t>
            </a:r>
            <a:endParaRPr b="0" sz="3000"/>
          </a:p>
          <a:p>
            <a:pPr indent="0" lvl="0" marL="457200" rtl="0" algn="l">
              <a:lnSpc>
                <a:spcPct val="100000"/>
              </a:lnSpc>
              <a:spcBef>
                <a:spcPts val="360"/>
              </a:spcBef>
              <a:spcAft>
                <a:spcPts val="0"/>
              </a:spcAft>
              <a:buNone/>
            </a:pPr>
            <a:r>
              <a:t/>
            </a:r>
            <a:endParaRPr b="0" sz="30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1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5. </a:t>
            </a:r>
            <a:r>
              <a:rPr lang="en-US"/>
              <a:t>Oferă îndrumare</a:t>
            </a:r>
            <a:endParaRPr/>
          </a:p>
        </p:txBody>
      </p:sp>
      <p:sp>
        <p:nvSpPr>
          <p:cNvPr id="804" name="Google Shape;804;p11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19100" lvl="0" marL="457200" rtl="0" algn="l">
              <a:lnSpc>
                <a:spcPct val="100000"/>
              </a:lnSpc>
              <a:spcBef>
                <a:spcPts val="360"/>
              </a:spcBef>
              <a:spcAft>
                <a:spcPts val="0"/>
              </a:spcAft>
              <a:buSzPts val="3000"/>
              <a:buChar char="●"/>
            </a:pPr>
            <a:r>
              <a:rPr b="0" lang="en-US" sz="3000"/>
              <a:t>nu lua parte unui membru anume</a:t>
            </a:r>
            <a:endParaRPr b="0" sz="3000"/>
          </a:p>
          <a:p>
            <a:pPr indent="0" lvl="0" marL="9144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ghidează conversația</a:t>
            </a:r>
            <a:endParaRPr b="0" sz="3000"/>
          </a:p>
          <a:p>
            <a:pPr indent="0" lvl="0" marL="9144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evidențiază aspectele pozitive ale procesului și sugerează subiecte sau acțiuni conexe</a:t>
            </a:r>
            <a:endParaRPr b="0" sz="3000"/>
          </a:p>
          <a:p>
            <a:pPr indent="0" lvl="0" marL="914400" rtl="0" algn="l">
              <a:lnSpc>
                <a:spcPct val="100000"/>
              </a:lnSpc>
              <a:spcBef>
                <a:spcPts val="360"/>
              </a:spcBef>
              <a:spcAft>
                <a:spcPts val="0"/>
              </a:spcAft>
              <a:buNone/>
            </a:pPr>
            <a:r>
              <a:t/>
            </a:r>
            <a:endParaRPr b="0" sz="30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6. </a:t>
            </a:r>
            <a:r>
              <a:rPr lang="en-US"/>
              <a:t>Fii disponibil să ierți</a:t>
            </a:r>
            <a:endParaRPr/>
          </a:p>
        </p:txBody>
      </p:sp>
      <p:sp>
        <p:nvSpPr>
          <p:cNvPr id="810" name="Google Shape;810;p117"/>
          <p:cNvSpPr txBox="1"/>
          <p:nvPr>
            <p:ph idx="1" type="body"/>
          </p:nvPr>
        </p:nvSpPr>
        <p:spPr>
          <a:xfrm>
            <a:off x="457200" y="1752600"/>
            <a:ext cx="7859216" cy="4373563"/>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iartă-l pe celalalt</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spune-i celeilalte persoane că îți pare rău cu adevărat pentru orice cuvint sau acțiune rea </a:t>
            </a:r>
            <a:endParaRPr b="0" sz="3000"/>
          </a:p>
          <a:p>
            <a:pPr indent="0" lvl="0" marL="457200" rtl="0" algn="l">
              <a:lnSpc>
                <a:spcPct val="100000"/>
              </a:lnSpc>
              <a:spcBef>
                <a:spcPts val="360"/>
              </a:spcBef>
              <a:spcAft>
                <a:spcPts val="0"/>
              </a:spcAft>
              <a:buNone/>
            </a:pPr>
            <a:r>
              <a:t/>
            </a:r>
            <a:endParaRPr b="0" sz="30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18"/>
          <p:cNvSpPr txBox="1"/>
          <p:nvPr>
            <p:ph type="title"/>
          </p:nvPr>
        </p:nvSpPr>
        <p:spPr>
          <a:xfrm>
            <a:off x="457200" y="152725"/>
            <a:ext cx="62190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00000"/>
              <a:buFont typeface="Arial "/>
              <a:buNone/>
            </a:pPr>
            <a:r>
              <a:rPr lang="en-US"/>
              <a:t>d. Tipuri de conflicte și modul de abordare a acestora</a:t>
            </a:r>
            <a:endParaRPr/>
          </a:p>
        </p:txBody>
      </p:sp>
      <p:grpSp>
        <p:nvGrpSpPr>
          <p:cNvPr id="816" name="Google Shape;816;p118"/>
          <p:cNvGrpSpPr/>
          <p:nvPr/>
        </p:nvGrpSpPr>
        <p:grpSpPr>
          <a:xfrm>
            <a:off x="611560" y="2163417"/>
            <a:ext cx="7620000" cy="4312440"/>
            <a:chOff x="0" y="30561"/>
            <a:chExt cx="7620000" cy="4312440"/>
          </a:xfrm>
        </p:grpSpPr>
        <p:sp>
          <p:nvSpPr>
            <p:cNvPr id="817" name="Google Shape;817;p118"/>
            <p:cNvSpPr/>
            <p:nvPr/>
          </p:nvSpPr>
          <p:spPr>
            <a:xfrm>
              <a:off x="0" y="517641"/>
              <a:ext cx="7620000" cy="831600"/>
            </a:xfrm>
            <a:prstGeom prst="rect">
              <a:avLst/>
            </a:prstGeom>
            <a:solidFill>
              <a:schemeClr val="lt1">
                <a:alpha val="89803"/>
              </a:schemeClr>
            </a:solidFill>
            <a:ln cap="flat" cmpd="sng" w="9525">
              <a:solidFill>
                <a:srgbClr val="62A53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8"/>
            <p:cNvSpPr/>
            <p:nvPr/>
          </p:nvSpPr>
          <p:spPr>
            <a:xfrm>
              <a:off x="381000" y="30561"/>
              <a:ext cx="5334000" cy="974160"/>
            </a:xfrm>
            <a:prstGeom prst="roundRect">
              <a:avLst>
                <a:gd fmla="val 16667" name="adj"/>
              </a:avLst>
            </a:prstGeom>
            <a:gradFill>
              <a:gsLst>
                <a:gs pos="0">
                  <a:srgbClr val="5EB523"/>
                </a:gs>
                <a:gs pos="100000">
                  <a:srgbClr val="B3F99B"/>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8"/>
            <p:cNvSpPr txBox="1"/>
            <p:nvPr/>
          </p:nvSpPr>
          <p:spPr>
            <a:xfrm>
              <a:off x="428555" y="78116"/>
              <a:ext cx="5238890" cy="87905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3300"/>
                <a:buFont typeface="Arial"/>
                <a:buNone/>
              </a:pPr>
              <a:r>
                <a:rPr lang="en-US" sz="3300">
                  <a:solidFill>
                    <a:schemeClr val="lt1"/>
                  </a:solidFill>
                </a:rPr>
                <a:t>Conflict bazat pe sarcini</a:t>
              </a:r>
              <a:endParaRPr/>
            </a:p>
          </p:txBody>
        </p:sp>
        <p:sp>
          <p:nvSpPr>
            <p:cNvPr id="820" name="Google Shape;820;p118"/>
            <p:cNvSpPr/>
            <p:nvPr/>
          </p:nvSpPr>
          <p:spPr>
            <a:xfrm>
              <a:off x="0" y="2014521"/>
              <a:ext cx="7620000" cy="831600"/>
            </a:xfrm>
            <a:prstGeom prst="rect">
              <a:avLst/>
            </a:prstGeom>
            <a:solidFill>
              <a:schemeClr val="lt1">
                <a:alpha val="89803"/>
              </a:schemeClr>
            </a:solidFill>
            <a:ln cap="flat" cmpd="sng" w="9525">
              <a:solidFill>
                <a:srgbClr val="34A76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18"/>
            <p:cNvSpPr/>
            <p:nvPr/>
          </p:nvSpPr>
          <p:spPr>
            <a:xfrm>
              <a:off x="381000" y="1527441"/>
              <a:ext cx="5334000" cy="974160"/>
            </a:xfrm>
            <a:prstGeom prst="roundRect">
              <a:avLst>
                <a:gd fmla="val 16667" name="adj"/>
              </a:avLst>
            </a:prstGeom>
            <a:gradFill>
              <a:gsLst>
                <a:gs pos="0">
                  <a:srgbClr val="22B86B"/>
                </a:gs>
                <a:gs pos="100000">
                  <a:srgbClr val="9BF9BA"/>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18"/>
            <p:cNvSpPr txBox="1"/>
            <p:nvPr/>
          </p:nvSpPr>
          <p:spPr>
            <a:xfrm>
              <a:off x="428555" y="1574996"/>
              <a:ext cx="5238890" cy="87905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3300"/>
                <a:buFont typeface="Arial"/>
                <a:buNone/>
              </a:pPr>
              <a:r>
                <a:rPr lang="en-US" sz="3300">
                  <a:solidFill>
                    <a:schemeClr val="lt1"/>
                  </a:solidFill>
                </a:rPr>
                <a:t>Conflict bazat pe relații</a:t>
              </a:r>
              <a:endParaRPr/>
            </a:p>
          </p:txBody>
        </p:sp>
        <p:sp>
          <p:nvSpPr>
            <p:cNvPr id="823" name="Google Shape;823;p118"/>
            <p:cNvSpPr/>
            <p:nvPr/>
          </p:nvSpPr>
          <p:spPr>
            <a:xfrm>
              <a:off x="0" y="3511401"/>
              <a:ext cx="7620000" cy="831600"/>
            </a:xfrm>
            <a:prstGeom prst="rect">
              <a:avLst/>
            </a:prstGeom>
            <a:solidFill>
              <a:schemeClr val="lt1">
                <a:alpha val="89803"/>
              </a:schemeClr>
            </a:solidFill>
            <a:ln cap="flat" cmpd="sng" w="9525">
              <a:solidFill>
                <a:srgbClr val="43C1A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18"/>
            <p:cNvSpPr/>
            <p:nvPr/>
          </p:nvSpPr>
          <p:spPr>
            <a:xfrm>
              <a:off x="381000" y="3024321"/>
              <a:ext cx="5334000" cy="974160"/>
            </a:xfrm>
            <a:prstGeom prst="roundRect">
              <a:avLst>
                <a:gd fmla="val 16667" name="adj"/>
              </a:avLst>
            </a:prstGeom>
            <a:gradFill>
              <a:gsLst>
                <a:gs pos="0">
                  <a:srgbClr val="30D3AC"/>
                </a:gs>
                <a:gs pos="100000">
                  <a:srgbClr val="8FFFE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18"/>
            <p:cNvSpPr txBox="1"/>
            <p:nvPr/>
          </p:nvSpPr>
          <p:spPr>
            <a:xfrm>
              <a:off x="428555" y="3071876"/>
              <a:ext cx="5238900" cy="8790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3300"/>
                <a:buFont typeface="Arial"/>
                <a:buNone/>
              </a:pPr>
              <a:r>
                <a:rPr lang="en-US" sz="3300">
                  <a:solidFill>
                    <a:schemeClr val="lt1"/>
                  </a:solidFill>
                </a:rPr>
                <a:t>Conflict bazat pe valori</a:t>
              </a:r>
              <a:endParaRPr/>
            </a:p>
          </p:txBody>
        </p:sp>
      </p:gr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19"/>
          <p:cNvSpPr txBox="1"/>
          <p:nvPr>
            <p:ph type="title"/>
          </p:nvPr>
        </p:nvSpPr>
        <p:spPr>
          <a:xfrm>
            <a:off x="457200" y="152725"/>
            <a:ext cx="6070200" cy="1371600"/>
          </a:xfrm>
          <a:prstGeom prst="rect">
            <a:avLst/>
          </a:prstGeom>
          <a:noFill/>
          <a:ln>
            <a:noFill/>
          </a:ln>
        </p:spPr>
        <p:txBody>
          <a:bodyPr anchorCtr="0" anchor="b" bIns="45700" lIns="91425" spcFirstLastPara="1" rIns="91425" wrap="square" tIns="45700">
            <a:normAutofit/>
          </a:bodyPr>
          <a:lstStyle/>
          <a:p>
            <a:pPr indent="-457200" lvl="0" marL="457200" rtl="0" algn="l">
              <a:lnSpc>
                <a:spcPct val="100000"/>
              </a:lnSpc>
              <a:spcBef>
                <a:spcPts val="0"/>
              </a:spcBef>
              <a:spcAft>
                <a:spcPts val="0"/>
              </a:spcAft>
              <a:buSzPts val="3600"/>
              <a:buAutoNum type="arabicPeriod"/>
            </a:pPr>
            <a:r>
              <a:rPr lang="en-US"/>
              <a:t>Conflict bazat pe sarcini</a:t>
            </a:r>
            <a:endParaRPr/>
          </a:p>
        </p:txBody>
      </p:sp>
      <p:sp>
        <p:nvSpPr>
          <p:cNvPr id="831" name="Google Shape;831;p11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419100" lvl="0" marL="457200" rtl="0" algn="just">
              <a:lnSpc>
                <a:spcPct val="100000"/>
              </a:lnSpc>
              <a:spcBef>
                <a:spcPts val="360"/>
              </a:spcBef>
              <a:spcAft>
                <a:spcPts val="0"/>
              </a:spcAft>
              <a:buSzPts val="3000"/>
              <a:buChar char="●"/>
            </a:pPr>
            <a:r>
              <a:rPr b="0" lang="en-US" sz="3000"/>
              <a:t>implică probleme concrete legate de sarcinile membrilor grupului și poate include dispute cu privire la modul de împărțire a resurselor</a:t>
            </a:r>
            <a:endParaRPr b="0" sz="3000"/>
          </a:p>
          <a:p>
            <a:pPr indent="0" lvl="0" marL="0" rtl="0" algn="just">
              <a:lnSpc>
                <a:spcPct val="100000"/>
              </a:lnSpc>
              <a:spcBef>
                <a:spcPts val="360"/>
              </a:spcBef>
              <a:spcAft>
                <a:spcPts val="0"/>
              </a:spcAft>
              <a:buNone/>
            </a:pPr>
            <a:r>
              <a:t/>
            </a:r>
            <a:endParaRPr b="0" sz="3000"/>
          </a:p>
          <a:p>
            <a:pPr indent="-419100" lvl="0" marL="457200" rtl="0" algn="just">
              <a:lnSpc>
                <a:spcPct val="100000"/>
              </a:lnSpc>
              <a:spcBef>
                <a:spcPts val="360"/>
              </a:spcBef>
              <a:spcAft>
                <a:spcPts val="0"/>
              </a:spcAft>
              <a:buSzPts val="3000"/>
              <a:buChar char="●"/>
            </a:pPr>
            <a:r>
              <a:rPr b="0" lang="en-US" sz="3000"/>
              <a:t>este cel mai simplu de rezolvat</a:t>
            </a:r>
            <a:endParaRPr b="0" sz="3000"/>
          </a:p>
          <a:p>
            <a:pPr indent="0" lvl="0" marL="0" rtl="0" algn="just">
              <a:lnSpc>
                <a:spcPct val="100000"/>
              </a:lnSpc>
              <a:spcBef>
                <a:spcPts val="360"/>
              </a:spcBef>
              <a:spcAft>
                <a:spcPts val="0"/>
              </a:spcAft>
              <a:buNone/>
            </a:pPr>
            <a:r>
              <a:t/>
            </a:r>
            <a:endParaRPr b="0" sz="3000"/>
          </a:p>
          <a:p>
            <a:pPr indent="-419100" lvl="0" marL="457200" rtl="0" algn="just">
              <a:lnSpc>
                <a:spcPct val="100000"/>
              </a:lnSpc>
              <a:spcBef>
                <a:spcPts val="360"/>
              </a:spcBef>
              <a:spcAft>
                <a:spcPts val="0"/>
              </a:spcAft>
              <a:buSzPts val="3000"/>
              <a:buChar char="●"/>
            </a:pPr>
            <a:r>
              <a:rPr b="0" lang="en-US" sz="3000"/>
              <a:t>de multe ori beneficiază de intervenția liderilor unui grup</a:t>
            </a:r>
            <a:endParaRPr b="0" sz="3000"/>
          </a:p>
          <a:p>
            <a:pPr indent="0" lvl="0" marL="0" rtl="0" algn="just">
              <a:lnSpc>
                <a:spcPct val="100000"/>
              </a:lnSpc>
              <a:spcBef>
                <a:spcPts val="360"/>
              </a:spcBef>
              <a:spcAft>
                <a:spcPts val="0"/>
              </a:spcAft>
              <a:buNone/>
            </a:pPr>
            <a:r>
              <a:t/>
            </a:r>
            <a:endParaRPr b="0" sz="30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20"/>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2. </a:t>
            </a:r>
            <a:r>
              <a:rPr lang="en-US"/>
              <a:t>Conflict bazat pe relații</a:t>
            </a:r>
            <a:endParaRPr/>
          </a:p>
        </p:txBody>
      </p:sp>
      <p:sp>
        <p:nvSpPr>
          <p:cNvPr id="837" name="Google Shape;837;p120"/>
          <p:cNvSpPr txBox="1"/>
          <p:nvPr>
            <p:ph idx="1" type="body"/>
          </p:nvPr>
        </p:nvSpPr>
        <p:spPr>
          <a:xfrm>
            <a:off x="457200" y="2060848"/>
            <a:ext cx="7620000" cy="4373563"/>
          </a:xfrm>
          <a:prstGeom prst="rect">
            <a:avLst/>
          </a:prstGeom>
          <a:noFill/>
          <a:ln>
            <a:noFill/>
          </a:ln>
        </p:spPr>
        <p:txBody>
          <a:bodyPr anchorCtr="0" anchor="t" bIns="45700" lIns="91425" spcFirstLastPara="1" rIns="91425" wrap="square" tIns="45700">
            <a:normAutofit lnSpcReduction="20000"/>
          </a:bodyPr>
          <a:lstStyle/>
          <a:p>
            <a:pPr indent="-419100" lvl="0" marL="457200" rtl="0" algn="just">
              <a:lnSpc>
                <a:spcPct val="100000"/>
              </a:lnSpc>
              <a:spcBef>
                <a:spcPts val="360"/>
              </a:spcBef>
              <a:spcAft>
                <a:spcPts val="0"/>
              </a:spcAft>
              <a:buSzPts val="3000"/>
              <a:buChar char="●"/>
            </a:pPr>
            <a:r>
              <a:rPr b="0" lang="en-US" sz="3000"/>
              <a:t>apare din diferențele de personalitate, stil, chestiuni de gust și chiar stiluri de conflict</a:t>
            </a:r>
            <a:endParaRPr b="0" sz="3000"/>
          </a:p>
          <a:p>
            <a:pPr indent="0" lvl="0" marL="0" rtl="0" algn="just">
              <a:lnSpc>
                <a:spcPct val="100000"/>
              </a:lnSpc>
              <a:spcBef>
                <a:spcPts val="360"/>
              </a:spcBef>
              <a:spcAft>
                <a:spcPts val="0"/>
              </a:spcAft>
              <a:buNone/>
            </a:pPr>
            <a:r>
              <a:t/>
            </a:r>
            <a:endParaRPr b="0" sz="3000"/>
          </a:p>
          <a:p>
            <a:pPr indent="-419100" lvl="0" marL="457200" rtl="0" algn="just">
              <a:lnSpc>
                <a:spcPct val="100000"/>
              </a:lnSpc>
              <a:spcBef>
                <a:spcPts val="360"/>
              </a:spcBef>
              <a:spcAft>
                <a:spcPts val="0"/>
              </a:spcAft>
              <a:buSzPts val="3000"/>
              <a:buChar char="●"/>
            </a:pPr>
            <a:r>
              <a:rPr b="0" lang="en-US" sz="3000"/>
              <a:t>identifică sursa tensiunii și concentează-te pe ascultarea punctului de vedere al celuilalt</a:t>
            </a:r>
            <a:endParaRPr b="0" sz="3000"/>
          </a:p>
          <a:p>
            <a:pPr indent="0" lvl="0" marL="0" rtl="0" algn="just">
              <a:lnSpc>
                <a:spcPct val="100000"/>
              </a:lnSpc>
              <a:spcBef>
                <a:spcPts val="360"/>
              </a:spcBef>
              <a:spcAft>
                <a:spcPts val="0"/>
              </a:spcAft>
              <a:buNone/>
            </a:pPr>
            <a:r>
              <a:t/>
            </a:r>
            <a:endParaRPr b="0" sz="3000"/>
          </a:p>
          <a:p>
            <a:pPr indent="-419100" lvl="0" marL="457200" rtl="0" algn="just">
              <a:lnSpc>
                <a:spcPct val="100000"/>
              </a:lnSpc>
              <a:spcBef>
                <a:spcPts val="360"/>
              </a:spcBef>
              <a:spcAft>
                <a:spcPts val="0"/>
              </a:spcAft>
              <a:buSzPts val="3000"/>
              <a:buChar char="●"/>
            </a:pPr>
            <a:r>
              <a:rPr b="0" lang="en-US" sz="3000"/>
              <a:t>rezistă impulsului de a argumenta prea mult sau de a apăra propria poziție</a:t>
            </a:r>
            <a:endParaRPr b="0" sz="3000"/>
          </a:p>
          <a:p>
            <a:pPr indent="0" lvl="0" marL="457200" rtl="0" algn="just">
              <a:lnSpc>
                <a:spcPct val="100000"/>
              </a:lnSpc>
              <a:spcBef>
                <a:spcPts val="360"/>
              </a:spcBef>
              <a:spcAft>
                <a:spcPts val="0"/>
              </a:spcAft>
              <a:buNone/>
            </a:pPr>
            <a:r>
              <a:t/>
            </a:r>
            <a:endParaRPr b="0"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 FUNCȚIILE GRUPURILOR</a:t>
            </a:r>
            <a:endParaRPr>
              <a:solidFill>
                <a:srgbClr val="00B0F0"/>
              </a:solidFill>
            </a:endParaRPr>
          </a:p>
        </p:txBody>
      </p:sp>
      <p:sp>
        <p:nvSpPr>
          <p:cNvPr id="165" name="Google Shape;165;p13"/>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1080"/>
              </a:spcBef>
              <a:spcAft>
                <a:spcPts val="0"/>
              </a:spcAft>
              <a:buSzPts val="2400"/>
              <a:buChar char="●"/>
            </a:pPr>
            <a:r>
              <a:rPr b="0" lang="en-US" sz="2400"/>
              <a:t>Grupul este contextul care stimulează căutarea soluțiilor, produce conflicte socio-cognitive, facilitează cunoașterea cadrelor alternative de referință.</a:t>
            </a:r>
            <a:endParaRPr b="0" sz="2400"/>
          </a:p>
          <a:p>
            <a:pPr indent="0" lvl="0" marL="0" rtl="0" algn="l">
              <a:lnSpc>
                <a:spcPct val="100000"/>
              </a:lnSpc>
              <a:spcBef>
                <a:spcPts val="1080"/>
              </a:spcBef>
              <a:spcAft>
                <a:spcPts val="0"/>
              </a:spcAft>
              <a:buNone/>
            </a:pPr>
            <a:r>
              <a:t/>
            </a:r>
            <a:endParaRPr b="0" sz="2400"/>
          </a:p>
          <a:p>
            <a:pPr indent="-381000" lvl="0" marL="457200" rtl="0" algn="l">
              <a:lnSpc>
                <a:spcPct val="100000"/>
              </a:lnSpc>
              <a:spcBef>
                <a:spcPts val="1080"/>
              </a:spcBef>
              <a:spcAft>
                <a:spcPts val="0"/>
              </a:spcAft>
              <a:buSzPts val="2400"/>
              <a:buChar char="●"/>
            </a:pPr>
            <a:r>
              <a:rPr b="0" lang="en-US" sz="2400"/>
              <a:t>Funcțiile grupului sunt:</a:t>
            </a:r>
            <a:endParaRPr b="0" sz="2400"/>
          </a:p>
          <a:p>
            <a:pPr indent="-381000" lvl="0" marL="1371600" rtl="0" algn="l">
              <a:lnSpc>
                <a:spcPct val="100000"/>
              </a:lnSpc>
              <a:spcBef>
                <a:spcPts val="0"/>
              </a:spcBef>
              <a:spcAft>
                <a:spcPts val="0"/>
              </a:spcAft>
              <a:buClr>
                <a:srgbClr val="FF0000"/>
              </a:buClr>
              <a:buSzPts val="2400"/>
              <a:buChar char="❖"/>
            </a:pPr>
            <a:r>
              <a:rPr lang="en-US" sz="2400">
                <a:solidFill>
                  <a:srgbClr val="FF0000"/>
                </a:solidFill>
              </a:rPr>
              <a:t>Satisfacerea nevoilor;</a:t>
            </a:r>
            <a:endParaRPr sz="2400">
              <a:solidFill>
                <a:srgbClr val="FF0000"/>
              </a:solidFill>
            </a:endParaRPr>
          </a:p>
          <a:p>
            <a:pPr indent="-381000" lvl="0" marL="1371600" rtl="0" algn="l">
              <a:lnSpc>
                <a:spcPct val="100000"/>
              </a:lnSpc>
              <a:spcBef>
                <a:spcPts val="0"/>
              </a:spcBef>
              <a:spcAft>
                <a:spcPts val="0"/>
              </a:spcAft>
              <a:buClr>
                <a:srgbClr val="FF0000"/>
              </a:buClr>
              <a:buSzPts val="2400"/>
              <a:buChar char="❖"/>
            </a:pPr>
            <a:r>
              <a:rPr lang="en-US" sz="2400">
                <a:solidFill>
                  <a:srgbClr val="FF0000"/>
                </a:solidFill>
              </a:rPr>
              <a:t>Loialitatea membrilor;</a:t>
            </a:r>
            <a:endParaRPr sz="2400">
              <a:solidFill>
                <a:srgbClr val="FF0000"/>
              </a:solidFill>
            </a:endParaRPr>
          </a:p>
          <a:p>
            <a:pPr indent="-381000" lvl="0" marL="1371600" rtl="0" algn="l">
              <a:lnSpc>
                <a:spcPct val="100000"/>
              </a:lnSpc>
              <a:spcBef>
                <a:spcPts val="0"/>
              </a:spcBef>
              <a:spcAft>
                <a:spcPts val="0"/>
              </a:spcAft>
              <a:buClr>
                <a:srgbClr val="FF0000"/>
              </a:buClr>
              <a:buSzPts val="2400"/>
              <a:buChar char="❖"/>
            </a:pPr>
            <a:r>
              <a:rPr lang="en-US" sz="2400">
                <a:solidFill>
                  <a:srgbClr val="FF0000"/>
                </a:solidFill>
              </a:rPr>
              <a:t>Credință pentru grup.</a:t>
            </a:r>
            <a:endParaRPr sz="2400">
              <a:solidFill>
                <a:srgbClr val="FF0000"/>
              </a:solidFill>
            </a:endParaRPr>
          </a:p>
          <a:p>
            <a:pPr indent="0" lvl="0" marL="0" rtl="0" algn="l">
              <a:lnSpc>
                <a:spcPct val="100000"/>
              </a:lnSpc>
              <a:spcBef>
                <a:spcPts val="1080"/>
              </a:spcBef>
              <a:spcAft>
                <a:spcPts val="0"/>
              </a:spcAft>
              <a:buNone/>
            </a:pPr>
            <a:r>
              <a:t/>
            </a:r>
            <a:endParaRPr b="0" sz="2400"/>
          </a:p>
        </p:txBody>
      </p:sp>
    </p:spTree>
  </p:cSld>
  <p:clrMapOvr>
    <a:masterClrMapping/>
  </p:clrMapOvr>
  <p:transition spd="slow">
    <p:push/>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21"/>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3. </a:t>
            </a:r>
            <a:r>
              <a:rPr lang="en-US"/>
              <a:t>Conflict bazat pe valori</a:t>
            </a:r>
            <a:endParaRPr/>
          </a:p>
        </p:txBody>
      </p:sp>
      <p:sp>
        <p:nvSpPr>
          <p:cNvPr id="843" name="Google Shape;843;p121"/>
          <p:cNvSpPr txBox="1"/>
          <p:nvPr>
            <p:ph idx="1" type="body"/>
          </p:nvPr>
        </p:nvSpPr>
        <p:spPr>
          <a:xfrm>
            <a:off x="457200" y="2132856"/>
            <a:ext cx="7620000" cy="4373563"/>
          </a:xfrm>
          <a:prstGeom prst="rect">
            <a:avLst/>
          </a:prstGeom>
          <a:noFill/>
          <a:ln>
            <a:noFill/>
          </a:ln>
        </p:spPr>
        <p:txBody>
          <a:bodyPr anchorCtr="0" anchor="t" bIns="45700" lIns="91425" spcFirstLastPara="1" rIns="91425" wrap="square" tIns="45700">
            <a:normAutofit lnSpcReduction="10000"/>
          </a:bodyPr>
          <a:lstStyle/>
          <a:p>
            <a:pPr indent="-419100" lvl="0" marL="457200" rtl="0" algn="just">
              <a:lnSpc>
                <a:spcPct val="100000"/>
              </a:lnSpc>
              <a:spcBef>
                <a:spcPts val="360"/>
              </a:spcBef>
              <a:spcAft>
                <a:spcPts val="0"/>
              </a:spcAft>
              <a:buSzPts val="3000"/>
              <a:buChar char="●"/>
            </a:pPr>
            <a:r>
              <a:rPr b="0" lang="en-US" sz="3000"/>
              <a:t>apare din diferențe fundamentale în ceea ce privește valorile (pot include diferențe în politică, religie, etică, norme și alte credințe adânci)</a:t>
            </a:r>
            <a:endParaRPr b="0" sz="3000"/>
          </a:p>
          <a:p>
            <a:pPr indent="-419100" lvl="0" marL="457200" rtl="0" algn="just">
              <a:lnSpc>
                <a:spcPct val="100000"/>
              </a:lnSpc>
              <a:spcBef>
                <a:spcPts val="0"/>
              </a:spcBef>
              <a:spcAft>
                <a:spcPts val="0"/>
              </a:spcAft>
              <a:buSzPts val="3000"/>
              <a:buChar char="●"/>
            </a:pPr>
            <a:r>
              <a:rPr b="0" lang="en-US" sz="3000"/>
              <a:t>disputa care implică valori tinde să sporească defensivitatea, neîncrederea și înstrăinarea</a:t>
            </a:r>
            <a:endParaRPr b="0" sz="3000"/>
          </a:p>
          <a:p>
            <a:pPr indent="-419100" lvl="0" marL="457200" rtl="0" algn="just">
              <a:lnSpc>
                <a:spcPct val="100000"/>
              </a:lnSpc>
              <a:spcBef>
                <a:spcPts val="0"/>
              </a:spcBef>
              <a:spcAft>
                <a:spcPts val="0"/>
              </a:spcAft>
              <a:buSzPts val="3000"/>
              <a:buChar char="●"/>
            </a:pPr>
            <a:r>
              <a:rPr b="0" lang="en-US" sz="3000"/>
              <a:t>trece dincolo de demonizare spre înțelegere reciprocă și respect prin dialog</a:t>
            </a:r>
            <a:endParaRPr b="0" sz="3000"/>
          </a:p>
          <a:p>
            <a:pPr indent="0" lvl="0" marL="457200" rtl="0" algn="just">
              <a:lnSpc>
                <a:spcPct val="100000"/>
              </a:lnSpc>
              <a:spcBef>
                <a:spcPts val="360"/>
              </a:spcBef>
              <a:spcAft>
                <a:spcPts val="0"/>
              </a:spcAft>
              <a:buNone/>
            </a:pPr>
            <a:r>
              <a:t/>
            </a:r>
            <a:endParaRPr b="0" sz="3000"/>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22"/>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Probleme comune în grupuri</a:t>
            </a:r>
            <a:endParaRPr/>
          </a:p>
        </p:txBody>
      </p:sp>
      <p:sp>
        <p:nvSpPr>
          <p:cNvPr id="849" name="Google Shape;849;p122"/>
          <p:cNvSpPr txBox="1"/>
          <p:nvPr>
            <p:ph idx="1" type="body"/>
          </p:nvPr>
        </p:nvSpPr>
        <p:spPr>
          <a:xfrm>
            <a:off x="457200" y="2132856"/>
            <a:ext cx="7620000" cy="4373563"/>
          </a:xfrm>
          <a:prstGeom prst="rect">
            <a:avLst/>
          </a:prstGeom>
          <a:noFill/>
          <a:ln>
            <a:noFill/>
          </a:ln>
        </p:spPr>
        <p:txBody>
          <a:bodyPr anchorCtr="0" anchor="t" bIns="45700" lIns="91425" spcFirstLastPara="1" rIns="91425" wrap="square" tIns="45700">
            <a:normAutofit/>
          </a:bodyPr>
          <a:lstStyle/>
          <a:p>
            <a:pPr indent="-419100" lvl="1" marL="914400" rtl="0" algn="just">
              <a:lnSpc>
                <a:spcPct val="100000"/>
              </a:lnSpc>
              <a:spcBef>
                <a:spcPts val="600"/>
              </a:spcBef>
              <a:spcAft>
                <a:spcPts val="0"/>
              </a:spcAft>
              <a:buSzPts val="3000"/>
              <a:buAutoNum type="arabicPeriod"/>
            </a:pPr>
            <a:r>
              <a:rPr b="1" lang="en-US" sz="3000"/>
              <a:t>Comunicare slabă</a:t>
            </a:r>
            <a:endParaRPr b="1" sz="3000"/>
          </a:p>
          <a:p>
            <a:pPr indent="-419100" lvl="1" marL="914400" rtl="0" algn="just">
              <a:lnSpc>
                <a:spcPct val="100000"/>
              </a:lnSpc>
              <a:spcBef>
                <a:spcPts val="0"/>
              </a:spcBef>
              <a:spcAft>
                <a:spcPts val="0"/>
              </a:spcAft>
              <a:buSzPts val="3000"/>
              <a:buAutoNum type="arabicPeriod"/>
            </a:pPr>
            <a:r>
              <a:rPr b="1" lang="en-US" sz="3000"/>
              <a:t>Probleme personale</a:t>
            </a:r>
            <a:endParaRPr b="1" sz="3000"/>
          </a:p>
          <a:p>
            <a:pPr indent="-419100" lvl="1" marL="914400" rtl="0" algn="just">
              <a:lnSpc>
                <a:spcPct val="100000"/>
              </a:lnSpc>
              <a:spcBef>
                <a:spcPts val="0"/>
              </a:spcBef>
              <a:spcAft>
                <a:spcPts val="0"/>
              </a:spcAft>
              <a:buSzPts val="3000"/>
              <a:buAutoNum type="arabicPeriod"/>
            </a:pPr>
            <a:r>
              <a:rPr b="1" lang="en-US" sz="3000"/>
              <a:t>Contribuție inegală</a:t>
            </a:r>
            <a:endParaRPr b="1" sz="3000"/>
          </a:p>
          <a:p>
            <a:pPr indent="-419100" lvl="1" marL="914400" rtl="0" algn="just">
              <a:lnSpc>
                <a:spcPct val="100000"/>
              </a:lnSpc>
              <a:spcBef>
                <a:spcPts val="0"/>
              </a:spcBef>
              <a:spcAft>
                <a:spcPts val="0"/>
              </a:spcAft>
              <a:buSzPts val="3000"/>
              <a:buAutoNum type="arabicPeriod"/>
            </a:pPr>
            <a:r>
              <a:rPr b="1" lang="en-US" sz="3000"/>
              <a:t>Lipsa concentrării</a:t>
            </a:r>
            <a:endParaRPr b="1" sz="3000"/>
          </a:p>
          <a:p>
            <a:pPr indent="-419100" lvl="1" marL="914400" rtl="0" algn="just">
              <a:lnSpc>
                <a:spcPct val="100000"/>
              </a:lnSpc>
              <a:spcBef>
                <a:spcPts val="0"/>
              </a:spcBef>
              <a:spcAft>
                <a:spcPts val="0"/>
              </a:spcAft>
              <a:buSzPts val="3000"/>
              <a:buAutoNum type="arabicPeriod"/>
            </a:pPr>
            <a:r>
              <a:rPr b="1" lang="en-US" sz="3000"/>
              <a:t>Termene depășite</a:t>
            </a:r>
            <a:endParaRPr b="1" sz="3000"/>
          </a:p>
          <a:p>
            <a:pPr indent="0" lvl="0" marL="1371600" rtl="0" algn="just">
              <a:lnSpc>
                <a:spcPct val="100000"/>
              </a:lnSpc>
              <a:spcBef>
                <a:spcPts val="600"/>
              </a:spcBef>
              <a:spcAft>
                <a:spcPts val="0"/>
              </a:spcAft>
              <a:buNone/>
            </a:pPr>
            <a:r>
              <a:t/>
            </a:r>
            <a:endParaRPr b="1" sz="300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23"/>
          <p:cNvSpPr txBox="1"/>
          <p:nvPr>
            <p:ph type="title"/>
          </p:nvPr>
        </p:nvSpPr>
        <p:spPr>
          <a:xfrm>
            <a:off x="1259632" y="3430487"/>
            <a:ext cx="6419056" cy="1371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11111"/>
              <a:buNone/>
            </a:pPr>
            <a:r>
              <a:rPr lang="en-US"/>
              <a:t>II. Managementul conflictelor</a:t>
            </a:r>
            <a:endParaRPr/>
          </a:p>
          <a:p>
            <a:pPr indent="0" lvl="0" marL="0" rtl="0" algn="ctr">
              <a:lnSpc>
                <a:spcPct val="100000"/>
              </a:lnSpc>
              <a:spcBef>
                <a:spcPts val="0"/>
              </a:spcBef>
              <a:spcAft>
                <a:spcPts val="0"/>
              </a:spcAft>
              <a:buSzPct val="111111"/>
              <a:buNone/>
            </a:pPr>
            <a:r>
              <a:t/>
            </a:r>
            <a:endParaRPr/>
          </a:p>
          <a:p>
            <a:pPr indent="0" lvl="0" marL="0" rtl="0" algn="ctr">
              <a:lnSpc>
                <a:spcPct val="100000"/>
              </a:lnSpc>
              <a:spcBef>
                <a:spcPts val="0"/>
              </a:spcBef>
              <a:spcAft>
                <a:spcPts val="0"/>
              </a:spcAft>
              <a:buSzPct val="111111"/>
              <a:buNone/>
            </a:pPr>
            <a:r>
              <a:t/>
            </a:r>
            <a:endParaRPr/>
          </a:p>
          <a:p>
            <a:pPr indent="0" lvl="0" marL="0" rtl="0" algn="ctr">
              <a:lnSpc>
                <a:spcPct val="100000"/>
              </a:lnSpc>
              <a:spcBef>
                <a:spcPts val="0"/>
              </a:spcBef>
              <a:spcAft>
                <a:spcPts val="0"/>
              </a:spcAft>
              <a:buSzPct val="111111"/>
              <a:buNone/>
            </a:pPr>
            <a:r>
              <a:rPr lang="en-US"/>
              <a:t>Cum le rezolvăm?</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24"/>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Comunicare slabă</a:t>
            </a:r>
            <a:endParaRPr/>
          </a:p>
        </p:txBody>
      </p:sp>
      <p:grpSp>
        <p:nvGrpSpPr>
          <p:cNvPr id="860" name="Google Shape;860;p124"/>
          <p:cNvGrpSpPr/>
          <p:nvPr/>
        </p:nvGrpSpPr>
        <p:grpSpPr>
          <a:xfrm>
            <a:off x="762000" y="2133932"/>
            <a:ext cx="7619999" cy="4371411"/>
            <a:chOff x="0" y="1076"/>
            <a:chExt cx="7619999" cy="4371411"/>
          </a:xfrm>
        </p:grpSpPr>
        <p:sp>
          <p:nvSpPr>
            <p:cNvPr id="861" name="Google Shape;861;p124"/>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24"/>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863" name="Google Shape;863;p124"/>
            <p:cNvSpPr/>
            <p:nvPr/>
          </p:nvSpPr>
          <p:spPr>
            <a:xfrm rot="5400000">
              <a:off x="3849667" y="-2737903"/>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24"/>
            <p:cNvSpPr txBox="1"/>
            <p:nvPr/>
          </p:nvSpPr>
          <p:spPr>
            <a:xfrm>
              <a:off x="1110689" y="51422"/>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330"/>
                </a:spcBef>
                <a:spcAft>
                  <a:spcPts val="0"/>
                </a:spcAft>
                <a:buSzPts val="2200"/>
                <a:buChar char="•"/>
              </a:pPr>
              <a:r>
                <a:rPr lang="en-US" sz="2200"/>
                <a:t>clarifică orice nu s-a înțeles</a:t>
              </a:r>
              <a:endParaRPr sz="2200"/>
            </a:p>
            <a:p>
              <a:pPr indent="-228600" lvl="1" marL="228600" marR="0" rtl="0" algn="l">
                <a:lnSpc>
                  <a:spcPct val="90000"/>
                </a:lnSpc>
                <a:spcBef>
                  <a:spcPts val="330"/>
                </a:spcBef>
                <a:spcAft>
                  <a:spcPts val="0"/>
                </a:spcAft>
                <a:buSzPts val="2200"/>
                <a:buChar char="•"/>
              </a:pPr>
              <a:r>
                <a:rPr lang="en-US" sz="2200"/>
                <a:t>pune întrebări în loc să faci acuzații</a:t>
              </a:r>
              <a:endParaRPr sz="2200"/>
            </a:p>
          </p:txBody>
        </p:sp>
        <p:sp>
          <p:nvSpPr>
            <p:cNvPr id="865" name="Google Shape;865;p124"/>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24"/>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867" name="Google Shape;867;p124"/>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24"/>
            <p:cNvSpPr txBox="1"/>
            <p:nvPr/>
          </p:nvSpPr>
          <p:spPr>
            <a:xfrm>
              <a:off x="1110689" y="1443779"/>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330"/>
                </a:spcBef>
                <a:spcAft>
                  <a:spcPts val="0"/>
                </a:spcAft>
                <a:buSzPts val="2200"/>
                <a:buChar char="•"/>
              </a:pPr>
              <a:r>
                <a:rPr lang="en-US" sz="2200"/>
                <a:t>încearcă să ceri în loc să impui lucruri</a:t>
              </a:r>
              <a:endParaRPr sz="2200"/>
            </a:p>
            <a:p>
              <a:pPr indent="-228600" lvl="1" marL="228600" marR="0" rtl="0" algn="l">
                <a:lnSpc>
                  <a:spcPct val="90000"/>
                </a:lnSpc>
                <a:spcBef>
                  <a:spcPts val="330"/>
                </a:spcBef>
                <a:spcAft>
                  <a:spcPts val="0"/>
                </a:spcAft>
                <a:buSzPts val="2200"/>
                <a:buChar char="•"/>
              </a:pPr>
              <a:r>
                <a:rPr lang="en-US" sz="2200"/>
                <a:t>exprimă-ți opiniile </a:t>
              </a:r>
              <a:endParaRPr sz="2200"/>
            </a:p>
          </p:txBody>
        </p:sp>
        <p:sp>
          <p:nvSpPr>
            <p:cNvPr id="869" name="Google Shape;869;p124"/>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24"/>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871" name="Google Shape;871;p124"/>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24"/>
            <p:cNvSpPr txBox="1"/>
            <p:nvPr/>
          </p:nvSpPr>
          <p:spPr>
            <a:xfrm>
              <a:off x="1110689" y="2836136"/>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330"/>
                </a:spcBef>
                <a:spcAft>
                  <a:spcPts val="0"/>
                </a:spcAft>
                <a:buSzPts val="2200"/>
                <a:buChar char="•"/>
              </a:pPr>
              <a:r>
                <a:rPr lang="en-US" sz="2200"/>
                <a:t>oferă critici constructive</a:t>
              </a:r>
              <a:endParaRPr sz="2200"/>
            </a:p>
            <a:p>
              <a:pPr indent="-228600" lvl="1" marL="228600" marR="0" rtl="0" algn="l">
                <a:lnSpc>
                  <a:spcPct val="90000"/>
                </a:lnSpc>
                <a:spcBef>
                  <a:spcPts val="330"/>
                </a:spcBef>
                <a:spcAft>
                  <a:spcPts val="0"/>
                </a:spcAft>
                <a:buSzPts val="2200"/>
                <a:buChar char="•"/>
              </a:pPr>
              <a:r>
                <a:rPr lang="en-US" sz="2200"/>
                <a:t>vorbește respectuos și pozitiv</a:t>
              </a:r>
              <a:endParaRPr sz="2200"/>
            </a:p>
          </p:txBody>
        </p:sp>
      </p:gr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25"/>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Sfaturi si trucuri</a:t>
            </a:r>
            <a:endParaRPr/>
          </a:p>
        </p:txBody>
      </p:sp>
      <p:sp>
        <p:nvSpPr>
          <p:cNvPr id="878" name="Google Shape;878;p12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228600" lvl="0" marL="457200" rtl="0" algn="l">
              <a:lnSpc>
                <a:spcPct val="100000"/>
              </a:lnSpc>
              <a:spcBef>
                <a:spcPts val="360"/>
              </a:spcBef>
              <a:spcAft>
                <a:spcPts val="0"/>
              </a:spcAft>
              <a:buClr>
                <a:schemeClr val="dk1"/>
              </a:buClr>
              <a:buSzPts val="1100"/>
              <a:buFont typeface="Arial"/>
              <a:buNone/>
            </a:pPr>
            <a:r>
              <a:rPr b="0" lang="en-US" sz="3000"/>
              <a:t>În loc să spui „Te înșeli”, spune „Nu cred că sunt de acord cu asta pentru că ...”.</a:t>
            </a:r>
            <a:endParaRPr b="0" sz="3000"/>
          </a:p>
          <a:p>
            <a:pPr indent="-228600" lvl="0" marL="457200" rtl="0" algn="l">
              <a:lnSpc>
                <a:spcPct val="100000"/>
              </a:lnSpc>
              <a:spcBef>
                <a:spcPts val="360"/>
              </a:spcBef>
              <a:spcAft>
                <a:spcPts val="0"/>
              </a:spcAft>
              <a:buClr>
                <a:schemeClr val="dk1"/>
              </a:buClr>
              <a:buSzPts val="1100"/>
              <a:buFont typeface="Arial"/>
              <a:buNone/>
            </a:pPr>
            <a:r>
              <a:t/>
            </a:r>
            <a:endParaRPr b="0" sz="3000"/>
          </a:p>
          <a:p>
            <a:pPr indent="-228600" lvl="0" marL="457200" rtl="0" algn="l">
              <a:lnSpc>
                <a:spcPct val="100000"/>
              </a:lnSpc>
              <a:spcBef>
                <a:spcPts val="360"/>
              </a:spcBef>
              <a:spcAft>
                <a:spcPts val="0"/>
              </a:spcAft>
              <a:buClr>
                <a:schemeClr val="dk1"/>
              </a:buClr>
              <a:buSzPts val="1100"/>
              <a:buFont typeface="Arial"/>
              <a:buNone/>
            </a:pPr>
            <a:r>
              <a:rPr b="0" lang="en-US" sz="3000"/>
              <a:t>În loc să spui „Ești leneș”, spune „Nu pare să contribui la activitățile de grup. Există vreo problemă?”.</a:t>
            </a:r>
            <a:endParaRPr b="0" sz="3000"/>
          </a:p>
          <a:p>
            <a:pPr indent="-228600" lvl="0" marL="457200" rtl="0" algn="l">
              <a:lnSpc>
                <a:spcPct val="100000"/>
              </a:lnSpc>
              <a:spcBef>
                <a:spcPts val="360"/>
              </a:spcBef>
              <a:spcAft>
                <a:spcPts val="0"/>
              </a:spcAft>
              <a:buClr>
                <a:schemeClr val="dk1"/>
              </a:buClr>
              <a:buSzPts val="1100"/>
              <a:buFont typeface="Arial"/>
              <a:buNone/>
            </a:pPr>
            <a:r>
              <a:t/>
            </a:r>
            <a:endParaRPr b="0" sz="3000"/>
          </a:p>
          <a:p>
            <a:pPr indent="-228600" lvl="0" marL="457200" rtl="0" algn="l">
              <a:lnSpc>
                <a:spcPct val="100000"/>
              </a:lnSpc>
              <a:spcBef>
                <a:spcPts val="360"/>
              </a:spcBef>
              <a:spcAft>
                <a:spcPts val="0"/>
              </a:spcAft>
              <a:buClr>
                <a:schemeClr val="dk1"/>
              </a:buClr>
              <a:buSzPts val="1100"/>
              <a:buFont typeface="Arial"/>
              <a:buNone/>
            </a:pPr>
            <a:r>
              <a:rPr b="0" lang="en-US" sz="3000"/>
              <a:t>În loc să spui „Ar trebui să faci așa”, spune „S-ar putea să ne ajute dacă o facem în acest fel”.</a:t>
            </a:r>
            <a:endParaRPr b="0" sz="3000"/>
          </a:p>
          <a:p>
            <a:pPr indent="-228600" lvl="0" marL="457200" rtl="0" algn="l">
              <a:lnSpc>
                <a:spcPct val="100000"/>
              </a:lnSpc>
              <a:spcBef>
                <a:spcPts val="360"/>
              </a:spcBef>
              <a:spcAft>
                <a:spcPts val="0"/>
              </a:spcAft>
              <a:buClr>
                <a:schemeClr val="dk1"/>
              </a:buClr>
              <a:buSzPts val="1946"/>
              <a:buNone/>
            </a:pPr>
            <a:r>
              <a:t/>
            </a:r>
            <a:endParaRPr b="0" sz="30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26"/>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Probleme personale</a:t>
            </a:r>
            <a:endParaRPr/>
          </a:p>
        </p:txBody>
      </p:sp>
      <p:sp>
        <p:nvSpPr>
          <p:cNvPr id="884" name="Google Shape;884;p12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100"/>
              <a:buFont typeface="Arial"/>
              <a:buNone/>
            </a:pPr>
            <a:r>
              <a:rPr b="0" lang="en-US" sz="3000"/>
              <a:t>Apare atunci când se confruntă două tipuri diferite de personalități:</a:t>
            </a:r>
            <a:endParaRPr b="0" sz="3000"/>
          </a:p>
          <a:p>
            <a:pPr indent="-228600" lvl="0" marL="457200" rtl="0" algn="l">
              <a:lnSpc>
                <a:spcPct val="100000"/>
              </a:lnSpc>
              <a:spcBef>
                <a:spcPts val="360"/>
              </a:spcBef>
              <a:spcAft>
                <a:spcPts val="0"/>
              </a:spcAft>
              <a:buClr>
                <a:schemeClr val="dk1"/>
              </a:buClr>
              <a:buSzPts val="1100"/>
              <a:buFont typeface="Arial"/>
              <a:buNone/>
            </a:pPr>
            <a:r>
              <a:t/>
            </a:r>
            <a:endParaRPr b="0" sz="3000"/>
          </a:p>
          <a:p>
            <a:pPr indent="-419100" lvl="0" marL="914400" rtl="0" algn="l">
              <a:lnSpc>
                <a:spcPct val="100000"/>
              </a:lnSpc>
              <a:spcBef>
                <a:spcPts val="360"/>
              </a:spcBef>
              <a:spcAft>
                <a:spcPts val="0"/>
              </a:spcAft>
              <a:buSzPts val="3000"/>
              <a:buChar char="●"/>
            </a:pPr>
            <a:r>
              <a:rPr b="0" lang="en-US" sz="3000"/>
              <a:t>Conflict între membri</a:t>
            </a:r>
            <a:endParaRPr b="0" sz="3000"/>
          </a:p>
          <a:p>
            <a:pPr indent="-419100" lvl="0" marL="914400" rtl="0" algn="l">
              <a:lnSpc>
                <a:spcPct val="100000"/>
              </a:lnSpc>
              <a:spcBef>
                <a:spcPts val="0"/>
              </a:spcBef>
              <a:spcAft>
                <a:spcPts val="0"/>
              </a:spcAft>
              <a:buSzPts val="3000"/>
              <a:buChar char="●"/>
            </a:pPr>
            <a:r>
              <a:rPr b="0" lang="en-US" sz="3000"/>
              <a:t>Personalități dominante</a:t>
            </a:r>
            <a:endParaRPr b="0" sz="3000"/>
          </a:p>
          <a:p>
            <a:pPr indent="-228600" lvl="0" marL="457200" rtl="0" algn="l">
              <a:lnSpc>
                <a:spcPct val="100000"/>
              </a:lnSpc>
              <a:spcBef>
                <a:spcPts val="360"/>
              </a:spcBef>
              <a:spcAft>
                <a:spcPts val="0"/>
              </a:spcAft>
              <a:buClr>
                <a:schemeClr val="dk1"/>
              </a:buClr>
              <a:buSzPts val="1800"/>
              <a:buNone/>
            </a:pPr>
            <a:r>
              <a:t/>
            </a:r>
            <a:endParaRPr b="0" sz="30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27"/>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Conflict între membri</a:t>
            </a:r>
            <a:endParaRPr/>
          </a:p>
        </p:txBody>
      </p:sp>
      <p:grpSp>
        <p:nvGrpSpPr>
          <p:cNvPr id="890" name="Google Shape;890;p127"/>
          <p:cNvGrpSpPr/>
          <p:nvPr/>
        </p:nvGrpSpPr>
        <p:grpSpPr>
          <a:xfrm>
            <a:off x="762001" y="2062454"/>
            <a:ext cx="7619998" cy="4370349"/>
            <a:chOff x="1" y="1606"/>
            <a:chExt cx="7619998" cy="4370349"/>
          </a:xfrm>
        </p:grpSpPr>
        <p:sp>
          <p:nvSpPr>
            <p:cNvPr id="891" name="Google Shape;891;p127"/>
            <p:cNvSpPr/>
            <p:nvPr/>
          </p:nvSpPr>
          <p:spPr>
            <a:xfrm rot="5400000">
              <a:off x="-349158" y="350765"/>
              <a:ext cx="2327726" cy="162940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27"/>
            <p:cNvSpPr txBox="1"/>
            <p:nvPr/>
          </p:nvSpPr>
          <p:spPr>
            <a:xfrm>
              <a:off x="1" y="816310"/>
              <a:ext cx="1629408" cy="6983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Arial"/>
                  <a:ea typeface="Arial"/>
                  <a:cs typeface="Arial"/>
                  <a:sym typeface="Arial"/>
                </a:rPr>
                <a:t>1.</a:t>
              </a:r>
              <a:endParaRPr/>
            </a:p>
          </p:txBody>
        </p:sp>
        <p:sp>
          <p:nvSpPr>
            <p:cNvPr id="893" name="Google Shape;893;p127"/>
            <p:cNvSpPr/>
            <p:nvPr/>
          </p:nvSpPr>
          <p:spPr>
            <a:xfrm rot="5400000">
              <a:off x="3868193" y="-2237178"/>
              <a:ext cx="1513022" cy="599059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27"/>
            <p:cNvSpPr txBox="1"/>
            <p:nvPr/>
          </p:nvSpPr>
          <p:spPr>
            <a:xfrm>
              <a:off x="1629409" y="75466"/>
              <a:ext cx="5916731" cy="1365302"/>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360"/>
                </a:spcBef>
                <a:spcAft>
                  <a:spcPts val="0"/>
                </a:spcAft>
                <a:buSzPts val="2400"/>
                <a:buChar char="•"/>
              </a:pPr>
              <a:r>
                <a:rPr lang="en-US" sz="2400"/>
                <a:t>respectă și recunoaște ideile altora</a:t>
              </a:r>
              <a:endParaRPr sz="2400"/>
            </a:p>
            <a:p>
              <a:pPr indent="-228600" lvl="1" marL="228600" marR="0" rtl="0" algn="l">
                <a:lnSpc>
                  <a:spcPct val="90000"/>
                </a:lnSpc>
                <a:spcBef>
                  <a:spcPts val="360"/>
                </a:spcBef>
                <a:spcAft>
                  <a:spcPts val="0"/>
                </a:spcAft>
                <a:buSzPts val="2400"/>
                <a:buChar char="•"/>
              </a:pPr>
              <a:r>
                <a:rPr lang="en-US" sz="2400"/>
                <a:t>ia în considerare modul în care își pot îmbunătăți comunicarea</a:t>
              </a:r>
              <a:endParaRPr sz="2400"/>
            </a:p>
          </p:txBody>
        </p:sp>
        <p:sp>
          <p:nvSpPr>
            <p:cNvPr id="895" name="Google Shape;895;p127"/>
            <p:cNvSpPr/>
            <p:nvPr/>
          </p:nvSpPr>
          <p:spPr>
            <a:xfrm rot="5400000">
              <a:off x="-349158" y="2393388"/>
              <a:ext cx="2327726" cy="162940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27"/>
            <p:cNvSpPr txBox="1"/>
            <p:nvPr/>
          </p:nvSpPr>
          <p:spPr>
            <a:xfrm>
              <a:off x="1" y="2858933"/>
              <a:ext cx="1629408" cy="6983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Arial"/>
                  <a:ea typeface="Arial"/>
                  <a:cs typeface="Arial"/>
                  <a:sym typeface="Arial"/>
                </a:rPr>
                <a:t>2.</a:t>
              </a:r>
              <a:endParaRPr/>
            </a:p>
          </p:txBody>
        </p:sp>
        <p:sp>
          <p:nvSpPr>
            <p:cNvPr id="897" name="Google Shape;897;p127"/>
            <p:cNvSpPr/>
            <p:nvPr/>
          </p:nvSpPr>
          <p:spPr>
            <a:xfrm rot="5400000">
              <a:off x="3868193" y="-194554"/>
              <a:ext cx="1513022" cy="599059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27"/>
            <p:cNvSpPr txBox="1"/>
            <p:nvPr/>
          </p:nvSpPr>
          <p:spPr>
            <a:xfrm>
              <a:off x="1629409" y="2118090"/>
              <a:ext cx="5916731" cy="1365302"/>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360"/>
                </a:spcBef>
                <a:spcAft>
                  <a:spcPts val="0"/>
                </a:spcAft>
                <a:buSzPts val="2400"/>
                <a:buChar char="•"/>
              </a:pPr>
              <a:r>
                <a:rPr lang="en-US" sz="2400"/>
                <a:t>lucrează pentru a elimina cauza conflictului din grup</a:t>
              </a:r>
              <a:endParaRPr sz="2400"/>
            </a:p>
            <a:p>
              <a:pPr indent="-228600" lvl="1" marL="228600" marR="0" rtl="0" algn="l">
                <a:lnSpc>
                  <a:spcPct val="90000"/>
                </a:lnSpc>
                <a:spcBef>
                  <a:spcPts val="360"/>
                </a:spcBef>
                <a:spcAft>
                  <a:spcPts val="0"/>
                </a:spcAft>
                <a:buSzPts val="2400"/>
                <a:buChar char="•"/>
              </a:pPr>
              <a:r>
                <a:rPr lang="en-US" sz="2400"/>
                <a:t>înțelege că lucrul în echipă poate necesita negocieri și compromisuri</a:t>
              </a:r>
              <a:endParaRPr sz="2400"/>
            </a:p>
          </p:txBody>
        </p:sp>
      </p:gr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28"/>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Personalități dominante</a:t>
            </a:r>
            <a:endParaRPr/>
          </a:p>
        </p:txBody>
      </p:sp>
      <p:grpSp>
        <p:nvGrpSpPr>
          <p:cNvPr id="904" name="Google Shape;904;p128"/>
          <p:cNvGrpSpPr/>
          <p:nvPr/>
        </p:nvGrpSpPr>
        <p:grpSpPr>
          <a:xfrm>
            <a:off x="762000" y="2060852"/>
            <a:ext cx="7619999" cy="4372482"/>
            <a:chOff x="0" y="4"/>
            <a:chExt cx="7619999" cy="4372482"/>
          </a:xfrm>
        </p:grpSpPr>
        <p:sp>
          <p:nvSpPr>
            <p:cNvPr id="905" name="Google Shape;905;p128"/>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28"/>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907" name="Google Shape;907;p128"/>
            <p:cNvSpPr/>
            <p:nvPr/>
          </p:nvSpPr>
          <p:spPr>
            <a:xfrm rot="5400000">
              <a:off x="3849667" y="-2738975"/>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28"/>
            <p:cNvSpPr txBox="1"/>
            <p:nvPr/>
          </p:nvSpPr>
          <p:spPr>
            <a:xfrm>
              <a:off x="1110689" y="50350"/>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lang="en-US" sz="2200"/>
                <a:t>creează limite de timp pentru contribuțiile individuale</a:t>
              </a:r>
              <a:endParaRPr b="0" i="0" sz="2200" u="none" cap="none" strike="noStrike">
                <a:solidFill>
                  <a:srgbClr val="000000"/>
                </a:solidFill>
                <a:latin typeface="Arial"/>
                <a:ea typeface="Arial"/>
                <a:cs typeface="Arial"/>
                <a:sym typeface="Arial"/>
              </a:endParaRPr>
            </a:p>
          </p:txBody>
        </p:sp>
        <p:sp>
          <p:nvSpPr>
            <p:cNvPr id="909" name="Google Shape;909;p128"/>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28"/>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911" name="Google Shape;911;p128"/>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28"/>
            <p:cNvSpPr txBox="1"/>
            <p:nvPr/>
          </p:nvSpPr>
          <p:spPr>
            <a:xfrm>
              <a:off x="1110689" y="1443779"/>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lang="en-US" sz="2200"/>
                <a:t>asigură-te că fiecare membru are șansa de a vorbi fără întrerupere</a:t>
              </a:r>
              <a:endParaRPr b="0" i="0" sz="2200" u="none" cap="none" strike="noStrike">
                <a:solidFill>
                  <a:srgbClr val="000000"/>
                </a:solidFill>
                <a:latin typeface="Arial"/>
                <a:ea typeface="Arial"/>
                <a:cs typeface="Arial"/>
                <a:sym typeface="Arial"/>
              </a:endParaRPr>
            </a:p>
          </p:txBody>
        </p:sp>
        <p:sp>
          <p:nvSpPr>
            <p:cNvPr id="913" name="Google Shape;913;p128"/>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28"/>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915" name="Google Shape;915;p128"/>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28"/>
            <p:cNvSpPr txBox="1"/>
            <p:nvPr/>
          </p:nvSpPr>
          <p:spPr>
            <a:xfrm>
              <a:off x="1110689" y="2836136"/>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lang="en-US" sz="2200"/>
                <a:t>reamintește tuturor membrilor că este important să auziți toate opiniile despre subiect și să le respectați</a:t>
              </a:r>
              <a:endParaRPr b="0" i="0" sz="2200" u="none" cap="none" strike="noStrike">
                <a:solidFill>
                  <a:srgbClr val="000000"/>
                </a:solidFill>
                <a:latin typeface="Arial"/>
                <a:ea typeface="Arial"/>
                <a:cs typeface="Arial"/>
                <a:sym typeface="Arial"/>
              </a:endParaRPr>
            </a:p>
          </p:txBody>
        </p:sp>
      </p:gr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29"/>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Contribuție inegală</a:t>
            </a:r>
            <a:endParaRPr/>
          </a:p>
        </p:txBody>
      </p:sp>
      <p:sp>
        <p:nvSpPr>
          <p:cNvPr id="922" name="Google Shape;922;p12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360"/>
              </a:spcBef>
              <a:spcAft>
                <a:spcPts val="0"/>
              </a:spcAft>
              <a:buSzPts val="3000"/>
              <a:buChar char="●"/>
            </a:pPr>
            <a:r>
              <a:rPr b="0" lang="en-US" sz="3000"/>
              <a:t>Nu uita să asiguri toți membrii că opiniile lor sunt valide</a:t>
            </a:r>
            <a:endParaRPr b="0" sz="3000"/>
          </a:p>
          <a:p>
            <a:pPr indent="0" lvl="0" marL="4572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Î</a:t>
            </a:r>
            <a:r>
              <a:rPr b="0" lang="en-US" sz="3000"/>
              <a:t>n</a:t>
            </a:r>
            <a:r>
              <a:rPr b="0" lang="en-US" sz="3000"/>
              <a:t>cearcă să afli de ce nu participă</a:t>
            </a:r>
            <a:endParaRPr b="0" sz="3000"/>
          </a:p>
          <a:p>
            <a:pPr indent="0" lvl="0" marL="45720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Unii membri ai grupului pot fi mai liniștiți decât alții</a:t>
            </a:r>
            <a:endParaRPr b="0" sz="3000"/>
          </a:p>
          <a:p>
            <a:pPr indent="0" lvl="0" marL="457200" rtl="0" algn="l">
              <a:lnSpc>
                <a:spcPct val="100000"/>
              </a:lnSpc>
              <a:spcBef>
                <a:spcPts val="360"/>
              </a:spcBef>
              <a:spcAft>
                <a:spcPts val="0"/>
              </a:spcAft>
              <a:buNone/>
            </a:pPr>
            <a:r>
              <a:t/>
            </a:r>
            <a:endParaRPr b="0" sz="30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30"/>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SzPts val="3600"/>
              <a:buNone/>
            </a:pPr>
            <a:r>
              <a:rPr lang="en-US"/>
              <a:t>Sfaturi si trucuri</a:t>
            </a:r>
            <a:endParaRPr/>
          </a:p>
        </p:txBody>
      </p:sp>
      <p:grpSp>
        <p:nvGrpSpPr>
          <p:cNvPr id="928" name="Google Shape;928;p130"/>
          <p:cNvGrpSpPr/>
          <p:nvPr/>
        </p:nvGrpSpPr>
        <p:grpSpPr>
          <a:xfrm>
            <a:off x="762000" y="2060852"/>
            <a:ext cx="7619999" cy="4372482"/>
            <a:chOff x="0" y="4"/>
            <a:chExt cx="7619999" cy="4372482"/>
          </a:xfrm>
        </p:grpSpPr>
        <p:sp>
          <p:nvSpPr>
            <p:cNvPr id="929" name="Google Shape;929;p130"/>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30"/>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931" name="Google Shape;931;p130"/>
            <p:cNvSpPr/>
            <p:nvPr/>
          </p:nvSpPr>
          <p:spPr>
            <a:xfrm rot="5400000">
              <a:off x="3849667" y="-2738975"/>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30"/>
            <p:cNvSpPr txBox="1"/>
            <p:nvPr/>
          </p:nvSpPr>
          <p:spPr>
            <a:xfrm>
              <a:off x="1110689" y="50350"/>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lang="en-US" sz="2600"/>
                <a:t>adoptă metoda braingstorming-ului</a:t>
              </a:r>
              <a:endParaRPr b="0" i="0" sz="2600" u="none" cap="none" strike="noStrike">
                <a:solidFill>
                  <a:srgbClr val="000000"/>
                </a:solidFill>
                <a:latin typeface="Arial"/>
                <a:ea typeface="Arial"/>
                <a:cs typeface="Arial"/>
                <a:sym typeface="Arial"/>
              </a:endParaRPr>
            </a:p>
          </p:txBody>
        </p:sp>
        <p:sp>
          <p:nvSpPr>
            <p:cNvPr id="933" name="Google Shape;933;p130"/>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30"/>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935" name="Google Shape;935;p130"/>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30"/>
            <p:cNvSpPr txBox="1"/>
            <p:nvPr/>
          </p:nvSpPr>
          <p:spPr>
            <a:xfrm>
              <a:off x="1110689" y="1443779"/>
              <a:ext cx="6458964" cy="930659"/>
            </a:xfrm>
            <a:prstGeom prst="rect">
              <a:avLst/>
            </a:prstGeom>
            <a:noFill/>
            <a:ln>
              <a:noFill/>
            </a:ln>
          </p:spPr>
          <p:txBody>
            <a:bodyPr anchorCtr="0" anchor="ctr" bIns="16500" lIns="184900" spcFirstLastPara="1" rIns="16500" wrap="square" tIns="16500">
              <a:noAutofit/>
            </a:bodyPr>
            <a:lstStyle/>
            <a:p>
              <a:pPr indent="-222250" lvl="1" marL="228600" marR="0" rtl="0" algn="l">
                <a:lnSpc>
                  <a:spcPct val="90000"/>
                </a:lnSpc>
                <a:spcBef>
                  <a:spcPts val="0"/>
                </a:spcBef>
                <a:spcAft>
                  <a:spcPts val="0"/>
                </a:spcAft>
                <a:buClr>
                  <a:srgbClr val="000000"/>
                </a:buClr>
                <a:buSzPts val="2500"/>
                <a:buFont typeface="Arial"/>
                <a:buChar char="•"/>
              </a:pPr>
              <a:r>
                <a:rPr lang="en-US" sz="2500"/>
                <a:t>cercetează subiectul independent și apoi întâlnește-te pentru a discuta concluziile grupului</a:t>
              </a:r>
              <a:endParaRPr b="0" i="0" sz="2500" u="none" cap="none" strike="noStrike">
                <a:solidFill>
                  <a:srgbClr val="000000"/>
                </a:solidFill>
                <a:latin typeface="Arial"/>
                <a:ea typeface="Arial"/>
                <a:cs typeface="Arial"/>
                <a:sym typeface="Arial"/>
              </a:endParaRPr>
            </a:p>
          </p:txBody>
        </p:sp>
        <p:sp>
          <p:nvSpPr>
            <p:cNvPr id="937" name="Google Shape;937;p130"/>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30"/>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939" name="Google Shape;939;p130"/>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30"/>
            <p:cNvSpPr txBox="1"/>
            <p:nvPr/>
          </p:nvSpPr>
          <p:spPr>
            <a:xfrm>
              <a:off x="1110689" y="2836136"/>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lang="en-US" sz="2600"/>
                <a:t>cere tuturor să contribuie cu ideile lor</a:t>
              </a:r>
              <a:endParaRPr b="0" i="0" sz="26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457200" y="152725"/>
            <a:ext cx="66486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 FUNCȚIILE GRUPURILOR (1)</a:t>
            </a:r>
            <a:endParaRPr sz="4000"/>
          </a:p>
        </p:txBody>
      </p:sp>
      <p:sp>
        <p:nvSpPr>
          <p:cNvPr id="171" name="Google Shape;171;p14"/>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dk1"/>
              </a:buClr>
              <a:buSzPts val="1100"/>
              <a:buFont typeface="Arial"/>
              <a:buNone/>
            </a:pPr>
            <a:r>
              <a:rPr lang="en-US" sz="2400">
                <a:solidFill>
                  <a:srgbClr val="FF0000"/>
                </a:solidFill>
              </a:rPr>
              <a:t>Satisfacerea nevoilor:</a:t>
            </a:r>
            <a:endParaRPr sz="2400">
              <a:solidFill>
                <a:srgbClr val="FF0000"/>
              </a:solidFill>
            </a:endParaRPr>
          </a:p>
          <a:p>
            <a:pPr indent="0" lvl="0" marL="0" rtl="0" algn="l">
              <a:lnSpc>
                <a:spcPct val="100000"/>
              </a:lnSpc>
              <a:spcBef>
                <a:spcPts val="1000"/>
              </a:spcBef>
              <a:spcAft>
                <a:spcPts val="0"/>
              </a:spcAft>
              <a:buClr>
                <a:schemeClr val="dk1"/>
              </a:buClr>
              <a:buSzPts val="1100"/>
              <a:buNone/>
            </a:pPr>
            <a:r>
              <a:rPr b="0" lang="en-US" sz="2400">
                <a:solidFill>
                  <a:srgbClr val="000000"/>
                </a:solidFill>
              </a:rPr>
              <a:t>Satisfacerea nevoilor membrilor individuali ar trebui să fie cele mai esențiale trăsături ale funcției unui grup. </a:t>
            </a:r>
            <a:endParaRPr b="0" sz="2400">
              <a:solidFill>
                <a:srgbClr val="000000"/>
              </a:solidFill>
            </a:endParaRPr>
          </a:p>
          <a:p>
            <a:pPr indent="0" lvl="0" marL="0" rtl="0" algn="l">
              <a:lnSpc>
                <a:spcPct val="100000"/>
              </a:lnSpc>
              <a:spcBef>
                <a:spcPts val="1000"/>
              </a:spcBef>
              <a:spcAft>
                <a:spcPts val="0"/>
              </a:spcAft>
              <a:buClr>
                <a:schemeClr val="dk1"/>
              </a:buClr>
              <a:buSzPts val="1100"/>
              <a:buFont typeface="Arial"/>
              <a:buNone/>
            </a:pPr>
            <a:r>
              <a:rPr b="0" lang="en-US" sz="2400">
                <a:solidFill>
                  <a:srgbClr val="000000"/>
                </a:solidFill>
              </a:rPr>
              <a:t>Oamenii se alătură diferitelor grupuri și societăți pentru satisfacerea diferitelor nevoi. De exemplu, oamenii se alătură societății fotografice, asociațiilor muzicale, cluburilor de sănătate, cluburilor de dans, societății psihologice sau economice în funcție de interesele lor.</a:t>
            </a:r>
            <a:endParaRPr b="0" sz="2400">
              <a:solidFill>
                <a:srgbClr val="000000"/>
              </a:solidFill>
            </a:endParaRPr>
          </a:p>
          <a:p>
            <a:pPr indent="0" lvl="0" marL="0" rtl="0" algn="l">
              <a:lnSpc>
                <a:spcPct val="100000"/>
              </a:lnSpc>
              <a:spcBef>
                <a:spcPts val="1000"/>
              </a:spcBef>
              <a:spcAft>
                <a:spcPts val="0"/>
              </a:spcAft>
              <a:buClr>
                <a:schemeClr val="dk1"/>
              </a:buClr>
              <a:buSzPts val="2000"/>
              <a:buNone/>
            </a:pPr>
            <a:r>
              <a:t/>
            </a:r>
            <a:endParaRPr b="0" sz="2400">
              <a:solidFill>
                <a:srgbClr val="000000"/>
              </a:solidFill>
            </a:endParaRPr>
          </a:p>
        </p:txBody>
      </p:sp>
    </p:spTree>
  </p:cSld>
  <p:clrMapOvr>
    <a:masterClrMapping/>
  </p:clrMapOvr>
  <p:transition spd="slow">
    <p:push/>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31"/>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Lipsa concentrării</a:t>
            </a:r>
            <a:endParaRPr/>
          </a:p>
        </p:txBody>
      </p:sp>
      <p:grpSp>
        <p:nvGrpSpPr>
          <p:cNvPr id="946" name="Google Shape;946;p131"/>
          <p:cNvGrpSpPr/>
          <p:nvPr/>
        </p:nvGrpSpPr>
        <p:grpSpPr>
          <a:xfrm>
            <a:off x="762000" y="2060852"/>
            <a:ext cx="7619999" cy="4372482"/>
            <a:chOff x="0" y="4"/>
            <a:chExt cx="7619999" cy="4372482"/>
          </a:xfrm>
        </p:grpSpPr>
        <p:sp>
          <p:nvSpPr>
            <p:cNvPr id="947" name="Google Shape;947;p131"/>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31"/>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949" name="Google Shape;949;p131"/>
            <p:cNvSpPr/>
            <p:nvPr/>
          </p:nvSpPr>
          <p:spPr>
            <a:xfrm rot="5400000">
              <a:off x="3849667" y="-2738975"/>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31"/>
            <p:cNvSpPr txBox="1"/>
            <p:nvPr/>
          </p:nvSpPr>
          <p:spPr>
            <a:xfrm>
              <a:off x="1110689" y="50350"/>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lang="en-US" sz="2600"/>
                <a:t>setează obiective de atins</a:t>
              </a:r>
              <a:endParaRPr b="0" i="0" sz="2600" u="none" cap="none" strike="noStrike">
                <a:solidFill>
                  <a:srgbClr val="000000"/>
                </a:solidFill>
                <a:latin typeface="Arial"/>
                <a:ea typeface="Arial"/>
                <a:cs typeface="Arial"/>
                <a:sym typeface="Arial"/>
              </a:endParaRPr>
            </a:p>
          </p:txBody>
        </p:sp>
        <p:sp>
          <p:nvSpPr>
            <p:cNvPr id="951" name="Google Shape;951;p131"/>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31"/>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953" name="Google Shape;953;p131"/>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31"/>
            <p:cNvSpPr txBox="1"/>
            <p:nvPr/>
          </p:nvSpPr>
          <p:spPr>
            <a:xfrm>
              <a:off x="1110689" y="1443779"/>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lang="en-US" sz="2600"/>
                <a:t>lucrează cu sarcini complexe, ca o echipă</a:t>
              </a:r>
              <a:endParaRPr b="0" i="0" sz="2600" u="none" cap="none" strike="noStrike">
                <a:solidFill>
                  <a:srgbClr val="000000"/>
                </a:solidFill>
                <a:latin typeface="Arial"/>
                <a:ea typeface="Arial"/>
                <a:cs typeface="Arial"/>
                <a:sym typeface="Arial"/>
              </a:endParaRPr>
            </a:p>
          </p:txBody>
        </p:sp>
        <p:sp>
          <p:nvSpPr>
            <p:cNvPr id="955" name="Google Shape;955;p131"/>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31"/>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957" name="Google Shape;957;p131"/>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31"/>
            <p:cNvSpPr txBox="1"/>
            <p:nvPr/>
          </p:nvSpPr>
          <p:spPr>
            <a:xfrm>
              <a:off x="1110689" y="2836136"/>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lang="en-US" sz="2600"/>
                <a:t>recompenează grupul pentru a rămâne concentrat pe sarina de îndeplinit</a:t>
              </a:r>
              <a:endParaRPr b="0" i="0" sz="2600" u="none" cap="none" strike="noStrike">
                <a:solidFill>
                  <a:srgbClr val="000000"/>
                </a:solidFill>
                <a:latin typeface="Arial"/>
                <a:ea typeface="Arial"/>
                <a:cs typeface="Arial"/>
                <a:sym typeface="Arial"/>
              </a:endParaRPr>
            </a:p>
          </p:txBody>
        </p:sp>
      </p:gr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32"/>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Termene depășite</a:t>
            </a:r>
            <a:endParaRPr/>
          </a:p>
        </p:txBody>
      </p:sp>
      <p:sp>
        <p:nvSpPr>
          <p:cNvPr id="964" name="Google Shape;964;p13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360"/>
              </a:spcBef>
              <a:spcAft>
                <a:spcPts val="0"/>
              </a:spcAft>
              <a:buSzPts val="3000"/>
              <a:buChar char="●"/>
            </a:pPr>
            <a:r>
              <a:rPr b="0" lang="en-US" sz="3000"/>
              <a:t>Asigură-te că discuți sarcinile cu grupul tău</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 Stabiliți termene ferme (și realiste)</a:t>
            </a:r>
            <a:endParaRPr b="0" sz="3000"/>
          </a:p>
          <a:p>
            <a:pPr indent="0" lvl="0" marL="0" rtl="0" algn="l">
              <a:lnSpc>
                <a:spcPct val="100000"/>
              </a:lnSpc>
              <a:spcBef>
                <a:spcPts val="360"/>
              </a:spcBef>
              <a:spcAft>
                <a:spcPts val="0"/>
              </a:spcAft>
              <a:buNone/>
            </a:pPr>
            <a:r>
              <a:t/>
            </a:r>
            <a:endParaRPr b="0" sz="3000"/>
          </a:p>
          <a:p>
            <a:pPr indent="-419100" lvl="0" marL="457200" rtl="0" algn="l">
              <a:lnSpc>
                <a:spcPct val="100000"/>
              </a:lnSpc>
              <a:spcBef>
                <a:spcPts val="360"/>
              </a:spcBef>
              <a:spcAft>
                <a:spcPts val="0"/>
              </a:spcAft>
              <a:buSzPts val="3000"/>
              <a:buChar char="●"/>
            </a:pPr>
            <a:r>
              <a:rPr b="0" lang="en-US" sz="3000"/>
              <a:t>Ajustează termenele, dacă este necesar</a:t>
            </a:r>
            <a:endParaRPr b="0" sz="3000"/>
          </a:p>
          <a:p>
            <a:pPr indent="0" lvl="0" marL="0" rtl="0" algn="l">
              <a:lnSpc>
                <a:spcPct val="100000"/>
              </a:lnSpc>
              <a:spcBef>
                <a:spcPts val="360"/>
              </a:spcBef>
              <a:spcAft>
                <a:spcPts val="0"/>
              </a:spcAft>
              <a:buNone/>
            </a:pPr>
            <a:r>
              <a:t/>
            </a:r>
            <a:endParaRPr b="0" sz="300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33"/>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MĂSURI DE EVITARE A BULLYINGULUI</a:t>
            </a:r>
            <a:endParaRPr/>
          </a:p>
        </p:txBody>
      </p:sp>
      <p:sp>
        <p:nvSpPr>
          <p:cNvPr id="970" name="Google Shape;970;p13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342900" rtl="0" algn="just">
              <a:lnSpc>
                <a:spcPct val="100000"/>
              </a:lnSpc>
              <a:spcBef>
                <a:spcPts val="360"/>
              </a:spcBef>
              <a:spcAft>
                <a:spcPts val="0"/>
              </a:spcAft>
              <a:buSzPts val="1100"/>
              <a:buFont typeface="Arial"/>
              <a:buNone/>
            </a:pPr>
            <a:r>
              <a:rPr lang="en-US" sz="1800"/>
              <a:t>1. Stabilește un climat școlar sigur și pozitiv</a:t>
            </a:r>
            <a:endParaRPr sz="1800"/>
          </a:p>
          <a:p>
            <a:pPr indent="-228600" lvl="0" marL="342900" rtl="0" algn="just">
              <a:lnSpc>
                <a:spcPct val="100000"/>
              </a:lnSpc>
              <a:spcBef>
                <a:spcPts val="360"/>
              </a:spcBef>
              <a:spcAft>
                <a:spcPts val="0"/>
              </a:spcAft>
              <a:buClr>
                <a:schemeClr val="dk1"/>
              </a:buClr>
              <a:buSzPts val="1100"/>
              <a:buFont typeface="Arial"/>
              <a:buNone/>
            </a:pPr>
            <a:r>
              <a:t/>
            </a:r>
            <a:endParaRPr sz="1800"/>
          </a:p>
          <a:p>
            <a:pPr indent="-342900" lvl="0" marL="457200" rtl="0" algn="just">
              <a:lnSpc>
                <a:spcPct val="100000"/>
              </a:lnSpc>
              <a:spcBef>
                <a:spcPts val="360"/>
              </a:spcBef>
              <a:spcAft>
                <a:spcPts val="0"/>
              </a:spcAft>
              <a:buSzPts val="1800"/>
              <a:buAutoNum type="arabicPeriod"/>
            </a:pPr>
            <a:r>
              <a:rPr b="0" lang="en-US" sz="1800"/>
              <a:t>fiecare membru al grupului se va simți în siguranță, încurajat și apreciat, iar comportamentul negativ va scădea</a:t>
            </a:r>
            <a:endParaRPr b="0" sz="1800"/>
          </a:p>
          <a:p>
            <a:pPr indent="-342900" lvl="0" marL="457200" rtl="0" algn="just">
              <a:lnSpc>
                <a:spcPct val="100000"/>
              </a:lnSpc>
              <a:spcBef>
                <a:spcPts val="0"/>
              </a:spcBef>
              <a:spcAft>
                <a:spcPts val="0"/>
              </a:spcAft>
              <a:buSzPts val="1800"/>
              <a:buAutoNum type="arabicPeriod"/>
            </a:pPr>
            <a:r>
              <a:rPr b="0" lang="en-US" sz="1800"/>
              <a:t>un climat bun în clasă poate fi stabilit prin:</a:t>
            </a:r>
            <a:endParaRPr b="0" sz="1800"/>
          </a:p>
          <a:p>
            <a:pPr indent="-228600" lvl="0" marL="342900" rtl="0" algn="just">
              <a:lnSpc>
                <a:spcPct val="100000"/>
              </a:lnSpc>
              <a:spcBef>
                <a:spcPts val="360"/>
              </a:spcBef>
              <a:spcAft>
                <a:spcPts val="0"/>
              </a:spcAft>
              <a:buClr>
                <a:schemeClr val="dk1"/>
              </a:buClr>
              <a:buSzPts val="1100"/>
              <a:buFont typeface="Arial"/>
              <a:buNone/>
            </a:pPr>
            <a:r>
              <a:t/>
            </a:r>
            <a:endParaRPr b="0" sz="1800"/>
          </a:p>
          <a:p>
            <a:pPr indent="-342900" lvl="0" marL="914400" rtl="0" algn="just">
              <a:lnSpc>
                <a:spcPct val="100000"/>
              </a:lnSpc>
              <a:spcBef>
                <a:spcPts val="360"/>
              </a:spcBef>
              <a:spcAft>
                <a:spcPts val="0"/>
              </a:spcAft>
              <a:buSzPts val="1800"/>
              <a:buChar char="●"/>
            </a:pPr>
            <a:r>
              <a:rPr b="0" lang="en-US" sz="1800"/>
              <a:t>bunătate și empatie</a:t>
            </a:r>
            <a:endParaRPr b="0" sz="1800"/>
          </a:p>
          <a:p>
            <a:pPr indent="-342900" lvl="0" marL="914400" rtl="0" algn="just">
              <a:lnSpc>
                <a:spcPct val="100000"/>
              </a:lnSpc>
              <a:spcBef>
                <a:spcPts val="0"/>
              </a:spcBef>
              <a:spcAft>
                <a:spcPts val="0"/>
              </a:spcAft>
              <a:buSzPts val="1800"/>
              <a:buChar char="●"/>
            </a:pPr>
            <a:r>
              <a:rPr b="0" lang="en-US" sz="1800"/>
              <a:t>identificarea comportamentelor de izolare și semnele de avertizare</a:t>
            </a:r>
            <a:endParaRPr b="0" sz="1800"/>
          </a:p>
          <a:p>
            <a:pPr indent="-342900" lvl="0" marL="914400" rtl="0" algn="just">
              <a:lnSpc>
                <a:spcPct val="100000"/>
              </a:lnSpc>
              <a:spcBef>
                <a:spcPts val="0"/>
              </a:spcBef>
              <a:spcAft>
                <a:spcPts val="0"/>
              </a:spcAft>
              <a:buSzPts val="1800"/>
              <a:buChar char="●"/>
            </a:pPr>
            <a:r>
              <a:rPr b="0" lang="en-US" sz="1800"/>
              <a:t>crearea de oportunități pentru conexiuni</a:t>
            </a:r>
            <a:endParaRPr b="0" sz="1800"/>
          </a:p>
          <a:p>
            <a:pPr indent="-342900" lvl="0" marL="914400" rtl="0" algn="just">
              <a:lnSpc>
                <a:spcPct val="100000"/>
              </a:lnSpc>
              <a:spcBef>
                <a:spcPts val="0"/>
              </a:spcBef>
              <a:spcAft>
                <a:spcPts val="0"/>
              </a:spcAft>
              <a:buSzPts val="1800"/>
              <a:buChar char="●"/>
            </a:pPr>
            <a:r>
              <a:rPr b="0" lang="en-US" sz="1800"/>
              <a:t>participarea la simulări</a:t>
            </a:r>
            <a:endParaRPr b="0" sz="1800"/>
          </a:p>
          <a:p>
            <a:pPr indent="-342900" lvl="0" marL="914400" rtl="0" algn="just">
              <a:lnSpc>
                <a:spcPct val="100000"/>
              </a:lnSpc>
              <a:spcBef>
                <a:spcPts val="0"/>
              </a:spcBef>
              <a:spcAft>
                <a:spcPts val="0"/>
              </a:spcAft>
              <a:buSzPts val="1800"/>
              <a:buChar char="●"/>
            </a:pPr>
            <a:r>
              <a:rPr b="0" lang="en-US" sz="1800"/>
              <a:t>stabilirea de reguli clare și aplicabile</a:t>
            </a:r>
            <a:endParaRPr b="0" sz="1800"/>
          </a:p>
          <a:p>
            <a:pPr indent="-342900" lvl="0" marL="914400" rtl="0" algn="just">
              <a:lnSpc>
                <a:spcPct val="100000"/>
              </a:lnSpc>
              <a:spcBef>
                <a:spcPts val="0"/>
              </a:spcBef>
              <a:spcAft>
                <a:spcPts val="0"/>
              </a:spcAft>
              <a:buSzPts val="1800"/>
              <a:buChar char="●"/>
            </a:pPr>
            <a:r>
              <a:rPr b="0" lang="en-US" sz="1800"/>
              <a:t>eliminarea etichetelor</a:t>
            </a:r>
            <a:endParaRPr b="0" sz="1800"/>
          </a:p>
          <a:p>
            <a:pPr indent="-342900" lvl="0" marL="914400" rtl="0" algn="just">
              <a:lnSpc>
                <a:spcPct val="100000"/>
              </a:lnSpc>
              <a:spcBef>
                <a:spcPts val="0"/>
              </a:spcBef>
              <a:spcAft>
                <a:spcPts val="0"/>
              </a:spcAft>
              <a:buSzPts val="1800"/>
              <a:buChar char="●"/>
            </a:pPr>
            <a:r>
              <a:rPr b="0" lang="en-US" sz="1800"/>
              <a:t>recompensarea uni comportament pozitiv</a:t>
            </a:r>
            <a:endParaRPr b="0" sz="1800"/>
          </a:p>
          <a:p>
            <a:pPr indent="-228600" lvl="0" marL="342900" rtl="0" algn="just">
              <a:lnSpc>
                <a:spcPct val="100000"/>
              </a:lnSpc>
              <a:spcBef>
                <a:spcPts val="360"/>
              </a:spcBef>
              <a:spcAft>
                <a:spcPts val="0"/>
              </a:spcAft>
              <a:buSzPts val="1800"/>
              <a:buFont typeface="Arial"/>
              <a:buNone/>
            </a:pPr>
            <a:r>
              <a:t/>
            </a:r>
            <a:endParaRPr sz="180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35"/>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SzPts val="3600"/>
              <a:buNone/>
            </a:pPr>
            <a:r>
              <a:rPr lang="en-US"/>
              <a:t>MĂSURI DE EVITARE A BULLYINGULUI</a:t>
            </a:r>
            <a:endParaRPr/>
          </a:p>
        </p:txBody>
      </p:sp>
      <p:sp>
        <p:nvSpPr>
          <p:cNvPr id="976" name="Google Shape;976;p13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342900" rtl="0" algn="just">
              <a:lnSpc>
                <a:spcPct val="100000"/>
              </a:lnSpc>
              <a:spcBef>
                <a:spcPts val="360"/>
              </a:spcBef>
              <a:spcAft>
                <a:spcPts val="0"/>
              </a:spcAft>
              <a:buSzPts val="1100"/>
              <a:buFont typeface="Arial"/>
              <a:buNone/>
            </a:pPr>
            <a:r>
              <a:rPr lang="en-US" sz="1800"/>
              <a:t>2. Discută cu elevii tăi și cu părinții lor despre agresiune</a:t>
            </a:r>
            <a:endParaRPr sz="1800"/>
          </a:p>
          <a:p>
            <a:pPr indent="-228600" lvl="0" marL="342900" rtl="0" algn="just">
              <a:lnSpc>
                <a:spcPct val="100000"/>
              </a:lnSpc>
              <a:spcBef>
                <a:spcPts val="360"/>
              </a:spcBef>
              <a:spcAft>
                <a:spcPts val="0"/>
              </a:spcAft>
              <a:buClr>
                <a:schemeClr val="dk1"/>
              </a:buClr>
              <a:buSzPts val="1100"/>
              <a:buFont typeface="Arial"/>
              <a:buNone/>
            </a:pPr>
            <a:r>
              <a:t/>
            </a:r>
            <a:endParaRPr sz="1800"/>
          </a:p>
          <a:p>
            <a:pPr indent="-228600" lvl="0" marL="342900" rtl="0" algn="just">
              <a:lnSpc>
                <a:spcPct val="100000"/>
              </a:lnSpc>
              <a:spcBef>
                <a:spcPts val="360"/>
              </a:spcBef>
              <a:spcAft>
                <a:spcPts val="0"/>
              </a:spcAft>
              <a:buClr>
                <a:schemeClr val="dk1"/>
              </a:buClr>
              <a:buSzPts val="1100"/>
              <a:buFont typeface="Arial"/>
              <a:buNone/>
            </a:pPr>
            <a:r>
              <a:rPr b="0" lang="en-US" sz="1800"/>
              <a:t>Elevi:</a:t>
            </a:r>
            <a:endParaRPr b="0" sz="1800"/>
          </a:p>
          <a:p>
            <a:pPr indent="-342900" lvl="0" marL="914400" rtl="0" algn="just">
              <a:lnSpc>
                <a:spcPct val="100000"/>
              </a:lnSpc>
              <a:spcBef>
                <a:spcPts val="360"/>
              </a:spcBef>
              <a:spcAft>
                <a:spcPts val="0"/>
              </a:spcAft>
              <a:buSzPts val="1800"/>
              <a:buChar char="●"/>
            </a:pPr>
            <a:r>
              <a:rPr b="0" lang="en-US" sz="1800"/>
              <a:t>anunță-i ce comportamente sunt considerate agresiuni</a:t>
            </a:r>
            <a:endParaRPr b="0" sz="1800"/>
          </a:p>
          <a:p>
            <a:pPr indent="-342900" lvl="0" marL="914400" rtl="0" algn="just">
              <a:lnSpc>
                <a:spcPct val="100000"/>
              </a:lnSpc>
              <a:spcBef>
                <a:spcPts val="0"/>
              </a:spcBef>
              <a:spcAft>
                <a:spcPts val="0"/>
              </a:spcAft>
              <a:buSzPts val="1800"/>
              <a:buChar char="●"/>
            </a:pPr>
            <a:r>
              <a:rPr b="0" lang="en-US" sz="1800"/>
              <a:t>asigură-te că elevii tăi știu consecințele asupra agresării celorlalți la școală</a:t>
            </a:r>
            <a:endParaRPr b="0" sz="1800"/>
          </a:p>
          <a:p>
            <a:pPr indent="-342900" lvl="0" marL="914400" rtl="0" algn="just">
              <a:lnSpc>
                <a:spcPct val="100000"/>
              </a:lnSpc>
              <a:spcBef>
                <a:spcPts val="0"/>
              </a:spcBef>
              <a:spcAft>
                <a:spcPts val="0"/>
              </a:spcAft>
              <a:buSzPts val="1800"/>
              <a:buChar char="●"/>
            </a:pPr>
            <a:r>
              <a:rPr b="0" lang="en-US" sz="1800"/>
              <a:t>stabilește un set de reguli pentru grup și vorbește despre importanța lor</a:t>
            </a:r>
            <a:endParaRPr b="0" sz="1800"/>
          </a:p>
          <a:p>
            <a:pPr indent="-228600" lvl="0" marL="342900" rtl="0" algn="just">
              <a:lnSpc>
                <a:spcPct val="100000"/>
              </a:lnSpc>
              <a:spcBef>
                <a:spcPts val="360"/>
              </a:spcBef>
              <a:spcAft>
                <a:spcPts val="0"/>
              </a:spcAft>
              <a:buClr>
                <a:schemeClr val="dk1"/>
              </a:buClr>
              <a:buSzPts val="1100"/>
              <a:buFont typeface="Arial"/>
              <a:buNone/>
            </a:pPr>
            <a:r>
              <a:t/>
            </a:r>
            <a:endParaRPr b="0" sz="1800"/>
          </a:p>
          <a:p>
            <a:pPr indent="-228600" lvl="0" marL="342900" rtl="0" algn="just">
              <a:lnSpc>
                <a:spcPct val="100000"/>
              </a:lnSpc>
              <a:spcBef>
                <a:spcPts val="360"/>
              </a:spcBef>
              <a:spcAft>
                <a:spcPts val="0"/>
              </a:spcAft>
              <a:buClr>
                <a:schemeClr val="dk1"/>
              </a:buClr>
              <a:buSzPts val="1100"/>
              <a:buFont typeface="Arial"/>
              <a:buNone/>
            </a:pPr>
            <a:r>
              <a:rPr b="0" lang="en-US" sz="1800"/>
              <a:t>Părinţi:</a:t>
            </a:r>
            <a:endParaRPr b="0" sz="1800"/>
          </a:p>
          <a:p>
            <a:pPr indent="-342900" lvl="0" marL="914400" rtl="0" algn="just">
              <a:lnSpc>
                <a:spcPct val="100000"/>
              </a:lnSpc>
              <a:spcBef>
                <a:spcPts val="360"/>
              </a:spcBef>
              <a:spcAft>
                <a:spcPts val="0"/>
              </a:spcAft>
              <a:buSzPts val="1800"/>
              <a:buChar char="●"/>
            </a:pPr>
            <a:r>
              <a:rPr b="0" lang="en-US" sz="1800"/>
              <a:t>implică părinții în programele de prevenire a agresiunii și crește gradul de conștientizare</a:t>
            </a:r>
            <a:endParaRPr b="0" sz="1800"/>
          </a:p>
          <a:p>
            <a:pPr indent="-342900" lvl="0" marL="914400" rtl="0" algn="just">
              <a:lnSpc>
                <a:spcPct val="100000"/>
              </a:lnSpc>
              <a:spcBef>
                <a:spcPts val="0"/>
              </a:spcBef>
              <a:spcAft>
                <a:spcPts val="0"/>
              </a:spcAft>
              <a:buSzPts val="1800"/>
              <a:buChar char="●"/>
            </a:pPr>
            <a:r>
              <a:rPr b="0" lang="en-US" sz="1800"/>
              <a:t>Fă-i partenerii tăi la clasă</a:t>
            </a:r>
            <a:endParaRPr b="0" sz="1800"/>
          </a:p>
          <a:p>
            <a:pPr indent="-228600" lvl="0" marL="342900" rtl="0" algn="just">
              <a:lnSpc>
                <a:spcPct val="100000"/>
              </a:lnSpc>
              <a:spcBef>
                <a:spcPts val="360"/>
              </a:spcBef>
              <a:spcAft>
                <a:spcPts val="0"/>
              </a:spcAft>
              <a:buSzPts val="1800"/>
              <a:buFont typeface="Arial"/>
              <a:buNone/>
            </a:pPr>
            <a:r>
              <a:t/>
            </a:r>
            <a:endParaRPr sz="18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36"/>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SzPts val="3600"/>
              <a:buNone/>
            </a:pPr>
            <a:r>
              <a:rPr lang="en-US"/>
              <a:t>MĂSURI DE EVITARE A BULLYINGULUI</a:t>
            </a:r>
            <a:endParaRPr/>
          </a:p>
        </p:txBody>
      </p:sp>
      <p:sp>
        <p:nvSpPr>
          <p:cNvPr id="982" name="Google Shape;982;p13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342900" rtl="0" algn="just">
              <a:lnSpc>
                <a:spcPct val="100000"/>
              </a:lnSpc>
              <a:spcBef>
                <a:spcPts val="360"/>
              </a:spcBef>
              <a:spcAft>
                <a:spcPts val="0"/>
              </a:spcAft>
              <a:buClr>
                <a:schemeClr val="dk1"/>
              </a:buClr>
              <a:buSzPts val="1100"/>
              <a:buFont typeface="Arial"/>
              <a:buNone/>
            </a:pPr>
            <a:r>
              <a:rPr lang="en-US"/>
              <a:t>3. Aflați despre indicatorii de intimidare</a:t>
            </a:r>
            <a:endParaRPr/>
          </a:p>
          <a:p>
            <a:pPr indent="-228600" lvl="0" marL="342900" rtl="0" algn="just">
              <a:lnSpc>
                <a:spcPct val="100000"/>
              </a:lnSpc>
              <a:spcBef>
                <a:spcPts val="360"/>
              </a:spcBef>
              <a:spcAft>
                <a:spcPts val="0"/>
              </a:spcAft>
              <a:buClr>
                <a:schemeClr val="dk1"/>
              </a:buClr>
              <a:buSzPts val="1100"/>
              <a:buFont typeface="Arial"/>
              <a:buNone/>
            </a:pPr>
            <a:r>
              <a:t/>
            </a:r>
            <a:endParaRPr/>
          </a:p>
          <a:p>
            <a:pPr indent="-342900" lvl="0" marL="457200" rtl="0" algn="just">
              <a:lnSpc>
                <a:spcPct val="100000"/>
              </a:lnSpc>
              <a:spcBef>
                <a:spcPts val="360"/>
              </a:spcBef>
              <a:spcAft>
                <a:spcPts val="0"/>
              </a:spcAft>
              <a:buSzPts val="1800"/>
              <a:buAutoNum type="arabicPeriod"/>
            </a:pPr>
            <a:r>
              <a:rPr b="0" lang="en-US"/>
              <a:t>asigură-te că poți recunoaște cele mai frecvente tipuri de agresiune</a:t>
            </a:r>
            <a:endParaRPr b="0"/>
          </a:p>
          <a:p>
            <a:pPr indent="-342900" lvl="0" marL="457200" rtl="0" algn="just">
              <a:lnSpc>
                <a:spcPct val="100000"/>
              </a:lnSpc>
              <a:spcBef>
                <a:spcPts val="0"/>
              </a:spcBef>
              <a:spcAft>
                <a:spcPts val="0"/>
              </a:spcAft>
              <a:buSzPts val="1800"/>
              <a:buAutoNum type="arabicPeriod"/>
            </a:pPr>
            <a:r>
              <a:rPr b="0" lang="en-US"/>
              <a:t>caută ceea ce se numește „indicatori de hărțuire”. Acestea sunt comportamente inițiale pe care elevii le afișează:</a:t>
            </a:r>
            <a:endParaRPr b="0"/>
          </a:p>
          <a:p>
            <a:pPr indent="0" lvl="0" marL="0" rtl="0" algn="just">
              <a:lnSpc>
                <a:spcPct val="100000"/>
              </a:lnSpc>
              <a:spcBef>
                <a:spcPts val="360"/>
              </a:spcBef>
              <a:spcAft>
                <a:spcPts val="0"/>
              </a:spcAft>
              <a:buNone/>
            </a:pPr>
            <a:r>
              <a:t/>
            </a:r>
            <a:endParaRPr b="0"/>
          </a:p>
          <a:p>
            <a:pPr indent="-342900" lvl="0" marL="914400" rtl="0" algn="just">
              <a:lnSpc>
                <a:spcPct val="100000"/>
              </a:lnSpc>
              <a:spcBef>
                <a:spcPts val="360"/>
              </a:spcBef>
              <a:spcAft>
                <a:spcPts val="0"/>
              </a:spcAft>
              <a:buSzPts val="1800"/>
              <a:buChar char="●"/>
            </a:pPr>
            <a:r>
              <a:rPr b="0" lang="en-US"/>
              <a:t>își dau ochii peste cap</a:t>
            </a:r>
            <a:endParaRPr b="0"/>
          </a:p>
          <a:p>
            <a:pPr indent="-342900" lvl="0" marL="914400" rtl="0" algn="just">
              <a:lnSpc>
                <a:spcPct val="100000"/>
              </a:lnSpc>
              <a:spcBef>
                <a:spcPts val="0"/>
              </a:spcBef>
              <a:spcAft>
                <a:spcPts val="0"/>
              </a:spcAft>
              <a:buSzPts val="1800"/>
              <a:buChar char="●"/>
            </a:pPr>
            <a:r>
              <a:rPr b="0" lang="en-US"/>
              <a:t>râd pe sub masă</a:t>
            </a:r>
            <a:endParaRPr b="0"/>
          </a:p>
          <a:p>
            <a:pPr indent="-342900" lvl="0" marL="914400" rtl="0" algn="just">
              <a:lnSpc>
                <a:spcPct val="100000"/>
              </a:lnSpc>
              <a:spcBef>
                <a:spcPts val="0"/>
              </a:spcBef>
              <a:spcAft>
                <a:spcPts val="0"/>
              </a:spcAft>
              <a:buSzPts val="1800"/>
              <a:buChar char="●"/>
            </a:pPr>
            <a:r>
              <a:rPr b="0" lang="en-US"/>
              <a:t>fac glume deplasate</a:t>
            </a:r>
            <a:endParaRPr b="0"/>
          </a:p>
          <a:p>
            <a:pPr indent="-342900" lvl="0" marL="914400" rtl="0" algn="just">
              <a:lnSpc>
                <a:spcPct val="100000"/>
              </a:lnSpc>
              <a:spcBef>
                <a:spcPts val="0"/>
              </a:spcBef>
              <a:spcAft>
                <a:spcPts val="0"/>
              </a:spcAft>
              <a:buSzPts val="1800"/>
              <a:buChar char="●"/>
            </a:pPr>
            <a:r>
              <a:rPr b="0" lang="en-US"/>
              <a:t>întorc spatele altora</a:t>
            </a:r>
            <a:endParaRPr b="0"/>
          </a:p>
          <a:p>
            <a:pPr indent="-342900" lvl="0" marL="914400" rtl="0" algn="just">
              <a:lnSpc>
                <a:spcPct val="100000"/>
              </a:lnSpc>
              <a:spcBef>
                <a:spcPts val="0"/>
              </a:spcBef>
              <a:spcAft>
                <a:spcPts val="0"/>
              </a:spcAft>
              <a:buSzPts val="1800"/>
              <a:buChar char="●"/>
            </a:pPr>
            <a:r>
              <a:rPr b="0" lang="en-US"/>
              <a:t>folosesc des sarcasmul</a:t>
            </a:r>
            <a:endParaRPr b="0"/>
          </a:p>
          <a:p>
            <a:pPr indent="-228600" lvl="0" marL="342900" rtl="0" algn="just">
              <a:lnSpc>
                <a:spcPct val="100000"/>
              </a:lnSpc>
              <a:spcBef>
                <a:spcPts val="360"/>
              </a:spcBef>
              <a:spcAft>
                <a:spcPts val="0"/>
              </a:spcAft>
              <a:buSzPts val="1800"/>
              <a:buFont typeface="Arial"/>
              <a:buNone/>
            </a:pPr>
            <a:r>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37"/>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SzPts val="3600"/>
              <a:buNone/>
            </a:pPr>
            <a:r>
              <a:rPr lang="en-US"/>
              <a:t>MĂSURI DE EVITARE A BULLYINGULUI</a:t>
            </a:r>
            <a:endParaRPr/>
          </a:p>
        </p:txBody>
      </p:sp>
      <p:sp>
        <p:nvSpPr>
          <p:cNvPr id="988" name="Google Shape;988;p13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342900" rtl="0" algn="just">
              <a:lnSpc>
                <a:spcPct val="100000"/>
              </a:lnSpc>
              <a:spcBef>
                <a:spcPts val="360"/>
              </a:spcBef>
              <a:spcAft>
                <a:spcPts val="0"/>
              </a:spcAft>
              <a:buClr>
                <a:schemeClr val="dk1"/>
              </a:buClr>
              <a:buSzPts val="1100"/>
              <a:buFont typeface="Arial"/>
              <a:buNone/>
            </a:pPr>
            <a:r>
              <a:rPr lang="en-US"/>
              <a:t>4. Fii vizibil în zonele în care cineva poate fi agresat și răspunde rapid</a:t>
            </a:r>
            <a:endParaRPr/>
          </a:p>
          <a:p>
            <a:pPr indent="-228600" lvl="0" marL="342900" rtl="0" algn="just">
              <a:lnSpc>
                <a:spcPct val="100000"/>
              </a:lnSpc>
              <a:spcBef>
                <a:spcPts val="360"/>
              </a:spcBef>
              <a:spcAft>
                <a:spcPts val="0"/>
              </a:spcAft>
              <a:buClr>
                <a:schemeClr val="dk1"/>
              </a:buClr>
              <a:buSzPts val="1100"/>
              <a:buFont typeface="Arial"/>
              <a:buNone/>
            </a:pPr>
            <a:r>
              <a:t/>
            </a:r>
            <a:endParaRPr/>
          </a:p>
          <a:p>
            <a:pPr indent="-342900" lvl="0" marL="914400" rtl="0" algn="just">
              <a:lnSpc>
                <a:spcPct val="100000"/>
              </a:lnSpc>
              <a:spcBef>
                <a:spcPts val="360"/>
              </a:spcBef>
              <a:spcAft>
                <a:spcPts val="0"/>
              </a:spcAft>
              <a:buSzPts val="1800"/>
              <a:buChar char="●"/>
            </a:pPr>
            <a:r>
              <a:rPr b="0" lang="en-US"/>
              <a:t>asigură-te că elevii tăi te văd oriunde ar putea apărea agresiune, cum ar fi băile, holurile și chiar în sala de mese</a:t>
            </a:r>
            <a:endParaRPr b="0"/>
          </a:p>
          <a:p>
            <a:pPr indent="-342900" lvl="0" marL="914400" rtl="0" algn="just">
              <a:lnSpc>
                <a:spcPct val="100000"/>
              </a:lnSpc>
              <a:spcBef>
                <a:spcPts val="0"/>
              </a:spcBef>
              <a:spcAft>
                <a:spcPts val="0"/>
              </a:spcAft>
              <a:buSzPts val="1800"/>
              <a:buChar char="●"/>
            </a:pPr>
            <a:r>
              <a:rPr b="0" lang="en-US"/>
              <a:t>când observi agresiunea, acționează imediat; nu lăsa acest lucru nediscutat sau pedepsit</a:t>
            </a:r>
            <a:endParaRPr b="0"/>
          </a:p>
          <a:p>
            <a:pPr indent="-342900" lvl="0" marL="914400" rtl="0" algn="just">
              <a:lnSpc>
                <a:spcPct val="100000"/>
              </a:lnSpc>
              <a:spcBef>
                <a:spcPts val="0"/>
              </a:spcBef>
              <a:spcAft>
                <a:spcPts val="0"/>
              </a:spcAft>
              <a:buSzPts val="1800"/>
              <a:buChar char="●"/>
            </a:pPr>
            <a:r>
              <a:rPr b="0" lang="en-US"/>
              <a:t>urmărește cu atenție situația</a:t>
            </a:r>
            <a:endParaRPr b="0"/>
          </a:p>
          <a:p>
            <a:pPr indent="-228600" lvl="0" marL="342900" rtl="0" algn="just">
              <a:lnSpc>
                <a:spcPct val="100000"/>
              </a:lnSpc>
              <a:spcBef>
                <a:spcPts val="360"/>
              </a:spcBef>
              <a:spcAft>
                <a:spcPts val="0"/>
              </a:spcAft>
              <a:buSzPts val="1800"/>
              <a:buFont typeface="Arial"/>
              <a:buNone/>
            </a:pPr>
            <a:r>
              <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138"/>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latin typeface="Arial"/>
                <a:ea typeface="Arial"/>
                <a:cs typeface="Arial"/>
                <a:sym typeface="Arial"/>
              </a:rPr>
              <a:t>Implică-te și fii o inspirație pentru elevii tăi!</a:t>
            </a:r>
            <a:endParaRPr sz="2800"/>
          </a:p>
        </p:txBody>
      </p:sp>
      <p:pic>
        <p:nvPicPr>
          <p:cNvPr id="994" name="Google Shape;994;p138"/>
          <p:cNvPicPr preferRelativeResize="0"/>
          <p:nvPr/>
        </p:nvPicPr>
        <p:blipFill rotWithShape="1">
          <a:blip r:embed="rId3">
            <a:alphaModFix/>
          </a:blip>
          <a:srcRect b="0" l="0" r="0" t="0"/>
          <a:stretch/>
        </p:blipFill>
        <p:spPr>
          <a:xfrm>
            <a:off x="323528" y="2708920"/>
            <a:ext cx="8291513" cy="30928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457200" y="152725"/>
            <a:ext cx="65991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 FUNCȚIILE GRUPURILOR (2)</a:t>
            </a:r>
            <a:endParaRPr sz="4000">
              <a:solidFill>
                <a:srgbClr val="00B0F0"/>
              </a:solidFill>
              <a:latin typeface="Calibri"/>
              <a:ea typeface="Calibri"/>
              <a:cs typeface="Calibri"/>
              <a:sym typeface="Calibri"/>
            </a:endParaRPr>
          </a:p>
        </p:txBody>
      </p:sp>
      <p:sp>
        <p:nvSpPr>
          <p:cNvPr id="177" name="Google Shape;177;p1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1000"/>
              </a:spcBef>
              <a:spcAft>
                <a:spcPts val="0"/>
              </a:spcAft>
              <a:buNone/>
            </a:pPr>
            <a:r>
              <a:rPr lang="en-US" sz="2400">
                <a:solidFill>
                  <a:srgbClr val="FF0000"/>
                </a:solidFill>
              </a:rPr>
              <a:t>Loialitatea membrilor:</a:t>
            </a:r>
            <a:endParaRPr sz="2400">
              <a:solidFill>
                <a:srgbClr val="FF0000"/>
              </a:solidFill>
            </a:endParaRPr>
          </a:p>
          <a:p>
            <a:pPr indent="0" lvl="0" marL="0" rtl="0" algn="l">
              <a:lnSpc>
                <a:spcPct val="100000"/>
              </a:lnSpc>
              <a:spcBef>
                <a:spcPts val="1000"/>
              </a:spcBef>
              <a:spcAft>
                <a:spcPts val="0"/>
              </a:spcAft>
              <a:buClr>
                <a:schemeClr val="dk1"/>
              </a:buClr>
              <a:buSzPts val="1100"/>
              <a:buFont typeface="Arial"/>
              <a:buNone/>
            </a:pPr>
            <a:r>
              <a:rPr b="0" lang="en-US" sz="2400">
                <a:solidFill>
                  <a:srgbClr val="434343"/>
                </a:solidFill>
              </a:rPr>
              <a:t>Loialitatea grupului va depinde de măsura în care grupul satisface nevoile vitale ale membrilor individuali. Aceste nevoi vitale sunt sociale și biologice. Într-un context social, nevoia de dominare sau apartenență, recunoaștere, prestigiu etc. sunt importante.</a:t>
            </a:r>
            <a:endParaRPr b="0" sz="2400">
              <a:solidFill>
                <a:srgbClr val="434343"/>
              </a:solidFill>
            </a:endParaRPr>
          </a:p>
          <a:p>
            <a:pPr indent="0" lvl="0" marL="0" rtl="0" algn="l">
              <a:lnSpc>
                <a:spcPct val="100000"/>
              </a:lnSpc>
              <a:spcBef>
                <a:spcPts val="1000"/>
              </a:spcBef>
              <a:spcAft>
                <a:spcPts val="0"/>
              </a:spcAft>
              <a:buClr>
                <a:schemeClr val="dk1"/>
              </a:buClr>
              <a:buSzPts val="1100"/>
              <a:buFont typeface="Arial"/>
              <a:buNone/>
            </a:pPr>
            <a:r>
              <a:rPr b="0" lang="en-US" sz="2400">
                <a:solidFill>
                  <a:srgbClr val="434343"/>
                </a:solidFill>
              </a:rPr>
              <a:t>Cu cât o persoană se identifică cu un grup cu speranța satisfacerii nevoilor sale, cu atât mai mult va fi loială față de acel grup. Buna funcționare a grupului este strâns legată de o astfel de loialitate a membrilor.</a:t>
            </a:r>
            <a:endParaRPr b="0" sz="2400">
              <a:solidFill>
                <a:srgbClr val="434343"/>
              </a:solidFill>
            </a:endParaRPr>
          </a:p>
          <a:p>
            <a:pPr indent="0" lvl="0" marL="0" rtl="0" algn="l">
              <a:lnSpc>
                <a:spcPct val="100000"/>
              </a:lnSpc>
              <a:spcBef>
                <a:spcPts val="1000"/>
              </a:spcBef>
              <a:spcAft>
                <a:spcPts val="0"/>
              </a:spcAft>
              <a:buClr>
                <a:schemeClr val="dk1"/>
              </a:buClr>
              <a:buSzPts val="2000"/>
              <a:buNone/>
            </a:pPr>
            <a:r>
              <a:t/>
            </a:r>
            <a:endParaRPr b="0" sz="2400">
              <a:solidFill>
                <a:srgbClr val="434343"/>
              </a:solidFill>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457200" y="152725"/>
            <a:ext cx="65496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 FUNCȚIILE GRUPURILOR (3)</a:t>
            </a:r>
            <a:endParaRPr sz="4000">
              <a:solidFill>
                <a:srgbClr val="00B0F0"/>
              </a:solidFill>
              <a:latin typeface="Calibri"/>
              <a:ea typeface="Calibri"/>
              <a:cs typeface="Calibri"/>
              <a:sym typeface="Calibri"/>
            </a:endParaRPr>
          </a:p>
        </p:txBody>
      </p:sp>
      <p:sp>
        <p:nvSpPr>
          <p:cNvPr id="183" name="Google Shape;183;p16"/>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dk1"/>
              </a:buClr>
              <a:buSzPts val="1100"/>
              <a:buFont typeface="Arial"/>
              <a:buNone/>
            </a:pPr>
            <a:r>
              <a:rPr lang="en-US" sz="2400">
                <a:solidFill>
                  <a:srgbClr val="FF0000"/>
                </a:solidFill>
              </a:rPr>
              <a:t>Credința în grup:</a:t>
            </a:r>
            <a:endParaRPr sz="2400">
              <a:solidFill>
                <a:srgbClr val="FF0000"/>
              </a:solidFill>
            </a:endParaRPr>
          </a:p>
          <a:p>
            <a:pPr indent="0" lvl="0" marL="0" rtl="0" algn="l">
              <a:lnSpc>
                <a:spcPct val="100000"/>
              </a:lnSpc>
              <a:spcBef>
                <a:spcPts val="1000"/>
              </a:spcBef>
              <a:spcAft>
                <a:spcPts val="0"/>
              </a:spcAft>
              <a:buClr>
                <a:schemeClr val="dk1"/>
              </a:buClr>
              <a:buSzPts val="1100"/>
              <a:buFont typeface="Arial"/>
              <a:buNone/>
            </a:pPr>
            <a:r>
              <a:rPr b="0" lang="en-US" sz="2400">
                <a:solidFill>
                  <a:srgbClr val="434343"/>
                </a:solidFill>
              </a:rPr>
              <a:t>Așa cum oamenii au nevoi comune într-un grup, o credință comună servește și ca mijloc de uniune a diferiților membri ai grupului. Diferite valori pentru grup sunt, de asemenea, legate de credințe. Gradul în care un grup poate respecta valorile și convingerile sale cu mai multă solidaritate este de așteptat în grup.</a:t>
            </a:r>
            <a:endParaRPr b="0" sz="2400">
              <a:solidFill>
                <a:srgbClr val="434343"/>
              </a:solidFill>
            </a:endParaRPr>
          </a:p>
          <a:p>
            <a:pPr indent="0" lvl="0" marL="0" rtl="0" algn="l">
              <a:lnSpc>
                <a:spcPct val="100000"/>
              </a:lnSpc>
              <a:spcBef>
                <a:spcPts val="1000"/>
              </a:spcBef>
              <a:spcAft>
                <a:spcPts val="0"/>
              </a:spcAft>
              <a:buClr>
                <a:schemeClr val="dk1"/>
              </a:buClr>
              <a:buSzPts val="2000"/>
              <a:buNone/>
            </a:pPr>
            <a:r>
              <a:t/>
            </a:r>
            <a:endParaRPr sz="2400">
              <a:solidFill>
                <a:srgbClr val="FF0000"/>
              </a:solidFill>
            </a:endParaRPr>
          </a:p>
        </p:txBody>
      </p:sp>
      <p:pic>
        <p:nvPicPr>
          <p:cNvPr id="184" name="Google Shape;184;p16"/>
          <p:cNvPicPr preferRelativeResize="0"/>
          <p:nvPr/>
        </p:nvPicPr>
        <p:blipFill rotWithShape="1">
          <a:blip r:embed="rId3">
            <a:alphaModFix/>
          </a:blip>
          <a:srcRect b="0" l="0" r="0" t="0"/>
          <a:stretch/>
        </p:blipFill>
        <p:spPr>
          <a:xfrm>
            <a:off x="5215811" y="4702859"/>
            <a:ext cx="3582956" cy="2002423"/>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 TIPURI DE GRUPURI</a:t>
            </a:r>
            <a:endParaRPr/>
          </a:p>
        </p:txBody>
      </p:sp>
      <p:sp>
        <p:nvSpPr>
          <p:cNvPr id="190" name="Google Shape;190;p17"/>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dk1"/>
              </a:buClr>
              <a:buSzPts val="1100"/>
              <a:buNone/>
            </a:pPr>
            <a:r>
              <a:rPr b="0" lang="en-US" sz="2400">
                <a:solidFill>
                  <a:srgbClr val="000000"/>
                </a:solidFill>
              </a:rPr>
              <a:t>Principalele tipuri de grupuri sunt:</a:t>
            </a:r>
            <a:endParaRPr b="0" sz="2400">
              <a:solidFill>
                <a:srgbClr val="000000"/>
              </a:solidFill>
            </a:endParaRPr>
          </a:p>
          <a:p>
            <a:pPr indent="0" lvl="0" marL="0" rtl="0" algn="l">
              <a:lnSpc>
                <a:spcPct val="100000"/>
              </a:lnSpc>
              <a:spcBef>
                <a:spcPts val="1000"/>
              </a:spcBef>
              <a:spcAft>
                <a:spcPts val="0"/>
              </a:spcAft>
              <a:buClr>
                <a:schemeClr val="dk1"/>
              </a:buClr>
              <a:buSzPts val="1100"/>
              <a:buFont typeface="Arial"/>
              <a:buNone/>
            </a:pPr>
            <a:r>
              <a:t/>
            </a:r>
            <a:endParaRPr b="0" sz="2400">
              <a:solidFill>
                <a:srgbClr val="000000"/>
              </a:solidFill>
            </a:endParaRPr>
          </a:p>
          <a:p>
            <a:pPr indent="-381000" lvl="0" marL="457200" rtl="0" algn="l">
              <a:lnSpc>
                <a:spcPct val="100000"/>
              </a:lnSpc>
              <a:spcBef>
                <a:spcPts val="1000"/>
              </a:spcBef>
              <a:spcAft>
                <a:spcPts val="0"/>
              </a:spcAft>
              <a:buClr>
                <a:srgbClr val="000000"/>
              </a:buClr>
              <a:buSzPts val="2400"/>
              <a:buChar char="●"/>
            </a:pPr>
            <a:r>
              <a:rPr lang="en-US" sz="2400">
                <a:solidFill>
                  <a:srgbClr val="000000"/>
                </a:solidFill>
              </a:rPr>
              <a:t>Grupuri primare și secundare;</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en-US" sz="2400">
                <a:solidFill>
                  <a:srgbClr val="000000"/>
                </a:solidFill>
              </a:rPr>
              <a:t>Grupuri formale și informale;</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en-US" sz="2400">
                <a:solidFill>
                  <a:srgbClr val="000000"/>
                </a:solidFill>
              </a:rPr>
              <a:t>Grupuri interioare și grupuri exterioare;</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en-US" sz="2400">
                <a:solidFill>
                  <a:srgbClr val="000000"/>
                </a:solidFill>
              </a:rPr>
              <a:t>Grupuri autocratice și democratice;</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en-US" sz="2400">
                <a:solidFill>
                  <a:srgbClr val="000000"/>
                </a:solidFill>
              </a:rPr>
              <a:t>Grupuri față în față și co-actoricești;</a:t>
            </a:r>
            <a:endParaRPr sz="2400">
              <a:solidFill>
                <a:srgbClr val="000000"/>
              </a:solidFill>
            </a:endParaRPr>
          </a:p>
          <a:p>
            <a:pPr indent="-381000" lvl="0" marL="457200" rtl="0" algn="l">
              <a:lnSpc>
                <a:spcPct val="100000"/>
              </a:lnSpc>
              <a:spcBef>
                <a:spcPts val="0"/>
              </a:spcBef>
              <a:spcAft>
                <a:spcPts val="0"/>
              </a:spcAft>
              <a:buClr>
                <a:srgbClr val="000000"/>
              </a:buClr>
              <a:buSzPts val="2400"/>
              <a:buChar char="●"/>
            </a:pPr>
            <a:r>
              <a:rPr lang="en-US" sz="2400">
                <a:solidFill>
                  <a:srgbClr val="000000"/>
                </a:solidFill>
              </a:rPr>
              <a:t>Grupuri de apartenență și grupuri de referință.</a:t>
            </a:r>
            <a:endParaRPr sz="2400">
              <a:solidFill>
                <a:srgbClr val="000000"/>
              </a:solidFill>
            </a:endParaRPr>
          </a:p>
          <a:p>
            <a:pPr indent="0" lvl="0" marL="0" rtl="0" algn="l">
              <a:lnSpc>
                <a:spcPct val="100000"/>
              </a:lnSpc>
              <a:spcBef>
                <a:spcPts val="1000"/>
              </a:spcBef>
              <a:spcAft>
                <a:spcPts val="0"/>
              </a:spcAft>
              <a:buClr>
                <a:schemeClr val="dk1"/>
              </a:buClr>
              <a:buSzPts val="2000"/>
              <a:buNone/>
            </a:pPr>
            <a:r>
              <a:t/>
            </a:r>
            <a:endParaRPr b="0" sz="2400">
              <a:solidFill>
                <a:srgbClr val="000000"/>
              </a:solidFill>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III.1. GRUPURI PRIMARE ȘI SECUNDARE (1)</a:t>
            </a:r>
            <a:endParaRPr sz="4000">
              <a:solidFill>
                <a:srgbClr val="00B0F0"/>
              </a:solidFill>
              <a:latin typeface="Calibri"/>
              <a:ea typeface="Calibri"/>
              <a:cs typeface="Calibri"/>
              <a:sym typeface="Calibri"/>
            </a:endParaRPr>
          </a:p>
        </p:txBody>
      </p:sp>
      <p:sp>
        <p:nvSpPr>
          <p:cNvPr id="196" name="Google Shape;196;p1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b="0" i="0">
              <a:solidFill>
                <a:srgbClr val="222222"/>
              </a:solidFill>
              <a:latin typeface="arial"/>
              <a:ea typeface="arial"/>
              <a:cs typeface="arial"/>
              <a:sym typeface="arial"/>
            </a:endParaRPr>
          </a:p>
          <a:p>
            <a:pPr indent="0" lvl="0" marL="0" rtl="0" algn="l">
              <a:lnSpc>
                <a:spcPct val="100000"/>
              </a:lnSpc>
              <a:spcBef>
                <a:spcPts val="1000"/>
              </a:spcBef>
              <a:spcAft>
                <a:spcPts val="0"/>
              </a:spcAft>
              <a:buClr>
                <a:schemeClr val="dk1"/>
              </a:buClr>
              <a:buSzPts val="2000"/>
              <a:buFont typeface="Arial"/>
              <a:buNone/>
            </a:pPr>
            <a:r>
              <a:t/>
            </a:r>
            <a:endParaRPr b="0" i="0">
              <a:solidFill>
                <a:srgbClr val="222222"/>
              </a:solidFill>
              <a:latin typeface="arial"/>
              <a:ea typeface="arial"/>
              <a:cs typeface="arial"/>
              <a:sym typeface="arial"/>
            </a:endParaRPr>
          </a:p>
          <a:p>
            <a:pPr indent="0" lvl="0" marL="0" rtl="0" algn="l">
              <a:lnSpc>
                <a:spcPct val="100000"/>
              </a:lnSpc>
              <a:spcBef>
                <a:spcPts val="1000"/>
              </a:spcBef>
              <a:spcAft>
                <a:spcPts val="0"/>
              </a:spcAft>
              <a:buClr>
                <a:schemeClr val="dk1"/>
              </a:buClr>
              <a:buSzPts val="2000"/>
              <a:buNone/>
            </a:pPr>
            <a:r>
              <a:t/>
            </a:r>
            <a:endParaRPr/>
          </a:p>
        </p:txBody>
      </p:sp>
      <p:pic>
        <p:nvPicPr>
          <p:cNvPr id="197" name="Google Shape;197;p18"/>
          <p:cNvPicPr preferRelativeResize="0"/>
          <p:nvPr/>
        </p:nvPicPr>
        <p:blipFill rotWithShape="1">
          <a:blip r:embed="rId3">
            <a:alphaModFix/>
          </a:blip>
          <a:srcRect b="0" l="0" r="0" t="0"/>
          <a:stretch/>
        </p:blipFill>
        <p:spPr>
          <a:xfrm>
            <a:off x="395536" y="1752600"/>
            <a:ext cx="8136903" cy="4124672"/>
          </a:xfrm>
          <a:prstGeom prst="rect">
            <a:avLst/>
          </a:prstGeom>
          <a:noFill/>
          <a:ln>
            <a:noFill/>
          </a:ln>
        </p:spPr>
      </p:pic>
      <p:sp>
        <p:nvSpPr>
          <p:cNvPr id="198" name="Google Shape;198;p18"/>
          <p:cNvSpPr/>
          <p:nvPr/>
        </p:nvSpPr>
        <p:spPr>
          <a:xfrm>
            <a:off x="395536" y="1752600"/>
            <a:ext cx="8136903" cy="4124672"/>
          </a:xfrm>
          <a:prstGeom prst="rect">
            <a:avLst/>
          </a:prstGeom>
          <a:solidFill>
            <a:schemeClr val="lt1">
              <a:alpha val="82352"/>
            </a:schemeClr>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p18"/>
          <p:cNvSpPr txBox="1"/>
          <p:nvPr/>
        </p:nvSpPr>
        <p:spPr>
          <a:xfrm>
            <a:off x="534381" y="1752600"/>
            <a:ext cx="80751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2000">
                <a:solidFill>
                  <a:srgbClr val="FF0000"/>
                </a:solidFill>
              </a:rPr>
              <a:t>Grupurile primare </a:t>
            </a:r>
            <a:r>
              <a:rPr lang="en-US" sz="2000">
                <a:solidFill>
                  <a:srgbClr val="434343"/>
                </a:solidFill>
              </a:rPr>
              <a:t>sunt mici și caracterizate de relații personale strânse, care durează mult.</a:t>
            </a:r>
            <a:endParaRPr sz="20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t/>
            </a:r>
            <a:endParaRPr sz="2000">
              <a:solidFill>
                <a:srgbClr val="434343"/>
              </a:solidFill>
            </a:endParaRPr>
          </a:p>
          <a:p>
            <a:pPr indent="-355600" lvl="0" marL="457200" marR="0" rtl="0" algn="l">
              <a:lnSpc>
                <a:spcPct val="100000"/>
              </a:lnSpc>
              <a:spcBef>
                <a:spcPts val="0"/>
              </a:spcBef>
              <a:spcAft>
                <a:spcPts val="0"/>
              </a:spcAft>
              <a:buClr>
                <a:srgbClr val="434343"/>
              </a:buClr>
              <a:buSzPts val="2000"/>
              <a:buChar char="●"/>
            </a:pPr>
            <a:r>
              <a:rPr lang="en-US" sz="2000">
                <a:solidFill>
                  <a:srgbClr val="434343"/>
                </a:solidFill>
              </a:rPr>
              <a:t>grupurile primare sunt marcate de îngrijorarea reciprocă, de activități și cultură comune și de perioade lungi de timp petrecute împreună. Sunt reconfortante psihologic și destul de influente în dezvoltarea identității personale;</a:t>
            </a:r>
            <a:endParaRPr sz="2000">
              <a:solidFill>
                <a:srgbClr val="434343"/>
              </a:solidFill>
            </a:endParaRPr>
          </a:p>
          <a:p>
            <a:pPr indent="-355600" lvl="0" marL="457200" marR="0" rtl="0" algn="l">
              <a:lnSpc>
                <a:spcPct val="100000"/>
              </a:lnSpc>
              <a:spcBef>
                <a:spcPts val="0"/>
              </a:spcBef>
              <a:spcAft>
                <a:spcPts val="0"/>
              </a:spcAft>
              <a:buClr>
                <a:srgbClr val="434343"/>
              </a:buClr>
              <a:buSzPts val="2000"/>
              <a:buChar char="●"/>
            </a:pPr>
            <a:r>
              <a:rPr lang="en-US" sz="2000">
                <a:solidFill>
                  <a:srgbClr val="434343"/>
                </a:solidFill>
              </a:rPr>
              <a:t>familiile și prietenii apropiați sunt exemple de grupuri primare;</a:t>
            </a:r>
            <a:endParaRPr sz="2000">
              <a:solidFill>
                <a:srgbClr val="434343"/>
              </a:solidFill>
            </a:endParaRPr>
          </a:p>
          <a:p>
            <a:pPr indent="-355600" lvl="0" marL="457200" marR="0" rtl="0" algn="l">
              <a:lnSpc>
                <a:spcPct val="100000"/>
              </a:lnSpc>
              <a:spcBef>
                <a:spcPts val="0"/>
              </a:spcBef>
              <a:spcAft>
                <a:spcPts val="0"/>
              </a:spcAft>
              <a:buClr>
                <a:srgbClr val="434343"/>
              </a:buClr>
              <a:buSzPts val="2000"/>
              <a:buChar char="●"/>
            </a:pPr>
            <a:r>
              <a:rPr lang="en-US" sz="2000">
                <a:solidFill>
                  <a:srgbClr val="434343"/>
                </a:solidFill>
              </a:rPr>
              <a:t>scopul grupurilor primare îl reprezintă relațiile în sine, mai degrabă decât atingerea unui alt scop.</a:t>
            </a:r>
            <a:endParaRPr sz="2000">
              <a:solidFill>
                <a:srgbClr val="434343"/>
              </a:solidFill>
            </a:endParaRPr>
          </a:p>
          <a:p>
            <a:pPr indent="0" lvl="0" marL="0" marR="0" rtl="0" algn="l">
              <a:lnSpc>
                <a:spcPct val="100000"/>
              </a:lnSpc>
              <a:spcBef>
                <a:spcPts val="0"/>
              </a:spcBef>
              <a:spcAft>
                <a:spcPts val="0"/>
              </a:spcAft>
              <a:buClr>
                <a:srgbClr val="000000"/>
              </a:buClr>
              <a:buSzPts val="2000"/>
              <a:buFont typeface="Arial"/>
              <a:buNone/>
            </a:pPr>
            <a:r>
              <a:t/>
            </a:r>
            <a:endParaRPr sz="2000">
              <a:solidFill>
                <a:srgbClr val="434343"/>
              </a:solidFil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III.1. GRUPURI PRIMARE ȘI SECUNDARE (2)</a:t>
            </a:r>
            <a:endParaRPr sz="4000">
              <a:solidFill>
                <a:srgbClr val="00B0F0"/>
              </a:solidFill>
              <a:latin typeface="Calibri"/>
              <a:ea typeface="Calibri"/>
              <a:cs typeface="Calibri"/>
              <a:sym typeface="Calibri"/>
            </a:endParaRPr>
          </a:p>
        </p:txBody>
      </p:sp>
      <p:sp>
        <p:nvSpPr>
          <p:cNvPr id="205" name="Google Shape;205;p19"/>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910"/>
              </a:spcBef>
              <a:spcAft>
                <a:spcPts val="0"/>
              </a:spcAft>
              <a:buClr>
                <a:schemeClr val="dk1"/>
              </a:buClr>
              <a:buSzPts val="1100"/>
              <a:buFont typeface="Arial"/>
              <a:buNone/>
            </a:pPr>
            <a:r>
              <a:rPr lang="en-US" sz="2015">
                <a:solidFill>
                  <a:srgbClr val="FF0000"/>
                </a:solidFill>
              </a:rPr>
              <a:t>Grupurile secundare</a:t>
            </a:r>
            <a:r>
              <a:rPr b="0" lang="en-US" sz="2015">
                <a:solidFill>
                  <a:srgbClr val="434343"/>
                </a:solidFill>
              </a:rPr>
              <a:t> includ relații impersonale, temporare, orientate spre obiective.</a:t>
            </a:r>
            <a:endParaRPr b="0" sz="2015">
              <a:solidFill>
                <a:srgbClr val="434343"/>
              </a:solidFill>
            </a:endParaRPr>
          </a:p>
          <a:p>
            <a:pPr indent="-356552" lvl="0" marL="457200" rtl="0" algn="l">
              <a:lnSpc>
                <a:spcPct val="80000"/>
              </a:lnSpc>
              <a:spcBef>
                <a:spcPts val="910"/>
              </a:spcBef>
              <a:spcAft>
                <a:spcPts val="0"/>
              </a:spcAft>
              <a:buClr>
                <a:srgbClr val="434343"/>
              </a:buClr>
              <a:buSzPts val="2015"/>
              <a:buChar char="●"/>
            </a:pPr>
            <a:r>
              <a:rPr b="0" lang="en-US" sz="2015">
                <a:solidFill>
                  <a:srgbClr val="434343"/>
                </a:solidFill>
              </a:rPr>
              <a:t>distincția dintre grupurile primare și secundare a fost propusă inițial de Charles Cooley. El le-a numit „secundare”, deoarece în general se dezvoltă mai târziu în viață și sunt mult mai puțin susceptibile de a influența identitatea cuiva decât grupurile primare;</a:t>
            </a:r>
            <a:endParaRPr b="0" sz="2015">
              <a:solidFill>
                <a:srgbClr val="434343"/>
              </a:solidFill>
            </a:endParaRPr>
          </a:p>
          <a:p>
            <a:pPr indent="-356552" lvl="0" marL="457200" rtl="0" algn="l">
              <a:lnSpc>
                <a:spcPct val="80000"/>
              </a:lnSpc>
              <a:spcBef>
                <a:spcPts val="0"/>
              </a:spcBef>
              <a:spcAft>
                <a:spcPts val="0"/>
              </a:spcAft>
              <a:buClr>
                <a:srgbClr val="434343"/>
              </a:buClr>
              <a:buSzPts val="2015"/>
              <a:buChar char="●"/>
            </a:pPr>
            <a:r>
              <a:rPr b="0" lang="en-US" sz="2015">
                <a:solidFill>
                  <a:srgbClr val="434343"/>
                </a:solidFill>
              </a:rPr>
              <a:t>relațiile secundare implică legături emoționale slabe și puține cunoștințe personale unele de altele. Spre deosebire de grupurile primare, grupurile secundare nu au scopul de a menține și dezvolta relațiile în sine;</a:t>
            </a:r>
            <a:endParaRPr b="0" sz="2015">
              <a:solidFill>
                <a:srgbClr val="434343"/>
              </a:solidFill>
            </a:endParaRPr>
          </a:p>
          <a:p>
            <a:pPr indent="-356552" lvl="0" marL="457200" rtl="0" algn="l">
              <a:lnSpc>
                <a:spcPct val="80000"/>
              </a:lnSpc>
              <a:spcBef>
                <a:spcPts val="0"/>
              </a:spcBef>
              <a:spcAft>
                <a:spcPts val="0"/>
              </a:spcAft>
              <a:buClr>
                <a:srgbClr val="434343"/>
              </a:buClr>
              <a:buSzPts val="2015"/>
              <a:buChar char="●"/>
            </a:pPr>
            <a:r>
              <a:rPr b="0" lang="en-US" sz="2015">
                <a:solidFill>
                  <a:srgbClr val="434343"/>
                </a:solidFill>
              </a:rPr>
              <a:t>include grupuri în care se schimbă mărfuri explicite, cum ar fi forța de muncă pentru salarii, servicii pentru plăți etc. </a:t>
            </a:r>
            <a:endParaRPr b="0" sz="2015">
              <a:solidFill>
                <a:srgbClr val="434343"/>
              </a:solidFill>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III.2. GRUPURI FORMALE ȘI INFORMALE</a:t>
            </a:r>
            <a:endParaRPr sz="4000">
              <a:solidFill>
                <a:srgbClr val="00B0F0"/>
              </a:solidFill>
              <a:latin typeface="Calibri"/>
              <a:ea typeface="Calibri"/>
              <a:cs typeface="Calibri"/>
              <a:sym typeface="Calibri"/>
            </a:endParaRPr>
          </a:p>
        </p:txBody>
      </p:sp>
      <p:graphicFrame>
        <p:nvGraphicFramePr>
          <p:cNvPr id="211" name="Google Shape;211;p20"/>
          <p:cNvGraphicFramePr/>
          <p:nvPr/>
        </p:nvGraphicFramePr>
        <p:xfrm>
          <a:off x="539552" y="1556792"/>
          <a:ext cx="3000000" cy="3000000"/>
        </p:xfrm>
        <a:graphic>
          <a:graphicData uri="http://schemas.openxmlformats.org/drawingml/2006/table">
            <a:tbl>
              <a:tblPr bandRow="1" firstCol="1" firstRow="1">
                <a:noFill/>
                <a:tableStyleId>{5FDE575D-A6FE-4B57-849D-CA27BC4A0240}</a:tableStyleId>
              </a:tblPr>
              <a:tblGrid>
                <a:gridCol w="4068450"/>
                <a:gridCol w="4068450"/>
              </a:tblGrid>
              <a:tr h="432050">
                <a:tc gridSpan="2">
                  <a:txBody>
                    <a:bodyPr/>
                    <a:lstStyle/>
                    <a:p>
                      <a:pPr indent="0" lvl="0" marL="0" marR="0" rtl="0" algn="ctr">
                        <a:lnSpc>
                          <a:spcPct val="107000"/>
                        </a:lnSpc>
                        <a:spcBef>
                          <a:spcPts val="0"/>
                        </a:spcBef>
                        <a:spcAft>
                          <a:spcPts val="0"/>
                        </a:spcAft>
                        <a:buClr>
                          <a:srgbClr val="000000"/>
                        </a:buClr>
                        <a:buSzPts val="1600"/>
                        <a:buFont typeface="Arial"/>
                        <a:buNone/>
                      </a:pPr>
                      <a:r>
                        <a:rPr lang="en-US" sz="1600">
                          <a:solidFill>
                            <a:schemeClr val="dk1"/>
                          </a:solidFill>
                        </a:rPr>
                        <a:t>Diferențe între grupurile formale și informale</a:t>
                      </a:r>
                      <a:endParaRPr sz="1600" u="none" cap="none" strike="noStrike">
                        <a:solidFill>
                          <a:schemeClr val="dk1"/>
                        </a:solidFill>
                        <a:latin typeface="Calibri"/>
                        <a:ea typeface="Calibri"/>
                        <a:cs typeface="Calibri"/>
                        <a:sym typeface="Calibri"/>
                      </a:endParaRPr>
                    </a:p>
                  </a:txBody>
                  <a:tcPr marT="0" marB="0" marR="68575" marL="68575">
                    <a:solidFill>
                      <a:srgbClr val="95DBFB"/>
                    </a:solidFill>
                  </a:tcPr>
                </a:tc>
                <a:tc hMerge="1"/>
              </a:tr>
              <a:tr h="177800">
                <a:tc>
                  <a:txBody>
                    <a:bodyPr/>
                    <a:lstStyle/>
                    <a:p>
                      <a:pPr indent="0" lvl="0" marL="0" marR="0" rtl="0" algn="ctr">
                        <a:lnSpc>
                          <a:spcPct val="107000"/>
                        </a:lnSpc>
                        <a:spcBef>
                          <a:spcPts val="0"/>
                        </a:spcBef>
                        <a:spcAft>
                          <a:spcPts val="0"/>
                        </a:spcAft>
                        <a:buClr>
                          <a:srgbClr val="000000"/>
                        </a:buClr>
                        <a:buSzPts val="1400"/>
                        <a:buFont typeface="Arial"/>
                        <a:buNone/>
                      </a:pPr>
                      <a:r>
                        <a:rPr lang="en-US">
                          <a:solidFill>
                            <a:schemeClr val="dk1"/>
                          </a:solidFill>
                        </a:rPr>
                        <a:t>Grupul formal</a:t>
                      </a:r>
                      <a:endParaRPr sz="1400" u="none" cap="none" strike="noStrike"/>
                    </a:p>
                    <a:p>
                      <a:pPr indent="0" lvl="0" marL="0" marR="0" rtl="0" algn="l">
                        <a:lnSpc>
                          <a:spcPct val="107000"/>
                        </a:lnSpc>
                        <a:spcBef>
                          <a:spcPts val="800"/>
                        </a:spcBef>
                        <a:spcAft>
                          <a:spcPts val="0"/>
                        </a:spcAft>
                        <a:buClr>
                          <a:srgbClr val="000000"/>
                        </a:buClr>
                        <a:buSzPts val="1400"/>
                        <a:buFont typeface="Arial"/>
                        <a:buNone/>
                      </a:pPr>
                      <a:r>
                        <a:rPr lang="en-US"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68575" marL="68575">
                    <a:solidFill>
                      <a:srgbClr val="B8E7FC"/>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a:solidFill>
                            <a:srgbClr val="DBF3FD"/>
                          </a:solidFill>
                        </a:rPr>
                        <a:t>Grupul informal</a:t>
                      </a:r>
                      <a:endParaRPr b="1" sz="1400" u="none" cap="none" strike="noStrike">
                        <a:solidFill>
                          <a:srgbClr val="DBF3FD"/>
                        </a:solidFill>
                        <a:latin typeface="Calibri"/>
                        <a:ea typeface="Calibri"/>
                        <a:cs typeface="Calibri"/>
                        <a:sym typeface="Calibri"/>
                      </a:endParaRPr>
                    </a:p>
                  </a:txBody>
                  <a:tcPr marT="0" marB="0" marR="68575" marL="68575">
                    <a:solidFill>
                      <a:srgbClr val="08A5EF"/>
                    </a:solidFill>
                  </a:tcPr>
                </a:tc>
              </a:tr>
              <a:tr h="4140750">
                <a:tc>
                  <a:txBody>
                    <a:bodyPr/>
                    <a:lstStyle/>
                    <a:p>
                      <a:pPr indent="-342900" lvl="0" marL="342900" marR="0" rtl="0" algn="l">
                        <a:lnSpc>
                          <a:spcPct val="107000"/>
                        </a:lnSpc>
                        <a:spcBef>
                          <a:spcPts val="800"/>
                        </a:spcBef>
                        <a:spcAft>
                          <a:spcPts val="0"/>
                        </a:spcAft>
                        <a:buClr>
                          <a:schemeClr val="dk1"/>
                        </a:buClr>
                        <a:buSzPts val="1400"/>
                        <a:buFont typeface="Noto Sans Symbols"/>
                        <a:buChar char="∙"/>
                      </a:pPr>
                      <a:r>
                        <a:rPr lang="en-US">
                          <a:solidFill>
                            <a:schemeClr val="dk1"/>
                          </a:solidFill>
                        </a:rPr>
                        <a:t>Grupul formal tinde să fie mare sau să facă parte dintr-o organizație mare;</a:t>
                      </a:r>
                      <a:endParaRPr>
                        <a:solidFill>
                          <a:schemeClr val="dk1"/>
                        </a:solidFill>
                      </a:endParaRPr>
                    </a:p>
                    <a:p>
                      <a:pPr indent="-342900" lvl="0" marL="342900" marR="0" rtl="0" algn="l">
                        <a:lnSpc>
                          <a:spcPct val="107000"/>
                        </a:lnSpc>
                        <a:spcBef>
                          <a:spcPts val="800"/>
                        </a:spcBef>
                        <a:spcAft>
                          <a:spcPts val="0"/>
                        </a:spcAft>
                        <a:buClr>
                          <a:schemeClr val="dk1"/>
                        </a:buClr>
                        <a:buSzPts val="1400"/>
                        <a:buFont typeface="Noto Sans Symbols"/>
                        <a:buChar char="∙"/>
                      </a:pPr>
                      <a:r>
                        <a:rPr lang="en-US">
                          <a:solidFill>
                            <a:schemeClr val="dk1"/>
                          </a:solidFill>
                        </a:rPr>
                        <a:t>O armată și un sindicat sunt exemplul grupului formal;</a:t>
                      </a:r>
                      <a:endParaRPr>
                        <a:solidFill>
                          <a:schemeClr val="dk1"/>
                        </a:solidFill>
                      </a:endParaRPr>
                    </a:p>
                    <a:p>
                      <a:pPr indent="-342900" lvl="0" marL="342900" marR="0" rtl="0" algn="l">
                        <a:lnSpc>
                          <a:spcPct val="107000"/>
                        </a:lnSpc>
                        <a:spcBef>
                          <a:spcPts val="800"/>
                        </a:spcBef>
                        <a:spcAft>
                          <a:spcPts val="0"/>
                        </a:spcAft>
                        <a:buClr>
                          <a:schemeClr val="dk1"/>
                        </a:buClr>
                        <a:buSzPts val="1400"/>
                        <a:buFont typeface="Noto Sans Symbols"/>
                        <a:buChar char="∙"/>
                      </a:pPr>
                      <a:r>
                        <a:rPr lang="en-US">
                          <a:solidFill>
                            <a:schemeClr val="dk1"/>
                          </a:solidFill>
                        </a:rPr>
                        <a:t>Un grup formal are întotdeauna o structură normativă, ierarhică a sistemului de statut;</a:t>
                      </a:r>
                      <a:endParaRPr>
                        <a:solidFill>
                          <a:schemeClr val="dk1"/>
                        </a:solidFill>
                      </a:endParaRPr>
                    </a:p>
                    <a:p>
                      <a:pPr indent="-342900" lvl="0" marL="342900" marR="0" rtl="0" algn="l">
                        <a:lnSpc>
                          <a:spcPct val="107000"/>
                        </a:lnSpc>
                        <a:spcBef>
                          <a:spcPts val="800"/>
                        </a:spcBef>
                        <a:spcAft>
                          <a:spcPts val="0"/>
                        </a:spcAft>
                        <a:buClr>
                          <a:schemeClr val="dk1"/>
                        </a:buClr>
                        <a:buSzPts val="1400"/>
                        <a:buFont typeface="Noto Sans Symbols"/>
                        <a:buChar char="∙"/>
                      </a:pPr>
                      <a:r>
                        <a:rPr lang="en-US">
                          <a:solidFill>
                            <a:schemeClr val="dk1"/>
                          </a:solidFill>
                        </a:rPr>
                        <a:t>Grupul formal așteaptă o disciplină strictă de la membrii săi;</a:t>
                      </a:r>
                      <a:endParaRPr>
                        <a:solidFill>
                          <a:schemeClr val="dk1"/>
                        </a:solidFill>
                      </a:endParaRPr>
                    </a:p>
                    <a:p>
                      <a:pPr indent="-342900" lvl="0" marL="342900" marR="0" rtl="0" algn="l">
                        <a:lnSpc>
                          <a:spcPct val="107000"/>
                        </a:lnSpc>
                        <a:spcBef>
                          <a:spcPts val="800"/>
                        </a:spcBef>
                        <a:spcAft>
                          <a:spcPts val="0"/>
                        </a:spcAft>
                        <a:buClr>
                          <a:schemeClr val="dk1"/>
                        </a:buClr>
                        <a:buSzPts val="1400"/>
                        <a:buFont typeface="Noto Sans Symbols"/>
                        <a:buChar char="∙"/>
                      </a:pPr>
                      <a:r>
                        <a:rPr lang="en-US">
                          <a:solidFill>
                            <a:schemeClr val="dk1"/>
                          </a:solidFill>
                        </a:rPr>
                        <a:t>Aceste grupuri pot respecta ordinea de la ofițerii sau conducătorii lor superiori.</a:t>
                      </a:r>
                      <a:endParaRPr>
                        <a:solidFill>
                          <a:schemeClr val="dk1"/>
                        </a:solidFill>
                      </a:endParaRPr>
                    </a:p>
                    <a:p>
                      <a:pPr indent="0" lvl="0" marL="457200" marR="0" rtl="0" algn="l">
                        <a:lnSpc>
                          <a:spcPct val="107000"/>
                        </a:lnSpc>
                        <a:spcBef>
                          <a:spcPts val="800"/>
                        </a:spcBef>
                        <a:spcAft>
                          <a:spcPts val="0"/>
                        </a:spcAft>
                        <a:buNone/>
                      </a:pPr>
                      <a:r>
                        <a:t/>
                      </a:r>
                      <a:endParaRPr>
                        <a:solidFill>
                          <a:schemeClr val="dk1"/>
                        </a:solidFill>
                      </a:endParaRPr>
                    </a:p>
                  </a:txBody>
                  <a:tcPr marT="0" marB="0" marR="68575" marL="68575">
                    <a:solidFill>
                      <a:srgbClr val="B8E7FC"/>
                    </a:solidFill>
                  </a:tcPr>
                </a:tc>
                <a:tc>
                  <a:txBody>
                    <a:bodyPr/>
                    <a:lstStyle/>
                    <a:p>
                      <a:pPr indent="-342900" lvl="0" marL="342900" marR="0" rtl="0" algn="l">
                        <a:lnSpc>
                          <a:spcPct val="107000"/>
                        </a:lnSpc>
                        <a:spcBef>
                          <a:spcPts val="0"/>
                        </a:spcBef>
                        <a:spcAft>
                          <a:spcPts val="0"/>
                        </a:spcAft>
                        <a:buClr>
                          <a:srgbClr val="DBF3FD"/>
                        </a:buClr>
                        <a:buSzPts val="1400"/>
                        <a:buFont typeface="Noto Sans Symbols"/>
                        <a:buChar char="∙"/>
                      </a:pPr>
                      <a:r>
                        <a:rPr b="1" lang="en-US">
                          <a:solidFill>
                            <a:srgbClr val="DBF3FD"/>
                          </a:solidFill>
                        </a:rPr>
                        <a:t>Un grup fără reguli, obiective sau lideri de grup stabiliți formal este numit grup informal;</a:t>
                      </a:r>
                      <a:endParaRPr b="1">
                        <a:solidFill>
                          <a:srgbClr val="DBF3FD"/>
                        </a:solidFill>
                      </a:endParaRPr>
                    </a:p>
                    <a:p>
                      <a:pPr indent="-342900" lvl="0" marL="342900" marR="0" rtl="0" algn="l">
                        <a:lnSpc>
                          <a:spcPct val="107000"/>
                        </a:lnSpc>
                        <a:spcBef>
                          <a:spcPts val="0"/>
                        </a:spcBef>
                        <a:spcAft>
                          <a:spcPts val="0"/>
                        </a:spcAft>
                        <a:buClr>
                          <a:srgbClr val="DBF3FD"/>
                        </a:buClr>
                        <a:buSzPts val="1400"/>
                        <a:buFont typeface="Noto Sans Symbols"/>
                        <a:buChar char="∙"/>
                      </a:pPr>
                      <a:r>
                        <a:rPr b="1" lang="en-US">
                          <a:solidFill>
                            <a:srgbClr val="DBF3FD"/>
                          </a:solidFill>
                        </a:rPr>
                        <a:t>Este un grup mic; și adesea format întâmplător și spontan;</a:t>
                      </a:r>
                      <a:endParaRPr b="1">
                        <a:solidFill>
                          <a:srgbClr val="DBF3FD"/>
                        </a:solidFill>
                      </a:endParaRPr>
                    </a:p>
                    <a:p>
                      <a:pPr indent="-342900" lvl="0" marL="342900" marR="0" rtl="0" algn="l">
                        <a:lnSpc>
                          <a:spcPct val="107000"/>
                        </a:lnSpc>
                        <a:spcBef>
                          <a:spcPts val="0"/>
                        </a:spcBef>
                        <a:spcAft>
                          <a:spcPts val="0"/>
                        </a:spcAft>
                        <a:buClr>
                          <a:srgbClr val="DBF3FD"/>
                        </a:buClr>
                        <a:buSzPts val="1400"/>
                        <a:buFont typeface="Noto Sans Symbols"/>
                        <a:buChar char="∙"/>
                      </a:pPr>
                      <a:r>
                        <a:rPr b="1" lang="en-US">
                          <a:solidFill>
                            <a:srgbClr val="DBF3FD"/>
                          </a:solidFill>
                        </a:rPr>
                        <a:t>Interacțiunea se bazează pe interese comune și conduită intimă;</a:t>
                      </a:r>
                      <a:endParaRPr b="1">
                        <a:solidFill>
                          <a:srgbClr val="DBF3FD"/>
                        </a:solidFill>
                      </a:endParaRPr>
                    </a:p>
                    <a:p>
                      <a:pPr indent="-342900" lvl="0" marL="342900" marR="0" rtl="0" algn="l">
                        <a:lnSpc>
                          <a:spcPct val="107000"/>
                        </a:lnSpc>
                        <a:spcBef>
                          <a:spcPts val="0"/>
                        </a:spcBef>
                        <a:spcAft>
                          <a:spcPts val="0"/>
                        </a:spcAft>
                        <a:buClr>
                          <a:srgbClr val="DBF3FD"/>
                        </a:buClr>
                        <a:buSzPts val="1400"/>
                        <a:buFont typeface="Noto Sans Symbols"/>
                        <a:buChar char="∙"/>
                      </a:pPr>
                      <a:r>
                        <a:rPr b="1" lang="en-US">
                          <a:solidFill>
                            <a:srgbClr val="DBF3FD"/>
                          </a:solidFill>
                        </a:rPr>
                        <a:t>Grupurile informale pot avea sau nu norme de grup puternice, iar aderarea la normele de grup se bazează pe loialitatea personală - mai degrabă decât pe regulile de grup explicite;</a:t>
                      </a:r>
                      <a:endParaRPr b="1">
                        <a:solidFill>
                          <a:srgbClr val="DBF3FD"/>
                        </a:solidFill>
                      </a:endParaRPr>
                    </a:p>
                    <a:p>
                      <a:pPr indent="-342900" lvl="0" marL="342900" marR="0" rtl="0" algn="l">
                        <a:lnSpc>
                          <a:spcPct val="107000"/>
                        </a:lnSpc>
                        <a:spcBef>
                          <a:spcPts val="0"/>
                        </a:spcBef>
                        <a:spcAft>
                          <a:spcPts val="0"/>
                        </a:spcAft>
                        <a:buClr>
                          <a:srgbClr val="DBF3FD"/>
                        </a:buClr>
                        <a:buSzPts val="1400"/>
                        <a:buFont typeface="Noto Sans Symbols"/>
                        <a:buChar char="∙"/>
                      </a:pPr>
                      <a:r>
                        <a:rPr b="1" lang="en-US">
                          <a:solidFill>
                            <a:srgbClr val="DBF3FD"/>
                          </a:solidFill>
                        </a:rPr>
                        <a:t>Grupul de joacă pentru copii și bandele (care s-ar putea forma în cadrul unei organizații formale), sunt exemple de grupuri informale.</a:t>
                      </a:r>
                      <a:endParaRPr b="1">
                        <a:solidFill>
                          <a:srgbClr val="DBF3FD"/>
                        </a:solidFill>
                      </a:endParaRPr>
                    </a:p>
                    <a:p>
                      <a:pPr indent="0" lvl="0" marL="457200" marR="0" rtl="0" algn="l">
                        <a:lnSpc>
                          <a:spcPct val="107000"/>
                        </a:lnSpc>
                        <a:spcBef>
                          <a:spcPts val="0"/>
                        </a:spcBef>
                        <a:spcAft>
                          <a:spcPts val="0"/>
                        </a:spcAft>
                        <a:buNone/>
                      </a:pPr>
                      <a:r>
                        <a:t/>
                      </a:r>
                      <a:endParaRPr b="1">
                        <a:solidFill>
                          <a:srgbClr val="DBF3FD"/>
                        </a:solidFill>
                      </a:endParaRPr>
                    </a:p>
                    <a:p>
                      <a:pPr indent="0" lvl="0" marL="0" marR="0" rtl="0" algn="l">
                        <a:lnSpc>
                          <a:spcPct val="107000"/>
                        </a:lnSpc>
                        <a:spcBef>
                          <a:spcPts val="800"/>
                        </a:spcBef>
                        <a:spcAft>
                          <a:spcPts val="0"/>
                        </a:spcAft>
                        <a:buClr>
                          <a:srgbClr val="000000"/>
                        </a:buClr>
                        <a:buSzPts val="1400"/>
                        <a:buFont typeface="Arial"/>
                        <a:buNone/>
                      </a:pPr>
                      <a:r>
                        <a:rPr b="1" lang="en-US" sz="1400" u="none" cap="none" strike="noStrike">
                          <a:solidFill>
                            <a:srgbClr val="DBF3FD"/>
                          </a:solidFill>
                        </a:rPr>
                        <a:t> </a:t>
                      </a:r>
                      <a:endParaRPr b="1" sz="1400" u="none" cap="none" strike="noStrike">
                        <a:solidFill>
                          <a:srgbClr val="DBF3FD"/>
                        </a:solidFill>
                        <a:latin typeface="Calibri"/>
                        <a:ea typeface="Calibri"/>
                        <a:cs typeface="Calibri"/>
                        <a:sym typeface="Calibri"/>
                      </a:endParaRPr>
                    </a:p>
                  </a:txBody>
                  <a:tcPr marT="0" marB="0" marR="68575" marL="68575">
                    <a:solidFill>
                      <a:srgbClr val="08A5EF"/>
                    </a:solidFill>
                  </a:tcPr>
                </a:tc>
              </a:tr>
            </a:tbl>
          </a:graphicData>
        </a:graphic>
      </p:graphicFrame>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4000"/>
              <a:buFont typeface="Calibri"/>
              <a:buNone/>
            </a:pPr>
            <a:r>
              <a:rPr lang="en-US" sz="4000">
                <a:solidFill>
                  <a:srgbClr val="08A5EF"/>
                </a:solidFill>
                <a:latin typeface="Calibri"/>
                <a:ea typeface="Calibri"/>
                <a:cs typeface="Calibri"/>
                <a:sym typeface="Calibri"/>
              </a:rPr>
              <a:t>III.3. GRUPURI INTERNE ȘI EXTERNE(1)</a:t>
            </a:r>
            <a:endParaRPr sz="4000">
              <a:solidFill>
                <a:srgbClr val="08A5EF"/>
              </a:solidFill>
              <a:latin typeface="Calibri"/>
              <a:ea typeface="Calibri"/>
              <a:cs typeface="Calibri"/>
              <a:sym typeface="Calibri"/>
            </a:endParaRPr>
          </a:p>
        </p:txBody>
      </p:sp>
      <p:sp>
        <p:nvSpPr>
          <p:cNvPr id="217" name="Google Shape;217;p21"/>
          <p:cNvSpPr txBox="1"/>
          <p:nvPr>
            <p:ph idx="1" type="body"/>
          </p:nvPr>
        </p:nvSpPr>
        <p:spPr>
          <a:xfrm>
            <a:off x="762000" y="1752600"/>
            <a:ext cx="7620000" cy="4772744"/>
          </a:xfrm>
          <a:prstGeom prst="rect">
            <a:avLst/>
          </a:prstGeom>
          <a:noFill/>
          <a:ln>
            <a:noFill/>
          </a:ln>
        </p:spPr>
        <p:txBody>
          <a:bodyPr anchorCtr="0" anchor="t" bIns="45700" lIns="91425" spcFirstLastPara="1" rIns="91425" wrap="square" tIns="45700">
            <a:normAutofit lnSpcReduction="10000"/>
          </a:bodyPr>
          <a:lstStyle/>
          <a:p>
            <a:pPr indent="-355600" lvl="0" marL="457200" rtl="0" algn="l">
              <a:lnSpc>
                <a:spcPct val="80000"/>
              </a:lnSpc>
              <a:spcBef>
                <a:spcPts val="820"/>
              </a:spcBef>
              <a:spcAft>
                <a:spcPts val="0"/>
              </a:spcAft>
              <a:buClr>
                <a:srgbClr val="434343"/>
              </a:buClr>
              <a:buSzPts val="2000"/>
              <a:buChar char="●"/>
            </a:pPr>
            <a:r>
              <a:rPr b="0" lang="en-US">
                <a:solidFill>
                  <a:srgbClr val="434343"/>
                </a:solidFill>
              </a:rPr>
              <a:t>În grupuri sunt grupuri sociale cărora un individ simte că aparține, în timp ce un individ nu se identifică cu grupul extern.</a:t>
            </a:r>
            <a:endParaRPr b="0">
              <a:solidFill>
                <a:srgbClr val="434343"/>
              </a:solidFill>
            </a:endParaRPr>
          </a:p>
          <a:p>
            <a:pPr indent="0" lvl="0" marL="0" rtl="0" algn="l">
              <a:lnSpc>
                <a:spcPct val="80000"/>
              </a:lnSpc>
              <a:spcBef>
                <a:spcPts val="820"/>
              </a:spcBef>
              <a:spcAft>
                <a:spcPts val="0"/>
              </a:spcAft>
              <a:buNone/>
            </a:pPr>
            <a:r>
              <a:t/>
            </a:r>
            <a:endParaRPr b="0">
              <a:solidFill>
                <a:srgbClr val="434343"/>
              </a:solidFill>
            </a:endParaRPr>
          </a:p>
          <a:p>
            <a:pPr indent="-355600" lvl="0" marL="457200" rtl="0" algn="l">
              <a:lnSpc>
                <a:spcPct val="80000"/>
              </a:lnSpc>
              <a:spcBef>
                <a:spcPts val="820"/>
              </a:spcBef>
              <a:spcAft>
                <a:spcPts val="0"/>
              </a:spcAft>
              <a:buClr>
                <a:srgbClr val="434343"/>
              </a:buClr>
              <a:buSzPts val="2000"/>
              <a:buChar char="●"/>
            </a:pPr>
            <a:r>
              <a:rPr b="0" lang="en-US">
                <a:solidFill>
                  <a:srgbClr val="434343"/>
                </a:solidFill>
              </a:rPr>
              <a:t>Favoritismul în cadrul grupului se referă la o preferință și o afinitate față de un grup în fața grupului exterior sau pentru oricine considerat ca fiind în afara grupului;</a:t>
            </a:r>
            <a:endParaRPr b="0">
              <a:solidFill>
                <a:srgbClr val="434343"/>
              </a:solidFill>
            </a:endParaRPr>
          </a:p>
          <a:p>
            <a:pPr indent="0" lvl="0" marL="0" rtl="0" algn="l">
              <a:lnSpc>
                <a:spcPct val="80000"/>
              </a:lnSpc>
              <a:spcBef>
                <a:spcPts val="820"/>
              </a:spcBef>
              <a:spcAft>
                <a:spcPts val="0"/>
              </a:spcAft>
              <a:buNone/>
            </a:pPr>
            <a:r>
              <a:t/>
            </a:r>
            <a:endParaRPr b="0">
              <a:solidFill>
                <a:srgbClr val="434343"/>
              </a:solidFill>
            </a:endParaRPr>
          </a:p>
          <a:p>
            <a:pPr indent="-355600" lvl="0" marL="457200" rtl="0" algn="l">
              <a:lnSpc>
                <a:spcPct val="80000"/>
              </a:lnSpc>
              <a:spcBef>
                <a:spcPts val="820"/>
              </a:spcBef>
              <a:spcAft>
                <a:spcPts val="0"/>
              </a:spcAft>
              <a:buClr>
                <a:srgbClr val="434343"/>
              </a:buClr>
              <a:buSzPts val="2000"/>
              <a:buChar char="●"/>
            </a:pPr>
            <a:r>
              <a:rPr b="0" lang="en-US">
                <a:solidFill>
                  <a:srgbClr val="434343"/>
                </a:solidFill>
              </a:rPr>
              <a:t>Unul dintre factorii determinanți cheie ai prejudecăților de grup este necesitatea de a îmbunătăți stima de sine. Adică indivizii vor găsi un motiv, oricât de nesemnificativ ar fi, să-și demonstreze de ce grupul lor este superior;</a:t>
            </a:r>
            <a:endParaRPr b="0">
              <a:solidFill>
                <a:srgbClr val="434343"/>
              </a:solidFill>
            </a:endParaRPr>
          </a:p>
          <a:p>
            <a:pPr indent="0" lvl="0" marL="0" rtl="0" algn="l">
              <a:lnSpc>
                <a:spcPct val="80000"/>
              </a:lnSpc>
              <a:spcBef>
                <a:spcPts val="820"/>
              </a:spcBef>
              <a:spcAft>
                <a:spcPts val="0"/>
              </a:spcAft>
              <a:buNone/>
            </a:pPr>
            <a:r>
              <a:t/>
            </a:r>
            <a:endParaRPr b="0">
              <a:solidFill>
                <a:srgbClr val="434343"/>
              </a:solidFill>
            </a:endParaRPr>
          </a:p>
          <a:p>
            <a:pPr indent="-355600" lvl="0" marL="457200" rtl="0" algn="l">
              <a:lnSpc>
                <a:spcPct val="80000"/>
              </a:lnSpc>
              <a:spcBef>
                <a:spcPts val="820"/>
              </a:spcBef>
              <a:spcAft>
                <a:spcPts val="0"/>
              </a:spcAft>
              <a:buClr>
                <a:srgbClr val="434343"/>
              </a:buClr>
              <a:buSzPts val="2000"/>
              <a:buChar char="●"/>
            </a:pPr>
            <a:r>
              <a:rPr b="0" lang="en-US">
                <a:solidFill>
                  <a:srgbClr val="434343"/>
                </a:solidFill>
              </a:rPr>
              <a:t>Agresiunea intergrup este orice comportament menit să dăuneze unei alte persoane, deoarece este membru al unui grup extern, comportamentul fiind văzut de țintele sale ca fiind nedorit;</a:t>
            </a:r>
            <a:endParaRPr b="0">
              <a:solidFill>
                <a:srgbClr val="434343"/>
              </a:solidFill>
            </a:endParaRPr>
          </a:p>
          <a:p>
            <a:pPr indent="0" lvl="0" marL="457200" rtl="0" algn="l">
              <a:lnSpc>
                <a:spcPct val="80000"/>
              </a:lnSpc>
              <a:spcBef>
                <a:spcPts val="820"/>
              </a:spcBef>
              <a:spcAft>
                <a:spcPts val="0"/>
              </a:spcAft>
              <a:buNone/>
            </a:pPr>
            <a:r>
              <a:t/>
            </a:r>
            <a:endParaRPr b="0">
              <a:solidFill>
                <a:srgbClr val="434343"/>
              </a:solidFil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73725" y="330500"/>
            <a:ext cx="5791200" cy="820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3600"/>
              <a:buFont typeface="Arial"/>
              <a:buNone/>
            </a:pPr>
            <a:r>
              <a:rPr lang="en-US" sz="3240">
                <a:solidFill>
                  <a:srgbClr val="00B0F0"/>
                </a:solidFill>
                <a:latin typeface="Arial"/>
                <a:ea typeface="Arial"/>
                <a:cs typeface="Arial"/>
                <a:sym typeface="Arial"/>
              </a:rPr>
              <a:t>I. CE ESTE UN GRUP?</a:t>
            </a:r>
            <a:endParaRPr sz="3240"/>
          </a:p>
        </p:txBody>
      </p:sp>
      <p:sp>
        <p:nvSpPr>
          <p:cNvPr id="107" name="Google Shape;107;p2"/>
          <p:cNvSpPr txBox="1"/>
          <p:nvPr>
            <p:ph idx="1" type="body"/>
          </p:nvPr>
        </p:nvSpPr>
        <p:spPr>
          <a:xfrm>
            <a:off x="762000" y="2181348"/>
            <a:ext cx="7620000" cy="3944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200"/>
              </a:spcBef>
              <a:spcAft>
                <a:spcPts val="0"/>
              </a:spcAft>
              <a:buClr>
                <a:schemeClr val="dk1"/>
              </a:buClr>
              <a:buSzPts val="3000"/>
              <a:buNone/>
            </a:pPr>
            <a:r>
              <a:rPr b="0" lang="en-US" sz="2400">
                <a:solidFill>
                  <a:srgbClr val="151515"/>
                </a:solidFill>
              </a:rPr>
              <a:t>Un grup este o colecție de indivizi care interacționează între ei, astfel încât acțiunile unei persoane să aibă un impact asupra celorlalți. Cu alte cuvinte, un grup este definit ca doi sau mai mulți indivizi, care interacționează și interdependenți, care s-au reunit pentru a atinge anumite obiective.</a:t>
            </a:r>
            <a:endParaRPr sz="300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c52a836a00_0_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4000"/>
              <a:buFont typeface="Calibri"/>
              <a:buNone/>
            </a:pPr>
            <a:r>
              <a:rPr lang="en-US" sz="4000">
                <a:solidFill>
                  <a:srgbClr val="08A5EF"/>
                </a:solidFill>
                <a:latin typeface="Calibri"/>
                <a:ea typeface="Calibri"/>
                <a:cs typeface="Calibri"/>
                <a:sym typeface="Calibri"/>
              </a:rPr>
              <a:t>III.3. GRUPURI INTERNE ȘI EXTERNE (2)</a:t>
            </a:r>
            <a:endParaRPr sz="4000">
              <a:solidFill>
                <a:srgbClr val="08A5EF"/>
              </a:solidFill>
              <a:latin typeface="Calibri"/>
              <a:ea typeface="Calibri"/>
              <a:cs typeface="Calibri"/>
              <a:sym typeface="Calibri"/>
            </a:endParaRPr>
          </a:p>
        </p:txBody>
      </p:sp>
      <p:sp>
        <p:nvSpPr>
          <p:cNvPr id="223" name="Google Shape;223;gc52a836a00_0_35"/>
          <p:cNvSpPr txBox="1"/>
          <p:nvPr>
            <p:ph idx="1" type="body"/>
          </p:nvPr>
        </p:nvSpPr>
        <p:spPr>
          <a:xfrm>
            <a:off x="762000" y="1752600"/>
            <a:ext cx="7620000" cy="4772700"/>
          </a:xfrm>
          <a:prstGeom prst="rect">
            <a:avLst/>
          </a:prstGeom>
          <a:noFill/>
          <a:ln>
            <a:noFill/>
          </a:ln>
        </p:spPr>
        <p:txBody>
          <a:bodyPr anchorCtr="0" anchor="t" bIns="45700" lIns="91425" spcFirstLastPara="1" rIns="91425" wrap="square" tIns="45700">
            <a:normAutofit/>
          </a:bodyPr>
          <a:lstStyle/>
          <a:p>
            <a:pPr indent="0" lvl="0" marL="457200" rtl="0" algn="l">
              <a:lnSpc>
                <a:spcPct val="80000"/>
              </a:lnSpc>
              <a:spcBef>
                <a:spcPts val="820"/>
              </a:spcBef>
              <a:spcAft>
                <a:spcPts val="0"/>
              </a:spcAft>
              <a:buNone/>
            </a:pPr>
            <a:r>
              <a:t/>
            </a:r>
            <a:endParaRPr b="0">
              <a:solidFill>
                <a:srgbClr val="434343"/>
              </a:solidFill>
            </a:endParaRPr>
          </a:p>
          <a:p>
            <a:pPr indent="-355600" lvl="0" marL="457200" rtl="0" algn="l">
              <a:lnSpc>
                <a:spcPct val="80000"/>
              </a:lnSpc>
              <a:spcBef>
                <a:spcPts val="820"/>
              </a:spcBef>
              <a:spcAft>
                <a:spcPts val="0"/>
              </a:spcAft>
              <a:buClr>
                <a:srgbClr val="434343"/>
              </a:buClr>
              <a:buSzPts val="2000"/>
              <a:buChar char="●"/>
            </a:pPr>
            <a:r>
              <a:rPr b="0" lang="en-US">
                <a:solidFill>
                  <a:srgbClr val="434343"/>
                </a:solidFill>
              </a:rPr>
              <a:t>Efectul de omogenitate în afara grupului este percepția cu privire la membrii din afara grupului ca fiind mai asemănători unii cu alții decât sunt membrii din grup (de exemplu, „aceștia sunt asemănători; suntem diversi”);</a:t>
            </a:r>
            <a:endParaRPr b="0">
              <a:solidFill>
                <a:srgbClr val="434343"/>
              </a:solidFill>
            </a:endParaRPr>
          </a:p>
          <a:p>
            <a:pPr indent="0" lvl="0" marL="0" rtl="0" algn="l">
              <a:lnSpc>
                <a:spcPct val="80000"/>
              </a:lnSpc>
              <a:spcBef>
                <a:spcPts val="820"/>
              </a:spcBef>
              <a:spcAft>
                <a:spcPts val="0"/>
              </a:spcAft>
              <a:buNone/>
            </a:pPr>
            <a:r>
              <a:t/>
            </a:r>
            <a:endParaRPr b="0">
              <a:solidFill>
                <a:srgbClr val="434343"/>
              </a:solidFill>
            </a:endParaRPr>
          </a:p>
          <a:p>
            <a:pPr indent="-355600" lvl="0" marL="457200" rtl="0" algn="l">
              <a:lnSpc>
                <a:spcPct val="80000"/>
              </a:lnSpc>
              <a:spcBef>
                <a:spcPts val="820"/>
              </a:spcBef>
              <a:spcAft>
                <a:spcPts val="0"/>
              </a:spcAft>
              <a:buClr>
                <a:srgbClr val="434343"/>
              </a:buClr>
              <a:buSzPts val="2000"/>
              <a:buChar char="●"/>
            </a:pPr>
            <a:r>
              <a:rPr b="0" lang="en-US">
                <a:solidFill>
                  <a:srgbClr val="434343"/>
                </a:solidFill>
              </a:rPr>
              <a:t>Prejudecata este o atitudine ostilă sau negativă față de persoanele dintr-un grup distinct, bazată exclusiv pe apartenența lor la acel grup;</a:t>
            </a:r>
            <a:endParaRPr b="0">
              <a:solidFill>
                <a:srgbClr val="434343"/>
              </a:solidFill>
            </a:endParaRPr>
          </a:p>
          <a:p>
            <a:pPr indent="0" lvl="0" marL="0" rtl="0" algn="l">
              <a:lnSpc>
                <a:spcPct val="80000"/>
              </a:lnSpc>
              <a:spcBef>
                <a:spcPts val="820"/>
              </a:spcBef>
              <a:spcAft>
                <a:spcPts val="0"/>
              </a:spcAft>
              <a:buNone/>
            </a:pPr>
            <a:r>
              <a:t/>
            </a:r>
            <a:endParaRPr b="0">
              <a:solidFill>
                <a:srgbClr val="434343"/>
              </a:solidFill>
            </a:endParaRPr>
          </a:p>
          <a:p>
            <a:pPr indent="-355600" lvl="0" marL="457200" rtl="0" algn="l">
              <a:lnSpc>
                <a:spcPct val="80000"/>
              </a:lnSpc>
              <a:spcBef>
                <a:spcPts val="820"/>
              </a:spcBef>
              <a:spcAft>
                <a:spcPts val="0"/>
              </a:spcAft>
              <a:buClr>
                <a:srgbClr val="434343"/>
              </a:buClr>
              <a:buSzPts val="2000"/>
              <a:buChar char="●"/>
            </a:pPr>
            <a:r>
              <a:rPr b="0" lang="en-US">
                <a:solidFill>
                  <a:srgbClr val="434343"/>
                </a:solidFill>
              </a:rPr>
              <a:t>Un stereotip este o generalizare despre un grup de persoane în care caracteristicile identice sunt atribuite practic tuturor membrilor grupului, indiferent de variația reală dintre membri.</a:t>
            </a:r>
            <a:endParaRPr b="0">
              <a:solidFill>
                <a:srgbClr val="434343"/>
              </a:solidFill>
            </a:endParaRPr>
          </a:p>
          <a:p>
            <a:pPr indent="0" lvl="0" marL="457200" rtl="0" algn="l">
              <a:lnSpc>
                <a:spcPct val="80000"/>
              </a:lnSpc>
              <a:spcBef>
                <a:spcPts val="820"/>
              </a:spcBef>
              <a:spcAft>
                <a:spcPts val="0"/>
              </a:spcAft>
              <a:buNone/>
            </a:pPr>
            <a:r>
              <a:t/>
            </a:r>
            <a:endParaRPr b="0">
              <a:solidFill>
                <a:srgbClr val="434343"/>
              </a:solidFill>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ph type="title"/>
          </p:nvPr>
        </p:nvSpPr>
        <p:spPr>
          <a:xfrm>
            <a:off x="457200" y="152725"/>
            <a:ext cx="61860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4000"/>
              <a:buFont typeface="Calibri"/>
              <a:buNone/>
            </a:pPr>
            <a:r>
              <a:rPr lang="en-US" sz="3900">
                <a:latin typeface="Calibri"/>
                <a:ea typeface="Calibri"/>
                <a:cs typeface="Calibri"/>
                <a:sym typeface="Calibri"/>
              </a:rPr>
              <a:t>III.4. GRUPURI AUTOCRATICE ȘI DEMOCRATICE</a:t>
            </a:r>
            <a:endParaRPr sz="3900">
              <a:latin typeface="Calibri"/>
              <a:ea typeface="Calibri"/>
              <a:cs typeface="Calibri"/>
              <a:sym typeface="Calibri"/>
            </a:endParaRPr>
          </a:p>
        </p:txBody>
      </p:sp>
      <p:graphicFrame>
        <p:nvGraphicFramePr>
          <p:cNvPr id="229" name="Google Shape;229;p22"/>
          <p:cNvGraphicFramePr/>
          <p:nvPr/>
        </p:nvGraphicFramePr>
        <p:xfrm>
          <a:off x="539552" y="1524318"/>
          <a:ext cx="3000000" cy="3000000"/>
        </p:xfrm>
        <a:graphic>
          <a:graphicData uri="http://schemas.openxmlformats.org/drawingml/2006/table">
            <a:tbl>
              <a:tblPr bandRow="1" firstCol="1" firstRow="1">
                <a:noFill/>
                <a:tableStyleId>{5FDE575D-A6FE-4B57-849D-CA27BC4A0240}</a:tableStyleId>
              </a:tblPr>
              <a:tblGrid>
                <a:gridCol w="3924425"/>
                <a:gridCol w="3924425"/>
              </a:tblGrid>
              <a:tr h="250375">
                <a:tc gridSpan="2">
                  <a:txBody>
                    <a:bodyPr/>
                    <a:lstStyle/>
                    <a:p>
                      <a:pPr indent="0" lvl="0" marL="0" marR="0" rtl="0" algn="ctr">
                        <a:lnSpc>
                          <a:spcPct val="107000"/>
                        </a:lnSpc>
                        <a:spcBef>
                          <a:spcPts val="0"/>
                        </a:spcBef>
                        <a:spcAft>
                          <a:spcPts val="0"/>
                        </a:spcAft>
                        <a:buClr>
                          <a:srgbClr val="000000"/>
                        </a:buClr>
                        <a:buSzPts val="1600"/>
                        <a:buFont typeface="Arial"/>
                        <a:buNone/>
                      </a:pPr>
                      <a:r>
                        <a:rPr b="1" lang="en-US" sz="1600">
                          <a:solidFill>
                            <a:schemeClr val="dk1"/>
                          </a:solidFill>
                        </a:rPr>
                        <a:t>Diferențele dintre grupurile autocratice și democratice</a:t>
                      </a:r>
                      <a:endParaRPr b="1" sz="1600" u="none" cap="none" strike="noStrike">
                        <a:solidFill>
                          <a:schemeClr val="dk1"/>
                        </a:solidFill>
                        <a:latin typeface="Calibri"/>
                        <a:ea typeface="Calibri"/>
                        <a:cs typeface="Calibri"/>
                        <a:sym typeface="Calibri"/>
                      </a:endParaRPr>
                    </a:p>
                  </a:txBody>
                  <a:tcPr marT="0" marB="0" marR="38300" marL="38300">
                    <a:solidFill>
                      <a:schemeClr val="accent6"/>
                    </a:solidFill>
                  </a:tcPr>
                </a:tc>
                <a:tc hMerge="1"/>
              </a:tr>
              <a:tr h="250375">
                <a:tc>
                  <a:txBody>
                    <a:bodyPr/>
                    <a:lstStyle/>
                    <a:p>
                      <a:pPr indent="0" lvl="0" marL="0" marR="0" rtl="0" algn="ctr">
                        <a:lnSpc>
                          <a:spcPct val="107000"/>
                        </a:lnSpc>
                        <a:spcBef>
                          <a:spcPts val="0"/>
                        </a:spcBef>
                        <a:spcAft>
                          <a:spcPts val="0"/>
                        </a:spcAft>
                        <a:buClr>
                          <a:srgbClr val="000000"/>
                        </a:buClr>
                        <a:buSzPts val="1600"/>
                        <a:buFont typeface="Arial"/>
                        <a:buNone/>
                      </a:pPr>
                      <a:r>
                        <a:rPr lang="en-US" sz="1600">
                          <a:solidFill>
                            <a:schemeClr val="dk1"/>
                          </a:solidFill>
                        </a:rPr>
                        <a:t>Grupuri autocratice</a:t>
                      </a:r>
                      <a:endParaRPr b="1" sz="1600" u="none" cap="none" strike="noStrike">
                        <a:solidFill>
                          <a:schemeClr val="dk1"/>
                        </a:solidFill>
                        <a:latin typeface="Calibri"/>
                        <a:ea typeface="Calibri"/>
                        <a:cs typeface="Calibri"/>
                        <a:sym typeface="Calibri"/>
                      </a:endParaRPr>
                    </a:p>
                  </a:txBody>
                  <a:tcPr marT="0" marB="0" marR="38300" marL="38300">
                    <a:solidFill>
                      <a:srgbClr val="95DBF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1" lang="en-US" sz="1600">
                          <a:solidFill>
                            <a:srgbClr val="DBF3FD"/>
                          </a:solidFill>
                        </a:rPr>
                        <a:t>Grupuri democratice</a:t>
                      </a:r>
                      <a:endParaRPr b="1" sz="1600" u="none" cap="none" strike="noStrike">
                        <a:solidFill>
                          <a:srgbClr val="DBF3FD"/>
                        </a:solidFill>
                        <a:latin typeface="Calibri"/>
                        <a:ea typeface="Calibri"/>
                        <a:cs typeface="Calibri"/>
                        <a:sym typeface="Calibri"/>
                      </a:endParaRPr>
                    </a:p>
                  </a:txBody>
                  <a:tcPr marT="0" marB="0" marR="38300" marL="38300">
                    <a:solidFill>
                      <a:srgbClr val="08A5EF"/>
                    </a:solidFill>
                  </a:tcPr>
                </a:tc>
              </a:tr>
              <a:tr h="4680225">
                <a:tc>
                  <a:txBody>
                    <a:bodyPr/>
                    <a:lstStyle/>
                    <a:p>
                      <a:pPr indent="0" lvl="0" marL="0" marR="0" rtl="0" algn="l">
                        <a:lnSpc>
                          <a:spcPct val="107000"/>
                        </a:lnSpc>
                        <a:spcBef>
                          <a:spcPts val="0"/>
                        </a:spcBef>
                        <a:spcAft>
                          <a:spcPts val="0"/>
                        </a:spcAft>
                        <a:buNone/>
                      </a:pPr>
                      <a:r>
                        <a:t/>
                      </a:r>
                      <a:endParaRPr>
                        <a:solidFill>
                          <a:schemeClr val="dk1"/>
                        </a:solidFill>
                      </a:endParaRPr>
                    </a:p>
                    <a:p>
                      <a:pPr indent="-317500" lvl="0" marL="457200" marR="0" rtl="0" algn="l">
                        <a:lnSpc>
                          <a:spcPct val="107000"/>
                        </a:lnSpc>
                        <a:spcBef>
                          <a:spcPts val="0"/>
                        </a:spcBef>
                        <a:spcAft>
                          <a:spcPts val="0"/>
                        </a:spcAft>
                        <a:buClr>
                          <a:schemeClr val="dk1"/>
                        </a:buClr>
                        <a:buSzPts val="1400"/>
                        <a:buChar char="●"/>
                      </a:pPr>
                      <a:r>
                        <a:rPr lang="en-US">
                          <a:solidFill>
                            <a:schemeClr val="dk1"/>
                          </a:solidFill>
                        </a:rPr>
                        <a:t>Rolul individului este minim deoarece liderul este capul fântânii tuturor responsabilităților;</a:t>
                      </a:r>
                      <a:endParaRPr>
                        <a:solidFill>
                          <a:schemeClr val="dk1"/>
                        </a:solidFill>
                      </a:endParaRPr>
                    </a:p>
                    <a:p>
                      <a:pPr indent="0" lvl="0" marL="0" marR="0" rtl="0" algn="l">
                        <a:lnSpc>
                          <a:spcPct val="107000"/>
                        </a:lnSpc>
                        <a:spcBef>
                          <a:spcPts val="0"/>
                        </a:spcBef>
                        <a:spcAft>
                          <a:spcPts val="0"/>
                        </a:spcAft>
                        <a:buNone/>
                      </a:pPr>
                      <a:r>
                        <a:t/>
                      </a:r>
                      <a:endParaRPr>
                        <a:solidFill>
                          <a:schemeClr val="dk1"/>
                        </a:solidFill>
                      </a:endParaRPr>
                    </a:p>
                    <a:p>
                      <a:pPr indent="-317500" lvl="0" marL="457200" marR="0" rtl="0" algn="l">
                        <a:lnSpc>
                          <a:spcPct val="107000"/>
                        </a:lnSpc>
                        <a:spcBef>
                          <a:spcPts val="0"/>
                        </a:spcBef>
                        <a:spcAft>
                          <a:spcPts val="0"/>
                        </a:spcAft>
                        <a:buClr>
                          <a:schemeClr val="dk1"/>
                        </a:buClr>
                        <a:buSzPts val="1400"/>
                        <a:buChar char="●"/>
                      </a:pPr>
                      <a:r>
                        <a:rPr lang="en-US">
                          <a:solidFill>
                            <a:schemeClr val="dk1"/>
                          </a:solidFill>
                        </a:rPr>
                        <a:t>Autocratul este foarte rigid și consideră că laudele vor îmbunătăți eficiența și loialitatea membrilor în grup;</a:t>
                      </a:r>
                      <a:endParaRPr>
                        <a:solidFill>
                          <a:schemeClr val="dk1"/>
                        </a:solidFill>
                      </a:endParaRPr>
                    </a:p>
                    <a:p>
                      <a:pPr indent="0" lvl="0" marL="0" marR="0" rtl="0" algn="l">
                        <a:lnSpc>
                          <a:spcPct val="107000"/>
                        </a:lnSpc>
                        <a:spcBef>
                          <a:spcPts val="0"/>
                        </a:spcBef>
                        <a:spcAft>
                          <a:spcPts val="0"/>
                        </a:spcAft>
                        <a:buNone/>
                      </a:pPr>
                      <a:r>
                        <a:rPr lang="en-US">
                          <a:solidFill>
                            <a:schemeClr val="dk1"/>
                          </a:solidFill>
                        </a:rPr>
                        <a:t> </a:t>
                      </a:r>
                      <a:endParaRPr>
                        <a:solidFill>
                          <a:schemeClr val="dk1"/>
                        </a:solidFill>
                      </a:endParaRPr>
                    </a:p>
                    <a:p>
                      <a:pPr indent="-317500" lvl="0" marL="457200" marR="0" rtl="0" algn="l">
                        <a:lnSpc>
                          <a:spcPct val="107000"/>
                        </a:lnSpc>
                        <a:spcBef>
                          <a:spcPts val="0"/>
                        </a:spcBef>
                        <a:spcAft>
                          <a:spcPts val="0"/>
                        </a:spcAft>
                        <a:buClr>
                          <a:schemeClr val="dk1"/>
                        </a:buClr>
                        <a:buSzPts val="1400"/>
                        <a:buChar char="●"/>
                      </a:pPr>
                      <a:r>
                        <a:rPr lang="en-US">
                          <a:solidFill>
                            <a:schemeClr val="dk1"/>
                          </a:solidFill>
                        </a:rPr>
                        <a:t>Liderul grupului domină toți membrii grupului;</a:t>
                      </a:r>
                      <a:endParaRPr>
                        <a:solidFill>
                          <a:schemeClr val="dk1"/>
                        </a:solidFill>
                      </a:endParaRPr>
                    </a:p>
                    <a:p>
                      <a:pPr indent="0" lvl="0" marL="0" marR="0" rtl="0" algn="l">
                        <a:lnSpc>
                          <a:spcPct val="107000"/>
                        </a:lnSpc>
                        <a:spcBef>
                          <a:spcPts val="0"/>
                        </a:spcBef>
                        <a:spcAft>
                          <a:spcPts val="0"/>
                        </a:spcAft>
                        <a:buNone/>
                      </a:pPr>
                      <a:r>
                        <a:rPr lang="en-US">
                          <a:solidFill>
                            <a:schemeClr val="dk1"/>
                          </a:solidFill>
                        </a:rPr>
                        <a:t> </a:t>
                      </a:r>
                      <a:endParaRPr>
                        <a:solidFill>
                          <a:schemeClr val="dk1"/>
                        </a:solidFill>
                      </a:endParaRPr>
                    </a:p>
                    <a:p>
                      <a:pPr indent="-317500" lvl="0" marL="457200" marR="0" rtl="0" algn="l">
                        <a:lnSpc>
                          <a:spcPct val="107000"/>
                        </a:lnSpc>
                        <a:spcBef>
                          <a:spcPts val="0"/>
                        </a:spcBef>
                        <a:spcAft>
                          <a:spcPts val="0"/>
                        </a:spcAft>
                        <a:buClr>
                          <a:schemeClr val="dk1"/>
                        </a:buClr>
                        <a:buSzPts val="1400"/>
                        <a:buChar char="●"/>
                      </a:pPr>
                      <a:r>
                        <a:rPr lang="en-US">
                          <a:solidFill>
                            <a:schemeClr val="dk1"/>
                          </a:solidFill>
                        </a:rPr>
                        <a:t>Membrii depind de lider pentru toate deciziile și demonstrează o regresie lentă către o mai mare supunere, dependență și incapacitate de a-și asuma responsabilitatea.</a:t>
                      </a:r>
                      <a:endParaRPr>
                        <a:solidFill>
                          <a:schemeClr val="dk1"/>
                        </a:solidFill>
                      </a:endParaRPr>
                    </a:p>
                    <a:p>
                      <a:pPr indent="0" lvl="0" marL="0" marR="0" rtl="0" algn="l">
                        <a:lnSpc>
                          <a:spcPct val="107000"/>
                        </a:lnSpc>
                        <a:spcBef>
                          <a:spcPts val="0"/>
                        </a:spcBef>
                        <a:spcAft>
                          <a:spcPts val="0"/>
                        </a:spcAft>
                        <a:buNone/>
                      </a:pPr>
                      <a:r>
                        <a:t/>
                      </a:r>
                      <a:endParaRPr>
                        <a:solidFill>
                          <a:schemeClr val="dk1"/>
                        </a:solidFill>
                      </a:endParaRPr>
                    </a:p>
                  </a:txBody>
                  <a:tcPr marT="0" marB="0" marR="38300" marL="38300">
                    <a:solidFill>
                      <a:srgbClr val="95DBFB"/>
                    </a:solidFill>
                  </a:tcPr>
                </a:tc>
                <a:tc>
                  <a:txBody>
                    <a:bodyPr/>
                    <a:lstStyle/>
                    <a:p>
                      <a:pPr indent="-317500" lvl="0" marL="457200" marR="0" rtl="0" algn="l">
                        <a:lnSpc>
                          <a:spcPct val="107000"/>
                        </a:lnSpc>
                        <a:spcBef>
                          <a:spcPts val="0"/>
                        </a:spcBef>
                        <a:spcAft>
                          <a:spcPts val="0"/>
                        </a:spcAft>
                        <a:buClr>
                          <a:srgbClr val="DBF3FD"/>
                        </a:buClr>
                        <a:buSzPts val="1400"/>
                        <a:buChar char="●"/>
                      </a:pPr>
                      <a:r>
                        <a:rPr b="1" lang="en-US">
                          <a:solidFill>
                            <a:srgbClr val="DBF3FD"/>
                          </a:solidFill>
                        </a:rPr>
                        <a:t>În grupul democratic, membrul individual are mai multă responsabilitate și mai multă posibilitate de participare activă la funcțiile grupului;</a:t>
                      </a:r>
                      <a:endParaRPr b="1">
                        <a:solidFill>
                          <a:srgbClr val="DBF3FD"/>
                        </a:solidFill>
                      </a:endParaRPr>
                    </a:p>
                    <a:p>
                      <a:pPr indent="-317500" lvl="0" marL="457200" marR="0" rtl="0" algn="l">
                        <a:lnSpc>
                          <a:spcPct val="107000"/>
                        </a:lnSpc>
                        <a:spcBef>
                          <a:spcPts val="0"/>
                        </a:spcBef>
                        <a:spcAft>
                          <a:spcPts val="0"/>
                        </a:spcAft>
                        <a:buClr>
                          <a:srgbClr val="DBF3FD"/>
                        </a:buClr>
                        <a:buSzPts val="1400"/>
                        <a:buChar char="●"/>
                      </a:pPr>
                      <a:r>
                        <a:rPr b="1" lang="en-US">
                          <a:solidFill>
                            <a:srgbClr val="DBF3FD"/>
                          </a:solidFill>
                        </a:rPr>
                        <a:t>Într-un astfel de grup, fiecărui membru i se atribuie o anumită responsabilitate, o anumită putere, pentru care se simte minunat și implicat;</a:t>
                      </a:r>
                      <a:endParaRPr b="1">
                        <a:solidFill>
                          <a:srgbClr val="DBF3FD"/>
                        </a:solidFill>
                      </a:endParaRPr>
                    </a:p>
                    <a:p>
                      <a:pPr indent="-317500" lvl="0" marL="457200" marR="0" rtl="0" algn="l">
                        <a:lnSpc>
                          <a:spcPct val="107000"/>
                        </a:lnSpc>
                        <a:spcBef>
                          <a:spcPts val="0"/>
                        </a:spcBef>
                        <a:spcAft>
                          <a:spcPts val="0"/>
                        </a:spcAft>
                        <a:buClr>
                          <a:srgbClr val="DBF3FD"/>
                        </a:buClr>
                        <a:buSzPts val="1400"/>
                        <a:buChar char="●"/>
                      </a:pPr>
                      <a:r>
                        <a:rPr b="1" lang="en-US">
                          <a:solidFill>
                            <a:srgbClr val="DBF3FD"/>
                          </a:solidFill>
                        </a:rPr>
                        <a:t>Membrii diferiți se cunosc în mod direct, deoarece membrii grupului au legături între ei;</a:t>
                      </a:r>
                      <a:endParaRPr b="1">
                        <a:solidFill>
                          <a:srgbClr val="DBF3FD"/>
                        </a:solidFill>
                      </a:endParaRPr>
                    </a:p>
                    <a:p>
                      <a:pPr indent="-317500" lvl="0" marL="457200" marR="0" rtl="0" algn="l">
                        <a:lnSpc>
                          <a:spcPct val="107000"/>
                        </a:lnSpc>
                        <a:spcBef>
                          <a:spcPts val="0"/>
                        </a:spcBef>
                        <a:spcAft>
                          <a:spcPts val="0"/>
                        </a:spcAft>
                        <a:buClr>
                          <a:srgbClr val="DBF3FD"/>
                        </a:buClr>
                        <a:buSzPts val="1400"/>
                        <a:buChar char="●"/>
                      </a:pPr>
                      <a:r>
                        <a:rPr b="1" lang="en-US">
                          <a:solidFill>
                            <a:srgbClr val="DBF3FD"/>
                          </a:solidFill>
                        </a:rPr>
                        <a:t>Membrii grupului sunt încurajați să împărtășească idei și opinii, chiar dacă liderul își păstrează ultimul cuvânt asupra deciziilor;</a:t>
                      </a:r>
                      <a:endParaRPr b="1">
                        <a:solidFill>
                          <a:srgbClr val="DBF3FD"/>
                        </a:solidFill>
                      </a:endParaRPr>
                    </a:p>
                    <a:p>
                      <a:pPr indent="-317500" lvl="0" marL="457200" marR="0" rtl="0" algn="l">
                        <a:lnSpc>
                          <a:spcPct val="107000"/>
                        </a:lnSpc>
                        <a:spcBef>
                          <a:spcPts val="0"/>
                        </a:spcBef>
                        <a:spcAft>
                          <a:spcPts val="0"/>
                        </a:spcAft>
                        <a:buClr>
                          <a:srgbClr val="DBF3FD"/>
                        </a:buClr>
                        <a:buSzPts val="1400"/>
                        <a:buChar char="●"/>
                      </a:pPr>
                      <a:r>
                        <a:rPr b="1" lang="en-US">
                          <a:solidFill>
                            <a:srgbClr val="DBF3FD"/>
                          </a:solidFill>
                        </a:rPr>
                        <a:t>Membrii grupului se simt mai implicați în proces;</a:t>
                      </a:r>
                      <a:endParaRPr b="1">
                        <a:solidFill>
                          <a:srgbClr val="DBF3FD"/>
                        </a:solidFill>
                      </a:endParaRPr>
                    </a:p>
                    <a:p>
                      <a:pPr indent="-317500" lvl="0" marL="457200" marR="0" rtl="0" algn="l">
                        <a:lnSpc>
                          <a:spcPct val="107000"/>
                        </a:lnSpc>
                        <a:spcBef>
                          <a:spcPts val="0"/>
                        </a:spcBef>
                        <a:spcAft>
                          <a:spcPts val="0"/>
                        </a:spcAft>
                        <a:buClr>
                          <a:srgbClr val="DBF3FD"/>
                        </a:buClr>
                        <a:buSzPts val="1400"/>
                        <a:buChar char="●"/>
                      </a:pPr>
                      <a:r>
                        <a:rPr b="1" lang="en-US">
                          <a:solidFill>
                            <a:srgbClr val="DBF3FD"/>
                          </a:solidFill>
                        </a:rPr>
                        <a:t>Creativitatea este încurajată și recompensată.</a:t>
                      </a:r>
                      <a:endParaRPr b="1">
                        <a:solidFill>
                          <a:srgbClr val="DBF3FD"/>
                        </a:solidFill>
                      </a:endParaRPr>
                    </a:p>
                    <a:p>
                      <a:pPr indent="0" lvl="0" marL="457200" marR="0" rtl="0" algn="l">
                        <a:lnSpc>
                          <a:spcPct val="107000"/>
                        </a:lnSpc>
                        <a:spcBef>
                          <a:spcPts val="0"/>
                        </a:spcBef>
                        <a:spcAft>
                          <a:spcPts val="0"/>
                        </a:spcAft>
                        <a:buNone/>
                      </a:pPr>
                      <a:r>
                        <a:t/>
                      </a:r>
                      <a:endParaRPr b="1">
                        <a:solidFill>
                          <a:srgbClr val="DBF3FD"/>
                        </a:solidFill>
                      </a:endParaRPr>
                    </a:p>
                  </a:txBody>
                  <a:tcPr marT="0" marB="0" marR="38300" marL="38300">
                    <a:solidFill>
                      <a:srgbClr val="08A5EF"/>
                    </a:solidFill>
                  </a:tcPr>
                </a:tc>
              </a:tr>
            </a:tbl>
          </a:graphicData>
        </a:graphic>
      </p:graphicFrame>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III.5. GRUPURI FAȚĂ ÎN FAȚĂ ȘI CO-ACȚIONARE</a:t>
            </a:r>
            <a:endParaRPr sz="4000">
              <a:latin typeface="Calibri"/>
              <a:ea typeface="Calibri"/>
              <a:cs typeface="Calibri"/>
              <a:sym typeface="Calibri"/>
            </a:endParaRPr>
          </a:p>
        </p:txBody>
      </p:sp>
      <p:sp>
        <p:nvSpPr>
          <p:cNvPr id="235" name="Google Shape;235;p23"/>
          <p:cNvSpPr txBox="1"/>
          <p:nvPr>
            <p:ph idx="1" type="body"/>
          </p:nvPr>
        </p:nvSpPr>
        <p:spPr>
          <a:xfrm>
            <a:off x="762000" y="1752600"/>
            <a:ext cx="7620000" cy="4907100"/>
          </a:xfrm>
          <a:prstGeom prst="rect">
            <a:avLst/>
          </a:prstGeom>
          <a:noFill/>
          <a:ln>
            <a:noFill/>
          </a:ln>
        </p:spPr>
        <p:txBody>
          <a:bodyPr anchorCtr="0" anchor="t" bIns="45700" lIns="91425" spcFirstLastPara="1" rIns="91425" wrap="square" tIns="45700">
            <a:normAutofit lnSpcReduction="20000"/>
          </a:bodyPr>
          <a:lstStyle/>
          <a:p>
            <a:pPr indent="-358140" lvl="0" marL="457200" rtl="0" algn="l">
              <a:lnSpc>
                <a:spcPct val="90000"/>
              </a:lnSpc>
              <a:spcBef>
                <a:spcPts val="1008"/>
              </a:spcBef>
              <a:spcAft>
                <a:spcPts val="0"/>
              </a:spcAft>
              <a:buClr>
                <a:srgbClr val="434343"/>
              </a:buClr>
              <a:buSzPts val="2040"/>
              <a:buChar char="●"/>
            </a:pPr>
            <a:r>
              <a:rPr lang="en-US" sz="2040">
                <a:solidFill>
                  <a:srgbClr val="FF0000"/>
                </a:solidFill>
              </a:rPr>
              <a:t>Grupul față în față </a:t>
            </a:r>
            <a:r>
              <a:rPr b="0" lang="en-US" sz="2040">
                <a:solidFill>
                  <a:srgbClr val="434343"/>
                </a:solidFill>
              </a:rPr>
              <a:t>se referă la termenul social pentru un grup mic de persoane aflate în apropiere fizică suficient de apropiată pentru ca fiecare persoană din grup să interacționeze direct cu fiecare dintre celelalte. Un astfel de grup este de obicei de cel mult șase până la opt persoane.</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a:p>
            <a:pPr indent="-358140" lvl="0" marL="457200" rtl="0" algn="l">
              <a:lnSpc>
                <a:spcPct val="90000"/>
              </a:lnSpc>
              <a:spcBef>
                <a:spcPts val="1008"/>
              </a:spcBef>
              <a:spcAft>
                <a:spcPts val="0"/>
              </a:spcAft>
              <a:buClr>
                <a:srgbClr val="434343"/>
              </a:buClr>
              <a:buSzPts val="2040"/>
              <a:buChar char="●"/>
            </a:pPr>
            <a:r>
              <a:rPr lang="en-US" sz="2040">
                <a:solidFill>
                  <a:srgbClr val="FF0000"/>
                </a:solidFill>
              </a:rPr>
              <a:t>Grup de co-acționare</a:t>
            </a:r>
            <a:r>
              <a:rPr b="0" lang="en-US" sz="2040">
                <a:solidFill>
                  <a:srgbClr val="434343"/>
                </a:solidFill>
              </a:rPr>
              <a:t> este termenul sociologic pentru persoanele care împărtășesc același scop, dar lucrează în direcția acestuia fără a comunica sau interacționa.</a:t>
            </a:r>
            <a:endParaRPr b="0" sz="2040">
              <a:solidFill>
                <a:srgbClr val="434343"/>
              </a:solidFill>
            </a:endParaRPr>
          </a:p>
          <a:p>
            <a:pPr indent="0" lvl="0" marL="0" rtl="0" algn="l">
              <a:lnSpc>
                <a:spcPct val="90000"/>
              </a:lnSpc>
              <a:spcBef>
                <a:spcPts val="1008"/>
              </a:spcBef>
              <a:spcAft>
                <a:spcPts val="0"/>
              </a:spcAft>
              <a:buNone/>
            </a:pPr>
            <a:r>
              <a:t/>
            </a:r>
            <a:endParaRPr b="0" sz="2040">
              <a:solidFill>
                <a:srgbClr val="434343"/>
              </a:solidFill>
            </a:endParaRPr>
          </a:p>
        </p:txBody>
      </p:sp>
      <p:pic>
        <p:nvPicPr>
          <p:cNvPr id="236" name="Google Shape;236;p23"/>
          <p:cNvPicPr preferRelativeResize="0"/>
          <p:nvPr/>
        </p:nvPicPr>
        <p:blipFill rotWithShape="1">
          <a:blip r:embed="rId3">
            <a:alphaModFix/>
          </a:blip>
          <a:srcRect b="0" l="0" r="0" t="0"/>
          <a:stretch/>
        </p:blipFill>
        <p:spPr>
          <a:xfrm>
            <a:off x="3318795" y="3213867"/>
            <a:ext cx="2929611" cy="1984568"/>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3600"/>
              <a:buFont typeface="Calibri"/>
              <a:buNone/>
            </a:pPr>
            <a:r>
              <a:rPr lang="en-US" sz="3200">
                <a:latin typeface="Calibri"/>
                <a:ea typeface="Calibri"/>
                <a:cs typeface="Calibri"/>
                <a:sym typeface="Calibri"/>
              </a:rPr>
              <a:t>III.6. GRUPURI DE APARTENENȚĂ ȘI GRUPURI DE REFERINȚĂ (1)</a:t>
            </a:r>
            <a:endParaRPr sz="3200">
              <a:latin typeface="Calibri"/>
              <a:ea typeface="Calibri"/>
              <a:cs typeface="Calibri"/>
              <a:sym typeface="Calibri"/>
            </a:endParaRPr>
          </a:p>
        </p:txBody>
      </p:sp>
      <p:sp>
        <p:nvSpPr>
          <p:cNvPr id="242" name="Google Shape;242;p2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b="0">
              <a:solidFill>
                <a:srgbClr val="000000"/>
              </a:solidFill>
              <a:latin typeface="arial"/>
              <a:ea typeface="arial"/>
              <a:cs typeface="arial"/>
              <a:sym typeface="arial"/>
            </a:endParaRPr>
          </a:p>
          <a:p>
            <a:pPr indent="0" lvl="0" marL="0" rtl="0" algn="l">
              <a:lnSpc>
                <a:spcPct val="100000"/>
              </a:lnSpc>
              <a:spcBef>
                <a:spcPts val="1000"/>
              </a:spcBef>
              <a:spcAft>
                <a:spcPts val="0"/>
              </a:spcAft>
              <a:buClr>
                <a:schemeClr val="dk1"/>
              </a:buClr>
              <a:buSzPts val="2000"/>
              <a:buNone/>
            </a:pPr>
            <a:r>
              <a:t/>
            </a:r>
            <a:endParaRPr/>
          </a:p>
        </p:txBody>
      </p:sp>
      <p:pic>
        <p:nvPicPr>
          <p:cNvPr id="243" name="Google Shape;243;p24"/>
          <p:cNvPicPr preferRelativeResize="0"/>
          <p:nvPr/>
        </p:nvPicPr>
        <p:blipFill rotWithShape="1">
          <a:blip r:embed="rId3">
            <a:alphaModFix/>
          </a:blip>
          <a:srcRect b="0" l="0" r="0" t="0"/>
          <a:stretch/>
        </p:blipFill>
        <p:spPr>
          <a:xfrm>
            <a:off x="3198527" y="2636912"/>
            <a:ext cx="5765962" cy="4221088"/>
          </a:xfrm>
          <a:prstGeom prst="rect">
            <a:avLst/>
          </a:prstGeom>
          <a:noFill/>
          <a:ln>
            <a:noFill/>
          </a:ln>
        </p:spPr>
      </p:pic>
      <p:sp>
        <p:nvSpPr>
          <p:cNvPr id="244" name="Google Shape;244;p24"/>
          <p:cNvSpPr/>
          <p:nvPr/>
        </p:nvSpPr>
        <p:spPr>
          <a:xfrm>
            <a:off x="3203848" y="2636912"/>
            <a:ext cx="5760640" cy="4221088"/>
          </a:xfrm>
          <a:prstGeom prst="rect">
            <a:avLst/>
          </a:prstGeom>
          <a:solidFill>
            <a:schemeClr val="lt1">
              <a:alpha val="81568"/>
            </a:schemeClr>
          </a:solidFill>
          <a:ln cap="flat" cmpd="sng" w="28575">
            <a:solidFill>
              <a:schemeClr val="lt1"/>
            </a:solidFill>
            <a:prstDash val="solid"/>
            <a:round/>
            <a:headEnd len="sm" w="sm" type="none"/>
            <a:tailEnd len="sm" w="sm" type="none"/>
          </a:ln>
          <a:effectLst>
            <a:outerShdw blurRad="50800" rotWithShape="0" algn="ctr" dir="5400000" dist="50800">
              <a:schemeClr val="lt1">
                <a:alpha val="0"/>
              </a:schemeClr>
            </a:outerShdw>
            <a:reflection blurRad="0" dir="5400000" dist="50800" endA="0" endPos="65000" fadeDir="5400000" kx="0" rotWithShape="0" algn="bl" stA="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5" name="Google Shape;245;p24"/>
          <p:cNvSpPr txBox="1"/>
          <p:nvPr/>
        </p:nvSpPr>
        <p:spPr>
          <a:xfrm>
            <a:off x="534380" y="1752600"/>
            <a:ext cx="8075100" cy="45252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434343"/>
              </a:buClr>
              <a:buSzPts val="2400"/>
              <a:buChar char="●"/>
            </a:pPr>
            <a:r>
              <a:rPr b="1" lang="en-US" sz="2400">
                <a:solidFill>
                  <a:srgbClr val="FF0000"/>
                </a:solidFill>
              </a:rPr>
              <a:t>Grupurile de apartenență </a:t>
            </a:r>
            <a:r>
              <a:rPr lang="en-US" sz="2400">
                <a:solidFill>
                  <a:srgbClr val="434343"/>
                </a:solidFill>
              </a:rPr>
              <a:t>acceptă de obicei în mod informal sau formal persoanele în rândurile sale, acordându-le calitatea de membru. Astfel de grupuri includ: societăți, cluburi, echipe, clici și partide politice.</a:t>
            </a:r>
            <a:endParaRPr sz="24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US" sz="2400">
                <a:solidFill>
                  <a:srgbClr val="434343"/>
                </a:solidFill>
              </a:rPr>
              <a:t>Acele grupuri la care o persoană aparține de fapt în mod informal sau formal sunt desemnate ca grupul său de apartenență. În mod obișnuit, atitudinile, identificările sale și ulterior reacțiile sale diverse și specifice sunt reglementate și determinate de astfel de grupuri de apartenență.</a:t>
            </a:r>
            <a:endParaRPr sz="2400">
              <a:solidFill>
                <a:srgbClr val="434343"/>
              </a:solidFill>
            </a:endParaRPr>
          </a:p>
          <a:p>
            <a:pPr indent="0" lvl="0" marL="0" marR="0" rtl="0" algn="l">
              <a:lnSpc>
                <a:spcPct val="100000"/>
              </a:lnSpc>
              <a:spcBef>
                <a:spcPts val="0"/>
              </a:spcBef>
              <a:spcAft>
                <a:spcPts val="0"/>
              </a:spcAft>
              <a:buClr>
                <a:srgbClr val="000000"/>
              </a:buClr>
              <a:buSzPts val="1800"/>
              <a:buFont typeface="Arial"/>
              <a:buNone/>
            </a:pPr>
            <a:r>
              <a:t/>
            </a:r>
            <a:endParaRPr sz="2400">
              <a:solidFill>
                <a:srgbClr val="434343"/>
              </a:solidFill>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Calibri"/>
              <a:buNone/>
            </a:pPr>
            <a:r>
              <a:rPr lang="en-US" sz="3200">
                <a:latin typeface="Calibri"/>
                <a:ea typeface="Calibri"/>
                <a:cs typeface="Calibri"/>
                <a:sym typeface="Calibri"/>
              </a:rPr>
              <a:t>III.6. GRUPURI DE APARTENENȚĂ ȘI GRUPURI DE REFERINȚĂ (2)</a:t>
            </a:r>
            <a:endParaRPr>
              <a:latin typeface="Calibri"/>
              <a:ea typeface="Calibri"/>
              <a:cs typeface="Calibri"/>
              <a:sym typeface="Calibri"/>
            </a:endParaRPr>
          </a:p>
        </p:txBody>
      </p:sp>
      <p:sp>
        <p:nvSpPr>
          <p:cNvPr id="251" name="Google Shape;251;p2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850"/>
              </a:spcBef>
              <a:spcAft>
                <a:spcPts val="0"/>
              </a:spcAft>
              <a:buClr>
                <a:schemeClr val="dk1"/>
              </a:buClr>
              <a:buSzPts val="1100"/>
              <a:buNone/>
            </a:pPr>
            <a:r>
              <a:rPr b="0" lang="en-US" sz="1750"/>
              <a:t>Un </a:t>
            </a:r>
            <a:r>
              <a:rPr lang="en-US" sz="1750">
                <a:solidFill>
                  <a:srgbClr val="FF0000"/>
                </a:solidFill>
              </a:rPr>
              <a:t>grup de referință </a:t>
            </a:r>
            <a:r>
              <a:rPr b="0" lang="en-US" sz="1750"/>
              <a:t>include indivizi sau grupuri care ne influențează opiniile, credințele, atitudinile și comportamentele. Ele ne servesc adesea ca modele și inspirație. </a:t>
            </a:r>
            <a:endParaRPr b="0" sz="1750"/>
          </a:p>
          <a:p>
            <a:pPr indent="0" lvl="0" marL="0" rtl="0" algn="just">
              <a:lnSpc>
                <a:spcPct val="80000"/>
              </a:lnSpc>
              <a:spcBef>
                <a:spcPts val="850"/>
              </a:spcBef>
              <a:spcAft>
                <a:spcPts val="0"/>
              </a:spcAft>
              <a:buClr>
                <a:schemeClr val="dk1"/>
              </a:buClr>
              <a:buSzPts val="1100"/>
              <a:buFont typeface="Arial"/>
              <a:buNone/>
            </a:pPr>
            <a:r>
              <a:t/>
            </a:r>
            <a:endParaRPr b="0" sz="1750"/>
          </a:p>
          <a:p>
            <a:pPr indent="0" lvl="0" marL="0" rtl="0" algn="just">
              <a:lnSpc>
                <a:spcPct val="80000"/>
              </a:lnSpc>
              <a:spcBef>
                <a:spcPts val="850"/>
              </a:spcBef>
              <a:spcAft>
                <a:spcPts val="0"/>
              </a:spcAft>
              <a:buClr>
                <a:schemeClr val="dk1"/>
              </a:buClr>
              <a:buSzPts val="1100"/>
              <a:buFont typeface="Arial"/>
              <a:buNone/>
            </a:pPr>
            <a:r>
              <a:rPr b="0" lang="en-US" sz="1750"/>
              <a:t>       </a:t>
            </a:r>
            <a:r>
              <a:rPr lang="en-US" sz="1750"/>
              <a:t>Tipuri de grupuri de referință:</a:t>
            </a:r>
            <a:endParaRPr sz="1750"/>
          </a:p>
          <a:p>
            <a:pPr indent="-339725" lvl="0" marL="457200" rtl="0" algn="just">
              <a:lnSpc>
                <a:spcPct val="80000"/>
              </a:lnSpc>
              <a:spcBef>
                <a:spcPts val="850"/>
              </a:spcBef>
              <a:spcAft>
                <a:spcPts val="0"/>
              </a:spcAft>
              <a:buSzPts val="1750"/>
              <a:buChar char="●"/>
            </a:pPr>
            <a:r>
              <a:rPr b="0" lang="en-US" sz="1750"/>
              <a:t>Un </a:t>
            </a:r>
            <a:r>
              <a:rPr lang="en-US" sz="1750"/>
              <a:t>grup de referință normativ</a:t>
            </a:r>
            <a:r>
              <a:rPr b="0" lang="en-US" sz="1750"/>
              <a:t> influențează normele, atitudinile și valorile prin interacțiunea directă. Exemple de grupuri de referință normative includ părinții, frații, profesorii, colegii, asociații și prietenii.</a:t>
            </a:r>
            <a:endParaRPr b="0" sz="1750"/>
          </a:p>
          <a:p>
            <a:pPr indent="0" lvl="0" marL="0" rtl="0" algn="just">
              <a:lnSpc>
                <a:spcPct val="80000"/>
              </a:lnSpc>
              <a:spcBef>
                <a:spcPts val="850"/>
              </a:spcBef>
              <a:spcAft>
                <a:spcPts val="0"/>
              </a:spcAft>
              <a:buNone/>
            </a:pPr>
            <a:r>
              <a:t/>
            </a:r>
            <a:endParaRPr b="0" sz="1750"/>
          </a:p>
          <a:p>
            <a:pPr indent="-339725" lvl="0" marL="457200" rtl="0" algn="just">
              <a:lnSpc>
                <a:spcPct val="80000"/>
              </a:lnSpc>
              <a:spcBef>
                <a:spcPts val="850"/>
              </a:spcBef>
              <a:spcAft>
                <a:spcPts val="0"/>
              </a:spcAft>
              <a:buSzPts val="1750"/>
              <a:buChar char="●"/>
            </a:pPr>
            <a:r>
              <a:rPr b="0" lang="en-US" sz="1750"/>
              <a:t>Un </a:t>
            </a:r>
            <a:r>
              <a:rPr lang="en-US" sz="1750"/>
              <a:t>grup de referință comparativ </a:t>
            </a:r>
            <a:r>
              <a:rPr b="0" lang="en-US" sz="1750"/>
              <a:t>este un grup de indivizi cu care te compari și cu care te străduiești să fii ca ei. Exemplele includ vedete și eroi.</a:t>
            </a:r>
            <a:endParaRPr b="0" sz="1750"/>
          </a:p>
          <a:p>
            <a:pPr indent="0" lvl="0" marL="0" rtl="0" algn="just">
              <a:lnSpc>
                <a:spcPct val="80000"/>
              </a:lnSpc>
              <a:spcBef>
                <a:spcPts val="850"/>
              </a:spcBef>
              <a:spcAft>
                <a:spcPts val="0"/>
              </a:spcAft>
              <a:buClr>
                <a:schemeClr val="dk1"/>
              </a:buClr>
              <a:buSzPts val="1250"/>
              <a:buNone/>
            </a:pPr>
            <a:r>
              <a:t/>
            </a:r>
            <a:endParaRPr b="0" sz="1750"/>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IV. Grupul de la școală</a:t>
            </a:r>
            <a:endParaRPr/>
          </a:p>
        </p:txBody>
      </p:sp>
      <p:sp>
        <p:nvSpPr>
          <p:cNvPr id="257" name="Google Shape;257;p4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360"/>
              </a:spcBef>
              <a:spcAft>
                <a:spcPts val="0"/>
              </a:spcAft>
              <a:buSzPts val="2800"/>
              <a:buChar char="●"/>
            </a:pPr>
            <a:r>
              <a:rPr b="0" lang="en-US" sz="2800"/>
              <a:t>Clasa elevilor este un grup de lucru formal, instituționalizat;</a:t>
            </a:r>
            <a:endParaRPr b="0" sz="2800"/>
          </a:p>
          <a:p>
            <a:pPr indent="-406400" lvl="0" marL="457200" rtl="0" algn="l">
              <a:lnSpc>
                <a:spcPct val="100000"/>
              </a:lnSpc>
              <a:spcBef>
                <a:spcPts val="0"/>
              </a:spcBef>
              <a:spcAft>
                <a:spcPts val="0"/>
              </a:spcAft>
              <a:buSzPts val="2800"/>
              <a:buChar char="●"/>
            </a:pPr>
            <a:r>
              <a:rPr b="0" lang="en-US" sz="2800"/>
              <a:t>Coeziunea clasei este un obiectiv al muncii profesorului;</a:t>
            </a:r>
            <a:endParaRPr b="0" sz="2800"/>
          </a:p>
          <a:p>
            <a:pPr indent="0" lvl="0" marL="457200" rtl="0" algn="l">
              <a:lnSpc>
                <a:spcPct val="100000"/>
              </a:lnSpc>
              <a:spcBef>
                <a:spcPts val="360"/>
              </a:spcBef>
              <a:spcAft>
                <a:spcPts val="0"/>
              </a:spcAft>
              <a:buNone/>
            </a:pPr>
            <a:r>
              <a:t/>
            </a:r>
            <a:endParaRPr b="0" sz="2800"/>
          </a:p>
        </p:txBody>
      </p:sp>
      <p:pic>
        <p:nvPicPr>
          <p:cNvPr id="258" name="Google Shape;258;p41"/>
          <p:cNvPicPr preferRelativeResize="0"/>
          <p:nvPr/>
        </p:nvPicPr>
        <p:blipFill rotWithShape="1">
          <a:blip r:embed="rId3">
            <a:alphaModFix/>
          </a:blip>
          <a:srcRect b="0" l="0" r="0" t="0"/>
          <a:stretch/>
        </p:blipFill>
        <p:spPr>
          <a:xfrm>
            <a:off x="2249059" y="3705776"/>
            <a:ext cx="3999341" cy="29995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IV.1. Climatul școlar (1)</a:t>
            </a:r>
            <a:endParaRPr/>
          </a:p>
        </p:txBody>
      </p:sp>
      <p:sp>
        <p:nvSpPr>
          <p:cNvPr id="264" name="Google Shape;264;p2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355600" lvl="0" marL="457200" rtl="0" algn="l">
              <a:lnSpc>
                <a:spcPct val="80000"/>
              </a:lnSpc>
              <a:spcBef>
                <a:spcPts val="360"/>
              </a:spcBef>
              <a:spcAft>
                <a:spcPts val="0"/>
              </a:spcAft>
              <a:buSzPts val="2000"/>
              <a:buFont typeface="Times New Roman"/>
              <a:buChar char="●"/>
            </a:pPr>
            <a:r>
              <a:rPr b="0" lang="en-US" sz="2200">
                <a:latin typeface="Times New Roman"/>
                <a:ea typeface="Times New Roman"/>
                <a:cs typeface="Times New Roman"/>
                <a:sym typeface="Times New Roman"/>
              </a:rPr>
              <a:t>Climatul școlar se referă la calitatea și caracterul vieții școlare în ceea ce privește normele și valorile, relațiile interpersonale și interacțiunile sociale, precum și procesele și structurile organizaționale.</a:t>
            </a:r>
            <a:endParaRPr b="0" sz="2200">
              <a:latin typeface="Times New Roman"/>
              <a:ea typeface="Times New Roman"/>
              <a:cs typeface="Times New Roman"/>
              <a:sym typeface="Times New Roman"/>
            </a:endParaRPr>
          </a:p>
          <a:p>
            <a:pPr indent="0" lvl="0" marL="0" rtl="0" algn="l">
              <a:lnSpc>
                <a:spcPct val="80000"/>
              </a:lnSpc>
              <a:spcBef>
                <a:spcPts val="360"/>
              </a:spcBef>
              <a:spcAft>
                <a:spcPts val="0"/>
              </a:spcAft>
              <a:buNone/>
            </a:pPr>
            <a:r>
              <a:t/>
            </a:r>
            <a:endParaRPr b="0" sz="2200">
              <a:latin typeface="Times New Roman"/>
              <a:ea typeface="Times New Roman"/>
              <a:cs typeface="Times New Roman"/>
              <a:sym typeface="Times New Roman"/>
            </a:endParaRPr>
          </a:p>
          <a:p>
            <a:pPr indent="-355600" lvl="0" marL="457200" rtl="0" algn="l">
              <a:lnSpc>
                <a:spcPct val="80000"/>
              </a:lnSpc>
              <a:spcBef>
                <a:spcPts val="360"/>
              </a:spcBef>
              <a:spcAft>
                <a:spcPts val="0"/>
              </a:spcAft>
              <a:buSzPts val="2000"/>
              <a:buFont typeface="Times New Roman"/>
              <a:buChar char="●"/>
            </a:pPr>
            <a:r>
              <a:rPr b="0" lang="en-US" sz="2200">
                <a:latin typeface="Times New Roman"/>
                <a:ea typeface="Times New Roman"/>
                <a:cs typeface="Times New Roman"/>
                <a:sym typeface="Times New Roman"/>
              </a:rPr>
              <a:t>Climatul școlar dă tonul tuturor activităților de învățare și predare făcute în mediul școlar și este predictiv pentru capacitatea elevilor de a învăța și de a se dezvolta în moduri sănătoase.</a:t>
            </a:r>
            <a:endParaRPr b="0" sz="2200">
              <a:latin typeface="Times New Roman"/>
              <a:ea typeface="Times New Roman"/>
              <a:cs typeface="Times New Roman"/>
              <a:sym typeface="Times New Roman"/>
            </a:endParaRPr>
          </a:p>
          <a:p>
            <a:pPr indent="0" lvl="0" marL="0" rtl="0" algn="l">
              <a:lnSpc>
                <a:spcPct val="80000"/>
              </a:lnSpc>
              <a:spcBef>
                <a:spcPts val="360"/>
              </a:spcBef>
              <a:spcAft>
                <a:spcPts val="0"/>
              </a:spcAft>
              <a:buNone/>
            </a:pPr>
            <a:r>
              <a:t/>
            </a:r>
            <a:endParaRPr b="0" sz="2200">
              <a:latin typeface="Times New Roman"/>
              <a:ea typeface="Times New Roman"/>
              <a:cs typeface="Times New Roman"/>
              <a:sym typeface="Times New Roman"/>
            </a:endParaRPr>
          </a:p>
          <a:p>
            <a:pPr indent="-355600" lvl="0" marL="457200" rtl="0" algn="l">
              <a:lnSpc>
                <a:spcPct val="80000"/>
              </a:lnSpc>
              <a:spcBef>
                <a:spcPts val="360"/>
              </a:spcBef>
              <a:spcAft>
                <a:spcPts val="0"/>
              </a:spcAft>
              <a:buSzPts val="2000"/>
              <a:buFont typeface="Times New Roman"/>
              <a:buChar char="●"/>
            </a:pPr>
            <a:r>
              <a:rPr b="0" lang="en-US" sz="2200">
                <a:latin typeface="Times New Roman"/>
                <a:ea typeface="Times New Roman"/>
                <a:cs typeface="Times New Roman"/>
                <a:sym typeface="Times New Roman"/>
              </a:rPr>
              <a:t>Climatul școlar are un impact direct asupra unor indicatori importanți ai succesului, cum ar </a:t>
            </a:r>
            <a:r>
              <a:rPr lang="en-US" sz="2200">
                <a:latin typeface="Times New Roman"/>
                <a:ea typeface="Times New Roman"/>
                <a:cs typeface="Times New Roman"/>
                <a:sym typeface="Times New Roman"/>
              </a:rPr>
              <a:t>fi creșterea gradului de păstrare a cadrelor didactice, rate mai scăzute ale abandonului școlar, scăderea incidenței violenței și performanțe mai mari ale elevilor.</a:t>
            </a:r>
            <a:endParaRPr sz="2200">
              <a:latin typeface="Times New Roman"/>
              <a:ea typeface="Times New Roman"/>
              <a:cs typeface="Times New Roman"/>
              <a:sym typeface="Times New Roman"/>
            </a:endParaRPr>
          </a:p>
          <a:p>
            <a:pPr indent="0" lvl="0" marL="0" rtl="0" algn="l">
              <a:lnSpc>
                <a:spcPct val="80000"/>
              </a:lnSpc>
              <a:spcBef>
                <a:spcPts val="360"/>
              </a:spcBef>
              <a:spcAft>
                <a:spcPts val="0"/>
              </a:spcAft>
              <a:buNone/>
            </a:pPr>
            <a:r>
              <a:t/>
            </a:r>
            <a:endParaRPr b="0" sz="22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en-US"/>
              <a:t>IV.1. Climatul școlar (1)</a:t>
            </a:r>
            <a:endParaRPr/>
          </a:p>
        </p:txBody>
      </p:sp>
      <p:sp>
        <p:nvSpPr>
          <p:cNvPr id="270" name="Google Shape;270;p2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360"/>
              </a:spcBef>
              <a:spcAft>
                <a:spcPts val="0"/>
              </a:spcAft>
              <a:buClr>
                <a:schemeClr val="dk1"/>
              </a:buClr>
              <a:buSzPts val="1100"/>
              <a:buFont typeface="Arial"/>
              <a:buNone/>
            </a:pPr>
            <a:r>
              <a:rPr lang="en-US" sz="2400">
                <a:solidFill>
                  <a:srgbClr val="FF0000"/>
                </a:solidFill>
              </a:rPr>
              <a:t>Climatul psihologic favorabil </a:t>
            </a:r>
            <a:r>
              <a:rPr b="0" lang="en-US" sz="2400"/>
              <a:t>contribuie la:</a:t>
            </a:r>
            <a:endParaRPr b="0" sz="2400"/>
          </a:p>
          <a:p>
            <a:pPr indent="-228600" lvl="0" marL="457200" rtl="0" algn="l">
              <a:spcBef>
                <a:spcPts val="360"/>
              </a:spcBef>
              <a:spcAft>
                <a:spcPts val="0"/>
              </a:spcAft>
              <a:buClr>
                <a:schemeClr val="dk1"/>
              </a:buClr>
              <a:buSzPts val="1100"/>
              <a:buFont typeface="Arial"/>
              <a:buNone/>
            </a:pPr>
            <a:r>
              <a:t/>
            </a:r>
            <a:endParaRPr b="0" sz="2400"/>
          </a:p>
          <a:p>
            <a:pPr indent="-381000" lvl="0" marL="457200" rtl="0" algn="l">
              <a:spcBef>
                <a:spcPts val="360"/>
              </a:spcBef>
              <a:spcAft>
                <a:spcPts val="0"/>
              </a:spcAft>
              <a:buSzPts val="2400"/>
              <a:buChar char="●"/>
            </a:pPr>
            <a:r>
              <a:rPr b="0" lang="en-US" sz="2400"/>
              <a:t>creșterea nivelului de inteligență al membrilor echipei;</a:t>
            </a:r>
            <a:endParaRPr b="0" sz="2400"/>
          </a:p>
          <a:p>
            <a:pPr indent="-381000" lvl="0" marL="457200" rtl="0" algn="l">
              <a:spcBef>
                <a:spcPts val="0"/>
              </a:spcBef>
              <a:spcAft>
                <a:spcPts val="0"/>
              </a:spcAft>
              <a:buSzPts val="2400"/>
              <a:buChar char="●"/>
            </a:pPr>
            <a:r>
              <a:rPr b="0" lang="en-US" sz="2400"/>
              <a:t>dezvoltarea unor trăsături de caracter pozitive precum: bunătate, generozitate, ajutor reciproc, colectivism etc;</a:t>
            </a:r>
            <a:endParaRPr b="0" sz="2400"/>
          </a:p>
          <a:p>
            <a:pPr indent="-381000" lvl="0" marL="457200" rtl="0" algn="l">
              <a:spcBef>
                <a:spcPts val="0"/>
              </a:spcBef>
              <a:spcAft>
                <a:spcPts val="0"/>
              </a:spcAft>
              <a:buSzPts val="2400"/>
              <a:buChar char="●"/>
            </a:pPr>
            <a:r>
              <a:rPr b="0" lang="en-US" sz="2400"/>
              <a:t>dezvoltarea creativității;</a:t>
            </a:r>
            <a:endParaRPr b="0" sz="2400"/>
          </a:p>
          <a:p>
            <a:pPr indent="-381000" lvl="0" marL="457200" rtl="0" algn="l">
              <a:spcBef>
                <a:spcPts val="0"/>
              </a:spcBef>
              <a:spcAft>
                <a:spcPts val="0"/>
              </a:spcAft>
              <a:buSzPts val="2400"/>
              <a:buChar char="●"/>
            </a:pPr>
            <a:r>
              <a:rPr b="0" lang="en-US" sz="2400"/>
              <a:t>crearea condițiilor pentru apariția, dezvoltarea și implementarea ideilor.</a:t>
            </a:r>
            <a:endParaRPr b="0" sz="2400"/>
          </a:p>
          <a:p>
            <a:pPr indent="-228600" lvl="0" marL="457200" rtl="0" algn="l">
              <a:spcBef>
                <a:spcPts val="360"/>
              </a:spcBef>
              <a:spcAft>
                <a:spcPts val="0"/>
              </a:spcAft>
              <a:buClr>
                <a:schemeClr val="dk1"/>
              </a:buClr>
              <a:buSzPts val="1800"/>
              <a:buNone/>
            </a:pPr>
            <a:r>
              <a:t/>
            </a:r>
            <a:endParaRPr b="0" sz="2400"/>
          </a:p>
          <a:p>
            <a:pPr indent="-228600" lvl="0" marL="457200" rtl="0" algn="l">
              <a:lnSpc>
                <a:spcPct val="100000"/>
              </a:lnSpc>
              <a:spcBef>
                <a:spcPts val="360"/>
              </a:spcBef>
              <a:spcAft>
                <a:spcPts val="0"/>
              </a:spcAft>
              <a:buClr>
                <a:schemeClr val="dk1"/>
              </a:buClr>
              <a:buSzPts val="1800"/>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457200" y="152725"/>
            <a:ext cx="6103200" cy="1713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00000"/>
              <a:buFont typeface="Arial "/>
              <a:buNone/>
            </a:pPr>
            <a:r>
              <a:rPr lang="en-US"/>
              <a:t>IV.2. ROLUL PROFESORULUI ÎNTR-UN GRUP (1)</a:t>
            </a:r>
            <a:endParaRPr/>
          </a:p>
        </p:txBody>
      </p:sp>
      <p:sp>
        <p:nvSpPr>
          <p:cNvPr id="276" name="Google Shape;276;p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360"/>
              </a:spcBef>
              <a:spcAft>
                <a:spcPts val="0"/>
              </a:spcAft>
              <a:buNone/>
            </a:pPr>
            <a:r>
              <a:t/>
            </a:r>
            <a:endParaRPr b="0"/>
          </a:p>
          <a:p>
            <a:pPr indent="0" lvl="0" marL="457200" rtl="0" algn="l">
              <a:lnSpc>
                <a:spcPct val="100000"/>
              </a:lnSpc>
              <a:spcBef>
                <a:spcPts val="360"/>
              </a:spcBef>
              <a:spcAft>
                <a:spcPts val="0"/>
              </a:spcAft>
              <a:buNone/>
            </a:pPr>
            <a:r>
              <a:t/>
            </a:r>
            <a:endParaRPr b="0"/>
          </a:p>
          <a:p>
            <a:pPr indent="-342900" lvl="0" marL="457200" rtl="0" algn="l">
              <a:lnSpc>
                <a:spcPct val="100000"/>
              </a:lnSpc>
              <a:spcBef>
                <a:spcPts val="360"/>
              </a:spcBef>
              <a:spcAft>
                <a:spcPts val="0"/>
              </a:spcAft>
              <a:buSzPts val="1800"/>
              <a:buChar char="●"/>
            </a:pPr>
            <a:r>
              <a:rPr b="0" lang="en-US"/>
              <a:t>Persoana chemată să modeleze fiecare elev în mod individual și întregul grup de elevieste profesorul. Profesorul creează mediul în care grupul de elevi este format și dezvoltat. Această ambianță modelează profund atât calitatea experienței de grup, cât și calitatea experienței individuale.</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457200" y="314900"/>
            <a:ext cx="64833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IV.2. ROLUL PROFESORULUI ÎNTR-UN GRUP (2)</a:t>
            </a:r>
            <a:endParaRPr/>
          </a:p>
        </p:txBody>
      </p:sp>
      <p:sp>
        <p:nvSpPr>
          <p:cNvPr id="282" name="Google Shape;282;p42"/>
          <p:cNvSpPr txBox="1"/>
          <p:nvPr>
            <p:ph idx="1" type="body"/>
          </p:nvPr>
        </p:nvSpPr>
        <p:spPr>
          <a:xfrm>
            <a:off x="457200" y="2116175"/>
            <a:ext cx="7620000" cy="4373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rPr b="0" lang="en-US" sz="2200"/>
              <a:t>Un profesor trebuie:</a:t>
            </a:r>
            <a:endParaRPr b="0" sz="2200"/>
          </a:p>
          <a:p>
            <a:pPr indent="0" lvl="0" marL="0" rtl="0" algn="l">
              <a:lnSpc>
                <a:spcPct val="100000"/>
              </a:lnSpc>
              <a:spcBef>
                <a:spcPts val="360"/>
              </a:spcBef>
              <a:spcAft>
                <a:spcPts val="0"/>
              </a:spcAft>
              <a:buNone/>
            </a:pPr>
            <a:r>
              <a:t/>
            </a:r>
            <a:endParaRPr b="0" sz="2200"/>
          </a:p>
          <a:p>
            <a:pPr indent="-368300" lvl="0" marL="457200" rtl="0" algn="l">
              <a:lnSpc>
                <a:spcPct val="100000"/>
              </a:lnSpc>
              <a:spcBef>
                <a:spcPts val="360"/>
              </a:spcBef>
              <a:spcAft>
                <a:spcPts val="0"/>
              </a:spcAft>
              <a:buSzPts val="2200"/>
              <a:buChar char="●"/>
            </a:pPr>
            <a:r>
              <a:rPr b="0" lang="en-US" sz="2200"/>
              <a:t>să fie un bun specialist care are cunoștințe metodice și tehnici de lucru interactive;</a:t>
            </a:r>
            <a:endParaRPr b="0" sz="2200"/>
          </a:p>
          <a:p>
            <a:pPr indent="-368300" lvl="0" marL="457200" rtl="0" algn="l">
              <a:lnSpc>
                <a:spcPct val="100000"/>
              </a:lnSpc>
              <a:spcBef>
                <a:spcPts val="0"/>
              </a:spcBef>
              <a:spcAft>
                <a:spcPts val="0"/>
              </a:spcAft>
              <a:buSzPts val="2200"/>
              <a:buChar char="●"/>
            </a:pPr>
            <a:r>
              <a:rPr b="0" lang="en-US" sz="2200"/>
              <a:t>să fie creativ și energic, pasionat de munca sa;</a:t>
            </a:r>
            <a:endParaRPr b="0" sz="2200"/>
          </a:p>
          <a:p>
            <a:pPr indent="-368300" lvl="0" marL="457200" rtl="0" algn="l">
              <a:lnSpc>
                <a:spcPct val="100000"/>
              </a:lnSpc>
              <a:spcBef>
                <a:spcPts val="0"/>
              </a:spcBef>
              <a:spcAft>
                <a:spcPts val="0"/>
              </a:spcAft>
              <a:buSzPts val="2200"/>
              <a:buChar char="●"/>
            </a:pPr>
            <a:r>
              <a:rPr b="0" lang="en-US" sz="2200"/>
              <a:t>să fie ordonat, exigent, politicos, perseverent, dar și tolerant, empatic, asertiv;</a:t>
            </a:r>
            <a:endParaRPr b="0" sz="2200"/>
          </a:p>
          <a:p>
            <a:pPr indent="-368300" lvl="0" marL="457200" rtl="0" algn="l">
              <a:lnSpc>
                <a:spcPct val="100000"/>
              </a:lnSpc>
              <a:spcBef>
                <a:spcPts val="0"/>
              </a:spcBef>
              <a:spcAft>
                <a:spcPts val="0"/>
              </a:spcAft>
              <a:buSzPts val="2200"/>
              <a:buChar char="●"/>
            </a:pPr>
            <a:r>
              <a:rPr b="0" lang="en-US" sz="2200"/>
              <a:t>să iubească copiii, oferindu-le dragoste, căldură și siguranță;</a:t>
            </a:r>
            <a:endParaRPr b="0" sz="2200"/>
          </a:p>
          <a:p>
            <a:pPr indent="-368300" lvl="0" marL="457200" rtl="0" algn="l">
              <a:lnSpc>
                <a:spcPct val="100000"/>
              </a:lnSpc>
              <a:spcBef>
                <a:spcPts val="0"/>
              </a:spcBef>
              <a:spcAft>
                <a:spcPts val="0"/>
              </a:spcAft>
              <a:buSzPts val="2200"/>
              <a:buChar char="●"/>
            </a:pPr>
            <a:r>
              <a:rPr b="0" lang="en-US" sz="2200"/>
              <a:t>să emane energie pozitiva;</a:t>
            </a:r>
            <a:endParaRPr b="0" sz="2200"/>
          </a:p>
          <a:p>
            <a:pPr indent="-368300" lvl="0" marL="457200" rtl="0" algn="l">
              <a:lnSpc>
                <a:spcPct val="100000"/>
              </a:lnSpc>
              <a:spcBef>
                <a:spcPts val="0"/>
              </a:spcBef>
              <a:spcAft>
                <a:spcPts val="0"/>
              </a:spcAft>
              <a:buSzPts val="2200"/>
              <a:buChar char="●"/>
            </a:pPr>
            <a:r>
              <a:rPr b="0" lang="en-US" sz="2200"/>
              <a:t>să dezvolte relații elev-elev și elev-profesor etc.</a:t>
            </a:r>
            <a:endParaRPr b="0" sz="2200"/>
          </a:p>
          <a:p>
            <a:pPr indent="0" lvl="0" marL="0" rtl="0" algn="l">
              <a:lnSpc>
                <a:spcPct val="100000"/>
              </a:lnSpc>
              <a:spcBef>
                <a:spcPts val="360"/>
              </a:spcBef>
              <a:spcAft>
                <a:spcPts val="0"/>
              </a:spcAft>
              <a:buNone/>
            </a:pPr>
            <a:r>
              <a:t/>
            </a:r>
            <a:endParaRPr b="0"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3600"/>
              <a:buFont typeface="Calibri"/>
              <a:buNone/>
            </a:pPr>
            <a:r>
              <a:rPr lang="en-US">
                <a:solidFill>
                  <a:srgbClr val="08A5EF"/>
                </a:solidFill>
                <a:latin typeface="Calibri"/>
                <a:ea typeface="Calibri"/>
                <a:cs typeface="Calibri"/>
                <a:sym typeface="Calibri"/>
              </a:rPr>
              <a:t>I.1. DEFINIȚIE</a:t>
            </a:r>
            <a:endParaRPr sz="4000"/>
          </a:p>
        </p:txBody>
      </p:sp>
      <p:sp>
        <p:nvSpPr>
          <p:cNvPr id="113" name="Google Shape;113;p4"/>
          <p:cNvSpPr txBox="1"/>
          <p:nvPr>
            <p:ph idx="1" type="body"/>
          </p:nvPr>
        </p:nvSpPr>
        <p:spPr>
          <a:xfrm>
            <a:off x="762000" y="1628800"/>
            <a:ext cx="7620000" cy="451757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b="0" sz="2400"/>
          </a:p>
          <a:p>
            <a:pPr indent="0" lvl="0" marL="0" rtl="0" algn="l">
              <a:lnSpc>
                <a:spcPct val="100000"/>
              </a:lnSpc>
              <a:spcBef>
                <a:spcPts val="0"/>
              </a:spcBef>
              <a:spcAft>
                <a:spcPts val="0"/>
              </a:spcAft>
              <a:buClr>
                <a:schemeClr val="dk1"/>
              </a:buClr>
              <a:buSzPts val="2400"/>
              <a:buNone/>
            </a:pPr>
            <a:r>
              <a:rPr b="0" lang="en-US" sz="2400"/>
              <a:t>Sherif și Sherif (1969) definesc un grup după cum urmează: „</a:t>
            </a:r>
            <a:r>
              <a:rPr i="1" lang="en-US" sz="2400"/>
              <a:t>Un grup este o unitate socială care este formată dintr-un număr de indivizi care au o relație de rol și statut între ei, stabilizați într-un anumit grad în acel moment și care posedă un set de valori sau norme proprii care își reglementează comportamentul cel puțin în ceea ce privește consecința grupului.</a:t>
            </a:r>
            <a:r>
              <a:rPr b="0" lang="en-US" sz="2400"/>
              <a:t> ”</a:t>
            </a:r>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457200" y="152725"/>
            <a:ext cx="63018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IV.2. ROLUL PROFESORULUI ÎNTR-UN GRUP (3)</a:t>
            </a:r>
            <a:endParaRPr/>
          </a:p>
        </p:txBody>
      </p:sp>
      <p:sp>
        <p:nvSpPr>
          <p:cNvPr id="288" name="Google Shape;288;p4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t/>
            </a:r>
            <a:endParaRPr b="0" sz="2400"/>
          </a:p>
          <a:p>
            <a:pPr indent="0" lvl="0" marL="0" rtl="0" algn="l">
              <a:lnSpc>
                <a:spcPct val="100000"/>
              </a:lnSpc>
              <a:spcBef>
                <a:spcPts val="360"/>
              </a:spcBef>
              <a:spcAft>
                <a:spcPts val="0"/>
              </a:spcAft>
              <a:buNone/>
            </a:pPr>
            <a:r>
              <a:rPr b="0" lang="en-US" sz="2400"/>
              <a:t>Un profesor inteligent din punct de vedere emoțional este conștient de propriile emoții și le stăpânește rațional, este optimist, empatic, are abilități de a stabili relații pozitive, cooperare și colaborare cu ceilalți, rezolvarea conflictelor, poate gestiona imaginile, pe care le proiectează extern. Dacă o persoană inteligentă este percepută ca fiind rece, inexpresivă, neprietenoasă, atunci o persoană inteligentă rațională este sociabilă, veselă, drăguță, plăcută și dezinvoltă.</a:t>
            </a:r>
            <a:endParaRPr b="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ph type="title"/>
          </p:nvPr>
        </p:nvSpPr>
        <p:spPr>
          <a:xfrm>
            <a:off x="457200" y="152725"/>
            <a:ext cx="61530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IV.2. ROLUL PROFESORULUI ÎNTR-UN GRUP (4)</a:t>
            </a:r>
            <a:endParaRPr/>
          </a:p>
        </p:txBody>
      </p:sp>
      <p:sp>
        <p:nvSpPr>
          <p:cNvPr id="294" name="Google Shape;294;p4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None/>
            </a:pPr>
            <a:r>
              <a:rPr b="0" lang="en-US" sz="2800"/>
              <a:t>Un profesor cu un nivel ridicat de inteligență emoțională:</a:t>
            </a:r>
            <a:endParaRPr b="0" sz="2800"/>
          </a:p>
          <a:p>
            <a:pPr indent="0" lvl="0" marL="0" rtl="0" algn="l">
              <a:lnSpc>
                <a:spcPct val="100000"/>
              </a:lnSpc>
              <a:spcBef>
                <a:spcPts val="360"/>
              </a:spcBef>
              <a:spcAft>
                <a:spcPts val="0"/>
              </a:spcAft>
              <a:buNone/>
            </a:pPr>
            <a:r>
              <a:t/>
            </a:r>
            <a:endParaRPr b="0" sz="2800"/>
          </a:p>
          <a:p>
            <a:pPr indent="-406400" lvl="0" marL="457200" rtl="0" algn="l">
              <a:lnSpc>
                <a:spcPct val="100000"/>
              </a:lnSpc>
              <a:spcBef>
                <a:spcPts val="360"/>
              </a:spcBef>
              <a:spcAft>
                <a:spcPts val="0"/>
              </a:spcAft>
              <a:buSzPts val="2800"/>
              <a:buChar char="●"/>
            </a:pPr>
            <a:r>
              <a:rPr b="0" lang="en-US" sz="2800"/>
              <a:t>este optimist, dar realist, atunci când este necesar poate fi pesimist;</a:t>
            </a:r>
            <a:endParaRPr b="0" sz="2800"/>
          </a:p>
          <a:p>
            <a:pPr indent="-406400" lvl="0" marL="457200" rtl="0" algn="l">
              <a:lnSpc>
                <a:spcPct val="100000"/>
              </a:lnSpc>
              <a:spcBef>
                <a:spcPts val="0"/>
              </a:spcBef>
              <a:spcAft>
                <a:spcPts val="0"/>
              </a:spcAft>
              <a:buSzPts val="2800"/>
              <a:buChar char="●"/>
            </a:pPr>
            <a:r>
              <a:rPr b="0" lang="en-US" sz="2800"/>
              <a:t>exprimă emoții fără teamă, începând cu fraza: „Simt ...”;</a:t>
            </a:r>
            <a:endParaRPr b="0" sz="2800"/>
          </a:p>
          <a:p>
            <a:pPr indent="-406400" lvl="0" marL="457200" rtl="0" algn="l">
              <a:lnSpc>
                <a:spcPct val="100000"/>
              </a:lnSpc>
              <a:spcBef>
                <a:spcPts val="0"/>
              </a:spcBef>
              <a:spcAft>
                <a:spcPts val="0"/>
              </a:spcAft>
              <a:buSzPts val="2800"/>
              <a:buChar char="●"/>
            </a:pPr>
            <a:r>
              <a:rPr b="0" lang="en-US" sz="2800"/>
              <a:t>„citește” cu ușurință elementele non-verbale ale comunicării;</a:t>
            </a:r>
            <a:endParaRPr b="0" sz="2800"/>
          </a:p>
          <a:p>
            <a:pPr indent="-406400" lvl="0" marL="457200" rtl="0" algn="l">
              <a:lnSpc>
                <a:spcPct val="100000"/>
              </a:lnSpc>
              <a:spcBef>
                <a:spcPts val="0"/>
              </a:spcBef>
              <a:spcAft>
                <a:spcPts val="0"/>
              </a:spcAft>
              <a:buSzPts val="2800"/>
              <a:buChar char="●"/>
            </a:pPr>
            <a:r>
              <a:rPr b="0" lang="en-US" sz="2800"/>
              <a:t>folosește sentimente echilibrate, rațiune, logică și realitate;</a:t>
            </a:r>
            <a:endParaRPr b="0" sz="2800"/>
          </a:p>
          <a:p>
            <a:pPr indent="0" lvl="0" marL="0" rtl="0" algn="l">
              <a:lnSpc>
                <a:spcPct val="100000"/>
              </a:lnSpc>
              <a:spcBef>
                <a:spcPts val="360"/>
              </a:spcBef>
              <a:spcAft>
                <a:spcPts val="0"/>
              </a:spcAft>
              <a:buNone/>
            </a:pPr>
            <a:r>
              <a:t/>
            </a:r>
            <a:endParaRPr b="0"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type="title"/>
          </p:nvPr>
        </p:nvSpPr>
        <p:spPr>
          <a:xfrm>
            <a:off x="457200" y="152725"/>
            <a:ext cx="6103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IV.2. ROLUL PROFESORULUI ÎNTR-UN GRUP (5)</a:t>
            </a:r>
            <a:endParaRPr/>
          </a:p>
        </p:txBody>
      </p:sp>
      <p:sp>
        <p:nvSpPr>
          <p:cNvPr id="300" name="Google Shape;300;p4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06400" lvl="0" marL="457200" rtl="0" algn="l">
              <a:lnSpc>
                <a:spcPct val="100000"/>
              </a:lnSpc>
              <a:spcBef>
                <a:spcPts val="360"/>
              </a:spcBef>
              <a:spcAft>
                <a:spcPts val="0"/>
              </a:spcAft>
              <a:buSzPts val="2800"/>
              <a:buChar char="●"/>
            </a:pPr>
            <a:r>
              <a:rPr b="0" lang="en-US" sz="2800"/>
              <a:t>sentimentele negative precum frica, rușinea, timiditatea, victimizarea, dependența, descurajarea sunt străine;</a:t>
            </a:r>
            <a:endParaRPr b="0" sz="2800"/>
          </a:p>
          <a:p>
            <a:pPr indent="-406400" lvl="0" marL="457200" rtl="0" algn="l">
              <a:lnSpc>
                <a:spcPct val="100000"/>
              </a:lnSpc>
              <a:spcBef>
                <a:spcPts val="0"/>
              </a:spcBef>
              <a:spcAft>
                <a:spcPts val="0"/>
              </a:spcAft>
              <a:buSzPts val="2800"/>
              <a:buChar char="●"/>
            </a:pPr>
            <a:r>
              <a:rPr b="0" lang="en-US" sz="2800"/>
              <a:t>este independent, cu un moral puternic;</a:t>
            </a:r>
            <a:endParaRPr b="0" sz="2800"/>
          </a:p>
          <a:p>
            <a:pPr indent="-406400" lvl="0" marL="457200" rtl="0" algn="l">
              <a:lnSpc>
                <a:spcPct val="100000"/>
              </a:lnSpc>
              <a:spcBef>
                <a:spcPts val="0"/>
              </a:spcBef>
              <a:spcAft>
                <a:spcPts val="0"/>
              </a:spcAft>
              <a:buSzPts val="2800"/>
              <a:buChar char="●"/>
            </a:pPr>
            <a:r>
              <a:rPr b="0" lang="en-US" sz="2800"/>
              <a:t>posedă motivație intrinsecă;</a:t>
            </a:r>
            <a:endParaRPr b="0" sz="2800"/>
          </a:p>
          <a:p>
            <a:pPr indent="-406400" lvl="0" marL="457200" rtl="0" algn="l">
              <a:lnSpc>
                <a:spcPct val="100000"/>
              </a:lnSpc>
              <a:spcBef>
                <a:spcPts val="0"/>
              </a:spcBef>
              <a:spcAft>
                <a:spcPts val="0"/>
              </a:spcAft>
              <a:buSzPts val="2800"/>
              <a:buChar char="●"/>
            </a:pPr>
            <a:r>
              <a:rPr b="0" lang="en-US" sz="2800"/>
              <a:t>acționează din dorință și nu din datorie sau obligație;</a:t>
            </a:r>
            <a:endParaRPr b="0" sz="2800"/>
          </a:p>
          <a:p>
            <a:pPr indent="-406400" lvl="0" marL="457200" rtl="0" algn="l">
              <a:lnSpc>
                <a:spcPct val="100000"/>
              </a:lnSpc>
              <a:spcBef>
                <a:spcPts val="0"/>
              </a:spcBef>
              <a:spcAft>
                <a:spcPts val="0"/>
              </a:spcAft>
              <a:buSzPts val="2800"/>
              <a:buChar char="●"/>
            </a:pPr>
            <a:r>
              <a:rPr b="0" lang="en-US" sz="2800"/>
              <a:t>este ghidat de propriile sentimente, dar ia în considerare sentimentele celor din jur etc.</a:t>
            </a:r>
            <a:endParaRPr b="0"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6"/>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en-US" sz="4000">
                <a:latin typeface="Calibri"/>
                <a:ea typeface="Calibri"/>
                <a:cs typeface="Calibri"/>
                <a:sym typeface="Calibri"/>
              </a:rPr>
              <a:t>Abilitați de lucru în echipă</a:t>
            </a:r>
            <a:endParaRPr b="1" sz="4000">
              <a:latin typeface="Calibri"/>
              <a:ea typeface="Calibri"/>
              <a:cs typeface="Calibri"/>
              <a:sym typeface="Calibri"/>
            </a:endParaRPr>
          </a:p>
        </p:txBody>
      </p:sp>
      <p:sp>
        <p:nvSpPr>
          <p:cNvPr id="307" name="Google Shape;307;p46"/>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en-US"/>
              <a:t> </a:t>
            </a:r>
            <a:endParaRPr/>
          </a:p>
        </p:txBody>
      </p:sp>
      <p:pic>
        <p:nvPicPr>
          <p:cNvPr id="308" name="Google Shape;308;p46"/>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09" name="Google Shape;309;p46"/>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310" name="Google Shape;310;p46"/>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F8E7B"/>
                </a:solidFill>
                <a:latin typeface="Arial"/>
                <a:ea typeface="Arial"/>
                <a:cs typeface="Arial"/>
                <a:sym typeface="Arial"/>
              </a:rPr>
              <a:t>Asociatia Centrul de Training European - CTE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 DEFINIȚIE</a:t>
            </a:r>
            <a:endParaRPr/>
          </a:p>
        </p:txBody>
      </p:sp>
      <p:sp>
        <p:nvSpPr>
          <p:cNvPr id="317" name="Google Shape;317;p47"/>
          <p:cNvSpPr txBox="1"/>
          <p:nvPr>
            <p:ph idx="1" type="body"/>
          </p:nvPr>
        </p:nvSpPr>
        <p:spPr>
          <a:xfrm>
            <a:off x="762000" y="1524318"/>
            <a:ext cx="7620000" cy="4601845"/>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b="0">
              <a:solidFill>
                <a:srgbClr val="212529"/>
              </a:solidFill>
              <a:latin typeface="Helvetica Neue"/>
              <a:ea typeface="Helvetica Neue"/>
              <a:cs typeface="Helvetica Neue"/>
              <a:sym typeface="Helvetica Neue"/>
            </a:endParaRPr>
          </a:p>
          <a:p>
            <a:pPr indent="0" lvl="0" marL="228600" rtl="0" algn="l">
              <a:lnSpc>
                <a:spcPct val="100000"/>
              </a:lnSpc>
              <a:spcBef>
                <a:spcPts val="360"/>
              </a:spcBef>
              <a:spcAft>
                <a:spcPts val="0"/>
              </a:spcAft>
              <a:buSzPts val="1800"/>
              <a:buNone/>
            </a:pPr>
            <a:r>
              <a:t/>
            </a:r>
            <a:endParaRPr/>
          </a:p>
        </p:txBody>
      </p:sp>
      <p:pic>
        <p:nvPicPr>
          <p:cNvPr id="318" name="Google Shape;318;p47"/>
          <p:cNvPicPr preferRelativeResize="0"/>
          <p:nvPr/>
        </p:nvPicPr>
        <p:blipFill rotWithShape="1">
          <a:blip r:embed="rId3">
            <a:alphaModFix/>
          </a:blip>
          <a:srcRect b="0" l="0" r="0" t="0"/>
          <a:stretch/>
        </p:blipFill>
        <p:spPr>
          <a:xfrm>
            <a:off x="8294" y="1800808"/>
            <a:ext cx="8990561" cy="5057192"/>
          </a:xfrm>
          <a:prstGeom prst="rect">
            <a:avLst/>
          </a:prstGeom>
          <a:noFill/>
          <a:ln>
            <a:noFill/>
          </a:ln>
        </p:spPr>
      </p:pic>
      <p:sp>
        <p:nvSpPr>
          <p:cNvPr id="319" name="Google Shape;319;p47"/>
          <p:cNvSpPr/>
          <p:nvPr/>
        </p:nvSpPr>
        <p:spPr>
          <a:xfrm>
            <a:off x="8295" y="1800808"/>
            <a:ext cx="8990560" cy="5057192"/>
          </a:xfrm>
          <a:prstGeom prst="rect">
            <a:avLst/>
          </a:prstGeom>
          <a:solidFill>
            <a:schemeClr val="lt1">
              <a:alpha val="73725"/>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47"/>
          <p:cNvSpPr txBox="1"/>
          <p:nvPr/>
        </p:nvSpPr>
        <p:spPr>
          <a:xfrm>
            <a:off x="301199" y="2128303"/>
            <a:ext cx="85416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a:t>Ce este munca în echipă?</a:t>
            </a:r>
            <a:endParaRPr sz="2800"/>
          </a:p>
          <a:p>
            <a:pPr indent="0" lvl="0" marL="0" marR="0" rtl="0" algn="l">
              <a:lnSpc>
                <a:spcPct val="100000"/>
              </a:lnSpc>
              <a:spcBef>
                <a:spcPts val="0"/>
              </a:spcBef>
              <a:spcAft>
                <a:spcPts val="0"/>
              </a:spcAft>
              <a:buClr>
                <a:schemeClr val="dk1"/>
              </a:buClr>
              <a:buSzPts val="1100"/>
              <a:buFont typeface="Arial"/>
              <a:buNone/>
            </a:pPr>
            <a:r>
              <a:t/>
            </a:r>
            <a:endParaRPr sz="2800"/>
          </a:p>
          <a:p>
            <a:pPr indent="0" lvl="0" marL="0" marR="0" rtl="0" algn="l">
              <a:lnSpc>
                <a:spcPct val="100000"/>
              </a:lnSpc>
              <a:spcBef>
                <a:spcPts val="0"/>
              </a:spcBef>
              <a:spcAft>
                <a:spcPts val="0"/>
              </a:spcAft>
              <a:buClr>
                <a:schemeClr val="dk1"/>
              </a:buClr>
              <a:buSzPts val="1100"/>
              <a:buFont typeface="Arial"/>
              <a:buNone/>
            </a:pPr>
            <a:r>
              <a:t/>
            </a:r>
            <a:endParaRPr sz="2800"/>
          </a:p>
          <a:p>
            <a:pPr indent="0" lvl="0" marL="0" marR="0" rtl="0" algn="l">
              <a:lnSpc>
                <a:spcPct val="100000"/>
              </a:lnSpc>
              <a:spcBef>
                <a:spcPts val="0"/>
              </a:spcBef>
              <a:spcAft>
                <a:spcPts val="0"/>
              </a:spcAft>
              <a:buClr>
                <a:schemeClr val="dk1"/>
              </a:buClr>
              <a:buSzPts val="1100"/>
              <a:buFont typeface="Arial"/>
              <a:buNone/>
            </a:pPr>
            <a:r>
              <a:rPr lang="en-US" sz="2800"/>
              <a:t>Munca în echipă este un set de acțiuni efectuate de un grup având un scop comun. Munca în echipă este îndeplinită în general într-un mediu de colaborare, deoarece există presupunerea că lucrul împreună produce un rezultat mai bun decât depunerea eforturilor separate.</a:t>
            </a:r>
            <a:endParaRPr sz="2800"/>
          </a:p>
          <a:p>
            <a:pPr indent="0" lvl="0" marL="0" marR="0" rtl="0" algn="l">
              <a:lnSpc>
                <a:spcPct val="100000"/>
              </a:lnSpc>
              <a:spcBef>
                <a:spcPts val="0"/>
              </a:spcBef>
              <a:spcAft>
                <a:spcPts val="0"/>
              </a:spcAft>
              <a:buNone/>
            </a:pPr>
            <a:r>
              <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en-US"/>
              <a:t>I. DEFINIȚIE</a:t>
            </a:r>
            <a:endParaRPr/>
          </a:p>
        </p:txBody>
      </p:sp>
      <p:sp>
        <p:nvSpPr>
          <p:cNvPr id="326" name="Google Shape;326;p48"/>
          <p:cNvSpPr txBox="1"/>
          <p:nvPr>
            <p:ph idx="1" type="body"/>
          </p:nvPr>
        </p:nvSpPr>
        <p:spPr>
          <a:xfrm>
            <a:off x="617376" y="1752600"/>
            <a:ext cx="7909249"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rPr b="0" lang="en-US" sz="2400"/>
              <a:t>Ce sunt abilitățile de lucru în echipă?</a:t>
            </a:r>
            <a:endParaRPr b="0" sz="2400"/>
          </a:p>
          <a:p>
            <a:pPr indent="0" lvl="0" marL="0" rtl="0" algn="l">
              <a:lnSpc>
                <a:spcPct val="100000"/>
              </a:lnSpc>
              <a:spcBef>
                <a:spcPts val="360"/>
              </a:spcBef>
              <a:spcAft>
                <a:spcPts val="0"/>
              </a:spcAft>
              <a:buNone/>
            </a:pPr>
            <a:r>
              <a:t/>
            </a:r>
            <a:endParaRPr b="0" sz="2400"/>
          </a:p>
          <a:p>
            <a:pPr indent="0" lvl="0" marL="0" rtl="0" algn="l">
              <a:lnSpc>
                <a:spcPct val="100000"/>
              </a:lnSpc>
              <a:spcBef>
                <a:spcPts val="360"/>
              </a:spcBef>
              <a:spcAft>
                <a:spcPts val="0"/>
              </a:spcAft>
              <a:buNone/>
            </a:pPr>
            <a:r>
              <a:rPr b="0" lang="en-US" sz="2400"/>
              <a:t>Abilitățile de lucru în echipă sunt calitățile și abilitățile care vă permit să lucrați bine cu ceilalți în timpul conversațiilor, proiectelor, întâlnirilor sau altor colaborări. A avea abilități de lucru în echipă depinde de capacitatea de a comunica bine, de a asculta activ și de a fi responsabil și onest.</a:t>
            </a:r>
            <a:endParaRPr b="0" sz="2400"/>
          </a:p>
          <a:p>
            <a:pPr indent="0" lvl="0" marL="0" rtl="0" algn="l">
              <a:lnSpc>
                <a:spcPct val="100000"/>
              </a:lnSpc>
              <a:spcBef>
                <a:spcPts val="360"/>
              </a:spcBef>
              <a:spcAft>
                <a:spcPts val="0"/>
              </a:spcAft>
              <a:buNone/>
            </a:pPr>
            <a:r>
              <a:t/>
            </a:r>
            <a:endParaRPr b="0" sz="2400"/>
          </a:p>
        </p:txBody>
      </p:sp>
      <p:pic>
        <p:nvPicPr>
          <p:cNvPr id="327" name="Google Shape;327;p48"/>
          <p:cNvPicPr preferRelativeResize="0"/>
          <p:nvPr/>
        </p:nvPicPr>
        <p:blipFill rotWithShape="1">
          <a:blip r:embed="rId3">
            <a:alphaModFix/>
          </a:blip>
          <a:srcRect b="0" l="0" r="0" t="0"/>
          <a:stretch/>
        </p:blipFill>
        <p:spPr>
          <a:xfrm>
            <a:off x="4722920" y="5009018"/>
            <a:ext cx="4187815" cy="17836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idx="1" type="body"/>
          </p:nvPr>
        </p:nvSpPr>
        <p:spPr>
          <a:xfrm>
            <a:off x="762000" y="1828800"/>
            <a:ext cx="7620000" cy="4297363"/>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1080"/>
              </a:spcBef>
              <a:spcAft>
                <a:spcPts val="0"/>
              </a:spcAft>
              <a:buClr>
                <a:schemeClr val="dk1"/>
              </a:buClr>
              <a:buSzPts val="1100"/>
              <a:buNone/>
            </a:pPr>
            <a:r>
              <a:t/>
            </a:r>
            <a:endParaRPr b="0" sz="2400">
              <a:solidFill>
                <a:srgbClr val="151515"/>
              </a:solidFill>
            </a:endParaRPr>
          </a:p>
          <a:p>
            <a:pPr indent="0" lvl="0" marL="0" rtl="0" algn="l">
              <a:lnSpc>
                <a:spcPct val="100000"/>
              </a:lnSpc>
              <a:spcBef>
                <a:spcPts val="1080"/>
              </a:spcBef>
              <a:spcAft>
                <a:spcPts val="0"/>
              </a:spcAft>
              <a:buClr>
                <a:schemeClr val="dk1"/>
              </a:buClr>
              <a:buSzPts val="1100"/>
              <a:buFont typeface="Arial"/>
              <a:buNone/>
            </a:pPr>
            <a:r>
              <a:rPr b="0" lang="en-US" sz="2400">
                <a:solidFill>
                  <a:srgbClr val="151515"/>
                </a:solidFill>
              </a:rPr>
              <a:t>A lucra bine în echipă înseamnă:</a:t>
            </a:r>
            <a:endParaRPr b="0" sz="2400">
              <a:solidFill>
                <a:srgbClr val="151515"/>
              </a:solidFill>
            </a:endParaRPr>
          </a:p>
          <a:p>
            <a:pPr indent="0" lvl="0" marL="0" rtl="0" algn="l">
              <a:lnSpc>
                <a:spcPct val="100000"/>
              </a:lnSpc>
              <a:spcBef>
                <a:spcPts val="1080"/>
              </a:spcBef>
              <a:spcAft>
                <a:spcPts val="0"/>
              </a:spcAft>
              <a:buClr>
                <a:schemeClr val="dk1"/>
              </a:buClr>
              <a:buSzPts val="1100"/>
              <a:buFont typeface="Arial"/>
              <a:buNone/>
            </a:pPr>
            <a:r>
              <a:t/>
            </a:r>
            <a:endParaRPr b="0" sz="2400">
              <a:solidFill>
                <a:srgbClr val="151515"/>
              </a:solidFill>
            </a:endParaRPr>
          </a:p>
          <a:p>
            <a:pPr indent="-381000" lvl="0" marL="457200" rtl="0" algn="l">
              <a:lnSpc>
                <a:spcPct val="100000"/>
              </a:lnSpc>
              <a:spcBef>
                <a:spcPts val="1080"/>
              </a:spcBef>
              <a:spcAft>
                <a:spcPts val="0"/>
              </a:spcAft>
              <a:buClr>
                <a:srgbClr val="151515"/>
              </a:buClr>
              <a:buSzPts val="2400"/>
              <a:buChar char="●"/>
            </a:pPr>
            <a:r>
              <a:rPr b="0" lang="en-US" sz="2400">
                <a:solidFill>
                  <a:srgbClr val="151515"/>
                </a:solidFill>
              </a:rPr>
              <a:t>a lucra cu un grup de oameni pentru a atinge un obiectiv sau un rezultat comun într-un mod eficient;</a:t>
            </a:r>
            <a:endParaRPr b="0" sz="2400">
              <a:solidFill>
                <a:srgbClr val="151515"/>
              </a:solidFill>
            </a:endParaRPr>
          </a:p>
          <a:p>
            <a:pPr indent="-381000" lvl="0" marL="457200" rtl="0" algn="l">
              <a:lnSpc>
                <a:spcPct val="100000"/>
              </a:lnSpc>
              <a:spcBef>
                <a:spcPts val="0"/>
              </a:spcBef>
              <a:spcAft>
                <a:spcPts val="0"/>
              </a:spcAft>
              <a:buClr>
                <a:srgbClr val="151515"/>
              </a:buClr>
              <a:buSzPts val="2400"/>
              <a:buChar char="●"/>
            </a:pPr>
            <a:r>
              <a:rPr b="0" lang="en-US" sz="2400">
                <a:solidFill>
                  <a:srgbClr val="151515"/>
                </a:solidFill>
              </a:rPr>
              <a:t>a asculta ați membri ai echipei;</a:t>
            </a:r>
            <a:endParaRPr b="0" sz="2400">
              <a:solidFill>
                <a:srgbClr val="151515"/>
              </a:solidFill>
            </a:endParaRPr>
          </a:p>
          <a:p>
            <a:pPr indent="-381000" lvl="0" marL="457200" rtl="0" algn="l">
              <a:lnSpc>
                <a:spcPct val="100000"/>
              </a:lnSpc>
              <a:spcBef>
                <a:spcPts val="0"/>
              </a:spcBef>
              <a:spcAft>
                <a:spcPts val="0"/>
              </a:spcAft>
              <a:buClr>
                <a:srgbClr val="151515"/>
              </a:buClr>
              <a:buSzPts val="2400"/>
              <a:buChar char="●"/>
            </a:pPr>
            <a:r>
              <a:rPr b="0" lang="en-US" sz="2400">
                <a:solidFill>
                  <a:srgbClr val="151515"/>
                </a:solidFill>
              </a:rPr>
              <a:t>a lua în calcul a ideilor tuturor, nu doar pe cele proprii;</a:t>
            </a:r>
            <a:endParaRPr b="0" sz="2400">
              <a:solidFill>
                <a:srgbClr val="151515"/>
              </a:solidFill>
            </a:endParaRPr>
          </a:p>
          <a:p>
            <a:pPr indent="-381000" lvl="0" marL="457200" rtl="0" algn="l">
              <a:lnSpc>
                <a:spcPct val="100000"/>
              </a:lnSpc>
              <a:spcBef>
                <a:spcPts val="0"/>
              </a:spcBef>
              <a:spcAft>
                <a:spcPts val="0"/>
              </a:spcAft>
              <a:buClr>
                <a:srgbClr val="151515"/>
              </a:buClr>
              <a:buSzPts val="2400"/>
              <a:buChar char="●"/>
            </a:pPr>
            <a:r>
              <a:rPr b="0" lang="en-US" sz="2400">
                <a:solidFill>
                  <a:srgbClr val="151515"/>
                </a:solidFill>
              </a:rPr>
              <a:t>a lucra pentru binele grupului în ansamblu;</a:t>
            </a:r>
            <a:endParaRPr b="0" sz="2400">
              <a:solidFill>
                <a:srgbClr val="151515"/>
              </a:solidFill>
            </a:endParaRPr>
          </a:p>
          <a:p>
            <a:pPr indent="-381000" lvl="0" marL="457200" rtl="0" algn="l">
              <a:lnSpc>
                <a:spcPct val="100000"/>
              </a:lnSpc>
              <a:spcBef>
                <a:spcPts val="0"/>
              </a:spcBef>
              <a:spcAft>
                <a:spcPts val="0"/>
              </a:spcAft>
              <a:buClr>
                <a:srgbClr val="151515"/>
              </a:buClr>
              <a:buSzPts val="2400"/>
              <a:buChar char="●"/>
            </a:pPr>
            <a:r>
              <a:rPr b="0" lang="en-US" sz="2400">
                <a:solidFill>
                  <a:srgbClr val="151515"/>
                </a:solidFill>
              </a:rPr>
              <a:t>a avea un cuvânt de spus și a împărtășiresponsabilitatea.</a:t>
            </a:r>
            <a:endParaRPr b="0" sz="2400">
              <a:solidFill>
                <a:srgbClr val="151515"/>
              </a:solidFill>
            </a:endParaRPr>
          </a:p>
          <a:p>
            <a:pPr indent="0" lvl="0" marL="0" rtl="0" algn="l">
              <a:lnSpc>
                <a:spcPct val="100000"/>
              </a:lnSpc>
              <a:spcBef>
                <a:spcPts val="1080"/>
              </a:spcBef>
              <a:spcAft>
                <a:spcPts val="0"/>
              </a:spcAft>
              <a:buClr>
                <a:srgbClr val="151515"/>
              </a:buClr>
              <a:buSzPts val="2400"/>
              <a:buNone/>
            </a:pPr>
            <a:r>
              <a:t/>
            </a:r>
            <a:endParaRPr b="0" sz="2400">
              <a:solidFill>
                <a:srgbClr val="151515"/>
              </a:solidFill>
            </a:endParaRPr>
          </a:p>
        </p:txBody>
      </p:sp>
      <p:sp>
        <p:nvSpPr>
          <p:cNvPr id="333" name="Google Shape;333;p4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latin typeface="Arial"/>
                <a:ea typeface="Arial"/>
                <a:cs typeface="Arial"/>
                <a:sym typeface="Arial"/>
              </a:rPr>
              <a:t>II. Abilitățile de lucru în echipă (1)</a:t>
            </a:r>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
          <p:cNvSpPr txBox="1"/>
          <p:nvPr>
            <p:ph type="title"/>
          </p:nvPr>
        </p:nvSpPr>
        <p:spPr>
          <a:xfrm>
            <a:off x="457200" y="332656"/>
            <a:ext cx="5791200" cy="100811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6"/>
              </a:buClr>
              <a:buSzPts val="3600"/>
              <a:buFont typeface="Arial "/>
              <a:buNone/>
            </a:pPr>
            <a:r>
              <a:rPr lang="en-US">
                <a:latin typeface="Arial"/>
                <a:ea typeface="Arial"/>
                <a:cs typeface="Arial"/>
                <a:sym typeface="Arial"/>
              </a:rPr>
              <a:t>II. Abilitățile de lucru în echipă (2)</a:t>
            </a:r>
            <a:endParaRPr>
              <a:latin typeface="Arial"/>
              <a:ea typeface="Arial"/>
              <a:cs typeface="Arial"/>
              <a:sym typeface="Arial"/>
            </a:endParaRPr>
          </a:p>
        </p:txBody>
      </p:sp>
      <p:sp>
        <p:nvSpPr>
          <p:cNvPr id="339" name="Google Shape;339;p3"/>
          <p:cNvSpPr txBox="1"/>
          <p:nvPr>
            <p:ph idx="1" type="body"/>
          </p:nvPr>
        </p:nvSpPr>
        <p:spPr>
          <a:xfrm>
            <a:off x="261257" y="1677955"/>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t/>
            </a:r>
            <a:endParaRPr b="0" sz="2400"/>
          </a:p>
          <a:p>
            <a:pPr indent="-342900" lvl="0" marL="342900" rtl="0" algn="l">
              <a:lnSpc>
                <a:spcPct val="100000"/>
              </a:lnSpc>
              <a:spcBef>
                <a:spcPts val="0"/>
              </a:spcBef>
              <a:spcAft>
                <a:spcPts val="0"/>
              </a:spcAft>
              <a:buClr>
                <a:srgbClr val="000000"/>
              </a:buClr>
              <a:buSzPts val="2400"/>
              <a:buFont typeface="Noto Sans Symbols"/>
              <a:buChar char="⮚"/>
            </a:pPr>
            <a:r>
              <a:rPr b="0" lang="en-US" sz="2400"/>
              <a:t>O echipă de succes este una în care abilitățile și punctele forte unice ale tuturor ajută echipa să atingă un obiectiv comun în cel mai eficient mod.</a:t>
            </a:r>
            <a:endParaRPr b="0" sz="2400"/>
          </a:p>
          <a:p>
            <a:pPr indent="0" lvl="0" marL="457200" rtl="0" algn="l">
              <a:lnSpc>
                <a:spcPct val="100000"/>
              </a:lnSpc>
              <a:spcBef>
                <a:spcPts val="0"/>
              </a:spcBef>
              <a:spcAft>
                <a:spcPts val="0"/>
              </a:spcAft>
              <a:buNone/>
            </a:pPr>
            <a:r>
              <a:t/>
            </a:r>
            <a:endParaRPr b="0" sz="2400"/>
          </a:p>
          <a:p>
            <a:pPr indent="-342900" lvl="0" marL="342900" rtl="0" algn="l">
              <a:lnSpc>
                <a:spcPct val="100000"/>
              </a:lnSpc>
              <a:spcBef>
                <a:spcPts val="0"/>
              </a:spcBef>
              <a:spcAft>
                <a:spcPts val="0"/>
              </a:spcAft>
              <a:buClr>
                <a:srgbClr val="000000"/>
              </a:buClr>
              <a:buSzPts val="2400"/>
              <a:buFont typeface="Noto Sans Symbols"/>
              <a:buChar char="⮚"/>
            </a:pPr>
            <a:r>
              <a:rPr b="0" lang="en-US" sz="2400"/>
              <a:t>Abilități precum comunicarea și o atitudine pozitivă fac o echipă grozavă.</a:t>
            </a:r>
            <a:endParaRPr b="0" sz="2400"/>
          </a:p>
          <a:p>
            <a:pPr indent="0" lvl="0" marL="457200" rtl="0" algn="l">
              <a:lnSpc>
                <a:spcPct val="100000"/>
              </a:lnSpc>
              <a:spcBef>
                <a:spcPts val="0"/>
              </a:spcBef>
              <a:spcAft>
                <a:spcPts val="0"/>
              </a:spcAft>
              <a:buNone/>
            </a:pPr>
            <a:r>
              <a:t/>
            </a:r>
            <a:endParaRPr b="0" sz="2400"/>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4000"/>
              <a:buFont typeface="Calibri"/>
              <a:buNone/>
            </a:pPr>
            <a:r>
              <a:rPr lang="en-US">
                <a:solidFill>
                  <a:srgbClr val="08A5EF"/>
                </a:solidFill>
                <a:latin typeface="Calibri"/>
                <a:ea typeface="Calibri"/>
                <a:cs typeface="Calibri"/>
                <a:sym typeface="Calibri"/>
              </a:rPr>
              <a:t>III. De ce sunt importante abilitățile de lucru în echipă?</a:t>
            </a:r>
            <a:endParaRPr sz="4000">
              <a:latin typeface="Arial"/>
              <a:ea typeface="Arial"/>
              <a:cs typeface="Arial"/>
              <a:sym typeface="Arial"/>
            </a:endParaRPr>
          </a:p>
        </p:txBody>
      </p:sp>
      <p:sp>
        <p:nvSpPr>
          <p:cNvPr id="345" name="Google Shape;345;p6"/>
          <p:cNvSpPr txBox="1"/>
          <p:nvPr>
            <p:ph idx="1" type="body"/>
          </p:nvPr>
        </p:nvSpPr>
        <p:spPr>
          <a:xfrm>
            <a:off x="646923" y="1855237"/>
            <a:ext cx="7850155" cy="4373563"/>
          </a:xfrm>
          <a:prstGeom prst="rect">
            <a:avLst/>
          </a:prstGeom>
          <a:noFill/>
          <a:ln>
            <a:noFill/>
          </a:ln>
        </p:spPr>
        <p:txBody>
          <a:bodyPr anchorCtr="0" anchor="t" bIns="45700" lIns="91425" spcFirstLastPara="1" rIns="91425" wrap="square" tIns="45700">
            <a:normAutofit lnSpcReduction="10000"/>
          </a:bodyPr>
          <a:lstStyle/>
          <a:p>
            <a:pPr indent="-381000" lvl="0" marL="457200" rtl="0" algn="l">
              <a:lnSpc>
                <a:spcPct val="100000"/>
              </a:lnSpc>
              <a:spcBef>
                <a:spcPts val="0"/>
              </a:spcBef>
              <a:spcAft>
                <a:spcPts val="0"/>
              </a:spcAft>
              <a:buSzPts val="2400"/>
              <a:buChar char="●"/>
            </a:pPr>
            <a:r>
              <a:rPr b="0" lang="en-US" sz="2400"/>
              <a:t>Munca în echipă este vitală dacă dorești să lucrezi bine cu colegii, cu clasa ta sau cu colegii de echipă. Probabil că va trebui să lucrezi ca parte a unei echipe în multe domenii ale vieții.</a:t>
            </a:r>
            <a:endParaRPr b="0" sz="2400"/>
          </a:p>
          <a:p>
            <a:pPr indent="0" lvl="0" marL="457200" rtl="0" algn="l">
              <a:lnSpc>
                <a:spcPct val="100000"/>
              </a:lnSpc>
              <a:spcBef>
                <a:spcPts val="0"/>
              </a:spcBef>
              <a:spcAft>
                <a:spcPts val="0"/>
              </a:spcAft>
              <a:buNone/>
            </a:pPr>
            <a:r>
              <a:t/>
            </a:r>
            <a:endParaRPr b="0" sz="2400"/>
          </a:p>
          <a:p>
            <a:pPr indent="-381000" lvl="0" marL="457200" rtl="0" algn="l">
              <a:lnSpc>
                <a:spcPct val="100000"/>
              </a:lnSpc>
              <a:spcBef>
                <a:spcPts val="0"/>
              </a:spcBef>
              <a:spcAft>
                <a:spcPts val="0"/>
              </a:spcAft>
              <a:buSzPts val="2400"/>
              <a:buChar char="●"/>
            </a:pPr>
            <a:r>
              <a:rPr b="0" lang="en-US" sz="2400"/>
              <a:t>Cu cât lucrezi mai bine cu ceilalți, cu atât echipa ta va avea mai mult succes în atingerea obiectivelor tale. Colegii trebuie adesea să colaboreze sau să lucreze cu alții pentru a finaliza sarcini și proiecte - abilitățile și experiența de lucru în echipă vor face din aceasta o experiență mult mai bună.</a:t>
            </a:r>
            <a:endParaRPr b="0" sz="2400"/>
          </a:p>
          <a:p>
            <a:pPr indent="0" lvl="0" marL="457200" rtl="0" algn="l">
              <a:lnSpc>
                <a:spcPct val="100000"/>
              </a:lnSpc>
              <a:spcBef>
                <a:spcPts val="0"/>
              </a:spcBef>
              <a:spcAft>
                <a:spcPts val="0"/>
              </a:spcAft>
              <a:buNone/>
            </a:pPr>
            <a:r>
              <a:t/>
            </a:r>
            <a:endParaRPr b="0" sz="2400"/>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Comunicarea</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434343"/>
                </a:solidFill>
              </a:rPr>
              <a:t>Comunicarea este fundamentul muncii </a:t>
            </a:r>
            <a:r>
              <a:rPr b="0" lang="en-US">
                <a:solidFill>
                  <a:srgbClr val="434343"/>
                </a:solidFill>
              </a:rPr>
              <a:t>eficiente </a:t>
            </a:r>
            <a:r>
              <a:rPr b="0" lang="en-US">
                <a:solidFill>
                  <a:srgbClr val="434343"/>
                </a:solidFill>
              </a:rPr>
              <a:t>în echipă. Fie că lucrezi la o prezentare cu clasata, fie că conduci un nou proiect la locul de muncă, este important să discuți deschis și sincer cu membrii grupului tău despre așteptări, termene și responsabilități. Stabilirea unor linii deschise de comunicare promovează încrederea și creează un mediu pozitiv în echipă. Deși pot apărea neînțelegeri, comunicarea directă și respectuoasă cu ceilalți membri ai echipei te va ajuta să rezolvi rapid problemele.</a:t>
            </a:r>
            <a:endParaRPr b="0">
              <a:solidFill>
                <a:srgbClr val="434343"/>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
        <p:nvSpPr>
          <p:cNvPr id="351" name="Google Shape;351;p5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8A5EF"/>
              </a:buClr>
              <a:buSzPts val="3600"/>
              <a:buFont typeface="Calibri"/>
              <a:buNone/>
            </a:pPr>
            <a:r>
              <a:rPr lang="en-US">
                <a:solidFill>
                  <a:srgbClr val="08A5EF"/>
                </a:solidFill>
                <a:latin typeface="Calibri"/>
                <a:ea typeface="Calibri"/>
                <a:cs typeface="Calibri"/>
                <a:sym typeface="Calibri"/>
              </a:rPr>
              <a:t>I.1. DEFINIȚIE</a:t>
            </a:r>
            <a:endParaRPr sz="3200">
              <a:solidFill>
                <a:srgbClr val="08A5EF"/>
              </a:solidFill>
              <a:latin typeface="Calibri"/>
              <a:ea typeface="Calibri"/>
              <a:cs typeface="Calibri"/>
              <a:sym typeface="Calibri"/>
            </a:endParaRPr>
          </a:p>
        </p:txBody>
      </p:sp>
      <p:sp>
        <p:nvSpPr>
          <p:cNvPr id="119" name="Google Shape;119;p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100"/>
              <a:buFont typeface="Arial"/>
              <a:buNone/>
            </a:pPr>
            <a:r>
              <a:rPr b="0" lang="en-US" sz="2400">
                <a:solidFill>
                  <a:srgbClr val="151515"/>
                </a:solidFill>
              </a:rPr>
              <a:t>O definiție cuprinzătoare ar spune că un grup este unul în care membrii săi:</a:t>
            </a:r>
            <a:endParaRPr b="0" sz="2400">
              <a:solidFill>
                <a:srgbClr val="151515"/>
              </a:solidFill>
            </a:endParaRPr>
          </a:p>
          <a:p>
            <a:pPr indent="-381000" lvl="0" marL="457200" rtl="0" algn="l">
              <a:lnSpc>
                <a:spcPct val="90000"/>
              </a:lnSpc>
              <a:spcBef>
                <a:spcPts val="1000"/>
              </a:spcBef>
              <a:spcAft>
                <a:spcPts val="0"/>
              </a:spcAft>
              <a:buClr>
                <a:srgbClr val="151515"/>
              </a:buClr>
              <a:buSzPts val="2400"/>
              <a:buChar char="●"/>
            </a:pPr>
            <a:r>
              <a:rPr b="0" lang="en-US" sz="2400">
                <a:solidFill>
                  <a:srgbClr val="151515"/>
                </a:solidFill>
              </a:rPr>
              <a:t>sunt motivați să se alăture;</a:t>
            </a:r>
            <a:endParaRPr b="0" sz="2400">
              <a:solidFill>
                <a:srgbClr val="151515"/>
              </a:solidFill>
            </a:endParaRPr>
          </a:p>
          <a:p>
            <a:pPr indent="-381000" lvl="0" marL="457200" rtl="0" algn="l">
              <a:lnSpc>
                <a:spcPct val="90000"/>
              </a:lnSpc>
              <a:spcBef>
                <a:spcPts val="0"/>
              </a:spcBef>
              <a:spcAft>
                <a:spcPts val="0"/>
              </a:spcAft>
              <a:buClr>
                <a:srgbClr val="151515"/>
              </a:buClr>
              <a:buSzPts val="2400"/>
              <a:buChar char="●"/>
            </a:pPr>
            <a:r>
              <a:rPr b="0" lang="en-US" sz="2400">
                <a:solidFill>
                  <a:srgbClr val="151515"/>
                </a:solidFill>
              </a:rPr>
              <a:t>percep grupul ca o unitate unificată de interacțiune cu oamenii;</a:t>
            </a:r>
            <a:endParaRPr b="0" sz="2400">
              <a:solidFill>
                <a:srgbClr val="151515"/>
              </a:solidFill>
            </a:endParaRPr>
          </a:p>
          <a:p>
            <a:pPr indent="-381000" lvl="0" marL="457200" rtl="0" algn="l">
              <a:lnSpc>
                <a:spcPct val="90000"/>
              </a:lnSpc>
              <a:spcBef>
                <a:spcPts val="0"/>
              </a:spcBef>
              <a:spcAft>
                <a:spcPts val="0"/>
              </a:spcAft>
              <a:buClr>
                <a:srgbClr val="151515"/>
              </a:buClr>
              <a:buSzPts val="2400"/>
              <a:buChar char="●"/>
            </a:pPr>
            <a:r>
              <a:rPr b="0" lang="en-US" sz="2400">
                <a:solidFill>
                  <a:srgbClr val="151515"/>
                </a:solidFill>
              </a:rPr>
              <a:t>contribuie în măsuri diferite la procesele grupului (adică unii oameni contribuie mai mult timp sau energie la grup decât alții);</a:t>
            </a:r>
            <a:endParaRPr b="0" sz="2400">
              <a:solidFill>
                <a:srgbClr val="151515"/>
              </a:solidFill>
            </a:endParaRPr>
          </a:p>
          <a:p>
            <a:pPr indent="-381000" lvl="0" marL="457200" rtl="0" algn="l">
              <a:lnSpc>
                <a:spcPct val="90000"/>
              </a:lnSpc>
              <a:spcBef>
                <a:spcPts val="0"/>
              </a:spcBef>
              <a:spcAft>
                <a:spcPts val="0"/>
              </a:spcAft>
              <a:buClr>
                <a:srgbClr val="151515"/>
              </a:buClr>
              <a:buSzPts val="2400"/>
              <a:buChar char="●"/>
            </a:pPr>
            <a:r>
              <a:rPr b="0" lang="en-US" sz="2400">
                <a:solidFill>
                  <a:srgbClr val="151515"/>
                </a:solidFill>
              </a:rPr>
              <a:t>ajung la acorduri și au dezacorduri prin diferite forme de interacțiune.</a:t>
            </a:r>
            <a:endParaRPr b="0" sz="2400">
              <a:solidFill>
                <a:srgbClr val="151515"/>
              </a:solidFill>
            </a:endParaRPr>
          </a:p>
          <a:p>
            <a:pPr indent="0" lvl="0" marL="0" rtl="0" algn="l">
              <a:lnSpc>
                <a:spcPct val="90000"/>
              </a:lnSpc>
              <a:spcBef>
                <a:spcPts val="1000"/>
              </a:spcBef>
              <a:spcAft>
                <a:spcPts val="0"/>
              </a:spcAft>
              <a:buClr>
                <a:schemeClr val="dk1"/>
              </a:buClr>
              <a:buSzPts val="2000"/>
              <a:buNone/>
            </a:pPr>
            <a:r>
              <a:t/>
            </a:r>
            <a:endParaRPr b="0" sz="2400">
              <a:solidFill>
                <a:srgbClr val="151515"/>
              </a:solidFill>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(2)</a:t>
            </a:r>
            <a:endParaRPr>
              <a:latin typeface="Arial"/>
              <a:ea typeface="Arial"/>
              <a:cs typeface="Arial"/>
              <a:sym typeface="Arial"/>
            </a:endParaRPr>
          </a:p>
        </p:txBody>
      </p:sp>
      <p:sp>
        <p:nvSpPr>
          <p:cNvPr id="357" name="Google Shape;357;p51"/>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rPr lang="en-US">
                <a:solidFill>
                  <a:srgbClr val="FF0000"/>
                </a:solidFill>
              </a:rPr>
              <a:t>Comunicatori eficienți:</a:t>
            </a:r>
            <a:endParaRPr>
              <a:solidFill>
                <a:srgbClr val="FF0000"/>
              </a:solidFill>
            </a:endParaRPr>
          </a:p>
          <a:p>
            <a:pPr indent="0" lvl="0" marL="0" rtl="0" algn="l">
              <a:lnSpc>
                <a:spcPct val="100000"/>
              </a:lnSpc>
              <a:spcBef>
                <a:spcPts val="360"/>
              </a:spcBef>
              <a:spcAft>
                <a:spcPts val="0"/>
              </a:spcAft>
              <a:buNone/>
            </a:pPr>
            <a:r>
              <a:t/>
            </a:r>
            <a:endParaRPr>
              <a:solidFill>
                <a:srgbClr val="FF0000"/>
              </a:solidFill>
            </a:endParaRPr>
          </a:p>
          <a:p>
            <a:pPr indent="-342900" lvl="0" marL="457200" rtl="0" algn="l">
              <a:lnSpc>
                <a:spcPct val="100000"/>
              </a:lnSpc>
              <a:spcBef>
                <a:spcPts val="360"/>
              </a:spcBef>
              <a:spcAft>
                <a:spcPts val="0"/>
              </a:spcAft>
              <a:buClr>
                <a:srgbClr val="434343"/>
              </a:buClr>
              <a:buSzPts val="1800"/>
              <a:buChar char="●"/>
            </a:pPr>
            <a:r>
              <a:rPr b="0" lang="en-US">
                <a:solidFill>
                  <a:srgbClr val="434343"/>
                </a:solidFill>
              </a:rPr>
              <a:t>își pot explica propriile idei;</a:t>
            </a:r>
            <a:endParaRPr b="0">
              <a:solidFill>
                <a:srgbClr val="434343"/>
              </a:solidFill>
            </a:endParaRPr>
          </a:p>
          <a:p>
            <a:pPr indent="-342900" lvl="0" marL="457200" rtl="0" algn="l">
              <a:lnSpc>
                <a:spcPct val="100000"/>
              </a:lnSpc>
              <a:spcBef>
                <a:spcPts val="0"/>
              </a:spcBef>
              <a:spcAft>
                <a:spcPts val="0"/>
              </a:spcAft>
              <a:buClr>
                <a:srgbClr val="434343"/>
              </a:buClr>
              <a:buSzPts val="1800"/>
              <a:buChar char="●"/>
            </a:pPr>
            <a:r>
              <a:rPr b="0" lang="en-US">
                <a:solidFill>
                  <a:srgbClr val="434343"/>
                </a:solidFill>
              </a:rPr>
              <a:t>își exprimă sentimentele într-un mod deschis, dar fără amenințare;</a:t>
            </a:r>
            <a:endParaRPr b="0">
              <a:solidFill>
                <a:srgbClr val="434343"/>
              </a:solidFill>
            </a:endParaRPr>
          </a:p>
          <a:p>
            <a:pPr indent="-342900" lvl="0" marL="457200" rtl="0" algn="l">
              <a:lnSpc>
                <a:spcPct val="100000"/>
              </a:lnSpc>
              <a:spcBef>
                <a:spcPts val="0"/>
              </a:spcBef>
              <a:spcAft>
                <a:spcPts val="0"/>
              </a:spcAft>
              <a:buClr>
                <a:srgbClr val="434343"/>
              </a:buClr>
              <a:buSzPts val="1800"/>
              <a:buChar char="●"/>
            </a:pPr>
            <a:r>
              <a:rPr b="0" lang="en-US">
                <a:solidFill>
                  <a:srgbClr val="434343"/>
                </a:solidFill>
              </a:rPr>
              <a:t>ascultă cu atenție pe ceilalți;</a:t>
            </a:r>
            <a:endParaRPr b="0">
              <a:solidFill>
                <a:srgbClr val="434343"/>
              </a:solidFill>
            </a:endParaRPr>
          </a:p>
          <a:p>
            <a:pPr indent="-342900" lvl="0" marL="457200" rtl="0" algn="l">
              <a:lnSpc>
                <a:spcPct val="100000"/>
              </a:lnSpc>
              <a:spcBef>
                <a:spcPts val="0"/>
              </a:spcBef>
              <a:spcAft>
                <a:spcPts val="0"/>
              </a:spcAft>
              <a:buClr>
                <a:srgbClr val="434343"/>
              </a:buClr>
              <a:buSzPts val="1800"/>
              <a:buChar char="●"/>
            </a:pPr>
            <a:r>
              <a:rPr b="0" lang="en-US">
                <a:solidFill>
                  <a:srgbClr val="434343"/>
                </a:solidFill>
              </a:rPr>
              <a:t>pune întrebări pentru a clarifica ideile și emoțiile celorlalți;</a:t>
            </a:r>
            <a:endParaRPr b="0">
              <a:solidFill>
                <a:srgbClr val="434343"/>
              </a:solidFill>
            </a:endParaRPr>
          </a:p>
          <a:p>
            <a:pPr indent="-342900" lvl="0" marL="457200" rtl="0" algn="l">
              <a:lnSpc>
                <a:spcPct val="100000"/>
              </a:lnSpc>
              <a:spcBef>
                <a:spcPts val="0"/>
              </a:spcBef>
              <a:spcAft>
                <a:spcPts val="0"/>
              </a:spcAft>
              <a:buClr>
                <a:srgbClr val="434343"/>
              </a:buClr>
              <a:buSzPts val="1800"/>
              <a:buChar char="●"/>
            </a:pPr>
            <a:r>
              <a:rPr b="0" lang="en-US">
                <a:solidFill>
                  <a:srgbClr val="434343"/>
                </a:solidFill>
              </a:rPr>
              <a:t>poate simți cum se simt ceilalți pe baza comunicării lor nonverbale;</a:t>
            </a:r>
            <a:endParaRPr b="0">
              <a:solidFill>
                <a:srgbClr val="434343"/>
              </a:solidFill>
            </a:endParaRPr>
          </a:p>
          <a:p>
            <a:pPr indent="-342900" lvl="0" marL="457200" rtl="0" algn="l">
              <a:lnSpc>
                <a:spcPct val="100000"/>
              </a:lnSpc>
              <a:spcBef>
                <a:spcPts val="0"/>
              </a:spcBef>
              <a:spcAft>
                <a:spcPts val="0"/>
              </a:spcAft>
              <a:buClr>
                <a:srgbClr val="434343"/>
              </a:buClr>
              <a:buSzPts val="1800"/>
              <a:buChar char="●"/>
            </a:pPr>
            <a:r>
              <a:rPr b="0" lang="en-US">
                <a:solidFill>
                  <a:srgbClr val="434343"/>
                </a:solidFill>
              </a:rPr>
              <a:t>va iniția conversații despre climatul grupului;</a:t>
            </a:r>
            <a:endParaRPr b="0">
              <a:solidFill>
                <a:srgbClr val="434343"/>
              </a:solidFill>
            </a:endParaRPr>
          </a:p>
          <a:p>
            <a:pPr indent="-342900" lvl="0" marL="457200" rtl="0" algn="l">
              <a:lnSpc>
                <a:spcPct val="100000"/>
              </a:lnSpc>
              <a:spcBef>
                <a:spcPts val="0"/>
              </a:spcBef>
              <a:spcAft>
                <a:spcPts val="0"/>
              </a:spcAft>
              <a:buClr>
                <a:srgbClr val="434343"/>
              </a:buClr>
              <a:buSzPts val="1800"/>
              <a:buChar char="●"/>
            </a:pPr>
            <a:r>
              <a:rPr b="0" lang="en-US">
                <a:solidFill>
                  <a:srgbClr val="434343"/>
                </a:solidFill>
              </a:rPr>
              <a:t>reflectă la activitățile și interacțiunile grupului lor și încurajează ceilalți membri ai grupului să facă și acest lucru.</a:t>
            </a:r>
            <a:endParaRPr b="0">
              <a:solidFill>
                <a:srgbClr val="434343"/>
              </a:solidFill>
            </a:endParaRPr>
          </a:p>
          <a:p>
            <a:pPr indent="0" lvl="0" marL="0" rtl="0" algn="l">
              <a:lnSpc>
                <a:spcPct val="100000"/>
              </a:lnSpc>
              <a:spcBef>
                <a:spcPts val="360"/>
              </a:spcBef>
              <a:spcAft>
                <a:spcPts val="0"/>
              </a:spcAft>
              <a:buNone/>
            </a:pPr>
            <a:r>
              <a:t/>
            </a:r>
            <a:endParaRPr>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2"/>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Gestionarea timpului</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SzPts val="1100"/>
              <a:buNone/>
            </a:pPr>
            <a:r>
              <a:rPr b="0" lang="en-US">
                <a:solidFill>
                  <a:srgbClr val="434343"/>
                </a:solidFill>
              </a:rPr>
              <a:t>Gestionarea timpului și responsabilitatea sunt la fel de importante pentru carieră, dar și în viața academică. Managerii de proiect, de exemplu, trebuie să aibă abilități organizatorice puternice pentru a-și stabili obiective gestionabile pentru echipa lor și a-i ține pe ceilalți pe drumul cel bun pentru a-și îndeplini termenele. </a:t>
            </a:r>
            <a:endParaRPr>
              <a:solidFill>
                <a:srgbClr val="FF0000"/>
              </a:solidFill>
            </a:endParaRPr>
          </a:p>
        </p:txBody>
      </p:sp>
      <p:sp>
        <p:nvSpPr>
          <p:cNvPr id="363" name="Google Shape;363;p5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(3)</a:t>
            </a:r>
            <a:endParaRPr>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Rezolvarea problemelor</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434343"/>
                </a:solidFill>
              </a:rPr>
              <a:t>Indivizii care au capacitatea de a rezolva eficient probleme sunt capabili să gândească în afara cazului atunci când apar provocări sau probleme. În loc să se concentreze asupra rezultatelor negative, ei rămân calmi și își ajută echipa să lucreze spre o soluție. Această abordare ajută la descoperirea obstacolelor sau a ineficiențelor care inhibă succesul echipei, astfel încât să puteți lucra pentru a îmbunătăți aceste procese în viitor.</a:t>
            </a:r>
            <a:endParaRPr b="0">
              <a:solidFill>
                <a:srgbClr val="434343"/>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
        <p:nvSpPr>
          <p:cNvPr id="369" name="Google Shape;369;p5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(4)</a:t>
            </a:r>
            <a:endParaRPr>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(5)</a:t>
            </a:r>
            <a:endParaRPr>
              <a:latin typeface="Arial"/>
              <a:ea typeface="Arial"/>
              <a:cs typeface="Arial"/>
              <a:sym typeface="Arial"/>
            </a:endParaRPr>
          </a:p>
        </p:txBody>
      </p:sp>
      <p:sp>
        <p:nvSpPr>
          <p:cNvPr id="375" name="Google Shape;375;p54"/>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Ascultare</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434343"/>
                </a:solidFill>
              </a:rPr>
              <a:t>Când lucrezi în grup, este important să ai o minte deschisă. Recunoaște că membrii echipei tale pot vedea lucrurile dintr-o altă perspectivă și ascultă-le. Ascultarea altor puncte de vedere te poate ajuta să vezii mai multe părți ale unei probleme, inclusiv cele pe care nu le-ai luat în considerare până acum. Acest lucru îți permite să fii un coleg și un lider mai bun, să anticipezi nevoile și provocările înainte ca acestea să apară și să răspunzi eficient la ele.</a:t>
            </a:r>
            <a:endParaRPr b="0">
              <a:solidFill>
                <a:srgbClr val="434343"/>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(6)</a:t>
            </a:r>
            <a:endParaRPr>
              <a:latin typeface="Arial"/>
              <a:ea typeface="Arial"/>
              <a:cs typeface="Arial"/>
              <a:sym typeface="Arial"/>
            </a:endParaRPr>
          </a:p>
        </p:txBody>
      </p:sp>
      <p:sp>
        <p:nvSpPr>
          <p:cNvPr id="381" name="Google Shape;381;p5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Gândire critică</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434343"/>
                </a:solidFill>
              </a:rPr>
              <a:t>Gândirea critică permite luarea unor decizii mai bune și mai informate. Poate fi tentant de urmat orice decide grupul sau ceea ce un membru al echipei crede că este cel mai bun mod de acțiune, dar uneori o abordare diferită sau o idee nouă poate ajuta la obținerea unor rezultate mai bune. Gândirea critică asupra situației - examinând toate laturile unei probleme, reflectând asupra experiențelor din trecut și ascultând ceea ce au de spus alți membri ai grupului - poate conduce la o descoperire care să ajute echipa să avanseze în moduri noi și captivante.</a:t>
            </a:r>
            <a:endParaRPr b="0">
              <a:solidFill>
                <a:srgbClr val="434343"/>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(7)</a:t>
            </a:r>
            <a:endParaRPr>
              <a:latin typeface="Arial"/>
              <a:ea typeface="Arial"/>
              <a:cs typeface="Arial"/>
              <a:sym typeface="Arial"/>
            </a:endParaRPr>
          </a:p>
        </p:txBody>
      </p:sp>
      <p:sp>
        <p:nvSpPr>
          <p:cNvPr id="387" name="Google Shape;387;p5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Colaborare</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Lucrul în echipă poate fi uneori provocator, dar mai des este o ocazie excelentă de a descoperi idei creative, de a împărtăși diferite perspective și experiențe, precum și de a îmbunătăți propriile abilități. Dacă fiecare proiect de grup este tratat ca pe o experiență de învățare, poate contribui la promovarea unui mediu de echipă mai productiv. Dorința de a învăța și disponibilitatea de a explora noi abordări te vor face să fii un profesor, un manager sau un lider mai bun.</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4000"/>
              <a:buFont typeface="Arial "/>
              <a:buNone/>
            </a:pPr>
            <a:r>
              <a:rPr lang="en-US">
                <a:latin typeface="Arial"/>
                <a:ea typeface="Arial"/>
                <a:cs typeface="Arial"/>
                <a:sym typeface="Arial"/>
              </a:rPr>
              <a:t>IV. Abilități esențiale de lucru în echipă (8)</a:t>
            </a:r>
            <a:endParaRPr>
              <a:latin typeface="Arial"/>
              <a:ea typeface="Arial"/>
              <a:cs typeface="Arial"/>
              <a:sym typeface="Arial"/>
            </a:endParaRPr>
          </a:p>
        </p:txBody>
      </p:sp>
      <p:sp>
        <p:nvSpPr>
          <p:cNvPr id="393" name="Google Shape;393;p5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SzPts val="1800"/>
              <a:buNone/>
            </a:pPr>
            <a:r>
              <a:t/>
            </a:r>
            <a:endParaRPr/>
          </a:p>
        </p:txBody>
      </p:sp>
      <p:pic>
        <p:nvPicPr>
          <p:cNvPr id="394" name="Google Shape;394;p57"/>
          <p:cNvPicPr preferRelativeResize="0"/>
          <p:nvPr/>
        </p:nvPicPr>
        <p:blipFill rotWithShape="1">
          <a:blip r:embed="rId3">
            <a:alphaModFix/>
          </a:blip>
          <a:srcRect b="0" l="0" r="0" t="0"/>
          <a:stretch/>
        </p:blipFill>
        <p:spPr>
          <a:xfrm>
            <a:off x="-1" y="1670180"/>
            <a:ext cx="9032033" cy="5205355"/>
          </a:xfrm>
          <a:prstGeom prst="rect">
            <a:avLst/>
          </a:prstGeom>
          <a:noFill/>
          <a:ln>
            <a:noFill/>
          </a:ln>
        </p:spPr>
      </p:pic>
      <p:sp>
        <p:nvSpPr>
          <p:cNvPr id="395" name="Google Shape;395;p57"/>
          <p:cNvSpPr/>
          <p:nvPr/>
        </p:nvSpPr>
        <p:spPr>
          <a:xfrm>
            <a:off x="0" y="1670181"/>
            <a:ext cx="9022702" cy="5205354"/>
          </a:xfrm>
          <a:prstGeom prst="rect">
            <a:avLst/>
          </a:prstGeom>
          <a:solidFill>
            <a:schemeClr val="lt1">
              <a:alpha val="78823"/>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6" name="Google Shape;396;p57"/>
          <p:cNvSpPr txBox="1"/>
          <p:nvPr/>
        </p:nvSpPr>
        <p:spPr>
          <a:xfrm>
            <a:off x="233266" y="1752600"/>
            <a:ext cx="86775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2400">
                <a:solidFill>
                  <a:srgbClr val="FF0000"/>
                </a:solidFill>
              </a:rPr>
              <a:t>Onestitate</a:t>
            </a:r>
            <a:endParaRPr b="1" sz="2400">
              <a:solidFill>
                <a:srgbClr val="FF0000"/>
              </a:solidFill>
            </a:endParaRPr>
          </a:p>
          <a:p>
            <a:pPr indent="0" lvl="0" marL="0" marR="0" rtl="0" algn="l">
              <a:lnSpc>
                <a:spcPct val="100000"/>
              </a:lnSpc>
              <a:spcBef>
                <a:spcPts val="0"/>
              </a:spcBef>
              <a:spcAft>
                <a:spcPts val="0"/>
              </a:spcAft>
              <a:buClr>
                <a:schemeClr val="dk1"/>
              </a:buClr>
              <a:buSzPts val="1100"/>
              <a:buFont typeface="Arial"/>
              <a:buNone/>
            </a:pPr>
            <a:r>
              <a:t/>
            </a:r>
            <a:endParaRPr b="1" sz="2400">
              <a:solidFill>
                <a:srgbClr val="FF0000"/>
              </a:solidFill>
            </a:endParaRPr>
          </a:p>
          <a:p>
            <a:pPr indent="0" lvl="0" marL="0" marR="0" rtl="0" algn="l">
              <a:lnSpc>
                <a:spcPct val="100000"/>
              </a:lnSpc>
              <a:spcBef>
                <a:spcPts val="0"/>
              </a:spcBef>
              <a:spcAft>
                <a:spcPts val="0"/>
              </a:spcAft>
              <a:buClr>
                <a:schemeClr val="dk1"/>
              </a:buClr>
              <a:buSzPts val="1100"/>
              <a:buFont typeface="Arial"/>
              <a:buNone/>
            </a:pPr>
            <a:r>
              <a:rPr lang="en-US" sz="2400"/>
              <a:t>Practicarea onestității și transparenței ar putea însemna rezolvarea unui dezacord, explicarea incapacității de a îndeplini o anumită sarcină la timp. Fără transparență, poate fi dificil pentru o echipă să dezvolte încredere și, prin urmare, să lucreze împreună eficient.</a:t>
            </a:r>
            <a:endParaRPr sz="2400"/>
          </a:p>
          <a:p>
            <a:pPr indent="0" lvl="0" marL="0" marR="0" rtl="0" algn="l">
              <a:lnSpc>
                <a:spcPct val="100000"/>
              </a:lnSpc>
              <a:spcBef>
                <a:spcPts val="0"/>
              </a:spcBef>
              <a:spcAft>
                <a:spcPts val="0"/>
              </a:spcAft>
              <a:buNone/>
            </a:pPr>
            <a:r>
              <a:t/>
            </a:r>
            <a:endParaRPr b="1" sz="240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00000"/>
              <a:buFont typeface="Arial "/>
              <a:buNone/>
            </a:pPr>
            <a:r>
              <a:rPr lang="en-US"/>
              <a:t>V. Abilități pentru un climat de grup sănătos (1)</a:t>
            </a:r>
            <a:endParaRPr/>
          </a:p>
        </p:txBody>
      </p:sp>
      <p:sp>
        <p:nvSpPr>
          <p:cNvPr id="402" name="Google Shape;402;p58"/>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Deschidere</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Membrii grupului sunt dispuși să se cunoască, în special pe cei cu interese și medii diferite. Aceștia sunt deschiși ideilor noi, punctelor de vedere diverse și varietății de indivizi prezenți în cadrul grupului. Îi ascultă pe ceilalți și își susțin ideile. Ei știu cum să echilibreze nevoia de coeziune în cadrul unui grup cu nevoia de exprimare individuală.</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 Abilități pentru un climat de grup sănătos (2)</a:t>
            </a:r>
            <a:endParaRPr/>
          </a:p>
        </p:txBody>
      </p:sp>
      <p:sp>
        <p:nvSpPr>
          <p:cNvPr id="408" name="Google Shape;408;p59"/>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Încredere</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Membrii grupului au suficientă încredere reciprocă pentru a-și împărtăși propriile idei și sentimente. Un sentiment de încredere reciprocă se dezvoltă numai în măsura în care toată lumea este dispusă să se dezvăluie și să fie sinceră, dar respectuoasă. Încrederea crește, de asemenea, pe măsură ce membrii grupului demonstrează responsabilitate personală pentru munca care le-a fost atribuită.</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 Abilități pentru un climat de grup sănătos (3)</a:t>
            </a:r>
            <a:endParaRPr/>
          </a:p>
        </p:txBody>
      </p:sp>
      <p:sp>
        <p:nvSpPr>
          <p:cNvPr id="414" name="Google Shape;414;p6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Susținere</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Membrii grupului își demonstrează sprijin reciproc pe măsură ce își ating obiectivele. Ele exemplifică un sentiment de loialitate a echipei și ambele încurajează grupul în ansamblu și ajută membrii care se confruntă cu dificultăți. Se consideră reciproc nu ca fiind concurenți, ci colaboratori.</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pic>
        <p:nvPicPr>
          <p:cNvPr id="415" name="Google Shape;415;p60"/>
          <p:cNvPicPr preferRelativeResize="0"/>
          <p:nvPr/>
        </p:nvPicPr>
        <p:blipFill rotWithShape="1">
          <a:blip r:embed="rId3">
            <a:alphaModFix/>
          </a:blip>
          <a:srcRect b="0" l="0" r="0" t="0"/>
          <a:stretch/>
        </p:blipFill>
        <p:spPr>
          <a:xfrm>
            <a:off x="4204997" y="4301975"/>
            <a:ext cx="3872203" cy="24033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457200" y="152718"/>
            <a:ext cx="5791200" cy="147608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a:latin typeface="Calibri"/>
                <a:ea typeface="Calibri"/>
                <a:cs typeface="Calibri"/>
                <a:sym typeface="Calibri"/>
              </a:rPr>
              <a:t>I.2. UNITATE SOCIALĂ ȘI ROLUL GRUPULUI</a:t>
            </a:r>
            <a:endParaRPr/>
          </a:p>
        </p:txBody>
      </p:sp>
      <p:sp>
        <p:nvSpPr>
          <p:cNvPr id="125" name="Google Shape;125;p7"/>
          <p:cNvSpPr txBox="1"/>
          <p:nvPr>
            <p:ph idx="1" type="body"/>
          </p:nvPr>
        </p:nvSpPr>
        <p:spPr>
          <a:xfrm>
            <a:off x="762000" y="1772816"/>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1080"/>
              </a:spcBef>
              <a:spcAft>
                <a:spcPts val="0"/>
              </a:spcAft>
              <a:buClr>
                <a:srgbClr val="000000"/>
              </a:buClr>
              <a:buSzPts val="2400"/>
              <a:buFont typeface="Noto Sans Symbols"/>
              <a:buChar char="⮚"/>
            </a:pPr>
            <a:r>
              <a:rPr b="0" lang="en-US" sz="2400">
                <a:solidFill>
                  <a:srgbClr val="FF0000"/>
                </a:solidFill>
              </a:rPr>
              <a:t>Unitatea socială</a:t>
            </a:r>
            <a:r>
              <a:rPr b="0" lang="en-US" sz="2400">
                <a:solidFill>
                  <a:srgbClr val="000000"/>
                </a:solidFill>
              </a:rPr>
              <a:t> înseamnă un fel de sistem de interacțiune delimitat de alții, un sentiment în grup sau un sentiment de unitate.</a:t>
            </a:r>
            <a:endParaRPr b="0" sz="2400">
              <a:solidFill>
                <a:srgbClr val="000000"/>
              </a:solidFill>
            </a:endParaRPr>
          </a:p>
          <a:p>
            <a:pPr indent="0" lvl="0" marL="457200" rtl="0" algn="l">
              <a:lnSpc>
                <a:spcPct val="100000"/>
              </a:lnSpc>
              <a:spcBef>
                <a:spcPts val="1080"/>
              </a:spcBef>
              <a:spcAft>
                <a:spcPts val="0"/>
              </a:spcAft>
              <a:buNone/>
            </a:pPr>
            <a:r>
              <a:t/>
            </a:r>
            <a:endParaRPr b="0" sz="2400">
              <a:solidFill>
                <a:srgbClr val="000000"/>
              </a:solidFill>
            </a:endParaRPr>
          </a:p>
          <a:p>
            <a:pPr indent="-342900" lvl="0" marL="342900" rtl="0" algn="l">
              <a:lnSpc>
                <a:spcPct val="100000"/>
              </a:lnSpc>
              <a:spcBef>
                <a:spcPts val="1080"/>
              </a:spcBef>
              <a:spcAft>
                <a:spcPts val="0"/>
              </a:spcAft>
              <a:buClr>
                <a:srgbClr val="000000"/>
              </a:buClr>
              <a:buSzPts val="2400"/>
              <a:buFont typeface="Noto Sans Symbols"/>
              <a:buChar char="⮚"/>
            </a:pPr>
            <a:r>
              <a:rPr b="0" lang="en-US" sz="2400">
                <a:solidFill>
                  <a:srgbClr val="000000"/>
                </a:solidFill>
              </a:rPr>
              <a:t>Fiecare membru individual al grupului are un </a:t>
            </a:r>
            <a:r>
              <a:rPr b="0" lang="en-US" sz="2400">
                <a:solidFill>
                  <a:srgbClr val="FF0000"/>
                </a:solidFill>
              </a:rPr>
              <a:t>statut </a:t>
            </a:r>
            <a:r>
              <a:rPr b="0" lang="en-US" sz="2400">
                <a:solidFill>
                  <a:srgbClr val="000000"/>
                </a:solidFill>
              </a:rPr>
              <a:t>și un </a:t>
            </a:r>
            <a:r>
              <a:rPr b="0" lang="en-US" sz="2400">
                <a:solidFill>
                  <a:srgbClr val="FF0000"/>
                </a:solidFill>
              </a:rPr>
              <a:t>rol </a:t>
            </a:r>
            <a:r>
              <a:rPr b="0" lang="en-US" sz="2400">
                <a:solidFill>
                  <a:srgbClr val="000000"/>
                </a:solidFill>
              </a:rPr>
              <a:t>de jucat în funcțiile grupului, pentru a atinge obiectivul grupului. Statutul membrului individual al grupului determină rolul și funcțiile acestuia în grup.</a:t>
            </a:r>
            <a:endParaRPr b="0" sz="2400">
              <a:solidFill>
                <a:srgbClr val="000000"/>
              </a:solidFill>
            </a:endParaRPr>
          </a:p>
          <a:p>
            <a:pPr indent="0" lvl="0" marL="457200" rtl="0" algn="l">
              <a:lnSpc>
                <a:spcPct val="100000"/>
              </a:lnSpc>
              <a:spcBef>
                <a:spcPts val="1080"/>
              </a:spcBef>
              <a:spcAft>
                <a:spcPts val="0"/>
              </a:spcAft>
              <a:buNone/>
            </a:pPr>
            <a:r>
              <a:t/>
            </a:r>
            <a:endParaRPr b="0" sz="2400">
              <a:solidFill>
                <a:srgbClr val="000000"/>
              </a:solidFill>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 Abilități pentru un climat de grup sănătos (4)</a:t>
            </a:r>
            <a:endParaRPr/>
          </a:p>
        </p:txBody>
      </p:sp>
      <p:sp>
        <p:nvSpPr>
          <p:cNvPr id="421" name="Google Shape;421;p61"/>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FF0000"/>
                </a:solidFill>
              </a:rPr>
              <a:t>Respect și feedback constructiv</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FF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Membrii grupului își comunică opiniile într-un mod care îi respectă pe ceilalți, concentrându-se pe „Ce putem învăța?” mai degrabă decât „Cine este de vină?”</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Membrii grupului pot oferi și primi feedback despre ideile de grup. Oferirea de feedback constructiv necesită concentrarea pe idei și comportamente, în loc de indivizi, fiind cât mai pozitivi posibil și oferind sugestii de îmbunătățire. Pentru a primi feedback este nevoie să ascultați bine, să solicitați clarificări dacă comentariul este neclar și să fii deschis schimbărilor și altor idei.</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00000"/>
              <a:buFont typeface="Arial "/>
              <a:buNone/>
            </a:pPr>
            <a:r>
              <a:rPr lang="en-US"/>
              <a:t>VI. ABILITĂȚI PENTRU UN PROFESOR DE SUCCES (1)</a:t>
            </a:r>
            <a:endParaRPr/>
          </a:p>
        </p:txBody>
      </p:sp>
      <p:sp>
        <p:nvSpPr>
          <p:cNvPr id="427" name="Google Shape;427;p6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360"/>
              </a:spcBef>
              <a:spcAft>
                <a:spcPts val="0"/>
              </a:spcAft>
              <a:buSzPts val="2400"/>
              <a:buChar char="●"/>
            </a:pPr>
            <a:r>
              <a:rPr b="0" lang="en-US" sz="2400"/>
              <a:t>Profesorii au capacitatea de a schimba viețile și de a dezvolta elevi bine educați și respectabili; pot ajuta nu numai în dezvoltarea cunoștințelor, ci și în îmbunătățirea personală. Este o carieră incredibil de plină de satisfacții!</a:t>
            </a:r>
            <a:endParaRPr b="0" sz="2400"/>
          </a:p>
        </p:txBody>
      </p:sp>
      <p:pic>
        <p:nvPicPr>
          <p:cNvPr id="428" name="Google Shape;428;p62"/>
          <p:cNvPicPr preferRelativeResize="0"/>
          <p:nvPr/>
        </p:nvPicPr>
        <p:blipFill rotWithShape="1">
          <a:blip r:embed="rId3">
            <a:alphaModFix/>
          </a:blip>
          <a:srcRect b="0" l="0" r="0" t="0"/>
          <a:stretch/>
        </p:blipFill>
        <p:spPr>
          <a:xfrm>
            <a:off x="4322815" y="4386915"/>
            <a:ext cx="4363985" cy="231836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(2)</a:t>
            </a:r>
            <a:endParaRPr/>
          </a:p>
        </p:txBody>
      </p:sp>
      <p:sp>
        <p:nvSpPr>
          <p:cNvPr id="434" name="Google Shape;434;p6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 Entuziasm</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Un mare profesor este entuziasmat de meseria sa și încurajează elevii să împărtășească aceeași pasiune. Gândește-te la profesorul tău preferat de la școală - a fost această persoană mereu optimistă și distractivă? Trebuie să simți aceeași emoție față de clasa ta!</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2. Conducerea</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Un profesor eficient are capacitatea de a conduce și îndruma clasa; poate gestiona o serie de personalități diferite, inclusiv copiii care se comportă rău, și îi pot conduce în direcția corectă. Conduce prin exemplu și este un model important în viața elevilor.</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00B05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(3)</a:t>
            </a:r>
            <a:endParaRPr/>
          </a:p>
        </p:txBody>
      </p:sp>
      <p:sp>
        <p:nvSpPr>
          <p:cNvPr id="440" name="Google Shape;440;p6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3. Organizare</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Profesorii trebuie să jongleze cu o serie de sarcini, de la planificarea lecțiilor la activități și marcare. Pentru a reuși în rolul lor, li se cere să aibă abilități excepționale de organizare. Aceștia trebuie să poată ține pasul cu aceste sarcini și să își îndeplinească sarcinile în timp util.</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4. Respectuos</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Un profesor bun dă un ton respectuos în clasă. Elevii se simt în siguranță să-și împărtășească valorile și opiniile, iar colegii lor au învățat să fie buni ascultători și să respecte gândurile celorlalți. În esență, educatoarea a creat un mediu de învățare util pentru elevii ei.</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00B05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(4)</a:t>
            </a:r>
            <a:endParaRPr/>
          </a:p>
        </p:txBody>
      </p:sp>
      <p:sp>
        <p:nvSpPr>
          <p:cNvPr id="446" name="Google Shape;446;p6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0" lvl="0" marL="228600" rtl="0" algn="l">
              <a:lnSpc>
                <a:spcPct val="80000"/>
              </a:lnSpc>
              <a:spcBef>
                <a:spcPts val="360"/>
              </a:spcBef>
              <a:spcAft>
                <a:spcPts val="0"/>
              </a:spcAft>
              <a:buClr>
                <a:schemeClr val="dk1"/>
              </a:buClr>
              <a:buSzPts val="1018"/>
              <a:buFont typeface="Arial"/>
              <a:buNone/>
            </a:pPr>
            <a:r>
              <a:rPr lang="en-US">
                <a:solidFill>
                  <a:srgbClr val="00B050"/>
                </a:solidFill>
              </a:rPr>
              <a:t>5. Multitasking</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b="0" lang="en-US">
                <a:solidFill>
                  <a:srgbClr val="000000"/>
                </a:solidFill>
              </a:rPr>
              <a:t>Predarea nu se referă doar la urmărirea curriculumului și marcarea examenelor; este vorba și de multitasking. Un profesor bun trebuie să aibă ochii pe spatele capului și ar trebui să fie capabil să monitorizeze comportamentul elevilor și să-și păstreze atenția în timp ce finalizează cursul. După curs, profesorul trebuie să planifice săptămâna următoare, precum și să creeze și să marcheze teste și sarcini.</a:t>
            </a:r>
            <a:endParaRPr b="0">
              <a:solidFill>
                <a:srgbClr val="000000"/>
              </a:solidFill>
            </a:endParaRPr>
          </a:p>
          <a:p>
            <a:pPr indent="0" lvl="0" marL="228600" rtl="0" algn="l">
              <a:lnSpc>
                <a:spcPct val="80000"/>
              </a:lnSpc>
              <a:spcBef>
                <a:spcPts val="360"/>
              </a:spcBef>
              <a:spcAft>
                <a:spcPts val="0"/>
              </a:spcAft>
              <a:buClr>
                <a:schemeClr val="dk1"/>
              </a:buClr>
              <a:buSzPts val="1018"/>
              <a:buFont typeface="Arial"/>
              <a:buNone/>
            </a:pPr>
            <a:r>
              <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lang="en-US">
                <a:solidFill>
                  <a:srgbClr val="00B050"/>
                </a:solidFill>
              </a:rPr>
              <a:t>6. Munca în echipă</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b="0" lang="en-US">
                <a:solidFill>
                  <a:srgbClr val="000000"/>
                </a:solidFill>
              </a:rPr>
              <a:t>O parte din a fi profesor este abilitatea de a lucra ca parte a unei echipe, precum și singur. Va trebui să-i facă pe elevii lor să se simtă că fac parte dintr-o echipă pentru a îmbunătăți experiența de învățare. Mai mult, trebuie să creeze o rețea cu colegii profesori pentru a rezolva problemele și pentru a crea planuri privind schema generală de predare.</a:t>
            </a:r>
            <a:endParaRPr b="0">
              <a:solidFill>
                <a:srgbClr val="000000"/>
              </a:solidFill>
            </a:endParaRPr>
          </a:p>
          <a:p>
            <a:pPr indent="0" lvl="0" marL="228600" rtl="0" algn="l">
              <a:lnSpc>
                <a:spcPct val="80000"/>
              </a:lnSpc>
              <a:spcBef>
                <a:spcPts val="360"/>
              </a:spcBef>
              <a:spcAft>
                <a:spcPts val="0"/>
              </a:spcAft>
              <a:buSzPts val="1800"/>
              <a:buNone/>
            </a:pPr>
            <a:r>
              <a:t/>
            </a:r>
            <a:endParaRPr>
              <a:solidFill>
                <a:srgbClr val="00B05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(5)</a:t>
            </a:r>
            <a:endParaRPr/>
          </a:p>
        </p:txBody>
      </p:sp>
      <p:sp>
        <p:nvSpPr>
          <p:cNvPr id="452" name="Google Shape;452;p6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0" lvl="0" marL="228600" rtl="0" algn="l">
              <a:lnSpc>
                <a:spcPct val="80000"/>
              </a:lnSpc>
              <a:spcBef>
                <a:spcPts val="360"/>
              </a:spcBef>
              <a:spcAft>
                <a:spcPts val="0"/>
              </a:spcAft>
              <a:buClr>
                <a:schemeClr val="dk1"/>
              </a:buClr>
              <a:buSzPts val="1018"/>
              <a:buFont typeface="Arial"/>
              <a:buNone/>
            </a:pPr>
            <a:r>
              <a:rPr lang="en-US">
                <a:solidFill>
                  <a:srgbClr val="00B050"/>
                </a:solidFill>
              </a:rPr>
              <a:t>7. Capacitatea de a preda</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b="0" lang="en-US">
                <a:solidFill>
                  <a:srgbClr val="000000"/>
                </a:solidFill>
              </a:rPr>
              <a:t>Acesta este un lucru dat, dar a fi profesor nu înseamnă doar acreditările obținute pentru a-i educa pe ceilalți. Va trebui să fie cultivate abilitățile instructive, propriul stil de predare și abilitatea de a explica și demonstra clar, astfel încât conceptele care nu sunt ușor de înțeles să fie simplificate folosind exemple memorabile sau recuzită.</a:t>
            </a:r>
            <a:endParaRPr b="0">
              <a:solidFill>
                <a:srgbClr val="000000"/>
              </a:solidFill>
            </a:endParaRPr>
          </a:p>
          <a:p>
            <a:pPr indent="0" lvl="0" marL="228600" rtl="0" algn="l">
              <a:lnSpc>
                <a:spcPct val="80000"/>
              </a:lnSpc>
              <a:spcBef>
                <a:spcPts val="360"/>
              </a:spcBef>
              <a:spcAft>
                <a:spcPts val="0"/>
              </a:spcAft>
              <a:buClr>
                <a:schemeClr val="dk1"/>
              </a:buClr>
              <a:buSzPts val="1018"/>
              <a:buFont typeface="Arial"/>
              <a:buNone/>
            </a:pPr>
            <a:r>
              <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lang="en-US">
                <a:solidFill>
                  <a:srgbClr val="00B050"/>
                </a:solidFill>
              </a:rPr>
              <a:t>8. Comunicare</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b="0" lang="en-US">
                <a:solidFill>
                  <a:srgbClr val="000000"/>
                </a:solidFill>
              </a:rPr>
              <a:t>Profesorii trebuie să aibă abilități remarcabile de comunicare. Aceștia trebuie să poată interacționa cu oameni de toate vârstele, inclusiv colegi, elevi, părinți și manageri. Educatorii ar trebui să furnizeze în mod eficient informații, să înțeleagă diferitele puncte de vedere de la alte persoane și să explice motivele alegerilor pe care le fac în ceea ce privește predarea lor.</a:t>
            </a:r>
            <a:endParaRPr b="0">
              <a:solidFill>
                <a:srgbClr val="000000"/>
              </a:solidFill>
            </a:endParaRPr>
          </a:p>
          <a:p>
            <a:pPr indent="0" lvl="0" marL="228600" rtl="0" algn="l">
              <a:lnSpc>
                <a:spcPct val="80000"/>
              </a:lnSpc>
              <a:spcBef>
                <a:spcPts val="360"/>
              </a:spcBef>
              <a:spcAft>
                <a:spcPts val="0"/>
              </a:spcAft>
              <a:buSzPts val="1800"/>
              <a:buNone/>
            </a:pPr>
            <a:r>
              <a:t/>
            </a:r>
            <a:endParaRPr>
              <a:solidFill>
                <a:srgbClr val="00B05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(6)</a:t>
            </a:r>
            <a:endParaRPr/>
          </a:p>
        </p:txBody>
      </p:sp>
      <p:sp>
        <p:nvSpPr>
          <p:cNvPr id="458" name="Google Shape;458;p6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0" lvl="0" marL="228600" rtl="0" algn="l">
              <a:lnSpc>
                <a:spcPct val="80000"/>
              </a:lnSpc>
              <a:spcBef>
                <a:spcPts val="360"/>
              </a:spcBef>
              <a:spcAft>
                <a:spcPts val="0"/>
              </a:spcAft>
              <a:buClr>
                <a:schemeClr val="dk1"/>
              </a:buClr>
              <a:buSzPts val="1018"/>
              <a:buFont typeface="Arial"/>
              <a:buNone/>
            </a:pPr>
            <a:r>
              <a:rPr lang="en-US">
                <a:solidFill>
                  <a:srgbClr val="00B050"/>
                </a:solidFill>
              </a:rPr>
              <a:t>9. Adaptabilitate</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b="0" lang="en-US">
                <a:solidFill>
                  <a:srgbClr val="000000"/>
                </a:solidFill>
              </a:rPr>
              <a:t>A fi adaptabil la situații neprevăzute este cheia; nu știi niciodată ce se va întâmpla în sala de clasă în fiecare zi și va trebui să gestionezi fiecare circumstanță în mod corespunzător și să vină cu soluții rapide. De exemplu, dacă unul dintre elevii tăi este cu adevărat bolnav sau se rănește, va trebui să rămâi calm și să vii în ajutor.</a:t>
            </a:r>
            <a:endParaRPr b="0">
              <a:solidFill>
                <a:srgbClr val="000000"/>
              </a:solidFill>
            </a:endParaRPr>
          </a:p>
          <a:p>
            <a:pPr indent="0" lvl="0" marL="228600" rtl="0" algn="l">
              <a:lnSpc>
                <a:spcPct val="80000"/>
              </a:lnSpc>
              <a:spcBef>
                <a:spcPts val="360"/>
              </a:spcBef>
              <a:spcAft>
                <a:spcPts val="0"/>
              </a:spcAft>
              <a:buClr>
                <a:schemeClr val="dk1"/>
              </a:buClr>
              <a:buSzPts val="1018"/>
              <a:buFont typeface="Arial"/>
              <a:buNone/>
            </a:pPr>
            <a:r>
              <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lang="en-US">
                <a:solidFill>
                  <a:srgbClr val="00B050"/>
                </a:solidFill>
              </a:rPr>
              <a:t>10. Abilități interpersonale</a:t>
            </a:r>
            <a:endParaRPr>
              <a:solidFill>
                <a:srgbClr val="00B050"/>
              </a:solidFill>
            </a:endParaRPr>
          </a:p>
          <a:p>
            <a:pPr indent="0" lvl="0" marL="228600" rtl="0" algn="l">
              <a:lnSpc>
                <a:spcPct val="80000"/>
              </a:lnSpc>
              <a:spcBef>
                <a:spcPts val="360"/>
              </a:spcBef>
              <a:spcAft>
                <a:spcPts val="0"/>
              </a:spcAft>
              <a:buClr>
                <a:schemeClr val="dk1"/>
              </a:buClr>
              <a:buSzPts val="1018"/>
              <a:buFont typeface="Arial"/>
              <a:buNone/>
            </a:pPr>
            <a:r>
              <a:rPr b="0" lang="en-US">
                <a:solidFill>
                  <a:srgbClr val="000000"/>
                </a:solidFill>
              </a:rPr>
              <a:t>Abilitățile oamenilor puternici pot transforma un profesor mediu într-unul de succes. Un educator înclinat spre a-i ajuta pe ceilalți va crea relații calde care, la rândul lor, stimulează învățarea. Un profesor plăcut care are o personalitate atrăgătoare creează elevi atenți și entuziaști. Veți fi, de asemenea, abil în gestionarea elevilor care pot avea dificultăți de învățare sau alte dizabilități care necesită o atenție specială.</a:t>
            </a:r>
            <a:endParaRPr b="0">
              <a:solidFill>
                <a:srgbClr val="000000"/>
              </a:solidFill>
            </a:endParaRPr>
          </a:p>
          <a:p>
            <a:pPr indent="0" lvl="0" marL="228600" rtl="0" algn="l">
              <a:lnSpc>
                <a:spcPct val="80000"/>
              </a:lnSpc>
              <a:spcBef>
                <a:spcPts val="360"/>
              </a:spcBef>
              <a:spcAft>
                <a:spcPts val="0"/>
              </a:spcAft>
              <a:buSzPts val="1800"/>
              <a:buNone/>
            </a:pPr>
            <a:r>
              <a:t/>
            </a:r>
            <a:endParaRPr>
              <a:solidFill>
                <a:srgbClr val="00B05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(7)</a:t>
            </a:r>
            <a:endParaRPr/>
          </a:p>
        </p:txBody>
      </p:sp>
      <p:sp>
        <p:nvSpPr>
          <p:cNvPr id="464" name="Google Shape;464;p6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11. Creativitate</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Profesorii au nevoie de creativitate pentru a menține elevii interesați și implicați, în special copiii care sunt în școala primară. Va trebui să fie găsite diferite modalități de a menține clasa interesată și nivelul de atenție ridicat - acest lucru ar putea fi prin jocuri de rol sau alte activități distractive de învățare.</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12. Autoevaluare</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Pentru a te dezvolta profesional și pentru a oferi educație de calitate, va trebui constant să te auto-evalueziși să vă reinventați. Va trebui să analizezi unde ai greșit și ce poate fi îmbunătățit în cadrul orelor tale.</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00B05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(8)</a:t>
            </a:r>
            <a:endParaRPr/>
          </a:p>
        </p:txBody>
      </p:sp>
      <p:sp>
        <p:nvSpPr>
          <p:cNvPr id="470" name="Google Shape;470;p6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13. Răbdarea</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Răbdarea este esențială atunci când lucrezi cu copii și adolescenți; nu vor fi cu toții bine comportați și va trebui să fii înțelegător atunci când copiii încep să se comporte într-un mod negativ. De asemenea, va trebui să ai răbdare dacă un elev nu înțelege ceea ce spui - trebuie să descoperi modalități alternative de a explica lucrurile.</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14. Inteligența emoțională</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Profesorii care au un nivel ridicat de inteligență emoțională se cunosc foarte bine pe ei înșiși și sunt capabili să simtă emoțiile celorlalți (să recunoască, să identifice, să înțeleagă).</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Acești profesori sunt descriși prin caracteristici precum: deschis, rezistent și optimist.</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00B05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(9)</a:t>
            </a:r>
            <a:endParaRPr/>
          </a:p>
        </p:txBody>
      </p:sp>
      <p:sp>
        <p:nvSpPr>
          <p:cNvPr id="476" name="Google Shape;476;p7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15. Empatie</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Dacă ești empatic față de elevii tăi, și ei vor învăța să-și gestioneze emoțiile și să fie înțelegători unul față de celălalt. Dezvoltarea abilităților socio-emoționale sănătoase la elevi va aduce beneficii clasei. Clasele nu pot funcționa bine dacă standardele comunității din clasă nu sunt discutate și încurajate.</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16. Gândirea critică</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Profesorii trebuie să rezolve o serie de probleme diferite, adesea într-un termen limitat. Acest lucru implică frecvent, răspunderea la întrebări dificile pe loc, rezolvarea conflictelor, crearea de noi planuri de lecție, predarea jocurilor și tratarea altor probleme personale între elevi sau colegi.</a:t>
            </a:r>
            <a:endParaRPr b="0">
              <a:solidFill>
                <a:srgbClr val="000000"/>
              </a:solidFill>
            </a:endParaRPr>
          </a:p>
          <a:p>
            <a:pPr indent="0" lvl="0" marL="228600" rtl="0" algn="l">
              <a:lnSpc>
                <a:spcPct val="100000"/>
              </a:lnSpc>
              <a:spcBef>
                <a:spcPts val="360"/>
              </a:spcBef>
              <a:spcAft>
                <a:spcPts val="0"/>
              </a:spcAft>
              <a:buSzPts val="1946"/>
              <a:buNone/>
            </a:pPr>
            <a:r>
              <a:t/>
            </a:r>
            <a:endParaRPr>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I.3. VALORI ȘI NORME</a:t>
            </a:r>
            <a:endParaRPr/>
          </a:p>
        </p:txBody>
      </p:sp>
      <p:sp>
        <p:nvSpPr>
          <p:cNvPr id="131" name="Google Shape;131;p8"/>
          <p:cNvSpPr txBox="1"/>
          <p:nvPr>
            <p:ph idx="1" type="body"/>
          </p:nvPr>
        </p:nvSpPr>
        <p:spPr>
          <a:xfrm>
            <a:off x="762000" y="1524318"/>
            <a:ext cx="7620000" cy="460184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434343"/>
              </a:buClr>
              <a:buSzPts val="2400"/>
              <a:buFont typeface="Noto Sans Symbols"/>
              <a:buChar char="⮚"/>
            </a:pPr>
            <a:r>
              <a:rPr b="0" lang="en-US" sz="2400">
                <a:solidFill>
                  <a:srgbClr val="FF0000"/>
                </a:solidFill>
              </a:rPr>
              <a:t>Normele și valorile</a:t>
            </a:r>
            <a:r>
              <a:rPr b="0" lang="en-US" sz="2400">
                <a:solidFill>
                  <a:srgbClr val="434343"/>
                </a:solidFill>
              </a:rPr>
              <a:t> se referă la un set de standarde care reglementează comportamentul și funcțiile importante ale membrilor grupului. Cu toate acestea, este posibil ca membrii unui grup să nu poată elabora norme pentru fiecare problemă mică sau mare pe care o întâmpină în timpul mandatului lor în grup. Trebuie stabilite norme pentru a reglementa activitățile importante angajate frecvent și pentru a menține grupul ca unitate.</a:t>
            </a:r>
            <a:endParaRPr b="0">
              <a:solidFill>
                <a:srgbClr val="434343"/>
              </a:solidFill>
            </a:endParaRPr>
          </a:p>
        </p:txBody>
      </p:sp>
      <p:pic>
        <p:nvPicPr>
          <p:cNvPr id="132" name="Google Shape;132;p8"/>
          <p:cNvPicPr preferRelativeResize="0"/>
          <p:nvPr/>
        </p:nvPicPr>
        <p:blipFill rotWithShape="1">
          <a:blip r:embed="rId3">
            <a:alphaModFix/>
          </a:blip>
          <a:srcRect b="0" l="0" r="0" t="0"/>
          <a:stretch/>
        </p:blipFill>
        <p:spPr>
          <a:xfrm>
            <a:off x="6248411" y="4698866"/>
            <a:ext cx="2877886" cy="1927785"/>
          </a:xfrm>
          <a:prstGeom prst="rect">
            <a:avLst/>
          </a:prstGeom>
          <a:noFill/>
          <a:ln>
            <a:noFill/>
          </a:ln>
        </p:spPr>
      </p:pic>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1"/>
          <p:cNvSpPr txBox="1"/>
          <p:nvPr>
            <p:ph type="title"/>
          </p:nvPr>
        </p:nvSpPr>
        <p:spPr>
          <a:xfrm>
            <a:off x="457200" y="152725"/>
            <a:ext cx="6103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(10)</a:t>
            </a:r>
            <a:endParaRPr/>
          </a:p>
        </p:txBody>
      </p:sp>
      <p:sp>
        <p:nvSpPr>
          <p:cNvPr id="482" name="Google Shape;482;p7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17. Încredere</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Nu poți fi profesor dacă nu ai încrederea să stai în fața clasei și să vorbești cu elevii tăi. Trebuie să fii un personaj puternic care să poată răspunde pozitiv la întrebări și să instaleze aceeași siguranță de sine în clasă.</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18. Angajament</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Dacă vrei să fii un bun educator, trebuie să te angajezi în munca ta și în sala de clasă. Trebuie să ai pasiunea de a preda și de a schimba viața elevilor în bine.</a:t>
            </a:r>
            <a:endParaRPr b="0">
              <a:solidFill>
                <a:srgbClr val="000000"/>
              </a:solidFill>
            </a:endParaRPr>
          </a:p>
          <a:p>
            <a:pPr indent="0" lvl="0" marL="228600" rtl="0" algn="l">
              <a:lnSpc>
                <a:spcPct val="100000"/>
              </a:lnSpc>
              <a:spcBef>
                <a:spcPts val="360"/>
              </a:spcBef>
              <a:spcAft>
                <a:spcPts val="0"/>
              </a:spcAft>
              <a:buSzPts val="1800"/>
              <a:buNone/>
            </a:pPr>
            <a:r>
              <a:t/>
            </a:r>
            <a:endParaRPr>
              <a:solidFill>
                <a:srgbClr val="00B05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2"/>
          <p:cNvSpPr txBox="1"/>
          <p:nvPr>
            <p:ph type="title"/>
          </p:nvPr>
        </p:nvSpPr>
        <p:spPr>
          <a:xfrm>
            <a:off x="457200" y="152725"/>
            <a:ext cx="61530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VI. ABILITĂȚI PENTRU UN PROFESOR DE SUCCES (11)</a:t>
            </a:r>
            <a:endParaRPr/>
          </a:p>
        </p:txBody>
      </p:sp>
      <p:sp>
        <p:nvSpPr>
          <p:cNvPr id="488" name="Google Shape;488;p7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19. Simț al umorului</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Aceasta nu este strict o abilitate; a avea simțul umorului este foarte util dacă dorești să te implici în relația cu elevii. Ar trebui să poți râde cu ei și să faci lecția cât mai distractivă posibil - iar elevii care sunt fericiți tind să fie mai deschiși la învățare!</a:t>
            </a:r>
            <a:endParaRPr b="0">
              <a:solidFill>
                <a:srgbClr val="000000"/>
              </a:solidFill>
            </a:endParaRPr>
          </a:p>
          <a:p>
            <a:pPr indent="0" lvl="0" marL="228600" rtl="0" algn="l">
              <a:lnSpc>
                <a:spcPct val="100000"/>
              </a:lnSpc>
              <a:spcBef>
                <a:spcPts val="360"/>
              </a:spcBef>
              <a:spcAft>
                <a:spcPts val="0"/>
              </a:spcAft>
              <a:buClr>
                <a:schemeClr val="dk1"/>
              </a:buClr>
              <a:buSzPts val="1100"/>
              <a:buFont typeface="Arial"/>
              <a:buNone/>
            </a:pPr>
            <a:r>
              <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lang="en-US">
                <a:solidFill>
                  <a:srgbClr val="00B050"/>
                </a:solidFill>
              </a:rPr>
              <a:t>20. Abordabilitate</a:t>
            </a:r>
            <a:endParaRPr>
              <a:solidFill>
                <a:srgbClr val="00B050"/>
              </a:solidFill>
            </a:endParaRPr>
          </a:p>
          <a:p>
            <a:pPr indent="0" lvl="0" marL="228600" rtl="0" algn="l">
              <a:lnSpc>
                <a:spcPct val="100000"/>
              </a:lnSpc>
              <a:spcBef>
                <a:spcPts val="360"/>
              </a:spcBef>
              <a:spcAft>
                <a:spcPts val="0"/>
              </a:spcAft>
              <a:buClr>
                <a:schemeClr val="dk1"/>
              </a:buClr>
              <a:buSzPts val="1100"/>
              <a:buFont typeface="Arial"/>
              <a:buNone/>
            </a:pPr>
            <a:r>
              <a:rPr b="0" lang="en-US">
                <a:solidFill>
                  <a:srgbClr val="000000"/>
                </a:solidFill>
              </a:rPr>
              <a:t>A fi abordabil este o calitate vitală. Elevii trebuie să se simtă confortabil să pună întrebări și să vorbească dacă au o problemă. Nu ar trebui să se teamă de eșec sau să spună un lucru greșit. Profesorii implicați îi invită pe copii să se deschidă și să se implice în lecție.</a:t>
            </a:r>
            <a:endParaRPr b="0">
              <a:solidFill>
                <a:srgbClr val="000000"/>
              </a:solidFill>
            </a:endParaRPr>
          </a:p>
          <a:p>
            <a:pPr indent="0" lvl="0" marL="228600" rtl="0" algn="l">
              <a:lnSpc>
                <a:spcPct val="100000"/>
              </a:lnSpc>
              <a:spcBef>
                <a:spcPts val="360"/>
              </a:spcBef>
              <a:spcAft>
                <a:spcPts val="0"/>
              </a:spcAft>
              <a:buSzPts val="1946"/>
              <a:buNone/>
            </a:pPr>
            <a:r>
              <a:t/>
            </a:r>
            <a:endParaRPr>
              <a:solidFill>
                <a:srgbClr val="00B05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3"/>
          <p:cNvSpPr txBox="1"/>
          <p:nvPr>
            <p:ph idx="1" type="body"/>
          </p:nvPr>
        </p:nvSpPr>
        <p:spPr>
          <a:xfrm>
            <a:off x="457200" y="692458"/>
            <a:ext cx="7620000" cy="54337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400"/>
              <a:buNone/>
            </a:pPr>
            <a:r>
              <a:rPr lang="en-US" sz="3600">
                <a:solidFill>
                  <a:schemeClr val="accent6"/>
                </a:solidFill>
              </a:rPr>
              <a:t>Implică-te și fii o inspirație pentru elevii tăi!</a:t>
            </a:r>
            <a:endParaRPr sz="2400"/>
          </a:p>
        </p:txBody>
      </p:sp>
      <p:pic>
        <p:nvPicPr>
          <p:cNvPr id="494" name="Google Shape;494;p73"/>
          <p:cNvPicPr preferRelativeResize="0"/>
          <p:nvPr/>
        </p:nvPicPr>
        <p:blipFill rotWithShape="1">
          <a:blip r:embed="rId3">
            <a:alphaModFix/>
          </a:blip>
          <a:srcRect b="0" l="0" r="0" t="0"/>
          <a:stretch/>
        </p:blipFill>
        <p:spPr>
          <a:xfrm>
            <a:off x="199785" y="2337231"/>
            <a:ext cx="8487015" cy="3165735"/>
          </a:xfrm>
          <a:prstGeom prst="rect">
            <a:avLst/>
          </a:prstGeom>
          <a:noFill/>
          <a:ln>
            <a:noFill/>
          </a:ln>
        </p:spPr>
      </p:pic>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4"/>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en-US" sz="4000">
                <a:solidFill>
                  <a:srgbClr val="08A5EF"/>
                </a:solidFill>
                <a:latin typeface="Calibri"/>
                <a:ea typeface="Calibri"/>
                <a:cs typeface="Calibri"/>
                <a:sym typeface="Calibri"/>
              </a:rPr>
              <a:t>Identificarea problemelor în funcționarea grupului</a:t>
            </a:r>
            <a:endParaRPr/>
          </a:p>
        </p:txBody>
      </p:sp>
      <p:sp>
        <p:nvSpPr>
          <p:cNvPr id="501" name="Google Shape;501;p74"/>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en-US"/>
              <a:t> </a:t>
            </a:r>
            <a:endParaRPr/>
          </a:p>
        </p:txBody>
      </p:sp>
      <p:pic>
        <p:nvPicPr>
          <p:cNvPr id="502" name="Google Shape;502;p74"/>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503" name="Google Shape;503;p74"/>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504" name="Google Shape;504;p74"/>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EF8E7B"/>
                </a:solidFill>
                <a:latin typeface="Arial"/>
                <a:ea typeface="Arial"/>
                <a:cs typeface="Arial"/>
                <a:sym typeface="Arial"/>
              </a:rPr>
              <a:t>Asociatia Centrul de Training European - CTE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În interiorul unui grup</a:t>
            </a:r>
            <a:endParaRPr/>
          </a:p>
        </p:txBody>
      </p:sp>
      <p:sp>
        <p:nvSpPr>
          <p:cNvPr id="510" name="Google Shape;510;p7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100"/>
              <a:buNone/>
            </a:pPr>
            <a:r>
              <a:rPr lang="en-US" sz="3000"/>
              <a:t>I. Climatul și coeziunea grupului</a:t>
            </a:r>
            <a:endParaRPr sz="3000"/>
          </a:p>
          <a:p>
            <a:pPr indent="-228600" lvl="0" marL="457200" rtl="0" algn="l">
              <a:lnSpc>
                <a:spcPct val="100000"/>
              </a:lnSpc>
              <a:spcBef>
                <a:spcPts val="360"/>
              </a:spcBef>
              <a:spcAft>
                <a:spcPts val="0"/>
              </a:spcAft>
              <a:buClr>
                <a:schemeClr val="dk1"/>
              </a:buClr>
              <a:buSzPts val="1100"/>
              <a:buFont typeface="Arial"/>
              <a:buNone/>
            </a:pPr>
            <a:r>
              <a:t/>
            </a:r>
            <a:endParaRPr sz="3000"/>
          </a:p>
          <a:p>
            <a:pPr indent="-228600" lvl="0" marL="457200" rtl="0" algn="l">
              <a:lnSpc>
                <a:spcPct val="100000"/>
              </a:lnSpc>
              <a:spcBef>
                <a:spcPts val="360"/>
              </a:spcBef>
              <a:spcAft>
                <a:spcPts val="0"/>
              </a:spcAft>
              <a:buClr>
                <a:schemeClr val="dk1"/>
              </a:buClr>
              <a:buSzPts val="1100"/>
              <a:buNone/>
            </a:pPr>
            <a:r>
              <a:rPr lang="en-US" sz="3000"/>
              <a:t>II. Probleme în funcționarea grupului</a:t>
            </a:r>
            <a:endParaRPr sz="3000"/>
          </a:p>
          <a:p>
            <a:pPr indent="-228600" lvl="0" marL="457200" rtl="0" algn="l">
              <a:lnSpc>
                <a:spcPct val="100000"/>
              </a:lnSpc>
              <a:spcBef>
                <a:spcPts val="360"/>
              </a:spcBef>
              <a:spcAft>
                <a:spcPts val="0"/>
              </a:spcAft>
              <a:buClr>
                <a:schemeClr val="dk1"/>
              </a:buClr>
              <a:buSzPts val="1100"/>
              <a:buFont typeface="Arial"/>
              <a:buNone/>
            </a:pPr>
            <a:r>
              <a:t/>
            </a:r>
            <a:endParaRPr sz="3000"/>
          </a:p>
          <a:p>
            <a:pPr indent="-228600" lvl="0" marL="457200" rtl="0" algn="l">
              <a:lnSpc>
                <a:spcPct val="100000"/>
              </a:lnSpc>
              <a:spcBef>
                <a:spcPts val="360"/>
              </a:spcBef>
              <a:spcAft>
                <a:spcPts val="0"/>
              </a:spcAft>
              <a:buClr>
                <a:schemeClr val="dk1"/>
              </a:buClr>
              <a:buSzPts val="1100"/>
              <a:buFont typeface="Arial"/>
              <a:buNone/>
            </a:pPr>
            <a:r>
              <a:rPr lang="en-US" sz="3000"/>
              <a:t>III. Bullying - o nouă provocare pentru acest deceniu</a:t>
            </a:r>
            <a:endParaRPr sz="3000"/>
          </a:p>
          <a:p>
            <a:pPr indent="-228600" lvl="0" marL="457200" rtl="0" algn="l">
              <a:lnSpc>
                <a:spcPct val="100000"/>
              </a:lnSpc>
              <a:spcBef>
                <a:spcPts val="360"/>
              </a:spcBef>
              <a:spcAft>
                <a:spcPts val="0"/>
              </a:spcAft>
              <a:buClr>
                <a:schemeClr val="dk1"/>
              </a:buClr>
              <a:buSzPts val="1800"/>
              <a:buNone/>
            </a:pPr>
            <a:r>
              <a:t/>
            </a:r>
            <a:endParaRPr sz="30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 Climatul de grup</a:t>
            </a:r>
            <a:endParaRPr/>
          </a:p>
        </p:txBody>
      </p:sp>
      <p:sp>
        <p:nvSpPr>
          <p:cNvPr id="516" name="Google Shape;516;p7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06400" lvl="0" marL="457200" rtl="0" algn="just">
              <a:lnSpc>
                <a:spcPct val="100000"/>
              </a:lnSpc>
              <a:spcBef>
                <a:spcPts val="360"/>
              </a:spcBef>
              <a:spcAft>
                <a:spcPts val="0"/>
              </a:spcAft>
              <a:buSzPts val="2800"/>
              <a:buChar char="●"/>
            </a:pPr>
            <a:r>
              <a:rPr b="0" lang="en-US" sz="2800"/>
              <a:t>de obicei se referă la „atmosfera emoțională generală a grupului” (McClendon și Burlingame, 2011, p. 165)</a:t>
            </a:r>
            <a:endParaRPr b="0" sz="2800"/>
          </a:p>
          <a:p>
            <a:pPr indent="0" lvl="0" marL="45720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gradul relativ de acceptare, toleranță și libertate de exprimare care caracterizează relațiile din cadrul unui grup de consiliere sau terapie.</a:t>
            </a:r>
            <a:endParaRPr b="0" sz="2800"/>
          </a:p>
          <a:p>
            <a:pPr indent="0" lvl="0" marL="457200" rtl="0" algn="just">
              <a:lnSpc>
                <a:spcPct val="100000"/>
              </a:lnSpc>
              <a:spcBef>
                <a:spcPts val="360"/>
              </a:spcBef>
              <a:spcAft>
                <a:spcPts val="0"/>
              </a:spcAft>
              <a:buNone/>
            </a:pPr>
            <a:r>
              <a:t/>
            </a:r>
            <a:endParaRPr b="0" sz="28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 COEZIUNEA de grup</a:t>
            </a:r>
            <a:endParaRPr/>
          </a:p>
        </p:txBody>
      </p:sp>
      <p:sp>
        <p:nvSpPr>
          <p:cNvPr id="522" name="Google Shape;522;p7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406400" lvl="0" marL="457200" rtl="0" algn="just">
              <a:lnSpc>
                <a:spcPct val="100000"/>
              </a:lnSpc>
              <a:spcBef>
                <a:spcPts val="360"/>
              </a:spcBef>
              <a:spcAft>
                <a:spcPts val="0"/>
              </a:spcAft>
              <a:buSzPts val="2800"/>
              <a:buChar char="●"/>
            </a:pPr>
            <a:r>
              <a:rPr b="0" lang="en-US" sz="2800"/>
              <a:t>Capacitatea unui grup de a fi mai mult sau mai puțin coeziv depinde de mai mulți factori.</a:t>
            </a:r>
            <a:endParaRPr b="0" sz="2800"/>
          </a:p>
          <a:p>
            <a:pPr indent="0" lvl="0" marL="45720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Unii factori importanți care s-au dovedit a avea impact asupra coeziunii grupului:</a:t>
            </a:r>
            <a:endParaRPr b="0" sz="2800"/>
          </a:p>
          <a:p>
            <a:pPr indent="-228600" lvl="0" marL="457200" rtl="0" algn="just">
              <a:lnSpc>
                <a:spcPct val="100000"/>
              </a:lnSpc>
              <a:spcBef>
                <a:spcPts val="360"/>
              </a:spcBef>
              <a:spcAft>
                <a:spcPts val="0"/>
              </a:spcAft>
              <a:buClr>
                <a:schemeClr val="dk1"/>
              </a:buClr>
              <a:buSzPts val="1100"/>
              <a:buFont typeface="Arial"/>
              <a:buNone/>
            </a:pPr>
            <a:r>
              <a:t/>
            </a:r>
            <a:endParaRPr b="0" sz="2800"/>
          </a:p>
          <a:p>
            <a:pPr indent="-228600" lvl="0" marL="457200" rtl="0" algn="just">
              <a:lnSpc>
                <a:spcPct val="100000"/>
              </a:lnSpc>
              <a:spcBef>
                <a:spcPts val="360"/>
              </a:spcBef>
              <a:spcAft>
                <a:spcPts val="0"/>
              </a:spcAft>
              <a:buClr>
                <a:schemeClr val="dk1"/>
              </a:buClr>
              <a:buSzPts val="1100"/>
              <a:buFont typeface="Arial"/>
              <a:buNone/>
            </a:pPr>
            <a:r>
              <a:rPr lang="en-US" sz="2800"/>
              <a:t>Asemănare, Deschiderea grupului față de noi membri, Încredere, Etapa în care se află grupul</a:t>
            </a:r>
            <a:endParaRPr sz="2800"/>
          </a:p>
          <a:p>
            <a:pPr indent="-228600" lvl="0" marL="457200" rtl="0" algn="just">
              <a:lnSpc>
                <a:spcPct val="100000"/>
              </a:lnSpc>
              <a:spcBef>
                <a:spcPts val="360"/>
              </a:spcBef>
              <a:spcAft>
                <a:spcPts val="0"/>
              </a:spcAft>
              <a:buSzPts val="1800"/>
              <a:buNone/>
            </a:pPr>
            <a:r>
              <a:t/>
            </a:r>
            <a:endParaRPr b="0" sz="28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II.1. Similitudine</a:t>
            </a:r>
            <a:endParaRPr/>
          </a:p>
        </p:txBody>
      </p:sp>
      <p:sp>
        <p:nvSpPr>
          <p:cNvPr id="528" name="Google Shape;528;p78"/>
          <p:cNvSpPr txBox="1"/>
          <p:nvPr>
            <p:ph idx="1" type="body"/>
          </p:nvPr>
        </p:nvSpPr>
        <p:spPr>
          <a:xfrm>
            <a:off x="457200" y="1752600"/>
            <a:ext cx="5050904" cy="4373563"/>
          </a:xfrm>
          <a:prstGeom prst="rect">
            <a:avLst/>
          </a:prstGeom>
          <a:noFill/>
          <a:ln>
            <a:noFill/>
          </a:ln>
        </p:spPr>
        <p:txBody>
          <a:bodyPr anchorCtr="0" anchor="t" bIns="45700" lIns="91425" spcFirstLastPara="1" rIns="91425" wrap="square" tIns="45700">
            <a:normAutofit lnSpcReduction="20000"/>
          </a:bodyPr>
          <a:lstStyle/>
          <a:p>
            <a:pPr indent="-406400" lvl="0" marL="457200" rtl="0" algn="just">
              <a:lnSpc>
                <a:spcPct val="100000"/>
              </a:lnSpc>
              <a:spcBef>
                <a:spcPts val="360"/>
              </a:spcBef>
              <a:spcAft>
                <a:spcPts val="0"/>
              </a:spcAft>
              <a:buSzPts val="2800"/>
              <a:buChar char="●"/>
            </a:pPr>
            <a:r>
              <a:rPr b="0" lang="en-US" sz="2800"/>
              <a:t>Atunci când membrii grupului sunt similari, este mai ușor pentru grup să devină coeziv.</a:t>
            </a:r>
            <a:endParaRPr b="0" sz="2800"/>
          </a:p>
          <a:p>
            <a:pPr indent="0" lvl="0" marL="91440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Similitudinea se poate datora mai multor factori, cum ar fi valori similare, credințe, circumstanțe de viață sau probleme de viață urgente.</a:t>
            </a:r>
            <a:endParaRPr b="0" sz="2800"/>
          </a:p>
          <a:p>
            <a:pPr indent="0" lvl="0" marL="0" rtl="0" algn="just">
              <a:lnSpc>
                <a:spcPct val="100000"/>
              </a:lnSpc>
              <a:spcBef>
                <a:spcPts val="360"/>
              </a:spcBef>
              <a:spcAft>
                <a:spcPts val="0"/>
              </a:spcAft>
              <a:buNone/>
            </a:pPr>
            <a:r>
              <a:t/>
            </a:r>
            <a:endParaRPr b="0" sz="2800"/>
          </a:p>
        </p:txBody>
      </p:sp>
      <p:pic>
        <p:nvPicPr>
          <p:cNvPr id="529" name="Google Shape;529;p78"/>
          <p:cNvPicPr preferRelativeResize="0"/>
          <p:nvPr/>
        </p:nvPicPr>
        <p:blipFill rotWithShape="1">
          <a:blip r:embed="rId3">
            <a:alphaModFix/>
          </a:blip>
          <a:srcRect b="0" l="0" r="0" t="0"/>
          <a:stretch/>
        </p:blipFill>
        <p:spPr>
          <a:xfrm>
            <a:off x="6013101" y="1699083"/>
            <a:ext cx="2951387" cy="442708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II.2. Deschidere față de noii membri</a:t>
            </a:r>
            <a:endParaRPr/>
          </a:p>
        </p:txBody>
      </p:sp>
      <p:sp>
        <p:nvSpPr>
          <p:cNvPr id="535" name="Google Shape;535;p7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06400" lvl="0" marL="457200" rtl="0" algn="just">
              <a:lnSpc>
                <a:spcPct val="100000"/>
              </a:lnSpc>
              <a:spcBef>
                <a:spcPts val="360"/>
              </a:spcBef>
              <a:spcAft>
                <a:spcPts val="0"/>
              </a:spcAft>
              <a:buSzPts val="2800"/>
              <a:buChar char="●"/>
            </a:pPr>
            <a:r>
              <a:rPr b="0" lang="en-US" sz="2800"/>
              <a:t>Atunci când un grup este deschis și primitor pentru noii membri, membrii grupului dezvoltă mai ușor coeziunea.</a:t>
            </a:r>
            <a:endParaRPr b="0" sz="2800"/>
          </a:p>
          <a:p>
            <a:pPr indent="0" lvl="0" marL="91440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Adesea în timp, apartenența la grup se va schimba din cauza diferitelor circumstanțe ale vieții sau a schimbării nevoilor individuale.</a:t>
            </a:r>
            <a:endParaRPr b="0" sz="2800"/>
          </a:p>
          <a:p>
            <a:pPr indent="0" lvl="0" marL="0" rtl="0" algn="just">
              <a:lnSpc>
                <a:spcPct val="100000"/>
              </a:lnSpc>
              <a:spcBef>
                <a:spcPts val="360"/>
              </a:spcBef>
              <a:spcAft>
                <a:spcPts val="0"/>
              </a:spcAft>
              <a:buNone/>
            </a:pPr>
            <a:r>
              <a:t/>
            </a:r>
            <a:endParaRPr b="0" sz="28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II.3. Încredere</a:t>
            </a:r>
            <a:endParaRPr/>
          </a:p>
        </p:txBody>
      </p:sp>
      <p:sp>
        <p:nvSpPr>
          <p:cNvPr id="541" name="Google Shape;541;p8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406400" lvl="0" marL="457200" rtl="0" algn="just">
              <a:lnSpc>
                <a:spcPct val="100000"/>
              </a:lnSpc>
              <a:spcBef>
                <a:spcPts val="360"/>
              </a:spcBef>
              <a:spcAft>
                <a:spcPts val="0"/>
              </a:spcAft>
              <a:buSzPts val="2800"/>
              <a:buChar char="●"/>
            </a:pPr>
            <a:r>
              <a:rPr b="0" lang="en-US" sz="2800"/>
              <a:t>Atunci când membrii grupului simt că pot avea încredere unul în celălalt, coeziunea grupului este mai ușor de dezvoltat.</a:t>
            </a:r>
            <a:endParaRPr b="0" sz="2800"/>
          </a:p>
          <a:p>
            <a:pPr indent="-228600" lvl="0" marL="457200" rtl="0" algn="just">
              <a:lnSpc>
                <a:spcPct val="100000"/>
              </a:lnSpc>
              <a:spcBef>
                <a:spcPts val="360"/>
              </a:spcBef>
              <a:spcAft>
                <a:spcPts val="0"/>
              </a:spcAft>
              <a:buClr>
                <a:schemeClr val="dk1"/>
              </a:buClr>
              <a:buSzPts val="1100"/>
              <a:buFont typeface="Arial"/>
              <a:buNone/>
            </a:pPr>
            <a:r>
              <a:t/>
            </a:r>
            <a:endParaRPr b="0" sz="2800"/>
          </a:p>
          <a:p>
            <a:pPr indent="-228600" lvl="0" marL="457200" rtl="0" algn="just">
              <a:lnSpc>
                <a:spcPct val="100000"/>
              </a:lnSpc>
              <a:spcBef>
                <a:spcPts val="360"/>
              </a:spcBef>
              <a:spcAft>
                <a:spcPts val="0"/>
              </a:spcAft>
              <a:buClr>
                <a:schemeClr val="dk1"/>
              </a:buClr>
              <a:buSzPts val="1100"/>
              <a:buFont typeface="Arial"/>
              <a:buNone/>
            </a:pPr>
            <a:r>
              <a:rPr lang="en-US" sz="2800"/>
              <a:t>Exemplu:</a:t>
            </a:r>
            <a:r>
              <a:rPr b="0" lang="en-US" sz="2800"/>
              <a:t> </a:t>
            </a:r>
            <a:r>
              <a:rPr lang="en-US" sz="2800"/>
              <a:t>Un veteran împărtășește cu grupul său de sprijin lucrurile pe care le-a făcut în Irak pentru care se simte vinovat. Ceilalți veterani din grup oferă suport și nu-l judecă.</a:t>
            </a:r>
            <a:endParaRPr sz="2800"/>
          </a:p>
          <a:p>
            <a:pPr indent="-228600" lvl="0" marL="457200" rtl="0" algn="just">
              <a:lnSpc>
                <a:spcPct val="100000"/>
              </a:lnSpc>
              <a:spcBef>
                <a:spcPts val="360"/>
              </a:spcBef>
              <a:spcAft>
                <a:spcPts val="0"/>
              </a:spcAft>
              <a:buSzPts val="1800"/>
              <a:buNone/>
            </a:pPr>
            <a:r>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I.4. CARACTERISTICILE GRUPULUI</a:t>
            </a:r>
            <a:endParaRPr/>
          </a:p>
        </p:txBody>
      </p:sp>
      <p:sp>
        <p:nvSpPr>
          <p:cNvPr id="138" name="Google Shape;138;p9"/>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080"/>
              </a:spcBef>
              <a:spcAft>
                <a:spcPts val="0"/>
              </a:spcAft>
              <a:buClr>
                <a:srgbClr val="000000"/>
              </a:buClr>
              <a:buSzPts val="1800"/>
              <a:buChar char="●"/>
            </a:pPr>
            <a:r>
              <a:rPr b="0" lang="en-US">
                <a:solidFill>
                  <a:srgbClr val="000000"/>
                </a:solidFill>
              </a:rPr>
              <a:t>un grup este format din mai multe persoane;</a:t>
            </a:r>
            <a:endParaRPr b="0">
              <a:solidFill>
                <a:srgbClr val="000000"/>
              </a:solidFill>
            </a:endParaRPr>
          </a:p>
          <a:p>
            <a:pPr indent="-342900" lvl="0" marL="457200" rtl="0" algn="l">
              <a:lnSpc>
                <a:spcPct val="100000"/>
              </a:lnSpc>
              <a:spcBef>
                <a:spcPts val="0"/>
              </a:spcBef>
              <a:spcAft>
                <a:spcPts val="0"/>
              </a:spcAft>
              <a:buClr>
                <a:srgbClr val="000000"/>
              </a:buClr>
              <a:buSzPts val="1800"/>
              <a:buChar char="●"/>
            </a:pPr>
            <a:r>
              <a:rPr b="0" lang="en-US">
                <a:solidFill>
                  <a:srgbClr val="000000"/>
                </a:solidFill>
              </a:rPr>
              <a:t>se întâlnesc împreună pentru a îndeplini un obiectiv comun sau un scop comun. Motivul comun poate fi biogen sau sociogen;</a:t>
            </a:r>
            <a:endParaRPr b="0">
              <a:solidFill>
                <a:srgbClr val="000000"/>
              </a:solidFill>
            </a:endParaRPr>
          </a:p>
          <a:p>
            <a:pPr indent="-342900" lvl="0" marL="457200" rtl="0" algn="l">
              <a:lnSpc>
                <a:spcPct val="100000"/>
              </a:lnSpc>
              <a:spcBef>
                <a:spcPts val="0"/>
              </a:spcBef>
              <a:spcAft>
                <a:spcPts val="0"/>
              </a:spcAft>
              <a:buClr>
                <a:srgbClr val="000000"/>
              </a:buClr>
              <a:buSzPts val="1800"/>
              <a:buChar char="●"/>
            </a:pPr>
            <a:r>
              <a:rPr b="0" lang="en-US">
                <a:solidFill>
                  <a:srgbClr val="000000"/>
                </a:solidFill>
              </a:rPr>
              <a:t>grupul se poate dezintegra atunci când motivul comun este satisfăcut. Aceasta se referă la un grup temporar.</a:t>
            </a:r>
            <a:endParaRPr b="0">
              <a:solidFill>
                <a:srgbClr val="000000"/>
              </a:solidFill>
            </a:endParaRPr>
          </a:p>
          <a:p>
            <a:pPr indent="0" lvl="0" marL="0" rtl="0" algn="l">
              <a:lnSpc>
                <a:spcPct val="100000"/>
              </a:lnSpc>
              <a:spcBef>
                <a:spcPts val="1080"/>
              </a:spcBef>
              <a:spcAft>
                <a:spcPts val="0"/>
              </a:spcAft>
              <a:buClr>
                <a:schemeClr val="dk1"/>
              </a:buClr>
              <a:buSzPts val="1100"/>
              <a:buFont typeface="Arial"/>
              <a:buNone/>
            </a:pPr>
            <a:r>
              <a:rPr b="0" lang="en-US">
                <a:solidFill>
                  <a:srgbClr val="000000"/>
                </a:solidFill>
              </a:rPr>
              <a:t>Un grup poate avea, de asemenea, un motiv sau un scop permanent, cum ar fi familia, grupurile religioase și diferite cluburi care sunt formate pentru a îndeplini anumite scopuri permanente. Acestea sunt grupuri stabile și continuă o perioadă lungă de timp.</a:t>
            </a:r>
            <a:endParaRPr b="0">
              <a:solidFill>
                <a:srgbClr val="000000"/>
              </a:solidFill>
            </a:endParaRPr>
          </a:p>
          <a:p>
            <a:pPr indent="0" lvl="0" marL="0" rtl="0" algn="l">
              <a:lnSpc>
                <a:spcPct val="100000"/>
              </a:lnSpc>
              <a:spcBef>
                <a:spcPts val="1080"/>
              </a:spcBef>
              <a:spcAft>
                <a:spcPts val="0"/>
              </a:spcAft>
              <a:buClr>
                <a:srgbClr val="000000"/>
              </a:buClr>
              <a:buSzPts val="2400"/>
              <a:buNone/>
            </a:pPr>
            <a:r>
              <a:t/>
            </a:r>
            <a:endParaRPr b="0">
              <a:solidFill>
                <a:srgbClr val="000000"/>
              </a:solidFill>
            </a:endParaRP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II.4. Etapa grupului</a:t>
            </a:r>
            <a:endParaRPr/>
          </a:p>
        </p:txBody>
      </p:sp>
      <p:sp>
        <p:nvSpPr>
          <p:cNvPr id="547" name="Google Shape;547;p8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06400" lvl="0" marL="457200" rtl="0" algn="just">
              <a:lnSpc>
                <a:spcPct val="100000"/>
              </a:lnSpc>
              <a:spcBef>
                <a:spcPts val="360"/>
              </a:spcBef>
              <a:spcAft>
                <a:spcPts val="0"/>
              </a:spcAft>
              <a:buSzPts val="2800"/>
              <a:buChar char="●"/>
            </a:pPr>
            <a:r>
              <a:rPr b="0" lang="en-US" sz="2800"/>
              <a:t>Când se formează un grup nou, tinde să existe o explozie inițială în coeziunea grupului, deoarece primul scop al oricărui grup este de multe ori să se formeze.</a:t>
            </a:r>
            <a:endParaRPr sz="2800"/>
          </a:p>
        </p:txBody>
      </p:sp>
      <p:pic>
        <p:nvPicPr>
          <p:cNvPr id="548" name="Google Shape;548;p81"/>
          <p:cNvPicPr preferRelativeResize="0"/>
          <p:nvPr/>
        </p:nvPicPr>
        <p:blipFill rotWithShape="1">
          <a:blip r:embed="rId3">
            <a:alphaModFix/>
          </a:blip>
          <a:srcRect b="0" l="0" r="0" t="0"/>
          <a:stretch/>
        </p:blipFill>
        <p:spPr>
          <a:xfrm>
            <a:off x="2065200" y="3668626"/>
            <a:ext cx="4078524" cy="27226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2"/>
          <p:cNvSpPr txBox="1"/>
          <p:nvPr>
            <p:ph type="title"/>
          </p:nvPr>
        </p:nvSpPr>
        <p:spPr>
          <a:xfrm>
            <a:off x="457200" y="152725"/>
            <a:ext cx="63018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II.4.4. Dinamica grupului (1)</a:t>
            </a:r>
            <a:endParaRPr/>
          </a:p>
        </p:txBody>
      </p:sp>
      <p:sp>
        <p:nvSpPr>
          <p:cNvPr id="554" name="Google Shape;554;p8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406400" lvl="0" marL="457200" rtl="0" algn="just">
              <a:lnSpc>
                <a:spcPct val="100000"/>
              </a:lnSpc>
              <a:spcBef>
                <a:spcPts val="360"/>
              </a:spcBef>
              <a:spcAft>
                <a:spcPts val="0"/>
              </a:spcAft>
              <a:buSzPts val="2800"/>
              <a:buChar char="●"/>
            </a:pPr>
            <a:r>
              <a:rPr b="0" lang="en-US" sz="2800"/>
              <a:t>Dinamica grupului poate fi înțeleasă ca modul în care rolurile și comportamentele distincte ale membrilor echipei afectează ceilalți membri ai grupului și grupul în ansamblu.</a:t>
            </a:r>
            <a:endParaRPr b="0" sz="2800"/>
          </a:p>
          <a:p>
            <a:pPr indent="0" lvl="0" marL="45720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Dinamica echipei este afectată de factorii psihologici inconștienți care influențează direcția comportamentului și performanței unei echipe.</a:t>
            </a:r>
            <a:endParaRPr b="0" sz="2800"/>
          </a:p>
          <a:p>
            <a:pPr indent="0" lvl="0" marL="457200" rtl="0" algn="just">
              <a:lnSpc>
                <a:spcPct val="100000"/>
              </a:lnSpc>
              <a:spcBef>
                <a:spcPts val="360"/>
              </a:spcBef>
              <a:spcAft>
                <a:spcPts val="0"/>
              </a:spcAft>
              <a:buNone/>
            </a:pPr>
            <a:r>
              <a:t/>
            </a:r>
            <a:endParaRPr b="0" sz="28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II.4.4. Dinamica grupului (2)</a:t>
            </a:r>
            <a:endParaRPr/>
          </a:p>
          <a:p>
            <a:pPr indent="0" lvl="0" marL="0" rtl="0" algn="l">
              <a:lnSpc>
                <a:spcPct val="100000"/>
              </a:lnSpc>
              <a:spcBef>
                <a:spcPts val="0"/>
              </a:spcBef>
              <a:spcAft>
                <a:spcPts val="0"/>
              </a:spcAft>
              <a:buClr>
                <a:schemeClr val="accent6"/>
              </a:buClr>
              <a:buSzPct val="100000"/>
              <a:buFont typeface="Arial "/>
              <a:buNone/>
            </a:pPr>
            <a:r>
              <a:t/>
            </a:r>
            <a:endParaRPr/>
          </a:p>
        </p:txBody>
      </p:sp>
      <p:sp>
        <p:nvSpPr>
          <p:cNvPr id="560" name="Google Shape;560;p8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406400" lvl="0" marL="457200" rtl="0" algn="just">
              <a:lnSpc>
                <a:spcPct val="100000"/>
              </a:lnSpc>
              <a:spcBef>
                <a:spcPts val="360"/>
              </a:spcBef>
              <a:spcAft>
                <a:spcPts val="0"/>
              </a:spcAft>
              <a:buSzPts val="2800"/>
              <a:buChar char="●"/>
            </a:pPr>
            <a:r>
              <a:rPr b="0" lang="en-US" sz="2800"/>
              <a:t>O echipă cu dinamică de grup pozitivă are tendința de a avea membri ai echipei care au încredere reciprocă. Ei pot lucra spre decizii colective și sunt considerați responsabili pentru rezultate.</a:t>
            </a:r>
            <a:endParaRPr b="0" sz="2800"/>
          </a:p>
          <a:p>
            <a:pPr indent="0" lvl="0" marL="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O echipă cu o bună dinamică de grup poate fi constructivă și productivă și poate demonstra înțelegere reciprocă și comportament autocorectiv.</a:t>
            </a:r>
            <a:endParaRPr b="0" sz="2800"/>
          </a:p>
          <a:p>
            <a:pPr indent="0" lvl="0" marL="457200" rtl="0" algn="just">
              <a:lnSpc>
                <a:spcPct val="100000"/>
              </a:lnSpc>
              <a:spcBef>
                <a:spcPts val="360"/>
              </a:spcBef>
              <a:spcAft>
                <a:spcPts val="0"/>
              </a:spcAft>
              <a:buNone/>
            </a:pPr>
            <a:r>
              <a:t/>
            </a:r>
            <a:endParaRPr b="0" sz="28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Arial "/>
              <a:buNone/>
            </a:pPr>
            <a:r>
              <a:rPr lang="en-US"/>
              <a:t>II.4.4. Dinamica grupului (3)</a:t>
            </a:r>
            <a:endParaRPr/>
          </a:p>
          <a:p>
            <a:pPr indent="0" lvl="0" marL="0" rtl="0" algn="l">
              <a:lnSpc>
                <a:spcPct val="100000"/>
              </a:lnSpc>
              <a:spcBef>
                <a:spcPts val="0"/>
              </a:spcBef>
              <a:spcAft>
                <a:spcPts val="0"/>
              </a:spcAft>
              <a:buClr>
                <a:schemeClr val="accent6"/>
              </a:buClr>
              <a:buSzPct val="100000"/>
              <a:buFont typeface="Arial "/>
              <a:buNone/>
            </a:pPr>
            <a:r>
              <a:t/>
            </a:r>
            <a:endParaRPr/>
          </a:p>
        </p:txBody>
      </p:sp>
      <p:sp>
        <p:nvSpPr>
          <p:cNvPr id="566" name="Google Shape;566;p8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406400" lvl="0" marL="457200" rtl="0" algn="just">
              <a:lnSpc>
                <a:spcPct val="100000"/>
              </a:lnSpc>
              <a:spcBef>
                <a:spcPts val="360"/>
              </a:spcBef>
              <a:spcAft>
                <a:spcPts val="0"/>
              </a:spcAft>
              <a:buSzPts val="2800"/>
              <a:buChar char="●"/>
            </a:pPr>
            <a:r>
              <a:rPr b="0" lang="en-US" sz="2800"/>
              <a:t>Dinamica grupului este importantă, deoarece are impact asupra creativității, productivității și eficacității.</a:t>
            </a:r>
            <a:endParaRPr b="0" sz="2800"/>
          </a:p>
          <a:p>
            <a:pPr indent="0" lvl="0" marL="457200" rtl="0" algn="just">
              <a:lnSpc>
                <a:spcPct val="100000"/>
              </a:lnSpc>
              <a:spcBef>
                <a:spcPts val="360"/>
              </a:spcBef>
              <a:spcAft>
                <a:spcPts val="0"/>
              </a:spcAft>
              <a:buNone/>
            </a:pPr>
            <a:r>
              <a:t/>
            </a:r>
            <a:endParaRPr b="0" sz="2800"/>
          </a:p>
          <a:p>
            <a:pPr indent="0" lvl="0" marL="457200" rtl="0" algn="just">
              <a:lnSpc>
                <a:spcPct val="100000"/>
              </a:lnSpc>
              <a:spcBef>
                <a:spcPts val="360"/>
              </a:spcBef>
              <a:spcAft>
                <a:spcPts val="0"/>
              </a:spcAft>
              <a:buNone/>
            </a:pPr>
            <a:r>
              <a:t/>
            </a:r>
            <a:endParaRPr b="0" sz="2800"/>
          </a:p>
          <a:p>
            <a:pPr indent="-406400" lvl="0" marL="457200" rtl="0" algn="just">
              <a:lnSpc>
                <a:spcPct val="100000"/>
              </a:lnSpc>
              <a:spcBef>
                <a:spcPts val="360"/>
              </a:spcBef>
              <a:spcAft>
                <a:spcPts val="0"/>
              </a:spcAft>
              <a:buSzPts val="2800"/>
              <a:buChar char="●"/>
            </a:pPr>
            <a:r>
              <a:rPr b="0" lang="en-US" sz="2800"/>
              <a:t>Deoarece munca în grup este parte integrantă a organizațiilor, pentru liderii de afaceri, abordarea dinamicii grupurilor poate duce la rezultate mai bune la locul de muncă, satisfacția clienților și o linie de bază îmbunătățită.</a:t>
            </a:r>
            <a:endParaRPr b="0" sz="2800"/>
          </a:p>
          <a:p>
            <a:pPr indent="0" lvl="0" marL="457200" rtl="0" algn="just">
              <a:lnSpc>
                <a:spcPct val="100000"/>
              </a:lnSpc>
              <a:spcBef>
                <a:spcPts val="360"/>
              </a:spcBef>
              <a:spcAft>
                <a:spcPts val="0"/>
              </a:spcAft>
              <a:buNone/>
            </a:pPr>
            <a:r>
              <a:t/>
            </a:r>
            <a:endParaRPr b="0" sz="28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 Probleme în funcționarea grupului</a:t>
            </a:r>
            <a:endParaRPr/>
          </a:p>
        </p:txBody>
      </p:sp>
      <p:sp>
        <p:nvSpPr>
          <p:cNvPr id="572" name="Google Shape;572;p8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600"/>
              </a:spcBef>
              <a:spcAft>
                <a:spcPts val="0"/>
              </a:spcAft>
              <a:buNone/>
            </a:pPr>
            <a:r>
              <a:rPr b="0" lang="en-US" sz="2800"/>
              <a:t>Există câteva probleme comune care pot apărea atunci când se lucrează într-un grup:</a:t>
            </a:r>
            <a:endParaRPr b="0" sz="2800"/>
          </a:p>
          <a:p>
            <a:pPr indent="0" lvl="0" marL="914400" rtl="0" algn="just">
              <a:lnSpc>
                <a:spcPct val="100000"/>
              </a:lnSpc>
              <a:spcBef>
                <a:spcPts val="600"/>
              </a:spcBef>
              <a:spcAft>
                <a:spcPts val="0"/>
              </a:spcAft>
              <a:buNone/>
            </a:pPr>
            <a:r>
              <a:t/>
            </a:r>
            <a:endParaRPr sz="2800"/>
          </a:p>
          <a:p>
            <a:pPr indent="-406400" lvl="0" marL="914400" rtl="0" algn="just">
              <a:lnSpc>
                <a:spcPct val="100000"/>
              </a:lnSpc>
              <a:spcBef>
                <a:spcPts val="600"/>
              </a:spcBef>
              <a:spcAft>
                <a:spcPts val="0"/>
              </a:spcAft>
              <a:buSzPts val="2800"/>
              <a:buChar char="●"/>
            </a:pPr>
            <a:r>
              <a:rPr lang="en-US" sz="2800"/>
              <a:t>Comunicare slabă</a:t>
            </a:r>
            <a:endParaRPr sz="2800"/>
          </a:p>
          <a:p>
            <a:pPr indent="-406400" lvl="0" marL="914400" rtl="0" algn="just">
              <a:lnSpc>
                <a:spcPct val="100000"/>
              </a:lnSpc>
              <a:spcBef>
                <a:spcPts val="0"/>
              </a:spcBef>
              <a:spcAft>
                <a:spcPts val="0"/>
              </a:spcAft>
              <a:buSzPts val="2800"/>
              <a:buChar char="●"/>
            </a:pPr>
            <a:r>
              <a:rPr lang="en-US" sz="2800"/>
              <a:t>Probleme personale</a:t>
            </a:r>
            <a:endParaRPr sz="2800"/>
          </a:p>
          <a:p>
            <a:pPr indent="-406400" lvl="0" marL="914400" rtl="0" algn="just">
              <a:lnSpc>
                <a:spcPct val="100000"/>
              </a:lnSpc>
              <a:spcBef>
                <a:spcPts val="0"/>
              </a:spcBef>
              <a:spcAft>
                <a:spcPts val="0"/>
              </a:spcAft>
              <a:buSzPts val="2800"/>
              <a:buChar char="●"/>
            </a:pPr>
            <a:r>
              <a:rPr lang="en-US" sz="2800"/>
              <a:t>Contribuție inegală</a:t>
            </a:r>
            <a:endParaRPr sz="2800"/>
          </a:p>
          <a:p>
            <a:pPr indent="-406400" lvl="0" marL="914400" rtl="0" algn="just">
              <a:lnSpc>
                <a:spcPct val="100000"/>
              </a:lnSpc>
              <a:spcBef>
                <a:spcPts val="0"/>
              </a:spcBef>
              <a:spcAft>
                <a:spcPts val="0"/>
              </a:spcAft>
              <a:buSzPts val="2800"/>
              <a:buChar char="●"/>
            </a:pPr>
            <a:r>
              <a:rPr lang="en-US" sz="2800"/>
              <a:t>Lipsa concentrării</a:t>
            </a:r>
            <a:endParaRPr sz="2800"/>
          </a:p>
          <a:p>
            <a:pPr indent="-406400" lvl="0" marL="914400" rtl="0" algn="just">
              <a:lnSpc>
                <a:spcPct val="100000"/>
              </a:lnSpc>
              <a:spcBef>
                <a:spcPts val="0"/>
              </a:spcBef>
              <a:spcAft>
                <a:spcPts val="0"/>
              </a:spcAft>
              <a:buSzPts val="2800"/>
              <a:buChar char="●"/>
            </a:pPr>
            <a:r>
              <a:rPr lang="en-US" sz="2800"/>
              <a:t>Termene depășite</a:t>
            </a:r>
            <a:endParaRPr sz="2800"/>
          </a:p>
          <a:p>
            <a:pPr indent="0" lvl="0" marL="914400" rtl="0" algn="just">
              <a:lnSpc>
                <a:spcPct val="100000"/>
              </a:lnSpc>
              <a:spcBef>
                <a:spcPts val="600"/>
              </a:spcBef>
              <a:spcAft>
                <a:spcPts val="0"/>
              </a:spcAft>
              <a:buNone/>
            </a:pPr>
            <a:r>
              <a:t/>
            </a:r>
            <a:endParaRPr sz="2800"/>
          </a:p>
        </p:txBody>
      </p:sp>
      <p:pic>
        <p:nvPicPr>
          <p:cNvPr id="573" name="Google Shape;573;p85"/>
          <p:cNvPicPr preferRelativeResize="0"/>
          <p:nvPr/>
        </p:nvPicPr>
        <p:blipFill rotWithShape="1">
          <a:blip r:embed="rId3">
            <a:alphaModFix/>
          </a:blip>
          <a:srcRect b="0" l="0" r="0" t="0"/>
          <a:stretch/>
        </p:blipFill>
        <p:spPr>
          <a:xfrm>
            <a:off x="5269802" y="3429000"/>
            <a:ext cx="3672408" cy="244827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III.1. Comunicare slabă</a:t>
            </a:r>
            <a:endParaRPr/>
          </a:p>
        </p:txBody>
      </p:sp>
      <p:sp>
        <p:nvSpPr>
          <p:cNvPr id="579" name="Google Shape;579;p8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00000"/>
              </a:lnSpc>
              <a:spcBef>
                <a:spcPts val="600"/>
              </a:spcBef>
              <a:spcAft>
                <a:spcPts val="0"/>
              </a:spcAft>
              <a:buNone/>
            </a:pPr>
            <a:r>
              <a:rPr b="0" lang="en-US" sz="2800"/>
              <a:t>Uneori, într-un grup se poate comunica negativ. Acest lucru poate influența membrii grupului care pot:</a:t>
            </a:r>
            <a:endParaRPr b="0" sz="2800"/>
          </a:p>
          <a:p>
            <a:pPr indent="0" lvl="0" marL="457200" rtl="0" algn="just">
              <a:lnSpc>
                <a:spcPct val="100000"/>
              </a:lnSpc>
              <a:spcBef>
                <a:spcPts val="600"/>
              </a:spcBef>
              <a:spcAft>
                <a:spcPts val="0"/>
              </a:spcAft>
              <a:buNone/>
            </a:pPr>
            <a:r>
              <a:t/>
            </a:r>
            <a:endParaRPr b="0" sz="2800"/>
          </a:p>
          <a:p>
            <a:pPr indent="-406400" lvl="0" marL="457200" rtl="0" algn="just">
              <a:lnSpc>
                <a:spcPct val="100000"/>
              </a:lnSpc>
              <a:spcBef>
                <a:spcPts val="600"/>
              </a:spcBef>
              <a:spcAft>
                <a:spcPts val="0"/>
              </a:spcAft>
              <a:buSzPts val="2800"/>
              <a:buChar char="●"/>
            </a:pPr>
            <a:r>
              <a:rPr b="0" lang="en-US" sz="2800"/>
              <a:t>face presupuneri</a:t>
            </a:r>
            <a:endParaRPr b="0" sz="2800"/>
          </a:p>
          <a:p>
            <a:pPr indent="-406400" lvl="0" marL="457200" rtl="0" algn="just">
              <a:lnSpc>
                <a:spcPct val="100000"/>
              </a:lnSpc>
              <a:spcBef>
                <a:spcPts val="0"/>
              </a:spcBef>
              <a:spcAft>
                <a:spcPts val="0"/>
              </a:spcAft>
              <a:buSzPts val="2800"/>
              <a:buChar char="●"/>
            </a:pPr>
            <a:r>
              <a:rPr b="0" lang="en-US" sz="2800"/>
              <a:t>interpreta greșit ceea ce se discută</a:t>
            </a:r>
            <a:endParaRPr b="0" sz="2800"/>
          </a:p>
          <a:p>
            <a:pPr indent="-406400" lvl="0" marL="457200" rtl="0" algn="just">
              <a:lnSpc>
                <a:spcPct val="100000"/>
              </a:lnSpc>
              <a:spcBef>
                <a:spcPts val="0"/>
              </a:spcBef>
              <a:spcAft>
                <a:spcPts val="0"/>
              </a:spcAft>
              <a:buSzPts val="2800"/>
              <a:buChar char="●"/>
            </a:pPr>
            <a:r>
              <a:rPr b="0" lang="en-US" sz="2800"/>
              <a:t>avea provocări în înțeleagearea a ceea ce trebuie să facă</a:t>
            </a:r>
            <a:endParaRPr b="0" sz="2800"/>
          </a:p>
          <a:p>
            <a:pPr indent="-406400" lvl="0" marL="457200" rtl="0" algn="just">
              <a:lnSpc>
                <a:spcPct val="100000"/>
              </a:lnSpc>
              <a:spcBef>
                <a:spcPts val="0"/>
              </a:spcBef>
              <a:spcAft>
                <a:spcPts val="0"/>
              </a:spcAft>
              <a:buSzPts val="2800"/>
              <a:buChar char="●"/>
            </a:pPr>
            <a:r>
              <a:rPr b="0" lang="en-US" sz="2800"/>
              <a:t>lucra la sarcina greșită</a:t>
            </a:r>
            <a:endParaRPr b="0" sz="2800"/>
          </a:p>
          <a:p>
            <a:pPr indent="-406400" lvl="0" marL="457200" rtl="0" algn="just">
              <a:lnSpc>
                <a:spcPct val="100000"/>
              </a:lnSpc>
              <a:spcBef>
                <a:spcPts val="0"/>
              </a:spcBef>
              <a:spcAft>
                <a:spcPts val="0"/>
              </a:spcAft>
              <a:buSzPts val="2800"/>
              <a:buChar char="●"/>
            </a:pPr>
            <a:r>
              <a:rPr b="0" lang="en-US" sz="2800"/>
              <a:t>să nu lucreze bine împreună cu alți membri</a:t>
            </a:r>
            <a:endParaRPr b="0" sz="2800"/>
          </a:p>
          <a:p>
            <a:pPr indent="0" lvl="0" marL="457200" rtl="0" algn="just">
              <a:lnSpc>
                <a:spcPct val="100000"/>
              </a:lnSpc>
              <a:spcBef>
                <a:spcPts val="600"/>
              </a:spcBef>
              <a:spcAft>
                <a:spcPts val="0"/>
              </a:spcAft>
              <a:buNone/>
            </a:pPr>
            <a:r>
              <a:t/>
            </a:r>
            <a:endParaRPr b="0" sz="28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III.2. Probleme personale</a:t>
            </a:r>
            <a:endParaRPr/>
          </a:p>
        </p:txBody>
      </p:sp>
      <p:sp>
        <p:nvSpPr>
          <p:cNvPr id="585" name="Google Shape;585;p87"/>
          <p:cNvSpPr txBox="1"/>
          <p:nvPr>
            <p:ph idx="1" type="body"/>
          </p:nvPr>
        </p:nvSpPr>
        <p:spPr>
          <a:xfrm>
            <a:off x="457200" y="1700808"/>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sz="2800"/>
              <a:t>Problemele pot apărea atunci când personalitățile se ciocnesc sau dacă membrii grupului încep să se certe sau să vorbească unul peste celălalt.</a:t>
            </a:r>
            <a:endParaRPr sz="2800"/>
          </a:p>
        </p:txBody>
      </p:sp>
      <p:pic>
        <p:nvPicPr>
          <p:cNvPr id="586" name="Google Shape;586;p87"/>
          <p:cNvPicPr preferRelativeResize="0"/>
          <p:nvPr/>
        </p:nvPicPr>
        <p:blipFill rotWithShape="1">
          <a:blip r:embed="rId3">
            <a:alphaModFix/>
          </a:blip>
          <a:srcRect b="0" l="0" r="0" t="0"/>
          <a:stretch/>
        </p:blipFill>
        <p:spPr>
          <a:xfrm>
            <a:off x="2267669" y="3823033"/>
            <a:ext cx="3997161" cy="266831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III.3. Contribuție inegală</a:t>
            </a:r>
            <a:endParaRPr/>
          </a:p>
        </p:txBody>
      </p:sp>
      <p:sp>
        <p:nvSpPr>
          <p:cNvPr id="592" name="Google Shape;592;p8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8600" lvl="0" marL="457200" rtl="0" algn="just">
              <a:lnSpc>
                <a:spcPct val="100000"/>
              </a:lnSpc>
              <a:spcBef>
                <a:spcPts val="360"/>
              </a:spcBef>
              <a:spcAft>
                <a:spcPts val="0"/>
              </a:spcAft>
              <a:buClr>
                <a:schemeClr val="dk1"/>
              </a:buClr>
              <a:buSzPts val="1100"/>
              <a:buFont typeface="Arial"/>
              <a:buNone/>
            </a:pPr>
            <a:r>
              <a:rPr b="0" lang="en-US" sz="2800"/>
              <a:t>Unii membri ai grupului pot fi mai liniștiți decât alții, dar dacă membrii nu contribuie deloc, aceasta este o problemă.</a:t>
            </a:r>
            <a:endParaRPr b="0" sz="2800"/>
          </a:p>
          <a:p>
            <a:pPr indent="-228600" lvl="0" marL="457200" rtl="0" algn="just">
              <a:lnSpc>
                <a:spcPct val="100000"/>
              </a:lnSpc>
              <a:spcBef>
                <a:spcPts val="360"/>
              </a:spcBef>
              <a:spcAft>
                <a:spcPts val="0"/>
              </a:spcAft>
              <a:buClr>
                <a:schemeClr val="dk1"/>
              </a:buClr>
              <a:buSzPts val="1100"/>
              <a:buFont typeface="Arial"/>
              <a:buNone/>
            </a:pPr>
            <a:r>
              <a:t/>
            </a:r>
            <a:endParaRPr b="0" sz="2800"/>
          </a:p>
          <a:p>
            <a:pPr indent="-228600" lvl="0" marL="457200" rtl="0" algn="just">
              <a:lnSpc>
                <a:spcPct val="100000"/>
              </a:lnSpc>
              <a:spcBef>
                <a:spcPts val="360"/>
              </a:spcBef>
              <a:spcAft>
                <a:spcPts val="0"/>
              </a:spcAft>
              <a:buClr>
                <a:schemeClr val="dk1"/>
              </a:buClr>
              <a:buSzPts val="1100"/>
              <a:buFont typeface="Arial"/>
              <a:buNone/>
            </a:pPr>
            <a:r>
              <a:rPr b="0" lang="en-US" sz="2800"/>
              <a:t>Încearcă să afli de ce nu participă - dar nu îi confrunta.</a:t>
            </a:r>
            <a:endParaRPr b="0" sz="2800"/>
          </a:p>
          <a:p>
            <a:pPr indent="-228600" lvl="0" marL="457200" rtl="0" algn="just">
              <a:lnSpc>
                <a:spcPct val="100000"/>
              </a:lnSpc>
              <a:spcBef>
                <a:spcPts val="360"/>
              </a:spcBef>
              <a:spcAft>
                <a:spcPts val="0"/>
              </a:spcAft>
              <a:buClr>
                <a:schemeClr val="dk1"/>
              </a:buClr>
              <a:buSzPts val="1100"/>
              <a:buFont typeface="Arial"/>
              <a:buNone/>
            </a:pPr>
            <a:r>
              <a:t/>
            </a:r>
            <a:endParaRPr b="0" sz="2800"/>
          </a:p>
          <a:p>
            <a:pPr indent="-228600" lvl="0" marL="457200" rtl="0" algn="just">
              <a:lnSpc>
                <a:spcPct val="100000"/>
              </a:lnSpc>
              <a:spcBef>
                <a:spcPts val="360"/>
              </a:spcBef>
              <a:spcAft>
                <a:spcPts val="0"/>
              </a:spcAft>
              <a:buClr>
                <a:schemeClr val="dk1"/>
              </a:buClr>
              <a:buSzPts val="1100"/>
              <a:buFont typeface="Arial"/>
              <a:buNone/>
            </a:pPr>
            <a:r>
              <a:rPr b="0" lang="en-US" sz="2800"/>
              <a:t>Nu uita să reamintești tuturor membrilor că opiniile lor sunt valide.</a:t>
            </a:r>
            <a:endParaRPr b="0" sz="2800"/>
          </a:p>
          <a:p>
            <a:pPr indent="-228600" lvl="0" marL="457200" rtl="0" algn="just">
              <a:lnSpc>
                <a:spcPct val="100000"/>
              </a:lnSpc>
              <a:spcBef>
                <a:spcPts val="360"/>
              </a:spcBef>
              <a:spcAft>
                <a:spcPts val="0"/>
              </a:spcAft>
              <a:buSzPts val="1800"/>
              <a:buNone/>
            </a:pPr>
            <a:r>
              <a:t/>
            </a:r>
            <a:endParaRPr b="0" sz="28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III.4. Lipsa concentrării</a:t>
            </a:r>
            <a:endParaRPr/>
          </a:p>
        </p:txBody>
      </p:sp>
      <p:sp>
        <p:nvSpPr>
          <p:cNvPr id="598" name="Google Shape;598;p8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Clr>
                <a:schemeClr val="dk1"/>
              </a:buClr>
              <a:buSzPts val="1100"/>
              <a:buFont typeface="Arial"/>
              <a:buNone/>
            </a:pPr>
            <a:r>
              <a:rPr b="0" lang="en-US" sz="2800"/>
              <a:t>Dacă membrii grupul tău se luptă să se concentreze asupra muncii lor, roagă-i pe toți să vorbească despre sarcinile pe care încearcă să le îndeplinească.</a:t>
            </a:r>
            <a:endParaRPr b="0" sz="2800"/>
          </a:p>
          <a:p>
            <a:pPr indent="-228600" lvl="0" marL="457200" rtl="0" algn="just">
              <a:lnSpc>
                <a:spcPct val="100000"/>
              </a:lnSpc>
              <a:spcBef>
                <a:spcPts val="360"/>
              </a:spcBef>
              <a:spcAft>
                <a:spcPts val="0"/>
              </a:spcAft>
              <a:buClr>
                <a:schemeClr val="dk1"/>
              </a:buClr>
              <a:buSzPts val="1100"/>
              <a:buFont typeface="Arial"/>
              <a:buNone/>
            </a:pPr>
            <a:r>
              <a:t/>
            </a:r>
            <a:endParaRPr b="0" sz="2800"/>
          </a:p>
          <a:p>
            <a:pPr indent="-228600" lvl="0" marL="457200" rtl="0" algn="just">
              <a:lnSpc>
                <a:spcPct val="100000"/>
              </a:lnSpc>
              <a:spcBef>
                <a:spcPts val="360"/>
              </a:spcBef>
              <a:spcAft>
                <a:spcPts val="0"/>
              </a:spcAft>
              <a:buClr>
                <a:schemeClr val="dk1"/>
              </a:buClr>
              <a:buSzPts val="1100"/>
              <a:buFont typeface="Arial"/>
              <a:buNone/>
            </a:pPr>
            <a:r>
              <a:rPr b="0" lang="en-US" sz="2800"/>
              <a:t>Când și-au explicat sarcinile, cere grupului să discute idei despre cum să le finalizeze.</a:t>
            </a:r>
            <a:endParaRPr b="0" sz="2800"/>
          </a:p>
          <a:p>
            <a:pPr indent="-228600" lvl="0" marL="457200" rtl="0" algn="just">
              <a:lnSpc>
                <a:spcPct val="100000"/>
              </a:lnSpc>
              <a:spcBef>
                <a:spcPts val="360"/>
              </a:spcBef>
              <a:spcAft>
                <a:spcPts val="0"/>
              </a:spcAft>
              <a:buSzPts val="1800"/>
              <a:buNone/>
            </a:pPr>
            <a:r>
              <a:t/>
            </a:r>
            <a:endParaRPr b="0" sz="28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9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III.5. Termene depășite</a:t>
            </a:r>
            <a:endParaRPr/>
          </a:p>
        </p:txBody>
      </p:sp>
      <p:sp>
        <p:nvSpPr>
          <p:cNvPr id="604" name="Google Shape;604;p9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Clr>
                <a:schemeClr val="dk1"/>
              </a:buClr>
              <a:buSzPts val="1100"/>
              <a:buFont typeface="Arial"/>
              <a:buNone/>
            </a:pPr>
            <a:r>
              <a:rPr b="0" lang="en-US" sz="2800"/>
              <a:t>Asigură-te că discuți sarcinile cu grupul tău și stabilește termene ferme (și realiste) pentru îndeplinirea acelor sarcini.</a:t>
            </a:r>
            <a:endParaRPr b="0" sz="2800"/>
          </a:p>
          <a:p>
            <a:pPr indent="-228600" lvl="0" marL="457200" rtl="0" algn="just">
              <a:lnSpc>
                <a:spcPct val="100000"/>
              </a:lnSpc>
              <a:spcBef>
                <a:spcPts val="360"/>
              </a:spcBef>
              <a:spcAft>
                <a:spcPts val="0"/>
              </a:spcAft>
              <a:buClr>
                <a:schemeClr val="dk1"/>
              </a:buClr>
              <a:buSzPts val="1100"/>
              <a:buFont typeface="Arial"/>
              <a:buNone/>
            </a:pPr>
            <a:r>
              <a:t/>
            </a:r>
            <a:endParaRPr b="0" sz="2800"/>
          </a:p>
          <a:p>
            <a:pPr indent="-228600" lvl="0" marL="457200" rtl="0" algn="just">
              <a:lnSpc>
                <a:spcPct val="100000"/>
              </a:lnSpc>
              <a:spcBef>
                <a:spcPts val="360"/>
              </a:spcBef>
              <a:spcAft>
                <a:spcPts val="0"/>
              </a:spcAft>
              <a:buSzPts val="1100"/>
              <a:buNone/>
            </a:pPr>
            <a:r>
              <a:rPr b="0" lang="en-US" sz="2800"/>
              <a:t>Toți membrii grupului ar trebui să fie de acord cu aceste termene înainte de a începe să lucrați.</a:t>
            </a:r>
            <a:endParaRPr b="0"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323528" y="-99392"/>
            <a:ext cx="5791200" cy="115212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00000"/>
              <a:buFont typeface="Calibri"/>
              <a:buNone/>
            </a:pPr>
            <a:r>
              <a:rPr lang="en-US" sz="4000">
                <a:latin typeface="Calibri"/>
                <a:ea typeface="Calibri"/>
                <a:cs typeface="Calibri"/>
                <a:sym typeface="Calibri"/>
              </a:rPr>
              <a:t>I.5. PARAMETRI DE GRUP (1)</a:t>
            </a:r>
            <a:endParaRPr/>
          </a:p>
        </p:txBody>
      </p:sp>
      <p:sp>
        <p:nvSpPr>
          <p:cNvPr id="144" name="Google Shape;144;p10"/>
          <p:cNvSpPr txBox="1"/>
          <p:nvPr>
            <p:ph idx="1" type="body"/>
          </p:nvPr>
        </p:nvSpPr>
        <p:spPr>
          <a:xfrm>
            <a:off x="762000" y="1268760"/>
            <a:ext cx="7620000" cy="485740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880"/>
              </a:spcBef>
              <a:spcAft>
                <a:spcPts val="0"/>
              </a:spcAft>
              <a:buClr>
                <a:schemeClr val="dk1"/>
              </a:buClr>
              <a:buSzPts val="1100"/>
              <a:buFont typeface="Arial"/>
              <a:buNone/>
            </a:pPr>
            <a:r>
              <a:rPr b="0" lang="en-US" sz="2170"/>
              <a:t>Orice grup poate fi caracterizat printr-o serie de parametri, cei mai relevanți fiind:</a:t>
            </a:r>
            <a:endParaRPr b="0" sz="2170"/>
          </a:p>
          <a:p>
            <a:pPr indent="-366395" lvl="0" marL="457200" rtl="0" algn="l">
              <a:lnSpc>
                <a:spcPct val="80000"/>
              </a:lnSpc>
              <a:spcBef>
                <a:spcPts val="880"/>
              </a:spcBef>
              <a:spcAft>
                <a:spcPts val="0"/>
              </a:spcAft>
              <a:buSzPts val="2170"/>
              <a:buChar char="●"/>
            </a:pPr>
            <a:r>
              <a:rPr lang="en-US" sz="2170">
                <a:solidFill>
                  <a:srgbClr val="FF0000"/>
                </a:solidFill>
              </a:rPr>
              <a:t>dimensiunea grupului </a:t>
            </a:r>
            <a:r>
              <a:rPr b="0" lang="en-US" sz="2170"/>
              <a:t>- care se referă la numărul de membri care formează un grup;</a:t>
            </a:r>
            <a:endParaRPr b="0" sz="2170"/>
          </a:p>
          <a:p>
            <a:pPr indent="-366395" lvl="0" marL="457200" rtl="0" algn="l">
              <a:lnSpc>
                <a:spcPct val="80000"/>
              </a:lnSpc>
              <a:spcBef>
                <a:spcPts val="0"/>
              </a:spcBef>
              <a:spcAft>
                <a:spcPts val="0"/>
              </a:spcAft>
              <a:buSzPts val="2170"/>
              <a:buChar char="●"/>
            </a:pPr>
            <a:r>
              <a:rPr lang="en-US" sz="2170">
                <a:solidFill>
                  <a:srgbClr val="FF0000"/>
                </a:solidFill>
              </a:rPr>
              <a:t>compoziția grupului </a:t>
            </a:r>
            <a:r>
              <a:rPr b="0" lang="en-US" sz="2170"/>
              <a:t>- respectiv totalitatea elementelor care formează un grup și distribuția lor în funcție de anumite trăsături;</a:t>
            </a:r>
            <a:endParaRPr b="0" sz="2170"/>
          </a:p>
          <a:p>
            <a:pPr indent="-366395" lvl="0" marL="457200" rtl="0" algn="l">
              <a:lnSpc>
                <a:spcPct val="80000"/>
              </a:lnSpc>
              <a:spcBef>
                <a:spcPts val="0"/>
              </a:spcBef>
              <a:spcAft>
                <a:spcPts val="0"/>
              </a:spcAft>
              <a:buSzPts val="2170"/>
              <a:buChar char="●"/>
            </a:pPr>
            <a:r>
              <a:rPr lang="en-US" sz="2170">
                <a:solidFill>
                  <a:srgbClr val="FF0000"/>
                </a:solidFill>
              </a:rPr>
              <a:t>procesele de interacțiune implicate</a:t>
            </a:r>
            <a:r>
              <a:rPr b="0" lang="en-US" sz="2170"/>
              <a:t> - respectiv un spectru larg de relații intergrup: relații ierarhice, relații de management, procese de comunicare verbală și nonverbală, atracții și impulsuri socio-afective etc.</a:t>
            </a:r>
            <a:endParaRPr b="0" sz="2170"/>
          </a:p>
          <a:p>
            <a:pPr indent="-366395" lvl="0" marL="457200" rtl="0" algn="l">
              <a:lnSpc>
                <a:spcPct val="80000"/>
              </a:lnSpc>
              <a:spcBef>
                <a:spcPts val="0"/>
              </a:spcBef>
              <a:spcAft>
                <a:spcPts val="0"/>
              </a:spcAft>
              <a:buSzPts val="2170"/>
              <a:buChar char="●"/>
            </a:pPr>
            <a:r>
              <a:rPr lang="en-US" sz="2170">
                <a:solidFill>
                  <a:srgbClr val="FF0000"/>
                </a:solidFill>
              </a:rPr>
              <a:t>structura grupului</a:t>
            </a:r>
            <a:r>
              <a:rPr b="0" lang="en-US" sz="2170"/>
              <a:t> - respectiv configurația relațiilor dintre membri, diferențierea acestora în funcție de statut-rol;</a:t>
            </a:r>
            <a:endParaRPr b="0" sz="2170"/>
          </a:p>
          <a:p>
            <a:pPr indent="0" lvl="0" marL="0" rtl="0" algn="l">
              <a:lnSpc>
                <a:spcPct val="80000"/>
              </a:lnSpc>
              <a:spcBef>
                <a:spcPts val="880"/>
              </a:spcBef>
              <a:spcAft>
                <a:spcPts val="0"/>
              </a:spcAft>
              <a:buClr>
                <a:schemeClr val="dk1"/>
              </a:buClr>
              <a:buSzPts val="1400"/>
              <a:buNone/>
            </a:pPr>
            <a:r>
              <a:t/>
            </a:r>
            <a:endParaRPr b="0" sz="2170"/>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1"/>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III.6. Alte probleme</a:t>
            </a:r>
            <a:endParaRPr/>
          </a:p>
        </p:txBody>
      </p:sp>
      <p:sp>
        <p:nvSpPr>
          <p:cNvPr id="610" name="Google Shape;610;p91"/>
          <p:cNvSpPr txBox="1"/>
          <p:nvPr>
            <p:ph idx="1" type="body"/>
          </p:nvPr>
        </p:nvSpPr>
        <p:spPr>
          <a:xfrm>
            <a:off x="457200" y="2080246"/>
            <a:ext cx="7620000" cy="4373563"/>
          </a:xfrm>
          <a:prstGeom prst="rect">
            <a:avLst/>
          </a:prstGeom>
          <a:noFill/>
          <a:ln>
            <a:noFill/>
          </a:ln>
        </p:spPr>
        <p:txBody>
          <a:bodyPr anchorCtr="0" anchor="t" bIns="45700" lIns="91425" spcFirstLastPara="1" rIns="91425" wrap="square" tIns="45700">
            <a:normAutofit/>
          </a:bodyPr>
          <a:lstStyle/>
          <a:p>
            <a:pPr indent="-406400" lvl="0" marL="457200" rtl="0" algn="just">
              <a:lnSpc>
                <a:spcPct val="100000"/>
              </a:lnSpc>
              <a:spcBef>
                <a:spcPts val="360"/>
              </a:spcBef>
              <a:spcAft>
                <a:spcPts val="0"/>
              </a:spcAft>
              <a:buSzPts val="2800"/>
              <a:buChar char="●"/>
            </a:pPr>
            <a:r>
              <a:rPr b="0" lang="en-US" sz="2800"/>
              <a:t>lipsa de încredere</a:t>
            </a:r>
            <a:endParaRPr b="0" sz="2800"/>
          </a:p>
          <a:p>
            <a:pPr indent="-406400" lvl="0" marL="457200" rtl="0" algn="just">
              <a:lnSpc>
                <a:spcPct val="100000"/>
              </a:lnSpc>
              <a:spcBef>
                <a:spcPts val="0"/>
              </a:spcBef>
              <a:spcAft>
                <a:spcPts val="0"/>
              </a:spcAft>
              <a:buSzPts val="2800"/>
              <a:buChar char="●"/>
            </a:pPr>
            <a:r>
              <a:rPr b="0" lang="en-US" sz="2800"/>
              <a:t>incapacitatea de a împărtăși informațiile</a:t>
            </a:r>
            <a:endParaRPr b="0" sz="2800"/>
          </a:p>
          <a:p>
            <a:pPr indent="-406400" lvl="0" marL="457200" rtl="0" algn="just">
              <a:lnSpc>
                <a:spcPct val="100000"/>
              </a:lnSpc>
              <a:spcBef>
                <a:spcPts val="0"/>
              </a:spcBef>
              <a:spcAft>
                <a:spcPts val="0"/>
              </a:spcAft>
              <a:buSzPts val="2800"/>
              <a:buChar char="●"/>
            </a:pPr>
            <a:r>
              <a:rPr b="0" lang="en-US" sz="2800"/>
              <a:t>lipsa transparenței</a:t>
            </a:r>
            <a:endParaRPr b="0" sz="2800"/>
          </a:p>
          <a:p>
            <a:pPr indent="-406400" lvl="0" marL="457200" rtl="0" algn="just">
              <a:lnSpc>
                <a:spcPct val="100000"/>
              </a:lnSpc>
              <a:spcBef>
                <a:spcPts val="0"/>
              </a:spcBef>
              <a:spcAft>
                <a:spcPts val="0"/>
              </a:spcAft>
              <a:buSzPts val="2800"/>
              <a:buChar char="●"/>
            </a:pPr>
            <a:r>
              <a:rPr b="0" lang="en-US" sz="2800"/>
              <a:t>lipsa gândirii pe termen lung</a:t>
            </a:r>
            <a:endParaRPr b="0" sz="2800"/>
          </a:p>
          <a:p>
            <a:pPr indent="-406400" lvl="0" marL="457200" rtl="0" algn="just">
              <a:lnSpc>
                <a:spcPct val="100000"/>
              </a:lnSpc>
              <a:spcBef>
                <a:spcPts val="0"/>
              </a:spcBef>
              <a:spcAft>
                <a:spcPts val="0"/>
              </a:spcAft>
              <a:buSzPts val="2800"/>
              <a:buChar char="●"/>
            </a:pPr>
            <a:r>
              <a:rPr b="0" lang="en-US" sz="2800"/>
              <a:t>membrii nu merg în aceeași direcție</a:t>
            </a:r>
            <a:endParaRPr b="0" sz="2800"/>
          </a:p>
          <a:p>
            <a:pPr indent="0" lvl="0" marL="0" rtl="0" algn="just">
              <a:lnSpc>
                <a:spcPct val="100000"/>
              </a:lnSpc>
              <a:spcBef>
                <a:spcPts val="360"/>
              </a:spcBef>
              <a:spcAft>
                <a:spcPts val="0"/>
              </a:spcAft>
              <a:buNone/>
            </a:pPr>
            <a:r>
              <a:t/>
            </a:r>
            <a:endParaRPr b="0" sz="2800"/>
          </a:p>
          <a:p>
            <a:pPr indent="0" lvl="0" marL="0" rtl="0" algn="just">
              <a:lnSpc>
                <a:spcPct val="100000"/>
              </a:lnSpc>
              <a:spcBef>
                <a:spcPts val="360"/>
              </a:spcBef>
              <a:spcAft>
                <a:spcPts val="0"/>
              </a:spcAft>
              <a:buNone/>
            </a:pPr>
            <a:r>
              <a:t/>
            </a:r>
            <a:endParaRPr b="0" sz="28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9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Ce este Bullying-ul?</a:t>
            </a:r>
            <a:endParaRPr/>
          </a:p>
        </p:txBody>
      </p:sp>
      <p:sp>
        <p:nvSpPr>
          <p:cNvPr id="616" name="Google Shape;616;p9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Clr>
                <a:schemeClr val="dk1"/>
              </a:buClr>
              <a:buSzPts val="1100"/>
              <a:buFont typeface="Arial"/>
              <a:buNone/>
            </a:pPr>
            <a:r>
              <a:rPr b="0" lang="en-US"/>
              <a:t>Bullying-ul este o utilizare abuzivă continuă și deliberată a puterii în relații, prin comportamente verbale, fizice și / sau sociale repetate care intenționează să provoace vătămări fizice, sociale și / sau psihologice.</a:t>
            </a:r>
            <a:endParaRPr b="0"/>
          </a:p>
          <a:p>
            <a:pPr indent="-228600" lvl="0" marL="457200" rtl="0" algn="just">
              <a:lnSpc>
                <a:spcPct val="100000"/>
              </a:lnSpc>
              <a:spcBef>
                <a:spcPts val="360"/>
              </a:spcBef>
              <a:spcAft>
                <a:spcPts val="0"/>
              </a:spcAft>
              <a:buClr>
                <a:schemeClr val="dk1"/>
              </a:buClr>
              <a:buSzPts val="1100"/>
              <a:buFont typeface="Arial"/>
              <a:buNone/>
            </a:pPr>
            <a:r>
              <a:t/>
            </a:r>
            <a:endParaRPr b="0"/>
          </a:p>
          <a:p>
            <a:pPr indent="-228600" lvl="0" marL="457200" rtl="0" algn="just">
              <a:lnSpc>
                <a:spcPct val="100000"/>
              </a:lnSpc>
              <a:spcBef>
                <a:spcPts val="360"/>
              </a:spcBef>
              <a:spcAft>
                <a:spcPts val="0"/>
              </a:spcAft>
              <a:buClr>
                <a:schemeClr val="dk1"/>
              </a:buClr>
              <a:buSzPts val="1100"/>
              <a:buFont typeface="Arial"/>
              <a:buNone/>
            </a:pPr>
            <a:r>
              <a:rPr b="0" lang="en-US"/>
              <a:t>Poate implica o persoană sau un grup care își folosește greșit puterea sau puterea percepută asupra uneia sau mai multor persoane care se simt incapabile să oprească acest lucru. Un comportament care trebuie considerat bullying îndeplinește unele cerințe:</a:t>
            </a:r>
            <a:endParaRPr b="0"/>
          </a:p>
          <a:p>
            <a:pPr indent="-228600" lvl="0" marL="457200" rtl="0" algn="just">
              <a:lnSpc>
                <a:spcPct val="100000"/>
              </a:lnSpc>
              <a:spcBef>
                <a:spcPts val="360"/>
              </a:spcBef>
              <a:spcAft>
                <a:spcPts val="0"/>
              </a:spcAft>
              <a:buSzPts val="1800"/>
              <a:buNone/>
            </a:pPr>
            <a:r>
              <a:t/>
            </a:r>
            <a:endParaRPr b="0"/>
          </a:p>
        </p:txBody>
      </p:sp>
      <p:grpSp>
        <p:nvGrpSpPr>
          <p:cNvPr id="617" name="Google Shape;617;p92"/>
          <p:cNvGrpSpPr/>
          <p:nvPr/>
        </p:nvGrpSpPr>
        <p:grpSpPr>
          <a:xfrm>
            <a:off x="971600" y="5013176"/>
            <a:ext cx="7194140" cy="1225440"/>
            <a:chOff x="611560" y="5013176"/>
            <a:chExt cx="7194140" cy="1225440"/>
          </a:xfrm>
        </p:grpSpPr>
        <p:sp>
          <p:nvSpPr>
            <p:cNvPr id="618" name="Google Shape;618;p92"/>
            <p:cNvSpPr/>
            <p:nvPr/>
          </p:nvSpPr>
          <p:spPr>
            <a:xfrm>
              <a:off x="611560" y="5013176"/>
              <a:ext cx="1944216" cy="504056"/>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a:solidFill>
                    <a:schemeClr val="lt1"/>
                  </a:solidFill>
                </a:rPr>
                <a:t>intenții rele</a:t>
              </a:r>
              <a:endParaRPr b="0" i="0" sz="1400" u="none" cap="none" strike="noStrike">
                <a:solidFill>
                  <a:schemeClr val="lt1"/>
                </a:solidFill>
                <a:latin typeface="Arial"/>
                <a:ea typeface="Arial"/>
                <a:cs typeface="Arial"/>
                <a:sym typeface="Arial"/>
              </a:endParaRPr>
            </a:p>
          </p:txBody>
        </p:sp>
        <p:sp>
          <p:nvSpPr>
            <p:cNvPr id="619" name="Google Shape;619;p92"/>
            <p:cNvSpPr/>
            <p:nvPr/>
          </p:nvSpPr>
          <p:spPr>
            <a:xfrm>
              <a:off x="2915816" y="5013176"/>
              <a:ext cx="2309192"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a:solidFill>
                    <a:schemeClr val="lt1"/>
                  </a:solidFill>
                </a:rPr>
                <a:t>dezechilibru de putere</a:t>
              </a:r>
              <a:endParaRPr b="0" i="0" sz="1400" u="none" cap="none" strike="noStrike">
                <a:solidFill>
                  <a:schemeClr val="lt1"/>
                </a:solidFill>
                <a:latin typeface="Arial"/>
                <a:ea typeface="Arial"/>
                <a:cs typeface="Arial"/>
                <a:sym typeface="Arial"/>
              </a:endParaRPr>
            </a:p>
          </p:txBody>
        </p:sp>
        <p:sp>
          <p:nvSpPr>
            <p:cNvPr id="620" name="Google Shape;620;p92"/>
            <p:cNvSpPr/>
            <p:nvPr/>
          </p:nvSpPr>
          <p:spPr>
            <a:xfrm>
              <a:off x="5496508" y="5022306"/>
              <a:ext cx="2309192"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a:solidFill>
                    <a:schemeClr val="lt1"/>
                  </a:solidFill>
                </a:rPr>
                <a:t>repetare</a:t>
              </a:r>
              <a:endParaRPr b="0" i="0" sz="1400" u="none" cap="none" strike="noStrike">
                <a:solidFill>
                  <a:schemeClr val="lt1"/>
                </a:solidFill>
                <a:latin typeface="Arial"/>
                <a:ea typeface="Arial"/>
                <a:cs typeface="Arial"/>
                <a:sym typeface="Arial"/>
              </a:endParaRPr>
            </a:p>
          </p:txBody>
        </p:sp>
        <p:sp>
          <p:nvSpPr>
            <p:cNvPr id="621" name="Google Shape;621;p92"/>
            <p:cNvSpPr/>
            <p:nvPr/>
          </p:nvSpPr>
          <p:spPr>
            <a:xfrm>
              <a:off x="1401179" y="5740646"/>
              <a:ext cx="2309193"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a:solidFill>
                    <a:schemeClr val="lt1"/>
                  </a:solidFill>
                </a:rPr>
                <a:t>suferință</a:t>
              </a:r>
              <a:endParaRPr b="0" i="0" sz="1400" u="none" cap="none" strike="noStrike">
                <a:solidFill>
                  <a:schemeClr val="lt1"/>
                </a:solidFill>
                <a:latin typeface="Arial"/>
                <a:ea typeface="Arial"/>
                <a:cs typeface="Arial"/>
                <a:sym typeface="Arial"/>
              </a:endParaRPr>
            </a:p>
          </p:txBody>
        </p:sp>
        <p:sp>
          <p:nvSpPr>
            <p:cNvPr id="622" name="Google Shape;622;p92"/>
            <p:cNvSpPr/>
            <p:nvPr/>
          </p:nvSpPr>
          <p:spPr>
            <a:xfrm>
              <a:off x="4654351" y="5740646"/>
              <a:ext cx="2274408"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a:solidFill>
                    <a:schemeClr val="lt1"/>
                  </a:solidFill>
                </a:rPr>
                <a:t>provocare</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Bullying - Statistici (1)</a:t>
            </a:r>
            <a:endParaRPr/>
          </a:p>
        </p:txBody>
      </p:sp>
      <p:sp>
        <p:nvSpPr>
          <p:cNvPr id="628" name="Google Shape;628;p9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100"/>
              <a:buFont typeface="Arial"/>
              <a:buNone/>
            </a:pPr>
            <a:r>
              <a:rPr b="0" lang="en-US"/>
              <a:t>1. Mai mult de unul din cinci studenți declară că au fost agresați în viața lor</a:t>
            </a:r>
            <a:endParaRPr b="0"/>
          </a:p>
          <a:p>
            <a:pPr indent="-228600" lvl="0" marL="457200" rtl="0" algn="l">
              <a:lnSpc>
                <a:spcPct val="100000"/>
              </a:lnSpc>
              <a:spcBef>
                <a:spcPts val="360"/>
              </a:spcBef>
              <a:spcAft>
                <a:spcPts val="0"/>
              </a:spcAft>
              <a:buClr>
                <a:schemeClr val="dk1"/>
              </a:buClr>
              <a:buSzPts val="1100"/>
              <a:buFont typeface="Arial"/>
              <a:buNone/>
            </a:pPr>
            <a:r>
              <a:t/>
            </a:r>
            <a:endParaRPr b="0"/>
          </a:p>
          <a:p>
            <a:pPr indent="-228600" lvl="0" marL="457200" rtl="0" algn="l">
              <a:lnSpc>
                <a:spcPct val="100000"/>
              </a:lnSpc>
              <a:spcBef>
                <a:spcPts val="360"/>
              </a:spcBef>
              <a:spcAft>
                <a:spcPts val="0"/>
              </a:spcAft>
              <a:buClr>
                <a:schemeClr val="dk1"/>
              </a:buClr>
              <a:buSzPts val="1100"/>
              <a:buFont typeface="Arial"/>
              <a:buNone/>
            </a:pPr>
            <a:r>
              <a:rPr b="0" lang="en-US"/>
              <a:t> 2. Studenții hărțuiți au raportat că hărțuirea a avut loc în următoarele locuri:</a:t>
            </a:r>
            <a:endParaRPr b="0"/>
          </a:p>
          <a:p>
            <a:pPr indent="-228600" lvl="0" marL="457200" rtl="0" algn="l">
              <a:lnSpc>
                <a:spcPct val="100000"/>
              </a:lnSpc>
              <a:spcBef>
                <a:spcPts val="360"/>
              </a:spcBef>
              <a:spcAft>
                <a:spcPts val="0"/>
              </a:spcAft>
              <a:buClr>
                <a:schemeClr val="dk1"/>
              </a:buClr>
              <a:buSzPts val="1100"/>
              <a:buFont typeface="Arial"/>
              <a:buNone/>
            </a:pPr>
            <a:r>
              <a:t/>
            </a:r>
            <a:endParaRPr b="0"/>
          </a:p>
          <a:p>
            <a:pPr indent="-342900" lvl="0" marL="914400" rtl="0" algn="l">
              <a:lnSpc>
                <a:spcPct val="100000"/>
              </a:lnSpc>
              <a:spcBef>
                <a:spcPts val="360"/>
              </a:spcBef>
              <a:spcAft>
                <a:spcPts val="0"/>
              </a:spcAft>
              <a:buSzPts val="1800"/>
              <a:buChar char="●"/>
            </a:pPr>
            <a:r>
              <a:rPr b="0" lang="en-US"/>
              <a:t>42% pe hol sau în casa scărilor la școală</a:t>
            </a:r>
            <a:endParaRPr b="0"/>
          </a:p>
          <a:p>
            <a:pPr indent="-342900" lvl="0" marL="914400" rtl="0" algn="l">
              <a:lnSpc>
                <a:spcPct val="100000"/>
              </a:lnSpc>
              <a:spcBef>
                <a:spcPts val="0"/>
              </a:spcBef>
              <a:spcAft>
                <a:spcPts val="0"/>
              </a:spcAft>
              <a:buSzPts val="1800"/>
              <a:buChar char="●"/>
            </a:pPr>
            <a:r>
              <a:rPr b="0" lang="en-US"/>
              <a:t>34% în clasă</a:t>
            </a:r>
            <a:endParaRPr b="0"/>
          </a:p>
          <a:p>
            <a:pPr indent="-342900" lvl="0" marL="914400" rtl="0" algn="l">
              <a:lnSpc>
                <a:spcPct val="100000"/>
              </a:lnSpc>
              <a:spcBef>
                <a:spcPts val="0"/>
              </a:spcBef>
              <a:spcAft>
                <a:spcPts val="0"/>
              </a:spcAft>
              <a:buSzPts val="1800"/>
              <a:buChar char="●"/>
            </a:pPr>
            <a:r>
              <a:rPr b="0" lang="en-US"/>
              <a:t>22% în cantină</a:t>
            </a:r>
            <a:endParaRPr b="0"/>
          </a:p>
          <a:p>
            <a:pPr indent="-342900" lvl="0" marL="914400" rtl="0" algn="l">
              <a:lnSpc>
                <a:spcPct val="100000"/>
              </a:lnSpc>
              <a:spcBef>
                <a:spcPts val="0"/>
              </a:spcBef>
              <a:spcAft>
                <a:spcPts val="0"/>
              </a:spcAft>
              <a:buSzPts val="1800"/>
              <a:buChar char="●"/>
            </a:pPr>
            <a:r>
              <a:rPr b="0" lang="en-US"/>
              <a:t>19% în afara școlii</a:t>
            </a:r>
            <a:endParaRPr b="0"/>
          </a:p>
          <a:p>
            <a:pPr indent="-342900" lvl="0" marL="914400" rtl="0" algn="l">
              <a:lnSpc>
                <a:spcPct val="100000"/>
              </a:lnSpc>
              <a:spcBef>
                <a:spcPts val="0"/>
              </a:spcBef>
              <a:spcAft>
                <a:spcPts val="0"/>
              </a:spcAft>
              <a:buSzPts val="1800"/>
              <a:buChar char="●"/>
            </a:pPr>
            <a:r>
              <a:rPr b="0" lang="en-US"/>
              <a:t>10% </a:t>
            </a:r>
            <a:r>
              <a:rPr b="0" lang="en-US"/>
              <a:t>în</a:t>
            </a:r>
            <a:r>
              <a:rPr b="0" lang="en-US"/>
              <a:t> autobuzul școlar</a:t>
            </a:r>
            <a:endParaRPr b="0"/>
          </a:p>
          <a:p>
            <a:pPr indent="-342900" lvl="0" marL="914400" rtl="0" algn="l">
              <a:lnSpc>
                <a:spcPct val="100000"/>
              </a:lnSpc>
              <a:spcBef>
                <a:spcPts val="0"/>
              </a:spcBef>
              <a:spcAft>
                <a:spcPts val="0"/>
              </a:spcAft>
              <a:buSzPts val="1800"/>
              <a:buChar char="●"/>
            </a:pPr>
            <a:r>
              <a:rPr b="0" lang="en-US"/>
              <a:t>9% în baie sau vestiar</a:t>
            </a:r>
            <a:endParaRPr b="0"/>
          </a:p>
          <a:p>
            <a:pPr indent="-228600" lvl="0" marL="457200" rtl="0" algn="l">
              <a:lnSpc>
                <a:spcPct val="100000"/>
              </a:lnSpc>
              <a:spcBef>
                <a:spcPts val="360"/>
              </a:spcBef>
              <a:spcAft>
                <a:spcPts val="0"/>
              </a:spcAft>
              <a:buClr>
                <a:schemeClr val="dk1"/>
              </a:buClr>
              <a:buSzPts val="1946"/>
              <a:buNone/>
            </a:pPr>
            <a:r>
              <a:t/>
            </a:r>
            <a:endParaRPr b="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9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en-US"/>
              <a:t>Bullying - Statistici (2)</a:t>
            </a:r>
            <a:endParaRPr/>
          </a:p>
        </p:txBody>
      </p:sp>
      <p:sp>
        <p:nvSpPr>
          <p:cNvPr id="634" name="Google Shape;634;p9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100"/>
              <a:buFont typeface="Arial"/>
              <a:buNone/>
            </a:pPr>
            <a:r>
              <a:rPr b="0" lang="en-US"/>
              <a:t>3. Motivele de hărțuite raportate cel mai adesea de către elevi includ:</a:t>
            </a:r>
            <a:endParaRPr b="0"/>
          </a:p>
          <a:p>
            <a:pPr indent="-342900" lvl="0" marL="914400" rtl="0" algn="l">
              <a:lnSpc>
                <a:spcPct val="100000"/>
              </a:lnSpc>
              <a:spcBef>
                <a:spcPts val="360"/>
              </a:spcBef>
              <a:spcAft>
                <a:spcPts val="0"/>
              </a:spcAft>
              <a:buSzPts val="1800"/>
              <a:buChar char="●"/>
            </a:pPr>
            <a:r>
              <a:rPr b="0" lang="en-US"/>
              <a:t>Aspectul fizic</a:t>
            </a:r>
            <a:endParaRPr b="0"/>
          </a:p>
          <a:p>
            <a:pPr indent="-342900" lvl="0" marL="914400" rtl="0" algn="l">
              <a:lnSpc>
                <a:spcPct val="100000"/>
              </a:lnSpc>
              <a:spcBef>
                <a:spcPts val="0"/>
              </a:spcBef>
              <a:spcAft>
                <a:spcPts val="0"/>
              </a:spcAft>
              <a:buSzPts val="1800"/>
              <a:buChar char="●"/>
            </a:pPr>
            <a:r>
              <a:rPr b="0" lang="en-US"/>
              <a:t>Rasa / etnia</a:t>
            </a:r>
            <a:endParaRPr b="0"/>
          </a:p>
          <a:p>
            <a:pPr indent="-342900" lvl="0" marL="914400" rtl="0" algn="l">
              <a:lnSpc>
                <a:spcPct val="100000"/>
              </a:lnSpc>
              <a:spcBef>
                <a:spcPts val="0"/>
              </a:spcBef>
              <a:spcAft>
                <a:spcPts val="0"/>
              </a:spcAft>
              <a:buSzPts val="1800"/>
              <a:buChar char="●"/>
            </a:pPr>
            <a:r>
              <a:rPr b="0" lang="en-US"/>
              <a:t>Genul</a:t>
            </a:r>
            <a:endParaRPr b="0"/>
          </a:p>
          <a:p>
            <a:pPr indent="-342900" lvl="0" marL="914400" rtl="0" algn="l">
              <a:lnSpc>
                <a:spcPct val="100000"/>
              </a:lnSpc>
              <a:spcBef>
                <a:spcPts val="0"/>
              </a:spcBef>
              <a:spcAft>
                <a:spcPts val="0"/>
              </a:spcAft>
              <a:buSzPts val="1800"/>
              <a:buChar char="●"/>
            </a:pPr>
            <a:r>
              <a:rPr b="0" lang="en-US"/>
              <a:t>Handicapul</a:t>
            </a:r>
            <a:endParaRPr b="0"/>
          </a:p>
          <a:p>
            <a:pPr indent="-342900" lvl="0" marL="914400" rtl="0" algn="l">
              <a:lnSpc>
                <a:spcPct val="100000"/>
              </a:lnSpc>
              <a:spcBef>
                <a:spcPts val="0"/>
              </a:spcBef>
              <a:spcAft>
                <a:spcPts val="0"/>
              </a:spcAft>
              <a:buSzPts val="1800"/>
              <a:buChar char="●"/>
            </a:pPr>
            <a:r>
              <a:rPr b="0" lang="en-US"/>
              <a:t>Religia</a:t>
            </a:r>
            <a:endParaRPr b="0"/>
          </a:p>
          <a:p>
            <a:pPr indent="-342900" lvl="0" marL="914400" rtl="0" algn="l">
              <a:lnSpc>
                <a:spcPct val="100000"/>
              </a:lnSpc>
              <a:spcBef>
                <a:spcPts val="0"/>
              </a:spcBef>
              <a:spcAft>
                <a:spcPts val="0"/>
              </a:spcAft>
              <a:buSzPts val="1800"/>
              <a:buChar char="●"/>
            </a:pPr>
            <a:r>
              <a:rPr b="0" lang="en-US"/>
              <a:t>Orientarea sexuală</a:t>
            </a:r>
            <a:endParaRPr b="0"/>
          </a:p>
          <a:p>
            <a:pPr indent="-228600" lvl="0" marL="457200" rtl="0" algn="l">
              <a:lnSpc>
                <a:spcPct val="100000"/>
              </a:lnSpc>
              <a:spcBef>
                <a:spcPts val="360"/>
              </a:spcBef>
              <a:spcAft>
                <a:spcPts val="0"/>
              </a:spcAft>
              <a:buClr>
                <a:schemeClr val="dk1"/>
              </a:buClr>
              <a:buSzPts val="1100"/>
              <a:buFont typeface="Arial"/>
              <a:buNone/>
            </a:pPr>
            <a:r>
              <a:rPr b="0" lang="en-US"/>
              <a:t> </a:t>
            </a:r>
            <a:endParaRPr b="0"/>
          </a:p>
          <a:p>
            <a:pPr indent="-228600" lvl="0" marL="457200" rtl="0" algn="l">
              <a:lnSpc>
                <a:spcPct val="100000"/>
              </a:lnSpc>
              <a:spcBef>
                <a:spcPts val="360"/>
              </a:spcBef>
              <a:spcAft>
                <a:spcPts val="0"/>
              </a:spcAft>
              <a:buClr>
                <a:schemeClr val="dk1"/>
              </a:buClr>
              <a:buSzPts val="1100"/>
              <a:buFont typeface="Arial"/>
              <a:buNone/>
            </a:pPr>
            <a:r>
              <a:rPr b="0" lang="en-US"/>
              <a:t>4. Programele de prevenire a hărțuirii la nivel școlar reduc hărțuirea cu până la 25%.</a:t>
            </a:r>
            <a:endParaRPr b="0"/>
          </a:p>
          <a:p>
            <a:pPr indent="-228600" lvl="0" marL="457200" rtl="0" algn="l">
              <a:lnSpc>
                <a:spcPct val="100000"/>
              </a:lnSpc>
              <a:spcBef>
                <a:spcPts val="360"/>
              </a:spcBef>
              <a:spcAft>
                <a:spcPts val="0"/>
              </a:spcAft>
              <a:buClr>
                <a:schemeClr val="dk1"/>
              </a:buClr>
              <a:buSzPts val="1800"/>
              <a:buNone/>
            </a:pPr>
            <a:r>
              <a:t/>
            </a:r>
            <a:endParaRPr b="0"/>
          </a:p>
        </p:txBody>
      </p:sp>
      <p:sp>
        <p:nvSpPr>
          <p:cNvPr id="635" name="Google Shape;635;p94"/>
          <p:cNvSpPr txBox="1"/>
          <p:nvPr/>
        </p:nvSpPr>
        <p:spPr>
          <a:xfrm>
            <a:off x="4427984" y="6169779"/>
            <a:ext cx="439248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Source: </a:t>
            </a: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https://www.uopeople.edu/blog/definition-of-bullying/</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9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en-US"/>
              <a:t>Bullying - Statistici (3)</a:t>
            </a:r>
            <a:endParaRPr/>
          </a:p>
        </p:txBody>
      </p:sp>
      <p:sp>
        <p:nvSpPr>
          <p:cNvPr id="641" name="Google Shape;641;p9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8600" lvl="0" marL="457200" rtl="0" algn="just">
              <a:lnSpc>
                <a:spcPct val="100000"/>
              </a:lnSpc>
              <a:spcBef>
                <a:spcPts val="360"/>
              </a:spcBef>
              <a:spcAft>
                <a:spcPts val="0"/>
              </a:spcAft>
              <a:buClr>
                <a:schemeClr val="dk1"/>
              </a:buClr>
              <a:buSzPts val="1100"/>
              <a:buFont typeface="Arial"/>
              <a:buNone/>
            </a:pPr>
            <a:r>
              <a:rPr b="0" lang="en-US"/>
              <a:t>Potrivit UNICEF, mai mult de unul din trei elevi în vârstă de </a:t>
            </a:r>
            <a:r>
              <a:rPr lang="en-US" sz="2200">
                <a:solidFill>
                  <a:srgbClr val="4A86E8"/>
                </a:solidFill>
              </a:rPr>
              <a:t>13-15</a:t>
            </a:r>
            <a:r>
              <a:rPr b="0" lang="en-US"/>
              <a:t> ani suferă de agresiune și aproximativ aceeași proporție este implicată în lupte fizice.</a:t>
            </a:r>
            <a:endParaRPr b="0"/>
          </a:p>
          <a:p>
            <a:pPr indent="-228600" lvl="0" marL="457200" rtl="0" algn="just">
              <a:lnSpc>
                <a:spcPct val="100000"/>
              </a:lnSpc>
              <a:spcBef>
                <a:spcPts val="360"/>
              </a:spcBef>
              <a:spcAft>
                <a:spcPts val="0"/>
              </a:spcAft>
              <a:buClr>
                <a:schemeClr val="dk1"/>
              </a:buClr>
              <a:buSzPts val="1100"/>
              <a:buFont typeface="Arial"/>
              <a:buNone/>
            </a:pPr>
            <a:r>
              <a:t/>
            </a:r>
            <a:endParaRPr b="0"/>
          </a:p>
          <a:p>
            <a:pPr indent="-228600" lvl="0" marL="457200" rtl="0" algn="just">
              <a:lnSpc>
                <a:spcPct val="100000"/>
              </a:lnSpc>
              <a:spcBef>
                <a:spcPts val="360"/>
              </a:spcBef>
              <a:spcAft>
                <a:spcPts val="0"/>
              </a:spcAft>
              <a:buClr>
                <a:schemeClr val="dk1"/>
              </a:buClr>
              <a:buSzPts val="1100"/>
              <a:buFont typeface="Arial"/>
              <a:buNone/>
            </a:pPr>
            <a:r>
              <a:rPr lang="en-US" sz="2200">
                <a:solidFill>
                  <a:srgbClr val="4A86E8"/>
                </a:solidFill>
              </a:rPr>
              <a:t>16,1%</a:t>
            </a:r>
            <a:r>
              <a:rPr lang="en-US"/>
              <a:t> </a:t>
            </a:r>
            <a:r>
              <a:rPr b="0" lang="en-US"/>
              <a:t>dintre copiii agresați au suferit agresiuni fizice, iar </a:t>
            </a:r>
            <a:r>
              <a:rPr lang="en-US" sz="2200">
                <a:solidFill>
                  <a:srgbClr val="4A86E8"/>
                </a:solidFill>
              </a:rPr>
              <a:t>11,2%</a:t>
            </a:r>
            <a:r>
              <a:rPr b="0" lang="en-US"/>
              <a:t> au suferit agresiuni sexuale.</a:t>
            </a:r>
            <a:endParaRPr b="0"/>
          </a:p>
          <a:p>
            <a:pPr indent="-228600" lvl="0" marL="457200" rtl="0" algn="just">
              <a:lnSpc>
                <a:spcPct val="100000"/>
              </a:lnSpc>
              <a:spcBef>
                <a:spcPts val="360"/>
              </a:spcBef>
              <a:spcAft>
                <a:spcPts val="0"/>
              </a:spcAft>
              <a:buClr>
                <a:schemeClr val="dk1"/>
              </a:buClr>
              <a:buSzPts val="1100"/>
              <a:buFont typeface="Arial"/>
              <a:buNone/>
            </a:pPr>
            <a:r>
              <a:t/>
            </a:r>
            <a:endParaRPr b="0"/>
          </a:p>
          <a:p>
            <a:pPr indent="-228600" lvl="0" marL="457200" rtl="0" algn="just">
              <a:lnSpc>
                <a:spcPct val="100000"/>
              </a:lnSpc>
              <a:spcBef>
                <a:spcPts val="360"/>
              </a:spcBef>
              <a:spcAft>
                <a:spcPts val="0"/>
              </a:spcAft>
              <a:buClr>
                <a:schemeClr val="dk1"/>
              </a:buClr>
              <a:buSzPts val="1100"/>
              <a:buFont typeface="Arial"/>
              <a:buNone/>
            </a:pPr>
            <a:r>
              <a:rPr b="0" lang="en-US"/>
              <a:t>În </a:t>
            </a:r>
            <a:r>
              <a:rPr lang="en-US" sz="2200">
                <a:solidFill>
                  <a:srgbClr val="4A86E8"/>
                </a:solidFill>
              </a:rPr>
              <a:t>39</a:t>
            </a:r>
            <a:r>
              <a:rPr b="0" lang="en-US"/>
              <a:t> de țări industrializate, </a:t>
            </a:r>
            <a:r>
              <a:rPr lang="en-US" sz="2200">
                <a:solidFill>
                  <a:srgbClr val="4A86E8"/>
                </a:solidFill>
              </a:rPr>
              <a:t>17</a:t>
            </a:r>
            <a:r>
              <a:rPr b="0" lang="en-US"/>
              <a:t> milioane de tineri adolescenți au recunoscut că au agresat pe alții la școală.</a:t>
            </a:r>
            <a:endParaRPr b="0"/>
          </a:p>
          <a:p>
            <a:pPr indent="-228600" lvl="0" marL="457200" rtl="0" algn="just">
              <a:lnSpc>
                <a:spcPct val="100000"/>
              </a:lnSpc>
              <a:spcBef>
                <a:spcPts val="360"/>
              </a:spcBef>
              <a:spcAft>
                <a:spcPts val="0"/>
              </a:spcAft>
              <a:buClr>
                <a:schemeClr val="dk1"/>
              </a:buClr>
              <a:buSzPts val="1100"/>
              <a:buFont typeface="Arial"/>
              <a:buNone/>
            </a:pPr>
            <a:r>
              <a:t/>
            </a:r>
            <a:endParaRPr b="0"/>
          </a:p>
          <a:p>
            <a:pPr indent="-228600" lvl="0" marL="457200" rtl="0" algn="just">
              <a:lnSpc>
                <a:spcPct val="100000"/>
              </a:lnSpc>
              <a:spcBef>
                <a:spcPts val="360"/>
              </a:spcBef>
              <a:spcAft>
                <a:spcPts val="0"/>
              </a:spcAft>
              <a:buClr>
                <a:schemeClr val="dk1"/>
              </a:buClr>
              <a:buSzPts val="1100"/>
              <a:buFont typeface="Arial"/>
              <a:buNone/>
            </a:pPr>
            <a:r>
              <a:rPr b="0" lang="en-US"/>
              <a:t>Victimele agresiunii cibernetice nu își raportează adesea victimizarea și au de opt ori mai multe șanse să ducă o armă la școală.</a:t>
            </a:r>
            <a:endParaRPr b="0"/>
          </a:p>
          <a:p>
            <a:pPr indent="-228600" lvl="0" marL="457200" rtl="0" algn="just">
              <a:lnSpc>
                <a:spcPct val="100000"/>
              </a:lnSpc>
              <a:spcBef>
                <a:spcPts val="360"/>
              </a:spcBef>
              <a:spcAft>
                <a:spcPts val="0"/>
              </a:spcAft>
              <a:buSzPts val="1800"/>
              <a:buNone/>
            </a:pPr>
            <a:r>
              <a:t/>
            </a:r>
            <a:endParaRPr b="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96"/>
          <p:cNvSpPr txBox="1"/>
          <p:nvPr>
            <p:ph type="title"/>
          </p:nvPr>
        </p:nvSpPr>
        <p:spPr>
          <a:xfrm>
            <a:off x="387530" y="390390"/>
            <a:ext cx="5791200" cy="71078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Tipuri de intimidare</a:t>
            </a:r>
            <a:endParaRPr/>
          </a:p>
        </p:txBody>
      </p:sp>
      <p:grpSp>
        <p:nvGrpSpPr>
          <p:cNvPr id="647" name="Google Shape;647;p96"/>
          <p:cNvGrpSpPr/>
          <p:nvPr/>
        </p:nvGrpSpPr>
        <p:grpSpPr>
          <a:xfrm>
            <a:off x="387525" y="1775403"/>
            <a:ext cx="7460205" cy="4747354"/>
            <a:chOff x="-440059" y="2586"/>
            <a:chExt cx="7460205" cy="4747354"/>
          </a:xfrm>
        </p:grpSpPr>
        <p:sp>
          <p:nvSpPr>
            <p:cNvPr id="648" name="Google Shape;648;p96"/>
            <p:cNvSpPr/>
            <p:nvPr/>
          </p:nvSpPr>
          <p:spPr>
            <a:xfrm rot="5400000">
              <a:off x="3364247" y="116976"/>
              <a:ext cx="1759843" cy="1531064"/>
            </a:xfrm>
            <a:prstGeom prst="hexagon">
              <a:avLst>
                <a:gd fmla="val 25000" name="adj"/>
                <a:gd fmla="val 115470" name="vf"/>
              </a:avLst>
            </a:prstGeom>
            <a:solidFill>
              <a:srgbClr val="43C1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6"/>
            <p:cNvSpPr txBox="1"/>
            <p:nvPr/>
          </p:nvSpPr>
          <p:spPr>
            <a:xfrm>
              <a:off x="3584666" y="276834"/>
              <a:ext cx="1266300" cy="1211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SOCIAL</a:t>
              </a:r>
              <a:r>
                <a:rPr b="1" lang="en-US" sz="1800">
                  <a:solidFill>
                    <a:schemeClr val="lt1"/>
                  </a:solidFill>
                </a:rPr>
                <a:t>Ă</a:t>
              </a:r>
              <a:endParaRPr b="1" i="0" sz="1800" u="none" cap="none" strike="noStrike">
                <a:solidFill>
                  <a:schemeClr val="lt1"/>
                </a:solidFill>
                <a:latin typeface="Arial"/>
                <a:ea typeface="Arial"/>
                <a:cs typeface="Arial"/>
                <a:sym typeface="Arial"/>
              </a:endParaRPr>
            </a:p>
          </p:txBody>
        </p:sp>
        <p:sp>
          <p:nvSpPr>
            <p:cNvPr id="650" name="Google Shape;650;p96"/>
            <p:cNvSpPr/>
            <p:nvPr/>
          </p:nvSpPr>
          <p:spPr>
            <a:xfrm>
              <a:off x="792092" y="360035"/>
              <a:ext cx="1963985" cy="1055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6"/>
            <p:cNvSpPr/>
            <p:nvPr/>
          </p:nvSpPr>
          <p:spPr>
            <a:xfrm rot="5400000">
              <a:off x="1710697" y="116976"/>
              <a:ext cx="1759843" cy="1531064"/>
            </a:xfrm>
            <a:prstGeom prst="hexagon">
              <a:avLst>
                <a:gd fmla="val 25000" name="adj"/>
                <a:gd fmla="val 115470" name="vf"/>
              </a:avLst>
            </a:prstGeom>
            <a:solidFill>
              <a:srgbClr val="44C3B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6"/>
            <p:cNvSpPr txBox="1"/>
            <p:nvPr/>
          </p:nvSpPr>
          <p:spPr>
            <a:xfrm>
              <a:off x="2063677" y="276829"/>
              <a:ext cx="1053882" cy="12113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53" name="Google Shape;653;p96"/>
            <p:cNvSpPr/>
            <p:nvPr/>
          </p:nvSpPr>
          <p:spPr>
            <a:xfrm rot="5400000">
              <a:off x="2534304" y="1610731"/>
              <a:ext cx="1759843" cy="1531064"/>
            </a:xfrm>
            <a:prstGeom prst="hexagon">
              <a:avLst>
                <a:gd fmla="val 25000" name="adj"/>
                <a:gd fmla="val 115470" name="vf"/>
              </a:avLst>
            </a:prstGeom>
            <a:solidFill>
              <a:srgbClr val="46C6B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6"/>
            <p:cNvSpPr txBox="1"/>
            <p:nvPr/>
          </p:nvSpPr>
          <p:spPr>
            <a:xfrm>
              <a:off x="2887284" y="1770584"/>
              <a:ext cx="1053882" cy="12113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BULLYING</a:t>
              </a:r>
              <a:endParaRPr/>
            </a:p>
          </p:txBody>
        </p:sp>
        <p:sp>
          <p:nvSpPr>
            <p:cNvPr id="655" name="Google Shape;655;p96"/>
            <p:cNvSpPr/>
            <p:nvPr/>
          </p:nvSpPr>
          <p:spPr>
            <a:xfrm>
              <a:off x="432057" y="1848310"/>
              <a:ext cx="1900631" cy="1055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6"/>
            <p:cNvSpPr txBox="1"/>
            <p:nvPr/>
          </p:nvSpPr>
          <p:spPr>
            <a:xfrm>
              <a:off x="-440059" y="1848309"/>
              <a:ext cx="2772900" cy="1056000"/>
            </a:xfrm>
            <a:prstGeom prst="rect">
              <a:avLst/>
            </a:prstGeom>
            <a:noFill/>
            <a:ln>
              <a:noFill/>
            </a:ln>
          </p:spPr>
          <p:txBody>
            <a:bodyPr anchorCtr="0" anchor="ctr" bIns="106675" lIns="106675" spcFirstLastPara="1" rIns="106675" wrap="square" tIns="106675">
              <a:noAutofit/>
            </a:bodyPr>
            <a:lstStyle/>
            <a:p>
              <a:pPr indent="0" lvl="0" marL="0" marR="0" rtl="0" algn="r">
                <a:lnSpc>
                  <a:spcPct val="90000"/>
                </a:lnSpc>
                <a:spcBef>
                  <a:spcPts val="0"/>
                </a:spcBef>
                <a:spcAft>
                  <a:spcPts val="0"/>
                </a:spcAft>
                <a:buClr>
                  <a:srgbClr val="000000"/>
                </a:buClr>
                <a:buSzPts val="2800"/>
                <a:buFont typeface="Arial"/>
                <a:buNone/>
              </a:pPr>
              <a:r>
                <a:rPr b="1" lang="en-US" sz="2800"/>
                <a:t>CIBERNETICĂ</a:t>
              </a:r>
              <a:endParaRPr b="1" i="0" sz="2800" u="none" cap="none" strike="noStrike">
                <a:solidFill>
                  <a:srgbClr val="000000"/>
                </a:solidFill>
                <a:latin typeface="Arial"/>
                <a:ea typeface="Arial"/>
                <a:cs typeface="Arial"/>
                <a:sym typeface="Arial"/>
              </a:endParaRPr>
            </a:p>
          </p:txBody>
        </p:sp>
        <p:sp>
          <p:nvSpPr>
            <p:cNvPr id="657" name="Google Shape;657;p96"/>
            <p:cNvSpPr/>
            <p:nvPr/>
          </p:nvSpPr>
          <p:spPr>
            <a:xfrm rot="5400000">
              <a:off x="4187854" y="1610731"/>
              <a:ext cx="1759843" cy="1531064"/>
            </a:xfrm>
            <a:prstGeom prst="hexagon">
              <a:avLst>
                <a:gd fmla="val 25000" name="adj"/>
                <a:gd fmla="val 115470" name="vf"/>
              </a:avLst>
            </a:prstGeom>
            <a:solidFill>
              <a:srgbClr val="48C3C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96"/>
            <p:cNvSpPr txBox="1"/>
            <p:nvPr/>
          </p:nvSpPr>
          <p:spPr>
            <a:xfrm>
              <a:off x="4540834" y="1770584"/>
              <a:ext cx="1053882" cy="12113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59" name="Google Shape;659;p96"/>
            <p:cNvSpPr/>
            <p:nvPr/>
          </p:nvSpPr>
          <p:spPr>
            <a:xfrm rot="5400000">
              <a:off x="3364247" y="3104487"/>
              <a:ext cx="1759843" cy="1531064"/>
            </a:xfrm>
            <a:prstGeom prst="hexagon">
              <a:avLst>
                <a:gd fmla="val 25000" name="adj"/>
                <a:gd fmla="val 115470" name="vf"/>
              </a:avLst>
            </a:prstGeom>
            <a:solidFill>
              <a:srgbClr val="49BBC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96"/>
            <p:cNvSpPr txBox="1"/>
            <p:nvPr/>
          </p:nvSpPr>
          <p:spPr>
            <a:xfrm>
              <a:off x="3717227" y="3264340"/>
              <a:ext cx="1053882" cy="12113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lang="en-US">
                  <a:solidFill>
                    <a:schemeClr val="lt1"/>
                  </a:solidFill>
                </a:rPr>
                <a:t>FIZICĂ</a:t>
              </a:r>
              <a:endParaRPr b="1" i="0" sz="1400" u="none" cap="none" strike="noStrike">
                <a:solidFill>
                  <a:schemeClr val="lt1"/>
                </a:solidFill>
                <a:latin typeface="Arial"/>
                <a:ea typeface="Arial"/>
                <a:cs typeface="Arial"/>
                <a:sym typeface="Arial"/>
              </a:endParaRPr>
            </a:p>
          </p:txBody>
        </p:sp>
        <p:sp>
          <p:nvSpPr>
            <p:cNvPr id="661" name="Google Shape;661;p96"/>
            <p:cNvSpPr/>
            <p:nvPr/>
          </p:nvSpPr>
          <p:spPr>
            <a:xfrm>
              <a:off x="5056161" y="3342066"/>
              <a:ext cx="1963985" cy="1055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96"/>
            <p:cNvSpPr/>
            <p:nvPr/>
          </p:nvSpPr>
          <p:spPr>
            <a:xfrm rot="5400000">
              <a:off x="1710697" y="3104487"/>
              <a:ext cx="1759843" cy="1531064"/>
            </a:xfrm>
            <a:prstGeom prst="hexagon">
              <a:avLst>
                <a:gd fmla="val 25000" name="adj"/>
                <a:gd fmla="val 115470" name="vf"/>
              </a:avLst>
            </a:prstGeom>
            <a:solidFill>
              <a:srgbClr val="4CB1C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96"/>
            <p:cNvSpPr txBox="1"/>
            <p:nvPr/>
          </p:nvSpPr>
          <p:spPr>
            <a:xfrm>
              <a:off x="2063677" y="3264340"/>
              <a:ext cx="1053882" cy="12113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664" name="Google Shape;664;p96"/>
          <p:cNvSpPr txBox="1"/>
          <p:nvPr/>
        </p:nvSpPr>
        <p:spPr>
          <a:xfrm>
            <a:off x="2693625" y="2420900"/>
            <a:ext cx="1446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a:solidFill>
                  <a:schemeClr val="lt1"/>
                </a:solidFill>
              </a:rPr>
              <a:t>EMOŢIONALĂ</a:t>
            </a:r>
            <a:endParaRPr b="1" i="0" sz="1400" u="none" cap="none" strike="noStrike">
              <a:solidFill>
                <a:schemeClr val="lt1"/>
              </a:solidFill>
              <a:latin typeface="Arial"/>
              <a:ea typeface="Arial"/>
              <a:cs typeface="Arial"/>
              <a:sym typeface="Arial"/>
            </a:endParaRPr>
          </a:p>
        </p:txBody>
      </p:sp>
      <p:sp>
        <p:nvSpPr>
          <p:cNvPr id="665" name="Google Shape;665;p96"/>
          <p:cNvSpPr txBox="1"/>
          <p:nvPr/>
        </p:nvSpPr>
        <p:spPr>
          <a:xfrm>
            <a:off x="2895327" y="5445224"/>
            <a:ext cx="1120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SEXUALĂ</a:t>
            </a:r>
            <a:endParaRPr/>
          </a:p>
        </p:txBody>
      </p:sp>
      <p:sp>
        <p:nvSpPr>
          <p:cNvPr id="666" name="Google Shape;666;p96"/>
          <p:cNvSpPr txBox="1"/>
          <p:nvPr/>
        </p:nvSpPr>
        <p:spPr>
          <a:xfrm>
            <a:off x="5436096" y="3964414"/>
            <a:ext cx="113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VERBALĂ</a:t>
            </a:r>
            <a:endParaRPr/>
          </a:p>
        </p:txBody>
      </p:sp>
      <p:sp>
        <p:nvSpPr>
          <p:cNvPr id="667" name="Google Shape;667;p96"/>
          <p:cNvSpPr/>
          <p:nvPr/>
        </p:nvSpPr>
        <p:spPr>
          <a:xfrm>
            <a:off x="3131840" y="1542267"/>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a:t>
            </a:r>
            <a:endParaRPr/>
          </a:p>
        </p:txBody>
      </p:sp>
      <p:sp>
        <p:nvSpPr>
          <p:cNvPr id="668" name="Google Shape;668;p96"/>
          <p:cNvSpPr/>
          <p:nvPr/>
        </p:nvSpPr>
        <p:spPr>
          <a:xfrm>
            <a:off x="4883832" y="1524318"/>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a:t>
            </a:r>
            <a:endParaRPr/>
          </a:p>
        </p:txBody>
      </p:sp>
      <p:sp>
        <p:nvSpPr>
          <p:cNvPr id="669" name="Google Shape;669;p96"/>
          <p:cNvSpPr/>
          <p:nvPr/>
        </p:nvSpPr>
        <p:spPr>
          <a:xfrm>
            <a:off x="5652120" y="3195450"/>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a:t>
            </a:r>
            <a:endParaRPr/>
          </a:p>
        </p:txBody>
      </p:sp>
      <p:sp>
        <p:nvSpPr>
          <p:cNvPr id="670" name="Google Shape;670;p96"/>
          <p:cNvSpPr/>
          <p:nvPr/>
        </p:nvSpPr>
        <p:spPr>
          <a:xfrm>
            <a:off x="4788024" y="4725149"/>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a:t>
            </a:r>
            <a:endParaRPr/>
          </a:p>
        </p:txBody>
      </p:sp>
      <p:sp>
        <p:nvSpPr>
          <p:cNvPr id="671" name="Google Shape;671;p96"/>
          <p:cNvSpPr/>
          <p:nvPr/>
        </p:nvSpPr>
        <p:spPr>
          <a:xfrm>
            <a:off x="3131840" y="4718853"/>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1. Bullying emoțional</a:t>
            </a:r>
            <a:endParaRPr/>
          </a:p>
        </p:txBody>
      </p:sp>
      <p:sp>
        <p:nvSpPr>
          <p:cNvPr id="677" name="Google Shape;677;p9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None/>
            </a:pPr>
            <a:r>
              <a:rPr b="0" lang="en-US"/>
              <a:t>Hărțuirea socială, uneori denumită hărțuire relațională, implică rănirea reputației sau a relațiilor cuiva. Hărțuirea socială include:</a:t>
            </a:r>
            <a:endParaRPr b="0"/>
          </a:p>
          <a:p>
            <a:pPr indent="0" lvl="0" marL="0" rtl="0" algn="just">
              <a:lnSpc>
                <a:spcPct val="100000"/>
              </a:lnSpc>
              <a:spcBef>
                <a:spcPts val="360"/>
              </a:spcBef>
              <a:spcAft>
                <a:spcPts val="0"/>
              </a:spcAft>
              <a:buNone/>
            </a:pPr>
            <a:r>
              <a:t/>
            </a:r>
            <a:endParaRPr b="0"/>
          </a:p>
          <a:p>
            <a:pPr indent="-342900" lvl="0" marL="457200" rtl="0" algn="just">
              <a:lnSpc>
                <a:spcPct val="100000"/>
              </a:lnSpc>
              <a:spcBef>
                <a:spcPts val="360"/>
              </a:spcBef>
              <a:spcAft>
                <a:spcPts val="0"/>
              </a:spcAft>
              <a:buSzPts val="1800"/>
              <a:buChar char="●"/>
            </a:pPr>
            <a:r>
              <a:rPr b="0" lang="en-US"/>
              <a:t>marginalizarea intenționată a cuiva</a:t>
            </a:r>
            <a:endParaRPr b="0"/>
          </a:p>
          <a:p>
            <a:pPr indent="-342900" lvl="0" marL="457200" rtl="0" algn="just">
              <a:lnSpc>
                <a:spcPct val="100000"/>
              </a:lnSpc>
              <a:spcBef>
                <a:spcPts val="0"/>
              </a:spcBef>
              <a:spcAft>
                <a:spcPts val="0"/>
              </a:spcAft>
              <a:buSzPts val="1800"/>
              <a:buChar char="●"/>
            </a:pPr>
            <a:r>
              <a:rPr b="0" lang="en-US"/>
              <a:t>încurajarea de a nu fi prieten cu cineva anume</a:t>
            </a:r>
            <a:endParaRPr b="0"/>
          </a:p>
          <a:p>
            <a:pPr indent="-342900" lvl="0" marL="457200" rtl="0" algn="just">
              <a:lnSpc>
                <a:spcPct val="100000"/>
              </a:lnSpc>
              <a:spcBef>
                <a:spcPts val="0"/>
              </a:spcBef>
              <a:spcAft>
                <a:spcPts val="0"/>
              </a:spcAft>
              <a:buSzPts val="1800"/>
              <a:buChar char="●"/>
            </a:pPr>
            <a:r>
              <a:rPr b="0" lang="en-US"/>
              <a:t>răspândirea zvonurilor despre cineva</a:t>
            </a:r>
            <a:endParaRPr b="0"/>
          </a:p>
          <a:p>
            <a:pPr indent="-342900" lvl="0" marL="457200" rtl="0" algn="just">
              <a:lnSpc>
                <a:spcPct val="100000"/>
              </a:lnSpc>
              <a:spcBef>
                <a:spcPts val="0"/>
              </a:spcBef>
              <a:spcAft>
                <a:spcPts val="0"/>
              </a:spcAft>
              <a:buSzPts val="1800"/>
              <a:buChar char="●"/>
            </a:pPr>
            <a:r>
              <a:rPr b="0" lang="en-US"/>
              <a:t>umilirea unei persoane în public</a:t>
            </a:r>
            <a:endParaRPr b="0"/>
          </a:p>
          <a:p>
            <a:pPr indent="0" lvl="0" marL="0" rtl="0" algn="just">
              <a:lnSpc>
                <a:spcPct val="100000"/>
              </a:lnSpc>
              <a:spcBef>
                <a:spcPts val="360"/>
              </a:spcBef>
              <a:spcAft>
                <a:spcPts val="0"/>
              </a:spcAft>
              <a:buNone/>
            </a:pPr>
            <a:r>
              <a:t/>
            </a:r>
            <a:endParaRPr b="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2. Bullying social</a:t>
            </a:r>
            <a:endParaRPr/>
          </a:p>
        </p:txBody>
      </p:sp>
      <p:sp>
        <p:nvSpPr>
          <p:cNvPr id="683" name="Google Shape;683;p9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just">
              <a:spcBef>
                <a:spcPts val="360"/>
              </a:spcBef>
              <a:spcAft>
                <a:spcPts val="0"/>
              </a:spcAft>
              <a:buNone/>
            </a:pPr>
            <a:r>
              <a:rPr b="0" lang="en-US"/>
              <a:t>Hărțuirea socială, uneori denumită hărțuire relațională, implică rănirea reputației sau a relațiilor cuiva. Hărțuirea socială include:</a:t>
            </a:r>
            <a:endParaRPr b="0"/>
          </a:p>
          <a:p>
            <a:pPr indent="0" lvl="0" marL="0" rtl="0" algn="just">
              <a:spcBef>
                <a:spcPts val="360"/>
              </a:spcBef>
              <a:spcAft>
                <a:spcPts val="0"/>
              </a:spcAft>
              <a:buNone/>
            </a:pPr>
            <a:r>
              <a:t/>
            </a:r>
            <a:endParaRPr b="0"/>
          </a:p>
          <a:p>
            <a:pPr indent="-342900" lvl="0" marL="457200" rtl="0" algn="just">
              <a:spcBef>
                <a:spcPts val="360"/>
              </a:spcBef>
              <a:spcAft>
                <a:spcPts val="0"/>
              </a:spcAft>
              <a:buSzPts val="1800"/>
              <a:buChar char="●"/>
            </a:pPr>
            <a:r>
              <a:rPr b="0" lang="en-US"/>
              <a:t>marginalizarea intenționată a cuiva</a:t>
            </a:r>
            <a:endParaRPr b="0"/>
          </a:p>
          <a:p>
            <a:pPr indent="-342900" lvl="0" marL="457200" rtl="0" algn="just">
              <a:spcBef>
                <a:spcPts val="0"/>
              </a:spcBef>
              <a:spcAft>
                <a:spcPts val="0"/>
              </a:spcAft>
              <a:buSzPts val="1800"/>
              <a:buChar char="●"/>
            </a:pPr>
            <a:r>
              <a:rPr b="0" lang="en-US"/>
              <a:t>încurajarea de a nu fi prieten cu cineva anume</a:t>
            </a:r>
            <a:endParaRPr b="0"/>
          </a:p>
          <a:p>
            <a:pPr indent="-342900" lvl="0" marL="457200" rtl="0" algn="just">
              <a:spcBef>
                <a:spcPts val="0"/>
              </a:spcBef>
              <a:spcAft>
                <a:spcPts val="0"/>
              </a:spcAft>
              <a:buSzPts val="1800"/>
              <a:buChar char="●"/>
            </a:pPr>
            <a:r>
              <a:rPr b="0" lang="en-US"/>
              <a:t>răspândirea zvonurilor despre cineva</a:t>
            </a:r>
            <a:endParaRPr b="0"/>
          </a:p>
          <a:p>
            <a:pPr indent="-342900" lvl="0" marL="457200" rtl="0" algn="just">
              <a:spcBef>
                <a:spcPts val="0"/>
              </a:spcBef>
              <a:spcAft>
                <a:spcPts val="0"/>
              </a:spcAft>
              <a:buSzPts val="1800"/>
              <a:buChar char="●"/>
            </a:pPr>
            <a:r>
              <a:rPr b="0" lang="en-US"/>
              <a:t>umilirea unei persoane în public</a:t>
            </a:r>
            <a:endParaRPr b="0"/>
          </a:p>
          <a:p>
            <a:pPr indent="0" lvl="0" marL="0" rtl="0" algn="just">
              <a:spcBef>
                <a:spcPts val="360"/>
              </a:spcBef>
              <a:spcAft>
                <a:spcPts val="0"/>
              </a:spcAft>
              <a:buNone/>
            </a:pPr>
            <a:r>
              <a:t/>
            </a:r>
            <a:endParaRPr b="0"/>
          </a:p>
          <a:p>
            <a:pPr indent="-342900" lvl="0" marL="342900" rtl="0" algn="just">
              <a:lnSpc>
                <a:spcPct val="100000"/>
              </a:lnSpc>
              <a:spcBef>
                <a:spcPts val="360"/>
              </a:spcBef>
              <a:spcAft>
                <a:spcPts val="0"/>
              </a:spcAft>
              <a:buSzPts val="1800"/>
              <a:buChar char="•"/>
            </a:pPr>
            <a:r>
              <a:t/>
            </a:r>
            <a:endParaRPr b="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3. Bullying verbal</a:t>
            </a:r>
            <a:endParaRPr/>
          </a:p>
        </p:txBody>
      </p:sp>
      <p:sp>
        <p:nvSpPr>
          <p:cNvPr id="689" name="Google Shape;689;p9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100"/>
              <a:buFont typeface="Arial"/>
              <a:buNone/>
            </a:pPr>
            <a:r>
              <a:rPr b="0" lang="en-US"/>
              <a:t>Hărțuirea verbală include:</a:t>
            </a:r>
            <a:endParaRPr b="0"/>
          </a:p>
          <a:p>
            <a:pPr indent="-228600" lvl="0" marL="457200" rtl="0" algn="l">
              <a:lnSpc>
                <a:spcPct val="100000"/>
              </a:lnSpc>
              <a:spcBef>
                <a:spcPts val="360"/>
              </a:spcBef>
              <a:spcAft>
                <a:spcPts val="0"/>
              </a:spcAft>
              <a:buClr>
                <a:schemeClr val="dk1"/>
              </a:buClr>
              <a:buSzPts val="1100"/>
              <a:buFont typeface="Arial"/>
              <a:buNone/>
            </a:pPr>
            <a:r>
              <a:t/>
            </a:r>
            <a:endParaRPr b="0"/>
          </a:p>
          <a:p>
            <a:pPr indent="-342900" lvl="0" marL="914400" rtl="0" algn="l">
              <a:lnSpc>
                <a:spcPct val="100000"/>
              </a:lnSpc>
              <a:spcBef>
                <a:spcPts val="360"/>
              </a:spcBef>
              <a:spcAft>
                <a:spcPts val="0"/>
              </a:spcAft>
              <a:buSzPts val="1800"/>
              <a:buChar char="●"/>
            </a:pPr>
            <a:r>
              <a:rPr b="0" lang="en-US"/>
              <a:t>Tachinare</a:t>
            </a:r>
            <a:endParaRPr b="0"/>
          </a:p>
          <a:p>
            <a:pPr indent="-342900" lvl="0" marL="914400" rtl="0" algn="l">
              <a:lnSpc>
                <a:spcPct val="100000"/>
              </a:lnSpc>
              <a:spcBef>
                <a:spcPts val="0"/>
              </a:spcBef>
              <a:spcAft>
                <a:spcPts val="0"/>
              </a:spcAft>
              <a:buSzPts val="1800"/>
              <a:buChar char="●"/>
            </a:pPr>
            <a:r>
              <a:rPr b="0" lang="en-US"/>
              <a:t>Poreclire</a:t>
            </a:r>
            <a:endParaRPr b="0"/>
          </a:p>
          <a:p>
            <a:pPr indent="-342900" lvl="0" marL="914400" rtl="0" algn="l">
              <a:lnSpc>
                <a:spcPct val="100000"/>
              </a:lnSpc>
              <a:spcBef>
                <a:spcPts val="0"/>
              </a:spcBef>
              <a:spcAft>
                <a:spcPts val="0"/>
              </a:spcAft>
              <a:buSzPts val="1800"/>
              <a:buChar char="●"/>
            </a:pPr>
            <a:r>
              <a:rPr b="0" lang="en-US"/>
              <a:t>Comentarii sexuale inadecvate</a:t>
            </a:r>
            <a:endParaRPr b="0"/>
          </a:p>
          <a:p>
            <a:pPr indent="-342900" lvl="0" marL="914400" rtl="0" algn="l">
              <a:lnSpc>
                <a:spcPct val="100000"/>
              </a:lnSpc>
              <a:spcBef>
                <a:spcPts val="0"/>
              </a:spcBef>
              <a:spcAft>
                <a:spcPts val="0"/>
              </a:spcAft>
              <a:buSzPts val="1800"/>
              <a:buChar char="●"/>
            </a:pPr>
            <a:r>
              <a:rPr b="0" lang="en-US"/>
              <a:t>Batjocorire</a:t>
            </a:r>
            <a:endParaRPr b="0"/>
          </a:p>
          <a:p>
            <a:pPr indent="-342900" lvl="0" marL="914400" rtl="0" algn="l">
              <a:lnSpc>
                <a:spcPct val="100000"/>
              </a:lnSpc>
              <a:spcBef>
                <a:spcPts val="0"/>
              </a:spcBef>
              <a:spcAft>
                <a:spcPts val="0"/>
              </a:spcAft>
              <a:buSzPts val="1800"/>
              <a:buChar char="●"/>
            </a:pPr>
            <a:r>
              <a:rPr b="0" lang="en-US"/>
              <a:t>Amenințarea de a provoca rău</a:t>
            </a:r>
            <a:endParaRPr b="0"/>
          </a:p>
          <a:p>
            <a:pPr indent="-228600" lvl="0" marL="457200" rtl="0" algn="l">
              <a:lnSpc>
                <a:spcPct val="100000"/>
              </a:lnSpc>
              <a:spcBef>
                <a:spcPts val="360"/>
              </a:spcBef>
              <a:spcAft>
                <a:spcPts val="0"/>
              </a:spcAft>
              <a:buClr>
                <a:schemeClr val="dk1"/>
              </a:buClr>
              <a:buSzPts val="1800"/>
              <a:buNone/>
            </a:pPr>
            <a:r>
              <a:t/>
            </a:r>
            <a:endParaRPr b="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4. Bullying fizic</a:t>
            </a:r>
            <a:endParaRPr/>
          </a:p>
        </p:txBody>
      </p:sp>
      <p:sp>
        <p:nvSpPr>
          <p:cNvPr id="695" name="Google Shape;695;p10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rPr b="0" lang="en-US" sz="2000"/>
              <a:t>Hărțuirea fizică implică rănirea corpului sau a bunurilor unei persoane. Hărțuirea fizică include:</a:t>
            </a:r>
            <a:endParaRPr b="0" sz="2000"/>
          </a:p>
          <a:p>
            <a:pPr indent="0" lvl="0" marL="0" rtl="0" algn="l">
              <a:lnSpc>
                <a:spcPct val="100000"/>
              </a:lnSpc>
              <a:spcBef>
                <a:spcPts val="360"/>
              </a:spcBef>
              <a:spcAft>
                <a:spcPts val="0"/>
              </a:spcAft>
              <a:buNone/>
            </a:pPr>
            <a:r>
              <a:t/>
            </a:r>
            <a:endParaRPr b="0" sz="2000"/>
          </a:p>
          <a:p>
            <a:pPr indent="-355600" lvl="0" marL="914400" rtl="0" algn="l">
              <a:lnSpc>
                <a:spcPct val="100000"/>
              </a:lnSpc>
              <a:spcBef>
                <a:spcPts val="360"/>
              </a:spcBef>
              <a:spcAft>
                <a:spcPts val="0"/>
              </a:spcAft>
              <a:buSzPts val="2000"/>
              <a:buChar char="●"/>
            </a:pPr>
            <a:r>
              <a:rPr b="0" lang="en-US" sz="2000"/>
              <a:t>Lovire / ciupire</a:t>
            </a:r>
            <a:endParaRPr b="0" sz="2000"/>
          </a:p>
          <a:p>
            <a:pPr indent="-355600" lvl="0" marL="914400" rtl="0" algn="l">
              <a:lnSpc>
                <a:spcPct val="100000"/>
              </a:lnSpc>
              <a:spcBef>
                <a:spcPts val="0"/>
              </a:spcBef>
              <a:spcAft>
                <a:spcPts val="0"/>
              </a:spcAft>
              <a:buSzPts val="2000"/>
              <a:buChar char="●"/>
            </a:pPr>
            <a:r>
              <a:rPr b="0" lang="en-US" sz="2000"/>
              <a:t>Scuip</a:t>
            </a:r>
            <a:r>
              <a:rPr b="0" lang="en-US"/>
              <a:t>are</a:t>
            </a:r>
            <a:endParaRPr b="0" sz="2000"/>
          </a:p>
          <a:p>
            <a:pPr indent="-355600" lvl="0" marL="914400" rtl="0" algn="l">
              <a:lnSpc>
                <a:spcPct val="100000"/>
              </a:lnSpc>
              <a:spcBef>
                <a:spcPts val="0"/>
              </a:spcBef>
              <a:spcAft>
                <a:spcPts val="0"/>
              </a:spcAft>
              <a:buSzPts val="2000"/>
              <a:buChar char="●"/>
            </a:pPr>
            <a:r>
              <a:rPr b="0" lang="en-US"/>
              <a:t>Îmbrâncire</a:t>
            </a:r>
            <a:r>
              <a:rPr b="0" lang="en-US" sz="2000"/>
              <a:t> / împingere</a:t>
            </a:r>
            <a:endParaRPr b="0" sz="2000"/>
          </a:p>
          <a:p>
            <a:pPr indent="-355600" lvl="0" marL="914400" rtl="0" algn="l">
              <a:lnSpc>
                <a:spcPct val="100000"/>
              </a:lnSpc>
              <a:spcBef>
                <a:spcPts val="0"/>
              </a:spcBef>
              <a:spcAft>
                <a:spcPts val="0"/>
              </a:spcAft>
              <a:buSzPts val="2000"/>
              <a:buChar char="●"/>
            </a:pPr>
            <a:r>
              <a:rPr b="0" lang="en-US" sz="2000"/>
              <a:t>A lua sau a sparge lucrurile cuiva</a:t>
            </a:r>
            <a:endParaRPr b="0" sz="2000"/>
          </a:p>
          <a:p>
            <a:pPr indent="-355600" lvl="0" marL="914400" rtl="0" algn="l">
              <a:lnSpc>
                <a:spcPct val="100000"/>
              </a:lnSpc>
              <a:spcBef>
                <a:spcPts val="0"/>
              </a:spcBef>
              <a:spcAft>
                <a:spcPts val="0"/>
              </a:spcAft>
              <a:buSzPts val="2000"/>
              <a:buChar char="●"/>
            </a:pPr>
            <a:r>
              <a:rPr b="0" lang="en-US"/>
              <a:t>A efectua</a:t>
            </a:r>
            <a:r>
              <a:rPr b="0" lang="en-US" sz="2000"/>
              <a:t> gesturi grosolane</a:t>
            </a:r>
            <a:endParaRPr b="0" sz="2000"/>
          </a:p>
          <a:p>
            <a:pPr indent="0" lvl="0" marL="0" rtl="0" algn="l">
              <a:lnSpc>
                <a:spcPct val="100000"/>
              </a:lnSpc>
              <a:spcBef>
                <a:spcPts val="360"/>
              </a:spcBef>
              <a:spcAft>
                <a:spcPts val="0"/>
              </a:spcAft>
              <a:buNone/>
            </a:pPr>
            <a:r>
              <a:t/>
            </a:r>
            <a:endParaRPr b="0"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1"/>
          <p:cNvSpPr txBox="1"/>
          <p:nvPr>
            <p:ph type="title"/>
          </p:nvPr>
        </p:nvSpPr>
        <p:spPr>
          <a:xfrm>
            <a:off x="457200" y="152718"/>
            <a:ext cx="5791200" cy="972026"/>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6"/>
              </a:buClr>
              <a:buSzPct val="100000"/>
              <a:buFont typeface="Calibri"/>
              <a:buNone/>
            </a:pPr>
            <a:r>
              <a:rPr lang="en-US" sz="4000">
                <a:latin typeface="Calibri"/>
                <a:ea typeface="Calibri"/>
                <a:cs typeface="Calibri"/>
                <a:sym typeface="Calibri"/>
              </a:rPr>
              <a:t>I.5. PARAMETRI DE GRUP (2)</a:t>
            </a:r>
            <a:endParaRPr sz="4000">
              <a:latin typeface="Calibri"/>
              <a:ea typeface="Calibri"/>
              <a:cs typeface="Calibri"/>
              <a:sym typeface="Calibri"/>
            </a:endParaRPr>
          </a:p>
        </p:txBody>
      </p:sp>
      <p:sp>
        <p:nvSpPr>
          <p:cNvPr id="150" name="Google Shape;150;p11"/>
          <p:cNvSpPr txBox="1"/>
          <p:nvPr>
            <p:ph idx="1" type="body"/>
          </p:nvPr>
        </p:nvSpPr>
        <p:spPr>
          <a:xfrm>
            <a:off x="457200" y="1752601"/>
            <a:ext cx="8030314" cy="406265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a:p>
        </p:txBody>
      </p:sp>
      <p:pic>
        <p:nvPicPr>
          <p:cNvPr id="151" name="Google Shape;151;p11"/>
          <p:cNvPicPr preferRelativeResize="0"/>
          <p:nvPr/>
        </p:nvPicPr>
        <p:blipFill rotWithShape="1">
          <a:blip r:embed="rId3">
            <a:alphaModFix/>
          </a:blip>
          <a:srcRect b="0" l="0" r="0" t="0"/>
          <a:stretch/>
        </p:blipFill>
        <p:spPr>
          <a:xfrm>
            <a:off x="278233" y="1591351"/>
            <a:ext cx="8209281" cy="4293840"/>
          </a:xfrm>
          <a:prstGeom prst="rect">
            <a:avLst/>
          </a:prstGeom>
          <a:noFill/>
          <a:ln>
            <a:noFill/>
          </a:ln>
        </p:spPr>
      </p:pic>
      <p:sp>
        <p:nvSpPr>
          <p:cNvPr id="152" name="Google Shape;152;p11"/>
          <p:cNvSpPr/>
          <p:nvPr/>
        </p:nvSpPr>
        <p:spPr>
          <a:xfrm>
            <a:off x="179513" y="1551489"/>
            <a:ext cx="8387960" cy="4373563"/>
          </a:xfrm>
          <a:prstGeom prst="rect">
            <a:avLst/>
          </a:prstGeom>
          <a:solidFill>
            <a:schemeClr val="lt1">
              <a:alpha val="74509"/>
            </a:schemeClr>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11"/>
          <p:cNvSpPr txBox="1"/>
          <p:nvPr/>
        </p:nvSpPr>
        <p:spPr>
          <a:xfrm>
            <a:off x="612983" y="1758279"/>
            <a:ext cx="7917900" cy="37866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rgbClr val="434343"/>
              </a:buClr>
              <a:buSzPts val="2400"/>
              <a:buChar char="●"/>
            </a:pPr>
            <a:r>
              <a:rPr b="1" lang="en-US" sz="2400">
                <a:solidFill>
                  <a:srgbClr val="FF0000"/>
                </a:solidFill>
              </a:rPr>
              <a:t>conștiința colectivă</a:t>
            </a:r>
            <a:r>
              <a:rPr lang="en-US" sz="2400">
                <a:solidFill>
                  <a:srgbClr val="FF0000"/>
                </a:solidFill>
              </a:rPr>
              <a:t> </a:t>
            </a:r>
            <a:r>
              <a:rPr lang="en-US" sz="2400">
                <a:solidFill>
                  <a:srgbClr val="434343"/>
                </a:solidFill>
              </a:rPr>
              <a:t>- respectiv intensitatea pe care o constituie sentimentul din „noi”, al identității de grup;</a:t>
            </a:r>
            <a:endParaRPr sz="2400">
              <a:solidFill>
                <a:srgbClr val="434343"/>
              </a:solidFill>
            </a:endParaRPr>
          </a:p>
          <a:p>
            <a:pPr indent="-381000" lvl="0" marL="457200" marR="0" rtl="0" algn="l">
              <a:lnSpc>
                <a:spcPct val="100000"/>
              </a:lnSpc>
              <a:spcBef>
                <a:spcPts val="0"/>
              </a:spcBef>
              <a:spcAft>
                <a:spcPts val="0"/>
              </a:spcAft>
              <a:buClr>
                <a:srgbClr val="434343"/>
              </a:buClr>
              <a:buSzPts val="2400"/>
              <a:buChar char="●"/>
            </a:pPr>
            <a:r>
              <a:rPr b="1" lang="en-US" sz="2400">
                <a:solidFill>
                  <a:srgbClr val="FF0000"/>
                </a:solidFill>
              </a:rPr>
              <a:t>eficiența grupului</a:t>
            </a:r>
            <a:r>
              <a:rPr lang="en-US" sz="2400">
                <a:solidFill>
                  <a:srgbClr val="434343"/>
                </a:solidFill>
              </a:rPr>
              <a:t> - respectiv performanțele obținute;</a:t>
            </a:r>
            <a:endParaRPr sz="2400">
              <a:solidFill>
                <a:srgbClr val="434343"/>
              </a:solidFill>
            </a:endParaRPr>
          </a:p>
          <a:p>
            <a:pPr indent="-381000" lvl="0" marL="457200" marR="0" rtl="0" algn="l">
              <a:lnSpc>
                <a:spcPct val="100000"/>
              </a:lnSpc>
              <a:spcBef>
                <a:spcPts val="0"/>
              </a:spcBef>
              <a:spcAft>
                <a:spcPts val="0"/>
              </a:spcAft>
              <a:buClr>
                <a:srgbClr val="434343"/>
              </a:buClr>
              <a:buSzPts val="2400"/>
              <a:buChar char="●"/>
            </a:pPr>
            <a:r>
              <a:rPr b="1" lang="en-US" sz="2400">
                <a:solidFill>
                  <a:srgbClr val="FF0000"/>
                </a:solidFill>
              </a:rPr>
              <a:t>coeziunea grupului</a:t>
            </a:r>
            <a:r>
              <a:rPr lang="en-US" sz="2400">
                <a:solidFill>
                  <a:srgbClr val="434343"/>
                </a:solidFill>
              </a:rPr>
              <a:t> - un parametru fundamental, care reprezintă rezultatul global al relațiilor interne și al succesului comun, efectul cunoașterii reciproce, al dobândirii obiectivelor grupului și normelor sale, al climatului de încredere reciprocă, efectul contracarând pe cel al disocierii a grupului.</a:t>
            </a:r>
            <a:endParaRPr sz="2400">
              <a:solidFill>
                <a:srgbClr val="434343"/>
              </a:solidFill>
            </a:endParaRPr>
          </a:p>
          <a:p>
            <a:pPr indent="0" lvl="0" marL="457200" marR="0" rtl="0" algn="l">
              <a:lnSpc>
                <a:spcPct val="100000"/>
              </a:lnSpc>
              <a:spcBef>
                <a:spcPts val="0"/>
              </a:spcBef>
              <a:spcAft>
                <a:spcPts val="0"/>
              </a:spcAft>
              <a:buNone/>
            </a:pPr>
            <a:r>
              <a:t/>
            </a:r>
            <a:endParaRPr sz="2400">
              <a:solidFill>
                <a:srgbClr val="434343"/>
              </a:solidFill>
            </a:endParaRPr>
          </a:p>
        </p:txBody>
      </p:sp>
    </p:spTree>
  </p:cSld>
  <p:clrMapOvr>
    <a:masterClrMapping/>
  </p:clrMapOvr>
  <p:transition spd="slow">
    <p:push/>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0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5. CYBERBULLYING</a:t>
            </a:r>
            <a:endParaRPr/>
          </a:p>
        </p:txBody>
      </p:sp>
      <p:sp>
        <p:nvSpPr>
          <p:cNvPr id="701" name="Google Shape;701;p10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Clr>
                <a:schemeClr val="dk1"/>
              </a:buClr>
              <a:buSzPts val="1100"/>
              <a:buFont typeface="Arial"/>
              <a:buNone/>
            </a:pPr>
            <a:r>
              <a:rPr b="0" lang="en-US"/>
              <a:t>Cyberbullying este orice tip de intimidare care se întâmplă online. Pot fi comentarii dureroase pe un site personal sau mesaje private înșelătoare.</a:t>
            </a:r>
            <a:endParaRPr b="0"/>
          </a:p>
          <a:p>
            <a:pPr indent="-228600" lvl="0" marL="457200" rtl="0" algn="just">
              <a:lnSpc>
                <a:spcPct val="100000"/>
              </a:lnSpc>
              <a:spcBef>
                <a:spcPts val="360"/>
              </a:spcBef>
              <a:spcAft>
                <a:spcPts val="0"/>
              </a:spcAft>
              <a:buClr>
                <a:schemeClr val="dk1"/>
              </a:buClr>
              <a:buSzPts val="1100"/>
              <a:buFont typeface="Arial"/>
              <a:buNone/>
            </a:pPr>
            <a:r>
              <a:t/>
            </a:r>
            <a:endParaRPr b="0"/>
          </a:p>
          <a:p>
            <a:pPr indent="-228600" lvl="0" marL="457200" rtl="0" algn="just">
              <a:lnSpc>
                <a:spcPct val="100000"/>
              </a:lnSpc>
              <a:spcBef>
                <a:spcPts val="360"/>
              </a:spcBef>
              <a:spcAft>
                <a:spcPts val="0"/>
              </a:spcAft>
              <a:buClr>
                <a:schemeClr val="dk1"/>
              </a:buClr>
              <a:buSzPts val="1100"/>
              <a:buFont typeface="Arial"/>
              <a:buNone/>
            </a:pPr>
            <a:r>
              <a:rPr b="0" lang="en-US"/>
              <a:t>Implică utilizarea mijloacelor electronice pentru a face rău altora. Acest tip de hărțuire poate fi deosebit de dăunător, deoarece autorii sunt mai greu de identificat, pot fi răspândiți mai repede și mai impulsiv la un public mai mare, iar dovezile fizice ale hărțuirii nu pot fi șterse cu ușurință din spațiul cibernetic. Victimele agresiunii cibernetice sunt deseori victime ale agresiunii tradiționale off-line.</a:t>
            </a:r>
            <a:endParaRPr b="0"/>
          </a:p>
          <a:p>
            <a:pPr indent="-228600" lvl="0" marL="457200" rtl="0" algn="just">
              <a:lnSpc>
                <a:spcPct val="100000"/>
              </a:lnSpc>
              <a:spcBef>
                <a:spcPts val="360"/>
              </a:spcBef>
              <a:spcAft>
                <a:spcPts val="0"/>
              </a:spcAft>
              <a:buSzPts val="1800"/>
              <a:buNone/>
            </a:pPr>
            <a:r>
              <a:t/>
            </a:r>
            <a:endParaRPr b="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0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Verifică dacă ai probleme în grup</a:t>
            </a:r>
            <a:endParaRPr/>
          </a:p>
        </p:txBody>
      </p:sp>
      <p:sp>
        <p:nvSpPr>
          <p:cNvPr id="707" name="Google Shape;707;p102"/>
          <p:cNvSpPr txBox="1"/>
          <p:nvPr>
            <p:ph idx="1" type="body"/>
          </p:nvPr>
        </p:nvSpPr>
        <p:spPr>
          <a:xfrm>
            <a:off x="457200" y="1752600"/>
            <a:ext cx="8291264" cy="4952682"/>
          </a:xfrm>
          <a:prstGeom prst="rect">
            <a:avLst/>
          </a:prstGeom>
          <a:noFill/>
          <a:ln>
            <a:noFill/>
          </a:ln>
        </p:spPr>
        <p:txBody>
          <a:bodyPr anchorCtr="0" anchor="t" bIns="45700" lIns="91425" spcFirstLastPara="1" rIns="91425" wrap="square" tIns="45700">
            <a:noAutofit/>
          </a:bodyPr>
          <a:lstStyle/>
          <a:p>
            <a:pPr indent="0" lvl="0" marL="960120" rtl="0" algn="just">
              <a:lnSpc>
                <a:spcPct val="100000"/>
              </a:lnSpc>
              <a:spcBef>
                <a:spcPts val="360"/>
              </a:spcBef>
              <a:spcAft>
                <a:spcPts val="0"/>
              </a:spcAft>
              <a:buSzPts val="1100"/>
              <a:buNone/>
            </a:pPr>
            <a:r>
              <a:t/>
            </a:r>
            <a:endParaRPr b="0" sz="3000"/>
          </a:p>
          <a:p>
            <a:pPr indent="0" lvl="0" marL="960120" rtl="0" algn="just">
              <a:lnSpc>
                <a:spcPct val="100000"/>
              </a:lnSpc>
              <a:spcBef>
                <a:spcPts val="360"/>
              </a:spcBef>
              <a:spcAft>
                <a:spcPts val="0"/>
              </a:spcAft>
              <a:buClr>
                <a:schemeClr val="dk1"/>
              </a:buClr>
              <a:buSzPts val="1100"/>
              <a:buFont typeface="Arial"/>
              <a:buNone/>
            </a:pPr>
            <a:r>
              <a:rPr b="0" lang="en-US" sz="3000"/>
              <a:t>Membrii nu ne ascultăm reciproc.</a:t>
            </a:r>
            <a:endParaRPr b="0" sz="3000"/>
          </a:p>
          <a:p>
            <a:pPr indent="0" lvl="0" marL="960120" rtl="0" algn="just">
              <a:lnSpc>
                <a:spcPct val="100000"/>
              </a:lnSpc>
              <a:spcBef>
                <a:spcPts val="360"/>
              </a:spcBef>
              <a:spcAft>
                <a:spcPts val="0"/>
              </a:spcAft>
              <a:buClr>
                <a:schemeClr val="dk1"/>
              </a:buClr>
              <a:buSzPts val="1100"/>
              <a:buFont typeface="Arial"/>
              <a:buNone/>
            </a:pPr>
            <a:r>
              <a:t/>
            </a:r>
            <a:endParaRPr b="0" sz="3000"/>
          </a:p>
          <a:p>
            <a:pPr indent="0" lvl="0" marL="960120" rtl="0" algn="just">
              <a:lnSpc>
                <a:spcPct val="100000"/>
              </a:lnSpc>
              <a:spcBef>
                <a:spcPts val="360"/>
              </a:spcBef>
              <a:spcAft>
                <a:spcPts val="0"/>
              </a:spcAft>
              <a:buSzPts val="1100"/>
              <a:buNone/>
            </a:pPr>
            <a:r>
              <a:t/>
            </a:r>
            <a:endParaRPr b="0" sz="3000"/>
          </a:p>
          <a:p>
            <a:pPr indent="0" lvl="0" marL="960120" rtl="0" algn="just">
              <a:lnSpc>
                <a:spcPct val="100000"/>
              </a:lnSpc>
              <a:spcBef>
                <a:spcPts val="360"/>
              </a:spcBef>
              <a:spcAft>
                <a:spcPts val="0"/>
              </a:spcAft>
              <a:buClr>
                <a:schemeClr val="dk1"/>
              </a:buClr>
              <a:buSzPts val="1100"/>
              <a:buFont typeface="Arial"/>
              <a:buNone/>
            </a:pPr>
            <a:r>
              <a:rPr b="0" lang="en-US" sz="3000"/>
              <a:t>Membrii repetă ​​argumente în loc să meargă mai departe.</a:t>
            </a:r>
            <a:endParaRPr b="0" sz="3000"/>
          </a:p>
          <a:p>
            <a:pPr indent="0" lvl="0" marL="960120" rtl="0" algn="just">
              <a:lnSpc>
                <a:spcPct val="100000"/>
              </a:lnSpc>
              <a:spcBef>
                <a:spcPts val="360"/>
              </a:spcBef>
              <a:spcAft>
                <a:spcPts val="0"/>
              </a:spcAft>
              <a:buClr>
                <a:schemeClr val="dk1"/>
              </a:buClr>
              <a:buSzPts val="1100"/>
              <a:buFont typeface="Arial"/>
              <a:buNone/>
            </a:pPr>
            <a:r>
              <a:t/>
            </a:r>
            <a:endParaRPr b="0" sz="3000"/>
          </a:p>
          <a:p>
            <a:pPr indent="0" lvl="0" marL="960120" rtl="0" algn="just">
              <a:lnSpc>
                <a:spcPct val="100000"/>
              </a:lnSpc>
              <a:spcBef>
                <a:spcPts val="360"/>
              </a:spcBef>
              <a:spcAft>
                <a:spcPts val="0"/>
              </a:spcAft>
              <a:buSzPts val="1100"/>
              <a:buNone/>
            </a:pPr>
            <a:r>
              <a:t/>
            </a:r>
            <a:endParaRPr b="0" sz="3000"/>
          </a:p>
          <a:p>
            <a:pPr indent="0" lvl="0" marL="960120" rtl="0" algn="just">
              <a:lnSpc>
                <a:spcPct val="100000"/>
              </a:lnSpc>
              <a:spcBef>
                <a:spcPts val="360"/>
              </a:spcBef>
              <a:spcAft>
                <a:spcPts val="0"/>
              </a:spcAft>
              <a:buClr>
                <a:schemeClr val="dk1"/>
              </a:buClr>
              <a:buSzPts val="1100"/>
              <a:buFont typeface="Arial"/>
              <a:buNone/>
            </a:pPr>
            <a:r>
              <a:rPr b="0" lang="en-US" sz="3000"/>
              <a:t>Membrii se întrerup constant reciproc.</a:t>
            </a:r>
            <a:endParaRPr b="0" sz="3000"/>
          </a:p>
          <a:p>
            <a:pPr indent="0" lvl="2" marL="960120" rtl="0" algn="just">
              <a:lnSpc>
                <a:spcPct val="100000"/>
              </a:lnSpc>
              <a:spcBef>
                <a:spcPts val="360"/>
              </a:spcBef>
              <a:spcAft>
                <a:spcPts val="0"/>
              </a:spcAft>
              <a:buSzPts val="1800"/>
              <a:buNone/>
            </a:pPr>
            <a:r>
              <a:t/>
            </a:r>
            <a:endParaRPr sz="3000"/>
          </a:p>
        </p:txBody>
      </p:sp>
      <p:pic>
        <p:nvPicPr>
          <p:cNvPr id="708" name="Google Shape;708;p102"/>
          <p:cNvPicPr preferRelativeResize="0"/>
          <p:nvPr/>
        </p:nvPicPr>
        <p:blipFill rotWithShape="1">
          <a:blip r:embed="rId3">
            <a:alphaModFix/>
          </a:blip>
          <a:srcRect b="0" l="0" r="0" t="0"/>
          <a:stretch/>
        </p:blipFill>
        <p:spPr>
          <a:xfrm>
            <a:off x="683568" y="2276872"/>
            <a:ext cx="508007" cy="508007"/>
          </a:xfrm>
          <a:prstGeom prst="rect">
            <a:avLst/>
          </a:prstGeom>
          <a:noFill/>
          <a:ln>
            <a:noFill/>
          </a:ln>
        </p:spPr>
      </p:pic>
      <p:pic>
        <p:nvPicPr>
          <p:cNvPr id="709" name="Google Shape;709;p102"/>
          <p:cNvPicPr preferRelativeResize="0"/>
          <p:nvPr/>
        </p:nvPicPr>
        <p:blipFill rotWithShape="1">
          <a:blip r:embed="rId3">
            <a:alphaModFix/>
          </a:blip>
          <a:srcRect b="0" l="0" r="0" t="0"/>
          <a:stretch/>
        </p:blipFill>
        <p:spPr>
          <a:xfrm>
            <a:off x="683568" y="3878057"/>
            <a:ext cx="508006" cy="508006"/>
          </a:xfrm>
          <a:prstGeom prst="rect">
            <a:avLst/>
          </a:prstGeom>
          <a:noFill/>
          <a:ln>
            <a:noFill/>
          </a:ln>
        </p:spPr>
      </p:pic>
      <p:pic>
        <p:nvPicPr>
          <p:cNvPr id="710" name="Google Shape;710;p102"/>
          <p:cNvPicPr preferRelativeResize="0"/>
          <p:nvPr/>
        </p:nvPicPr>
        <p:blipFill rotWithShape="1">
          <a:blip r:embed="rId3">
            <a:alphaModFix/>
          </a:blip>
          <a:srcRect b="0" l="0" r="0" t="0"/>
          <a:stretch/>
        </p:blipFill>
        <p:spPr>
          <a:xfrm>
            <a:off x="683568" y="5771225"/>
            <a:ext cx="508006" cy="508006"/>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0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en-US"/>
              <a:t>Verifică dacă ai probleme în grup</a:t>
            </a:r>
            <a:endParaRPr/>
          </a:p>
        </p:txBody>
      </p:sp>
      <p:sp>
        <p:nvSpPr>
          <p:cNvPr id="716" name="Google Shape;716;p103"/>
          <p:cNvSpPr txBox="1"/>
          <p:nvPr>
            <p:ph idx="1" type="body"/>
          </p:nvPr>
        </p:nvSpPr>
        <p:spPr>
          <a:xfrm>
            <a:off x="457200" y="1752600"/>
            <a:ext cx="8291264" cy="4628728"/>
          </a:xfrm>
          <a:prstGeom prst="rect">
            <a:avLst/>
          </a:prstGeom>
          <a:noFill/>
          <a:ln>
            <a:noFill/>
          </a:ln>
        </p:spPr>
        <p:txBody>
          <a:bodyPr anchorCtr="0" anchor="t" bIns="45700" lIns="91425" spcFirstLastPara="1" rIns="91425" wrap="square" tIns="45700">
            <a:noAutofit/>
          </a:bodyPr>
          <a:lstStyle/>
          <a:p>
            <a:pPr indent="0" lvl="0" marL="960120" rtl="0" algn="just">
              <a:lnSpc>
                <a:spcPct val="100000"/>
              </a:lnSpc>
              <a:spcBef>
                <a:spcPts val="500"/>
              </a:spcBef>
              <a:spcAft>
                <a:spcPts val="0"/>
              </a:spcAft>
              <a:buClr>
                <a:schemeClr val="dk1"/>
              </a:buClr>
              <a:buSzPts val="1100"/>
              <a:buFont typeface="Arial"/>
              <a:buNone/>
            </a:pPr>
            <a:r>
              <a:rPr b="0" lang="en-US" sz="2900"/>
              <a:t>Membrii doresc să își impună propriile opinii în loc să dezvolte și să încurajeze ideile celorlalți.</a:t>
            </a:r>
            <a:endParaRPr b="0" sz="2900"/>
          </a:p>
          <a:p>
            <a:pPr indent="0" lvl="0" marL="960120" rtl="0" algn="just">
              <a:lnSpc>
                <a:spcPct val="100000"/>
              </a:lnSpc>
              <a:spcBef>
                <a:spcPts val="500"/>
              </a:spcBef>
              <a:spcAft>
                <a:spcPts val="0"/>
              </a:spcAft>
              <a:buClr>
                <a:schemeClr val="dk1"/>
              </a:buClr>
              <a:buSzPts val="1100"/>
              <a:buFont typeface="Arial"/>
              <a:buNone/>
            </a:pPr>
            <a:r>
              <a:t/>
            </a:r>
            <a:endParaRPr b="0" sz="2900"/>
          </a:p>
          <a:p>
            <a:pPr indent="0" lvl="0" marL="960120" rtl="0" algn="just">
              <a:lnSpc>
                <a:spcPct val="100000"/>
              </a:lnSpc>
              <a:spcBef>
                <a:spcPts val="500"/>
              </a:spcBef>
              <a:spcAft>
                <a:spcPts val="0"/>
              </a:spcAft>
              <a:buClr>
                <a:schemeClr val="dk1"/>
              </a:buClr>
              <a:buSzPts val="1100"/>
              <a:buFont typeface="Arial"/>
              <a:buNone/>
            </a:pPr>
            <a:r>
              <a:rPr b="0" lang="en-US" sz="2900"/>
              <a:t>Se permite membrilor dominanți să domine.</a:t>
            </a:r>
            <a:endParaRPr b="0" sz="2900"/>
          </a:p>
          <a:p>
            <a:pPr indent="0" lvl="0" marL="960120" rtl="0" algn="just">
              <a:lnSpc>
                <a:spcPct val="100000"/>
              </a:lnSpc>
              <a:spcBef>
                <a:spcPts val="500"/>
              </a:spcBef>
              <a:spcAft>
                <a:spcPts val="0"/>
              </a:spcAft>
              <a:buClr>
                <a:schemeClr val="dk1"/>
              </a:buClr>
              <a:buSzPts val="1100"/>
              <a:buFont typeface="Arial"/>
              <a:buNone/>
            </a:pPr>
            <a:r>
              <a:t/>
            </a:r>
            <a:endParaRPr b="0" sz="2900"/>
          </a:p>
          <a:p>
            <a:pPr indent="0" lvl="0" marL="960120" rtl="0" algn="just">
              <a:lnSpc>
                <a:spcPct val="100000"/>
              </a:lnSpc>
              <a:spcBef>
                <a:spcPts val="500"/>
              </a:spcBef>
              <a:spcAft>
                <a:spcPts val="0"/>
              </a:spcAft>
              <a:buClr>
                <a:schemeClr val="dk1"/>
              </a:buClr>
              <a:buSzPts val="1100"/>
              <a:buFont typeface="Arial"/>
              <a:buNone/>
            </a:pPr>
            <a:r>
              <a:rPr b="0" lang="en-US" sz="2900"/>
              <a:t>Unii dintre membri nu contribuie.</a:t>
            </a:r>
            <a:endParaRPr b="0" sz="2900"/>
          </a:p>
          <a:p>
            <a:pPr indent="0" lvl="0" marL="960120" rtl="0" algn="just">
              <a:lnSpc>
                <a:spcPct val="100000"/>
              </a:lnSpc>
              <a:spcBef>
                <a:spcPts val="500"/>
              </a:spcBef>
              <a:spcAft>
                <a:spcPts val="0"/>
              </a:spcAft>
              <a:buClr>
                <a:schemeClr val="dk1"/>
              </a:buClr>
              <a:buSzPts val="1100"/>
              <a:buFont typeface="Arial"/>
              <a:buNone/>
            </a:pPr>
            <a:r>
              <a:t/>
            </a:r>
            <a:endParaRPr b="0" sz="2900"/>
          </a:p>
          <a:p>
            <a:pPr indent="0" lvl="0" marL="960120" rtl="0" algn="just">
              <a:lnSpc>
                <a:spcPct val="100000"/>
              </a:lnSpc>
              <a:spcBef>
                <a:spcPts val="500"/>
              </a:spcBef>
              <a:spcAft>
                <a:spcPts val="0"/>
              </a:spcAft>
              <a:buClr>
                <a:schemeClr val="dk1"/>
              </a:buClr>
              <a:buSzPts val="1100"/>
              <a:buFont typeface="Arial"/>
              <a:buNone/>
            </a:pPr>
            <a:r>
              <a:rPr b="0" lang="en-US" sz="2900"/>
              <a:t>Membrii nu sunt dedicați suficient grupului.</a:t>
            </a:r>
            <a:endParaRPr b="0" sz="2900"/>
          </a:p>
          <a:p>
            <a:pPr indent="0" lvl="2" marL="960120" rtl="0" algn="just">
              <a:lnSpc>
                <a:spcPct val="100000"/>
              </a:lnSpc>
              <a:spcBef>
                <a:spcPts val="500"/>
              </a:spcBef>
              <a:spcAft>
                <a:spcPts val="0"/>
              </a:spcAft>
              <a:buSzPts val="1800"/>
              <a:buNone/>
            </a:pPr>
            <a:r>
              <a:t/>
            </a:r>
            <a:endParaRPr sz="2900"/>
          </a:p>
        </p:txBody>
      </p:sp>
      <p:pic>
        <p:nvPicPr>
          <p:cNvPr id="717" name="Google Shape;717;p103"/>
          <p:cNvPicPr preferRelativeResize="0"/>
          <p:nvPr/>
        </p:nvPicPr>
        <p:blipFill rotWithShape="1">
          <a:blip r:embed="rId3">
            <a:alphaModFix/>
          </a:blip>
          <a:srcRect b="0" l="0" r="0" t="0"/>
          <a:stretch/>
        </p:blipFill>
        <p:spPr>
          <a:xfrm>
            <a:off x="683568" y="2048272"/>
            <a:ext cx="508006" cy="508006"/>
          </a:xfrm>
          <a:prstGeom prst="rect">
            <a:avLst/>
          </a:prstGeom>
          <a:noFill/>
          <a:ln>
            <a:noFill/>
          </a:ln>
        </p:spPr>
      </p:pic>
      <p:pic>
        <p:nvPicPr>
          <p:cNvPr id="718" name="Google Shape;718;p103"/>
          <p:cNvPicPr preferRelativeResize="0"/>
          <p:nvPr/>
        </p:nvPicPr>
        <p:blipFill rotWithShape="1">
          <a:blip r:embed="rId3">
            <a:alphaModFix/>
          </a:blip>
          <a:srcRect b="0" l="0" r="0" t="0"/>
          <a:stretch/>
        </p:blipFill>
        <p:spPr>
          <a:xfrm>
            <a:off x="683568" y="3636640"/>
            <a:ext cx="508006" cy="508006"/>
          </a:xfrm>
          <a:prstGeom prst="rect">
            <a:avLst/>
          </a:prstGeom>
          <a:noFill/>
          <a:ln>
            <a:noFill/>
          </a:ln>
        </p:spPr>
      </p:pic>
      <p:pic>
        <p:nvPicPr>
          <p:cNvPr id="719" name="Google Shape;719;p103"/>
          <p:cNvPicPr preferRelativeResize="0"/>
          <p:nvPr/>
        </p:nvPicPr>
        <p:blipFill rotWithShape="1">
          <a:blip r:embed="rId3">
            <a:alphaModFix/>
          </a:blip>
          <a:srcRect b="0" l="0" r="0" t="0"/>
          <a:stretch/>
        </p:blipFill>
        <p:spPr>
          <a:xfrm>
            <a:off x="683568" y="4636609"/>
            <a:ext cx="508006" cy="508006"/>
          </a:xfrm>
          <a:prstGeom prst="rect">
            <a:avLst/>
          </a:prstGeom>
          <a:noFill/>
          <a:ln>
            <a:noFill/>
          </a:ln>
        </p:spPr>
      </p:pic>
      <p:pic>
        <p:nvPicPr>
          <p:cNvPr id="720" name="Google Shape;720;p103"/>
          <p:cNvPicPr preferRelativeResize="0"/>
          <p:nvPr/>
        </p:nvPicPr>
        <p:blipFill rotWithShape="1">
          <a:blip r:embed="rId3">
            <a:alphaModFix/>
          </a:blip>
          <a:srcRect b="0" l="0" r="0" t="0"/>
          <a:stretch/>
        </p:blipFill>
        <p:spPr>
          <a:xfrm>
            <a:off x="683568" y="5648672"/>
            <a:ext cx="508006" cy="50800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6"/>
              </a:buClr>
              <a:buSzPts val="3600"/>
              <a:buFont typeface="Arial "/>
              <a:buNone/>
            </a:pPr>
            <a:r>
              <a:rPr lang="en-US"/>
              <a:t>Verifică dacă ai probleme în grup</a:t>
            </a:r>
            <a:endParaRPr/>
          </a:p>
        </p:txBody>
      </p:sp>
      <p:sp>
        <p:nvSpPr>
          <p:cNvPr id="726" name="Google Shape;726;p104"/>
          <p:cNvSpPr txBox="1"/>
          <p:nvPr>
            <p:ph idx="1" type="body"/>
          </p:nvPr>
        </p:nvSpPr>
        <p:spPr>
          <a:xfrm>
            <a:off x="457200" y="1752600"/>
            <a:ext cx="8291264" cy="4952682"/>
          </a:xfrm>
          <a:prstGeom prst="rect">
            <a:avLst/>
          </a:prstGeom>
          <a:noFill/>
          <a:ln>
            <a:noFill/>
          </a:ln>
        </p:spPr>
        <p:txBody>
          <a:bodyPr anchorCtr="0" anchor="t" bIns="45700" lIns="91425" spcFirstLastPara="1" rIns="91425" wrap="square" tIns="45700">
            <a:noAutofit/>
          </a:bodyPr>
          <a:lstStyle/>
          <a:p>
            <a:pPr indent="0" lvl="0" marL="960120" rtl="0" algn="just">
              <a:lnSpc>
                <a:spcPct val="100000"/>
              </a:lnSpc>
              <a:spcBef>
                <a:spcPts val="360"/>
              </a:spcBef>
              <a:spcAft>
                <a:spcPts val="0"/>
              </a:spcAft>
              <a:buSzPts val="1100"/>
              <a:buNone/>
            </a:pPr>
            <a:r>
              <a:t/>
            </a:r>
            <a:endParaRPr b="0" sz="3000"/>
          </a:p>
          <a:p>
            <a:pPr indent="0" lvl="0" marL="960120" rtl="0" algn="just">
              <a:lnSpc>
                <a:spcPct val="100000"/>
              </a:lnSpc>
              <a:spcBef>
                <a:spcPts val="360"/>
              </a:spcBef>
              <a:spcAft>
                <a:spcPts val="0"/>
              </a:spcAft>
              <a:buClr>
                <a:schemeClr val="dk1"/>
              </a:buClr>
              <a:buSzPts val="1100"/>
              <a:buFont typeface="Arial"/>
              <a:buNone/>
            </a:pPr>
            <a:r>
              <a:rPr b="0" lang="en-US" sz="3000"/>
              <a:t>Membrii se concentrează mai degrabă pe a face impresii decât pe a face treabă.</a:t>
            </a:r>
            <a:endParaRPr b="0" sz="3000"/>
          </a:p>
          <a:p>
            <a:pPr indent="0" lvl="0" marL="960120" rtl="0" algn="just">
              <a:lnSpc>
                <a:spcPct val="100000"/>
              </a:lnSpc>
              <a:spcBef>
                <a:spcPts val="360"/>
              </a:spcBef>
              <a:spcAft>
                <a:spcPts val="0"/>
              </a:spcAft>
              <a:buClr>
                <a:schemeClr val="dk1"/>
              </a:buClr>
              <a:buSzPts val="1100"/>
              <a:buFont typeface="Arial"/>
              <a:buNone/>
            </a:pPr>
            <a:r>
              <a:t/>
            </a:r>
            <a:endParaRPr b="0" sz="3000"/>
          </a:p>
          <a:p>
            <a:pPr indent="0" lvl="0" marL="960120" rtl="0" algn="just">
              <a:lnSpc>
                <a:spcPct val="100000"/>
              </a:lnSpc>
              <a:spcBef>
                <a:spcPts val="360"/>
              </a:spcBef>
              <a:spcAft>
                <a:spcPts val="0"/>
              </a:spcAft>
              <a:buClr>
                <a:schemeClr val="dk1"/>
              </a:buClr>
              <a:buSzPts val="1100"/>
              <a:buFont typeface="Arial"/>
              <a:buNone/>
            </a:pPr>
            <a:r>
              <a:rPr b="0" lang="en-US" sz="3000"/>
              <a:t>Nu există sarcini sau obiective clare.</a:t>
            </a:r>
            <a:endParaRPr b="0" sz="3000"/>
          </a:p>
          <a:p>
            <a:pPr indent="0" lvl="0" marL="960120" rtl="0" algn="just">
              <a:lnSpc>
                <a:spcPct val="100000"/>
              </a:lnSpc>
              <a:spcBef>
                <a:spcPts val="360"/>
              </a:spcBef>
              <a:spcAft>
                <a:spcPts val="0"/>
              </a:spcAft>
              <a:buClr>
                <a:schemeClr val="dk1"/>
              </a:buClr>
              <a:buSzPts val="1100"/>
              <a:buFont typeface="Arial"/>
              <a:buNone/>
            </a:pPr>
            <a:r>
              <a:t/>
            </a:r>
            <a:endParaRPr b="0" sz="3000"/>
          </a:p>
          <a:p>
            <a:pPr indent="0" lvl="0" marL="960120" rtl="0" algn="just">
              <a:lnSpc>
                <a:spcPct val="100000"/>
              </a:lnSpc>
              <a:spcBef>
                <a:spcPts val="360"/>
              </a:spcBef>
              <a:spcAft>
                <a:spcPts val="0"/>
              </a:spcAft>
              <a:buClr>
                <a:schemeClr val="dk1"/>
              </a:buClr>
              <a:buSzPts val="1100"/>
              <a:buFont typeface="Arial"/>
              <a:buNone/>
            </a:pPr>
            <a:r>
              <a:rPr b="0" lang="en-US" sz="3000"/>
              <a:t>Nu este pentru toți membrii clar ce s-a decis.</a:t>
            </a:r>
            <a:endParaRPr b="0" sz="3000"/>
          </a:p>
          <a:p>
            <a:pPr indent="0" lvl="2" marL="960120" rtl="0" algn="just">
              <a:lnSpc>
                <a:spcPct val="100000"/>
              </a:lnSpc>
              <a:spcBef>
                <a:spcPts val="360"/>
              </a:spcBef>
              <a:spcAft>
                <a:spcPts val="0"/>
              </a:spcAft>
              <a:buSzPts val="1800"/>
              <a:buNone/>
            </a:pPr>
            <a:r>
              <a:t/>
            </a:r>
            <a:endParaRPr sz="3000"/>
          </a:p>
        </p:txBody>
      </p:sp>
      <p:pic>
        <p:nvPicPr>
          <p:cNvPr id="727" name="Google Shape;727;p104"/>
          <p:cNvPicPr preferRelativeResize="0"/>
          <p:nvPr/>
        </p:nvPicPr>
        <p:blipFill rotWithShape="1">
          <a:blip r:embed="rId3">
            <a:alphaModFix/>
          </a:blip>
          <a:srcRect b="0" l="0" r="0" t="0"/>
          <a:stretch/>
        </p:blipFill>
        <p:spPr>
          <a:xfrm>
            <a:off x="683568" y="2348880"/>
            <a:ext cx="508007" cy="508007"/>
          </a:xfrm>
          <a:prstGeom prst="rect">
            <a:avLst/>
          </a:prstGeom>
          <a:noFill/>
          <a:ln>
            <a:noFill/>
          </a:ln>
        </p:spPr>
      </p:pic>
      <p:pic>
        <p:nvPicPr>
          <p:cNvPr id="728" name="Google Shape;728;p104"/>
          <p:cNvPicPr preferRelativeResize="0"/>
          <p:nvPr/>
        </p:nvPicPr>
        <p:blipFill rotWithShape="1">
          <a:blip r:embed="rId3">
            <a:alphaModFix/>
          </a:blip>
          <a:srcRect b="0" l="0" r="0" t="0"/>
          <a:stretch/>
        </p:blipFill>
        <p:spPr>
          <a:xfrm>
            <a:off x="683568" y="3700505"/>
            <a:ext cx="508006" cy="508006"/>
          </a:xfrm>
          <a:prstGeom prst="rect">
            <a:avLst/>
          </a:prstGeom>
          <a:noFill/>
          <a:ln>
            <a:noFill/>
          </a:ln>
        </p:spPr>
      </p:pic>
      <p:pic>
        <p:nvPicPr>
          <p:cNvPr id="729" name="Google Shape;729;p104"/>
          <p:cNvPicPr preferRelativeResize="0"/>
          <p:nvPr/>
        </p:nvPicPr>
        <p:blipFill rotWithShape="1">
          <a:blip r:embed="rId3">
            <a:alphaModFix/>
          </a:blip>
          <a:srcRect b="0" l="0" r="0" t="0"/>
          <a:stretch/>
        </p:blipFill>
        <p:spPr>
          <a:xfrm>
            <a:off x="683568" y="4704425"/>
            <a:ext cx="508006" cy="508006"/>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5"/>
          <p:cNvSpPr txBox="1"/>
          <p:nvPr>
            <p:ph type="title"/>
          </p:nvPr>
        </p:nvSpPr>
        <p:spPr>
          <a:xfrm>
            <a:off x="457200" y="152718"/>
            <a:ext cx="6347048"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400"/>
              <a:buNone/>
            </a:pPr>
            <a:r>
              <a:rPr lang="en-US">
                <a:latin typeface="Arial"/>
                <a:ea typeface="Arial"/>
                <a:cs typeface="Arial"/>
                <a:sym typeface="Arial"/>
              </a:rPr>
              <a:t>Implică-te și fii o inspirație pentru elevii tăi!</a:t>
            </a:r>
            <a:endParaRPr sz="2800"/>
          </a:p>
        </p:txBody>
      </p:sp>
      <p:pic>
        <p:nvPicPr>
          <p:cNvPr id="735" name="Google Shape;735;p105"/>
          <p:cNvPicPr preferRelativeResize="0"/>
          <p:nvPr>
            <p:ph idx="1" type="body"/>
          </p:nvPr>
        </p:nvPicPr>
        <p:blipFill rotWithShape="1">
          <a:blip r:embed="rId3">
            <a:alphaModFix/>
          </a:blip>
          <a:srcRect b="0" l="0" r="0" t="0"/>
          <a:stretch/>
        </p:blipFill>
        <p:spPr>
          <a:xfrm>
            <a:off x="323528" y="2708920"/>
            <a:ext cx="8291513" cy="309281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6"/>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en-US" sz="4000">
                <a:solidFill>
                  <a:srgbClr val="08A5EF"/>
                </a:solidFill>
                <a:latin typeface="Calibri"/>
                <a:ea typeface="Calibri"/>
                <a:cs typeface="Calibri"/>
                <a:sym typeface="Calibri"/>
              </a:rPr>
              <a:t>Descoperirea modalităților posibile de soluționare a conflictului</a:t>
            </a:r>
            <a:endParaRPr/>
          </a:p>
        </p:txBody>
      </p:sp>
      <p:sp>
        <p:nvSpPr>
          <p:cNvPr id="742" name="Google Shape;742;p106"/>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en-US"/>
              <a:t> </a:t>
            </a:r>
            <a:endParaRPr/>
          </a:p>
        </p:txBody>
      </p:sp>
      <p:pic>
        <p:nvPicPr>
          <p:cNvPr id="743" name="Google Shape;743;p106"/>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744" name="Google Shape;744;p106"/>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745" name="Google Shape;745;p106"/>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EF8E7B"/>
                </a:solidFill>
                <a:latin typeface="Arial"/>
                <a:ea typeface="Arial"/>
                <a:cs typeface="Arial"/>
                <a:sym typeface="Arial"/>
              </a:rPr>
              <a:t>Asociatia Centrul de Training European - CTE</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0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Cuprins</a:t>
            </a:r>
            <a:endParaRPr/>
          </a:p>
        </p:txBody>
      </p:sp>
      <p:sp>
        <p:nvSpPr>
          <p:cNvPr id="751" name="Google Shape;751;p10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None/>
            </a:pPr>
            <a:r>
              <a:t/>
            </a:r>
            <a:endParaRPr sz="3000"/>
          </a:p>
          <a:p>
            <a:pPr indent="0" lvl="0" marL="0" rtl="0" algn="l">
              <a:lnSpc>
                <a:spcPct val="100000"/>
              </a:lnSpc>
              <a:spcBef>
                <a:spcPts val="360"/>
              </a:spcBef>
              <a:spcAft>
                <a:spcPts val="0"/>
              </a:spcAft>
              <a:buNone/>
            </a:pPr>
            <a:r>
              <a:t/>
            </a:r>
            <a:endParaRPr sz="3000"/>
          </a:p>
          <a:p>
            <a:pPr indent="-419100" lvl="0" marL="457200" rtl="0" algn="l">
              <a:lnSpc>
                <a:spcPct val="100000"/>
              </a:lnSpc>
              <a:spcBef>
                <a:spcPts val="360"/>
              </a:spcBef>
              <a:spcAft>
                <a:spcPts val="0"/>
              </a:spcAft>
              <a:buSzPts val="3000"/>
              <a:buAutoNum type="arabicPeriod"/>
            </a:pPr>
            <a:r>
              <a:rPr lang="en-US" sz="3000"/>
              <a:t>Surse de conflict în grupuri</a:t>
            </a:r>
            <a:endParaRPr sz="3000"/>
          </a:p>
          <a:p>
            <a:pPr indent="0" lvl="0" marL="457200" rtl="0" algn="l">
              <a:lnSpc>
                <a:spcPct val="100000"/>
              </a:lnSpc>
              <a:spcBef>
                <a:spcPts val="360"/>
              </a:spcBef>
              <a:spcAft>
                <a:spcPts val="0"/>
              </a:spcAft>
              <a:buNone/>
            </a:pPr>
            <a:r>
              <a:t/>
            </a:r>
            <a:endParaRPr sz="3000"/>
          </a:p>
          <a:p>
            <a:pPr indent="-419100" lvl="0" marL="457200" rtl="0" algn="l">
              <a:lnSpc>
                <a:spcPct val="100000"/>
              </a:lnSpc>
              <a:spcBef>
                <a:spcPts val="360"/>
              </a:spcBef>
              <a:spcAft>
                <a:spcPts val="0"/>
              </a:spcAft>
              <a:buSzPts val="3000"/>
              <a:buAutoNum type="arabicPeriod"/>
            </a:pPr>
            <a:r>
              <a:rPr lang="en-US" sz="3000"/>
              <a:t>Managementul conflictelor</a:t>
            </a:r>
            <a:endParaRPr sz="3000"/>
          </a:p>
          <a:p>
            <a:pPr indent="0" lvl="0" marL="457200" rtl="0" algn="l">
              <a:lnSpc>
                <a:spcPct val="100000"/>
              </a:lnSpc>
              <a:spcBef>
                <a:spcPts val="360"/>
              </a:spcBef>
              <a:spcAft>
                <a:spcPts val="0"/>
              </a:spcAft>
              <a:buNone/>
            </a:pPr>
            <a:r>
              <a:t/>
            </a:r>
            <a:endParaRPr sz="30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0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360"/>
              </a:spcBef>
              <a:spcAft>
                <a:spcPts val="0"/>
              </a:spcAft>
              <a:buSzPts val="1800"/>
              <a:buNone/>
            </a:pPr>
            <a:r>
              <a:rPr lang="en-US" sz="3200"/>
              <a:t>Pentru a evita conflictele, asigură-te că toți membrii grupului cunosc misiunea, viziunea și obiectivele echipei</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0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
              <a:buNone/>
            </a:pPr>
            <a:r>
              <a:rPr lang="en-US"/>
              <a:t>I. Surse de conflict în grupuri</a:t>
            </a:r>
            <a:endParaRPr/>
          </a:p>
        </p:txBody>
      </p:sp>
      <p:sp>
        <p:nvSpPr>
          <p:cNvPr id="762" name="Google Shape;762;p10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None/>
            </a:pPr>
            <a:r>
              <a:rPr b="0" lang="en-US" sz="2700"/>
              <a:t>Stiluri de gestionare a conflictelor:</a:t>
            </a:r>
            <a:endParaRPr b="0" sz="2700"/>
          </a:p>
          <a:p>
            <a:pPr indent="0" lvl="0" marL="0" rtl="0" algn="just">
              <a:lnSpc>
                <a:spcPct val="100000"/>
              </a:lnSpc>
              <a:spcBef>
                <a:spcPts val="360"/>
              </a:spcBef>
              <a:spcAft>
                <a:spcPts val="0"/>
              </a:spcAft>
              <a:buNone/>
            </a:pPr>
            <a:r>
              <a:t/>
            </a:r>
            <a:endParaRPr b="0" sz="2700"/>
          </a:p>
          <a:p>
            <a:pPr indent="-400050" lvl="0" marL="457200" rtl="0" algn="just">
              <a:lnSpc>
                <a:spcPct val="100000"/>
              </a:lnSpc>
              <a:spcBef>
                <a:spcPts val="360"/>
              </a:spcBef>
              <a:spcAft>
                <a:spcPts val="0"/>
              </a:spcAft>
              <a:buSzPts val="2700"/>
              <a:buChar char="●"/>
            </a:pPr>
            <a:r>
              <a:rPr b="0" lang="en-US" sz="2700"/>
              <a:t>integrare (mare preocupare pentru sine și pentru ceilalți)</a:t>
            </a:r>
            <a:endParaRPr b="0" sz="2700"/>
          </a:p>
          <a:p>
            <a:pPr indent="-400050" lvl="0" marL="457200" rtl="0" algn="just">
              <a:lnSpc>
                <a:spcPct val="100000"/>
              </a:lnSpc>
              <a:spcBef>
                <a:spcPts val="0"/>
              </a:spcBef>
              <a:spcAft>
                <a:spcPts val="0"/>
              </a:spcAft>
              <a:buSzPts val="2700"/>
              <a:buChar char="●"/>
            </a:pPr>
            <a:r>
              <a:rPr b="0" lang="en-US" sz="2700"/>
              <a:t>dominare (îngrijorare scăzută pentru ceilalți)</a:t>
            </a:r>
            <a:endParaRPr b="0" sz="2700"/>
          </a:p>
          <a:p>
            <a:pPr indent="-400050" lvl="0" marL="457200" rtl="0" algn="just">
              <a:lnSpc>
                <a:spcPct val="100000"/>
              </a:lnSpc>
              <a:spcBef>
                <a:spcPts val="0"/>
              </a:spcBef>
              <a:spcAft>
                <a:spcPts val="0"/>
              </a:spcAft>
              <a:buSzPts val="2700"/>
              <a:buChar char="●"/>
            </a:pPr>
            <a:r>
              <a:rPr b="0" lang="en-US" sz="2700"/>
              <a:t>obligativitate (îngrijorare scăzută pentru sine)</a:t>
            </a:r>
            <a:endParaRPr b="0" sz="2700"/>
          </a:p>
          <a:p>
            <a:pPr indent="-400050" lvl="0" marL="457200" rtl="0" algn="just">
              <a:lnSpc>
                <a:spcPct val="100000"/>
              </a:lnSpc>
              <a:spcBef>
                <a:spcPts val="0"/>
              </a:spcBef>
              <a:spcAft>
                <a:spcPts val="0"/>
              </a:spcAft>
              <a:buSzPts val="2700"/>
              <a:buChar char="●"/>
            </a:pPr>
            <a:r>
              <a:rPr b="0" lang="en-US" sz="2700"/>
              <a:t>evitare (îngrijorare scăzută pentru sine și pentru ceilalți)</a:t>
            </a:r>
            <a:endParaRPr b="0" sz="2700"/>
          </a:p>
          <a:p>
            <a:pPr indent="-400050" lvl="0" marL="457200" rtl="0" algn="just">
              <a:lnSpc>
                <a:spcPct val="100000"/>
              </a:lnSpc>
              <a:spcBef>
                <a:spcPts val="0"/>
              </a:spcBef>
              <a:spcAft>
                <a:spcPts val="0"/>
              </a:spcAft>
              <a:buSzPts val="2700"/>
              <a:buChar char="●"/>
            </a:pPr>
            <a:r>
              <a:rPr b="0" lang="en-US" sz="2700"/>
              <a:t>compromis (niveluri moderate pentru ambele)</a:t>
            </a:r>
            <a:endParaRPr b="0" sz="2700"/>
          </a:p>
          <a:p>
            <a:pPr indent="0" lvl="0" marL="0" rtl="0" algn="just">
              <a:lnSpc>
                <a:spcPct val="100000"/>
              </a:lnSpc>
              <a:spcBef>
                <a:spcPts val="360"/>
              </a:spcBef>
              <a:spcAft>
                <a:spcPts val="0"/>
              </a:spcAft>
              <a:buNone/>
            </a:pPr>
            <a:r>
              <a:t/>
            </a:r>
            <a:endParaRPr b="0" sz="27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10"/>
          <p:cNvSpPr txBox="1"/>
          <p:nvPr>
            <p:ph type="title"/>
          </p:nvPr>
        </p:nvSpPr>
        <p:spPr>
          <a:xfrm>
            <a:off x="323528" y="260648"/>
            <a:ext cx="6203032" cy="75600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Arial "/>
              <a:buNone/>
            </a:pPr>
            <a:r>
              <a:rPr lang="en-US"/>
              <a:t>A. 5 etape de conflict</a:t>
            </a:r>
            <a:endParaRPr/>
          </a:p>
        </p:txBody>
      </p:sp>
      <p:graphicFrame>
        <p:nvGraphicFramePr>
          <p:cNvPr id="768" name="Google Shape;768;p110"/>
          <p:cNvGraphicFramePr/>
          <p:nvPr/>
        </p:nvGraphicFramePr>
        <p:xfrm>
          <a:off x="539552" y="1504704"/>
          <a:ext cx="3000000" cy="3000000"/>
        </p:xfrm>
        <a:graphic>
          <a:graphicData uri="http://schemas.openxmlformats.org/drawingml/2006/table">
            <a:tbl>
              <a:tblPr bandRow="1" firstRow="1">
                <a:noFill/>
                <a:tableStyleId>{5FDE575D-A6FE-4B57-849D-CA27BC4A0240}</a:tableStyleId>
              </a:tblPr>
              <a:tblGrid>
                <a:gridCol w="2458625"/>
                <a:gridCol w="5161375"/>
              </a:tblGrid>
              <a:tr h="370850">
                <a:tc>
                  <a:txBody>
                    <a:bodyPr/>
                    <a:lstStyle/>
                    <a:p>
                      <a:pPr indent="0" lvl="0" marL="0" marR="0" rtl="0" algn="l">
                        <a:lnSpc>
                          <a:spcPct val="100000"/>
                        </a:lnSpc>
                        <a:spcBef>
                          <a:spcPts val="0"/>
                        </a:spcBef>
                        <a:spcAft>
                          <a:spcPts val="0"/>
                        </a:spcAft>
                        <a:buNone/>
                      </a:pPr>
                      <a:r>
                        <a:rPr lang="en-US" sz="3000"/>
                        <a:t>Etapă</a:t>
                      </a:r>
                      <a:endParaRPr/>
                    </a:p>
                  </a:txBody>
                  <a:tcPr marT="45725" marB="45725" marR="91450" marL="91450"/>
                </a:tc>
                <a:tc>
                  <a:txBody>
                    <a:bodyPr/>
                    <a:lstStyle/>
                    <a:p>
                      <a:pPr indent="0" lvl="0" marL="0" marR="0" rtl="0" algn="l">
                        <a:lnSpc>
                          <a:spcPct val="100000"/>
                        </a:lnSpc>
                        <a:spcBef>
                          <a:spcPts val="0"/>
                        </a:spcBef>
                        <a:spcAft>
                          <a:spcPts val="0"/>
                        </a:spcAft>
                        <a:buNone/>
                      </a:pPr>
                      <a:r>
                        <a:rPr lang="en-US" sz="3000" u="none" cap="none" strike="noStrike"/>
                        <a:t>Descri</a:t>
                      </a:r>
                      <a:r>
                        <a:rPr lang="en-US" sz="3000"/>
                        <a:t>ere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3000"/>
                        <a:t>Incipientă</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lang="en-US" sz="3000"/>
                        <a:t>Participanții nu sunt încă conștienți de conflict</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3000"/>
                        <a:t>De observare</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lang="en-US" sz="3000"/>
                        <a:t>Participanții sunt conștienți că există un conflict</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3000"/>
                        <a:t>De trăire</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lang="en-US" sz="3000"/>
                        <a:t>Stres și anxietate</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3000" u="none" cap="none" strike="noStrike"/>
                        <a:t>Manifest</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lang="en-US" sz="3000"/>
                        <a:t>Conflictul este deschis și poate fi observat</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lang="en-US" sz="3000"/>
                        <a:t>Post conflict</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en-US" sz="3000"/>
                        <a:t>Rezultatul conflictului, soluționarea sau dizolvarea</a:t>
                      </a:r>
                      <a:endParaRPr sz="30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2019-02-10T21:49:04Z</dcterms:created>
  <dc:creator>Zuzana Palková</dc:creator>
</cp:coreProperties>
</file>