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6858000" cx="9144000"/>
  <p:notesSz cx="7315200" cy="9601200"/>
  <p:embeddedFontLst>
    <p:embeddedFont>
      <p:font typeface="Arial Black"/>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75" roundtripDataSignature="AMtx7mj/EVGPFB2TCKTe2Ymdso5i+HW9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customschemas.google.com/relationships/presentationmetadata" Target="metadata"/><Relationship Id="rId30" Type="http://schemas.openxmlformats.org/officeDocument/2006/relationships/slide" Target="slides/slide25.xml"/><Relationship Id="rId74" Type="http://schemas.openxmlformats.org/officeDocument/2006/relationships/font" Target="fonts/ArialBlack-regular.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69920" cy="4800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1"/>
            <a:ext cx="3169920" cy="48006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3: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2: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4: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4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4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4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5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5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5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5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5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5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6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6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6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6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6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6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6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6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6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6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6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6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6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showMasterSp="0" type="title">
  <p:cSld name="TITLE">
    <p:spTree>
      <p:nvGrpSpPr>
        <p:cNvPr id="18" name="Shape 18"/>
        <p:cNvGrpSpPr/>
        <p:nvPr/>
      </p:nvGrpSpPr>
      <p:grpSpPr>
        <a:xfrm>
          <a:off x="0" y="0"/>
          <a:ext cx="0" cy="0"/>
          <a:chOff x="0" y="0"/>
          <a:chExt cx="0" cy="0"/>
        </a:xfrm>
      </p:grpSpPr>
      <p:sp>
        <p:nvSpPr>
          <p:cNvPr id="19" name="Google Shape;19;p70"/>
          <p:cNvSpPr txBox="1"/>
          <p:nvPr>
            <p:ph type="ctrTitle"/>
          </p:nvPr>
        </p:nvSpPr>
        <p:spPr>
          <a:xfrm>
            <a:off x="457200" y="1626915"/>
            <a:ext cx="7772400" cy="31736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70"/>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21" name="Google Shape;21;p7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0"/>
          <p:cNvSpPr/>
          <p:nvPr/>
        </p:nvSpPr>
        <p:spPr>
          <a:xfrm>
            <a:off x="9001124" y="4846320"/>
            <a:ext cx="142876" cy="201168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70"/>
          <p:cNvSpPr/>
          <p:nvPr/>
        </p:nvSpPr>
        <p:spPr>
          <a:xfrm>
            <a:off x="9001124" y="0"/>
            <a:ext cx="142876" cy="48463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 name="Google Shape;25;p7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2400" u="none" cap="none" strike="noStrike">
                <a:solidFill>
                  <a:schemeClr val="dk1"/>
                </a:solidFill>
                <a:latin typeface="Arial"/>
                <a:ea typeface="Arial"/>
                <a:cs typeface="Arial"/>
                <a:sym typeface="Arial"/>
              </a:defRPr>
            </a:lvl1pPr>
            <a:lvl2pPr indent="0" lvl="1" marL="0" algn="l">
              <a:spcBef>
                <a:spcPts val="0"/>
              </a:spcBef>
              <a:buNone/>
              <a:defRPr b="1" i="0" sz="2400" u="none" cap="none" strike="noStrike">
                <a:solidFill>
                  <a:schemeClr val="dk1"/>
                </a:solidFill>
                <a:latin typeface="Arial"/>
                <a:ea typeface="Arial"/>
                <a:cs typeface="Arial"/>
                <a:sym typeface="Arial"/>
              </a:defRPr>
            </a:lvl2pPr>
            <a:lvl3pPr indent="0" lvl="2" marL="0" algn="l">
              <a:spcBef>
                <a:spcPts val="0"/>
              </a:spcBef>
              <a:buNone/>
              <a:defRPr b="1" i="0" sz="2400" u="none" cap="none" strike="noStrike">
                <a:solidFill>
                  <a:schemeClr val="dk1"/>
                </a:solidFill>
                <a:latin typeface="Arial"/>
                <a:ea typeface="Arial"/>
                <a:cs typeface="Arial"/>
                <a:sym typeface="Arial"/>
              </a:defRPr>
            </a:lvl3pPr>
            <a:lvl4pPr indent="0" lvl="3" marL="0" algn="l">
              <a:spcBef>
                <a:spcPts val="0"/>
              </a:spcBef>
              <a:buNone/>
              <a:defRPr b="1" i="0" sz="2400" u="none" cap="none" strike="noStrike">
                <a:solidFill>
                  <a:schemeClr val="dk1"/>
                </a:solidFill>
                <a:latin typeface="Arial"/>
                <a:ea typeface="Arial"/>
                <a:cs typeface="Arial"/>
                <a:sym typeface="Arial"/>
              </a:defRPr>
            </a:lvl4pPr>
            <a:lvl5pPr indent="0" lvl="4" marL="0" algn="l">
              <a:spcBef>
                <a:spcPts val="0"/>
              </a:spcBef>
              <a:buNone/>
              <a:defRPr b="1" i="0" sz="2400" u="none" cap="none" strike="noStrike">
                <a:solidFill>
                  <a:schemeClr val="dk1"/>
                </a:solidFill>
                <a:latin typeface="Arial"/>
                <a:ea typeface="Arial"/>
                <a:cs typeface="Arial"/>
                <a:sym typeface="Arial"/>
              </a:defRPr>
            </a:lvl5pPr>
            <a:lvl6pPr indent="0" lvl="5" marL="0" algn="l">
              <a:spcBef>
                <a:spcPts val="0"/>
              </a:spcBef>
              <a:buNone/>
              <a:defRPr b="1" i="0" sz="2400" u="none" cap="none" strike="noStrike">
                <a:solidFill>
                  <a:schemeClr val="dk1"/>
                </a:solidFill>
                <a:latin typeface="Arial"/>
                <a:ea typeface="Arial"/>
                <a:cs typeface="Arial"/>
                <a:sym typeface="Arial"/>
              </a:defRPr>
            </a:lvl6pPr>
            <a:lvl7pPr indent="0" lvl="6" marL="0" algn="l">
              <a:spcBef>
                <a:spcPts val="0"/>
              </a:spcBef>
              <a:buNone/>
              <a:defRPr b="1" i="0" sz="2400" u="none" cap="none" strike="noStrike">
                <a:solidFill>
                  <a:schemeClr val="dk1"/>
                </a:solidFill>
                <a:latin typeface="Arial"/>
                <a:ea typeface="Arial"/>
                <a:cs typeface="Arial"/>
                <a:sym typeface="Arial"/>
              </a:defRPr>
            </a:lvl7pPr>
            <a:lvl8pPr indent="0" lvl="7" marL="0" algn="l">
              <a:spcBef>
                <a:spcPts val="0"/>
              </a:spcBef>
              <a:buNone/>
              <a:defRPr b="1" i="0" sz="2400" u="none" cap="none" strike="noStrike">
                <a:solidFill>
                  <a:schemeClr val="dk1"/>
                </a:solidFill>
                <a:latin typeface="Arial"/>
                <a:ea typeface="Arial"/>
                <a:cs typeface="Arial"/>
                <a:sym typeface="Arial"/>
              </a:defRPr>
            </a:lvl8pPr>
            <a:lvl9pPr indent="0" lvl="8" marL="0" algn="l">
              <a:spcBef>
                <a:spcPts val="0"/>
              </a:spcBef>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l-PL"/>
              <a:t>‹#›</a:t>
            </a:fld>
            <a:endParaRPr/>
          </a:p>
        </p:txBody>
      </p:sp>
      <p:pic>
        <p:nvPicPr>
          <p:cNvPr descr="logo 2" id="26" name="Google Shape;26;p70"/>
          <p:cNvPicPr preferRelativeResize="0"/>
          <p:nvPr/>
        </p:nvPicPr>
        <p:blipFill rotWithShape="1">
          <a:blip r:embed="rId2">
            <a:alphaModFix/>
          </a:blip>
          <a:srcRect b="0" l="0" r="0" t="0"/>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80" name="Shape 80"/>
        <p:cNvGrpSpPr/>
        <p:nvPr/>
      </p:nvGrpSpPr>
      <p:grpSpPr>
        <a:xfrm>
          <a:off x="0" y="0"/>
          <a:ext cx="0" cy="0"/>
          <a:chOff x="0" y="0"/>
          <a:chExt cx="0" cy="0"/>
        </a:xfrm>
      </p:grpSpPr>
      <p:sp>
        <p:nvSpPr>
          <p:cNvPr id="81" name="Google Shape;81;p7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79"/>
          <p:cNvSpPr txBox="1"/>
          <p:nvPr>
            <p:ph idx="1" type="body"/>
          </p:nvPr>
        </p:nvSpPr>
        <p:spPr>
          <a:xfrm rot="5400000">
            <a:off x="2080418" y="129382"/>
            <a:ext cx="4373563" cy="7620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7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86" name="Shape 86"/>
        <p:cNvGrpSpPr/>
        <p:nvPr/>
      </p:nvGrpSpPr>
      <p:grpSpPr>
        <a:xfrm>
          <a:off x="0" y="0"/>
          <a:ext cx="0" cy="0"/>
          <a:chOff x="0" y="0"/>
          <a:chExt cx="0" cy="0"/>
        </a:xfrm>
      </p:grpSpPr>
      <p:sp>
        <p:nvSpPr>
          <p:cNvPr id="87" name="Google Shape;87;p80"/>
          <p:cNvSpPr txBox="1"/>
          <p:nvPr>
            <p:ph type="title"/>
          </p:nvPr>
        </p:nvSpPr>
        <p:spPr>
          <a:xfrm rot="5400000">
            <a:off x="5157391" y="2596753"/>
            <a:ext cx="5001419"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8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8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7" name="Shape 27"/>
        <p:cNvGrpSpPr/>
        <p:nvPr/>
      </p:nvGrpSpPr>
      <p:grpSpPr>
        <a:xfrm>
          <a:off x="0" y="0"/>
          <a:ext cx="0" cy="0"/>
          <a:chOff x="0" y="0"/>
          <a:chExt cx="0" cy="0"/>
        </a:xfrm>
      </p:grpSpPr>
      <p:sp>
        <p:nvSpPr>
          <p:cNvPr id="28" name="Google Shape;28;p7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6"/>
              </a:buClr>
              <a:buSzPts val="3600"/>
              <a:buFont typeface="Arial "/>
              <a:buNone/>
              <a:defRPr b="1">
                <a:latin typeface="Arial "/>
                <a:ea typeface="Arial "/>
                <a:cs typeface="Arial "/>
                <a:sym typeface="Arial "/>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 name="Google Shape;30;p7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1"/>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33" name="Shape 33"/>
        <p:cNvGrpSpPr/>
        <p:nvPr/>
      </p:nvGrpSpPr>
      <p:grpSpPr>
        <a:xfrm>
          <a:off x="0" y="0"/>
          <a:ext cx="0" cy="0"/>
          <a:chOff x="0" y="0"/>
          <a:chExt cx="0" cy="0"/>
        </a:xfrm>
      </p:grpSpPr>
      <p:sp>
        <p:nvSpPr>
          <p:cNvPr id="34" name="Google Shape;34;p72"/>
          <p:cNvSpPr txBox="1"/>
          <p:nvPr>
            <p:ph type="title"/>
          </p:nvPr>
        </p:nvSpPr>
        <p:spPr>
          <a:xfrm>
            <a:off x="457200" y="1447800"/>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7200"/>
              <a:buFont typeface="Arial Black"/>
              <a:buNone/>
              <a:defRPr b="0" sz="720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2"/>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spcBef>
                <a:spcPts val="60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36" name="Google Shape;36;p7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2"/>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
        <p:nvSpPr>
          <p:cNvPr id="38" name="Google Shape;38;p7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9" name="Shape 39"/>
        <p:cNvGrpSpPr/>
        <p:nvPr/>
      </p:nvGrpSpPr>
      <p:grpSpPr>
        <a:xfrm>
          <a:off x="0" y="0"/>
          <a:ext cx="0" cy="0"/>
          <a:chOff x="0" y="0"/>
          <a:chExt cx="0" cy="0"/>
        </a:xfrm>
      </p:grpSpPr>
      <p:sp>
        <p:nvSpPr>
          <p:cNvPr id="40" name="Google Shape;40;p7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3"/>
          <p:cNvSpPr txBox="1"/>
          <p:nvPr>
            <p:ph idx="1" type="body"/>
          </p:nvPr>
        </p:nvSpPr>
        <p:spPr>
          <a:xfrm>
            <a:off x="163068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dk1"/>
              </a:buClr>
              <a:buSzPts val="2800"/>
              <a:buNone/>
              <a:defRPr sz="2800"/>
            </a:lvl1pPr>
            <a:lvl2pPr indent="-381000" lvl="1" marL="914400" algn="l">
              <a:spcBef>
                <a:spcPts val="60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2" name="Google Shape;42;p73"/>
          <p:cNvSpPr txBox="1"/>
          <p:nvPr>
            <p:ph idx="2" type="body"/>
          </p:nvPr>
        </p:nvSpPr>
        <p:spPr>
          <a:xfrm>
            <a:off x="509016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dk1"/>
              </a:buClr>
              <a:buSzPts val="2800"/>
              <a:buNone/>
              <a:defRPr sz="2800"/>
            </a:lvl1pPr>
            <a:lvl2pPr indent="-381000" lvl="1" marL="914400" algn="l">
              <a:spcBef>
                <a:spcPts val="60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3" name="Google Shape;43;p7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3"/>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6" name="Shape 46"/>
        <p:cNvGrpSpPr/>
        <p:nvPr/>
      </p:nvGrpSpPr>
      <p:grpSpPr>
        <a:xfrm>
          <a:off x="0" y="0"/>
          <a:ext cx="0" cy="0"/>
          <a:chOff x="0" y="0"/>
          <a:chExt cx="0" cy="0"/>
        </a:xfrm>
      </p:grpSpPr>
      <p:sp>
        <p:nvSpPr>
          <p:cNvPr id="47" name="Google Shape;47;p7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4"/>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spcBef>
                <a:spcPts val="6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9" name="Google Shape;49;p74"/>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dk1"/>
              </a:buClr>
              <a:buSzPts val="2400"/>
              <a:buNone/>
              <a:defRPr sz="2400"/>
            </a:lvl1pPr>
            <a:lvl2pPr indent="-355600" lvl="1" marL="914400" algn="l">
              <a:spcBef>
                <a:spcPts val="6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0" name="Google Shape;50;p74"/>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spcBef>
                <a:spcPts val="6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1" name="Google Shape;51;p74"/>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dk1"/>
              </a:buClr>
              <a:buSzPts val="2400"/>
              <a:buNone/>
              <a:defRPr sz="2400"/>
            </a:lvl1pPr>
            <a:lvl2pPr indent="-355600" lvl="1" marL="914400" algn="l">
              <a:spcBef>
                <a:spcPts val="6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2" name="Google Shape;52;p7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4"/>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55" name="Shape 55"/>
        <p:cNvGrpSpPr/>
        <p:nvPr/>
      </p:nvGrpSpPr>
      <p:grpSpPr>
        <a:xfrm>
          <a:off x="0" y="0"/>
          <a:ext cx="0" cy="0"/>
          <a:chOff x="0" y="0"/>
          <a:chExt cx="0" cy="0"/>
        </a:xfrm>
      </p:grpSpPr>
      <p:sp>
        <p:nvSpPr>
          <p:cNvPr id="56" name="Google Shape;56;p7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6"/>
              </a:buClr>
              <a:buSzPts val="3600"/>
              <a:buFont typeface="Arial Black"/>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60" name="Shape 60"/>
        <p:cNvGrpSpPr/>
        <p:nvPr/>
      </p:nvGrpSpPr>
      <p:grpSpPr>
        <a:xfrm>
          <a:off x="0" y="0"/>
          <a:ext cx="0" cy="0"/>
          <a:chOff x="0" y="0"/>
          <a:chExt cx="0" cy="0"/>
        </a:xfrm>
      </p:grpSpPr>
      <p:sp>
        <p:nvSpPr>
          <p:cNvPr id="61" name="Google Shape;61;p7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64" name="Shape 64"/>
        <p:cNvGrpSpPr/>
        <p:nvPr/>
      </p:nvGrpSpPr>
      <p:grpSpPr>
        <a:xfrm>
          <a:off x="0" y="0"/>
          <a:ext cx="0" cy="0"/>
          <a:chOff x="0" y="0"/>
          <a:chExt cx="0" cy="0"/>
        </a:xfrm>
      </p:grpSpPr>
      <p:sp>
        <p:nvSpPr>
          <p:cNvPr id="65" name="Google Shape;65;p77"/>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dk1"/>
              </a:buClr>
              <a:buSzPts val="3200"/>
              <a:buNone/>
              <a:defRPr sz="3200"/>
            </a:lvl1pPr>
            <a:lvl2pPr indent="-406400" lvl="1" marL="914400" algn="l">
              <a:spcBef>
                <a:spcPts val="60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6" name="Google Shape;66;p77"/>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dk1"/>
              </a:buClr>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7" name="Google Shape;67;p7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7"/>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7"/>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l-PL"/>
              <a:t>‹#›</a:t>
            </a:fld>
            <a:endParaRPr/>
          </a:p>
        </p:txBody>
      </p:sp>
      <p:sp>
        <p:nvSpPr>
          <p:cNvPr id="70" name="Google Shape;70;p7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showMasterSp="0" type="picTx">
  <p:cSld name="PICTURE_WITH_CAPTION_TEXT">
    <p:spTree>
      <p:nvGrpSpPr>
        <p:cNvPr id="71" name="Shape 71"/>
        <p:cNvGrpSpPr/>
        <p:nvPr/>
      </p:nvGrpSpPr>
      <p:grpSpPr>
        <a:xfrm>
          <a:off x="0" y="0"/>
          <a:ext cx="0" cy="0"/>
          <a:chOff x="0" y="0"/>
          <a:chExt cx="0" cy="0"/>
        </a:xfrm>
      </p:grpSpPr>
      <p:sp>
        <p:nvSpPr>
          <p:cNvPr id="72" name="Google Shape;72;p78"/>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78"/>
          <p:cNvSpPr/>
          <p:nvPr>
            <p:ph idx="2" type="pic"/>
          </p:nvPr>
        </p:nvSpPr>
        <p:spPr>
          <a:xfrm>
            <a:off x="-1" y="0"/>
            <a:ext cx="9000877" cy="4846320"/>
          </a:xfrm>
          <a:prstGeom prst="rect">
            <a:avLst/>
          </a:prstGeom>
          <a:solidFill>
            <a:srgbClr val="BFBFBF"/>
          </a:solid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78"/>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dk1"/>
              </a:buClr>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5" name="Google Shape;75;p7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8"/>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8"/>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2400">
                <a:solidFill>
                  <a:schemeClr val="dk1"/>
                </a:solidFill>
                <a:latin typeface="Arial"/>
                <a:ea typeface="Arial"/>
                <a:cs typeface="Arial"/>
                <a:sym typeface="Arial"/>
              </a:defRPr>
            </a:lvl1pPr>
            <a:lvl2pPr indent="0" lvl="1" marL="0" algn="l">
              <a:spcBef>
                <a:spcPts val="0"/>
              </a:spcBef>
              <a:buNone/>
              <a:defRPr b="1" sz="2400">
                <a:solidFill>
                  <a:schemeClr val="dk1"/>
                </a:solidFill>
                <a:latin typeface="Arial"/>
                <a:ea typeface="Arial"/>
                <a:cs typeface="Arial"/>
                <a:sym typeface="Arial"/>
              </a:defRPr>
            </a:lvl2pPr>
            <a:lvl3pPr indent="0" lvl="2" marL="0" algn="l">
              <a:spcBef>
                <a:spcPts val="0"/>
              </a:spcBef>
              <a:buNone/>
              <a:defRPr b="1" sz="2400">
                <a:solidFill>
                  <a:schemeClr val="dk1"/>
                </a:solidFill>
                <a:latin typeface="Arial"/>
                <a:ea typeface="Arial"/>
                <a:cs typeface="Arial"/>
                <a:sym typeface="Arial"/>
              </a:defRPr>
            </a:lvl3pPr>
            <a:lvl4pPr indent="0" lvl="3" marL="0" algn="l">
              <a:spcBef>
                <a:spcPts val="0"/>
              </a:spcBef>
              <a:buNone/>
              <a:defRPr b="1" sz="2400">
                <a:solidFill>
                  <a:schemeClr val="dk1"/>
                </a:solidFill>
                <a:latin typeface="Arial"/>
                <a:ea typeface="Arial"/>
                <a:cs typeface="Arial"/>
                <a:sym typeface="Arial"/>
              </a:defRPr>
            </a:lvl4pPr>
            <a:lvl5pPr indent="0" lvl="4" marL="0" algn="l">
              <a:spcBef>
                <a:spcPts val="0"/>
              </a:spcBef>
              <a:buNone/>
              <a:defRPr b="1" sz="2400">
                <a:solidFill>
                  <a:schemeClr val="dk1"/>
                </a:solidFill>
                <a:latin typeface="Arial"/>
                <a:ea typeface="Arial"/>
                <a:cs typeface="Arial"/>
                <a:sym typeface="Arial"/>
              </a:defRPr>
            </a:lvl5pPr>
            <a:lvl6pPr indent="0" lvl="5" marL="0" algn="l">
              <a:spcBef>
                <a:spcPts val="0"/>
              </a:spcBef>
              <a:buNone/>
              <a:defRPr b="1" sz="2400">
                <a:solidFill>
                  <a:schemeClr val="dk1"/>
                </a:solidFill>
                <a:latin typeface="Arial"/>
                <a:ea typeface="Arial"/>
                <a:cs typeface="Arial"/>
                <a:sym typeface="Arial"/>
              </a:defRPr>
            </a:lvl6pPr>
            <a:lvl7pPr indent="0" lvl="6" marL="0" algn="l">
              <a:spcBef>
                <a:spcPts val="0"/>
              </a:spcBef>
              <a:buNone/>
              <a:defRPr b="1" sz="2400">
                <a:solidFill>
                  <a:schemeClr val="dk1"/>
                </a:solidFill>
                <a:latin typeface="Arial"/>
                <a:ea typeface="Arial"/>
                <a:cs typeface="Arial"/>
                <a:sym typeface="Arial"/>
              </a:defRPr>
            </a:lvl7pPr>
            <a:lvl8pPr indent="0" lvl="7" marL="0" algn="l">
              <a:spcBef>
                <a:spcPts val="0"/>
              </a:spcBef>
              <a:buNone/>
              <a:defRPr b="1" sz="2400">
                <a:solidFill>
                  <a:schemeClr val="dk1"/>
                </a:solidFill>
                <a:latin typeface="Arial"/>
                <a:ea typeface="Arial"/>
                <a:cs typeface="Arial"/>
                <a:sym typeface="Arial"/>
              </a:defRPr>
            </a:lvl8pPr>
            <a:lvl9pPr indent="0" lvl="8" marL="0" algn="l">
              <a:spcBef>
                <a:spcPts val="0"/>
              </a:spcBef>
              <a:buNone/>
              <a:defRPr b="1"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l-PL"/>
              <a:t>‹#›</a:t>
            </a:fld>
            <a:endParaRPr/>
          </a:p>
        </p:txBody>
      </p:sp>
      <p:sp>
        <p:nvSpPr>
          <p:cNvPr id="78" name="Google Shape;78;p78"/>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78"/>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accent6"/>
              </a:buClr>
              <a:buSzPts val="3600"/>
              <a:buFont typeface="Arial Black"/>
              <a:buNone/>
              <a:defRPr b="0" i="0" sz="36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6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6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6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2400" u="none" cap="none" strike="noStrike">
                <a:solidFill>
                  <a:schemeClr val="dk2"/>
                </a:solidFill>
                <a:latin typeface="Arial"/>
                <a:ea typeface="Arial"/>
                <a:cs typeface="Arial"/>
                <a:sym typeface="Arial"/>
              </a:defRPr>
            </a:lvl1pPr>
            <a:lvl2pPr indent="0" lvl="1" marL="0" marR="0" rtl="0" algn="l">
              <a:spcBef>
                <a:spcPts val="0"/>
              </a:spcBef>
              <a:buNone/>
              <a:defRPr b="1" i="0" sz="2400" u="none" cap="none" strike="noStrike">
                <a:solidFill>
                  <a:schemeClr val="dk2"/>
                </a:solidFill>
                <a:latin typeface="Arial"/>
                <a:ea typeface="Arial"/>
                <a:cs typeface="Arial"/>
                <a:sym typeface="Arial"/>
              </a:defRPr>
            </a:lvl2pPr>
            <a:lvl3pPr indent="0" lvl="2" marL="0" marR="0" rtl="0" algn="l">
              <a:spcBef>
                <a:spcPts val="0"/>
              </a:spcBef>
              <a:buNone/>
              <a:defRPr b="1" i="0" sz="2400" u="none" cap="none" strike="noStrike">
                <a:solidFill>
                  <a:schemeClr val="dk2"/>
                </a:solidFill>
                <a:latin typeface="Arial"/>
                <a:ea typeface="Arial"/>
                <a:cs typeface="Arial"/>
                <a:sym typeface="Arial"/>
              </a:defRPr>
            </a:lvl3pPr>
            <a:lvl4pPr indent="0" lvl="3" marL="0" marR="0" rtl="0" algn="l">
              <a:spcBef>
                <a:spcPts val="0"/>
              </a:spcBef>
              <a:buNone/>
              <a:defRPr b="1" i="0" sz="2400" u="none" cap="none" strike="noStrike">
                <a:solidFill>
                  <a:schemeClr val="dk2"/>
                </a:solidFill>
                <a:latin typeface="Arial"/>
                <a:ea typeface="Arial"/>
                <a:cs typeface="Arial"/>
                <a:sym typeface="Arial"/>
              </a:defRPr>
            </a:lvl4pPr>
            <a:lvl5pPr indent="0" lvl="4" marL="0" marR="0" rtl="0" algn="l">
              <a:spcBef>
                <a:spcPts val="0"/>
              </a:spcBef>
              <a:buNone/>
              <a:defRPr b="1" i="0" sz="2400" u="none" cap="none" strike="noStrike">
                <a:solidFill>
                  <a:schemeClr val="dk2"/>
                </a:solidFill>
                <a:latin typeface="Arial"/>
                <a:ea typeface="Arial"/>
                <a:cs typeface="Arial"/>
                <a:sym typeface="Arial"/>
              </a:defRPr>
            </a:lvl5pPr>
            <a:lvl6pPr indent="0" lvl="5" marL="0" marR="0" rtl="0" algn="l">
              <a:spcBef>
                <a:spcPts val="0"/>
              </a:spcBef>
              <a:buNone/>
              <a:defRPr b="1" i="0" sz="2400" u="none" cap="none" strike="noStrike">
                <a:solidFill>
                  <a:schemeClr val="dk2"/>
                </a:solidFill>
                <a:latin typeface="Arial"/>
                <a:ea typeface="Arial"/>
                <a:cs typeface="Arial"/>
                <a:sym typeface="Arial"/>
              </a:defRPr>
            </a:lvl6pPr>
            <a:lvl7pPr indent="0" lvl="6" marL="0" marR="0" rtl="0" algn="l">
              <a:spcBef>
                <a:spcPts val="0"/>
              </a:spcBef>
              <a:buNone/>
              <a:defRPr b="1" i="0" sz="2400" u="none" cap="none" strike="noStrike">
                <a:solidFill>
                  <a:schemeClr val="dk2"/>
                </a:solidFill>
                <a:latin typeface="Arial"/>
                <a:ea typeface="Arial"/>
                <a:cs typeface="Arial"/>
                <a:sym typeface="Arial"/>
              </a:defRPr>
            </a:lvl7pPr>
            <a:lvl8pPr indent="0" lvl="7" marL="0" marR="0" rtl="0" algn="l">
              <a:spcBef>
                <a:spcPts val="0"/>
              </a:spcBef>
              <a:buNone/>
              <a:defRPr b="1" i="0" sz="2400" u="none" cap="none" strike="noStrike">
                <a:solidFill>
                  <a:schemeClr val="dk2"/>
                </a:solidFill>
                <a:latin typeface="Arial"/>
                <a:ea typeface="Arial"/>
                <a:cs typeface="Arial"/>
                <a:sym typeface="Arial"/>
              </a:defRPr>
            </a:lvl8pPr>
            <a:lvl9pPr indent="0" lvl="8" marL="0" marR="0" rtl="0" algn="l">
              <a:spcBef>
                <a:spcPts val="0"/>
              </a:spcBef>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l-PL"/>
              <a:t>‹#›</a:t>
            </a:fld>
            <a:endParaRPr/>
          </a:p>
        </p:txBody>
      </p:sp>
      <p:sp>
        <p:nvSpPr>
          <p:cNvPr id="15" name="Google Shape;15;p69"/>
          <p:cNvSpPr/>
          <p:nvPr/>
        </p:nvSpPr>
        <p:spPr>
          <a:xfrm>
            <a:off x="9001124" y="0"/>
            <a:ext cx="142876" cy="1371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69"/>
          <p:cNvSpPr/>
          <p:nvPr/>
        </p:nvSpPr>
        <p:spPr>
          <a:xfrm>
            <a:off x="9001124" y="1371600"/>
            <a:ext cx="142876" cy="548640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logo 2" id="17" name="Google Shape;17;p69"/>
          <p:cNvPicPr preferRelativeResize="0"/>
          <p:nvPr/>
        </p:nvPicPr>
        <p:blipFill rotWithShape="1">
          <a:blip r:embed="rId1">
            <a:alphaModFix/>
          </a:blip>
          <a:srcRect b="0" l="0" r="0" t="0"/>
          <a:stretch/>
        </p:blipFill>
        <p:spPr>
          <a:xfrm>
            <a:off x="6627132" y="223836"/>
            <a:ext cx="2103331" cy="8288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4.jp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0.png"/><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3.pn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7.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l-PL" sz="4000">
                <a:solidFill>
                  <a:srgbClr val="08A5EF"/>
                </a:solidFill>
                <a:latin typeface="Calibri"/>
                <a:ea typeface="Calibri"/>
                <a:cs typeface="Calibri"/>
                <a:sym typeface="Calibri"/>
              </a:rPr>
              <a:t>ETAPE DE CREARE A STRATEGIEI DE LUCRU CU UN STUDENT AGRESIV</a:t>
            </a:r>
            <a:endParaRPr b="1" sz="4000">
              <a:solidFill>
                <a:srgbClr val="08A5EF"/>
              </a:solidFill>
              <a:latin typeface="Calibri"/>
              <a:ea typeface="Calibri"/>
              <a:cs typeface="Calibri"/>
              <a:sym typeface="Calibri"/>
            </a:endParaRPr>
          </a:p>
        </p:txBody>
      </p:sp>
      <p:sp>
        <p:nvSpPr>
          <p:cNvPr id="98" name="Google Shape;98;p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2000"/>
              <a:buNone/>
            </a:pPr>
            <a:r>
              <a:rPr lang="pl-PL"/>
              <a:t> </a:t>
            </a:r>
            <a:endParaRPr/>
          </a:p>
        </p:txBody>
      </p:sp>
      <p:pic>
        <p:nvPicPr>
          <p:cNvPr id="99" name="Google Shape;99;p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pl-PL"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1800">
                <a:solidFill>
                  <a:srgbClr val="EF8E7B"/>
                </a:solidFill>
              </a:rPr>
              <a:t>Probleme în relațiile cu adulții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type="title"/>
          </p:nvPr>
        </p:nvSpPr>
        <p:spPr>
          <a:xfrm>
            <a:off x="323528" y="152718"/>
            <a:ext cx="6192688"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500"/>
              <a:buFont typeface="Arial "/>
              <a:buNone/>
            </a:pPr>
            <a:r>
              <a:rPr lang="pl-PL" sz="3500"/>
              <a:t>RĂSPUNS INEFICIENT (2)</a:t>
            </a:r>
            <a:endParaRPr/>
          </a:p>
        </p:txBody>
      </p:sp>
      <p:sp>
        <p:nvSpPr>
          <p:cNvPr id="165" name="Google Shape;165;p10"/>
          <p:cNvSpPr txBox="1"/>
          <p:nvPr>
            <p:ph idx="1" type="body"/>
          </p:nvPr>
        </p:nvSpPr>
        <p:spPr>
          <a:xfrm>
            <a:off x="467544" y="2132856"/>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spcBef>
                <a:spcPts val="1080"/>
              </a:spcBef>
              <a:spcAft>
                <a:spcPts val="0"/>
              </a:spcAft>
              <a:buSzPts val="2400"/>
              <a:buChar char="•"/>
            </a:pPr>
            <a:r>
              <a:rPr lang="pl-PL" sz="2400"/>
              <a:t>Atingi elevul </a:t>
            </a:r>
            <a:r>
              <a:rPr b="0" lang="pl-PL" sz="2400"/>
              <a:t>- este adesea ca profesorii să pună o mână pe umărul unui elev pentru a-l liniști. Dar nu știu ce gândesc elevii și cum vor reacționa. Este mai bine să păstrezi distanța.</a:t>
            </a:r>
            <a:endParaRPr b="0" sz="2400"/>
          </a:p>
          <a:p>
            <a:pPr indent="0" lvl="0" marL="0" rtl="0" algn="just">
              <a:spcBef>
                <a:spcPts val="1080"/>
              </a:spcBef>
              <a:spcAft>
                <a:spcPts val="0"/>
              </a:spcAft>
              <a:buNone/>
            </a:pPr>
            <a:r>
              <a:t/>
            </a:r>
            <a:endParaRPr b="0" sz="2400"/>
          </a:p>
          <a:p>
            <a:pPr indent="-342900" lvl="0" marL="342900" rtl="0" algn="just">
              <a:spcBef>
                <a:spcPts val="1080"/>
              </a:spcBef>
              <a:spcAft>
                <a:spcPts val="0"/>
              </a:spcAft>
              <a:buSzPts val="2400"/>
              <a:buChar char="•"/>
            </a:pPr>
            <a:r>
              <a:rPr lang="pl-PL" sz="2400"/>
              <a:t>Discută imediat cu elevul</a:t>
            </a:r>
            <a:r>
              <a:rPr b="0" lang="pl-PL" sz="2400"/>
              <a:t> - elevii furioși nu sunt deschiși la conversație. Acordă-le ceva timp. Vorbește-i după câteva ore.</a:t>
            </a:r>
            <a:endParaRPr b="0" sz="2400"/>
          </a:p>
          <a:p>
            <a:pPr indent="0" lvl="0" marL="0" rtl="0" algn="just">
              <a:spcBef>
                <a:spcPts val="1080"/>
              </a:spcBef>
              <a:spcAft>
                <a:spcPts val="0"/>
              </a:spcAft>
              <a:buNone/>
            </a:pPr>
            <a:r>
              <a:t/>
            </a:r>
            <a:endParaRPr b="0" sz="2400"/>
          </a:p>
        </p:txBody>
      </p:sp>
      <p:pic>
        <p:nvPicPr>
          <p:cNvPr id="166" name="Google Shape;166;p10"/>
          <p:cNvPicPr preferRelativeResize="0"/>
          <p:nvPr/>
        </p:nvPicPr>
        <p:blipFill rotWithShape="1">
          <a:blip r:embed="rId3">
            <a:alphaModFix/>
          </a:blip>
          <a:srcRect b="0" l="0" r="0" t="0"/>
          <a:stretch/>
        </p:blipFill>
        <p:spPr>
          <a:xfrm>
            <a:off x="7380312" y="5733256"/>
            <a:ext cx="1072896" cy="8817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500"/>
              <a:buFont typeface="Arial "/>
              <a:buNone/>
            </a:pPr>
            <a:r>
              <a:rPr lang="pl-PL" sz="3500"/>
              <a:t>RĂSPUNS EFICIENT (1)</a:t>
            </a:r>
            <a:endParaRPr/>
          </a:p>
        </p:txBody>
      </p:sp>
      <p:sp>
        <p:nvSpPr>
          <p:cNvPr id="172" name="Google Shape;172;p11"/>
          <p:cNvSpPr txBox="1"/>
          <p:nvPr>
            <p:ph idx="1" type="body"/>
          </p:nvPr>
        </p:nvSpPr>
        <p:spPr>
          <a:xfrm>
            <a:off x="457200" y="1752600"/>
            <a:ext cx="7620000" cy="4628728"/>
          </a:xfrm>
          <a:prstGeom prst="rect">
            <a:avLst/>
          </a:prstGeom>
          <a:noFill/>
          <a:ln>
            <a:noFill/>
          </a:ln>
        </p:spPr>
        <p:txBody>
          <a:bodyPr anchorCtr="0" anchor="t" bIns="45700" lIns="91425" spcFirstLastPara="1" rIns="91425" wrap="square" tIns="45700">
            <a:normAutofit lnSpcReduction="10000"/>
          </a:bodyPr>
          <a:lstStyle/>
          <a:p>
            <a:pPr indent="0" lvl="0" marL="152400" rtl="0" algn="just">
              <a:spcBef>
                <a:spcPts val="2280"/>
              </a:spcBef>
              <a:spcAft>
                <a:spcPts val="0"/>
              </a:spcAft>
              <a:buClr>
                <a:schemeClr val="dk1"/>
              </a:buClr>
              <a:buSzPts val="1100"/>
              <a:buFont typeface="Arial"/>
              <a:buNone/>
            </a:pPr>
            <a:r>
              <a:rPr b="0" lang="pl-PL" sz="2400"/>
              <a:t>Iată ce </a:t>
            </a:r>
            <a:r>
              <a:rPr lang="pl-PL" sz="2400"/>
              <a:t>ar trebui</a:t>
            </a:r>
            <a:r>
              <a:rPr b="0" lang="pl-PL" sz="2400"/>
              <a:t> să faci:</a:t>
            </a:r>
            <a:endParaRPr b="0" sz="2400"/>
          </a:p>
          <a:p>
            <a:pPr indent="-381000" lvl="0" marL="457200" rtl="0" algn="just">
              <a:spcBef>
                <a:spcPts val="2280"/>
              </a:spcBef>
              <a:spcAft>
                <a:spcPts val="0"/>
              </a:spcAft>
              <a:buSzPts val="2400"/>
              <a:buChar char="●"/>
            </a:pPr>
            <a:r>
              <a:rPr lang="pl-PL" sz="2400"/>
              <a:t>Stai liniștit</a:t>
            </a:r>
            <a:r>
              <a:rPr b="0" lang="pl-PL" sz="2400"/>
              <a:t> - controlul emoțiilor este un prim pas pentru a controla situația.</a:t>
            </a:r>
            <a:endParaRPr b="0" sz="2400"/>
          </a:p>
          <a:p>
            <a:pPr indent="-381000" lvl="0" marL="457200" rtl="0" algn="just">
              <a:spcBef>
                <a:spcPts val="0"/>
              </a:spcBef>
              <a:spcAft>
                <a:spcPts val="0"/>
              </a:spcAft>
              <a:buSzPts val="2400"/>
              <a:buChar char="●"/>
            </a:pPr>
            <a:r>
              <a:rPr b="0" lang="pl-PL" sz="2400"/>
              <a:t>Protejezi alți elevi - nu lăsa alți elevi să interacționeze cu elevul supărat. Este prioritatea ta să-i păstrezi în siguranță și calmi.</a:t>
            </a:r>
            <a:endParaRPr b="0" sz="2400"/>
          </a:p>
          <a:p>
            <a:pPr indent="-381000" lvl="0" marL="457200" rtl="0" algn="just">
              <a:spcBef>
                <a:spcPts val="0"/>
              </a:spcBef>
              <a:spcAft>
                <a:spcPts val="0"/>
              </a:spcAft>
              <a:buSzPts val="2400"/>
              <a:buChar char="●"/>
            </a:pPr>
            <a:r>
              <a:rPr lang="pl-PL" sz="2400"/>
              <a:t>Calmează-l pe elev</a:t>
            </a:r>
            <a:r>
              <a:rPr b="0" lang="pl-PL" sz="2400"/>
              <a:t> - poate fi necesar să folosești un limbaj calm și o asigurare pentru a-l așeza. Spune: „Ia-o mai ușor ... știu că ești frustrat ... Vom vorbi despre asta mai târziu ...”</a:t>
            </a:r>
            <a:endParaRPr b="0" sz="2400"/>
          </a:p>
          <a:p>
            <a:pPr indent="-304800" lvl="0" marL="457200" rtl="0" algn="just">
              <a:spcBef>
                <a:spcPts val="2280"/>
              </a:spcBef>
              <a:spcAft>
                <a:spcPts val="0"/>
              </a:spcAft>
              <a:buClr>
                <a:schemeClr val="dk1"/>
              </a:buClr>
              <a:buSzPts val="2400"/>
              <a:buFont typeface="Arial"/>
              <a:buNone/>
            </a:pPr>
            <a:r>
              <a:t/>
            </a:r>
            <a:endParaRPr b="0" sz="2400"/>
          </a:p>
        </p:txBody>
      </p:sp>
      <p:pic>
        <p:nvPicPr>
          <p:cNvPr id="173" name="Google Shape;173;p11"/>
          <p:cNvPicPr preferRelativeResize="0"/>
          <p:nvPr/>
        </p:nvPicPr>
        <p:blipFill rotWithShape="1">
          <a:blip r:embed="rId3">
            <a:alphaModFix/>
          </a:blip>
          <a:srcRect b="0" l="0" r="0" t="0"/>
          <a:stretch/>
        </p:blipFill>
        <p:spPr>
          <a:xfrm>
            <a:off x="7092280" y="1196752"/>
            <a:ext cx="87249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500"/>
              <a:buFont typeface="Arial "/>
              <a:buNone/>
            </a:pPr>
            <a:r>
              <a:rPr lang="pl-PL" sz="3500"/>
              <a:t>RĂSPUNS EFICIENT (2)</a:t>
            </a:r>
            <a:endParaRPr/>
          </a:p>
        </p:txBody>
      </p:sp>
      <p:sp>
        <p:nvSpPr>
          <p:cNvPr id="179" name="Google Shape;179;p1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spcBef>
                <a:spcPts val="2280"/>
              </a:spcBef>
              <a:spcAft>
                <a:spcPts val="0"/>
              </a:spcAft>
              <a:buSzPts val="2400"/>
              <a:buChar char="•"/>
            </a:pPr>
            <a:r>
              <a:rPr lang="pl-PL" sz="2400"/>
              <a:t>Așteaptă </a:t>
            </a:r>
            <a:r>
              <a:rPr b="0" lang="pl-PL" sz="2400"/>
              <a:t>- nu vorbi cu elevul supărat până nu se află într-o stare emoțională calmă. Continuă activitatea până când știi că elevul este pregătit să asculte.</a:t>
            </a:r>
            <a:endParaRPr b="0" sz="2400"/>
          </a:p>
          <a:p>
            <a:pPr indent="-342900" lvl="0" marL="342900" rtl="0" algn="just">
              <a:spcBef>
                <a:spcPts val="2280"/>
              </a:spcBef>
              <a:spcAft>
                <a:spcPts val="0"/>
              </a:spcAft>
              <a:buSzPts val="2400"/>
              <a:buChar char="•"/>
            </a:pPr>
            <a:r>
              <a:rPr lang="pl-PL" sz="2400"/>
              <a:t>Trage-l la răspundere</a:t>
            </a:r>
            <a:r>
              <a:rPr b="0" lang="pl-PL" sz="2400"/>
              <a:t> - după ce elevul se întoarce la starea de calm, explică-i pe scurt modul în care va fi tras la răspundere.</a:t>
            </a:r>
            <a:endParaRPr b="0" sz="2400"/>
          </a:p>
          <a:p>
            <a:pPr indent="-342900" lvl="0" marL="342900" rtl="0" algn="just">
              <a:spcBef>
                <a:spcPts val="2280"/>
              </a:spcBef>
              <a:spcAft>
                <a:spcPts val="0"/>
              </a:spcAft>
              <a:buSzPts val="2400"/>
              <a:buChar char="•"/>
            </a:pPr>
            <a:r>
              <a:rPr lang="pl-PL" sz="2400"/>
              <a:t>Oferă-i o consecință rigidă</a:t>
            </a:r>
            <a:r>
              <a:rPr b="0" lang="pl-PL" sz="2400"/>
              <a:t> - acțiunea în furie ar trebui să aibă consecințe. Poate fi separat o zi întreagă de restul elevilor etc.</a:t>
            </a:r>
            <a:endParaRPr b="0" sz="2400"/>
          </a:p>
        </p:txBody>
      </p:sp>
      <p:pic>
        <p:nvPicPr>
          <p:cNvPr id="180" name="Google Shape;180;p12"/>
          <p:cNvPicPr preferRelativeResize="0"/>
          <p:nvPr/>
        </p:nvPicPr>
        <p:blipFill rotWithShape="1">
          <a:blip r:embed="rId3">
            <a:alphaModFix/>
          </a:blip>
          <a:srcRect b="0" l="0" r="0" t="0"/>
          <a:stretch/>
        </p:blipFill>
        <p:spPr>
          <a:xfrm>
            <a:off x="7812360" y="5661248"/>
            <a:ext cx="87249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l-PL" sz="4000">
                <a:solidFill>
                  <a:srgbClr val="08A5EF"/>
                </a:solidFill>
                <a:latin typeface="Calibri"/>
                <a:ea typeface="Calibri"/>
                <a:cs typeface="Calibri"/>
                <a:sym typeface="Calibri"/>
              </a:rPr>
              <a:t>ETAPE DE CREARE A STRATEGIEI DE LUCRU CU UN ELEV FĂRĂ VOINȚĂ DE COOPERARE</a:t>
            </a:r>
            <a:endParaRPr sz="4000">
              <a:solidFill>
                <a:srgbClr val="08A5EF"/>
              </a:solidFill>
              <a:latin typeface="Calibri"/>
              <a:ea typeface="Calibri"/>
              <a:cs typeface="Calibri"/>
              <a:sym typeface="Calibri"/>
            </a:endParaRPr>
          </a:p>
        </p:txBody>
      </p:sp>
      <p:sp>
        <p:nvSpPr>
          <p:cNvPr id="187" name="Google Shape;187;p13"/>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2000"/>
              <a:buNone/>
            </a:pPr>
            <a:r>
              <a:rPr lang="pl-PL"/>
              <a:t> </a:t>
            </a:r>
            <a:endParaRPr/>
          </a:p>
        </p:txBody>
      </p:sp>
      <p:pic>
        <p:nvPicPr>
          <p:cNvPr id="188" name="Google Shape;188;p13"/>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89" name="Google Shape;189;p13"/>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l-PL" sz="1400">
                <a:solidFill>
                  <a:schemeClr val="dk1"/>
                </a:solidFill>
                <a:latin typeface="Arial"/>
                <a:ea typeface="Arial"/>
                <a:cs typeface="Arial"/>
                <a:sym typeface="Arial"/>
              </a:rPr>
              <a:t>ERASMUS + 2019-1-PL01- KA201-06486</a:t>
            </a:r>
            <a:endParaRPr sz="1050">
              <a:solidFill>
                <a:schemeClr val="dk2"/>
              </a:solidFill>
              <a:latin typeface="Arial"/>
              <a:ea typeface="Arial"/>
              <a:cs typeface="Arial"/>
              <a:sym typeface="Arial"/>
            </a:endParaRPr>
          </a:p>
        </p:txBody>
      </p:sp>
      <p:sp>
        <p:nvSpPr>
          <p:cNvPr id="190" name="Google Shape;190;p13"/>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1800">
                <a:solidFill>
                  <a:srgbClr val="EF8E7B"/>
                </a:solidFill>
              </a:rPr>
              <a:t>Probleme în relațiile cu adulții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INTRODUCERE</a:t>
            </a:r>
            <a:endParaRPr/>
          </a:p>
        </p:txBody>
      </p:sp>
      <p:sp>
        <p:nvSpPr>
          <p:cNvPr id="196" name="Google Shape;196;p14"/>
          <p:cNvSpPr txBox="1"/>
          <p:nvPr>
            <p:ph idx="1" type="body"/>
          </p:nvPr>
        </p:nvSpPr>
        <p:spPr>
          <a:xfrm>
            <a:off x="457200" y="1752601"/>
            <a:ext cx="7620000" cy="2540496"/>
          </a:xfrm>
          <a:prstGeom prst="rect">
            <a:avLst/>
          </a:prstGeom>
          <a:noFill/>
          <a:ln>
            <a:noFill/>
          </a:ln>
        </p:spPr>
        <p:txBody>
          <a:bodyPr anchorCtr="0" anchor="t" bIns="45700" lIns="91425" spcFirstLastPara="1" rIns="91425" wrap="square" tIns="45700">
            <a:normAutofit lnSpcReduction="20000"/>
          </a:bodyPr>
          <a:lstStyle/>
          <a:p>
            <a:pPr indent="0" lvl="0" marL="0" rtl="0" algn="just">
              <a:spcBef>
                <a:spcPts val="1080"/>
              </a:spcBef>
              <a:spcAft>
                <a:spcPts val="0"/>
              </a:spcAft>
              <a:buClr>
                <a:schemeClr val="dk1"/>
              </a:buClr>
              <a:buSzPts val="1100"/>
              <a:buFont typeface="Arial"/>
              <a:buNone/>
            </a:pPr>
            <a:r>
              <a:rPr b="0" lang="pl-PL" sz="2400"/>
              <a:t>Lipsa voinței de cooperare poate avea diverse forme și poate fi cauzată de diverse probleme.</a:t>
            </a:r>
            <a:endParaRPr b="0" sz="2400"/>
          </a:p>
          <a:p>
            <a:pPr indent="0" lvl="0" marL="0" rtl="0" algn="just">
              <a:spcBef>
                <a:spcPts val="1080"/>
              </a:spcBef>
              <a:spcAft>
                <a:spcPts val="0"/>
              </a:spcAft>
              <a:buClr>
                <a:schemeClr val="dk1"/>
              </a:buClr>
              <a:buSzPts val="1100"/>
              <a:buFont typeface="Arial"/>
              <a:buNone/>
            </a:pPr>
            <a:r>
              <a:rPr b="0" lang="pl-PL" sz="2400"/>
              <a:t>Rolul profesorului este de a recunoaște problema (cauzele acesteia, sentimentele unui elev, situația familială, relațiile între colegi etc.) și de a ajuta un elev să găsească modalități de a rezolva problema.</a:t>
            </a:r>
            <a:endParaRPr b="0" sz="2400"/>
          </a:p>
          <a:p>
            <a:pPr indent="0" lvl="0" marL="0" rtl="0" algn="just">
              <a:spcBef>
                <a:spcPts val="1080"/>
              </a:spcBef>
              <a:spcAft>
                <a:spcPts val="0"/>
              </a:spcAft>
              <a:buClr>
                <a:schemeClr val="dk1"/>
              </a:buClr>
              <a:buSzPts val="2400"/>
              <a:buNone/>
            </a:pPr>
            <a:r>
              <a:t/>
            </a:r>
            <a:endParaRPr b="0" sz="2400"/>
          </a:p>
        </p:txBody>
      </p:sp>
      <p:pic>
        <p:nvPicPr>
          <p:cNvPr id="197" name="Google Shape;197;p14"/>
          <p:cNvPicPr preferRelativeResize="0"/>
          <p:nvPr/>
        </p:nvPicPr>
        <p:blipFill rotWithShape="1">
          <a:blip r:embed="rId3">
            <a:alphaModFix/>
          </a:blip>
          <a:srcRect b="3761" l="5298" r="5374" t="12097"/>
          <a:stretch/>
        </p:blipFill>
        <p:spPr>
          <a:xfrm>
            <a:off x="5003320" y="4365104"/>
            <a:ext cx="3485072" cy="2182484"/>
          </a:xfrm>
          <a:prstGeom prst="rect">
            <a:avLst/>
          </a:prstGeom>
          <a:solidFill>
            <a:schemeClr val="accent6"/>
          </a:solidFill>
          <a:ln cap="flat" cmpd="sng" w="28575">
            <a:solidFill>
              <a:srgbClr val="3B8EB5"/>
            </a:solidFill>
            <a:prstDash val="solid"/>
            <a:round/>
            <a:headEnd len="sm" w="sm" type="none"/>
            <a:tailEnd len="sm" w="sm" type="none"/>
          </a:ln>
        </p:spPr>
      </p:pic>
      <p:sp>
        <p:nvSpPr>
          <p:cNvPr id="198" name="Google Shape;198;p14"/>
          <p:cNvSpPr txBox="1"/>
          <p:nvPr/>
        </p:nvSpPr>
        <p:spPr>
          <a:xfrm>
            <a:off x="467544" y="4365104"/>
            <a:ext cx="4392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2400">
                <a:solidFill>
                  <a:schemeClr val="dk1"/>
                </a:solidFill>
              </a:rPr>
              <a:t>Această activitate are nevoie de multă intuiție, delicatețe și atenție.</a:t>
            </a:r>
            <a:endParaRPr sz="1800">
              <a:solidFill>
                <a:schemeClr val="dk1"/>
              </a:solidFill>
              <a:latin typeface="Arial"/>
              <a:ea typeface="Arial"/>
              <a:cs typeface="Arial"/>
              <a:sym typeface="Arial"/>
            </a:endParaRPr>
          </a:p>
        </p:txBody>
      </p:sp>
      <p:sp>
        <p:nvSpPr>
          <p:cNvPr id="199" name="Google Shape;199;p14"/>
          <p:cNvSpPr/>
          <p:nvPr/>
        </p:nvSpPr>
        <p:spPr>
          <a:xfrm>
            <a:off x="7104680" y="6558621"/>
            <a:ext cx="138371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photo from pixabay.com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(1)</a:t>
            </a:r>
            <a:endParaRPr/>
          </a:p>
        </p:txBody>
      </p:sp>
      <p:sp>
        <p:nvSpPr>
          <p:cNvPr id="205" name="Google Shape;205;p1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t/>
            </a:r>
            <a:endParaRPr/>
          </a:p>
          <a:p>
            <a:pPr indent="0" lvl="0" marL="0" rtl="0" algn="l">
              <a:spcBef>
                <a:spcPts val="1000"/>
              </a:spcBef>
              <a:spcAft>
                <a:spcPts val="0"/>
              </a:spcAft>
              <a:buClr>
                <a:schemeClr val="dk1"/>
              </a:buClr>
              <a:buSzPts val="2000"/>
              <a:buNone/>
            </a:pPr>
            <a:r>
              <a:t/>
            </a:r>
            <a:endParaRPr/>
          </a:p>
          <a:p>
            <a:pPr indent="0" lvl="0" marL="0" rtl="0" algn="l">
              <a:spcBef>
                <a:spcPts val="1000"/>
              </a:spcBef>
              <a:spcAft>
                <a:spcPts val="0"/>
              </a:spcAft>
              <a:buClr>
                <a:schemeClr val="dk1"/>
              </a:buClr>
              <a:buSzPts val="2000"/>
              <a:buNone/>
            </a:pPr>
            <a:r>
              <a:t/>
            </a:r>
            <a:endParaRPr/>
          </a:p>
          <a:p>
            <a:pPr indent="0" lvl="0" marL="0" rtl="0" algn="l">
              <a:spcBef>
                <a:spcPts val="1000"/>
              </a:spcBef>
              <a:spcAft>
                <a:spcPts val="0"/>
              </a:spcAft>
              <a:buClr>
                <a:schemeClr val="dk1"/>
              </a:buClr>
              <a:buSzPts val="2000"/>
              <a:buNone/>
            </a:pPr>
            <a:r>
              <a:t/>
            </a:r>
            <a:endParaRPr/>
          </a:p>
        </p:txBody>
      </p:sp>
      <p:sp>
        <p:nvSpPr>
          <p:cNvPr id="206" name="Google Shape;206;p15"/>
          <p:cNvSpPr txBox="1"/>
          <p:nvPr/>
        </p:nvSpPr>
        <p:spPr>
          <a:xfrm>
            <a:off x="531013" y="1700808"/>
            <a:ext cx="6696600" cy="4525200"/>
          </a:xfrm>
          <a:prstGeom prst="rect">
            <a:avLst/>
          </a:prstGeom>
          <a:noFill/>
          <a:ln>
            <a:noFill/>
          </a:ln>
        </p:spPr>
        <p:txBody>
          <a:bodyPr anchorCtr="0" anchor="t" bIns="45700" lIns="91425" spcFirstLastPara="1" rIns="91425" wrap="square" tIns="45700">
            <a:spAutoFit/>
          </a:bodyPr>
          <a:lstStyle/>
          <a:p>
            <a:pPr indent="-381000" lvl="0" marL="457200" marR="0" rtl="0" algn="just">
              <a:spcBef>
                <a:spcPts val="0"/>
              </a:spcBef>
              <a:spcAft>
                <a:spcPts val="0"/>
              </a:spcAft>
              <a:buClr>
                <a:schemeClr val="dk1"/>
              </a:buClr>
              <a:buSzPts val="2400"/>
              <a:buChar char="●"/>
            </a:pPr>
            <a:r>
              <a:rPr lang="pl-PL" sz="2400">
                <a:solidFill>
                  <a:schemeClr val="dk1"/>
                </a:solidFill>
              </a:rPr>
              <a:t>Un elev nu vrea să urmeze instrucțiunile profesorului. Refuză să facă sarcini sau doar se preface că le face.</a:t>
            </a:r>
            <a:endParaRPr sz="2400">
              <a:solidFill>
                <a:schemeClr val="dk1"/>
              </a:solidFill>
            </a:endParaRPr>
          </a:p>
          <a:p>
            <a:pPr indent="-381000" lvl="0" marL="457200" marR="0" rtl="0" algn="just">
              <a:spcBef>
                <a:spcPts val="0"/>
              </a:spcBef>
              <a:spcAft>
                <a:spcPts val="0"/>
              </a:spcAft>
              <a:buClr>
                <a:schemeClr val="dk1"/>
              </a:buClr>
              <a:buSzPts val="2400"/>
              <a:buChar char="●"/>
            </a:pPr>
            <a:r>
              <a:rPr lang="pl-PL" sz="2400">
                <a:solidFill>
                  <a:schemeClr val="dk1"/>
                </a:solidFill>
              </a:rPr>
              <a:t>Un elev nu vrea să facă sarcinile în timpul lecției. Nu vrea să citească textul, nu vrea să ia testul, nu vrea să scrie într-un caiet.</a:t>
            </a:r>
            <a:endParaRPr sz="2400">
              <a:solidFill>
                <a:schemeClr val="dk1"/>
              </a:solidFill>
            </a:endParaRPr>
          </a:p>
          <a:p>
            <a:pPr indent="-381000" lvl="0" marL="457200" marR="0" rtl="0" algn="just">
              <a:spcBef>
                <a:spcPts val="0"/>
              </a:spcBef>
              <a:spcAft>
                <a:spcPts val="0"/>
              </a:spcAft>
              <a:buClr>
                <a:schemeClr val="dk1"/>
              </a:buClr>
              <a:buSzPts val="2400"/>
              <a:buChar char="●"/>
            </a:pPr>
            <a:r>
              <a:rPr lang="pl-PL" sz="2400">
                <a:solidFill>
                  <a:schemeClr val="dk1"/>
                </a:solidFill>
              </a:rPr>
              <a:t>Un elev nu este interesat să construiască comunicarea cu profesorul. Nu vrea să răspundă la întrebări, refuză o propunere de a vorbi despre probleme. De asemenea, el nu vorbește despre sine.</a:t>
            </a:r>
            <a:endParaRPr sz="2400">
              <a:solidFill>
                <a:schemeClr val="dk1"/>
              </a:solidFill>
            </a:endParaRPr>
          </a:p>
          <a:p>
            <a:pPr indent="0" lvl="0" marL="0" marR="0" rtl="0" algn="just">
              <a:spcBef>
                <a:spcPts val="0"/>
              </a:spcBef>
              <a:spcAft>
                <a:spcPts val="0"/>
              </a:spcAft>
              <a:buNone/>
            </a:pPr>
            <a:r>
              <a:t/>
            </a:r>
            <a:endParaRPr sz="2400">
              <a:solidFill>
                <a:schemeClr val="dk1"/>
              </a:solidFill>
            </a:endParaRPr>
          </a:p>
        </p:txBody>
      </p:sp>
      <p:pic>
        <p:nvPicPr>
          <p:cNvPr id="207" name="Google Shape;207;p15"/>
          <p:cNvPicPr preferRelativeResize="0"/>
          <p:nvPr/>
        </p:nvPicPr>
        <p:blipFill rotWithShape="1">
          <a:blip r:embed="rId3">
            <a:alphaModFix/>
          </a:blip>
          <a:srcRect b="0" l="0" r="0" t="0"/>
          <a:stretch/>
        </p:blipFill>
        <p:spPr>
          <a:xfrm>
            <a:off x="7467128" y="2348880"/>
            <a:ext cx="1155214" cy="1156821"/>
          </a:xfrm>
          <a:prstGeom prst="rect">
            <a:avLst/>
          </a:prstGeom>
          <a:noFill/>
          <a:ln>
            <a:noFill/>
          </a:ln>
        </p:spPr>
      </p:pic>
      <p:pic>
        <p:nvPicPr>
          <p:cNvPr id="208" name="Google Shape;208;p15"/>
          <p:cNvPicPr preferRelativeResize="0"/>
          <p:nvPr/>
        </p:nvPicPr>
        <p:blipFill rotWithShape="1">
          <a:blip r:embed="rId3">
            <a:alphaModFix/>
          </a:blip>
          <a:srcRect b="0" l="0" r="0" t="0"/>
          <a:stretch/>
        </p:blipFill>
        <p:spPr>
          <a:xfrm>
            <a:off x="7524328" y="4293096"/>
            <a:ext cx="1155214" cy="11568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(2)</a:t>
            </a:r>
            <a:endParaRPr/>
          </a:p>
        </p:txBody>
      </p:sp>
      <p:sp>
        <p:nvSpPr>
          <p:cNvPr id="214" name="Google Shape;214;p16"/>
          <p:cNvSpPr txBox="1"/>
          <p:nvPr>
            <p:ph idx="1" type="body"/>
          </p:nvPr>
        </p:nvSpPr>
        <p:spPr>
          <a:xfrm>
            <a:off x="457200" y="1752601"/>
            <a:ext cx="7643192" cy="3332584"/>
          </a:xfrm>
          <a:prstGeom prst="rect">
            <a:avLst/>
          </a:prstGeom>
          <a:noFill/>
          <a:ln>
            <a:noFill/>
          </a:ln>
        </p:spPr>
        <p:txBody>
          <a:bodyPr anchorCtr="0" anchor="t" bIns="45700" lIns="91425" spcFirstLastPara="1" rIns="91425" wrap="square" tIns="45700">
            <a:normAutofit fontScale="85000" lnSpcReduction="20000"/>
          </a:bodyPr>
          <a:lstStyle/>
          <a:p>
            <a:pPr indent="-358140" lvl="0" marL="457200" rtl="0" algn="just">
              <a:spcBef>
                <a:spcPts val="1680"/>
              </a:spcBef>
              <a:spcAft>
                <a:spcPts val="0"/>
              </a:spcAft>
              <a:buSzPct val="100000"/>
              <a:buChar char="●"/>
            </a:pPr>
            <a:r>
              <a:rPr b="0" lang="pl-PL" sz="2400"/>
              <a:t>Un elev lipsește la cursuri. Poate însemna că un copil nu vede ca valoare adăugată participarea la clasă. Lipsa participării poate fi, de asemenea, un efect al stresului legat de sarcini dificile, un sentiment de a fi neînțeles.</a:t>
            </a:r>
            <a:endParaRPr b="0" sz="2400"/>
          </a:p>
          <a:p>
            <a:pPr indent="0" lvl="0" marL="0" rtl="0" algn="just">
              <a:spcBef>
                <a:spcPts val="1680"/>
              </a:spcBef>
              <a:spcAft>
                <a:spcPts val="0"/>
              </a:spcAft>
              <a:buNone/>
            </a:pPr>
            <a:r>
              <a:t/>
            </a:r>
            <a:endParaRPr b="0" sz="2400"/>
          </a:p>
          <a:p>
            <a:pPr indent="-358140" lvl="0" marL="457200" rtl="0" algn="just">
              <a:spcBef>
                <a:spcPts val="1680"/>
              </a:spcBef>
              <a:spcAft>
                <a:spcPts val="0"/>
              </a:spcAft>
              <a:buSzPct val="100000"/>
              <a:buChar char="●"/>
            </a:pPr>
            <a:r>
              <a:rPr b="0" lang="pl-PL" sz="2400"/>
              <a:t>Un elev arată o atitudine disprețuitoare față de școală, învățare și profesori. El poate comenta sarcinile ca fiind „stupide” sau „inutile”. El poate, de asemenea, să-și bată joc de alți elevi harnici și muncitori.</a:t>
            </a:r>
            <a:endParaRPr b="0" sz="2400"/>
          </a:p>
          <a:p>
            <a:pPr indent="0" lvl="0" marL="457200" rtl="0" algn="just">
              <a:spcBef>
                <a:spcPts val="1680"/>
              </a:spcBef>
              <a:spcAft>
                <a:spcPts val="0"/>
              </a:spcAft>
              <a:buNone/>
            </a:pPr>
            <a:r>
              <a:t/>
            </a:r>
            <a:endParaRPr b="0" sz="2400"/>
          </a:p>
        </p:txBody>
      </p:sp>
      <p:pic>
        <p:nvPicPr>
          <p:cNvPr id="215" name="Google Shape;215;p16"/>
          <p:cNvPicPr preferRelativeResize="0"/>
          <p:nvPr/>
        </p:nvPicPr>
        <p:blipFill rotWithShape="1">
          <a:blip r:embed="rId3">
            <a:alphaModFix/>
          </a:blip>
          <a:srcRect b="0" l="0" r="0" t="0"/>
          <a:stretch/>
        </p:blipFill>
        <p:spPr>
          <a:xfrm>
            <a:off x="2051720" y="5157192"/>
            <a:ext cx="1155214" cy="1156821"/>
          </a:xfrm>
          <a:prstGeom prst="rect">
            <a:avLst/>
          </a:prstGeom>
          <a:noFill/>
          <a:ln>
            <a:noFill/>
          </a:ln>
        </p:spPr>
      </p:pic>
      <p:pic>
        <p:nvPicPr>
          <p:cNvPr id="216" name="Google Shape;216;p16"/>
          <p:cNvPicPr preferRelativeResize="0"/>
          <p:nvPr/>
        </p:nvPicPr>
        <p:blipFill rotWithShape="1">
          <a:blip r:embed="rId3">
            <a:alphaModFix/>
          </a:blip>
          <a:srcRect b="0" l="0" r="0" t="0"/>
          <a:stretch/>
        </p:blipFill>
        <p:spPr>
          <a:xfrm>
            <a:off x="5436096" y="5162145"/>
            <a:ext cx="1155214" cy="11568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(1)</a:t>
            </a:r>
            <a:endParaRPr/>
          </a:p>
        </p:txBody>
      </p:sp>
      <p:sp>
        <p:nvSpPr>
          <p:cNvPr id="222" name="Google Shape;222;p17"/>
          <p:cNvSpPr txBox="1"/>
          <p:nvPr>
            <p:ph idx="1" type="body"/>
          </p:nvPr>
        </p:nvSpPr>
        <p:spPr>
          <a:xfrm>
            <a:off x="457200" y="1752600"/>
            <a:ext cx="6851104" cy="4700736"/>
          </a:xfrm>
          <a:prstGeom prst="rect">
            <a:avLst/>
          </a:prstGeom>
          <a:noFill/>
          <a:ln>
            <a:noFill/>
          </a:ln>
        </p:spPr>
        <p:txBody>
          <a:bodyPr anchorCtr="0" anchor="t" bIns="45700" lIns="91425" spcFirstLastPara="1" rIns="91425" wrap="square" tIns="45700">
            <a:noAutofit/>
          </a:bodyPr>
          <a:lstStyle/>
          <a:p>
            <a:pPr indent="-368300" lvl="0" marL="457200" rtl="0" algn="just">
              <a:spcBef>
                <a:spcPts val="2240"/>
              </a:spcBef>
              <a:spcAft>
                <a:spcPts val="0"/>
              </a:spcAft>
              <a:buSzPts val="2200"/>
              <a:buChar char="●"/>
            </a:pPr>
            <a:r>
              <a:rPr b="0" lang="pl-PL" sz="2200"/>
              <a:t>Unui elev nu-i place școala. Poate fi un efect al diverșilor factori. Mediul din viața unui elev l-ar fi putut învăța că o școală este plictisitoare și că învățarea nu are niciun sens. Când părinții nu tratează școala și învățarea ca pe un lucru important, un copil își reprimă această convingere.</a:t>
            </a:r>
            <a:endParaRPr b="0" sz="2200"/>
          </a:p>
          <a:p>
            <a:pPr indent="-368300" lvl="0" marL="457200" rtl="0" algn="just">
              <a:spcBef>
                <a:spcPts val="0"/>
              </a:spcBef>
              <a:spcAft>
                <a:spcPts val="0"/>
              </a:spcAft>
              <a:buSzPts val="2200"/>
              <a:buChar char="●"/>
            </a:pPr>
            <a:r>
              <a:rPr b="0" lang="pl-PL" sz="2200"/>
              <a:t>Un profesor dă cerințe prea mari unui elev. Un copil nu se poate descurca și după câteva ori începe să se gândească că sarcinile sunt imposibil de realizat corect. Poate duce la frustrare care poate fi manifestată față de un profesor.</a:t>
            </a:r>
            <a:endParaRPr b="0" sz="2200"/>
          </a:p>
          <a:p>
            <a:pPr indent="0" lvl="0" marL="0" rtl="0" algn="just">
              <a:spcBef>
                <a:spcPts val="2240"/>
              </a:spcBef>
              <a:spcAft>
                <a:spcPts val="0"/>
              </a:spcAft>
              <a:buNone/>
            </a:pPr>
            <a:r>
              <a:t/>
            </a:r>
            <a:endParaRPr b="0" sz="2200"/>
          </a:p>
        </p:txBody>
      </p:sp>
      <p:pic>
        <p:nvPicPr>
          <p:cNvPr id="223" name="Google Shape;223;p17"/>
          <p:cNvPicPr preferRelativeResize="0"/>
          <p:nvPr/>
        </p:nvPicPr>
        <p:blipFill rotWithShape="1">
          <a:blip r:embed="rId3">
            <a:alphaModFix/>
          </a:blip>
          <a:srcRect b="0" l="30259" r="26094" t="0"/>
          <a:stretch/>
        </p:blipFill>
        <p:spPr>
          <a:xfrm>
            <a:off x="7279842" y="1844824"/>
            <a:ext cx="1716656" cy="3933056"/>
          </a:xfrm>
          <a:prstGeom prst="rect">
            <a:avLst/>
          </a:prstGeom>
          <a:noFill/>
          <a:ln>
            <a:noFill/>
          </a:ln>
        </p:spPr>
      </p:pic>
      <p:sp>
        <p:nvSpPr>
          <p:cNvPr id="224" name="Google Shape;224;p17"/>
          <p:cNvSpPr/>
          <p:nvPr/>
        </p:nvSpPr>
        <p:spPr>
          <a:xfrm>
            <a:off x="7612786" y="5670158"/>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(2)</a:t>
            </a:r>
            <a:endParaRPr/>
          </a:p>
        </p:txBody>
      </p:sp>
      <p:sp>
        <p:nvSpPr>
          <p:cNvPr id="230" name="Google Shape;230;p18"/>
          <p:cNvSpPr txBox="1"/>
          <p:nvPr>
            <p:ph idx="1" type="body"/>
          </p:nvPr>
        </p:nvSpPr>
        <p:spPr>
          <a:xfrm>
            <a:off x="323528" y="1700808"/>
            <a:ext cx="7211144" cy="5040560"/>
          </a:xfrm>
          <a:prstGeom prst="rect">
            <a:avLst/>
          </a:prstGeom>
          <a:noFill/>
          <a:ln>
            <a:noFill/>
          </a:ln>
        </p:spPr>
        <p:txBody>
          <a:bodyPr anchorCtr="0" anchor="t" bIns="45700" lIns="91425" spcFirstLastPara="1" rIns="91425" wrap="square" tIns="45700">
            <a:noAutofit/>
          </a:bodyPr>
          <a:lstStyle/>
          <a:p>
            <a:pPr indent="-361950" lvl="0" marL="457200" rtl="0" algn="l">
              <a:spcBef>
                <a:spcPts val="1620"/>
              </a:spcBef>
              <a:spcAft>
                <a:spcPts val="0"/>
              </a:spcAft>
              <a:buSzPts val="2100"/>
              <a:buChar char="●"/>
            </a:pPr>
            <a:r>
              <a:rPr b="0" lang="pl-PL" sz="2100"/>
              <a:t>Un profesor nu are voință să coopereze cu elevii. Își tratează locul de muncă nu ca pe un serviciu și relație cu studenții, ci doar ca pe o datorie. Nu îi plac studenții care au atitudini dificile și nu are răbdare să lucreze cu acești studenți.</a:t>
            </a:r>
            <a:endParaRPr b="0" sz="2100"/>
          </a:p>
          <a:p>
            <a:pPr indent="0" lvl="0" marL="0" rtl="0" algn="l">
              <a:spcBef>
                <a:spcPts val="1620"/>
              </a:spcBef>
              <a:spcAft>
                <a:spcPts val="0"/>
              </a:spcAft>
              <a:buNone/>
            </a:pPr>
            <a:r>
              <a:t/>
            </a:r>
            <a:endParaRPr b="0" sz="2100"/>
          </a:p>
          <a:p>
            <a:pPr indent="-361950" lvl="0" marL="457200" rtl="0" algn="l">
              <a:spcBef>
                <a:spcPts val="1620"/>
              </a:spcBef>
              <a:spcAft>
                <a:spcPts val="0"/>
              </a:spcAft>
              <a:buSzPts val="2100"/>
              <a:buChar char="●"/>
            </a:pPr>
            <a:r>
              <a:rPr b="0" lang="pl-PL" sz="2100"/>
              <a:t>Un elev are alte dificultăți care nu sunt văzute de un profesor. De exemplu, poate fi o dislexie. Sarcinile nu sunt adaptate la disfuncționalitatea unui elev și are mari probleme cu satisfacerea cerințelor. Poate duce la gândul că un profesor nu înțelege elevii și că nu este posibilă nicio cooperare. De asemenea, poate duce la frustrare și lipsa voinței de cooperare.</a:t>
            </a:r>
            <a:endParaRPr b="0" sz="2100"/>
          </a:p>
          <a:p>
            <a:pPr indent="0" lvl="0" marL="457200" rtl="0" algn="l">
              <a:spcBef>
                <a:spcPts val="1620"/>
              </a:spcBef>
              <a:spcAft>
                <a:spcPts val="0"/>
              </a:spcAft>
              <a:buNone/>
            </a:pPr>
            <a:r>
              <a:t/>
            </a:r>
            <a:endParaRPr b="0" sz="2100"/>
          </a:p>
        </p:txBody>
      </p:sp>
      <p:pic>
        <p:nvPicPr>
          <p:cNvPr id="231" name="Google Shape;231;p18"/>
          <p:cNvPicPr preferRelativeResize="0"/>
          <p:nvPr/>
        </p:nvPicPr>
        <p:blipFill rotWithShape="1">
          <a:blip r:embed="rId3">
            <a:alphaModFix/>
          </a:blip>
          <a:srcRect b="0" l="22452" r="24059" t="0"/>
          <a:stretch/>
        </p:blipFill>
        <p:spPr>
          <a:xfrm>
            <a:off x="7498581" y="2276872"/>
            <a:ext cx="1447012" cy="2705282"/>
          </a:xfrm>
          <a:prstGeom prst="rect">
            <a:avLst/>
          </a:prstGeom>
          <a:noFill/>
          <a:ln>
            <a:noFill/>
          </a:ln>
        </p:spPr>
      </p:pic>
      <p:sp>
        <p:nvSpPr>
          <p:cNvPr id="232" name="Google Shape;232;p18"/>
          <p:cNvSpPr/>
          <p:nvPr/>
        </p:nvSpPr>
        <p:spPr>
          <a:xfrm>
            <a:off x="7561881" y="4971308"/>
            <a:ext cx="146226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a:t>
            </a:r>
            <a:endParaRPr/>
          </a:p>
        </p:txBody>
      </p:sp>
      <p:sp>
        <p:nvSpPr>
          <p:cNvPr id="238" name="Google Shape;238;p19"/>
          <p:cNvSpPr txBox="1"/>
          <p:nvPr>
            <p:ph idx="1" type="body"/>
          </p:nvPr>
        </p:nvSpPr>
        <p:spPr>
          <a:xfrm>
            <a:off x="457200" y="1752600"/>
            <a:ext cx="8003232" cy="4772744"/>
          </a:xfrm>
          <a:prstGeom prst="rect">
            <a:avLst/>
          </a:prstGeom>
          <a:noFill/>
          <a:ln>
            <a:noFill/>
          </a:ln>
        </p:spPr>
        <p:txBody>
          <a:bodyPr anchorCtr="0" anchor="t" bIns="45700" lIns="91425" spcFirstLastPara="1" rIns="91425" wrap="square" tIns="45700">
            <a:noAutofit/>
          </a:bodyPr>
          <a:lstStyle/>
          <a:p>
            <a:pPr indent="-342900" lvl="0" marL="342900" rtl="0" algn="just">
              <a:spcBef>
                <a:spcPts val="1660"/>
              </a:spcBef>
              <a:spcAft>
                <a:spcPts val="0"/>
              </a:spcAft>
              <a:buSzPts val="2300"/>
              <a:buChar char="•"/>
            </a:pPr>
            <a:r>
              <a:rPr b="0" lang="pl-PL" sz="2300"/>
              <a:t>Un elev nu face sarcinile corect. Face multe greșeli în exerciții și lucrările sale nu sunt suficient de bune.</a:t>
            </a:r>
            <a:endParaRPr b="0" sz="2300"/>
          </a:p>
          <a:p>
            <a:pPr indent="-342900" lvl="0" marL="342900" rtl="0" algn="just">
              <a:spcBef>
                <a:spcPts val="1660"/>
              </a:spcBef>
              <a:spcAft>
                <a:spcPts val="0"/>
              </a:spcAft>
              <a:buSzPts val="2300"/>
              <a:buChar char="•"/>
            </a:pPr>
            <a:r>
              <a:rPr b="0" lang="pl-PL" sz="2300"/>
              <a:t>Un elev nu este pregătit pentru cursuri.</a:t>
            </a:r>
            <a:endParaRPr b="0" sz="2300"/>
          </a:p>
          <a:p>
            <a:pPr indent="-342900" lvl="0" marL="342900" rtl="0" algn="just">
              <a:spcBef>
                <a:spcPts val="1660"/>
              </a:spcBef>
              <a:spcAft>
                <a:spcPts val="0"/>
              </a:spcAft>
              <a:buSzPts val="2300"/>
              <a:buChar char="•"/>
            </a:pPr>
            <a:r>
              <a:rPr b="0" lang="pl-PL" sz="2300"/>
              <a:t>Un elev este din ce în ce mai enervat pentru că simte că profesorul nu îl înțelege pe el și problema lui.</a:t>
            </a:r>
            <a:endParaRPr b="0" sz="2300"/>
          </a:p>
          <a:p>
            <a:pPr indent="-342900" lvl="0" marL="342900" rtl="0" algn="just">
              <a:spcBef>
                <a:spcPts val="1660"/>
              </a:spcBef>
              <a:spcAft>
                <a:spcPts val="0"/>
              </a:spcAft>
              <a:buSzPts val="2300"/>
              <a:buChar char="•"/>
            </a:pPr>
            <a:r>
              <a:rPr b="0" lang="pl-PL" sz="2300"/>
              <a:t>Talentele și abilitățile unui elev sunt ascunse și nu pot fi văzute de un profesor.</a:t>
            </a:r>
            <a:endParaRPr b="0" sz="2300"/>
          </a:p>
          <a:p>
            <a:pPr indent="-342900" lvl="0" marL="342900" rtl="0" algn="just">
              <a:spcBef>
                <a:spcPts val="1660"/>
              </a:spcBef>
              <a:spcAft>
                <a:spcPts val="0"/>
              </a:spcAft>
              <a:buSzPts val="2300"/>
              <a:buChar char="•"/>
            </a:pPr>
            <a:r>
              <a:rPr b="0" lang="pl-PL" sz="2300"/>
              <a:t>Un elev poate avea probleme în viața viitoare (problemele de învățare pot duce la probleme în găsirea unui loc de muncă bun; lipsa abilităților de comunicare poate complica și munca în echipă).</a:t>
            </a:r>
            <a:endParaRPr b="0" sz="2300"/>
          </a:p>
          <a:p>
            <a:pPr indent="-342900" lvl="0" marL="342900" rtl="0" algn="just">
              <a:spcBef>
                <a:spcPts val="1660"/>
              </a:spcBef>
              <a:spcAft>
                <a:spcPts val="0"/>
              </a:spcAft>
              <a:buSzPts val="2300"/>
              <a:buChar char="•"/>
            </a:pPr>
            <a:r>
              <a:t/>
            </a:r>
            <a:endParaRPr b="0"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2800"/>
              <a:buFont typeface="Arial "/>
              <a:buNone/>
            </a:pPr>
            <a:r>
              <a:rPr lang="pl-PL" sz="2800"/>
              <a:t>CE ȘTII DESPRE TOM?</a:t>
            </a:r>
            <a:endParaRPr sz="2800"/>
          </a:p>
        </p:txBody>
      </p:sp>
      <p:sp>
        <p:nvSpPr>
          <p:cNvPr id="107" name="Google Shape;107;p2"/>
          <p:cNvSpPr txBox="1"/>
          <p:nvPr>
            <p:ph idx="1" type="body"/>
          </p:nvPr>
        </p:nvSpPr>
        <p:spPr>
          <a:xfrm>
            <a:off x="467544" y="2204864"/>
            <a:ext cx="7620000" cy="275652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400"/>
              <a:buNone/>
            </a:pPr>
            <a:r>
              <a:rPr b="0" lang="pl-PL" sz="2400"/>
              <a:t>Tom este un student care nu își poate controla emoțiile. El provine dintr-o familie în care părinții strigă la copii și nu rezolvă conflictul printr-o conversație. Tom are probleme cu comunicarea emoțiilor și problemelor. Tom își descarcă emoțiile negative folosind agresivitate verbală sau fizică.</a:t>
            </a:r>
            <a:endParaRPr b="0"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ph type="title"/>
          </p:nvPr>
        </p:nvSpPr>
        <p:spPr>
          <a:xfrm>
            <a:off x="457200" y="152718"/>
            <a:ext cx="6347048" cy="1404074"/>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27500"/>
              <a:buFont typeface="Arial"/>
              <a:buNone/>
            </a:pPr>
            <a:r>
              <a:t/>
            </a:r>
            <a:endParaRPr sz="4000"/>
          </a:p>
          <a:p>
            <a:pPr indent="0" lvl="0" marL="0" rtl="0" algn="l">
              <a:spcBef>
                <a:spcPts val="0"/>
              </a:spcBef>
              <a:spcAft>
                <a:spcPts val="0"/>
              </a:spcAft>
              <a:buClr>
                <a:schemeClr val="dk1"/>
              </a:buClr>
              <a:buSzPct val="27500"/>
              <a:buFont typeface="Arial"/>
              <a:buNone/>
            </a:pPr>
            <a:r>
              <a:rPr lang="pl-PL" sz="4000"/>
              <a:t>CEEA CE AR TREBUI SĂ FACI (1)</a:t>
            </a:r>
            <a:endParaRPr sz="4000"/>
          </a:p>
        </p:txBody>
      </p:sp>
      <p:sp>
        <p:nvSpPr>
          <p:cNvPr id="244" name="Google Shape;244;p20"/>
          <p:cNvSpPr txBox="1"/>
          <p:nvPr>
            <p:ph idx="1" type="body"/>
          </p:nvPr>
        </p:nvSpPr>
        <p:spPr>
          <a:xfrm>
            <a:off x="457200" y="1752601"/>
            <a:ext cx="8003232" cy="3188568"/>
          </a:xfrm>
          <a:prstGeom prst="rect">
            <a:avLst/>
          </a:prstGeom>
          <a:noFill/>
          <a:ln>
            <a:noFill/>
          </a:ln>
        </p:spPr>
        <p:txBody>
          <a:bodyPr anchorCtr="0" anchor="t" bIns="45700" lIns="91425" spcFirstLastPara="1" rIns="91425" wrap="square" tIns="45700">
            <a:normAutofit lnSpcReduction="10000"/>
          </a:bodyPr>
          <a:lstStyle/>
          <a:p>
            <a:pPr indent="-381000" lvl="0" marL="457200" rtl="0" algn="just">
              <a:spcBef>
                <a:spcPts val="1080"/>
              </a:spcBef>
              <a:spcAft>
                <a:spcPts val="0"/>
              </a:spcAft>
              <a:buSzPts val="2400"/>
              <a:buChar char="●"/>
            </a:pPr>
            <a:r>
              <a:rPr b="0" lang="pl-PL" sz="2400"/>
              <a:t>Creează o relație cu elevul. Anunță-l că vrei să-l ajuți.</a:t>
            </a:r>
            <a:endParaRPr b="0" sz="2400"/>
          </a:p>
          <a:p>
            <a:pPr indent="0" lvl="0" marL="0" rtl="0" algn="just">
              <a:spcBef>
                <a:spcPts val="1080"/>
              </a:spcBef>
              <a:spcAft>
                <a:spcPts val="0"/>
              </a:spcAft>
              <a:buNone/>
            </a:pPr>
            <a:r>
              <a:t/>
            </a:r>
            <a:endParaRPr b="0" sz="2400"/>
          </a:p>
          <a:p>
            <a:pPr indent="-381000" lvl="0" marL="457200" rtl="0" algn="just">
              <a:spcBef>
                <a:spcPts val="1080"/>
              </a:spcBef>
              <a:spcAft>
                <a:spcPts val="0"/>
              </a:spcAft>
              <a:buSzPts val="2400"/>
              <a:buChar char="●"/>
            </a:pPr>
            <a:r>
              <a:rPr b="0" lang="pl-PL" sz="2400"/>
              <a:t>Încearcă să cultivi în elev sentimentul de a fi acceptat.</a:t>
            </a:r>
            <a:endParaRPr b="0" sz="2400"/>
          </a:p>
          <a:p>
            <a:pPr indent="0" lvl="0" marL="0" rtl="0" algn="just">
              <a:spcBef>
                <a:spcPts val="1080"/>
              </a:spcBef>
              <a:spcAft>
                <a:spcPts val="0"/>
              </a:spcAft>
              <a:buNone/>
            </a:pPr>
            <a:r>
              <a:t/>
            </a:r>
            <a:endParaRPr b="0" sz="2400"/>
          </a:p>
          <a:p>
            <a:pPr indent="-381000" lvl="0" marL="457200" rtl="0" algn="just">
              <a:spcBef>
                <a:spcPts val="1080"/>
              </a:spcBef>
              <a:spcAft>
                <a:spcPts val="0"/>
              </a:spcAft>
              <a:buSzPts val="2400"/>
              <a:buChar char="●"/>
            </a:pPr>
            <a:r>
              <a:rPr b="0" lang="pl-PL" sz="2400"/>
              <a:t>Ajută elevul să își schimbe atitudinea negativă față de învățarea la școală. Creează lecții interesante, arătă avantajele învățării.</a:t>
            </a:r>
            <a:endParaRPr b="0" sz="2400"/>
          </a:p>
        </p:txBody>
      </p:sp>
      <p:pic>
        <p:nvPicPr>
          <p:cNvPr id="245" name="Google Shape;245;p20"/>
          <p:cNvPicPr preferRelativeResize="0"/>
          <p:nvPr/>
        </p:nvPicPr>
        <p:blipFill rotWithShape="1">
          <a:blip r:embed="rId3">
            <a:alphaModFix/>
          </a:blip>
          <a:srcRect b="0" l="20343" r="25047" t="0"/>
          <a:stretch/>
        </p:blipFill>
        <p:spPr>
          <a:xfrm>
            <a:off x="6804248" y="4437112"/>
            <a:ext cx="1850560" cy="2258219"/>
          </a:xfrm>
          <a:prstGeom prst="rect">
            <a:avLst/>
          </a:prstGeom>
          <a:noFill/>
          <a:ln>
            <a:noFill/>
          </a:ln>
        </p:spPr>
      </p:pic>
      <p:sp>
        <p:nvSpPr>
          <p:cNvPr id="246" name="Google Shape;246;p20"/>
          <p:cNvSpPr txBox="1"/>
          <p:nvPr/>
        </p:nvSpPr>
        <p:spPr>
          <a:xfrm>
            <a:off x="498436" y="5136979"/>
            <a:ext cx="6264600" cy="8310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1200"/>
              </a:spcBef>
              <a:spcAft>
                <a:spcPts val="0"/>
              </a:spcAft>
              <a:buClr>
                <a:schemeClr val="dk1"/>
              </a:buClr>
              <a:buSzPts val="2400"/>
              <a:buChar char="●"/>
            </a:pPr>
            <a:r>
              <a:rPr lang="pl-PL" sz="2400">
                <a:solidFill>
                  <a:schemeClr val="dk1"/>
                </a:solidFill>
              </a:rPr>
              <a:t>Schimbă motivația elevului către învățare (construirea unei motivații interne).</a:t>
            </a:r>
            <a:endParaRPr sz="1800">
              <a:solidFill>
                <a:schemeClr val="dk1"/>
              </a:solidFill>
              <a:latin typeface="Arial"/>
              <a:ea typeface="Arial"/>
              <a:cs typeface="Arial"/>
              <a:sym typeface="Arial"/>
            </a:endParaRPr>
          </a:p>
        </p:txBody>
      </p:sp>
      <p:sp>
        <p:nvSpPr>
          <p:cNvPr id="247" name="Google Shape;247;p20"/>
          <p:cNvSpPr/>
          <p:nvPr/>
        </p:nvSpPr>
        <p:spPr>
          <a:xfrm>
            <a:off x="7012825" y="6642556"/>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1"/>
          <p:cNvSpPr txBox="1"/>
          <p:nvPr>
            <p:ph type="title"/>
          </p:nvPr>
        </p:nvSpPr>
        <p:spPr>
          <a:xfrm>
            <a:off x="395536" y="152718"/>
            <a:ext cx="6336704"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4000"/>
          </a:p>
          <a:p>
            <a:pPr indent="0" lvl="0" marL="0" rtl="0" algn="l">
              <a:spcBef>
                <a:spcPts val="0"/>
              </a:spcBef>
              <a:spcAft>
                <a:spcPts val="0"/>
              </a:spcAft>
              <a:buClr>
                <a:schemeClr val="dk1"/>
              </a:buClr>
              <a:buSzPts val="1100"/>
              <a:buFont typeface="Arial"/>
              <a:buNone/>
            </a:pPr>
            <a:r>
              <a:rPr lang="pl-PL" sz="4000"/>
              <a:t>CEEA CE AR TREBUI SĂ FACI (2)</a:t>
            </a:r>
            <a:endParaRPr/>
          </a:p>
        </p:txBody>
      </p:sp>
      <p:sp>
        <p:nvSpPr>
          <p:cNvPr id="253" name="Google Shape;253;p2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b="0" lang="pl-PL" sz="2400"/>
              <a:t>Crește angajamentului părinților în motivarea unui copil spre învățare.</a:t>
            </a:r>
            <a:endParaRPr b="0" sz="2400"/>
          </a:p>
          <a:p>
            <a:pPr indent="-381000" lvl="0" marL="457200" rtl="0" algn="l">
              <a:spcBef>
                <a:spcPts val="0"/>
              </a:spcBef>
              <a:spcAft>
                <a:spcPts val="0"/>
              </a:spcAft>
              <a:buSzPts val="2400"/>
              <a:buChar char="●"/>
            </a:pPr>
            <a:r>
              <a:rPr b="0" lang="pl-PL" sz="2400"/>
              <a:t>Fii consecvent în respectarea regulilor de către elev.</a:t>
            </a:r>
            <a:endParaRPr b="0" sz="2400"/>
          </a:p>
          <a:p>
            <a:pPr indent="-381000" lvl="0" marL="457200" rtl="0" algn="l">
              <a:spcBef>
                <a:spcPts val="0"/>
              </a:spcBef>
              <a:spcAft>
                <a:spcPts val="0"/>
              </a:spcAft>
              <a:buSzPts val="2400"/>
              <a:buChar char="●"/>
            </a:pPr>
            <a:r>
              <a:rPr b="0" lang="pl-PL" sz="2400"/>
              <a:t>Îmbunătățește calitatea transferului subiectului unei lecții (da! Uneori lecțiile sunt doar plictisitoare!).</a:t>
            </a:r>
            <a:endParaRPr b="0" sz="2400"/>
          </a:p>
          <a:p>
            <a:pPr indent="-381000" lvl="0" marL="457200" rtl="0" algn="l">
              <a:spcBef>
                <a:spcPts val="0"/>
              </a:spcBef>
              <a:spcAft>
                <a:spcPts val="0"/>
              </a:spcAft>
              <a:buSzPts val="2400"/>
              <a:buChar char="●"/>
            </a:pPr>
            <a:r>
              <a:t/>
            </a:r>
            <a:endParaRPr b="0" sz="2400"/>
          </a:p>
        </p:txBody>
      </p:sp>
      <p:pic>
        <p:nvPicPr>
          <p:cNvPr id="254" name="Google Shape;254;p21"/>
          <p:cNvPicPr preferRelativeResize="0"/>
          <p:nvPr/>
        </p:nvPicPr>
        <p:blipFill rotWithShape="1">
          <a:blip r:embed="rId3">
            <a:alphaModFix/>
          </a:blip>
          <a:srcRect b="23457" l="0" r="0" t="18644"/>
          <a:stretch/>
        </p:blipFill>
        <p:spPr>
          <a:xfrm>
            <a:off x="1979712" y="4581128"/>
            <a:ext cx="4968552" cy="1917112"/>
          </a:xfrm>
          <a:prstGeom prst="rect">
            <a:avLst/>
          </a:prstGeom>
          <a:noFill/>
          <a:ln>
            <a:noFill/>
          </a:ln>
        </p:spPr>
      </p:pic>
      <p:sp>
        <p:nvSpPr>
          <p:cNvPr id="255" name="Google Shape;255;p21"/>
          <p:cNvSpPr/>
          <p:nvPr/>
        </p:nvSpPr>
        <p:spPr>
          <a:xfrm>
            <a:off x="5535698" y="6498240"/>
            <a:ext cx="141256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photo  from pixabay.com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2"/>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l-PL" sz="4000">
                <a:solidFill>
                  <a:srgbClr val="08A5EF"/>
                </a:solidFill>
                <a:latin typeface="Calibri"/>
                <a:ea typeface="Calibri"/>
                <a:cs typeface="Calibri"/>
                <a:sym typeface="Calibri"/>
              </a:rPr>
              <a:t>ETAPE DE CREARE A STRATEGIEI DE LUCRU CU UN ELEV MANIPULATIV</a:t>
            </a:r>
            <a:endParaRPr sz="4000">
              <a:solidFill>
                <a:srgbClr val="08A5EF"/>
              </a:solidFill>
              <a:latin typeface="Calibri"/>
              <a:ea typeface="Calibri"/>
              <a:cs typeface="Calibri"/>
              <a:sym typeface="Calibri"/>
            </a:endParaRPr>
          </a:p>
        </p:txBody>
      </p:sp>
      <p:sp>
        <p:nvSpPr>
          <p:cNvPr id="262" name="Google Shape;262;p22"/>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2000"/>
              <a:buNone/>
            </a:pPr>
            <a:r>
              <a:rPr lang="pl-PL"/>
              <a:t> </a:t>
            </a:r>
            <a:endParaRPr/>
          </a:p>
        </p:txBody>
      </p:sp>
      <p:pic>
        <p:nvPicPr>
          <p:cNvPr id="263" name="Google Shape;263;p22"/>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264" name="Google Shape;264;p22"/>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l-PL" sz="1400">
                <a:solidFill>
                  <a:schemeClr val="dk1"/>
                </a:solidFill>
                <a:latin typeface="Arial"/>
                <a:ea typeface="Arial"/>
                <a:cs typeface="Arial"/>
                <a:sym typeface="Arial"/>
              </a:rPr>
              <a:t>ERASMUS + 2019-1-PL01- KA201-06486</a:t>
            </a:r>
            <a:endParaRPr sz="1050">
              <a:solidFill>
                <a:schemeClr val="dk2"/>
              </a:solidFill>
              <a:latin typeface="Arial"/>
              <a:ea typeface="Arial"/>
              <a:cs typeface="Arial"/>
              <a:sym typeface="Arial"/>
            </a:endParaRPr>
          </a:p>
        </p:txBody>
      </p:sp>
      <p:sp>
        <p:nvSpPr>
          <p:cNvPr id="265" name="Google Shape;265;p22"/>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1800">
                <a:solidFill>
                  <a:srgbClr val="EF8E7B"/>
                </a:solidFill>
              </a:rPr>
              <a:t>Probleme în relațiile cu adulții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INTRODUCERE</a:t>
            </a:r>
            <a:endParaRPr/>
          </a:p>
        </p:txBody>
      </p:sp>
      <p:sp>
        <p:nvSpPr>
          <p:cNvPr id="271" name="Google Shape;271;p23"/>
          <p:cNvSpPr txBox="1"/>
          <p:nvPr>
            <p:ph idx="1" type="body"/>
          </p:nvPr>
        </p:nvSpPr>
        <p:spPr>
          <a:xfrm>
            <a:off x="457200" y="1752601"/>
            <a:ext cx="7620000" cy="2252464"/>
          </a:xfrm>
          <a:prstGeom prst="rect">
            <a:avLst/>
          </a:prstGeom>
          <a:noFill/>
          <a:ln>
            <a:noFill/>
          </a:ln>
        </p:spPr>
        <p:txBody>
          <a:bodyPr anchorCtr="0" anchor="t" bIns="45700" lIns="91425" spcFirstLastPara="1" rIns="91425" wrap="square" tIns="45700">
            <a:normAutofit fontScale="85000"/>
          </a:bodyPr>
          <a:lstStyle/>
          <a:p>
            <a:pPr indent="0" lvl="0" marL="0" rtl="0" algn="just">
              <a:spcBef>
                <a:spcPts val="1080"/>
              </a:spcBef>
              <a:spcAft>
                <a:spcPts val="0"/>
              </a:spcAft>
              <a:buClr>
                <a:schemeClr val="dk1"/>
              </a:buClr>
              <a:buSzPct val="45833"/>
              <a:buFont typeface="Arial"/>
              <a:buNone/>
            </a:pPr>
            <a:r>
              <a:rPr lang="pl-PL" sz="2400"/>
              <a:t>Manipularea</a:t>
            </a:r>
            <a:r>
              <a:rPr b="0" lang="pl-PL" sz="2400"/>
              <a:t> este practica utilizării tacticii indirecte pentru a controla comportamentul, emoțiile și relațiile.</a:t>
            </a:r>
            <a:endParaRPr b="0" sz="2400"/>
          </a:p>
          <a:p>
            <a:pPr indent="0" lvl="0" marL="0" rtl="0" algn="just">
              <a:spcBef>
                <a:spcPts val="1080"/>
              </a:spcBef>
              <a:spcAft>
                <a:spcPts val="0"/>
              </a:spcAft>
              <a:buClr>
                <a:schemeClr val="dk1"/>
              </a:buClr>
              <a:buSzPct val="45833"/>
              <a:buFont typeface="Arial"/>
              <a:buNone/>
            </a:pPr>
            <a:r>
              <a:rPr b="0" lang="pl-PL" sz="2400"/>
              <a:t>Manipularea este o strategie psihologică nesănătoasă din punct de vedere emoțional utilizată de persoanele care sunt incapabile să ceară ceea ce își doresc și au nevoie în mod direct.</a:t>
            </a:r>
            <a:endParaRPr b="0" sz="2400"/>
          </a:p>
          <a:p>
            <a:pPr indent="0" lvl="0" marL="0" rtl="0" algn="just">
              <a:spcBef>
                <a:spcPts val="1080"/>
              </a:spcBef>
              <a:spcAft>
                <a:spcPts val="0"/>
              </a:spcAft>
              <a:buClr>
                <a:schemeClr val="dk1"/>
              </a:buClr>
              <a:buSzPct val="100000"/>
              <a:buNone/>
            </a:pPr>
            <a:r>
              <a:t/>
            </a:r>
            <a:endParaRPr b="0" sz="2400"/>
          </a:p>
        </p:txBody>
      </p:sp>
      <p:pic>
        <p:nvPicPr>
          <p:cNvPr id="272" name="Google Shape;272;p23"/>
          <p:cNvPicPr preferRelativeResize="0"/>
          <p:nvPr/>
        </p:nvPicPr>
        <p:blipFill rotWithShape="1">
          <a:blip r:embed="rId3">
            <a:alphaModFix/>
          </a:blip>
          <a:srcRect b="0" l="0" r="0" t="0"/>
          <a:stretch/>
        </p:blipFill>
        <p:spPr>
          <a:xfrm>
            <a:off x="4860032" y="3864848"/>
            <a:ext cx="3901440" cy="2599944"/>
          </a:xfrm>
          <a:prstGeom prst="rect">
            <a:avLst/>
          </a:prstGeom>
          <a:noFill/>
          <a:ln>
            <a:noFill/>
          </a:ln>
        </p:spPr>
      </p:pic>
      <p:sp>
        <p:nvSpPr>
          <p:cNvPr id="273" name="Google Shape;273;p23"/>
          <p:cNvSpPr txBox="1"/>
          <p:nvPr/>
        </p:nvSpPr>
        <p:spPr>
          <a:xfrm>
            <a:off x="539552" y="3933056"/>
            <a:ext cx="46086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2000">
                <a:solidFill>
                  <a:schemeClr val="dk1"/>
                </a:solidFill>
              </a:rPr>
              <a:t>Manipularea este utilizată de adulți (de exemplu, în viața lor profesională sau de familie), dar și de copii.</a:t>
            </a:r>
            <a:endParaRPr sz="2000">
              <a:solidFill>
                <a:schemeClr val="dk1"/>
              </a:solidFill>
              <a:latin typeface="Arial"/>
              <a:ea typeface="Arial"/>
              <a:cs typeface="Arial"/>
              <a:sym typeface="Arial"/>
            </a:endParaRPr>
          </a:p>
        </p:txBody>
      </p:sp>
      <p:sp>
        <p:nvSpPr>
          <p:cNvPr id="274" name="Google Shape;274;p23"/>
          <p:cNvSpPr/>
          <p:nvPr/>
        </p:nvSpPr>
        <p:spPr>
          <a:xfrm>
            <a:off x="7328066" y="648905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(1)</a:t>
            </a:r>
            <a:endParaRPr/>
          </a:p>
        </p:txBody>
      </p:sp>
      <p:sp>
        <p:nvSpPr>
          <p:cNvPr id="280" name="Google Shape;280;p24"/>
          <p:cNvSpPr txBox="1"/>
          <p:nvPr>
            <p:ph idx="1" type="body"/>
          </p:nvPr>
        </p:nvSpPr>
        <p:spPr>
          <a:xfrm>
            <a:off x="467544" y="1772816"/>
            <a:ext cx="7620000" cy="1728192"/>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00"/>
              </a:spcBef>
              <a:spcAft>
                <a:spcPts val="0"/>
              </a:spcAft>
              <a:buSzPts val="2400"/>
              <a:buChar char="●"/>
            </a:pPr>
            <a:r>
              <a:rPr b="0" lang="pl-PL" sz="2400"/>
              <a:t>Un elev se preface că nu poate îndeplini sarcina dată. Scopul unei astfel de acțiuni poate fi convingerea unui profesor să facă sarcina în locul lui.</a:t>
            </a:r>
            <a:endParaRPr/>
          </a:p>
        </p:txBody>
      </p:sp>
      <p:pic>
        <p:nvPicPr>
          <p:cNvPr id="281" name="Google Shape;281;p24"/>
          <p:cNvPicPr preferRelativeResize="0"/>
          <p:nvPr/>
        </p:nvPicPr>
        <p:blipFill rotWithShape="1">
          <a:blip r:embed="rId3">
            <a:alphaModFix/>
          </a:blip>
          <a:srcRect b="0" l="0" r="0" t="0"/>
          <a:stretch/>
        </p:blipFill>
        <p:spPr>
          <a:xfrm>
            <a:off x="6948264" y="3140968"/>
            <a:ext cx="1755648" cy="2194560"/>
          </a:xfrm>
          <a:prstGeom prst="rect">
            <a:avLst/>
          </a:prstGeom>
          <a:noFill/>
          <a:ln>
            <a:noFill/>
          </a:ln>
        </p:spPr>
      </p:pic>
      <p:sp>
        <p:nvSpPr>
          <p:cNvPr id="282" name="Google Shape;282;p24"/>
          <p:cNvSpPr txBox="1"/>
          <p:nvPr/>
        </p:nvSpPr>
        <p:spPr>
          <a:xfrm>
            <a:off x="467544" y="3501001"/>
            <a:ext cx="6332700" cy="30477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 student se preface că nu crede în el însuși și în valoarea lui. El o face pentru a obține compasiune și milă și pentru a obține cerințe mai mici.</a:t>
            </a:r>
            <a:endParaRPr sz="2400">
              <a:solidFill>
                <a:schemeClr val="dk1"/>
              </a:solidFill>
            </a:endParaRPr>
          </a:p>
          <a:p>
            <a:pPr indent="0" lvl="0" marL="457200" marR="0" rtl="0" algn="l">
              <a:spcBef>
                <a:spcPts val="0"/>
              </a:spcBef>
              <a:spcAft>
                <a:spcPts val="0"/>
              </a:spcAft>
              <a:buNone/>
            </a:pPr>
            <a:r>
              <a:t/>
            </a:r>
            <a:endParaRPr sz="2400">
              <a:solidFill>
                <a:schemeClr val="dk1"/>
              </a:solidFill>
            </a:endParaRPr>
          </a:p>
          <a:p>
            <a:pPr indent="-381000" lvl="0" marL="457200" marR="0" rtl="0" algn="l">
              <a:spcBef>
                <a:spcPts val="0"/>
              </a:spcBef>
              <a:spcAft>
                <a:spcPts val="0"/>
              </a:spcAft>
              <a:buClr>
                <a:schemeClr val="dk1"/>
              </a:buClr>
              <a:buSzPts val="2400"/>
              <a:buChar char="●"/>
            </a:pPr>
            <a:r>
              <a:rPr lang="pl-PL" sz="2400">
                <a:solidFill>
                  <a:schemeClr val="dk1"/>
                </a:solidFill>
              </a:rPr>
              <a:t>Un elev încearcă să ocolească un profesor schimbând subiectele, găsind alte probleme, punând întrebări etc.</a:t>
            </a:r>
            <a:endParaRPr sz="2400">
              <a:solidFill>
                <a:schemeClr val="dk1"/>
              </a:solidFill>
            </a:endParaRPr>
          </a:p>
        </p:txBody>
      </p:sp>
      <p:sp>
        <p:nvSpPr>
          <p:cNvPr id="283" name="Google Shape;283;p24"/>
          <p:cNvSpPr/>
          <p:nvPr/>
        </p:nvSpPr>
        <p:spPr>
          <a:xfrm>
            <a:off x="7270506" y="5335528"/>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(2)</a:t>
            </a:r>
            <a:endParaRPr/>
          </a:p>
        </p:txBody>
      </p:sp>
      <p:sp>
        <p:nvSpPr>
          <p:cNvPr id="289" name="Google Shape;289;p25"/>
          <p:cNvSpPr txBox="1"/>
          <p:nvPr>
            <p:ph idx="1" type="body"/>
          </p:nvPr>
        </p:nvSpPr>
        <p:spPr>
          <a:xfrm>
            <a:off x="457200" y="1752601"/>
            <a:ext cx="7620000" cy="2108448"/>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00"/>
              </a:spcBef>
              <a:spcAft>
                <a:spcPts val="0"/>
              </a:spcAft>
              <a:buSzPts val="2400"/>
              <a:buChar char="●"/>
            </a:pPr>
            <a:r>
              <a:rPr b="0" lang="pl-PL" sz="2400"/>
              <a:t>Un elev încearcă să convingă un profesor că altcineva este responsabil pentru comportamentul / greșelile / emoțiile sale. De exemplu, el învinuiește profesorul că nu poate preda bine sau părinții care nu i-au acordat timp să facă temele.</a:t>
            </a:r>
            <a:endParaRPr/>
          </a:p>
        </p:txBody>
      </p:sp>
      <p:pic>
        <p:nvPicPr>
          <p:cNvPr id="290" name="Google Shape;290;p25"/>
          <p:cNvPicPr preferRelativeResize="0"/>
          <p:nvPr/>
        </p:nvPicPr>
        <p:blipFill rotWithShape="1">
          <a:blip r:embed="rId3">
            <a:alphaModFix/>
          </a:blip>
          <a:srcRect b="0" l="0" r="0" t="0"/>
          <a:stretch/>
        </p:blipFill>
        <p:spPr>
          <a:xfrm>
            <a:off x="6012160" y="3892018"/>
            <a:ext cx="2743200" cy="2743200"/>
          </a:xfrm>
          <a:prstGeom prst="rect">
            <a:avLst/>
          </a:prstGeom>
          <a:noFill/>
          <a:ln>
            <a:noFill/>
          </a:ln>
        </p:spPr>
      </p:pic>
      <p:sp>
        <p:nvSpPr>
          <p:cNvPr id="291" name="Google Shape;291;p25"/>
          <p:cNvSpPr txBox="1"/>
          <p:nvPr/>
        </p:nvSpPr>
        <p:spPr>
          <a:xfrm>
            <a:off x="467544" y="3933056"/>
            <a:ext cx="5184600" cy="23088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 elev oferă o mulțime de complimente profesorului.</a:t>
            </a:r>
            <a:endParaRPr sz="2400">
              <a:solidFill>
                <a:schemeClr val="dk1"/>
              </a:solidFill>
            </a:endParaRPr>
          </a:p>
          <a:p>
            <a:pPr indent="0" lvl="0" marL="457200" marR="0" rtl="0" algn="l">
              <a:spcBef>
                <a:spcPts val="0"/>
              </a:spcBef>
              <a:spcAft>
                <a:spcPts val="0"/>
              </a:spcAft>
              <a:buNone/>
            </a:pPr>
            <a:r>
              <a:t/>
            </a:r>
            <a:endParaRPr sz="2400">
              <a:solidFill>
                <a:schemeClr val="dk1"/>
              </a:solidFill>
            </a:endParaRPr>
          </a:p>
          <a:p>
            <a:pPr indent="-381000" lvl="0" marL="457200" marR="0" rtl="0" algn="l">
              <a:spcBef>
                <a:spcPts val="0"/>
              </a:spcBef>
              <a:spcAft>
                <a:spcPts val="0"/>
              </a:spcAft>
              <a:buClr>
                <a:schemeClr val="dk1"/>
              </a:buClr>
              <a:buSzPts val="2400"/>
              <a:buChar char="●"/>
            </a:pPr>
            <a:r>
              <a:rPr lang="pl-PL" sz="2400">
                <a:solidFill>
                  <a:schemeClr val="dk1"/>
                </a:solidFill>
              </a:rPr>
              <a:t>Un student șantajează un profesor sau alți elevi.</a:t>
            </a:r>
            <a:endParaRPr sz="2400">
              <a:solidFill>
                <a:schemeClr val="dk1"/>
              </a:solidFill>
            </a:endParaRPr>
          </a:p>
          <a:p>
            <a:pPr indent="0" lvl="0" marL="457200" marR="0" rtl="0" algn="l">
              <a:spcBef>
                <a:spcPts val="0"/>
              </a:spcBef>
              <a:spcAft>
                <a:spcPts val="0"/>
              </a:spcAft>
              <a:buNone/>
            </a:pPr>
            <a:r>
              <a:t/>
            </a:r>
            <a:endParaRPr sz="2400">
              <a:solidFill>
                <a:schemeClr val="dk1"/>
              </a:solidFill>
            </a:endParaRPr>
          </a:p>
        </p:txBody>
      </p:sp>
      <p:sp>
        <p:nvSpPr>
          <p:cNvPr id="292" name="Google Shape;292;p25"/>
          <p:cNvSpPr/>
          <p:nvPr/>
        </p:nvSpPr>
        <p:spPr>
          <a:xfrm>
            <a:off x="7321954" y="6419774"/>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lt1"/>
                </a:solidFill>
                <a:latin typeface="Arial"/>
                <a:ea typeface="Arial"/>
                <a:cs typeface="Arial"/>
                <a:sym typeface="Arial"/>
              </a:rPr>
              <a:t>A picture from pixabay.com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(1)</a:t>
            </a:r>
            <a:endParaRPr/>
          </a:p>
        </p:txBody>
      </p:sp>
      <p:sp>
        <p:nvSpPr>
          <p:cNvPr id="298" name="Google Shape;298;p26"/>
          <p:cNvSpPr txBox="1"/>
          <p:nvPr>
            <p:ph idx="1" type="body"/>
          </p:nvPr>
        </p:nvSpPr>
        <p:spPr>
          <a:xfrm>
            <a:off x="457200" y="1752600"/>
            <a:ext cx="6059016" cy="1676399"/>
          </a:xfrm>
          <a:prstGeom prst="rect">
            <a:avLst/>
          </a:prstGeom>
          <a:noFill/>
          <a:ln>
            <a:noFill/>
          </a:ln>
        </p:spPr>
        <p:txBody>
          <a:bodyPr anchorCtr="0" anchor="t" bIns="45700" lIns="91425" spcFirstLastPara="1" rIns="91425" wrap="square" tIns="45700">
            <a:normAutofit/>
          </a:bodyPr>
          <a:lstStyle/>
          <a:p>
            <a:pPr indent="-381000" lvl="0" marL="457200" rtl="0" algn="l">
              <a:spcBef>
                <a:spcPts val="1080"/>
              </a:spcBef>
              <a:spcAft>
                <a:spcPts val="0"/>
              </a:spcAft>
              <a:buSzPts val="2400"/>
              <a:buChar char="●"/>
            </a:pPr>
            <a:r>
              <a:rPr b="0" lang="pl-PL" sz="2400"/>
              <a:t>Cea mai populară cauză: un elev are un model greșit de comportament. De obicei, îl ia de acasă (de exemplu, părinții folosesc manipulări față de el).</a:t>
            </a:r>
            <a:endParaRPr b="0" sz="2400"/>
          </a:p>
        </p:txBody>
      </p:sp>
      <p:pic>
        <p:nvPicPr>
          <p:cNvPr id="299" name="Google Shape;299;p26"/>
          <p:cNvPicPr preferRelativeResize="0"/>
          <p:nvPr/>
        </p:nvPicPr>
        <p:blipFill rotWithShape="1">
          <a:blip r:embed="rId3">
            <a:alphaModFix/>
          </a:blip>
          <a:srcRect b="0" l="0" r="0" t="0"/>
          <a:stretch/>
        </p:blipFill>
        <p:spPr>
          <a:xfrm>
            <a:off x="6732240" y="1340768"/>
            <a:ext cx="1990244" cy="1990244"/>
          </a:xfrm>
          <a:prstGeom prst="rect">
            <a:avLst/>
          </a:prstGeom>
          <a:noFill/>
          <a:ln>
            <a:noFill/>
          </a:ln>
        </p:spPr>
      </p:pic>
      <p:sp>
        <p:nvSpPr>
          <p:cNvPr id="300" name="Google Shape;300;p26"/>
          <p:cNvSpPr txBox="1"/>
          <p:nvPr/>
        </p:nvSpPr>
        <p:spPr>
          <a:xfrm>
            <a:off x="414419" y="3429000"/>
            <a:ext cx="8424900" cy="3047700"/>
          </a:xfrm>
          <a:prstGeom prst="rect">
            <a:avLst/>
          </a:prstGeom>
          <a:noFill/>
          <a:ln>
            <a:noFill/>
          </a:ln>
        </p:spPr>
        <p:txBody>
          <a:bodyPr anchorCtr="0" anchor="t" bIns="45700" lIns="91425" spcFirstLastPara="1" rIns="91425" wrap="square" tIns="45700">
            <a:spAutoFit/>
          </a:bodyPr>
          <a:lstStyle/>
          <a:p>
            <a:pPr indent="-381000" lvl="0" marL="457200" marR="0" rtl="0" algn="just">
              <a:spcBef>
                <a:spcPts val="0"/>
              </a:spcBef>
              <a:spcAft>
                <a:spcPts val="0"/>
              </a:spcAft>
              <a:buClr>
                <a:schemeClr val="dk1"/>
              </a:buClr>
              <a:buSzPts val="2400"/>
              <a:buChar char="●"/>
            </a:pPr>
            <a:r>
              <a:rPr lang="pl-PL" sz="2400">
                <a:solidFill>
                  <a:schemeClr val="dk1"/>
                </a:solidFill>
              </a:rPr>
              <a:t>Un elev nu are limite date de părinți. Când părinții nu pot fi asertivi, un copil își folosește slăbiciunea și tratează manipularea ca una dintre cele mai bune metode pentru a obține ceea ce dorește.</a:t>
            </a:r>
            <a:endParaRPr sz="2400">
              <a:solidFill>
                <a:schemeClr val="dk1"/>
              </a:solidFill>
            </a:endParaRPr>
          </a:p>
          <a:p>
            <a:pPr indent="0" lvl="0" marL="457200" marR="0" rtl="0" algn="just">
              <a:spcBef>
                <a:spcPts val="0"/>
              </a:spcBef>
              <a:spcAft>
                <a:spcPts val="0"/>
              </a:spcAft>
              <a:buNone/>
            </a:pPr>
            <a:r>
              <a:t/>
            </a:r>
            <a:endParaRPr sz="2400">
              <a:solidFill>
                <a:schemeClr val="dk1"/>
              </a:solidFill>
            </a:endParaRPr>
          </a:p>
          <a:p>
            <a:pPr indent="-381000" lvl="0" marL="457200" marR="0" rtl="0" algn="just">
              <a:spcBef>
                <a:spcPts val="0"/>
              </a:spcBef>
              <a:spcAft>
                <a:spcPts val="0"/>
              </a:spcAft>
              <a:buClr>
                <a:schemeClr val="dk1"/>
              </a:buClr>
              <a:buSzPts val="2400"/>
              <a:buChar char="●"/>
            </a:pPr>
            <a:r>
              <a:rPr lang="pl-PL" sz="2400">
                <a:solidFill>
                  <a:schemeClr val="dk1"/>
                </a:solidFill>
              </a:rPr>
              <a:t>Un elev nu se simte acceptat și încearcă să atragă atenția oamenilor asupra lui.</a:t>
            </a:r>
            <a:endParaRPr sz="2400">
              <a:solidFill>
                <a:schemeClr val="dk1"/>
              </a:solidFill>
            </a:endParaRPr>
          </a:p>
          <a:p>
            <a:pPr indent="0" lvl="0" marL="457200" marR="0" rtl="0" algn="just">
              <a:spcBef>
                <a:spcPts val="0"/>
              </a:spcBef>
              <a:spcAft>
                <a:spcPts val="0"/>
              </a:spcAft>
              <a:buNone/>
            </a:pPr>
            <a:r>
              <a:t/>
            </a:r>
            <a:endParaRPr sz="2400">
              <a:solidFill>
                <a:schemeClr val="dk1"/>
              </a:solidFill>
            </a:endParaRPr>
          </a:p>
        </p:txBody>
      </p:sp>
      <p:sp>
        <p:nvSpPr>
          <p:cNvPr id="301" name="Google Shape;301;p26"/>
          <p:cNvSpPr/>
          <p:nvPr/>
        </p:nvSpPr>
        <p:spPr>
          <a:xfrm rot="343388">
            <a:off x="7010658" y="3044634"/>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(2)</a:t>
            </a:r>
            <a:endParaRPr/>
          </a:p>
        </p:txBody>
      </p:sp>
      <p:sp>
        <p:nvSpPr>
          <p:cNvPr id="307" name="Google Shape;307;p27"/>
          <p:cNvSpPr txBox="1"/>
          <p:nvPr>
            <p:ph idx="1" type="body"/>
          </p:nvPr>
        </p:nvSpPr>
        <p:spPr>
          <a:xfrm>
            <a:off x="457200" y="1752600"/>
            <a:ext cx="8235000" cy="2544000"/>
          </a:xfrm>
          <a:prstGeom prst="rect">
            <a:avLst/>
          </a:prstGeom>
          <a:noFill/>
          <a:ln>
            <a:noFill/>
          </a:ln>
        </p:spPr>
        <p:txBody>
          <a:bodyPr anchorCtr="0" anchor="t" bIns="45700" lIns="91425" spcFirstLastPara="1" rIns="91425" wrap="square" tIns="45700">
            <a:normAutofit/>
          </a:bodyPr>
          <a:lstStyle/>
          <a:p>
            <a:pPr indent="-368300" lvl="0" marL="457200" rtl="0" algn="l">
              <a:spcBef>
                <a:spcPts val="1080"/>
              </a:spcBef>
              <a:spcAft>
                <a:spcPts val="0"/>
              </a:spcAft>
              <a:buSzPts val="2200"/>
              <a:buChar char="●"/>
            </a:pPr>
            <a:r>
              <a:rPr b="0" lang="pl-PL" sz="2200"/>
              <a:t>Un elev are o mare nevoie de un sentiment de control. Poate fi cauzată de un sentiment scăzut de securitate care poate provoca încercări de a construi o lume fără surprize. Manipularea ajută la construirea unei lumi sigure.</a:t>
            </a:r>
            <a:endParaRPr b="0" sz="2200"/>
          </a:p>
          <a:p>
            <a:pPr indent="-368300" lvl="0" marL="457200" rtl="0" algn="l">
              <a:spcBef>
                <a:spcPts val="0"/>
              </a:spcBef>
              <a:spcAft>
                <a:spcPts val="0"/>
              </a:spcAft>
              <a:buSzPts val="2200"/>
              <a:buChar char="●"/>
            </a:pPr>
            <a:r>
              <a:rPr b="0" lang="pl-PL" sz="2200"/>
              <a:t>Reducerea empatiei și a sensibilității la problemele și durerile altor persoane. Poate fi cauzată de interceptarea modelelor preluate din lumea virtuală.</a:t>
            </a:r>
            <a:endParaRPr b="0" sz="2200"/>
          </a:p>
        </p:txBody>
      </p:sp>
      <p:pic>
        <p:nvPicPr>
          <p:cNvPr id="308" name="Google Shape;308;p27"/>
          <p:cNvPicPr preferRelativeResize="0"/>
          <p:nvPr/>
        </p:nvPicPr>
        <p:blipFill rotWithShape="1">
          <a:blip r:embed="rId3">
            <a:alphaModFix/>
          </a:blip>
          <a:srcRect b="0" l="0" r="0" t="0"/>
          <a:stretch/>
        </p:blipFill>
        <p:spPr>
          <a:xfrm>
            <a:off x="6815106" y="4221088"/>
            <a:ext cx="2204864" cy="2204864"/>
          </a:xfrm>
          <a:prstGeom prst="rect">
            <a:avLst/>
          </a:prstGeom>
          <a:noFill/>
          <a:ln>
            <a:noFill/>
          </a:ln>
        </p:spPr>
      </p:pic>
      <p:sp>
        <p:nvSpPr>
          <p:cNvPr id="309" name="Google Shape;309;p27"/>
          <p:cNvSpPr txBox="1"/>
          <p:nvPr/>
        </p:nvSpPr>
        <p:spPr>
          <a:xfrm>
            <a:off x="457206" y="4144898"/>
            <a:ext cx="6480600" cy="2462700"/>
          </a:xfrm>
          <a:prstGeom prst="rect">
            <a:avLst/>
          </a:prstGeom>
          <a:noFill/>
          <a:ln>
            <a:noFill/>
          </a:ln>
        </p:spPr>
        <p:txBody>
          <a:bodyPr anchorCtr="0" anchor="t" bIns="45700" lIns="91425" spcFirstLastPara="1" rIns="91425" wrap="square" tIns="45700">
            <a:spAutoFit/>
          </a:bodyPr>
          <a:lstStyle/>
          <a:p>
            <a:pPr indent="-368300" lvl="0" marL="457200" marR="0" rtl="0" algn="l">
              <a:spcBef>
                <a:spcPts val="0"/>
              </a:spcBef>
              <a:spcAft>
                <a:spcPts val="0"/>
              </a:spcAft>
              <a:buClr>
                <a:schemeClr val="dk1"/>
              </a:buClr>
              <a:buSzPts val="2200"/>
              <a:buChar char="●"/>
            </a:pPr>
            <a:r>
              <a:rPr lang="pl-PL" sz="2200">
                <a:solidFill>
                  <a:schemeClr val="dk1"/>
                </a:solidFill>
              </a:rPr>
              <a:t>Un elev nu a fost învățat cum să se controleze, cum să depășească unele dorințe, care sunt incorecte. De exemplu, o dorință puternică de a fi cel mai bun elev din clasă și de a fi cea mai faimoasă persoană la școală poate determina un elev să folosească manipularea pentru a obține acest scop.</a:t>
            </a: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(1)</a:t>
            </a:r>
            <a:endParaRPr/>
          </a:p>
        </p:txBody>
      </p:sp>
      <p:sp>
        <p:nvSpPr>
          <p:cNvPr id="315" name="Google Shape;315;p2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81000" lvl="0" marL="457200" rtl="0" algn="l">
              <a:spcBef>
                <a:spcPts val="1080"/>
              </a:spcBef>
              <a:spcAft>
                <a:spcPts val="0"/>
              </a:spcAft>
              <a:buSzPts val="2400"/>
              <a:buChar char="●"/>
            </a:pPr>
            <a:r>
              <a:rPr b="0" lang="pl-PL" sz="2400"/>
              <a:t>Un elev are o imagine greșită a relațiilor umane. El crede că astfel de relații ar trebui să se bazeze pe manipulare, impunere, trișare în loc să se bazeze pe libertate, corectitudine, colaborare.</a:t>
            </a:r>
            <a:endParaRPr b="0" sz="2400"/>
          </a:p>
          <a:p>
            <a:pPr indent="0" lvl="0" marL="457200" rtl="0" algn="l">
              <a:spcBef>
                <a:spcPts val="1080"/>
              </a:spcBef>
              <a:spcAft>
                <a:spcPts val="0"/>
              </a:spcAft>
              <a:buNone/>
            </a:pPr>
            <a:r>
              <a:t/>
            </a:r>
            <a:endParaRPr b="0" sz="2400"/>
          </a:p>
          <a:p>
            <a:pPr indent="-381000" lvl="0" marL="457200" rtl="0" algn="l">
              <a:spcBef>
                <a:spcPts val="1080"/>
              </a:spcBef>
              <a:spcAft>
                <a:spcPts val="0"/>
              </a:spcAft>
              <a:buSzPts val="2400"/>
              <a:buChar char="●"/>
            </a:pPr>
            <a:r>
              <a:rPr b="0" lang="pl-PL" sz="2400"/>
              <a:t>Un elev nu vrea să facă tot posibilul și să se dezvolte pentru că poate vedea că o modalitate mai ușoară și mai eficientă este să preseze pe cineva să facă sarcina în locul lui.</a:t>
            </a:r>
            <a:endParaRPr b="0" sz="2400"/>
          </a:p>
          <a:p>
            <a:pPr indent="0" lvl="0" marL="457200" rtl="0" algn="l">
              <a:spcBef>
                <a:spcPts val="1080"/>
              </a:spcBef>
              <a:spcAft>
                <a:spcPts val="0"/>
              </a:spcAft>
              <a:buNone/>
            </a:pPr>
            <a:r>
              <a:t/>
            </a:r>
            <a:endParaRPr b="0" sz="2400"/>
          </a:p>
        </p:txBody>
      </p:sp>
      <p:pic>
        <p:nvPicPr>
          <p:cNvPr id="316" name="Google Shape;316;p28"/>
          <p:cNvPicPr preferRelativeResize="0"/>
          <p:nvPr/>
        </p:nvPicPr>
        <p:blipFill rotWithShape="1">
          <a:blip r:embed="rId3">
            <a:alphaModFix/>
          </a:blip>
          <a:srcRect b="0" l="0" r="0" t="0"/>
          <a:stretch/>
        </p:blipFill>
        <p:spPr>
          <a:xfrm>
            <a:off x="5148064" y="5101722"/>
            <a:ext cx="1698341" cy="1568312"/>
          </a:xfrm>
          <a:prstGeom prst="rect">
            <a:avLst/>
          </a:prstGeom>
          <a:noFill/>
          <a:ln>
            <a:noFill/>
          </a:ln>
        </p:spPr>
      </p:pic>
      <p:sp>
        <p:nvSpPr>
          <p:cNvPr id="317" name="Google Shape;317;p28"/>
          <p:cNvSpPr/>
          <p:nvPr/>
        </p:nvSpPr>
        <p:spPr>
          <a:xfrm>
            <a:off x="5412999" y="6642556"/>
            <a:ext cx="1433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(2)</a:t>
            </a:r>
            <a:endParaRPr/>
          </a:p>
        </p:txBody>
      </p:sp>
      <p:sp>
        <p:nvSpPr>
          <p:cNvPr id="323" name="Google Shape;323;p29"/>
          <p:cNvSpPr txBox="1"/>
          <p:nvPr>
            <p:ph idx="1" type="body"/>
          </p:nvPr>
        </p:nvSpPr>
        <p:spPr>
          <a:xfrm>
            <a:off x="179512" y="1700808"/>
            <a:ext cx="6491064" cy="4916760"/>
          </a:xfrm>
          <a:prstGeom prst="rect">
            <a:avLst/>
          </a:prstGeom>
          <a:noFill/>
          <a:ln>
            <a:noFill/>
          </a:ln>
        </p:spPr>
        <p:txBody>
          <a:bodyPr anchorCtr="0" anchor="t" bIns="45700" lIns="91425" spcFirstLastPara="1" rIns="91425" wrap="square" tIns="45700">
            <a:normAutofit lnSpcReduction="20000"/>
          </a:bodyPr>
          <a:lstStyle/>
          <a:p>
            <a:pPr indent="-381000" lvl="0" marL="457200" rtl="0" algn="l">
              <a:spcBef>
                <a:spcPts val="1000"/>
              </a:spcBef>
              <a:spcAft>
                <a:spcPts val="0"/>
              </a:spcAft>
              <a:buSzPts val="2400"/>
              <a:buChar char="●"/>
            </a:pPr>
            <a:r>
              <a:rPr b="0" lang="pl-PL" sz="2400"/>
              <a:t>O persoană care folosește manipularea nu crede că și alte persoane au anumite scopuri - le tratează la fel ca mijloace pentru un scop, ca obiect pe care îl poate controla. O astfel de atitudine face, de asemenea, un elev egoist.</a:t>
            </a:r>
            <a:endParaRPr b="0" sz="2400"/>
          </a:p>
          <a:p>
            <a:pPr indent="0" lvl="0" marL="0" rtl="0" algn="l">
              <a:spcBef>
                <a:spcPts val="1000"/>
              </a:spcBef>
              <a:spcAft>
                <a:spcPts val="0"/>
              </a:spcAft>
              <a:buNone/>
            </a:pPr>
            <a:r>
              <a:t/>
            </a:r>
            <a:endParaRPr b="0" sz="2400"/>
          </a:p>
          <a:p>
            <a:pPr indent="-381000" lvl="0" marL="457200" rtl="0" algn="l">
              <a:spcBef>
                <a:spcPts val="1000"/>
              </a:spcBef>
              <a:spcAft>
                <a:spcPts val="0"/>
              </a:spcAft>
              <a:buSzPts val="2400"/>
              <a:buChar char="●"/>
            </a:pPr>
            <a:r>
              <a:rPr b="0" lang="pl-PL" sz="2400"/>
              <a:t>Manipularea în copilărie, atunci când nu este împiedicată, poate avea efecte adverse la maturitate. Un elev la maturitate își va manipula rudele (soția / soțul, copiii). Din această cauză, relațiile sale vor fi nesănătoase.</a:t>
            </a:r>
            <a:endParaRPr b="0" sz="2400"/>
          </a:p>
          <a:p>
            <a:pPr indent="0" lvl="0" marL="457200" rtl="0" algn="l">
              <a:spcBef>
                <a:spcPts val="1000"/>
              </a:spcBef>
              <a:spcAft>
                <a:spcPts val="0"/>
              </a:spcAft>
              <a:buNone/>
            </a:pPr>
            <a:r>
              <a:t/>
            </a:r>
            <a:endParaRPr b="0" sz="2400"/>
          </a:p>
        </p:txBody>
      </p:sp>
      <p:pic>
        <p:nvPicPr>
          <p:cNvPr id="324" name="Google Shape;324;p29"/>
          <p:cNvPicPr preferRelativeResize="0"/>
          <p:nvPr/>
        </p:nvPicPr>
        <p:blipFill rotWithShape="1">
          <a:blip r:embed="rId3">
            <a:alphaModFix/>
          </a:blip>
          <a:srcRect b="0" l="0" r="0" t="0"/>
          <a:stretch/>
        </p:blipFill>
        <p:spPr>
          <a:xfrm>
            <a:off x="6534816" y="2420888"/>
            <a:ext cx="2408976" cy="3159312"/>
          </a:xfrm>
          <a:prstGeom prst="rect">
            <a:avLst/>
          </a:prstGeom>
          <a:noFill/>
          <a:ln>
            <a:noFill/>
          </a:ln>
        </p:spPr>
      </p:pic>
      <p:sp>
        <p:nvSpPr>
          <p:cNvPr id="325" name="Google Shape;325;p29"/>
          <p:cNvSpPr/>
          <p:nvPr/>
        </p:nvSpPr>
        <p:spPr>
          <a:xfrm>
            <a:off x="6876256" y="5580200"/>
            <a:ext cx="1433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b="0" l="0" r="0" t="0"/>
          <a:stretch/>
        </p:blipFill>
        <p:spPr>
          <a:xfrm>
            <a:off x="4910585" y="4221088"/>
            <a:ext cx="3023616" cy="2267712"/>
          </a:xfrm>
          <a:prstGeom prst="rect">
            <a:avLst/>
          </a:prstGeom>
          <a:solidFill>
            <a:srgbClr val="48C6FF"/>
          </a:solidFill>
          <a:ln>
            <a:noFill/>
          </a:ln>
          <a:effectLst>
            <a:outerShdw blurRad="38100" rotWithShape="0" algn="bl" dist="19050">
              <a:srgbClr val="000000">
                <a:alpha val="60000"/>
              </a:srgbClr>
            </a:outerShdw>
          </a:effectLst>
        </p:spPr>
      </p:pic>
      <p:sp>
        <p:nvSpPr>
          <p:cNvPr id="113" name="Google Shape;113;p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INTRODUCERE</a:t>
            </a:r>
            <a:endParaRPr/>
          </a:p>
        </p:txBody>
      </p:sp>
      <p:sp>
        <p:nvSpPr>
          <p:cNvPr id="114" name="Google Shape;114;p3"/>
          <p:cNvSpPr txBox="1"/>
          <p:nvPr>
            <p:ph idx="1" type="body"/>
          </p:nvPr>
        </p:nvSpPr>
        <p:spPr>
          <a:xfrm>
            <a:off x="467544" y="1628800"/>
            <a:ext cx="7620000" cy="2591635"/>
          </a:xfrm>
          <a:prstGeom prst="rect">
            <a:avLst/>
          </a:prstGeom>
          <a:noFill/>
          <a:ln>
            <a:noFill/>
          </a:ln>
        </p:spPr>
        <p:txBody>
          <a:bodyPr anchorCtr="0" anchor="t" bIns="45700" lIns="91425" spcFirstLastPara="1" rIns="91425" wrap="square" tIns="45700">
            <a:normAutofit lnSpcReduction="20000"/>
          </a:bodyPr>
          <a:lstStyle/>
          <a:p>
            <a:pPr indent="0" lvl="0" marL="0" rtl="0" algn="just">
              <a:spcBef>
                <a:spcPts val="1000"/>
              </a:spcBef>
              <a:spcAft>
                <a:spcPts val="0"/>
              </a:spcAft>
              <a:buClr>
                <a:schemeClr val="dk1"/>
              </a:buClr>
              <a:buSzPts val="1100"/>
              <a:buFont typeface="Arial"/>
              <a:buNone/>
            </a:pPr>
            <a:r>
              <a:rPr lang="pl-PL" sz="2400"/>
              <a:t>Agresivitatea</a:t>
            </a:r>
            <a:r>
              <a:rPr b="0" lang="pl-PL" sz="2400"/>
              <a:t> este definită ca un comportament menit să dăuneze unei alte persoane care nu dorește să fie vătămată.</a:t>
            </a:r>
            <a:endParaRPr b="0" sz="2400"/>
          </a:p>
          <a:p>
            <a:pPr indent="0" lvl="0" marL="0" rtl="0" algn="just">
              <a:spcBef>
                <a:spcPts val="1000"/>
              </a:spcBef>
              <a:spcAft>
                <a:spcPts val="0"/>
              </a:spcAft>
              <a:buClr>
                <a:schemeClr val="dk1"/>
              </a:buClr>
              <a:buSzPts val="1100"/>
              <a:buFont typeface="Arial"/>
              <a:buNone/>
            </a:pPr>
            <a:r>
              <a:rPr b="0" lang="pl-PL" sz="2400"/>
              <a:t>În viața școlară, problema agresivității este foarte populară, astfel încât fiecare profesor ar trebui să învețe cum să facă față agresiunii elevilor.</a:t>
            </a:r>
            <a:endParaRPr b="0" sz="2400"/>
          </a:p>
          <a:p>
            <a:pPr indent="0" lvl="0" marL="0" rtl="0" algn="just">
              <a:spcBef>
                <a:spcPts val="1000"/>
              </a:spcBef>
              <a:spcAft>
                <a:spcPts val="0"/>
              </a:spcAft>
              <a:buClr>
                <a:schemeClr val="dk1"/>
              </a:buClr>
              <a:buSzPts val="2000"/>
              <a:buNone/>
            </a:pPr>
            <a:r>
              <a:t/>
            </a:r>
            <a:endParaRPr b="0" sz="2400"/>
          </a:p>
        </p:txBody>
      </p:sp>
      <p:sp>
        <p:nvSpPr>
          <p:cNvPr id="115" name="Google Shape;115;p3"/>
          <p:cNvSpPr txBox="1"/>
          <p:nvPr/>
        </p:nvSpPr>
        <p:spPr>
          <a:xfrm>
            <a:off x="539552" y="4221088"/>
            <a:ext cx="36723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2400">
                <a:solidFill>
                  <a:schemeClr val="dk1"/>
                </a:solidFill>
              </a:rPr>
              <a:t>Primul pas este să învețe cauzele agresivității unui elev și apoi să ia măsuri adecvate pentru a ajuta un elev să facă față agresiunii.</a:t>
            </a:r>
            <a:endParaRPr sz="1800">
              <a:solidFill>
                <a:schemeClr val="dk1"/>
              </a:solidFill>
              <a:latin typeface="Arial"/>
              <a:ea typeface="Arial"/>
              <a:cs typeface="Arial"/>
              <a:sym typeface="Arial"/>
            </a:endParaRPr>
          </a:p>
        </p:txBody>
      </p:sp>
      <p:sp>
        <p:nvSpPr>
          <p:cNvPr id="116" name="Google Shape;116;p3"/>
          <p:cNvSpPr txBox="1"/>
          <p:nvPr/>
        </p:nvSpPr>
        <p:spPr>
          <a:xfrm>
            <a:off x="6471865" y="6543623"/>
            <a:ext cx="146233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photo from pixabay.com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(3)</a:t>
            </a:r>
            <a:endParaRPr/>
          </a:p>
        </p:txBody>
      </p:sp>
      <p:sp>
        <p:nvSpPr>
          <p:cNvPr id="331" name="Google Shape;331;p30"/>
          <p:cNvSpPr txBox="1"/>
          <p:nvPr>
            <p:ph idx="1" type="body"/>
          </p:nvPr>
        </p:nvSpPr>
        <p:spPr>
          <a:xfrm>
            <a:off x="457200" y="1752600"/>
            <a:ext cx="7620000" cy="3188568"/>
          </a:xfrm>
          <a:prstGeom prst="rect">
            <a:avLst/>
          </a:prstGeom>
          <a:noFill/>
          <a:ln>
            <a:noFill/>
          </a:ln>
        </p:spPr>
        <p:txBody>
          <a:bodyPr anchorCtr="0" anchor="t" bIns="45700" lIns="91425" spcFirstLastPara="1" rIns="91425" wrap="square" tIns="45700">
            <a:normAutofit/>
          </a:bodyPr>
          <a:lstStyle/>
          <a:p>
            <a:pPr indent="-342900" lvl="0" marL="342900" rtl="0" algn="just">
              <a:spcBef>
                <a:spcPts val="1080"/>
              </a:spcBef>
              <a:spcAft>
                <a:spcPts val="0"/>
              </a:spcAft>
              <a:buSzPts val="2400"/>
              <a:buChar char="•"/>
            </a:pPr>
            <a:r>
              <a:rPr b="0" lang="pl-PL" sz="2400"/>
              <a:t>Manipularea poate afecta o relație elev-profesor. Un profesor nu poate fi dispus să lucreze cu un elev care manipulează. Și poate duce un elev la convingerea că profesorii și toți adulții sunt nedrepți și că nu-l vor ajuta.</a:t>
            </a:r>
            <a:endParaRPr b="0" sz="2400"/>
          </a:p>
          <a:p>
            <a:pPr indent="-342900" lvl="0" marL="342900" rtl="0" algn="just">
              <a:spcBef>
                <a:spcPts val="1080"/>
              </a:spcBef>
              <a:spcAft>
                <a:spcPts val="0"/>
              </a:spcAft>
              <a:buSzPts val="2400"/>
              <a:buChar char="•"/>
            </a:pPr>
            <a:r>
              <a:rPr b="0" lang="pl-PL" sz="2400"/>
              <a:t>Elevilor nu le plac prietenii manipulatori. Nu au încredere în ei și se simt abuzați. Poate duce la frustrare.</a:t>
            </a:r>
            <a:endParaRPr b="0" sz="2400"/>
          </a:p>
        </p:txBody>
      </p:sp>
      <p:pic>
        <p:nvPicPr>
          <p:cNvPr id="332" name="Google Shape;332;p30"/>
          <p:cNvPicPr preferRelativeResize="0"/>
          <p:nvPr/>
        </p:nvPicPr>
        <p:blipFill rotWithShape="1">
          <a:blip r:embed="rId3">
            <a:alphaModFix/>
          </a:blip>
          <a:srcRect b="0" l="0" r="0" t="0"/>
          <a:stretch/>
        </p:blipFill>
        <p:spPr>
          <a:xfrm>
            <a:off x="6660232" y="4671407"/>
            <a:ext cx="2503617" cy="1916832"/>
          </a:xfrm>
          <a:prstGeom prst="rect">
            <a:avLst/>
          </a:prstGeom>
          <a:noFill/>
          <a:ln>
            <a:noFill/>
          </a:ln>
        </p:spPr>
      </p:pic>
      <p:sp>
        <p:nvSpPr>
          <p:cNvPr id="333" name="Google Shape;333;p30"/>
          <p:cNvSpPr txBox="1"/>
          <p:nvPr/>
        </p:nvSpPr>
        <p:spPr>
          <a:xfrm>
            <a:off x="514751" y="5088912"/>
            <a:ext cx="6264600" cy="1569900"/>
          </a:xfrm>
          <a:prstGeom prst="rect">
            <a:avLst/>
          </a:prstGeom>
          <a:noFill/>
          <a:ln>
            <a:noFill/>
          </a:ln>
        </p:spPr>
        <p:txBody>
          <a:bodyPr anchorCtr="0" anchor="t" bIns="45700" lIns="91425" spcFirstLastPara="1" rIns="91425" wrap="square" tIns="45700">
            <a:spAutoFit/>
          </a:bodyPr>
          <a:lstStyle/>
          <a:p>
            <a:pPr indent="-381000" lvl="0" marL="457200" marR="0" rtl="0" algn="just">
              <a:spcBef>
                <a:spcPts val="0"/>
              </a:spcBef>
              <a:spcAft>
                <a:spcPts val="0"/>
              </a:spcAft>
              <a:buClr>
                <a:schemeClr val="dk1"/>
              </a:buClr>
              <a:buSzPts val="2400"/>
              <a:buChar char="●"/>
            </a:pPr>
            <a:r>
              <a:rPr lang="pl-PL" sz="2400">
                <a:solidFill>
                  <a:schemeClr val="dk1"/>
                </a:solidFill>
              </a:rPr>
              <a:t>Manipularea construiește o imagine falsă. Un profesor nu-l poate ajuta  pe elev cu problemele sale pentru că nu le poate vedea.</a:t>
            </a:r>
            <a:endParaRPr sz="1800">
              <a:solidFill>
                <a:schemeClr val="dk1"/>
              </a:solidFill>
              <a:latin typeface="Arial"/>
              <a:ea typeface="Arial"/>
              <a:cs typeface="Arial"/>
              <a:sym typeface="Arial"/>
            </a:endParaRPr>
          </a:p>
        </p:txBody>
      </p:sp>
      <p:sp>
        <p:nvSpPr>
          <p:cNvPr id="334" name="Google Shape;334;p30"/>
          <p:cNvSpPr/>
          <p:nvPr/>
        </p:nvSpPr>
        <p:spPr>
          <a:xfrm>
            <a:off x="7524328" y="6458518"/>
            <a:ext cx="1433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1"/>
          <p:cNvSpPr txBox="1"/>
          <p:nvPr>
            <p:ph type="title"/>
          </p:nvPr>
        </p:nvSpPr>
        <p:spPr>
          <a:xfrm>
            <a:off x="457200" y="152718"/>
            <a:ext cx="6347048"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l-PL"/>
              <a:t>CEEA CE AR TREBUI SĂ FACI (1)</a:t>
            </a:r>
            <a:endParaRPr/>
          </a:p>
        </p:txBody>
      </p:sp>
      <p:sp>
        <p:nvSpPr>
          <p:cNvPr id="340" name="Google Shape;340;p31"/>
          <p:cNvSpPr txBox="1"/>
          <p:nvPr>
            <p:ph idx="1" type="body"/>
          </p:nvPr>
        </p:nvSpPr>
        <p:spPr>
          <a:xfrm>
            <a:off x="467544" y="1700808"/>
            <a:ext cx="7620000" cy="4373563"/>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80"/>
              </a:spcBef>
              <a:spcAft>
                <a:spcPts val="0"/>
              </a:spcAft>
              <a:buSzPts val="2400"/>
              <a:buChar char="●"/>
            </a:pPr>
            <a:r>
              <a:rPr b="0" lang="pl-PL" sz="2400"/>
              <a:t>Încearcă să identifici cauzele manipulării elevilor. De ce manipulează? Unde a învățat-o? Ce încearcă să realizeze?</a:t>
            </a:r>
            <a:endParaRPr b="0" sz="2400"/>
          </a:p>
          <a:p>
            <a:pPr indent="-381000" lvl="0" marL="457200" rtl="0" algn="just">
              <a:spcBef>
                <a:spcPts val="0"/>
              </a:spcBef>
              <a:spcAft>
                <a:spcPts val="0"/>
              </a:spcAft>
              <a:buSzPts val="2400"/>
              <a:buChar char="●"/>
            </a:pPr>
            <a:r>
              <a:rPr b="0" lang="pl-PL" sz="2400"/>
              <a:t>Creează relații bazate pe un sentiment de comunitate și coresponsabilitate. Arată unui elev că este acceptat.</a:t>
            </a:r>
            <a:endParaRPr b="0" sz="2400"/>
          </a:p>
          <a:p>
            <a:pPr indent="-381000" lvl="0" marL="457200" rtl="0" algn="just">
              <a:spcBef>
                <a:spcPts val="0"/>
              </a:spcBef>
              <a:spcAft>
                <a:spcPts val="0"/>
              </a:spcAft>
              <a:buSzPts val="2400"/>
              <a:buChar char="●"/>
            </a:pPr>
            <a:r>
              <a:rPr b="0" lang="pl-PL" sz="2400"/>
              <a:t>Află despre manipulare. Află cum să faci față manipulării.</a:t>
            </a:r>
            <a:endParaRPr b="0" sz="2400"/>
          </a:p>
          <a:p>
            <a:pPr indent="-381000" lvl="0" marL="457200" rtl="0" algn="just">
              <a:spcBef>
                <a:spcPts val="0"/>
              </a:spcBef>
              <a:spcAft>
                <a:spcPts val="0"/>
              </a:spcAft>
              <a:buSzPts val="2400"/>
              <a:buChar char="●"/>
            </a:pPr>
            <a:r>
              <a:rPr b="0" lang="pl-PL" sz="2400"/>
              <a:t>Poți pregăti o lecție despre manipulare pentru a proteja elevii de aceasta.</a:t>
            </a:r>
            <a:endParaRPr b="0" sz="2400"/>
          </a:p>
          <a:p>
            <a:pPr indent="0" lvl="0" marL="457200" rtl="0" algn="just">
              <a:spcBef>
                <a:spcPts val="1080"/>
              </a:spcBef>
              <a:spcAft>
                <a:spcPts val="0"/>
              </a:spcAft>
              <a:buNone/>
            </a:pPr>
            <a:r>
              <a:t/>
            </a:r>
            <a:endParaRPr b="0" sz="2400"/>
          </a:p>
        </p:txBody>
      </p:sp>
      <p:pic>
        <p:nvPicPr>
          <p:cNvPr id="341" name="Google Shape;341;p31"/>
          <p:cNvPicPr preferRelativeResize="0"/>
          <p:nvPr/>
        </p:nvPicPr>
        <p:blipFill rotWithShape="1">
          <a:blip r:embed="rId3">
            <a:alphaModFix/>
          </a:blip>
          <a:srcRect b="0" l="0" r="0" t="0"/>
          <a:stretch/>
        </p:blipFill>
        <p:spPr>
          <a:xfrm>
            <a:off x="611560" y="5842431"/>
            <a:ext cx="1944216" cy="972108"/>
          </a:xfrm>
          <a:prstGeom prst="rect">
            <a:avLst/>
          </a:prstGeom>
          <a:noFill/>
          <a:ln>
            <a:noFill/>
          </a:ln>
        </p:spPr>
      </p:pic>
      <p:pic>
        <p:nvPicPr>
          <p:cNvPr id="342" name="Google Shape;342;p31"/>
          <p:cNvPicPr preferRelativeResize="0"/>
          <p:nvPr/>
        </p:nvPicPr>
        <p:blipFill rotWithShape="1">
          <a:blip r:embed="rId3">
            <a:alphaModFix/>
          </a:blip>
          <a:srcRect b="0" l="0" r="0" t="0"/>
          <a:stretch/>
        </p:blipFill>
        <p:spPr>
          <a:xfrm>
            <a:off x="2555776" y="5842431"/>
            <a:ext cx="1944216" cy="972108"/>
          </a:xfrm>
          <a:prstGeom prst="rect">
            <a:avLst/>
          </a:prstGeom>
          <a:noFill/>
          <a:ln>
            <a:noFill/>
          </a:ln>
        </p:spPr>
      </p:pic>
      <p:pic>
        <p:nvPicPr>
          <p:cNvPr id="343" name="Google Shape;343;p31"/>
          <p:cNvPicPr preferRelativeResize="0"/>
          <p:nvPr/>
        </p:nvPicPr>
        <p:blipFill rotWithShape="1">
          <a:blip r:embed="rId3">
            <a:alphaModFix/>
          </a:blip>
          <a:srcRect b="0" l="0" r="0" t="0"/>
          <a:stretch/>
        </p:blipFill>
        <p:spPr>
          <a:xfrm>
            <a:off x="4499992" y="5822596"/>
            <a:ext cx="1944216" cy="972108"/>
          </a:xfrm>
          <a:prstGeom prst="rect">
            <a:avLst/>
          </a:prstGeom>
          <a:noFill/>
          <a:ln>
            <a:noFill/>
          </a:ln>
        </p:spPr>
      </p:pic>
      <p:pic>
        <p:nvPicPr>
          <p:cNvPr id="344" name="Google Shape;344;p31"/>
          <p:cNvPicPr preferRelativeResize="0"/>
          <p:nvPr/>
        </p:nvPicPr>
        <p:blipFill rotWithShape="1">
          <a:blip r:embed="rId3">
            <a:alphaModFix/>
          </a:blip>
          <a:srcRect b="0" l="0" r="0" t="0"/>
          <a:stretch/>
        </p:blipFill>
        <p:spPr>
          <a:xfrm>
            <a:off x="6444208" y="5805264"/>
            <a:ext cx="1944216" cy="972108"/>
          </a:xfrm>
          <a:prstGeom prst="rect">
            <a:avLst/>
          </a:prstGeom>
          <a:noFill/>
          <a:ln>
            <a:noFill/>
          </a:ln>
        </p:spPr>
      </p:pic>
      <p:sp>
        <p:nvSpPr>
          <p:cNvPr id="345" name="Google Shape;345;p31"/>
          <p:cNvSpPr/>
          <p:nvPr/>
        </p:nvSpPr>
        <p:spPr>
          <a:xfrm>
            <a:off x="7380312" y="6664562"/>
            <a:ext cx="1433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2"/>
          <p:cNvSpPr txBox="1"/>
          <p:nvPr>
            <p:ph type="title"/>
          </p:nvPr>
        </p:nvSpPr>
        <p:spPr>
          <a:xfrm>
            <a:off x="457200" y="152718"/>
            <a:ext cx="6347048"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l-PL"/>
              <a:t>CEEA CE AR TREBUI SĂ FACI (2)</a:t>
            </a:r>
            <a:endParaRPr/>
          </a:p>
        </p:txBody>
      </p:sp>
      <p:sp>
        <p:nvSpPr>
          <p:cNvPr id="351" name="Google Shape;351;p32"/>
          <p:cNvSpPr txBox="1"/>
          <p:nvPr>
            <p:ph idx="1" type="body"/>
          </p:nvPr>
        </p:nvSpPr>
        <p:spPr>
          <a:xfrm>
            <a:off x="457200" y="1752601"/>
            <a:ext cx="7620000" cy="2108448"/>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80"/>
              </a:spcBef>
              <a:spcAft>
                <a:spcPts val="0"/>
              </a:spcAft>
              <a:buSzPts val="2400"/>
              <a:buChar char="●"/>
            </a:pPr>
            <a:r>
              <a:rPr b="0" lang="pl-PL" sz="2400"/>
              <a:t>Încearcă să reduci convingerea unui elev că manipularea este eficientă. Stabilește limite și fii consecvent în păstrarea lor. Fii asertiv.</a:t>
            </a:r>
            <a:endParaRPr b="0" sz="2400"/>
          </a:p>
          <a:p>
            <a:pPr indent="-381000" lvl="0" marL="457200" rtl="0" algn="just">
              <a:spcBef>
                <a:spcPts val="0"/>
              </a:spcBef>
              <a:spcAft>
                <a:spcPts val="0"/>
              </a:spcAft>
              <a:buSzPts val="2400"/>
              <a:buChar char="●"/>
            </a:pPr>
            <a:r>
              <a:rPr b="0" lang="pl-PL" sz="2400"/>
              <a:t>Arătă tipare de comportament bune. Nu manipula!</a:t>
            </a:r>
            <a:endParaRPr b="0" sz="2400"/>
          </a:p>
        </p:txBody>
      </p:sp>
      <p:pic>
        <p:nvPicPr>
          <p:cNvPr id="352" name="Google Shape;352;p32"/>
          <p:cNvPicPr preferRelativeResize="0"/>
          <p:nvPr/>
        </p:nvPicPr>
        <p:blipFill rotWithShape="1">
          <a:blip r:embed="rId3">
            <a:alphaModFix/>
          </a:blip>
          <a:srcRect b="0" l="0" r="0" t="0"/>
          <a:stretch/>
        </p:blipFill>
        <p:spPr>
          <a:xfrm>
            <a:off x="7316755" y="3521871"/>
            <a:ext cx="1512168" cy="2480093"/>
          </a:xfrm>
          <a:prstGeom prst="rect">
            <a:avLst/>
          </a:prstGeom>
          <a:noFill/>
          <a:ln>
            <a:noFill/>
          </a:ln>
        </p:spPr>
      </p:pic>
      <p:sp>
        <p:nvSpPr>
          <p:cNvPr id="353" name="Google Shape;353;p32"/>
          <p:cNvSpPr txBox="1"/>
          <p:nvPr/>
        </p:nvSpPr>
        <p:spPr>
          <a:xfrm>
            <a:off x="467544" y="3645024"/>
            <a:ext cx="6696600" cy="34170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Discută cu elevii despre modalitățile de rezolvare a problemelor în mod etic. Găsește alternative la manipulare.</a:t>
            </a:r>
            <a:endParaRPr sz="2400">
              <a:solidFill>
                <a:schemeClr val="dk1"/>
              </a:solidFill>
            </a:endParaRPr>
          </a:p>
          <a:p>
            <a:pPr indent="0" lvl="0" marL="457200" marR="0" rtl="0" algn="l">
              <a:spcBef>
                <a:spcPts val="0"/>
              </a:spcBef>
              <a:spcAft>
                <a:spcPts val="0"/>
              </a:spcAft>
              <a:buNone/>
            </a:pPr>
            <a:r>
              <a:t/>
            </a:r>
            <a:endParaRPr sz="2400">
              <a:solidFill>
                <a:schemeClr val="dk1"/>
              </a:solidFill>
            </a:endParaRPr>
          </a:p>
          <a:p>
            <a:pPr indent="-381000" lvl="0" marL="457200" marR="0" rtl="0" algn="l">
              <a:spcBef>
                <a:spcPts val="0"/>
              </a:spcBef>
              <a:spcAft>
                <a:spcPts val="0"/>
              </a:spcAft>
              <a:buClr>
                <a:schemeClr val="dk1"/>
              </a:buClr>
              <a:buSzPts val="2400"/>
              <a:buChar char="●"/>
            </a:pPr>
            <a:r>
              <a:rPr lang="pl-PL" sz="2400">
                <a:solidFill>
                  <a:schemeClr val="dk1"/>
                </a:solidFill>
              </a:rPr>
              <a:t>Discută cu părinții. Explică-le tehnicile de manipulare în comportamentul copiilor și oferă sfaturi despre cum să facă față manipulării.</a:t>
            </a:r>
            <a:endParaRPr sz="2400">
              <a:solidFill>
                <a:schemeClr val="dk1"/>
              </a:solidFill>
            </a:endParaRPr>
          </a:p>
          <a:p>
            <a:pPr indent="0" lvl="0" marL="457200" marR="0" rtl="0" algn="l">
              <a:spcBef>
                <a:spcPts val="0"/>
              </a:spcBef>
              <a:spcAft>
                <a:spcPts val="0"/>
              </a:spcAft>
              <a:buNone/>
            </a:pPr>
            <a:r>
              <a:t/>
            </a:r>
            <a:endParaRPr sz="2400">
              <a:solidFill>
                <a:schemeClr val="dk1"/>
              </a:solidFill>
            </a:endParaRPr>
          </a:p>
        </p:txBody>
      </p:sp>
      <p:sp>
        <p:nvSpPr>
          <p:cNvPr id="354" name="Google Shape;354;p32"/>
          <p:cNvSpPr/>
          <p:nvPr/>
        </p:nvSpPr>
        <p:spPr>
          <a:xfrm>
            <a:off x="7402877" y="6005375"/>
            <a:ext cx="1433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3"/>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l-PL"/>
              <a:t>CEEA CE AR TREBUI SĂ FACI (3)</a:t>
            </a:r>
            <a:endParaRPr/>
          </a:p>
        </p:txBody>
      </p:sp>
      <p:sp>
        <p:nvSpPr>
          <p:cNvPr id="360" name="Google Shape;360;p33"/>
          <p:cNvSpPr txBox="1"/>
          <p:nvPr>
            <p:ph idx="1" type="body"/>
          </p:nvPr>
        </p:nvSpPr>
        <p:spPr>
          <a:xfrm>
            <a:off x="457200" y="1752601"/>
            <a:ext cx="7620000" cy="2252464"/>
          </a:xfrm>
          <a:prstGeom prst="rect">
            <a:avLst/>
          </a:prstGeom>
          <a:noFill/>
          <a:ln>
            <a:noFill/>
          </a:ln>
        </p:spPr>
        <p:txBody>
          <a:bodyPr anchorCtr="0" anchor="t" bIns="45700" lIns="91425" spcFirstLastPara="1" rIns="91425" wrap="square" tIns="45700">
            <a:normAutofit lnSpcReduction="10000"/>
          </a:bodyPr>
          <a:lstStyle/>
          <a:p>
            <a:pPr indent="-381000" lvl="0" marL="457200" rtl="0" algn="just">
              <a:spcBef>
                <a:spcPts val="1080"/>
              </a:spcBef>
              <a:spcAft>
                <a:spcPts val="0"/>
              </a:spcAft>
              <a:buSzPts val="2400"/>
              <a:buChar char="●"/>
            </a:pPr>
            <a:r>
              <a:rPr b="0" lang="pl-PL" sz="2400"/>
              <a:t>Îmbunătățește abilitățile de comunicare ale elevilor. Învăță-i cum să vorbească despre dificultăți și emoții.</a:t>
            </a:r>
            <a:endParaRPr b="0" sz="2400"/>
          </a:p>
          <a:p>
            <a:pPr indent="-381000" lvl="0" marL="457200" rtl="0" algn="just">
              <a:spcBef>
                <a:spcPts val="0"/>
              </a:spcBef>
              <a:spcAft>
                <a:spcPts val="0"/>
              </a:spcAft>
              <a:buSzPts val="2400"/>
              <a:buChar char="●"/>
            </a:pPr>
            <a:r>
              <a:rPr b="0" lang="pl-PL" sz="2400"/>
              <a:t>Arătă unui elev o abordare onestă a slăbiciunii cuiva are o valoare mai mare decât obținerea obiectivelor cu orice preț.</a:t>
            </a:r>
            <a:endParaRPr b="0" sz="2400"/>
          </a:p>
        </p:txBody>
      </p:sp>
      <p:pic>
        <p:nvPicPr>
          <p:cNvPr id="361" name="Google Shape;361;p33"/>
          <p:cNvPicPr preferRelativeResize="0"/>
          <p:nvPr/>
        </p:nvPicPr>
        <p:blipFill rotWithShape="1">
          <a:blip r:embed="rId3">
            <a:alphaModFix/>
          </a:blip>
          <a:srcRect b="0" l="0" r="0" t="0"/>
          <a:stretch/>
        </p:blipFill>
        <p:spPr>
          <a:xfrm>
            <a:off x="5328852" y="3817550"/>
            <a:ext cx="3131575" cy="2148075"/>
          </a:xfrm>
          <a:prstGeom prst="rect">
            <a:avLst/>
          </a:prstGeom>
          <a:noFill/>
          <a:ln>
            <a:noFill/>
          </a:ln>
        </p:spPr>
      </p:pic>
      <p:sp>
        <p:nvSpPr>
          <p:cNvPr id="362" name="Google Shape;362;p33"/>
          <p:cNvSpPr txBox="1"/>
          <p:nvPr/>
        </p:nvSpPr>
        <p:spPr>
          <a:xfrm>
            <a:off x="457201" y="4005075"/>
            <a:ext cx="4781400" cy="23088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Folosește abordări pozitive - laudă un elev pentru încercările de a utiliza alte modalități de atingere a obiectivelor decât manipularea.</a:t>
            </a:r>
            <a:endParaRPr sz="1800">
              <a:solidFill>
                <a:schemeClr val="dk1"/>
              </a:solidFill>
              <a:latin typeface="Arial"/>
              <a:ea typeface="Arial"/>
              <a:cs typeface="Arial"/>
              <a:sym typeface="Arial"/>
            </a:endParaRPr>
          </a:p>
        </p:txBody>
      </p:sp>
      <p:sp>
        <p:nvSpPr>
          <p:cNvPr id="363" name="Google Shape;363;p33"/>
          <p:cNvSpPr/>
          <p:nvPr/>
        </p:nvSpPr>
        <p:spPr>
          <a:xfrm>
            <a:off x="4499992" y="6642556"/>
            <a:ext cx="1433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4"/>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l-PL" sz="4000">
                <a:solidFill>
                  <a:srgbClr val="08A5EF"/>
                </a:solidFill>
                <a:latin typeface="Calibri"/>
                <a:ea typeface="Calibri"/>
                <a:cs typeface="Calibri"/>
                <a:sym typeface="Calibri"/>
              </a:rPr>
              <a:t>ETAPE DE CREARE A STRATEGIEI DE LUCRU CU UN STUDENT IZOLAT</a:t>
            </a:r>
            <a:endParaRPr sz="4000">
              <a:solidFill>
                <a:srgbClr val="08A5EF"/>
              </a:solidFill>
              <a:latin typeface="Calibri"/>
              <a:ea typeface="Calibri"/>
              <a:cs typeface="Calibri"/>
              <a:sym typeface="Calibri"/>
            </a:endParaRPr>
          </a:p>
        </p:txBody>
      </p:sp>
      <p:sp>
        <p:nvSpPr>
          <p:cNvPr id="370" name="Google Shape;370;p34"/>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2000"/>
              <a:buNone/>
            </a:pPr>
            <a:r>
              <a:rPr lang="pl-PL"/>
              <a:t> </a:t>
            </a:r>
            <a:endParaRPr/>
          </a:p>
        </p:txBody>
      </p:sp>
      <p:pic>
        <p:nvPicPr>
          <p:cNvPr id="371" name="Google Shape;371;p34"/>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372" name="Google Shape;372;p34"/>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l-PL" sz="1400">
                <a:solidFill>
                  <a:schemeClr val="dk1"/>
                </a:solidFill>
                <a:latin typeface="Arial"/>
                <a:ea typeface="Arial"/>
                <a:cs typeface="Arial"/>
                <a:sym typeface="Arial"/>
              </a:rPr>
              <a:t>ERASMUS + 2019-1-PL01- KA201-06486</a:t>
            </a:r>
            <a:endParaRPr sz="1050">
              <a:solidFill>
                <a:schemeClr val="dk2"/>
              </a:solidFill>
              <a:latin typeface="Arial"/>
              <a:ea typeface="Arial"/>
              <a:cs typeface="Arial"/>
              <a:sym typeface="Arial"/>
            </a:endParaRPr>
          </a:p>
        </p:txBody>
      </p:sp>
      <p:sp>
        <p:nvSpPr>
          <p:cNvPr id="373" name="Google Shape;373;p34"/>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1800">
                <a:solidFill>
                  <a:srgbClr val="EF8E7B"/>
                </a:solidFill>
              </a:rPr>
              <a:t>Probleme în relațiile cu adulții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INTRODUCERE</a:t>
            </a:r>
            <a:endParaRPr/>
          </a:p>
        </p:txBody>
      </p:sp>
      <p:sp>
        <p:nvSpPr>
          <p:cNvPr id="379" name="Google Shape;379;p35"/>
          <p:cNvSpPr txBox="1"/>
          <p:nvPr>
            <p:ph idx="1" type="body"/>
          </p:nvPr>
        </p:nvSpPr>
        <p:spPr>
          <a:xfrm>
            <a:off x="457200" y="1752601"/>
            <a:ext cx="7787208" cy="3404592"/>
          </a:xfrm>
          <a:prstGeom prst="rect">
            <a:avLst/>
          </a:prstGeom>
          <a:noFill/>
          <a:ln>
            <a:noFill/>
          </a:ln>
        </p:spPr>
        <p:txBody>
          <a:bodyPr anchorCtr="0" anchor="t" bIns="45700" lIns="91425" spcFirstLastPara="1" rIns="91425" wrap="square" tIns="45700">
            <a:normAutofit lnSpcReduction="20000"/>
          </a:bodyPr>
          <a:lstStyle/>
          <a:p>
            <a:pPr indent="0" lvl="0" marL="0" rtl="0" algn="just">
              <a:spcBef>
                <a:spcPts val="1080"/>
              </a:spcBef>
              <a:spcAft>
                <a:spcPts val="0"/>
              </a:spcAft>
              <a:buClr>
                <a:schemeClr val="dk1"/>
              </a:buClr>
              <a:buSzPts val="1100"/>
              <a:buFont typeface="Arial"/>
              <a:buNone/>
            </a:pPr>
            <a:r>
              <a:rPr b="0" lang="pl-PL" sz="2400"/>
              <a:t>Problema </a:t>
            </a:r>
            <a:r>
              <a:rPr lang="pl-PL" sz="2400"/>
              <a:t>izolării</a:t>
            </a:r>
            <a:r>
              <a:rPr b="0" lang="pl-PL" sz="2400"/>
              <a:t> este un subiect larg. Există o mulțime de forme și cauze ale izolării. Nu întotdeauna izolarea este ceva nedorit, uneori este normal și necesar. Dar există o mulțime de forme negative de izolare.</a:t>
            </a:r>
            <a:endParaRPr b="0" sz="2400"/>
          </a:p>
          <a:p>
            <a:pPr indent="0" lvl="0" marL="0" rtl="0" algn="just">
              <a:spcBef>
                <a:spcPts val="1080"/>
              </a:spcBef>
              <a:spcAft>
                <a:spcPts val="0"/>
              </a:spcAft>
              <a:buClr>
                <a:schemeClr val="dk1"/>
              </a:buClr>
              <a:buSzPts val="1100"/>
              <a:buFont typeface="Arial"/>
              <a:buNone/>
            </a:pPr>
            <a:r>
              <a:rPr b="0" lang="pl-PL" sz="2400"/>
              <a:t>Izolarea elevilor este o problemă binecunoscută pentru profesori. Este foarte important să observăm izolarea elevilor și să încercăm să găsim motivele izolării lor. Este foarte important să ajutați elevul izolat să creeze relații cu oamenii.</a:t>
            </a:r>
            <a:endParaRPr b="0" sz="2400"/>
          </a:p>
          <a:p>
            <a:pPr indent="0" lvl="0" marL="0" rtl="0" algn="just">
              <a:spcBef>
                <a:spcPts val="1080"/>
              </a:spcBef>
              <a:spcAft>
                <a:spcPts val="0"/>
              </a:spcAft>
              <a:buClr>
                <a:schemeClr val="dk1"/>
              </a:buClr>
              <a:buSzPts val="2400"/>
              <a:buNone/>
            </a:pPr>
            <a:r>
              <a:t/>
            </a:r>
            <a:endParaRPr b="0" sz="2400"/>
          </a:p>
        </p:txBody>
      </p:sp>
      <p:pic>
        <p:nvPicPr>
          <p:cNvPr id="380" name="Google Shape;380;p35"/>
          <p:cNvPicPr preferRelativeResize="0"/>
          <p:nvPr/>
        </p:nvPicPr>
        <p:blipFill rotWithShape="1">
          <a:blip r:embed="rId3">
            <a:alphaModFix/>
          </a:blip>
          <a:srcRect b="7836" l="10713" r="10351" t="13753"/>
          <a:stretch/>
        </p:blipFill>
        <p:spPr>
          <a:xfrm>
            <a:off x="2987824" y="5157192"/>
            <a:ext cx="3079630" cy="1457865"/>
          </a:xfrm>
          <a:prstGeom prst="rect">
            <a:avLst/>
          </a:prstGeom>
          <a:noFill/>
          <a:ln>
            <a:noFill/>
          </a:ln>
        </p:spPr>
      </p:pic>
      <p:sp>
        <p:nvSpPr>
          <p:cNvPr id="381" name="Google Shape;381;p35"/>
          <p:cNvSpPr/>
          <p:nvPr/>
        </p:nvSpPr>
        <p:spPr>
          <a:xfrm>
            <a:off x="3108126" y="6507335"/>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(1)</a:t>
            </a:r>
            <a:endParaRPr/>
          </a:p>
        </p:txBody>
      </p:sp>
      <p:sp>
        <p:nvSpPr>
          <p:cNvPr id="387" name="Google Shape;387;p36"/>
          <p:cNvSpPr txBox="1"/>
          <p:nvPr>
            <p:ph idx="1" type="body"/>
          </p:nvPr>
        </p:nvSpPr>
        <p:spPr>
          <a:xfrm>
            <a:off x="467544" y="1772817"/>
            <a:ext cx="7620000" cy="2520280"/>
          </a:xfrm>
          <a:prstGeom prst="rect">
            <a:avLst/>
          </a:prstGeom>
          <a:noFill/>
          <a:ln>
            <a:noFill/>
          </a:ln>
        </p:spPr>
        <p:txBody>
          <a:bodyPr anchorCtr="0" anchor="t" bIns="45700" lIns="91425" spcFirstLastPara="1" rIns="91425" wrap="square" tIns="45700">
            <a:normAutofit lnSpcReduction="10000"/>
          </a:bodyPr>
          <a:lstStyle/>
          <a:p>
            <a:pPr indent="-381000" lvl="0" marL="457200" rtl="0" algn="l">
              <a:spcBef>
                <a:spcPts val="1000"/>
              </a:spcBef>
              <a:spcAft>
                <a:spcPts val="0"/>
              </a:spcAft>
              <a:buSzPts val="2400"/>
              <a:buChar char="●"/>
            </a:pPr>
            <a:r>
              <a:rPr b="0" lang="pl-PL" sz="2400"/>
              <a:t>Un elev își petrece timpul singur, nu cu alți elevi. Mai ales se poate vedea asta în pauză.</a:t>
            </a:r>
            <a:endParaRPr b="0" sz="2400"/>
          </a:p>
          <a:p>
            <a:pPr indent="0" lvl="0" marL="0" rtl="0" algn="l">
              <a:spcBef>
                <a:spcPts val="1000"/>
              </a:spcBef>
              <a:spcAft>
                <a:spcPts val="0"/>
              </a:spcAft>
              <a:buNone/>
            </a:pPr>
            <a:r>
              <a:t/>
            </a:r>
            <a:endParaRPr b="0" sz="2400"/>
          </a:p>
          <a:p>
            <a:pPr indent="-381000" lvl="0" marL="457200" rtl="0" algn="l">
              <a:spcBef>
                <a:spcPts val="1000"/>
              </a:spcBef>
              <a:spcAft>
                <a:spcPts val="0"/>
              </a:spcAft>
              <a:buSzPts val="2400"/>
              <a:buChar char="●"/>
            </a:pPr>
            <a:r>
              <a:rPr b="0" lang="pl-PL" sz="2400"/>
              <a:t>Un elev nu are prieteni. Nu vorbește despre alte persoane după ce s-a întors de la școală, nu întâlnește prieteni.</a:t>
            </a:r>
            <a:endParaRPr b="0" sz="2400"/>
          </a:p>
        </p:txBody>
      </p:sp>
      <p:pic>
        <p:nvPicPr>
          <p:cNvPr id="388" name="Google Shape;388;p36"/>
          <p:cNvPicPr preferRelativeResize="0"/>
          <p:nvPr/>
        </p:nvPicPr>
        <p:blipFill rotWithShape="1">
          <a:blip r:embed="rId3">
            <a:alphaModFix/>
          </a:blip>
          <a:srcRect b="0" l="0" r="0" t="0"/>
          <a:stretch/>
        </p:blipFill>
        <p:spPr>
          <a:xfrm>
            <a:off x="6572338" y="3994670"/>
            <a:ext cx="2194560" cy="2194560"/>
          </a:xfrm>
          <a:prstGeom prst="rect">
            <a:avLst/>
          </a:prstGeom>
          <a:noFill/>
          <a:ln>
            <a:noFill/>
          </a:ln>
        </p:spPr>
      </p:pic>
      <p:sp>
        <p:nvSpPr>
          <p:cNvPr id="389" name="Google Shape;389;p36"/>
          <p:cNvSpPr txBox="1"/>
          <p:nvPr/>
        </p:nvSpPr>
        <p:spPr>
          <a:xfrm>
            <a:off x="467544" y="4452438"/>
            <a:ext cx="6192600" cy="15699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Unui elev nu îi place munca în echipă în timpul lecțiilor. Când este forțat să lucreze cu altcineva, este izolat - nu ia parte activă la sarcini, nu vorbește.</a:t>
            </a:r>
            <a:endParaRPr sz="1800">
              <a:solidFill>
                <a:schemeClr val="dk1"/>
              </a:solidFill>
              <a:latin typeface="Arial"/>
              <a:ea typeface="Arial"/>
              <a:cs typeface="Arial"/>
              <a:sym typeface="Arial"/>
            </a:endParaRPr>
          </a:p>
        </p:txBody>
      </p:sp>
      <p:sp>
        <p:nvSpPr>
          <p:cNvPr id="390" name="Google Shape;390;p36"/>
          <p:cNvSpPr/>
          <p:nvPr/>
        </p:nvSpPr>
        <p:spPr>
          <a:xfrm>
            <a:off x="7381903" y="618923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(2)</a:t>
            </a:r>
            <a:endParaRPr/>
          </a:p>
        </p:txBody>
      </p:sp>
      <p:sp>
        <p:nvSpPr>
          <p:cNvPr id="396" name="Google Shape;396;p37"/>
          <p:cNvSpPr txBox="1"/>
          <p:nvPr>
            <p:ph idx="1" type="body"/>
          </p:nvPr>
        </p:nvSpPr>
        <p:spPr>
          <a:xfrm>
            <a:off x="464547" y="1916832"/>
            <a:ext cx="7563837" cy="1316360"/>
          </a:xfrm>
          <a:prstGeom prst="rect">
            <a:avLst/>
          </a:prstGeom>
          <a:noFill/>
          <a:ln>
            <a:noFill/>
          </a:ln>
        </p:spPr>
        <p:txBody>
          <a:bodyPr anchorCtr="0" anchor="t" bIns="45700" lIns="91425" spcFirstLastPara="1" rIns="91425" wrap="square" tIns="45700">
            <a:normAutofit/>
          </a:bodyPr>
          <a:lstStyle/>
          <a:p>
            <a:pPr indent="-381000" lvl="0" marL="457200" rtl="0" algn="l">
              <a:spcBef>
                <a:spcPts val="0"/>
              </a:spcBef>
              <a:spcAft>
                <a:spcPts val="0"/>
              </a:spcAft>
              <a:buSzPts val="2400"/>
              <a:buChar char="●"/>
            </a:pPr>
            <a:r>
              <a:rPr b="0" lang="pl-PL" sz="2400"/>
              <a:t>Un elev nu poate intra în contact cu alți elevi. Spune despre e</a:t>
            </a:r>
            <a:r>
              <a:rPr b="0" lang="pl-PL" sz="2400"/>
              <a:t>i</a:t>
            </a:r>
            <a:r>
              <a:rPr b="0" lang="pl-PL" sz="2400"/>
              <a:t> că sunt proști sau teribili, că nu-i place să-și petreacă timpul cu ei.</a:t>
            </a:r>
            <a:endParaRPr/>
          </a:p>
        </p:txBody>
      </p:sp>
      <p:pic>
        <p:nvPicPr>
          <p:cNvPr id="397" name="Google Shape;397;p37"/>
          <p:cNvPicPr preferRelativeResize="0"/>
          <p:nvPr/>
        </p:nvPicPr>
        <p:blipFill rotWithShape="1">
          <a:blip r:embed="rId3">
            <a:alphaModFix/>
          </a:blip>
          <a:srcRect b="0" l="0" r="0" t="0"/>
          <a:stretch/>
        </p:blipFill>
        <p:spPr>
          <a:xfrm>
            <a:off x="6084168" y="3429000"/>
            <a:ext cx="2787784" cy="2787784"/>
          </a:xfrm>
          <a:prstGeom prst="rect">
            <a:avLst/>
          </a:prstGeom>
          <a:noFill/>
          <a:ln>
            <a:noFill/>
          </a:ln>
        </p:spPr>
      </p:pic>
      <p:sp>
        <p:nvSpPr>
          <p:cNvPr id="398" name="Google Shape;398;p37"/>
          <p:cNvSpPr txBox="1"/>
          <p:nvPr/>
        </p:nvSpPr>
        <p:spPr>
          <a:xfrm>
            <a:off x="467544" y="3284984"/>
            <a:ext cx="5544600" cy="26781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 elev spune că alți copii (sau profesori) nu-l plac, că nu-l înțeleg, nu vor să-i acorde atenție sau să-și petreacă timpul cu el. El comunică că se simte ciudat cu ei, că nu poate fi el însuși, că nu îl tratează serios etc.</a:t>
            </a:r>
            <a:endParaRPr sz="1800">
              <a:solidFill>
                <a:schemeClr val="dk1"/>
              </a:solidFill>
              <a:latin typeface="Arial"/>
              <a:ea typeface="Arial"/>
              <a:cs typeface="Arial"/>
              <a:sym typeface="Arial"/>
            </a:endParaRPr>
          </a:p>
        </p:txBody>
      </p:sp>
      <p:sp>
        <p:nvSpPr>
          <p:cNvPr id="399" name="Google Shape;399;p37"/>
          <p:cNvSpPr/>
          <p:nvPr/>
        </p:nvSpPr>
        <p:spPr>
          <a:xfrm>
            <a:off x="7427199" y="6214724"/>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(3)</a:t>
            </a:r>
            <a:endParaRPr/>
          </a:p>
        </p:txBody>
      </p:sp>
      <p:sp>
        <p:nvSpPr>
          <p:cNvPr id="405" name="Google Shape;405;p38"/>
          <p:cNvSpPr txBox="1"/>
          <p:nvPr>
            <p:ph idx="1" type="body"/>
          </p:nvPr>
        </p:nvSpPr>
        <p:spPr>
          <a:xfrm>
            <a:off x="467544" y="1628800"/>
            <a:ext cx="7620000" cy="4373563"/>
          </a:xfrm>
          <a:prstGeom prst="rect">
            <a:avLst/>
          </a:prstGeom>
          <a:noFill/>
          <a:ln>
            <a:noFill/>
          </a:ln>
        </p:spPr>
        <p:txBody>
          <a:bodyPr anchorCtr="0" anchor="t" bIns="45700" lIns="91425" spcFirstLastPara="1" rIns="91425" wrap="square" tIns="45700">
            <a:normAutofit lnSpcReduction="20000"/>
          </a:bodyPr>
          <a:lstStyle/>
          <a:p>
            <a:pPr indent="-381000" lvl="0" marL="457200" rtl="0" algn="l">
              <a:spcBef>
                <a:spcPts val="1000"/>
              </a:spcBef>
              <a:spcAft>
                <a:spcPts val="0"/>
              </a:spcAft>
              <a:buSzPts val="2400"/>
              <a:buChar char="●"/>
            </a:pPr>
            <a:r>
              <a:rPr b="0" lang="pl-PL" sz="2400"/>
              <a:t>Un elev este convins de lipsa lui de valoare și crede că nimănui nu-i va plăcea pentru că nu este suficient de bun, suficient de frumos, destul de amuzant, suficient de inteligent etc. Este trist de asta, dar crede că nu poate face nimic cu o astfel de situație.</a:t>
            </a:r>
            <a:endParaRPr b="0" sz="2400"/>
          </a:p>
          <a:p>
            <a:pPr indent="0" lvl="0" marL="457200" rtl="0" algn="l">
              <a:spcBef>
                <a:spcPts val="1000"/>
              </a:spcBef>
              <a:spcAft>
                <a:spcPts val="0"/>
              </a:spcAft>
              <a:buNone/>
            </a:pPr>
            <a:r>
              <a:t/>
            </a:r>
            <a:endParaRPr b="0" sz="2400"/>
          </a:p>
          <a:p>
            <a:pPr indent="-381000" lvl="0" marL="457200" rtl="0" algn="l">
              <a:spcBef>
                <a:spcPts val="1000"/>
              </a:spcBef>
              <a:spcAft>
                <a:spcPts val="0"/>
              </a:spcAft>
              <a:buSzPts val="2400"/>
              <a:buChar char="●"/>
            </a:pPr>
            <a:r>
              <a:rPr b="0" lang="pl-PL" sz="2400"/>
              <a:t>Un elev evită excursiile școlare, petrecerile, jocurile de integrare. De asemenea, nu îi plac sporturile de echipă și nu are nicio voință să participe la organizarea de evenimente cu alte persoane.</a:t>
            </a:r>
            <a:endParaRPr b="0" sz="2400"/>
          </a:p>
          <a:p>
            <a:pPr indent="0" lvl="0" marL="457200" rtl="0" algn="l">
              <a:spcBef>
                <a:spcPts val="1000"/>
              </a:spcBef>
              <a:spcAft>
                <a:spcPts val="0"/>
              </a:spcAft>
              <a:buNone/>
            </a:pPr>
            <a:r>
              <a:t/>
            </a:r>
            <a:endParaRPr b="0" sz="2400"/>
          </a:p>
        </p:txBody>
      </p:sp>
      <p:pic>
        <p:nvPicPr>
          <p:cNvPr id="406" name="Google Shape;406;p38"/>
          <p:cNvPicPr preferRelativeResize="0"/>
          <p:nvPr/>
        </p:nvPicPr>
        <p:blipFill rotWithShape="1">
          <a:blip r:embed="rId3">
            <a:alphaModFix/>
          </a:blip>
          <a:srcRect b="20785" l="0" r="0" t="13718"/>
          <a:stretch/>
        </p:blipFill>
        <p:spPr>
          <a:xfrm>
            <a:off x="2588376" y="5441429"/>
            <a:ext cx="3651898" cy="1345427"/>
          </a:xfrm>
          <a:prstGeom prst="rect">
            <a:avLst/>
          </a:prstGeom>
          <a:noFill/>
          <a:ln>
            <a:noFill/>
          </a:ln>
        </p:spPr>
      </p:pic>
      <p:sp>
        <p:nvSpPr>
          <p:cNvPr id="407" name="Google Shape;407;p38"/>
          <p:cNvSpPr/>
          <p:nvPr/>
        </p:nvSpPr>
        <p:spPr>
          <a:xfrm>
            <a:off x="2560679" y="6595375"/>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(1)</a:t>
            </a:r>
            <a:endParaRPr/>
          </a:p>
        </p:txBody>
      </p:sp>
      <p:sp>
        <p:nvSpPr>
          <p:cNvPr id="413" name="Google Shape;413;p39"/>
          <p:cNvSpPr txBox="1"/>
          <p:nvPr>
            <p:ph idx="1" type="body"/>
          </p:nvPr>
        </p:nvSpPr>
        <p:spPr>
          <a:xfrm>
            <a:off x="454015" y="1844824"/>
            <a:ext cx="8147248" cy="1604392"/>
          </a:xfrm>
          <a:prstGeom prst="rect">
            <a:avLst/>
          </a:prstGeom>
          <a:solidFill>
            <a:schemeClr val="accent5"/>
          </a:solidFill>
          <a:ln cap="flat" cmpd="sng" w="28575">
            <a:solidFill>
              <a:srgbClr val="388297"/>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just">
              <a:spcBef>
                <a:spcPts val="0"/>
              </a:spcBef>
              <a:spcAft>
                <a:spcPts val="0"/>
              </a:spcAft>
              <a:buClr>
                <a:schemeClr val="lt1"/>
              </a:buClr>
              <a:buSzPts val="1800"/>
              <a:buNone/>
            </a:pPr>
            <a:r>
              <a:rPr b="0" lang="pl-PL" sz="1800">
                <a:solidFill>
                  <a:schemeClr val="lt1"/>
                </a:solidFill>
              </a:rPr>
              <a:t>Este important să știm că o parte din cauzele problemelor pot fi legate de o anumită situație sau de personalitatea unui elev. Unele persoane sunt timide și introvertite și au nevoie de mai puține contacte decât alte persoane. Dar, uneori, personalitatea unui elev nu îi afectează problemele legate de construirea de relații cu oamenii. Atunci cauzele sunt probabil legate de anumite situații particulare.</a:t>
            </a:r>
            <a:endParaRPr b="0" sz="2400"/>
          </a:p>
        </p:txBody>
      </p:sp>
      <p:sp>
        <p:nvSpPr>
          <p:cNvPr id="414" name="Google Shape;414;p39"/>
          <p:cNvSpPr txBox="1"/>
          <p:nvPr/>
        </p:nvSpPr>
        <p:spPr>
          <a:xfrm>
            <a:off x="467544" y="3861048"/>
            <a:ext cx="7992900" cy="19395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 elev nu are abilități de comunicare - nimeni nu l-a învățat cum să înceapă să relaționeze cu oamenii, cum să depășească timiditatea și stresul. Motivul poate fi reprezentat de relațiile inadecvate în familie și la școală (dificultăți în contactul cu profesorii).</a:t>
            </a:r>
            <a:endParaRPr sz="2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a:t>
            </a:r>
            <a:endParaRPr/>
          </a:p>
        </p:txBody>
      </p:sp>
      <p:sp>
        <p:nvSpPr>
          <p:cNvPr id="122" name="Google Shape;122;p4"/>
          <p:cNvSpPr txBox="1"/>
          <p:nvPr>
            <p:ph idx="1" type="body"/>
          </p:nvPr>
        </p:nvSpPr>
        <p:spPr>
          <a:xfrm>
            <a:off x="467544" y="1628801"/>
            <a:ext cx="7620000" cy="2592288"/>
          </a:xfrm>
          <a:prstGeom prst="rect">
            <a:avLst/>
          </a:prstGeom>
          <a:noFill/>
          <a:ln>
            <a:noFill/>
          </a:ln>
        </p:spPr>
        <p:txBody>
          <a:bodyPr anchorCtr="0" anchor="t" bIns="45700" lIns="91425" spcFirstLastPara="1" rIns="91425" wrap="square" tIns="45700">
            <a:normAutofit lnSpcReduction="20000"/>
          </a:bodyPr>
          <a:lstStyle/>
          <a:p>
            <a:pPr indent="-381000" lvl="0" marL="457200" rtl="0" algn="just">
              <a:spcBef>
                <a:spcPts val="1080"/>
              </a:spcBef>
              <a:spcAft>
                <a:spcPts val="0"/>
              </a:spcAft>
              <a:buSzPts val="2400"/>
              <a:buChar char="●"/>
            </a:pPr>
            <a:r>
              <a:rPr lang="pl-PL" sz="2400"/>
              <a:t>Agresiune verbală:</a:t>
            </a:r>
            <a:r>
              <a:rPr b="0" lang="pl-PL" sz="2400"/>
              <a:t> sfidare, certuri continue, amenințări, înjurături, șefie, sarcasm, tachinare</a:t>
            </a:r>
            <a:endParaRPr b="0" sz="2400"/>
          </a:p>
          <a:p>
            <a:pPr indent="0" lvl="0" marL="0" rtl="0" algn="just">
              <a:spcBef>
                <a:spcPts val="1080"/>
              </a:spcBef>
              <a:spcAft>
                <a:spcPts val="0"/>
              </a:spcAft>
              <a:buNone/>
            </a:pPr>
            <a:r>
              <a:t/>
            </a:r>
            <a:endParaRPr b="0" sz="2400"/>
          </a:p>
          <a:p>
            <a:pPr indent="-381000" lvl="0" marL="457200" rtl="0" algn="just">
              <a:spcBef>
                <a:spcPts val="1080"/>
              </a:spcBef>
              <a:spcAft>
                <a:spcPts val="0"/>
              </a:spcAft>
              <a:buSzPts val="2400"/>
              <a:buChar char="●"/>
            </a:pPr>
            <a:r>
              <a:rPr lang="pl-PL" sz="2400"/>
              <a:t>Agresiune fizică:</a:t>
            </a:r>
            <a:r>
              <a:rPr b="0" lang="pl-PL" sz="2400"/>
              <a:t> lovirea, lupta, scuipatul, aruncarea lucrurilor cu intenția de a face rău, mușcătura</a:t>
            </a:r>
            <a:endParaRPr b="0" sz="2400"/>
          </a:p>
          <a:p>
            <a:pPr indent="0" lvl="0" marL="0" rtl="0" algn="just">
              <a:spcBef>
                <a:spcPts val="1080"/>
              </a:spcBef>
              <a:spcAft>
                <a:spcPts val="0"/>
              </a:spcAft>
              <a:buNone/>
            </a:pPr>
            <a:r>
              <a:t/>
            </a:r>
            <a:endParaRPr b="0" sz="2400"/>
          </a:p>
        </p:txBody>
      </p:sp>
      <p:pic>
        <p:nvPicPr>
          <p:cNvPr id="123" name="Google Shape;123;p4"/>
          <p:cNvPicPr preferRelativeResize="0"/>
          <p:nvPr/>
        </p:nvPicPr>
        <p:blipFill rotWithShape="1">
          <a:blip r:embed="rId3">
            <a:alphaModFix/>
          </a:blip>
          <a:srcRect b="0" l="0" r="0" t="0"/>
          <a:stretch/>
        </p:blipFill>
        <p:spPr>
          <a:xfrm>
            <a:off x="5015732" y="4047229"/>
            <a:ext cx="3901440" cy="2599944"/>
          </a:xfrm>
          <a:prstGeom prst="rect">
            <a:avLst/>
          </a:prstGeom>
          <a:solidFill>
            <a:schemeClr val="accent6"/>
          </a:solidFill>
          <a:ln cap="flat" cmpd="sng" w="28575">
            <a:solidFill>
              <a:srgbClr val="3B8EB5"/>
            </a:solidFill>
            <a:prstDash val="solid"/>
            <a:round/>
            <a:headEnd len="sm" w="sm" type="none"/>
            <a:tailEnd len="sm" w="sm" type="none"/>
          </a:ln>
        </p:spPr>
      </p:pic>
      <p:sp>
        <p:nvSpPr>
          <p:cNvPr id="124" name="Google Shape;124;p4"/>
          <p:cNvSpPr txBox="1"/>
          <p:nvPr/>
        </p:nvSpPr>
        <p:spPr>
          <a:xfrm>
            <a:off x="589125" y="4047225"/>
            <a:ext cx="4252800" cy="1200600"/>
          </a:xfrm>
          <a:prstGeom prst="rect">
            <a:avLst/>
          </a:prstGeom>
          <a:noFill/>
          <a:ln>
            <a:noFill/>
          </a:ln>
        </p:spPr>
        <p:txBody>
          <a:bodyPr anchorCtr="0" anchor="t" bIns="45700" lIns="91425" spcFirstLastPara="1" rIns="91425" wrap="square" tIns="45700">
            <a:spAutoFit/>
          </a:bodyPr>
          <a:lstStyle/>
          <a:p>
            <a:pPr indent="-381000" lvl="0" marL="457200" marR="0" rtl="0" algn="just">
              <a:spcBef>
                <a:spcPts val="0"/>
              </a:spcBef>
              <a:spcAft>
                <a:spcPts val="0"/>
              </a:spcAft>
              <a:buClr>
                <a:schemeClr val="dk1"/>
              </a:buClr>
              <a:buSzPts val="2400"/>
              <a:buChar char="●"/>
            </a:pPr>
            <a:r>
              <a:rPr b="1" lang="pl-PL" sz="2400">
                <a:solidFill>
                  <a:schemeClr val="dk1"/>
                </a:solidFill>
              </a:rPr>
              <a:t>Vandalism:</a:t>
            </a:r>
            <a:r>
              <a:rPr lang="pl-PL" sz="2400">
                <a:solidFill>
                  <a:schemeClr val="dk1"/>
                </a:solidFill>
              </a:rPr>
              <a:t> distrugerea sau deteriorarea lucrurilor și furt</a:t>
            </a:r>
            <a:endParaRPr sz="1800">
              <a:solidFill>
                <a:schemeClr val="dk1"/>
              </a:solidFill>
            </a:endParaRPr>
          </a:p>
        </p:txBody>
      </p:sp>
      <p:sp>
        <p:nvSpPr>
          <p:cNvPr id="125" name="Google Shape;125;p4"/>
          <p:cNvSpPr/>
          <p:nvPr/>
        </p:nvSpPr>
        <p:spPr>
          <a:xfrm>
            <a:off x="4976096" y="6642556"/>
            <a:ext cx="138371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photo from pixabay.com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(2)</a:t>
            </a:r>
            <a:endParaRPr/>
          </a:p>
        </p:txBody>
      </p:sp>
      <p:sp>
        <p:nvSpPr>
          <p:cNvPr id="420" name="Google Shape;420;p40"/>
          <p:cNvSpPr txBox="1"/>
          <p:nvPr>
            <p:ph idx="1" type="body"/>
          </p:nvPr>
        </p:nvSpPr>
        <p:spPr>
          <a:xfrm>
            <a:off x="457200" y="1752600"/>
            <a:ext cx="6563072" cy="4373563"/>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80"/>
              </a:spcBef>
              <a:spcAft>
                <a:spcPts val="0"/>
              </a:spcAft>
              <a:buSzPts val="2400"/>
              <a:buChar char="●"/>
            </a:pPr>
            <a:r>
              <a:rPr b="0" lang="pl-PL" sz="2400"/>
              <a:t>O altă cauză a izolării unui elev poate fi comportamentul incorect al profesorilor săi (de exemplu, doi sau trei profesori nu îi respectă pe elevi și îi disprețuiesc - iar un copil poate crede că fiecare profesor se comportă astfel).</a:t>
            </a:r>
            <a:endParaRPr b="0" sz="2400"/>
          </a:p>
          <a:p>
            <a:pPr indent="0" lvl="0" marL="457200" rtl="0" algn="just">
              <a:spcBef>
                <a:spcPts val="1080"/>
              </a:spcBef>
              <a:spcAft>
                <a:spcPts val="0"/>
              </a:spcAft>
              <a:buNone/>
            </a:pPr>
            <a:r>
              <a:t/>
            </a:r>
            <a:endParaRPr b="0" sz="2400"/>
          </a:p>
          <a:p>
            <a:pPr indent="-381000" lvl="0" marL="457200" rtl="0" algn="just">
              <a:spcBef>
                <a:spcPts val="1080"/>
              </a:spcBef>
              <a:spcAft>
                <a:spcPts val="0"/>
              </a:spcAft>
              <a:buSzPts val="2400"/>
              <a:buChar char="●"/>
            </a:pPr>
            <a:r>
              <a:rPr b="0" lang="pl-PL" sz="2400"/>
              <a:t>Un elev are o situație materială sau familială dificilă. De exemplu, îi este rușine de sărăcia sau aspectul său.</a:t>
            </a:r>
            <a:endParaRPr b="0" sz="2400"/>
          </a:p>
        </p:txBody>
      </p:sp>
      <p:pic>
        <p:nvPicPr>
          <p:cNvPr id="421" name="Google Shape;421;p40"/>
          <p:cNvPicPr preferRelativeResize="0"/>
          <p:nvPr/>
        </p:nvPicPr>
        <p:blipFill rotWithShape="1">
          <a:blip r:embed="rId3">
            <a:alphaModFix/>
          </a:blip>
          <a:srcRect b="0" l="0" r="0" t="0"/>
          <a:stretch/>
        </p:blipFill>
        <p:spPr>
          <a:xfrm>
            <a:off x="7452320" y="1988840"/>
            <a:ext cx="988749" cy="1376982"/>
          </a:xfrm>
          <a:prstGeom prst="rect">
            <a:avLst/>
          </a:prstGeom>
          <a:noFill/>
          <a:ln>
            <a:noFill/>
          </a:ln>
        </p:spPr>
      </p:pic>
      <p:pic>
        <p:nvPicPr>
          <p:cNvPr id="422" name="Google Shape;422;p40"/>
          <p:cNvPicPr preferRelativeResize="0"/>
          <p:nvPr/>
        </p:nvPicPr>
        <p:blipFill rotWithShape="1">
          <a:blip r:embed="rId4">
            <a:alphaModFix/>
          </a:blip>
          <a:srcRect b="0" l="16391" r="15728" t="17869"/>
          <a:stretch/>
        </p:blipFill>
        <p:spPr>
          <a:xfrm>
            <a:off x="7308304" y="4653136"/>
            <a:ext cx="1523554" cy="1224136"/>
          </a:xfrm>
          <a:prstGeom prst="rect">
            <a:avLst/>
          </a:prstGeom>
          <a:noFill/>
          <a:ln>
            <a:noFill/>
          </a:ln>
        </p:spPr>
      </p:pic>
      <p:sp>
        <p:nvSpPr>
          <p:cNvPr id="423" name="Google Shape;423;p40"/>
          <p:cNvSpPr/>
          <p:nvPr/>
        </p:nvSpPr>
        <p:spPr>
          <a:xfrm>
            <a:off x="7353378" y="3390748"/>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
        <p:nvSpPr>
          <p:cNvPr id="424" name="Google Shape;424;p40"/>
          <p:cNvSpPr/>
          <p:nvPr/>
        </p:nvSpPr>
        <p:spPr>
          <a:xfrm>
            <a:off x="7353378" y="5877272"/>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(3)</a:t>
            </a:r>
            <a:endParaRPr/>
          </a:p>
        </p:txBody>
      </p:sp>
      <p:sp>
        <p:nvSpPr>
          <p:cNvPr id="430" name="Google Shape;430;p41"/>
          <p:cNvSpPr txBox="1"/>
          <p:nvPr>
            <p:ph idx="1" type="body"/>
          </p:nvPr>
        </p:nvSpPr>
        <p:spPr>
          <a:xfrm>
            <a:off x="457200" y="1752600"/>
            <a:ext cx="7715200" cy="4916760"/>
          </a:xfrm>
          <a:prstGeom prst="rect">
            <a:avLst/>
          </a:prstGeom>
          <a:noFill/>
          <a:ln>
            <a:noFill/>
          </a:ln>
        </p:spPr>
        <p:txBody>
          <a:bodyPr anchorCtr="0" anchor="t" bIns="45700" lIns="91425" spcFirstLastPara="1" rIns="91425" wrap="square" tIns="45700">
            <a:noAutofit/>
          </a:bodyPr>
          <a:lstStyle/>
          <a:p>
            <a:pPr indent="-330200" lvl="0" marL="342900" rtl="0" algn="just">
              <a:spcBef>
                <a:spcPts val="1080"/>
              </a:spcBef>
              <a:spcAft>
                <a:spcPts val="0"/>
              </a:spcAft>
              <a:buSzPts val="2200"/>
              <a:buChar char="•"/>
            </a:pPr>
            <a:r>
              <a:rPr b="0" lang="pl-PL" sz="2200"/>
              <a:t>Un elev are un sentiment de auto-valoare prea mic sau prea mare. Poate crede că nimănui nu i-ar plăcea să vorbească cu el sau să-l trateze serios. De asemenea, el poate crede că este mai bun decât ceilalți oameni și că nu are nevoie de compania lor.</a:t>
            </a:r>
            <a:endParaRPr b="0" sz="2200"/>
          </a:p>
          <a:p>
            <a:pPr indent="-330200" lvl="0" marL="342900" rtl="0" algn="just">
              <a:spcBef>
                <a:spcPts val="1080"/>
              </a:spcBef>
              <a:spcAft>
                <a:spcPts val="0"/>
              </a:spcAft>
              <a:buSzPts val="2200"/>
              <a:buChar char="•"/>
            </a:pPr>
            <a:r>
              <a:rPr b="0" lang="pl-PL" sz="2200"/>
              <a:t>Un elev are modele greșite din partea familiei sale, de exemplu, este învățat că oamenii sunt întotdeauna nedrepți și că nu vor să-l ajute, dar sunt ostili, răuvoitori și prost intenționați.</a:t>
            </a:r>
            <a:endParaRPr b="0" sz="2200"/>
          </a:p>
          <a:p>
            <a:pPr indent="0" lvl="0" marL="0" rtl="0" algn="just">
              <a:spcBef>
                <a:spcPts val="1080"/>
              </a:spcBef>
              <a:spcAft>
                <a:spcPts val="0"/>
              </a:spcAft>
              <a:buNone/>
            </a:pPr>
            <a:r>
              <a:t/>
            </a:r>
            <a:endParaRPr b="0" sz="2200"/>
          </a:p>
        </p:txBody>
      </p:sp>
      <p:pic>
        <p:nvPicPr>
          <p:cNvPr id="431" name="Google Shape;431;p41"/>
          <p:cNvPicPr preferRelativeResize="0"/>
          <p:nvPr/>
        </p:nvPicPr>
        <p:blipFill rotWithShape="1">
          <a:blip r:embed="rId3">
            <a:alphaModFix/>
          </a:blip>
          <a:srcRect b="0" l="0" r="0" t="67689"/>
          <a:stretch/>
        </p:blipFill>
        <p:spPr>
          <a:xfrm>
            <a:off x="2195736" y="4913059"/>
            <a:ext cx="4608512" cy="1683094"/>
          </a:xfrm>
          <a:prstGeom prst="rect">
            <a:avLst/>
          </a:prstGeom>
          <a:noFill/>
          <a:ln>
            <a:noFill/>
          </a:ln>
        </p:spPr>
      </p:pic>
      <p:sp>
        <p:nvSpPr>
          <p:cNvPr id="432" name="Google Shape;432;p41"/>
          <p:cNvSpPr/>
          <p:nvPr/>
        </p:nvSpPr>
        <p:spPr>
          <a:xfrm>
            <a:off x="4572000" y="6610351"/>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(4)</a:t>
            </a:r>
            <a:endParaRPr/>
          </a:p>
        </p:txBody>
      </p:sp>
      <p:sp>
        <p:nvSpPr>
          <p:cNvPr id="438" name="Google Shape;438;p42"/>
          <p:cNvSpPr txBox="1"/>
          <p:nvPr>
            <p:ph idx="1" type="body"/>
          </p:nvPr>
        </p:nvSpPr>
        <p:spPr>
          <a:xfrm>
            <a:off x="457200" y="1752600"/>
            <a:ext cx="7931224" cy="4700736"/>
          </a:xfrm>
          <a:prstGeom prst="rect">
            <a:avLst/>
          </a:prstGeom>
          <a:noFill/>
          <a:ln>
            <a:noFill/>
          </a:ln>
        </p:spPr>
        <p:txBody>
          <a:bodyPr anchorCtr="0" anchor="t" bIns="45700" lIns="91425" spcFirstLastPara="1" rIns="91425" wrap="square" tIns="45700">
            <a:normAutofit lnSpcReduction="10000"/>
          </a:bodyPr>
          <a:lstStyle/>
          <a:p>
            <a:pPr indent="-381000" lvl="0" marL="457200" rtl="0" algn="l">
              <a:spcBef>
                <a:spcPts val="1000"/>
              </a:spcBef>
              <a:spcAft>
                <a:spcPts val="0"/>
              </a:spcAft>
              <a:buSzPts val="2400"/>
              <a:buChar char="●"/>
            </a:pPr>
            <a:r>
              <a:rPr b="0" lang="pl-PL" sz="2400"/>
              <a:t>Un elev petrece prea mult timp într-o lume virtuală a jocurilor pe computer, a rețelelor sociale etc. Îl conduce la dizabilitatea de a crea relații cu oamenii într-o lume reală. Un elev nu știe să vorbească mai ales cu adulții, deoarece relația cu aceștia necesită cunoașterea regulilor de comportament adecvate, a limbajului etc.</a:t>
            </a:r>
            <a:endParaRPr b="0" sz="2400"/>
          </a:p>
          <a:p>
            <a:pPr indent="0" lvl="0" marL="457200" rtl="0" algn="l">
              <a:spcBef>
                <a:spcPts val="1000"/>
              </a:spcBef>
              <a:spcAft>
                <a:spcPts val="0"/>
              </a:spcAft>
              <a:buNone/>
            </a:pPr>
            <a:r>
              <a:t/>
            </a:r>
            <a:endParaRPr b="0" sz="2400"/>
          </a:p>
          <a:p>
            <a:pPr indent="-381000" lvl="0" marL="457200" rtl="0" algn="l">
              <a:spcBef>
                <a:spcPts val="1000"/>
              </a:spcBef>
              <a:spcAft>
                <a:spcPts val="0"/>
              </a:spcAft>
              <a:buSzPts val="2400"/>
              <a:buChar char="●"/>
            </a:pPr>
            <a:r>
              <a:rPr b="0" lang="pl-PL" sz="2400"/>
              <a:t>O experiență dificilă legată de adulți, de exemplu, un copil a fost rănit sau folosit de cineva. Cauza poate fi, de asemenea, că un copil a pierdut pe cineva care era foarte important pentru el și îi este frică să înceapă relații, deoarece se teme de o durere nouă.</a:t>
            </a:r>
            <a:endParaRPr b="0"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(1)</a:t>
            </a:r>
            <a:endParaRPr/>
          </a:p>
        </p:txBody>
      </p:sp>
      <p:sp>
        <p:nvSpPr>
          <p:cNvPr id="444" name="Google Shape;444;p43"/>
          <p:cNvSpPr txBox="1"/>
          <p:nvPr>
            <p:ph idx="1" type="body"/>
          </p:nvPr>
        </p:nvSpPr>
        <p:spPr>
          <a:xfrm>
            <a:off x="457200" y="1752600"/>
            <a:ext cx="6779096" cy="4916760"/>
          </a:xfrm>
          <a:prstGeom prst="rect">
            <a:avLst/>
          </a:prstGeom>
          <a:noFill/>
          <a:ln>
            <a:noFill/>
          </a:ln>
        </p:spPr>
        <p:txBody>
          <a:bodyPr anchorCtr="0" anchor="t" bIns="45700" lIns="91425" spcFirstLastPara="1" rIns="91425" wrap="square" tIns="45700">
            <a:normAutofit lnSpcReduction="20000"/>
          </a:bodyPr>
          <a:lstStyle/>
          <a:p>
            <a:pPr indent="-381000" lvl="0" marL="457200" rtl="0" algn="l">
              <a:spcBef>
                <a:spcPts val="1080"/>
              </a:spcBef>
              <a:spcAft>
                <a:spcPts val="0"/>
              </a:spcAft>
              <a:buSzPts val="2400"/>
              <a:buChar char="●"/>
            </a:pPr>
            <a:r>
              <a:rPr b="0" lang="pl-PL" sz="2400"/>
              <a:t>Eșec școlar. Când un elev este pasiv în timpul lecțiilor, are șanse mai mici să învețe și să dobândească noi abilități. Când este prea timid pentru a pune o întrebare, pentru a spune că nu înțelege ceva sau doar pentru a răspunde la întrebare, pierde șansa de a înțelege lucrurile.</a:t>
            </a:r>
            <a:endParaRPr b="0" sz="2400"/>
          </a:p>
          <a:p>
            <a:pPr indent="0" lvl="0" marL="0" rtl="0" algn="l">
              <a:spcBef>
                <a:spcPts val="1080"/>
              </a:spcBef>
              <a:spcAft>
                <a:spcPts val="0"/>
              </a:spcAft>
              <a:buNone/>
            </a:pPr>
            <a:r>
              <a:t/>
            </a:r>
            <a:endParaRPr b="0" sz="2400"/>
          </a:p>
          <a:p>
            <a:pPr indent="-381000" lvl="0" marL="457200" rtl="0" algn="l">
              <a:spcBef>
                <a:spcPts val="1080"/>
              </a:spcBef>
              <a:spcAft>
                <a:spcPts val="0"/>
              </a:spcAft>
              <a:buSzPts val="2400"/>
              <a:buChar char="●"/>
            </a:pPr>
            <a:r>
              <a:rPr b="0" lang="pl-PL" sz="2400"/>
              <a:t>Lipsa competențelor comunicative care sunt foarte importante în funcționarea în societate. Un elev nu exersează abilități utile și nu are nicio voință să stabilească contacte cu alte persoane.</a:t>
            </a:r>
            <a:endParaRPr b="0" sz="2400"/>
          </a:p>
          <a:p>
            <a:pPr indent="0" lvl="0" marL="457200" rtl="0" algn="l">
              <a:spcBef>
                <a:spcPts val="1080"/>
              </a:spcBef>
              <a:spcAft>
                <a:spcPts val="0"/>
              </a:spcAft>
              <a:buNone/>
            </a:pPr>
            <a:r>
              <a:t/>
            </a:r>
            <a:endParaRPr b="0" sz="2400"/>
          </a:p>
        </p:txBody>
      </p:sp>
      <p:pic>
        <p:nvPicPr>
          <p:cNvPr id="445" name="Google Shape;445;p43"/>
          <p:cNvPicPr preferRelativeResize="0"/>
          <p:nvPr/>
        </p:nvPicPr>
        <p:blipFill rotWithShape="1">
          <a:blip r:embed="rId3">
            <a:alphaModFix/>
          </a:blip>
          <a:srcRect b="56129" l="53178" r="0" t="0"/>
          <a:stretch/>
        </p:blipFill>
        <p:spPr>
          <a:xfrm>
            <a:off x="7280694" y="1916833"/>
            <a:ext cx="1497320" cy="955764"/>
          </a:xfrm>
          <a:prstGeom prst="rect">
            <a:avLst/>
          </a:prstGeom>
          <a:noFill/>
          <a:ln>
            <a:noFill/>
          </a:ln>
        </p:spPr>
      </p:pic>
      <p:pic>
        <p:nvPicPr>
          <p:cNvPr id="446" name="Google Shape;446;p43"/>
          <p:cNvPicPr preferRelativeResize="0"/>
          <p:nvPr/>
        </p:nvPicPr>
        <p:blipFill rotWithShape="1">
          <a:blip r:embed="rId3">
            <a:alphaModFix/>
          </a:blip>
          <a:srcRect b="59017" l="0" r="47397" t="0"/>
          <a:stretch/>
        </p:blipFill>
        <p:spPr>
          <a:xfrm>
            <a:off x="7280693" y="3501008"/>
            <a:ext cx="1682151" cy="892834"/>
          </a:xfrm>
          <a:prstGeom prst="rect">
            <a:avLst/>
          </a:prstGeom>
          <a:noFill/>
          <a:ln>
            <a:noFill/>
          </a:ln>
        </p:spPr>
      </p:pic>
      <p:pic>
        <p:nvPicPr>
          <p:cNvPr id="447" name="Google Shape;447;p43"/>
          <p:cNvPicPr preferRelativeResize="0"/>
          <p:nvPr/>
        </p:nvPicPr>
        <p:blipFill rotWithShape="1">
          <a:blip r:embed="rId4">
            <a:alphaModFix/>
          </a:blip>
          <a:srcRect b="0" l="52021" r="0" t="45536"/>
          <a:stretch/>
        </p:blipFill>
        <p:spPr>
          <a:xfrm>
            <a:off x="7280694" y="4869160"/>
            <a:ext cx="1686461" cy="1304194"/>
          </a:xfrm>
          <a:prstGeom prst="rect">
            <a:avLst/>
          </a:prstGeom>
          <a:noFill/>
          <a:ln>
            <a:noFill/>
          </a:ln>
        </p:spPr>
      </p:pic>
      <p:sp>
        <p:nvSpPr>
          <p:cNvPr id="448" name="Google Shape;448;p43"/>
          <p:cNvSpPr/>
          <p:nvPr/>
        </p:nvSpPr>
        <p:spPr>
          <a:xfrm>
            <a:off x="7407221" y="630932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(2)</a:t>
            </a:r>
            <a:endParaRPr/>
          </a:p>
        </p:txBody>
      </p:sp>
      <p:sp>
        <p:nvSpPr>
          <p:cNvPr id="454" name="Google Shape;454;p44"/>
          <p:cNvSpPr txBox="1"/>
          <p:nvPr>
            <p:ph idx="1" type="body"/>
          </p:nvPr>
        </p:nvSpPr>
        <p:spPr>
          <a:xfrm>
            <a:off x="323528" y="1628800"/>
            <a:ext cx="8147248" cy="2880320"/>
          </a:xfrm>
          <a:prstGeom prst="rect">
            <a:avLst/>
          </a:prstGeom>
          <a:noFill/>
          <a:ln>
            <a:noFill/>
          </a:ln>
        </p:spPr>
        <p:txBody>
          <a:bodyPr anchorCtr="0" anchor="t" bIns="45700" lIns="91425" spcFirstLastPara="1" rIns="91425" wrap="square" tIns="45700">
            <a:normAutofit lnSpcReduction="10000"/>
          </a:bodyPr>
          <a:lstStyle/>
          <a:p>
            <a:pPr indent="-381000" lvl="0" marL="457200" rtl="0" algn="just">
              <a:spcBef>
                <a:spcPts val="1080"/>
              </a:spcBef>
              <a:spcAft>
                <a:spcPts val="0"/>
              </a:spcAft>
              <a:buSzPts val="2400"/>
              <a:buChar char="●"/>
            </a:pPr>
            <a:r>
              <a:rPr b="0" lang="pl-PL" sz="2400"/>
              <a:t>Consecințele unei izolări de societate pot fi tulburările de personalitate precum depresia, tulburările de anxietate etc.</a:t>
            </a:r>
            <a:endParaRPr b="0" sz="2400"/>
          </a:p>
          <a:p>
            <a:pPr indent="-381000" lvl="0" marL="457200" rtl="0" algn="just">
              <a:spcBef>
                <a:spcPts val="0"/>
              </a:spcBef>
              <a:spcAft>
                <a:spcPts val="0"/>
              </a:spcAft>
              <a:buSzPts val="2400"/>
              <a:buChar char="●"/>
            </a:pPr>
            <a:r>
              <a:rPr b="0" lang="pl-PL" sz="2400"/>
              <a:t>O convingere despre ostilitatea oamenilor. Aceasta duce la o izolare mai profundă și la lipsa voinței de a stabili relații și de a lăsa alți oameni să ajute. O astfel de persoană poate crede că se poate baza doar pe sine.</a:t>
            </a:r>
            <a:endParaRPr b="0" sz="2400"/>
          </a:p>
        </p:txBody>
      </p:sp>
      <p:sp>
        <p:nvSpPr>
          <p:cNvPr id="455" name="Google Shape;455;p44"/>
          <p:cNvSpPr txBox="1"/>
          <p:nvPr/>
        </p:nvSpPr>
        <p:spPr>
          <a:xfrm>
            <a:off x="323525" y="4360400"/>
            <a:ext cx="7272900" cy="2308800"/>
          </a:xfrm>
          <a:prstGeom prst="rect">
            <a:avLst/>
          </a:prstGeom>
          <a:noFill/>
          <a:ln>
            <a:noFill/>
          </a:ln>
        </p:spPr>
        <p:txBody>
          <a:bodyPr anchorCtr="0" anchor="t" bIns="45700" lIns="91425" spcFirstLastPara="1" rIns="91425" wrap="square" tIns="45700">
            <a:spAutoFit/>
          </a:bodyPr>
          <a:lstStyle/>
          <a:p>
            <a:pPr indent="-381000" lvl="0" marL="457200" marR="0" rtl="0" algn="just">
              <a:spcBef>
                <a:spcPts val="0"/>
              </a:spcBef>
              <a:spcAft>
                <a:spcPts val="0"/>
              </a:spcAft>
              <a:buClr>
                <a:schemeClr val="dk1"/>
              </a:buClr>
              <a:buSzPts val="2400"/>
              <a:buChar char="●"/>
            </a:pPr>
            <a:r>
              <a:rPr lang="pl-PL" sz="2400">
                <a:solidFill>
                  <a:schemeClr val="dk1"/>
                </a:solidFill>
              </a:rPr>
              <a:t>Un elev primește atenția unui profesor, deoarece un profesor nu vede niciun comportament nedorit. Elevii izolați sunt adesea calmi, timizi și nu deranjează lecțiile. Așadar, profesorii nu știu că pot avea probleme sau pot avea nevoie de ajutor pentru că nu se dezvoltă corect.</a:t>
            </a:r>
            <a:endParaRPr sz="1800">
              <a:solidFill>
                <a:schemeClr val="dk1"/>
              </a:solidFill>
              <a:latin typeface="Arial"/>
              <a:ea typeface="Arial"/>
              <a:cs typeface="Arial"/>
              <a:sym typeface="Arial"/>
            </a:endParaRPr>
          </a:p>
        </p:txBody>
      </p:sp>
      <p:pic>
        <p:nvPicPr>
          <p:cNvPr id="456" name="Google Shape;456;p44"/>
          <p:cNvPicPr preferRelativeResize="0"/>
          <p:nvPr/>
        </p:nvPicPr>
        <p:blipFill rotWithShape="1">
          <a:blip r:embed="rId3">
            <a:alphaModFix/>
          </a:blip>
          <a:srcRect b="0" l="0" r="0" t="0"/>
          <a:stretch/>
        </p:blipFill>
        <p:spPr>
          <a:xfrm>
            <a:off x="7596336" y="4149080"/>
            <a:ext cx="1210444" cy="2420888"/>
          </a:xfrm>
          <a:prstGeom prst="rect">
            <a:avLst/>
          </a:prstGeom>
          <a:noFill/>
          <a:ln>
            <a:noFill/>
          </a:ln>
        </p:spPr>
      </p:pic>
      <p:sp>
        <p:nvSpPr>
          <p:cNvPr id="457" name="Google Shape;457;p44"/>
          <p:cNvSpPr/>
          <p:nvPr/>
        </p:nvSpPr>
        <p:spPr>
          <a:xfrm>
            <a:off x="7452320" y="6563096"/>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(3)</a:t>
            </a:r>
            <a:endParaRPr/>
          </a:p>
        </p:txBody>
      </p:sp>
      <p:sp>
        <p:nvSpPr>
          <p:cNvPr id="463" name="Google Shape;463;p45"/>
          <p:cNvSpPr txBox="1"/>
          <p:nvPr>
            <p:ph idx="1" type="body"/>
          </p:nvPr>
        </p:nvSpPr>
        <p:spPr>
          <a:xfrm>
            <a:off x="448108" y="3933056"/>
            <a:ext cx="8156340" cy="2337123"/>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80"/>
              </a:spcBef>
              <a:spcAft>
                <a:spcPts val="0"/>
              </a:spcAft>
              <a:buSzPts val="2400"/>
              <a:buChar char="●"/>
            </a:pPr>
            <a:r>
              <a:rPr b="0" lang="pl-PL" sz="2400"/>
              <a:t>Un elev care nu își va depăși problemele de comunicare și izolare va deveni probabil un adult pasiv: un cetățean pasiv al țării sale și un părinte pasiv. Poate duce și la creșterea copiilor care se vor izola și ei.</a:t>
            </a:r>
            <a:endParaRPr b="0" sz="2400"/>
          </a:p>
        </p:txBody>
      </p:sp>
      <p:pic>
        <p:nvPicPr>
          <p:cNvPr id="464" name="Google Shape;464;p45"/>
          <p:cNvPicPr preferRelativeResize="0"/>
          <p:nvPr/>
        </p:nvPicPr>
        <p:blipFill rotWithShape="1">
          <a:blip r:embed="rId3">
            <a:alphaModFix/>
          </a:blip>
          <a:srcRect b="0" l="0" r="0" t="0"/>
          <a:stretch/>
        </p:blipFill>
        <p:spPr>
          <a:xfrm>
            <a:off x="6948264" y="1988840"/>
            <a:ext cx="1548978" cy="1657153"/>
          </a:xfrm>
          <a:prstGeom prst="rect">
            <a:avLst/>
          </a:prstGeom>
          <a:noFill/>
          <a:ln>
            <a:noFill/>
          </a:ln>
        </p:spPr>
      </p:pic>
      <p:sp>
        <p:nvSpPr>
          <p:cNvPr id="465" name="Google Shape;465;p45"/>
          <p:cNvSpPr txBox="1"/>
          <p:nvPr/>
        </p:nvSpPr>
        <p:spPr>
          <a:xfrm>
            <a:off x="467544" y="1844824"/>
            <a:ext cx="6120600" cy="19395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 elev poate fi persecutat de alți copii. Este pentru că este prea timid să se ridice împotriva lor sau să spună unui profesor despre problemă. Copiii timizi sunt adesea „țapi ispășitori” într-o clasă.</a:t>
            </a:r>
            <a:endParaRPr sz="1800">
              <a:solidFill>
                <a:schemeClr val="dk1"/>
              </a:solidFill>
              <a:latin typeface="Arial"/>
              <a:ea typeface="Arial"/>
              <a:cs typeface="Arial"/>
              <a:sym typeface="Arial"/>
            </a:endParaRPr>
          </a:p>
        </p:txBody>
      </p:sp>
      <p:sp>
        <p:nvSpPr>
          <p:cNvPr id="466" name="Google Shape;466;p45"/>
          <p:cNvSpPr/>
          <p:nvPr/>
        </p:nvSpPr>
        <p:spPr>
          <a:xfrm>
            <a:off x="7052940" y="3645993"/>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(4)</a:t>
            </a:r>
            <a:endParaRPr/>
          </a:p>
        </p:txBody>
      </p:sp>
      <p:sp>
        <p:nvSpPr>
          <p:cNvPr id="472" name="Google Shape;472;p46"/>
          <p:cNvSpPr txBox="1"/>
          <p:nvPr>
            <p:ph idx="1" type="body"/>
          </p:nvPr>
        </p:nvSpPr>
        <p:spPr>
          <a:xfrm>
            <a:off x="457200" y="1752601"/>
            <a:ext cx="8075240" cy="2036440"/>
          </a:xfrm>
          <a:prstGeom prst="rect">
            <a:avLst/>
          </a:prstGeom>
          <a:noFill/>
          <a:ln>
            <a:noFill/>
          </a:ln>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b="0" lang="pl-PL" sz="2400"/>
              <a:t>Un elev va avea probabil o imagine neadevărată despre sine, deoarece nu va avea un feedback despre caracterul și comportamentul său de la alte persoane. Poate duce la stimă de sine incorectă: o persoană poate avea o stimă de sine prea mică sau prea mare.</a:t>
            </a:r>
            <a:endParaRPr/>
          </a:p>
        </p:txBody>
      </p:sp>
      <p:pic>
        <p:nvPicPr>
          <p:cNvPr id="473" name="Google Shape;473;p46"/>
          <p:cNvPicPr preferRelativeResize="0"/>
          <p:nvPr/>
        </p:nvPicPr>
        <p:blipFill rotWithShape="1">
          <a:blip r:embed="rId3">
            <a:alphaModFix/>
          </a:blip>
          <a:srcRect b="0" l="52263" r="0" t="0"/>
          <a:stretch/>
        </p:blipFill>
        <p:spPr>
          <a:xfrm>
            <a:off x="6660232" y="3758760"/>
            <a:ext cx="2182483" cy="2757488"/>
          </a:xfrm>
          <a:prstGeom prst="rect">
            <a:avLst/>
          </a:prstGeom>
          <a:noFill/>
          <a:ln>
            <a:noFill/>
          </a:ln>
        </p:spPr>
      </p:pic>
      <p:sp>
        <p:nvSpPr>
          <p:cNvPr id="474" name="Google Shape;474;p46"/>
          <p:cNvSpPr txBox="1"/>
          <p:nvPr/>
        </p:nvSpPr>
        <p:spPr>
          <a:xfrm>
            <a:off x="470177" y="3789040"/>
            <a:ext cx="6264600" cy="23088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 elev nu va avea relații profunde cu alte persoane. Relațiile sunt foarte importante în dezvoltarea integrală a unei persoane. Lipsa relațiilor poate genera multe probleme în funcție de comunicare, creștere internă, dezvoltare morală etc.</a:t>
            </a:r>
            <a:endParaRPr sz="1800">
              <a:solidFill>
                <a:schemeClr val="dk1"/>
              </a:solidFill>
              <a:latin typeface="Arial"/>
              <a:ea typeface="Arial"/>
              <a:cs typeface="Arial"/>
              <a:sym typeface="Arial"/>
            </a:endParaRPr>
          </a:p>
        </p:txBody>
      </p:sp>
      <p:sp>
        <p:nvSpPr>
          <p:cNvPr id="475" name="Google Shape;475;p46"/>
          <p:cNvSpPr/>
          <p:nvPr/>
        </p:nvSpPr>
        <p:spPr>
          <a:xfrm>
            <a:off x="7034770" y="6237726"/>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7"/>
          <p:cNvSpPr txBox="1"/>
          <p:nvPr>
            <p:ph type="title"/>
          </p:nvPr>
        </p:nvSpPr>
        <p:spPr>
          <a:xfrm>
            <a:off x="457200" y="152718"/>
            <a:ext cx="6563072"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l-PL"/>
              <a:t>CEEA CE AR TREBUI SĂ FACI (1)</a:t>
            </a:r>
            <a:endParaRPr/>
          </a:p>
        </p:txBody>
      </p:sp>
      <p:sp>
        <p:nvSpPr>
          <p:cNvPr id="481" name="Google Shape;481;p47"/>
          <p:cNvSpPr txBox="1"/>
          <p:nvPr>
            <p:ph idx="1" type="body"/>
          </p:nvPr>
        </p:nvSpPr>
        <p:spPr>
          <a:xfrm>
            <a:off x="395536" y="4149080"/>
            <a:ext cx="7931224" cy="2337123"/>
          </a:xfrm>
          <a:prstGeom prst="rect">
            <a:avLst/>
          </a:prstGeom>
          <a:noFill/>
          <a:ln>
            <a:noFill/>
          </a:ln>
        </p:spPr>
        <p:txBody>
          <a:bodyPr anchorCtr="0" anchor="t" bIns="45700" lIns="91425" spcFirstLastPara="1" rIns="91425" wrap="square" tIns="45700">
            <a:normAutofit/>
          </a:bodyPr>
          <a:lstStyle/>
          <a:p>
            <a:pPr indent="-381000" lvl="0" marL="457200" rtl="0" algn="just">
              <a:spcBef>
                <a:spcPts val="0"/>
              </a:spcBef>
              <a:spcAft>
                <a:spcPts val="0"/>
              </a:spcAft>
              <a:buSzPts val="2400"/>
              <a:buChar char="●"/>
            </a:pPr>
            <a:r>
              <a:rPr b="0" lang="pl-PL" sz="2400"/>
              <a:t>Lucrează la o relație bună între tine și elev (arătați-vă atenția unul altuia; discută cu el despre probleme, dar și despre hobby-uri, interese - arătă că această relație nu trebuie să fie doar formală).</a:t>
            </a:r>
            <a:endParaRPr/>
          </a:p>
        </p:txBody>
      </p:sp>
      <p:pic>
        <p:nvPicPr>
          <p:cNvPr id="482" name="Google Shape;482;p47"/>
          <p:cNvPicPr preferRelativeResize="0"/>
          <p:nvPr/>
        </p:nvPicPr>
        <p:blipFill rotWithShape="1">
          <a:blip r:embed="rId3">
            <a:alphaModFix/>
          </a:blip>
          <a:srcRect b="0" l="0" r="0" t="0"/>
          <a:stretch/>
        </p:blipFill>
        <p:spPr>
          <a:xfrm>
            <a:off x="6639080" y="1700808"/>
            <a:ext cx="2087848" cy="2071537"/>
          </a:xfrm>
          <a:prstGeom prst="rect">
            <a:avLst/>
          </a:prstGeom>
          <a:noFill/>
          <a:ln>
            <a:noFill/>
          </a:ln>
        </p:spPr>
      </p:pic>
      <p:sp>
        <p:nvSpPr>
          <p:cNvPr id="483" name="Google Shape;483;p47"/>
          <p:cNvSpPr txBox="1"/>
          <p:nvPr/>
        </p:nvSpPr>
        <p:spPr>
          <a:xfrm>
            <a:off x="467544" y="1700808"/>
            <a:ext cx="5976600" cy="2308800"/>
          </a:xfrm>
          <a:prstGeom prst="rect">
            <a:avLst/>
          </a:prstGeom>
          <a:noFill/>
          <a:ln>
            <a:noFill/>
          </a:ln>
        </p:spPr>
        <p:txBody>
          <a:bodyPr anchorCtr="0" anchor="t" bIns="45700" lIns="91425" spcFirstLastPara="1" rIns="91425" wrap="square" tIns="45700">
            <a:spAutoFit/>
          </a:bodyPr>
          <a:lstStyle/>
          <a:p>
            <a:pPr indent="-381000" lvl="0" marL="457200" marR="0" rtl="0" algn="just">
              <a:spcBef>
                <a:spcPts val="0"/>
              </a:spcBef>
              <a:spcAft>
                <a:spcPts val="0"/>
              </a:spcAft>
              <a:buClr>
                <a:schemeClr val="dk1"/>
              </a:buClr>
              <a:buSzPts val="2400"/>
              <a:buChar char="●"/>
            </a:pPr>
            <a:r>
              <a:rPr lang="pl-PL" sz="2400">
                <a:solidFill>
                  <a:schemeClr val="dk1"/>
                </a:solidFill>
              </a:rPr>
              <a:t>Lucrează la integrarea dintre un elev și o clasă (încurajează elevii să aibă contact cu elevul izolat; organizează jocuri și exerciții de integrare, discută cu elevii despre cum să fiți un bun prieten).</a:t>
            </a:r>
            <a:endParaRPr sz="1800">
              <a:solidFill>
                <a:schemeClr val="dk1"/>
              </a:solidFill>
              <a:latin typeface="Arial"/>
              <a:ea typeface="Arial"/>
              <a:cs typeface="Arial"/>
              <a:sym typeface="Arial"/>
            </a:endParaRPr>
          </a:p>
        </p:txBody>
      </p:sp>
      <p:sp>
        <p:nvSpPr>
          <p:cNvPr id="484" name="Google Shape;484;p47"/>
          <p:cNvSpPr/>
          <p:nvPr/>
        </p:nvSpPr>
        <p:spPr>
          <a:xfrm>
            <a:off x="6966301" y="379040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8"/>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l-PL"/>
              <a:t>CEEA CE AR TREBUI SĂ FACI (2)</a:t>
            </a:r>
            <a:endParaRPr/>
          </a:p>
        </p:txBody>
      </p:sp>
      <p:sp>
        <p:nvSpPr>
          <p:cNvPr id="490" name="Google Shape;490;p48"/>
          <p:cNvSpPr txBox="1"/>
          <p:nvPr>
            <p:ph idx="1" type="body"/>
          </p:nvPr>
        </p:nvSpPr>
        <p:spPr>
          <a:xfrm>
            <a:off x="457200" y="1752601"/>
            <a:ext cx="7620000" cy="3332584"/>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80"/>
              </a:spcBef>
              <a:spcAft>
                <a:spcPts val="0"/>
              </a:spcAft>
              <a:buSzPts val="2400"/>
              <a:buChar char="●"/>
            </a:pPr>
            <a:r>
              <a:rPr b="0" lang="pl-PL" sz="2400"/>
              <a:t>Dezvoltă abilități de comunicare la un elev (pregătește o lecție despre sfaturi practice pentru comunicare; fă exerciții despre comunicare; încurajează copiii să comunice).</a:t>
            </a:r>
            <a:endParaRPr b="0" sz="2400"/>
          </a:p>
          <a:p>
            <a:pPr indent="-381000" lvl="0" marL="457200" rtl="0" algn="just">
              <a:spcBef>
                <a:spcPts val="0"/>
              </a:spcBef>
              <a:spcAft>
                <a:spcPts val="0"/>
              </a:spcAft>
              <a:buSzPts val="2400"/>
              <a:buChar char="●"/>
            </a:pPr>
            <a:r>
              <a:rPr b="0" lang="pl-PL" sz="2400"/>
              <a:t>Încurajează ceilalți copii să vorbească și să petreacă timp cu un elev care se izolează. Discută cu patru / cinci elevi în mod privat - cere-le să integreze elevul izolat</a:t>
            </a:r>
            <a:endParaRPr b="0" sz="2400"/>
          </a:p>
        </p:txBody>
      </p:sp>
      <p:pic>
        <p:nvPicPr>
          <p:cNvPr id="491" name="Google Shape;491;p48"/>
          <p:cNvPicPr preferRelativeResize="0"/>
          <p:nvPr/>
        </p:nvPicPr>
        <p:blipFill rotWithShape="1">
          <a:blip r:embed="rId3">
            <a:alphaModFix/>
          </a:blip>
          <a:srcRect b="0" l="0" r="0" t="0"/>
          <a:stretch/>
        </p:blipFill>
        <p:spPr>
          <a:xfrm>
            <a:off x="6551299" y="4581128"/>
            <a:ext cx="2085285" cy="2060848"/>
          </a:xfrm>
          <a:prstGeom prst="rect">
            <a:avLst/>
          </a:prstGeom>
          <a:noFill/>
          <a:ln>
            <a:noFill/>
          </a:ln>
        </p:spPr>
      </p:pic>
      <p:sp>
        <p:nvSpPr>
          <p:cNvPr id="492" name="Google Shape;492;p48"/>
          <p:cNvSpPr txBox="1"/>
          <p:nvPr/>
        </p:nvSpPr>
        <p:spPr>
          <a:xfrm>
            <a:off x="539550" y="5041450"/>
            <a:ext cx="6011700" cy="15699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Lucrează la respectul de sine adecvat la un elev - construește-i încrederea în sine, dar arată-i și ce poate schimba în comportamentul său.</a:t>
            </a:r>
            <a:endParaRPr sz="1800">
              <a:solidFill>
                <a:schemeClr val="dk1"/>
              </a:solidFill>
              <a:latin typeface="Arial"/>
              <a:ea typeface="Arial"/>
              <a:cs typeface="Arial"/>
              <a:sym typeface="Arial"/>
            </a:endParaRPr>
          </a:p>
        </p:txBody>
      </p:sp>
      <p:sp>
        <p:nvSpPr>
          <p:cNvPr id="493" name="Google Shape;493;p48"/>
          <p:cNvSpPr/>
          <p:nvPr/>
        </p:nvSpPr>
        <p:spPr>
          <a:xfrm>
            <a:off x="7092063" y="6641976"/>
            <a:ext cx="14334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9"/>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l-PL"/>
              <a:t>CEEA CE AR TREBUI SĂ FACI (3)</a:t>
            </a:r>
            <a:endParaRPr/>
          </a:p>
        </p:txBody>
      </p:sp>
      <p:sp>
        <p:nvSpPr>
          <p:cNvPr id="499" name="Google Shape;499;p49"/>
          <p:cNvSpPr txBox="1"/>
          <p:nvPr>
            <p:ph idx="1" type="body"/>
          </p:nvPr>
        </p:nvSpPr>
        <p:spPr>
          <a:xfrm>
            <a:off x="457200" y="1752601"/>
            <a:ext cx="8147248" cy="3476600"/>
          </a:xfrm>
          <a:prstGeom prst="rect">
            <a:avLst/>
          </a:prstGeom>
          <a:noFill/>
          <a:ln>
            <a:noFill/>
          </a:ln>
        </p:spPr>
        <p:txBody>
          <a:bodyPr anchorCtr="0" anchor="t" bIns="45700" lIns="91425" spcFirstLastPara="1" rIns="91425" wrap="square" tIns="45700">
            <a:normAutofit/>
          </a:bodyPr>
          <a:lstStyle/>
          <a:p>
            <a:pPr indent="-381000" lvl="0" marL="457200" rtl="0" algn="just">
              <a:spcBef>
                <a:spcPts val="1080"/>
              </a:spcBef>
              <a:spcAft>
                <a:spcPts val="0"/>
              </a:spcAft>
              <a:buSzPts val="2400"/>
              <a:buChar char="●"/>
            </a:pPr>
            <a:r>
              <a:rPr b="0" lang="pl-PL" sz="2400"/>
              <a:t>Fii amabili cu elevii și arăta-le dorința de a-i ajuta în dificultățile lor școlare și private.</a:t>
            </a:r>
            <a:endParaRPr b="0" sz="2400"/>
          </a:p>
          <a:p>
            <a:pPr indent="-381000" lvl="0" marL="457200" rtl="0" algn="just">
              <a:spcBef>
                <a:spcPts val="0"/>
              </a:spcBef>
              <a:spcAft>
                <a:spcPts val="0"/>
              </a:spcAft>
              <a:buSzPts val="2400"/>
              <a:buChar char="●"/>
            </a:pPr>
            <a:r>
              <a:rPr b="0" lang="pl-PL" sz="2400"/>
              <a:t>Arătă lumea ca fiind prietenoasă, plină de surprize și oameni la fel de buni și amabili. Acesta va ajuta un elev să depășească neîncrederea.</a:t>
            </a:r>
            <a:endParaRPr b="0" sz="2400"/>
          </a:p>
          <a:p>
            <a:pPr indent="-381000" lvl="0" marL="457200" rtl="0" algn="just">
              <a:spcBef>
                <a:spcPts val="0"/>
              </a:spcBef>
              <a:spcAft>
                <a:spcPts val="0"/>
              </a:spcAft>
              <a:buSzPts val="2400"/>
              <a:buChar char="●"/>
            </a:pPr>
            <a:r>
              <a:rPr b="0" lang="pl-PL" sz="2400"/>
              <a:t>Lucrează la activarea socială a unui elev. Implică-l în organizarea de evenimente și excursii la curs. Încurajează-l să participe la diverse proiecte de echipă, jocuri etc.</a:t>
            </a:r>
            <a:endParaRPr b="0" sz="2400"/>
          </a:p>
        </p:txBody>
      </p:sp>
      <p:pic>
        <p:nvPicPr>
          <p:cNvPr id="500" name="Google Shape;500;p49"/>
          <p:cNvPicPr preferRelativeResize="0"/>
          <p:nvPr/>
        </p:nvPicPr>
        <p:blipFill rotWithShape="1">
          <a:blip r:embed="rId3">
            <a:alphaModFix/>
          </a:blip>
          <a:srcRect b="0" l="0" r="0" t="0"/>
          <a:stretch/>
        </p:blipFill>
        <p:spPr>
          <a:xfrm>
            <a:off x="955714" y="4202832"/>
            <a:ext cx="6984774" cy="3492387"/>
          </a:xfrm>
          <a:prstGeom prst="rect">
            <a:avLst/>
          </a:prstGeom>
          <a:noFill/>
          <a:ln>
            <a:noFill/>
          </a:ln>
        </p:spPr>
      </p:pic>
      <p:sp>
        <p:nvSpPr>
          <p:cNvPr id="501" name="Google Shape;501;p49"/>
          <p:cNvSpPr/>
          <p:nvPr/>
        </p:nvSpPr>
        <p:spPr>
          <a:xfrm>
            <a:off x="6156176" y="659639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DE CE OAMENII SUNT AGRESIVI?</a:t>
            </a:r>
            <a:endParaRPr/>
          </a:p>
        </p:txBody>
      </p:sp>
      <p:sp>
        <p:nvSpPr>
          <p:cNvPr id="131" name="Google Shape;131;p5"/>
          <p:cNvSpPr txBox="1"/>
          <p:nvPr>
            <p:ph idx="1" type="body"/>
          </p:nvPr>
        </p:nvSpPr>
        <p:spPr>
          <a:xfrm>
            <a:off x="457200" y="1752600"/>
            <a:ext cx="7787208" cy="4772744"/>
          </a:xfrm>
          <a:prstGeom prst="rect">
            <a:avLst/>
          </a:prstGeom>
          <a:noFill/>
          <a:ln>
            <a:noFill/>
          </a:ln>
        </p:spPr>
        <p:txBody>
          <a:bodyPr anchorCtr="0" anchor="t" bIns="45700" lIns="91425" spcFirstLastPara="1" rIns="91425" wrap="square" tIns="45700">
            <a:noAutofit/>
          </a:bodyPr>
          <a:lstStyle/>
          <a:p>
            <a:pPr indent="0" lvl="0" marL="0" rtl="0" algn="l">
              <a:spcBef>
                <a:spcPts val="1080"/>
              </a:spcBef>
              <a:spcAft>
                <a:spcPts val="0"/>
              </a:spcAft>
              <a:buClr>
                <a:schemeClr val="dk1"/>
              </a:buClr>
              <a:buSzPts val="1100"/>
              <a:buFont typeface="Arial"/>
              <a:buNone/>
            </a:pPr>
            <a:r>
              <a:rPr b="0" lang="pl-PL" sz="2400"/>
              <a:t>Oamenii sunt agresivi:</a:t>
            </a:r>
            <a:endParaRPr b="0" sz="2400"/>
          </a:p>
          <a:p>
            <a:pPr indent="-381000" lvl="0" marL="457200" rtl="0" algn="l">
              <a:spcBef>
                <a:spcPts val="1080"/>
              </a:spcBef>
              <a:spcAft>
                <a:spcPts val="0"/>
              </a:spcAft>
              <a:buSzPts val="2400"/>
              <a:buChar char="●"/>
            </a:pPr>
            <a:r>
              <a:rPr b="0" lang="pl-PL" sz="2400"/>
              <a:t>ca să exprime furie sau ostilitate,</a:t>
            </a:r>
            <a:endParaRPr b="0" sz="2400"/>
          </a:p>
          <a:p>
            <a:pPr indent="-381000" lvl="0" marL="457200" rtl="0" algn="l">
              <a:spcBef>
                <a:spcPts val="0"/>
              </a:spcBef>
              <a:spcAft>
                <a:spcPts val="0"/>
              </a:spcAft>
              <a:buSzPts val="2400"/>
              <a:buChar char="●"/>
            </a:pPr>
            <a:r>
              <a:rPr b="0" lang="pl-PL" sz="2400"/>
              <a:t>ca ă afirme dominația,</a:t>
            </a:r>
            <a:endParaRPr b="0" sz="2400"/>
          </a:p>
          <a:p>
            <a:pPr indent="-381000" lvl="0" marL="457200" rtl="0" algn="l">
              <a:spcBef>
                <a:spcPts val="0"/>
              </a:spcBef>
              <a:spcAft>
                <a:spcPts val="0"/>
              </a:spcAft>
              <a:buSzPts val="2400"/>
              <a:buChar char="●"/>
            </a:pPr>
            <a:r>
              <a:rPr b="0" lang="pl-PL" sz="2400"/>
              <a:t>pentru a intimida sau a amenința,</a:t>
            </a:r>
            <a:endParaRPr b="0" sz="2400"/>
          </a:p>
          <a:p>
            <a:pPr indent="-381000" lvl="0" marL="457200" rtl="0" algn="l">
              <a:spcBef>
                <a:spcPts val="0"/>
              </a:spcBef>
              <a:spcAft>
                <a:spcPts val="0"/>
              </a:spcAft>
              <a:buSzPts val="2400"/>
              <a:buChar char="●"/>
            </a:pPr>
            <a:r>
              <a:rPr b="0" lang="pl-PL" sz="2400"/>
              <a:t>pentru a atinge un scop,</a:t>
            </a:r>
            <a:endParaRPr b="0" sz="2400"/>
          </a:p>
          <a:p>
            <a:pPr indent="-381000" lvl="0" marL="457200" rtl="0" algn="l">
              <a:spcBef>
                <a:spcPts val="0"/>
              </a:spcBef>
              <a:spcAft>
                <a:spcPts val="0"/>
              </a:spcAft>
              <a:buSzPts val="2400"/>
              <a:buChar char="●"/>
            </a:pPr>
            <a:r>
              <a:rPr b="0" lang="pl-PL" sz="2400"/>
              <a:t>pentru a exprima posesiunea,</a:t>
            </a:r>
            <a:endParaRPr b="0" sz="2400"/>
          </a:p>
          <a:p>
            <a:pPr indent="-381000" lvl="0" marL="457200" rtl="0" algn="l">
              <a:spcBef>
                <a:spcPts val="0"/>
              </a:spcBef>
              <a:spcAft>
                <a:spcPts val="0"/>
              </a:spcAft>
              <a:buSzPts val="2400"/>
              <a:buChar char="●"/>
            </a:pPr>
            <a:r>
              <a:rPr b="0" lang="pl-PL" sz="2400"/>
              <a:t>ca să concureze cu ceilalți.</a:t>
            </a:r>
            <a:endParaRPr b="0" sz="2400"/>
          </a:p>
          <a:p>
            <a:pPr indent="0" lvl="0" marL="0" rtl="0" algn="l">
              <a:spcBef>
                <a:spcPts val="1080"/>
              </a:spcBef>
              <a:spcAft>
                <a:spcPts val="0"/>
              </a:spcAft>
              <a:buClr>
                <a:schemeClr val="dk1"/>
              </a:buClr>
              <a:buSzPts val="1100"/>
              <a:buFont typeface="Arial"/>
              <a:buNone/>
            </a:pPr>
            <a:r>
              <a:t/>
            </a:r>
            <a:endParaRPr b="0" sz="2400"/>
          </a:p>
          <a:p>
            <a:pPr indent="0" lvl="0" marL="0" rtl="0" algn="l">
              <a:spcBef>
                <a:spcPts val="1080"/>
              </a:spcBef>
              <a:spcAft>
                <a:spcPts val="0"/>
              </a:spcAft>
              <a:buClr>
                <a:schemeClr val="dk1"/>
              </a:buClr>
              <a:buSzPts val="1100"/>
              <a:buFont typeface="Arial"/>
              <a:buNone/>
            </a:pPr>
            <a:r>
              <a:rPr b="0" lang="pl-PL" sz="2400"/>
              <a:t>Agresiunea poate fi, de asemenea, un răspuns la frică sau o reacție la durere.</a:t>
            </a:r>
            <a:endParaRPr b="0" sz="2400"/>
          </a:p>
          <a:p>
            <a:pPr indent="0" lvl="0" marL="0" rtl="0" algn="l">
              <a:spcBef>
                <a:spcPts val="1080"/>
              </a:spcBef>
              <a:spcAft>
                <a:spcPts val="0"/>
              </a:spcAft>
              <a:buClr>
                <a:schemeClr val="dk1"/>
              </a:buClr>
              <a:buSzPts val="2400"/>
              <a:buNone/>
            </a:pPr>
            <a:r>
              <a:t/>
            </a:r>
            <a:endParaRPr b="0"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0"/>
          <p:cNvSpPr txBox="1"/>
          <p:nvPr>
            <p:ph type="title"/>
          </p:nvPr>
        </p:nvSpPr>
        <p:spPr>
          <a:xfrm>
            <a:off x="457200" y="152718"/>
            <a:ext cx="6491064"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l-PL"/>
              <a:t>CEEA CE AR TREBUI SĂ FACI (4)</a:t>
            </a:r>
            <a:endParaRPr/>
          </a:p>
        </p:txBody>
      </p:sp>
      <p:sp>
        <p:nvSpPr>
          <p:cNvPr id="507" name="Google Shape;507;p50"/>
          <p:cNvSpPr txBox="1"/>
          <p:nvPr>
            <p:ph idx="1" type="body"/>
          </p:nvPr>
        </p:nvSpPr>
        <p:spPr>
          <a:xfrm>
            <a:off x="492056" y="1916832"/>
            <a:ext cx="7620000" cy="1892424"/>
          </a:xfrm>
          <a:prstGeom prst="rect">
            <a:avLst/>
          </a:prstGeom>
          <a:noFill/>
          <a:ln>
            <a:noFill/>
          </a:ln>
        </p:spPr>
        <p:txBody>
          <a:bodyPr anchorCtr="0" anchor="t" bIns="45700" lIns="91425" spcFirstLastPara="1" rIns="91425" wrap="square" tIns="45700">
            <a:normAutofit/>
          </a:bodyPr>
          <a:lstStyle/>
          <a:p>
            <a:pPr indent="-381000" lvl="0" marL="457200" rtl="0" algn="l">
              <a:spcBef>
                <a:spcPts val="0"/>
              </a:spcBef>
              <a:spcAft>
                <a:spcPts val="0"/>
              </a:spcAft>
              <a:buSzPts val="2400"/>
              <a:buChar char="●"/>
            </a:pPr>
            <a:r>
              <a:rPr b="0" lang="pl-PL" sz="2400"/>
              <a:t>Formează o atitudine de perseverență într-un elev (fă-l conștient de faptul că eșecurile fac parte din procesul de dezvoltare; lăudă-l pe elev când arată perseverență în contactul cu oamenii).</a:t>
            </a:r>
            <a:endParaRPr/>
          </a:p>
        </p:txBody>
      </p:sp>
      <p:pic>
        <p:nvPicPr>
          <p:cNvPr id="508" name="Google Shape;508;p50"/>
          <p:cNvPicPr preferRelativeResize="0"/>
          <p:nvPr/>
        </p:nvPicPr>
        <p:blipFill rotWithShape="1">
          <a:blip r:embed="rId3">
            <a:alphaModFix/>
          </a:blip>
          <a:srcRect b="0" l="0" r="0" t="0"/>
          <a:stretch/>
        </p:blipFill>
        <p:spPr>
          <a:xfrm>
            <a:off x="6804248" y="3645024"/>
            <a:ext cx="1816796" cy="2344252"/>
          </a:xfrm>
          <a:prstGeom prst="rect">
            <a:avLst/>
          </a:prstGeom>
          <a:noFill/>
          <a:ln>
            <a:noFill/>
          </a:ln>
        </p:spPr>
      </p:pic>
      <p:sp>
        <p:nvSpPr>
          <p:cNvPr id="509" name="Google Shape;509;p50"/>
          <p:cNvSpPr txBox="1"/>
          <p:nvPr/>
        </p:nvSpPr>
        <p:spPr>
          <a:xfrm>
            <a:off x="492056" y="3861048"/>
            <a:ext cx="6120600" cy="19395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Include părinții într-un proces de integrare între un elev și societate (arătă-i idei cum pot ajuta, de exemplu, pot încuraja un copil să întâlnească alți copii după școală).</a:t>
            </a:r>
            <a:endParaRPr sz="1800">
              <a:solidFill>
                <a:schemeClr val="dk1"/>
              </a:solidFill>
              <a:latin typeface="Arial"/>
              <a:ea typeface="Arial"/>
              <a:cs typeface="Arial"/>
              <a:sym typeface="Arial"/>
            </a:endParaRPr>
          </a:p>
        </p:txBody>
      </p:sp>
      <p:sp>
        <p:nvSpPr>
          <p:cNvPr id="510" name="Google Shape;510;p50"/>
          <p:cNvSpPr/>
          <p:nvPr/>
        </p:nvSpPr>
        <p:spPr>
          <a:xfrm>
            <a:off x="6995943" y="5993319"/>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l-PL" sz="4000">
                <a:solidFill>
                  <a:srgbClr val="08A5EF"/>
                </a:solidFill>
                <a:latin typeface="Calibri"/>
                <a:ea typeface="Calibri"/>
                <a:cs typeface="Calibri"/>
                <a:sym typeface="Calibri"/>
              </a:rPr>
              <a:t>ETAPE DE CREARE A STRATEGIEI DE LUCRU CU UN ELEV CARE ÎȘI CONCENTREAZĂ ATENȚIA PE SINE</a:t>
            </a:r>
            <a:endParaRPr sz="4000">
              <a:solidFill>
                <a:srgbClr val="08A5EF"/>
              </a:solidFill>
              <a:latin typeface="Calibri"/>
              <a:ea typeface="Calibri"/>
              <a:cs typeface="Calibri"/>
              <a:sym typeface="Calibri"/>
            </a:endParaRPr>
          </a:p>
        </p:txBody>
      </p:sp>
      <p:sp>
        <p:nvSpPr>
          <p:cNvPr id="517" name="Google Shape;517;p5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2000"/>
              <a:buNone/>
            </a:pPr>
            <a:r>
              <a:rPr lang="pl-PL"/>
              <a:t> </a:t>
            </a:r>
            <a:endParaRPr/>
          </a:p>
        </p:txBody>
      </p:sp>
      <p:pic>
        <p:nvPicPr>
          <p:cNvPr id="518" name="Google Shape;518;p5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519" name="Google Shape;519;p5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l-PL" sz="1400">
                <a:solidFill>
                  <a:schemeClr val="dk1"/>
                </a:solidFill>
                <a:latin typeface="Arial"/>
                <a:ea typeface="Arial"/>
                <a:cs typeface="Arial"/>
                <a:sym typeface="Arial"/>
              </a:rPr>
              <a:t>ERASMUS + 2019-1-PL01- KA201-06486</a:t>
            </a:r>
            <a:endParaRPr sz="1050">
              <a:solidFill>
                <a:schemeClr val="dk2"/>
              </a:solidFill>
              <a:latin typeface="Arial"/>
              <a:ea typeface="Arial"/>
              <a:cs typeface="Arial"/>
              <a:sym typeface="Arial"/>
            </a:endParaRPr>
          </a:p>
        </p:txBody>
      </p:sp>
      <p:sp>
        <p:nvSpPr>
          <p:cNvPr id="520" name="Google Shape;520;p5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1800">
                <a:solidFill>
                  <a:srgbClr val="EF8E7B"/>
                </a:solidFill>
              </a:rPr>
              <a:t>Probleme în relațiile cu adulții</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INTRODUCERE</a:t>
            </a:r>
            <a:endParaRPr/>
          </a:p>
        </p:txBody>
      </p:sp>
      <p:sp>
        <p:nvSpPr>
          <p:cNvPr id="526" name="Google Shape;526;p52"/>
          <p:cNvSpPr txBox="1"/>
          <p:nvPr>
            <p:ph idx="1" type="body"/>
          </p:nvPr>
        </p:nvSpPr>
        <p:spPr>
          <a:xfrm>
            <a:off x="457200" y="1752600"/>
            <a:ext cx="8291264" cy="4373563"/>
          </a:xfrm>
          <a:prstGeom prst="rect">
            <a:avLst/>
          </a:prstGeom>
          <a:noFill/>
          <a:ln>
            <a:noFill/>
          </a:ln>
        </p:spPr>
        <p:txBody>
          <a:bodyPr anchorCtr="0" anchor="t" bIns="45700" lIns="91425" spcFirstLastPara="1" rIns="91425" wrap="square" tIns="45700">
            <a:normAutofit/>
          </a:bodyPr>
          <a:lstStyle/>
          <a:p>
            <a:pPr indent="0" lvl="0" marL="0" rtl="0" algn="just">
              <a:spcBef>
                <a:spcPts val="1080"/>
              </a:spcBef>
              <a:spcAft>
                <a:spcPts val="0"/>
              </a:spcAft>
              <a:buClr>
                <a:schemeClr val="dk1"/>
              </a:buClr>
              <a:buSzPts val="1100"/>
              <a:buFont typeface="Arial"/>
              <a:buNone/>
            </a:pPr>
            <a:r>
              <a:rPr b="0" lang="pl-PL" sz="2400"/>
              <a:t>Cel mai adesea încercările copiilor </a:t>
            </a:r>
            <a:r>
              <a:rPr lang="pl-PL" sz="2400"/>
              <a:t>de a concentra atenția oamenilor asupra lor</a:t>
            </a:r>
            <a:r>
              <a:rPr b="0" lang="pl-PL" sz="2400"/>
              <a:t> este rezultatul unei puternice nevoi de a fi acceptați.</a:t>
            </a:r>
            <a:endParaRPr b="0" sz="2400"/>
          </a:p>
          <a:p>
            <a:pPr indent="0" lvl="0" marL="0" rtl="0" algn="just">
              <a:spcBef>
                <a:spcPts val="1080"/>
              </a:spcBef>
              <a:spcAft>
                <a:spcPts val="0"/>
              </a:spcAft>
              <a:buClr>
                <a:schemeClr val="dk1"/>
              </a:buClr>
              <a:buSzPts val="1100"/>
              <a:buFont typeface="Arial"/>
              <a:buNone/>
            </a:pPr>
            <a:r>
              <a:rPr b="0" lang="pl-PL" sz="2400"/>
              <a:t>Este bine să știm că încercările copiilor de a concentra atenția cuiva asupra lor nu reprezintă o manipulare și o acțiune conștientă. De obicei, copiii nu știu de ce încearcă să atragă atenția cuiva.</a:t>
            </a:r>
            <a:endParaRPr b="0" sz="2400"/>
          </a:p>
          <a:p>
            <a:pPr indent="0" lvl="0" marL="0" rtl="0" algn="just">
              <a:spcBef>
                <a:spcPts val="1080"/>
              </a:spcBef>
              <a:spcAft>
                <a:spcPts val="0"/>
              </a:spcAft>
              <a:buClr>
                <a:schemeClr val="dk1"/>
              </a:buClr>
              <a:buSzPts val="2400"/>
              <a:buNone/>
            </a:pPr>
            <a:r>
              <a:t/>
            </a:r>
            <a:endParaRPr b="0" sz="2400"/>
          </a:p>
        </p:txBody>
      </p:sp>
      <p:pic>
        <p:nvPicPr>
          <p:cNvPr id="527" name="Google Shape;527;p52"/>
          <p:cNvPicPr preferRelativeResize="0"/>
          <p:nvPr/>
        </p:nvPicPr>
        <p:blipFill rotWithShape="1">
          <a:blip r:embed="rId3">
            <a:alphaModFix/>
          </a:blip>
          <a:srcRect b="0" l="0" r="0" t="0"/>
          <a:stretch/>
        </p:blipFill>
        <p:spPr>
          <a:xfrm>
            <a:off x="2297024" y="4596226"/>
            <a:ext cx="3079801" cy="2052375"/>
          </a:xfrm>
          <a:prstGeom prst="rect">
            <a:avLst/>
          </a:prstGeom>
          <a:solidFill>
            <a:srgbClr val="48C6FF"/>
          </a:solidFill>
          <a:ln>
            <a:noFill/>
          </a:ln>
          <a:effectLst>
            <a:outerShdw blurRad="38100" rotWithShape="0" algn="bl" dist="19050">
              <a:srgbClr val="000000">
                <a:alpha val="60000"/>
              </a:srgbClr>
            </a:outerShdw>
          </a:effectLst>
        </p:spPr>
      </p:pic>
      <p:sp>
        <p:nvSpPr>
          <p:cNvPr id="528" name="Google Shape;528;p52"/>
          <p:cNvSpPr/>
          <p:nvPr/>
        </p:nvSpPr>
        <p:spPr>
          <a:xfrm>
            <a:off x="2843808" y="664860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(1)</a:t>
            </a:r>
            <a:endParaRPr/>
          </a:p>
        </p:txBody>
      </p:sp>
      <p:sp>
        <p:nvSpPr>
          <p:cNvPr id="534" name="Google Shape;534;p53"/>
          <p:cNvSpPr txBox="1"/>
          <p:nvPr>
            <p:ph idx="1" type="body"/>
          </p:nvPr>
        </p:nvSpPr>
        <p:spPr>
          <a:xfrm>
            <a:off x="457200" y="1752601"/>
            <a:ext cx="8075240" cy="2900535"/>
          </a:xfrm>
          <a:prstGeom prst="rect">
            <a:avLst/>
          </a:prstGeom>
          <a:noFill/>
          <a:ln>
            <a:noFill/>
          </a:ln>
        </p:spPr>
        <p:txBody>
          <a:bodyPr anchorCtr="0" anchor="t" bIns="45700" lIns="91425" spcFirstLastPara="1" rIns="91425" wrap="square" tIns="45700">
            <a:noAutofit/>
          </a:bodyPr>
          <a:lstStyle/>
          <a:p>
            <a:pPr indent="-370840" lvl="0" marL="457200" rtl="0" algn="just">
              <a:lnSpc>
                <a:spcPct val="80000"/>
              </a:lnSpc>
              <a:spcBef>
                <a:spcPts val="1080"/>
              </a:spcBef>
              <a:spcAft>
                <a:spcPts val="0"/>
              </a:spcAft>
              <a:buSzPts val="2240"/>
              <a:buChar char="●"/>
            </a:pPr>
            <a:r>
              <a:rPr b="0" lang="pl-PL" sz="2240"/>
              <a:t>Un elev este tare zgomotos. Încearcă să întrerupă un profesor în timpul unei lecții. Interpune comentarii amuzante sau ironice. Își exprimă părerea despre lecții, subiecte sau despre un profesor sau alți copii.</a:t>
            </a:r>
            <a:endParaRPr b="0" sz="2240"/>
          </a:p>
          <a:p>
            <a:pPr indent="0" lvl="0" marL="0" rtl="0" algn="just">
              <a:lnSpc>
                <a:spcPct val="80000"/>
              </a:lnSpc>
              <a:spcBef>
                <a:spcPts val="1080"/>
              </a:spcBef>
              <a:spcAft>
                <a:spcPts val="0"/>
              </a:spcAft>
              <a:buSzPts val="935"/>
              <a:buNone/>
            </a:pPr>
            <a:r>
              <a:t/>
            </a:r>
            <a:endParaRPr b="0" sz="2240"/>
          </a:p>
          <a:p>
            <a:pPr indent="-370840" lvl="0" marL="457200" rtl="0" algn="just">
              <a:lnSpc>
                <a:spcPct val="80000"/>
              </a:lnSpc>
              <a:spcBef>
                <a:spcPts val="1080"/>
              </a:spcBef>
              <a:spcAft>
                <a:spcPts val="0"/>
              </a:spcAft>
              <a:buSzPts val="2240"/>
              <a:buChar char="●"/>
            </a:pPr>
            <a:r>
              <a:rPr b="0" lang="pl-PL" sz="2240"/>
              <a:t>Un elev caută aplauzele altor elevi făcând lucruri amuzante sau făcând glume. De asemenea, poate fi nepoliticos față de un profesor pentru a atrage atenția altor copii.</a:t>
            </a:r>
            <a:endParaRPr b="0" sz="2240"/>
          </a:p>
          <a:p>
            <a:pPr indent="0" lvl="0" marL="0" rtl="0" algn="just">
              <a:lnSpc>
                <a:spcPct val="80000"/>
              </a:lnSpc>
              <a:spcBef>
                <a:spcPts val="1080"/>
              </a:spcBef>
              <a:spcAft>
                <a:spcPts val="0"/>
              </a:spcAft>
              <a:buSzPts val="935"/>
              <a:buNone/>
            </a:pPr>
            <a:r>
              <a:t/>
            </a:r>
            <a:endParaRPr b="0" sz="2240"/>
          </a:p>
        </p:txBody>
      </p:sp>
      <p:pic>
        <p:nvPicPr>
          <p:cNvPr id="535" name="Google Shape;535;p53"/>
          <p:cNvPicPr preferRelativeResize="0"/>
          <p:nvPr/>
        </p:nvPicPr>
        <p:blipFill rotWithShape="1">
          <a:blip r:embed="rId3">
            <a:alphaModFix/>
          </a:blip>
          <a:srcRect b="0" l="0" r="0" t="0"/>
          <a:stretch/>
        </p:blipFill>
        <p:spPr>
          <a:xfrm>
            <a:off x="5688418" y="4581128"/>
            <a:ext cx="3145061" cy="2095888"/>
          </a:xfrm>
          <a:prstGeom prst="rect">
            <a:avLst/>
          </a:prstGeom>
          <a:solidFill>
            <a:srgbClr val="48C6FF"/>
          </a:solidFill>
          <a:ln>
            <a:noFill/>
          </a:ln>
          <a:effectLst>
            <a:outerShdw blurRad="38100" rotWithShape="0" algn="bl" dist="19050">
              <a:srgbClr val="000000">
                <a:alpha val="60000"/>
              </a:srgbClr>
            </a:outerShdw>
          </a:effectLst>
        </p:spPr>
      </p:pic>
      <p:sp>
        <p:nvSpPr>
          <p:cNvPr id="536" name="Google Shape;536;p53"/>
          <p:cNvSpPr txBox="1"/>
          <p:nvPr/>
        </p:nvSpPr>
        <p:spPr>
          <a:xfrm>
            <a:off x="457194" y="4991636"/>
            <a:ext cx="5040600" cy="769500"/>
          </a:xfrm>
          <a:prstGeom prst="rect">
            <a:avLst/>
          </a:prstGeom>
          <a:noFill/>
          <a:ln>
            <a:noFill/>
          </a:ln>
        </p:spPr>
        <p:txBody>
          <a:bodyPr anchorCtr="0" anchor="t" bIns="45700" lIns="91425" spcFirstLastPara="1" rIns="91425" wrap="square" tIns="45700">
            <a:spAutoFit/>
          </a:bodyPr>
          <a:lstStyle/>
          <a:p>
            <a:pPr indent="-368300" lvl="0" marL="457200" marR="0" rtl="0" algn="l">
              <a:spcBef>
                <a:spcPts val="0"/>
              </a:spcBef>
              <a:spcAft>
                <a:spcPts val="0"/>
              </a:spcAft>
              <a:buClr>
                <a:schemeClr val="dk1"/>
              </a:buClr>
              <a:buSzPts val="2200"/>
              <a:buChar char="●"/>
            </a:pPr>
            <a:r>
              <a:rPr lang="pl-PL" sz="2200">
                <a:solidFill>
                  <a:schemeClr val="dk1"/>
                </a:solidFill>
              </a:rPr>
              <a:t>Un elev vine târziu la școală sau găsește motiv pentru a lipsi.</a:t>
            </a:r>
            <a:endParaRPr sz="2200">
              <a:solidFill>
                <a:schemeClr val="dk1"/>
              </a:solidFill>
              <a:latin typeface="Arial"/>
              <a:ea typeface="Arial"/>
              <a:cs typeface="Arial"/>
              <a:sym typeface="Arial"/>
            </a:endParaRPr>
          </a:p>
        </p:txBody>
      </p:sp>
      <p:pic>
        <p:nvPicPr>
          <p:cNvPr id="537" name="Google Shape;537;p53"/>
          <p:cNvPicPr preferRelativeResize="0"/>
          <p:nvPr/>
        </p:nvPicPr>
        <p:blipFill rotWithShape="1">
          <a:blip r:embed="rId4">
            <a:alphaModFix/>
          </a:blip>
          <a:srcRect b="11597" l="0" r="48686" t="46727"/>
          <a:stretch/>
        </p:blipFill>
        <p:spPr>
          <a:xfrm>
            <a:off x="1979712" y="5761131"/>
            <a:ext cx="1783236" cy="1022881"/>
          </a:xfrm>
          <a:prstGeom prst="rect">
            <a:avLst/>
          </a:prstGeom>
          <a:noFill/>
          <a:ln>
            <a:noFill/>
          </a:ln>
        </p:spPr>
      </p:pic>
      <p:sp>
        <p:nvSpPr>
          <p:cNvPr id="538" name="Google Shape;538;p53"/>
          <p:cNvSpPr/>
          <p:nvPr/>
        </p:nvSpPr>
        <p:spPr>
          <a:xfrm>
            <a:off x="4290278" y="6467183"/>
            <a:ext cx="139814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Pictures from pixabay.com</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(2)</a:t>
            </a:r>
            <a:endParaRPr/>
          </a:p>
        </p:txBody>
      </p:sp>
      <p:sp>
        <p:nvSpPr>
          <p:cNvPr id="544" name="Google Shape;544;p54"/>
          <p:cNvSpPr txBox="1"/>
          <p:nvPr>
            <p:ph idx="1" type="body"/>
          </p:nvPr>
        </p:nvSpPr>
        <p:spPr>
          <a:xfrm>
            <a:off x="451557" y="1630238"/>
            <a:ext cx="7620000" cy="1748408"/>
          </a:xfrm>
          <a:prstGeom prst="rect">
            <a:avLst/>
          </a:prstGeom>
          <a:noFill/>
          <a:ln>
            <a:noFill/>
          </a:ln>
        </p:spPr>
        <p:txBody>
          <a:bodyPr anchorCtr="0" anchor="t" bIns="45700" lIns="91425" spcFirstLastPara="1" rIns="91425" wrap="square" tIns="45700">
            <a:normAutofit/>
          </a:bodyPr>
          <a:lstStyle/>
          <a:p>
            <a:pPr indent="-381000" lvl="0" marL="457200" rtl="0" algn="l">
              <a:spcBef>
                <a:spcPts val="1080"/>
              </a:spcBef>
              <a:spcAft>
                <a:spcPts val="0"/>
              </a:spcAft>
              <a:buSzPts val="2400"/>
              <a:buChar char="●"/>
            </a:pPr>
            <a:r>
              <a:rPr b="0" lang="pl-PL" sz="2400"/>
              <a:t>Un elev încearcă să fie activ tot timpul, nu lasă ceilalți elevi să răspundă la întrebări sau să facă unele sarcini. O face chiar dacă nu știe răspunsul sau nu știe cum să îndeplinească sarcina.</a:t>
            </a:r>
            <a:endParaRPr b="0" sz="2400"/>
          </a:p>
        </p:txBody>
      </p:sp>
      <p:pic>
        <p:nvPicPr>
          <p:cNvPr id="545" name="Google Shape;545;p54"/>
          <p:cNvPicPr preferRelativeResize="0"/>
          <p:nvPr/>
        </p:nvPicPr>
        <p:blipFill rotWithShape="1">
          <a:blip r:embed="rId3">
            <a:alphaModFix/>
          </a:blip>
          <a:srcRect b="0" l="0" r="0" t="0"/>
          <a:stretch/>
        </p:blipFill>
        <p:spPr>
          <a:xfrm>
            <a:off x="6356213" y="3573016"/>
            <a:ext cx="2742135" cy="2924944"/>
          </a:xfrm>
          <a:prstGeom prst="rect">
            <a:avLst/>
          </a:prstGeom>
          <a:noFill/>
          <a:ln>
            <a:noFill/>
          </a:ln>
        </p:spPr>
      </p:pic>
      <p:sp>
        <p:nvSpPr>
          <p:cNvPr id="546" name="Google Shape;546;p54"/>
          <p:cNvSpPr txBox="1"/>
          <p:nvPr/>
        </p:nvSpPr>
        <p:spPr>
          <a:xfrm>
            <a:off x="451557" y="3212976"/>
            <a:ext cx="5904600" cy="34170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Un elev nu respectă regulile, le încalcă intenționat și fără niciun motiv. El nu ascultă cerințele unui profesor și nu simte rușine din cauza comportamentului său incorect.</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381000" lvl="0" marL="457200" marR="0" rtl="0" algn="l">
              <a:spcBef>
                <a:spcPts val="0"/>
              </a:spcBef>
              <a:spcAft>
                <a:spcPts val="0"/>
              </a:spcAft>
              <a:buClr>
                <a:schemeClr val="dk1"/>
              </a:buClr>
              <a:buSzPts val="2400"/>
              <a:buChar char="●"/>
            </a:pPr>
            <a:r>
              <a:rPr lang="pl-PL" sz="2400">
                <a:solidFill>
                  <a:schemeClr val="dk1"/>
                </a:solidFill>
              </a:rPr>
              <a:t>Un elev lipsește de acasă, nu ascultă de părinți, vine acasă târziu.</a:t>
            </a:r>
            <a:endParaRPr sz="2400">
              <a:solidFill>
                <a:schemeClr val="dk1"/>
              </a:solidFill>
            </a:endParaRPr>
          </a:p>
          <a:p>
            <a:pPr indent="0" lvl="0" marL="0" marR="0" rtl="0" algn="l">
              <a:spcBef>
                <a:spcPts val="0"/>
              </a:spcBef>
              <a:spcAft>
                <a:spcPts val="0"/>
              </a:spcAft>
              <a:buNone/>
            </a:pPr>
            <a:r>
              <a:t/>
            </a:r>
            <a:endParaRPr sz="2400">
              <a:solidFill>
                <a:schemeClr val="dk1"/>
              </a:solidFill>
            </a:endParaRPr>
          </a:p>
        </p:txBody>
      </p:sp>
      <p:sp>
        <p:nvSpPr>
          <p:cNvPr id="547" name="Google Shape;547;p54"/>
          <p:cNvSpPr/>
          <p:nvPr/>
        </p:nvSpPr>
        <p:spPr>
          <a:xfrm>
            <a:off x="6318851" y="649796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SIMPTOME (3)</a:t>
            </a:r>
            <a:endParaRPr/>
          </a:p>
        </p:txBody>
      </p:sp>
      <p:sp>
        <p:nvSpPr>
          <p:cNvPr id="553" name="Google Shape;553;p55"/>
          <p:cNvSpPr txBox="1"/>
          <p:nvPr>
            <p:ph idx="1" type="body"/>
          </p:nvPr>
        </p:nvSpPr>
        <p:spPr>
          <a:xfrm>
            <a:off x="457200" y="1752600"/>
            <a:ext cx="8075240" cy="4373563"/>
          </a:xfrm>
          <a:prstGeom prst="rect">
            <a:avLst/>
          </a:prstGeom>
          <a:noFill/>
          <a:ln>
            <a:noFill/>
          </a:ln>
        </p:spPr>
        <p:txBody>
          <a:bodyPr anchorCtr="0" anchor="t" bIns="45700" lIns="91425" spcFirstLastPara="1" rIns="91425" wrap="square" tIns="45700">
            <a:noAutofit/>
          </a:bodyPr>
          <a:lstStyle/>
          <a:p>
            <a:pPr indent="-370840" lvl="0" marL="457200" rtl="0" algn="l">
              <a:lnSpc>
                <a:spcPct val="90000"/>
              </a:lnSpc>
              <a:spcBef>
                <a:spcPts val="1000"/>
              </a:spcBef>
              <a:spcAft>
                <a:spcPts val="0"/>
              </a:spcAft>
              <a:buSzPts val="2240"/>
              <a:buChar char="●"/>
            </a:pPr>
            <a:r>
              <a:rPr b="0" lang="pl-PL" sz="2240"/>
              <a:t>Un elev se preface că nu poate rezolva </a:t>
            </a:r>
            <a:r>
              <a:rPr b="0" lang="pl-PL" sz="2240"/>
              <a:t>sarcini</a:t>
            </a:r>
            <a:r>
              <a:rPr b="0" lang="pl-PL" sz="2240"/>
              <a:t> sau exerciții pentru a obține ajutorul și atenția profesorului. Se poate preface, de asemenea, poate simula incapacitatea de a face lucruri de bază, pentru că atunci el atrage atenția cuiva.</a:t>
            </a:r>
            <a:endParaRPr b="0" sz="2240"/>
          </a:p>
          <a:p>
            <a:pPr indent="0" lvl="0" marL="0" rtl="0" algn="l">
              <a:lnSpc>
                <a:spcPct val="90000"/>
              </a:lnSpc>
              <a:spcBef>
                <a:spcPts val="1000"/>
              </a:spcBef>
              <a:spcAft>
                <a:spcPts val="0"/>
              </a:spcAft>
              <a:buSzPts val="935"/>
              <a:buNone/>
            </a:pPr>
            <a:r>
              <a:t/>
            </a:r>
            <a:endParaRPr b="0" sz="2240"/>
          </a:p>
          <a:p>
            <a:pPr indent="-370840" lvl="0" marL="457200" rtl="0" algn="l">
              <a:lnSpc>
                <a:spcPct val="90000"/>
              </a:lnSpc>
              <a:spcBef>
                <a:spcPts val="1000"/>
              </a:spcBef>
              <a:spcAft>
                <a:spcPts val="0"/>
              </a:spcAft>
              <a:buSzPts val="2240"/>
              <a:buChar char="●"/>
            </a:pPr>
            <a:r>
              <a:rPr b="0" lang="pl-PL" sz="2240"/>
              <a:t>În cazuri extreme, un student se rănește pe el însuși sau pe alți oameni, de exemplu, își rănește părți vizibile ale mâinilor, bate sau barjează alți copii. De asemenea, un elev poate distruge lucrurile altor persoane sau echipamentele școlare.</a:t>
            </a:r>
            <a:endParaRPr b="0" sz="2240"/>
          </a:p>
          <a:p>
            <a:pPr indent="0" lvl="0" marL="0" rtl="0" algn="l">
              <a:lnSpc>
                <a:spcPct val="90000"/>
              </a:lnSpc>
              <a:spcBef>
                <a:spcPts val="1000"/>
              </a:spcBef>
              <a:spcAft>
                <a:spcPts val="0"/>
              </a:spcAft>
              <a:buSzPts val="935"/>
              <a:buNone/>
            </a:pPr>
            <a:r>
              <a:t/>
            </a:r>
            <a:endParaRPr b="0" sz="2240"/>
          </a:p>
          <a:p>
            <a:pPr indent="-370840" lvl="0" marL="457200" rtl="0" algn="l">
              <a:lnSpc>
                <a:spcPct val="90000"/>
              </a:lnSpc>
              <a:spcBef>
                <a:spcPts val="1000"/>
              </a:spcBef>
              <a:spcAft>
                <a:spcPts val="0"/>
              </a:spcAft>
              <a:buSzPts val="2240"/>
              <a:buChar char="●"/>
            </a:pPr>
            <a:r>
              <a:rPr b="0" lang="pl-PL" sz="2240"/>
              <a:t>Un elev folosește cuvinte vulgare.</a:t>
            </a:r>
            <a:endParaRPr b="0" sz="2240"/>
          </a:p>
          <a:p>
            <a:pPr indent="0" lvl="0" marL="457200" rtl="0" algn="l">
              <a:lnSpc>
                <a:spcPct val="90000"/>
              </a:lnSpc>
              <a:spcBef>
                <a:spcPts val="1000"/>
              </a:spcBef>
              <a:spcAft>
                <a:spcPts val="0"/>
              </a:spcAft>
              <a:buSzPts val="935"/>
              <a:buNone/>
            </a:pPr>
            <a:r>
              <a:t/>
            </a:r>
            <a:endParaRPr b="0" sz="2240"/>
          </a:p>
        </p:txBody>
      </p:sp>
      <p:pic>
        <p:nvPicPr>
          <p:cNvPr id="554" name="Google Shape;554;p55"/>
          <p:cNvPicPr preferRelativeResize="0"/>
          <p:nvPr/>
        </p:nvPicPr>
        <p:blipFill rotWithShape="1">
          <a:blip r:embed="rId3">
            <a:alphaModFix/>
          </a:blip>
          <a:srcRect b="0" l="0" r="0" t="0"/>
          <a:stretch/>
        </p:blipFill>
        <p:spPr>
          <a:xfrm>
            <a:off x="7884157" y="4889994"/>
            <a:ext cx="1036115" cy="1797598"/>
          </a:xfrm>
          <a:prstGeom prst="rect">
            <a:avLst/>
          </a:prstGeom>
          <a:noFill/>
          <a:ln>
            <a:noFill/>
          </a:ln>
        </p:spPr>
      </p:pic>
      <p:pic>
        <p:nvPicPr>
          <p:cNvPr id="555" name="Google Shape;555;p55"/>
          <p:cNvPicPr preferRelativeResize="0"/>
          <p:nvPr/>
        </p:nvPicPr>
        <p:blipFill rotWithShape="1">
          <a:blip r:embed="rId4">
            <a:alphaModFix/>
          </a:blip>
          <a:srcRect b="0" l="0" r="0" t="0"/>
          <a:stretch/>
        </p:blipFill>
        <p:spPr>
          <a:xfrm>
            <a:off x="6948264" y="5367273"/>
            <a:ext cx="819708" cy="1320335"/>
          </a:xfrm>
          <a:prstGeom prst="rect">
            <a:avLst/>
          </a:prstGeom>
          <a:noFill/>
          <a:ln>
            <a:noFill/>
          </a:ln>
        </p:spPr>
      </p:pic>
      <p:sp>
        <p:nvSpPr>
          <p:cNvPr id="556" name="Google Shape;556;p55"/>
          <p:cNvSpPr/>
          <p:nvPr/>
        </p:nvSpPr>
        <p:spPr>
          <a:xfrm>
            <a:off x="5892874" y="6503173"/>
            <a:ext cx="139814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Pictures from pixabay.com</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(1)</a:t>
            </a:r>
            <a:endParaRPr/>
          </a:p>
        </p:txBody>
      </p:sp>
      <p:sp>
        <p:nvSpPr>
          <p:cNvPr id="562" name="Google Shape;562;p56"/>
          <p:cNvSpPr txBox="1"/>
          <p:nvPr>
            <p:ph idx="1" type="body"/>
          </p:nvPr>
        </p:nvSpPr>
        <p:spPr>
          <a:xfrm>
            <a:off x="251520" y="1628800"/>
            <a:ext cx="8496943" cy="4916760"/>
          </a:xfrm>
          <a:prstGeom prst="rect">
            <a:avLst/>
          </a:prstGeom>
          <a:noFill/>
          <a:ln>
            <a:noFill/>
          </a:ln>
        </p:spPr>
        <p:txBody>
          <a:bodyPr anchorCtr="0" anchor="t" bIns="45700" lIns="91425" spcFirstLastPara="1" rIns="91425" wrap="square" tIns="45700">
            <a:normAutofit lnSpcReduction="10000"/>
          </a:bodyPr>
          <a:lstStyle/>
          <a:p>
            <a:pPr indent="-374650" lvl="0" marL="457200" rtl="0" algn="l">
              <a:spcBef>
                <a:spcPts val="1060"/>
              </a:spcBef>
              <a:spcAft>
                <a:spcPts val="0"/>
              </a:spcAft>
              <a:buSzPts val="2300"/>
              <a:buChar char="●"/>
            </a:pPr>
            <a:r>
              <a:rPr b="0" lang="pl-PL" sz="2300"/>
              <a:t>Lipsa apropierii în familia unui elev. Un elev nu simte că părinții îl iubesc și că este important pentru ei. Din această cauză, începe să le atragă atenția. În primul rând, o face comunicându-și nevoile („mumie, joacă-te cu mine”), dar când părinții nu reacționează pentru astfel de nevoi, un copil începe să le atragă atenția într-un mod diferit (începe să plângă sau să strige, poate fi neascultător, zgomotos).</a:t>
            </a:r>
            <a:endParaRPr b="0" sz="2300"/>
          </a:p>
          <a:p>
            <a:pPr indent="0" lvl="0" marL="0" rtl="0" algn="l">
              <a:spcBef>
                <a:spcPts val="1060"/>
              </a:spcBef>
              <a:spcAft>
                <a:spcPts val="0"/>
              </a:spcAft>
              <a:buNone/>
            </a:pPr>
            <a:r>
              <a:t/>
            </a:r>
            <a:endParaRPr b="0" sz="2300"/>
          </a:p>
          <a:p>
            <a:pPr indent="-374650" lvl="0" marL="457200" rtl="0" algn="l">
              <a:spcBef>
                <a:spcPts val="1060"/>
              </a:spcBef>
              <a:spcAft>
                <a:spcPts val="0"/>
              </a:spcAft>
              <a:buSzPts val="2300"/>
              <a:buChar char="●"/>
            </a:pPr>
            <a:r>
              <a:rPr b="0" lang="pl-PL" sz="2300"/>
              <a:t>Când atenția altor persoane este insuficientă, un copil se poate simți inutil și poate încerca să-și arate prezența într-un grup. De exemplu, atunci când alți copii nu vor să se joace cu el, el poate începe să-i întrerupă sau chiar să-i jignească.</a:t>
            </a:r>
            <a:endParaRPr b="0" sz="2300"/>
          </a:p>
          <a:p>
            <a:pPr indent="0" lvl="0" marL="457200" rtl="0" algn="l">
              <a:spcBef>
                <a:spcPts val="1060"/>
              </a:spcBef>
              <a:spcAft>
                <a:spcPts val="0"/>
              </a:spcAft>
              <a:buNone/>
            </a:pPr>
            <a:r>
              <a:t/>
            </a:r>
            <a:endParaRPr b="0" sz="2300"/>
          </a:p>
        </p:txBody>
      </p:sp>
      <p:pic>
        <p:nvPicPr>
          <p:cNvPr id="563" name="Google Shape;563;p56"/>
          <p:cNvPicPr preferRelativeResize="0"/>
          <p:nvPr/>
        </p:nvPicPr>
        <p:blipFill rotWithShape="1">
          <a:blip r:embed="rId3">
            <a:alphaModFix/>
          </a:blip>
          <a:srcRect b="0" l="0" r="0" t="65994"/>
          <a:stretch/>
        </p:blipFill>
        <p:spPr>
          <a:xfrm>
            <a:off x="0" y="5917856"/>
            <a:ext cx="4571999" cy="940144"/>
          </a:xfrm>
          <a:prstGeom prst="rect">
            <a:avLst/>
          </a:prstGeom>
          <a:noFill/>
          <a:ln>
            <a:noFill/>
          </a:ln>
        </p:spPr>
      </p:pic>
      <p:pic>
        <p:nvPicPr>
          <p:cNvPr id="564" name="Google Shape;564;p56"/>
          <p:cNvPicPr preferRelativeResize="0"/>
          <p:nvPr/>
        </p:nvPicPr>
        <p:blipFill rotWithShape="1">
          <a:blip r:embed="rId4">
            <a:alphaModFix/>
          </a:blip>
          <a:srcRect b="33385" l="0" r="0" t="33308"/>
          <a:stretch/>
        </p:blipFill>
        <p:spPr>
          <a:xfrm>
            <a:off x="4499991" y="5937877"/>
            <a:ext cx="4469047" cy="900101"/>
          </a:xfrm>
          <a:prstGeom prst="rect">
            <a:avLst/>
          </a:prstGeom>
          <a:noFill/>
          <a:ln>
            <a:noFill/>
          </a:ln>
        </p:spPr>
      </p:pic>
      <p:sp>
        <p:nvSpPr>
          <p:cNvPr id="565" name="Google Shape;565;p56"/>
          <p:cNvSpPr/>
          <p:nvPr/>
        </p:nvSpPr>
        <p:spPr>
          <a:xfrm>
            <a:off x="7535632" y="5721985"/>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(2)</a:t>
            </a:r>
            <a:endParaRPr/>
          </a:p>
        </p:txBody>
      </p:sp>
      <p:sp>
        <p:nvSpPr>
          <p:cNvPr id="571" name="Google Shape;571;p57"/>
          <p:cNvSpPr txBox="1"/>
          <p:nvPr>
            <p:ph idx="1" type="body"/>
          </p:nvPr>
        </p:nvSpPr>
        <p:spPr>
          <a:xfrm>
            <a:off x="457200" y="1752600"/>
            <a:ext cx="7620000" cy="2396480"/>
          </a:xfrm>
          <a:prstGeom prst="rect">
            <a:avLst/>
          </a:prstGeom>
          <a:noFill/>
          <a:ln>
            <a:noFill/>
          </a:ln>
        </p:spPr>
        <p:txBody>
          <a:bodyPr anchorCtr="0" anchor="t" bIns="45700" lIns="91425" spcFirstLastPara="1" rIns="91425" wrap="square" tIns="45700">
            <a:normAutofit/>
          </a:bodyPr>
          <a:lstStyle/>
          <a:p>
            <a:pPr indent="-361950" lvl="0" marL="457200" rtl="0" algn="l">
              <a:spcBef>
                <a:spcPts val="1080"/>
              </a:spcBef>
              <a:spcAft>
                <a:spcPts val="0"/>
              </a:spcAft>
              <a:buSzPts val="2100"/>
              <a:buChar char="●"/>
            </a:pPr>
            <a:r>
              <a:rPr b="0" lang="pl-PL" sz="2100"/>
              <a:t>Incapacitatea profesorului de a-și arăta interesul pentru fiecare copil dintr-o clasă. Uneori profesorii vorbesc doar cu elevii ambițioși și capabili sau cu elevii neascultători și zgomotoși. În cazul unui comportament rău, un copil poate vedea șansa de a atrage atenția unui profesor asupra lui.</a:t>
            </a:r>
            <a:endParaRPr b="0" sz="2100"/>
          </a:p>
        </p:txBody>
      </p:sp>
      <p:pic>
        <p:nvPicPr>
          <p:cNvPr id="572" name="Google Shape;572;p57"/>
          <p:cNvPicPr preferRelativeResize="0"/>
          <p:nvPr/>
        </p:nvPicPr>
        <p:blipFill rotWithShape="1">
          <a:blip r:embed="rId3">
            <a:alphaModFix/>
          </a:blip>
          <a:srcRect b="0" l="0" r="0" t="0"/>
          <a:stretch/>
        </p:blipFill>
        <p:spPr>
          <a:xfrm>
            <a:off x="6709371" y="3789040"/>
            <a:ext cx="2170182" cy="2287747"/>
          </a:xfrm>
          <a:prstGeom prst="rect">
            <a:avLst/>
          </a:prstGeom>
          <a:noFill/>
          <a:ln>
            <a:noFill/>
          </a:ln>
        </p:spPr>
      </p:pic>
      <p:sp>
        <p:nvSpPr>
          <p:cNvPr id="573" name="Google Shape;573;p57"/>
          <p:cNvSpPr txBox="1"/>
          <p:nvPr/>
        </p:nvSpPr>
        <p:spPr>
          <a:xfrm>
            <a:off x="467544" y="3645024"/>
            <a:ext cx="6192600" cy="2678100"/>
          </a:xfrm>
          <a:prstGeom prst="rect">
            <a:avLst/>
          </a:prstGeom>
          <a:noFill/>
          <a:ln>
            <a:noFill/>
          </a:ln>
        </p:spPr>
        <p:txBody>
          <a:bodyPr anchorCtr="0" anchor="t" bIns="45700" lIns="91425" spcFirstLastPara="1" rIns="91425" wrap="square" tIns="45700">
            <a:spAutoFit/>
          </a:bodyPr>
          <a:lstStyle/>
          <a:p>
            <a:pPr indent="-361950" lvl="0" marL="457200" marR="0" rtl="0" algn="l">
              <a:spcBef>
                <a:spcPts val="0"/>
              </a:spcBef>
              <a:spcAft>
                <a:spcPts val="0"/>
              </a:spcAft>
              <a:buClr>
                <a:schemeClr val="dk1"/>
              </a:buClr>
              <a:buSzPts val="2100"/>
              <a:buChar char="●"/>
            </a:pPr>
            <a:r>
              <a:rPr lang="pl-PL" sz="2100">
                <a:solidFill>
                  <a:schemeClr val="dk1"/>
                </a:solidFill>
              </a:rPr>
              <a:t>Frustrare. Poate avea diverse motive. De exemplu, un elev are eșec școlar și chiar dacă învață din greu, nu poate obține rezultate satisfăcătoare. Cauza frustrării poate fi, de asemenea, nevăzută sau ignorată de un profesor sau de alți copii. Este o sursă de multe emoții negative care pot duce la schimbarea comportamentului unui elev.</a:t>
            </a:r>
            <a:endParaRPr sz="2100">
              <a:solidFill>
                <a:schemeClr val="dk1"/>
              </a:solidFill>
              <a:latin typeface="Arial"/>
              <a:ea typeface="Arial"/>
              <a:cs typeface="Arial"/>
              <a:sym typeface="Arial"/>
            </a:endParaRPr>
          </a:p>
        </p:txBody>
      </p:sp>
      <p:sp>
        <p:nvSpPr>
          <p:cNvPr id="574" name="Google Shape;574;p57"/>
          <p:cNvSpPr/>
          <p:nvPr/>
        </p:nvSpPr>
        <p:spPr>
          <a:xfrm>
            <a:off x="7138597" y="6112095"/>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(3)</a:t>
            </a:r>
            <a:endParaRPr/>
          </a:p>
        </p:txBody>
      </p:sp>
      <p:sp>
        <p:nvSpPr>
          <p:cNvPr id="580" name="Google Shape;580;p58"/>
          <p:cNvSpPr txBox="1"/>
          <p:nvPr>
            <p:ph idx="1" type="body"/>
          </p:nvPr>
        </p:nvSpPr>
        <p:spPr>
          <a:xfrm>
            <a:off x="457200" y="1752600"/>
            <a:ext cx="5482952" cy="4844752"/>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Clr>
                <a:schemeClr val="dk1"/>
              </a:buClr>
              <a:buSzPts val="2400"/>
              <a:buFont typeface="Arial"/>
              <a:buChar char="•"/>
            </a:pPr>
            <a:r>
              <a:rPr b="0" lang="pl-PL" sz="2400"/>
              <a:t>O nevoie de acceptare. Când un elev este nesigur despre valoarea lui, încearcă să examineze modul în care îl văd alți oameni. Dar duce la un cerc vicios: un elev vrea să atragă atenția cuiva pentru a-și confirma valoarea, dar atrăgând atenția primește un feedback negativ (un profesor îl mustră) ceea ce duce la o convingere despre lipsa de valoare și acest lucru duce din nou la atragerea atenției oamenilor asupra lui însuși.</a:t>
            </a:r>
            <a:endParaRPr/>
          </a:p>
        </p:txBody>
      </p:sp>
      <p:pic>
        <p:nvPicPr>
          <p:cNvPr id="581" name="Google Shape;581;p58"/>
          <p:cNvPicPr preferRelativeResize="0"/>
          <p:nvPr/>
        </p:nvPicPr>
        <p:blipFill rotWithShape="1">
          <a:blip r:embed="rId3">
            <a:alphaModFix/>
          </a:blip>
          <a:srcRect b="0" l="0" r="0" t="0"/>
          <a:stretch/>
        </p:blipFill>
        <p:spPr>
          <a:xfrm>
            <a:off x="5940152" y="2839546"/>
            <a:ext cx="2990283" cy="2434277"/>
          </a:xfrm>
          <a:prstGeom prst="rect">
            <a:avLst/>
          </a:prstGeom>
          <a:noFill/>
          <a:ln>
            <a:noFill/>
          </a:ln>
        </p:spPr>
      </p:pic>
      <p:sp>
        <p:nvSpPr>
          <p:cNvPr id="582" name="Google Shape;582;p58"/>
          <p:cNvSpPr/>
          <p:nvPr/>
        </p:nvSpPr>
        <p:spPr>
          <a:xfrm>
            <a:off x="6718590" y="5265333"/>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5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(4)</a:t>
            </a:r>
            <a:endParaRPr/>
          </a:p>
        </p:txBody>
      </p:sp>
      <p:sp>
        <p:nvSpPr>
          <p:cNvPr id="588" name="Google Shape;588;p59"/>
          <p:cNvSpPr txBox="1"/>
          <p:nvPr>
            <p:ph idx="1" type="body"/>
          </p:nvPr>
        </p:nvSpPr>
        <p:spPr>
          <a:xfrm>
            <a:off x="457200" y="1752600"/>
            <a:ext cx="5122912" cy="4858544"/>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Clr>
                <a:schemeClr val="dk1"/>
              </a:buClr>
              <a:buSzPts val="2400"/>
              <a:buFont typeface="Arial"/>
              <a:buChar char="•"/>
            </a:pPr>
            <a:r>
              <a:rPr b="0" lang="pl-PL" sz="2400"/>
              <a:t>Emoții negative, cum ar fi nevoia de răzbunare sau gelozie. Un elev încearcă să atragă atenția profesorului asupra sa, deoarece, de exemplu, vede că un profesor își poziționează atenția asupra altui copil. Un elev poate simți acest lucru ca fiind nedrept și poate încerca să schimbe această situație. De asemenea, poate fi supărat pe un profesor sau pe unii colegi de școală și încearcă să deranjeze lecția pentru a-i enerva.</a:t>
            </a:r>
            <a:endParaRPr/>
          </a:p>
        </p:txBody>
      </p:sp>
      <p:pic>
        <p:nvPicPr>
          <p:cNvPr id="589" name="Google Shape;589;p59"/>
          <p:cNvPicPr preferRelativeResize="0"/>
          <p:nvPr/>
        </p:nvPicPr>
        <p:blipFill rotWithShape="1">
          <a:blip r:embed="rId3">
            <a:alphaModFix/>
          </a:blip>
          <a:srcRect b="0" l="0" r="0" t="0"/>
          <a:stretch/>
        </p:blipFill>
        <p:spPr>
          <a:xfrm>
            <a:off x="5796136" y="2060848"/>
            <a:ext cx="3120090" cy="4183360"/>
          </a:xfrm>
          <a:prstGeom prst="rect">
            <a:avLst/>
          </a:prstGeom>
          <a:noFill/>
          <a:ln>
            <a:noFill/>
          </a:ln>
        </p:spPr>
      </p:pic>
      <p:sp>
        <p:nvSpPr>
          <p:cNvPr id="590" name="Google Shape;590;p59"/>
          <p:cNvSpPr/>
          <p:nvPr/>
        </p:nvSpPr>
        <p:spPr>
          <a:xfrm>
            <a:off x="6372200" y="6273606"/>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(1)</a:t>
            </a:r>
            <a:endParaRPr/>
          </a:p>
        </p:txBody>
      </p:sp>
      <p:sp>
        <p:nvSpPr>
          <p:cNvPr id="137" name="Google Shape;137;p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190500" lvl="0" marL="342900" rtl="0" algn="just">
              <a:spcBef>
                <a:spcPts val="1080"/>
              </a:spcBef>
              <a:spcAft>
                <a:spcPts val="0"/>
              </a:spcAft>
              <a:buClr>
                <a:schemeClr val="dk1"/>
              </a:buClr>
              <a:buSzPts val="1100"/>
              <a:buFont typeface="Arial"/>
              <a:buNone/>
            </a:pPr>
            <a:r>
              <a:rPr b="0" lang="pl-PL" sz="2400"/>
              <a:t>Există o mulțime de teorii care explică cauzele agresiunii. Mai multe dintre ele sunt foarte importante pentru profesori.</a:t>
            </a:r>
            <a:endParaRPr b="0" sz="2400"/>
          </a:p>
          <a:p>
            <a:pPr indent="-190500" lvl="0" marL="342900" rtl="0" algn="just">
              <a:spcBef>
                <a:spcPts val="1080"/>
              </a:spcBef>
              <a:spcAft>
                <a:spcPts val="0"/>
              </a:spcAft>
              <a:buClr>
                <a:schemeClr val="dk1"/>
              </a:buClr>
              <a:buSzPts val="1100"/>
              <a:buFont typeface="Arial"/>
              <a:buNone/>
            </a:pPr>
            <a:r>
              <a:t/>
            </a:r>
            <a:endParaRPr b="0" sz="2400"/>
          </a:p>
          <a:p>
            <a:pPr indent="-381000" lvl="0" marL="457200" rtl="0" algn="just">
              <a:spcBef>
                <a:spcPts val="1080"/>
              </a:spcBef>
              <a:spcAft>
                <a:spcPts val="0"/>
              </a:spcAft>
              <a:buSzPts val="2400"/>
              <a:buChar char="●"/>
            </a:pPr>
            <a:r>
              <a:rPr lang="pl-PL" sz="2400"/>
              <a:t>Modelarea </a:t>
            </a:r>
            <a:r>
              <a:rPr b="0" lang="pl-PL" sz="2400"/>
              <a:t>- copiii observă comportamentul agresiv al părinților, profesorilor, colegilor. Ei imită modele agresive de comportament.</a:t>
            </a:r>
            <a:endParaRPr b="0" sz="2400"/>
          </a:p>
          <a:p>
            <a:pPr indent="0" lvl="0" marL="0" rtl="0" algn="just">
              <a:spcBef>
                <a:spcPts val="1080"/>
              </a:spcBef>
              <a:spcAft>
                <a:spcPts val="0"/>
              </a:spcAft>
              <a:buNone/>
            </a:pPr>
            <a:r>
              <a:t/>
            </a:r>
            <a:endParaRPr b="0" sz="2400"/>
          </a:p>
          <a:p>
            <a:pPr indent="-381000" lvl="0" marL="457200" rtl="0" algn="just">
              <a:spcBef>
                <a:spcPts val="1080"/>
              </a:spcBef>
              <a:spcAft>
                <a:spcPts val="0"/>
              </a:spcAft>
              <a:buSzPts val="2400"/>
              <a:buChar char="●"/>
            </a:pPr>
            <a:r>
              <a:rPr lang="pl-PL" sz="2400"/>
              <a:t>Consolidarea colegilor</a:t>
            </a:r>
            <a:r>
              <a:rPr b="0" lang="pl-PL" sz="2400"/>
              <a:t> - atunci când alți copii apreciază agresivitatea ca o modalitate de rezolvare a problemelor.</a:t>
            </a:r>
            <a:endParaRPr b="0" sz="2400"/>
          </a:p>
          <a:p>
            <a:pPr indent="-190500" lvl="0" marL="342900" rtl="0" algn="just">
              <a:spcBef>
                <a:spcPts val="1080"/>
              </a:spcBef>
              <a:spcAft>
                <a:spcPts val="0"/>
              </a:spcAft>
              <a:buClr>
                <a:schemeClr val="dk1"/>
              </a:buClr>
              <a:buSzPts val="2400"/>
              <a:buFont typeface="Arial"/>
              <a:buNone/>
            </a:pPr>
            <a:r>
              <a:t/>
            </a:r>
            <a:endParaRPr b="0" sz="24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(1)</a:t>
            </a:r>
            <a:endParaRPr/>
          </a:p>
        </p:txBody>
      </p:sp>
      <p:sp>
        <p:nvSpPr>
          <p:cNvPr id="596" name="Google Shape;596;p60"/>
          <p:cNvSpPr txBox="1"/>
          <p:nvPr>
            <p:ph idx="1" type="body"/>
          </p:nvPr>
        </p:nvSpPr>
        <p:spPr>
          <a:xfrm>
            <a:off x="467544" y="1617458"/>
            <a:ext cx="8147248" cy="4916760"/>
          </a:xfrm>
          <a:prstGeom prst="rect">
            <a:avLst/>
          </a:prstGeom>
          <a:noFill/>
          <a:ln>
            <a:noFill/>
          </a:ln>
        </p:spPr>
        <p:txBody>
          <a:bodyPr anchorCtr="0" anchor="t" bIns="45700" lIns="91425" spcFirstLastPara="1" rIns="91425" wrap="square" tIns="45700">
            <a:normAutofit lnSpcReduction="10000"/>
          </a:bodyPr>
          <a:lstStyle/>
          <a:p>
            <a:pPr indent="-374650" lvl="0" marL="457200" rtl="0" algn="l">
              <a:spcBef>
                <a:spcPts val="1060"/>
              </a:spcBef>
              <a:spcAft>
                <a:spcPts val="0"/>
              </a:spcAft>
              <a:buSzPts val="2300"/>
              <a:buChar char="●"/>
            </a:pPr>
            <a:r>
              <a:rPr b="0" lang="pl-PL" sz="2300"/>
              <a:t>Un elev care încearcă să atragă atenția oamenilor asupra sa poate fi refuzat de alți elevi dintr-un grup de colegi. Acest lucru ar avea consecințe negative pentru dezvoltarea unui elev, deoarece copiii și adolescenții trebuie să construiască relații și să învețe cum să funcționeze în grupuri sociale.</a:t>
            </a:r>
            <a:endParaRPr b="0" sz="2300"/>
          </a:p>
          <a:p>
            <a:pPr indent="0" lvl="0" marL="457200" rtl="0" algn="l">
              <a:spcBef>
                <a:spcPts val="1060"/>
              </a:spcBef>
              <a:spcAft>
                <a:spcPts val="0"/>
              </a:spcAft>
              <a:buNone/>
            </a:pPr>
            <a:r>
              <a:t/>
            </a:r>
            <a:endParaRPr b="0" sz="2300"/>
          </a:p>
          <a:p>
            <a:pPr indent="-374650" lvl="0" marL="457200" rtl="0" algn="l">
              <a:spcBef>
                <a:spcPts val="1060"/>
              </a:spcBef>
              <a:spcAft>
                <a:spcPts val="0"/>
              </a:spcAft>
              <a:buSzPts val="2300"/>
              <a:buChar char="●"/>
            </a:pPr>
            <a:r>
              <a:rPr b="0" lang="pl-PL" sz="2300"/>
              <a:t>O mare nevoie a elevului de a fi în centrul atenției, de a atrage atenția tuturor numai asupra lui. Un elev nu poate suporta o situație când altcineva este lăudat și este gelos și nefericit atunci când nimeni nu manifestă interes pentru el. Lipsa atenției cuiva duce un elev la un sentiment de respingere și la scăderea stimei de sine.</a:t>
            </a:r>
            <a:endParaRPr b="0" sz="2300"/>
          </a:p>
          <a:p>
            <a:pPr indent="0" lvl="0" marL="457200" rtl="0" algn="l">
              <a:spcBef>
                <a:spcPts val="1060"/>
              </a:spcBef>
              <a:spcAft>
                <a:spcPts val="0"/>
              </a:spcAft>
              <a:buNone/>
            </a:pPr>
            <a:r>
              <a:t/>
            </a:r>
            <a:endParaRPr b="0" sz="2300"/>
          </a:p>
        </p:txBody>
      </p:sp>
      <p:pic>
        <p:nvPicPr>
          <p:cNvPr id="597" name="Google Shape;597;p60"/>
          <p:cNvPicPr preferRelativeResize="0"/>
          <p:nvPr/>
        </p:nvPicPr>
        <p:blipFill rotWithShape="1">
          <a:blip r:embed="rId3">
            <a:alphaModFix/>
          </a:blip>
          <a:srcRect b="0" l="0" r="0" t="0"/>
          <a:stretch/>
        </p:blipFill>
        <p:spPr>
          <a:xfrm>
            <a:off x="1745432" y="5229200"/>
            <a:ext cx="5220072" cy="2610036"/>
          </a:xfrm>
          <a:prstGeom prst="rect">
            <a:avLst/>
          </a:prstGeom>
          <a:noFill/>
          <a:ln>
            <a:noFill/>
          </a:ln>
        </p:spPr>
      </p:pic>
      <p:sp>
        <p:nvSpPr>
          <p:cNvPr id="598" name="Google Shape;598;p60"/>
          <p:cNvSpPr/>
          <p:nvPr/>
        </p:nvSpPr>
        <p:spPr>
          <a:xfrm>
            <a:off x="6588224" y="6660458"/>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(2)</a:t>
            </a:r>
            <a:endParaRPr/>
          </a:p>
        </p:txBody>
      </p:sp>
      <p:sp>
        <p:nvSpPr>
          <p:cNvPr id="604" name="Google Shape;604;p61"/>
          <p:cNvSpPr txBox="1"/>
          <p:nvPr>
            <p:ph idx="1" type="body"/>
          </p:nvPr>
        </p:nvSpPr>
        <p:spPr>
          <a:xfrm>
            <a:off x="457200" y="1752600"/>
            <a:ext cx="8003232" cy="4772744"/>
          </a:xfrm>
          <a:prstGeom prst="rect">
            <a:avLst/>
          </a:prstGeom>
          <a:noFill/>
          <a:ln>
            <a:noFill/>
          </a:ln>
        </p:spPr>
        <p:txBody>
          <a:bodyPr anchorCtr="0" anchor="t" bIns="45700" lIns="91425" spcFirstLastPara="1" rIns="91425" wrap="square" tIns="45700">
            <a:normAutofit lnSpcReduction="20000"/>
          </a:bodyPr>
          <a:lstStyle/>
          <a:p>
            <a:pPr indent="-342900" lvl="0" marL="342900" rtl="0" algn="just">
              <a:spcBef>
                <a:spcPts val="1060"/>
              </a:spcBef>
              <a:spcAft>
                <a:spcPts val="0"/>
              </a:spcAft>
              <a:buSzPts val="2300"/>
              <a:buChar char="•"/>
            </a:pPr>
            <a:r>
              <a:rPr b="0" lang="pl-PL" sz="2300"/>
              <a:t>Enervarea profesorilor, care poate agrava relațiile profesor-elev. Profesorii pot încerca să arate unui elev că nu este singurul copil dintr-o clasă, îl pot ignora ceea ce poate duce la furia elevului și la încercări sporite de a atrage atenția profesorilor.</a:t>
            </a:r>
            <a:endParaRPr b="0" sz="2300"/>
          </a:p>
          <a:p>
            <a:pPr indent="0" lvl="0" marL="0" rtl="0" algn="just">
              <a:spcBef>
                <a:spcPts val="1060"/>
              </a:spcBef>
              <a:spcAft>
                <a:spcPts val="0"/>
              </a:spcAft>
              <a:buNone/>
            </a:pPr>
            <a:r>
              <a:t/>
            </a:r>
            <a:endParaRPr b="0" sz="2300"/>
          </a:p>
          <a:p>
            <a:pPr indent="-342900" lvl="0" marL="342900" rtl="0" algn="just">
              <a:spcBef>
                <a:spcPts val="1060"/>
              </a:spcBef>
              <a:spcAft>
                <a:spcPts val="0"/>
              </a:spcAft>
              <a:buSzPts val="2300"/>
              <a:buChar char="•"/>
            </a:pPr>
            <a:r>
              <a:rPr b="0" lang="pl-PL" sz="2300"/>
              <a:t>Ca o consecință a încercărilor de a atrage atenția profesorilor asupra sa însuși, pretinzând că nu poate îndeplini o anumită sarcină și că are nevoie de ajutor, un elev poate deveni neajutorat și nu se poate baza pe sine. Atunci când un elev îi impune profesorului un ajutor prea mare, el nu poate face lucrurile de bază el însuși și, în viitor, va încerca, de asemenea, să impună altor persoane să facă sarcinile în locul lui.</a:t>
            </a:r>
            <a:endParaRPr b="0" sz="2300"/>
          </a:p>
        </p:txBody>
      </p:sp>
      <p:pic>
        <p:nvPicPr>
          <p:cNvPr id="605" name="Google Shape;605;p61"/>
          <p:cNvPicPr preferRelativeResize="0"/>
          <p:nvPr/>
        </p:nvPicPr>
        <p:blipFill rotWithShape="1">
          <a:blip r:embed="rId3">
            <a:alphaModFix/>
          </a:blip>
          <a:srcRect b="0" l="0" r="0" t="0"/>
          <a:stretch/>
        </p:blipFill>
        <p:spPr>
          <a:xfrm>
            <a:off x="5940152" y="5684093"/>
            <a:ext cx="2411760" cy="1205880"/>
          </a:xfrm>
          <a:prstGeom prst="rect">
            <a:avLst/>
          </a:prstGeom>
          <a:noFill/>
          <a:ln>
            <a:noFill/>
          </a:ln>
        </p:spPr>
      </p:pic>
      <p:sp>
        <p:nvSpPr>
          <p:cNvPr id="606" name="Google Shape;606;p61"/>
          <p:cNvSpPr/>
          <p:nvPr/>
        </p:nvSpPr>
        <p:spPr>
          <a:xfrm>
            <a:off x="6084168" y="6640648"/>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 (3)</a:t>
            </a:r>
            <a:endParaRPr/>
          </a:p>
        </p:txBody>
      </p:sp>
      <p:sp>
        <p:nvSpPr>
          <p:cNvPr id="612" name="Google Shape;612;p62"/>
          <p:cNvSpPr txBox="1"/>
          <p:nvPr>
            <p:ph idx="1" type="body"/>
          </p:nvPr>
        </p:nvSpPr>
        <p:spPr>
          <a:xfrm>
            <a:off x="457200" y="1752600"/>
            <a:ext cx="7620000" cy="4772744"/>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400"/>
              <a:buFont typeface="Arial"/>
              <a:buChar char="•"/>
            </a:pPr>
            <a:r>
              <a:rPr b="0" lang="pl-PL" sz="2400"/>
              <a:t>Un elev care încearcă să concentreze atenția altor persoane asupra sa poate deveni convins că manipularea este un mod bun de a atinge obiectivele și că nu trebuie să țină cont de persoanele slabe. Un astfel de elev poate deveni un adult egoist care va impune acțiuni dorite altor oameni. O astfel de atitudine este incorectă și duce la probleme în relațiile din familii și alte relații umane.</a:t>
            </a:r>
            <a:endParaRPr b="0" sz="2400"/>
          </a:p>
        </p:txBody>
      </p:sp>
      <p:pic>
        <p:nvPicPr>
          <p:cNvPr id="613" name="Google Shape;613;p62"/>
          <p:cNvPicPr preferRelativeResize="0"/>
          <p:nvPr/>
        </p:nvPicPr>
        <p:blipFill rotWithShape="1">
          <a:blip r:embed="rId3">
            <a:alphaModFix/>
          </a:blip>
          <a:srcRect b="-126" l="36291" r="0" t="48474"/>
          <a:stretch/>
        </p:blipFill>
        <p:spPr>
          <a:xfrm>
            <a:off x="5310909" y="4797152"/>
            <a:ext cx="2266597" cy="1945707"/>
          </a:xfrm>
          <a:prstGeom prst="octagon">
            <a:avLst>
              <a:gd fmla="val 29289" name="adj"/>
            </a:avLst>
          </a:prstGeom>
          <a:noFill/>
          <a:ln>
            <a:noFill/>
          </a:ln>
        </p:spPr>
      </p:pic>
      <p:pic>
        <p:nvPicPr>
          <p:cNvPr id="614" name="Google Shape;614;p62"/>
          <p:cNvPicPr preferRelativeResize="0"/>
          <p:nvPr/>
        </p:nvPicPr>
        <p:blipFill rotWithShape="1">
          <a:blip r:embed="rId3">
            <a:alphaModFix/>
          </a:blip>
          <a:srcRect b="-126" l="36291" r="0" t="48474"/>
          <a:stretch/>
        </p:blipFill>
        <p:spPr>
          <a:xfrm>
            <a:off x="2195736" y="4797152"/>
            <a:ext cx="2266597" cy="1945707"/>
          </a:xfrm>
          <a:prstGeom prst="octagon">
            <a:avLst>
              <a:gd fmla="val 29289" name="adj"/>
            </a:avLst>
          </a:prstGeom>
          <a:noFill/>
          <a:ln>
            <a:noFill/>
          </a:ln>
        </p:spPr>
      </p:pic>
      <p:sp>
        <p:nvSpPr>
          <p:cNvPr id="615" name="Google Shape;615;p62"/>
          <p:cNvSpPr/>
          <p:nvPr/>
        </p:nvSpPr>
        <p:spPr>
          <a:xfrm>
            <a:off x="5651792" y="665865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3"/>
          <p:cNvSpPr txBox="1"/>
          <p:nvPr>
            <p:ph type="title"/>
          </p:nvPr>
        </p:nvSpPr>
        <p:spPr>
          <a:xfrm>
            <a:off x="457200" y="152718"/>
            <a:ext cx="6491064"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pl-PL"/>
              <a:t>CEEA CE AR TREBUI SĂ FACI (1)</a:t>
            </a:r>
            <a:endParaRPr/>
          </a:p>
        </p:txBody>
      </p:sp>
      <p:sp>
        <p:nvSpPr>
          <p:cNvPr id="621" name="Google Shape;621;p63"/>
          <p:cNvSpPr txBox="1"/>
          <p:nvPr>
            <p:ph idx="1" type="body"/>
          </p:nvPr>
        </p:nvSpPr>
        <p:spPr>
          <a:xfrm>
            <a:off x="457200" y="1752601"/>
            <a:ext cx="7620000" cy="2612504"/>
          </a:xfrm>
          <a:prstGeom prst="rect">
            <a:avLst/>
          </a:prstGeom>
          <a:noFill/>
          <a:ln>
            <a:noFill/>
          </a:ln>
        </p:spPr>
        <p:txBody>
          <a:bodyPr anchorCtr="0" anchor="t" bIns="45700" lIns="91425" spcFirstLastPara="1" rIns="91425" wrap="square" tIns="45700">
            <a:noAutofit/>
          </a:bodyPr>
          <a:lstStyle/>
          <a:p>
            <a:pPr indent="-370840" lvl="0" marL="457200" rtl="0" algn="l">
              <a:lnSpc>
                <a:spcPct val="80000"/>
              </a:lnSpc>
              <a:spcBef>
                <a:spcPts val="1080"/>
              </a:spcBef>
              <a:spcAft>
                <a:spcPts val="0"/>
              </a:spcAft>
              <a:buSzPts val="2240"/>
              <a:buChar char="●"/>
            </a:pPr>
            <a:r>
              <a:rPr b="0" lang="pl-PL" sz="2240"/>
              <a:t>Discută cu un elev despre comportamentul său. Împreună vorbiți despre motivele comportamentului său și fă-l conștient de posibilele consecințe ale comportamentului său.</a:t>
            </a:r>
            <a:endParaRPr b="0" sz="2240"/>
          </a:p>
          <a:p>
            <a:pPr indent="0" lvl="0" marL="0" rtl="0" algn="l">
              <a:lnSpc>
                <a:spcPct val="80000"/>
              </a:lnSpc>
              <a:spcBef>
                <a:spcPts val="1080"/>
              </a:spcBef>
              <a:spcAft>
                <a:spcPts val="0"/>
              </a:spcAft>
              <a:buNone/>
            </a:pPr>
            <a:r>
              <a:t/>
            </a:r>
            <a:endParaRPr b="0" sz="2240"/>
          </a:p>
          <a:p>
            <a:pPr indent="-370840" lvl="0" marL="457200" rtl="0" algn="l">
              <a:lnSpc>
                <a:spcPct val="80000"/>
              </a:lnSpc>
              <a:spcBef>
                <a:spcPts val="1080"/>
              </a:spcBef>
              <a:spcAft>
                <a:spcPts val="0"/>
              </a:spcAft>
              <a:buSzPts val="2240"/>
              <a:buChar char="●"/>
            </a:pPr>
            <a:r>
              <a:rPr b="0" lang="pl-PL" sz="2240"/>
              <a:t>Sugerează unui elev comportamente alternative într-o anumită situație (de exemplu, când va avea nevoie de ajutor, va ridica mâna și va spune că are nevoie de ajutor).</a:t>
            </a:r>
            <a:endParaRPr b="0" sz="2240"/>
          </a:p>
          <a:p>
            <a:pPr indent="0" lvl="0" marL="0" rtl="0" algn="l">
              <a:lnSpc>
                <a:spcPct val="80000"/>
              </a:lnSpc>
              <a:spcBef>
                <a:spcPts val="1080"/>
              </a:spcBef>
              <a:spcAft>
                <a:spcPts val="0"/>
              </a:spcAft>
              <a:buSzPts val="935"/>
              <a:buNone/>
            </a:pPr>
            <a:r>
              <a:t/>
            </a:r>
            <a:endParaRPr b="0" sz="2240"/>
          </a:p>
        </p:txBody>
      </p:sp>
      <p:pic>
        <p:nvPicPr>
          <p:cNvPr id="622" name="Google Shape;622;p63"/>
          <p:cNvPicPr preferRelativeResize="0"/>
          <p:nvPr/>
        </p:nvPicPr>
        <p:blipFill rotWithShape="1">
          <a:blip r:embed="rId3">
            <a:alphaModFix/>
          </a:blip>
          <a:srcRect b="0" l="0" r="0" t="0"/>
          <a:stretch/>
        </p:blipFill>
        <p:spPr>
          <a:xfrm>
            <a:off x="5868144" y="4434084"/>
            <a:ext cx="2891982" cy="1934013"/>
          </a:xfrm>
          <a:prstGeom prst="rect">
            <a:avLst/>
          </a:prstGeom>
          <a:solidFill>
            <a:srgbClr val="48C6FF"/>
          </a:solidFill>
          <a:ln>
            <a:noFill/>
          </a:ln>
          <a:effectLst>
            <a:outerShdw blurRad="38100" rotWithShape="0" algn="bl" dist="19050">
              <a:srgbClr val="000000">
                <a:alpha val="60000"/>
              </a:srgbClr>
            </a:outerShdw>
          </a:effectLst>
        </p:spPr>
      </p:pic>
      <p:sp>
        <p:nvSpPr>
          <p:cNvPr id="623" name="Google Shape;623;p63"/>
          <p:cNvSpPr txBox="1"/>
          <p:nvPr/>
        </p:nvSpPr>
        <p:spPr>
          <a:xfrm>
            <a:off x="550169" y="4593371"/>
            <a:ext cx="5184600" cy="1785600"/>
          </a:xfrm>
          <a:prstGeom prst="rect">
            <a:avLst/>
          </a:prstGeom>
          <a:noFill/>
          <a:ln>
            <a:noFill/>
          </a:ln>
        </p:spPr>
        <p:txBody>
          <a:bodyPr anchorCtr="0" anchor="t" bIns="45700" lIns="91425" spcFirstLastPara="1" rIns="91425" wrap="square" tIns="45700">
            <a:spAutoFit/>
          </a:bodyPr>
          <a:lstStyle/>
          <a:p>
            <a:pPr indent="-368300" lvl="0" marL="457200" marR="0" rtl="0" algn="just">
              <a:spcBef>
                <a:spcPts val="0"/>
              </a:spcBef>
              <a:spcAft>
                <a:spcPts val="0"/>
              </a:spcAft>
              <a:buClr>
                <a:schemeClr val="dk1"/>
              </a:buClr>
              <a:buSzPts val="2200"/>
              <a:buChar char="●"/>
            </a:pPr>
            <a:r>
              <a:rPr lang="pl-PL" sz="2200">
                <a:solidFill>
                  <a:schemeClr val="dk1"/>
                </a:solidFill>
              </a:rPr>
              <a:t>Pregătește o lecție despre comunicare și regulile acesteia. Antrenează comportamente corecte de comunicare cu elevii prin jocuri, jucând roluri etc.</a:t>
            </a:r>
            <a:endParaRPr sz="2200">
              <a:solidFill>
                <a:schemeClr val="dk1"/>
              </a:solidFill>
              <a:latin typeface="Arial"/>
              <a:ea typeface="Arial"/>
              <a:cs typeface="Arial"/>
              <a:sym typeface="Arial"/>
            </a:endParaRPr>
          </a:p>
        </p:txBody>
      </p:sp>
      <p:sp>
        <p:nvSpPr>
          <p:cNvPr id="624" name="Google Shape;624;p63"/>
          <p:cNvSpPr/>
          <p:nvPr/>
        </p:nvSpPr>
        <p:spPr>
          <a:xfrm>
            <a:off x="7359683" y="636990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4"/>
          <p:cNvSpPr txBox="1"/>
          <p:nvPr>
            <p:ph type="title"/>
          </p:nvPr>
        </p:nvSpPr>
        <p:spPr>
          <a:xfrm>
            <a:off x="457200" y="152725"/>
            <a:ext cx="59547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30555"/>
              <a:buFont typeface="Arial"/>
              <a:buNone/>
            </a:pPr>
            <a:r>
              <a:t/>
            </a:r>
            <a:endParaRPr/>
          </a:p>
          <a:p>
            <a:pPr indent="0" lvl="0" marL="0" rtl="0" algn="l">
              <a:spcBef>
                <a:spcPts val="0"/>
              </a:spcBef>
              <a:spcAft>
                <a:spcPts val="0"/>
              </a:spcAft>
              <a:buClr>
                <a:schemeClr val="dk1"/>
              </a:buClr>
              <a:buSzPct val="30555"/>
              <a:buFont typeface="Arial"/>
              <a:buNone/>
            </a:pPr>
            <a:r>
              <a:rPr lang="pl-PL"/>
              <a:t>CEEA CE AR TREBUI SĂ FACI (2)</a:t>
            </a:r>
            <a:endParaRPr/>
          </a:p>
        </p:txBody>
      </p:sp>
      <p:sp>
        <p:nvSpPr>
          <p:cNvPr id="630" name="Google Shape;630;p64"/>
          <p:cNvSpPr txBox="1"/>
          <p:nvPr>
            <p:ph idx="1" type="body"/>
          </p:nvPr>
        </p:nvSpPr>
        <p:spPr>
          <a:xfrm>
            <a:off x="457200" y="1752600"/>
            <a:ext cx="6851104" cy="4844752"/>
          </a:xfrm>
          <a:prstGeom prst="rect">
            <a:avLst/>
          </a:prstGeom>
          <a:noFill/>
          <a:ln>
            <a:noFill/>
          </a:ln>
        </p:spPr>
        <p:txBody>
          <a:bodyPr anchorCtr="0" anchor="t" bIns="45700" lIns="91425" spcFirstLastPara="1" rIns="91425" wrap="square" tIns="45700">
            <a:normAutofit lnSpcReduction="10000"/>
          </a:bodyPr>
          <a:lstStyle/>
          <a:p>
            <a:pPr indent="-381000" lvl="0" marL="457200" rtl="0" algn="just">
              <a:spcBef>
                <a:spcPts val="1080"/>
              </a:spcBef>
              <a:spcAft>
                <a:spcPts val="0"/>
              </a:spcAft>
              <a:buSzPts val="2400"/>
              <a:buChar char="●"/>
            </a:pPr>
            <a:r>
              <a:rPr b="0" lang="pl-PL" sz="2400"/>
              <a:t>Ajută un elev să își construiască încrederea în sine. O poți face: oferindu-i sarcini mici pe care el le va putea îndeplini; acordarea de recompense pentru finalizarea sarcinii fără asistență; convinge un elev că poate îndeplini singur sarcina; refuză să îndeplinești sarcina pentru elev (dar ajută-l să găsească o metodă adecvată).</a:t>
            </a:r>
            <a:endParaRPr b="0" sz="2400"/>
          </a:p>
          <a:p>
            <a:pPr indent="-381000" lvl="0" marL="457200" rtl="0" algn="just">
              <a:spcBef>
                <a:spcPts val="0"/>
              </a:spcBef>
              <a:spcAft>
                <a:spcPts val="0"/>
              </a:spcAft>
              <a:buSzPts val="2400"/>
              <a:buChar char="●"/>
            </a:pPr>
            <a:r>
              <a:rPr b="0" lang="pl-PL" sz="2400"/>
              <a:t>Arată-ți interesul față de un elev nu numai atunci când este neascultător și grosolan.</a:t>
            </a:r>
            <a:endParaRPr b="0" sz="2400"/>
          </a:p>
          <a:p>
            <a:pPr indent="-381000" lvl="0" marL="457200" rtl="0" algn="just">
              <a:spcBef>
                <a:spcPts val="0"/>
              </a:spcBef>
              <a:spcAft>
                <a:spcPts val="0"/>
              </a:spcAft>
              <a:buSzPts val="2400"/>
              <a:buChar char="●"/>
            </a:pPr>
            <a:r>
              <a:rPr b="0" lang="pl-PL" sz="2400"/>
              <a:t>Ajutați-l pe elev să se simtă necesar oferindu-i sarcina de făcut (numărați copiii, deschideți fereastra etc.).</a:t>
            </a:r>
            <a:endParaRPr b="0" sz="2400"/>
          </a:p>
          <a:p>
            <a:pPr indent="0" lvl="0" marL="0" rtl="0" algn="just">
              <a:spcBef>
                <a:spcPts val="1080"/>
              </a:spcBef>
              <a:spcAft>
                <a:spcPts val="0"/>
              </a:spcAft>
              <a:buNone/>
            </a:pPr>
            <a:r>
              <a:t/>
            </a:r>
            <a:endParaRPr b="0" sz="2400"/>
          </a:p>
        </p:txBody>
      </p:sp>
      <p:pic>
        <p:nvPicPr>
          <p:cNvPr id="631" name="Google Shape;631;p64"/>
          <p:cNvPicPr preferRelativeResize="0"/>
          <p:nvPr/>
        </p:nvPicPr>
        <p:blipFill rotWithShape="1">
          <a:blip r:embed="rId3">
            <a:alphaModFix/>
          </a:blip>
          <a:srcRect b="0" l="36006" r="33648" t="0"/>
          <a:stretch/>
        </p:blipFill>
        <p:spPr>
          <a:xfrm>
            <a:off x="7317248" y="1412776"/>
            <a:ext cx="1511938" cy="4982344"/>
          </a:xfrm>
          <a:prstGeom prst="rect">
            <a:avLst/>
          </a:prstGeom>
          <a:noFill/>
          <a:ln>
            <a:noFill/>
          </a:ln>
        </p:spPr>
      </p:pic>
      <p:sp>
        <p:nvSpPr>
          <p:cNvPr id="632" name="Google Shape;632;p64"/>
          <p:cNvSpPr/>
          <p:nvPr/>
        </p:nvSpPr>
        <p:spPr>
          <a:xfrm>
            <a:off x="7452320" y="6309320"/>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5"/>
          <p:cNvSpPr txBox="1"/>
          <p:nvPr>
            <p:ph type="title"/>
          </p:nvPr>
        </p:nvSpPr>
        <p:spPr>
          <a:xfrm>
            <a:off x="457200" y="152725"/>
            <a:ext cx="597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30555"/>
              <a:buFont typeface="Arial"/>
              <a:buNone/>
            </a:pPr>
            <a:r>
              <a:t/>
            </a:r>
            <a:endParaRPr/>
          </a:p>
          <a:p>
            <a:pPr indent="0" lvl="0" marL="0" rtl="0" algn="l">
              <a:spcBef>
                <a:spcPts val="0"/>
              </a:spcBef>
              <a:spcAft>
                <a:spcPts val="0"/>
              </a:spcAft>
              <a:buClr>
                <a:schemeClr val="dk1"/>
              </a:buClr>
              <a:buSzPct val="30555"/>
              <a:buFont typeface="Arial"/>
              <a:buNone/>
            </a:pPr>
            <a:r>
              <a:rPr lang="pl-PL"/>
              <a:t>CEEA CE AR TREBUI SĂ FACI (3)</a:t>
            </a:r>
            <a:endParaRPr/>
          </a:p>
        </p:txBody>
      </p:sp>
      <p:sp>
        <p:nvSpPr>
          <p:cNvPr id="638" name="Google Shape;638;p65"/>
          <p:cNvSpPr txBox="1"/>
          <p:nvPr>
            <p:ph idx="1" type="body"/>
          </p:nvPr>
        </p:nvSpPr>
        <p:spPr>
          <a:xfrm>
            <a:off x="457200" y="1752601"/>
            <a:ext cx="8075240" cy="2972544"/>
          </a:xfrm>
          <a:prstGeom prst="rect">
            <a:avLst/>
          </a:prstGeom>
          <a:noFill/>
          <a:ln>
            <a:noFill/>
          </a:ln>
        </p:spPr>
        <p:txBody>
          <a:bodyPr anchorCtr="0" anchor="t" bIns="45700" lIns="91425" spcFirstLastPara="1" rIns="91425" wrap="square" tIns="45700">
            <a:normAutofit lnSpcReduction="10000"/>
          </a:bodyPr>
          <a:lstStyle/>
          <a:p>
            <a:pPr indent="0" lvl="0" marL="0" rtl="0" algn="just">
              <a:spcBef>
                <a:spcPts val="0"/>
              </a:spcBef>
              <a:spcAft>
                <a:spcPts val="0"/>
              </a:spcAft>
              <a:buNone/>
            </a:pPr>
            <a:r>
              <a:rPr b="0" lang="pl-PL" sz="2400"/>
              <a:t>Lucrează la îmbunătățirea relației dintre tine și elev.</a:t>
            </a:r>
            <a:endParaRPr b="0" sz="2400"/>
          </a:p>
          <a:p>
            <a:pPr indent="-381000" lvl="0" marL="457200" rtl="0" algn="just">
              <a:spcBef>
                <a:spcPts val="0"/>
              </a:spcBef>
              <a:spcAft>
                <a:spcPts val="0"/>
              </a:spcAft>
              <a:buSzPts val="2400"/>
              <a:buChar char="●"/>
            </a:pPr>
            <a:r>
              <a:rPr b="0" lang="pl-PL" sz="2400"/>
              <a:t>Arătă bunătate și răbdare față de elev. Nu arăta supărare. Nu ignora elevul.</a:t>
            </a:r>
            <a:endParaRPr b="0" sz="2400"/>
          </a:p>
          <a:p>
            <a:pPr indent="0" lvl="0" marL="0" rtl="0" algn="just">
              <a:spcBef>
                <a:spcPts val="0"/>
              </a:spcBef>
              <a:spcAft>
                <a:spcPts val="0"/>
              </a:spcAft>
              <a:buNone/>
            </a:pPr>
            <a:r>
              <a:t/>
            </a:r>
            <a:endParaRPr b="0" sz="2400"/>
          </a:p>
          <a:p>
            <a:pPr indent="-381000" lvl="0" marL="457200" rtl="0" algn="just">
              <a:spcBef>
                <a:spcPts val="0"/>
              </a:spcBef>
              <a:spcAft>
                <a:spcPts val="0"/>
              </a:spcAft>
              <a:buSzPts val="2400"/>
              <a:buChar char="●"/>
            </a:pPr>
            <a:r>
              <a:rPr b="0" lang="pl-PL" sz="2400"/>
              <a:t>Vorbește cu elevul, interesează-te de viața lui (de exemplu, întreabă despre interesele sale, despre modalitățile de petrecere a timpului liber).</a:t>
            </a:r>
            <a:endParaRPr b="0" sz="2400"/>
          </a:p>
          <a:p>
            <a:pPr indent="0" lvl="0" marL="0" rtl="0" algn="just">
              <a:spcBef>
                <a:spcPts val="0"/>
              </a:spcBef>
              <a:spcAft>
                <a:spcPts val="0"/>
              </a:spcAft>
              <a:buNone/>
            </a:pPr>
            <a:r>
              <a:t/>
            </a:r>
            <a:endParaRPr b="0" sz="2400"/>
          </a:p>
        </p:txBody>
      </p:sp>
      <p:pic>
        <p:nvPicPr>
          <p:cNvPr id="639" name="Google Shape;639;p65"/>
          <p:cNvPicPr preferRelativeResize="0"/>
          <p:nvPr/>
        </p:nvPicPr>
        <p:blipFill rotWithShape="1">
          <a:blip r:embed="rId3">
            <a:alphaModFix/>
          </a:blip>
          <a:srcRect b="0" l="0" r="0" t="0"/>
          <a:stretch/>
        </p:blipFill>
        <p:spPr>
          <a:xfrm>
            <a:off x="5868144" y="4410919"/>
            <a:ext cx="3026372" cy="2276872"/>
          </a:xfrm>
          <a:prstGeom prst="rect">
            <a:avLst/>
          </a:prstGeom>
          <a:noFill/>
          <a:ln>
            <a:noFill/>
          </a:ln>
        </p:spPr>
      </p:pic>
      <p:sp>
        <p:nvSpPr>
          <p:cNvPr id="640" name="Google Shape;640;p65"/>
          <p:cNvSpPr txBox="1"/>
          <p:nvPr/>
        </p:nvSpPr>
        <p:spPr>
          <a:xfrm>
            <a:off x="442567" y="4613866"/>
            <a:ext cx="5497500" cy="19395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Creează un spațiu pentru a vorbi despre subiecte dificile - pentru a oferi unui elev posibilitatea de a exprima ceea ce îi place, ce îl doare, de ce are nevoie.</a:t>
            </a:r>
            <a:endParaRPr b="0" i="0" sz="2400" u="none" cap="none" strike="noStrike">
              <a:solidFill>
                <a:schemeClr val="dk1"/>
              </a:solidFill>
              <a:latin typeface="Arial"/>
              <a:ea typeface="Arial"/>
              <a:cs typeface="Arial"/>
              <a:sym typeface="Arial"/>
            </a:endParaRPr>
          </a:p>
        </p:txBody>
      </p:sp>
      <p:sp>
        <p:nvSpPr>
          <p:cNvPr id="641" name="Google Shape;641;p65"/>
          <p:cNvSpPr/>
          <p:nvPr/>
        </p:nvSpPr>
        <p:spPr>
          <a:xfrm>
            <a:off x="6732240" y="6472347"/>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66"/>
          <p:cNvSpPr txBox="1"/>
          <p:nvPr>
            <p:ph type="title"/>
          </p:nvPr>
        </p:nvSpPr>
        <p:spPr>
          <a:xfrm>
            <a:off x="457200" y="152725"/>
            <a:ext cx="59871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30555"/>
              <a:buFont typeface="Arial"/>
              <a:buNone/>
            </a:pPr>
            <a:r>
              <a:t/>
            </a:r>
            <a:endParaRPr/>
          </a:p>
          <a:p>
            <a:pPr indent="0" lvl="0" marL="0" rtl="0" algn="l">
              <a:spcBef>
                <a:spcPts val="0"/>
              </a:spcBef>
              <a:spcAft>
                <a:spcPts val="0"/>
              </a:spcAft>
              <a:buClr>
                <a:schemeClr val="dk1"/>
              </a:buClr>
              <a:buSzPct val="30555"/>
              <a:buFont typeface="Arial"/>
              <a:buNone/>
            </a:pPr>
            <a:r>
              <a:rPr lang="pl-PL"/>
              <a:t>CEEA CE AR TREBUI SĂ FACI (4)</a:t>
            </a:r>
            <a:endParaRPr/>
          </a:p>
        </p:txBody>
      </p:sp>
      <p:sp>
        <p:nvSpPr>
          <p:cNvPr id="647" name="Google Shape;647;p66"/>
          <p:cNvSpPr txBox="1"/>
          <p:nvPr>
            <p:ph idx="1" type="body"/>
          </p:nvPr>
        </p:nvSpPr>
        <p:spPr>
          <a:xfrm>
            <a:off x="457200" y="1752600"/>
            <a:ext cx="6779096" cy="4772744"/>
          </a:xfrm>
          <a:prstGeom prst="rect">
            <a:avLst/>
          </a:prstGeom>
          <a:noFill/>
          <a:ln>
            <a:noFill/>
          </a:ln>
        </p:spPr>
        <p:txBody>
          <a:bodyPr anchorCtr="0" anchor="t" bIns="45700" lIns="91425" spcFirstLastPara="1" rIns="91425" wrap="square" tIns="45700">
            <a:normAutofit/>
          </a:bodyPr>
          <a:lstStyle/>
          <a:p>
            <a:pPr indent="0" lvl="0" marL="0" rtl="0" algn="l">
              <a:spcBef>
                <a:spcPts val="480"/>
              </a:spcBef>
              <a:spcAft>
                <a:spcPts val="0"/>
              </a:spcAft>
              <a:buNone/>
            </a:pPr>
            <a:r>
              <a:rPr b="0" lang="pl-PL" sz="2400"/>
              <a:t>Ajută elevii să lucreze la colaborare și parteneriat.</a:t>
            </a:r>
            <a:endParaRPr b="0" sz="2400"/>
          </a:p>
          <a:p>
            <a:pPr indent="-381000" lvl="0" marL="457200" rtl="0" algn="l">
              <a:spcBef>
                <a:spcPts val="480"/>
              </a:spcBef>
              <a:spcAft>
                <a:spcPts val="0"/>
              </a:spcAft>
              <a:buSzPts val="2400"/>
              <a:buChar char="●"/>
            </a:pPr>
            <a:r>
              <a:rPr b="0" lang="pl-PL" sz="2400"/>
              <a:t>Folosește jocuri de integrare.</a:t>
            </a:r>
            <a:endParaRPr b="0" sz="2400"/>
          </a:p>
          <a:p>
            <a:pPr indent="-381000" lvl="0" marL="457200" rtl="0" algn="l">
              <a:spcBef>
                <a:spcPts val="0"/>
              </a:spcBef>
              <a:spcAft>
                <a:spcPts val="0"/>
              </a:spcAft>
              <a:buSzPts val="2400"/>
              <a:buChar char="●"/>
            </a:pPr>
            <a:r>
              <a:rPr b="0" lang="pl-PL" sz="2400"/>
              <a:t>Acordă sarcini care necesită colaborare între studenți.</a:t>
            </a:r>
            <a:endParaRPr b="0" sz="2400"/>
          </a:p>
          <a:p>
            <a:pPr indent="-381000" lvl="0" marL="457200" rtl="0" algn="l">
              <a:spcBef>
                <a:spcPts val="0"/>
              </a:spcBef>
              <a:spcAft>
                <a:spcPts val="0"/>
              </a:spcAft>
              <a:buSzPts val="2400"/>
              <a:buChar char="●"/>
            </a:pPr>
            <a:r>
              <a:rPr b="0" lang="pl-PL" sz="2400"/>
              <a:t>Organizează călătorii și petreceți timp împreună.</a:t>
            </a:r>
            <a:endParaRPr b="0" sz="2400"/>
          </a:p>
          <a:p>
            <a:pPr indent="-381000" lvl="0" marL="457200" rtl="0" algn="l">
              <a:spcBef>
                <a:spcPts val="0"/>
              </a:spcBef>
              <a:spcAft>
                <a:spcPts val="0"/>
              </a:spcAft>
              <a:buSzPts val="2400"/>
              <a:buChar char="●"/>
            </a:pPr>
            <a:r>
              <a:rPr b="0" lang="pl-PL" sz="2400"/>
              <a:t>Încurajează elevii să construiască relații după școală.</a:t>
            </a:r>
            <a:endParaRPr b="0" sz="2400"/>
          </a:p>
          <a:p>
            <a:pPr indent="-381000" lvl="0" marL="457200" rtl="0" algn="l">
              <a:spcBef>
                <a:spcPts val="0"/>
              </a:spcBef>
              <a:spcAft>
                <a:spcPts val="0"/>
              </a:spcAft>
              <a:buSzPts val="2400"/>
              <a:buChar char="●"/>
            </a:pPr>
            <a:r>
              <a:rPr b="0" lang="pl-PL" sz="2400"/>
              <a:t>Alocă un elev grupurilor în care elevii nu-i vor întări comportamentele negative.</a:t>
            </a:r>
            <a:endParaRPr b="0" sz="2400"/>
          </a:p>
          <a:p>
            <a:pPr indent="0" lvl="0" marL="0" rtl="0" algn="l">
              <a:spcBef>
                <a:spcPts val="480"/>
              </a:spcBef>
              <a:spcAft>
                <a:spcPts val="0"/>
              </a:spcAft>
              <a:buNone/>
            </a:pPr>
            <a:r>
              <a:t/>
            </a:r>
            <a:endParaRPr b="0" sz="2400"/>
          </a:p>
        </p:txBody>
      </p:sp>
      <p:pic>
        <p:nvPicPr>
          <p:cNvPr id="648" name="Google Shape;648;p66"/>
          <p:cNvPicPr preferRelativeResize="0"/>
          <p:nvPr/>
        </p:nvPicPr>
        <p:blipFill rotWithShape="1">
          <a:blip r:embed="rId3">
            <a:alphaModFix/>
          </a:blip>
          <a:srcRect b="0" l="0" r="0" t="0"/>
          <a:stretch/>
        </p:blipFill>
        <p:spPr>
          <a:xfrm rot="5400000">
            <a:off x="6315354" y="1973679"/>
            <a:ext cx="2843653" cy="2585946"/>
          </a:xfrm>
          <a:prstGeom prst="rect">
            <a:avLst/>
          </a:prstGeom>
          <a:noFill/>
          <a:ln>
            <a:noFill/>
          </a:ln>
        </p:spPr>
      </p:pic>
      <p:pic>
        <p:nvPicPr>
          <p:cNvPr id="649" name="Google Shape;649;p66"/>
          <p:cNvPicPr preferRelativeResize="0"/>
          <p:nvPr/>
        </p:nvPicPr>
        <p:blipFill rotWithShape="1">
          <a:blip r:embed="rId3">
            <a:alphaModFix/>
          </a:blip>
          <a:srcRect b="0" l="11595" r="12286" t="0"/>
          <a:stretch/>
        </p:blipFill>
        <p:spPr>
          <a:xfrm flipH="1" rot="5400000">
            <a:off x="6654897" y="4482743"/>
            <a:ext cx="2164568" cy="2585946"/>
          </a:xfrm>
          <a:prstGeom prst="rect">
            <a:avLst/>
          </a:prstGeom>
          <a:noFill/>
          <a:ln>
            <a:noFill/>
          </a:ln>
        </p:spPr>
      </p:pic>
      <p:sp>
        <p:nvSpPr>
          <p:cNvPr id="650" name="Google Shape;650;p66"/>
          <p:cNvSpPr/>
          <p:nvPr/>
        </p:nvSpPr>
        <p:spPr>
          <a:xfrm>
            <a:off x="7596748" y="1629381"/>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7"/>
          <p:cNvSpPr txBox="1"/>
          <p:nvPr>
            <p:ph type="title"/>
          </p:nvPr>
        </p:nvSpPr>
        <p:spPr>
          <a:xfrm>
            <a:off x="457200" y="152725"/>
            <a:ext cx="59217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30555"/>
              <a:buFont typeface="Arial"/>
              <a:buNone/>
            </a:pPr>
            <a:r>
              <a:t/>
            </a:r>
            <a:endParaRPr/>
          </a:p>
          <a:p>
            <a:pPr indent="0" lvl="0" marL="0" rtl="0" algn="l">
              <a:spcBef>
                <a:spcPts val="0"/>
              </a:spcBef>
              <a:spcAft>
                <a:spcPts val="0"/>
              </a:spcAft>
              <a:buClr>
                <a:schemeClr val="dk1"/>
              </a:buClr>
              <a:buSzPct val="30555"/>
              <a:buFont typeface="Arial"/>
              <a:buNone/>
            </a:pPr>
            <a:r>
              <a:rPr lang="pl-PL"/>
              <a:t>CEEA CE AR TREBUI SĂ FACI (5)</a:t>
            </a:r>
            <a:endParaRPr/>
          </a:p>
        </p:txBody>
      </p:sp>
      <p:sp>
        <p:nvSpPr>
          <p:cNvPr id="656" name="Google Shape;656;p67"/>
          <p:cNvSpPr txBox="1"/>
          <p:nvPr>
            <p:ph idx="1" type="body"/>
          </p:nvPr>
        </p:nvSpPr>
        <p:spPr>
          <a:xfrm>
            <a:off x="457200" y="1752600"/>
            <a:ext cx="8363272" cy="4373563"/>
          </a:xfrm>
          <a:prstGeom prst="rect">
            <a:avLst/>
          </a:prstGeom>
          <a:noFill/>
          <a:ln>
            <a:noFill/>
          </a:ln>
        </p:spPr>
        <p:txBody>
          <a:bodyPr anchorCtr="0" anchor="t" bIns="45700" lIns="91425" spcFirstLastPara="1" rIns="91425" wrap="square" tIns="45700">
            <a:normAutofit/>
          </a:bodyPr>
          <a:lstStyle/>
          <a:p>
            <a:pPr indent="-381000" lvl="0" marL="457200" rtl="0" algn="l">
              <a:spcBef>
                <a:spcPts val="1080"/>
              </a:spcBef>
              <a:spcAft>
                <a:spcPts val="0"/>
              </a:spcAft>
              <a:buSzPts val="2400"/>
              <a:buChar char="●"/>
            </a:pPr>
            <a:r>
              <a:rPr b="0" lang="pl-PL" sz="2400"/>
              <a:t>Construiește un elev conștient de reguli și principii obligatorii în viața socială. Stabiliți reguli în mod clar și fiți consecvenți în aplicarea acestora. Spune-i unui elev despre așteptările sale (de ex. „Mă aștept să nu întrerupeți când cineva vorbește”, „Vreau să așteptați cu răbdare până când mă voi apropia de voi”).</a:t>
            </a:r>
            <a:endParaRPr b="0" sz="2400"/>
          </a:p>
          <a:p>
            <a:pPr indent="-381000" lvl="0" marL="457200" rtl="0" algn="l">
              <a:spcBef>
                <a:spcPts val="0"/>
              </a:spcBef>
              <a:spcAft>
                <a:spcPts val="0"/>
              </a:spcAft>
              <a:buSzPts val="2400"/>
              <a:buChar char="●"/>
            </a:pPr>
            <a:r>
              <a:rPr b="0" lang="pl-PL" sz="2400"/>
              <a:t>Ajuta-l pe elev să fie conștient despre faptul că face parte dintr-o comunitate în care fiecare persoană este necesară și fiecare persoană are propriile sarcini.</a:t>
            </a:r>
            <a:endParaRPr b="0" sz="2400"/>
          </a:p>
          <a:p>
            <a:pPr indent="0" lvl="0" marL="457200" rtl="0" algn="l">
              <a:spcBef>
                <a:spcPts val="1080"/>
              </a:spcBef>
              <a:spcAft>
                <a:spcPts val="0"/>
              </a:spcAft>
              <a:buNone/>
            </a:pPr>
            <a:r>
              <a:t/>
            </a:r>
            <a:endParaRPr b="0" sz="2400"/>
          </a:p>
        </p:txBody>
      </p:sp>
      <p:pic>
        <p:nvPicPr>
          <p:cNvPr id="657" name="Google Shape;657;p67"/>
          <p:cNvPicPr preferRelativeResize="0"/>
          <p:nvPr/>
        </p:nvPicPr>
        <p:blipFill rotWithShape="1">
          <a:blip r:embed="rId3">
            <a:alphaModFix/>
          </a:blip>
          <a:srcRect b="0" l="0" r="0" t="0"/>
          <a:stretch/>
        </p:blipFill>
        <p:spPr>
          <a:xfrm>
            <a:off x="4571550" y="5151126"/>
            <a:ext cx="2402124" cy="1655200"/>
          </a:xfrm>
          <a:prstGeom prst="rect">
            <a:avLst/>
          </a:prstGeom>
          <a:noFill/>
          <a:ln>
            <a:noFill/>
          </a:ln>
        </p:spPr>
      </p:pic>
      <p:sp>
        <p:nvSpPr>
          <p:cNvPr id="658" name="Google Shape;658;p67"/>
          <p:cNvSpPr/>
          <p:nvPr/>
        </p:nvSpPr>
        <p:spPr>
          <a:xfrm>
            <a:off x="3883358" y="6660025"/>
            <a:ext cx="1433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8"/>
          <p:cNvSpPr txBox="1"/>
          <p:nvPr>
            <p:ph type="title"/>
          </p:nvPr>
        </p:nvSpPr>
        <p:spPr>
          <a:xfrm>
            <a:off x="457200" y="152725"/>
            <a:ext cx="59547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30555"/>
              <a:buFont typeface="Arial"/>
              <a:buNone/>
            </a:pPr>
            <a:r>
              <a:t/>
            </a:r>
            <a:endParaRPr/>
          </a:p>
          <a:p>
            <a:pPr indent="0" lvl="0" marL="0" rtl="0" algn="l">
              <a:spcBef>
                <a:spcPts val="0"/>
              </a:spcBef>
              <a:spcAft>
                <a:spcPts val="0"/>
              </a:spcAft>
              <a:buClr>
                <a:schemeClr val="dk1"/>
              </a:buClr>
              <a:buSzPct val="30555"/>
              <a:buFont typeface="Arial"/>
              <a:buNone/>
            </a:pPr>
            <a:r>
              <a:rPr lang="pl-PL"/>
              <a:t>CEEA CE AR TREBUI SĂ FACI (6)</a:t>
            </a:r>
            <a:endParaRPr/>
          </a:p>
        </p:txBody>
      </p:sp>
      <p:sp>
        <p:nvSpPr>
          <p:cNvPr id="664" name="Google Shape;664;p68"/>
          <p:cNvSpPr txBox="1"/>
          <p:nvPr>
            <p:ph idx="1" type="body"/>
          </p:nvPr>
        </p:nvSpPr>
        <p:spPr>
          <a:xfrm>
            <a:off x="457200" y="1752600"/>
            <a:ext cx="8363272" cy="4988768"/>
          </a:xfrm>
          <a:prstGeom prst="rect">
            <a:avLst/>
          </a:prstGeom>
          <a:noFill/>
          <a:ln>
            <a:noFill/>
          </a:ln>
        </p:spPr>
        <p:txBody>
          <a:bodyPr anchorCtr="0" anchor="t" bIns="45700" lIns="91425" spcFirstLastPara="1" rIns="91425" wrap="square" tIns="45700">
            <a:normAutofit/>
          </a:bodyPr>
          <a:lstStyle/>
          <a:p>
            <a:pPr indent="-361950" lvl="0" marL="457200" rtl="0" algn="just">
              <a:spcBef>
                <a:spcPts val="1040"/>
              </a:spcBef>
              <a:spcAft>
                <a:spcPts val="0"/>
              </a:spcAft>
              <a:buSzPts val="2100"/>
              <a:buChar char="●"/>
            </a:pPr>
            <a:r>
              <a:rPr b="0" lang="pl-PL" sz="2100"/>
              <a:t>Dezvoltă altruismul și observă nevoile altor persoane la un elev (încurajează-l să se implice într-un serviciu voluntar, roagă-l să ajute alți elevi).</a:t>
            </a:r>
            <a:endParaRPr b="0" sz="2100"/>
          </a:p>
          <a:p>
            <a:pPr indent="0" lvl="0" marL="0" rtl="0" algn="just">
              <a:spcBef>
                <a:spcPts val="1040"/>
              </a:spcBef>
              <a:spcAft>
                <a:spcPts val="0"/>
              </a:spcAft>
              <a:buNone/>
            </a:pPr>
            <a:r>
              <a:t/>
            </a:r>
            <a:endParaRPr b="0" sz="2100"/>
          </a:p>
          <a:p>
            <a:pPr indent="-361950" lvl="0" marL="457200" rtl="0" algn="just">
              <a:spcBef>
                <a:spcPts val="1040"/>
              </a:spcBef>
              <a:spcAft>
                <a:spcPts val="0"/>
              </a:spcAft>
              <a:buSzPts val="2100"/>
              <a:buChar char="●"/>
            </a:pPr>
            <a:r>
              <a:rPr b="0" lang="pl-PL" sz="2100"/>
              <a:t>Implică părinții în lucrul la respectul de sine la copilul lor</a:t>
            </a:r>
            <a:endParaRPr b="0" sz="2100"/>
          </a:p>
          <a:p>
            <a:pPr indent="-361950" lvl="0" marL="914400" rtl="0" algn="just">
              <a:spcBef>
                <a:spcPts val="0"/>
              </a:spcBef>
              <a:spcAft>
                <a:spcPts val="0"/>
              </a:spcAft>
              <a:buSzPts val="2100"/>
              <a:buChar char="❏"/>
            </a:pPr>
            <a:r>
              <a:rPr b="0" lang="pl-PL" sz="2100"/>
              <a:t>Subliniază cât de important este să își arate interesul față de copilul lor nu numai atunci când acesta încearcă să-l forțeze.</a:t>
            </a:r>
            <a:endParaRPr b="0" sz="2100"/>
          </a:p>
          <a:p>
            <a:pPr indent="-361950" lvl="0" marL="914400" rtl="0" algn="just">
              <a:spcBef>
                <a:spcPts val="0"/>
              </a:spcBef>
              <a:spcAft>
                <a:spcPts val="0"/>
              </a:spcAft>
              <a:buSzPts val="2100"/>
              <a:buChar char="❏"/>
            </a:pPr>
            <a:r>
              <a:rPr b="0" lang="pl-PL" sz="2100"/>
              <a:t>Roagă-i pe părinți să nu-și înlocuiască copilul în îndeplinirea sarcinilor, ci să încurajeze un copil să se bazeze pe sine.</a:t>
            </a:r>
            <a:endParaRPr b="0" sz="2100"/>
          </a:p>
          <a:p>
            <a:pPr indent="-361950" lvl="0" marL="914400" rtl="0" algn="just">
              <a:spcBef>
                <a:spcPts val="0"/>
              </a:spcBef>
              <a:spcAft>
                <a:spcPts val="0"/>
              </a:spcAft>
              <a:buSzPts val="2100"/>
              <a:buChar char="❏"/>
            </a:pPr>
            <a:r>
              <a:rPr b="0" lang="pl-PL" sz="2100"/>
              <a:t>Propune părinților să încurajeze un copil să construiască relații cu alți copii, unde ar putea învăța cooperarea.</a:t>
            </a:r>
            <a:endParaRPr b="0" sz="2100"/>
          </a:p>
          <a:p>
            <a:pPr indent="0" lvl="0" marL="0" rtl="0" algn="just">
              <a:spcBef>
                <a:spcPts val="1040"/>
              </a:spcBef>
              <a:spcAft>
                <a:spcPts val="0"/>
              </a:spcAft>
              <a:buClr>
                <a:schemeClr val="dk1"/>
              </a:buClr>
              <a:buSzPts val="2200"/>
              <a:buNone/>
            </a:pPr>
            <a:r>
              <a:t/>
            </a:r>
            <a:endParaRPr b="0" sz="2100"/>
          </a:p>
        </p:txBody>
      </p:sp>
      <p:pic>
        <p:nvPicPr>
          <p:cNvPr id="665" name="Google Shape;665;p68"/>
          <p:cNvPicPr preferRelativeResize="0"/>
          <p:nvPr/>
        </p:nvPicPr>
        <p:blipFill rotWithShape="1">
          <a:blip r:embed="rId3">
            <a:alphaModFix/>
          </a:blip>
          <a:srcRect b="50000" l="0" r="0" t="0"/>
          <a:stretch/>
        </p:blipFill>
        <p:spPr>
          <a:xfrm>
            <a:off x="2555776" y="5661248"/>
            <a:ext cx="1997273" cy="1052736"/>
          </a:xfrm>
          <a:prstGeom prst="rect">
            <a:avLst/>
          </a:prstGeom>
          <a:noFill/>
          <a:ln>
            <a:noFill/>
          </a:ln>
        </p:spPr>
      </p:pic>
      <p:pic>
        <p:nvPicPr>
          <p:cNvPr id="666" name="Google Shape;666;p68"/>
          <p:cNvPicPr preferRelativeResize="0"/>
          <p:nvPr/>
        </p:nvPicPr>
        <p:blipFill rotWithShape="1">
          <a:blip r:embed="rId4">
            <a:alphaModFix/>
          </a:blip>
          <a:srcRect b="0" l="0" r="0" t="55582"/>
          <a:stretch/>
        </p:blipFill>
        <p:spPr>
          <a:xfrm>
            <a:off x="4644008" y="5784707"/>
            <a:ext cx="1935207" cy="906151"/>
          </a:xfrm>
          <a:prstGeom prst="rect">
            <a:avLst/>
          </a:prstGeom>
          <a:noFill/>
          <a:ln>
            <a:noFill/>
          </a:ln>
        </p:spPr>
      </p:pic>
      <p:sp>
        <p:nvSpPr>
          <p:cNvPr id="667" name="Google Shape;667;p68"/>
          <p:cNvSpPr/>
          <p:nvPr/>
        </p:nvSpPr>
        <p:spPr>
          <a:xfrm>
            <a:off x="2618308" y="6640984"/>
            <a:ext cx="187220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dk1"/>
                </a:solidFill>
                <a:latin typeface="Arial"/>
                <a:ea typeface="Arial"/>
                <a:cs typeface="Arial"/>
                <a:sym typeface="Arial"/>
              </a:rPr>
              <a:t>A picture from pixabay.com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CAUZE (2)</a:t>
            </a:r>
            <a:endParaRPr/>
          </a:p>
        </p:txBody>
      </p:sp>
      <p:sp>
        <p:nvSpPr>
          <p:cNvPr id="143" name="Google Shape;143;p7"/>
          <p:cNvSpPr txBox="1"/>
          <p:nvPr>
            <p:ph idx="1" type="body"/>
          </p:nvPr>
        </p:nvSpPr>
        <p:spPr>
          <a:xfrm>
            <a:off x="467544" y="2060848"/>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spcBef>
                <a:spcPts val="1080"/>
              </a:spcBef>
              <a:spcAft>
                <a:spcPts val="0"/>
              </a:spcAft>
              <a:buSzPts val="2400"/>
              <a:buChar char="•"/>
            </a:pPr>
            <a:r>
              <a:rPr lang="pl-PL" sz="2400"/>
              <a:t>Deficitul de abilități sociale</a:t>
            </a:r>
            <a:r>
              <a:rPr b="0" lang="pl-PL" sz="2400"/>
              <a:t> - copiilor le lipsesc abilitățile sociale necesare pentru a face față situațiilor pline de stres într-un mod asertiv, mai degrabă agresiv. Repertoriul lor de abilități de rezolvare a problemelor este limitat la agresivitate.</a:t>
            </a:r>
            <a:endParaRPr b="0" sz="2400"/>
          </a:p>
          <a:p>
            <a:pPr indent="0" lvl="0" marL="0" rtl="0" algn="just">
              <a:spcBef>
                <a:spcPts val="1080"/>
              </a:spcBef>
              <a:spcAft>
                <a:spcPts val="0"/>
              </a:spcAft>
              <a:buNone/>
            </a:pPr>
            <a:r>
              <a:t/>
            </a:r>
            <a:endParaRPr b="0" sz="2400"/>
          </a:p>
          <a:p>
            <a:pPr indent="-342900" lvl="0" marL="342900" rtl="0" algn="just">
              <a:spcBef>
                <a:spcPts val="1080"/>
              </a:spcBef>
              <a:spcAft>
                <a:spcPts val="0"/>
              </a:spcAft>
              <a:buSzPts val="2400"/>
              <a:buChar char="•"/>
            </a:pPr>
            <a:r>
              <a:rPr lang="pl-PL" sz="2400"/>
              <a:t>Stima de sine scăzută</a:t>
            </a:r>
            <a:r>
              <a:rPr b="0" lang="pl-PL" sz="2400"/>
              <a:t> - lipsa de dragoste și stima de sine scăzută pot duce la frustrare, care este o cauză directă a agresivității.</a:t>
            </a:r>
            <a:endParaRPr b="0" sz="2400"/>
          </a:p>
          <a:p>
            <a:pPr indent="0" lvl="0" marL="0" rtl="0" algn="just">
              <a:spcBef>
                <a:spcPts val="1080"/>
              </a:spcBef>
              <a:spcAft>
                <a:spcPts val="0"/>
              </a:spcAft>
              <a:buNone/>
            </a:pPr>
            <a:r>
              <a:t/>
            </a:r>
            <a:endParaRPr b="0"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pl-PL"/>
              <a:t>CONSECINȚE</a:t>
            </a:r>
            <a:endParaRPr/>
          </a:p>
        </p:txBody>
      </p:sp>
      <p:sp>
        <p:nvSpPr>
          <p:cNvPr id="149" name="Google Shape;149;p8"/>
          <p:cNvSpPr txBox="1"/>
          <p:nvPr>
            <p:ph idx="1" type="body"/>
          </p:nvPr>
        </p:nvSpPr>
        <p:spPr>
          <a:xfrm>
            <a:off x="467544" y="1638841"/>
            <a:ext cx="7620000" cy="3734376"/>
          </a:xfrm>
          <a:prstGeom prst="rect">
            <a:avLst/>
          </a:prstGeom>
          <a:noFill/>
          <a:ln>
            <a:noFill/>
          </a:ln>
        </p:spPr>
        <p:txBody>
          <a:bodyPr anchorCtr="0" anchor="t" bIns="45700" lIns="91425" spcFirstLastPara="1" rIns="91425" wrap="square" tIns="45700">
            <a:normAutofit/>
          </a:bodyPr>
          <a:lstStyle/>
          <a:p>
            <a:pPr indent="-381000" lvl="0" marL="457200" rtl="0" algn="l">
              <a:spcBef>
                <a:spcPts val="1160"/>
              </a:spcBef>
              <a:spcAft>
                <a:spcPts val="0"/>
              </a:spcAft>
              <a:buSzPts val="2400"/>
              <a:buChar char="●"/>
            </a:pPr>
            <a:r>
              <a:rPr b="0" lang="pl-PL" sz="2400"/>
              <a:t>Distrugerea relațiilor de la egal la egal.</a:t>
            </a:r>
            <a:endParaRPr b="0" sz="2400"/>
          </a:p>
          <a:p>
            <a:pPr indent="-381000" lvl="0" marL="457200" rtl="0" algn="l">
              <a:spcBef>
                <a:spcPts val="0"/>
              </a:spcBef>
              <a:spcAft>
                <a:spcPts val="0"/>
              </a:spcAft>
              <a:buSzPts val="2400"/>
              <a:buChar char="●"/>
            </a:pPr>
            <a:r>
              <a:rPr b="0" lang="pl-PL" sz="2400"/>
              <a:t>Izolarea unui student agresiv.</a:t>
            </a:r>
            <a:endParaRPr b="0" sz="2400"/>
          </a:p>
          <a:p>
            <a:pPr indent="-381000" lvl="0" marL="457200" rtl="0" algn="l">
              <a:spcBef>
                <a:spcPts val="0"/>
              </a:spcBef>
              <a:spcAft>
                <a:spcPts val="0"/>
              </a:spcAft>
              <a:buSzPts val="2400"/>
              <a:buChar char="●"/>
            </a:pPr>
            <a:r>
              <a:rPr b="0" lang="pl-PL" sz="2400"/>
              <a:t>Probleme în relațiile elev-profesor.</a:t>
            </a:r>
            <a:endParaRPr b="0" sz="2400"/>
          </a:p>
          <a:p>
            <a:pPr indent="-381000" lvl="0" marL="457200" rtl="0" algn="l">
              <a:spcBef>
                <a:spcPts val="0"/>
              </a:spcBef>
              <a:spcAft>
                <a:spcPts val="0"/>
              </a:spcAft>
              <a:buSzPts val="2400"/>
              <a:buChar char="●"/>
            </a:pPr>
            <a:r>
              <a:rPr b="0" lang="pl-PL" sz="2400"/>
              <a:t>Probabilitatea ca un student agresiv să se alăture unui grup patologic.</a:t>
            </a:r>
            <a:endParaRPr b="0" sz="2400"/>
          </a:p>
          <a:p>
            <a:pPr indent="-381000" lvl="0" marL="457200" rtl="0" algn="l">
              <a:spcBef>
                <a:spcPts val="0"/>
              </a:spcBef>
              <a:spcAft>
                <a:spcPts val="0"/>
              </a:spcAft>
              <a:buSzPts val="2400"/>
              <a:buChar char="●"/>
            </a:pPr>
            <a:r>
              <a:rPr b="0" lang="pl-PL" sz="2400"/>
              <a:t>Reacții negative la victimele agresiunii (lipsă de încredere în sine, stres și frică, aversiune față de școală, absență, dureri de stomac, tulburări de somn etc.).</a:t>
            </a:r>
            <a:endParaRPr b="0" sz="2400"/>
          </a:p>
        </p:txBody>
      </p:sp>
      <p:pic>
        <p:nvPicPr>
          <p:cNvPr id="150" name="Google Shape;150;p8"/>
          <p:cNvPicPr preferRelativeResize="0"/>
          <p:nvPr/>
        </p:nvPicPr>
        <p:blipFill rotWithShape="1">
          <a:blip r:embed="rId3">
            <a:alphaModFix/>
          </a:blip>
          <a:srcRect b="10674" l="0" r="0" t="14845"/>
          <a:stretch/>
        </p:blipFill>
        <p:spPr>
          <a:xfrm>
            <a:off x="4932040" y="5229200"/>
            <a:ext cx="3738880" cy="1566407"/>
          </a:xfrm>
          <a:prstGeom prst="rect">
            <a:avLst/>
          </a:prstGeom>
          <a:noFill/>
          <a:ln>
            <a:noFill/>
          </a:ln>
        </p:spPr>
      </p:pic>
      <p:sp>
        <p:nvSpPr>
          <p:cNvPr id="151" name="Google Shape;151;p8"/>
          <p:cNvSpPr txBox="1"/>
          <p:nvPr/>
        </p:nvSpPr>
        <p:spPr>
          <a:xfrm>
            <a:off x="539552" y="5288340"/>
            <a:ext cx="4032300" cy="12006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Char char="●"/>
            </a:pPr>
            <a:r>
              <a:rPr lang="pl-PL" sz="2400">
                <a:solidFill>
                  <a:schemeClr val="dk1"/>
                </a:solidFill>
              </a:rPr>
              <a:t>Agresiunea la alte persoane (agresiunea duce la agresiune).</a:t>
            </a:r>
            <a:endParaRPr sz="2400">
              <a:solidFill>
                <a:schemeClr val="dk1"/>
              </a:solidFill>
              <a:latin typeface="Arial"/>
              <a:ea typeface="Arial"/>
              <a:cs typeface="Arial"/>
              <a:sym typeface="Arial"/>
            </a:endParaRPr>
          </a:p>
        </p:txBody>
      </p:sp>
      <p:sp>
        <p:nvSpPr>
          <p:cNvPr id="152" name="Google Shape;152;p8"/>
          <p:cNvSpPr/>
          <p:nvPr/>
        </p:nvSpPr>
        <p:spPr>
          <a:xfrm>
            <a:off x="4932040" y="6580163"/>
            <a:ext cx="138371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800">
                <a:solidFill>
                  <a:schemeClr val="lt1"/>
                </a:solidFill>
                <a:latin typeface="Arial"/>
                <a:ea typeface="Arial"/>
                <a:cs typeface="Arial"/>
                <a:sym typeface="Arial"/>
              </a:rPr>
              <a:t>A photo from pixabay.com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323528" y="152718"/>
            <a:ext cx="6192688"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500"/>
              <a:buFont typeface="Arial "/>
              <a:buNone/>
            </a:pPr>
            <a:r>
              <a:rPr lang="pl-PL" sz="3500"/>
              <a:t>RĂSPUNS INEFICIENT (1)</a:t>
            </a:r>
            <a:endParaRPr/>
          </a:p>
        </p:txBody>
      </p:sp>
      <p:sp>
        <p:nvSpPr>
          <p:cNvPr id="158" name="Google Shape;158;p9"/>
          <p:cNvSpPr txBox="1"/>
          <p:nvPr>
            <p:ph idx="1" type="body"/>
          </p:nvPr>
        </p:nvSpPr>
        <p:spPr>
          <a:xfrm>
            <a:off x="467544" y="2132856"/>
            <a:ext cx="7620000" cy="4373563"/>
          </a:xfrm>
          <a:prstGeom prst="rect">
            <a:avLst/>
          </a:prstGeom>
          <a:noFill/>
          <a:ln>
            <a:noFill/>
          </a:ln>
        </p:spPr>
        <p:txBody>
          <a:bodyPr anchorCtr="0" anchor="t" bIns="45700" lIns="91425" spcFirstLastPara="1" rIns="91425" wrap="square" tIns="45700">
            <a:normAutofit/>
          </a:bodyPr>
          <a:lstStyle/>
          <a:p>
            <a:pPr indent="0" lvl="0" marL="0" rtl="0" algn="just">
              <a:spcBef>
                <a:spcPts val="2880"/>
              </a:spcBef>
              <a:spcAft>
                <a:spcPts val="0"/>
              </a:spcAft>
              <a:buNone/>
            </a:pPr>
            <a:r>
              <a:rPr b="0" lang="pl-PL" sz="2400"/>
              <a:t>Iată ce </a:t>
            </a:r>
            <a:r>
              <a:rPr lang="pl-PL" sz="2400"/>
              <a:t>nu</a:t>
            </a:r>
            <a:r>
              <a:rPr b="0" lang="pl-PL" sz="2400"/>
              <a:t> trebuie să faci niciodată:</a:t>
            </a:r>
            <a:endParaRPr b="0" sz="2400"/>
          </a:p>
          <a:p>
            <a:pPr indent="-342900" lvl="0" marL="342900" rtl="0" algn="just">
              <a:spcBef>
                <a:spcPts val="2880"/>
              </a:spcBef>
              <a:spcAft>
                <a:spcPts val="0"/>
              </a:spcAft>
              <a:buSzPts val="2400"/>
              <a:buChar char="•"/>
            </a:pPr>
            <a:r>
              <a:rPr lang="pl-PL" sz="2400"/>
              <a:t>Să aplici imediat o consecință</a:t>
            </a:r>
            <a:r>
              <a:rPr b="0" lang="pl-PL" sz="2400"/>
              <a:t> - desigur, trebuie să tragi la răspundere elevul, dar nu imediat. Risti să escaladezi problema dacă încerci imediat să discuți cu el.</a:t>
            </a:r>
            <a:endParaRPr b="0" sz="2400"/>
          </a:p>
          <a:p>
            <a:pPr indent="-342900" lvl="0" marL="342900" rtl="0" algn="just">
              <a:spcBef>
                <a:spcPts val="2880"/>
              </a:spcBef>
              <a:spcAft>
                <a:spcPts val="0"/>
              </a:spcAft>
              <a:buSzPts val="2400"/>
              <a:buChar char="•"/>
            </a:pPr>
            <a:r>
              <a:rPr lang="pl-PL" sz="2400"/>
              <a:t>Să nu te enervezi </a:t>
            </a:r>
            <a:r>
              <a:rPr b="0" lang="pl-PL" sz="2400"/>
              <a:t>- agresiunea asupra agresiunii este un amestec exploziv. Nu striga niciodată sau nu încerca să folosești puterea autorității tale pentru a opri elevii încărcați emoțional.</a:t>
            </a:r>
            <a:endParaRPr b="0" sz="2400"/>
          </a:p>
        </p:txBody>
      </p:sp>
      <p:pic>
        <p:nvPicPr>
          <p:cNvPr id="159" name="Google Shape;159;p9"/>
          <p:cNvPicPr preferRelativeResize="0"/>
          <p:nvPr/>
        </p:nvPicPr>
        <p:blipFill rotWithShape="1">
          <a:blip r:embed="rId3">
            <a:alphaModFix/>
          </a:blip>
          <a:srcRect b="0" l="0" r="0" t="0"/>
          <a:stretch/>
        </p:blipFill>
        <p:spPr>
          <a:xfrm>
            <a:off x="7092280" y="1340768"/>
            <a:ext cx="1170432" cy="9619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2019-02-10T21:49:04Z</dcterms:created>
  <dc:creator>Zuzana Palková</dc:creator>
</cp:coreProperties>
</file>