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44"/>
  </p:notesMasterIdLst>
  <p:sldIdLst>
    <p:sldId id="266" r:id="rId2"/>
    <p:sldId id="294" r:id="rId3"/>
    <p:sldId id="295" r:id="rId4"/>
    <p:sldId id="296" r:id="rId5"/>
    <p:sldId id="297" r:id="rId6"/>
    <p:sldId id="298" r:id="rId7"/>
    <p:sldId id="256" r:id="rId8"/>
    <p:sldId id="257" r:id="rId9"/>
    <p:sldId id="267" r:id="rId10"/>
    <p:sldId id="268" r:id="rId11"/>
    <p:sldId id="263" r:id="rId12"/>
    <p:sldId id="264" r:id="rId13"/>
    <p:sldId id="269" r:id="rId14"/>
    <p:sldId id="270" r:id="rId15"/>
    <p:sldId id="271" r:id="rId16"/>
    <p:sldId id="272" r:id="rId17"/>
    <p:sldId id="273" r:id="rId18"/>
    <p:sldId id="274" r:id="rId19"/>
    <p:sldId id="275" r:id="rId20"/>
    <p:sldId id="276" r:id="rId21"/>
    <p:sldId id="265" r:id="rId22"/>
    <p:sldId id="277" r:id="rId23"/>
    <p:sldId id="278" r:id="rId24"/>
    <p:sldId id="279" r:id="rId25"/>
    <p:sldId id="281" r:id="rId26"/>
    <p:sldId id="282" r:id="rId27"/>
    <p:sldId id="283" r:id="rId28"/>
    <p:sldId id="286" r:id="rId29"/>
    <p:sldId id="284" r:id="rId30"/>
    <p:sldId id="285" r:id="rId31"/>
    <p:sldId id="258" r:id="rId32"/>
    <p:sldId id="259" r:id="rId33"/>
    <p:sldId id="287" r:id="rId34"/>
    <p:sldId id="288" r:id="rId35"/>
    <p:sldId id="289" r:id="rId36"/>
    <p:sldId id="290" r:id="rId37"/>
    <p:sldId id="291" r:id="rId38"/>
    <p:sldId id="292" r:id="rId39"/>
    <p:sldId id="260" r:id="rId40"/>
    <p:sldId id="261" r:id="rId41"/>
    <p:sldId id="293" r:id="rId42"/>
    <p:sldId id="262" r:id="rId43"/>
  </p:sldIdLst>
  <p:sldSz cx="12192000" cy="6858000"/>
  <p:notesSz cx="6858000" cy="9144000"/>
  <p:defaultTextStyle>
    <a:defPPr>
      <a:defRPr lang="sk-S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1953"/>
    <p:restoredTop sz="95958"/>
  </p:normalViewPr>
  <p:slideViewPr>
    <p:cSldViewPr snapToGrid="0" snapToObjects="1">
      <p:cViewPr varScale="1">
        <p:scale>
          <a:sx n="110" d="100"/>
          <a:sy n="110" d="100"/>
        </p:scale>
        <p:origin x="174"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39F86D2-8EA2-4CF3-9130-F82D40B77F9C}" type="datetimeFigureOut">
              <a:rPr lang="en-US" smtClean="0"/>
              <a:t>01-Mar-21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80CE9F8-DBB2-4FC3-A84C-D294C2295533}" type="slidenum">
              <a:rPr lang="en-US" smtClean="0"/>
              <a:t>‹#›</a:t>
            </a:fld>
            <a:endParaRPr lang="en-US"/>
          </a:p>
        </p:txBody>
      </p:sp>
    </p:spTree>
    <p:extLst>
      <p:ext uri="{BB962C8B-B14F-4D97-AF65-F5344CB8AC3E}">
        <p14:creationId xmlns:p14="http://schemas.microsoft.com/office/powerpoint/2010/main" val="301134660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objekt pre obrázok snímky 1"/>
          <p:cNvSpPr>
            <a:spLocks noGrp="1" noRot="1" noChangeAspect="1"/>
          </p:cNvSpPr>
          <p:nvPr>
            <p:ph type="sldImg"/>
          </p:nvPr>
        </p:nvSpPr>
        <p:spPr/>
      </p:sp>
      <p:sp>
        <p:nvSpPr>
          <p:cNvPr id="3" name="Zástupný objekt pre poznámky 2"/>
          <p:cNvSpPr>
            <a:spLocks noGrp="1"/>
          </p:cNvSpPr>
          <p:nvPr>
            <p:ph type="body" idx="1"/>
          </p:nvPr>
        </p:nvSpPr>
        <p:spPr/>
        <p:txBody>
          <a:bodyPr/>
          <a:lstStyle/>
          <a:p>
            <a:endParaRPr lang="sk-SK" dirty="0"/>
          </a:p>
        </p:txBody>
      </p:sp>
      <p:sp>
        <p:nvSpPr>
          <p:cNvPr id="4" name="Zástupný objekt pre číslo snímky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314993F-1191-4E28-A105-C8612743DD3B}" type="slidenum">
              <a:rPr kumimoji="0" lang="sk-SK"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sk-SK"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07251657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8"/>
        <p:cNvGrpSpPr/>
        <p:nvPr/>
      </p:nvGrpSpPr>
      <p:grpSpPr>
        <a:xfrm>
          <a:off x="0" y="0"/>
          <a:ext cx="0" cy="0"/>
          <a:chOff x="0" y="0"/>
          <a:chExt cx="0" cy="0"/>
        </a:xfrm>
      </p:grpSpPr>
      <p:sp>
        <p:nvSpPr>
          <p:cNvPr id="99" name="Google Shape;99;p3: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00" name="Google Shape;100;p3: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4"/>
        <p:cNvGrpSpPr/>
        <p:nvPr/>
      </p:nvGrpSpPr>
      <p:grpSpPr>
        <a:xfrm>
          <a:off x="0" y="0"/>
          <a:ext cx="0" cy="0"/>
          <a:chOff x="0" y="0"/>
          <a:chExt cx="0" cy="0"/>
        </a:xfrm>
      </p:grpSpPr>
      <p:sp>
        <p:nvSpPr>
          <p:cNvPr id="105" name="Google Shape;105;p4: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06" name="Google Shape;106;p4: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0"/>
        <p:cNvGrpSpPr/>
        <p:nvPr/>
      </p:nvGrpSpPr>
      <p:grpSpPr>
        <a:xfrm>
          <a:off x="0" y="0"/>
          <a:ext cx="0" cy="0"/>
          <a:chOff x="0" y="0"/>
          <a:chExt cx="0" cy="0"/>
        </a:xfrm>
      </p:grpSpPr>
      <p:sp>
        <p:nvSpPr>
          <p:cNvPr id="111" name="Google Shape;111;p5: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12" name="Google Shape;112;p5: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objekt pre obrázok snímky 1"/>
          <p:cNvSpPr>
            <a:spLocks noGrp="1" noRot="1" noChangeAspect="1"/>
          </p:cNvSpPr>
          <p:nvPr>
            <p:ph type="sldImg"/>
          </p:nvPr>
        </p:nvSpPr>
        <p:spPr/>
      </p:sp>
      <p:sp>
        <p:nvSpPr>
          <p:cNvPr id="3" name="Zástupný objekt pre poznámky 2"/>
          <p:cNvSpPr>
            <a:spLocks noGrp="1"/>
          </p:cNvSpPr>
          <p:nvPr>
            <p:ph type="body" idx="1"/>
          </p:nvPr>
        </p:nvSpPr>
        <p:spPr/>
        <p:txBody>
          <a:bodyPr/>
          <a:lstStyle/>
          <a:p>
            <a:endParaRPr lang="sk-SK" dirty="0"/>
          </a:p>
        </p:txBody>
      </p:sp>
      <p:sp>
        <p:nvSpPr>
          <p:cNvPr id="4" name="Zástupný objekt pre číslo snímky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314993F-1191-4E28-A105-C8612743DD3B}" type="slidenum">
              <a:rPr kumimoji="0" lang="sk-SK"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36</a:t>
            </a:fld>
            <a:endParaRPr kumimoji="0" lang="sk-SK"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85713609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2"/>
        <p:cNvGrpSpPr/>
        <p:nvPr/>
      </p:nvGrpSpPr>
      <p:grpSpPr>
        <a:xfrm>
          <a:off x="0" y="0"/>
          <a:ext cx="0" cy="0"/>
          <a:chOff x="0" y="0"/>
          <a:chExt cx="0" cy="0"/>
        </a:xfrm>
      </p:grpSpPr>
      <p:sp>
        <p:nvSpPr>
          <p:cNvPr id="93" name="Google Shape;93;g7977427301_1_0:notes"/>
          <p:cNvSpPr txBox="1">
            <a:spLocks noGrp="1"/>
          </p:cNvSpPr>
          <p:nvPr>
            <p:ph type="body" idx="1"/>
          </p:nvPr>
        </p:nvSpPr>
        <p:spPr>
          <a:xfrm>
            <a:off x="685801"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4" name="Google Shape;94;g7977427301_1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9"/>
        <p:cNvGrpSpPr/>
        <p:nvPr/>
      </p:nvGrpSpPr>
      <p:grpSpPr>
        <a:xfrm>
          <a:off x="0" y="0"/>
          <a:ext cx="0" cy="0"/>
          <a:chOff x="0" y="0"/>
          <a:chExt cx="0" cy="0"/>
        </a:xfrm>
      </p:grpSpPr>
      <p:sp>
        <p:nvSpPr>
          <p:cNvPr id="100" name="Google Shape;100;g7977427301_1_6:notes"/>
          <p:cNvSpPr txBox="1">
            <a:spLocks noGrp="1"/>
          </p:cNvSpPr>
          <p:nvPr>
            <p:ph type="body" idx="1"/>
          </p:nvPr>
        </p:nvSpPr>
        <p:spPr>
          <a:xfrm>
            <a:off x="685801"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01" name="Google Shape;101;g7977427301_1_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objekt pre obrázok snímky 1"/>
          <p:cNvSpPr>
            <a:spLocks noGrp="1" noRot="1" noChangeAspect="1"/>
          </p:cNvSpPr>
          <p:nvPr>
            <p:ph type="sldImg"/>
          </p:nvPr>
        </p:nvSpPr>
        <p:spPr/>
      </p:sp>
      <p:sp>
        <p:nvSpPr>
          <p:cNvPr id="3" name="Zástupný objekt pre poznámky 2"/>
          <p:cNvSpPr>
            <a:spLocks noGrp="1"/>
          </p:cNvSpPr>
          <p:nvPr>
            <p:ph type="body" idx="1"/>
          </p:nvPr>
        </p:nvSpPr>
        <p:spPr/>
        <p:txBody>
          <a:bodyPr/>
          <a:lstStyle/>
          <a:p>
            <a:endParaRPr lang="sk-SK" dirty="0"/>
          </a:p>
        </p:txBody>
      </p:sp>
      <p:sp>
        <p:nvSpPr>
          <p:cNvPr id="4" name="Zástupný objekt pre číslo snímky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314993F-1191-4E28-A105-C8612743DD3B}" type="slidenum">
              <a:rPr kumimoji="0" lang="sk-SK"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10</a:t>
            </a:fld>
            <a:endParaRPr kumimoji="0" lang="sk-SK"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096905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8"/>
        <p:cNvGrpSpPr/>
        <p:nvPr/>
      </p:nvGrpSpPr>
      <p:grpSpPr>
        <a:xfrm>
          <a:off x="0" y="0"/>
          <a:ext cx="0" cy="0"/>
          <a:chOff x="0" y="0"/>
          <a:chExt cx="0" cy="0"/>
        </a:xfrm>
      </p:grpSpPr>
      <p:sp>
        <p:nvSpPr>
          <p:cNvPr id="89" name="Google Shape;89;p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90" name="Google Shape;90;p1: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4"/>
        <p:cNvGrpSpPr/>
        <p:nvPr/>
      </p:nvGrpSpPr>
      <p:grpSpPr>
        <a:xfrm>
          <a:off x="0" y="0"/>
          <a:ext cx="0" cy="0"/>
          <a:chOff x="0" y="0"/>
          <a:chExt cx="0" cy="0"/>
        </a:xfrm>
      </p:grpSpPr>
      <p:sp>
        <p:nvSpPr>
          <p:cNvPr id="95" name="Google Shape;95;p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96" name="Google Shape;96;p2: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objekt pre obrázok snímky 1"/>
          <p:cNvSpPr>
            <a:spLocks noGrp="1" noRot="1" noChangeAspect="1"/>
          </p:cNvSpPr>
          <p:nvPr>
            <p:ph type="sldImg"/>
          </p:nvPr>
        </p:nvSpPr>
        <p:spPr/>
      </p:sp>
      <p:sp>
        <p:nvSpPr>
          <p:cNvPr id="3" name="Zástupný objekt pre poznámky 2"/>
          <p:cNvSpPr>
            <a:spLocks noGrp="1"/>
          </p:cNvSpPr>
          <p:nvPr>
            <p:ph type="body" idx="1"/>
          </p:nvPr>
        </p:nvSpPr>
        <p:spPr/>
        <p:txBody>
          <a:bodyPr/>
          <a:lstStyle/>
          <a:p>
            <a:endParaRPr lang="sk-SK" dirty="0"/>
          </a:p>
        </p:txBody>
      </p:sp>
      <p:sp>
        <p:nvSpPr>
          <p:cNvPr id="4" name="Zástupný objekt pre číslo snímky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314993F-1191-4E28-A105-C8612743DD3B}" type="slidenum">
              <a:rPr kumimoji="0" lang="sk-SK"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19</a:t>
            </a:fld>
            <a:endParaRPr kumimoji="0" lang="sk-SK"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93812110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objekt pre obrázok snímky 1"/>
          <p:cNvSpPr>
            <a:spLocks noGrp="1" noRot="1" noChangeAspect="1"/>
          </p:cNvSpPr>
          <p:nvPr>
            <p:ph type="sldImg"/>
          </p:nvPr>
        </p:nvSpPr>
        <p:spPr/>
      </p:sp>
      <p:sp>
        <p:nvSpPr>
          <p:cNvPr id="3" name="Zástupný objekt pre poznámky 2"/>
          <p:cNvSpPr>
            <a:spLocks noGrp="1"/>
          </p:cNvSpPr>
          <p:nvPr>
            <p:ph type="body" idx="1"/>
          </p:nvPr>
        </p:nvSpPr>
        <p:spPr/>
        <p:txBody>
          <a:bodyPr/>
          <a:lstStyle/>
          <a:p>
            <a:endParaRPr lang="sk-SK" dirty="0"/>
          </a:p>
        </p:txBody>
      </p:sp>
      <p:sp>
        <p:nvSpPr>
          <p:cNvPr id="4" name="Zástupný objekt pre číslo snímky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314993F-1191-4E28-A105-C8612743DD3B}" type="slidenum">
              <a:rPr kumimoji="0" lang="sk-SK"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28</a:t>
            </a:fld>
            <a:endParaRPr kumimoji="0" lang="sk-SK"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57684039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2"/>
        <p:cNvGrpSpPr/>
        <p:nvPr/>
      </p:nvGrpSpPr>
      <p:grpSpPr>
        <a:xfrm>
          <a:off x="0" y="0"/>
          <a:ext cx="0" cy="0"/>
          <a:chOff x="0" y="0"/>
          <a:chExt cx="0" cy="0"/>
        </a:xfrm>
      </p:grpSpPr>
      <p:sp>
        <p:nvSpPr>
          <p:cNvPr id="93" name="Google Shape;93;p2: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4" name="Google Shape;94;p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á snímka">
    <p:spTree>
      <p:nvGrpSpPr>
        <p:cNvPr id="1" name=""/>
        <p:cNvGrpSpPr/>
        <p:nvPr/>
      </p:nvGrpSpPr>
      <p:grpSpPr>
        <a:xfrm>
          <a:off x="0" y="0"/>
          <a:ext cx="0" cy="0"/>
          <a:chOff x="0" y="0"/>
          <a:chExt cx="0" cy="0"/>
        </a:xfrm>
      </p:grpSpPr>
      <p:sp>
        <p:nvSpPr>
          <p:cNvPr id="2" name="Title 1"/>
          <p:cNvSpPr>
            <a:spLocks noGrp="1"/>
          </p:cNvSpPr>
          <p:nvPr>
            <p:ph type="ctrTitle"/>
          </p:nvPr>
        </p:nvSpPr>
        <p:spPr>
          <a:xfrm>
            <a:off x="609600" y="1626915"/>
            <a:ext cx="10363200" cy="3173684"/>
          </a:xfrm>
        </p:spPr>
        <p:txBody>
          <a:bodyPr anchor="ctr">
            <a:noAutofit/>
          </a:bodyPr>
          <a:lstStyle>
            <a:lvl1pPr>
              <a:lnSpc>
                <a:spcPct val="100000"/>
              </a:lnSpc>
              <a:defRPr sz="6000" cap="none" spc="-80" baseline="0">
                <a:solidFill>
                  <a:schemeClr val="accent6"/>
                </a:solidFill>
              </a:defRPr>
            </a:lvl1pPr>
          </a:lstStyle>
          <a:p>
            <a:r>
              <a:rPr lang="sk-SK" dirty="0"/>
              <a:t>Kliknutím upravte štýl predlohy nadpisu</a:t>
            </a:r>
            <a:endParaRPr lang="en-US" dirty="0"/>
          </a:p>
        </p:txBody>
      </p:sp>
      <p:sp>
        <p:nvSpPr>
          <p:cNvPr id="3" name="Subtitle 2"/>
          <p:cNvSpPr>
            <a:spLocks noGrp="1"/>
          </p:cNvSpPr>
          <p:nvPr>
            <p:ph type="subTitle" idx="1"/>
          </p:nvPr>
        </p:nvSpPr>
        <p:spPr>
          <a:xfrm>
            <a:off x="609600" y="4800600"/>
            <a:ext cx="9144000" cy="914400"/>
          </a:xfrm>
        </p:spPr>
        <p:txBody>
          <a:bodyPr/>
          <a:lstStyle>
            <a:lvl1pPr marL="0" indent="0" algn="l">
              <a:buNone/>
              <a:defRPr b="0" cap="all" spc="120" baseline="0">
                <a:solidFill>
                  <a:schemeClr val="tx2"/>
                </a:solidFill>
                <a:latin typeface="+mj-l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sk-SK"/>
              <a:t>Kliknutím upravte štýl predlohy podnadpisu</a:t>
            </a:r>
            <a:endParaRPr lang="en-US" dirty="0"/>
          </a:p>
        </p:txBody>
      </p:sp>
      <p:sp>
        <p:nvSpPr>
          <p:cNvPr id="4" name="Date Placeholder 3"/>
          <p:cNvSpPr>
            <a:spLocks noGrp="1"/>
          </p:cNvSpPr>
          <p:nvPr>
            <p:ph type="dt" sz="half" idx="10"/>
          </p:nvPr>
        </p:nvSpPr>
        <p:spPr/>
        <p:txBody>
          <a:bodyPr/>
          <a:lstStyle/>
          <a:p>
            <a:fld id="{CA76AC6C-1845-4AD9-86CE-459EC2905EDA}" type="datetimeFigureOut">
              <a:rPr lang="sk-SK" smtClean="0"/>
              <a:pPr/>
              <a:t>1. 3. 2021</a:t>
            </a:fld>
            <a:endParaRPr lang="sk-SK"/>
          </a:p>
        </p:txBody>
      </p:sp>
      <p:sp>
        <p:nvSpPr>
          <p:cNvPr id="5" name="Footer Placeholder 4"/>
          <p:cNvSpPr>
            <a:spLocks noGrp="1"/>
          </p:cNvSpPr>
          <p:nvPr>
            <p:ph type="ftr" sz="quarter" idx="11"/>
          </p:nvPr>
        </p:nvSpPr>
        <p:spPr/>
        <p:txBody>
          <a:bodyPr/>
          <a:lstStyle/>
          <a:p>
            <a:endParaRPr lang="sk-SK"/>
          </a:p>
        </p:txBody>
      </p:sp>
      <p:sp>
        <p:nvSpPr>
          <p:cNvPr id="9" name="Rectangle 8"/>
          <p:cNvSpPr/>
          <p:nvPr/>
        </p:nvSpPr>
        <p:spPr>
          <a:xfrm>
            <a:off x="12001499" y="4846320"/>
            <a:ext cx="190501" cy="2011680"/>
          </a:xfrm>
          <a:prstGeom prst="rec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0" name="Rectangle 9"/>
          <p:cNvSpPr/>
          <p:nvPr/>
        </p:nvSpPr>
        <p:spPr>
          <a:xfrm>
            <a:off x="12001499" y="0"/>
            <a:ext cx="190501" cy="484632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6" name="Slide Number Placeholder 5"/>
          <p:cNvSpPr>
            <a:spLocks noGrp="1"/>
          </p:cNvSpPr>
          <p:nvPr>
            <p:ph type="sldNum" sz="quarter" idx="12"/>
          </p:nvPr>
        </p:nvSpPr>
        <p:spPr/>
        <p:txBody>
          <a:bodyPr/>
          <a:lstStyle>
            <a:lvl1pPr>
              <a:defRPr>
                <a:solidFill>
                  <a:schemeClr val="tx1"/>
                </a:solidFill>
              </a:defRPr>
            </a:lvl1pPr>
          </a:lstStyle>
          <a:p>
            <a:fld id="{EDF2FB19-191C-4C07-9760-6B65CEE1532D}" type="slidenum">
              <a:rPr lang="sk-SK" smtClean="0"/>
              <a:pPr/>
              <a:t>‹#›</a:t>
            </a:fld>
            <a:endParaRPr lang="sk-SK"/>
          </a:p>
        </p:txBody>
      </p:sp>
      <p:pic>
        <p:nvPicPr>
          <p:cNvPr id="11" name="Obraz 1" descr="logo 2">
            <a:extLst>
              <a:ext uri="{FF2B5EF4-FFF2-40B4-BE49-F238E27FC236}">
                <a16:creationId xmlns:a16="http://schemas.microsoft.com/office/drawing/2014/main" id="{E4468105-06B5-4679-A164-F7E5AAB071A3}"/>
              </a:ext>
            </a:extLst>
          </p:cNvPr>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8836177" y="223837"/>
            <a:ext cx="2804441" cy="8288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0888067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z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lvl1pPr>
              <a:defRPr sz="2800"/>
            </a:lvl1pPr>
          </a:lstStyle>
          <a:p>
            <a:r>
              <a:rPr lang="sk-SK" dirty="0"/>
              <a:t>Kliknutím upravte štýl predlohy nadpisu</a:t>
            </a:r>
            <a:endParaRPr lang="en-US" dirty="0"/>
          </a:p>
        </p:txBody>
      </p:sp>
      <p:sp>
        <p:nvSpPr>
          <p:cNvPr id="3" name="Vertical Text Placeholder 2"/>
          <p:cNvSpPr>
            <a:spLocks noGrp="1"/>
          </p:cNvSpPr>
          <p:nvPr>
            <p:ph type="body" orient="vert" idx="1"/>
          </p:nvPr>
        </p:nvSpPr>
        <p:spPr/>
        <p:txBody>
          <a:bodyPr vert="eaVert"/>
          <a:lstStyle/>
          <a:p>
            <a:pPr lvl="0"/>
            <a:r>
              <a:rPr lang="sk-SK"/>
              <a:t>Upraviť štýly predlohy textu</a:t>
            </a:r>
          </a:p>
          <a:p>
            <a:pPr lvl="1"/>
            <a:r>
              <a:rPr lang="sk-SK"/>
              <a:t>Druhá úroveň</a:t>
            </a:r>
          </a:p>
          <a:p>
            <a:pPr lvl="2"/>
            <a:r>
              <a:rPr lang="sk-SK"/>
              <a:t>Tretia úroveň</a:t>
            </a:r>
          </a:p>
          <a:p>
            <a:pPr lvl="3"/>
            <a:r>
              <a:rPr lang="sk-SK"/>
              <a:t>Štvrtá úroveň</a:t>
            </a:r>
          </a:p>
          <a:p>
            <a:pPr lvl="4"/>
            <a:r>
              <a:rPr lang="sk-SK"/>
              <a:t>Piata úroveň</a:t>
            </a:r>
            <a:endParaRPr lang="en-US"/>
          </a:p>
        </p:txBody>
      </p:sp>
      <p:sp>
        <p:nvSpPr>
          <p:cNvPr id="4" name="Date Placeholder 3"/>
          <p:cNvSpPr>
            <a:spLocks noGrp="1"/>
          </p:cNvSpPr>
          <p:nvPr>
            <p:ph type="dt" sz="half" idx="10"/>
          </p:nvPr>
        </p:nvSpPr>
        <p:spPr/>
        <p:txBody>
          <a:bodyPr/>
          <a:lstStyle/>
          <a:p>
            <a:fld id="{CA76AC6C-1845-4AD9-86CE-459EC2905EDA}" type="datetimeFigureOut">
              <a:rPr lang="sk-SK" smtClean="0"/>
              <a:pPr/>
              <a:t>1. 3. 2021</a:t>
            </a:fld>
            <a:endParaRPr lang="sk-SK"/>
          </a:p>
        </p:txBody>
      </p:sp>
      <p:sp>
        <p:nvSpPr>
          <p:cNvPr id="5" name="Footer Placeholder 4"/>
          <p:cNvSpPr>
            <a:spLocks noGrp="1"/>
          </p:cNvSpPr>
          <p:nvPr>
            <p:ph type="ftr" sz="quarter" idx="11"/>
          </p:nvPr>
        </p:nvSpPr>
        <p:spPr/>
        <p:txBody>
          <a:bodyPr/>
          <a:lstStyle/>
          <a:p>
            <a:endParaRPr lang="sk-SK"/>
          </a:p>
        </p:txBody>
      </p:sp>
      <p:sp>
        <p:nvSpPr>
          <p:cNvPr id="6" name="Slide Number Placeholder 5"/>
          <p:cNvSpPr>
            <a:spLocks noGrp="1"/>
          </p:cNvSpPr>
          <p:nvPr>
            <p:ph type="sldNum" sz="quarter" idx="12"/>
          </p:nvPr>
        </p:nvSpPr>
        <p:spPr/>
        <p:txBody>
          <a:bodyPr/>
          <a:lstStyle/>
          <a:p>
            <a:fld id="{EDF2FB19-191C-4C07-9760-6B65CEE1532D}" type="slidenum">
              <a:rPr lang="sk-SK" smtClean="0"/>
              <a:pPr/>
              <a:t>‹#›</a:t>
            </a:fld>
            <a:endParaRPr lang="sk-SK"/>
          </a:p>
        </p:txBody>
      </p:sp>
    </p:spTree>
    <p:extLst>
      <p:ext uri="{BB962C8B-B14F-4D97-AF65-F5344CB8AC3E}">
        <p14:creationId xmlns:p14="http://schemas.microsoft.com/office/powerpoint/2010/main" val="31353759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Z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1124745"/>
            <a:ext cx="2743200" cy="5001419"/>
          </a:xfrm>
        </p:spPr>
        <p:txBody>
          <a:bodyPr vert="eaVert">
            <a:normAutofit/>
          </a:bodyPr>
          <a:lstStyle>
            <a:lvl1pPr>
              <a:defRPr sz="2800"/>
            </a:lvl1pPr>
          </a:lstStyle>
          <a:p>
            <a:r>
              <a:rPr lang="sk-SK" dirty="0"/>
              <a:t>Kliknutím upravte štýl predlohy nadpisu</a:t>
            </a:r>
            <a:endParaRPr lang="en-US" dirty="0"/>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sk-SK"/>
              <a:t>Upraviť štýly predlohy textu</a:t>
            </a:r>
          </a:p>
          <a:p>
            <a:pPr lvl="1"/>
            <a:r>
              <a:rPr lang="sk-SK"/>
              <a:t>Druhá úroveň</a:t>
            </a:r>
          </a:p>
          <a:p>
            <a:pPr lvl="2"/>
            <a:r>
              <a:rPr lang="sk-SK"/>
              <a:t>Tretia úroveň</a:t>
            </a:r>
          </a:p>
          <a:p>
            <a:pPr lvl="3"/>
            <a:r>
              <a:rPr lang="sk-SK"/>
              <a:t>Štvrtá úroveň</a:t>
            </a:r>
          </a:p>
          <a:p>
            <a:pPr lvl="4"/>
            <a:r>
              <a:rPr lang="sk-SK"/>
              <a:t>Piata úroveň</a:t>
            </a:r>
            <a:endParaRPr lang="en-US"/>
          </a:p>
        </p:txBody>
      </p:sp>
      <p:sp>
        <p:nvSpPr>
          <p:cNvPr id="4" name="Date Placeholder 3"/>
          <p:cNvSpPr>
            <a:spLocks noGrp="1"/>
          </p:cNvSpPr>
          <p:nvPr>
            <p:ph type="dt" sz="half" idx="10"/>
          </p:nvPr>
        </p:nvSpPr>
        <p:spPr/>
        <p:txBody>
          <a:bodyPr/>
          <a:lstStyle/>
          <a:p>
            <a:fld id="{CA76AC6C-1845-4AD9-86CE-459EC2905EDA}" type="datetimeFigureOut">
              <a:rPr lang="sk-SK" smtClean="0"/>
              <a:pPr/>
              <a:t>1. 3. 2021</a:t>
            </a:fld>
            <a:endParaRPr lang="sk-SK"/>
          </a:p>
        </p:txBody>
      </p:sp>
      <p:sp>
        <p:nvSpPr>
          <p:cNvPr id="5" name="Footer Placeholder 4"/>
          <p:cNvSpPr>
            <a:spLocks noGrp="1"/>
          </p:cNvSpPr>
          <p:nvPr>
            <p:ph type="ftr" sz="quarter" idx="11"/>
          </p:nvPr>
        </p:nvSpPr>
        <p:spPr/>
        <p:txBody>
          <a:bodyPr/>
          <a:lstStyle/>
          <a:p>
            <a:endParaRPr lang="sk-SK"/>
          </a:p>
        </p:txBody>
      </p:sp>
      <p:sp>
        <p:nvSpPr>
          <p:cNvPr id="6" name="Slide Number Placeholder 5"/>
          <p:cNvSpPr>
            <a:spLocks noGrp="1"/>
          </p:cNvSpPr>
          <p:nvPr>
            <p:ph type="sldNum" sz="quarter" idx="12"/>
          </p:nvPr>
        </p:nvSpPr>
        <p:spPr/>
        <p:txBody>
          <a:bodyPr/>
          <a:lstStyle/>
          <a:p>
            <a:fld id="{EDF2FB19-191C-4C07-9760-6B65CEE1532D}" type="slidenum">
              <a:rPr lang="sk-SK" smtClean="0"/>
              <a:pPr/>
              <a:t>‹#›</a:t>
            </a:fld>
            <a:endParaRPr lang="sk-SK"/>
          </a:p>
        </p:txBody>
      </p:sp>
    </p:spTree>
    <p:extLst>
      <p:ext uri="{BB962C8B-B14F-4D97-AF65-F5344CB8AC3E}">
        <p14:creationId xmlns:p14="http://schemas.microsoft.com/office/powerpoint/2010/main" val="42160036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1">
                <a:latin typeface="Arial "/>
              </a:defRPr>
            </a:lvl1pPr>
          </a:lstStyle>
          <a:p>
            <a:r>
              <a:rPr lang="sk-SK" dirty="0"/>
              <a:t>Kliknutím upravte štýl predlohy nadpisu</a:t>
            </a:r>
            <a:endParaRPr lang="en-US" dirty="0"/>
          </a:p>
        </p:txBody>
      </p:sp>
      <p:sp>
        <p:nvSpPr>
          <p:cNvPr id="3" name="Content Placeholder 2"/>
          <p:cNvSpPr>
            <a:spLocks noGrp="1"/>
          </p:cNvSpPr>
          <p:nvPr>
            <p:ph idx="1"/>
          </p:nvPr>
        </p:nvSpPr>
        <p:spPr/>
        <p:txBody>
          <a:bodyPr/>
          <a:lstStyle/>
          <a:p>
            <a:pPr lvl="0"/>
            <a:r>
              <a:rPr lang="sk-SK"/>
              <a:t>Upraviť štýly predlohy textu</a:t>
            </a:r>
          </a:p>
          <a:p>
            <a:pPr lvl="1"/>
            <a:r>
              <a:rPr lang="sk-SK"/>
              <a:t>Druhá úroveň</a:t>
            </a:r>
          </a:p>
          <a:p>
            <a:pPr lvl="2"/>
            <a:r>
              <a:rPr lang="sk-SK"/>
              <a:t>Tretia úroveň</a:t>
            </a:r>
          </a:p>
          <a:p>
            <a:pPr lvl="3"/>
            <a:r>
              <a:rPr lang="sk-SK"/>
              <a:t>Štvrtá úroveň</a:t>
            </a:r>
          </a:p>
          <a:p>
            <a:pPr lvl="4"/>
            <a:r>
              <a:rPr lang="sk-SK"/>
              <a:t>Piata úroveň</a:t>
            </a:r>
            <a:endParaRPr lang="en-US" dirty="0"/>
          </a:p>
        </p:txBody>
      </p:sp>
      <p:sp>
        <p:nvSpPr>
          <p:cNvPr id="4" name="Date Placeholder 3"/>
          <p:cNvSpPr>
            <a:spLocks noGrp="1"/>
          </p:cNvSpPr>
          <p:nvPr>
            <p:ph type="dt" sz="half" idx="10"/>
          </p:nvPr>
        </p:nvSpPr>
        <p:spPr/>
        <p:txBody>
          <a:bodyPr/>
          <a:lstStyle/>
          <a:p>
            <a:fld id="{CA76AC6C-1845-4AD9-86CE-459EC2905EDA}" type="datetimeFigureOut">
              <a:rPr lang="sk-SK" smtClean="0"/>
              <a:pPr/>
              <a:t>1. 3. 2021</a:t>
            </a:fld>
            <a:endParaRPr lang="sk-SK"/>
          </a:p>
        </p:txBody>
      </p:sp>
      <p:sp>
        <p:nvSpPr>
          <p:cNvPr id="5" name="Footer Placeholder 4"/>
          <p:cNvSpPr>
            <a:spLocks noGrp="1"/>
          </p:cNvSpPr>
          <p:nvPr>
            <p:ph type="ftr" sz="quarter" idx="11"/>
          </p:nvPr>
        </p:nvSpPr>
        <p:spPr/>
        <p:txBody>
          <a:bodyPr/>
          <a:lstStyle/>
          <a:p>
            <a:endParaRPr lang="sk-SK"/>
          </a:p>
        </p:txBody>
      </p:sp>
      <p:sp>
        <p:nvSpPr>
          <p:cNvPr id="6" name="Slide Number Placeholder 5"/>
          <p:cNvSpPr>
            <a:spLocks noGrp="1"/>
          </p:cNvSpPr>
          <p:nvPr>
            <p:ph type="sldNum" sz="quarter" idx="12"/>
          </p:nvPr>
        </p:nvSpPr>
        <p:spPr/>
        <p:txBody>
          <a:bodyPr/>
          <a:lstStyle/>
          <a:p>
            <a:fld id="{EDF2FB19-191C-4C07-9760-6B65CEE1532D}" type="slidenum">
              <a:rPr lang="sk-SK" smtClean="0"/>
              <a:pPr/>
              <a:t>‹#›</a:t>
            </a:fld>
            <a:endParaRPr lang="sk-SK"/>
          </a:p>
        </p:txBody>
      </p:sp>
    </p:spTree>
    <p:extLst>
      <p:ext uri="{BB962C8B-B14F-4D97-AF65-F5344CB8AC3E}">
        <p14:creationId xmlns:p14="http://schemas.microsoft.com/office/powerpoint/2010/main" val="11396795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Hlavička sekcie">
    <p:spTree>
      <p:nvGrpSpPr>
        <p:cNvPr id="1" name=""/>
        <p:cNvGrpSpPr/>
        <p:nvPr/>
      </p:nvGrpSpPr>
      <p:grpSpPr>
        <a:xfrm>
          <a:off x="0" y="0"/>
          <a:ext cx="0" cy="0"/>
          <a:chOff x="0" y="0"/>
          <a:chExt cx="0" cy="0"/>
        </a:xfrm>
      </p:grpSpPr>
      <p:sp>
        <p:nvSpPr>
          <p:cNvPr id="2" name="Title 1"/>
          <p:cNvSpPr>
            <a:spLocks noGrp="1"/>
          </p:cNvSpPr>
          <p:nvPr>
            <p:ph type="title"/>
          </p:nvPr>
        </p:nvSpPr>
        <p:spPr>
          <a:xfrm>
            <a:off x="609600" y="1447801"/>
            <a:ext cx="10363200" cy="4321175"/>
          </a:xfrm>
        </p:spPr>
        <p:txBody>
          <a:bodyPr anchor="ctr">
            <a:noAutofit/>
          </a:bodyPr>
          <a:lstStyle>
            <a:lvl1pPr algn="l">
              <a:lnSpc>
                <a:spcPct val="100000"/>
              </a:lnSpc>
              <a:defRPr sz="7200" b="0" cap="none" spc="-80" baseline="0">
                <a:solidFill>
                  <a:schemeClr val="accent6"/>
                </a:solidFill>
              </a:defRPr>
            </a:lvl1pPr>
          </a:lstStyle>
          <a:p>
            <a:r>
              <a:rPr lang="sk-SK" dirty="0"/>
              <a:t>Kliknutím upravte štýl predlohy nadpisu</a:t>
            </a:r>
            <a:endParaRPr lang="en-US" dirty="0"/>
          </a:p>
        </p:txBody>
      </p:sp>
      <p:sp>
        <p:nvSpPr>
          <p:cNvPr id="3" name="Text Placeholder 2"/>
          <p:cNvSpPr>
            <a:spLocks noGrp="1"/>
          </p:cNvSpPr>
          <p:nvPr>
            <p:ph type="body" idx="1"/>
          </p:nvPr>
        </p:nvSpPr>
        <p:spPr>
          <a:xfrm>
            <a:off x="609600" y="228601"/>
            <a:ext cx="10363200" cy="1066800"/>
          </a:xfrm>
        </p:spPr>
        <p:txBody>
          <a:bodyPr anchor="b"/>
          <a:lstStyle>
            <a:lvl1pPr marL="0" indent="0">
              <a:buNone/>
              <a:defRPr sz="2000" b="0" cap="all" spc="12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k-SK"/>
              <a:t>Upraviť štýly predlohy textu</a:t>
            </a:r>
          </a:p>
        </p:txBody>
      </p:sp>
      <p:sp>
        <p:nvSpPr>
          <p:cNvPr id="7" name="Date Placeholder 6"/>
          <p:cNvSpPr>
            <a:spLocks noGrp="1"/>
          </p:cNvSpPr>
          <p:nvPr>
            <p:ph type="dt" sz="half" idx="10"/>
          </p:nvPr>
        </p:nvSpPr>
        <p:spPr/>
        <p:txBody>
          <a:bodyPr/>
          <a:lstStyle/>
          <a:p>
            <a:fld id="{CA76AC6C-1845-4AD9-86CE-459EC2905EDA}" type="datetimeFigureOut">
              <a:rPr lang="sk-SK" smtClean="0"/>
              <a:pPr/>
              <a:t>1. 3. 2021</a:t>
            </a:fld>
            <a:endParaRPr lang="sk-SK"/>
          </a:p>
        </p:txBody>
      </p:sp>
      <p:sp>
        <p:nvSpPr>
          <p:cNvPr id="8" name="Slide Number Placeholder 7"/>
          <p:cNvSpPr>
            <a:spLocks noGrp="1"/>
          </p:cNvSpPr>
          <p:nvPr>
            <p:ph type="sldNum" sz="quarter" idx="11"/>
          </p:nvPr>
        </p:nvSpPr>
        <p:spPr/>
        <p:txBody>
          <a:bodyPr/>
          <a:lstStyle/>
          <a:p>
            <a:fld id="{EDF2FB19-191C-4C07-9760-6B65CEE1532D}" type="slidenum">
              <a:rPr lang="sk-SK" smtClean="0"/>
              <a:pPr/>
              <a:t>‹#›</a:t>
            </a:fld>
            <a:endParaRPr lang="sk-SK"/>
          </a:p>
        </p:txBody>
      </p:sp>
      <p:sp>
        <p:nvSpPr>
          <p:cNvPr id="9" name="Footer Placeholder 8"/>
          <p:cNvSpPr>
            <a:spLocks noGrp="1"/>
          </p:cNvSpPr>
          <p:nvPr>
            <p:ph type="ftr" sz="quarter" idx="12"/>
          </p:nvPr>
        </p:nvSpPr>
        <p:spPr/>
        <p:txBody>
          <a:bodyPr/>
          <a:lstStyle/>
          <a:p>
            <a:endParaRPr lang="sk-SK"/>
          </a:p>
        </p:txBody>
      </p:sp>
    </p:spTree>
    <p:extLst>
      <p:ext uri="{BB962C8B-B14F-4D97-AF65-F5344CB8AC3E}">
        <p14:creationId xmlns:p14="http://schemas.microsoft.com/office/powerpoint/2010/main" val="33190209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lvl1pPr>
              <a:defRPr sz="2800"/>
            </a:lvl1pPr>
          </a:lstStyle>
          <a:p>
            <a:r>
              <a:rPr lang="sk-SK" dirty="0"/>
              <a:t>Kliknutím upravte štýl predlohy nadpisu</a:t>
            </a:r>
            <a:endParaRPr lang="en-US" dirty="0"/>
          </a:p>
        </p:txBody>
      </p:sp>
      <p:sp>
        <p:nvSpPr>
          <p:cNvPr id="3" name="Content Placeholder 2"/>
          <p:cNvSpPr>
            <a:spLocks noGrp="1"/>
          </p:cNvSpPr>
          <p:nvPr>
            <p:ph sz="half" idx="1"/>
          </p:nvPr>
        </p:nvSpPr>
        <p:spPr>
          <a:xfrm>
            <a:off x="2174240" y="1574800"/>
            <a:ext cx="438912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k-SK"/>
              <a:t>Upraviť štýly predlohy textu</a:t>
            </a:r>
          </a:p>
          <a:p>
            <a:pPr lvl="1"/>
            <a:r>
              <a:rPr lang="sk-SK"/>
              <a:t>Druhá úroveň</a:t>
            </a:r>
          </a:p>
          <a:p>
            <a:pPr lvl="2"/>
            <a:r>
              <a:rPr lang="sk-SK"/>
              <a:t>Tretia úroveň</a:t>
            </a:r>
          </a:p>
          <a:p>
            <a:pPr lvl="3"/>
            <a:r>
              <a:rPr lang="sk-SK"/>
              <a:t>Štvrtá úroveň</a:t>
            </a:r>
          </a:p>
          <a:p>
            <a:pPr lvl="4"/>
            <a:r>
              <a:rPr lang="sk-SK"/>
              <a:t>Piata úroveň</a:t>
            </a:r>
            <a:endParaRPr lang="en-US" dirty="0"/>
          </a:p>
        </p:txBody>
      </p:sp>
      <p:sp>
        <p:nvSpPr>
          <p:cNvPr id="4" name="Content Placeholder 3"/>
          <p:cNvSpPr>
            <a:spLocks noGrp="1"/>
          </p:cNvSpPr>
          <p:nvPr>
            <p:ph sz="half" idx="2"/>
          </p:nvPr>
        </p:nvSpPr>
        <p:spPr>
          <a:xfrm>
            <a:off x="6786880" y="1574800"/>
            <a:ext cx="438912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k-SK"/>
              <a:t>Upraviť štýly predlohy textu</a:t>
            </a:r>
          </a:p>
          <a:p>
            <a:pPr lvl="1"/>
            <a:r>
              <a:rPr lang="sk-SK"/>
              <a:t>Druhá úroveň</a:t>
            </a:r>
          </a:p>
          <a:p>
            <a:pPr lvl="2"/>
            <a:r>
              <a:rPr lang="sk-SK"/>
              <a:t>Tretia úroveň</a:t>
            </a:r>
          </a:p>
          <a:p>
            <a:pPr lvl="3"/>
            <a:r>
              <a:rPr lang="sk-SK"/>
              <a:t>Štvrtá úroveň</a:t>
            </a:r>
          </a:p>
          <a:p>
            <a:pPr lvl="4"/>
            <a:r>
              <a:rPr lang="sk-SK"/>
              <a:t>Piata úroveň</a:t>
            </a:r>
            <a:endParaRPr lang="en-US" dirty="0"/>
          </a:p>
        </p:txBody>
      </p:sp>
      <p:sp>
        <p:nvSpPr>
          <p:cNvPr id="5" name="Date Placeholder 4"/>
          <p:cNvSpPr>
            <a:spLocks noGrp="1"/>
          </p:cNvSpPr>
          <p:nvPr>
            <p:ph type="dt" sz="half" idx="10"/>
          </p:nvPr>
        </p:nvSpPr>
        <p:spPr/>
        <p:txBody>
          <a:bodyPr/>
          <a:lstStyle/>
          <a:p>
            <a:fld id="{CA76AC6C-1845-4AD9-86CE-459EC2905EDA}" type="datetimeFigureOut">
              <a:rPr lang="sk-SK" smtClean="0"/>
              <a:pPr/>
              <a:t>1. 3. 2021</a:t>
            </a:fld>
            <a:endParaRPr lang="sk-SK"/>
          </a:p>
        </p:txBody>
      </p:sp>
      <p:sp>
        <p:nvSpPr>
          <p:cNvPr id="6" name="Footer Placeholder 5"/>
          <p:cNvSpPr>
            <a:spLocks noGrp="1"/>
          </p:cNvSpPr>
          <p:nvPr>
            <p:ph type="ftr" sz="quarter" idx="11"/>
          </p:nvPr>
        </p:nvSpPr>
        <p:spPr/>
        <p:txBody>
          <a:bodyPr/>
          <a:lstStyle/>
          <a:p>
            <a:endParaRPr lang="sk-SK"/>
          </a:p>
        </p:txBody>
      </p:sp>
      <p:sp>
        <p:nvSpPr>
          <p:cNvPr id="7" name="Slide Number Placeholder 6"/>
          <p:cNvSpPr>
            <a:spLocks noGrp="1"/>
          </p:cNvSpPr>
          <p:nvPr>
            <p:ph type="sldNum" sz="quarter" idx="12"/>
          </p:nvPr>
        </p:nvSpPr>
        <p:spPr/>
        <p:txBody>
          <a:bodyPr/>
          <a:lstStyle/>
          <a:p>
            <a:fld id="{EDF2FB19-191C-4C07-9760-6B65CEE1532D}" type="slidenum">
              <a:rPr lang="sk-SK" smtClean="0"/>
              <a:pPr/>
              <a:t>‹#›</a:t>
            </a:fld>
            <a:endParaRPr lang="sk-SK"/>
          </a:p>
        </p:txBody>
      </p:sp>
    </p:spTree>
    <p:extLst>
      <p:ext uri="{BB962C8B-B14F-4D97-AF65-F5344CB8AC3E}">
        <p14:creationId xmlns:p14="http://schemas.microsoft.com/office/powerpoint/2010/main" val="13557163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anie">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lvl1pPr>
              <a:defRPr sz="2800"/>
            </a:lvl1pPr>
          </a:lstStyle>
          <a:p>
            <a:r>
              <a:rPr lang="sk-SK" dirty="0"/>
              <a:t>Kliknutím upravte štýl predlohy nadpisu</a:t>
            </a:r>
            <a:endParaRPr lang="en-US" dirty="0"/>
          </a:p>
        </p:txBody>
      </p:sp>
      <p:sp>
        <p:nvSpPr>
          <p:cNvPr id="3" name="Text Placeholder 2"/>
          <p:cNvSpPr>
            <a:spLocks noGrp="1"/>
          </p:cNvSpPr>
          <p:nvPr>
            <p:ph type="body" idx="1"/>
          </p:nvPr>
        </p:nvSpPr>
        <p:spPr>
          <a:xfrm>
            <a:off x="2170176" y="1572768"/>
            <a:ext cx="4389120" cy="639762"/>
          </a:xfrm>
        </p:spPr>
        <p:txBody>
          <a:bodyPr anchor="b">
            <a:noAutofit/>
          </a:bodyPr>
          <a:lstStyle>
            <a:lvl1pPr marL="0" indent="0">
              <a:buNone/>
              <a:defRPr sz="1800" b="0" cap="all" spc="100" baseline="0">
                <a:solidFill>
                  <a:schemeClr val="tx1"/>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k-SK"/>
              <a:t>Upraviť štýly predlohy textu</a:t>
            </a:r>
          </a:p>
        </p:txBody>
      </p:sp>
      <p:sp>
        <p:nvSpPr>
          <p:cNvPr id="4" name="Content Placeholder 3"/>
          <p:cNvSpPr>
            <a:spLocks noGrp="1"/>
          </p:cNvSpPr>
          <p:nvPr>
            <p:ph sz="half" idx="2"/>
          </p:nvPr>
        </p:nvSpPr>
        <p:spPr>
          <a:xfrm>
            <a:off x="2170176" y="2259366"/>
            <a:ext cx="4389120" cy="38404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k-SK"/>
              <a:t>Upraviť štýly predlohy textu</a:t>
            </a:r>
          </a:p>
          <a:p>
            <a:pPr lvl="1"/>
            <a:r>
              <a:rPr lang="sk-SK"/>
              <a:t>Druhá úroveň</a:t>
            </a:r>
          </a:p>
          <a:p>
            <a:pPr lvl="2"/>
            <a:r>
              <a:rPr lang="sk-SK"/>
              <a:t>Tretia úroveň</a:t>
            </a:r>
          </a:p>
          <a:p>
            <a:pPr lvl="3"/>
            <a:r>
              <a:rPr lang="sk-SK"/>
              <a:t>Štvrtá úroveň</a:t>
            </a:r>
          </a:p>
          <a:p>
            <a:pPr lvl="4"/>
            <a:r>
              <a:rPr lang="sk-SK"/>
              <a:t>Piata úroveň</a:t>
            </a:r>
            <a:endParaRPr lang="en-US" dirty="0"/>
          </a:p>
        </p:txBody>
      </p:sp>
      <p:sp>
        <p:nvSpPr>
          <p:cNvPr id="5" name="Text Placeholder 4"/>
          <p:cNvSpPr>
            <a:spLocks noGrp="1"/>
          </p:cNvSpPr>
          <p:nvPr>
            <p:ph type="body" sz="quarter" idx="3"/>
          </p:nvPr>
        </p:nvSpPr>
        <p:spPr>
          <a:xfrm>
            <a:off x="6790944" y="1572768"/>
            <a:ext cx="4389120" cy="639762"/>
          </a:xfrm>
        </p:spPr>
        <p:txBody>
          <a:bodyPr anchor="b">
            <a:noAutofit/>
          </a:bodyPr>
          <a:lstStyle>
            <a:lvl1pPr marL="0" indent="0">
              <a:buNone/>
              <a:defRPr lang="en-US" sz="1800" b="0" kern="1200" cap="all" spc="100" baseline="0" dirty="0" smtClean="0">
                <a:solidFill>
                  <a:schemeClr val="tx1"/>
                </a:solidFill>
                <a:latin typeface="+mj-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spcBef>
                <a:spcPct val="20000"/>
              </a:spcBef>
              <a:buFont typeface="Arial" pitchFamily="34" charset="0"/>
              <a:buNone/>
            </a:pPr>
            <a:r>
              <a:rPr lang="sk-SK"/>
              <a:t>Upraviť štýly predlohy textu</a:t>
            </a:r>
          </a:p>
        </p:txBody>
      </p:sp>
      <p:sp>
        <p:nvSpPr>
          <p:cNvPr id="6" name="Content Placeholder 5"/>
          <p:cNvSpPr>
            <a:spLocks noGrp="1"/>
          </p:cNvSpPr>
          <p:nvPr>
            <p:ph sz="quarter" idx="4"/>
          </p:nvPr>
        </p:nvSpPr>
        <p:spPr>
          <a:xfrm>
            <a:off x="6790944" y="2259366"/>
            <a:ext cx="4389120" cy="38404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k-SK"/>
              <a:t>Upraviť štýly predlohy textu</a:t>
            </a:r>
          </a:p>
          <a:p>
            <a:pPr lvl="1"/>
            <a:r>
              <a:rPr lang="sk-SK"/>
              <a:t>Druhá úroveň</a:t>
            </a:r>
          </a:p>
          <a:p>
            <a:pPr lvl="2"/>
            <a:r>
              <a:rPr lang="sk-SK"/>
              <a:t>Tretia úroveň</a:t>
            </a:r>
          </a:p>
          <a:p>
            <a:pPr lvl="3"/>
            <a:r>
              <a:rPr lang="sk-SK"/>
              <a:t>Štvrtá úroveň</a:t>
            </a:r>
          </a:p>
          <a:p>
            <a:pPr lvl="4"/>
            <a:r>
              <a:rPr lang="sk-SK"/>
              <a:t>Piata úroveň</a:t>
            </a:r>
            <a:endParaRPr lang="en-US" dirty="0"/>
          </a:p>
        </p:txBody>
      </p:sp>
      <p:sp>
        <p:nvSpPr>
          <p:cNvPr id="7" name="Date Placeholder 6"/>
          <p:cNvSpPr>
            <a:spLocks noGrp="1"/>
          </p:cNvSpPr>
          <p:nvPr>
            <p:ph type="dt" sz="half" idx="10"/>
          </p:nvPr>
        </p:nvSpPr>
        <p:spPr/>
        <p:txBody>
          <a:bodyPr/>
          <a:lstStyle/>
          <a:p>
            <a:fld id="{CA76AC6C-1845-4AD9-86CE-459EC2905EDA}" type="datetimeFigureOut">
              <a:rPr lang="sk-SK" smtClean="0"/>
              <a:pPr/>
              <a:t>1. 3. 2021</a:t>
            </a:fld>
            <a:endParaRPr lang="sk-SK"/>
          </a:p>
        </p:txBody>
      </p:sp>
      <p:sp>
        <p:nvSpPr>
          <p:cNvPr id="8" name="Footer Placeholder 7"/>
          <p:cNvSpPr>
            <a:spLocks noGrp="1"/>
          </p:cNvSpPr>
          <p:nvPr>
            <p:ph type="ftr" sz="quarter" idx="11"/>
          </p:nvPr>
        </p:nvSpPr>
        <p:spPr/>
        <p:txBody>
          <a:bodyPr/>
          <a:lstStyle/>
          <a:p>
            <a:endParaRPr lang="sk-SK"/>
          </a:p>
        </p:txBody>
      </p:sp>
      <p:sp>
        <p:nvSpPr>
          <p:cNvPr id="9" name="Slide Number Placeholder 8"/>
          <p:cNvSpPr>
            <a:spLocks noGrp="1"/>
          </p:cNvSpPr>
          <p:nvPr>
            <p:ph type="sldNum" sz="quarter" idx="12"/>
          </p:nvPr>
        </p:nvSpPr>
        <p:spPr/>
        <p:txBody>
          <a:bodyPr/>
          <a:lstStyle/>
          <a:p>
            <a:fld id="{EDF2FB19-191C-4C07-9760-6B65CEE1532D}" type="slidenum">
              <a:rPr lang="sk-SK" smtClean="0"/>
              <a:pPr/>
              <a:t>‹#›</a:t>
            </a:fld>
            <a:endParaRPr lang="sk-SK"/>
          </a:p>
        </p:txBody>
      </p:sp>
    </p:spTree>
    <p:extLst>
      <p:ext uri="{BB962C8B-B14F-4D97-AF65-F5344CB8AC3E}">
        <p14:creationId xmlns:p14="http://schemas.microsoft.com/office/powerpoint/2010/main" val="26201870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Len nadpi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cap="none" baseline="0"/>
            </a:lvl1pPr>
          </a:lstStyle>
          <a:p>
            <a:r>
              <a:rPr lang="sk-SK"/>
              <a:t>Kliknutím upravte štýl predlohy nadpisu</a:t>
            </a:r>
            <a:endParaRPr lang="en-US" dirty="0"/>
          </a:p>
        </p:txBody>
      </p:sp>
      <p:sp>
        <p:nvSpPr>
          <p:cNvPr id="3" name="Date Placeholder 2"/>
          <p:cNvSpPr>
            <a:spLocks noGrp="1"/>
          </p:cNvSpPr>
          <p:nvPr>
            <p:ph type="dt" sz="half" idx="10"/>
          </p:nvPr>
        </p:nvSpPr>
        <p:spPr/>
        <p:txBody>
          <a:bodyPr/>
          <a:lstStyle/>
          <a:p>
            <a:fld id="{CA76AC6C-1845-4AD9-86CE-459EC2905EDA}" type="datetimeFigureOut">
              <a:rPr lang="sk-SK" smtClean="0"/>
              <a:pPr/>
              <a:t>1. 3. 2021</a:t>
            </a:fld>
            <a:endParaRPr lang="sk-SK"/>
          </a:p>
        </p:txBody>
      </p:sp>
      <p:sp>
        <p:nvSpPr>
          <p:cNvPr id="4" name="Footer Placeholder 3"/>
          <p:cNvSpPr>
            <a:spLocks noGrp="1"/>
          </p:cNvSpPr>
          <p:nvPr>
            <p:ph type="ftr" sz="quarter" idx="11"/>
          </p:nvPr>
        </p:nvSpPr>
        <p:spPr/>
        <p:txBody>
          <a:bodyPr/>
          <a:lstStyle/>
          <a:p>
            <a:endParaRPr lang="sk-SK"/>
          </a:p>
        </p:txBody>
      </p:sp>
      <p:sp>
        <p:nvSpPr>
          <p:cNvPr id="5" name="Slide Number Placeholder 4"/>
          <p:cNvSpPr>
            <a:spLocks noGrp="1"/>
          </p:cNvSpPr>
          <p:nvPr>
            <p:ph type="sldNum" sz="quarter" idx="12"/>
          </p:nvPr>
        </p:nvSpPr>
        <p:spPr/>
        <p:txBody>
          <a:bodyPr/>
          <a:lstStyle/>
          <a:p>
            <a:fld id="{EDF2FB19-191C-4C07-9760-6B65CEE1532D}" type="slidenum">
              <a:rPr lang="sk-SK" smtClean="0"/>
              <a:pPr/>
              <a:t>‹#›</a:t>
            </a:fld>
            <a:endParaRPr lang="sk-SK"/>
          </a:p>
        </p:txBody>
      </p:sp>
    </p:spTree>
    <p:extLst>
      <p:ext uri="{BB962C8B-B14F-4D97-AF65-F5344CB8AC3E}">
        <p14:creationId xmlns:p14="http://schemas.microsoft.com/office/powerpoint/2010/main" val="996649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A76AC6C-1845-4AD9-86CE-459EC2905EDA}" type="datetimeFigureOut">
              <a:rPr lang="sk-SK" smtClean="0"/>
              <a:pPr/>
              <a:t>1. 3. 2021</a:t>
            </a:fld>
            <a:endParaRPr lang="sk-SK"/>
          </a:p>
        </p:txBody>
      </p:sp>
      <p:sp>
        <p:nvSpPr>
          <p:cNvPr id="3" name="Footer Placeholder 2"/>
          <p:cNvSpPr>
            <a:spLocks noGrp="1"/>
          </p:cNvSpPr>
          <p:nvPr>
            <p:ph type="ftr" sz="quarter" idx="11"/>
          </p:nvPr>
        </p:nvSpPr>
        <p:spPr/>
        <p:txBody>
          <a:bodyPr/>
          <a:lstStyle/>
          <a:p>
            <a:endParaRPr lang="sk-SK"/>
          </a:p>
        </p:txBody>
      </p:sp>
      <p:sp>
        <p:nvSpPr>
          <p:cNvPr id="4" name="Slide Number Placeholder 3"/>
          <p:cNvSpPr>
            <a:spLocks noGrp="1"/>
          </p:cNvSpPr>
          <p:nvPr>
            <p:ph type="sldNum" sz="quarter" idx="12"/>
          </p:nvPr>
        </p:nvSpPr>
        <p:spPr/>
        <p:txBody>
          <a:bodyPr/>
          <a:lstStyle/>
          <a:p>
            <a:fld id="{EDF2FB19-191C-4C07-9760-6B65CEE1532D}" type="slidenum">
              <a:rPr lang="sk-SK" smtClean="0"/>
              <a:pPr/>
              <a:t>‹#›</a:t>
            </a:fld>
            <a:endParaRPr lang="sk-SK"/>
          </a:p>
        </p:txBody>
      </p:sp>
    </p:spTree>
    <p:extLst>
      <p:ext uri="{BB962C8B-B14F-4D97-AF65-F5344CB8AC3E}">
        <p14:creationId xmlns:p14="http://schemas.microsoft.com/office/powerpoint/2010/main" val="25624721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popisom">
    <p:spTree>
      <p:nvGrpSpPr>
        <p:cNvPr id="1" name=""/>
        <p:cNvGrpSpPr/>
        <p:nvPr/>
      </p:nvGrpSpPr>
      <p:grpSpPr>
        <a:xfrm>
          <a:off x="0" y="0"/>
          <a:ext cx="0" cy="0"/>
          <a:chOff x="0" y="0"/>
          <a:chExt cx="0" cy="0"/>
        </a:xfrm>
      </p:grpSpPr>
      <p:sp>
        <p:nvSpPr>
          <p:cNvPr id="3" name="Content Placeholder 2"/>
          <p:cNvSpPr>
            <a:spLocks noGrp="1"/>
          </p:cNvSpPr>
          <p:nvPr>
            <p:ph idx="1"/>
          </p:nvPr>
        </p:nvSpPr>
        <p:spPr>
          <a:xfrm>
            <a:off x="4766733" y="1600200"/>
            <a:ext cx="6815667" cy="448056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k-SK"/>
              <a:t>Upraviť štýly predlohy textu</a:t>
            </a:r>
          </a:p>
          <a:p>
            <a:pPr lvl="1"/>
            <a:r>
              <a:rPr lang="sk-SK"/>
              <a:t>Druhá úroveň</a:t>
            </a:r>
          </a:p>
          <a:p>
            <a:pPr lvl="2"/>
            <a:r>
              <a:rPr lang="sk-SK"/>
              <a:t>Tretia úroveň</a:t>
            </a:r>
          </a:p>
          <a:p>
            <a:pPr lvl="3"/>
            <a:r>
              <a:rPr lang="sk-SK"/>
              <a:t>Štvrtá úroveň</a:t>
            </a:r>
          </a:p>
          <a:p>
            <a:pPr lvl="4"/>
            <a:r>
              <a:rPr lang="sk-SK"/>
              <a:t>Piata úroveň</a:t>
            </a:r>
            <a:endParaRPr lang="en-US" dirty="0"/>
          </a:p>
        </p:txBody>
      </p:sp>
      <p:sp>
        <p:nvSpPr>
          <p:cNvPr id="4" name="Text Placeholder 3"/>
          <p:cNvSpPr>
            <a:spLocks noGrp="1"/>
          </p:cNvSpPr>
          <p:nvPr>
            <p:ph type="body" sz="half" idx="2"/>
          </p:nvPr>
        </p:nvSpPr>
        <p:spPr>
          <a:xfrm>
            <a:off x="609601" y="1600200"/>
            <a:ext cx="4011084" cy="4480560"/>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k-SK"/>
              <a:t>Upraviť štýly predlohy textu</a:t>
            </a:r>
          </a:p>
        </p:txBody>
      </p:sp>
      <p:sp>
        <p:nvSpPr>
          <p:cNvPr id="5" name="Date Placeholder 4"/>
          <p:cNvSpPr>
            <a:spLocks noGrp="1"/>
          </p:cNvSpPr>
          <p:nvPr>
            <p:ph type="dt" sz="half" idx="10"/>
          </p:nvPr>
        </p:nvSpPr>
        <p:spPr/>
        <p:txBody>
          <a:bodyPr/>
          <a:lstStyle/>
          <a:p>
            <a:fld id="{CA76AC6C-1845-4AD9-86CE-459EC2905EDA}" type="datetimeFigureOut">
              <a:rPr lang="sk-SK" smtClean="0"/>
              <a:pPr/>
              <a:t>1. 3. 2021</a:t>
            </a:fld>
            <a:endParaRPr lang="sk-SK"/>
          </a:p>
        </p:txBody>
      </p:sp>
      <p:sp>
        <p:nvSpPr>
          <p:cNvPr id="6" name="Footer Placeholder 5"/>
          <p:cNvSpPr>
            <a:spLocks noGrp="1"/>
          </p:cNvSpPr>
          <p:nvPr>
            <p:ph type="ftr" sz="quarter" idx="11"/>
          </p:nvPr>
        </p:nvSpPr>
        <p:spPr/>
        <p:txBody>
          <a:bodyPr/>
          <a:lstStyle/>
          <a:p>
            <a:endParaRPr lang="sk-SK"/>
          </a:p>
        </p:txBody>
      </p:sp>
      <p:sp>
        <p:nvSpPr>
          <p:cNvPr id="7" name="Slide Number Placeholder 6"/>
          <p:cNvSpPr>
            <a:spLocks noGrp="1"/>
          </p:cNvSpPr>
          <p:nvPr>
            <p:ph type="sldNum" sz="quarter" idx="12"/>
          </p:nvPr>
        </p:nvSpPr>
        <p:spPr/>
        <p:txBody>
          <a:bodyPr/>
          <a:lstStyle/>
          <a:p>
            <a:fld id="{EDF2FB19-191C-4C07-9760-6B65CEE1532D}" type="slidenum">
              <a:rPr lang="sk-SK" smtClean="0"/>
              <a:pPr/>
              <a:t>‹#›</a:t>
            </a:fld>
            <a:endParaRPr lang="sk-SK"/>
          </a:p>
        </p:txBody>
      </p:sp>
      <p:sp>
        <p:nvSpPr>
          <p:cNvPr id="8" name="Title 7"/>
          <p:cNvSpPr>
            <a:spLocks noGrp="1"/>
          </p:cNvSpPr>
          <p:nvPr>
            <p:ph type="title"/>
          </p:nvPr>
        </p:nvSpPr>
        <p:spPr/>
        <p:txBody>
          <a:bodyPr>
            <a:noAutofit/>
          </a:bodyPr>
          <a:lstStyle>
            <a:lvl1pPr>
              <a:defRPr sz="2800"/>
            </a:lvl1pPr>
          </a:lstStyle>
          <a:p>
            <a:r>
              <a:rPr lang="sk-SK"/>
              <a:t>Kliknutím upravte štýl predlohy nadpisu</a:t>
            </a:r>
            <a:endParaRPr lang="en-US"/>
          </a:p>
        </p:txBody>
      </p:sp>
    </p:spTree>
    <p:extLst>
      <p:ext uri="{BB962C8B-B14F-4D97-AF65-F5344CB8AC3E}">
        <p14:creationId xmlns:p14="http://schemas.microsoft.com/office/powerpoint/2010/main" val="23127199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ázok s popisom">
    <p:spTree>
      <p:nvGrpSpPr>
        <p:cNvPr id="1" name=""/>
        <p:cNvGrpSpPr/>
        <p:nvPr/>
      </p:nvGrpSpPr>
      <p:grpSpPr>
        <a:xfrm>
          <a:off x="0" y="0"/>
          <a:ext cx="0" cy="0"/>
          <a:chOff x="0" y="0"/>
          <a:chExt cx="0" cy="0"/>
        </a:xfrm>
      </p:grpSpPr>
      <p:sp>
        <p:nvSpPr>
          <p:cNvPr id="9" name="Rectangle 8"/>
          <p:cNvSpPr/>
          <p:nvPr/>
        </p:nvSpPr>
        <p:spPr>
          <a:xfrm>
            <a:off x="12001499" y="4846320"/>
            <a:ext cx="190501" cy="201168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3" name="Picture Placeholder 2"/>
          <p:cNvSpPr>
            <a:spLocks noGrp="1"/>
          </p:cNvSpPr>
          <p:nvPr>
            <p:ph type="pic" idx="1"/>
          </p:nvPr>
        </p:nvSpPr>
        <p:spPr>
          <a:xfrm>
            <a:off x="-1" y="0"/>
            <a:ext cx="12001169" cy="4846320"/>
          </a:xfrm>
          <a:solidFill>
            <a:schemeClr val="bg1">
              <a:lumMod val="7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sk-SK"/>
              <a:t>Kliknutím na ikonu pridáte obrázok</a:t>
            </a:r>
            <a:endParaRPr lang="en-US"/>
          </a:p>
        </p:txBody>
      </p:sp>
      <p:sp>
        <p:nvSpPr>
          <p:cNvPr id="4" name="Text Placeholder 3"/>
          <p:cNvSpPr>
            <a:spLocks noGrp="1"/>
          </p:cNvSpPr>
          <p:nvPr>
            <p:ph type="body" sz="half" idx="2"/>
          </p:nvPr>
        </p:nvSpPr>
        <p:spPr>
          <a:xfrm>
            <a:off x="609600" y="5715000"/>
            <a:ext cx="10871200" cy="457200"/>
          </a:xfrm>
        </p:spPr>
        <p:txBody>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k-SK"/>
              <a:t>Upraviť štýly predlohy textu</a:t>
            </a:r>
          </a:p>
        </p:txBody>
      </p:sp>
      <p:sp>
        <p:nvSpPr>
          <p:cNvPr id="5" name="Date Placeholder 4"/>
          <p:cNvSpPr>
            <a:spLocks noGrp="1"/>
          </p:cNvSpPr>
          <p:nvPr>
            <p:ph type="dt" sz="half" idx="10"/>
          </p:nvPr>
        </p:nvSpPr>
        <p:spPr/>
        <p:txBody>
          <a:bodyPr/>
          <a:lstStyle/>
          <a:p>
            <a:fld id="{CA76AC6C-1845-4AD9-86CE-459EC2905EDA}" type="datetimeFigureOut">
              <a:rPr lang="sk-SK" smtClean="0"/>
              <a:pPr/>
              <a:t>1. 3. 2021</a:t>
            </a:fld>
            <a:endParaRPr lang="sk-SK"/>
          </a:p>
        </p:txBody>
      </p:sp>
      <p:sp>
        <p:nvSpPr>
          <p:cNvPr id="6" name="Footer Placeholder 5"/>
          <p:cNvSpPr>
            <a:spLocks noGrp="1"/>
          </p:cNvSpPr>
          <p:nvPr>
            <p:ph type="ftr" sz="quarter" idx="11"/>
          </p:nvPr>
        </p:nvSpPr>
        <p:spPr/>
        <p:txBody>
          <a:bodyPr/>
          <a:lstStyle/>
          <a:p>
            <a:endParaRPr lang="sk-SK"/>
          </a:p>
        </p:txBody>
      </p:sp>
      <p:sp>
        <p:nvSpPr>
          <p:cNvPr id="7" name="Slide Number Placeholder 6"/>
          <p:cNvSpPr>
            <a:spLocks noGrp="1"/>
          </p:cNvSpPr>
          <p:nvPr>
            <p:ph type="sldNum" sz="quarter" idx="12"/>
          </p:nvPr>
        </p:nvSpPr>
        <p:spPr/>
        <p:txBody>
          <a:bodyPr/>
          <a:lstStyle>
            <a:lvl1pPr>
              <a:defRPr>
                <a:solidFill>
                  <a:schemeClr val="tx1"/>
                </a:solidFill>
              </a:defRPr>
            </a:lvl1pPr>
          </a:lstStyle>
          <a:p>
            <a:fld id="{EDF2FB19-191C-4C07-9760-6B65CEE1532D}" type="slidenum">
              <a:rPr lang="sk-SK" smtClean="0"/>
              <a:pPr/>
              <a:t>‹#›</a:t>
            </a:fld>
            <a:endParaRPr lang="sk-SK"/>
          </a:p>
        </p:txBody>
      </p:sp>
      <p:sp>
        <p:nvSpPr>
          <p:cNvPr id="8" name="Title 7"/>
          <p:cNvSpPr>
            <a:spLocks noGrp="1"/>
          </p:cNvSpPr>
          <p:nvPr>
            <p:ph type="title"/>
          </p:nvPr>
        </p:nvSpPr>
        <p:spPr>
          <a:xfrm>
            <a:off x="609600" y="4953000"/>
            <a:ext cx="10871200" cy="762000"/>
          </a:xfrm>
        </p:spPr>
        <p:txBody>
          <a:bodyPr anchor="t">
            <a:noAutofit/>
          </a:bodyPr>
          <a:lstStyle>
            <a:lvl1pPr>
              <a:defRPr sz="2400"/>
            </a:lvl1pPr>
          </a:lstStyle>
          <a:p>
            <a:r>
              <a:rPr lang="sk-SK" dirty="0"/>
              <a:t>Kliknutím upravte štýl predlohy nadpisu</a:t>
            </a:r>
            <a:endParaRPr lang="en-US" dirty="0"/>
          </a:p>
        </p:txBody>
      </p:sp>
      <p:sp>
        <p:nvSpPr>
          <p:cNvPr id="10" name="Rectangle 9"/>
          <p:cNvSpPr/>
          <p:nvPr/>
        </p:nvSpPr>
        <p:spPr>
          <a:xfrm>
            <a:off x="12001499" y="0"/>
            <a:ext cx="190501" cy="484632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15047148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152718"/>
            <a:ext cx="7721600" cy="1371600"/>
          </a:xfrm>
          <a:prstGeom prst="rect">
            <a:avLst/>
          </a:prstGeom>
        </p:spPr>
        <p:txBody>
          <a:bodyPr vert="horz" lIns="91440" tIns="45720" rIns="91440" bIns="45720" rtlCol="0" anchor="b">
            <a:normAutofit/>
          </a:bodyPr>
          <a:lstStyle/>
          <a:p>
            <a:r>
              <a:rPr lang="sk-SK" dirty="0"/>
              <a:t>Upravte štýly predlohy textu</a:t>
            </a:r>
            <a:endParaRPr lang="en-US" dirty="0"/>
          </a:p>
        </p:txBody>
      </p:sp>
      <p:sp>
        <p:nvSpPr>
          <p:cNvPr id="3" name="Text Placeholder 2"/>
          <p:cNvSpPr>
            <a:spLocks noGrp="1"/>
          </p:cNvSpPr>
          <p:nvPr>
            <p:ph type="body" idx="1"/>
          </p:nvPr>
        </p:nvSpPr>
        <p:spPr>
          <a:xfrm>
            <a:off x="609600" y="1752601"/>
            <a:ext cx="10160000" cy="4373563"/>
          </a:xfrm>
          <a:prstGeom prst="rect">
            <a:avLst/>
          </a:prstGeom>
        </p:spPr>
        <p:txBody>
          <a:bodyPr vert="horz" lIns="91440" tIns="45720" rIns="91440" bIns="45720" rtlCol="0">
            <a:normAutofit/>
          </a:bodyPr>
          <a:lstStyle/>
          <a:p>
            <a:pPr lvl="0"/>
            <a:r>
              <a:rPr lang="sk-SK"/>
              <a:t>Upravte štýl predlohy textu.</a:t>
            </a:r>
          </a:p>
          <a:p>
            <a:pPr lvl="1"/>
            <a:r>
              <a:rPr lang="sk-SK"/>
              <a:t>Druhá úroveň</a:t>
            </a:r>
          </a:p>
          <a:p>
            <a:pPr lvl="2"/>
            <a:r>
              <a:rPr lang="sk-SK"/>
              <a:t>Tretia úroveň</a:t>
            </a:r>
          </a:p>
          <a:p>
            <a:pPr lvl="3"/>
            <a:r>
              <a:rPr lang="sk-SK"/>
              <a:t>Štvrtá úroveň</a:t>
            </a:r>
          </a:p>
          <a:p>
            <a:pPr lvl="4"/>
            <a:r>
              <a:rPr lang="sk-SK"/>
              <a:t>Piata úroveň</a:t>
            </a:r>
            <a:endParaRPr lang="en-US" dirty="0"/>
          </a:p>
        </p:txBody>
      </p:sp>
      <p:sp>
        <p:nvSpPr>
          <p:cNvPr id="4" name="Date Placeholder 3"/>
          <p:cNvSpPr>
            <a:spLocks noGrp="1"/>
          </p:cNvSpPr>
          <p:nvPr>
            <p:ph type="dt" sz="half" idx="2"/>
          </p:nvPr>
        </p:nvSpPr>
        <p:spPr>
          <a:xfrm>
            <a:off x="609600" y="6172201"/>
            <a:ext cx="4572000" cy="304800"/>
          </a:xfrm>
          <a:prstGeom prst="rect">
            <a:avLst/>
          </a:prstGeom>
        </p:spPr>
        <p:txBody>
          <a:bodyPr vert="horz" lIns="91440" tIns="45720" rIns="91440" bIns="0" rtlCol="0" anchor="b"/>
          <a:lstStyle>
            <a:lvl1pPr algn="l">
              <a:defRPr sz="1000">
                <a:solidFill>
                  <a:schemeClr val="tx1"/>
                </a:solidFill>
              </a:defRPr>
            </a:lvl1pPr>
          </a:lstStyle>
          <a:p>
            <a:fld id="{CA76AC6C-1845-4AD9-86CE-459EC2905EDA}" type="datetimeFigureOut">
              <a:rPr lang="sk-SK" smtClean="0"/>
              <a:pPr/>
              <a:t>1. 3. 2021</a:t>
            </a:fld>
            <a:endParaRPr lang="sk-SK"/>
          </a:p>
        </p:txBody>
      </p:sp>
      <p:sp>
        <p:nvSpPr>
          <p:cNvPr id="5" name="Footer Placeholder 4"/>
          <p:cNvSpPr>
            <a:spLocks noGrp="1"/>
          </p:cNvSpPr>
          <p:nvPr>
            <p:ph type="ftr" sz="quarter" idx="3"/>
          </p:nvPr>
        </p:nvSpPr>
        <p:spPr>
          <a:xfrm>
            <a:off x="609600" y="6492876"/>
            <a:ext cx="4572000" cy="283845"/>
          </a:xfrm>
          <a:prstGeom prst="rect">
            <a:avLst/>
          </a:prstGeom>
        </p:spPr>
        <p:txBody>
          <a:bodyPr vert="horz" lIns="91440" tIns="45720" rIns="91440" bIns="45720" rtlCol="0" anchor="t"/>
          <a:lstStyle>
            <a:lvl1pPr algn="l">
              <a:defRPr sz="1000">
                <a:solidFill>
                  <a:schemeClr val="tx1"/>
                </a:solidFill>
              </a:defRPr>
            </a:lvl1pPr>
          </a:lstStyle>
          <a:p>
            <a:endParaRPr lang="sk-SK"/>
          </a:p>
        </p:txBody>
      </p:sp>
      <p:sp>
        <p:nvSpPr>
          <p:cNvPr id="6" name="Slide Number Placeholder 5"/>
          <p:cNvSpPr>
            <a:spLocks noGrp="1"/>
          </p:cNvSpPr>
          <p:nvPr>
            <p:ph type="sldNum" sz="quarter" idx="4"/>
          </p:nvPr>
        </p:nvSpPr>
        <p:spPr>
          <a:xfrm rot="16200000">
            <a:off x="11189124" y="5824644"/>
            <a:ext cx="1315721" cy="486833"/>
          </a:xfrm>
          <a:prstGeom prst="rect">
            <a:avLst/>
          </a:prstGeom>
        </p:spPr>
        <p:txBody>
          <a:bodyPr vert="horz" lIns="91440" tIns="45720" rIns="91440" bIns="45720" rtlCol="0" anchor="ctr"/>
          <a:lstStyle>
            <a:lvl1pPr algn="l">
              <a:defRPr sz="2400" b="1">
                <a:solidFill>
                  <a:schemeClr val="tx2"/>
                </a:solidFill>
              </a:defRPr>
            </a:lvl1pPr>
          </a:lstStyle>
          <a:p>
            <a:fld id="{EDF2FB19-191C-4C07-9760-6B65CEE1532D}" type="slidenum">
              <a:rPr lang="sk-SK" smtClean="0"/>
              <a:pPr/>
              <a:t>‹#›</a:t>
            </a:fld>
            <a:endParaRPr lang="sk-SK"/>
          </a:p>
        </p:txBody>
      </p:sp>
      <p:sp>
        <p:nvSpPr>
          <p:cNvPr id="7" name="Rectangle 6"/>
          <p:cNvSpPr/>
          <p:nvPr/>
        </p:nvSpPr>
        <p:spPr>
          <a:xfrm>
            <a:off x="12001499" y="0"/>
            <a:ext cx="190501" cy="13716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8" name="Rectangle 7"/>
          <p:cNvSpPr/>
          <p:nvPr/>
        </p:nvSpPr>
        <p:spPr>
          <a:xfrm>
            <a:off x="12001499" y="1371600"/>
            <a:ext cx="190501" cy="5486400"/>
          </a:xfrm>
          <a:prstGeom prst="rec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pic>
        <p:nvPicPr>
          <p:cNvPr id="1026" name="Obraz 1" descr="logo 2">
            <a:extLst>
              <a:ext uri="{FF2B5EF4-FFF2-40B4-BE49-F238E27FC236}">
                <a16:creationId xmlns:a16="http://schemas.microsoft.com/office/drawing/2014/main" id="{CFF2300B-5795-4089-A1A4-7F4A926A9965}"/>
              </a:ext>
            </a:extLst>
          </p:cNvPr>
          <p:cNvPicPr>
            <a:picLocks noChangeAspect="1" noChangeArrowheads="1"/>
          </p:cNvPicPr>
          <p:nvPr userDrawn="1"/>
        </p:nvPicPr>
        <p:blipFill>
          <a:blip r:embed="rId13" cstate="print">
            <a:extLst>
              <a:ext uri="{28A0092B-C50C-407E-A947-70E740481C1C}">
                <a14:useLocalDpi xmlns:a14="http://schemas.microsoft.com/office/drawing/2010/main" val="0"/>
              </a:ext>
            </a:extLst>
          </a:blip>
          <a:srcRect/>
          <a:stretch>
            <a:fillRect/>
          </a:stretch>
        </p:blipFill>
        <p:spPr bwMode="auto">
          <a:xfrm>
            <a:off x="8836177" y="223837"/>
            <a:ext cx="2804441" cy="8288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0678028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3600" kern="1200" cap="all" spc="-60" baseline="0">
          <a:solidFill>
            <a:schemeClr val="accent6"/>
          </a:solidFill>
          <a:latin typeface="+mj-lt"/>
          <a:ea typeface="+mj-ea"/>
          <a:cs typeface="+mj-cs"/>
        </a:defRPr>
      </a:lvl1pPr>
    </p:titleStyle>
    <p:bodyStyle>
      <a:lvl1pPr marL="0" indent="0" algn="l" defTabSz="914400" rtl="0" eaLnBrk="1" latinLnBrk="0" hangingPunct="1">
        <a:spcBef>
          <a:spcPct val="20000"/>
        </a:spcBef>
        <a:spcAft>
          <a:spcPts val="600"/>
        </a:spcAft>
        <a:buFont typeface="Arial" pitchFamily="34" charset="0"/>
        <a:buNone/>
        <a:defRPr sz="2000" b="1" kern="1200">
          <a:solidFill>
            <a:schemeClr val="tx1"/>
          </a:solidFill>
          <a:latin typeface="+mn-lt"/>
          <a:ea typeface="+mn-ea"/>
          <a:cs typeface="+mn-cs"/>
        </a:defRPr>
      </a:lvl1pPr>
      <a:lvl2pPr marL="457200" indent="-182880" algn="l" defTabSz="914400" rtl="0" eaLnBrk="1" latinLnBrk="0" hangingPunct="1">
        <a:spcBef>
          <a:spcPct val="20000"/>
        </a:spcBef>
        <a:buClr>
          <a:schemeClr val="tx2"/>
        </a:buClr>
        <a:buFont typeface="Arial" pitchFamily="34" charset="0"/>
        <a:buChar char="•"/>
        <a:defRPr sz="2000" kern="1200">
          <a:solidFill>
            <a:schemeClr val="tx1"/>
          </a:solidFill>
          <a:latin typeface="+mn-lt"/>
          <a:ea typeface="+mn-ea"/>
          <a:cs typeface="+mn-cs"/>
        </a:defRPr>
      </a:lvl2pPr>
      <a:lvl3pPr marL="1143000" indent="-228600" algn="l" defTabSz="914400" rtl="0" eaLnBrk="1" latinLnBrk="0" hangingPunct="1">
        <a:spcBef>
          <a:spcPct val="20000"/>
        </a:spcBef>
        <a:buClr>
          <a:schemeClr val="tx2"/>
        </a:buClr>
        <a:buFont typeface="Arial" pitchFamily="34" charset="0"/>
        <a:buChar char="•"/>
        <a:defRPr sz="1800" kern="1200">
          <a:solidFill>
            <a:schemeClr val="tx1"/>
          </a:solidFill>
          <a:latin typeface="+mn-lt"/>
          <a:ea typeface="+mn-ea"/>
          <a:cs typeface="+mn-cs"/>
        </a:defRPr>
      </a:lvl3pPr>
      <a:lvl4pPr marL="1600200" indent="-228600" algn="l" defTabSz="914400" rtl="0" eaLnBrk="1" latinLnBrk="0" hangingPunct="1">
        <a:spcBef>
          <a:spcPct val="20000"/>
        </a:spcBef>
        <a:buClr>
          <a:schemeClr val="tx2"/>
        </a:buClr>
        <a:buFont typeface="Arial" pitchFamily="34" charset="0"/>
        <a:buChar char="•"/>
        <a:defRPr sz="1800" kern="1200">
          <a:solidFill>
            <a:schemeClr val="tx1"/>
          </a:solidFill>
          <a:latin typeface="+mn-lt"/>
          <a:ea typeface="+mn-ea"/>
          <a:cs typeface="+mn-cs"/>
        </a:defRPr>
      </a:lvl4pPr>
      <a:lvl5pPr marL="2057400" indent="-228600" algn="l" defTabSz="914400" rtl="0" eaLnBrk="1" latinLnBrk="0" hangingPunct="1">
        <a:spcBef>
          <a:spcPct val="20000"/>
        </a:spcBef>
        <a:buClr>
          <a:schemeClr val="tx2"/>
        </a:buClr>
        <a:buFont typeface="Arial" pitchFamily="34" charset="0"/>
        <a:buChar char="•"/>
        <a:defRPr sz="1800" kern="1200" baseline="0">
          <a:solidFill>
            <a:schemeClr val="tx1"/>
          </a:solidFill>
          <a:latin typeface="+mn-lt"/>
          <a:ea typeface="+mn-ea"/>
          <a:cs typeface="+mn-cs"/>
        </a:defRPr>
      </a:lvl5pPr>
      <a:lvl6pPr marL="25146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6pPr>
      <a:lvl7pPr marL="29718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7pPr>
      <a:lvl8pPr marL="34290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8pPr>
      <a:lvl9pPr marL="38862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a:spLocks noGrp="1"/>
          </p:cNvSpPr>
          <p:nvPr>
            <p:ph type="title"/>
          </p:nvPr>
        </p:nvSpPr>
        <p:spPr>
          <a:xfrm>
            <a:off x="1981200" y="692696"/>
            <a:ext cx="6851104" cy="936104"/>
          </a:xfrm>
        </p:spPr>
        <p:txBody>
          <a:bodyPr>
            <a:normAutofit fontScale="90000"/>
          </a:bodyPr>
          <a:lstStyle/>
          <a:p>
            <a:r>
              <a:rPr lang="pt-PT" dirty="1" b="0">
                <a:latin typeface="Arial" charset="0"/>
                <a:ea typeface="Arial" charset="0"/>
                <a:cs typeface="Arial" charset="0"/>
              </a:rPr>
              <a:t>O que é que eu sei sobre o Max?</a:t>
            </a:r>
            <a:r>
              <a:rPr lang="pt-PT" dirty="1" b="0">
                <a:latin typeface="Arial" charset="0"/>
                <a:ea typeface="Arial" charset="0"/>
                <a:cs typeface="Arial" charset="0"/>
              </a:rPr>
              <a:t> </a:t>
            </a:r>
          </a:p>
        </p:txBody>
      </p:sp>
      <p:sp>
        <p:nvSpPr>
          <p:cNvPr id="5" name="Zástupný objekt pre obsah 4"/>
          <p:cNvSpPr>
            <a:spLocks noGrp="1"/>
          </p:cNvSpPr>
          <p:nvPr>
            <p:ph idx="1"/>
          </p:nvPr>
        </p:nvSpPr>
        <p:spPr>
          <a:xfrm>
            <a:off x="1318846" y="1772817"/>
            <a:ext cx="8727250" cy="4838998"/>
          </a:xfrm>
        </p:spPr>
        <p:txBody>
          <a:bodyPr>
            <a:normAutofit/>
          </a:bodyPr>
          <a:lstStyle/>
          <a:p>
            <a:pPr algn="just">
              <a:lnSpc>
                <a:spcPct val="150000"/>
              </a:lnSpc>
            </a:pPr>
            <a:r>
              <a:rPr lang="pt-PT" dirty="1" b="0"/>
              <a:t>É o primeiro período e foi dado aos estudantes um problema de matemática para resolverem.</a:t>
            </a:r>
            <a:r>
              <a:rPr lang="pt-PT" dirty="1" b="0"/>
              <a:t> </a:t>
            </a:r>
            <a:r>
              <a:rPr lang="pt-PT" dirty="1" b="0"/>
              <a:t>Para a sua tarefa matemática, foi-lhes dado 10 minutos para poderem calcular a solução, mas o Max não está a trabalhar nisso. Em vez disso, está a fazer um desenho.</a:t>
            </a:r>
            <a:r>
              <a:rPr lang="pt-PT" dirty="1" b="0"/>
              <a:t> </a:t>
            </a:r>
            <a:r>
              <a:rPr lang="pt-PT" dirty="1" b="0"/>
              <a:t>Mesmo quando o professor tenta incentivá-lo gentilmente a trabalhar como os outros, fica zangado e chateado, afirmando que não o fará e deita-se sobre a secretária.</a:t>
            </a:r>
            <a:r>
              <a:rPr lang="pt-PT" dirty="1" b="0"/>
              <a:t> </a:t>
            </a:r>
            <a:r>
              <a:rPr lang="pt-PT" dirty="1" b="0"/>
              <a:t>O professor sabe que Max é muito bom aluno em várias disciplinas, mas que se debate realmente com a matemática. Normalmente tem problemas em realizar qualquer tarefa dada na aula e isso deixa-o perturbado e inseguro sobre si próprio.</a:t>
            </a:r>
            <a:r>
              <a:rPr lang="pt-PT" dirty="1" b="0"/>
              <a:t> </a:t>
            </a:r>
            <a:r>
              <a:rPr lang="pt-PT" dirty="1" b="0"/>
              <a:t>As outras crianças já começam a gozar com ele, porque nunca sabe a resposta, mesmo quando se trata de problemas de matemática realmente fáceis.</a:t>
            </a:r>
            <a:r>
              <a:rPr lang="pt-PT" dirty="1" b="0"/>
              <a:t> </a:t>
            </a:r>
          </a:p>
        </p:txBody>
      </p:sp>
    </p:spTree>
    <p:extLst>
      <p:ext uri="{BB962C8B-B14F-4D97-AF65-F5344CB8AC3E}">
        <p14:creationId xmlns:p14="http://schemas.microsoft.com/office/powerpoint/2010/main" val="241553854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1881158" y="2786058"/>
            <a:ext cx="8072494" cy="1297250"/>
          </a:xfrm>
        </p:spPr>
        <p:txBody>
          <a:bodyPr/>
          <a:lstStyle/>
          <a:p>
            <a:pPr algn="ctr"/>
            <a:r>
              <a:rPr lang="pt-PT" dirty="1" sz="4000"/>
              <a:t>2.</a:t>
            </a:r>
            <a:r>
              <a:rPr lang="pt-PT" dirty="1" sz="4000"/>
              <a:t> </a:t>
            </a:r>
            <a:r>
              <a:rPr lang="pt-PT" dirty="1" sz="4000"/>
              <a:t>Fases da construção de uma estratégia para trabalhar com um aluno com transtorno da função executiva (TFE)</a:t>
            </a:r>
          </a:p>
        </p:txBody>
      </p:sp>
      <p:sp>
        <p:nvSpPr>
          <p:cNvPr id="3" name="Podnadpis 2"/>
          <p:cNvSpPr>
            <a:spLocks noGrp="1"/>
          </p:cNvSpPr>
          <p:nvPr>
            <p:ph type="subTitle" idx="1"/>
          </p:nvPr>
        </p:nvSpPr>
        <p:spPr>
          <a:xfrm>
            <a:off x="2166910" y="4000504"/>
            <a:ext cx="7283152" cy="576064"/>
          </a:xfrm>
        </p:spPr>
        <p:txBody>
          <a:bodyPr>
            <a:normAutofit/>
          </a:bodyPr>
          <a:lstStyle/>
          <a:p>
            <a:pPr algn="ctr"/>
            <a:r>
              <a:rPr lang="pt-PT" dirty="1"/>
              <a:t> </a:t>
            </a:r>
          </a:p>
        </p:txBody>
      </p:sp>
      <p:pic>
        <p:nvPicPr>
          <p:cNvPr id="5" name="Obrázok 4">
            <a:extLst>
              <a:ext uri="{FF2B5EF4-FFF2-40B4-BE49-F238E27FC236}">
                <a16:creationId xmlns:a16="http://schemas.microsoft.com/office/drawing/2014/main" id="{18DE5815-B6F5-4B90-A312-30FA0020A4D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666844" y="285729"/>
            <a:ext cx="1928826" cy="549715"/>
          </a:xfrm>
          <a:prstGeom prst="rect">
            <a:avLst/>
          </a:prstGeom>
        </p:spPr>
      </p:pic>
      <p:sp>
        <p:nvSpPr>
          <p:cNvPr id="4" name="Rectangle 3">
            <a:extLst>
              <a:ext uri="{FF2B5EF4-FFF2-40B4-BE49-F238E27FC236}">
                <a16:creationId xmlns:a16="http://schemas.microsoft.com/office/drawing/2014/main" id="{577A28BE-81F8-47BC-AF9B-227AEE2932BD}"/>
              </a:ext>
            </a:extLst>
          </p:cNvPr>
          <p:cNvSpPr/>
          <p:nvPr/>
        </p:nvSpPr>
        <p:spPr>
          <a:xfrm>
            <a:off x="1738282" y="785796"/>
            <a:ext cx="3637638" cy="307777"/>
          </a:xfrm>
          <a:prstGeom prst="rect">
            <a:avLst/>
          </a:prstGeom>
        </p:spPr>
        <p:txBody>
          <a:bodyPr wrap="square">
            <a:spAutoFit/>
          </a:bodyPr>
          <a:lstStyle/>
          <a:p>
            <a:pPr algn="ctr"/>
            <a:r>
              <a:rPr lang="pt-PT" dirty="1" sz="1400" b="1">
                <a:solidFill>
                  <a:prstClr val="black"/>
                </a:solidFill>
                <a:latin typeface="Arial"/>
              </a:rPr>
              <a:t>ERASMUS + 2019-1-PL01- KA201-06486</a:t>
            </a:r>
          </a:p>
        </p:txBody>
      </p:sp>
    </p:spTree>
    <p:extLst>
      <p:ext uri="{BB962C8B-B14F-4D97-AF65-F5344CB8AC3E}">
        <p14:creationId xmlns:p14="http://schemas.microsoft.com/office/powerpoint/2010/main" val="271466689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981200" y="620688"/>
            <a:ext cx="5791200" cy="903630"/>
          </a:xfrm>
        </p:spPr>
        <p:txBody>
          <a:bodyPr/>
          <a:lstStyle/>
          <a:p>
            <a:r>
              <a:rPr lang="pt-PT" dirty="1" b="0"/>
              <a:t>Introdução</a:t>
            </a:r>
            <a:r>
              <a:rPr lang="pt-PT" dirty="1"/>
              <a:t> </a:t>
            </a:r>
          </a:p>
        </p:txBody>
      </p:sp>
      <p:sp>
        <p:nvSpPr>
          <p:cNvPr id="3" name="Zástupný objekt pre obsah 2"/>
          <p:cNvSpPr>
            <a:spLocks noGrp="1"/>
          </p:cNvSpPr>
          <p:nvPr>
            <p:ph idx="1"/>
          </p:nvPr>
        </p:nvSpPr>
        <p:spPr>
          <a:xfrm>
            <a:off x="1981200" y="1752601"/>
            <a:ext cx="8003232" cy="4373563"/>
          </a:xfrm>
        </p:spPr>
        <p:txBody>
          <a:bodyPr>
            <a:normAutofit fontScale="92500" lnSpcReduction="20000"/>
          </a:bodyPr>
          <a:lstStyle/>
          <a:p>
            <a:pPr marL="342900" indent="-342900">
              <a:buFont typeface="Arial" charset="0"/>
              <a:buChar char="•"/>
            </a:pPr>
            <a:r>
              <a:rPr lang="pt-PT" dirty="1" sz="2400" b="0"/>
              <a:t>As funções executivas são necessárias para um comportamento orientado por objetivos e para a resolução de problemas em todos os aspetos da vida, sejam eles académicos, profissionais, ou sociais.</a:t>
            </a:r>
            <a:r>
              <a:rPr lang="pt-PT" dirty="1" sz="2400" b="0"/>
              <a:t> </a:t>
            </a:r>
          </a:p>
          <a:p>
            <a:pPr marL="342900" indent="-342900">
              <a:buFont typeface="Arial" charset="0"/>
              <a:buChar char="•"/>
            </a:pPr>
            <a:r>
              <a:rPr lang="pt-PT" dirty="1" sz="2400" b="0"/>
              <a:t>As funções executivas ajudam as pessoas a concluir tarefas e a interagir com os outros.</a:t>
            </a:r>
            <a:r>
              <a:rPr lang="pt-PT" dirty="1" sz="2400" b="0"/>
              <a:t> </a:t>
            </a:r>
            <a:r>
              <a:rPr lang="pt-PT" dirty="1" sz="2400" b="0"/>
              <a:t>Incluem uma gama de competências, tais como:</a:t>
            </a:r>
          </a:p>
          <a:p>
            <a:pPr marL="1485900" lvl="2" indent="-342900">
              <a:buFont typeface="Wingdings" charset="2"/>
              <a:buChar char="Ø"/>
            </a:pPr>
            <a:r>
              <a:rPr lang="pt-PT" dirty="1" sz="2200"/>
              <a:t>planeamento e organização</a:t>
            </a:r>
          </a:p>
          <a:p>
            <a:pPr marL="1485900" lvl="2" indent="-342900">
              <a:buFont typeface="Wingdings" charset="2"/>
              <a:buChar char="Ø"/>
            </a:pPr>
            <a:r>
              <a:rPr lang="pt-PT" dirty="1" sz="2200"/>
              <a:t>concentração e controlo do foco mental</a:t>
            </a:r>
          </a:p>
          <a:p>
            <a:pPr marL="1485900" lvl="2" indent="-342900">
              <a:buFont typeface="Wingdings" charset="2"/>
              <a:buChar char="Ø"/>
            </a:pPr>
            <a:r>
              <a:rPr lang="pt-PT" dirty="1" sz="2200"/>
              <a:t>análise e processamento de informação</a:t>
            </a:r>
          </a:p>
          <a:p>
            <a:pPr marL="1485900" lvl="2" indent="-342900">
              <a:buFont typeface="Wingdings" charset="2"/>
              <a:buChar char="Ø"/>
            </a:pPr>
            <a:r>
              <a:rPr lang="pt-PT" dirty="1" sz="2200"/>
              <a:t>controlo das emoções e do comportamento</a:t>
            </a:r>
          </a:p>
          <a:p>
            <a:pPr marL="1485900" lvl="2" indent="-342900">
              <a:buFont typeface="Wingdings" charset="2"/>
              <a:buChar char="Ø"/>
            </a:pPr>
            <a:r>
              <a:rPr lang="pt-PT" dirty="1" sz="2200"/>
              <a:t>recordação de detalhes</a:t>
            </a:r>
          </a:p>
          <a:p>
            <a:pPr marL="1485900" lvl="2" indent="-342900">
              <a:buFont typeface="Wingdings" charset="2"/>
              <a:buChar char="Ø"/>
            </a:pPr>
            <a:r>
              <a:rPr lang="pt-PT" dirty="1" sz="2200"/>
              <a:t>gestão do tempo</a:t>
            </a:r>
          </a:p>
          <a:p>
            <a:pPr marL="1485900" lvl="2" indent="-342900">
              <a:buFont typeface="Wingdings" charset="2"/>
              <a:buChar char="Ø"/>
            </a:pPr>
            <a:r>
              <a:rPr lang="pt-PT" dirty="1" sz="2200"/>
              <a:t>multitarefas</a:t>
            </a:r>
          </a:p>
          <a:p>
            <a:pPr marL="1485900" lvl="2" indent="-342900">
              <a:buFont typeface="Wingdings" charset="2"/>
              <a:buChar char="Ø"/>
            </a:pPr>
            <a:r>
              <a:rPr lang="pt-PT" dirty="1" sz="2200"/>
              <a:t>resolução de problemas</a:t>
            </a:r>
            <a:r>
              <a:rPr lang="pt-PT" dirty="1" sz="2200"/>
              <a:t> </a:t>
            </a:r>
          </a:p>
        </p:txBody>
      </p:sp>
    </p:spTree>
    <p:extLst>
      <p:ext uri="{BB962C8B-B14F-4D97-AF65-F5344CB8AC3E}">
        <p14:creationId xmlns:p14="http://schemas.microsoft.com/office/powerpoint/2010/main" val="378865877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pt-PT" dirty="1" sz="3200" b="0"/>
              <a:t>Causas do transtorno da função executiva</a:t>
            </a:r>
          </a:p>
        </p:txBody>
      </p:sp>
      <p:sp>
        <p:nvSpPr>
          <p:cNvPr id="3" name="Zástupný objekt pre obsah 2"/>
          <p:cNvSpPr>
            <a:spLocks noGrp="1"/>
          </p:cNvSpPr>
          <p:nvPr>
            <p:ph idx="1"/>
          </p:nvPr>
        </p:nvSpPr>
        <p:spPr>
          <a:xfrm>
            <a:off x="1981200" y="1752600"/>
            <a:ext cx="8219256" cy="4844752"/>
          </a:xfrm>
        </p:spPr>
        <p:txBody>
          <a:bodyPr>
            <a:normAutofit fontScale="92500" lnSpcReduction="20000"/>
          </a:bodyPr>
          <a:lstStyle/>
          <a:p>
            <a:pPr marL="342900" indent="-342900">
              <a:buFont typeface="Arial" charset="0"/>
              <a:buChar char="•"/>
            </a:pPr>
            <a:r>
              <a:rPr lang="pt-PT" dirty="1" b="0"/>
              <a:t>Os especialistas desconhecem a razão pela qual algumas pessoas sofrem de transtorno da função executiva (TFE).</a:t>
            </a:r>
            <a:r>
              <a:rPr lang="pt-PT" dirty="1" b="0"/>
              <a:t> </a:t>
            </a:r>
          </a:p>
          <a:p>
            <a:pPr marL="342900" indent="-342900">
              <a:buFont typeface="Arial" charset="0"/>
              <a:buChar char="•"/>
            </a:pPr>
            <a:r>
              <a:rPr lang="pt-PT" dirty="1" b="0"/>
              <a:t>O transtorno da função executiva pode ser hereditário, ou passado de pais para filhos, pelo que um pai com TFE pode ter um filho com TFE.</a:t>
            </a:r>
            <a:r>
              <a:rPr lang="pt-PT" dirty="1" b="0"/>
              <a:t> </a:t>
            </a:r>
          </a:p>
          <a:p>
            <a:pPr marL="342900" indent="-342900">
              <a:buFont typeface="Arial" charset="0"/>
              <a:buChar char="•"/>
            </a:pPr>
            <a:r>
              <a:rPr lang="pt-PT" dirty="1" b="0"/>
              <a:t>As disfunções executivas podem também ser o resultado de diferenças na parte específica do cérebro.</a:t>
            </a:r>
            <a:r>
              <a:rPr lang="pt-PT" dirty="1" b="0"/>
              <a:t> </a:t>
            </a:r>
          </a:p>
          <a:p>
            <a:pPr marL="342900" indent="-342900">
              <a:buFont typeface="Arial" charset="0"/>
              <a:buChar char="•"/>
            </a:pPr>
            <a:r>
              <a:rPr lang="pt-PT" dirty="1" sz="2100" b="0"/>
              <a:t>Diversas condições podem ter impacto na função executiva.</a:t>
            </a:r>
            <a:r>
              <a:rPr lang="pt-PT" dirty="1" sz="2100" b="0"/>
              <a:t> </a:t>
            </a:r>
            <a:r>
              <a:rPr lang="pt-PT" dirty="1" sz="2100" b="0"/>
              <a:t>Estas condições podem incluir:</a:t>
            </a:r>
          </a:p>
          <a:p>
            <a:pPr lvl="2">
              <a:buFont typeface="Wingdings" charset="2"/>
              <a:buChar char="Ø"/>
            </a:pPr>
            <a:r>
              <a:rPr lang="pt-PT" dirty="1" sz="1900"/>
              <a:t>depressão</a:t>
            </a:r>
          </a:p>
          <a:p>
            <a:pPr lvl="2">
              <a:buFont typeface="Wingdings" charset="2"/>
              <a:buChar char="Ø"/>
            </a:pPr>
            <a:r>
              <a:rPr lang="pt-PT" dirty="1" sz="1900"/>
              <a:t>transtorno obsessivo-compulsivo</a:t>
            </a:r>
          </a:p>
          <a:p>
            <a:pPr lvl="2">
              <a:buFont typeface="Wingdings" charset="2"/>
              <a:buChar char="Ø"/>
            </a:pPr>
            <a:r>
              <a:rPr lang="pt-PT" dirty="1" sz="1900"/>
              <a:t>esquizofrenia</a:t>
            </a:r>
          </a:p>
          <a:p>
            <a:pPr lvl="2">
              <a:buFont typeface="Wingdings" charset="2"/>
              <a:buChar char="Ø"/>
            </a:pPr>
            <a:r>
              <a:rPr lang="pt-PT" dirty="1" sz="1900"/>
              <a:t>síndrome do alcoolismo fetal</a:t>
            </a:r>
          </a:p>
          <a:p>
            <a:pPr lvl="2">
              <a:buFont typeface="Wingdings" charset="2"/>
              <a:buChar char="Ø"/>
            </a:pPr>
            <a:r>
              <a:rPr lang="pt-PT" dirty="1" sz="1900"/>
              <a:t>problemas de aprendizagem</a:t>
            </a:r>
          </a:p>
          <a:p>
            <a:pPr lvl="2">
              <a:buFont typeface="Wingdings" charset="2"/>
              <a:buChar char="Ø"/>
            </a:pPr>
            <a:r>
              <a:rPr lang="pt-PT" dirty="1" sz="1900"/>
              <a:t>autismo</a:t>
            </a:r>
          </a:p>
          <a:p>
            <a:pPr lvl="2">
              <a:buFont typeface="Wingdings" charset="2"/>
              <a:buChar char="Ø"/>
            </a:pPr>
            <a:r>
              <a:rPr lang="pt-PT" dirty="1" sz="1900"/>
              <a:t>toxicodependência ou alcoolismo</a:t>
            </a:r>
          </a:p>
          <a:p>
            <a:pPr lvl="2">
              <a:buFont typeface="Wingdings" charset="2"/>
              <a:buChar char="Ø"/>
            </a:pPr>
            <a:r>
              <a:rPr lang="pt-PT" dirty="1" sz="1900"/>
              <a:t>stress ou privação do sono</a:t>
            </a:r>
          </a:p>
          <a:p>
            <a:endParaRPr lang="sk-SK" dirty="0"/>
          </a:p>
        </p:txBody>
      </p:sp>
    </p:spTree>
    <p:extLst>
      <p:ext uri="{BB962C8B-B14F-4D97-AF65-F5344CB8AC3E}">
        <p14:creationId xmlns:p14="http://schemas.microsoft.com/office/powerpoint/2010/main" val="361417800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976636" y="332656"/>
            <a:ext cx="5791200" cy="831622"/>
          </a:xfrm>
        </p:spPr>
        <p:txBody>
          <a:bodyPr>
            <a:normAutofit/>
          </a:bodyPr>
          <a:lstStyle/>
          <a:p>
            <a:r>
              <a:rPr lang="pt-PT" dirty="1" sz="3200" b="0"/>
              <a:t>Sintomas do TFE</a:t>
            </a:r>
          </a:p>
        </p:txBody>
      </p:sp>
      <p:sp>
        <p:nvSpPr>
          <p:cNvPr id="4" name="Zástupný objekt pre obsah 2"/>
          <p:cNvSpPr>
            <a:spLocks noGrp="1"/>
          </p:cNvSpPr>
          <p:nvPr>
            <p:ph idx="1"/>
          </p:nvPr>
        </p:nvSpPr>
        <p:spPr>
          <a:xfrm>
            <a:off x="1981200" y="1752600"/>
            <a:ext cx="8363272" cy="4844752"/>
          </a:xfrm>
        </p:spPr>
        <p:txBody>
          <a:bodyPr>
            <a:normAutofit/>
          </a:bodyPr>
          <a:lstStyle/>
          <a:p>
            <a:pPr>
              <a:spcAft>
                <a:spcPts val="1200"/>
              </a:spcAft>
            </a:pPr>
            <a:r>
              <a:rPr lang="pt-PT" dirty="1" b="0"/>
              <a:t>Os sintomas de disfunção executiva podem variar, pelo que nem todos com esta condição terão os mesmos sinais exatos.</a:t>
            </a:r>
            <a:r>
              <a:rPr lang="pt-PT" dirty="1" b="0"/>
              <a:t> </a:t>
            </a:r>
            <a:r>
              <a:rPr lang="pt-PT" dirty="1" b="0"/>
              <a:t>Os sintomas podem incluir:</a:t>
            </a:r>
          </a:p>
          <a:p>
            <a:pPr marL="914400" lvl="1" indent="-457200">
              <a:buFont typeface="+mj-lt"/>
              <a:buAutoNum type="arabicPeriod"/>
            </a:pPr>
            <a:r>
              <a:rPr lang="pt-PT" dirty="1"/>
              <a:t>colocação de papéis, trabalhos de casa, ou materiais escolares ou de trabalho em locais errados,</a:t>
            </a:r>
          </a:p>
          <a:p>
            <a:pPr marL="914400" lvl="1" indent="-457200">
              <a:buFont typeface="+mj-lt"/>
              <a:buAutoNum type="arabicPeriod"/>
            </a:pPr>
            <a:r>
              <a:rPr lang="pt-PT" dirty="1"/>
              <a:t>dificuldade com a gestão do tempo,</a:t>
            </a:r>
          </a:p>
          <a:p>
            <a:pPr marL="914400" lvl="1" indent="-457200">
              <a:buFont typeface="+mj-lt"/>
              <a:buAutoNum type="arabicPeriod"/>
            </a:pPr>
            <a:r>
              <a:rPr lang="pt-PT" dirty="1"/>
              <a:t>dificuldade em organizar horários,</a:t>
            </a:r>
          </a:p>
          <a:p>
            <a:pPr marL="914400" lvl="1" indent="-457200">
              <a:buFont typeface="+mj-lt"/>
              <a:buAutoNum type="arabicPeriod"/>
            </a:pPr>
            <a:r>
              <a:rPr lang="pt-PT" dirty="1"/>
              <a:t>dificuldade em manter o local de trabalho ou o quarto organizado,</a:t>
            </a:r>
          </a:p>
          <a:p>
            <a:pPr marL="914400" lvl="1" indent="-457200">
              <a:buFont typeface="+mj-lt"/>
              <a:buAutoNum type="arabicPeriod"/>
            </a:pPr>
            <a:r>
              <a:rPr lang="pt-PT" dirty="1"/>
              <a:t>perda constante de artigos pessoais,</a:t>
            </a:r>
          </a:p>
          <a:p>
            <a:pPr marL="914400" lvl="1" indent="-457200">
              <a:buFont typeface="+mj-lt"/>
              <a:buAutoNum type="arabicPeriod"/>
            </a:pPr>
            <a:r>
              <a:rPr lang="pt-PT" dirty="1"/>
              <a:t>incapacidade de resolver problemas</a:t>
            </a:r>
            <a:r>
              <a:rPr lang="pt-PT" dirty="1"/>
              <a:t> </a:t>
            </a:r>
          </a:p>
          <a:p>
            <a:pPr marL="914400" lvl="1" indent="-457200">
              <a:buFont typeface="+mj-lt"/>
              <a:buAutoNum type="arabicPeriod"/>
            </a:pPr>
            <a:r>
              <a:rPr lang="pt-PT" dirty="1"/>
              <a:t>por vezes pode incluir problemas com o controlo da fala/motor,</a:t>
            </a:r>
          </a:p>
          <a:p>
            <a:pPr marL="914400" lvl="1" indent="-457200">
              <a:buFont typeface="+mj-lt"/>
              <a:buAutoNum type="arabicPeriod"/>
            </a:pPr>
            <a:r>
              <a:rPr lang="pt-PT" dirty="1"/>
              <a:t>dificuldade em lidar com a frustração ou contratempos,</a:t>
            </a:r>
          </a:p>
          <a:p>
            <a:pPr marL="914400" lvl="1" indent="-457200">
              <a:buFont typeface="+mj-lt"/>
              <a:buAutoNum type="arabicPeriod"/>
            </a:pPr>
            <a:r>
              <a:rPr lang="pt-PT" dirty="1"/>
              <a:t>problemas relacionados com a memória ou com o seguimento de instruções em várias etapas,</a:t>
            </a:r>
          </a:p>
          <a:p>
            <a:pPr marL="914400" lvl="1" indent="-457200">
              <a:buFont typeface="+mj-lt"/>
              <a:buAutoNum type="arabicPeriod"/>
            </a:pPr>
            <a:r>
              <a:rPr lang="pt-PT" dirty="1"/>
              <a:t>incapacidade de autocontrolar emoções ou comportamentos, etc.</a:t>
            </a:r>
          </a:p>
        </p:txBody>
      </p:sp>
    </p:spTree>
    <p:extLst>
      <p:ext uri="{BB962C8B-B14F-4D97-AF65-F5344CB8AC3E}">
        <p14:creationId xmlns:p14="http://schemas.microsoft.com/office/powerpoint/2010/main" val="79915715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919536" y="404664"/>
            <a:ext cx="5791200" cy="759614"/>
          </a:xfrm>
        </p:spPr>
        <p:txBody>
          <a:bodyPr/>
          <a:lstStyle/>
          <a:p>
            <a:r>
              <a:rPr lang="pt-PT" dirty="1" b="0"/>
              <a:t>Consequências do TFE</a:t>
            </a:r>
          </a:p>
        </p:txBody>
      </p:sp>
      <p:sp>
        <p:nvSpPr>
          <p:cNvPr id="3" name="Zástupný objekt pre obsah 2"/>
          <p:cNvSpPr>
            <a:spLocks noGrp="1"/>
          </p:cNvSpPr>
          <p:nvPr>
            <p:ph idx="1"/>
          </p:nvPr>
        </p:nvSpPr>
        <p:spPr>
          <a:xfrm>
            <a:off x="1775520" y="1412776"/>
            <a:ext cx="8640960" cy="5256584"/>
          </a:xfrm>
        </p:spPr>
        <p:txBody>
          <a:bodyPr>
            <a:noAutofit/>
          </a:bodyPr>
          <a:lstStyle/>
          <a:p>
            <a:pPr marL="342900" indent="-342900">
              <a:buFont typeface="Arial" charset="0"/>
              <a:buChar char="•"/>
            </a:pPr>
            <a:r>
              <a:rPr lang="pt-PT" dirty="1" b="0" sz="2400"/>
              <a:t>As </a:t>
            </a:r>
            <a:r>
              <a:rPr lang="pt-PT" dirty="1" b="1" sz="2400"/>
              <a:t>funções executivas são essenciais</a:t>
            </a:r>
            <a:r>
              <a:rPr lang="pt-PT" dirty="1" b="0" sz="2400"/>
              <a:t> para regular o comportamento orientado e incluem processos como a memória de trabalho, concentração da atenção, inibição, alternância entre tarefas, e motivação para executar.</a:t>
            </a:r>
            <a:r>
              <a:rPr lang="pt-PT" dirty="1" b="0" sz="2400"/>
              <a:t> </a:t>
            </a:r>
          </a:p>
          <a:p>
            <a:pPr marL="342900" indent="-342900">
              <a:buFont typeface="Arial" charset="0"/>
              <a:buChar char="•"/>
            </a:pPr>
            <a:r>
              <a:rPr lang="pt-PT" dirty="1" sz="2400"/>
              <a:t>Os seus défices podem dificultar significativamente a qualidade de vida.</a:t>
            </a:r>
            <a:r>
              <a:rPr lang="pt-PT" dirty="1" b="0" sz="2400"/>
              <a:t> </a:t>
            </a:r>
            <a:r>
              <a:rPr lang="pt-PT" dirty="1" b="0" sz="2400"/>
              <a:t>Por exemplo, dificuldades de concentração de atenção podem dificultar o desempenho académico e laboral, enquanto que a impulsividade pode levar a uma maior assunção de riscos e consequências associadas.</a:t>
            </a:r>
          </a:p>
          <a:p>
            <a:pPr marL="342900" indent="-342900">
              <a:buFont typeface="Arial" charset="0"/>
              <a:buChar char="•"/>
            </a:pPr>
            <a:r>
              <a:rPr lang="pt-PT" dirty="1" sz="2400" b="0"/>
              <a:t>As fracas competências da EF colocam as crianças em risco devido a interações ineficazes com as pessoas, bem como com o ambiente, levando a dificuldades cognitivas e sociais significativas e duradouras</a:t>
            </a:r>
            <a:r>
              <a:rPr lang="pt-PT" dirty="1" sz="2400" b="0"/>
              <a:t> </a:t>
            </a:r>
          </a:p>
        </p:txBody>
      </p:sp>
    </p:spTree>
    <p:extLst>
      <p:ext uri="{BB962C8B-B14F-4D97-AF65-F5344CB8AC3E}">
        <p14:creationId xmlns:p14="http://schemas.microsoft.com/office/powerpoint/2010/main" val="113944665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981200" y="116632"/>
            <a:ext cx="5791200" cy="975638"/>
          </a:xfrm>
        </p:spPr>
        <p:txBody>
          <a:bodyPr/>
          <a:lstStyle/>
          <a:p>
            <a:r>
              <a:rPr lang="pt-PT" dirty="1" b="0"/>
              <a:t>intervenções</a:t>
            </a:r>
          </a:p>
        </p:txBody>
      </p:sp>
      <p:graphicFrame>
        <p:nvGraphicFramePr>
          <p:cNvPr id="4" name="Zástupný objekt pre obsah 3"/>
          <p:cNvGraphicFramePr>
            <a:graphicFrameLocks/>
          </p:cNvGraphicFramePr>
          <p:nvPr/>
        </p:nvGraphicFramePr>
        <p:xfrm>
          <a:off x="1964060" y="1196753"/>
          <a:ext cx="8280920" cy="5256585"/>
        </p:xfrm>
        <a:graphic>
          <a:graphicData uri="http://schemas.openxmlformats.org/drawingml/2006/table">
            <a:tbl>
              <a:tblPr firstRow="1" bandRow="1">
                <a:tableStyleId>{FABFCF23-3B69-468F-B69F-88F6DE6A72F2}</a:tableStyleId>
              </a:tblPr>
              <a:tblGrid>
                <a:gridCol w="2961532">
                  <a:extLst>
                    <a:ext uri="{9D8B030D-6E8A-4147-A177-3AD203B41FA5}">
                      <a16:colId xmlns:a16="http://schemas.microsoft.com/office/drawing/2014/main" val="20000"/>
                    </a:ext>
                  </a:extLst>
                </a:gridCol>
                <a:gridCol w="5319388">
                  <a:extLst>
                    <a:ext uri="{9D8B030D-6E8A-4147-A177-3AD203B41FA5}">
                      <a16:colId xmlns:a16="http://schemas.microsoft.com/office/drawing/2014/main" val="20001"/>
                    </a:ext>
                  </a:extLst>
                </a:gridCol>
              </a:tblGrid>
              <a:tr h="525704">
                <a:tc>
                  <a:txBody>
                    <a:bodyPr/>
                    <a:lstStyle/>
                    <a:p>
                      <a:pPr algn="ctr"/>
                      <a:r>
                        <a:rPr lang="pt-PT" dirty="1"/>
                        <a:t>O que deve fazer?</a:t>
                      </a:r>
                      <a:r>
                        <a:rPr lang="pt-PT" dirty="1" baseline="0"/>
                        <a:t> </a:t>
                      </a:r>
                    </a:p>
                  </a:txBody>
                  <a:tcPr/>
                </a:tc>
                <a:tc>
                  <a:txBody>
                    <a:bodyPr/>
                    <a:lstStyle/>
                    <a:p>
                      <a:pPr algn="ctr"/>
                      <a:r>
                        <a:rPr lang="pt-PT" dirty="1"/>
                        <a:t>Como fazê-lo?</a:t>
                      </a:r>
                      <a:r>
                        <a:rPr lang="pt-PT" dirty="1"/>
                        <a:t> </a:t>
                      </a:r>
                    </a:p>
                  </a:txBody>
                  <a:tcPr/>
                </a:tc>
                <a:extLst>
                  <a:ext uri="{0D108BD9-81ED-4DB2-BD59-A6C34878D82A}">
                    <a16:rowId xmlns:a16="http://schemas.microsoft.com/office/drawing/2014/main" val="10000"/>
                  </a:ext>
                </a:extLst>
              </a:tr>
              <a:tr h="1218096">
                <a:tc>
                  <a:txBody>
                    <a:bodyPr/>
                    <a:lstStyle/>
                    <a:p>
                      <a:pPr algn="ctr"/>
                      <a:r>
                        <a:rPr lang="pt-PT" dirty="1" b="1"/>
                        <a:t>1.</a:t>
                      </a:r>
                      <a:r>
                        <a:rPr lang="pt-PT" dirty="1" baseline="0" b="1"/>
                        <a:t> </a:t>
                      </a:r>
                      <a:r>
                        <a:rPr lang="pt-PT" dirty="1" baseline="0" b="1"/>
                        <a:t>Dar tempo</a:t>
                      </a:r>
                      <a:r>
                        <a:rPr lang="pt-PT" dirty="1" baseline="0" b="1"/>
                        <a:t> </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pt-PT" dirty="1" sz="1800"/>
                        <a:t>-crianças com velocidade de processamento lenta não são preguiçosas, simplesmente processam a um ritmo mais lento.</a:t>
                      </a:r>
                      <a:r>
                        <a:rPr lang="pt-PT" dirty="1" sz="1800"/>
                        <a:t> </a:t>
                      </a:r>
                      <a:r>
                        <a:rPr lang="pt-PT" dirty="1" sz="1800"/>
                        <a:t>Isto significa que precisam de mais tempo para compreender as aulas, responder a questionários e concluir tarefas.</a:t>
                      </a:r>
                      <a:r>
                        <a:rPr lang="pt-PT" dirty="1" sz="1800"/>
                        <a:t> </a:t>
                      </a:r>
                    </a:p>
                  </a:txBody>
                  <a:tcPr/>
                </a:tc>
                <a:extLst>
                  <a:ext uri="{0D108BD9-81ED-4DB2-BD59-A6C34878D82A}">
                    <a16:rowId xmlns:a16="http://schemas.microsoft.com/office/drawing/2014/main" val="10001"/>
                  </a:ext>
                </a:extLst>
              </a:tr>
              <a:tr h="1006536">
                <a:tc>
                  <a:txBody>
                    <a:bodyPr/>
                    <a:lstStyle/>
                    <a:p>
                      <a:pPr algn="ctr"/>
                      <a:r>
                        <a:rPr lang="pt-PT" dirty="1" b="1"/>
                        <a:t>2.</a:t>
                      </a:r>
                      <a:r>
                        <a:rPr lang="pt-PT" dirty="1" b="1"/>
                        <a:t> </a:t>
                      </a:r>
                      <a:r>
                        <a:rPr lang="pt-PT" dirty="1" b="1"/>
                        <a:t>Dar também instruções orais e escritas</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pt-PT" dirty="1" sz="1800"/>
                        <a:t>- certifique-se que o aluno compreendeu a tarefa.</a:t>
                      </a:r>
                      <a:r>
                        <a:rPr lang="pt-PT" dirty="1" sz="1800"/>
                        <a:t> </a:t>
                      </a:r>
                      <a:r>
                        <a:rPr lang="pt-PT" dirty="1" sz="1800"/>
                        <a:t>Se houver necessidade de repetir várias vezes as instruções, deve manter a calma.</a:t>
                      </a:r>
                      <a:r>
                        <a:rPr lang="pt-PT" dirty="1" sz="1800"/>
                        <a:t> </a:t>
                      </a:r>
                    </a:p>
                  </a:txBody>
                  <a:tcPr/>
                </a:tc>
                <a:extLst>
                  <a:ext uri="{0D108BD9-81ED-4DB2-BD59-A6C34878D82A}">
                    <a16:rowId xmlns:a16="http://schemas.microsoft.com/office/drawing/2014/main" val="10002"/>
                  </a:ext>
                </a:extLst>
              </a:tr>
              <a:tr h="895791">
                <a:tc>
                  <a:txBody>
                    <a:bodyPr/>
                    <a:lstStyle/>
                    <a:p>
                      <a:pPr algn="ctr"/>
                      <a:r>
                        <a:rPr lang="pt-PT" dirty="1" sz="1800" b="1" i="1">
                          <a:solidFill>
                            <a:schemeClr val="dk1"/>
                          </a:solidFill>
                          <a:latin typeface="+mn-lt"/>
                          <a:ea typeface="+mn-ea"/>
                          <a:cs typeface="+mn-cs"/>
                        </a:rPr>
                        <a:t>3.</a:t>
                      </a:r>
                      <a:r>
                        <a:rPr lang="pt-PT" dirty="1" sz="1800" b="1" i="1">
                          <a:solidFill>
                            <a:schemeClr val="dk1"/>
                          </a:solidFill>
                          <a:latin typeface="+mn-lt"/>
                          <a:ea typeface="+mn-ea"/>
                          <a:cs typeface="+mn-cs"/>
                        </a:rPr>
                        <a:t> </a:t>
                      </a:r>
                      <a:r>
                        <a:rPr lang="pt-PT" dirty="1" sz="1800" b="1" i="1">
                          <a:solidFill>
                            <a:schemeClr val="dk1"/>
                          </a:solidFill>
                          <a:latin typeface="+mn-lt"/>
                          <a:ea typeface="+mn-ea"/>
                          <a:cs typeface="+mn-cs"/>
                        </a:rPr>
                        <a:t>Fale com eles, pergunte-lhes se precisam de ajuda</a:t>
                      </a:r>
                      <a:r>
                        <a:rPr lang="pt-PT" dirty="1"/>
                        <a:t> </a:t>
                      </a:r>
                    </a:p>
                  </a:txBody>
                  <a:tcPr/>
                </a:tc>
                <a:tc>
                  <a:txBody>
                    <a:bodyPr/>
                    <a:lstStyle/>
                    <a:p>
                      <a:r>
                        <a:rPr lang="pt-PT" dirty="1" sz="1800">
                          <a:solidFill>
                            <a:schemeClr val="dk1"/>
                          </a:solidFill>
                          <a:latin typeface="+mn-lt"/>
                          <a:ea typeface="+mn-ea"/>
                          <a:cs typeface="+mn-cs"/>
                        </a:rPr>
                        <a:t>-pergunte-lhes se pode ajudá-los a começar (mas não faça o trabalho por eles!).</a:t>
                      </a:r>
                      <a:r>
                        <a:rPr lang="pt-PT" dirty="1" sz="1800">
                          <a:solidFill>
                            <a:schemeClr val="dk1"/>
                          </a:solidFill>
                          <a:latin typeface="+mn-lt"/>
                          <a:ea typeface="+mn-ea"/>
                          <a:cs typeface="+mn-cs"/>
                        </a:rPr>
                        <a:t> </a:t>
                      </a:r>
                    </a:p>
                  </a:txBody>
                  <a:tcPr/>
                </a:tc>
                <a:extLst>
                  <a:ext uri="{0D108BD9-81ED-4DB2-BD59-A6C34878D82A}">
                    <a16:rowId xmlns:a16="http://schemas.microsoft.com/office/drawing/2014/main" val="10003"/>
                  </a:ext>
                </a:extLst>
              </a:tr>
              <a:tr h="1610458">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pt-PT" dirty="1" b="1"/>
                        <a:t>4.</a:t>
                      </a:r>
                      <a:r>
                        <a:rPr lang="pt-PT" dirty="1" b="1"/>
                        <a:t> </a:t>
                      </a:r>
                      <a:r>
                        <a:rPr lang="pt-PT" dirty="1" sz="1800" i="1" b="1">
                          <a:solidFill>
                            <a:schemeClr val="dk1"/>
                          </a:solidFill>
                          <a:latin typeface="+mn-lt"/>
                          <a:ea typeface="+mn-ea"/>
                          <a:cs typeface="+mn-cs"/>
                        </a:rPr>
                        <a:t>Dê-lhes notas por conhecimento e não por desempenho</a:t>
                      </a:r>
                      <a:r>
                        <a:rPr lang="pt-PT" dirty="1"/>
                        <a:t> </a:t>
                      </a:r>
                    </a:p>
                  </a:txBody>
                  <a:tcPr/>
                </a:tc>
                <a:tc>
                  <a:txBody>
                    <a:bodyPr/>
                    <a:lstStyle/>
                    <a:p>
                      <a:r>
                        <a:rPr lang="pt-PT" dirty="1" sz="1800"/>
                        <a:t>-Uma criança com velocidade de processamento lenta pode não ser capaz de concluir a mesma quantidade de tarefas que os seus pares.</a:t>
                      </a:r>
                      <a:r>
                        <a:rPr lang="pt-PT" dirty="1" baseline="0" sz="1800">
                          <a:solidFill>
                            <a:schemeClr val="dk1"/>
                          </a:solidFill>
                          <a:latin typeface="+mn-lt"/>
                          <a:ea typeface="+mn-ea"/>
                          <a:cs typeface="+mn-cs"/>
                        </a:rPr>
                        <a:t> </a:t>
                      </a:r>
                      <a:r>
                        <a:rPr lang="pt-PT" dirty="1" sz="1800">
                          <a:solidFill>
                            <a:schemeClr val="dk1"/>
                          </a:solidFill>
                          <a:latin typeface="+mn-lt"/>
                          <a:ea typeface="+mn-ea"/>
                          <a:cs typeface="+mn-cs"/>
                        </a:rPr>
                        <a:t>É por isso que é importante avaliá-lo com base no que aprendeu versus o que pode fazer.</a:t>
                      </a:r>
                      <a:r>
                        <a:rPr lang="pt-PT" dirty="1"/>
                        <a:t> </a:t>
                      </a:r>
                    </a:p>
                  </a:txBody>
                  <a:tcP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181632626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919536" y="476672"/>
            <a:ext cx="5791200" cy="687606"/>
          </a:xfrm>
        </p:spPr>
        <p:txBody>
          <a:bodyPr/>
          <a:lstStyle/>
          <a:p>
            <a:r>
              <a:rPr lang="pt-PT" dirty="1" b="0"/>
              <a:t>intervenções</a:t>
            </a:r>
          </a:p>
        </p:txBody>
      </p:sp>
      <p:graphicFrame>
        <p:nvGraphicFramePr>
          <p:cNvPr id="4" name="Zástupný objekt pre obsah 3"/>
          <p:cNvGraphicFramePr>
            <a:graphicFrameLocks/>
          </p:cNvGraphicFramePr>
          <p:nvPr/>
        </p:nvGraphicFramePr>
        <p:xfrm>
          <a:off x="1919536" y="1484784"/>
          <a:ext cx="8380412" cy="4669880"/>
        </p:xfrm>
        <a:graphic>
          <a:graphicData uri="http://schemas.openxmlformats.org/drawingml/2006/table">
            <a:tbl>
              <a:tblPr firstRow="1" bandRow="1">
                <a:tableStyleId>{FABFCF23-3B69-468F-B69F-88F6DE6A72F2}</a:tableStyleId>
              </a:tblPr>
              <a:tblGrid>
                <a:gridCol w="2691780">
                  <a:extLst>
                    <a:ext uri="{9D8B030D-6E8A-4147-A177-3AD203B41FA5}">
                      <a16:colId xmlns:a16="http://schemas.microsoft.com/office/drawing/2014/main" val="20000"/>
                    </a:ext>
                  </a:extLst>
                </a:gridCol>
                <a:gridCol w="5688632">
                  <a:extLst>
                    <a:ext uri="{9D8B030D-6E8A-4147-A177-3AD203B41FA5}">
                      <a16:colId xmlns:a16="http://schemas.microsoft.com/office/drawing/2014/main" val="20001"/>
                    </a:ext>
                  </a:extLst>
                </a:gridCol>
              </a:tblGrid>
              <a:tr h="525704">
                <a:tc>
                  <a:txBody>
                    <a:bodyPr/>
                    <a:lstStyle/>
                    <a:p>
                      <a:pPr algn="ctr"/>
                      <a:r>
                        <a:rPr lang="pt-PT" dirty="1"/>
                        <a:t>O que deve fazer?</a:t>
                      </a:r>
                      <a:r>
                        <a:rPr lang="pt-PT" dirty="1" baseline="0"/>
                        <a:t> </a:t>
                      </a:r>
                    </a:p>
                  </a:txBody>
                  <a:tcPr/>
                </a:tc>
                <a:tc>
                  <a:txBody>
                    <a:bodyPr/>
                    <a:lstStyle/>
                    <a:p>
                      <a:pPr algn="ctr"/>
                      <a:r>
                        <a:rPr lang="pt-PT" dirty="1"/>
                        <a:t>Como fazê-lo?</a:t>
                      </a:r>
                      <a:r>
                        <a:rPr lang="pt-PT" dirty="1"/>
                        <a:t> </a:t>
                      </a:r>
                    </a:p>
                  </a:txBody>
                  <a:tcPr/>
                </a:tc>
                <a:extLst>
                  <a:ext uri="{0D108BD9-81ED-4DB2-BD59-A6C34878D82A}">
                    <a16:rowId xmlns:a16="http://schemas.microsoft.com/office/drawing/2014/main" val="10000"/>
                  </a:ext>
                </a:extLst>
              </a:tr>
              <a:tr h="1218096">
                <a:tc>
                  <a:txBody>
                    <a:bodyPr/>
                    <a:lstStyle/>
                    <a:p>
                      <a:pPr algn="ctr"/>
                      <a:r>
                        <a:rPr lang="pt-PT" dirty="1" b="1"/>
                        <a:t>5.</a:t>
                      </a:r>
                      <a:r>
                        <a:rPr lang="pt-PT" dirty="1" baseline="0" b="1"/>
                        <a:t> </a:t>
                      </a:r>
                      <a:r>
                        <a:rPr lang="pt-PT" dirty="1" sz="1800" i="1" b="1">
                          <a:solidFill>
                            <a:schemeClr val="dk1"/>
                          </a:solidFill>
                          <a:latin typeface="+mn-lt"/>
                          <a:ea typeface="+mn-ea"/>
                          <a:cs typeface="+mn-cs"/>
                        </a:rPr>
                        <a:t>Ajude c/ o planeamento, organização e prioritização</a:t>
                      </a:r>
                      <a:r>
                        <a:rPr lang="pt-PT" dirty="1"/>
                        <a:t> </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pt-PT" dirty="1" sz="1800"/>
                        <a:t>-aprender a usar e a manter uma agenda diária, planeador, ou calendário é muito benéfico. Ao usar uma app do smartphone pode torná-la mais interessante ou gratificante para os alunos.</a:t>
                      </a:r>
                      <a:r>
                        <a:rPr lang="pt-PT" dirty="1" sz="1800">
                          <a:solidFill>
                            <a:schemeClr val="dk1"/>
                          </a:solidFill>
                          <a:latin typeface="+mn-lt"/>
                          <a:ea typeface="+mn-ea"/>
                          <a:cs typeface="+mn-cs"/>
                        </a:rPr>
                        <a:t> </a:t>
                      </a:r>
                    </a:p>
                  </a:txBody>
                  <a:tcPr/>
                </a:tc>
                <a:extLst>
                  <a:ext uri="{0D108BD9-81ED-4DB2-BD59-A6C34878D82A}">
                    <a16:rowId xmlns:a16="http://schemas.microsoft.com/office/drawing/2014/main" val="10001"/>
                  </a:ext>
                </a:extLst>
              </a:tr>
              <a:tr h="1006536">
                <a:tc>
                  <a:txBody>
                    <a:bodyPr/>
                    <a:lstStyle/>
                    <a:p>
                      <a:pPr algn="ctr"/>
                      <a:r>
                        <a:rPr lang="pt-PT" dirty="1" b="1"/>
                        <a:t>6.</a:t>
                      </a:r>
                      <a:r>
                        <a:rPr lang="pt-PT" dirty="1" b="1"/>
                        <a:t> </a:t>
                      </a:r>
                      <a:r>
                        <a:rPr lang="pt-PT" dirty="1" sz="1800" i="1" b="1">
                          <a:solidFill>
                            <a:schemeClr val="dk1"/>
                          </a:solidFill>
                          <a:latin typeface="+mn-lt"/>
                          <a:ea typeface="+mn-ea"/>
                          <a:cs typeface="+mn-cs"/>
                        </a:rPr>
                        <a:t>Altere a tarefa, apresente esboços e resumos das aulas</a:t>
                      </a:r>
                      <a:r>
                        <a:rPr lang="pt-PT" dirty="1"/>
                        <a:t> </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pt-PT" dirty="1" sz="1800">
                          <a:solidFill>
                            <a:schemeClr val="dk1"/>
                          </a:solidFill>
                          <a:latin typeface="+mn-lt"/>
                          <a:ea typeface="+mn-ea"/>
                          <a:cs typeface="+mn-cs"/>
                        </a:rPr>
                        <a:t>-alterar a tarefa pode incluir torná-la mais curta, tornar os passos mais explícitos, fazer com que o final tenha um final fechado, criar de forma variada ou à escolha e fornecer rubricas de pontuação.</a:t>
                      </a:r>
                      <a:r>
                        <a:rPr lang="pt-PT" dirty="1"/>
                        <a:t> </a:t>
                      </a:r>
                    </a:p>
                  </a:txBody>
                  <a:tcPr/>
                </a:tc>
                <a:extLst>
                  <a:ext uri="{0D108BD9-81ED-4DB2-BD59-A6C34878D82A}">
                    <a16:rowId xmlns:a16="http://schemas.microsoft.com/office/drawing/2014/main" val="10002"/>
                  </a:ext>
                </a:extLst>
              </a:tr>
              <a:tr h="895791">
                <a:tc>
                  <a:txBody>
                    <a:bodyPr/>
                    <a:lstStyle/>
                    <a:p>
                      <a:pPr algn="ctr"/>
                      <a:r>
                        <a:rPr lang="pt-PT" dirty="1" sz="1800" b="1" i="1">
                          <a:solidFill>
                            <a:schemeClr val="dk1"/>
                          </a:solidFill>
                          <a:latin typeface="+mn-lt"/>
                          <a:ea typeface="+mn-ea"/>
                          <a:cs typeface="+mn-cs"/>
                        </a:rPr>
                        <a:t>7.</a:t>
                      </a:r>
                      <a:r>
                        <a:rPr lang="pt-PT" dirty="1" sz="1800" b="1" i="1">
                          <a:solidFill>
                            <a:schemeClr val="dk1"/>
                          </a:solidFill>
                          <a:latin typeface="+mn-lt"/>
                          <a:ea typeface="+mn-ea"/>
                          <a:cs typeface="+mn-cs"/>
                        </a:rPr>
                        <a:t> </a:t>
                      </a:r>
                      <a:r>
                        <a:rPr lang="pt-PT" dirty="1" sz="1800" b="1" i="1">
                          <a:solidFill>
                            <a:schemeClr val="dk1"/>
                          </a:solidFill>
                          <a:latin typeface="+mn-lt"/>
                          <a:ea typeface="+mn-ea"/>
                          <a:cs typeface="+mn-cs"/>
                        </a:rPr>
                        <a:t>Aumente a comunicação casa-escola</a:t>
                      </a:r>
                      <a:r>
                        <a:rPr lang="pt-PT" dirty="1"/>
                        <a:t> </a:t>
                      </a:r>
                    </a:p>
                  </a:txBody>
                  <a:tcPr/>
                </a:tc>
                <a:tc>
                  <a:txBody>
                    <a:bodyPr/>
                    <a:lstStyle/>
                    <a:p>
                      <a:r>
                        <a:rPr lang="pt-PT" dirty="1" sz="1800">
                          <a:solidFill>
                            <a:schemeClr val="dk1"/>
                          </a:solidFill>
                          <a:latin typeface="+mn-lt"/>
                          <a:ea typeface="+mn-ea"/>
                          <a:cs typeface="+mn-cs"/>
                        </a:rPr>
                        <a:t>Os professores que publicam trabalhos de casa, as notas dos testes e os resultados de outras avaliações online, onde pais e alunos podem ter acesso a elas aumentam a comunicação casa-escola e, como resultado, tornam mais fácil para os pais ajudar com a tutela da função executiva, sempre que necessário.</a:t>
                      </a:r>
                      <a:r>
                        <a:rPr lang="pt-PT" dirty="1"/>
                        <a:t> </a:t>
                      </a:r>
                    </a:p>
                  </a:txBody>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58077695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91"/>
        <p:cNvGrpSpPr/>
        <p:nvPr/>
      </p:nvGrpSpPr>
      <p:grpSpPr>
        <a:xfrm>
          <a:off x="0" y="0"/>
          <a:ext cx="0" cy="0"/>
          <a:chOff x="0" y="0"/>
          <a:chExt cx="0" cy="0"/>
        </a:xfrm>
      </p:grpSpPr>
      <p:sp>
        <p:nvSpPr>
          <p:cNvPr id="92" name="Google Shape;92;p1"/>
          <p:cNvSpPr txBox="1">
            <a:spLocks noGrp="1"/>
          </p:cNvSpPr>
          <p:nvPr>
            <p:ph type="title"/>
          </p:nvPr>
        </p:nvSpPr>
        <p:spPr>
          <a:xfrm>
            <a:off x="1981200" y="152718"/>
            <a:ext cx="7067128" cy="1404074"/>
          </a:xfrm>
          <a:prstGeom prst="rect">
            <a:avLst/>
          </a:prstGeom>
          <a:noFill/>
          <a:ln>
            <a:noFill/>
          </a:ln>
        </p:spPr>
        <p:txBody>
          <a:bodyPr spcFirstLastPara="1" wrap="square" lIns="91425" tIns="45700" rIns="91425" bIns="45700" anchor="b" anchorCtr="0">
            <a:normAutofit/>
          </a:bodyPr>
          <a:lstStyle/>
          <a:p>
            <a:pPr marL="0" lvl="0" indent="0" algn="l" rtl="0">
              <a:spcBef>
                <a:spcPts val="0"/>
              </a:spcBef>
              <a:spcAft>
                <a:spcPts val="0"/>
              </a:spcAft>
              <a:buClr>
                <a:schemeClr val="accent6"/>
              </a:buClr>
              <a:buSzPts val="3600"/>
              <a:buFont typeface="Times New Roman"/>
              <a:buNone/>
            </a:pPr>
            <a:r>
              <a:rPr lang="pt-PT" dirty="1" b="0">
                <a:latin typeface="Times New Roman"/>
                <a:ea typeface="Times New Roman"/>
                <a:cs typeface="Times New Roman"/>
                <a:sym typeface="Times New Roman"/>
              </a:rPr>
              <a:t>O QUE É QUE EU SEI SOBRE O ANDY?</a:t>
            </a:r>
            <a:r>
              <a:rPr lang="pt-PT" dirty="1" b="0">
                <a:latin typeface="Times New Roman"/>
                <a:ea typeface="Times New Roman"/>
                <a:cs typeface="Times New Roman"/>
                <a:sym typeface="Times New Roman"/>
              </a:rPr>
              <a:t> </a:t>
            </a:r>
          </a:p>
        </p:txBody>
      </p:sp>
      <p:sp>
        <p:nvSpPr>
          <p:cNvPr id="93" name="Google Shape;93;p1"/>
          <p:cNvSpPr txBox="1">
            <a:spLocks noGrp="1"/>
          </p:cNvSpPr>
          <p:nvPr>
            <p:ph type="body" idx="1"/>
          </p:nvPr>
        </p:nvSpPr>
        <p:spPr>
          <a:xfrm>
            <a:off x="1981200" y="1752601"/>
            <a:ext cx="7620000" cy="4373563"/>
          </a:xfrm>
          <a:prstGeom prst="rect">
            <a:avLst/>
          </a:prstGeom>
          <a:noFill/>
          <a:ln>
            <a:noFill/>
          </a:ln>
        </p:spPr>
        <p:txBody>
          <a:bodyPr spcFirstLastPara="1" wrap="square" lIns="91425" tIns="45700" rIns="91425" bIns="45700" anchor="t" anchorCtr="0">
            <a:noAutofit/>
          </a:bodyPr>
          <a:lstStyle/>
          <a:p>
            <a:pPr marL="0" lvl="0" indent="0" algn="just" rtl="0">
              <a:spcBef>
                <a:spcPts val="0"/>
              </a:spcBef>
              <a:spcAft>
                <a:spcPts val="0"/>
              </a:spcAft>
              <a:buClr>
                <a:schemeClr val="dk1"/>
              </a:buClr>
              <a:buSzPts val="2600"/>
              <a:buNone/>
            </a:pPr>
            <a:r>
              <a:rPr lang="pt-PT" dirty="1" sz="2600" b="0">
                <a:latin typeface="Times New Roman"/>
                <a:ea typeface="Times New Roman"/>
                <a:cs typeface="Times New Roman"/>
                <a:sym typeface="Times New Roman"/>
              </a:rPr>
              <a:t>O Andy é um rapaz muito simpático de 12 anos. No entanto, por vezes, tem problemas de humor e autocontrolo, anda sempre inquieto e nunca presta atenção.</a:t>
            </a:r>
            <a:r>
              <a:rPr lang="pt-PT" dirty="1" sz="2600" b="0">
                <a:latin typeface="Times New Roman"/>
                <a:ea typeface="Times New Roman"/>
                <a:cs typeface="Times New Roman"/>
                <a:sym typeface="Times New Roman"/>
              </a:rPr>
              <a:t> </a:t>
            </a:r>
            <a:r>
              <a:rPr lang="pt-PT" dirty="1" sz="2600" b="0">
                <a:latin typeface="Times New Roman"/>
                <a:ea typeface="Times New Roman"/>
                <a:cs typeface="Times New Roman"/>
                <a:sym typeface="Times New Roman"/>
              </a:rPr>
              <a:t>Muitos professores pensam que é mau aluno, porque interrompe sempre os colegas de turma e os professores enquanto estes explicam a matéria curricular.</a:t>
            </a:r>
            <a:r>
              <a:rPr lang="pt-PT" dirty="1" sz="2600" b="0">
                <a:latin typeface="Times New Roman"/>
                <a:ea typeface="Times New Roman"/>
                <a:cs typeface="Times New Roman"/>
                <a:sym typeface="Times New Roman"/>
              </a:rPr>
              <a:t> </a:t>
            </a:r>
            <a:r>
              <a:rPr lang="pt-PT" dirty="1" sz="2600" b="0">
                <a:latin typeface="Times New Roman"/>
                <a:ea typeface="Times New Roman"/>
                <a:cs typeface="Times New Roman"/>
                <a:sym typeface="Times New Roman"/>
              </a:rPr>
              <a:t>A sua carteira está sempre desarrumada. Esquece frequentemente os seus TPCs e livros em casa.</a:t>
            </a:r>
            <a:r>
              <a:rPr lang="pt-PT" dirty="1" sz="2600" b="0">
                <a:latin typeface="Times New Roman"/>
                <a:ea typeface="Times New Roman"/>
                <a:cs typeface="Times New Roman"/>
                <a:sym typeface="Times New Roman"/>
              </a:rPr>
              <a:t> </a:t>
            </a:r>
            <a:r>
              <a:rPr lang="pt-PT" dirty="1" sz="2600" b="0">
                <a:latin typeface="Times New Roman"/>
                <a:ea typeface="Times New Roman"/>
                <a:cs typeface="Times New Roman"/>
                <a:sym typeface="Times New Roman"/>
              </a:rPr>
              <a:t>Normalmente não se concentra em nada relacionado com as aulas durante mais do que alguns minutos.</a:t>
            </a:r>
            <a:r>
              <a:rPr lang="pt-PT" dirty="1" sz="2600" b="0">
                <a:latin typeface="Times New Roman"/>
                <a:ea typeface="Times New Roman"/>
                <a:cs typeface="Times New Roman"/>
                <a:sym typeface="Times New Roman"/>
              </a:rPr>
              <a:t> </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97"/>
        <p:cNvGrpSpPr/>
        <p:nvPr/>
      </p:nvGrpSpPr>
      <p:grpSpPr>
        <a:xfrm>
          <a:off x="0" y="0"/>
          <a:ext cx="0" cy="0"/>
          <a:chOff x="0" y="0"/>
          <a:chExt cx="0" cy="0"/>
        </a:xfrm>
      </p:grpSpPr>
      <p:sp>
        <p:nvSpPr>
          <p:cNvPr id="98" name="Google Shape;98;p2"/>
          <p:cNvSpPr txBox="1">
            <a:spLocks noGrp="1"/>
          </p:cNvSpPr>
          <p:nvPr>
            <p:ph type="title"/>
          </p:nvPr>
        </p:nvSpPr>
        <p:spPr>
          <a:xfrm>
            <a:off x="1981200" y="152718"/>
            <a:ext cx="7067128" cy="1404074"/>
          </a:xfrm>
          <a:prstGeom prst="rect">
            <a:avLst/>
          </a:prstGeom>
          <a:noFill/>
          <a:ln>
            <a:noFill/>
          </a:ln>
        </p:spPr>
        <p:txBody>
          <a:bodyPr spcFirstLastPara="1" wrap="square" lIns="91425" tIns="45700" rIns="91425" bIns="45700" anchor="b" anchorCtr="0">
            <a:normAutofit/>
          </a:bodyPr>
          <a:lstStyle/>
          <a:p>
            <a:pPr marL="0" lvl="0" indent="0" algn="l" rtl="0">
              <a:spcBef>
                <a:spcPts val="0"/>
              </a:spcBef>
              <a:spcAft>
                <a:spcPts val="0"/>
              </a:spcAft>
              <a:buClr>
                <a:schemeClr val="accent6"/>
              </a:buClr>
              <a:buSzPts val="3600"/>
              <a:buFont typeface="Times New Roman"/>
              <a:buNone/>
            </a:pPr>
            <a:r>
              <a:rPr lang="pt-PT" dirty="1" b="0">
                <a:latin typeface="Times New Roman"/>
                <a:ea typeface="Times New Roman"/>
                <a:cs typeface="Times New Roman"/>
                <a:sym typeface="Times New Roman"/>
              </a:rPr>
              <a:t>O QUE É QUE EU SEI SOBRE O ANDY?</a:t>
            </a:r>
            <a:r>
              <a:rPr lang="pt-PT" dirty="1" b="0">
                <a:latin typeface="Times New Roman"/>
                <a:ea typeface="Times New Roman"/>
                <a:cs typeface="Times New Roman"/>
                <a:sym typeface="Times New Roman"/>
              </a:rPr>
              <a:t> </a:t>
            </a:r>
          </a:p>
        </p:txBody>
      </p:sp>
      <p:sp>
        <p:nvSpPr>
          <p:cNvPr id="99" name="Google Shape;99;p2"/>
          <p:cNvSpPr txBox="1">
            <a:spLocks noGrp="1"/>
          </p:cNvSpPr>
          <p:nvPr>
            <p:ph type="body" idx="1"/>
          </p:nvPr>
        </p:nvSpPr>
        <p:spPr>
          <a:xfrm>
            <a:off x="1981200" y="1752601"/>
            <a:ext cx="7620000" cy="4373563"/>
          </a:xfrm>
          <a:prstGeom prst="rect">
            <a:avLst/>
          </a:prstGeom>
          <a:noFill/>
          <a:ln>
            <a:noFill/>
          </a:ln>
        </p:spPr>
        <p:txBody>
          <a:bodyPr spcFirstLastPara="1" wrap="square" lIns="91425" tIns="45700" rIns="91425" bIns="45700" anchor="t" anchorCtr="0">
            <a:noAutofit/>
          </a:bodyPr>
          <a:lstStyle/>
          <a:p>
            <a:pPr marL="0" lvl="0" indent="0" algn="just" rtl="0">
              <a:spcBef>
                <a:spcPts val="0"/>
              </a:spcBef>
              <a:spcAft>
                <a:spcPts val="0"/>
              </a:spcAft>
              <a:buClr>
                <a:schemeClr val="dk1"/>
              </a:buClr>
              <a:buSzPts val="2600"/>
              <a:buNone/>
            </a:pPr>
            <a:r>
              <a:rPr lang="pt-PT" dirty="1" sz="2600" b="0">
                <a:latin typeface="Times New Roman"/>
                <a:ea typeface="Times New Roman"/>
                <a:cs typeface="Times New Roman"/>
                <a:sym typeface="Times New Roman"/>
              </a:rPr>
              <a:t>Na aula de ciências de hoje, estava constantemente a levantar-se sem motivo aparente, andando de cadeira em cadeira, falando em voz alta e interrompendo os colegas de turma ao falar.</a:t>
            </a:r>
            <a:r>
              <a:rPr lang="pt-PT" dirty="1" sz="2600" b="0">
                <a:latin typeface="Times New Roman"/>
                <a:ea typeface="Times New Roman"/>
                <a:cs typeface="Times New Roman"/>
                <a:sym typeface="Times New Roman"/>
              </a:rPr>
              <a:t> </a:t>
            </a:r>
            <a:r>
              <a:rPr lang="pt-PT" dirty="1" sz="2600" b="0">
                <a:latin typeface="Times New Roman"/>
                <a:ea typeface="Times New Roman"/>
                <a:cs typeface="Times New Roman"/>
                <a:sym typeface="Times New Roman"/>
              </a:rPr>
              <a:t>Exige constantemente a atenção do professor ou dos colegas com este comportamento.</a:t>
            </a:r>
            <a:r>
              <a:rPr lang="pt-PT" dirty="1" sz="2600" b="0">
                <a:latin typeface="Times New Roman"/>
                <a:ea typeface="Times New Roman"/>
                <a:cs typeface="Times New Roman"/>
                <a:sym typeface="Times New Roman"/>
              </a:rPr>
              <a:t> </a:t>
            </a:r>
            <a:r>
              <a:rPr lang="pt-PT" dirty="1" sz="2600" b="0">
                <a:latin typeface="Times New Roman"/>
                <a:ea typeface="Times New Roman"/>
                <a:cs typeface="Times New Roman"/>
                <a:sym typeface="Times New Roman"/>
              </a:rPr>
              <a:t>Ignorou basicamente as instruções dadas pela Sra. Rose.</a:t>
            </a:r>
            <a:r>
              <a:rPr lang="pt-PT" dirty="1" sz="2600" b="0">
                <a:latin typeface="Times New Roman"/>
                <a:ea typeface="Times New Roman"/>
                <a:cs typeface="Times New Roman"/>
                <a:sym typeface="Times New Roman"/>
              </a:rPr>
              <a:t> </a:t>
            </a:r>
            <a:r>
              <a:rPr lang="pt-PT" dirty="1" sz="2600" b="0">
                <a:latin typeface="Times New Roman"/>
                <a:ea typeface="Times New Roman"/>
                <a:cs typeface="Times New Roman"/>
                <a:sym typeface="Times New Roman"/>
              </a:rPr>
              <a:t>Mesmo quando finalmente se sentou, continuou a clicar com caneta ou a pontapear a cadeira e a levantar-se e sentar-se.</a:t>
            </a:r>
            <a:r>
              <a:rPr lang="pt-PT" dirty="1" sz="2600" b="0">
                <a:latin typeface="Times New Roman"/>
                <a:ea typeface="Times New Roman"/>
                <a:cs typeface="Times New Roman"/>
                <a:sym typeface="Times New Roman"/>
              </a:rPr>
              <a:t> </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1881158" y="2786058"/>
            <a:ext cx="8072494" cy="1297250"/>
          </a:xfrm>
        </p:spPr>
        <p:txBody>
          <a:bodyPr/>
          <a:lstStyle/>
          <a:p>
            <a:pPr algn="ctr"/>
            <a:r>
              <a:rPr lang="pt-PT" dirty="1" sz="4000" b="1"/>
              <a:t>3.</a:t>
            </a:r>
            <a:r>
              <a:rPr lang="pt-PT" dirty="1" sz="4000" b="1"/>
              <a:t> </a:t>
            </a:r>
            <a:r>
              <a:rPr lang="pt-PT" dirty="1" sz="4000" b="1"/>
              <a:t>Fases da construção de uma estratégia para trabalhar com um aluno com Perturbação de hiperatividade / défice de atenção (PHDA)</a:t>
            </a:r>
          </a:p>
        </p:txBody>
      </p:sp>
      <p:sp>
        <p:nvSpPr>
          <p:cNvPr id="3" name="Podnadpis 2"/>
          <p:cNvSpPr>
            <a:spLocks noGrp="1"/>
          </p:cNvSpPr>
          <p:nvPr>
            <p:ph type="subTitle" idx="1"/>
          </p:nvPr>
        </p:nvSpPr>
        <p:spPr>
          <a:xfrm>
            <a:off x="2166910" y="4000504"/>
            <a:ext cx="7283152" cy="576064"/>
          </a:xfrm>
        </p:spPr>
        <p:txBody>
          <a:bodyPr>
            <a:normAutofit/>
          </a:bodyPr>
          <a:lstStyle/>
          <a:p>
            <a:pPr algn="ctr"/>
            <a:r>
              <a:rPr lang="pt-PT" dirty="1"/>
              <a:t> </a:t>
            </a:r>
          </a:p>
        </p:txBody>
      </p:sp>
      <p:pic>
        <p:nvPicPr>
          <p:cNvPr id="5" name="Obrázok 4">
            <a:extLst>
              <a:ext uri="{FF2B5EF4-FFF2-40B4-BE49-F238E27FC236}">
                <a16:creationId xmlns:a16="http://schemas.microsoft.com/office/drawing/2014/main" id="{18DE5815-B6F5-4B90-A312-30FA0020A4D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666844" y="285729"/>
            <a:ext cx="1928826" cy="549715"/>
          </a:xfrm>
          <a:prstGeom prst="rect">
            <a:avLst/>
          </a:prstGeom>
        </p:spPr>
      </p:pic>
      <p:sp>
        <p:nvSpPr>
          <p:cNvPr id="4" name="Rectangle 3">
            <a:extLst>
              <a:ext uri="{FF2B5EF4-FFF2-40B4-BE49-F238E27FC236}">
                <a16:creationId xmlns:a16="http://schemas.microsoft.com/office/drawing/2014/main" id="{577A28BE-81F8-47BC-AF9B-227AEE2932BD}"/>
              </a:ext>
            </a:extLst>
          </p:cNvPr>
          <p:cNvSpPr/>
          <p:nvPr/>
        </p:nvSpPr>
        <p:spPr>
          <a:xfrm>
            <a:off x="1738282" y="785796"/>
            <a:ext cx="3637638" cy="307777"/>
          </a:xfrm>
          <a:prstGeom prst="rect">
            <a:avLst/>
          </a:prstGeom>
        </p:spPr>
        <p:txBody>
          <a:bodyPr wrap="square">
            <a:spAutoFit/>
          </a:bodyPr>
          <a:lstStyle/>
          <a:p>
            <a:pPr algn="ctr"/>
            <a:r>
              <a:rPr lang="pt-PT" dirty="1" sz="1400" b="1">
                <a:solidFill>
                  <a:prstClr val="black"/>
                </a:solidFill>
                <a:latin typeface="Arial"/>
              </a:rPr>
              <a:t>ERASMUS + 2019-1-PL01- KA201-06486</a:t>
            </a:r>
          </a:p>
        </p:txBody>
      </p:sp>
    </p:spTree>
    <p:extLst>
      <p:ext uri="{BB962C8B-B14F-4D97-AF65-F5344CB8AC3E}">
        <p14:creationId xmlns:p14="http://schemas.microsoft.com/office/powerpoint/2010/main" val="14604166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1881158" y="2786058"/>
            <a:ext cx="8072494" cy="1297250"/>
          </a:xfrm>
        </p:spPr>
        <p:txBody>
          <a:bodyPr/>
          <a:lstStyle/>
          <a:p>
            <a:pPr algn="ctr"/>
            <a:r>
              <a:rPr lang="pt-PT" dirty="1" sz="4000"/>
              <a:t>1.</a:t>
            </a:r>
            <a:r>
              <a:rPr lang="pt-PT" dirty="1" sz="4000"/>
              <a:t> </a:t>
            </a:r>
            <a:r>
              <a:rPr lang="pt-PT" dirty="1" sz="4000"/>
              <a:t>Fases da construção de uma estratégia para trabalhar com um estudante com dificuldades de aprendizagem específicas (DAE)</a:t>
            </a:r>
          </a:p>
        </p:txBody>
      </p:sp>
      <p:sp>
        <p:nvSpPr>
          <p:cNvPr id="3" name="Podnadpis 2"/>
          <p:cNvSpPr>
            <a:spLocks noGrp="1"/>
          </p:cNvSpPr>
          <p:nvPr>
            <p:ph type="subTitle" idx="1"/>
          </p:nvPr>
        </p:nvSpPr>
        <p:spPr>
          <a:xfrm>
            <a:off x="2166910" y="4000504"/>
            <a:ext cx="7283152" cy="576064"/>
          </a:xfrm>
        </p:spPr>
        <p:txBody>
          <a:bodyPr>
            <a:normAutofit/>
          </a:bodyPr>
          <a:lstStyle/>
          <a:p>
            <a:pPr algn="ctr"/>
            <a:r>
              <a:rPr lang="pt-PT" dirty="1"/>
              <a:t> </a:t>
            </a:r>
          </a:p>
        </p:txBody>
      </p:sp>
      <p:pic>
        <p:nvPicPr>
          <p:cNvPr id="5" name="Obrázok 4">
            <a:extLst>
              <a:ext uri="{FF2B5EF4-FFF2-40B4-BE49-F238E27FC236}">
                <a16:creationId xmlns:a16="http://schemas.microsoft.com/office/drawing/2014/main" id="{18DE5815-B6F5-4B90-A312-30FA0020A4D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666844" y="285729"/>
            <a:ext cx="1928826" cy="549715"/>
          </a:xfrm>
          <a:prstGeom prst="rect">
            <a:avLst/>
          </a:prstGeom>
        </p:spPr>
      </p:pic>
      <p:sp>
        <p:nvSpPr>
          <p:cNvPr id="4" name="Rectangle 3">
            <a:extLst>
              <a:ext uri="{FF2B5EF4-FFF2-40B4-BE49-F238E27FC236}">
                <a16:creationId xmlns:a16="http://schemas.microsoft.com/office/drawing/2014/main" id="{577A28BE-81F8-47BC-AF9B-227AEE2932BD}"/>
              </a:ext>
            </a:extLst>
          </p:cNvPr>
          <p:cNvSpPr/>
          <p:nvPr/>
        </p:nvSpPr>
        <p:spPr>
          <a:xfrm>
            <a:off x="1738282" y="785796"/>
            <a:ext cx="3637638" cy="307777"/>
          </a:xfrm>
          <a:prstGeom prst="rect">
            <a:avLst/>
          </a:prstGeom>
        </p:spPr>
        <p:txBody>
          <a:bodyPr wrap="square">
            <a:spAutoFit/>
          </a:bodyPr>
          <a:lstStyle/>
          <a:p>
            <a:pPr algn="ctr"/>
            <a:r>
              <a:rPr lang="pt-PT" dirty="1" sz="1400" b="1">
                <a:solidFill>
                  <a:prstClr val="black"/>
                </a:solidFill>
                <a:latin typeface="Arial"/>
              </a:rPr>
              <a:t>ERASMUS + 2019-1-PL01- KA201-06486</a:t>
            </a:r>
          </a:p>
        </p:txBody>
      </p:sp>
    </p:spTree>
    <p:extLst>
      <p:ext uri="{BB962C8B-B14F-4D97-AF65-F5344CB8AC3E}">
        <p14:creationId xmlns:p14="http://schemas.microsoft.com/office/powerpoint/2010/main" val="509357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991544" y="509146"/>
            <a:ext cx="5791200" cy="759614"/>
          </a:xfrm>
        </p:spPr>
        <p:txBody>
          <a:bodyPr/>
          <a:lstStyle/>
          <a:p>
            <a:r>
              <a:rPr lang="pt-PT" dirty="1" b="0"/>
              <a:t>Introdução</a:t>
            </a:r>
            <a:r>
              <a:rPr lang="pt-PT" dirty="1" b="0"/>
              <a:t> </a:t>
            </a:r>
          </a:p>
        </p:txBody>
      </p:sp>
      <p:sp>
        <p:nvSpPr>
          <p:cNvPr id="4" name="Zástupný objekt pre obsah 2"/>
          <p:cNvSpPr>
            <a:spLocks noGrp="1"/>
          </p:cNvSpPr>
          <p:nvPr>
            <p:ph idx="1"/>
          </p:nvPr>
        </p:nvSpPr>
        <p:spPr>
          <a:xfrm>
            <a:off x="1703512" y="1268760"/>
            <a:ext cx="8640960" cy="5445224"/>
          </a:xfrm>
        </p:spPr>
        <p:txBody>
          <a:bodyPr>
            <a:noAutofit/>
          </a:bodyPr>
          <a:lstStyle/>
          <a:p>
            <a:pPr marL="342900" indent="-342900">
              <a:buFont typeface="Arial" charset="0"/>
              <a:buChar char="•"/>
            </a:pPr>
            <a:r>
              <a:rPr lang="pt-PT" dirty="1" b="0" sz="2300">
                <a:latin typeface="Arial" charset="0"/>
                <a:ea typeface="Arial" charset="0"/>
                <a:cs typeface="Arial" charset="0"/>
              </a:rPr>
              <a:t>A </a:t>
            </a:r>
            <a:r>
              <a:rPr lang="pt-PT" dirty="1" b="1" i="1" sz="2300">
                <a:latin typeface="Arial" charset="0"/>
                <a:ea typeface="Arial" charset="0"/>
                <a:cs typeface="Arial" charset="0"/>
              </a:rPr>
              <a:t>Perturbação de Hiperatividade </a:t>
            </a:r>
            <a:r>
              <a:rPr lang="pt-PT" dirty="1" b="1" i="1" sz="2300">
                <a:latin typeface="Arial" charset="0"/>
                <a:ea typeface="Arial" charset="0"/>
                <a:cs typeface="Arial" charset="0"/>
              </a:rPr>
              <a:t>e</a:t>
            </a:r>
            <a:r>
              <a:rPr lang="pt-PT" dirty="1" b="1" i="1" sz="2300">
                <a:latin typeface="Arial" charset="0"/>
                <a:ea typeface="Arial" charset="0"/>
                <a:cs typeface="Arial" charset="0"/>
              </a:rPr>
              <a:t> Défice de Atenção (PHDA)</a:t>
            </a:r>
            <a:r>
              <a:rPr lang="pt-PT" dirty="1" b="0" sz="2300">
                <a:latin typeface="Arial" charset="0"/>
                <a:ea typeface="Arial" charset="0"/>
                <a:cs typeface="Arial" charset="0"/>
              </a:rPr>
              <a:t> são transtornos multifuncionais do neurodesenvolvimento porque envolvem fatores genéticos, biológicos e psicossociais.</a:t>
            </a:r>
            <a:r>
              <a:rPr lang="pt-PT" dirty="1" b="0" sz="2300">
                <a:latin typeface="Arial" charset="0"/>
                <a:ea typeface="Arial" charset="0"/>
                <a:cs typeface="Arial" charset="0"/>
              </a:rPr>
              <a:t> </a:t>
            </a:r>
          </a:p>
          <a:p>
            <a:pPr marL="342900" indent="-342900">
              <a:buFont typeface="Arial" charset="0"/>
              <a:buChar char="•"/>
            </a:pPr>
            <a:r>
              <a:rPr lang="pt-PT" dirty="1" sz="2300" b="0">
                <a:latin typeface="Arial" charset="0"/>
                <a:ea typeface="Arial" charset="0"/>
                <a:cs typeface="Arial" charset="0"/>
              </a:rPr>
              <a:t>São as perturbações de desenvolvimento mais comuns na infância.</a:t>
            </a:r>
          </a:p>
          <a:p>
            <a:pPr marL="342900" indent="-342900">
              <a:buFont typeface="Arial" charset="0"/>
              <a:buChar char="•"/>
            </a:pPr>
            <a:r>
              <a:rPr lang="pt-PT" dirty="1" sz="2300" b="0">
                <a:latin typeface="Arial" charset="0"/>
                <a:ea typeface="Arial" charset="0"/>
                <a:cs typeface="Arial" charset="0"/>
              </a:rPr>
              <a:t>A perturbação é crónica, com um impacto significativo na qualidade de vida da criança. Impede a utilização das capacidades intelectuais, limita a realização de potenciais sucessos académicos e sociais, e provoca frequentemente reações negativas no ambiente.</a:t>
            </a:r>
            <a:r>
              <a:rPr lang="pt-PT" dirty="1" sz="2300" b="0">
                <a:latin typeface="Arial" charset="0"/>
                <a:ea typeface="Arial" charset="0"/>
                <a:cs typeface="Arial" charset="0"/>
              </a:rPr>
              <a:t> </a:t>
            </a:r>
          </a:p>
          <a:p>
            <a:pPr marL="342900" indent="-342900">
              <a:buFont typeface="Arial" charset="0"/>
              <a:buChar char="•"/>
            </a:pPr>
            <a:r>
              <a:rPr lang="pt-PT" dirty="1" sz="2300" b="0"/>
              <a:t>Um dos pontos mais prejudiciais da PHDA infantil é a relação robusta com o subdesenvolvimento académico prolongado. Caracteriza-se por uma menor conclusão e precisão no trabalho, comportamento na tarefa e desempenho nos trabalhos de casa do que os seus pares.</a:t>
            </a:r>
            <a:r>
              <a:rPr lang="pt-PT" dirty="1" sz="2300" b="0"/>
              <a:t> </a:t>
            </a:r>
          </a:p>
        </p:txBody>
      </p:sp>
    </p:spTree>
    <p:extLst>
      <p:ext uri="{BB962C8B-B14F-4D97-AF65-F5344CB8AC3E}">
        <p14:creationId xmlns:p14="http://schemas.microsoft.com/office/powerpoint/2010/main" val="24989662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objekt pre obsah 2"/>
          <p:cNvSpPr>
            <a:spLocks noGrp="1"/>
          </p:cNvSpPr>
          <p:nvPr>
            <p:ph idx="1"/>
          </p:nvPr>
        </p:nvSpPr>
        <p:spPr>
          <a:xfrm>
            <a:off x="1939545" y="1412776"/>
            <a:ext cx="8435280" cy="5040560"/>
          </a:xfrm>
        </p:spPr>
        <p:txBody>
          <a:bodyPr>
            <a:noAutofit/>
          </a:bodyPr>
          <a:lstStyle/>
          <a:p>
            <a:pPr lvl="0"/>
            <a:r>
              <a:rPr lang="pt-PT" dirty="1"/>
              <a:t>A) Tipo predominantemente desatento.</a:t>
            </a:r>
            <a:r>
              <a:rPr lang="pt-PT" dirty="1"/>
              <a:t> </a:t>
            </a:r>
          </a:p>
          <a:p>
            <a:pPr marL="342900" indent="-342900">
              <a:buFont typeface="Wingdings" charset="2"/>
              <a:buChar char="Ø"/>
            </a:pPr>
            <a:r>
              <a:rPr lang="pt-PT" dirty="1" i="1" sz="1800"/>
              <a:t>Incapacidade de concentração </a:t>
            </a:r>
            <a:r>
              <a:rPr lang="pt-PT" dirty="1" b="0" sz="1800"/>
              <a:t>durante o longo tempo necessário no trabalho escolar, na elaboração de tarefas, atividades de trabalho ou em jogos.</a:t>
            </a:r>
          </a:p>
          <a:p>
            <a:pPr marL="342900" indent="-342900">
              <a:buFont typeface="Wingdings" charset="2"/>
              <a:buChar char="Ø"/>
            </a:pPr>
            <a:r>
              <a:rPr lang="pt-PT" dirty="1" b="0" sz="1800"/>
              <a:t>Significativas </a:t>
            </a:r>
            <a:r>
              <a:rPr lang="pt-PT" dirty="1" i="1" sz="1800"/>
              <a:t>dificuldades em seguir instruções</a:t>
            </a:r>
            <a:r>
              <a:rPr lang="pt-PT" dirty="1" b="0" sz="1800"/>
              <a:t>.</a:t>
            </a:r>
          </a:p>
          <a:p>
            <a:pPr marL="342900" indent="-342900">
              <a:buFont typeface="Wingdings" charset="2"/>
              <a:buChar char="Ø"/>
            </a:pPr>
            <a:r>
              <a:rPr lang="pt-PT" dirty="1" i="1" sz="1800"/>
              <a:t>Incapacidade de concluir tarefas escolares </a:t>
            </a:r>
            <a:r>
              <a:rPr lang="pt-PT" dirty="1" b="0" sz="1800"/>
              <a:t>ou TPCs de forma harmoniosa.</a:t>
            </a:r>
          </a:p>
          <a:p>
            <a:pPr marL="342900" indent="-342900">
              <a:buFont typeface="Wingdings" charset="2"/>
              <a:buChar char="Ø"/>
            </a:pPr>
            <a:r>
              <a:rPr lang="pt-PT" dirty="1" b="0" sz="1800"/>
              <a:t>Significativas </a:t>
            </a:r>
            <a:r>
              <a:rPr lang="pt-PT" dirty="1" i="1" sz="1800"/>
              <a:t>dificuldades em organizar as próprias atividades</a:t>
            </a:r>
            <a:r>
              <a:rPr lang="pt-PT" dirty="1" b="0" sz="1800"/>
              <a:t>, planear trabalho/jogos.</a:t>
            </a:r>
          </a:p>
          <a:p>
            <a:pPr marL="342900" indent="-342900">
              <a:buFont typeface="Wingdings" charset="2"/>
              <a:buChar char="Ø"/>
            </a:pPr>
            <a:r>
              <a:rPr lang="pt-PT" dirty="1" i="1" sz="1800"/>
              <a:t>Rejeitar tarefas e atividades </a:t>
            </a:r>
            <a:r>
              <a:rPr lang="pt-PT" dirty="1" b="0" sz="1800"/>
              <a:t>que requerem concentração ou maior esforço mental (ouvir contos de fadas, escrever os TPCs).</a:t>
            </a:r>
          </a:p>
          <a:p>
            <a:pPr marL="342900" indent="-342900">
              <a:buFont typeface="Wingdings" charset="2"/>
              <a:buChar char="Ø"/>
            </a:pPr>
            <a:r>
              <a:rPr lang="pt-PT" dirty="1" i="1" sz="1800"/>
              <a:t>Perda frequente de artigos </a:t>
            </a:r>
            <a:r>
              <a:rPr lang="pt-PT" dirty="1" b="0" sz="1800"/>
              <a:t>necessários para desenvolver tarefas ou realizar atividades.</a:t>
            </a:r>
          </a:p>
          <a:p>
            <a:pPr marL="342900" indent="-342900">
              <a:buFont typeface="Wingdings" charset="2"/>
              <a:buChar char="Ø"/>
            </a:pPr>
            <a:r>
              <a:rPr lang="pt-PT" dirty="1" i="1" sz="1800"/>
              <a:t>Distrai-se facilmente </a:t>
            </a:r>
            <a:r>
              <a:rPr lang="pt-PT" dirty="1" b="0" sz="1800"/>
              <a:t>- a concentração é demasiadas vezes desviada por influências externas.</a:t>
            </a:r>
          </a:p>
          <a:p>
            <a:pPr marL="342900" indent="-342900">
              <a:buFont typeface="Wingdings" charset="2"/>
              <a:buChar char="Ø"/>
            </a:pPr>
            <a:r>
              <a:rPr lang="pt-PT" dirty="1" i="1" sz="1800"/>
              <a:t>Trabalho rápido e inconsistente </a:t>
            </a:r>
            <a:r>
              <a:rPr lang="pt-PT" dirty="1" b="0" sz="1800"/>
              <a:t>nas tarefas entregues é característico, etc.</a:t>
            </a:r>
          </a:p>
          <a:p>
            <a:pPr marL="342900" indent="-342900">
              <a:buFont typeface="Wingdings" charset="2"/>
              <a:buChar char="Ø"/>
            </a:pPr>
            <a:endParaRPr lang="sk-SK" sz="1800" b="0" dirty="0"/>
          </a:p>
        </p:txBody>
      </p:sp>
      <p:sp>
        <p:nvSpPr>
          <p:cNvPr id="5" name="Nadpis 1"/>
          <p:cNvSpPr>
            <a:spLocks noGrp="1"/>
          </p:cNvSpPr>
          <p:nvPr>
            <p:ph type="title"/>
          </p:nvPr>
        </p:nvSpPr>
        <p:spPr>
          <a:xfrm>
            <a:off x="1975121" y="548680"/>
            <a:ext cx="6347048" cy="687606"/>
          </a:xfrm>
        </p:spPr>
        <p:txBody>
          <a:bodyPr>
            <a:normAutofit/>
          </a:bodyPr>
          <a:lstStyle/>
          <a:p>
            <a:r>
              <a:rPr lang="pt-PT" dirty="1" sz="3000" b="0">
                <a:latin typeface="Times New Roman" charset="0"/>
                <a:ea typeface="Times New Roman" charset="0"/>
                <a:cs typeface="Times New Roman" charset="0"/>
              </a:rPr>
              <a:t>Sintomas de PHDA</a:t>
            </a:r>
          </a:p>
        </p:txBody>
      </p:sp>
    </p:spTree>
    <p:extLst>
      <p:ext uri="{BB962C8B-B14F-4D97-AF65-F5344CB8AC3E}">
        <p14:creationId xmlns:p14="http://schemas.microsoft.com/office/powerpoint/2010/main" val="417336096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txBox="1">
            <a:spLocks/>
          </p:cNvSpPr>
          <p:nvPr/>
        </p:nvSpPr>
        <p:spPr>
          <a:xfrm>
            <a:off x="2207568" y="548680"/>
            <a:ext cx="6347048" cy="687606"/>
          </a:xfrm>
          <a:prstGeom prst="rect">
            <a:avLst/>
          </a:prstGeom>
        </p:spPr>
        <p:txBody>
          <a:bodyPr>
            <a:normAutofit/>
          </a:bodyPr>
          <a:lstStyle>
            <a:lvl1pPr algn="l" defTabSz="914400" rtl="0" eaLnBrk="1" latinLnBrk="0" hangingPunct="1">
              <a:spcBef>
                <a:spcPct val="0"/>
              </a:spcBef>
              <a:buNone/>
              <a:defRPr sz="3600" kern="1200" cap="all" spc="-60" baseline="0">
                <a:solidFill>
                  <a:schemeClr val="accent6"/>
                </a:solidFill>
                <a:latin typeface="+mj-lt"/>
                <a:ea typeface="+mj-ea"/>
                <a:cs typeface="+mj-cs"/>
              </a:defRPr>
            </a:lvl1pPr>
          </a:lstStyle>
          <a:p>
            <a:r>
              <a:rPr lang="pt-PT" dirty="1" sz="3000">
                <a:solidFill>
                  <a:srgbClr val="51C3F9"/>
                </a:solidFill>
                <a:latin typeface="Times New Roman" charset="0"/>
                <a:ea typeface="Times New Roman" charset="0"/>
                <a:cs typeface="Times New Roman" charset="0"/>
              </a:rPr>
              <a:t>Sintomas de PHDA</a:t>
            </a:r>
          </a:p>
        </p:txBody>
      </p:sp>
      <p:sp>
        <p:nvSpPr>
          <p:cNvPr id="3" name="Zástupný objekt pre obsah 2"/>
          <p:cNvSpPr txBox="1">
            <a:spLocks/>
          </p:cNvSpPr>
          <p:nvPr/>
        </p:nvSpPr>
        <p:spPr>
          <a:xfrm>
            <a:off x="1775521" y="1046690"/>
            <a:ext cx="8476935" cy="5478654"/>
          </a:xfrm>
          <a:prstGeom prst="rect">
            <a:avLst/>
          </a:prstGeom>
        </p:spPr>
        <p:txBody>
          <a:bodyPr>
            <a:noAutofit/>
          </a:bodyPr>
          <a:lstStyle>
            <a:lvl1pPr marL="0" indent="0" algn="l" defTabSz="914400" rtl="0" eaLnBrk="1" latinLnBrk="0" hangingPunct="1">
              <a:spcBef>
                <a:spcPct val="20000"/>
              </a:spcBef>
              <a:spcAft>
                <a:spcPts val="600"/>
              </a:spcAft>
              <a:buFont typeface="Arial" pitchFamily="34" charset="0"/>
              <a:buNone/>
              <a:defRPr sz="2000" b="1" kern="1200">
                <a:solidFill>
                  <a:schemeClr val="tx1"/>
                </a:solidFill>
                <a:latin typeface="+mn-lt"/>
                <a:ea typeface="+mn-ea"/>
                <a:cs typeface="+mn-cs"/>
              </a:defRPr>
            </a:lvl1pPr>
            <a:lvl2pPr marL="457200" indent="-182880" algn="l" defTabSz="914400" rtl="0" eaLnBrk="1" latinLnBrk="0" hangingPunct="1">
              <a:spcBef>
                <a:spcPct val="20000"/>
              </a:spcBef>
              <a:buClr>
                <a:schemeClr val="tx2"/>
              </a:buClr>
              <a:buFont typeface="Arial" pitchFamily="34" charset="0"/>
              <a:buChar char="•"/>
              <a:defRPr sz="2000" kern="1200">
                <a:solidFill>
                  <a:schemeClr val="tx1"/>
                </a:solidFill>
                <a:latin typeface="+mn-lt"/>
                <a:ea typeface="+mn-ea"/>
                <a:cs typeface="+mn-cs"/>
              </a:defRPr>
            </a:lvl2pPr>
            <a:lvl3pPr marL="1143000" indent="-228600" algn="l" defTabSz="914400" rtl="0" eaLnBrk="1" latinLnBrk="0" hangingPunct="1">
              <a:spcBef>
                <a:spcPct val="20000"/>
              </a:spcBef>
              <a:buClr>
                <a:schemeClr val="tx2"/>
              </a:buClr>
              <a:buFont typeface="Arial" pitchFamily="34" charset="0"/>
              <a:buChar char="•"/>
              <a:defRPr sz="1800" kern="1200">
                <a:solidFill>
                  <a:schemeClr val="tx1"/>
                </a:solidFill>
                <a:latin typeface="+mn-lt"/>
                <a:ea typeface="+mn-ea"/>
                <a:cs typeface="+mn-cs"/>
              </a:defRPr>
            </a:lvl3pPr>
            <a:lvl4pPr marL="1600200" indent="-228600" algn="l" defTabSz="914400" rtl="0" eaLnBrk="1" latinLnBrk="0" hangingPunct="1">
              <a:spcBef>
                <a:spcPct val="20000"/>
              </a:spcBef>
              <a:buClr>
                <a:schemeClr val="tx2"/>
              </a:buClr>
              <a:buFont typeface="Arial" pitchFamily="34" charset="0"/>
              <a:buChar char="•"/>
              <a:defRPr sz="1800" kern="1200">
                <a:solidFill>
                  <a:schemeClr val="tx1"/>
                </a:solidFill>
                <a:latin typeface="+mn-lt"/>
                <a:ea typeface="+mn-ea"/>
                <a:cs typeface="+mn-cs"/>
              </a:defRPr>
            </a:lvl4pPr>
            <a:lvl5pPr marL="2057400" indent="-228600" algn="l" defTabSz="914400" rtl="0" eaLnBrk="1" latinLnBrk="0" hangingPunct="1">
              <a:spcBef>
                <a:spcPct val="20000"/>
              </a:spcBef>
              <a:buClr>
                <a:schemeClr val="tx2"/>
              </a:buClr>
              <a:buFont typeface="Arial" pitchFamily="34" charset="0"/>
              <a:buChar char="•"/>
              <a:defRPr sz="1800" kern="1200" baseline="0">
                <a:solidFill>
                  <a:schemeClr val="tx1"/>
                </a:solidFill>
                <a:latin typeface="+mn-lt"/>
                <a:ea typeface="+mn-ea"/>
                <a:cs typeface="+mn-cs"/>
              </a:defRPr>
            </a:lvl5pPr>
            <a:lvl6pPr marL="25146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6pPr>
            <a:lvl7pPr marL="29718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7pPr>
            <a:lvl8pPr marL="34290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8pPr>
            <a:lvl9pPr marL="38862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9pPr>
          </a:lstStyle>
          <a:p>
            <a:r>
              <a:rPr lang="pt-PT" dirty="1" sz="1800">
                <a:solidFill>
                  <a:prstClr val="black"/>
                </a:solidFill>
                <a:latin typeface="Arial"/>
              </a:rPr>
              <a:t>B) Tipo predominantemente hiperativo/impulsivo.</a:t>
            </a:r>
            <a:r>
              <a:rPr lang="pt-PT" dirty="1" sz="1800">
                <a:solidFill>
                  <a:prstClr val="black"/>
                </a:solidFill>
                <a:latin typeface="Arial"/>
              </a:rPr>
              <a:t> </a:t>
            </a:r>
          </a:p>
          <a:p>
            <a:pPr marL="285750" indent="-285750">
              <a:buFont typeface="Wingdings" charset="2"/>
              <a:buChar char="Ø"/>
            </a:pPr>
            <a:r>
              <a:rPr lang="pt-PT" dirty="1" i="1" sz="1800">
                <a:solidFill>
                  <a:prstClr val="black"/>
                </a:solidFill>
                <a:latin typeface="Arial"/>
              </a:rPr>
              <a:t>Excesso de agitação psicomotora</a:t>
            </a:r>
            <a:r>
              <a:rPr lang="pt-PT" dirty="1" i="1" sz="1800">
                <a:solidFill>
                  <a:prstClr val="black"/>
                </a:solidFill>
                <a:latin typeface="Arial"/>
              </a:rPr>
              <a:t> </a:t>
            </a:r>
            <a:r>
              <a:rPr lang="pt-PT" dirty="1" b="0" sz="1800">
                <a:solidFill>
                  <a:prstClr val="black"/>
                </a:solidFill>
                <a:latin typeface="Arial"/>
              </a:rPr>
              <a:t>- correr constantemente à volta da sala de aula (durante a aula) ou da divisão da casa, mexer-se constantemente na cadeira, dar pontapés constantemente sem motivo, baloiçar, levantar-se frequentemente da cadeira, etc.</a:t>
            </a:r>
          </a:p>
          <a:p>
            <a:pPr marL="285750" indent="-285750">
              <a:buFont typeface="Wingdings" charset="2"/>
              <a:buChar char="Ø"/>
            </a:pPr>
            <a:r>
              <a:rPr lang="pt-PT" dirty="1" i="1" sz="1800">
                <a:solidFill>
                  <a:prstClr val="black"/>
                </a:solidFill>
                <a:latin typeface="Arial"/>
              </a:rPr>
              <a:t>Alterações rápidas </a:t>
            </a:r>
            <a:r>
              <a:rPr lang="pt-PT" dirty="1" b="0" sz="1800">
                <a:solidFill>
                  <a:prstClr val="black"/>
                </a:solidFill>
                <a:latin typeface="Arial"/>
              </a:rPr>
              <a:t>no assunto de interesse.</a:t>
            </a:r>
          </a:p>
          <a:p>
            <a:pPr marL="285750" indent="-285750">
              <a:buFont typeface="Wingdings" charset="2"/>
              <a:buChar char="Ø"/>
            </a:pPr>
            <a:r>
              <a:rPr lang="pt-PT" dirty="1" i="1" sz="1800">
                <a:solidFill>
                  <a:prstClr val="black"/>
                </a:solidFill>
                <a:latin typeface="Arial"/>
              </a:rPr>
              <a:t>Atividade verbal excessiva </a:t>
            </a:r>
            <a:r>
              <a:rPr lang="pt-PT" dirty="1" b="0" sz="1800">
                <a:solidFill>
                  <a:prstClr val="black"/>
                </a:solidFill>
                <a:latin typeface="Arial"/>
              </a:rPr>
              <a:t>- falar constantemente, saltar para a fala, fazer perguntas, snifar respostas antes de o professor concluir uma pergunta.</a:t>
            </a:r>
            <a:r>
              <a:rPr lang="pt-PT" dirty="1" b="0" sz="1800">
                <a:solidFill>
                  <a:prstClr val="black"/>
                </a:solidFill>
                <a:latin typeface="Arial"/>
              </a:rPr>
              <a:t> </a:t>
            </a:r>
            <a:r>
              <a:rPr lang="pt-PT" dirty="1" b="0" sz="1800">
                <a:solidFill>
                  <a:prstClr val="black"/>
                </a:solidFill>
                <a:latin typeface="Arial"/>
              </a:rPr>
              <a:t>Muitas vezes dá respostas irrefletidas e impulsivas.</a:t>
            </a:r>
          </a:p>
          <a:p>
            <a:pPr marL="285750" indent="-285750">
              <a:buFont typeface="Wingdings" charset="2"/>
              <a:buChar char="Ø"/>
            </a:pPr>
            <a:r>
              <a:rPr lang="pt-PT" dirty="1" i="1" sz="1800">
                <a:solidFill>
                  <a:prstClr val="black"/>
                </a:solidFill>
                <a:latin typeface="Arial"/>
              </a:rPr>
              <a:t>Dificuldades com o autocontrolo e com a disciplina</a:t>
            </a:r>
            <a:r>
              <a:rPr lang="pt-PT" dirty="1" b="0" sz="1800">
                <a:solidFill>
                  <a:prstClr val="black"/>
                </a:solidFill>
                <a:latin typeface="Arial"/>
              </a:rPr>
              <a:t> do próprio comportamento.</a:t>
            </a:r>
          </a:p>
          <a:p>
            <a:pPr marL="285750" indent="-285750">
              <a:buFont typeface="Wingdings" charset="2"/>
              <a:buChar char="Ø"/>
            </a:pPr>
            <a:r>
              <a:rPr lang="pt-PT" dirty="1" i="1" sz="1800">
                <a:solidFill>
                  <a:prstClr val="black"/>
                </a:solidFill>
                <a:latin typeface="Arial"/>
              </a:rPr>
              <a:t>Incapacidade de adiar o cumprimento </a:t>
            </a:r>
            <a:r>
              <a:rPr lang="pt-PT" dirty="1" b="0" sz="1800">
                <a:solidFill>
                  <a:prstClr val="black"/>
                </a:solidFill>
                <a:latin typeface="Arial"/>
              </a:rPr>
              <a:t>das suas necessidades, procura intensiva para o seu cumprimento imediato.</a:t>
            </a:r>
            <a:r>
              <a:rPr lang="pt-PT" dirty="1" b="0" sz="1800">
                <a:solidFill>
                  <a:prstClr val="black"/>
                </a:solidFill>
                <a:latin typeface="Arial"/>
              </a:rPr>
              <a:t> </a:t>
            </a:r>
            <a:r>
              <a:rPr lang="pt-PT" dirty="1" b="0" sz="1800">
                <a:solidFill>
                  <a:prstClr val="black"/>
                </a:solidFill>
                <a:latin typeface="Arial"/>
              </a:rPr>
              <a:t>Ação irrefletida e impulsiva, independentemente das consequências ou riscos.</a:t>
            </a:r>
          </a:p>
          <a:p>
            <a:pPr marL="285750" indent="-285750">
              <a:buFont typeface="Wingdings" charset="2"/>
              <a:buChar char="Ø"/>
            </a:pPr>
            <a:r>
              <a:rPr lang="pt-PT" dirty="1" i="1" sz="1800">
                <a:solidFill>
                  <a:prstClr val="black"/>
                </a:solidFill>
                <a:latin typeface="Arial"/>
              </a:rPr>
              <a:t>Instabilidade afetiva, </a:t>
            </a:r>
            <a:r>
              <a:rPr lang="pt-PT" dirty="1" b="0" sz="1800">
                <a:solidFill>
                  <a:prstClr val="black"/>
                </a:solidFill>
                <a:latin typeface="Arial"/>
              </a:rPr>
              <a:t>frequentes e significativas crises afetivas, especialmente explosões de raiva e choro.</a:t>
            </a:r>
            <a:r>
              <a:rPr lang="pt-PT" dirty="1" b="0" sz="1800">
                <a:solidFill>
                  <a:prstClr val="black"/>
                </a:solidFill>
                <a:latin typeface="Arial"/>
              </a:rPr>
              <a:t> </a:t>
            </a:r>
          </a:p>
          <a:p>
            <a:pPr marL="285750" indent="-285750">
              <a:buFont typeface="Wingdings" charset="2"/>
              <a:buChar char="Ø"/>
            </a:pPr>
            <a:r>
              <a:rPr lang="pt-PT" dirty="1" i="1" sz="1800">
                <a:solidFill>
                  <a:prstClr val="black"/>
                </a:solidFill>
                <a:latin typeface="Arial"/>
              </a:rPr>
              <a:t>Dificuldades significativas no cumprimento de instruções</a:t>
            </a:r>
            <a:r>
              <a:rPr lang="pt-PT" dirty="1" b="0" sz="1800">
                <a:solidFill>
                  <a:prstClr val="black"/>
                </a:solidFill>
                <a:latin typeface="Arial"/>
              </a:rPr>
              <a:t>, ordens, normas escolares, desrespeito pelas autoridades, etc.</a:t>
            </a:r>
          </a:p>
        </p:txBody>
      </p:sp>
    </p:spTree>
    <p:extLst>
      <p:ext uri="{BB962C8B-B14F-4D97-AF65-F5344CB8AC3E}">
        <p14:creationId xmlns:p14="http://schemas.microsoft.com/office/powerpoint/2010/main" val="305197225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txBox="1">
            <a:spLocks/>
          </p:cNvSpPr>
          <p:nvPr/>
        </p:nvSpPr>
        <p:spPr>
          <a:xfrm>
            <a:off x="1981200" y="476672"/>
            <a:ext cx="5791200" cy="831622"/>
          </a:xfrm>
          <a:prstGeom prst="rect">
            <a:avLst/>
          </a:prstGeom>
        </p:spPr>
        <p:txBody>
          <a:bodyPr>
            <a:normAutofit/>
          </a:bodyPr>
          <a:lstStyle>
            <a:lvl1pPr algn="l" defTabSz="914400" rtl="0" eaLnBrk="1" latinLnBrk="0" hangingPunct="1">
              <a:spcBef>
                <a:spcPct val="0"/>
              </a:spcBef>
              <a:buNone/>
              <a:defRPr sz="3600" kern="1200" cap="all" spc="-60" baseline="0">
                <a:solidFill>
                  <a:schemeClr val="accent6"/>
                </a:solidFill>
                <a:latin typeface="+mj-lt"/>
                <a:ea typeface="+mj-ea"/>
                <a:cs typeface="+mj-cs"/>
              </a:defRPr>
            </a:lvl1pPr>
          </a:lstStyle>
          <a:p>
            <a:r>
              <a:rPr lang="pt-PT" dirty="1" sz="3000">
                <a:solidFill>
                  <a:srgbClr val="51C3F9"/>
                </a:solidFill>
                <a:latin typeface="Times New Roman" charset="0"/>
                <a:ea typeface="Times New Roman" charset="0"/>
                <a:cs typeface="Times New Roman" charset="0"/>
              </a:rPr>
              <a:t>Causas de PHDA</a:t>
            </a:r>
          </a:p>
        </p:txBody>
      </p:sp>
      <p:sp>
        <p:nvSpPr>
          <p:cNvPr id="3" name="Zástupný objekt pre obsah 2"/>
          <p:cNvSpPr txBox="1">
            <a:spLocks/>
          </p:cNvSpPr>
          <p:nvPr/>
        </p:nvSpPr>
        <p:spPr>
          <a:xfrm>
            <a:off x="1981200" y="1308294"/>
            <a:ext cx="8291264" cy="5256584"/>
          </a:xfrm>
          <a:prstGeom prst="rect">
            <a:avLst/>
          </a:prstGeom>
        </p:spPr>
        <p:txBody>
          <a:bodyPr>
            <a:normAutofit/>
          </a:bodyPr>
          <a:lstStyle>
            <a:lvl1pPr marL="0" indent="0" algn="l" defTabSz="914400" rtl="0" eaLnBrk="1" latinLnBrk="0" hangingPunct="1">
              <a:spcBef>
                <a:spcPct val="20000"/>
              </a:spcBef>
              <a:spcAft>
                <a:spcPts val="600"/>
              </a:spcAft>
              <a:buFont typeface="Arial" pitchFamily="34" charset="0"/>
              <a:buNone/>
              <a:defRPr sz="2000" b="1" kern="1200">
                <a:solidFill>
                  <a:schemeClr val="tx1"/>
                </a:solidFill>
                <a:latin typeface="+mn-lt"/>
                <a:ea typeface="+mn-ea"/>
                <a:cs typeface="+mn-cs"/>
              </a:defRPr>
            </a:lvl1pPr>
            <a:lvl2pPr marL="457200" indent="-182880" algn="l" defTabSz="914400" rtl="0" eaLnBrk="1" latinLnBrk="0" hangingPunct="1">
              <a:spcBef>
                <a:spcPct val="20000"/>
              </a:spcBef>
              <a:buClr>
                <a:schemeClr val="tx2"/>
              </a:buClr>
              <a:buFont typeface="Arial" pitchFamily="34" charset="0"/>
              <a:buChar char="•"/>
              <a:defRPr sz="2000" kern="1200">
                <a:solidFill>
                  <a:schemeClr val="tx1"/>
                </a:solidFill>
                <a:latin typeface="+mn-lt"/>
                <a:ea typeface="+mn-ea"/>
                <a:cs typeface="+mn-cs"/>
              </a:defRPr>
            </a:lvl2pPr>
            <a:lvl3pPr marL="1143000" indent="-228600" algn="l" defTabSz="914400" rtl="0" eaLnBrk="1" latinLnBrk="0" hangingPunct="1">
              <a:spcBef>
                <a:spcPct val="20000"/>
              </a:spcBef>
              <a:buClr>
                <a:schemeClr val="tx2"/>
              </a:buClr>
              <a:buFont typeface="Arial" pitchFamily="34" charset="0"/>
              <a:buChar char="•"/>
              <a:defRPr sz="1800" kern="1200">
                <a:solidFill>
                  <a:schemeClr val="tx1"/>
                </a:solidFill>
                <a:latin typeface="+mn-lt"/>
                <a:ea typeface="+mn-ea"/>
                <a:cs typeface="+mn-cs"/>
              </a:defRPr>
            </a:lvl3pPr>
            <a:lvl4pPr marL="1600200" indent="-228600" algn="l" defTabSz="914400" rtl="0" eaLnBrk="1" latinLnBrk="0" hangingPunct="1">
              <a:spcBef>
                <a:spcPct val="20000"/>
              </a:spcBef>
              <a:buClr>
                <a:schemeClr val="tx2"/>
              </a:buClr>
              <a:buFont typeface="Arial" pitchFamily="34" charset="0"/>
              <a:buChar char="•"/>
              <a:defRPr sz="1800" kern="1200">
                <a:solidFill>
                  <a:schemeClr val="tx1"/>
                </a:solidFill>
                <a:latin typeface="+mn-lt"/>
                <a:ea typeface="+mn-ea"/>
                <a:cs typeface="+mn-cs"/>
              </a:defRPr>
            </a:lvl4pPr>
            <a:lvl5pPr marL="2057400" indent="-228600" algn="l" defTabSz="914400" rtl="0" eaLnBrk="1" latinLnBrk="0" hangingPunct="1">
              <a:spcBef>
                <a:spcPct val="20000"/>
              </a:spcBef>
              <a:buClr>
                <a:schemeClr val="tx2"/>
              </a:buClr>
              <a:buFont typeface="Arial" pitchFamily="34" charset="0"/>
              <a:buChar char="•"/>
              <a:defRPr sz="1800" kern="1200" baseline="0">
                <a:solidFill>
                  <a:schemeClr val="tx1"/>
                </a:solidFill>
                <a:latin typeface="+mn-lt"/>
                <a:ea typeface="+mn-ea"/>
                <a:cs typeface="+mn-cs"/>
              </a:defRPr>
            </a:lvl5pPr>
            <a:lvl6pPr marL="25146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6pPr>
            <a:lvl7pPr marL="29718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7pPr>
            <a:lvl8pPr marL="34290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8pPr>
            <a:lvl9pPr marL="38862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9pPr>
          </a:lstStyle>
          <a:p>
            <a:pPr>
              <a:lnSpc>
                <a:spcPct val="150000"/>
              </a:lnSpc>
              <a:spcAft>
                <a:spcPts val="1800"/>
              </a:spcAft>
            </a:pPr>
            <a:r>
              <a:rPr lang="pt-PT" dirty="1" b="0">
                <a:solidFill>
                  <a:prstClr val="black"/>
                </a:solidFill>
                <a:latin typeface="Arial"/>
              </a:rPr>
              <a:t>Embora a causa exacta da </a:t>
            </a:r>
            <a:r>
              <a:rPr lang="pt-PT" dirty="1" b="1">
                <a:solidFill>
                  <a:prstClr val="black"/>
                </a:solidFill>
                <a:latin typeface="Arial"/>
              </a:rPr>
              <a:t>PHDA</a:t>
            </a:r>
            <a:r>
              <a:rPr lang="pt-PT" dirty="1" b="0">
                <a:solidFill>
                  <a:prstClr val="black"/>
                </a:solidFill>
                <a:latin typeface="Arial"/>
              </a:rPr>
              <a:t> não seja clara, continuam os estudos de pesquisa</a:t>
            </a:r>
            <a:r>
              <a:rPr lang="pt-PT" dirty="1" b="0">
                <a:solidFill>
                  <a:prstClr val="black"/>
                </a:solidFill>
                <a:latin typeface="Arial"/>
              </a:rPr>
              <a:t>.</a:t>
            </a:r>
            <a:r>
              <a:rPr lang="pt-PT" dirty="1" b="0">
                <a:solidFill>
                  <a:prstClr val="black"/>
                </a:solidFill>
                <a:latin typeface="Arial"/>
              </a:rPr>
              <a:t> </a:t>
            </a:r>
            <a:r>
              <a:rPr lang="pt-PT" dirty="1" b="0">
                <a:solidFill>
                  <a:prstClr val="black"/>
                </a:solidFill>
                <a:latin typeface="Arial"/>
              </a:rPr>
              <a:t>Os fatores que podem estar envolvidos no desenvolvimento da </a:t>
            </a:r>
            <a:r>
              <a:rPr lang="pt-PT" dirty="1" b="1">
                <a:solidFill>
                  <a:prstClr val="black"/>
                </a:solidFill>
                <a:latin typeface="Arial"/>
              </a:rPr>
              <a:t>PHDA</a:t>
            </a:r>
            <a:r>
              <a:rPr lang="pt-PT" dirty="1" b="0">
                <a:solidFill>
                  <a:prstClr val="black"/>
                </a:solidFill>
                <a:latin typeface="Arial"/>
              </a:rPr>
              <a:t> incluem a genética, o ambiente ou problemas com o sistema nervoso central em momentos-chave do desenvolvimento</a:t>
            </a:r>
            <a:r>
              <a:rPr lang="pt-PT" dirty="1" b="0">
                <a:solidFill>
                  <a:prstClr val="black"/>
                </a:solidFill>
                <a:latin typeface="Arial"/>
              </a:rPr>
              <a:t>.</a:t>
            </a:r>
          </a:p>
          <a:p>
            <a:r>
              <a:rPr lang="pt-PT" dirty="1">
                <a:solidFill>
                  <a:prstClr val="black"/>
                </a:solidFill>
                <a:latin typeface="Arial"/>
              </a:rPr>
              <a:t>Os fatores de risco para PHDA, incluem:</a:t>
            </a:r>
          </a:p>
          <a:p>
            <a:pPr marL="342900" indent="-342900">
              <a:buFont typeface="Wingdings" charset="2"/>
              <a:buChar char="Ø"/>
            </a:pPr>
            <a:r>
              <a:rPr lang="pt-PT" dirty="1" b="0">
                <a:solidFill>
                  <a:prstClr val="black"/>
                </a:solidFill>
                <a:latin typeface="Arial"/>
              </a:rPr>
              <a:t>Familiares com sangue, tais como um progenitor ou irmão, com PHDA ou outro transtorno de saúde mental.</a:t>
            </a:r>
          </a:p>
          <a:p>
            <a:pPr marL="342900" indent="-342900">
              <a:buFont typeface="Wingdings" charset="2"/>
              <a:buChar char="Ø"/>
            </a:pPr>
            <a:r>
              <a:rPr lang="pt-PT" dirty="1" b="0">
                <a:solidFill>
                  <a:prstClr val="black"/>
                </a:solidFill>
                <a:latin typeface="Arial"/>
              </a:rPr>
              <a:t>Exposição a toxinas ambientais - tais como o chumbo, encontrado principalmente em tintas e tubos em edifícios mais antigos.</a:t>
            </a:r>
          </a:p>
          <a:p>
            <a:pPr marL="342900" indent="-342900">
              <a:buFont typeface="Wingdings" charset="2"/>
              <a:buChar char="Ø"/>
            </a:pPr>
            <a:r>
              <a:rPr lang="pt-PT" dirty="1" b="0">
                <a:solidFill>
                  <a:prstClr val="black"/>
                </a:solidFill>
                <a:latin typeface="Arial"/>
              </a:rPr>
              <a:t>Uso de drogas, álcool ou tabaco por parte da mãe durante a gravidez.</a:t>
            </a:r>
          </a:p>
          <a:p>
            <a:pPr marL="342900" indent="-342900">
              <a:buFont typeface="Wingdings" charset="2"/>
              <a:buChar char="Ø"/>
            </a:pPr>
            <a:r>
              <a:rPr lang="pt-PT" dirty="1" b="0">
                <a:solidFill>
                  <a:prstClr val="black"/>
                </a:solidFill>
                <a:latin typeface="Arial"/>
              </a:rPr>
              <a:t>Parto prematuro.</a:t>
            </a:r>
          </a:p>
          <a:p>
            <a:endParaRPr lang="sk-SK" dirty="0">
              <a:solidFill>
                <a:prstClr val="black"/>
              </a:solidFill>
              <a:latin typeface="Arial"/>
            </a:endParaRPr>
          </a:p>
        </p:txBody>
      </p:sp>
    </p:spTree>
    <p:extLst>
      <p:ext uri="{BB962C8B-B14F-4D97-AF65-F5344CB8AC3E}">
        <p14:creationId xmlns:p14="http://schemas.microsoft.com/office/powerpoint/2010/main" val="120693222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txBox="1">
            <a:spLocks/>
          </p:cNvSpPr>
          <p:nvPr/>
        </p:nvSpPr>
        <p:spPr>
          <a:xfrm>
            <a:off x="1991544" y="422578"/>
            <a:ext cx="5791200" cy="759614"/>
          </a:xfrm>
          <a:prstGeom prst="rect">
            <a:avLst/>
          </a:prstGeom>
        </p:spPr>
        <p:txBody>
          <a:bodyPr>
            <a:normAutofit/>
          </a:bodyPr>
          <a:lstStyle>
            <a:lvl1pPr algn="l" defTabSz="914400" rtl="0" eaLnBrk="1" latinLnBrk="0" hangingPunct="1">
              <a:spcBef>
                <a:spcPct val="0"/>
              </a:spcBef>
              <a:buNone/>
              <a:defRPr sz="3600" kern="1200" cap="all" spc="-60" baseline="0">
                <a:solidFill>
                  <a:schemeClr val="accent6"/>
                </a:solidFill>
                <a:latin typeface="+mj-lt"/>
                <a:ea typeface="+mj-ea"/>
                <a:cs typeface="+mj-cs"/>
              </a:defRPr>
            </a:lvl1pPr>
          </a:lstStyle>
          <a:p>
            <a:r>
              <a:rPr lang="pt-PT" dirty="1" sz="3000">
                <a:solidFill>
                  <a:srgbClr val="51C3F9"/>
                </a:solidFill>
                <a:latin typeface="Times New Roman" charset="0"/>
                <a:ea typeface="Times New Roman" charset="0"/>
                <a:cs typeface="Times New Roman" charset="0"/>
              </a:rPr>
              <a:t>Consequências de PHDA</a:t>
            </a:r>
          </a:p>
        </p:txBody>
      </p:sp>
      <p:sp>
        <p:nvSpPr>
          <p:cNvPr id="3" name="Zástupný objekt pre obsah 2"/>
          <p:cNvSpPr txBox="1">
            <a:spLocks/>
          </p:cNvSpPr>
          <p:nvPr/>
        </p:nvSpPr>
        <p:spPr>
          <a:xfrm>
            <a:off x="1703512" y="1361084"/>
            <a:ext cx="8496944" cy="5472608"/>
          </a:xfrm>
          <a:prstGeom prst="rect">
            <a:avLst/>
          </a:prstGeom>
        </p:spPr>
        <p:txBody>
          <a:bodyPr>
            <a:noAutofit/>
          </a:bodyPr>
          <a:lstStyle>
            <a:lvl1pPr marL="0" indent="0" algn="l" defTabSz="914400" rtl="0" eaLnBrk="1" latinLnBrk="0" hangingPunct="1">
              <a:spcBef>
                <a:spcPct val="20000"/>
              </a:spcBef>
              <a:spcAft>
                <a:spcPts val="600"/>
              </a:spcAft>
              <a:buFont typeface="Arial" pitchFamily="34" charset="0"/>
              <a:buNone/>
              <a:defRPr sz="2000" b="1" kern="1200">
                <a:solidFill>
                  <a:schemeClr val="tx1"/>
                </a:solidFill>
                <a:latin typeface="+mn-lt"/>
                <a:ea typeface="+mn-ea"/>
                <a:cs typeface="+mn-cs"/>
              </a:defRPr>
            </a:lvl1pPr>
            <a:lvl2pPr marL="457200" indent="-182880" algn="l" defTabSz="914400" rtl="0" eaLnBrk="1" latinLnBrk="0" hangingPunct="1">
              <a:spcBef>
                <a:spcPct val="20000"/>
              </a:spcBef>
              <a:buClr>
                <a:schemeClr val="tx2"/>
              </a:buClr>
              <a:buFont typeface="Arial" pitchFamily="34" charset="0"/>
              <a:buChar char="•"/>
              <a:defRPr sz="2000" kern="1200">
                <a:solidFill>
                  <a:schemeClr val="tx1"/>
                </a:solidFill>
                <a:latin typeface="+mn-lt"/>
                <a:ea typeface="+mn-ea"/>
                <a:cs typeface="+mn-cs"/>
              </a:defRPr>
            </a:lvl2pPr>
            <a:lvl3pPr marL="1143000" indent="-228600" algn="l" defTabSz="914400" rtl="0" eaLnBrk="1" latinLnBrk="0" hangingPunct="1">
              <a:spcBef>
                <a:spcPct val="20000"/>
              </a:spcBef>
              <a:buClr>
                <a:schemeClr val="tx2"/>
              </a:buClr>
              <a:buFont typeface="Arial" pitchFamily="34" charset="0"/>
              <a:buChar char="•"/>
              <a:defRPr sz="1800" kern="1200">
                <a:solidFill>
                  <a:schemeClr val="tx1"/>
                </a:solidFill>
                <a:latin typeface="+mn-lt"/>
                <a:ea typeface="+mn-ea"/>
                <a:cs typeface="+mn-cs"/>
              </a:defRPr>
            </a:lvl3pPr>
            <a:lvl4pPr marL="1600200" indent="-228600" algn="l" defTabSz="914400" rtl="0" eaLnBrk="1" latinLnBrk="0" hangingPunct="1">
              <a:spcBef>
                <a:spcPct val="20000"/>
              </a:spcBef>
              <a:buClr>
                <a:schemeClr val="tx2"/>
              </a:buClr>
              <a:buFont typeface="Arial" pitchFamily="34" charset="0"/>
              <a:buChar char="•"/>
              <a:defRPr sz="1800" kern="1200">
                <a:solidFill>
                  <a:schemeClr val="tx1"/>
                </a:solidFill>
                <a:latin typeface="+mn-lt"/>
                <a:ea typeface="+mn-ea"/>
                <a:cs typeface="+mn-cs"/>
              </a:defRPr>
            </a:lvl4pPr>
            <a:lvl5pPr marL="2057400" indent="-228600" algn="l" defTabSz="914400" rtl="0" eaLnBrk="1" latinLnBrk="0" hangingPunct="1">
              <a:spcBef>
                <a:spcPct val="20000"/>
              </a:spcBef>
              <a:buClr>
                <a:schemeClr val="tx2"/>
              </a:buClr>
              <a:buFont typeface="Arial" pitchFamily="34" charset="0"/>
              <a:buChar char="•"/>
              <a:defRPr sz="1800" kern="1200" baseline="0">
                <a:solidFill>
                  <a:schemeClr val="tx1"/>
                </a:solidFill>
                <a:latin typeface="+mn-lt"/>
                <a:ea typeface="+mn-ea"/>
                <a:cs typeface="+mn-cs"/>
              </a:defRPr>
            </a:lvl5pPr>
            <a:lvl6pPr marL="25146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6pPr>
            <a:lvl7pPr marL="29718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7pPr>
            <a:lvl8pPr marL="34290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8pPr>
            <a:lvl9pPr marL="38862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9pPr>
          </a:lstStyle>
          <a:p>
            <a:pPr marL="342900" indent="-342900" algn="just">
              <a:buFont typeface="Symbol" charset="2"/>
              <a:buChar char=""/>
            </a:pPr>
            <a:r>
              <a:rPr lang="pt-PT" dirty="1" i="1" sz="1700">
                <a:solidFill>
                  <a:prstClr val="black"/>
                </a:solidFill>
                <a:latin typeface="Arial" charset="0"/>
                <a:ea typeface="Arial" charset="0"/>
                <a:cs typeface="Arial" charset="0"/>
              </a:rPr>
              <a:t>Imparidade das funções cognitivas e seleção seletiva</a:t>
            </a:r>
            <a:r>
              <a:rPr lang="pt-PT" dirty="1" b="0" sz="1700">
                <a:solidFill>
                  <a:prstClr val="black"/>
                </a:solidFill>
                <a:latin typeface="Arial" charset="0"/>
                <a:ea typeface="Arial" charset="0"/>
                <a:cs typeface="Arial" charset="0"/>
              </a:rPr>
              <a:t> – memória verbal e de trabalho prejudicada, imaginação espacial, capacidade reduzida de perceber a perspetiva, de resolver problemas geométricos, incapacidade de escolher o essencial a partir da informação.</a:t>
            </a:r>
          </a:p>
          <a:p>
            <a:pPr marL="342900" indent="-342900" algn="just">
              <a:buFont typeface="Symbol" charset="2"/>
              <a:buChar char=""/>
            </a:pPr>
            <a:r>
              <a:rPr lang="pt-PT" dirty="1" i="1" sz="1700">
                <a:solidFill>
                  <a:prstClr val="black"/>
                </a:solidFill>
                <a:latin typeface="Arial" charset="0"/>
                <a:ea typeface="Arial" charset="0"/>
                <a:cs typeface="Arial" charset="0"/>
              </a:rPr>
              <a:t>Falha na sequência e implementação do plano</a:t>
            </a:r>
            <a:r>
              <a:rPr lang="pt-PT" dirty="1" b="0" sz="1700">
                <a:solidFill>
                  <a:prstClr val="black"/>
                </a:solidFill>
                <a:latin typeface="Arial" charset="0"/>
                <a:ea typeface="Arial" charset="0"/>
                <a:cs typeface="Arial" charset="0"/>
              </a:rPr>
              <a:t> - incapacidade de dividir a tarefa, planear etapas graduais, trabalhar para o resultado.</a:t>
            </a:r>
            <a:r>
              <a:rPr lang="pt-PT" dirty="1" b="0" sz="1700">
                <a:solidFill>
                  <a:prstClr val="black"/>
                </a:solidFill>
                <a:latin typeface="Arial" charset="0"/>
                <a:ea typeface="Arial" charset="0"/>
                <a:cs typeface="Arial" charset="0"/>
              </a:rPr>
              <a:t> </a:t>
            </a:r>
          </a:p>
          <a:p>
            <a:pPr marL="342900" indent="-342900" algn="just">
              <a:buFont typeface="Symbol" charset="2"/>
              <a:buChar char=""/>
            </a:pPr>
            <a:r>
              <a:rPr lang="pt-PT" dirty="1" b="1" i="1" sz="1700">
                <a:solidFill>
                  <a:prstClr val="black"/>
                </a:solidFill>
                <a:latin typeface="Arial" charset="0"/>
                <a:ea typeface="Arial" charset="0"/>
                <a:cs typeface="Arial" charset="0"/>
              </a:rPr>
              <a:t>Mau humor</a:t>
            </a:r>
            <a:r>
              <a:rPr lang="pt-PT" dirty="1" b="0" sz="1700">
                <a:solidFill>
                  <a:prstClr val="black"/>
                </a:solidFill>
                <a:latin typeface="Arial" charset="0"/>
                <a:ea typeface="Arial" charset="0"/>
                <a:cs typeface="Arial" charset="0"/>
              </a:rPr>
              <a:t> - mudanças de humor rápidas, reação emocional imprevisível, irrita-se facilmente, está imediatamente pronto a agir agressivamente, propenso a reações negativistas.</a:t>
            </a:r>
          </a:p>
          <a:p>
            <a:pPr marL="342900" indent="-342900" algn="just">
              <a:buFont typeface="Symbol" charset="2"/>
              <a:buChar char=""/>
            </a:pPr>
            <a:r>
              <a:rPr lang="pt-PT" dirty="1" i="1" sz="1700">
                <a:solidFill>
                  <a:prstClr val="black"/>
                </a:solidFill>
                <a:latin typeface="Arial" charset="0"/>
                <a:ea typeface="Arial" charset="0"/>
                <a:cs typeface="Arial" charset="0"/>
              </a:rPr>
              <a:t>Intolerância </a:t>
            </a:r>
            <a:r>
              <a:rPr lang="pt-PT" dirty="1" b="0" sz="1700">
                <a:solidFill>
                  <a:prstClr val="black"/>
                </a:solidFill>
                <a:latin typeface="Arial" charset="0"/>
                <a:ea typeface="Arial" charset="0"/>
                <a:cs typeface="Arial" charset="0"/>
              </a:rPr>
              <a:t>- agressão crónica a algumas pessoas, comportamento destrutivo, etc.</a:t>
            </a:r>
          </a:p>
          <a:p>
            <a:pPr marL="342900" indent="-342900" algn="just">
              <a:buFont typeface="Symbol" charset="2"/>
              <a:buChar char=""/>
            </a:pPr>
            <a:r>
              <a:rPr lang="pt-PT" dirty="1" i="1" sz="1700">
                <a:solidFill>
                  <a:prstClr val="black"/>
                </a:solidFill>
                <a:latin typeface="Arial" charset="0"/>
                <a:ea typeface="Arial" charset="0"/>
                <a:cs typeface="Arial" charset="0"/>
              </a:rPr>
              <a:t>Incapacidade de se submeter à autoridade e às regras</a:t>
            </a:r>
            <a:r>
              <a:rPr lang="pt-PT" dirty="1" i="1" sz="1700">
                <a:solidFill>
                  <a:prstClr val="black"/>
                </a:solidFill>
                <a:latin typeface="Arial" charset="0"/>
                <a:ea typeface="Arial" charset="0"/>
                <a:cs typeface="Arial" charset="0"/>
              </a:rPr>
              <a:t> </a:t>
            </a:r>
            <a:r>
              <a:rPr lang="pt-PT" dirty="1" b="0" sz="1700">
                <a:solidFill>
                  <a:prstClr val="black"/>
                </a:solidFill>
                <a:latin typeface="Arial" charset="0"/>
                <a:ea typeface="Arial" charset="0"/>
                <a:cs typeface="Arial" charset="0"/>
              </a:rPr>
              <a:t>- as crianças zangam-se, são deliberadamente irritantes, discutem com os adultos (comportamento de oposição).</a:t>
            </a:r>
          </a:p>
          <a:p>
            <a:pPr marL="342900" indent="-342900" algn="just">
              <a:buFont typeface="Symbol" charset="2"/>
              <a:buChar char=""/>
            </a:pPr>
            <a:r>
              <a:rPr lang="pt-PT" dirty="1" sz="1700" i="1">
                <a:solidFill>
                  <a:prstClr val="black"/>
                </a:solidFill>
                <a:latin typeface="Arial" charset="0"/>
                <a:ea typeface="Arial" charset="0"/>
                <a:cs typeface="Arial" charset="0"/>
              </a:rPr>
              <a:t>Menos resistência a falhas, críticas, insultos</a:t>
            </a:r>
            <a:r>
              <a:rPr lang="pt-PT" dirty="1" sz="1700" i="1">
                <a:solidFill>
                  <a:prstClr val="black"/>
                </a:solidFill>
                <a:latin typeface="Arial" charset="0"/>
                <a:ea typeface="Arial" charset="0"/>
                <a:cs typeface="Arial" charset="0"/>
              </a:rPr>
              <a:t> </a:t>
            </a:r>
          </a:p>
          <a:p>
            <a:pPr marL="342900" indent="-342900" algn="just">
              <a:buFont typeface="Symbol" charset="2"/>
              <a:buChar char=""/>
            </a:pPr>
            <a:r>
              <a:rPr lang="pt-PT" dirty="1" i="1" sz="1700">
                <a:solidFill>
                  <a:prstClr val="black"/>
                </a:solidFill>
                <a:latin typeface="Arial" charset="0"/>
                <a:ea typeface="Arial" charset="0"/>
                <a:cs typeface="Arial" charset="0"/>
              </a:rPr>
              <a:t>Baixa auto-estima </a:t>
            </a:r>
            <a:r>
              <a:rPr lang="pt-PT" dirty="1" b="0" sz="1700">
                <a:solidFill>
                  <a:prstClr val="black"/>
                </a:solidFill>
                <a:latin typeface="Arial" charset="0"/>
                <a:ea typeface="Arial" charset="0"/>
                <a:cs typeface="Arial" charset="0"/>
              </a:rPr>
              <a:t>- as crianças têm problemas em perceber o seu próprio valor, sentem-se inseguras, têm sentimentos desagradáveis, sentem vergonha.</a:t>
            </a:r>
          </a:p>
          <a:p>
            <a:pPr marL="342900" indent="-342900" algn="just">
              <a:buFont typeface="Symbol" charset="2"/>
              <a:buChar char=""/>
            </a:pPr>
            <a:r>
              <a:rPr lang="pt-PT" dirty="1" i="1" sz="1700">
                <a:solidFill>
                  <a:prstClr val="black"/>
                </a:solidFill>
                <a:latin typeface="Arial" charset="0"/>
                <a:ea typeface="Arial" charset="0"/>
                <a:cs typeface="Arial" charset="0"/>
              </a:rPr>
              <a:t>Evitar os trabalhos de casa </a:t>
            </a:r>
            <a:r>
              <a:rPr lang="pt-PT" dirty="1" b="0" sz="1700">
                <a:solidFill>
                  <a:prstClr val="black"/>
                </a:solidFill>
                <a:latin typeface="Arial" charset="0"/>
                <a:ea typeface="Arial" charset="0"/>
                <a:cs typeface="Arial" charset="0"/>
              </a:rPr>
              <a:t>- devido a um problema de concentração, escrever trabalhos de casa é frequentemente um problema, quanto mais as crianças são forçadas a fazer trabalhos de casa, maior é a resistência.</a:t>
            </a:r>
          </a:p>
          <a:p>
            <a:pPr marL="342900" indent="-342900" algn="just">
              <a:spcAft>
                <a:spcPts val="1200"/>
              </a:spcAft>
              <a:buFont typeface="Symbol" charset="2"/>
              <a:buChar char=""/>
            </a:pPr>
            <a:endParaRPr lang="sk-SK" sz="1700" b="0" dirty="0">
              <a:solidFill>
                <a:prstClr val="black"/>
              </a:solidFill>
              <a:latin typeface="Arial" charset="0"/>
              <a:ea typeface="Arial" charset="0"/>
              <a:cs typeface="Arial" charset="0"/>
            </a:endParaRPr>
          </a:p>
        </p:txBody>
      </p:sp>
    </p:spTree>
    <p:extLst>
      <p:ext uri="{BB962C8B-B14F-4D97-AF65-F5344CB8AC3E}">
        <p14:creationId xmlns:p14="http://schemas.microsoft.com/office/powerpoint/2010/main" val="48898039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txBox="1">
            <a:spLocks/>
          </p:cNvSpPr>
          <p:nvPr/>
        </p:nvSpPr>
        <p:spPr>
          <a:xfrm>
            <a:off x="1981200" y="188640"/>
            <a:ext cx="5791200" cy="687606"/>
          </a:xfrm>
          <a:prstGeom prst="rect">
            <a:avLst/>
          </a:prstGeom>
        </p:spPr>
        <p:txBody>
          <a:bodyPr>
            <a:normAutofit/>
          </a:bodyPr>
          <a:lstStyle>
            <a:lvl1pPr algn="l" defTabSz="914400" rtl="0" eaLnBrk="1" latinLnBrk="0" hangingPunct="1">
              <a:spcBef>
                <a:spcPct val="0"/>
              </a:spcBef>
              <a:buNone/>
              <a:defRPr sz="3600" kern="1200" cap="all" spc="-60" baseline="0">
                <a:solidFill>
                  <a:schemeClr val="accent6"/>
                </a:solidFill>
                <a:latin typeface="+mj-lt"/>
                <a:ea typeface="+mj-ea"/>
                <a:cs typeface="+mj-cs"/>
              </a:defRPr>
            </a:lvl1pPr>
          </a:lstStyle>
          <a:p>
            <a:r>
              <a:rPr lang="pt-PT" dirty="1" sz="3000">
                <a:solidFill>
                  <a:srgbClr val="51C3F9"/>
                </a:solidFill>
                <a:latin typeface="Times New Roman" charset="0"/>
                <a:ea typeface="Times New Roman" charset="0"/>
                <a:cs typeface="Times New Roman" charset="0"/>
              </a:rPr>
              <a:t>Intervenção</a:t>
            </a:r>
          </a:p>
        </p:txBody>
      </p:sp>
      <p:graphicFrame>
        <p:nvGraphicFramePr>
          <p:cNvPr id="3" name="Zástupný objekt pre obsah 3"/>
          <p:cNvGraphicFramePr>
            <a:graphicFrameLocks/>
          </p:cNvGraphicFramePr>
          <p:nvPr/>
        </p:nvGraphicFramePr>
        <p:xfrm>
          <a:off x="1703512" y="1124744"/>
          <a:ext cx="8686800" cy="5557802"/>
        </p:xfrm>
        <a:graphic>
          <a:graphicData uri="http://schemas.openxmlformats.org/drawingml/2006/table">
            <a:tbl>
              <a:tblPr firstRow="1" bandRow="1">
                <a:tableStyleId>{FABFCF23-3B69-468F-B69F-88F6DE6A72F2}</a:tableStyleId>
              </a:tblPr>
              <a:tblGrid>
                <a:gridCol w="3106688">
                  <a:extLst>
                    <a:ext uri="{9D8B030D-6E8A-4147-A177-3AD203B41FA5}">
                      <a16:colId xmlns:a16="http://schemas.microsoft.com/office/drawing/2014/main" val="20000"/>
                    </a:ext>
                  </a:extLst>
                </a:gridCol>
                <a:gridCol w="5580112">
                  <a:extLst>
                    <a:ext uri="{9D8B030D-6E8A-4147-A177-3AD203B41FA5}">
                      <a16:colId xmlns:a16="http://schemas.microsoft.com/office/drawing/2014/main" val="20001"/>
                    </a:ext>
                  </a:extLst>
                </a:gridCol>
              </a:tblGrid>
              <a:tr h="528602">
                <a:tc>
                  <a:txBody>
                    <a:bodyPr/>
                    <a:lstStyle/>
                    <a:p>
                      <a:pPr algn="ctr"/>
                      <a:r>
                        <a:rPr lang="pt-PT" dirty="1"/>
                        <a:t>O que deve fazer?</a:t>
                      </a:r>
                      <a:r>
                        <a:rPr lang="pt-PT" dirty="1" baseline="0"/>
                        <a:t> </a:t>
                      </a:r>
                    </a:p>
                  </a:txBody>
                  <a:tcPr/>
                </a:tc>
                <a:tc>
                  <a:txBody>
                    <a:bodyPr/>
                    <a:lstStyle/>
                    <a:p>
                      <a:pPr algn="ctr"/>
                      <a:r>
                        <a:rPr lang="pt-PT" dirty="1"/>
                        <a:t>Como fazê-lo?</a:t>
                      </a:r>
                      <a:r>
                        <a:rPr lang="pt-PT" dirty="1"/>
                        <a:t> </a:t>
                      </a:r>
                    </a:p>
                  </a:txBody>
                  <a:tcPr/>
                </a:tc>
                <a:extLst>
                  <a:ext uri="{0D108BD9-81ED-4DB2-BD59-A6C34878D82A}">
                    <a16:rowId xmlns:a16="http://schemas.microsoft.com/office/drawing/2014/main" val="10000"/>
                  </a:ext>
                </a:extLst>
              </a:tr>
              <a:tr h="1213003">
                <a:tc>
                  <a:txBody>
                    <a:bodyPr/>
                    <a:lstStyle/>
                    <a:p>
                      <a:pPr algn="ctr"/>
                      <a:r>
                        <a:rPr lang="pt-PT" dirty="1" b="1"/>
                        <a:t>1.</a:t>
                      </a:r>
                      <a:r>
                        <a:rPr lang="pt-PT" dirty="1" baseline="0" b="1"/>
                        <a:t> </a:t>
                      </a:r>
                      <a:r>
                        <a:rPr lang="pt-PT" dirty="1" baseline="0" b="1"/>
                        <a:t>Mudança da disposição do lugar do aluno</a:t>
                      </a:r>
                    </a:p>
                  </a:txBody>
                  <a:tcPr/>
                </a:tc>
                <a:tc>
                  <a:txBody>
                    <a:bodyPr/>
                    <a:lstStyle/>
                    <a:p>
                      <a:r>
                        <a:rPr lang="pt-PT" dirty="1" sz="1800"/>
                        <a:t>-se o aluno estiver mais desatento, coloque-o na frente, acompanhado por um colega de turma calmo e paciente.</a:t>
                      </a:r>
                      <a:r>
                        <a:rPr lang="pt-PT" dirty="1" baseline="0" sz="1800"/>
                        <a:t> </a:t>
                      </a:r>
                      <a:r>
                        <a:rPr lang="pt-PT" dirty="1" baseline="0" sz="1800"/>
                        <a:t>Se houver mais hiperatividade, considere a possibilidade de colocá-lo na parte de trás da turma, onde se possa movimentar sem interromper tanto os outros.</a:t>
                      </a:r>
                      <a:r>
                        <a:rPr lang="pt-PT" dirty="1" baseline="0" sz="1800"/>
                        <a:t> </a:t>
                      </a:r>
                    </a:p>
                  </a:txBody>
                  <a:tcPr/>
                </a:tc>
                <a:extLst>
                  <a:ext uri="{0D108BD9-81ED-4DB2-BD59-A6C34878D82A}">
                    <a16:rowId xmlns:a16="http://schemas.microsoft.com/office/drawing/2014/main" val="10001"/>
                  </a:ext>
                </a:extLst>
              </a:tr>
              <a:tr h="825941">
                <a:tc>
                  <a:txBody>
                    <a:bodyPr/>
                    <a:lstStyle/>
                    <a:p>
                      <a:pPr algn="ctr"/>
                      <a:r>
                        <a:rPr lang="pt-PT" dirty="1" b="1"/>
                        <a:t>2.</a:t>
                      </a:r>
                      <a:r>
                        <a:rPr lang="pt-PT" dirty="1" b="1"/>
                        <a:t> </a:t>
                      </a:r>
                      <a:r>
                        <a:rPr lang="pt-PT" dirty="1" b="1"/>
                        <a:t>Dar também instruções orais e escritas</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pt-PT" dirty="1" sz="1800"/>
                        <a:t>- certifique-se que o aluno compreendeu a tarefa.</a:t>
                      </a:r>
                      <a:r>
                        <a:rPr lang="pt-PT" dirty="1" sz="1800"/>
                        <a:t> </a:t>
                      </a:r>
                      <a:r>
                        <a:rPr lang="pt-PT" dirty="1" sz="1800"/>
                        <a:t>Se houver necessidade de repetir várias vezes as instruções, deve manter a calma.</a:t>
                      </a:r>
                      <a:r>
                        <a:rPr lang="pt-PT" dirty="1" sz="1800"/>
                        <a:t> </a:t>
                      </a:r>
                    </a:p>
                  </a:txBody>
                  <a:tcPr/>
                </a:tc>
                <a:extLst>
                  <a:ext uri="{0D108BD9-81ED-4DB2-BD59-A6C34878D82A}">
                    <a16:rowId xmlns:a16="http://schemas.microsoft.com/office/drawing/2014/main" val="10002"/>
                  </a:ext>
                </a:extLst>
              </a:tr>
              <a:tr h="939099">
                <a:tc>
                  <a:txBody>
                    <a:bodyPr/>
                    <a:lstStyle/>
                    <a:p>
                      <a:pPr algn="ctr"/>
                      <a:r>
                        <a:rPr lang="pt-PT" dirty="1" b="1"/>
                        <a:t>3.</a:t>
                      </a:r>
                      <a:r>
                        <a:rPr lang="pt-PT" dirty="1" baseline="0" b="1"/>
                        <a:t> </a:t>
                      </a:r>
                      <a:r>
                        <a:rPr lang="pt-PT" dirty="1" baseline="0" b="1"/>
                        <a:t>Abordagem individual</a:t>
                      </a:r>
                    </a:p>
                  </a:txBody>
                  <a:tcPr/>
                </a:tc>
                <a:tc>
                  <a:txBody>
                    <a:bodyPr/>
                    <a:lstStyle/>
                    <a:p>
                      <a:r>
                        <a:rPr lang="pt-PT" dirty="1" sz="1800"/>
                        <a:t>-dê mais tempo, modifique a tarefa (por exemplo, mais curta, mas elaborada corretamente na forma e conteúdo).</a:t>
                      </a:r>
                      <a:r>
                        <a:rPr lang="pt-PT" dirty="1" sz="1800"/>
                        <a:t> </a:t>
                      </a:r>
                      <a:r>
                        <a:rPr lang="pt-PT" dirty="1" sz="1800"/>
                        <a:t>Aumente progressivamente as exigências.</a:t>
                      </a:r>
                      <a:r>
                        <a:rPr lang="pt-PT" dirty="1" baseline="0" sz="1800"/>
                        <a:t> </a:t>
                      </a:r>
                    </a:p>
                    <a:p>
                      <a:pPr marL="0" marR="0" indent="0" algn="l" defTabSz="914400" rtl="0" eaLnBrk="1" fontAlgn="auto" latinLnBrk="0" hangingPunct="1">
                        <a:lnSpc>
                          <a:spcPct val="100000"/>
                        </a:lnSpc>
                        <a:spcBef>
                          <a:spcPts val="0"/>
                        </a:spcBef>
                        <a:spcAft>
                          <a:spcPts val="0"/>
                        </a:spcAft>
                        <a:buClrTx/>
                        <a:buSzTx/>
                        <a:buFontTx/>
                        <a:buNone/>
                        <a:tabLst/>
                        <a:defRPr/>
                      </a:pPr>
                      <a:r>
                        <a:rPr lang="pt-PT" dirty="1" sz="1800" baseline="0"/>
                        <a:t>-Divida a tarefa maior em unidades mais separadas.</a:t>
                      </a:r>
                      <a:r>
                        <a:rPr lang="pt-PT" dirty="1" sz="1800" baseline="0"/>
                        <a:t> </a:t>
                      </a:r>
                    </a:p>
                  </a:txBody>
                  <a:tcPr/>
                </a:tc>
                <a:extLst>
                  <a:ext uri="{0D108BD9-81ED-4DB2-BD59-A6C34878D82A}">
                    <a16:rowId xmlns:a16="http://schemas.microsoft.com/office/drawing/2014/main" val="10003"/>
                  </a:ext>
                </a:extLst>
              </a:tr>
              <a:tr h="1173874">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pt-PT" dirty="1" b="1"/>
                        <a:t>4.</a:t>
                      </a:r>
                      <a:r>
                        <a:rPr lang="pt-PT" dirty="1" b="1"/>
                        <a:t> </a:t>
                      </a:r>
                      <a:r>
                        <a:rPr lang="pt-PT" dirty="1" b="1"/>
                        <a:t>Tem de ser capaz de lidar com reações emocionais</a:t>
                      </a:r>
                    </a:p>
                  </a:txBody>
                  <a:tcPr/>
                </a:tc>
                <a:tc>
                  <a:txBody>
                    <a:bodyPr/>
                    <a:lstStyle/>
                    <a:p>
                      <a:r>
                        <a:rPr lang="pt-PT" dirty="1" sz="1800"/>
                        <a:t>-calcule e evite situações, que podem causar este comportamento</a:t>
                      </a:r>
                    </a:p>
                    <a:p>
                      <a:r>
                        <a:rPr lang="pt-PT" dirty="1" sz="1800" baseline="0"/>
                        <a:t>-se já tiver acontecido, mantenha-se calmo, não recorra a ameaças e esqueça o assunto.</a:t>
                      </a:r>
                      <a:r>
                        <a:rPr lang="pt-PT" dirty="1" sz="1800" baseline="0"/>
                        <a:t> </a:t>
                      </a:r>
                      <a:r>
                        <a:rPr lang="pt-PT" dirty="1" sz="1800" baseline="0"/>
                        <a:t>O aluno acalma-se mais depressa se verificar que está calmo.</a:t>
                      </a:r>
                      <a:r>
                        <a:rPr lang="pt-PT" dirty="1" sz="1800" baseline="0"/>
                        <a:t> </a:t>
                      </a:r>
                    </a:p>
                  </a:txBody>
                  <a:tcP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32312981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txBox="1">
            <a:spLocks/>
          </p:cNvSpPr>
          <p:nvPr/>
        </p:nvSpPr>
        <p:spPr>
          <a:xfrm>
            <a:off x="1981200" y="188640"/>
            <a:ext cx="5791200" cy="687606"/>
          </a:xfrm>
          <a:prstGeom prst="rect">
            <a:avLst/>
          </a:prstGeom>
        </p:spPr>
        <p:txBody>
          <a:bodyPr>
            <a:normAutofit/>
          </a:bodyPr>
          <a:lstStyle>
            <a:lvl1pPr algn="l" defTabSz="914400" rtl="0" eaLnBrk="1" latinLnBrk="0" hangingPunct="1">
              <a:spcBef>
                <a:spcPct val="0"/>
              </a:spcBef>
              <a:buNone/>
              <a:defRPr sz="3600" kern="1200" cap="all" spc="-60" baseline="0">
                <a:solidFill>
                  <a:schemeClr val="accent6"/>
                </a:solidFill>
                <a:latin typeface="+mj-lt"/>
                <a:ea typeface="+mj-ea"/>
                <a:cs typeface="+mj-cs"/>
              </a:defRPr>
            </a:lvl1pPr>
          </a:lstStyle>
          <a:p>
            <a:r>
              <a:rPr lang="pt-PT" dirty="1" sz="3000">
                <a:solidFill>
                  <a:srgbClr val="51C3F9"/>
                </a:solidFill>
                <a:latin typeface="Times New Roman" charset="0"/>
                <a:ea typeface="Times New Roman" charset="0"/>
                <a:cs typeface="Times New Roman" charset="0"/>
              </a:rPr>
              <a:t>Intervenção</a:t>
            </a:r>
          </a:p>
        </p:txBody>
      </p:sp>
      <p:graphicFrame>
        <p:nvGraphicFramePr>
          <p:cNvPr id="3" name="Zástupný objekt pre obsah 3"/>
          <p:cNvGraphicFramePr>
            <a:graphicFrameLocks/>
          </p:cNvGraphicFramePr>
          <p:nvPr/>
        </p:nvGraphicFramePr>
        <p:xfrm>
          <a:off x="1775520" y="1124744"/>
          <a:ext cx="8424936" cy="5601270"/>
        </p:xfrm>
        <a:graphic>
          <a:graphicData uri="http://schemas.openxmlformats.org/drawingml/2006/table">
            <a:tbl>
              <a:tblPr firstRow="1" bandRow="1">
                <a:tableStyleId>{FABFCF23-3B69-468F-B69F-88F6DE6A72F2}</a:tableStyleId>
              </a:tblPr>
              <a:tblGrid>
                <a:gridCol w="2948728">
                  <a:extLst>
                    <a:ext uri="{9D8B030D-6E8A-4147-A177-3AD203B41FA5}">
                      <a16:colId xmlns:a16="http://schemas.microsoft.com/office/drawing/2014/main" val="20000"/>
                    </a:ext>
                  </a:extLst>
                </a:gridCol>
                <a:gridCol w="5476208">
                  <a:extLst>
                    <a:ext uri="{9D8B030D-6E8A-4147-A177-3AD203B41FA5}">
                      <a16:colId xmlns:a16="http://schemas.microsoft.com/office/drawing/2014/main" val="20001"/>
                    </a:ext>
                  </a:extLst>
                </a:gridCol>
              </a:tblGrid>
              <a:tr h="379645">
                <a:tc>
                  <a:txBody>
                    <a:bodyPr/>
                    <a:lstStyle/>
                    <a:p>
                      <a:pPr algn="ctr"/>
                      <a:r>
                        <a:rPr lang="pt-PT" dirty="1" sz="1800"/>
                        <a:t>O que deve fazer?</a:t>
                      </a:r>
                      <a:r>
                        <a:rPr lang="pt-PT" dirty="1" baseline="0" sz="1800"/>
                        <a:t> </a:t>
                      </a:r>
                    </a:p>
                  </a:txBody>
                  <a:tcPr/>
                </a:tc>
                <a:tc>
                  <a:txBody>
                    <a:bodyPr/>
                    <a:lstStyle/>
                    <a:p>
                      <a:pPr algn="ctr"/>
                      <a:r>
                        <a:rPr lang="pt-PT" dirty="1" sz="1800"/>
                        <a:t>Como fazê-lo?</a:t>
                      </a:r>
                      <a:r>
                        <a:rPr lang="pt-PT" dirty="1" sz="1800"/>
                        <a:t> </a:t>
                      </a:r>
                    </a:p>
                  </a:txBody>
                  <a:tcPr/>
                </a:tc>
                <a:extLst>
                  <a:ext uri="{0D108BD9-81ED-4DB2-BD59-A6C34878D82A}">
                    <a16:rowId xmlns:a16="http://schemas.microsoft.com/office/drawing/2014/main" val="10000"/>
                  </a:ext>
                </a:extLst>
              </a:tr>
              <a:tr h="126237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pt-PT" dirty="1" b="1"/>
                        <a:t>5.</a:t>
                      </a:r>
                      <a:r>
                        <a:rPr lang="pt-PT" dirty="1" b="1"/>
                        <a:t> </a:t>
                      </a:r>
                      <a:r>
                        <a:rPr lang="pt-PT" dirty="1" b="1"/>
                        <a:t>Apoiar o aluno individualmente</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pt-PT" dirty="1" sz="1800"/>
                        <a:t>-Incentive a criança se esta apresentar problemas com a tarefa, elogie-a, certifique-se de que a criança sabe fazê-la, se fez algo corretamente/atempadamente/sem ajuda, etc.</a:t>
                      </a:r>
                    </a:p>
                  </a:txBody>
                  <a:tcPr/>
                </a:tc>
                <a:extLst>
                  <a:ext uri="{0D108BD9-81ED-4DB2-BD59-A6C34878D82A}">
                    <a16:rowId xmlns:a16="http://schemas.microsoft.com/office/drawing/2014/main" val="10001"/>
                  </a:ext>
                </a:extLst>
              </a:tr>
              <a:tr h="1262370">
                <a:tc>
                  <a:txBody>
                    <a:bodyPr/>
                    <a:lstStyle/>
                    <a:p>
                      <a:pPr algn="ctr"/>
                      <a:r>
                        <a:rPr lang="pt-PT" dirty="1" b="1"/>
                        <a:t>6.</a:t>
                      </a:r>
                      <a:r>
                        <a:rPr lang="pt-PT" dirty="1" b="1"/>
                        <a:t> </a:t>
                      </a:r>
                      <a:r>
                        <a:rPr lang="pt-PT" dirty="1" b="1"/>
                        <a:t>Criar sistema de gestão para a turma</a:t>
                      </a:r>
                    </a:p>
                  </a:txBody>
                  <a:tcPr/>
                </a:tc>
                <a:tc>
                  <a:txBody>
                    <a:bodyPr/>
                    <a:lstStyle/>
                    <a:p>
                      <a:r>
                        <a:rPr lang="pt-PT" dirty="1" sz="1800"/>
                        <a:t>-Por exemplo, um quadro com "smileys" (para os primeiros anos), onde, cada vez que ajudam com ferramentas, as crianças recebem um smiley e fazem algo corretamente e terminam bem as tarefas, para que os alunos não se sintam em desvantagem quando comparados com alunos com PHDA.</a:t>
                      </a:r>
                      <a:r>
                        <a:rPr lang="pt-PT" dirty="1" baseline="0" sz="1800"/>
                        <a:t> </a:t>
                      </a:r>
                    </a:p>
                  </a:txBody>
                  <a:tcPr/>
                </a:tc>
                <a:extLst>
                  <a:ext uri="{0D108BD9-81ED-4DB2-BD59-A6C34878D82A}">
                    <a16:rowId xmlns:a16="http://schemas.microsoft.com/office/drawing/2014/main" val="10002"/>
                  </a:ext>
                </a:extLst>
              </a:tr>
              <a:tr h="126237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pt-PT" dirty="1" b="1"/>
                        <a:t>7.</a:t>
                      </a:r>
                      <a:r>
                        <a:rPr lang="pt-PT" dirty="1" b="1"/>
                        <a:t> </a:t>
                      </a:r>
                      <a:r>
                        <a:rPr lang="pt-PT" dirty="1" b="1"/>
                        <a:t>Ajudar na organização do trabalho</a:t>
                      </a:r>
                      <a:r>
                        <a:rPr lang="pt-PT" dirty="1" b="1"/>
                        <a:t> </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pt-PT" dirty="1" sz="1800"/>
                        <a:t>-organizar o material escolar e o espaço de aprendizagem, anotar os trabalhos, criar listas, ordenar as atividades de acordo com a importância, saber o que tirar e levar de casa, etc.</a:t>
                      </a:r>
                    </a:p>
                  </a:txBody>
                  <a:tcPr/>
                </a:tc>
                <a:extLst>
                  <a:ext uri="{0D108BD9-81ED-4DB2-BD59-A6C34878D82A}">
                    <a16:rowId xmlns:a16="http://schemas.microsoft.com/office/drawing/2014/main" val="10003"/>
                  </a:ext>
                </a:extLst>
              </a:tr>
              <a:tr h="1233845">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pt-PT" dirty="1" b="1"/>
                        <a:t>8.</a:t>
                      </a:r>
                      <a:r>
                        <a:rPr lang="pt-PT" dirty="1" b="1"/>
                        <a:t> </a:t>
                      </a:r>
                      <a:r>
                        <a:rPr lang="pt-PT" dirty="1" b="1"/>
                        <a:t>Comunicar com os pais</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pt-PT" dirty="1" sz="1800"/>
                        <a:t>-quanto melhor for a interação de todos os profissionais, professores e pais, mais cedo podemos esperar superar ou aliviar as dificuldades em criar e ensinar uma criança com PHDA.</a:t>
                      </a:r>
                    </a:p>
                  </a:txBody>
                  <a:tcP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410141933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981200" y="980728"/>
            <a:ext cx="7499176" cy="795536"/>
          </a:xfrm>
        </p:spPr>
        <p:txBody>
          <a:bodyPr>
            <a:normAutofit/>
          </a:bodyPr>
          <a:lstStyle/>
          <a:p>
            <a:r>
              <a:rPr lang="pt-PT" dirty="1" sz="3200" b="0"/>
              <a:t>O que é que sabemos sobre a Alice?</a:t>
            </a:r>
            <a:r>
              <a:rPr lang="pt-PT" dirty="1" sz="3200" b="0"/>
              <a:t> </a:t>
            </a:r>
          </a:p>
        </p:txBody>
      </p:sp>
      <p:sp>
        <p:nvSpPr>
          <p:cNvPr id="3" name="Zástupný objekt pre obsah 2"/>
          <p:cNvSpPr>
            <a:spLocks noGrp="1"/>
          </p:cNvSpPr>
          <p:nvPr>
            <p:ph idx="1"/>
          </p:nvPr>
        </p:nvSpPr>
        <p:spPr>
          <a:xfrm>
            <a:off x="1981200" y="1988841"/>
            <a:ext cx="7931224" cy="4176463"/>
          </a:xfrm>
        </p:spPr>
        <p:txBody>
          <a:bodyPr/>
          <a:lstStyle/>
          <a:p>
            <a:pPr marL="342900" indent="-342900" algn="just">
              <a:buFont typeface="Arial" charset="0"/>
              <a:buChar char="•"/>
            </a:pPr>
            <a:r>
              <a:rPr lang="pt-PT" dirty="1" sz="2400" b="0"/>
              <a:t>A Alice é uma aluna que vem transferida de várias escolas.</a:t>
            </a:r>
            <a:r>
              <a:rPr lang="pt-PT" dirty="1" sz="2400" b="0"/>
              <a:t> </a:t>
            </a:r>
            <a:r>
              <a:rPr lang="pt-PT" dirty="1" sz="2400" b="0"/>
              <a:t>Embora a Alice tenha tido sempre boas notas na sua antiga escola, as suas notas têm vindo a baixar constantemente.</a:t>
            </a:r>
            <a:r>
              <a:rPr lang="pt-PT" dirty="1" sz="2400" b="0"/>
              <a:t> </a:t>
            </a:r>
            <a:r>
              <a:rPr lang="pt-PT" dirty="1" sz="2400" b="0"/>
              <a:t>Não fez amigos e tende a passar o tempo extra na escola com alguns professores selecionados.</a:t>
            </a:r>
            <a:r>
              <a:rPr lang="pt-PT" dirty="1" sz="2400" b="0"/>
              <a:t> </a:t>
            </a:r>
            <a:r>
              <a:rPr lang="pt-PT" dirty="1" sz="2400" b="0"/>
              <a:t>Queixa-se frequentemente, é extremamente tímida, e não tem os interesses habituais das raparigas adolescentes.</a:t>
            </a:r>
            <a:r>
              <a:rPr lang="pt-PT" dirty="1" sz="2400" b="0"/>
              <a:t> </a:t>
            </a:r>
            <a:r>
              <a:rPr lang="pt-PT" dirty="1" sz="2400" b="0"/>
              <a:t>Não consegue concentrar-se ou concluir qualquer tarefa em que comece a trabalhar.</a:t>
            </a:r>
            <a:r>
              <a:rPr lang="pt-PT" dirty="1" sz="2400" b="0"/>
              <a:t> </a:t>
            </a:r>
            <a:r>
              <a:rPr lang="pt-PT" dirty="1" sz="2400" b="0"/>
              <a:t>Perdeu o interesse na maioria das atividades diárias, chora frequentemente, e tem dificuldade em concentrar-se em qualquer coisa.</a:t>
            </a:r>
          </a:p>
          <a:p>
            <a:endParaRPr lang="sk-SK" dirty="0"/>
          </a:p>
        </p:txBody>
      </p:sp>
    </p:spTree>
    <p:extLst>
      <p:ext uri="{BB962C8B-B14F-4D97-AF65-F5344CB8AC3E}">
        <p14:creationId xmlns:p14="http://schemas.microsoft.com/office/powerpoint/2010/main" val="204645334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1881158" y="2786058"/>
            <a:ext cx="8072494" cy="1297250"/>
          </a:xfrm>
        </p:spPr>
        <p:txBody>
          <a:bodyPr/>
          <a:lstStyle/>
          <a:p>
            <a:pPr algn="ctr"/>
            <a:r>
              <a:rPr lang="pt-PT" dirty="1" sz="4000" b="1"/>
              <a:t>4.</a:t>
            </a:r>
            <a:r>
              <a:rPr lang="pt-PT" dirty="1" sz="4000" b="1"/>
              <a:t> </a:t>
            </a:r>
            <a:r>
              <a:rPr lang="pt-PT" dirty="1" sz="4000" b="1"/>
              <a:t>Fases da construção de uma estratégia para trabalhar com um aluno com problemas de integração</a:t>
            </a:r>
          </a:p>
        </p:txBody>
      </p:sp>
      <p:sp>
        <p:nvSpPr>
          <p:cNvPr id="3" name="Podnadpis 2"/>
          <p:cNvSpPr>
            <a:spLocks noGrp="1"/>
          </p:cNvSpPr>
          <p:nvPr>
            <p:ph type="subTitle" idx="1"/>
          </p:nvPr>
        </p:nvSpPr>
        <p:spPr>
          <a:xfrm>
            <a:off x="2166910" y="4000504"/>
            <a:ext cx="7283152" cy="576064"/>
          </a:xfrm>
        </p:spPr>
        <p:txBody>
          <a:bodyPr>
            <a:normAutofit/>
          </a:bodyPr>
          <a:lstStyle/>
          <a:p>
            <a:pPr algn="ctr"/>
            <a:r>
              <a:rPr lang="pt-PT" dirty="1"/>
              <a:t> </a:t>
            </a:r>
          </a:p>
        </p:txBody>
      </p:sp>
      <p:pic>
        <p:nvPicPr>
          <p:cNvPr id="5" name="Obrázok 4">
            <a:extLst>
              <a:ext uri="{FF2B5EF4-FFF2-40B4-BE49-F238E27FC236}">
                <a16:creationId xmlns:a16="http://schemas.microsoft.com/office/drawing/2014/main" id="{18DE5815-B6F5-4B90-A312-30FA0020A4D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666844" y="285729"/>
            <a:ext cx="1928826" cy="549715"/>
          </a:xfrm>
          <a:prstGeom prst="rect">
            <a:avLst/>
          </a:prstGeom>
        </p:spPr>
      </p:pic>
      <p:sp>
        <p:nvSpPr>
          <p:cNvPr id="4" name="Rectangle 3">
            <a:extLst>
              <a:ext uri="{FF2B5EF4-FFF2-40B4-BE49-F238E27FC236}">
                <a16:creationId xmlns:a16="http://schemas.microsoft.com/office/drawing/2014/main" id="{577A28BE-81F8-47BC-AF9B-227AEE2932BD}"/>
              </a:ext>
            </a:extLst>
          </p:cNvPr>
          <p:cNvSpPr/>
          <p:nvPr/>
        </p:nvSpPr>
        <p:spPr>
          <a:xfrm>
            <a:off x="1738282" y="785796"/>
            <a:ext cx="3637638" cy="307777"/>
          </a:xfrm>
          <a:prstGeom prst="rect">
            <a:avLst/>
          </a:prstGeom>
        </p:spPr>
        <p:txBody>
          <a:bodyPr wrap="square">
            <a:spAutoFit/>
          </a:bodyPr>
          <a:lstStyle/>
          <a:p>
            <a:pPr algn="ctr"/>
            <a:r>
              <a:rPr lang="pt-PT" dirty="1" sz="1400" b="1">
                <a:solidFill>
                  <a:prstClr val="black"/>
                </a:solidFill>
                <a:latin typeface="Arial"/>
              </a:rPr>
              <a:t>ERASMUS + 2019-1-PL01- KA201-06486</a:t>
            </a:r>
          </a:p>
        </p:txBody>
      </p:sp>
    </p:spTree>
    <p:extLst>
      <p:ext uri="{BB962C8B-B14F-4D97-AF65-F5344CB8AC3E}">
        <p14:creationId xmlns:p14="http://schemas.microsoft.com/office/powerpoint/2010/main" val="107776801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Shape 95"/>
        <p:cNvGrpSpPr/>
        <p:nvPr/>
      </p:nvGrpSpPr>
      <p:grpSpPr>
        <a:xfrm>
          <a:off x="0" y="0"/>
          <a:ext cx="0" cy="0"/>
          <a:chOff x="0" y="0"/>
          <a:chExt cx="0" cy="0"/>
        </a:xfrm>
      </p:grpSpPr>
      <p:sp>
        <p:nvSpPr>
          <p:cNvPr id="96" name="Google Shape;96;p2"/>
          <p:cNvSpPr txBox="1">
            <a:spLocks noGrp="1"/>
          </p:cNvSpPr>
          <p:nvPr>
            <p:ph type="title"/>
          </p:nvPr>
        </p:nvSpPr>
        <p:spPr>
          <a:xfrm>
            <a:off x="1971824" y="188640"/>
            <a:ext cx="5791200" cy="759614"/>
          </a:xfrm>
          <a:prstGeom prst="rect">
            <a:avLst/>
          </a:prstGeom>
          <a:noFill/>
          <a:ln>
            <a:noFill/>
          </a:ln>
        </p:spPr>
        <p:txBody>
          <a:bodyPr spcFirstLastPara="1" wrap="square" lIns="91425" tIns="45700" rIns="91425" bIns="45700" anchor="b" anchorCtr="0">
            <a:normAutofit/>
          </a:bodyPr>
          <a:lstStyle/>
          <a:p>
            <a:pPr marL="0" lvl="0" indent="0" algn="l" rtl="0">
              <a:spcBef>
                <a:spcPts val="0"/>
              </a:spcBef>
              <a:spcAft>
                <a:spcPts val="0"/>
              </a:spcAft>
              <a:buClr>
                <a:schemeClr val="accent6"/>
              </a:buClr>
              <a:buSzPts val="3600"/>
              <a:buFont typeface="Arial "/>
              <a:buNone/>
            </a:pPr>
            <a:r>
              <a:rPr lang="pt-PT" dirty="1" b="0"/>
              <a:t>INTRODUÇÃO</a:t>
            </a:r>
          </a:p>
        </p:txBody>
      </p:sp>
      <p:sp>
        <p:nvSpPr>
          <p:cNvPr id="97" name="Google Shape;97;p2"/>
          <p:cNvSpPr txBox="1">
            <a:spLocks noGrp="1"/>
          </p:cNvSpPr>
          <p:nvPr>
            <p:ph type="body" idx="1"/>
          </p:nvPr>
        </p:nvSpPr>
        <p:spPr>
          <a:xfrm>
            <a:off x="1631504" y="1196752"/>
            <a:ext cx="8640960" cy="5661248"/>
          </a:xfrm>
          <a:prstGeom prst="rect">
            <a:avLst/>
          </a:prstGeom>
          <a:noFill/>
          <a:ln>
            <a:noFill/>
          </a:ln>
        </p:spPr>
        <p:txBody>
          <a:bodyPr spcFirstLastPara="1" wrap="square" lIns="91425" tIns="45700" rIns="91425" bIns="45700" anchor="t" anchorCtr="0">
            <a:normAutofit/>
          </a:bodyPr>
          <a:lstStyle/>
          <a:p>
            <a:pPr marL="342900" lvl="0" indent="-342900" algn="just" rtl="0">
              <a:lnSpc>
                <a:spcPct val="90000"/>
              </a:lnSpc>
              <a:spcBef>
                <a:spcPts val="0"/>
              </a:spcBef>
              <a:spcAft>
                <a:spcPts val="0"/>
              </a:spcAft>
              <a:buClr>
                <a:schemeClr val="dk1"/>
              </a:buClr>
              <a:buSzPts val="2000"/>
              <a:buFont typeface="Arial"/>
              <a:buChar char="•"/>
            </a:pPr>
            <a:r>
              <a:rPr lang="pt-PT" dirty="1" b="0"/>
              <a:t>O conceito de "comportamento interiorizador" reflete o estado emocional ou psicológico de uma criança e inclui tipicamente perturbações depressivas, perturbações de ansiedade, distúrbios sociais ou queixas somáticas.</a:t>
            </a:r>
            <a:r>
              <a:rPr lang="pt-PT" dirty="1" b="0"/>
              <a:t> </a:t>
            </a:r>
          </a:p>
          <a:p>
            <a:pPr marL="800100" lvl="1" indent="-342900" algn="just" rtl="0">
              <a:lnSpc>
                <a:spcPct val="90000"/>
              </a:lnSpc>
              <a:spcBef>
                <a:spcPts val="1000"/>
              </a:spcBef>
              <a:spcAft>
                <a:spcPts val="0"/>
              </a:spcAft>
              <a:buSzPts val="2000"/>
              <a:buFont typeface="Arial"/>
              <a:buChar char="•"/>
            </a:pPr>
            <a:r>
              <a:rPr lang="pt-PT" dirty="1"/>
              <a:t>A </a:t>
            </a:r>
            <a:r>
              <a:rPr lang="pt-PT" dirty="1" i="1" b="1"/>
              <a:t>depressão</a:t>
            </a:r>
            <a:r>
              <a:rPr lang="pt-PT" dirty="1"/>
              <a:t> é uma condição médica grave em que uma pessoa se sente muito triste, sem esperança, sem importância e muitas vezes incapaz de viver de uma forma normal.</a:t>
            </a:r>
            <a:r>
              <a:rPr lang="pt-PT" dirty="1" b="0"/>
              <a:t> </a:t>
            </a:r>
            <a:r>
              <a:rPr lang="pt-PT" dirty="1" b="0"/>
              <a:t>As crianças deprimidas podem fingir estar doentes, recusar-se a ir à escola, agarrar-se a um dos pais, etc.</a:t>
            </a:r>
          </a:p>
          <a:p>
            <a:pPr marL="800100" lvl="1" indent="-342900" algn="just" rtl="0">
              <a:lnSpc>
                <a:spcPct val="90000"/>
              </a:lnSpc>
              <a:spcBef>
                <a:spcPts val="400"/>
              </a:spcBef>
              <a:spcAft>
                <a:spcPts val="0"/>
              </a:spcAft>
              <a:buSzPts val="2000"/>
              <a:buFont typeface="Arial"/>
              <a:buChar char="•"/>
            </a:pPr>
            <a:r>
              <a:rPr lang="pt-PT" dirty="1"/>
              <a:t>A </a:t>
            </a:r>
            <a:r>
              <a:rPr lang="pt-PT" dirty="1" b="1" i="1"/>
              <a:t>ansiedade</a:t>
            </a:r>
            <a:r>
              <a:rPr lang="pt-PT" dirty="1"/>
              <a:t> é um sentimento de preocupação, nervosismo, ou mal-estar, tipicamente sobre um evento iminente ou algo com um resultado incerto.</a:t>
            </a:r>
            <a:r>
              <a:rPr lang="pt-PT" dirty="1" b="0"/>
              <a:t> </a:t>
            </a:r>
            <a:r>
              <a:rPr lang="pt-PT" dirty="1" b="0"/>
              <a:t>Os distúrbios de ansiedade também co-ocorrem frequentemente com outros distúrbios, tais como depressão, distúrbios alimentares ou PHDA.</a:t>
            </a:r>
          </a:p>
          <a:p>
            <a:pPr marL="800100" lvl="1" indent="-342900" algn="just" rtl="0">
              <a:lnSpc>
                <a:spcPct val="90000"/>
              </a:lnSpc>
              <a:spcBef>
                <a:spcPts val="400"/>
              </a:spcBef>
              <a:spcAft>
                <a:spcPts val="0"/>
              </a:spcAft>
              <a:buSzPts val="2000"/>
              <a:buFont typeface="Arial"/>
              <a:buChar char="•"/>
            </a:pPr>
            <a:r>
              <a:rPr lang="pt-PT" dirty="1"/>
              <a:t>O </a:t>
            </a:r>
            <a:r>
              <a:rPr lang="pt-PT" dirty="1" b="1"/>
              <a:t>afastamento social</a:t>
            </a:r>
            <a:r>
              <a:rPr lang="pt-PT" dirty="1"/>
              <a:t> é definido como a separação ou o alheamento do indivíduo dos outros.</a:t>
            </a:r>
            <a:r>
              <a:rPr lang="pt-PT" dirty="1" b="0"/>
              <a:t> </a:t>
            </a:r>
            <a:r>
              <a:rPr lang="pt-PT" dirty="1" b="0"/>
              <a:t>O afastamento social é o medo de, ou afastamento de, pessoas ou situações sociais.</a:t>
            </a:r>
            <a:r>
              <a:rPr lang="pt-PT" dirty="1" b="0"/>
              <a:t> </a:t>
            </a:r>
          </a:p>
          <a:p>
            <a:pPr marL="800100" lvl="1" indent="-342900" algn="just" rtl="0">
              <a:lnSpc>
                <a:spcPct val="90000"/>
              </a:lnSpc>
              <a:spcBef>
                <a:spcPts val="400"/>
              </a:spcBef>
              <a:spcAft>
                <a:spcPts val="0"/>
              </a:spcAft>
              <a:buSzPts val="2000"/>
              <a:buFont typeface="Arial"/>
              <a:buChar char="•"/>
            </a:pPr>
            <a:r>
              <a:rPr lang="pt-PT" dirty="1"/>
              <a:t>As </a:t>
            </a:r>
            <a:r>
              <a:rPr lang="pt-PT" dirty="1" b="1" i="1"/>
              <a:t>queixas somáticas/físicas</a:t>
            </a:r>
            <a:r>
              <a:rPr lang="pt-PT" dirty="1"/>
              <a:t> são a tendência para experimentar e comunicar sintomas somáticos que não são contabilizadas por constatações patológicas, atribuí-las a doenças físicas, e procurar ajuda médica.</a:t>
            </a:r>
          </a:p>
          <a:p>
            <a:pPr marL="342900" lvl="0" indent="-215900" algn="just" rtl="0">
              <a:lnSpc>
                <a:spcPct val="90000"/>
              </a:lnSpc>
              <a:spcBef>
                <a:spcPts val="400"/>
              </a:spcBef>
              <a:spcAft>
                <a:spcPts val="0"/>
              </a:spcAft>
              <a:buClr>
                <a:schemeClr val="dk1"/>
              </a:buClr>
              <a:buSzPts val="2000"/>
              <a:buFont typeface="Arial"/>
              <a:buNone/>
            </a:pPr>
            <a:endParaRPr b="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981200" y="152718"/>
            <a:ext cx="6563072" cy="1476082"/>
          </a:xfrm>
        </p:spPr>
        <p:txBody>
          <a:bodyPr/>
          <a:lstStyle/>
          <a:p>
            <a:r>
              <a:rPr lang="pt-PT" dirty="1" b="0"/>
              <a:t>Causas de dificuldades específicas de aprendizagem</a:t>
            </a:r>
          </a:p>
        </p:txBody>
      </p:sp>
      <p:sp>
        <p:nvSpPr>
          <p:cNvPr id="3" name="Zástupný objekt pre obsah 2"/>
          <p:cNvSpPr>
            <a:spLocks noGrp="1"/>
          </p:cNvSpPr>
          <p:nvPr>
            <p:ph idx="1"/>
          </p:nvPr>
        </p:nvSpPr>
        <p:spPr>
          <a:xfrm>
            <a:off x="1981200" y="1752600"/>
            <a:ext cx="8363272" cy="4772744"/>
          </a:xfrm>
        </p:spPr>
        <p:txBody>
          <a:bodyPr>
            <a:normAutofit/>
          </a:bodyPr>
          <a:lstStyle/>
          <a:p>
            <a:r>
              <a:rPr lang="pt-PT" dirty="1" b="0"/>
              <a:t>Entre os fatores que podem influenciar o desenvolvimento de problemas de aprendizagem específicos, incluem-se os seguintes:</a:t>
            </a:r>
          </a:p>
          <a:p>
            <a:pPr lvl="1"/>
            <a:r>
              <a:rPr lang="pt-PT" dirty="1" b="1"/>
              <a:t>História da família e genética.</a:t>
            </a:r>
            <a:r>
              <a:rPr lang="pt-PT" dirty="1" b="0"/>
              <a:t> </a:t>
            </a:r>
            <a:r>
              <a:rPr lang="pt-PT" dirty="1" b="0"/>
              <a:t>Uma história familiar de distúrbios de aprendizagem aumenta o risco de uma criança desenvolver um problema.</a:t>
            </a:r>
          </a:p>
          <a:p>
            <a:pPr lvl="1"/>
            <a:r>
              <a:rPr lang="pt-PT" dirty="1" b="1"/>
              <a:t>Riscos prenatais e neonatais.</a:t>
            </a:r>
            <a:r>
              <a:rPr lang="pt-PT" dirty="1" b="0"/>
              <a:t> </a:t>
            </a:r>
            <a:r>
              <a:rPr lang="pt-PT" dirty="1"/>
              <a:t>Problemas de crescimento no útero, exposição a álcool ou drogas antes de nascer, parto prematuro, e peso muito baixo à nascença têm sido associados a problemas de aprendizagem.</a:t>
            </a:r>
          </a:p>
          <a:p>
            <a:pPr lvl="1"/>
            <a:r>
              <a:rPr lang="pt-PT" dirty="1" b="1"/>
              <a:t>Trauma físico.</a:t>
            </a:r>
            <a:r>
              <a:rPr lang="pt-PT" dirty="1"/>
              <a:t> </a:t>
            </a:r>
            <a:r>
              <a:rPr lang="pt-PT" dirty="1"/>
              <a:t>As lesões na cabeça ou as infeções do sistema nervoso podem desempenhar um papel no desenvolvimento de distúrbios de aprendizagem.</a:t>
            </a:r>
          </a:p>
          <a:p>
            <a:pPr lvl="1"/>
            <a:r>
              <a:rPr lang="pt-PT" dirty="1" b="1"/>
              <a:t>Exposição ambiental.</a:t>
            </a:r>
            <a:r>
              <a:rPr lang="pt-PT" dirty="1"/>
              <a:t> </a:t>
            </a:r>
            <a:r>
              <a:rPr lang="pt-PT" dirty="1"/>
              <a:t>A exposição a níveis elevados de toxinas, tais como o chumbo, tem sido associada a um risco acrescido de distúrbios de aprendizagem.</a:t>
            </a:r>
          </a:p>
          <a:p>
            <a:pPr lvl="1"/>
            <a:r>
              <a:rPr lang="pt-PT" dirty="1" b="1"/>
              <a:t>Trauma psicológico.</a:t>
            </a:r>
            <a:r>
              <a:rPr lang="pt-PT" dirty="1" b="0"/>
              <a:t> </a:t>
            </a:r>
            <a:r>
              <a:rPr lang="pt-PT" dirty="1" b="0"/>
              <a:t>Traumas psicológicos ou abusos na primeira infância podem afetar o desenvolvimento cerebral e aumentar o risco de distúrbios de aprendizagem.</a:t>
            </a:r>
          </a:p>
        </p:txBody>
      </p:sp>
    </p:spTree>
    <p:extLst>
      <p:ext uri="{BB962C8B-B14F-4D97-AF65-F5344CB8AC3E}">
        <p14:creationId xmlns:p14="http://schemas.microsoft.com/office/powerpoint/2010/main" val="107482286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Shape 101"/>
        <p:cNvGrpSpPr/>
        <p:nvPr/>
      </p:nvGrpSpPr>
      <p:grpSpPr>
        <a:xfrm>
          <a:off x="0" y="0"/>
          <a:ext cx="0" cy="0"/>
          <a:chOff x="0" y="0"/>
          <a:chExt cx="0" cy="0"/>
        </a:xfrm>
      </p:grpSpPr>
      <p:sp>
        <p:nvSpPr>
          <p:cNvPr id="102" name="Google Shape;102;p3"/>
          <p:cNvSpPr txBox="1">
            <a:spLocks noGrp="1"/>
          </p:cNvSpPr>
          <p:nvPr>
            <p:ph type="title"/>
          </p:nvPr>
        </p:nvSpPr>
        <p:spPr>
          <a:xfrm>
            <a:off x="1981200" y="476672"/>
            <a:ext cx="7427168" cy="1080120"/>
          </a:xfrm>
          <a:prstGeom prst="rect">
            <a:avLst/>
          </a:prstGeom>
          <a:noFill/>
          <a:ln>
            <a:noFill/>
          </a:ln>
        </p:spPr>
        <p:txBody>
          <a:bodyPr spcFirstLastPara="1" wrap="square" lIns="91425" tIns="45700" rIns="91425" bIns="45700" anchor="b" anchorCtr="0">
            <a:normAutofit/>
          </a:bodyPr>
          <a:lstStyle/>
          <a:p>
            <a:pPr marL="0" lvl="0" indent="0" algn="l" rtl="0">
              <a:spcBef>
                <a:spcPts val="0"/>
              </a:spcBef>
              <a:spcAft>
                <a:spcPts val="0"/>
              </a:spcAft>
              <a:buClr>
                <a:schemeClr val="accent6"/>
              </a:buClr>
              <a:buSzPts val="3240"/>
              <a:buFont typeface="Arial "/>
              <a:buNone/>
            </a:pPr>
            <a:r>
              <a:rPr lang="pt-PT" dirty="1" sz="3240" b="0"/>
              <a:t>CAUSAS PARA OS PROBLEMAS DE INTEGRAÇÃO</a:t>
            </a:r>
            <a:r>
              <a:rPr lang="pt-PT" dirty="1" sz="3240" b="0"/>
              <a:t> </a:t>
            </a:r>
          </a:p>
        </p:txBody>
      </p:sp>
      <p:sp>
        <p:nvSpPr>
          <p:cNvPr id="103" name="Google Shape;103;p3"/>
          <p:cNvSpPr txBox="1">
            <a:spLocks noGrp="1"/>
          </p:cNvSpPr>
          <p:nvPr>
            <p:ph type="body" idx="1"/>
          </p:nvPr>
        </p:nvSpPr>
        <p:spPr>
          <a:xfrm>
            <a:off x="1981200" y="1752600"/>
            <a:ext cx="8363272" cy="4916760"/>
          </a:xfrm>
          <a:prstGeom prst="rect">
            <a:avLst/>
          </a:prstGeom>
          <a:noFill/>
          <a:ln>
            <a:noFill/>
          </a:ln>
        </p:spPr>
        <p:txBody>
          <a:bodyPr spcFirstLastPara="1" wrap="square" lIns="91425" tIns="45700" rIns="91425" bIns="45700" anchor="t" anchorCtr="0">
            <a:noAutofit/>
          </a:bodyPr>
          <a:lstStyle/>
          <a:p>
            <a:pPr marL="342900" lvl="0" indent="-342900" algn="just" rtl="0">
              <a:spcBef>
                <a:spcPts val="0"/>
              </a:spcBef>
              <a:spcAft>
                <a:spcPts val="0"/>
              </a:spcAft>
              <a:buClr>
                <a:schemeClr val="dk1"/>
              </a:buClr>
              <a:buSzPts val="2400"/>
              <a:buFont typeface="Arial"/>
              <a:buChar char="•"/>
            </a:pPr>
            <a:r>
              <a:rPr lang="pt-PT" dirty="1" sz="2400" b="0"/>
              <a:t>Algumas investigações sugerem que as raparigas/mulheres podem ser especialmente vulneráveis a doenças de interiorização.</a:t>
            </a:r>
            <a:r>
              <a:rPr lang="pt-PT" dirty="1" sz="2400" b="0"/>
              <a:t> </a:t>
            </a:r>
          </a:p>
          <a:p>
            <a:pPr marL="342900" lvl="0" indent="-342900" algn="just" rtl="0">
              <a:spcBef>
                <a:spcPts val="1080"/>
              </a:spcBef>
              <a:spcAft>
                <a:spcPts val="0"/>
              </a:spcAft>
              <a:buClr>
                <a:schemeClr val="dk1"/>
              </a:buClr>
              <a:buSzPts val="2400"/>
              <a:buFont typeface="Arial"/>
              <a:buChar char="•"/>
            </a:pPr>
            <a:r>
              <a:rPr lang="pt-PT" dirty="1" sz="2400" b="0"/>
              <a:t>A familiaridade é considerada um dos fatores mais fortemente implicados no desenvolvimento da depressão e da ansiedade.</a:t>
            </a:r>
            <a:r>
              <a:rPr lang="pt-PT" dirty="1" sz="2400" b="0"/>
              <a:t> </a:t>
            </a:r>
          </a:p>
          <a:p>
            <a:pPr marL="342900" lvl="0" indent="-342900" algn="just" rtl="0">
              <a:spcBef>
                <a:spcPts val="1080"/>
              </a:spcBef>
              <a:spcAft>
                <a:spcPts val="0"/>
              </a:spcAft>
              <a:buClr>
                <a:schemeClr val="dk1"/>
              </a:buClr>
              <a:buSzPts val="2400"/>
              <a:buFont typeface="Arial"/>
              <a:buChar char="•"/>
            </a:pPr>
            <a:r>
              <a:rPr lang="pt-PT" dirty="1" sz="2400" b="0"/>
              <a:t>Pensa-se que os acontecimentos negativos da vida no ambiente social, sobretudo a violência, a pobreza, o abuso, o luto/perda de entes queridos, ou a separação dos pais, traumas ou grandes mudanças na vida, aumentam o risco de depressão, ansiedade e queixas somáticas.</a:t>
            </a:r>
            <a:r>
              <a:rPr lang="pt-PT" dirty="1" sz="2400" b="0"/>
              <a:t> </a:t>
            </a:r>
          </a:p>
          <a:p>
            <a:pPr marL="342900" lvl="0" indent="-342900" algn="just" rtl="0">
              <a:spcBef>
                <a:spcPts val="1080"/>
              </a:spcBef>
              <a:spcAft>
                <a:spcPts val="0"/>
              </a:spcAft>
              <a:buClr>
                <a:schemeClr val="dk1"/>
              </a:buClr>
              <a:buSzPts val="2400"/>
              <a:buFont typeface="Arial"/>
              <a:buChar char="•"/>
            </a:pPr>
            <a:r>
              <a:rPr lang="pt-PT" dirty="1" sz="2400" b="0"/>
              <a:t>As relações interpessoais e as interações sociais parecem influenciar o desenvolvimento da ansiedade e das queixas somáticas também.</a:t>
            </a:r>
            <a:r>
              <a:rPr lang="pt-PT" dirty="1" sz="2400" b="0"/>
              <a:t> </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Shape 107"/>
        <p:cNvGrpSpPr/>
        <p:nvPr/>
      </p:nvGrpSpPr>
      <p:grpSpPr>
        <a:xfrm>
          <a:off x="0" y="0"/>
          <a:ext cx="0" cy="0"/>
          <a:chOff x="0" y="0"/>
          <a:chExt cx="0" cy="0"/>
        </a:xfrm>
      </p:grpSpPr>
      <p:sp>
        <p:nvSpPr>
          <p:cNvPr id="108" name="Google Shape;108;p4"/>
          <p:cNvSpPr txBox="1">
            <a:spLocks noGrp="1"/>
          </p:cNvSpPr>
          <p:nvPr>
            <p:ph type="title"/>
          </p:nvPr>
        </p:nvSpPr>
        <p:spPr>
          <a:xfrm>
            <a:off x="609600" y="152718"/>
            <a:ext cx="7721600" cy="1371600"/>
          </a:xfrm>
          <a:prstGeom prst="rect">
            <a:avLst/>
          </a:prstGeom>
          <a:noFill/>
          <a:ln>
            <a:noFill/>
          </a:ln>
        </p:spPr>
        <p:txBody>
          <a:bodyPr spcFirstLastPara="1" wrap="square" lIns="91425" tIns="45700" rIns="91425" bIns="45700" anchor="b" anchorCtr="0">
            <a:normAutofit/>
          </a:bodyPr>
          <a:lstStyle/>
          <a:p>
            <a:pPr marL="0" lvl="0" indent="0" algn="l" rtl="0">
              <a:spcBef>
                <a:spcPts val="0"/>
              </a:spcBef>
              <a:spcAft>
                <a:spcPts val="0"/>
              </a:spcAft>
              <a:buClr>
                <a:schemeClr val="accent6"/>
              </a:buClr>
              <a:buSzPts val="3600"/>
              <a:buFont typeface="Arial "/>
              <a:buNone/>
            </a:pPr>
            <a:r>
              <a:rPr lang="pt-PT" dirty="1" b="0"/>
              <a:t>SINTOMAS DOS PROBLEMAS DE INTEGRAÇÃO</a:t>
            </a:r>
            <a:r>
              <a:rPr lang="pt-PT" dirty="1" b="0"/>
              <a:t> </a:t>
            </a:r>
          </a:p>
        </p:txBody>
      </p:sp>
      <p:sp>
        <p:nvSpPr>
          <p:cNvPr id="109" name="Google Shape;109;p4"/>
          <p:cNvSpPr txBox="1">
            <a:spLocks noGrp="1"/>
          </p:cNvSpPr>
          <p:nvPr>
            <p:ph type="body" idx="1"/>
          </p:nvPr>
        </p:nvSpPr>
        <p:spPr>
          <a:xfrm>
            <a:off x="1847528" y="1772816"/>
            <a:ext cx="8352928" cy="4824536"/>
          </a:xfrm>
          <a:prstGeom prst="rect">
            <a:avLst/>
          </a:prstGeom>
          <a:noFill/>
          <a:ln>
            <a:noFill/>
          </a:ln>
        </p:spPr>
        <p:txBody>
          <a:bodyPr spcFirstLastPara="1" wrap="square" lIns="91425" tIns="45700" rIns="91425" bIns="45700" anchor="t" anchorCtr="0">
            <a:normAutofit fontScale="85000" lnSpcReduction="10000"/>
          </a:bodyPr>
          <a:lstStyle/>
          <a:p>
            <a:pPr marL="0" lvl="0" indent="0" algn="just" rtl="0">
              <a:spcBef>
                <a:spcPts val="0"/>
              </a:spcBef>
              <a:spcAft>
                <a:spcPts val="0"/>
              </a:spcAft>
              <a:buClr>
                <a:schemeClr val="dk1"/>
              </a:buClr>
              <a:buSzPts val="2000"/>
              <a:buNone/>
            </a:pPr>
            <a:r>
              <a:rPr lang="pt-PT" dirty="1" i="1"/>
              <a:t>Depressão</a:t>
            </a:r>
            <a:r>
              <a:rPr lang="pt-PT" dirty="1" i="1"/>
              <a:t> </a:t>
            </a:r>
          </a:p>
          <a:p>
            <a:pPr marL="342900" lvl="0" indent="-342900" algn="l" rtl="0">
              <a:spcBef>
                <a:spcPts val="1000"/>
              </a:spcBef>
              <a:spcAft>
                <a:spcPts val="0"/>
              </a:spcAft>
              <a:buClr>
                <a:schemeClr val="dk1"/>
              </a:buClr>
              <a:buSzPts val="2000"/>
              <a:buFont typeface="Arial"/>
              <a:buChar char="•"/>
            </a:pPr>
            <a:r>
              <a:rPr lang="pt-PT" dirty="1" b="0"/>
              <a:t>estado de espírito deprimido,</a:t>
            </a:r>
            <a:r>
              <a:rPr lang="pt-PT" dirty="1" b="0"/>
              <a:t> </a:t>
            </a:r>
          </a:p>
          <a:p>
            <a:pPr marL="342900" lvl="0" indent="-342900" algn="l" rtl="0">
              <a:spcBef>
                <a:spcPts val="400"/>
              </a:spcBef>
              <a:spcAft>
                <a:spcPts val="0"/>
              </a:spcAft>
              <a:buClr>
                <a:schemeClr val="dk1"/>
              </a:buClr>
              <a:buSzPts val="2000"/>
              <a:buFont typeface="Arial"/>
              <a:buChar char="•"/>
            </a:pPr>
            <a:r>
              <a:rPr lang="pt-PT" dirty="1" b="0"/>
              <a:t>perda do interesse em atividades,</a:t>
            </a:r>
            <a:r>
              <a:rPr lang="pt-PT" dirty="1" b="0"/>
              <a:t> </a:t>
            </a:r>
          </a:p>
          <a:p>
            <a:pPr marL="342900" lvl="0" indent="-342900" algn="l" rtl="0">
              <a:spcBef>
                <a:spcPts val="400"/>
              </a:spcBef>
              <a:spcAft>
                <a:spcPts val="0"/>
              </a:spcAft>
              <a:buClr>
                <a:schemeClr val="dk1"/>
              </a:buClr>
              <a:buSzPts val="2000"/>
              <a:buFont typeface="Arial"/>
              <a:buChar char="•"/>
            </a:pPr>
            <a:r>
              <a:rPr lang="pt-PT" dirty="1" b="0"/>
              <a:t>distúrbios do sono,</a:t>
            </a:r>
            <a:r>
              <a:rPr lang="pt-PT" dirty="1" b="0"/>
              <a:t> </a:t>
            </a:r>
          </a:p>
          <a:p>
            <a:pPr marL="342900" lvl="0" indent="-342900" algn="l" rtl="0">
              <a:spcBef>
                <a:spcPts val="400"/>
              </a:spcBef>
              <a:spcAft>
                <a:spcPts val="0"/>
              </a:spcAft>
              <a:buClr>
                <a:schemeClr val="dk1"/>
              </a:buClr>
              <a:buSzPts val="2000"/>
              <a:buFont typeface="Arial"/>
              <a:buChar char="•"/>
            </a:pPr>
            <a:r>
              <a:rPr lang="pt-PT" dirty="1" b="0"/>
              <a:t>fadiga,</a:t>
            </a:r>
          </a:p>
          <a:p>
            <a:pPr marL="342900" lvl="0" indent="-342900" algn="l" rtl="0">
              <a:spcBef>
                <a:spcPts val="400"/>
              </a:spcBef>
              <a:spcAft>
                <a:spcPts val="0"/>
              </a:spcAft>
              <a:buClr>
                <a:schemeClr val="dk1"/>
              </a:buClr>
              <a:buSzPts val="2000"/>
              <a:buFont typeface="Arial"/>
              <a:buChar char="•"/>
            </a:pPr>
            <a:r>
              <a:rPr lang="pt-PT" dirty="1" b="0"/>
              <a:t>sentimentos de inutilidade,</a:t>
            </a:r>
            <a:r>
              <a:rPr lang="pt-PT" dirty="1" b="0"/>
              <a:t> </a:t>
            </a:r>
          </a:p>
          <a:p>
            <a:pPr marL="342900" lvl="0" indent="-342900" algn="l" rtl="0">
              <a:spcBef>
                <a:spcPts val="400"/>
              </a:spcBef>
              <a:spcAft>
                <a:spcPts val="0"/>
              </a:spcAft>
              <a:buClr>
                <a:schemeClr val="dk1"/>
              </a:buClr>
              <a:buSzPts val="2000"/>
              <a:buFont typeface="Arial"/>
              <a:buChar char="•"/>
            </a:pPr>
            <a:r>
              <a:rPr lang="pt-PT" dirty="1" b="0"/>
              <a:t>culpa excessiva,</a:t>
            </a:r>
            <a:r>
              <a:rPr lang="pt-PT" dirty="1" b="0"/>
              <a:t> </a:t>
            </a:r>
          </a:p>
          <a:p>
            <a:pPr marL="342900" lvl="0" indent="-342900" algn="l" rtl="0">
              <a:spcBef>
                <a:spcPts val="400"/>
              </a:spcBef>
              <a:spcAft>
                <a:spcPts val="0"/>
              </a:spcAft>
              <a:buClr>
                <a:schemeClr val="dk1"/>
              </a:buClr>
              <a:buSzPts val="2000"/>
              <a:buFont typeface="Arial"/>
              <a:buChar char="•"/>
            </a:pPr>
            <a:r>
              <a:rPr lang="pt-PT" dirty="1" b="0"/>
              <a:t>dificuldades de concentração</a:t>
            </a:r>
            <a:r>
              <a:rPr lang="pt-PT" dirty="1" b="0"/>
              <a:t> </a:t>
            </a:r>
          </a:p>
          <a:p>
            <a:pPr marL="342900" lvl="0" indent="-342900" algn="l" rtl="0">
              <a:spcBef>
                <a:spcPts val="400"/>
              </a:spcBef>
              <a:spcAft>
                <a:spcPts val="0"/>
              </a:spcAft>
              <a:buClr>
                <a:schemeClr val="dk1"/>
              </a:buClr>
              <a:buSzPts val="2000"/>
              <a:buFont typeface="Arial"/>
              <a:buChar char="•"/>
            </a:pPr>
            <a:r>
              <a:rPr lang="pt-PT" dirty="1" b="0"/>
              <a:t>dificuldades na tomada de decisões,</a:t>
            </a:r>
            <a:r>
              <a:rPr lang="pt-PT" dirty="1" b="0"/>
              <a:t> </a:t>
            </a:r>
          </a:p>
          <a:p>
            <a:pPr marL="342900" lvl="0" indent="-342900" algn="l" rtl="0">
              <a:spcBef>
                <a:spcPts val="400"/>
              </a:spcBef>
              <a:spcAft>
                <a:spcPts val="0"/>
              </a:spcAft>
              <a:buClr>
                <a:schemeClr val="dk1"/>
              </a:buClr>
              <a:buSzPts val="2000"/>
              <a:buFont typeface="Arial"/>
              <a:buChar char="•"/>
            </a:pPr>
            <a:r>
              <a:rPr lang="pt-PT" dirty="1" b="0"/>
              <a:t>irritabilidade,</a:t>
            </a:r>
            <a:r>
              <a:rPr lang="pt-PT" dirty="1" b="0"/>
              <a:t> </a:t>
            </a:r>
          </a:p>
          <a:p>
            <a:pPr marL="342900" lvl="0" indent="-342900" algn="l" rtl="0">
              <a:spcBef>
                <a:spcPts val="400"/>
              </a:spcBef>
              <a:spcAft>
                <a:spcPts val="0"/>
              </a:spcAft>
              <a:buClr>
                <a:schemeClr val="dk1"/>
              </a:buClr>
              <a:buSzPts val="2000"/>
              <a:buFont typeface="Arial"/>
              <a:buChar char="•"/>
            </a:pPr>
            <a:r>
              <a:rPr lang="pt-PT" dirty="1" b="0"/>
              <a:t>pensamentos de morte e de morrer para além das expectativas para as fases de desenvolvimento.</a:t>
            </a:r>
            <a:r>
              <a:rPr lang="pt-PT" dirty="1" b="0"/>
              <a:t> </a:t>
            </a:r>
          </a:p>
          <a:p>
            <a:pPr marL="0" lvl="0" indent="0" algn="just" rtl="0">
              <a:spcBef>
                <a:spcPts val="400"/>
              </a:spcBef>
              <a:spcAft>
                <a:spcPts val="0"/>
              </a:spcAft>
              <a:buClr>
                <a:schemeClr val="dk1"/>
              </a:buClr>
              <a:buSzPts val="2000"/>
              <a:buNone/>
            </a:pPr>
            <a:r>
              <a:rPr lang="pt-PT" dirty="1" i="1"/>
              <a:t>Ansiedade</a:t>
            </a:r>
          </a:p>
          <a:p>
            <a:pPr marL="342900" lvl="0" indent="-342900" algn="l" rtl="0">
              <a:spcBef>
                <a:spcPts val="1000"/>
              </a:spcBef>
              <a:spcAft>
                <a:spcPts val="0"/>
              </a:spcAft>
              <a:buClr>
                <a:schemeClr val="dk1"/>
              </a:buClr>
              <a:buSzPts val="2000"/>
              <a:buFont typeface="Arial"/>
              <a:buChar char="•"/>
            </a:pPr>
            <a:r>
              <a:rPr lang="pt-PT" dirty="1" b="0"/>
              <a:t>tende a incluir sentimentos subjetivos de desconforto, medo, ou pavor,</a:t>
            </a:r>
            <a:r>
              <a:rPr lang="pt-PT" dirty="1" b="0"/>
              <a:t> </a:t>
            </a:r>
          </a:p>
          <a:p>
            <a:pPr marL="342900" lvl="0" indent="-342900" algn="l" rtl="0">
              <a:spcBef>
                <a:spcPts val="400"/>
              </a:spcBef>
              <a:spcAft>
                <a:spcPts val="0"/>
              </a:spcAft>
              <a:buClr>
                <a:schemeClr val="dk1"/>
              </a:buClr>
              <a:buSzPts val="2000"/>
              <a:buFont typeface="Arial"/>
              <a:buChar char="•"/>
            </a:pPr>
            <a:r>
              <a:rPr lang="pt-PT" dirty="1" b="0"/>
              <a:t>comportamentos evidentes, tais como evitar os estímulos ou a retirada,</a:t>
            </a:r>
            <a:r>
              <a:rPr lang="pt-PT" dirty="1" b="0"/>
              <a:t> </a:t>
            </a:r>
          </a:p>
          <a:p>
            <a:pPr marL="342900" lvl="0" indent="-342900" algn="l" rtl="0">
              <a:spcBef>
                <a:spcPts val="400"/>
              </a:spcBef>
              <a:spcAft>
                <a:spcPts val="0"/>
              </a:spcAft>
              <a:buClr>
                <a:schemeClr val="dk1"/>
              </a:buClr>
              <a:buSzPts val="2000"/>
              <a:buFont typeface="Arial"/>
              <a:buChar char="•"/>
            </a:pPr>
            <a:r>
              <a:rPr lang="pt-PT" dirty="1" b="0"/>
              <a:t>e respostas fisiológicas tais como suor, náuseas e agitação geral</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Shape 113"/>
        <p:cNvGrpSpPr/>
        <p:nvPr/>
      </p:nvGrpSpPr>
      <p:grpSpPr>
        <a:xfrm>
          <a:off x="0" y="0"/>
          <a:ext cx="0" cy="0"/>
          <a:chOff x="0" y="0"/>
          <a:chExt cx="0" cy="0"/>
        </a:xfrm>
      </p:grpSpPr>
      <p:sp>
        <p:nvSpPr>
          <p:cNvPr id="114" name="Google Shape;114;p5"/>
          <p:cNvSpPr txBox="1">
            <a:spLocks noGrp="1"/>
          </p:cNvSpPr>
          <p:nvPr>
            <p:ph type="title"/>
          </p:nvPr>
        </p:nvSpPr>
        <p:spPr>
          <a:xfrm>
            <a:off x="1981200" y="260648"/>
            <a:ext cx="6131024" cy="1224136"/>
          </a:xfrm>
          <a:prstGeom prst="rect">
            <a:avLst/>
          </a:prstGeom>
          <a:noFill/>
          <a:ln>
            <a:noFill/>
          </a:ln>
        </p:spPr>
        <p:txBody>
          <a:bodyPr spcFirstLastPara="1" wrap="square" lIns="91425" tIns="45700" rIns="91425" bIns="45700" anchor="b" anchorCtr="0">
            <a:normAutofit/>
          </a:bodyPr>
          <a:lstStyle/>
          <a:p>
            <a:pPr marL="0" lvl="0" indent="0" algn="l" rtl="0">
              <a:spcBef>
                <a:spcPts val="0"/>
              </a:spcBef>
              <a:spcAft>
                <a:spcPts val="0"/>
              </a:spcAft>
              <a:buClr>
                <a:schemeClr val="accent6"/>
              </a:buClr>
              <a:buSzPts val="3240"/>
              <a:buFont typeface="Arial "/>
              <a:buNone/>
            </a:pPr>
            <a:r>
              <a:rPr lang="pt-PT" dirty="1" sz="3240" b="0"/>
              <a:t>CONSEQUÊNCIAS DOS PROBLEMAS DE INTEGRAÇÃO</a:t>
            </a:r>
          </a:p>
        </p:txBody>
      </p:sp>
      <p:sp>
        <p:nvSpPr>
          <p:cNvPr id="115" name="Google Shape;115;p5"/>
          <p:cNvSpPr txBox="1">
            <a:spLocks noGrp="1"/>
          </p:cNvSpPr>
          <p:nvPr>
            <p:ph type="body" idx="1"/>
          </p:nvPr>
        </p:nvSpPr>
        <p:spPr>
          <a:xfrm>
            <a:off x="1981200" y="1752600"/>
            <a:ext cx="8147248" cy="4700736"/>
          </a:xfrm>
          <a:prstGeom prst="rect">
            <a:avLst/>
          </a:prstGeom>
          <a:noFill/>
          <a:ln>
            <a:noFill/>
          </a:ln>
        </p:spPr>
        <p:txBody>
          <a:bodyPr spcFirstLastPara="1" wrap="square" lIns="91425" tIns="45700" rIns="91425" bIns="45700" anchor="t" anchorCtr="0">
            <a:normAutofit/>
          </a:bodyPr>
          <a:lstStyle/>
          <a:p>
            <a:pPr marL="342900" lvl="0" indent="-342900" algn="l" rtl="0">
              <a:lnSpc>
                <a:spcPct val="90000"/>
              </a:lnSpc>
              <a:spcBef>
                <a:spcPts val="0"/>
              </a:spcBef>
              <a:spcAft>
                <a:spcPts val="0"/>
              </a:spcAft>
              <a:buClr>
                <a:schemeClr val="dk1"/>
              </a:buClr>
              <a:buSzPts val="1850"/>
              <a:buFont typeface="Arial"/>
              <a:buChar char="•"/>
            </a:pPr>
            <a:r>
              <a:rPr lang="pt-PT" dirty="1" sz="1850" b="0"/>
              <a:t>A internalização de problemas de comportamento resulta em más notas escolares e os alunos com problemas graves como este têm menos probabilidades de se formarem do ensino secundário.</a:t>
            </a:r>
          </a:p>
          <a:p>
            <a:pPr marL="342900" lvl="0" indent="-342900" algn="l" rtl="0">
              <a:lnSpc>
                <a:spcPct val="90000"/>
              </a:lnSpc>
              <a:spcBef>
                <a:spcPts val="970"/>
              </a:spcBef>
              <a:spcAft>
                <a:spcPts val="0"/>
              </a:spcAft>
              <a:buClr>
                <a:schemeClr val="dk1"/>
              </a:buClr>
              <a:buSzPts val="1850"/>
              <a:buFont typeface="Arial"/>
              <a:buChar char="•"/>
            </a:pPr>
            <a:r>
              <a:rPr lang="pt-PT" dirty="1" sz="1850" b="0"/>
              <a:t>Os alunos deprimidos desistem muitas vezes mais rapidamente das tarefas que consideram assustadoras, recusam-se a experimentar trabalhos escolares que consideram demasiado difíceis, e duvidam rapidamente da sua capacidade de concluírem tarefas escolares ou de resolverem problemas de forma autónoma.</a:t>
            </a:r>
          </a:p>
          <a:p>
            <a:pPr marL="342900" lvl="0" indent="-342900" algn="l" rtl="0">
              <a:lnSpc>
                <a:spcPct val="90000"/>
              </a:lnSpc>
              <a:spcBef>
                <a:spcPts val="970"/>
              </a:spcBef>
              <a:spcAft>
                <a:spcPts val="0"/>
              </a:spcAft>
              <a:buClr>
                <a:schemeClr val="dk1"/>
              </a:buClr>
              <a:buSzPts val="1850"/>
              <a:buFont typeface="Arial"/>
              <a:buChar char="•"/>
            </a:pPr>
            <a:r>
              <a:rPr lang="pt-PT" dirty="1" sz="1850" b="0"/>
              <a:t>A memória, a fala, a atividade física e motora, e a capacidade de planear também podem ser afetadas.</a:t>
            </a:r>
            <a:r>
              <a:rPr lang="pt-PT" dirty="1" sz="1850" b="0"/>
              <a:t> </a:t>
            </a:r>
          </a:p>
          <a:p>
            <a:pPr marL="342900" lvl="0" indent="-342900" algn="l" rtl="0">
              <a:lnSpc>
                <a:spcPct val="90000"/>
              </a:lnSpc>
              <a:spcBef>
                <a:spcPts val="970"/>
              </a:spcBef>
              <a:spcAft>
                <a:spcPts val="0"/>
              </a:spcAft>
              <a:buClr>
                <a:schemeClr val="dk1"/>
              </a:buClr>
              <a:buSzPts val="1850"/>
              <a:buFont typeface="Arial"/>
              <a:buChar char="•"/>
            </a:pPr>
            <a:r>
              <a:rPr lang="pt-PT" dirty="1" sz="1850" b="0"/>
              <a:t>Muitas crianças e adolescentes deprimidos são letárgicos, falam com dificuldade, e têm grande dificuldade em expressar plenamente os seus pensamentos e ideias.</a:t>
            </a:r>
          </a:p>
          <a:p>
            <a:pPr marL="342900" lvl="0" indent="-342900" algn="l" rtl="0">
              <a:lnSpc>
                <a:spcPct val="90000"/>
              </a:lnSpc>
              <a:spcBef>
                <a:spcPts val="970"/>
              </a:spcBef>
              <a:spcAft>
                <a:spcPts val="0"/>
              </a:spcAft>
              <a:buClr>
                <a:schemeClr val="dk1"/>
              </a:buClr>
              <a:buSzPts val="1850"/>
              <a:buFont typeface="Arial"/>
              <a:buChar char="•"/>
            </a:pPr>
            <a:r>
              <a:rPr lang="pt-PT" dirty="1" sz="1850" b="0"/>
              <a:t>Os comportamentos que as crianças podem demonstrar incluem contacto social limitado, contenção, necessidade de feedback excessivo e reafirmação, a sua atividade e expressões são limitadas.</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981200" y="260648"/>
            <a:ext cx="5791200" cy="687606"/>
          </a:xfrm>
        </p:spPr>
        <p:txBody>
          <a:bodyPr/>
          <a:lstStyle/>
          <a:p>
            <a:r>
              <a:rPr lang="pt-PT" dirty="1" b="0"/>
              <a:t>Intervenções</a:t>
            </a:r>
          </a:p>
        </p:txBody>
      </p:sp>
      <p:graphicFrame>
        <p:nvGraphicFramePr>
          <p:cNvPr id="5" name="Zástupný objekt pre obsah 3"/>
          <p:cNvGraphicFramePr>
            <a:graphicFrameLocks/>
          </p:cNvGraphicFramePr>
          <p:nvPr/>
        </p:nvGraphicFramePr>
        <p:xfrm>
          <a:off x="1703512" y="1268760"/>
          <a:ext cx="8686800" cy="5059654"/>
        </p:xfrm>
        <a:graphic>
          <a:graphicData uri="http://schemas.openxmlformats.org/drawingml/2006/table">
            <a:tbl>
              <a:tblPr firstRow="1" bandRow="1">
                <a:tableStyleId>{FABFCF23-3B69-468F-B69F-88F6DE6A72F2}</a:tableStyleId>
              </a:tblPr>
              <a:tblGrid>
                <a:gridCol w="3106688">
                  <a:extLst>
                    <a:ext uri="{9D8B030D-6E8A-4147-A177-3AD203B41FA5}">
                      <a16:colId xmlns:a16="http://schemas.microsoft.com/office/drawing/2014/main" val="20000"/>
                    </a:ext>
                  </a:extLst>
                </a:gridCol>
                <a:gridCol w="5580112">
                  <a:extLst>
                    <a:ext uri="{9D8B030D-6E8A-4147-A177-3AD203B41FA5}">
                      <a16:colId xmlns:a16="http://schemas.microsoft.com/office/drawing/2014/main" val="20001"/>
                    </a:ext>
                  </a:extLst>
                </a:gridCol>
              </a:tblGrid>
              <a:tr h="576064">
                <a:tc>
                  <a:txBody>
                    <a:bodyPr/>
                    <a:lstStyle/>
                    <a:p>
                      <a:pPr algn="ctr"/>
                      <a:r>
                        <a:rPr lang="pt-PT" dirty="1"/>
                        <a:t>O que deve fazer?</a:t>
                      </a:r>
                      <a:r>
                        <a:rPr lang="pt-PT" dirty="1" baseline="0"/>
                        <a:t> </a:t>
                      </a:r>
                    </a:p>
                  </a:txBody>
                  <a:tcPr/>
                </a:tc>
                <a:tc>
                  <a:txBody>
                    <a:bodyPr/>
                    <a:lstStyle/>
                    <a:p>
                      <a:pPr algn="ctr"/>
                      <a:r>
                        <a:rPr lang="pt-PT" dirty="1"/>
                        <a:t>Como fazê-lo?</a:t>
                      </a:r>
                      <a:r>
                        <a:rPr lang="pt-PT" dirty="1"/>
                        <a:t> </a:t>
                      </a:r>
                    </a:p>
                  </a:txBody>
                  <a:tcPr/>
                </a:tc>
                <a:extLst>
                  <a:ext uri="{0D108BD9-81ED-4DB2-BD59-A6C34878D82A}">
                    <a16:rowId xmlns:a16="http://schemas.microsoft.com/office/drawing/2014/main" val="10000"/>
                  </a:ext>
                </a:extLst>
              </a:tr>
              <a:tr h="1278102">
                <a:tc>
                  <a:txBody>
                    <a:bodyPr/>
                    <a:lstStyle/>
                    <a:p>
                      <a:pPr algn="ctr"/>
                      <a:r>
                        <a:rPr lang="pt-PT" dirty="1" b="1"/>
                        <a:t>1.</a:t>
                      </a:r>
                      <a:r>
                        <a:rPr lang="pt-PT" dirty="1" baseline="0" b="1"/>
                        <a:t> </a:t>
                      </a:r>
                      <a:r>
                        <a:rPr lang="pt-PT" dirty="1" baseline="0" b="1"/>
                        <a:t>Comunicar emoções</a:t>
                      </a:r>
                    </a:p>
                  </a:txBody>
                  <a:tcPr/>
                </a:tc>
                <a:tc>
                  <a:txBody>
                    <a:bodyPr/>
                    <a:lstStyle/>
                    <a:p>
                      <a:r>
                        <a:rPr lang="pt-PT" dirty="1" sz="1800"/>
                        <a:t>-à medida que os alunos aprendem sobre emoções e formas positivas de comunicá-las, podem aprender a envolver-se em atividades que podem distraí-los ou aliviar sentimentos desconfortáveis.</a:t>
                      </a:r>
                      <a:r>
                        <a:rPr lang="pt-PT" dirty="1"/>
                        <a:t> </a:t>
                      </a:r>
                    </a:p>
                  </a:txBody>
                  <a:tcPr/>
                </a:tc>
                <a:extLst>
                  <a:ext uri="{0D108BD9-81ED-4DB2-BD59-A6C34878D82A}">
                    <a16:rowId xmlns:a16="http://schemas.microsoft.com/office/drawing/2014/main" val="10001"/>
                  </a:ext>
                </a:extLst>
              </a:tr>
              <a:tr h="963474">
                <a:tc>
                  <a:txBody>
                    <a:bodyPr/>
                    <a:lstStyle/>
                    <a:p>
                      <a:pPr algn="ctr"/>
                      <a:r>
                        <a:rPr lang="pt-PT" dirty="1" b="1"/>
                        <a:t>2.</a:t>
                      </a:r>
                      <a:r>
                        <a:rPr lang="pt-PT" dirty="1" b="1"/>
                        <a:t> </a:t>
                      </a:r>
                      <a:r>
                        <a:rPr lang="pt-PT" dirty="1" sz="1800" i="1" b="1">
                          <a:solidFill>
                            <a:schemeClr val="dk1"/>
                          </a:solidFill>
                          <a:latin typeface="+mn-lt"/>
                          <a:ea typeface="+mn-ea"/>
                          <a:cs typeface="+mn-cs"/>
                        </a:rPr>
                        <a:t>Dar instruções explícitas e fornecer notas</a:t>
                      </a:r>
                      <a:r>
                        <a:rPr lang="pt-PT" dirty="1"/>
                        <a:t> </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pt-PT" dirty="1" sz="1800">
                          <a:solidFill>
                            <a:schemeClr val="dk1"/>
                          </a:solidFill>
                          <a:latin typeface="+mn-lt"/>
                          <a:ea typeface="+mn-ea"/>
                          <a:cs typeface="+mn-cs"/>
                        </a:rPr>
                        <a:t>-os alunos deprimidos beneficiam de guias de estudo desenvolvidos por professores para testes que lhes permitem concentrar-se no material mais importante.</a:t>
                      </a:r>
                      <a:r>
                        <a:rPr lang="pt-PT" dirty="1"/>
                        <a:t> </a:t>
                      </a:r>
                    </a:p>
                  </a:txBody>
                  <a:tcPr/>
                </a:tc>
                <a:extLst>
                  <a:ext uri="{0D108BD9-81ED-4DB2-BD59-A6C34878D82A}">
                    <a16:rowId xmlns:a16="http://schemas.microsoft.com/office/drawing/2014/main" val="10002"/>
                  </a:ext>
                </a:extLst>
              </a:tr>
              <a:tr h="989498">
                <a:tc>
                  <a:txBody>
                    <a:bodyPr/>
                    <a:lstStyle/>
                    <a:p>
                      <a:pPr algn="ctr"/>
                      <a:r>
                        <a:rPr lang="pt-PT" dirty="1" b="1"/>
                        <a:t>3.</a:t>
                      </a:r>
                      <a:r>
                        <a:rPr lang="pt-PT" dirty="1" baseline="0" b="1"/>
                        <a:t> </a:t>
                      </a:r>
                      <a:r>
                        <a:rPr lang="pt-PT" dirty="1" sz="1800" i="1" b="1">
                          <a:solidFill>
                            <a:schemeClr val="dk1"/>
                          </a:solidFill>
                          <a:latin typeface="+mn-lt"/>
                          <a:ea typeface="+mn-ea"/>
                          <a:cs typeface="+mn-cs"/>
                        </a:rPr>
                        <a:t>Desenvolver alterações</a:t>
                      </a:r>
                      <a:r>
                        <a:rPr lang="pt-PT" dirty="1"/>
                        <a:t> </a:t>
                      </a:r>
                    </a:p>
                  </a:txBody>
                  <a:tcPr/>
                </a:tc>
                <a:tc>
                  <a:txBody>
                    <a:bodyPr/>
                    <a:lstStyle/>
                    <a:p>
                      <a:r>
                        <a:rPr lang="pt-PT" dirty="1" sz="1800">
                          <a:solidFill>
                            <a:schemeClr val="dk1"/>
                          </a:solidFill>
                          <a:latin typeface="+mn-lt"/>
                          <a:ea typeface="+mn-ea"/>
                          <a:cs typeface="+mn-cs"/>
                        </a:rPr>
                        <a:t>-desenvolver alterações e instalações para responder às oscilações de humor do aluno, capacidade de concentração, ou efeitos secundários dos medicamentos.</a:t>
                      </a:r>
                      <a:r>
                        <a:rPr lang="pt-PT" dirty="1" sz="1800">
                          <a:solidFill>
                            <a:schemeClr val="dk1"/>
                          </a:solidFill>
                          <a:latin typeface="+mn-lt"/>
                          <a:ea typeface="+mn-ea"/>
                          <a:cs typeface="+mn-cs"/>
                        </a:rPr>
                        <a:t> </a:t>
                      </a:r>
                    </a:p>
                  </a:txBody>
                  <a:tcPr/>
                </a:tc>
                <a:extLst>
                  <a:ext uri="{0D108BD9-81ED-4DB2-BD59-A6C34878D82A}">
                    <a16:rowId xmlns:a16="http://schemas.microsoft.com/office/drawing/2014/main" val="10003"/>
                  </a:ext>
                </a:extLst>
              </a:tr>
              <a:tr h="1252516">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pt-PT" dirty="1" b="1"/>
                        <a:t>4.</a:t>
                      </a:r>
                      <a:r>
                        <a:rPr lang="pt-PT" dirty="1" b="1"/>
                        <a:t> </a:t>
                      </a:r>
                      <a:r>
                        <a:rPr lang="pt-PT" dirty="1" sz="1800" i="1" b="1">
                          <a:solidFill>
                            <a:schemeClr val="dk1"/>
                          </a:solidFill>
                          <a:latin typeface="+mn-lt"/>
                          <a:ea typeface="+mn-ea"/>
                          <a:cs typeface="+mn-cs"/>
                        </a:rPr>
                        <a:t>Permitir pausas</a:t>
                      </a:r>
                      <a:r>
                        <a:rPr lang="pt-PT" dirty="1"/>
                        <a:t> </a:t>
                      </a:r>
                    </a:p>
                  </a:txBody>
                  <a:tcPr/>
                </a:tc>
                <a:tc>
                  <a:txBody>
                    <a:bodyPr/>
                    <a:lstStyle/>
                    <a:p>
                      <a:r>
                        <a:rPr lang="pt-PT" dirty="1" sz="1800">
                          <a:solidFill>
                            <a:schemeClr val="dk1"/>
                          </a:solidFill>
                          <a:latin typeface="+mn-lt"/>
                          <a:ea typeface="+mn-ea"/>
                          <a:cs typeface="+mn-cs"/>
                        </a:rPr>
                        <a:t>-permitir que saiam tranquilamente para uma pausa na parte mais calma da sala de aula/fora da sala, se precisarem.</a:t>
                      </a:r>
                      <a:r>
                        <a:rPr lang="pt-PT" dirty="1" sz="1800">
                          <a:solidFill>
                            <a:schemeClr val="dk1"/>
                          </a:solidFill>
                          <a:latin typeface="+mn-lt"/>
                          <a:ea typeface="+mn-ea"/>
                          <a:cs typeface="+mn-cs"/>
                        </a:rPr>
                        <a:t> </a:t>
                      </a:r>
                      <a:r>
                        <a:rPr lang="pt-PT" dirty="1" sz="1800">
                          <a:solidFill>
                            <a:schemeClr val="dk1"/>
                          </a:solidFill>
                          <a:latin typeface="+mn-lt"/>
                          <a:ea typeface="+mn-ea"/>
                          <a:cs typeface="+mn-cs"/>
                        </a:rPr>
                        <a:t>Certifique-se de que aproveitam esta oportunidade apenas quando não se sentem realmente bem.</a:t>
                      </a:r>
                      <a:r>
                        <a:rPr lang="pt-PT" dirty="1" baseline="0" sz="1800">
                          <a:solidFill>
                            <a:schemeClr val="dk1"/>
                          </a:solidFill>
                          <a:latin typeface="+mn-lt"/>
                          <a:ea typeface="+mn-ea"/>
                          <a:cs typeface="+mn-cs"/>
                        </a:rPr>
                        <a:t> </a:t>
                      </a:r>
                      <a:r>
                        <a:rPr lang="pt-PT" dirty="1" sz="1800">
                          <a:solidFill>
                            <a:schemeClr val="dk1"/>
                          </a:solidFill>
                          <a:latin typeface="+mn-lt"/>
                          <a:ea typeface="+mn-ea"/>
                          <a:cs typeface="+mn-cs"/>
                        </a:rPr>
                        <a:t>Mantenha-os sempre sob observação</a:t>
                      </a:r>
                      <a:r>
                        <a:rPr lang="pt-PT" dirty="1"/>
                        <a:t> </a:t>
                      </a:r>
                    </a:p>
                  </a:txBody>
                  <a:tcP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24117519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959620" y="188640"/>
            <a:ext cx="5791200" cy="759614"/>
          </a:xfrm>
        </p:spPr>
        <p:txBody>
          <a:bodyPr/>
          <a:lstStyle/>
          <a:p>
            <a:r>
              <a:rPr lang="pt-PT" dirty="1" b="0"/>
              <a:t>Intervenções</a:t>
            </a:r>
          </a:p>
        </p:txBody>
      </p:sp>
      <p:graphicFrame>
        <p:nvGraphicFramePr>
          <p:cNvPr id="5" name="Zástupný objekt pre obsah 3"/>
          <p:cNvGraphicFramePr>
            <a:graphicFrameLocks/>
          </p:cNvGraphicFramePr>
          <p:nvPr/>
        </p:nvGraphicFramePr>
        <p:xfrm>
          <a:off x="1703512" y="1124744"/>
          <a:ext cx="8686800" cy="5329837"/>
        </p:xfrm>
        <a:graphic>
          <a:graphicData uri="http://schemas.openxmlformats.org/drawingml/2006/table">
            <a:tbl>
              <a:tblPr firstRow="1" bandRow="1">
                <a:tableStyleId>{FABFCF23-3B69-468F-B69F-88F6DE6A72F2}</a:tableStyleId>
              </a:tblPr>
              <a:tblGrid>
                <a:gridCol w="3106688">
                  <a:extLst>
                    <a:ext uri="{9D8B030D-6E8A-4147-A177-3AD203B41FA5}">
                      <a16:colId xmlns:a16="http://schemas.microsoft.com/office/drawing/2014/main" val="20000"/>
                    </a:ext>
                  </a:extLst>
                </a:gridCol>
                <a:gridCol w="5580112">
                  <a:extLst>
                    <a:ext uri="{9D8B030D-6E8A-4147-A177-3AD203B41FA5}">
                      <a16:colId xmlns:a16="http://schemas.microsoft.com/office/drawing/2014/main" val="20001"/>
                    </a:ext>
                  </a:extLst>
                </a:gridCol>
              </a:tblGrid>
              <a:tr h="528602">
                <a:tc>
                  <a:txBody>
                    <a:bodyPr/>
                    <a:lstStyle/>
                    <a:p>
                      <a:pPr algn="ctr"/>
                      <a:r>
                        <a:rPr lang="pt-PT" dirty="1"/>
                        <a:t>O que deve fazer?</a:t>
                      </a:r>
                      <a:r>
                        <a:rPr lang="pt-PT" dirty="1" baseline="0"/>
                        <a:t> </a:t>
                      </a:r>
                    </a:p>
                  </a:txBody>
                  <a:tcPr/>
                </a:tc>
                <a:tc>
                  <a:txBody>
                    <a:bodyPr/>
                    <a:lstStyle/>
                    <a:p>
                      <a:pPr algn="ctr"/>
                      <a:r>
                        <a:rPr lang="pt-PT" dirty="1"/>
                        <a:t>Como fazê-lo?</a:t>
                      </a:r>
                      <a:r>
                        <a:rPr lang="pt-PT" dirty="1"/>
                        <a:t> </a:t>
                      </a:r>
                    </a:p>
                  </a:txBody>
                  <a:tcPr/>
                </a:tc>
                <a:extLst>
                  <a:ext uri="{0D108BD9-81ED-4DB2-BD59-A6C34878D82A}">
                    <a16:rowId xmlns:a16="http://schemas.microsoft.com/office/drawing/2014/main" val="10000"/>
                  </a:ext>
                </a:extLst>
              </a:tr>
              <a:tr h="911558">
                <a:tc>
                  <a:txBody>
                    <a:bodyPr/>
                    <a:lstStyle/>
                    <a:p>
                      <a:pPr algn="ctr"/>
                      <a:r>
                        <a:rPr lang="pt-PT" dirty="1" b="1"/>
                        <a:t>5.</a:t>
                      </a:r>
                      <a:r>
                        <a:rPr lang="pt-PT" dirty="1" baseline="0" b="1"/>
                        <a:t> </a:t>
                      </a:r>
                      <a:r>
                        <a:rPr lang="pt-PT" dirty="1" baseline="0" b="1"/>
                        <a:t>Mudança da disposição do lugar do aluno</a:t>
                      </a:r>
                    </a:p>
                  </a:txBody>
                  <a:tcPr/>
                </a:tc>
                <a:tc>
                  <a:txBody>
                    <a:bodyPr/>
                    <a:lstStyle/>
                    <a:p>
                      <a:r>
                        <a:rPr lang="pt-PT" dirty="1" sz="1800">
                          <a:solidFill>
                            <a:schemeClr val="dk1"/>
                          </a:solidFill>
                          <a:latin typeface="+mn-lt"/>
                          <a:ea typeface="+mn-ea"/>
                          <a:cs typeface="+mn-cs"/>
                        </a:rPr>
                        <a:t>-Por causa destas pausas, certifique-se de que ficam sentados perto da porta, para que não interrompam a aula ao saírem.</a:t>
                      </a:r>
                      <a:r>
                        <a:rPr lang="pt-PT" dirty="1" baseline="0" sz="1800">
                          <a:solidFill>
                            <a:schemeClr val="dk1"/>
                          </a:solidFill>
                          <a:latin typeface="+mn-lt"/>
                          <a:ea typeface="+mn-ea"/>
                          <a:cs typeface="+mn-cs"/>
                        </a:rPr>
                        <a:t> </a:t>
                      </a:r>
                    </a:p>
                  </a:txBody>
                  <a:tcPr/>
                </a:tc>
                <a:extLst>
                  <a:ext uri="{0D108BD9-81ED-4DB2-BD59-A6C34878D82A}">
                    <a16:rowId xmlns:a16="http://schemas.microsoft.com/office/drawing/2014/main" val="10001"/>
                  </a:ext>
                </a:extLst>
              </a:tr>
              <a:tr h="825941">
                <a:tc>
                  <a:txBody>
                    <a:bodyPr/>
                    <a:lstStyle/>
                    <a:p>
                      <a:pPr algn="ctr"/>
                      <a:r>
                        <a:rPr lang="pt-PT" dirty="1" b="1"/>
                        <a:t>6.</a:t>
                      </a:r>
                      <a:r>
                        <a:rPr lang="pt-PT" dirty="1" b="1"/>
                        <a:t> </a:t>
                      </a:r>
                      <a:r>
                        <a:rPr lang="pt-PT" dirty="1" sz="1800" i="1" b="1">
                          <a:solidFill>
                            <a:schemeClr val="dk1"/>
                          </a:solidFill>
                          <a:latin typeface="+mn-lt"/>
                          <a:ea typeface="+mn-ea"/>
                          <a:cs typeface="+mn-cs"/>
                        </a:rPr>
                        <a:t>Dividir o trabalho escolar em pequenas tarefas</a:t>
                      </a:r>
                      <a:r>
                        <a:rPr lang="pt-PT" dirty="1"/>
                        <a:t> </a:t>
                      </a:r>
                    </a:p>
                  </a:txBody>
                  <a:tcPr/>
                </a:tc>
                <a:tc>
                  <a:txBody>
                    <a:bodyPr/>
                    <a:lstStyle/>
                    <a:p>
                      <a:pPr algn="just">
                        <a:lnSpc>
                          <a:spcPct val="115000"/>
                        </a:lnSpc>
                        <a:spcAft>
                          <a:spcPts val="0"/>
                        </a:spcAft>
                      </a:pPr>
                      <a:r>
                        <a:rPr lang="pt-PT" dirty="1" sz="1800">
                          <a:latin typeface="+mn-lt"/>
                          <a:ea typeface="Times New Roman" charset="0"/>
                          <a:cs typeface="Times New Roman" charset="0"/>
                        </a:rPr>
                        <a:t>-divida os trabalhos grandes em tarefas mais pequenas, ajude a preparar e a gerir uma linha temporal para saber quando é que cada tarefa deve ser concluída.</a:t>
                      </a:r>
                      <a:r>
                        <a:rPr lang="pt-PT" dirty="1" sz="1800">
                          <a:latin typeface="+mn-lt"/>
                          <a:ea typeface="Times New Roman" charset="0"/>
                          <a:cs typeface="Times New Roman" charset="0"/>
                        </a:rPr>
                        <a:t> </a:t>
                      </a:r>
                      <a:r>
                        <a:rPr lang="pt-PT" dirty="1" sz="1800">
                          <a:latin typeface="+mn-lt"/>
                          <a:ea typeface="Times New Roman" charset="0"/>
                          <a:cs typeface="Times New Roman" charset="0"/>
                        </a:rPr>
                        <a:t>Crie uma lista de verificação para realçar a tarefa que completaram</a:t>
                      </a:r>
                    </a:p>
                  </a:txBody>
                  <a:tcPr marL="68580" marR="68580" marT="0" marB="0"/>
                </a:tc>
                <a:extLst>
                  <a:ext uri="{0D108BD9-81ED-4DB2-BD59-A6C34878D82A}">
                    <a16:rowId xmlns:a16="http://schemas.microsoft.com/office/drawing/2014/main" val="10002"/>
                  </a:ext>
                </a:extLst>
              </a:tr>
              <a:tr h="939099">
                <a:tc>
                  <a:txBody>
                    <a:bodyPr/>
                    <a:lstStyle/>
                    <a:p>
                      <a:pPr algn="ctr"/>
                      <a:r>
                        <a:rPr lang="pt-PT" dirty="1" b="1"/>
                        <a:t>7.</a:t>
                      </a:r>
                      <a:r>
                        <a:rPr lang="pt-PT" dirty="1" baseline="0" b="1"/>
                        <a:t> </a:t>
                      </a:r>
                      <a:r>
                        <a:rPr lang="pt-PT" dirty="1" sz="1800" i="1" b="1">
                          <a:solidFill>
                            <a:schemeClr val="dk1"/>
                          </a:solidFill>
                          <a:latin typeface="+mn-lt"/>
                          <a:ea typeface="+mn-ea"/>
                          <a:cs typeface="+mn-cs"/>
                        </a:rPr>
                        <a:t>Promover interações sociais</a:t>
                      </a:r>
                      <a:r>
                        <a:rPr lang="pt-PT" dirty="1"/>
                        <a:t> </a:t>
                      </a:r>
                    </a:p>
                  </a:txBody>
                  <a:tcPr/>
                </a:tc>
                <a:tc>
                  <a:txBody>
                    <a:bodyPr/>
                    <a:lstStyle/>
                    <a:p>
                      <a:pPr algn="just"/>
                      <a:r>
                        <a:rPr lang="pt-PT" dirty="1" sz="1800"/>
                        <a:t>-Inclua atividades cooperativas de grupo na sala de aula e selecione cuidadosamente onde colocar o aluno com sinais de comportamento de interiorização.</a:t>
                      </a:r>
                      <a:r>
                        <a:rPr lang="pt-PT" dirty="1" sz="1800">
                          <a:solidFill>
                            <a:schemeClr val="dk1"/>
                          </a:solidFill>
                          <a:latin typeface="+mn-lt"/>
                          <a:ea typeface="+mn-ea"/>
                          <a:cs typeface="+mn-cs"/>
                        </a:rPr>
                        <a:t> </a:t>
                      </a:r>
                      <a:r>
                        <a:rPr lang="pt-PT" dirty="1" sz="1800">
                          <a:solidFill>
                            <a:schemeClr val="dk1"/>
                          </a:solidFill>
                          <a:latin typeface="+mn-lt"/>
                          <a:ea typeface="+mn-ea"/>
                          <a:cs typeface="+mn-cs"/>
                        </a:rPr>
                        <a:t>Isto poderá aumentar a probabilidade de eles poderem apreciar algumas interações positivas</a:t>
                      </a:r>
                      <a:r>
                        <a:rPr lang="pt-PT" dirty="1"/>
                        <a:t> </a:t>
                      </a:r>
                    </a:p>
                  </a:txBody>
                  <a:tcPr/>
                </a:tc>
                <a:extLst>
                  <a:ext uri="{0D108BD9-81ED-4DB2-BD59-A6C34878D82A}">
                    <a16:rowId xmlns:a16="http://schemas.microsoft.com/office/drawing/2014/main" val="10003"/>
                  </a:ext>
                </a:extLst>
              </a:tr>
              <a:tr h="1173874">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pt-PT" dirty="1" b="1"/>
                        <a:t>8.</a:t>
                      </a:r>
                      <a:r>
                        <a:rPr lang="pt-PT" dirty="1" baseline="0" b="1"/>
                        <a:t> </a:t>
                      </a:r>
                      <a:r>
                        <a:rPr lang="pt-PT" dirty="1" sz="1800" i="1" b="1">
                          <a:solidFill>
                            <a:schemeClr val="dk1"/>
                          </a:solidFill>
                          <a:latin typeface="+mn-lt"/>
                          <a:ea typeface="+mn-ea"/>
                          <a:cs typeface="+mn-cs"/>
                        </a:rPr>
                        <a:t>Ajudá-los a experimentar o sucesso e o pensamento positivo sobre si próprios</a:t>
                      </a:r>
                      <a:r>
                        <a:rPr lang="pt-PT" dirty="1"/>
                        <a:t> </a:t>
                      </a:r>
                    </a:p>
                  </a:txBody>
                  <a:tcPr/>
                </a:tc>
                <a:tc>
                  <a:txBody>
                    <a:bodyPr/>
                    <a:lstStyle/>
                    <a:p>
                      <a:r>
                        <a:rPr lang="pt-PT" dirty="1" sz="1800"/>
                        <a:t>-Os professores podem ajudar, fazendo corresponder as tarefas sociais e académicas aos níveis de aptidão das crianças ou pouco mais além, para que estas obtenham sucessos de forma repetida e com altos índices de precisão.</a:t>
                      </a:r>
                      <a:r>
                        <a:rPr lang="pt-PT" dirty="1" sz="1800">
                          <a:solidFill>
                            <a:schemeClr val="dk1"/>
                          </a:solidFill>
                          <a:latin typeface="+mn-lt"/>
                          <a:ea typeface="+mn-ea"/>
                          <a:cs typeface="+mn-cs"/>
                        </a:rPr>
                        <a:t> </a:t>
                      </a:r>
                    </a:p>
                  </a:txBody>
                  <a:tcP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392962149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981199" y="152718"/>
            <a:ext cx="7434263" cy="1404074"/>
          </a:xfrm>
        </p:spPr>
        <p:txBody>
          <a:bodyPr/>
          <a:lstStyle/>
          <a:p>
            <a:r>
              <a:rPr lang="pt-PT" dirty="1" b="0">
                <a:latin typeface="Times New Roman" charset="0"/>
                <a:ea typeface="Times New Roman" charset="0"/>
                <a:cs typeface="Times New Roman" charset="0"/>
              </a:rPr>
              <a:t>O que é que eu sei sobre o Zach?</a:t>
            </a:r>
            <a:r>
              <a:rPr lang="pt-PT" dirty="1" b="0">
                <a:latin typeface="Times New Roman" charset="0"/>
                <a:ea typeface="Times New Roman" charset="0"/>
                <a:cs typeface="Times New Roman" charset="0"/>
              </a:rPr>
              <a:t> </a:t>
            </a:r>
          </a:p>
        </p:txBody>
      </p:sp>
      <p:sp>
        <p:nvSpPr>
          <p:cNvPr id="4" name="Zástupný objekt pre obsah 2"/>
          <p:cNvSpPr>
            <a:spLocks noGrp="1"/>
          </p:cNvSpPr>
          <p:nvPr>
            <p:ph idx="1"/>
          </p:nvPr>
        </p:nvSpPr>
        <p:spPr>
          <a:xfrm>
            <a:off x="1613263" y="1556792"/>
            <a:ext cx="8965474" cy="5148490"/>
          </a:xfrm>
        </p:spPr>
        <p:txBody>
          <a:bodyPr>
            <a:noAutofit/>
          </a:bodyPr>
          <a:lstStyle/>
          <a:p>
            <a:pPr algn="just">
              <a:lnSpc>
                <a:spcPct val="115000"/>
              </a:lnSpc>
            </a:pPr>
            <a:r>
              <a:rPr lang="pt-PT" dirty="1" sz="2800" b="0">
                <a:latin typeface="Times New Roman" panose="02020603050405020304" pitchFamily="18" charset="0"/>
                <a:ea typeface="Times New Roman" panose="02020603050405020304" pitchFamily="18" charset="0"/>
                <a:cs typeface="Times New Roman" panose="02020603050405020304" pitchFamily="18" charset="0"/>
              </a:rPr>
              <a:t>O Zachary chega frequentemente atrasado à escola. Parece muito desatento e não tem muitos amigos, porque os seus colegas acham-no "estranho".</a:t>
            </a:r>
            <a:r>
              <a:rPr lang="pt-PT" dirty="1" sz="2800" b="0">
                <a:latin typeface="Times New Roman" panose="02020603050405020304" pitchFamily="18" charset="0"/>
                <a:ea typeface="Times New Roman" panose="02020603050405020304" pitchFamily="18" charset="0"/>
                <a:cs typeface="Times New Roman" panose="02020603050405020304" pitchFamily="18" charset="0"/>
              </a:rPr>
              <a:t> </a:t>
            </a:r>
            <a:r>
              <a:rPr lang="pt-PT" dirty="1" sz="2800" b="0">
                <a:latin typeface="Times New Roman" panose="02020603050405020304" pitchFamily="18" charset="0"/>
                <a:ea typeface="Times New Roman" panose="02020603050405020304" pitchFamily="18" charset="0"/>
                <a:cs typeface="Times New Roman" panose="02020603050405020304" pitchFamily="18" charset="0"/>
              </a:rPr>
              <a:t>Geralmente, precisa de consultar os trabalhos de casa ou da escola várias vezes depois de ter sido feito, o que o faz muitas vezes entregá-los depois do prazo.</a:t>
            </a:r>
            <a:r>
              <a:rPr lang="pt-PT" dirty="1" sz="2800" b="0">
                <a:latin typeface="Times New Roman" panose="02020603050405020304" pitchFamily="18" charset="0"/>
                <a:ea typeface="Times New Roman" panose="02020603050405020304" pitchFamily="18" charset="0"/>
                <a:cs typeface="Times New Roman" panose="02020603050405020304" pitchFamily="18" charset="0"/>
              </a:rPr>
              <a:t> </a:t>
            </a:r>
            <a:r>
              <a:rPr lang="pt-PT" dirty="1" sz="2800" b="0">
                <a:latin typeface="Times New Roman" panose="02020603050405020304" pitchFamily="18" charset="0"/>
                <a:ea typeface="Times New Roman" panose="02020603050405020304" pitchFamily="18" charset="0"/>
                <a:cs typeface="Times New Roman" panose="02020603050405020304" pitchFamily="18" charset="0"/>
              </a:rPr>
              <a:t>O mesmo acontece depois de a escola ter terminado. Geralmente regressa algumas vezes para verificar se levou tudo.</a:t>
            </a:r>
            <a:r>
              <a:rPr lang="pt-PT" dirty="1" sz="2800" b="0">
                <a:latin typeface="Times New Roman" panose="02020603050405020304" pitchFamily="18" charset="0"/>
                <a:ea typeface="Times New Roman" panose="02020603050405020304" pitchFamily="18" charset="0"/>
                <a:cs typeface="Times New Roman" panose="02020603050405020304" pitchFamily="18" charset="0"/>
              </a:rPr>
              <a:t> </a:t>
            </a:r>
            <a:r>
              <a:rPr lang="pt-PT" dirty="1" sz="2800" b="0">
                <a:latin typeface="Times New Roman" panose="02020603050405020304" pitchFamily="18" charset="0"/>
                <a:ea typeface="Times New Roman" panose="02020603050405020304" pitchFamily="18" charset="0"/>
                <a:cs typeface="Times New Roman" panose="02020603050405020304" pitchFamily="18" charset="0"/>
              </a:rPr>
              <a:t>Ele pede para ir à casa de banho várias vezes durante a aula, ou seja, interrompendo os seus colegas de turma, e se a menina Samantha o proibir de ir, fica nervoso e ainda mais desconcentrado.</a:t>
            </a:r>
            <a:r>
              <a:rPr lang="pt-PT" dirty="1" sz="2800" b="0">
                <a:latin typeface="Times New Roman" panose="02020603050405020304" pitchFamily="18" charset="0"/>
                <a:ea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302350132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1881158" y="2786058"/>
            <a:ext cx="8072494" cy="1297250"/>
          </a:xfrm>
        </p:spPr>
        <p:txBody>
          <a:bodyPr/>
          <a:lstStyle/>
          <a:p>
            <a:pPr algn="ctr"/>
            <a:r>
              <a:rPr lang="pt-PT" dirty="1" sz="4000" b="1"/>
              <a:t>5.</a:t>
            </a:r>
            <a:r>
              <a:rPr lang="pt-PT" dirty="1" sz="4000" b="1"/>
              <a:t> </a:t>
            </a:r>
            <a:r>
              <a:rPr lang="pt-PT" dirty="1" sz="4000" b="1"/>
              <a:t>Fases da construção de uma estratégia para trabalhar com um aluno com transtorno obsessivo-compulsivo (TOC)</a:t>
            </a:r>
          </a:p>
        </p:txBody>
      </p:sp>
      <p:sp>
        <p:nvSpPr>
          <p:cNvPr id="3" name="Podnadpis 2"/>
          <p:cNvSpPr>
            <a:spLocks noGrp="1"/>
          </p:cNvSpPr>
          <p:nvPr>
            <p:ph type="subTitle" idx="1"/>
          </p:nvPr>
        </p:nvSpPr>
        <p:spPr>
          <a:xfrm>
            <a:off x="2166910" y="4000504"/>
            <a:ext cx="7283152" cy="576064"/>
          </a:xfrm>
        </p:spPr>
        <p:txBody>
          <a:bodyPr>
            <a:normAutofit/>
          </a:bodyPr>
          <a:lstStyle/>
          <a:p>
            <a:pPr algn="ctr"/>
            <a:r>
              <a:rPr lang="pt-PT" dirty="1"/>
              <a:t> </a:t>
            </a:r>
          </a:p>
        </p:txBody>
      </p:sp>
      <p:pic>
        <p:nvPicPr>
          <p:cNvPr id="5" name="Obrázok 4">
            <a:extLst>
              <a:ext uri="{FF2B5EF4-FFF2-40B4-BE49-F238E27FC236}">
                <a16:creationId xmlns:a16="http://schemas.microsoft.com/office/drawing/2014/main" id="{18DE5815-B6F5-4B90-A312-30FA0020A4D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666844" y="285729"/>
            <a:ext cx="1928826" cy="549715"/>
          </a:xfrm>
          <a:prstGeom prst="rect">
            <a:avLst/>
          </a:prstGeom>
        </p:spPr>
      </p:pic>
      <p:sp>
        <p:nvSpPr>
          <p:cNvPr id="4" name="Rectangle 3">
            <a:extLst>
              <a:ext uri="{FF2B5EF4-FFF2-40B4-BE49-F238E27FC236}">
                <a16:creationId xmlns:a16="http://schemas.microsoft.com/office/drawing/2014/main" id="{577A28BE-81F8-47BC-AF9B-227AEE2932BD}"/>
              </a:ext>
            </a:extLst>
          </p:cNvPr>
          <p:cNvSpPr/>
          <p:nvPr/>
        </p:nvSpPr>
        <p:spPr>
          <a:xfrm>
            <a:off x="1738282" y="785796"/>
            <a:ext cx="3637638" cy="307777"/>
          </a:xfrm>
          <a:prstGeom prst="rect">
            <a:avLst/>
          </a:prstGeom>
        </p:spPr>
        <p:txBody>
          <a:bodyPr wrap="square">
            <a:spAutoFit/>
          </a:bodyPr>
          <a:lstStyle/>
          <a:p>
            <a:pPr algn="ctr"/>
            <a:r>
              <a:rPr lang="pt-PT" dirty="1" sz="1400" b="1">
                <a:solidFill>
                  <a:prstClr val="black"/>
                </a:solidFill>
                <a:latin typeface="Arial"/>
              </a:rPr>
              <a:t>ERASMUS + 2019-1-PL01- KA201-06486</a:t>
            </a:r>
          </a:p>
        </p:txBody>
      </p:sp>
    </p:spTree>
    <p:extLst>
      <p:ext uri="{BB962C8B-B14F-4D97-AF65-F5344CB8AC3E}">
        <p14:creationId xmlns:p14="http://schemas.microsoft.com/office/powerpoint/2010/main" val="162296648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951484" y="260648"/>
            <a:ext cx="5791200" cy="756002"/>
          </a:xfrm>
        </p:spPr>
        <p:txBody>
          <a:bodyPr/>
          <a:lstStyle/>
          <a:p>
            <a:r>
              <a:rPr lang="pt-PT" dirty="1" b="0"/>
              <a:t>Introdução</a:t>
            </a:r>
          </a:p>
        </p:txBody>
      </p:sp>
      <p:sp>
        <p:nvSpPr>
          <p:cNvPr id="3" name="Zástupný objekt pre obsah 2"/>
          <p:cNvSpPr>
            <a:spLocks noGrp="1"/>
          </p:cNvSpPr>
          <p:nvPr>
            <p:ph idx="1"/>
          </p:nvPr>
        </p:nvSpPr>
        <p:spPr>
          <a:xfrm>
            <a:off x="1847528" y="1268760"/>
            <a:ext cx="8392988" cy="5184576"/>
          </a:xfrm>
        </p:spPr>
        <p:txBody>
          <a:bodyPr>
            <a:normAutofit/>
          </a:bodyPr>
          <a:lstStyle/>
          <a:p>
            <a:pPr marL="342900" indent="-342900">
              <a:buFont typeface="Arial" charset="0"/>
              <a:buChar char="•"/>
            </a:pPr>
            <a:r>
              <a:rPr lang="pt-PT" dirty="1" b="0"/>
              <a:t>O </a:t>
            </a:r>
            <a:r>
              <a:rPr lang="pt-PT" dirty="1" b="1"/>
              <a:t>transtorno obsessivo-compulsivo (TOC)</a:t>
            </a:r>
            <a:r>
              <a:rPr lang="pt-PT" dirty="1" b="0"/>
              <a:t> é um transtorno neurológico que afeta cerca de 1 por cento das crianças em idade escolar.</a:t>
            </a:r>
            <a:r>
              <a:rPr lang="pt-PT" dirty="1" b="0"/>
              <a:t> </a:t>
            </a:r>
          </a:p>
          <a:p>
            <a:pPr marL="342900" indent="-342900">
              <a:buFont typeface="Arial" charset="0"/>
              <a:buChar char="•"/>
            </a:pPr>
            <a:r>
              <a:rPr lang="pt-PT" dirty="1" b="0"/>
              <a:t>O TOC caracteriza-se por obsessões e compulsões recorrentes e involuntárias que provocam ansiedade, consomem tempo, e interferem com o funcionamento típico da escola.</a:t>
            </a:r>
          </a:p>
          <a:p>
            <a:pPr marL="800100" lvl="1" indent="-342900">
              <a:buFont typeface="Arial" charset="0"/>
              <a:buChar char="•"/>
            </a:pPr>
            <a:r>
              <a:rPr lang="pt-PT" dirty="1"/>
              <a:t>As </a:t>
            </a:r>
            <a:r>
              <a:rPr lang="pt-PT" dirty="1" b="1"/>
              <a:t>obsessões</a:t>
            </a:r>
            <a:r>
              <a:rPr lang="pt-PT" dirty="1"/>
              <a:t> são pensamentos, sentimentos ou imagens persistentes que entram na cabeça de um aluno e que são sentidos de forma irracional e excessiva.</a:t>
            </a:r>
            <a:r>
              <a:rPr lang="pt-PT" dirty="1"/>
              <a:t> </a:t>
            </a:r>
            <a:r>
              <a:rPr lang="pt-PT" dirty="1"/>
              <a:t>São pensamentos involuntários, recorrentes e indesejados que causam sentimentos de ansiedade ou pavor.</a:t>
            </a:r>
            <a:r>
              <a:rPr lang="pt-PT" dirty="1"/>
              <a:t> </a:t>
            </a:r>
          </a:p>
          <a:p>
            <a:pPr marL="800100" lvl="1" indent="-342900">
              <a:buFont typeface="Arial" charset="0"/>
              <a:buChar char="•"/>
            </a:pPr>
            <a:r>
              <a:rPr lang="pt-PT" dirty="1"/>
              <a:t>As </a:t>
            </a:r>
            <a:r>
              <a:rPr lang="pt-PT" dirty="1" b="1"/>
              <a:t>compulsões</a:t>
            </a:r>
            <a:r>
              <a:rPr lang="pt-PT" dirty="1"/>
              <a:t> são comportamentos ritualísticos e repetitivos que estão frequentemente associados a uma obsessão e são executados por forma a aliviar a ansiedade causada pela obsessão.</a:t>
            </a:r>
            <a:r>
              <a:rPr lang="pt-PT" dirty="1"/>
              <a:t> </a:t>
            </a:r>
            <a:r>
              <a:rPr lang="pt-PT" dirty="1"/>
              <a:t>Por vezes existe uma ligação clara entre a obsessão e a compulsão (por exemplo, contaminação e lavagem), mas esta pode não ser sempre o caso (por exemplo, os comportamentos de contagem podem ser utilizados para prevenir agressões a terceiros).</a:t>
            </a:r>
            <a:r>
              <a:rPr lang="pt-PT" dirty="1"/>
              <a:t> </a:t>
            </a:r>
          </a:p>
        </p:txBody>
      </p:sp>
    </p:spTree>
    <p:extLst>
      <p:ext uri="{BB962C8B-B14F-4D97-AF65-F5344CB8AC3E}">
        <p14:creationId xmlns:p14="http://schemas.microsoft.com/office/powerpoint/2010/main" val="121519459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981200" y="152718"/>
            <a:ext cx="5791200" cy="828010"/>
          </a:xfrm>
        </p:spPr>
        <p:txBody>
          <a:bodyPr/>
          <a:lstStyle/>
          <a:p>
            <a:r>
              <a:rPr lang="pt-PT" dirty="1" b="0"/>
              <a:t>Causas do Toc</a:t>
            </a:r>
            <a:r>
              <a:rPr lang="pt-PT" dirty="1" b="0"/>
              <a:t> </a:t>
            </a:r>
          </a:p>
        </p:txBody>
      </p:sp>
      <p:sp>
        <p:nvSpPr>
          <p:cNvPr id="3" name="Zástupný objekt pre obsah 2"/>
          <p:cNvSpPr>
            <a:spLocks noGrp="1"/>
          </p:cNvSpPr>
          <p:nvPr>
            <p:ph idx="1"/>
          </p:nvPr>
        </p:nvSpPr>
        <p:spPr>
          <a:xfrm>
            <a:off x="1775520" y="1196752"/>
            <a:ext cx="8640960" cy="5544616"/>
          </a:xfrm>
        </p:spPr>
        <p:txBody>
          <a:bodyPr>
            <a:normAutofit fontScale="92500" lnSpcReduction="10000"/>
          </a:bodyPr>
          <a:lstStyle/>
          <a:p>
            <a:pPr marL="342900" indent="-342900">
              <a:buFont typeface="Arial" charset="0"/>
              <a:buChar char="•"/>
            </a:pPr>
            <a:r>
              <a:rPr lang="pt-PT" dirty="1" b="1" sz="2400"/>
              <a:t>A causa do TOC</a:t>
            </a:r>
            <a:r>
              <a:rPr lang="pt-PT" dirty="1" sz="2400" b="0"/>
              <a:t> é desconhecida, mas estudos sugerem que pode estar relacionado com um desequilíbrio bioquímico que interfere com a forma como o cérebro processa a informação e faz com que o cérebro envie falsas mensagens de perigo.</a:t>
            </a:r>
          </a:p>
          <a:p>
            <a:pPr marL="342900" indent="-342900">
              <a:buFont typeface="Arial" charset="0"/>
              <a:buChar char="•"/>
            </a:pPr>
            <a:r>
              <a:rPr lang="pt-PT" dirty="1" sz="2400" b="0"/>
              <a:t>O TOC pode ser uma resposta adquirida para reduzir a ansiedade ou pode ser despoletado por um evento stressante.</a:t>
            </a:r>
            <a:r>
              <a:rPr lang="pt-PT" dirty="1" sz="2400" b="0"/>
              <a:t> </a:t>
            </a:r>
          </a:p>
          <a:p>
            <a:pPr marL="342900" indent="-342900">
              <a:buFont typeface="Arial" charset="0"/>
              <a:buChar char="•"/>
            </a:pPr>
            <a:r>
              <a:rPr lang="pt-PT" dirty="1" sz="2400" b="0"/>
              <a:t>As potenciais causas do TOC, envolvendo uma de ou uma combinação de ambas, são:</a:t>
            </a:r>
            <a:r>
              <a:rPr lang="pt-PT" dirty="1" sz="2400" b="0"/>
              <a:t> </a:t>
            </a:r>
          </a:p>
          <a:p>
            <a:pPr marL="800100" lvl="1" indent="-342900">
              <a:buFont typeface="Arial" charset="0"/>
              <a:buChar char="•"/>
            </a:pPr>
            <a:r>
              <a:rPr lang="pt-PT" dirty="1" sz="2400"/>
              <a:t>neurobiológico,</a:t>
            </a:r>
            <a:r>
              <a:rPr lang="pt-PT" dirty="1" sz="2400"/>
              <a:t> </a:t>
            </a:r>
          </a:p>
          <a:p>
            <a:pPr marL="800100" lvl="1" indent="-342900">
              <a:buFont typeface="Arial" charset="0"/>
              <a:buChar char="•"/>
            </a:pPr>
            <a:r>
              <a:rPr lang="pt-PT" dirty="1" sz="2400"/>
              <a:t>genético,</a:t>
            </a:r>
            <a:r>
              <a:rPr lang="pt-PT" dirty="1" sz="2400"/>
              <a:t> </a:t>
            </a:r>
          </a:p>
          <a:p>
            <a:pPr marL="800100" lvl="1" indent="-342900">
              <a:buFont typeface="Arial" charset="0"/>
              <a:buChar char="•"/>
            </a:pPr>
            <a:r>
              <a:rPr lang="pt-PT" dirty="1" sz="2400"/>
              <a:t>comportamentos adquiridos,</a:t>
            </a:r>
            <a:r>
              <a:rPr lang="pt-PT" dirty="1" sz="2400"/>
              <a:t> </a:t>
            </a:r>
          </a:p>
          <a:p>
            <a:pPr marL="800100" lvl="1" indent="-342900">
              <a:buFont typeface="Arial" charset="0"/>
              <a:buChar char="•"/>
            </a:pPr>
            <a:r>
              <a:rPr lang="pt-PT" dirty="1" sz="2400"/>
              <a:t>gravidez,</a:t>
            </a:r>
            <a:r>
              <a:rPr lang="pt-PT" dirty="1" sz="2400"/>
              <a:t> </a:t>
            </a:r>
          </a:p>
          <a:p>
            <a:pPr marL="800100" lvl="1" indent="-342900">
              <a:buFont typeface="Arial" charset="0"/>
              <a:buChar char="•"/>
            </a:pPr>
            <a:r>
              <a:rPr lang="pt-PT" dirty="1" sz="2400"/>
              <a:t>fatores ambientais,</a:t>
            </a:r>
            <a:r>
              <a:rPr lang="pt-PT" dirty="1" sz="2400"/>
              <a:t> </a:t>
            </a:r>
          </a:p>
          <a:p>
            <a:pPr marL="800100" lvl="1" indent="-342900">
              <a:buFont typeface="Arial" charset="0"/>
              <a:buChar char="•"/>
            </a:pPr>
            <a:r>
              <a:rPr lang="pt-PT" dirty="1" sz="2400"/>
              <a:t>eventos específicos que desencadeiam a desordem num determinado indivíduo num determinado momento.</a:t>
            </a:r>
          </a:p>
        </p:txBody>
      </p:sp>
    </p:spTree>
    <p:extLst>
      <p:ext uri="{BB962C8B-B14F-4D97-AF65-F5344CB8AC3E}">
        <p14:creationId xmlns:p14="http://schemas.microsoft.com/office/powerpoint/2010/main" val="206077469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981200" y="152718"/>
            <a:ext cx="5791200" cy="900018"/>
          </a:xfrm>
        </p:spPr>
        <p:txBody>
          <a:bodyPr/>
          <a:lstStyle/>
          <a:p>
            <a:r>
              <a:rPr lang="pt-PT" dirty="1" b="0"/>
              <a:t>Sintomas de Toc</a:t>
            </a:r>
          </a:p>
        </p:txBody>
      </p:sp>
      <p:sp>
        <p:nvSpPr>
          <p:cNvPr id="3" name="Zástupný objekt pre obsah 2"/>
          <p:cNvSpPr>
            <a:spLocks noGrp="1"/>
          </p:cNvSpPr>
          <p:nvPr>
            <p:ph idx="1"/>
          </p:nvPr>
        </p:nvSpPr>
        <p:spPr>
          <a:xfrm>
            <a:off x="1847528" y="1196752"/>
            <a:ext cx="8280920" cy="5472608"/>
          </a:xfrm>
        </p:spPr>
        <p:txBody>
          <a:bodyPr>
            <a:normAutofit fontScale="92500" lnSpcReduction="10000"/>
          </a:bodyPr>
          <a:lstStyle/>
          <a:p>
            <a:r>
              <a:rPr lang="pt-PT" dirty="1" i="1" u="sng"/>
              <a:t>Obsessões comuns em indivíduos com TOC:</a:t>
            </a:r>
          </a:p>
          <a:p>
            <a:pPr marL="342900" indent="-342900">
              <a:buFont typeface="Arial" charset="0"/>
              <a:buChar char="•"/>
            </a:pPr>
            <a:r>
              <a:rPr lang="pt-PT" dirty="1" i="1" sz="2400"/>
              <a:t>Lavagem e Limpeza </a:t>
            </a:r>
            <a:r>
              <a:rPr lang="pt-PT" dirty="1" b="0" sz="2400"/>
              <a:t>(por exemplo, banhos excessivos, lavagem das mãos, limpeza da casa).</a:t>
            </a:r>
          </a:p>
          <a:p>
            <a:pPr marL="342900" indent="-342900">
              <a:buFont typeface="Arial" charset="0"/>
              <a:buChar char="•"/>
            </a:pPr>
            <a:r>
              <a:rPr lang="pt-PT" dirty="1" i="1" sz="2400"/>
              <a:t>Verificação</a:t>
            </a:r>
            <a:r>
              <a:rPr lang="pt-PT" dirty="1" b="0" sz="2400"/>
              <a:t> (por exemplo, fechaduras, aparelhos, papelada, percursos de condução).</a:t>
            </a:r>
          </a:p>
          <a:p>
            <a:pPr marL="342900" indent="-342900">
              <a:buFont typeface="Arial" charset="0"/>
              <a:buChar char="•"/>
            </a:pPr>
            <a:r>
              <a:rPr lang="pt-PT" dirty="1" i="1" sz="2400"/>
              <a:t>Contagem </a:t>
            </a:r>
            <a:r>
              <a:rPr lang="pt-PT" dirty="1" b="0" sz="2400"/>
              <a:t>(por exemplo, preferências por números pares ou ímpares, números tabulados).</a:t>
            </a:r>
          </a:p>
          <a:p>
            <a:pPr marL="342900" indent="-342900">
              <a:buFont typeface="Arial" charset="0"/>
              <a:buChar char="•"/>
            </a:pPr>
            <a:r>
              <a:rPr lang="pt-PT" dirty="1" i="1" sz="2400"/>
              <a:t>Ações ou Pensamentos Repetidos </a:t>
            </a:r>
            <a:r>
              <a:rPr lang="pt-PT" dirty="1" b="0" sz="2400"/>
              <a:t>(por exemplo, ligar/desligar luzes, subir/descer em cadeiras, reler, reescrever).</a:t>
            </a:r>
          </a:p>
          <a:p>
            <a:pPr marL="342900" indent="-342900">
              <a:buFont typeface="Arial" charset="0"/>
              <a:buChar char="•"/>
            </a:pPr>
            <a:r>
              <a:rPr lang="pt-PT" dirty="1" i="1" sz="2400"/>
              <a:t>Necessidade de Perguntar ou Confessar </a:t>
            </a:r>
            <a:r>
              <a:rPr lang="pt-PT" dirty="1" b="0" sz="2400"/>
              <a:t>(por exemplo, pedir reafirmação).</a:t>
            </a:r>
          </a:p>
          <a:p>
            <a:pPr marL="342900" indent="-342900">
              <a:buFont typeface="Arial" charset="0"/>
              <a:buChar char="•"/>
            </a:pPr>
            <a:r>
              <a:rPr lang="pt-PT" dirty="1" i="1" sz="2400"/>
              <a:t>Acumulação compulsiva</a:t>
            </a:r>
            <a:r>
              <a:rPr lang="pt-PT" dirty="1" b="0" sz="2400"/>
              <a:t> (por exemplo, revistas, flyers, roupa, informações).</a:t>
            </a:r>
          </a:p>
          <a:p>
            <a:pPr marL="342900" indent="-342900">
              <a:buFont typeface="Arial" charset="0"/>
              <a:buChar char="•"/>
            </a:pPr>
            <a:r>
              <a:rPr lang="pt-PT" dirty="1" i="1" sz="2400"/>
              <a:t>Encomendas e Organização</a:t>
            </a:r>
            <a:r>
              <a:rPr lang="pt-PT" dirty="1" b="0" sz="2400"/>
              <a:t> (por exemplo, necessidade de as coisas estarem direitas, sequenciadas, ou numa determinada ordem).</a:t>
            </a:r>
          </a:p>
          <a:p>
            <a:pPr marL="342900" indent="-342900">
              <a:buFont typeface="Arial" charset="0"/>
              <a:buChar char="•"/>
            </a:pPr>
            <a:r>
              <a:rPr lang="pt-PT" dirty="1" i="1" sz="2400"/>
              <a:t>Repetição de Palavras, Frases, ou Preces para Si Próprio </a:t>
            </a:r>
            <a:r>
              <a:rPr lang="pt-PT" dirty="1" b="0" sz="2400"/>
              <a:t>(por exemplo, repetição de palavras "seguras", orações).</a:t>
            </a:r>
          </a:p>
        </p:txBody>
      </p:sp>
    </p:spTree>
    <p:extLst>
      <p:ext uri="{BB962C8B-B14F-4D97-AF65-F5344CB8AC3E}">
        <p14:creationId xmlns:p14="http://schemas.microsoft.com/office/powerpoint/2010/main" val="12085296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847528" y="116632"/>
            <a:ext cx="6131024" cy="1224136"/>
          </a:xfrm>
        </p:spPr>
        <p:txBody>
          <a:bodyPr/>
          <a:lstStyle/>
          <a:p>
            <a:r>
              <a:rPr lang="pt-PT" dirty="1" b="0"/>
              <a:t>Sintomas de dificuldades de aprendizagem específicas</a:t>
            </a:r>
          </a:p>
        </p:txBody>
      </p:sp>
      <p:sp>
        <p:nvSpPr>
          <p:cNvPr id="3" name="Zástupný objekt pre obsah 2"/>
          <p:cNvSpPr>
            <a:spLocks noGrp="1"/>
          </p:cNvSpPr>
          <p:nvPr>
            <p:ph idx="1"/>
          </p:nvPr>
        </p:nvSpPr>
        <p:spPr>
          <a:xfrm>
            <a:off x="1847528" y="1412776"/>
            <a:ext cx="8424936" cy="5328592"/>
          </a:xfrm>
        </p:spPr>
        <p:txBody>
          <a:bodyPr>
            <a:normAutofit fontScale="92500" lnSpcReduction="10000"/>
          </a:bodyPr>
          <a:lstStyle/>
          <a:p>
            <a:r>
              <a:rPr lang="pt-PT" dirty="1"/>
              <a:t>A) Manifestações disléxicas</a:t>
            </a:r>
          </a:p>
          <a:p>
            <a:pPr marL="274320" lvl="1" indent="0">
              <a:buNone/>
            </a:pPr>
            <a:r>
              <a:rPr lang="pt-PT" dirty="1" b="0"/>
              <a:t>-as crianças podem ter dificuldade com as seguintes capacidades:</a:t>
            </a:r>
          </a:p>
          <a:p>
            <a:pPr lvl="1"/>
            <a:r>
              <a:rPr lang="pt-PT" dirty="1" b="0"/>
              <a:t>Leitura a um ritmo normal</a:t>
            </a:r>
          </a:p>
          <a:p>
            <a:pPr lvl="1"/>
            <a:r>
              <a:rPr lang="pt-PT" dirty="1" b="0"/>
              <a:t>Compreender o que lêem</a:t>
            </a:r>
          </a:p>
          <a:p>
            <a:pPr lvl="1"/>
            <a:r>
              <a:rPr lang="pt-PT" dirty="1" b="0"/>
              <a:t>Recordar com precisão o que lêem</a:t>
            </a:r>
          </a:p>
          <a:p>
            <a:pPr lvl="1"/>
            <a:r>
              <a:rPr lang="pt-PT" dirty="1" b="0"/>
              <a:t>Fazer inferências com base na sua leitura</a:t>
            </a:r>
          </a:p>
          <a:p>
            <a:pPr lvl="1"/>
            <a:r>
              <a:rPr lang="pt-PT" dirty="1" b="0"/>
              <a:t>Soletrar</a:t>
            </a:r>
          </a:p>
          <a:p>
            <a:pPr marL="274320" lvl="1" indent="0">
              <a:buNone/>
            </a:pPr>
            <a:endParaRPr lang="pl-PL" dirty="0"/>
          </a:p>
          <a:p>
            <a:r>
              <a:rPr lang="pt-PT" dirty="1"/>
              <a:t>B) Manifestações disgráficas</a:t>
            </a:r>
          </a:p>
          <a:p>
            <a:pPr lvl="1"/>
            <a:r>
              <a:rPr lang="pt-PT" dirty="1" b="0"/>
              <a:t>escrita ilegível, apesar do tempo e atenção suficientes para a tarefa,</a:t>
            </a:r>
          </a:p>
          <a:p>
            <a:pPr lvl="1"/>
            <a:r>
              <a:rPr lang="pt-PT" dirty="1"/>
              <a:t>caligrafia lenta e trabalhosa</a:t>
            </a:r>
          </a:p>
          <a:p>
            <a:pPr lvl="1"/>
            <a:r>
              <a:rPr lang="pt-PT" dirty="1"/>
              <a:t>caligrafia que é difícil de ler</a:t>
            </a:r>
          </a:p>
          <a:p>
            <a:pPr lvl="1"/>
            <a:r>
              <a:rPr lang="pt-PT" dirty="1"/>
              <a:t>dificuldade em escrever os pensamentos</a:t>
            </a:r>
          </a:p>
          <a:p>
            <a:pPr lvl="1"/>
            <a:r>
              <a:rPr lang="pt-PT" dirty="1"/>
              <a:t>texto escrito mal organizado ou difícil de compreender</a:t>
            </a:r>
          </a:p>
          <a:p>
            <a:pPr lvl="1"/>
            <a:r>
              <a:rPr lang="pt-PT" dirty="1"/>
              <a:t>problemas de ortografia, gramática e pontuação</a:t>
            </a:r>
          </a:p>
          <a:p>
            <a:pPr marL="274320" lvl="1" indent="0">
              <a:buNone/>
            </a:pPr>
            <a:endParaRPr lang="sk-SK" b="0" dirty="0"/>
          </a:p>
          <a:p>
            <a:pPr lvl="1"/>
            <a:endParaRPr lang="sk-SK" b="0" dirty="0"/>
          </a:p>
        </p:txBody>
      </p:sp>
    </p:spTree>
    <p:extLst>
      <p:ext uri="{BB962C8B-B14F-4D97-AF65-F5344CB8AC3E}">
        <p14:creationId xmlns:p14="http://schemas.microsoft.com/office/powerpoint/2010/main" val="1179537312"/>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981200" y="152718"/>
            <a:ext cx="5915000" cy="900018"/>
          </a:xfrm>
        </p:spPr>
        <p:txBody>
          <a:bodyPr/>
          <a:lstStyle/>
          <a:p>
            <a:r>
              <a:rPr lang="pt-PT" dirty="1" b="0"/>
              <a:t>Consequências do TOC</a:t>
            </a:r>
          </a:p>
        </p:txBody>
      </p:sp>
      <p:sp>
        <p:nvSpPr>
          <p:cNvPr id="3" name="Zástupný objekt pre obsah 2"/>
          <p:cNvSpPr>
            <a:spLocks noGrp="1"/>
          </p:cNvSpPr>
          <p:nvPr>
            <p:ph idx="1"/>
          </p:nvPr>
        </p:nvSpPr>
        <p:spPr>
          <a:xfrm>
            <a:off x="1847528" y="1268760"/>
            <a:ext cx="8424936" cy="5328592"/>
          </a:xfrm>
        </p:spPr>
        <p:txBody>
          <a:bodyPr>
            <a:normAutofit fontScale="92500" lnSpcReduction="10000"/>
          </a:bodyPr>
          <a:lstStyle/>
          <a:p>
            <a:pPr marL="342900" indent="-342900">
              <a:buFont typeface="Arial" charset="0"/>
              <a:buChar char="•"/>
            </a:pPr>
            <a:r>
              <a:rPr lang="pt-PT" dirty="1" b="0"/>
              <a:t>Os alunos com TOC têm normalmente um desempenho muito abaixo do seu potencial em áreas de desempenho escolar.</a:t>
            </a:r>
            <a:r>
              <a:rPr lang="pt-PT" dirty="1" b="0"/>
              <a:t> </a:t>
            </a:r>
          </a:p>
          <a:p>
            <a:pPr marL="342900" indent="-342900">
              <a:buFont typeface="Arial" charset="0"/>
              <a:buChar char="•"/>
            </a:pPr>
            <a:r>
              <a:rPr lang="pt-PT" dirty="1" b="0"/>
              <a:t>Este declínio no desempenho escolar ocorre frequentemente porque os sintomas do TOC interferem com a concentração e a produtividade.</a:t>
            </a:r>
          </a:p>
          <a:p>
            <a:pPr marL="342900" indent="-342900">
              <a:buFont typeface="Arial" charset="0"/>
              <a:buChar char="•"/>
            </a:pPr>
            <a:r>
              <a:rPr lang="pt-PT" dirty="1" b="0"/>
              <a:t>Alguns alunos podem não ser capazes de terminar os seus trabalhos de casa porque estão frequentemente a apagar, refazer e a aperfeiçoar o seu trabalho.</a:t>
            </a:r>
          </a:p>
          <a:p>
            <a:pPr marL="342900" indent="-342900">
              <a:buFont typeface="Arial" charset="0"/>
              <a:buChar char="•"/>
            </a:pPr>
            <a:r>
              <a:rPr lang="pt-PT" dirty="1" b="0"/>
              <a:t>Alguns alunos podem ter ataques de ansiedade durante os testes ou ficar demasiado deprimidos para frequentar a escola.</a:t>
            </a:r>
            <a:r>
              <a:rPr lang="pt-PT" dirty="1" b="0"/>
              <a:t> </a:t>
            </a:r>
          </a:p>
          <a:p>
            <a:pPr marL="342900" indent="-342900">
              <a:buFont typeface="Arial" charset="0"/>
              <a:buChar char="•"/>
            </a:pPr>
            <a:r>
              <a:rPr lang="pt-PT" dirty="1" b="0"/>
              <a:t>Os alunos com TOC tendem a ter mais distúrbios de aprendizagem específicos, não-verbais, do que aqueles sem TOC.</a:t>
            </a:r>
          </a:p>
          <a:p>
            <a:pPr marL="342900" indent="-342900">
              <a:buFont typeface="Arial" charset="0"/>
              <a:buChar char="•"/>
            </a:pPr>
            <a:r>
              <a:rPr lang="pt-PT" dirty="1" b="0"/>
              <a:t>Os alunos com TOC podem ter dificuldade em prestar atenção durante as aulas porque têm dificuldade em desvincular-se dos seus próprios pensamentos ou estão envolvidos em rituais mentais em resposta às suas obsessões.</a:t>
            </a:r>
          </a:p>
          <a:p>
            <a:pPr marL="342900" indent="-342900">
              <a:buFont typeface="Arial" charset="0"/>
              <a:buChar char="•"/>
            </a:pPr>
            <a:r>
              <a:rPr lang="pt-PT" dirty="1" b="0"/>
              <a:t>Os alunos com TOC têm frequentemente problemas em iniciar e concluir tarefas atribuídas, prestando atenção nas aulas, e concentrando-se nas atividades em sala de aula.</a:t>
            </a:r>
            <a:r>
              <a:rPr lang="pt-PT" dirty="1" b="0"/>
              <a:t> </a:t>
            </a:r>
          </a:p>
        </p:txBody>
      </p:sp>
    </p:spTree>
    <p:extLst>
      <p:ext uri="{BB962C8B-B14F-4D97-AF65-F5344CB8AC3E}">
        <p14:creationId xmlns:p14="http://schemas.microsoft.com/office/powerpoint/2010/main" val="237980776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981200" y="188640"/>
            <a:ext cx="5791200" cy="759614"/>
          </a:xfrm>
        </p:spPr>
        <p:txBody>
          <a:bodyPr/>
          <a:lstStyle/>
          <a:p>
            <a:r>
              <a:rPr lang="pt-PT" dirty="1" b="0"/>
              <a:t>Intervenções</a:t>
            </a:r>
            <a:r>
              <a:rPr lang="pt-PT" dirty="1" b="0"/>
              <a:t> </a:t>
            </a:r>
          </a:p>
        </p:txBody>
      </p:sp>
      <p:graphicFrame>
        <p:nvGraphicFramePr>
          <p:cNvPr id="4" name="Zástupný objekt pre obsah 3"/>
          <p:cNvGraphicFramePr>
            <a:graphicFrameLocks/>
          </p:cNvGraphicFramePr>
          <p:nvPr/>
        </p:nvGraphicFramePr>
        <p:xfrm>
          <a:off x="1703512" y="1173906"/>
          <a:ext cx="8686800" cy="5354469"/>
        </p:xfrm>
        <a:graphic>
          <a:graphicData uri="http://schemas.openxmlformats.org/drawingml/2006/table">
            <a:tbl>
              <a:tblPr firstRow="1" bandRow="1">
                <a:tableStyleId>{FABFCF23-3B69-468F-B69F-88F6DE6A72F2}</a:tableStyleId>
              </a:tblPr>
              <a:tblGrid>
                <a:gridCol w="3106688">
                  <a:extLst>
                    <a:ext uri="{9D8B030D-6E8A-4147-A177-3AD203B41FA5}">
                      <a16:colId xmlns:a16="http://schemas.microsoft.com/office/drawing/2014/main" val="20000"/>
                    </a:ext>
                  </a:extLst>
                </a:gridCol>
                <a:gridCol w="5580112">
                  <a:extLst>
                    <a:ext uri="{9D8B030D-6E8A-4147-A177-3AD203B41FA5}">
                      <a16:colId xmlns:a16="http://schemas.microsoft.com/office/drawing/2014/main" val="20001"/>
                    </a:ext>
                  </a:extLst>
                </a:gridCol>
              </a:tblGrid>
              <a:tr h="570352">
                <a:tc>
                  <a:txBody>
                    <a:bodyPr/>
                    <a:lstStyle/>
                    <a:p>
                      <a:pPr algn="ctr"/>
                      <a:r>
                        <a:rPr lang="pt-PT" dirty="1"/>
                        <a:t>O que deve fazer?</a:t>
                      </a:r>
                      <a:r>
                        <a:rPr lang="pt-PT" dirty="1" baseline="0"/>
                        <a:t> </a:t>
                      </a:r>
                    </a:p>
                  </a:txBody>
                  <a:tcPr/>
                </a:tc>
                <a:tc>
                  <a:txBody>
                    <a:bodyPr/>
                    <a:lstStyle/>
                    <a:p>
                      <a:pPr algn="ctr"/>
                      <a:r>
                        <a:rPr lang="pt-PT" dirty="1"/>
                        <a:t>Como fazê-lo?</a:t>
                      </a:r>
                      <a:r>
                        <a:rPr lang="pt-PT" dirty="1"/>
                        <a:t> </a:t>
                      </a:r>
                    </a:p>
                  </a:txBody>
                  <a:tcPr/>
                </a:tc>
                <a:extLst>
                  <a:ext uri="{0D108BD9-81ED-4DB2-BD59-A6C34878D82A}">
                    <a16:rowId xmlns:a16="http://schemas.microsoft.com/office/drawing/2014/main" val="10000"/>
                  </a:ext>
                </a:extLst>
              </a:tr>
              <a:tr h="695305">
                <a:tc>
                  <a:txBody>
                    <a:bodyPr/>
                    <a:lstStyle/>
                    <a:p>
                      <a:pPr algn="ctr"/>
                      <a:r>
                        <a:rPr lang="pt-PT" dirty="1" b="1"/>
                        <a:t>1.</a:t>
                      </a:r>
                      <a:r>
                        <a:rPr lang="pt-PT" dirty="1" baseline="0" b="1"/>
                        <a:t> </a:t>
                      </a:r>
                      <a:r>
                        <a:rPr lang="pt-PT" dirty="1" sz="1800" i="1" b="1">
                          <a:solidFill>
                            <a:schemeClr val="dk1"/>
                          </a:solidFill>
                          <a:latin typeface="+mn-lt"/>
                          <a:ea typeface="+mn-ea"/>
                          <a:cs typeface="+mn-cs"/>
                        </a:rPr>
                        <a:t>Tente manter um ambiente de apoio e sem stress.</a:t>
                      </a:r>
                      <a:r>
                        <a:rPr lang="pt-PT" dirty="1"/>
                        <a:t> </a:t>
                      </a:r>
                    </a:p>
                  </a:txBody>
                  <a:tcPr/>
                </a:tc>
                <a:tc>
                  <a:txBody>
                    <a:bodyPr/>
                    <a:lstStyle/>
                    <a:p>
                      <a:r>
                        <a:rPr lang="pt-PT" dirty="1" sz="1800">
                          <a:solidFill>
                            <a:schemeClr val="dk1"/>
                          </a:solidFill>
                          <a:latin typeface="+mn-lt"/>
                          <a:ea typeface="+mn-ea"/>
                          <a:cs typeface="+mn-cs"/>
                        </a:rPr>
                        <a:t>Crie um ambiente positivo, certificando-se de que os alunos saibam, que lhes é permitido cometer erros, etc.</a:t>
                      </a:r>
                      <a:r>
                        <a:rPr lang="pt-PT" dirty="1"/>
                        <a:t> </a:t>
                      </a:r>
                    </a:p>
                  </a:txBody>
                  <a:tcPr/>
                </a:tc>
                <a:extLst>
                  <a:ext uri="{0D108BD9-81ED-4DB2-BD59-A6C34878D82A}">
                    <a16:rowId xmlns:a16="http://schemas.microsoft.com/office/drawing/2014/main" val="10001"/>
                  </a:ext>
                </a:extLst>
              </a:tr>
              <a:tr h="1130383">
                <a:tc>
                  <a:txBody>
                    <a:bodyPr/>
                    <a:lstStyle/>
                    <a:p>
                      <a:pPr algn="ctr"/>
                      <a:r>
                        <a:rPr lang="pt-PT" dirty="1" b="1"/>
                        <a:t>2.</a:t>
                      </a:r>
                      <a:r>
                        <a:rPr lang="pt-PT" dirty="1" b="1"/>
                        <a:t> </a:t>
                      </a:r>
                      <a:r>
                        <a:rPr lang="pt-PT" dirty="1" sz="1800" i="1" b="1">
                          <a:solidFill>
                            <a:schemeClr val="dk1"/>
                          </a:solidFill>
                          <a:latin typeface="+mn-lt"/>
                          <a:ea typeface="+mn-ea"/>
                          <a:cs typeface="+mn-cs"/>
                        </a:rPr>
                        <a:t>Estabeleça regras e expectativas previsíveis e claramente enunciadas</a:t>
                      </a:r>
                      <a:r>
                        <a:rPr lang="pt-PT" dirty="1"/>
                        <a:t> </a:t>
                      </a:r>
                    </a:p>
                  </a:txBody>
                  <a:tcPr/>
                </a:tc>
                <a:tc>
                  <a:txBody>
                    <a:bodyPr/>
                    <a:lstStyle/>
                    <a:p>
                      <a:pPr algn="just">
                        <a:lnSpc>
                          <a:spcPct val="100000"/>
                        </a:lnSpc>
                        <a:spcAft>
                          <a:spcPts val="0"/>
                        </a:spcAft>
                      </a:pPr>
                      <a:r>
                        <a:rPr lang="pt-PT" dirty="1" sz="1800">
                          <a:solidFill>
                            <a:schemeClr val="dk1"/>
                          </a:solidFill>
                          <a:latin typeface="+mn-lt"/>
                          <a:ea typeface="+mn-ea"/>
                          <a:cs typeface="+mn-cs"/>
                        </a:rPr>
                        <a:t>Prestar rotinas estruturadas para os alunos seguirem.</a:t>
                      </a:r>
                      <a:r>
                        <a:rPr lang="pt-PT" dirty="1" sz="1800">
                          <a:solidFill>
                            <a:schemeClr val="dk1"/>
                          </a:solidFill>
                          <a:latin typeface="+mn-lt"/>
                          <a:ea typeface="+mn-ea"/>
                          <a:cs typeface="+mn-cs"/>
                        </a:rPr>
                        <a:t> </a:t>
                      </a:r>
                      <a:r>
                        <a:rPr lang="pt-PT" dirty="1" sz="1800">
                          <a:solidFill>
                            <a:schemeClr val="dk1"/>
                          </a:solidFill>
                          <a:latin typeface="+mn-lt"/>
                          <a:ea typeface="+mn-ea"/>
                          <a:cs typeface="+mn-cs"/>
                        </a:rPr>
                        <a:t>Prestar ao aluno o máximo de atenção possível, se a rotina tiver de mudar</a:t>
                      </a:r>
                      <a:r>
                        <a:rPr lang="pt-PT" dirty="1"/>
                        <a:t> </a:t>
                      </a:r>
                    </a:p>
                  </a:txBody>
                  <a:tcPr marL="68580" marR="68580" marT="0" marB="0" anchor="ctr"/>
                </a:tc>
                <a:extLst>
                  <a:ext uri="{0D108BD9-81ED-4DB2-BD59-A6C34878D82A}">
                    <a16:rowId xmlns:a16="http://schemas.microsoft.com/office/drawing/2014/main" val="10002"/>
                  </a:ext>
                </a:extLst>
              </a:tr>
              <a:tr h="1024822">
                <a:tc>
                  <a:txBody>
                    <a:bodyPr/>
                    <a:lstStyle/>
                    <a:p>
                      <a:pPr algn="ctr"/>
                      <a:r>
                        <a:rPr lang="pt-PT" dirty="1" sz="1800" b="1" i="1">
                          <a:solidFill>
                            <a:schemeClr val="dk1"/>
                          </a:solidFill>
                          <a:latin typeface="+mn-lt"/>
                          <a:ea typeface="+mn-ea"/>
                          <a:cs typeface="+mn-cs"/>
                        </a:rPr>
                        <a:t>3.</a:t>
                      </a:r>
                      <a:r>
                        <a:rPr lang="pt-PT" dirty="1" sz="1800" b="1" i="1">
                          <a:solidFill>
                            <a:schemeClr val="dk1"/>
                          </a:solidFill>
                          <a:latin typeface="+mn-lt"/>
                          <a:ea typeface="+mn-ea"/>
                          <a:cs typeface="+mn-cs"/>
                        </a:rPr>
                        <a:t> </a:t>
                      </a:r>
                      <a:r>
                        <a:rPr lang="pt-PT" dirty="1" sz="1800" b="1" i="1">
                          <a:solidFill>
                            <a:schemeClr val="dk1"/>
                          </a:solidFill>
                          <a:latin typeface="+mn-lt"/>
                          <a:ea typeface="+mn-ea"/>
                          <a:cs typeface="+mn-cs"/>
                        </a:rPr>
                        <a:t>Esteja atento a acontecimentos despoletadores, e procure preveni-los</a:t>
                      </a:r>
                    </a:p>
                  </a:txBody>
                  <a:tcPr/>
                </a:tc>
                <a:tc>
                  <a:txBody>
                    <a:bodyPr/>
                    <a:lstStyle/>
                    <a:p>
                      <a:r>
                        <a:rPr lang="pt-PT" dirty="1" sz="1800">
                          <a:solidFill>
                            <a:schemeClr val="dk1"/>
                          </a:solidFill>
                          <a:latin typeface="+mn-lt"/>
                          <a:ea typeface="+mn-ea"/>
                          <a:cs typeface="+mn-cs"/>
                        </a:rPr>
                        <a:t>É muito importante que os professores saibam que tipo de situações podem desencadear os sintomas.</a:t>
                      </a:r>
                      <a:r>
                        <a:rPr lang="pt-PT" dirty="1" baseline="0" sz="1800">
                          <a:solidFill>
                            <a:schemeClr val="dk1"/>
                          </a:solidFill>
                          <a:latin typeface="+mn-lt"/>
                          <a:ea typeface="+mn-ea"/>
                          <a:cs typeface="+mn-cs"/>
                        </a:rPr>
                        <a:t> </a:t>
                      </a:r>
                    </a:p>
                  </a:txBody>
                  <a:tcPr/>
                </a:tc>
                <a:extLst>
                  <a:ext uri="{0D108BD9-81ED-4DB2-BD59-A6C34878D82A}">
                    <a16:rowId xmlns:a16="http://schemas.microsoft.com/office/drawing/2014/main" val="10003"/>
                  </a:ext>
                </a:extLst>
              </a:tr>
              <a:tr h="1714512">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pt-PT" dirty="1" b="1"/>
                        <a:t>4.</a:t>
                      </a:r>
                      <a:r>
                        <a:rPr lang="pt-PT" dirty="1" b="1"/>
                        <a:t> </a:t>
                      </a:r>
                      <a:r>
                        <a:rPr lang="pt-PT" dirty="1" sz="1800" i="1" b="1">
                          <a:solidFill>
                            <a:schemeClr val="dk1"/>
                          </a:solidFill>
                          <a:latin typeface="+mn-lt"/>
                          <a:ea typeface="+mn-ea"/>
                          <a:cs typeface="+mn-cs"/>
                        </a:rPr>
                        <a:t>Aguarde tempo extra e verifique novamente</a:t>
                      </a:r>
                      <a:r>
                        <a:rPr lang="pt-PT" dirty="1"/>
                        <a:t> </a:t>
                      </a:r>
                    </a:p>
                  </a:txBody>
                  <a:tcPr/>
                </a:tc>
                <a:tc>
                  <a:txBody>
                    <a:bodyPr/>
                    <a:lstStyle/>
                    <a:p>
                      <a:pPr>
                        <a:lnSpc>
                          <a:spcPct val="100000"/>
                        </a:lnSpc>
                      </a:pPr>
                      <a:r>
                        <a:rPr lang="pt-PT" dirty="1" sz="1800">
                          <a:solidFill>
                            <a:schemeClr val="dk1"/>
                          </a:solidFill>
                          <a:latin typeface="+mn-lt"/>
                          <a:ea typeface="+mn-ea"/>
                          <a:cs typeface="+mn-cs"/>
                        </a:rPr>
                        <a:t>Permita a um aluno com TOC que se sinta obrigado a verificar e voltar a verificar os trabalhos de casa, submetê-los após a data prevista, quando tal for viável e justo para os demais alunos.</a:t>
                      </a:r>
                      <a:r>
                        <a:rPr lang="pt-PT" dirty="1" sz="1800">
                          <a:solidFill>
                            <a:schemeClr val="dk1"/>
                          </a:solidFill>
                          <a:latin typeface="+mn-lt"/>
                          <a:ea typeface="+mn-ea"/>
                          <a:cs typeface="+mn-cs"/>
                        </a:rPr>
                        <a:t> </a:t>
                      </a:r>
                      <a:r>
                        <a:rPr lang="pt-PT" dirty="1" sz="1800">
                          <a:solidFill>
                            <a:schemeClr val="dk1"/>
                          </a:solidFill>
                          <a:latin typeface="+mn-lt"/>
                          <a:ea typeface="+mn-ea"/>
                          <a:cs typeface="+mn-cs"/>
                        </a:rPr>
                        <a:t>Conceda tempo extra para completar os testes, se necessário.</a:t>
                      </a:r>
                      <a:r>
                        <a:rPr lang="pt-PT" dirty="1" sz="1800">
                          <a:solidFill>
                            <a:schemeClr val="dk1"/>
                          </a:solidFill>
                          <a:latin typeface="+mn-lt"/>
                          <a:ea typeface="+mn-ea"/>
                          <a:cs typeface="+mn-cs"/>
                        </a:rPr>
                        <a:t> </a:t>
                      </a:r>
                    </a:p>
                  </a:txBody>
                  <a:tcP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155056639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989088" y="260648"/>
            <a:ext cx="5791200" cy="759614"/>
          </a:xfrm>
        </p:spPr>
        <p:txBody>
          <a:bodyPr/>
          <a:lstStyle/>
          <a:p>
            <a:r>
              <a:rPr lang="pt-PT" dirty="1"/>
              <a:t>Intervenções</a:t>
            </a:r>
          </a:p>
        </p:txBody>
      </p:sp>
      <p:graphicFrame>
        <p:nvGraphicFramePr>
          <p:cNvPr id="4" name="Zástupný objekt pre obsah 3"/>
          <p:cNvGraphicFramePr>
            <a:graphicFrameLocks/>
          </p:cNvGraphicFramePr>
          <p:nvPr/>
        </p:nvGraphicFramePr>
        <p:xfrm>
          <a:off x="1703512" y="1173906"/>
          <a:ext cx="8686800" cy="5279431"/>
        </p:xfrm>
        <a:graphic>
          <a:graphicData uri="http://schemas.openxmlformats.org/drawingml/2006/table">
            <a:tbl>
              <a:tblPr firstRow="1" bandRow="1">
                <a:tableStyleId>{FABFCF23-3B69-468F-B69F-88F6DE6A72F2}</a:tableStyleId>
              </a:tblPr>
              <a:tblGrid>
                <a:gridCol w="3106688">
                  <a:extLst>
                    <a:ext uri="{9D8B030D-6E8A-4147-A177-3AD203B41FA5}">
                      <a16:colId xmlns:a16="http://schemas.microsoft.com/office/drawing/2014/main" val="20000"/>
                    </a:ext>
                  </a:extLst>
                </a:gridCol>
                <a:gridCol w="5580112">
                  <a:extLst>
                    <a:ext uri="{9D8B030D-6E8A-4147-A177-3AD203B41FA5}">
                      <a16:colId xmlns:a16="http://schemas.microsoft.com/office/drawing/2014/main" val="20001"/>
                    </a:ext>
                  </a:extLst>
                </a:gridCol>
              </a:tblGrid>
              <a:tr h="534566">
                <a:tc>
                  <a:txBody>
                    <a:bodyPr/>
                    <a:lstStyle/>
                    <a:p>
                      <a:pPr algn="ctr"/>
                      <a:r>
                        <a:rPr lang="pt-PT" dirty="1"/>
                        <a:t>O que deve fazer?</a:t>
                      </a:r>
                      <a:r>
                        <a:rPr lang="pt-PT" dirty="1" baseline="0"/>
                        <a:t> </a:t>
                      </a:r>
                    </a:p>
                  </a:txBody>
                  <a:tcPr/>
                </a:tc>
                <a:tc>
                  <a:txBody>
                    <a:bodyPr/>
                    <a:lstStyle/>
                    <a:p>
                      <a:pPr algn="ctr"/>
                      <a:r>
                        <a:rPr lang="pt-PT" dirty="1"/>
                        <a:t>Como fazê-lo?</a:t>
                      </a:r>
                      <a:r>
                        <a:rPr lang="pt-PT" dirty="1"/>
                        <a:t> </a:t>
                      </a:r>
                    </a:p>
                  </a:txBody>
                  <a:tcPr/>
                </a:tc>
                <a:extLst>
                  <a:ext uri="{0D108BD9-81ED-4DB2-BD59-A6C34878D82A}">
                    <a16:rowId xmlns:a16="http://schemas.microsoft.com/office/drawing/2014/main" val="10000"/>
                  </a:ext>
                </a:extLst>
              </a:tr>
              <a:tr h="1371243">
                <a:tc>
                  <a:txBody>
                    <a:bodyPr/>
                    <a:lstStyle/>
                    <a:p>
                      <a:pPr algn="ctr"/>
                      <a:r>
                        <a:rPr lang="pt-PT" dirty="1" b="1"/>
                        <a:t>5.</a:t>
                      </a:r>
                      <a:r>
                        <a:rPr lang="pt-PT" dirty="1" baseline="0" b="1"/>
                        <a:t> </a:t>
                      </a:r>
                      <a:r>
                        <a:rPr lang="pt-PT" dirty="1" sz="1800" i="1" b="1">
                          <a:solidFill>
                            <a:schemeClr val="dk1"/>
                          </a:solidFill>
                          <a:latin typeface="+mn-lt"/>
                          <a:ea typeface="+mn-ea"/>
                          <a:cs typeface="+mn-cs"/>
                        </a:rPr>
                        <a:t>Faça um sistema de comunicação</a:t>
                      </a:r>
                      <a:r>
                        <a:rPr lang="pt-PT" dirty="1" sz="1800" i="1" b="1">
                          <a:solidFill>
                            <a:schemeClr val="dk1"/>
                          </a:solidFill>
                          <a:latin typeface="+mn-lt"/>
                          <a:ea typeface="+mn-ea"/>
                          <a:cs typeface="+mn-cs"/>
                        </a:rPr>
                        <a:t> </a:t>
                      </a:r>
                    </a:p>
                  </a:txBody>
                  <a:tcPr/>
                </a:tc>
                <a:tc>
                  <a:txBody>
                    <a:bodyPr/>
                    <a:lstStyle/>
                    <a:p>
                      <a:r>
                        <a:rPr lang="pt-PT" dirty="1" sz="1800">
                          <a:solidFill>
                            <a:schemeClr val="dk1"/>
                          </a:solidFill>
                          <a:latin typeface="+mn-lt"/>
                          <a:ea typeface="+mn-ea"/>
                          <a:cs typeface="+mn-cs"/>
                        </a:rPr>
                        <a:t>Se o aluno sentir os sintomas a aparecer, pode fazer sinal e sair da sala de aula, ou ir para um lugar protegido na sala de aula, sem interromper a aula.</a:t>
                      </a:r>
                      <a:r>
                        <a:rPr lang="pt-PT" dirty="1" sz="1800">
                          <a:solidFill>
                            <a:schemeClr val="dk1"/>
                          </a:solidFill>
                          <a:latin typeface="+mn-lt"/>
                          <a:ea typeface="+mn-ea"/>
                          <a:cs typeface="+mn-cs"/>
                        </a:rPr>
                        <a:t> </a:t>
                      </a:r>
                      <a:r>
                        <a:rPr lang="pt-PT" dirty="1" sz="1800">
                          <a:solidFill>
                            <a:schemeClr val="dk1"/>
                          </a:solidFill>
                          <a:latin typeface="+mn-lt"/>
                          <a:ea typeface="+mn-ea"/>
                          <a:cs typeface="+mn-cs"/>
                        </a:rPr>
                        <a:t>Pode evitar um surto embaraçoso e perturbador de sintomas na sala de aula.</a:t>
                      </a:r>
                      <a:r>
                        <a:rPr lang="pt-PT" dirty="1" baseline="0" sz="1800">
                          <a:solidFill>
                            <a:schemeClr val="dk1"/>
                          </a:solidFill>
                          <a:latin typeface="+mn-lt"/>
                          <a:ea typeface="+mn-ea"/>
                          <a:cs typeface="+mn-cs"/>
                        </a:rPr>
                        <a:t> </a:t>
                      </a:r>
                    </a:p>
                  </a:txBody>
                  <a:tcPr/>
                </a:tc>
                <a:extLst>
                  <a:ext uri="{0D108BD9-81ED-4DB2-BD59-A6C34878D82A}">
                    <a16:rowId xmlns:a16="http://schemas.microsoft.com/office/drawing/2014/main" val="10001"/>
                  </a:ext>
                </a:extLst>
              </a:tr>
              <a:tr h="950182">
                <a:tc>
                  <a:txBody>
                    <a:bodyPr/>
                    <a:lstStyle/>
                    <a:p>
                      <a:pPr algn="ctr"/>
                      <a:r>
                        <a:rPr lang="pt-PT" dirty="1" b="1"/>
                        <a:t>6.</a:t>
                      </a:r>
                      <a:r>
                        <a:rPr lang="pt-PT" dirty="1" b="1"/>
                        <a:t> </a:t>
                      </a:r>
                      <a:r>
                        <a:rPr lang="pt-PT" dirty="1" sz="1800" i="1" b="1">
                          <a:solidFill>
                            <a:schemeClr val="dk1"/>
                          </a:solidFill>
                          <a:latin typeface="+mn-lt"/>
                          <a:ea typeface="+mn-ea"/>
                          <a:cs typeface="+mn-cs"/>
                        </a:rPr>
                        <a:t>Eduque os colegas de turma sobre comportamentos associados ao TOC</a:t>
                      </a:r>
                      <a:r>
                        <a:rPr lang="pt-PT" dirty="1"/>
                        <a:t> </a:t>
                      </a:r>
                    </a:p>
                  </a:txBody>
                  <a:tcPr/>
                </a:tc>
                <a:tc>
                  <a:txBody>
                    <a:bodyPr/>
                    <a:lstStyle/>
                    <a:p>
                      <a:pPr algn="just">
                        <a:lnSpc>
                          <a:spcPct val="100000"/>
                        </a:lnSpc>
                        <a:spcAft>
                          <a:spcPts val="0"/>
                        </a:spcAft>
                      </a:pPr>
                      <a:r>
                        <a:rPr lang="pt-PT" dirty="1" sz="1800">
                          <a:solidFill>
                            <a:schemeClr val="dk1"/>
                          </a:solidFill>
                          <a:latin typeface="+mn-lt"/>
                          <a:ea typeface="+mn-ea"/>
                          <a:cs typeface="+mn-cs"/>
                        </a:rPr>
                        <a:t>Ajude os colegas a compreender a importância das diferenças individuais e das modificações necessárias.</a:t>
                      </a:r>
                      <a:r>
                        <a:rPr lang="pt-PT" dirty="1" baseline="0" sz="1800">
                          <a:solidFill>
                            <a:schemeClr val="dk1"/>
                          </a:solidFill>
                          <a:latin typeface="+mn-lt"/>
                          <a:ea typeface="+mn-ea"/>
                          <a:cs typeface="+mn-cs"/>
                        </a:rPr>
                        <a:t> </a:t>
                      </a:r>
                    </a:p>
                  </a:txBody>
                  <a:tcPr marL="68580" marR="68580" marT="0" marB="0" anchor="ctr"/>
                </a:tc>
                <a:extLst>
                  <a:ext uri="{0D108BD9-81ED-4DB2-BD59-A6C34878D82A}">
                    <a16:rowId xmlns:a16="http://schemas.microsoft.com/office/drawing/2014/main" val="10002"/>
                  </a:ext>
                </a:extLst>
              </a:tr>
              <a:tr h="960520">
                <a:tc>
                  <a:txBody>
                    <a:bodyPr/>
                    <a:lstStyle/>
                    <a:p>
                      <a:pPr algn="ctr"/>
                      <a:r>
                        <a:rPr lang="pt-PT" dirty="1" sz="1800" b="1" i="1">
                          <a:solidFill>
                            <a:schemeClr val="dk1"/>
                          </a:solidFill>
                          <a:latin typeface="+mn-lt"/>
                          <a:ea typeface="+mn-ea"/>
                          <a:cs typeface="+mn-cs"/>
                        </a:rPr>
                        <a:t>7.</a:t>
                      </a:r>
                      <a:r>
                        <a:rPr lang="pt-PT" dirty="1" sz="1800" b="1" i="1">
                          <a:solidFill>
                            <a:schemeClr val="dk1"/>
                          </a:solidFill>
                          <a:latin typeface="+mn-lt"/>
                          <a:ea typeface="+mn-ea"/>
                          <a:cs typeface="+mn-cs"/>
                        </a:rPr>
                        <a:t> </a:t>
                      </a:r>
                      <a:r>
                        <a:rPr lang="pt-PT" dirty="1" sz="1800" b="1" i="1">
                          <a:solidFill>
                            <a:schemeClr val="dk1"/>
                          </a:solidFill>
                          <a:latin typeface="+mn-lt"/>
                          <a:ea typeface="+mn-ea"/>
                          <a:cs typeface="+mn-cs"/>
                        </a:rPr>
                        <a:t>Implemente e mantenha uma comunicação regular com os pais do aluno</a:t>
                      </a:r>
                      <a:r>
                        <a:rPr lang="pt-PT" dirty="1"/>
                        <a:t> </a:t>
                      </a:r>
                    </a:p>
                  </a:txBody>
                  <a:tcPr/>
                </a:tc>
                <a:tc>
                  <a:txBody>
                    <a:bodyPr/>
                    <a:lstStyle/>
                    <a:p>
                      <a:r>
                        <a:rPr lang="pt-PT" dirty="1" sz="1800">
                          <a:solidFill>
                            <a:schemeClr val="dk1"/>
                          </a:solidFill>
                          <a:latin typeface="+mn-lt"/>
                          <a:ea typeface="+mn-ea"/>
                          <a:cs typeface="+mn-cs"/>
                        </a:rPr>
                        <a:t>Informe os pais sobre o comportamento positivo do aluno, em vez de apenas contactar os pais quando o aluno se tiver comportado mal.</a:t>
                      </a:r>
                      <a:r>
                        <a:rPr lang="pt-PT" dirty="1"/>
                        <a:t> </a:t>
                      </a:r>
                    </a:p>
                  </a:txBody>
                  <a:tcPr/>
                </a:tc>
                <a:extLst>
                  <a:ext uri="{0D108BD9-81ED-4DB2-BD59-A6C34878D82A}">
                    <a16:rowId xmlns:a16="http://schemas.microsoft.com/office/drawing/2014/main" val="10003"/>
                  </a:ext>
                </a:extLst>
              </a:tr>
              <a:tr h="1371123">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pt-PT" dirty="1" b="1"/>
                        <a:t>8.</a:t>
                      </a:r>
                      <a:r>
                        <a:rPr lang="pt-PT" dirty="1" b="1"/>
                        <a:t> </a:t>
                      </a:r>
                      <a:r>
                        <a:rPr lang="pt-PT" dirty="1" sz="1800" i="1" b="1">
                          <a:solidFill>
                            <a:schemeClr val="dk1"/>
                          </a:solidFill>
                          <a:latin typeface="+mn-lt"/>
                          <a:ea typeface="+mn-ea"/>
                          <a:cs typeface="+mn-cs"/>
                        </a:rPr>
                        <a:t>Seja flexível e disposto a ajustar as expectativas</a:t>
                      </a:r>
                      <a:r>
                        <a:rPr lang="pt-PT" dirty="1"/>
                        <a:t> </a:t>
                      </a:r>
                    </a:p>
                  </a:txBody>
                  <a:tcPr/>
                </a:tc>
                <a:tc>
                  <a:txBody>
                    <a:bodyPr/>
                    <a:lstStyle/>
                    <a:p>
                      <a:pPr>
                        <a:lnSpc>
                          <a:spcPct val="100000"/>
                        </a:lnSpc>
                      </a:pPr>
                      <a:r>
                        <a:rPr lang="pt-PT" dirty="1" sz="1800">
                          <a:solidFill>
                            <a:schemeClr val="dk1"/>
                          </a:solidFill>
                          <a:latin typeface="+mn-lt"/>
                          <a:ea typeface="+mn-ea"/>
                          <a:cs typeface="+mn-cs"/>
                        </a:rPr>
                        <a:t>Compreenda que, uma vez que um aluno com TOC inicia um ritual (isto é, verificar, contar, organizar, executar comportamentos perfeccionistas) na sala de aula, não consegue parar até que este esteja concluído.</a:t>
                      </a:r>
                      <a:r>
                        <a:rPr lang="pt-PT" dirty="1"/>
                        <a:t> </a:t>
                      </a:r>
                    </a:p>
                  </a:txBody>
                  <a:tcP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141563665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847528" y="476672"/>
            <a:ext cx="6131024" cy="1224136"/>
          </a:xfrm>
        </p:spPr>
        <p:txBody>
          <a:bodyPr/>
          <a:lstStyle/>
          <a:p>
            <a:r>
              <a:rPr lang="pt-PT" dirty="1" b="0"/>
              <a:t>Sintomas de dificuldades de aprendizagem específicas</a:t>
            </a:r>
          </a:p>
        </p:txBody>
      </p:sp>
      <p:sp>
        <p:nvSpPr>
          <p:cNvPr id="3" name="Zástupný objekt pre obsah 2"/>
          <p:cNvSpPr>
            <a:spLocks noGrp="1"/>
          </p:cNvSpPr>
          <p:nvPr>
            <p:ph idx="1"/>
          </p:nvPr>
        </p:nvSpPr>
        <p:spPr>
          <a:xfrm>
            <a:off x="1859608" y="2204864"/>
            <a:ext cx="8424936" cy="3024336"/>
          </a:xfrm>
        </p:spPr>
        <p:txBody>
          <a:bodyPr>
            <a:normAutofit/>
          </a:bodyPr>
          <a:lstStyle/>
          <a:p>
            <a:r>
              <a:rPr lang="pt-PT" dirty="1"/>
              <a:t>C) Manifestações discalculares</a:t>
            </a:r>
          </a:p>
          <a:p>
            <a:pPr lvl="1"/>
            <a:r>
              <a:rPr lang="pt-PT" dirty="1" sz="1800"/>
              <a:t>Compreender como funcionam os números e como se relacionam uns com os outros</a:t>
            </a:r>
          </a:p>
          <a:p>
            <a:pPr lvl="1"/>
            <a:r>
              <a:rPr lang="pt-PT" dirty="1" sz="1800"/>
              <a:t>Calcular problemas matemáticos</a:t>
            </a:r>
          </a:p>
          <a:p>
            <a:pPr lvl="1"/>
            <a:r>
              <a:rPr lang="pt-PT" dirty="1" sz="1800"/>
              <a:t>Memorizar os cálculos básicos</a:t>
            </a:r>
          </a:p>
          <a:p>
            <a:pPr lvl="1"/>
            <a:r>
              <a:rPr lang="pt-PT" dirty="1" sz="1800"/>
              <a:t>Utilizar símbolos matemáticos</a:t>
            </a:r>
          </a:p>
          <a:p>
            <a:pPr lvl="1"/>
            <a:r>
              <a:rPr lang="pt-PT" dirty="1" sz="1800"/>
              <a:t>Entender problemas de palavras</a:t>
            </a:r>
          </a:p>
          <a:p>
            <a:pPr lvl="1"/>
            <a:r>
              <a:rPr lang="pt-PT" dirty="1" sz="1800"/>
              <a:t>Organizar e registar informação enquanto resolve um problema de matemática</a:t>
            </a:r>
          </a:p>
          <a:p>
            <a:pPr lvl="1"/>
            <a:endParaRPr lang="sk-SK" sz="1800" dirty="0"/>
          </a:p>
        </p:txBody>
      </p:sp>
    </p:spTree>
    <p:extLst>
      <p:ext uri="{BB962C8B-B14F-4D97-AF65-F5344CB8AC3E}">
        <p14:creationId xmlns:p14="http://schemas.microsoft.com/office/powerpoint/2010/main" val="11449064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981200" y="332656"/>
            <a:ext cx="5791200" cy="831622"/>
          </a:xfrm>
        </p:spPr>
        <p:txBody>
          <a:bodyPr/>
          <a:lstStyle/>
          <a:p>
            <a:r>
              <a:rPr lang="pt-PT" dirty="1" b="0"/>
              <a:t>consequências</a:t>
            </a:r>
          </a:p>
        </p:txBody>
      </p:sp>
      <p:sp>
        <p:nvSpPr>
          <p:cNvPr id="3" name="Zástupný objekt pre obsah 2"/>
          <p:cNvSpPr>
            <a:spLocks noGrp="1"/>
          </p:cNvSpPr>
          <p:nvPr>
            <p:ph idx="1"/>
          </p:nvPr>
        </p:nvSpPr>
        <p:spPr>
          <a:xfrm>
            <a:off x="1981200" y="1484784"/>
            <a:ext cx="7931224" cy="4968552"/>
          </a:xfrm>
        </p:spPr>
        <p:txBody>
          <a:bodyPr>
            <a:normAutofit/>
          </a:bodyPr>
          <a:lstStyle/>
          <a:p>
            <a:pPr marL="368100" lvl="1" indent="-342900" algn="just">
              <a:buFont typeface="Arial" charset="0"/>
              <a:buChar char="•"/>
            </a:pPr>
            <a:r>
              <a:rPr lang="pt-PT" dirty="1"/>
              <a:t>Os problemas no processamento da língua podem tornar a leitura e a escrita lentas e desafiantes, e os problemas de memória podem resultar na necessidade de um aluno reler um texto ou ouvir muitas vezes as instruções faladas.</a:t>
            </a:r>
            <a:r>
              <a:rPr lang="pt-PT" dirty="1"/>
              <a:t> </a:t>
            </a:r>
          </a:p>
          <a:p>
            <a:pPr marL="368100" lvl="1" indent="-342900" algn="just">
              <a:buFont typeface="Arial" charset="0"/>
              <a:buChar char="•"/>
            </a:pPr>
            <a:r>
              <a:rPr lang="pt-PT" dirty="1"/>
              <a:t>Estes alunos podem ainda necessitar de mais tempo para processar a informação antes de responder a perguntas ou de responder no momento em que são interpelados oralmente, o que pode originar dificuldades em contribuir para as discussões em sala de aula ou em grupo.</a:t>
            </a:r>
          </a:p>
          <a:p>
            <a:pPr marL="368100" lvl="1" indent="-342900" algn="just">
              <a:buFont typeface="Arial" charset="0"/>
              <a:buChar char="•"/>
            </a:pPr>
            <a:r>
              <a:rPr lang="pt-PT" dirty="1"/>
              <a:t>A organização e planeamento também podem ser prejudicados, resultando na dificuldade de acompanhar as tarefas ou materiais e de apresentar o trabalho a tempo.</a:t>
            </a:r>
          </a:p>
          <a:p>
            <a:pPr marL="368100" lvl="1" indent="-342900" algn="just">
              <a:buFont typeface="Arial" charset="0"/>
              <a:buChar char="•"/>
            </a:pPr>
            <a:r>
              <a:rPr lang="pt-PT" dirty="1"/>
              <a:t>Devido à frustração de não ser capaz de ler/escrever ou fazer contas corretamente, os alunos podem, intencionalmente, comportar-se mal nas aulas para disfarçar as DAE.</a:t>
            </a:r>
            <a:r>
              <a:rPr lang="pt-PT" dirty="1"/>
              <a:t> </a:t>
            </a:r>
          </a:p>
          <a:p>
            <a:pPr marL="368100" lvl="1" indent="-342900" algn="just">
              <a:buFont typeface="Arial" charset="0"/>
              <a:buChar char="•"/>
            </a:pPr>
            <a:endParaRPr lang="sk-SK" dirty="0"/>
          </a:p>
        </p:txBody>
      </p:sp>
    </p:spTree>
    <p:extLst>
      <p:ext uri="{BB962C8B-B14F-4D97-AF65-F5344CB8AC3E}">
        <p14:creationId xmlns:p14="http://schemas.microsoft.com/office/powerpoint/2010/main" val="358143601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95"/>
        <p:cNvGrpSpPr/>
        <p:nvPr/>
      </p:nvGrpSpPr>
      <p:grpSpPr>
        <a:xfrm>
          <a:off x="0" y="0"/>
          <a:ext cx="0" cy="0"/>
          <a:chOff x="0" y="0"/>
          <a:chExt cx="0" cy="0"/>
        </a:xfrm>
      </p:grpSpPr>
      <p:sp>
        <p:nvSpPr>
          <p:cNvPr id="96" name="Google Shape;96;g7977427301_1_0"/>
          <p:cNvSpPr txBox="1">
            <a:spLocks noGrp="1"/>
          </p:cNvSpPr>
          <p:nvPr>
            <p:ph type="title"/>
          </p:nvPr>
        </p:nvSpPr>
        <p:spPr>
          <a:xfrm>
            <a:off x="609600" y="188640"/>
            <a:ext cx="7721700" cy="759600"/>
          </a:xfrm>
          <a:prstGeom prst="rect">
            <a:avLst/>
          </a:prstGeom>
          <a:noFill/>
          <a:ln>
            <a:noFill/>
          </a:ln>
        </p:spPr>
        <p:txBody>
          <a:bodyPr spcFirstLastPara="1" wrap="square" lIns="91425" tIns="45700" rIns="91425" bIns="45700" anchor="b" anchorCtr="0">
            <a:noAutofit/>
          </a:bodyPr>
          <a:lstStyle/>
          <a:p>
            <a:pPr marL="0" lvl="0" indent="0" algn="l" rtl="0">
              <a:spcBef>
                <a:spcPts val="0"/>
              </a:spcBef>
              <a:spcAft>
                <a:spcPts val="0"/>
              </a:spcAft>
              <a:buClr>
                <a:schemeClr val="accent6"/>
              </a:buClr>
              <a:buSzPts val="3600"/>
              <a:buFont typeface="Arial "/>
              <a:buNone/>
            </a:pPr>
            <a:r>
              <a:rPr lang="pt-PT" dirty="1" b="0"/>
              <a:t>INTERVENÇÕES</a:t>
            </a:r>
          </a:p>
        </p:txBody>
      </p:sp>
      <p:graphicFrame>
        <p:nvGraphicFramePr>
          <p:cNvPr id="97" name="Google Shape;97;g7977427301_1_0"/>
          <p:cNvGraphicFramePr/>
          <p:nvPr/>
        </p:nvGraphicFramePr>
        <p:xfrm>
          <a:off x="239349" y="1173905"/>
          <a:ext cx="11582400" cy="5403500"/>
        </p:xfrm>
        <a:graphic>
          <a:graphicData uri="http://schemas.openxmlformats.org/drawingml/2006/table">
            <a:tbl>
              <a:tblPr firstRow="1" bandRow="1">
                <a:noFill/>
              </a:tblPr>
              <a:tblGrid>
                <a:gridCol w="4142275">
                  <a:extLst>
                    <a:ext uri="{9D8B030D-6E8A-4147-A177-3AD203B41FA5}">
                      <a16:colId xmlns:a16="http://schemas.microsoft.com/office/drawing/2014/main" val="20000"/>
                    </a:ext>
                  </a:extLst>
                </a:gridCol>
                <a:gridCol w="7440125">
                  <a:extLst>
                    <a:ext uri="{9D8B030D-6E8A-4147-A177-3AD203B41FA5}">
                      <a16:colId xmlns:a16="http://schemas.microsoft.com/office/drawing/2014/main" val="20001"/>
                    </a:ext>
                  </a:extLst>
                </a:gridCol>
              </a:tblGrid>
              <a:tr h="570350">
                <a:tc>
                  <a:txBody>
                    <a:bodyPr/>
                    <a:lstStyle/>
                    <a:p>
                      <a:pPr marL="0" marR="0" lvl="0" indent="0" algn="ctr" rtl="0">
                        <a:spcBef>
                          <a:spcPts val="0"/>
                        </a:spcBef>
                        <a:spcAft>
                          <a:spcPts val="0"/>
                        </a:spcAft>
                        <a:buNone/>
                      </a:pPr>
                      <a:r>
                        <a:rPr lang="pt-PT" dirty="1" sz="1800" u="none" strike="noStrike" cap="none"/>
                        <a:t>O que deve fazer?</a:t>
                      </a:r>
                      <a:r>
                        <a:rPr lang="pt-PT" dirty="1" sz="1800" u="none" strike="noStrike" cap="none"/>
                        <a:t> </a:t>
                      </a:r>
                    </a:p>
                  </a:txBody>
                  <a:tcPr marL="91450" marR="91450" marT="45725" marB="45725"/>
                </a:tc>
                <a:tc>
                  <a:txBody>
                    <a:bodyPr/>
                    <a:lstStyle/>
                    <a:p>
                      <a:pPr marL="0" marR="0" lvl="0" indent="0" algn="ctr" rtl="0">
                        <a:spcBef>
                          <a:spcPts val="0"/>
                        </a:spcBef>
                        <a:spcAft>
                          <a:spcPts val="0"/>
                        </a:spcAft>
                        <a:buNone/>
                      </a:pPr>
                      <a:r>
                        <a:rPr lang="pt-PT" dirty="1" sz="1800" u="none" strike="noStrike" cap="none"/>
                        <a:t>Como fazê-lo?</a:t>
                      </a:r>
                      <a:r>
                        <a:rPr lang="pt-PT" dirty="1" sz="1800" u="none" strike="noStrike" cap="none"/>
                        <a:t> </a:t>
                      </a:r>
                    </a:p>
                  </a:txBody>
                  <a:tcPr marL="91450" marR="91450" marT="45725" marB="45725"/>
                </a:tc>
                <a:extLst>
                  <a:ext uri="{0D108BD9-81ED-4DB2-BD59-A6C34878D82A}">
                    <a16:rowId xmlns:a16="http://schemas.microsoft.com/office/drawing/2014/main" val="10000"/>
                  </a:ext>
                </a:extLst>
              </a:tr>
              <a:tr h="695300">
                <a:tc>
                  <a:txBody>
                    <a:bodyPr/>
                    <a:lstStyle/>
                    <a:p>
                      <a:pPr marL="0" marR="0" lvl="0" indent="0" algn="ctr" rtl="0">
                        <a:spcBef>
                          <a:spcPts val="0"/>
                        </a:spcBef>
                        <a:spcAft>
                          <a:spcPts val="0"/>
                        </a:spcAft>
                        <a:buNone/>
                      </a:pPr>
                      <a:r>
                        <a:rPr lang="pt-PT" dirty="1" b="1" sz="1800" u="none" strike="noStrike" cap="none"/>
                        <a:t>1.</a:t>
                      </a:r>
                      <a:r>
                        <a:rPr lang="pt-PT" dirty="1" b="1" sz="1800" u="none" strike="noStrike" cap="none"/>
                        <a:t> </a:t>
                      </a:r>
                      <a:r>
                        <a:rPr lang="pt-PT" dirty="1" i="1" b="1" sz="1800" u="none" strike="noStrike" cap="none">
                          <a:solidFill>
                            <a:schemeClr val="dk1"/>
                          </a:solidFill>
                          <a:latin typeface="Arial"/>
                          <a:ea typeface="Arial"/>
                          <a:cs typeface="Arial"/>
                          <a:sym typeface="Arial"/>
                        </a:rPr>
                        <a:t>Dar feedback regular e de qualidade</a:t>
                      </a:r>
                      <a:r>
                        <a:rPr lang="pt-PT" dirty="1" sz="1800" u="none" strike="noStrike" cap="none"/>
                        <a:t> </a:t>
                      </a:r>
                    </a:p>
                  </a:txBody>
                  <a:tcPr marL="91450" marR="91450" marT="45725" marB="45725"/>
                </a:tc>
                <a:tc>
                  <a:txBody>
                    <a:bodyPr/>
                    <a:lstStyle/>
                    <a:p>
                      <a:pPr marL="0" marR="0" lvl="0" indent="0" algn="l" rtl="0">
                        <a:spcBef>
                          <a:spcPts val="0"/>
                        </a:spcBef>
                        <a:spcAft>
                          <a:spcPts val="0"/>
                        </a:spcAft>
                        <a:buNone/>
                      </a:pPr>
                      <a:r>
                        <a:rPr lang="pt-PT" dirty="1" sz="1800" u="none" strike="noStrike" cap="none">
                          <a:solidFill>
                            <a:schemeClr val="dk1"/>
                          </a:solidFill>
                          <a:latin typeface="Arial"/>
                          <a:ea typeface="Arial"/>
                          <a:cs typeface="Arial"/>
                          <a:sym typeface="Arial"/>
                        </a:rPr>
                        <a:t>Feedback constante e oportunidades para empregar as estratégias que ensinou nas suas aulas.</a:t>
                      </a:r>
                      <a:r>
                        <a:rPr lang="pt-PT" dirty="1" sz="1800" u="none" strike="noStrike" cap="none"/>
                        <a:t> </a:t>
                      </a:r>
                    </a:p>
                  </a:txBody>
                  <a:tcPr marL="91450" marR="91450" marT="45725" marB="45725"/>
                </a:tc>
                <a:extLst>
                  <a:ext uri="{0D108BD9-81ED-4DB2-BD59-A6C34878D82A}">
                    <a16:rowId xmlns:a16="http://schemas.microsoft.com/office/drawing/2014/main" val="10001"/>
                  </a:ext>
                </a:extLst>
              </a:tr>
              <a:tr h="1398525">
                <a:tc>
                  <a:txBody>
                    <a:bodyPr/>
                    <a:lstStyle/>
                    <a:p>
                      <a:pPr marL="0" marR="0" lvl="0" indent="0" algn="ctr" rtl="0">
                        <a:spcBef>
                          <a:spcPts val="0"/>
                        </a:spcBef>
                        <a:spcAft>
                          <a:spcPts val="0"/>
                        </a:spcAft>
                        <a:buNone/>
                      </a:pPr>
                      <a:r>
                        <a:rPr lang="pt-PT" dirty="1" sz="1800" b="1"/>
                        <a:t>2.</a:t>
                      </a:r>
                      <a:r>
                        <a:rPr lang="pt-PT" dirty="1" sz="1800" b="1"/>
                        <a:t> </a:t>
                      </a:r>
                      <a:r>
                        <a:rPr lang="pt-PT" dirty="1" i="1" sz="1800" b="1"/>
                        <a:t>Definir expectativas</a:t>
                      </a:r>
                    </a:p>
                  </a:txBody>
                  <a:tcPr marL="91450" marR="91450" marT="45725" marB="45725"/>
                </a:tc>
                <a:tc>
                  <a:txBody>
                    <a:bodyPr/>
                    <a:lstStyle/>
                    <a:p>
                      <a:pPr marL="0" marR="0" lvl="0" indent="0" algn="just" rtl="0">
                        <a:lnSpc>
                          <a:spcPct val="100000"/>
                        </a:lnSpc>
                        <a:spcBef>
                          <a:spcPts val="0"/>
                        </a:spcBef>
                        <a:spcAft>
                          <a:spcPts val="0"/>
                        </a:spcAft>
                        <a:buNone/>
                      </a:pPr>
                      <a:r>
                        <a:rPr lang="pt-PT" dirty="1" sz="1800">
                          <a:latin typeface="Arial"/>
                          <a:ea typeface="Arial"/>
                          <a:cs typeface="Arial"/>
                          <a:sym typeface="Arial"/>
                        </a:rPr>
                        <a:t>Definir claramente as expectativas de trabalho e comportamento na sala de aula.</a:t>
                      </a:r>
                      <a:r>
                        <a:rPr lang="pt-PT" dirty="1" sz="1800">
                          <a:latin typeface="Arial"/>
                          <a:ea typeface="Arial"/>
                          <a:cs typeface="Arial"/>
                          <a:sym typeface="Arial"/>
                        </a:rPr>
                        <a:t> </a:t>
                      </a:r>
                      <a:r>
                        <a:rPr lang="pt-PT" dirty="1" sz="1800">
                          <a:latin typeface="Arial"/>
                          <a:ea typeface="Arial"/>
                          <a:cs typeface="Arial"/>
                          <a:sym typeface="Arial"/>
                        </a:rPr>
                        <a:t>Fazer das suas exigências uma parte da rotina da sala de aula ou dos trabalhos de casa ajudará o aluno a satisfazer as expectativas.</a:t>
                      </a:r>
                      <a:r>
                        <a:rPr lang="pt-PT" dirty="1" sz="1800">
                          <a:latin typeface="Arial"/>
                          <a:ea typeface="Arial"/>
                          <a:cs typeface="Arial"/>
                          <a:sym typeface="Arial"/>
                        </a:rPr>
                        <a:t> </a:t>
                      </a:r>
                    </a:p>
                  </a:txBody>
                  <a:tcPr marL="68575" marR="68575" marT="0" marB="0" anchor="ctr"/>
                </a:tc>
                <a:extLst>
                  <a:ext uri="{0D108BD9-81ED-4DB2-BD59-A6C34878D82A}">
                    <a16:rowId xmlns:a16="http://schemas.microsoft.com/office/drawing/2014/main" val="10002"/>
                  </a:ext>
                </a:extLst>
              </a:tr>
              <a:tr h="1024825">
                <a:tc>
                  <a:txBody>
                    <a:bodyPr/>
                    <a:lstStyle/>
                    <a:p>
                      <a:pPr marL="0" marR="0" lvl="0" indent="0" algn="ctr" rtl="0">
                        <a:spcBef>
                          <a:spcPts val="0"/>
                        </a:spcBef>
                        <a:spcAft>
                          <a:spcPts val="0"/>
                        </a:spcAft>
                        <a:buNone/>
                      </a:pPr>
                      <a:r>
                        <a:rPr lang="pt-PT" dirty="1" b="1" i="1" sz="1800">
                          <a:solidFill>
                            <a:schemeClr val="dk1"/>
                          </a:solidFill>
                          <a:latin typeface="Arial"/>
                          <a:ea typeface="Arial"/>
                          <a:cs typeface="Arial"/>
                          <a:sym typeface="Arial"/>
                        </a:rPr>
                        <a:t>3.</a:t>
                      </a:r>
                      <a:r>
                        <a:rPr lang="pt-PT" dirty="1" b="1" i="1" sz="1800">
                          <a:solidFill>
                            <a:schemeClr val="dk1"/>
                          </a:solidFill>
                          <a:latin typeface="Arial"/>
                          <a:ea typeface="Arial"/>
                          <a:cs typeface="Arial"/>
                          <a:sym typeface="Arial"/>
                        </a:rPr>
                        <a:t> </a:t>
                      </a:r>
                      <a:r>
                        <a:rPr lang="pt-PT" dirty="1" b="1" i="1" sz="1800">
                          <a:solidFill>
                            <a:schemeClr val="dk1"/>
                          </a:solidFill>
                          <a:latin typeface="Arial"/>
                          <a:ea typeface="Arial"/>
                          <a:cs typeface="Arial"/>
                          <a:sym typeface="Arial"/>
                        </a:rPr>
                        <a:t>Assegurar que os outros estudantes não se sintam em desvantagem</a:t>
                      </a:r>
                      <a:r>
                        <a:rPr lang="pt-PT" dirty="1" sz="1800"/>
                        <a:t> </a:t>
                      </a:r>
                    </a:p>
                  </a:txBody>
                  <a:tcPr marL="91450" marR="91450" marT="45725" marB="45725"/>
                </a:tc>
                <a:tc>
                  <a:txBody>
                    <a:bodyPr/>
                    <a:lstStyle/>
                    <a:p>
                      <a:pPr marL="0" marR="0" lvl="0" indent="0" algn="l" rtl="0">
                        <a:spcBef>
                          <a:spcPts val="0"/>
                        </a:spcBef>
                        <a:spcAft>
                          <a:spcPts val="0"/>
                        </a:spcAft>
                        <a:buNone/>
                      </a:pPr>
                      <a:r>
                        <a:rPr lang="pt-PT" dirty="1" sz="1800">
                          <a:solidFill>
                            <a:schemeClr val="dk1"/>
                          </a:solidFill>
                          <a:latin typeface="Arial"/>
                          <a:ea typeface="Arial"/>
                          <a:cs typeface="Arial"/>
                          <a:sym typeface="Arial"/>
                        </a:rPr>
                        <a:t>Explicar de forma adequada aos outros colegas uma abordagem diferente à avaliação de um indivíduo com uma dificuldade de aprendizagem específica.</a:t>
                      </a:r>
                      <a:r>
                        <a:rPr lang="pt-PT" dirty="1" sz="1800"/>
                        <a:t> </a:t>
                      </a:r>
                    </a:p>
                  </a:txBody>
                  <a:tcPr marL="91450" marR="91450" marT="45725" marB="45725"/>
                </a:tc>
                <a:extLst>
                  <a:ext uri="{0D108BD9-81ED-4DB2-BD59-A6C34878D82A}">
                    <a16:rowId xmlns:a16="http://schemas.microsoft.com/office/drawing/2014/main" val="10003"/>
                  </a:ext>
                </a:extLst>
              </a:tr>
              <a:tr h="1714500">
                <a:tc>
                  <a:txBody>
                    <a:bodyPr/>
                    <a:lstStyle/>
                    <a:p>
                      <a:pPr marL="0" marR="0" lvl="0" indent="0" algn="ctr" rtl="0">
                        <a:lnSpc>
                          <a:spcPct val="100000"/>
                        </a:lnSpc>
                        <a:spcBef>
                          <a:spcPts val="0"/>
                        </a:spcBef>
                        <a:spcAft>
                          <a:spcPts val="0"/>
                        </a:spcAft>
                        <a:buClr>
                          <a:schemeClr val="dk1"/>
                        </a:buClr>
                        <a:buSzPts val="1800"/>
                        <a:buFont typeface="Arial"/>
                        <a:buNone/>
                      </a:pPr>
                      <a:r>
                        <a:rPr lang="pt-PT" dirty="1" b="1" sz="1800"/>
                        <a:t>4.</a:t>
                      </a:r>
                      <a:r>
                        <a:rPr lang="pt-PT" dirty="1" b="1" sz="1800"/>
                        <a:t> </a:t>
                      </a:r>
                      <a:r>
                        <a:rPr lang="pt-PT" dirty="1" i="1" b="1" sz="1800">
                          <a:solidFill>
                            <a:schemeClr val="dk1"/>
                          </a:solidFill>
                          <a:latin typeface="Arial"/>
                          <a:ea typeface="Arial"/>
                          <a:cs typeface="Arial"/>
                          <a:sym typeface="Arial"/>
                        </a:rPr>
                        <a:t>Abordagem individual</a:t>
                      </a:r>
                      <a:r>
                        <a:rPr lang="pt-PT" dirty="1" sz="1800"/>
                        <a:t> </a:t>
                      </a:r>
                    </a:p>
                  </a:txBody>
                  <a:tcPr marL="91450" marR="91450" marT="45725" marB="45725"/>
                </a:tc>
                <a:tc>
                  <a:txBody>
                    <a:bodyPr/>
                    <a:lstStyle/>
                    <a:p>
                      <a:pPr marL="0" marR="0" lvl="0" indent="0" algn="l" rtl="0">
                        <a:lnSpc>
                          <a:spcPct val="100000"/>
                        </a:lnSpc>
                        <a:spcBef>
                          <a:spcPts val="0"/>
                        </a:spcBef>
                        <a:spcAft>
                          <a:spcPts val="0"/>
                        </a:spcAft>
                        <a:buNone/>
                      </a:pPr>
                      <a:r>
                        <a:rPr lang="pt-PT" dirty="1" sz="1800">
                          <a:solidFill>
                            <a:schemeClr val="dk1"/>
                          </a:solidFill>
                          <a:latin typeface="Arial"/>
                          <a:ea typeface="Arial"/>
                          <a:cs typeface="Arial"/>
                          <a:sym typeface="Arial"/>
                        </a:rPr>
                        <a:t>NÃO os compare com os outros. Avalie-os individualmente, tente compreender e respeitar os seus problemas.</a:t>
                      </a:r>
                      <a:r>
                        <a:rPr lang="pt-PT" dirty="1" sz="1800">
                          <a:solidFill>
                            <a:schemeClr val="dk1"/>
                          </a:solidFill>
                          <a:latin typeface="Arial"/>
                          <a:ea typeface="Arial"/>
                          <a:cs typeface="Arial"/>
                          <a:sym typeface="Arial"/>
                        </a:rPr>
                        <a:t> </a:t>
                      </a:r>
                      <a:r>
                        <a:rPr lang="pt-PT" dirty="1" sz="1800">
                          <a:solidFill>
                            <a:schemeClr val="dk1"/>
                          </a:solidFill>
                          <a:latin typeface="Arial"/>
                          <a:ea typeface="Arial"/>
                          <a:cs typeface="Arial"/>
                          <a:sym typeface="Arial"/>
                        </a:rPr>
                        <a:t>Permita que experimentem uma sensação de sucesso, proporcionando-lhes oportunidades que revelem os seus pontos fortes.</a:t>
                      </a:r>
                      <a:r>
                        <a:rPr lang="pt-PT" dirty="1" sz="1800">
                          <a:solidFill>
                            <a:schemeClr val="dk1"/>
                          </a:solidFill>
                          <a:latin typeface="Arial"/>
                          <a:ea typeface="Arial"/>
                          <a:cs typeface="Arial"/>
                          <a:sym typeface="Arial"/>
                        </a:rPr>
                        <a:t> </a:t>
                      </a:r>
                      <a:r>
                        <a:rPr lang="pt-PT" dirty="1" sz="1800">
                          <a:solidFill>
                            <a:schemeClr val="dk1"/>
                          </a:solidFill>
                          <a:latin typeface="Arial"/>
                          <a:ea typeface="Arial"/>
                          <a:cs typeface="Arial"/>
                          <a:sym typeface="Arial"/>
                        </a:rPr>
                        <a:t>Faça alterações nos trabalhos ou tarefas, se necessário.</a:t>
                      </a:r>
                      <a:r>
                        <a:rPr lang="pt-PT" dirty="1" sz="1800">
                          <a:solidFill>
                            <a:schemeClr val="dk1"/>
                          </a:solidFill>
                          <a:latin typeface="Arial"/>
                          <a:ea typeface="Arial"/>
                          <a:cs typeface="Arial"/>
                          <a:sym typeface="Arial"/>
                        </a:rPr>
                        <a:t> </a:t>
                      </a:r>
                    </a:p>
                  </a:txBody>
                  <a:tcPr marL="91450" marR="91450" marT="45725" marB="45725"/>
                </a:tc>
                <a:extLst>
                  <a:ext uri="{0D108BD9-81ED-4DB2-BD59-A6C34878D82A}">
                    <a16:rowId xmlns:a16="http://schemas.microsoft.com/office/drawing/2014/main" val="10004"/>
                  </a:ext>
                </a:extLst>
              </a:tr>
            </a:tbl>
          </a:graphicData>
        </a:graphic>
      </p:graphicFrame>
      <p:sp>
        <p:nvSpPr>
          <p:cNvPr id="98" name="Google Shape;98;g7977427301_1_0"/>
          <p:cNvSpPr txBox="1"/>
          <p:nvPr/>
        </p:nvSpPr>
        <p:spPr>
          <a:xfrm>
            <a:off x="13224933" y="25400"/>
            <a:ext cx="246300" cy="3693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02"/>
        <p:cNvGrpSpPr/>
        <p:nvPr/>
      </p:nvGrpSpPr>
      <p:grpSpPr>
        <a:xfrm>
          <a:off x="0" y="0"/>
          <a:ext cx="0" cy="0"/>
          <a:chOff x="0" y="0"/>
          <a:chExt cx="0" cy="0"/>
        </a:xfrm>
      </p:grpSpPr>
      <p:sp>
        <p:nvSpPr>
          <p:cNvPr id="103" name="Google Shape;103;g7977427301_1_6"/>
          <p:cNvSpPr txBox="1">
            <a:spLocks noGrp="1"/>
          </p:cNvSpPr>
          <p:nvPr>
            <p:ph type="title"/>
          </p:nvPr>
        </p:nvSpPr>
        <p:spPr>
          <a:xfrm>
            <a:off x="642309" y="188640"/>
            <a:ext cx="7721700" cy="831600"/>
          </a:xfrm>
          <a:prstGeom prst="rect">
            <a:avLst/>
          </a:prstGeom>
          <a:noFill/>
          <a:ln>
            <a:noFill/>
          </a:ln>
        </p:spPr>
        <p:txBody>
          <a:bodyPr spcFirstLastPara="1" wrap="square" lIns="91425" tIns="45700" rIns="91425" bIns="45700" anchor="b" anchorCtr="0">
            <a:noAutofit/>
          </a:bodyPr>
          <a:lstStyle/>
          <a:p>
            <a:pPr marL="0" lvl="0" indent="0" algn="l" rtl="0">
              <a:spcBef>
                <a:spcPts val="0"/>
              </a:spcBef>
              <a:spcAft>
                <a:spcPts val="0"/>
              </a:spcAft>
              <a:buClr>
                <a:schemeClr val="accent6"/>
              </a:buClr>
              <a:buSzPts val="3600"/>
              <a:buFont typeface="Arial "/>
              <a:buNone/>
            </a:pPr>
            <a:r>
              <a:rPr lang="pt-PT" dirty="1" b="0"/>
              <a:t>INTERVENÇÕES</a:t>
            </a:r>
          </a:p>
        </p:txBody>
      </p:sp>
      <p:graphicFrame>
        <p:nvGraphicFramePr>
          <p:cNvPr id="104" name="Google Shape;104;g7977427301_1_6"/>
          <p:cNvGraphicFramePr/>
          <p:nvPr/>
        </p:nvGraphicFramePr>
        <p:xfrm>
          <a:off x="239349" y="1268761"/>
          <a:ext cx="11582400" cy="4824550"/>
        </p:xfrm>
        <a:graphic>
          <a:graphicData uri="http://schemas.openxmlformats.org/drawingml/2006/table">
            <a:tbl>
              <a:tblPr firstRow="1" bandRow="1">
                <a:noFill/>
              </a:tblPr>
              <a:tblGrid>
                <a:gridCol w="3360375">
                  <a:extLst>
                    <a:ext uri="{9D8B030D-6E8A-4147-A177-3AD203B41FA5}">
                      <a16:colId xmlns:a16="http://schemas.microsoft.com/office/drawing/2014/main" val="20000"/>
                    </a:ext>
                  </a:extLst>
                </a:gridCol>
                <a:gridCol w="8222025">
                  <a:extLst>
                    <a:ext uri="{9D8B030D-6E8A-4147-A177-3AD203B41FA5}">
                      <a16:colId xmlns:a16="http://schemas.microsoft.com/office/drawing/2014/main" val="20001"/>
                    </a:ext>
                  </a:extLst>
                </a:gridCol>
              </a:tblGrid>
              <a:tr h="458200">
                <a:tc>
                  <a:txBody>
                    <a:bodyPr/>
                    <a:lstStyle/>
                    <a:p>
                      <a:pPr marL="0" marR="0" lvl="0" indent="0" algn="ctr" rtl="0">
                        <a:spcBef>
                          <a:spcPts val="0"/>
                        </a:spcBef>
                        <a:spcAft>
                          <a:spcPts val="0"/>
                        </a:spcAft>
                        <a:buNone/>
                      </a:pPr>
                      <a:r>
                        <a:rPr lang="pt-PT" dirty="1" sz="1800"/>
                        <a:t>O que deve fazer?</a:t>
                      </a:r>
                      <a:r>
                        <a:rPr lang="pt-PT" dirty="1" sz="1800"/>
                        <a:t> </a:t>
                      </a:r>
                    </a:p>
                  </a:txBody>
                  <a:tcPr marL="91450" marR="91450" marT="45725" marB="45725"/>
                </a:tc>
                <a:tc>
                  <a:txBody>
                    <a:bodyPr/>
                    <a:lstStyle/>
                    <a:p>
                      <a:pPr marL="0" marR="0" lvl="0" indent="0" algn="ctr" rtl="0">
                        <a:spcBef>
                          <a:spcPts val="0"/>
                        </a:spcBef>
                        <a:spcAft>
                          <a:spcPts val="0"/>
                        </a:spcAft>
                        <a:buNone/>
                      </a:pPr>
                      <a:r>
                        <a:rPr lang="pt-PT" dirty="1" sz="1800"/>
                        <a:t>Como fazê-lo?</a:t>
                      </a:r>
                      <a:r>
                        <a:rPr lang="pt-PT" dirty="1" sz="1800"/>
                        <a:t> </a:t>
                      </a:r>
                    </a:p>
                  </a:txBody>
                  <a:tcPr marL="91450" marR="91450" marT="45725" marB="45725"/>
                </a:tc>
                <a:extLst>
                  <a:ext uri="{0D108BD9-81ED-4DB2-BD59-A6C34878D82A}">
                    <a16:rowId xmlns:a16="http://schemas.microsoft.com/office/drawing/2014/main" val="10000"/>
                  </a:ext>
                </a:extLst>
              </a:tr>
              <a:tr h="987350">
                <a:tc>
                  <a:txBody>
                    <a:bodyPr/>
                    <a:lstStyle/>
                    <a:p>
                      <a:pPr marL="0" marR="0" lvl="0" indent="0" algn="ctr" rtl="0">
                        <a:spcBef>
                          <a:spcPts val="0"/>
                        </a:spcBef>
                        <a:spcAft>
                          <a:spcPts val="0"/>
                        </a:spcAft>
                        <a:buNone/>
                      </a:pPr>
                      <a:r>
                        <a:rPr lang="pt-PT" dirty="1" sz="1800" b="1"/>
                        <a:t>5.</a:t>
                      </a:r>
                      <a:r>
                        <a:rPr lang="pt-PT" dirty="1" sz="1800" b="1"/>
                        <a:t> </a:t>
                      </a:r>
                      <a:r>
                        <a:rPr lang="pt-PT" dirty="1" i="1" sz="1800" b="1">
                          <a:solidFill>
                            <a:schemeClr val="dk1"/>
                          </a:solidFill>
                          <a:latin typeface="Arial"/>
                          <a:ea typeface="Arial"/>
                          <a:cs typeface="Arial"/>
                          <a:sym typeface="Arial"/>
                        </a:rPr>
                        <a:t>Seja paciente</a:t>
                      </a:r>
                    </a:p>
                  </a:txBody>
                  <a:tcPr marL="91450" marR="91450" marT="45725" marB="45725"/>
                </a:tc>
                <a:tc>
                  <a:txBody>
                    <a:bodyPr/>
                    <a:lstStyle/>
                    <a:p>
                      <a:pPr marL="0" marR="0" lvl="0" indent="0" algn="l" rtl="0">
                        <a:spcBef>
                          <a:spcPts val="0"/>
                        </a:spcBef>
                        <a:spcAft>
                          <a:spcPts val="0"/>
                        </a:spcAft>
                        <a:buNone/>
                      </a:pPr>
                      <a:r>
                        <a:rPr lang="pt-PT" dirty="1" sz="1800">
                          <a:solidFill>
                            <a:schemeClr val="dk1"/>
                          </a:solidFill>
                          <a:latin typeface="Arial"/>
                          <a:ea typeface="Arial"/>
                          <a:cs typeface="Arial"/>
                          <a:sym typeface="Arial"/>
                        </a:rPr>
                        <a:t>Quando um aluno faz uma pergunta que exige que repita algo que já disse ou já estava na leitura que lhe foi atribuída, repita a informação pacientemente</a:t>
                      </a:r>
                      <a:r>
                        <a:rPr lang="pt-PT" dirty="1" sz="1800"/>
                        <a:t> </a:t>
                      </a:r>
                    </a:p>
                  </a:txBody>
                  <a:tcPr marL="91450" marR="91450" marT="45725" marB="45725"/>
                </a:tc>
                <a:extLst>
                  <a:ext uri="{0D108BD9-81ED-4DB2-BD59-A6C34878D82A}">
                    <a16:rowId xmlns:a16="http://schemas.microsoft.com/office/drawing/2014/main" val="10001"/>
                  </a:ext>
                </a:extLst>
              </a:tr>
              <a:tr h="1123500">
                <a:tc>
                  <a:txBody>
                    <a:bodyPr/>
                    <a:lstStyle/>
                    <a:p>
                      <a:pPr marL="0" marR="0" lvl="0" indent="0" algn="ctr" rtl="0">
                        <a:spcBef>
                          <a:spcPts val="0"/>
                        </a:spcBef>
                        <a:spcAft>
                          <a:spcPts val="0"/>
                        </a:spcAft>
                        <a:buNone/>
                      </a:pPr>
                      <a:r>
                        <a:rPr lang="pt-PT" dirty="1" sz="1800" b="1"/>
                        <a:t>6.</a:t>
                      </a:r>
                      <a:r>
                        <a:rPr lang="pt-PT" dirty="1" sz="1800" b="1"/>
                        <a:t> </a:t>
                      </a:r>
                      <a:r>
                        <a:rPr lang="pt-PT" dirty="1" i="1" sz="1800" b="1"/>
                        <a:t>Ajuda a ler os problemas</a:t>
                      </a:r>
                    </a:p>
                  </a:txBody>
                  <a:tcPr marL="91450" marR="91450" marT="45725" marB="45725"/>
                </a:tc>
                <a:tc>
                  <a:txBody>
                    <a:bodyPr/>
                    <a:lstStyle/>
                    <a:p>
                      <a:pPr marL="0" marR="0" lvl="0" indent="0" algn="just" rtl="0">
                        <a:lnSpc>
                          <a:spcPct val="100000"/>
                        </a:lnSpc>
                        <a:spcBef>
                          <a:spcPts val="0"/>
                        </a:spcBef>
                        <a:spcAft>
                          <a:spcPts val="0"/>
                        </a:spcAft>
                        <a:buNone/>
                      </a:pPr>
                      <a:r>
                        <a:rPr lang="pt-PT" dirty="1" sz="1800">
                          <a:solidFill>
                            <a:schemeClr val="dk1"/>
                          </a:solidFill>
                          <a:latin typeface="Arial"/>
                          <a:ea typeface="Arial"/>
                          <a:cs typeface="Arial"/>
                          <a:sym typeface="Arial"/>
                        </a:rPr>
                        <a:t>Disponibilize notas orientadas para cada capítulo.</a:t>
                      </a:r>
                      <a:r>
                        <a:rPr lang="pt-PT" dirty="1" sz="1800">
                          <a:solidFill>
                            <a:schemeClr val="dk1"/>
                          </a:solidFill>
                          <a:latin typeface="Arial"/>
                          <a:ea typeface="Arial"/>
                          <a:cs typeface="Arial"/>
                          <a:sym typeface="Arial"/>
                        </a:rPr>
                        <a:t> </a:t>
                      </a:r>
                      <a:r>
                        <a:rPr lang="pt-PT" dirty="1" sz="1800">
                          <a:solidFill>
                            <a:schemeClr val="dk1"/>
                          </a:solidFill>
                          <a:latin typeface="Arial"/>
                          <a:ea typeface="Arial"/>
                          <a:cs typeface="Arial"/>
                          <a:sym typeface="Arial"/>
                        </a:rPr>
                        <a:t>As notas devem conter um resumo dos principais pontos e termos-chave enumerados em ordem sequencial.</a:t>
                      </a:r>
                      <a:r>
                        <a:rPr lang="pt-PT" dirty="1" sz="1800">
                          <a:solidFill>
                            <a:schemeClr val="dk1"/>
                          </a:solidFill>
                          <a:latin typeface="Arial"/>
                          <a:ea typeface="Arial"/>
                          <a:cs typeface="Arial"/>
                          <a:sym typeface="Arial"/>
                        </a:rPr>
                        <a:t> </a:t>
                      </a:r>
                      <a:r>
                        <a:rPr lang="pt-PT" dirty="1" sz="1800">
                          <a:solidFill>
                            <a:schemeClr val="dk1"/>
                          </a:solidFill>
                          <a:latin typeface="Arial"/>
                          <a:ea typeface="Arial"/>
                          <a:cs typeface="Arial"/>
                          <a:sym typeface="Arial"/>
                        </a:rPr>
                        <a:t>O aluno pode beneficiar da utilização de marcadores de cores diferentes - organizar.</a:t>
                      </a:r>
                    </a:p>
                  </a:txBody>
                  <a:tcPr marL="68575" marR="68575" marT="0" marB="0" anchor="ctr"/>
                </a:tc>
                <a:extLst>
                  <a:ext uri="{0D108BD9-81ED-4DB2-BD59-A6C34878D82A}">
                    <a16:rowId xmlns:a16="http://schemas.microsoft.com/office/drawing/2014/main" val="10002"/>
                  </a:ext>
                </a:extLst>
              </a:tr>
              <a:tr h="987350">
                <a:tc>
                  <a:txBody>
                    <a:bodyPr/>
                    <a:lstStyle/>
                    <a:p>
                      <a:pPr marL="0" marR="0" lvl="0" indent="0" algn="ctr" rtl="0">
                        <a:spcBef>
                          <a:spcPts val="0"/>
                        </a:spcBef>
                        <a:spcAft>
                          <a:spcPts val="0"/>
                        </a:spcAft>
                        <a:buNone/>
                      </a:pPr>
                      <a:r>
                        <a:rPr lang="pt-PT" dirty="1" sz="1800" b="1" i="1">
                          <a:solidFill>
                            <a:schemeClr val="dk1"/>
                          </a:solidFill>
                          <a:latin typeface="Arial"/>
                          <a:ea typeface="Arial"/>
                          <a:cs typeface="Arial"/>
                          <a:sym typeface="Arial"/>
                        </a:rPr>
                        <a:t>7.</a:t>
                      </a:r>
                      <a:r>
                        <a:rPr lang="pt-PT" dirty="1" sz="1800" b="1" i="1">
                          <a:solidFill>
                            <a:schemeClr val="dk1"/>
                          </a:solidFill>
                          <a:latin typeface="Arial"/>
                          <a:ea typeface="Arial"/>
                          <a:cs typeface="Arial"/>
                          <a:sym typeface="Arial"/>
                        </a:rPr>
                        <a:t> </a:t>
                      </a:r>
                      <a:r>
                        <a:rPr lang="pt-PT" dirty="1" i="1" sz="1800" b="1">
                          <a:solidFill>
                            <a:schemeClr val="dk1"/>
                          </a:solidFill>
                          <a:latin typeface="Arial"/>
                          <a:ea typeface="Arial"/>
                          <a:cs typeface="Arial"/>
                          <a:sym typeface="Arial"/>
                        </a:rPr>
                        <a:t>Ajuda a escrever os problemas</a:t>
                      </a:r>
                    </a:p>
                  </a:txBody>
                  <a:tcPr marL="91450" marR="91450" marT="45725" marB="45725"/>
                </a:tc>
                <a:tc>
                  <a:txBody>
                    <a:bodyPr/>
                    <a:lstStyle/>
                    <a:p>
                      <a:pPr marL="0" marR="0" lvl="0" indent="0" algn="l" rtl="0">
                        <a:lnSpc>
                          <a:spcPct val="100000"/>
                        </a:lnSpc>
                        <a:spcBef>
                          <a:spcPts val="0"/>
                        </a:spcBef>
                        <a:spcAft>
                          <a:spcPts val="0"/>
                        </a:spcAft>
                        <a:buNone/>
                      </a:pPr>
                      <a:r>
                        <a:rPr lang="pt-PT" dirty="1" sz="1800">
                          <a:solidFill>
                            <a:schemeClr val="dk1"/>
                          </a:solidFill>
                          <a:latin typeface="Arial"/>
                          <a:ea typeface="Arial"/>
                          <a:cs typeface="Arial"/>
                          <a:sym typeface="Arial"/>
                        </a:rPr>
                        <a:t>Classifique tarefas escritas apenas para ideias ou dê duas classificações: uma para conteúdos e outra para competências técnicas.</a:t>
                      </a:r>
                      <a:r>
                        <a:rPr lang="pt-PT" dirty="1" sz="1800">
                          <a:solidFill>
                            <a:schemeClr val="dk1"/>
                          </a:solidFill>
                          <a:latin typeface="Arial"/>
                          <a:ea typeface="Arial"/>
                          <a:cs typeface="Arial"/>
                          <a:sym typeface="Arial"/>
                        </a:rPr>
                        <a:t> </a:t>
                      </a:r>
                      <a:r>
                        <a:rPr lang="pt-PT" dirty="1" sz="1800">
                          <a:solidFill>
                            <a:schemeClr val="dk1"/>
                          </a:solidFill>
                          <a:latin typeface="Arial"/>
                          <a:ea typeface="Arial"/>
                          <a:cs typeface="Arial"/>
                          <a:sym typeface="Arial"/>
                        </a:rPr>
                        <a:t>Certifique-se de que o aluno compreende o que está a ser pedido num trabalho escrito.</a:t>
                      </a:r>
                      <a:r>
                        <a:rPr lang="pt-PT" dirty="1" sz="1800">
                          <a:solidFill>
                            <a:schemeClr val="dk1"/>
                          </a:solidFill>
                          <a:latin typeface="Arial"/>
                          <a:ea typeface="Arial"/>
                          <a:cs typeface="Arial"/>
                          <a:sym typeface="Arial"/>
                        </a:rPr>
                        <a:t> </a:t>
                      </a:r>
                    </a:p>
                  </a:txBody>
                  <a:tcPr marL="91450" marR="91450" marT="45725" marB="45725"/>
                </a:tc>
                <a:extLst>
                  <a:ext uri="{0D108BD9-81ED-4DB2-BD59-A6C34878D82A}">
                    <a16:rowId xmlns:a16="http://schemas.microsoft.com/office/drawing/2014/main" val="10003"/>
                  </a:ext>
                </a:extLst>
              </a:tr>
              <a:tr h="1268150">
                <a:tc>
                  <a:txBody>
                    <a:bodyPr/>
                    <a:lstStyle/>
                    <a:p>
                      <a:pPr marL="0" marR="0" lvl="0" indent="0" algn="ctr" rtl="0">
                        <a:lnSpc>
                          <a:spcPct val="100000"/>
                        </a:lnSpc>
                        <a:spcBef>
                          <a:spcPts val="0"/>
                        </a:spcBef>
                        <a:spcAft>
                          <a:spcPts val="0"/>
                        </a:spcAft>
                        <a:buClr>
                          <a:schemeClr val="dk1"/>
                        </a:buClr>
                        <a:buSzPts val="1800"/>
                        <a:buFont typeface="Arial"/>
                        <a:buNone/>
                      </a:pPr>
                      <a:r>
                        <a:rPr lang="pt-PT" dirty="1" sz="1800" b="1"/>
                        <a:t>8.</a:t>
                      </a:r>
                      <a:r>
                        <a:rPr lang="pt-PT" dirty="1" sz="1800" b="1"/>
                        <a:t> </a:t>
                      </a:r>
                      <a:r>
                        <a:rPr lang="pt-PT" dirty="1" i="1" sz="1800" b="1">
                          <a:solidFill>
                            <a:schemeClr val="dk1"/>
                          </a:solidFill>
                          <a:latin typeface="Arial"/>
                          <a:ea typeface="Arial"/>
                          <a:cs typeface="Arial"/>
                          <a:sym typeface="Arial"/>
                        </a:rPr>
                        <a:t>Ajuda com problemas de matemática</a:t>
                      </a:r>
                    </a:p>
                  </a:txBody>
                  <a:tcPr marL="91450" marR="91450" marT="45725" marB="45725"/>
                </a:tc>
                <a:tc>
                  <a:txBody>
                    <a:bodyPr/>
                    <a:lstStyle/>
                    <a:p>
                      <a:pPr marL="0" marR="0" lvl="0" indent="0" algn="l" rtl="0">
                        <a:lnSpc>
                          <a:spcPct val="100000"/>
                        </a:lnSpc>
                        <a:spcBef>
                          <a:spcPts val="0"/>
                        </a:spcBef>
                        <a:spcAft>
                          <a:spcPts val="0"/>
                        </a:spcAft>
                        <a:buNone/>
                      </a:pPr>
                      <a:r>
                        <a:rPr lang="pt-PT" dirty="1" sz="1800">
                          <a:solidFill>
                            <a:schemeClr val="dk1"/>
                          </a:solidFill>
                          <a:latin typeface="Arial"/>
                          <a:ea typeface="Arial"/>
                          <a:cs typeface="Arial"/>
                          <a:sym typeface="Arial"/>
                        </a:rPr>
                        <a:t>Ao lecionar, recorra a exemplos concretos semelhantes às experiências dos alunos.</a:t>
                      </a:r>
                      <a:r>
                        <a:rPr lang="pt-PT" dirty="1" sz="1800">
                          <a:solidFill>
                            <a:schemeClr val="dk1"/>
                          </a:solidFill>
                          <a:latin typeface="Arial"/>
                          <a:ea typeface="Arial"/>
                          <a:cs typeface="Arial"/>
                          <a:sym typeface="Arial"/>
                        </a:rPr>
                        <a:t> </a:t>
                      </a:r>
                      <a:r>
                        <a:rPr lang="pt-PT" dirty="1" sz="1800">
                          <a:solidFill>
                            <a:schemeClr val="dk1"/>
                          </a:solidFill>
                          <a:latin typeface="Arial"/>
                          <a:ea typeface="Arial"/>
                          <a:cs typeface="Arial"/>
                          <a:sym typeface="Arial"/>
                        </a:rPr>
                        <a:t>A aprendizagem também pode ser melhorada se um conceito for introduzido primeiro e os números forem acrescentados mais tarde.</a:t>
                      </a:r>
                      <a:r>
                        <a:rPr lang="pt-PT" dirty="1" sz="1800">
                          <a:solidFill>
                            <a:schemeClr val="dk1"/>
                          </a:solidFill>
                          <a:latin typeface="Arial"/>
                          <a:ea typeface="Arial"/>
                          <a:cs typeface="Arial"/>
                          <a:sym typeface="Arial"/>
                        </a:rPr>
                        <a:t> </a:t>
                      </a:r>
                      <a:r>
                        <a:rPr lang="pt-PT" dirty="1" sz="1800">
                          <a:solidFill>
                            <a:schemeClr val="dk1"/>
                          </a:solidFill>
                          <a:latin typeface="Arial"/>
                          <a:ea typeface="Arial"/>
                          <a:cs typeface="Arial"/>
                          <a:sym typeface="Arial"/>
                        </a:rPr>
                        <a:t>Incentive o aluno a utilizar a codificação por cores a fim de visualizar melhor um problema.</a:t>
                      </a:r>
                      <a:r>
                        <a:rPr lang="pt-PT" dirty="1" sz="1800">
                          <a:solidFill>
                            <a:schemeClr val="dk1"/>
                          </a:solidFill>
                          <a:latin typeface="Arial"/>
                          <a:ea typeface="Arial"/>
                          <a:cs typeface="Arial"/>
                          <a:sym typeface="Arial"/>
                        </a:rPr>
                        <a:t> </a:t>
                      </a:r>
                    </a:p>
                  </a:txBody>
                  <a:tcPr marL="91450" marR="91450" marT="45725" marB="45725"/>
                </a:tc>
                <a:extLst>
                  <a:ext uri="{0D108BD9-81ED-4DB2-BD59-A6C34878D82A}">
                    <a16:rowId xmlns:a16="http://schemas.microsoft.com/office/drawing/2014/main" val="10004"/>
                  </a:ext>
                </a:extLst>
              </a:tr>
            </a:tbl>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a:spLocks noGrp="1"/>
          </p:cNvSpPr>
          <p:nvPr>
            <p:ph type="title"/>
          </p:nvPr>
        </p:nvSpPr>
        <p:spPr>
          <a:xfrm>
            <a:off x="1981200" y="692696"/>
            <a:ext cx="6851104" cy="936104"/>
          </a:xfrm>
        </p:spPr>
        <p:txBody>
          <a:bodyPr>
            <a:normAutofit fontScale="90000"/>
          </a:bodyPr>
          <a:lstStyle/>
          <a:p>
            <a:r>
              <a:rPr lang="pt-PT" dirty="1" b="0">
                <a:latin typeface="Arial" charset="0"/>
                <a:ea typeface="Arial" charset="0"/>
                <a:cs typeface="Arial" charset="0"/>
              </a:rPr>
              <a:t>O que é que eu sei sobre a Olivia?</a:t>
            </a:r>
            <a:r>
              <a:rPr lang="pt-PT" dirty="1" b="0">
                <a:latin typeface="Arial" charset="0"/>
                <a:ea typeface="Arial" charset="0"/>
                <a:cs typeface="Arial" charset="0"/>
              </a:rPr>
              <a:t> </a:t>
            </a:r>
          </a:p>
        </p:txBody>
      </p:sp>
      <p:sp>
        <p:nvSpPr>
          <p:cNvPr id="5" name="Zástupný objekt pre obsah 4"/>
          <p:cNvSpPr>
            <a:spLocks noGrp="1"/>
          </p:cNvSpPr>
          <p:nvPr>
            <p:ph idx="1"/>
          </p:nvPr>
        </p:nvSpPr>
        <p:spPr>
          <a:xfrm>
            <a:off x="1981200" y="1772817"/>
            <a:ext cx="8064896" cy="4373563"/>
          </a:xfrm>
        </p:spPr>
        <p:txBody>
          <a:bodyPr>
            <a:normAutofit lnSpcReduction="10000"/>
          </a:bodyPr>
          <a:lstStyle/>
          <a:p>
            <a:pPr algn="just">
              <a:lnSpc>
                <a:spcPct val="150000"/>
              </a:lnSpc>
            </a:pPr>
            <a:r>
              <a:rPr lang="pt-PT" dirty="1" b="0"/>
              <a:t>A Olivia está novamente atrasada para a escola, porque se esqueceu dos livros em casa e depois perdeu o autocarro. Normalmente tem muitos problemas em "organizar-se" antes de ir para a escola.</a:t>
            </a:r>
            <a:r>
              <a:rPr lang="pt-PT" dirty="1" b="0"/>
              <a:t> </a:t>
            </a:r>
            <a:r>
              <a:rPr lang="pt-PT" dirty="1" b="0"/>
              <a:t>Na escola, tem muitas dificuldades em "avaliar" as exigências das tarefas escolares e em dedicar o esforço mais adequado às tarefas.</a:t>
            </a:r>
            <a:r>
              <a:rPr lang="pt-PT" dirty="1" b="0"/>
              <a:t> </a:t>
            </a:r>
            <a:r>
              <a:rPr lang="pt-PT" dirty="1" b="0"/>
              <a:t>Normalmente pensa que as tarefas atribuídas são muito mais fáceis do que realmente são, que o esforço despendido foi suficiente quando, na realidade, foi muito menos do que o necessário e muitas vezes acredita que se saiu bem numa tarefa quando se saiu muito mal.</a:t>
            </a:r>
            <a:r>
              <a:rPr lang="pt-PT" dirty="1" b="0"/>
              <a:t> </a:t>
            </a:r>
            <a:r>
              <a:rPr lang="pt-PT" dirty="1" b="0"/>
              <a:t>Além disso, a sua noção de tempo é má quando desempenha tarefas escolares.</a:t>
            </a:r>
            <a:r>
              <a:rPr lang="pt-PT" dirty="1" b="0"/>
              <a:t> </a:t>
            </a:r>
          </a:p>
        </p:txBody>
      </p:sp>
    </p:spTree>
    <p:extLst>
      <p:ext uri="{BB962C8B-B14F-4D97-AF65-F5344CB8AC3E}">
        <p14:creationId xmlns:p14="http://schemas.microsoft.com/office/powerpoint/2010/main" val="74194437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Základné">
  <a:themeElements>
    <a:clrScheme name="Green Yellow">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EE7B08"/>
      </a:hlink>
      <a:folHlink>
        <a:srgbClr val="977B2D"/>
      </a:folHlink>
    </a:clrScheme>
    <a:fontScheme name="Základné">
      <a:majorFont>
        <a:latin typeface="Arial Black"/>
        <a:ea typeface=""/>
        <a:cs typeface=""/>
        <a:font script="Jpan" typeface="ＭＳ Ｐゴシック"/>
        <a:font script="Hang" typeface="HY견고딕"/>
        <a:font script="Hans" typeface="微软雅黑"/>
        <a:font script="Hant" typeface="微軟正黑體"/>
        <a:font script="Arab" typeface="Tahoma"/>
        <a:font script="Hebr" typeface="Tahoma"/>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Základné">
      <a:fillStyleLst>
        <a:solidFill>
          <a:schemeClr val="phClr"/>
        </a:solidFill>
        <a:gradFill rotWithShape="1">
          <a:gsLst>
            <a:gs pos="0">
              <a:schemeClr val="phClr">
                <a:tint val="60000"/>
                <a:satMod val="250000"/>
              </a:schemeClr>
            </a:gs>
            <a:gs pos="35000">
              <a:schemeClr val="phClr">
                <a:tint val="47000"/>
                <a:satMod val="275000"/>
              </a:schemeClr>
            </a:gs>
            <a:gs pos="100000">
              <a:schemeClr val="phClr">
                <a:tint val="25000"/>
                <a:satMod val="300000"/>
              </a:schemeClr>
            </a:gs>
          </a:gsLst>
          <a:lin ang="16200000" scaled="1"/>
        </a:gradFill>
        <a:solidFill>
          <a:schemeClr val="phClr">
            <a:satMod val="110000"/>
          </a:schemeClr>
        </a:solidFill>
      </a:fillStyleLst>
      <a:lnStyleLst>
        <a:ln w="12700" cap="flat" cmpd="sng" algn="ctr">
          <a:solidFill>
            <a:schemeClr val="phClr">
              <a:shade val="95000"/>
              <a:satMod val="105000"/>
            </a:schemeClr>
          </a:solidFill>
          <a:prstDash val="solid"/>
        </a:ln>
        <a:ln w="28575" cap="flat" cmpd="sng" algn="ctr">
          <a:solidFill>
            <a:schemeClr val="phClr"/>
          </a:solidFill>
          <a:prstDash val="solid"/>
        </a:ln>
        <a:ln w="41275" cap="flat" cmpd="sng" algn="ctr">
          <a:solidFill>
            <a:schemeClr val="phClr"/>
          </a:solidFill>
          <a:prstDash val="solid"/>
        </a:ln>
      </a:lnStyleLst>
      <a:effectStyleLst>
        <a:effectStyle>
          <a:effectLst/>
        </a:effectStyle>
        <a:effectStyle>
          <a:effectLst>
            <a:outerShdw blurRad="39999" dist="23000" algn="bl" rotWithShape="0">
              <a:srgbClr val="000000">
                <a:alpha val="40000"/>
              </a:srgbClr>
            </a:outerShdw>
          </a:effectLst>
        </a:effectStyle>
        <a:effectStyle>
          <a:effectLst>
            <a:outerShdw blurRad="38100" dist="19050" algn="bl" rotWithShape="0">
              <a:srgbClr val="000000">
                <a:alpha val="60000"/>
              </a:srgbClr>
            </a:outerShdw>
          </a:effectLst>
          <a:scene3d>
            <a:camera prst="orthographicFront">
              <a:rot lat="0" lon="0" rev="0"/>
            </a:camera>
            <a:lightRig rig="balanced" dir="l"/>
          </a:scene3d>
          <a:sp3d prstMaterial="plastic">
            <a:bevelT w="38100" h="31750"/>
          </a:sp3d>
        </a:effectStyle>
      </a:effectStyleLst>
      <a:bgFillStyleLst>
        <a:solidFill>
          <a:schemeClr val="phClr"/>
        </a:solidFill>
        <a:blipFill rotWithShape="1">
          <a:blip xmlns:r="http://schemas.openxmlformats.org/officeDocument/2006/relationships" r:embed="rId1">
            <a:duotone>
              <a:schemeClr val="phClr">
                <a:tint val="96000"/>
              </a:schemeClr>
              <a:schemeClr val="phClr">
                <a:shade val="94000"/>
              </a:schemeClr>
            </a:duotone>
          </a:blip>
          <a:tile tx="0" ty="0" sx="100000" sy="100000" flip="none" algn="tl"/>
        </a:blipFill>
        <a:gradFill rotWithShape="1">
          <a:gsLst>
            <a:gs pos="0">
              <a:schemeClr val="phClr">
                <a:tint val="84000"/>
                <a:satMod val="110000"/>
              </a:schemeClr>
            </a:gs>
            <a:gs pos="44000">
              <a:schemeClr val="phClr">
                <a:tint val="93000"/>
                <a:satMod val="115000"/>
              </a:schemeClr>
            </a:gs>
            <a:gs pos="100000">
              <a:schemeClr val="phClr">
                <a:tint val="100000"/>
                <a:shade val="59000"/>
                <a:satMod val="120000"/>
              </a:schemeClr>
            </a:gs>
          </a:gsLst>
          <a:path path="circle">
            <a:fillToRect l="40000" t="60000" r="60000" b="4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86</TotalTime>
  <Words>4906</Words>
  <Application>Microsoft Office PowerPoint</Application>
  <PresentationFormat>Widescreen</PresentationFormat>
  <Paragraphs>324</Paragraphs>
  <Slides>42</Slides>
  <Notes>13</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42</vt:i4>
      </vt:variant>
    </vt:vector>
  </HeadingPairs>
  <TitlesOfParts>
    <vt:vector size="50" baseType="lpstr">
      <vt:lpstr>Arial</vt:lpstr>
      <vt:lpstr>Arial </vt:lpstr>
      <vt:lpstr>Arial Black</vt:lpstr>
      <vt:lpstr>Calibri</vt:lpstr>
      <vt:lpstr>Symbol</vt:lpstr>
      <vt:lpstr>Times New Roman</vt:lpstr>
      <vt:lpstr>Wingdings</vt:lpstr>
      <vt:lpstr>Základné</vt:lpstr>
      <vt:lpstr>What do i know about max ? </vt:lpstr>
      <vt:lpstr>1. Stages of building a strategy for working with a student with specific learning disabilities (SLD)</vt:lpstr>
      <vt:lpstr>Causes of specific learning disabilities</vt:lpstr>
      <vt:lpstr>Symptoms of specific learning disabilities</vt:lpstr>
      <vt:lpstr>Symptoms of specific learning disabilities</vt:lpstr>
      <vt:lpstr>Consequences</vt:lpstr>
      <vt:lpstr>INTERVENTIONS</vt:lpstr>
      <vt:lpstr>INTERVENTIONS</vt:lpstr>
      <vt:lpstr>What do i know about Olivia? </vt:lpstr>
      <vt:lpstr>2. Stages of building a strategy for working with a student with executive function disorder (EFD)</vt:lpstr>
      <vt:lpstr>Introduction </vt:lpstr>
      <vt:lpstr>Causes of Executive function disorder</vt:lpstr>
      <vt:lpstr>Symptoms of EFD</vt:lpstr>
      <vt:lpstr>Consequences of EFD</vt:lpstr>
      <vt:lpstr>interventions</vt:lpstr>
      <vt:lpstr>interventions</vt:lpstr>
      <vt:lpstr>WHAT DO I KNOW ABOUT ANDY? </vt:lpstr>
      <vt:lpstr>WHAT DO I KNOW ABOUT ANDY? </vt:lpstr>
      <vt:lpstr>3. Stages of building a strategy for working with a student with attention deficit hyperactivity disorder (ADHD)</vt:lpstr>
      <vt:lpstr>Introduction </vt:lpstr>
      <vt:lpstr>Symptoms of ADHD/ADD</vt:lpstr>
      <vt:lpstr>PowerPoint Presentation</vt:lpstr>
      <vt:lpstr>PowerPoint Presentation</vt:lpstr>
      <vt:lpstr>PowerPoint Presentation</vt:lpstr>
      <vt:lpstr>PowerPoint Presentation</vt:lpstr>
      <vt:lpstr>PowerPoint Presentation</vt:lpstr>
      <vt:lpstr>What do we know about alice? </vt:lpstr>
      <vt:lpstr>4. Stages of building a strategy for working with a student with internalizing problems</vt:lpstr>
      <vt:lpstr>INTRODUCTION</vt:lpstr>
      <vt:lpstr>CAUSES OF INTERNALIZING PROBLEMS </vt:lpstr>
      <vt:lpstr>SYMPTOMS OF INTERNALIZING PROBLEMS </vt:lpstr>
      <vt:lpstr>CONSEQUENCES OF INTERNALIZING PROBLEMS</vt:lpstr>
      <vt:lpstr>Interventions</vt:lpstr>
      <vt:lpstr>Interventions</vt:lpstr>
      <vt:lpstr>What do i know about ZACH? </vt:lpstr>
      <vt:lpstr>5. Stages of building a strategy for working with a student with obsedant-compulsive disorder (OCD)</vt:lpstr>
      <vt:lpstr>Introduction</vt:lpstr>
      <vt:lpstr>Causes of ocd </vt:lpstr>
      <vt:lpstr>Symptoms of ocd</vt:lpstr>
      <vt:lpstr>Consequences of ocd</vt:lpstr>
      <vt:lpstr>Interventions </vt:lpstr>
      <vt:lpstr>Interventions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dc:title>
  <dc:creator>Kyžňanská Laura</dc:creator>
  <cp:lastModifiedBy>Κόβας Κωνσταντίνος</cp:lastModifiedBy>
  <cp:revision>11</cp:revision>
  <dcterms:created xsi:type="dcterms:W3CDTF">2021-01-26T16:49:09Z</dcterms:created>
  <dcterms:modified xsi:type="dcterms:W3CDTF">2021-03-01T18:13:04Z</dcterms:modified>
</cp:coreProperties>
</file>