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7315200" cy="9601200"/>
  <p:embeddedFontLst>
    <p:embeddedFont>
      <p:font typeface="Arial Black"/>
      <p:regular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2" roundtripDataSignature="AMtx7mh5MqjftwoblN2D9d/4FgJhav8R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ArialBlack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4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/>
          <p:nvPr>
            <p:ph idx="2" type="sldImg"/>
          </p:nvPr>
        </p:nvSpPr>
        <p:spPr>
          <a:xfrm>
            <a:off x="1257480" y="720720"/>
            <a:ext cx="4800240" cy="36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6" name="Google Shape;126;p1:notes"/>
          <p:cNvSpPr txBox="1"/>
          <p:nvPr>
            <p:ph idx="1" type="body"/>
          </p:nvPr>
        </p:nvSpPr>
        <p:spPr>
          <a:xfrm>
            <a:off x="731520" y="4560480"/>
            <a:ext cx="5851800" cy="4320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:notes"/>
          <p:cNvSpPr txBox="1"/>
          <p:nvPr/>
        </p:nvSpPr>
        <p:spPr>
          <a:xfrm>
            <a:off x="4143600" y="9119520"/>
            <a:ext cx="3169440" cy="479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0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1:notes"/>
          <p:cNvSpPr/>
          <p:nvPr>
            <p:ph idx="2" type="sldImg"/>
          </p:nvPr>
        </p:nvSpPr>
        <p:spPr>
          <a:xfrm>
            <a:off x="1257480" y="720720"/>
            <a:ext cx="4800240" cy="36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4" name="Google Shape;194;p11:notes"/>
          <p:cNvSpPr txBox="1"/>
          <p:nvPr>
            <p:ph idx="1" type="body"/>
          </p:nvPr>
        </p:nvSpPr>
        <p:spPr>
          <a:xfrm>
            <a:off x="731520" y="4560480"/>
            <a:ext cx="5851800" cy="4320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1:notes"/>
          <p:cNvSpPr txBox="1"/>
          <p:nvPr/>
        </p:nvSpPr>
        <p:spPr>
          <a:xfrm>
            <a:off x="4143600" y="9119520"/>
            <a:ext cx="3169440" cy="479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2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2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3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4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5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5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6:notes"/>
          <p:cNvSpPr/>
          <p:nvPr>
            <p:ph idx="2" type="sldImg"/>
          </p:nvPr>
        </p:nvSpPr>
        <p:spPr>
          <a:xfrm>
            <a:off x="1257480" y="720720"/>
            <a:ext cx="4800240" cy="36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Google Shape;228;p16:notes"/>
          <p:cNvSpPr txBox="1"/>
          <p:nvPr>
            <p:ph idx="1" type="body"/>
          </p:nvPr>
        </p:nvSpPr>
        <p:spPr>
          <a:xfrm>
            <a:off x="731520" y="4560480"/>
            <a:ext cx="5851800" cy="4320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6:notes"/>
          <p:cNvSpPr txBox="1"/>
          <p:nvPr/>
        </p:nvSpPr>
        <p:spPr>
          <a:xfrm>
            <a:off x="4143600" y="9119520"/>
            <a:ext cx="3169440" cy="479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7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8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9:notes"/>
          <p:cNvSpPr/>
          <p:nvPr>
            <p:ph idx="2" type="sldImg"/>
          </p:nvPr>
        </p:nvSpPr>
        <p:spPr>
          <a:xfrm>
            <a:off x="1257480" y="720720"/>
            <a:ext cx="4800240" cy="36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0" name="Google Shape;250;p19:notes"/>
          <p:cNvSpPr txBox="1"/>
          <p:nvPr>
            <p:ph idx="1" type="body"/>
          </p:nvPr>
        </p:nvSpPr>
        <p:spPr>
          <a:xfrm>
            <a:off x="731520" y="4560480"/>
            <a:ext cx="5851800" cy="4320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9:notes"/>
          <p:cNvSpPr txBox="1"/>
          <p:nvPr/>
        </p:nvSpPr>
        <p:spPr>
          <a:xfrm>
            <a:off x="4143600" y="9119520"/>
            <a:ext cx="3169440" cy="479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0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20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1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1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2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2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3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3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4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4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5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5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3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4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:notes"/>
          <p:cNvSpPr/>
          <p:nvPr>
            <p:ph idx="2" type="sldImg"/>
          </p:nvPr>
        </p:nvSpPr>
        <p:spPr>
          <a:xfrm>
            <a:off x="1257480" y="720720"/>
            <a:ext cx="4800240" cy="36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Google Shape;154;p5:notes"/>
          <p:cNvSpPr txBox="1"/>
          <p:nvPr>
            <p:ph idx="1" type="body"/>
          </p:nvPr>
        </p:nvSpPr>
        <p:spPr>
          <a:xfrm>
            <a:off x="731520" y="4560480"/>
            <a:ext cx="5851800" cy="4320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5:notes"/>
          <p:cNvSpPr txBox="1"/>
          <p:nvPr/>
        </p:nvSpPr>
        <p:spPr>
          <a:xfrm>
            <a:off x="4143600" y="9119520"/>
            <a:ext cx="3169440" cy="479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6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7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8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9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7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7"/>
          <p:cNvSpPr txBox="1"/>
          <p:nvPr>
            <p:ph idx="1" type="subTitle"/>
          </p:nvPr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8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8"/>
          <p:cNvSpPr txBox="1"/>
          <p:nvPr>
            <p:ph idx="1" type="body"/>
          </p:nvPr>
        </p:nvSpPr>
        <p:spPr>
          <a:xfrm>
            <a:off x="457200" y="1752480"/>
            <a:ext cx="761976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8"/>
          <p:cNvSpPr txBox="1"/>
          <p:nvPr>
            <p:ph idx="2" type="body"/>
          </p:nvPr>
        </p:nvSpPr>
        <p:spPr>
          <a:xfrm>
            <a:off x="457200" y="4037040"/>
            <a:ext cx="761976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9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9"/>
          <p:cNvSpPr txBox="1"/>
          <p:nvPr>
            <p:ph idx="1" type="body"/>
          </p:nvPr>
        </p:nvSpPr>
        <p:spPr>
          <a:xfrm>
            <a:off x="4572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9"/>
          <p:cNvSpPr txBox="1"/>
          <p:nvPr>
            <p:ph idx="2" type="body"/>
          </p:nvPr>
        </p:nvSpPr>
        <p:spPr>
          <a:xfrm>
            <a:off x="43614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9"/>
          <p:cNvSpPr txBox="1"/>
          <p:nvPr>
            <p:ph idx="3" type="body"/>
          </p:nvPr>
        </p:nvSpPr>
        <p:spPr>
          <a:xfrm>
            <a:off x="457200" y="403704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9"/>
          <p:cNvSpPr txBox="1"/>
          <p:nvPr>
            <p:ph idx="4" type="body"/>
          </p:nvPr>
        </p:nvSpPr>
        <p:spPr>
          <a:xfrm>
            <a:off x="4361400" y="403704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0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0"/>
          <p:cNvSpPr txBox="1"/>
          <p:nvPr>
            <p:ph idx="1" type="body"/>
          </p:nvPr>
        </p:nvSpPr>
        <p:spPr>
          <a:xfrm>
            <a:off x="457200" y="175248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0"/>
          <p:cNvSpPr txBox="1"/>
          <p:nvPr>
            <p:ph idx="2" type="body"/>
          </p:nvPr>
        </p:nvSpPr>
        <p:spPr>
          <a:xfrm>
            <a:off x="3033720" y="175248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0"/>
          <p:cNvSpPr txBox="1"/>
          <p:nvPr>
            <p:ph idx="3" type="body"/>
          </p:nvPr>
        </p:nvSpPr>
        <p:spPr>
          <a:xfrm>
            <a:off x="5610240" y="175248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0"/>
          <p:cNvSpPr txBox="1"/>
          <p:nvPr>
            <p:ph idx="4" type="body"/>
          </p:nvPr>
        </p:nvSpPr>
        <p:spPr>
          <a:xfrm>
            <a:off x="457200" y="403704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0"/>
          <p:cNvSpPr txBox="1"/>
          <p:nvPr>
            <p:ph idx="5" type="body"/>
          </p:nvPr>
        </p:nvSpPr>
        <p:spPr>
          <a:xfrm>
            <a:off x="3033720" y="403704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0"/>
          <p:cNvSpPr txBox="1"/>
          <p:nvPr>
            <p:ph idx="6" type="body"/>
          </p:nvPr>
        </p:nvSpPr>
        <p:spPr>
          <a:xfrm>
            <a:off x="5610240" y="403704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1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1"/>
          <p:cNvSpPr txBox="1"/>
          <p:nvPr>
            <p:ph idx="1" type="subTitle"/>
          </p:nvPr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2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2"/>
          <p:cNvSpPr txBox="1"/>
          <p:nvPr>
            <p:ph idx="1" type="body"/>
          </p:nvPr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3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3"/>
          <p:cNvSpPr txBox="1"/>
          <p:nvPr>
            <p:ph idx="1" type="body"/>
          </p:nvPr>
        </p:nvSpPr>
        <p:spPr>
          <a:xfrm>
            <a:off x="457200" y="1752480"/>
            <a:ext cx="371808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43"/>
          <p:cNvSpPr txBox="1"/>
          <p:nvPr>
            <p:ph idx="2" type="body"/>
          </p:nvPr>
        </p:nvSpPr>
        <p:spPr>
          <a:xfrm>
            <a:off x="4361400" y="1752480"/>
            <a:ext cx="371808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4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5"/>
          <p:cNvSpPr txBox="1"/>
          <p:nvPr>
            <p:ph idx="1" type="subTitle"/>
          </p:nvPr>
        </p:nvSpPr>
        <p:spPr>
          <a:xfrm>
            <a:off x="457200" y="152640"/>
            <a:ext cx="5790960" cy="63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6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46"/>
          <p:cNvSpPr txBox="1"/>
          <p:nvPr>
            <p:ph idx="1" type="body"/>
          </p:nvPr>
        </p:nvSpPr>
        <p:spPr>
          <a:xfrm>
            <a:off x="4572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6"/>
          <p:cNvSpPr txBox="1"/>
          <p:nvPr>
            <p:ph idx="2" type="body"/>
          </p:nvPr>
        </p:nvSpPr>
        <p:spPr>
          <a:xfrm>
            <a:off x="4361400" y="1752480"/>
            <a:ext cx="371808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6"/>
          <p:cNvSpPr txBox="1"/>
          <p:nvPr>
            <p:ph idx="3" type="body"/>
          </p:nvPr>
        </p:nvSpPr>
        <p:spPr>
          <a:xfrm>
            <a:off x="457200" y="403704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7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7"/>
          <p:cNvSpPr txBox="1"/>
          <p:nvPr>
            <p:ph idx="1" type="body"/>
          </p:nvPr>
        </p:nvSpPr>
        <p:spPr>
          <a:xfrm>
            <a:off x="457200" y="1752480"/>
            <a:ext cx="371808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47"/>
          <p:cNvSpPr txBox="1"/>
          <p:nvPr>
            <p:ph idx="2" type="body"/>
          </p:nvPr>
        </p:nvSpPr>
        <p:spPr>
          <a:xfrm>
            <a:off x="43614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47"/>
          <p:cNvSpPr txBox="1"/>
          <p:nvPr>
            <p:ph idx="3" type="body"/>
          </p:nvPr>
        </p:nvSpPr>
        <p:spPr>
          <a:xfrm>
            <a:off x="4361400" y="403704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8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48"/>
          <p:cNvSpPr txBox="1"/>
          <p:nvPr>
            <p:ph idx="1" type="body"/>
          </p:nvPr>
        </p:nvSpPr>
        <p:spPr>
          <a:xfrm>
            <a:off x="4572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48"/>
          <p:cNvSpPr txBox="1"/>
          <p:nvPr>
            <p:ph idx="2" type="body"/>
          </p:nvPr>
        </p:nvSpPr>
        <p:spPr>
          <a:xfrm>
            <a:off x="43614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8"/>
          <p:cNvSpPr txBox="1"/>
          <p:nvPr>
            <p:ph idx="3" type="body"/>
          </p:nvPr>
        </p:nvSpPr>
        <p:spPr>
          <a:xfrm>
            <a:off x="457200" y="4037040"/>
            <a:ext cx="761976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9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9"/>
          <p:cNvSpPr txBox="1"/>
          <p:nvPr>
            <p:ph idx="1" type="body"/>
          </p:nvPr>
        </p:nvSpPr>
        <p:spPr>
          <a:xfrm>
            <a:off x="457200" y="1752480"/>
            <a:ext cx="761976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49"/>
          <p:cNvSpPr txBox="1"/>
          <p:nvPr>
            <p:ph idx="2" type="body"/>
          </p:nvPr>
        </p:nvSpPr>
        <p:spPr>
          <a:xfrm>
            <a:off x="457200" y="4037040"/>
            <a:ext cx="761976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0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50"/>
          <p:cNvSpPr txBox="1"/>
          <p:nvPr>
            <p:ph idx="1" type="body"/>
          </p:nvPr>
        </p:nvSpPr>
        <p:spPr>
          <a:xfrm>
            <a:off x="4572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50"/>
          <p:cNvSpPr txBox="1"/>
          <p:nvPr>
            <p:ph idx="2" type="body"/>
          </p:nvPr>
        </p:nvSpPr>
        <p:spPr>
          <a:xfrm>
            <a:off x="43614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50"/>
          <p:cNvSpPr txBox="1"/>
          <p:nvPr>
            <p:ph idx="3" type="body"/>
          </p:nvPr>
        </p:nvSpPr>
        <p:spPr>
          <a:xfrm>
            <a:off x="457200" y="403704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50"/>
          <p:cNvSpPr txBox="1"/>
          <p:nvPr>
            <p:ph idx="4" type="body"/>
          </p:nvPr>
        </p:nvSpPr>
        <p:spPr>
          <a:xfrm>
            <a:off x="4361400" y="403704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1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51"/>
          <p:cNvSpPr txBox="1"/>
          <p:nvPr>
            <p:ph idx="1" type="body"/>
          </p:nvPr>
        </p:nvSpPr>
        <p:spPr>
          <a:xfrm>
            <a:off x="457200" y="175248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51"/>
          <p:cNvSpPr txBox="1"/>
          <p:nvPr>
            <p:ph idx="2" type="body"/>
          </p:nvPr>
        </p:nvSpPr>
        <p:spPr>
          <a:xfrm>
            <a:off x="3033720" y="175248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51"/>
          <p:cNvSpPr txBox="1"/>
          <p:nvPr>
            <p:ph idx="3" type="body"/>
          </p:nvPr>
        </p:nvSpPr>
        <p:spPr>
          <a:xfrm>
            <a:off x="5610240" y="175248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51"/>
          <p:cNvSpPr txBox="1"/>
          <p:nvPr>
            <p:ph idx="4" type="body"/>
          </p:nvPr>
        </p:nvSpPr>
        <p:spPr>
          <a:xfrm>
            <a:off x="457200" y="403704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51"/>
          <p:cNvSpPr txBox="1"/>
          <p:nvPr>
            <p:ph idx="5" type="body"/>
          </p:nvPr>
        </p:nvSpPr>
        <p:spPr>
          <a:xfrm>
            <a:off x="3033720" y="403704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51"/>
          <p:cNvSpPr txBox="1"/>
          <p:nvPr>
            <p:ph idx="6" type="body"/>
          </p:nvPr>
        </p:nvSpPr>
        <p:spPr>
          <a:xfrm>
            <a:off x="5610240" y="4037040"/>
            <a:ext cx="245340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2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2"/>
          <p:cNvSpPr txBox="1"/>
          <p:nvPr>
            <p:ph idx="1" type="body"/>
          </p:nvPr>
        </p:nvSpPr>
        <p:spPr>
          <a:xfrm>
            <a:off x="457200" y="1752480"/>
            <a:ext cx="371808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2"/>
          <p:cNvSpPr txBox="1"/>
          <p:nvPr>
            <p:ph idx="2" type="body"/>
          </p:nvPr>
        </p:nvSpPr>
        <p:spPr>
          <a:xfrm>
            <a:off x="4361400" y="1752480"/>
            <a:ext cx="371808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3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4"/>
          <p:cNvSpPr txBox="1"/>
          <p:nvPr>
            <p:ph idx="1" type="subTitle"/>
          </p:nvPr>
        </p:nvSpPr>
        <p:spPr>
          <a:xfrm>
            <a:off x="457200" y="152640"/>
            <a:ext cx="5790960" cy="63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5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5"/>
          <p:cNvSpPr txBox="1"/>
          <p:nvPr>
            <p:ph idx="1" type="body"/>
          </p:nvPr>
        </p:nvSpPr>
        <p:spPr>
          <a:xfrm>
            <a:off x="4572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5"/>
          <p:cNvSpPr txBox="1"/>
          <p:nvPr>
            <p:ph idx="2" type="body"/>
          </p:nvPr>
        </p:nvSpPr>
        <p:spPr>
          <a:xfrm>
            <a:off x="4361400" y="1752480"/>
            <a:ext cx="371808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5"/>
          <p:cNvSpPr txBox="1"/>
          <p:nvPr>
            <p:ph idx="3" type="body"/>
          </p:nvPr>
        </p:nvSpPr>
        <p:spPr>
          <a:xfrm>
            <a:off x="457200" y="403704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6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6"/>
          <p:cNvSpPr txBox="1"/>
          <p:nvPr>
            <p:ph idx="1" type="body"/>
          </p:nvPr>
        </p:nvSpPr>
        <p:spPr>
          <a:xfrm>
            <a:off x="457200" y="1752480"/>
            <a:ext cx="371808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6"/>
          <p:cNvSpPr txBox="1"/>
          <p:nvPr>
            <p:ph idx="2" type="body"/>
          </p:nvPr>
        </p:nvSpPr>
        <p:spPr>
          <a:xfrm>
            <a:off x="43614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6"/>
          <p:cNvSpPr txBox="1"/>
          <p:nvPr>
            <p:ph idx="3" type="body"/>
          </p:nvPr>
        </p:nvSpPr>
        <p:spPr>
          <a:xfrm>
            <a:off x="4361400" y="403704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7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7"/>
          <p:cNvSpPr txBox="1"/>
          <p:nvPr>
            <p:ph idx="1" type="body"/>
          </p:nvPr>
        </p:nvSpPr>
        <p:spPr>
          <a:xfrm>
            <a:off x="4572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7"/>
          <p:cNvSpPr txBox="1"/>
          <p:nvPr>
            <p:ph idx="2" type="body"/>
          </p:nvPr>
        </p:nvSpPr>
        <p:spPr>
          <a:xfrm>
            <a:off x="4361400" y="1752480"/>
            <a:ext cx="371808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7"/>
          <p:cNvSpPr txBox="1"/>
          <p:nvPr>
            <p:ph idx="3" type="body"/>
          </p:nvPr>
        </p:nvSpPr>
        <p:spPr>
          <a:xfrm>
            <a:off x="457200" y="4037040"/>
            <a:ext cx="7619760" cy="208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27240" y="223920"/>
            <a:ext cx="2103120" cy="8283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6"/>
          <p:cNvSpPr txBox="1"/>
          <p:nvPr>
            <p:ph type="title"/>
          </p:nvPr>
        </p:nvSpPr>
        <p:spPr>
          <a:xfrm>
            <a:off x="457200" y="1626840"/>
            <a:ext cx="7772040" cy="317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172200"/>
            <a:ext cx="3428640" cy="304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457200" y="6492960"/>
            <a:ext cx="3428640" cy="2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" name="Google Shape;14;p26"/>
          <p:cNvSpPr/>
          <p:nvPr/>
        </p:nvSpPr>
        <p:spPr>
          <a:xfrm>
            <a:off x="9001080" y="4846320"/>
            <a:ext cx="142560" cy="201132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6"/>
          <p:cNvSpPr/>
          <p:nvPr/>
        </p:nvSpPr>
        <p:spPr>
          <a:xfrm>
            <a:off x="9001080" y="0"/>
            <a:ext cx="142560" cy="4845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6"/>
          <p:cNvSpPr txBox="1"/>
          <p:nvPr>
            <p:ph idx="12" type="sldNum"/>
          </p:nvPr>
        </p:nvSpPr>
        <p:spPr>
          <a:xfrm rot="-5400000">
            <a:off x="8227080" y="5885640"/>
            <a:ext cx="1315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 b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" name="Google Shape;17;p2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27240" y="223920"/>
            <a:ext cx="2103120" cy="82836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6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/>
          <p:nvPr/>
        </p:nvSpPr>
        <p:spPr>
          <a:xfrm>
            <a:off x="9001080" y="0"/>
            <a:ext cx="142560" cy="13712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28"/>
          <p:cNvSpPr/>
          <p:nvPr/>
        </p:nvSpPr>
        <p:spPr>
          <a:xfrm>
            <a:off x="9001080" y="1371600"/>
            <a:ext cx="142560" cy="548604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2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27240" y="223920"/>
            <a:ext cx="2103120" cy="82836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28"/>
          <p:cNvSpPr txBox="1"/>
          <p:nvPr>
            <p:ph type="title"/>
          </p:nvPr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2" name="Google Shape;72;p28"/>
          <p:cNvSpPr txBox="1"/>
          <p:nvPr>
            <p:ph idx="1" type="body"/>
          </p:nvPr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3" name="Google Shape;73;p28"/>
          <p:cNvSpPr txBox="1"/>
          <p:nvPr>
            <p:ph idx="10" type="dt"/>
          </p:nvPr>
        </p:nvSpPr>
        <p:spPr>
          <a:xfrm>
            <a:off x="457200" y="6172200"/>
            <a:ext cx="3428640" cy="304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4" name="Google Shape;74;p28"/>
          <p:cNvSpPr txBox="1"/>
          <p:nvPr>
            <p:ph idx="11" type="ftr"/>
          </p:nvPr>
        </p:nvSpPr>
        <p:spPr>
          <a:xfrm>
            <a:off x="457200" y="6492960"/>
            <a:ext cx="3428640" cy="2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5" name="Google Shape;75;p28"/>
          <p:cNvSpPr txBox="1"/>
          <p:nvPr>
            <p:ph idx="12" type="sldNum"/>
          </p:nvPr>
        </p:nvSpPr>
        <p:spPr>
          <a:xfrm rot="-5400000">
            <a:off x="8227080" y="5885640"/>
            <a:ext cx="1315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1" i="0" sz="24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 b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/>
          <p:nvPr/>
        </p:nvSpPr>
        <p:spPr>
          <a:xfrm>
            <a:off x="357120" y="2493000"/>
            <a:ext cx="8072280" cy="1590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Wprowadzenie do problematyki zaburzeń zachowania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642960" y="4000680"/>
            <a:ext cx="7282800" cy="575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455F51"/>
                </a:solidFill>
                <a:latin typeface="Arial Black"/>
                <a:ea typeface="Arial Black"/>
                <a:cs typeface="Arial Black"/>
                <a:sym typeface="Arial Black"/>
              </a:rPr>
              <a:t> 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" name="Google Shape;13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920" y="285840"/>
            <a:ext cx="192852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"/>
          <p:cNvSpPr/>
          <p:nvPr/>
        </p:nvSpPr>
        <p:spPr>
          <a:xfrm>
            <a:off x="214200" y="785880"/>
            <a:ext cx="3637440" cy="30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ERASMUS + 2019-1-PL01- KA201-06486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/>
          <p:nvPr/>
        </p:nvSpPr>
        <p:spPr>
          <a:xfrm>
            <a:off x="500040" y="6286680"/>
            <a:ext cx="8101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WPROWADZENIE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"/>
          <p:cNvSpPr txBox="1"/>
          <p:nvPr/>
        </p:nvSpPr>
        <p:spPr>
          <a:xfrm>
            <a:off x="457200" y="152640"/>
            <a:ext cx="6346800" cy="1187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OBSZARY ZABURZEŃ ZACHOWANIA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0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Omówione rodzaje zaburzeń zachowania zostały uzupełnione w projekcie o kolejny ważny obszar, jakim są </a:t>
            </a:r>
            <a:r>
              <a:rPr b="1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zaburzenia funkcjonowania ucznia w klasie.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Każda grupa ma swoje normy, do których muszą stosować się jej członkowie. Nieumiejętność rozpoznania i respektowania tych zasad lub nieumiejętność konstruktywnego przeciwstawienia się im powoduje liczne konflikty, które skutecznie utrudniają prawidłowe funkcjonowanie w zespole.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Równocześnie problemy te generują i wzmacniają inne obszary zaburzeń zachowania dziecka.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1"/>
          <p:cNvSpPr txBox="1"/>
          <p:nvPr/>
        </p:nvSpPr>
        <p:spPr>
          <a:xfrm>
            <a:off x="357120" y="2493000"/>
            <a:ext cx="8072280" cy="1590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Przyczyny zaburzeń zachowania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1"/>
          <p:cNvSpPr txBox="1"/>
          <p:nvPr/>
        </p:nvSpPr>
        <p:spPr>
          <a:xfrm>
            <a:off x="642960" y="4000680"/>
            <a:ext cx="7282800" cy="575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455F51"/>
                </a:solidFill>
                <a:latin typeface="Arial Black"/>
                <a:ea typeface="Arial Black"/>
                <a:cs typeface="Arial Black"/>
                <a:sym typeface="Arial Black"/>
              </a:rPr>
              <a:t> 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9" name="Google Shape;199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920" y="285840"/>
            <a:ext cx="192852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1"/>
          <p:cNvSpPr/>
          <p:nvPr/>
        </p:nvSpPr>
        <p:spPr>
          <a:xfrm>
            <a:off x="214200" y="785880"/>
            <a:ext cx="3637440" cy="30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ERASMUS + 2019-1-PL01- KA201-06486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1"/>
          <p:cNvSpPr/>
          <p:nvPr/>
        </p:nvSpPr>
        <p:spPr>
          <a:xfrm>
            <a:off x="500040" y="6286680"/>
            <a:ext cx="8101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WPROWADZENIE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2"/>
          <p:cNvSpPr txBox="1"/>
          <p:nvPr/>
        </p:nvSpPr>
        <p:spPr>
          <a:xfrm>
            <a:off x="251640" y="908640"/>
            <a:ext cx="6984360" cy="719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PRZYCZYNY ZABURZEŃ ZACHOWANIA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2"/>
          <p:cNvSpPr txBox="1"/>
          <p:nvPr/>
        </p:nvSpPr>
        <p:spPr>
          <a:xfrm>
            <a:off x="457200" y="2061000"/>
            <a:ext cx="7619760" cy="4065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Zaburzenia zachowania mogą być spowodowane przez: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biologiczne;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społeczne i środowiskowe;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psychologiczne.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 txBox="1"/>
          <p:nvPr/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CZYNNIKI BIOLOGICZNE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3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Niektóre  zaburzenia zachowania mogą mieć podłoże genetyczne. Jeżeli wśród członków rodziny występowały wcześniej problemy z zachowaniem, nauką, ADHD, lęki, depresja czy zaburzenia emocjonalne, to dzieci pochodzące z takich rodzin mogą być bardziej narażone na pojawienie się wymienionych problemów.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4"/>
          <p:cNvSpPr txBox="1"/>
          <p:nvPr/>
        </p:nvSpPr>
        <p:spPr>
          <a:xfrm>
            <a:off x="457200" y="152652"/>
            <a:ext cx="5122500" cy="159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CZYNNIKI SPOŁECZNE </a:t>
            </a:r>
            <a:br>
              <a:rPr b="0" i="0" lang="sk-SK" sz="3600" u="none" cap="none" strike="noStrike"/>
            </a:b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I ŚRODOWISKOWE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4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Dzieci, które pochodzą z rodzin dysfunkcyjnych są bardziej narażone na pojawienie się zaburzeń zachowania.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najczęstszych czynników środowiskowych, generujących problemy ucznia należą: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narażenie na przemoc;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rozpad rodziny;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rygorystyczny lub niekonsekwentny styl wychowania;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niepowodzenia edukacyjne;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trudności finansowe rodziców.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5"/>
          <p:cNvSpPr txBox="1"/>
          <p:nvPr/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CZYNNIKI PSYCHOLOGICZNE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5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Dzieci z zaburzeniami zachowania doświadczają również innych problemów. Często bowiem nie radzą sobie ze swoimi emocjami, poziomem aktywności i zdolnością do koncentracji uwagi.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Brak wiedzy i umiejętności w zakresie konstruktywnych sposobów radzenia sobie w sytuacjach trudnych powoduje wzrost napięcia emocjolanego, przyczyniając się do eskalacji zaburzeń zachowania. 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6"/>
          <p:cNvSpPr txBox="1"/>
          <p:nvPr/>
        </p:nvSpPr>
        <p:spPr>
          <a:xfrm>
            <a:off x="357120" y="2493000"/>
            <a:ext cx="8072280" cy="1590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Konsekwencje zaburzeń zachowania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6"/>
          <p:cNvSpPr txBox="1"/>
          <p:nvPr/>
        </p:nvSpPr>
        <p:spPr>
          <a:xfrm>
            <a:off x="642960" y="4000680"/>
            <a:ext cx="7282800" cy="575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455F51"/>
                </a:solidFill>
                <a:latin typeface="Arial Black"/>
                <a:ea typeface="Arial Black"/>
                <a:cs typeface="Arial Black"/>
                <a:sym typeface="Arial Black"/>
              </a:rPr>
              <a:t> 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920" y="285840"/>
            <a:ext cx="192852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6"/>
          <p:cNvSpPr/>
          <p:nvPr/>
        </p:nvSpPr>
        <p:spPr>
          <a:xfrm>
            <a:off x="214200" y="785880"/>
            <a:ext cx="3637440" cy="30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ERASMUS + 2019-1-PL01- KA201-06486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6"/>
          <p:cNvSpPr/>
          <p:nvPr/>
        </p:nvSpPr>
        <p:spPr>
          <a:xfrm>
            <a:off x="500040" y="6286680"/>
            <a:ext cx="8101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WPROWADZENIE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7"/>
          <p:cNvSpPr txBox="1"/>
          <p:nvPr/>
        </p:nvSpPr>
        <p:spPr>
          <a:xfrm>
            <a:off x="457200" y="116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KONSEKWENCJE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7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Jeżeli uczniom z zaburzeniami zachowanie nie zostanie udzielona odpowiednia pomoc, to ich problemy pogłębiają się, co może doprowadzić do pogorszenia ich sytuacji życiowej i pojawienia się konsekwencji długoterminowych.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8"/>
          <p:cNvSpPr txBox="1"/>
          <p:nvPr/>
        </p:nvSpPr>
        <p:spPr>
          <a:xfrm>
            <a:off x="457200" y="152640"/>
            <a:ext cx="663480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KONSEKWENCJE DŁUGOTERMINOWE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8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Wśród najczęstszych konsekwencji problemów zachowania w perspektywie długoterminowej wymienia się: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problemy prawne;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umieszczenie w ośrodku socjalizacyjnym lub resocjalizacyjnym;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nadużywanie lub uzależnienie od substancji psychoaktywnych;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niepowodzenia w nauce;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zawieszenie lub wydalenie ze szkoły;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podejmowanie zachowań ryzykownych;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rozwój zaburzeń osobowości;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wykluczenie społeczne;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195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problemy w relacjach rodzinnych.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9"/>
          <p:cNvSpPr txBox="1"/>
          <p:nvPr/>
        </p:nvSpPr>
        <p:spPr>
          <a:xfrm>
            <a:off x="357120" y="2493000"/>
            <a:ext cx="8072280" cy="1590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Profilaktyka i interwencja  wobec zaburzeń zachowania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9"/>
          <p:cNvSpPr txBox="1"/>
          <p:nvPr/>
        </p:nvSpPr>
        <p:spPr>
          <a:xfrm>
            <a:off x="642960" y="4000680"/>
            <a:ext cx="7282800" cy="575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455F51"/>
                </a:solidFill>
                <a:latin typeface="Arial Black"/>
                <a:ea typeface="Arial Black"/>
                <a:cs typeface="Arial Black"/>
                <a:sym typeface="Arial Black"/>
              </a:rPr>
              <a:t> 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5" name="Google Shape;25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920" y="285840"/>
            <a:ext cx="192852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19"/>
          <p:cNvSpPr/>
          <p:nvPr/>
        </p:nvSpPr>
        <p:spPr>
          <a:xfrm>
            <a:off x="214200" y="785880"/>
            <a:ext cx="3637440" cy="30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ERASMUS + 2019-1-PL01- KA201-06486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9"/>
          <p:cNvSpPr/>
          <p:nvPr/>
        </p:nvSpPr>
        <p:spPr>
          <a:xfrm>
            <a:off x="500040" y="6286680"/>
            <a:ext cx="8101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WPROWADZENIE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"/>
          <p:cNvSpPr txBox="1"/>
          <p:nvPr/>
        </p:nvSpPr>
        <p:spPr>
          <a:xfrm>
            <a:off x="457200" y="152640"/>
            <a:ext cx="5790960" cy="1187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ZABURZENIA ZACHOWANIA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"/>
          <p:cNvSpPr txBox="1"/>
          <p:nvPr/>
        </p:nvSpPr>
        <p:spPr>
          <a:xfrm>
            <a:off x="457200" y="1752475"/>
            <a:ext cx="7689900" cy="43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sz="2000"/>
              <a:t>Określenie "trudny uczeń" odnosi się najczęściej do uczniów przejawiających trudności dydaktyczne i  wychowawcze. </a:t>
            </a:r>
            <a:endParaRPr sz="2000"/>
          </a:p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sz="2000"/>
              <a:t>Projekt ten koncentruje się przede wszystkim na dostarczeniu wiedzy oraz rozwijaniu umiejętności nauczycieli i wychowawców, którzy w codziennej pracy zawodowej muszą podejmować działania profilaktyczne i korygujące wobec problematycznych zachowań uczniów w szkole.</a:t>
            </a:r>
            <a:endParaRPr sz="2000"/>
          </a:p>
          <a:p>
            <a:pPr indent="0" lvl="0" marL="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0"/>
          <p:cNvSpPr txBox="1"/>
          <p:nvPr/>
        </p:nvSpPr>
        <p:spPr>
          <a:xfrm>
            <a:off x="457200" y="152653"/>
            <a:ext cx="5790900" cy="1764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DZIAŁANIA PROFILAKTYCZNE I INTERWENCYJNE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20"/>
          <p:cNvSpPr txBox="1"/>
          <p:nvPr/>
        </p:nvSpPr>
        <p:spPr>
          <a:xfrm>
            <a:off x="457200" y="1916950"/>
            <a:ext cx="7619700" cy="47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 wcześniej uczniowie otrzymają odpowiednią pomoc, tym szybciej będą mogli prawidłowo funkcjonować w środowisku społecznym, odbudowując swoje pozytywne relacje z innymi.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Główne sposoby działania wobec zaburzeń zachowania: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poradnictwo;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trening umiejętności społecznych;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działania  podejmowane w środowisku rodzinnym;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działania podejmowane w środowisku szkolnym;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psychoterapia;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socjoterapia.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1"/>
          <p:cNvSpPr txBox="1"/>
          <p:nvPr/>
        </p:nvSpPr>
        <p:spPr>
          <a:xfrm>
            <a:off x="457200" y="152640"/>
            <a:ext cx="5790960" cy="1371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PORADNICTWO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21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Poradnictwo polega przede wszystkim na udzielaniu porad oraz dostarczaniu informacji osobie, która znalazła się w sytuacji trudnej. Podstawą pomocy jest rozmowa z doradcą, która ma ułatwić zrozumienia problemu oraz zaplanowanie konkretnych działań, dzięki którym będzie można  rozwiązać problem.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2"/>
          <p:cNvSpPr txBox="1"/>
          <p:nvPr/>
        </p:nvSpPr>
        <p:spPr>
          <a:xfrm>
            <a:off x="457200" y="330494"/>
            <a:ext cx="65628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TRENING UMIEJĘTNOŚCI SPOŁECZNYCH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2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Trening umiejętności społecznych dotyczy m.in.: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strategii radzenia sobie z gniewem;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sposobów rozwiązywania problemów;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nawiązywania i podtrzymywania relacji z innymi;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rozwijanie kompetencji komunikacyjnych, emocjonalnych </a:t>
            </a:r>
            <a:br>
              <a:rPr b="0" i="0" lang="sk-SK" sz="1800" u="none" cap="none" strike="noStrike"/>
            </a:b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 uwzględnieniem umiejętności poznawczych;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poczucia tożsamości i własnej wartości, a także samooceny.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3"/>
          <p:cNvSpPr txBox="1"/>
          <p:nvPr/>
        </p:nvSpPr>
        <p:spPr>
          <a:xfrm>
            <a:off x="457200" y="429646"/>
            <a:ext cx="7138800" cy="109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TRENING UMIEJĘTNOŚCI WYCHOWAWCZYCH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3"/>
          <p:cNvSpPr txBox="1"/>
          <p:nvPr/>
        </p:nvSpPr>
        <p:spPr>
          <a:xfrm>
            <a:off x="457200" y="1752480"/>
            <a:ext cx="793080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Trening umiejętności wychowawcych pomaga rodzicom i opiekunom kształtować i rozwijać ich kompetencje w wielu różnych zakresach m.in.: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rozpoznawania własnych emocji i ich kontroli (np. radzenia sobie z gniewem czy złością);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bycia konsekwentnym;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odpowiednim dyscyplinowaniu i nagradzaniu;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współpracy z dzieckiem w celu rozwiązania jego problemów;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uświadomienia sobie uczuć, myśli, przekonań oraz potrzeb dziecka;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rozpoznawania i rozumienia motywów działania swojego dziecka.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4"/>
          <p:cNvSpPr txBox="1"/>
          <p:nvPr/>
        </p:nvSpPr>
        <p:spPr>
          <a:xfrm>
            <a:off x="457200" y="152657"/>
            <a:ext cx="5790900" cy="230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PRZYKŁADOWE ZAŁOŻENIA TRENINGU UMIEJĘTNOŚCI WYCHOWAWCZYCH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4"/>
          <p:cNvSpPr txBox="1"/>
          <p:nvPr/>
        </p:nvSpPr>
        <p:spPr>
          <a:xfrm>
            <a:off x="457200" y="2561425"/>
            <a:ext cx="7619700" cy="37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177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Należy stwarzać możliwości wyboru, aby dać dzieciom poczucie kontroli i decyzyjności.</a:t>
            </a:r>
            <a:endParaRPr b="1" i="0" sz="2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177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Należy postępować konsekwentnie, wyznaczać rozsądne granice i upewniać się, że ich przekroczenie zawsze niesie za sobą takie same konsekwencje.</a:t>
            </a:r>
            <a:endParaRPr b="1" i="0" sz="2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177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Należy poświęcać dziecku odpowiedznią ilość uwagi i aktywnie angażować się we wspólne zabawy, rozmowy, a nawet codzienne obowiązki domowe.</a:t>
            </a:r>
            <a:endParaRPr b="1" i="0" sz="2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177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Należy kontrolować swoją złość i gniew.</a:t>
            </a:r>
            <a:endParaRPr b="1" i="0" sz="2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177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Należy chwalić dziecko za jego dobre zachowanie.</a:t>
            </a:r>
            <a:endParaRPr b="1" i="0" sz="2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177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Należy ograniczać czynniki zewnętrzne, które mogą wywołać agresję dziecka, (np. agresywne gry, niekontrolowany dostęp do internetu).</a:t>
            </a:r>
            <a:endParaRPr b="1" i="0" sz="2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177" lvl="0" marL="34308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0" i="0" lang="sk-SK" sz="23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 należy ustalać zbyt wielu reguł, ale skupić się na najważniejszych.</a:t>
            </a:r>
            <a:endParaRPr b="1" i="0" sz="23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"/>
          <p:cNvSpPr txBox="1"/>
          <p:nvPr/>
        </p:nvSpPr>
        <p:spPr>
          <a:xfrm>
            <a:off x="457200" y="152652"/>
            <a:ext cx="5790900" cy="159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DZIAŁANIA PODEJMOWANE </a:t>
            </a:r>
            <a:br>
              <a:rPr b="0" i="0" lang="sk-SK" sz="3600" u="none" cap="none" strike="noStrike"/>
            </a:b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W SZKOLE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5"/>
          <p:cNvSpPr txBox="1"/>
          <p:nvPr/>
        </p:nvSpPr>
        <p:spPr>
          <a:xfrm>
            <a:off x="457200" y="2016075"/>
            <a:ext cx="76197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Wychowawcę klasy, który pracuje z uczniami z zaburzeniami zachowania powinni wspierać wszyscy członkowie społeczności szkolnej, a szczególnie dyrektorzy, pedagodzy, psychologowie. Również specjaliści pracujący poza szkołą (np. pracownicy socjalni, terapeuci, doradcy) powinni włączać się w działania korygujące.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1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Indywidualny Plan Edukacyjny (IEP) 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jest jednym ze spobów planowania długotrwałej pracy z uczniem z zaburzeniami zachowania. Prawidłowo przygotowany plan powinien jasno określać cele, sposoby ich realizacji oraz osoby wspierające ucznia w działaniu.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"/>
          <p:cNvSpPr txBox="1"/>
          <p:nvPr/>
        </p:nvSpPr>
        <p:spPr>
          <a:xfrm>
            <a:off x="457200" y="152640"/>
            <a:ext cx="5790960" cy="1187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ZABURZENIA ZACHOWANIA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457200" y="1752475"/>
            <a:ext cx="7821900" cy="43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sz="2000"/>
              <a:t>Termin „zaburzenia zachowania” jest różnie ujmowany w literaturze przedmiotu. Jedni autorzy traktują go bardzo szeroko, uważając za zaburzone wszystkie te zachowania, które nie służą zaspokojeniu potrzeb osobistych człowieka i nie mają na celu rozwiązywania zadań stawianych mu przez środowisko.</a:t>
            </a:r>
            <a:endParaRPr sz="2000"/>
          </a:p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sz="2000"/>
              <a:t>Inni natomiast zawężają zakres tego pojęcia oraz stawiają normy moralne i społeczne za punkt odniesienia przy ocenie określonych zachowań.</a:t>
            </a:r>
            <a:endParaRPr sz="2000"/>
          </a:p>
          <a:p>
            <a:pPr indent="0" lvl="0" marL="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457200" y="152640"/>
            <a:ext cx="5790960" cy="1187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28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ZABURZENIA ZACHOWANIA 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sz="2000"/>
              <a:t>Wielu autorów uznaje, że przy identyfikacji takich zachowań ważny jest czas ich wystąpienia, albowiem część dzieci</a:t>
            </a:r>
            <a:endParaRPr sz="2000"/>
          </a:p>
          <a:p>
            <a:pPr indent="0" lvl="0" marL="0" rtl="0" algn="just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-SK" sz="2000"/>
              <a:t>w poszczególnych fazach rozwojowych wykazuje określone zaburzenia o zróżnicowanej intensywności i czasie trwania. Zatem wiele objawów może mieć charakter przejściowy.</a:t>
            </a:r>
            <a:endParaRPr sz="2000"/>
          </a:p>
          <a:p>
            <a:pPr indent="0" lvl="0" marL="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"/>
          <p:cNvSpPr txBox="1"/>
          <p:nvPr/>
        </p:nvSpPr>
        <p:spPr>
          <a:xfrm>
            <a:off x="357120" y="2493000"/>
            <a:ext cx="8072280" cy="1590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Objawy zaburzeń zachowania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5"/>
          <p:cNvSpPr txBox="1"/>
          <p:nvPr/>
        </p:nvSpPr>
        <p:spPr>
          <a:xfrm>
            <a:off x="642960" y="4000680"/>
            <a:ext cx="7282800" cy="575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455F51"/>
                </a:solidFill>
                <a:latin typeface="Arial Black"/>
                <a:ea typeface="Arial Black"/>
                <a:cs typeface="Arial Black"/>
                <a:sym typeface="Arial Black"/>
              </a:rPr>
              <a:t> 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9" name="Google Shape;15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920" y="285840"/>
            <a:ext cx="192852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5"/>
          <p:cNvSpPr/>
          <p:nvPr/>
        </p:nvSpPr>
        <p:spPr>
          <a:xfrm>
            <a:off x="214200" y="785880"/>
            <a:ext cx="3637440" cy="30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ERASMUS + 2019-1-PL01- KA201-06486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500040" y="6286680"/>
            <a:ext cx="8101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WPROWADZENIE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"/>
          <p:cNvSpPr txBox="1"/>
          <p:nvPr/>
        </p:nvSpPr>
        <p:spPr>
          <a:xfrm>
            <a:off x="457200" y="152640"/>
            <a:ext cx="5790960" cy="1187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Arial"/>
                <a:ea typeface="Arial"/>
                <a:cs typeface="Arial"/>
                <a:sym typeface="Arial"/>
              </a:rPr>
              <a:t>CHARAKTERYSTYKA OBJAWÓW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Istnieje wiele klasyfikacji, które próbują scharakteryzować objawy zaburzeń zachowania u dzieci i młodzieży.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Wśród nich najczęściej występują: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0" marL="2160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agresja fizyczna, wszczynanie bójek;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0" marL="2160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przemoc wobec młodszych lub słabszych zwierząt;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0" marL="2160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niszczenie mienia własnego i cudzego, kradzież;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0" marL="2160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kłamstwa;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0" marL="2160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wagarowanie, ucieczka z domu;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0" marL="2160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przedwczesna i warunkowa inicjacja seksualna;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0" marL="2160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autodestrukcja w postaci prób samobójczych i samookaleczeń;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0" marL="2160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nadużywanie narkotyków i substancji psychoaktywnych.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"/>
          <p:cNvSpPr txBox="1"/>
          <p:nvPr/>
        </p:nvSpPr>
        <p:spPr>
          <a:xfrm>
            <a:off x="457200" y="152640"/>
            <a:ext cx="6490800" cy="1115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28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OBSZARY ZABURZEŃ ZACHOWANIA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Zaburzenia zachowania mogą przejawiać się w różnych obszarach funkcjonowania dziecka.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Praktycy najczęściej wymieniają cztery rodzaje obszarów: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6840" lvl="0" marL="4572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Black"/>
              <a:buChar char="●"/>
            </a:pPr>
            <a:r>
              <a:rPr lang="sk-SK" sz="2000"/>
              <a:t>z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aburzenia w relacjach z dorosłymi;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6840" lvl="0" marL="4572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Black"/>
              <a:buChar char="●"/>
            </a:pPr>
            <a:r>
              <a:rPr lang="sk-SK" sz="2000"/>
              <a:t>z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aburzenia w relacjach rówieśniczych;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6840" lvl="0" marL="4572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Black"/>
              <a:buChar char="●"/>
            </a:pPr>
            <a:r>
              <a:rPr lang="sk-SK" sz="2000"/>
              <a:t>z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aburzenia postrzegania siebie;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6840" lvl="0" marL="45720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Black"/>
              <a:buChar char="●"/>
            </a:pPr>
            <a:r>
              <a:rPr lang="sk-SK" sz="2000"/>
              <a:t>z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aburzenia w sytuacjach zadaniowych.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"/>
          <p:cNvSpPr txBox="1"/>
          <p:nvPr/>
        </p:nvSpPr>
        <p:spPr>
          <a:xfrm>
            <a:off x="457200" y="368640"/>
            <a:ext cx="6346800" cy="971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OBSZARY ZABURZEŃ ZACHOWANIA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 txBox="1"/>
          <p:nvPr/>
        </p:nvSpPr>
        <p:spPr>
          <a:xfrm>
            <a:off x="457200" y="1752480"/>
            <a:ext cx="7619760" cy="4373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Zaburzenia w relacjach z osobami dorosłymi 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polegają najczęściej na atakowaniu osób, które są dla dziecka życzliwe lub których nie zna, odrzucaniu propozycji współpracy i pomocy, prowokowaniu agresji, braku zaufania, manipulowaniu dla uzyskania korzyści, kłamstwach, groźbach, próbach zastraszania itd.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1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Zaburzenia w relacjach z rówieśnikami 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przejawiają się najczęściej jako rywalizacja za wszelką cenę, odrzucanie innych, odstraszanie, izolowanie się, agresja, przemoc, manipulowanie innymi w celu osiągnięcia określonych korzyści, okazywanie pogardy i niechęci, próby podporządkowania i dominacji nad innymi itp.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"/>
          <p:cNvSpPr txBox="1"/>
          <p:nvPr/>
        </p:nvSpPr>
        <p:spPr>
          <a:xfrm>
            <a:off x="457200" y="1752480"/>
            <a:ext cx="8074800" cy="4556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sk-SK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Zaburzenia w postrzeganiu samego siebie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zachowania autodestrukcyjne, które polegają przede wszystkim na nieadekwatnej ocenie siebie i swoich możliwości, deprecjonowaniu siebie, autoagresji, obwinianiu siebie itd.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None/>
            </a:pPr>
            <a:r>
              <a:rPr b="1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Zaburzenia w sytuacjach zadaniowych </a:t>
            </a:r>
            <a:r>
              <a:rPr b="0" i="0" lang="sk-SK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ujawniają się zazwyczaj w realizacji zadań związanych z nauką szkolną, zainteresowaniami dziecka oraz innymi sytuacjami życiowymi. Zaburzenia mogą pojawiać się w różnych fazach realizacji zadania i mogą przybierać różne formy, np.: odmowa wykonania zadania, odkładanie na później, przerywanie działania w trakcie realizacji, niewykorzystywanie swoich możliwości w realizacji zadania. 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04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9"/>
          <p:cNvSpPr txBox="1"/>
          <p:nvPr/>
        </p:nvSpPr>
        <p:spPr>
          <a:xfrm>
            <a:off x="457200" y="152640"/>
            <a:ext cx="6274800" cy="1187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3600" u="none" cap="none" strike="noStrike">
                <a:solidFill>
                  <a:srgbClr val="51C3F9"/>
                </a:solidFill>
                <a:latin typeface=" Arial"/>
                <a:ea typeface=" Arial"/>
                <a:cs typeface=" Arial"/>
                <a:sym typeface=" Arial"/>
              </a:rPr>
              <a:t>OBSZARY ZABURZEŃ ZACHOWANIA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Pokaz na ekranie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25</vt:i4>
  </property>
</Properties>
</file>