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Lst>
  <p:sldSz cy="6858000" cx="9144000"/>
  <p:notesSz cx="7315200" cy="9601200"/>
  <p:embeddedFontLst>
    <p:embeddedFont>
      <p:font typeface="Arial Black"/>
      <p:regular r:id="rId1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137" roundtripDataSignature="AMtx7mhPraTWlqtYGQ/G6y61zFn+XtFX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26" Type="http://schemas.openxmlformats.org/officeDocument/2006/relationships/slide" Target="slides/slide21.xml"/><Relationship Id="rId121" Type="http://schemas.openxmlformats.org/officeDocument/2006/relationships/slide" Target="slides/slide116.xml"/><Relationship Id="rId25" Type="http://schemas.openxmlformats.org/officeDocument/2006/relationships/slide" Target="slides/slide20.xml"/><Relationship Id="rId120" Type="http://schemas.openxmlformats.org/officeDocument/2006/relationships/slide" Target="slides/slide115.xml"/><Relationship Id="rId28" Type="http://schemas.openxmlformats.org/officeDocument/2006/relationships/slide" Target="slides/slide23.xml"/><Relationship Id="rId27" Type="http://schemas.openxmlformats.org/officeDocument/2006/relationships/slide" Target="slides/slide22.xml"/><Relationship Id="rId125" Type="http://schemas.openxmlformats.org/officeDocument/2006/relationships/slide" Target="slides/slide120.xml"/><Relationship Id="rId29" Type="http://schemas.openxmlformats.org/officeDocument/2006/relationships/slide" Target="slides/slide24.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7" Type="http://customschemas.google.com/relationships/presentationmetadata" Target="metadata"/><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6" Type="http://schemas.openxmlformats.org/officeDocument/2006/relationships/font" Target="fonts/ArialBlack-regular.fntdata"/><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3169920" cy="48006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143587" y="1"/>
            <a:ext cx="3169920" cy="48006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19474"/>
            <a:ext cx="3169920" cy="48006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pt-P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1: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p1: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0: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1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114: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1" name="Google Shape;801;p11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p115: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8" name="Google Shape;808;p11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p11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6" name="Google Shape;816;p116: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817" name="Google Shape;817;p116: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pt-PT"/>
              <a:t>‹#›</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d02b529ee4_0_41:notes"/>
          <p:cNvSpPr txBox="1"/>
          <p:nvPr>
            <p:ph idx="1" type="body"/>
          </p:nvPr>
        </p:nvSpPr>
        <p:spPr>
          <a:xfrm>
            <a:off x="731521" y="4560570"/>
            <a:ext cx="5852100" cy="432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6" name="Google Shape;826;gd02b529ee4_0_41: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gd02b529ee4_0_54:notes"/>
          <p:cNvSpPr txBox="1"/>
          <p:nvPr>
            <p:ph idx="1" type="body"/>
          </p:nvPr>
        </p:nvSpPr>
        <p:spPr>
          <a:xfrm>
            <a:off x="731521" y="4560570"/>
            <a:ext cx="5852100" cy="432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4" name="Google Shape;834;gd02b529ee4_0_54: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p119: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1" name="Google Shape;841;p11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p120: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7" name="Google Shape;847;p12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121: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3" name="Google Shape;853;p12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p122: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9" name="Google Shape;859;p12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p123: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5" name="Google Shape;865;p12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1: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1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p124: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1" name="Google Shape;871;p12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p125: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7" name="Google Shape;877;p12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p126: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3" name="Google Shape;883;p12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p127: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9" name="Google Shape;889;p12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p12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5" name="Google Shape;895;p12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p129: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1" name="Google Shape;901;p12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p130: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7" name="Google Shape;907;p13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p131: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3" name="Google Shape;913;p13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p132: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9" name="Google Shape;919;p13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p133: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5" name="Google Shape;925;p13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2: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1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p134: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1" name="Google Shape;931;p13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p135: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7" name="Google Shape;937;p13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p136: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3" name="Google Shape;943;p13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 name="Shape 947"/>
        <p:cNvGrpSpPr/>
        <p:nvPr/>
      </p:nvGrpSpPr>
      <p:grpSpPr>
        <a:xfrm>
          <a:off x="0" y="0"/>
          <a:ext cx="0" cy="0"/>
          <a:chOff x="0" y="0"/>
          <a:chExt cx="0" cy="0"/>
        </a:xfrm>
      </p:grpSpPr>
      <p:sp>
        <p:nvSpPr>
          <p:cNvPr id="948" name="Google Shape;948;p137: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9" name="Google Shape;949;p13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p13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5" name="Google Shape;955;p13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p13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1" name="Google Shape;961;p139: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962" name="Google Shape;962;p139: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pt-PT"/>
              <a:t>‹#›</a:t>
            </a:fld>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p140: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1" name="Google Shape;971;p14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p14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7" name="Google Shape;977;p141: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978" name="Google Shape;978;p141: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pt-PT"/>
              <a:t>‹#›</a:t>
            </a:fld>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p142: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7" name="Google Shape;987;p14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p143: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3" name="Google Shape;993;p14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3: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1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p144: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9" name="Google Shape;999;p14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4: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1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2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27: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92" name="Google Shape;192;p27: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pt-PT"/>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2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29: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p29: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d25e6645ec_1_21:notes"/>
          <p:cNvSpPr txBox="1"/>
          <p:nvPr>
            <p:ph idx="1" type="body"/>
          </p:nvPr>
        </p:nvSpPr>
        <p:spPr>
          <a:xfrm>
            <a:off x="731521" y="4560570"/>
            <a:ext cx="5852100" cy="432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gd25e6645ec_1_21: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d25e6645ec_1_28:notes"/>
          <p:cNvSpPr txBox="1"/>
          <p:nvPr>
            <p:ph idx="1" type="body"/>
          </p:nvPr>
        </p:nvSpPr>
        <p:spPr>
          <a:xfrm>
            <a:off x="731521" y="4560570"/>
            <a:ext cx="5852100" cy="432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gd25e6645ec_1_28: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d25e6645ec_1_35:notes"/>
          <p:cNvSpPr txBox="1"/>
          <p:nvPr>
            <p:ph idx="1" type="body"/>
          </p:nvPr>
        </p:nvSpPr>
        <p:spPr>
          <a:xfrm>
            <a:off x="731521" y="4560570"/>
            <a:ext cx="5852100" cy="432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gd25e6645ec_1_35: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d25e6645ec_1_40:notes"/>
          <p:cNvSpPr txBox="1"/>
          <p:nvPr>
            <p:ph idx="1" type="body"/>
          </p:nvPr>
        </p:nvSpPr>
        <p:spPr>
          <a:xfrm>
            <a:off x="731521" y="4560570"/>
            <a:ext cx="5852100" cy="432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gd25e6645ec_1_40: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d25e6645ec_1_46:notes"/>
          <p:cNvSpPr txBox="1"/>
          <p:nvPr>
            <p:ph idx="1" type="body"/>
          </p:nvPr>
        </p:nvSpPr>
        <p:spPr>
          <a:xfrm>
            <a:off x="731521" y="4560570"/>
            <a:ext cx="5852100" cy="432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gd25e6645ec_1_46: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35: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p3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36: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3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37: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p3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38: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p3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39: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p3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40: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p4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41: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4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42: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p4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43: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p4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44: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p4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45: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p4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46: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p4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47: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p4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48: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5" name="Google Shape;335;p4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49: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p4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50: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7" name="Google Shape;347;p5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51: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3" name="Google Shape;353;p5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p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52: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9" name="Google Shape;359;p5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5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53: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p53: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54: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5" name="Google Shape;375;p5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5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p55: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2" name="Google Shape;382;p55: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56: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1" name="Google Shape;391;p5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57: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7" name="Google Shape;397;p5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5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p58: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5" name="Google Shape;405;p58: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59: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4" name="Google Shape;414;p5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60: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1" name="Google Shape;421;p6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61: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7" name="Google Shape;427;p6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d2f05f5d5d_0_11:notes"/>
          <p:cNvSpPr txBox="1"/>
          <p:nvPr>
            <p:ph idx="1" type="body"/>
          </p:nvPr>
        </p:nvSpPr>
        <p:spPr>
          <a:xfrm>
            <a:off x="731521" y="4560570"/>
            <a:ext cx="5852100" cy="432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3" name="Google Shape;433;gd2f05f5d5d_0_11: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63: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0" name="Google Shape;440;p6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64: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6" name="Google Shape;446;p6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65: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3" name="Google Shape;453;p6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66: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9" name="Google Shape;459;p6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67: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5" name="Google Shape;465;p6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68: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1" name="Google Shape;471;p6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69: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7" name="Google Shape;477;p6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70: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3" name="Google Shape;483;p7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71: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9" name="Google Shape;489;p7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72: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5" name="Google Shape;495;p7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73: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1" name="Google Shape;501;p7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74: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7" name="Google Shape;507;p7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75: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3" name="Google Shape;513;p7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76: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9" name="Google Shape;519;p7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77: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5" name="Google Shape;525;p7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78: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1" name="Google Shape;531;p7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79: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7" name="Google Shape;537;p7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80: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3" name="Google Shape;543;p8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81: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0" name="Google Shape;550;p8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8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8" name="Google Shape;558;p82: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9" name="Google Shape;559;p82: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83: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8" name="Google Shape;568;p8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8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4" name="Google Shape;574;p84: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5" name="Google Shape;575;p84: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85: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4" name="Google Shape;584;p8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86: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1" name="Google Shape;591;p8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87: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7" name="Google Shape;597;p8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8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3" name="Google Shape;603;p88: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4" name="Google Shape;604;p88: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d02b529ee4_0_8:notes"/>
          <p:cNvSpPr txBox="1"/>
          <p:nvPr>
            <p:ph idx="1" type="body"/>
          </p:nvPr>
        </p:nvSpPr>
        <p:spPr>
          <a:xfrm>
            <a:off x="731521" y="4560570"/>
            <a:ext cx="5852100" cy="432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3" name="Google Shape;613;gd02b529ee4_0_8: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d02b529ee4_0_21:notes"/>
          <p:cNvSpPr txBox="1"/>
          <p:nvPr>
            <p:ph idx="1" type="body"/>
          </p:nvPr>
        </p:nvSpPr>
        <p:spPr>
          <a:xfrm>
            <a:off x="731521" y="4560570"/>
            <a:ext cx="5852100" cy="432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1" name="Google Shape;621;gd02b529ee4_0_21: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91: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8" name="Google Shape;628;p9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p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92: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4" name="Google Shape;634;p9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93: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0" name="Google Shape;640;p9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9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6" name="Google Shape;646;p94:notes"/>
          <p:cNvSpPr txBox="1"/>
          <p:nvPr>
            <p:ph idx="1" type="body"/>
          </p:nvPr>
        </p:nvSpPr>
        <p:spPr>
          <a:xfrm>
            <a:off x="731521" y="4560570"/>
            <a:ext cx="5852100" cy="432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7" name="Google Shape;647;p94:notes"/>
          <p:cNvSpPr txBox="1"/>
          <p:nvPr>
            <p:ph idx="12" type="sldNum"/>
          </p:nvPr>
        </p:nvSpPr>
        <p:spPr>
          <a:xfrm>
            <a:off x="4143587" y="9119474"/>
            <a:ext cx="3169800" cy="480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t-PT"/>
              <a:t>‹#›</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95: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3" name="Google Shape;653;p9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96: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9" name="Google Shape;659;p9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97: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5" name="Google Shape;665;p9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98: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1" name="Google Shape;671;p9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99: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9" name="Google Shape;679;p9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100: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5" name="Google Shape;685;p10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101: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5" name="Google Shape;695;p10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9: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p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102: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5" name="Google Shape;705;p10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103: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5" name="Google Shape;715;p10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104: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5" name="Google Shape;725;p10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105: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5" name="Google Shape;735;p10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106: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5" name="Google Shape;745;p10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107: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5" name="Google Shape;755;p10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108: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5" name="Google Shape;765;p10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11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5" name="Google Shape;775;p111: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6" name="Google Shape;776;p111: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112: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5" name="Google Shape;785;p11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11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1" name="Google Shape;791;p113: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2" name="Google Shape;792;p113: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showMasterSp="0" type="title">
  <p:cSld name="TITLE">
    <p:spTree>
      <p:nvGrpSpPr>
        <p:cNvPr id="18" name="Shape 18"/>
        <p:cNvGrpSpPr/>
        <p:nvPr/>
      </p:nvGrpSpPr>
      <p:grpSpPr>
        <a:xfrm>
          <a:off x="0" y="0"/>
          <a:ext cx="0" cy="0"/>
          <a:chOff x="0" y="0"/>
          <a:chExt cx="0" cy="0"/>
        </a:xfrm>
      </p:grpSpPr>
      <p:sp>
        <p:nvSpPr>
          <p:cNvPr id="19" name="Google Shape;19;p16"/>
          <p:cNvSpPr txBox="1"/>
          <p:nvPr>
            <p:ph type="ctrTitle"/>
          </p:nvPr>
        </p:nvSpPr>
        <p:spPr>
          <a:xfrm>
            <a:off x="457200" y="1626915"/>
            <a:ext cx="7772400" cy="317368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accent6"/>
              </a:buClr>
              <a:buSzPts val="6000"/>
              <a:buFont typeface="Arial Black"/>
              <a:buNone/>
              <a:defRPr sz="6000" cap="none">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6"/>
          <p:cNvSpPr txBox="1"/>
          <p:nvPr>
            <p:ph idx="1" type="subTitle"/>
          </p:nvPr>
        </p:nvSpPr>
        <p:spPr>
          <a:xfrm>
            <a:off x="457200" y="4800600"/>
            <a:ext cx="6858000" cy="9144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400"/>
              </a:spcBef>
              <a:spcAft>
                <a:spcPts val="0"/>
              </a:spcAft>
              <a:buClr>
                <a:schemeClr val="dk2"/>
              </a:buClr>
              <a:buSzPts val="2000"/>
              <a:buNone/>
              <a:defRPr b="0" cap="none">
                <a:solidFill>
                  <a:schemeClr val="dk2"/>
                </a:solidFill>
                <a:latin typeface="Arial Black"/>
                <a:ea typeface="Arial Black"/>
                <a:cs typeface="Arial Black"/>
                <a:sym typeface="Arial Black"/>
              </a:defRPr>
            </a:lvl1pPr>
            <a:lvl2pPr lvl="1" algn="ctr">
              <a:lnSpc>
                <a:spcPct val="100000"/>
              </a:lnSpc>
              <a:spcBef>
                <a:spcPts val="600"/>
              </a:spcBef>
              <a:spcAft>
                <a:spcPts val="0"/>
              </a:spcAft>
              <a:buSzPts val="2000"/>
              <a:buNone/>
              <a:defRPr>
                <a:solidFill>
                  <a:srgbClr val="888888"/>
                </a:solidFill>
              </a:defRPr>
            </a:lvl2pPr>
            <a:lvl3pPr lvl="2" algn="ctr">
              <a:lnSpc>
                <a:spcPct val="100000"/>
              </a:lnSpc>
              <a:spcBef>
                <a:spcPts val="360"/>
              </a:spcBef>
              <a:spcAft>
                <a:spcPts val="0"/>
              </a:spcAft>
              <a:buSzPts val="1800"/>
              <a:buNone/>
              <a:defRPr>
                <a:solidFill>
                  <a:srgbClr val="888888"/>
                </a:solidFill>
              </a:defRPr>
            </a:lvl3pPr>
            <a:lvl4pPr lvl="3" algn="ctr">
              <a:lnSpc>
                <a:spcPct val="100000"/>
              </a:lnSpc>
              <a:spcBef>
                <a:spcPts val="360"/>
              </a:spcBef>
              <a:spcAft>
                <a:spcPts val="0"/>
              </a:spcAft>
              <a:buSzPts val="1800"/>
              <a:buNone/>
              <a:defRPr>
                <a:solidFill>
                  <a:srgbClr val="888888"/>
                </a:solidFill>
              </a:defRPr>
            </a:lvl4pPr>
            <a:lvl5pPr lvl="4" algn="ctr">
              <a:lnSpc>
                <a:spcPct val="100000"/>
              </a:lnSpc>
              <a:spcBef>
                <a:spcPts val="360"/>
              </a:spcBef>
              <a:spcAft>
                <a:spcPts val="0"/>
              </a:spcAft>
              <a:buSzPts val="1800"/>
              <a:buNone/>
              <a:defRPr>
                <a:solidFill>
                  <a:srgbClr val="888888"/>
                </a:solidFill>
              </a:defRPr>
            </a:lvl5pPr>
            <a:lvl6pPr lvl="5" algn="ctr">
              <a:lnSpc>
                <a:spcPct val="100000"/>
              </a:lnSpc>
              <a:spcBef>
                <a:spcPts val="320"/>
              </a:spcBef>
              <a:spcAft>
                <a:spcPts val="0"/>
              </a:spcAft>
              <a:buSzPts val="1600"/>
              <a:buNone/>
              <a:defRPr>
                <a:solidFill>
                  <a:srgbClr val="888888"/>
                </a:solidFill>
              </a:defRPr>
            </a:lvl6pPr>
            <a:lvl7pPr lvl="6" algn="ctr">
              <a:lnSpc>
                <a:spcPct val="100000"/>
              </a:lnSpc>
              <a:spcBef>
                <a:spcPts val="320"/>
              </a:spcBef>
              <a:spcAft>
                <a:spcPts val="0"/>
              </a:spcAft>
              <a:buSzPts val="1600"/>
              <a:buNone/>
              <a:defRPr>
                <a:solidFill>
                  <a:srgbClr val="888888"/>
                </a:solidFill>
              </a:defRPr>
            </a:lvl7pPr>
            <a:lvl8pPr lvl="7" algn="ctr">
              <a:lnSpc>
                <a:spcPct val="100000"/>
              </a:lnSpc>
              <a:spcBef>
                <a:spcPts val="320"/>
              </a:spcBef>
              <a:spcAft>
                <a:spcPts val="0"/>
              </a:spcAft>
              <a:buSzPts val="1600"/>
              <a:buNone/>
              <a:defRPr>
                <a:solidFill>
                  <a:srgbClr val="888888"/>
                </a:solidFill>
              </a:defRPr>
            </a:lvl8pPr>
            <a:lvl9pPr lvl="8" algn="ctr">
              <a:lnSpc>
                <a:spcPct val="100000"/>
              </a:lnSpc>
              <a:spcBef>
                <a:spcPts val="320"/>
              </a:spcBef>
              <a:spcAft>
                <a:spcPts val="0"/>
              </a:spcAft>
              <a:buSzPts val="1600"/>
              <a:buNone/>
              <a:defRPr>
                <a:solidFill>
                  <a:srgbClr val="888888"/>
                </a:solidFill>
              </a:defRPr>
            </a:lvl9pPr>
          </a:lstStyle>
          <a:p/>
        </p:txBody>
      </p:sp>
      <p:sp>
        <p:nvSpPr>
          <p:cNvPr id="21" name="Google Shape;21;p16"/>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6"/>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6"/>
          <p:cNvSpPr/>
          <p:nvPr/>
        </p:nvSpPr>
        <p:spPr>
          <a:xfrm>
            <a:off x="9001124" y="4846320"/>
            <a:ext cx="142876" cy="2011680"/>
          </a:xfrm>
          <a:prstGeom prst="rect">
            <a:avLst/>
          </a:prstGeom>
          <a:solidFill>
            <a:srgbClr val="FF0000"/>
          </a:solid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 name="Google Shape;24;p16"/>
          <p:cNvSpPr/>
          <p:nvPr/>
        </p:nvSpPr>
        <p:spPr>
          <a:xfrm>
            <a:off x="9001124" y="0"/>
            <a:ext cx="142876" cy="484632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 name="Google Shape;25;p16"/>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pt-PT"/>
              <a:t>‹#›</a:t>
            </a:fld>
            <a:endParaRPr/>
          </a:p>
        </p:txBody>
      </p:sp>
      <p:pic>
        <p:nvPicPr>
          <p:cNvPr descr="logo 2" id="26" name="Google Shape;26;p16"/>
          <p:cNvPicPr preferRelativeResize="0"/>
          <p:nvPr/>
        </p:nvPicPr>
        <p:blipFill rotWithShape="1">
          <a:blip r:embed="rId2">
            <a:alphaModFix/>
          </a:blip>
          <a:srcRect b="0" l="0" r="0" t="0"/>
          <a:stretch/>
        </p:blipFill>
        <p:spPr>
          <a:xfrm>
            <a:off x="6627132" y="223836"/>
            <a:ext cx="2103331" cy="8288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zvislý text" type="vertTx">
  <p:cSld name="VERTICAL_TEXT">
    <p:spTree>
      <p:nvGrpSpPr>
        <p:cNvPr id="80" name="Shape 80"/>
        <p:cNvGrpSpPr/>
        <p:nvPr/>
      </p:nvGrpSpPr>
      <p:grpSpPr>
        <a:xfrm>
          <a:off x="0" y="0"/>
          <a:ext cx="0" cy="0"/>
          <a:chOff x="0" y="0"/>
          <a:chExt cx="0" cy="0"/>
        </a:xfrm>
      </p:grpSpPr>
      <p:sp>
        <p:nvSpPr>
          <p:cNvPr id="81" name="Google Shape;81;p2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6"/>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5"/>
          <p:cNvSpPr txBox="1"/>
          <p:nvPr>
            <p:ph idx="1" type="body"/>
          </p:nvPr>
        </p:nvSpPr>
        <p:spPr>
          <a:xfrm rot="5400000">
            <a:off x="2080418" y="129382"/>
            <a:ext cx="4373563" cy="76200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83" name="Google Shape;83;p25"/>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5"/>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5"/>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vislý nadpis a text" type="vertTitleAndTx">
  <p:cSld name="VERTICAL_TITLE_AND_VERTICAL_TEXT">
    <p:spTree>
      <p:nvGrpSpPr>
        <p:cNvPr id="86" name="Shape 86"/>
        <p:cNvGrpSpPr/>
        <p:nvPr/>
      </p:nvGrpSpPr>
      <p:grpSpPr>
        <a:xfrm>
          <a:off x="0" y="0"/>
          <a:ext cx="0" cy="0"/>
          <a:chOff x="0" y="0"/>
          <a:chExt cx="0" cy="0"/>
        </a:xfrm>
      </p:grpSpPr>
      <p:sp>
        <p:nvSpPr>
          <p:cNvPr id="87" name="Google Shape;87;p26"/>
          <p:cNvSpPr txBox="1"/>
          <p:nvPr>
            <p:ph type="title"/>
          </p:nvPr>
        </p:nvSpPr>
        <p:spPr>
          <a:xfrm rot="5400000">
            <a:off x="5157391" y="2596753"/>
            <a:ext cx="5001419" cy="2057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6"/>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6"/>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89" name="Google Shape;89;p26"/>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6"/>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26"/>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27" name="Shape 27"/>
        <p:cNvGrpSpPr/>
        <p:nvPr/>
      </p:nvGrpSpPr>
      <p:grpSpPr>
        <a:xfrm>
          <a:off x="0" y="0"/>
          <a:ext cx="0" cy="0"/>
          <a:chOff x="0" y="0"/>
          <a:chExt cx="0" cy="0"/>
        </a:xfrm>
      </p:grpSpPr>
      <p:sp>
        <p:nvSpPr>
          <p:cNvPr id="28" name="Google Shape;28;p1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6"/>
              </a:buClr>
              <a:buSzPts val="3600"/>
              <a:buFont typeface="Arial"/>
              <a:buNone/>
              <a:defRPr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7"/>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30" name="Google Shape;30;p17"/>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7"/>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7"/>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33" name="Shape 33"/>
        <p:cNvGrpSpPr/>
        <p:nvPr/>
      </p:nvGrpSpPr>
      <p:grpSpPr>
        <a:xfrm>
          <a:off x="0" y="0"/>
          <a:ext cx="0" cy="0"/>
          <a:chOff x="0" y="0"/>
          <a:chExt cx="0" cy="0"/>
        </a:xfrm>
      </p:grpSpPr>
      <p:sp>
        <p:nvSpPr>
          <p:cNvPr id="34" name="Google Shape;34;p20"/>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6"/>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0"/>
          <p:cNvSpPr txBox="1"/>
          <p:nvPr>
            <p:ph idx="1" type="body"/>
          </p:nvPr>
        </p:nvSpPr>
        <p:spPr>
          <a:xfrm>
            <a:off x="1627632" y="1572768"/>
            <a:ext cx="3291840"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360"/>
              </a:spcBef>
              <a:spcAft>
                <a:spcPts val="0"/>
              </a:spcAft>
              <a:buClr>
                <a:schemeClr val="dk1"/>
              </a:buClr>
              <a:buSzPts val="1800"/>
              <a:buNone/>
              <a:defRPr b="0" sz="1800" cap="none">
                <a:solidFill>
                  <a:schemeClr val="dk1"/>
                </a:solidFill>
                <a:latin typeface="Arial Black"/>
                <a:ea typeface="Arial Black"/>
                <a:cs typeface="Arial Black"/>
                <a:sym typeface="Arial Black"/>
              </a:defRPr>
            </a:lvl1pPr>
            <a:lvl2pPr indent="-228600" lvl="1" marL="914400" algn="l">
              <a:lnSpc>
                <a:spcPct val="100000"/>
              </a:lnSpc>
              <a:spcBef>
                <a:spcPts val="600"/>
              </a:spcBef>
              <a:spcAft>
                <a:spcPts val="0"/>
              </a:spcAft>
              <a:buSzPts val="20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SzPts val="1600"/>
              <a:buNone/>
              <a:defRPr b="1" sz="1600"/>
            </a:lvl6pPr>
            <a:lvl7pPr indent="-228600" lvl="6" marL="3200400" algn="l">
              <a:lnSpc>
                <a:spcPct val="100000"/>
              </a:lnSpc>
              <a:spcBef>
                <a:spcPts val="320"/>
              </a:spcBef>
              <a:spcAft>
                <a:spcPts val="0"/>
              </a:spcAft>
              <a:buSzPts val="1600"/>
              <a:buNone/>
              <a:defRPr b="1" sz="1600"/>
            </a:lvl7pPr>
            <a:lvl8pPr indent="-228600" lvl="7" marL="3657600" algn="l">
              <a:lnSpc>
                <a:spcPct val="100000"/>
              </a:lnSpc>
              <a:spcBef>
                <a:spcPts val="320"/>
              </a:spcBef>
              <a:spcAft>
                <a:spcPts val="0"/>
              </a:spcAft>
              <a:buSzPts val="1600"/>
              <a:buNone/>
              <a:defRPr b="1" sz="1600"/>
            </a:lvl8pPr>
            <a:lvl9pPr indent="-228600" lvl="8" marL="4114800" algn="l">
              <a:lnSpc>
                <a:spcPct val="100000"/>
              </a:lnSpc>
              <a:spcBef>
                <a:spcPts val="320"/>
              </a:spcBef>
              <a:spcAft>
                <a:spcPts val="0"/>
              </a:spcAft>
              <a:buSzPts val="1600"/>
              <a:buNone/>
              <a:defRPr b="1" sz="1600"/>
            </a:lvl9pPr>
          </a:lstStyle>
          <a:p/>
        </p:txBody>
      </p:sp>
      <p:sp>
        <p:nvSpPr>
          <p:cNvPr id="36" name="Google Shape;36;p20"/>
          <p:cNvSpPr txBox="1"/>
          <p:nvPr>
            <p:ph idx="2" type="body"/>
          </p:nvPr>
        </p:nvSpPr>
        <p:spPr>
          <a:xfrm>
            <a:off x="1627632" y="2259366"/>
            <a:ext cx="3291840" cy="384048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sz="2400"/>
            </a:lvl1pPr>
            <a:lvl2pPr indent="-355600" lvl="1" marL="914400" algn="l">
              <a:lnSpc>
                <a:spcPct val="100000"/>
              </a:lnSpc>
              <a:spcBef>
                <a:spcPts val="600"/>
              </a:spcBef>
              <a:spcAft>
                <a:spcPts val="0"/>
              </a:spcAft>
              <a:buSzPts val="2000"/>
              <a:buChar char="•"/>
              <a:defRPr sz="2000"/>
            </a:lvl2pPr>
            <a:lvl3pPr indent="-342900" lvl="2" marL="1371600" algn="l">
              <a:lnSpc>
                <a:spcPct val="100000"/>
              </a:lnSpc>
              <a:spcBef>
                <a:spcPts val="360"/>
              </a:spcBef>
              <a:spcAft>
                <a:spcPts val="0"/>
              </a:spcAft>
              <a:buSzPts val="180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SzPts val="1600"/>
              <a:buChar char="•"/>
              <a:defRPr sz="1600"/>
            </a:lvl6pPr>
            <a:lvl7pPr indent="-330200" lvl="6" marL="3200400" algn="l">
              <a:lnSpc>
                <a:spcPct val="100000"/>
              </a:lnSpc>
              <a:spcBef>
                <a:spcPts val="320"/>
              </a:spcBef>
              <a:spcAft>
                <a:spcPts val="0"/>
              </a:spcAft>
              <a:buSzPts val="1600"/>
              <a:buChar char="•"/>
              <a:defRPr sz="1600"/>
            </a:lvl7pPr>
            <a:lvl8pPr indent="-330200" lvl="7" marL="3657600" algn="l">
              <a:lnSpc>
                <a:spcPct val="100000"/>
              </a:lnSpc>
              <a:spcBef>
                <a:spcPts val="320"/>
              </a:spcBef>
              <a:spcAft>
                <a:spcPts val="0"/>
              </a:spcAft>
              <a:buSzPts val="1600"/>
              <a:buChar char="•"/>
              <a:defRPr sz="1600"/>
            </a:lvl8pPr>
            <a:lvl9pPr indent="-330200" lvl="8" marL="4114800" algn="l">
              <a:lnSpc>
                <a:spcPct val="100000"/>
              </a:lnSpc>
              <a:spcBef>
                <a:spcPts val="320"/>
              </a:spcBef>
              <a:spcAft>
                <a:spcPts val="0"/>
              </a:spcAft>
              <a:buSzPts val="1600"/>
              <a:buChar char="•"/>
              <a:defRPr sz="1600"/>
            </a:lvl9pPr>
          </a:lstStyle>
          <a:p/>
        </p:txBody>
      </p:sp>
      <p:sp>
        <p:nvSpPr>
          <p:cNvPr id="37" name="Google Shape;37;p20"/>
          <p:cNvSpPr txBox="1"/>
          <p:nvPr>
            <p:ph idx="3" type="body"/>
          </p:nvPr>
        </p:nvSpPr>
        <p:spPr>
          <a:xfrm>
            <a:off x="5093208" y="1572768"/>
            <a:ext cx="3291840"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360"/>
              </a:spcBef>
              <a:spcAft>
                <a:spcPts val="0"/>
              </a:spcAft>
              <a:buClr>
                <a:schemeClr val="dk1"/>
              </a:buClr>
              <a:buSzPts val="1800"/>
              <a:buNone/>
              <a:defRPr b="0" sz="1800" cap="none">
                <a:solidFill>
                  <a:schemeClr val="dk1"/>
                </a:solidFill>
                <a:latin typeface="Arial Black"/>
                <a:ea typeface="Arial Black"/>
                <a:cs typeface="Arial Black"/>
                <a:sym typeface="Arial Black"/>
              </a:defRPr>
            </a:lvl1pPr>
            <a:lvl2pPr indent="-228600" lvl="1" marL="914400" algn="l">
              <a:lnSpc>
                <a:spcPct val="100000"/>
              </a:lnSpc>
              <a:spcBef>
                <a:spcPts val="600"/>
              </a:spcBef>
              <a:spcAft>
                <a:spcPts val="0"/>
              </a:spcAft>
              <a:buSzPts val="20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SzPts val="1600"/>
              <a:buNone/>
              <a:defRPr b="1" sz="1600"/>
            </a:lvl6pPr>
            <a:lvl7pPr indent="-228600" lvl="6" marL="3200400" algn="l">
              <a:lnSpc>
                <a:spcPct val="100000"/>
              </a:lnSpc>
              <a:spcBef>
                <a:spcPts val="320"/>
              </a:spcBef>
              <a:spcAft>
                <a:spcPts val="0"/>
              </a:spcAft>
              <a:buSzPts val="1600"/>
              <a:buNone/>
              <a:defRPr b="1" sz="1600"/>
            </a:lvl7pPr>
            <a:lvl8pPr indent="-228600" lvl="7" marL="3657600" algn="l">
              <a:lnSpc>
                <a:spcPct val="100000"/>
              </a:lnSpc>
              <a:spcBef>
                <a:spcPts val="320"/>
              </a:spcBef>
              <a:spcAft>
                <a:spcPts val="0"/>
              </a:spcAft>
              <a:buSzPts val="1600"/>
              <a:buNone/>
              <a:defRPr b="1" sz="1600"/>
            </a:lvl8pPr>
            <a:lvl9pPr indent="-228600" lvl="8" marL="4114800" algn="l">
              <a:lnSpc>
                <a:spcPct val="100000"/>
              </a:lnSpc>
              <a:spcBef>
                <a:spcPts val="320"/>
              </a:spcBef>
              <a:spcAft>
                <a:spcPts val="0"/>
              </a:spcAft>
              <a:buSzPts val="1600"/>
              <a:buNone/>
              <a:defRPr b="1" sz="1600"/>
            </a:lvl9pPr>
          </a:lstStyle>
          <a:p/>
        </p:txBody>
      </p:sp>
      <p:sp>
        <p:nvSpPr>
          <p:cNvPr id="38" name="Google Shape;38;p20"/>
          <p:cNvSpPr txBox="1"/>
          <p:nvPr>
            <p:ph idx="4" type="body"/>
          </p:nvPr>
        </p:nvSpPr>
        <p:spPr>
          <a:xfrm>
            <a:off x="5093208" y="2259366"/>
            <a:ext cx="3291840" cy="384048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sz="2400"/>
            </a:lvl1pPr>
            <a:lvl2pPr indent="-355600" lvl="1" marL="914400" algn="l">
              <a:lnSpc>
                <a:spcPct val="100000"/>
              </a:lnSpc>
              <a:spcBef>
                <a:spcPts val="600"/>
              </a:spcBef>
              <a:spcAft>
                <a:spcPts val="0"/>
              </a:spcAft>
              <a:buSzPts val="2000"/>
              <a:buChar char="•"/>
              <a:defRPr sz="2000"/>
            </a:lvl2pPr>
            <a:lvl3pPr indent="-342900" lvl="2" marL="1371600" algn="l">
              <a:lnSpc>
                <a:spcPct val="100000"/>
              </a:lnSpc>
              <a:spcBef>
                <a:spcPts val="360"/>
              </a:spcBef>
              <a:spcAft>
                <a:spcPts val="0"/>
              </a:spcAft>
              <a:buSzPts val="180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SzPts val="1600"/>
              <a:buChar char="•"/>
              <a:defRPr sz="1600"/>
            </a:lvl6pPr>
            <a:lvl7pPr indent="-330200" lvl="6" marL="3200400" algn="l">
              <a:lnSpc>
                <a:spcPct val="100000"/>
              </a:lnSpc>
              <a:spcBef>
                <a:spcPts val="320"/>
              </a:spcBef>
              <a:spcAft>
                <a:spcPts val="0"/>
              </a:spcAft>
              <a:buSzPts val="1600"/>
              <a:buChar char="•"/>
              <a:defRPr sz="1600"/>
            </a:lvl7pPr>
            <a:lvl8pPr indent="-330200" lvl="7" marL="3657600" algn="l">
              <a:lnSpc>
                <a:spcPct val="100000"/>
              </a:lnSpc>
              <a:spcBef>
                <a:spcPts val="320"/>
              </a:spcBef>
              <a:spcAft>
                <a:spcPts val="0"/>
              </a:spcAft>
              <a:buSzPts val="1600"/>
              <a:buChar char="•"/>
              <a:defRPr sz="1600"/>
            </a:lvl8pPr>
            <a:lvl9pPr indent="-330200" lvl="8" marL="4114800" algn="l">
              <a:lnSpc>
                <a:spcPct val="100000"/>
              </a:lnSpc>
              <a:spcBef>
                <a:spcPts val="320"/>
              </a:spcBef>
              <a:spcAft>
                <a:spcPts val="0"/>
              </a:spcAft>
              <a:buSzPts val="1600"/>
              <a:buChar char="•"/>
              <a:defRPr sz="1600"/>
            </a:lvl9pPr>
          </a:lstStyle>
          <a:p/>
        </p:txBody>
      </p:sp>
      <p:sp>
        <p:nvSpPr>
          <p:cNvPr id="39" name="Google Shape;39;p20"/>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0"/>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0"/>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lavička sekcie" type="secHead">
  <p:cSld name="SECTION_HEADER">
    <p:spTree>
      <p:nvGrpSpPr>
        <p:cNvPr id="42" name="Shape 42"/>
        <p:cNvGrpSpPr/>
        <p:nvPr/>
      </p:nvGrpSpPr>
      <p:grpSpPr>
        <a:xfrm>
          <a:off x="0" y="0"/>
          <a:ext cx="0" cy="0"/>
          <a:chOff x="0" y="0"/>
          <a:chExt cx="0" cy="0"/>
        </a:xfrm>
      </p:grpSpPr>
      <p:sp>
        <p:nvSpPr>
          <p:cNvPr id="43" name="Google Shape;43;p18"/>
          <p:cNvSpPr txBox="1"/>
          <p:nvPr>
            <p:ph type="title"/>
          </p:nvPr>
        </p:nvSpPr>
        <p:spPr>
          <a:xfrm>
            <a:off x="457200" y="1447800"/>
            <a:ext cx="7772400" cy="4321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accent6"/>
              </a:buClr>
              <a:buSzPts val="7200"/>
              <a:buFont typeface="Arial Black"/>
              <a:buNone/>
              <a:defRPr b="0" sz="7200" cap="none">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8"/>
          <p:cNvSpPr txBox="1"/>
          <p:nvPr>
            <p:ph idx="1" type="body"/>
          </p:nvPr>
        </p:nvSpPr>
        <p:spPr>
          <a:xfrm>
            <a:off x="457200" y="228601"/>
            <a:ext cx="7772400" cy="10668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chemeClr val="dk2"/>
              </a:buClr>
              <a:buSzPts val="2000"/>
              <a:buNone/>
              <a:defRPr b="0" sz="2000" cap="none">
                <a:solidFill>
                  <a:schemeClr val="dk2"/>
                </a:solidFill>
                <a:latin typeface="Arial Black"/>
                <a:ea typeface="Arial Black"/>
                <a:cs typeface="Arial Black"/>
                <a:sym typeface="Arial Black"/>
              </a:defRPr>
            </a:lvl1pPr>
            <a:lvl2pPr indent="-228600" lvl="1" marL="914400" algn="l">
              <a:lnSpc>
                <a:spcPct val="100000"/>
              </a:lnSpc>
              <a:spcBef>
                <a:spcPts val="600"/>
              </a:spcBef>
              <a:spcAft>
                <a:spcPts val="0"/>
              </a:spcAft>
              <a:buSzPts val="1800"/>
              <a:buNone/>
              <a:defRPr sz="1800">
                <a:solidFill>
                  <a:srgbClr val="888888"/>
                </a:solidFill>
              </a:defRPr>
            </a:lvl2pPr>
            <a:lvl3pPr indent="-228600" lvl="2" marL="1371600" algn="l">
              <a:lnSpc>
                <a:spcPct val="100000"/>
              </a:lnSpc>
              <a:spcBef>
                <a:spcPts val="320"/>
              </a:spcBef>
              <a:spcAft>
                <a:spcPts val="0"/>
              </a:spcAft>
              <a:buSzPts val="1600"/>
              <a:buNone/>
              <a:defRPr sz="1600">
                <a:solidFill>
                  <a:srgbClr val="888888"/>
                </a:solidFill>
              </a:defRPr>
            </a:lvl3pPr>
            <a:lvl4pPr indent="-228600" lvl="3" marL="1828800" algn="l">
              <a:lnSpc>
                <a:spcPct val="100000"/>
              </a:lnSpc>
              <a:spcBef>
                <a:spcPts val="280"/>
              </a:spcBef>
              <a:spcAft>
                <a:spcPts val="0"/>
              </a:spcAft>
              <a:buSzPts val="1400"/>
              <a:buNone/>
              <a:defRPr sz="1400">
                <a:solidFill>
                  <a:srgbClr val="888888"/>
                </a:solidFill>
              </a:defRPr>
            </a:lvl4pPr>
            <a:lvl5pPr indent="-228600" lvl="4" marL="2286000" algn="l">
              <a:lnSpc>
                <a:spcPct val="100000"/>
              </a:lnSpc>
              <a:spcBef>
                <a:spcPts val="280"/>
              </a:spcBef>
              <a:spcAft>
                <a:spcPts val="0"/>
              </a:spcAft>
              <a:buSzPts val="1400"/>
              <a:buNone/>
              <a:defRPr sz="1400">
                <a:solidFill>
                  <a:srgbClr val="888888"/>
                </a:solidFill>
              </a:defRPr>
            </a:lvl5pPr>
            <a:lvl6pPr indent="-228600" lvl="5" marL="2743200" algn="l">
              <a:lnSpc>
                <a:spcPct val="100000"/>
              </a:lnSpc>
              <a:spcBef>
                <a:spcPts val="280"/>
              </a:spcBef>
              <a:spcAft>
                <a:spcPts val="0"/>
              </a:spcAft>
              <a:buSzPts val="1400"/>
              <a:buNone/>
              <a:defRPr sz="1400">
                <a:solidFill>
                  <a:srgbClr val="888888"/>
                </a:solidFill>
              </a:defRPr>
            </a:lvl6pPr>
            <a:lvl7pPr indent="-228600" lvl="6" marL="3200400" algn="l">
              <a:lnSpc>
                <a:spcPct val="100000"/>
              </a:lnSpc>
              <a:spcBef>
                <a:spcPts val="280"/>
              </a:spcBef>
              <a:spcAft>
                <a:spcPts val="0"/>
              </a:spcAft>
              <a:buSzPts val="1400"/>
              <a:buNone/>
              <a:defRPr sz="1400">
                <a:solidFill>
                  <a:srgbClr val="888888"/>
                </a:solidFill>
              </a:defRPr>
            </a:lvl7pPr>
            <a:lvl8pPr indent="-228600" lvl="7" marL="3657600" algn="l">
              <a:lnSpc>
                <a:spcPct val="100000"/>
              </a:lnSpc>
              <a:spcBef>
                <a:spcPts val="280"/>
              </a:spcBef>
              <a:spcAft>
                <a:spcPts val="0"/>
              </a:spcAft>
              <a:buSzPts val="1400"/>
              <a:buNone/>
              <a:defRPr sz="1400">
                <a:solidFill>
                  <a:srgbClr val="888888"/>
                </a:solidFill>
              </a:defRPr>
            </a:lvl8pPr>
            <a:lvl9pPr indent="-228600" lvl="8" marL="4114800" algn="l">
              <a:lnSpc>
                <a:spcPct val="100000"/>
              </a:lnSpc>
              <a:spcBef>
                <a:spcPts val="280"/>
              </a:spcBef>
              <a:spcAft>
                <a:spcPts val="0"/>
              </a:spcAft>
              <a:buSzPts val="1400"/>
              <a:buNone/>
              <a:defRPr sz="1400">
                <a:solidFill>
                  <a:srgbClr val="888888"/>
                </a:solidFill>
              </a:defRPr>
            </a:lvl9pPr>
          </a:lstStyle>
          <a:p/>
        </p:txBody>
      </p:sp>
      <p:sp>
        <p:nvSpPr>
          <p:cNvPr id="45" name="Google Shape;45;p18"/>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8"/>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pt-PT"/>
              <a:t>‹#›</a:t>
            </a:fld>
            <a:endParaRPr/>
          </a:p>
        </p:txBody>
      </p:sp>
      <p:sp>
        <p:nvSpPr>
          <p:cNvPr id="47" name="Google Shape;47;p18"/>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48" name="Shape 48"/>
        <p:cNvGrpSpPr/>
        <p:nvPr/>
      </p:nvGrpSpPr>
      <p:grpSpPr>
        <a:xfrm>
          <a:off x="0" y="0"/>
          <a:ext cx="0" cy="0"/>
          <a:chOff x="0" y="0"/>
          <a:chExt cx="0" cy="0"/>
        </a:xfrm>
      </p:grpSpPr>
      <p:sp>
        <p:nvSpPr>
          <p:cNvPr id="49" name="Google Shape;49;p1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6"/>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9"/>
          <p:cNvSpPr txBox="1"/>
          <p:nvPr>
            <p:ph idx="1" type="body"/>
          </p:nvPr>
        </p:nvSpPr>
        <p:spPr>
          <a:xfrm>
            <a:off x="1630680" y="1574800"/>
            <a:ext cx="3291840" cy="45259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560"/>
              </a:spcBef>
              <a:spcAft>
                <a:spcPts val="0"/>
              </a:spcAft>
              <a:buClr>
                <a:schemeClr val="dk1"/>
              </a:buClr>
              <a:buSzPts val="2800"/>
              <a:buNone/>
              <a:defRPr sz="2800"/>
            </a:lvl1pPr>
            <a:lvl2pPr indent="-381000" lvl="1" marL="914400" algn="l">
              <a:lnSpc>
                <a:spcPct val="100000"/>
              </a:lnSpc>
              <a:spcBef>
                <a:spcPts val="600"/>
              </a:spcBef>
              <a:spcAft>
                <a:spcPts val="0"/>
              </a:spcAft>
              <a:buSzPts val="2400"/>
              <a:buChar char="•"/>
              <a:defRPr sz="2400"/>
            </a:lvl2pPr>
            <a:lvl3pPr indent="-355600" lvl="2" marL="1371600" algn="l">
              <a:lnSpc>
                <a:spcPct val="100000"/>
              </a:lnSpc>
              <a:spcBef>
                <a:spcPts val="400"/>
              </a:spcBef>
              <a:spcAft>
                <a:spcPts val="0"/>
              </a:spcAft>
              <a:buSzPts val="20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sz="1800"/>
            </a:lvl6pPr>
            <a:lvl7pPr indent="-342900" lvl="6" marL="3200400" algn="l">
              <a:lnSpc>
                <a:spcPct val="100000"/>
              </a:lnSpc>
              <a:spcBef>
                <a:spcPts val="360"/>
              </a:spcBef>
              <a:spcAft>
                <a:spcPts val="0"/>
              </a:spcAft>
              <a:buSzPts val="1800"/>
              <a:buChar char="•"/>
              <a:defRPr sz="1800"/>
            </a:lvl7pPr>
            <a:lvl8pPr indent="-342900" lvl="7" marL="3657600" algn="l">
              <a:lnSpc>
                <a:spcPct val="100000"/>
              </a:lnSpc>
              <a:spcBef>
                <a:spcPts val="360"/>
              </a:spcBef>
              <a:spcAft>
                <a:spcPts val="0"/>
              </a:spcAft>
              <a:buSzPts val="1800"/>
              <a:buChar char="•"/>
              <a:defRPr sz="1800"/>
            </a:lvl8pPr>
            <a:lvl9pPr indent="-342900" lvl="8" marL="4114800" algn="l">
              <a:lnSpc>
                <a:spcPct val="100000"/>
              </a:lnSpc>
              <a:spcBef>
                <a:spcPts val="360"/>
              </a:spcBef>
              <a:spcAft>
                <a:spcPts val="0"/>
              </a:spcAft>
              <a:buSzPts val="1800"/>
              <a:buChar char="•"/>
              <a:defRPr sz="1800"/>
            </a:lvl9pPr>
          </a:lstStyle>
          <a:p/>
        </p:txBody>
      </p:sp>
      <p:sp>
        <p:nvSpPr>
          <p:cNvPr id="51" name="Google Shape;51;p19"/>
          <p:cNvSpPr txBox="1"/>
          <p:nvPr>
            <p:ph idx="2" type="body"/>
          </p:nvPr>
        </p:nvSpPr>
        <p:spPr>
          <a:xfrm>
            <a:off x="5090160" y="1574800"/>
            <a:ext cx="3291840" cy="45259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560"/>
              </a:spcBef>
              <a:spcAft>
                <a:spcPts val="0"/>
              </a:spcAft>
              <a:buClr>
                <a:schemeClr val="dk1"/>
              </a:buClr>
              <a:buSzPts val="2800"/>
              <a:buNone/>
              <a:defRPr sz="2800"/>
            </a:lvl1pPr>
            <a:lvl2pPr indent="-381000" lvl="1" marL="914400" algn="l">
              <a:lnSpc>
                <a:spcPct val="100000"/>
              </a:lnSpc>
              <a:spcBef>
                <a:spcPts val="600"/>
              </a:spcBef>
              <a:spcAft>
                <a:spcPts val="0"/>
              </a:spcAft>
              <a:buSzPts val="2400"/>
              <a:buChar char="•"/>
              <a:defRPr sz="2400"/>
            </a:lvl2pPr>
            <a:lvl3pPr indent="-355600" lvl="2" marL="1371600" algn="l">
              <a:lnSpc>
                <a:spcPct val="100000"/>
              </a:lnSpc>
              <a:spcBef>
                <a:spcPts val="400"/>
              </a:spcBef>
              <a:spcAft>
                <a:spcPts val="0"/>
              </a:spcAft>
              <a:buSzPts val="20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sz="1800"/>
            </a:lvl6pPr>
            <a:lvl7pPr indent="-342900" lvl="6" marL="3200400" algn="l">
              <a:lnSpc>
                <a:spcPct val="100000"/>
              </a:lnSpc>
              <a:spcBef>
                <a:spcPts val="360"/>
              </a:spcBef>
              <a:spcAft>
                <a:spcPts val="0"/>
              </a:spcAft>
              <a:buSzPts val="1800"/>
              <a:buChar char="•"/>
              <a:defRPr sz="1800"/>
            </a:lvl7pPr>
            <a:lvl8pPr indent="-342900" lvl="7" marL="3657600" algn="l">
              <a:lnSpc>
                <a:spcPct val="100000"/>
              </a:lnSpc>
              <a:spcBef>
                <a:spcPts val="360"/>
              </a:spcBef>
              <a:spcAft>
                <a:spcPts val="0"/>
              </a:spcAft>
              <a:buSzPts val="1800"/>
              <a:buChar char="•"/>
              <a:defRPr sz="1800"/>
            </a:lvl8pPr>
            <a:lvl9pPr indent="-342900" lvl="8" marL="4114800" algn="l">
              <a:lnSpc>
                <a:spcPct val="100000"/>
              </a:lnSpc>
              <a:spcBef>
                <a:spcPts val="360"/>
              </a:spcBef>
              <a:spcAft>
                <a:spcPts val="0"/>
              </a:spcAft>
              <a:buSzPts val="1800"/>
              <a:buChar char="•"/>
              <a:defRPr sz="1800"/>
            </a:lvl9pPr>
          </a:lstStyle>
          <a:p/>
        </p:txBody>
      </p:sp>
      <p:sp>
        <p:nvSpPr>
          <p:cNvPr id="52" name="Google Shape;52;p19"/>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9"/>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9"/>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55" name="Shape 55"/>
        <p:cNvGrpSpPr/>
        <p:nvPr/>
      </p:nvGrpSpPr>
      <p:grpSpPr>
        <a:xfrm>
          <a:off x="0" y="0"/>
          <a:ext cx="0" cy="0"/>
          <a:chOff x="0" y="0"/>
          <a:chExt cx="0" cy="0"/>
        </a:xfrm>
      </p:grpSpPr>
      <p:sp>
        <p:nvSpPr>
          <p:cNvPr id="56" name="Google Shape;56;p2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6"/>
              </a:buClr>
              <a:buSzPts val="3600"/>
              <a:buFont typeface="Arial Black"/>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1"/>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1"/>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1"/>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60" name="Shape 60"/>
        <p:cNvGrpSpPr/>
        <p:nvPr/>
      </p:nvGrpSpPr>
      <p:grpSpPr>
        <a:xfrm>
          <a:off x="0" y="0"/>
          <a:ext cx="0" cy="0"/>
          <a:chOff x="0" y="0"/>
          <a:chExt cx="0" cy="0"/>
        </a:xfrm>
      </p:grpSpPr>
      <p:sp>
        <p:nvSpPr>
          <p:cNvPr id="61" name="Google Shape;61;p22"/>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2"/>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2"/>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64" name="Shape 64"/>
        <p:cNvGrpSpPr/>
        <p:nvPr/>
      </p:nvGrpSpPr>
      <p:grpSpPr>
        <a:xfrm>
          <a:off x="0" y="0"/>
          <a:ext cx="0" cy="0"/>
          <a:chOff x="0" y="0"/>
          <a:chExt cx="0" cy="0"/>
        </a:xfrm>
      </p:grpSpPr>
      <p:sp>
        <p:nvSpPr>
          <p:cNvPr id="65" name="Google Shape;65;p23"/>
          <p:cNvSpPr txBox="1"/>
          <p:nvPr>
            <p:ph idx="1" type="body"/>
          </p:nvPr>
        </p:nvSpPr>
        <p:spPr>
          <a:xfrm>
            <a:off x="3575050" y="1600200"/>
            <a:ext cx="5111750" cy="44805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Clr>
                <a:schemeClr val="dk1"/>
              </a:buClr>
              <a:buSzPts val="3200"/>
              <a:buNone/>
              <a:defRPr sz="3200"/>
            </a:lvl1pPr>
            <a:lvl2pPr indent="-406400" lvl="1" marL="914400" algn="l">
              <a:lnSpc>
                <a:spcPct val="100000"/>
              </a:lnSpc>
              <a:spcBef>
                <a:spcPts val="600"/>
              </a:spcBef>
              <a:spcAft>
                <a:spcPts val="0"/>
              </a:spcAft>
              <a:buSzPts val="2800"/>
              <a:buChar char="•"/>
              <a:defRPr sz="2800"/>
            </a:lvl2pPr>
            <a:lvl3pPr indent="-381000" lvl="2" marL="1371600" algn="l">
              <a:lnSpc>
                <a:spcPct val="100000"/>
              </a:lnSpc>
              <a:spcBef>
                <a:spcPts val="480"/>
              </a:spcBef>
              <a:spcAft>
                <a:spcPts val="0"/>
              </a:spcAft>
              <a:buSzPts val="2400"/>
              <a:buChar char="•"/>
              <a:defRPr sz="2400"/>
            </a:lvl3pPr>
            <a:lvl4pPr indent="-355600" lvl="3" marL="1828800" algn="l">
              <a:lnSpc>
                <a:spcPct val="100000"/>
              </a:lnSpc>
              <a:spcBef>
                <a:spcPts val="400"/>
              </a:spcBef>
              <a:spcAft>
                <a:spcPts val="0"/>
              </a:spcAft>
              <a:buSzPts val="2000"/>
              <a:buChar char="•"/>
              <a:defRPr sz="2000"/>
            </a:lvl4pPr>
            <a:lvl5pPr indent="-355600" lvl="4" marL="2286000" algn="l">
              <a:lnSpc>
                <a:spcPct val="100000"/>
              </a:lnSpc>
              <a:spcBef>
                <a:spcPts val="400"/>
              </a:spcBef>
              <a:spcAft>
                <a:spcPts val="0"/>
              </a:spcAft>
              <a:buSzPts val="2000"/>
              <a:buChar char="•"/>
              <a:defRPr sz="2000"/>
            </a:lvl5pPr>
            <a:lvl6pPr indent="-355600" lvl="5" marL="2743200" algn="l">
              <a:lnSpc>
                <a:spcPct val="100000"/>
              </a:lnSpc>
              <a:spcBef>
                <a:spcPts val="400"/>
              </a:spcBef>
              <a:spcAft>
                <a:spcPts val="0"/>
              </a:spcAft>
              <a:buSzPts val="2000"/>
              <a:buChar char="•"/>
              <a:defRPr sz="2000"/>
            </a:lvl6pPr>
            <a:lvl7pPr indent="-355600" lvl="6" marL="3200400" algn="l">
              <a:lnSpc>
                <a:spcPct val="100000"/>
              </a:lnSpc>
              <a:spcBef>
                <a:spcPts val="400"/>
              </a:spcBef>
              <a:spcAft>
                <a:spcPts val="0"/>
              </a:spcAft>
              <a:buSzPts val="2000"/>
              <a:buChar char="•"/>
              <a:defRPr sz="2000"/>
            </a:lvl7pPr>
            <a:lvl8pPr indent="-355600" lvl="7" marL="3657600" algn="l">
              <a:lnSpc>
                <a:spcPct val="100000"/>
              </a:lnSpc>
              <a:spcBef>
                <a:spcPts val="400"/>
              </a:spcBef>
              <a:spcAft>
                <a:spcPts val="0"/>
              </a:spcAft>
              <a:buSzPts val="2000"/>
              <a:buChar char="•"/>
              <a:defRPr sz="2000"/>
            </a:lvl8pPr>
            <a:lvl9pPr indent="-355600" lvl="8" marL="4114800" algn="l">
              <a:lnSpc>
                <a:spcPct val="100000"/>
              </a:lnSpc>
              <a:spcBef>
                <a:spcPts val="400"/>
              </a:spcBef>
              <a:spcAft>
                <a:spcPts val="0"/>
              </a:spcAft>
              <a:buSzPts val="2000"/>
              <a:buChar char="•"/>
              <a:defRPr sz="2000"/>
            </a:lvl9pPr>
          </a:lstStyle>
          <a:p/>
        </p:txBody>
      </p:sp>
      <p:sp>
        <p:nvSpPr>
          <p:cNvPr id="66" name="Google Shape;66;p23"/>
          <p:cNvSpPr txBox="1"/>
          <p:nvPr>
            <p:ph idx="2" type="body"/>
          </p:nvPr>
        </p:nvSpPr>
        <p:spPr>
          <a:xfrm>
            <a:off x="457200" y="1600200"/>
            <a:ext cx="3008313" cy="44805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20"/>
              </a:spcBef>
              <a:spcAft>
                <a:spcPts val="0"/>
              </a:spcAft>
              <a:buClr>
                <a:schemeClr val="dk1"/>
              </a:buClr>
              <a:buSzPts val="1600"/>
              <a:buNone/>
              <a:defRPr sz="1600"/>
            </a:lvl1pPr>
            <a:lvl2pPr indent="-228600" lvl="1" marL="914400" algn="l">
              <a:lnSpc>
                <a:spcPct val="100000"/>
              </a:lnSpc>
              <a:spcBef>
                <a:spcPts val="600"/>
              </a:spcBef>
              <a:spcAft>
                <a:spcPts val="0"/>
              </a:spcAft>
              <a:buSzPts val="1200"/>
              <a:buNone/>
              <a:defRPr sz="1200"/>
            </a:lvl2pPr>
            <a:lvl3pPr indent="-228600" lvl="2" marL="1371600" algn="l">
              <a:lnSpc>
                <a:spcPct val="100000"/>
              </a:lnSpc>
              <a:spcBef>
                <a:spcPts val="200"/>
              </a:spcBef>
              <a:spcAft>
                <a:spcPts val="0"/>
              </a:spcAft>
              <a:buSzPts val="10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228600" lvl="5" marL="2743200" algn="l">
              <a:lnSpc>
                <a:spcPct val="100000"/>
              </a:lnSpc>
              <a:spcBef>
                <a:spcPts val="180"/>
              </a:spcBef>
              <a:spcAft>
                <a:spcPts val="0"/>
              </a:spcAft>
              <a:buSzPts val="900"/>
              <a:buNone/>
              <a:defRPr sz="900"/>
            </a:lvl6pPr>
            <a:lvl7pPr indent="-228600" lvl="6" marL="3200400" algn="l">
              <a:lnSpc>
                <a:spcPct val="100000"/>
              </a:lnSpc>
              <a:spcBef>
                <a:spcPts val="180"/>
              </a:spcBef>
              <a:spcAft>
                <a:spcPts val="0"/>
              </a:spcAft>
              <a:buSzPts val="900"/>
              <a:buNone/>
              <a:defRPr sz="900"/>
            </a:lvl7pPr>
            <a:lvl8pPr indent="-228600" lvl="7" marL="3657600" algn="l">
              <a:lnSpc>
                <a:spcPct val="100000"/>
              </a:lnSpc>
              <a:spcBef>
                <a:spcPts val="180"/>
              </a:spcBef>
              <a:spcAft>
                <a:spcPts val="0"/>
              </a:spcAft>
              <a:buSzPts val="900"/>
              <a:buNone/>
              <a:defRPr sz="900"/>
            </a:lvl8pPr>
            <a:lvl9pPr indent="-228600" lvl="8" marL="4114800" algn="l">
              <a:lnSpc>
                <a:spcPct val="100000"/>
              </a:lnSpc>
              <a:spcBef>
                <a:spcPts val="180"/>
              </a:spcBef>
              <a:spcAft>
                <a:spcPts val="0"/>
              </a:spcAft>
              <a:buSzPts val="900"/>
              <a:buNone/>
              <a:defRPr sz="900"/>
            </a:lvl9pPr>
          </a:lstStyle>
          <a:p/>
        </p:txBody>
      </p:sp>
      <p:sp>
        <p:nvSpPr>
          <p:cNvPr id="67" name="Google Shape;67;p23"/>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3"/>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3"/>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pt-PT"/>
              <a:t>‹#›</a:t>
            </a:fld>
            <a:endParaRPr/>
          </a:p>
        </p:txBody>
      </p:sp>
      <p:sp>
        <p:nvSpPr>
          <p:cNvPr id="70" name="Google Shape;70;p2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6"/>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showMasterSp="0" type="picTx">
  <p:cSld name="PICTURE_WITH_CAPTION_TEXT">
    <p:spTree>
      <p:nvGrpSpPr>
        <p:cNvPr id="71" name="Shape 71"/>
        <p:cNvGrpSpPr/>
        <p:nvPr/>
      </p:nvGrpSpPr>
      <p:grpSpPr>
        <a:xfrm>
          <a:off x="0" y="0"/>
          <a:ext cx="0" cy="0"/>
          <a:chOff x="0" y="0"/>
          <a:chExt cx="0" cy="0"/>
        </a:xfrm>
      </p:grpSpPr>
      <p:sp>
        <p:nvSpPr>
          <p:cNvPr id="72" name="Google Shape;72;p24"/>
          <p:cNvSpPr/>
          <p:nvPr/>
        </p:nvSpPr>
        <p:spPr>
          <a:xfrm>
            <a:off x="9001124" y="4846320"/>
            <a:ext cx="142876" cy="201168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3" name="Google Shape;73;p24"/>
          <p:cNvSpPr/>
          <p:nvPr>
            <p:ph idx="2" type="pic"/>
          </p:nvPr>
        </p:nvSpPr>
        <p:spPr>
          <a:xfrm>
            <a:off x="-1" y="0"/>
            <a:ext cx="9000877" cy="4846320"/>
          </a:xfrm>
          <a:prstGeom prst="rect">
            <a:avLst/>
          </a:prstGeom>
          <a:solidFill>
            <a:srgbClr val="BFBFBF"/>
          </a:solid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chemeClr val="dk2"/>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74" name="Google Shape;74;p24"/>
          <p:cNvSpPr txBox="1"/>
          <p:nvPr>
            <p:ph idx="1" type="body"/>
          </p:nvPr>
        </p:nvSpPr>
        <p:spPr>
          <a:xfrm>
            <a:off x="457200" y="5715000"/>
            <a:ext cx="8153400" cy="4572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20"/>
              </a:spcBef>
              <a:spcAft>
                <a:spcPts val="0"/>
              </a:spcAft>
              <a:buClr>
                <a:schemeClr val="dk1"/>
              </a:buClr>
              <a:buSzPts val="1600"/>
              <a:buNone/>
              <a:defRPr sz="1600"/>
            </a:lvl1pPr>
            <a:lvl2pPr indent="-228600" lvl="1" marL="914400" algn="l">
              <a:lnSpc>
                <a:spcPct val="100000"/>
              </a:lnSpc>
              <a:spcBef>
                <a:spcPts val="600"/>
              </a:spcBef>
              <a:spcAft>
                <a:spcPts val="0"/>
              </a:spcAft>
              <a:buSzPts val="1200"/>
              <a:buNone/>
              <a:defRPr sz="1200"/>
            </a:lvl2pPr>
            <a:lvl3pPr indent="-228600" lvl="2" marL="1371600" algn="l">
              <a:lnSpc>
                <a:spcPct val="100000"/>
              </a:lnSpc>
              <a:spcBef>
                <a:spcPts val="200"/>
              </a:spcBef>
              <a:spcAft>
                <a:spcPts val="0"/>
              </a:spcAft>
              <a:buSzPts val="10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228600" lvl="5" marL="2743200" algn="l">
              <a:lnSpc>
                <a:spcPct val="100000"/>
              </a:lnSpc>
              <a:spcBef>
                <a:spcPts val="180"/>
              </a:spcBef>
              <a:spcAft>
                <a:spcPts val="0"/>
              </a:spcAft>
              <a:buSzPts val="900"/>
              <a:buNone/>
              <a:defRPr sz="900"/>
            </a:lvl6pPr>
            <a:lvl7pPr indent="-228600" lvl="6" marL="3200400" algn="l">
              <a:lnSpc>
                <a:spcPct val="100000"/>
              </a:lnSpc>
              <a:spcBef>
                <a:spcPts val="180"/>
              </a:spcBef>
              <a:spcAft>
                <a:spcPts val="0"/>
              </a:spcAft>
              <a:buSzPts val="900"/>
              <a:buNone/>
              <a:defRPr sz="900"/>
            </a:lvl7pPr>
            <a:lvl8pPr indent="-228600" lvl="7" marL="3657600" algn="l">
              <a:lnSpc>
                <a:spcPct val="100000"/>
              </a:lnSpc>
              <a:spcBef>
                <a:spcPts val="180"/>
              </a:spcBef>
              <a:spcAft>
                <a:spcPts val="0"/>
              </a:spcAft>
              <a:buSzPts val="900"/>
              <a:buNone/>
              <a:defRPr sz="900"/>
            </a:lvl8pPr>
            <a:lvl9pPr indent="-228600" lvl="8" marL="4114800" algn="l">
              <a:lnSpc>
                <a:spcPct val="100000"/>
              </a:lnSpc>
              <a:spcBef>
                <a:spcPts val="180"/>
              </a:spcBef>
              <a:spcAft>
                <a:spcPts val="0"/>
              </a:spcAft>
              <a:buSzPts val="900"/>
              <a:buNone/>
              <a:defRPr sz="900"/>
            </a:lvl9pPr>
          </a:lstStyle>
          <a:p/>
        </p:txBody>
      </p:sp>
      <p:sp>
        <p:nvSpPr>
          <p:cNvPr id="75" name="Google Shape;75;p24"/>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4"/>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4"/>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pt-PT"/>
              <a:t>‹#›</a:t>
            </a:fld>
            <a:endParaRPr/>
          </a:p>
        </p:txBody>
      </p:sp>
      <p:sp>
        <p:nvSpPr>
          <p:cNvPr id="78" name="Google Shape;78;p24"/>
          <p:cNvSpPr txBox="1"/>
          <p:nvPr>
            <p:ph type="title"/>
          </p:nvPr>
        </p:nvSpPr>
        <p:spPr>
          <a:xfrm>
            <a:off x="457200" y="4953000"/>
            <a:ext cx="8153400" cy="762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2400"/>
              <a:buFont typeface="Arial Black"/>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4"/>
          <p:cNvSpPr/>
          <p:nvPr/>
        </p:nvSpPr>
        <p:spPr>
          <a:xfrm>
            <a:off x="9001124" y="0"/>
            <a:ext cx="142876" cy="484632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accent6"/>
              </a:buClr>
              <a:buSzPts val="3600"/>
              <a:buFont typeface="Arial Black"/>
              <a:buNone/>
              <a:defRPr b="0" i="0" sz="3600" u="none" cap="none" strike="noStrike">
                <a:solidFill>
                  <a:schemeClr val="accent6"/>
                </a:solidFill>
                <a:latin typeface="Arial Black"/>
                <a:ea typeface="Arial Black"/>
                <a:cs typeface="Arial Black"/>
                <a:sym typeface="Arial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5"/>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1pPr>
            <a:lvl2pPr indent="-355600" lvl="1" marL="914400" marR="0" rtl="0" algn="l">
              <a:lnSpc>
                <a:spcPct val="100000"/>
              </a:lnSpc>
              <a:spcBef>
                <a:spcPts val="600"/>
              </a:spcBef>
              <a:spcAft>
                <a:spcPts val="0"/>
              </a:spcAft>
              <a:buClr>
                <a:schemeClr val="dk2"/>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lnSpc>
                <a:spcPct val="100000"/>
              </a:lnSpc>
              <a:spcBef>
                <a:spcPts val="36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100000"/>
              </a:lnSpc>
              <a:spcBef>
                <a:spcPts val="36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2" name="Google Shape;12;p15"/>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5"/>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5"/>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pt-PT"/>
              <a:t>‹#›</a:t>
            </a:fld>
            <a:endParaRPr/>
          </a:p>
        </p:txBody>
      </p:sp>
      <p:sp>
        <p:nvSpPr>
          <p:cNvPr id="15" name="Google Shape;15;p15"/>
          <p:cNvSpPr/>
          <p:nvPr/>
        </p:nvSpPr>
        <p:spPr>
          <a:xfrm>
            <a:off x="9001124" y="0"/>
            <a:ext cx="142876" cy="13716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5"/>
          <p:cNvSpPr/>
          <p:nvPr/>
        </p:nvSpPr>
        <p:spPr>
          <a:xfrm>
            <a:off x="9001124" y="1371600"/>
            <a:ext cx="142876" cy="5486400"/>
          </a:xfrm>
          <a:prstGeom prst="rect">
            <a:avLst/>
          </a:prstGeom>
          <a:solidFill>
            <a:srgbClr val="FF0000"/>
          </a:solid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logo 2" id="17" name="Google Shape;17;p15"/>
          <p:cNvPicPr preferRelativeResize="0"/>
          <p:nvPr/>
        </p:nvPicPr>
        <p:blipFill rotWithShape="1">
          <a:blip r:embed="rId1">
            <a:alphaModFix/>
          </a:blip>
          <a:srcRect b="0" l="0" r="0" t="0"/>
          <a:stretch/>
        </p:blipFill>
        <p:spPr>
          <a:xfrm>
            <a:off x="6627132" y="223836"/>
            <a:ext cx="2103331" cy="8288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 Id="rId3" Type="http://schemas.openxmlformats.org/officeDocument/2006/relationships/image" Target="../media/image21.jp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 Id="rId3" Type="http://schemas.openxmlformats.org/officeDocument/2006/relationships/image" Target="../media/image25.png"/><Relationship Id="rId4" Type="http://schemas.openxmlformats.org/officeDocument/2006/relationships/image" Target="../media/image23.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 Id="rId3" Type="http://schemas.openxmlformats.org/officeDocument/2006/relationships/image" Target="../media/image2.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 Id="rId3" Type="http://schemas.openxmlformats.org/officeDocument/2006/relationships/image" Target="../media/image6.jp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 Id="rId3" Type="http://schemas.openxmlformats.org/officeDocument/2006/relationships/image" Target="../media/image4.jp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 Id="rId3" Type="http://schemas.openxmlformats.org/officeDocument/2006/relationships/hyperlink" Target="https://www.washingtonpost.com/news/book-party/wp/2016/04/15/the-racism-of-good-intentions/" TargetMode="Externa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gif"/></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 Id="rId3" Type="http://schemas.openxmlformats.org/officeDocument/2006/relationships/hyperlink" Target="https://www.cambridge.org/core/journals/australian-journal-of-indigenous-education/article/crafting-safer-spaces-for-teaching-about-race-and-intersectionality-in-australian-indigenous-studies/459BAC54E0C45D6399893241DD71BEFA" TargetMode="External"/><Relationship Id="rId4" Type="http://schemas.openxmlformats.org/officeDocument/2006/relationships/hyperlink" Target="https://www.vulture.com/2020/06/police-brutality-footage-vicarious-trauma.html" TargetMode="Externa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5.xml"/><Relationship Id="rId3" Type="http://schemas.openxmlformats.org/officeDocument/2006/relationships/image" Target="../media/image2.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7.xml"/><Relationship Id="rId3" Type="http://schemas.openxmlformats.org/officeDocument/2006/relationships/image" Target="../media/image2.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6.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5.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1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18.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20.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6.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4.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24.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26.png"/><Relationship Id="rId4" Type="http://schemas.openxmlformats.org/officeDocument/2006/relationships/image" Target="../media/image22.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 Id="rId3" Type="http://schemas.openxmlformats.org/officeDocument/2006/relationships/image" Target="../media/image2.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pt-PT" sz="3600">
                <a:solidFill>
                  <a:srgbClr val="08A5EF"/>
                </a:solidFill>
                <a:latin typeface="Calibri"/>
                <a:ea typeface="Calibri"/>
                <a:cs typeface="Calibri"/>
                <a:sym typeface="Calibri"/>
              </a:rPr>
              <a:t>PRACA Z UCZNIEM IMPULSYWNYM</a:t>
            </a:r>
            <a:br>
              <a:rPr lang="pt-PT" sz="1800">
                <a:solidFill>
                  <a:schemeClr val="dk1"/>
                </a:solidFill>
                <a:latin typeface="Arial"/>
                <a:ea typeface="Arial"/>
                <a:cs typeface="Arial"/>
                <a:sym typeface="Arial"/>
              </a:rPr>
            </a:br>
            <a:endParaRPr sz="4000">
              <a:solidFill>
                <a:srgbClr val="08A5EF"/>
              </a:solidFill>
              <a:latin typeface="Calibri"/>
              <a:ea typeface="Calibri"/>
              <a:cs typeface="Calibri"/>
              <a:sym typeface="Calibri"/>
            </a:endParaRPr>
          </a:p>
        </p:txBody>
      </p:sp>
      <p:sp>
        <p:nvSpPr>
          <p:cNvPr id="98" name="Google Shape;98;p1"/>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2"/>
              </a:buClr>
              <a:buSzPts val="2000"/>
              <a:buNone/>
            </a:pPr>
            <a:r>
              <a:rPr lang="pt-PT"/>
              <a:t> </a:t>
            </a:r>
            <a:endParaRPr/>
          </a:p>
        </p:txBody>
      </p:sp>
      <p:pic>
        <p:nvPicPr>
          <p:cNvPr id="99" name="Google Shape;99;p1"/>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100" name="Google Shape;100;p1"/>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pt-PT" sz="1400" u="none" cap="none" strike="noStrike">
                <a:solidFill>
                  <a:schemeClr val="dk1"/>
                </a:solidFill>
                <a:latin typeface="Arial"/>
                <a:ea typeface="Arial"/>
                <a:cs typeface="Arial"/>
                <a:sym typeface="Arial"/>
              </a:rPr>
              <a:t>ERASMUS + 2019-1-PL01- KA201-06486</a:t>
            </a:r>
            <a:endParaRPr b="0" i="0" sz="1050" u="none" cap="none" strike="noStrike">
              <a:solidFill>
                <a:schemeClr val="dk2"/>
              </a:solidFill>
              <a:latin typeface="Arial"/>
              <a:ea typeface="Arial"/>
              <a:cs typeface="Arial"/>
              <a:sym typeface="Arial"/>
            </a:endParaRPr>
          </a:p>
        </p:txBody>
      </p:sp>
      <p:sp>
        <p:nvSpPr>
          <p:cNvPr id="101" name="Google Shape;101;p1"/>
          <p:cNvSpPr/>
          <p:nvPr/>
        </p:nvSpPr>
        <p:spPr>
          <a:xfrm>
            <a:off x="500034" y="6286520"/>
            <a:ext cx="810177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0"/>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a:latin typeface="Calibri"/>
                <a:ea typeface="Calibri"/>
                <a:cs typeface="Calibri"/>
                <a:sym typeface="Calibri"/>
              </a:rPr>
              <a:t>WPROWADZENIE</a:t>
            </a:r>
            <a:endParaRPr>
              <a:latin typeface="Calibri"/>
              <a:ea typeface="Calibri"/>
              <a:cs typeface="Calibri"/>
              <a:sym typeface="Calibri"/>
            </a:endParaRPr>
          </a:p>
        </p:txBody>
      </p:sp>
      <p:sp>
        <p:nvSpPr>
          <p:cNvPr id="162" name="Google Shape;162;p10"/>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just">
              <a:spcBef>
                <a:spcPts val="0"/>
              </a:spcBef>
              <a:spcAft>
                <a:spcPts val="0"/>
              </a:spcAft>
              <a:buClr>
                <a:schemeClr val="dk1"/>
              </a:buClr>
              <a:buNone/>
            </a:pPr>
            <a:r>
              <a:rPr b="0" lang="pt-PT"/>
              <a:t>Impulsywne zachowania uczniów stanowią wyzwanie wychowawcze dla każdego nauczyciela. Mogą one rozpraszać całą klasę, dezorganizować lekcję i być przeszkodą w procesie uczenia się. </a:t>
            </a:r>
            <a:endParaRPr b="0"/>
          </a:p>
          <a:p>
            <a:pPr indent="0" lvl="0" marL="0" rtl="0" algn="just">
              <a:spcBef>
                <a:spcPts val="0"/>
              </a:spcBef>
              <a:spcAft>
                <a:spcPts val="0"/>
              </a:spcAft>
              <a:buClr>
                <a:schemeClr val="dk1"/>
              </a:buClr>
              <a:buFont typeface="Arial"/>
              <a:buNone/>
            </a:pPr>
            <a:r>
              <a:t/>
            </a:r>
            <a:endParaRPr b="0"/>
          </a:p>
          <a:p>
            <a:pPr indent="0" lvl="0" marL="0" rtl="0" algn="just">
              <a:spcBef>
                <a:spcPts val="1080"/>
              </a:spcBef>
              <a:spcAft>
                <a:spcPts val="0"/>
              </a:spcAft>
              <a:buClr>
                <a:schemeClr val="dk1"/>
              </a:buClr>
              <a:buNone/>
            </a:pPr>
            <a:r>
              <a:rPr b="0" lang="pt-PT"/>
              <a:t>Nauczyciele muszą zrozumieć naturę impulsywności u uczniów, aby właściwie radzić sobie z trudnymi sytuacjami w klasie </a:t>
            </a:r>
            <a:endParaRPr b="0"/>
          </a:p>
          <a:p>
            <a:pPr indent="0" lvl="0" marL="0" rtl="0" algn="just">
              <a:spcBef>
                <a:spcPts val="1080"/>
              </a:spcBef>
              <a:spcAft>
                <a:spcPts val="0"/>
              </a:spcAft>
              <a:buClr>
                <a:schemeClr val="dk1"/>
              </a:buClr>
              <a:buFont typeface="Arial"/>
              <a:buNone/>
            </a:pPr>
            <a:r>
              <a:rPr b="0" lang="pt-PT"/>
              <a:t>i podejmować odpowiednie działania korygujące. </a:t>
            </a:r>
            <a:endParaRPr b="0"/>
          </a:p>
          <a:p>
            <a:pPr indent="0" lvl="0" marL="0" rtl="0" algn="l">
              <a:lnSpc>
                <a:spcPct val="100000"/>
              </a:lnSpc>
              <a:spcBef>
                <a:spcPts val="1000"/>
              </a:spcBef>
              <a:spcAft>
                <a:spcPts val="0"/>
              </a:spcAft>
              <a:buClr>
                <a:schemeClr val="dk1"/>
              </a:buClr>
              <a:buSzPts val="2000"/>
              <a:buNone/>
            </a:pPr>
            <a:r>
              <a:t/>
            </a:r>
            <a:endParaRPr/>
          </a:p>
        </p:txBody>
      </p:sp>
      <p:pic>
        <p:nvPicPr>
          <p:cNvPr id="163" name="Google Shape;163;p10"/>
          <p:cNvPicPr preferRelativeResize="0"/>
          <p:nvPr/>
        </p:nvPicPr>
        <p:blipFill rotWithShape="1">
          <a:blip r:embed="rId3">
            <a:alphaModFix/>
          </a:blip>
          <a:srcRect b="0" l="0" r="0" t="0"/>
          <a:stretch/>
        </p:blipFill>
        <p:spPr>
          <a:xfrm>
            <a:off x="6136650" y="4182100"/>
            <a:ext cx="2740325" cy="2522950"/>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11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240"/>
              <a:buFont typeface="Arial"/>
              <a:buNone/>
            </a:pPr>
            <a:r>
              <a:rPr lang="pt-PT" sz="3240"/>
              <a:t>CULTURAL DIFFERENCES</a:t>
            </a:r>
            <a:br>
              <a:rPr lang="pt-PT" sz="3240"/>
            </a:br>
            <a:r>
              <a:rPr lang="pt-PT" sz="3240"/>
              <a:t>KEEP IN MIND...</a:t>
            </a:r>
            <a:endParaRPr sz="3240"/>
          </a:p>
        </p:txBody>
      </p:sp>
      <p:sp>
        <p:nvSpPr>
          <p:cNvPr id="804" name="Google Shape;804;p114"/>
          <p:cNvSpPr txBox="1"/>
          <p:nvPr>
            <p:ph idx="1" type="body"/>
          </p:nvPr>
        </p:nvSpPr>
        <p:spPr>
          <a:xfrm>
            <a:off x="451225" y="1723847"/>
            <a:ext cx="7992900" cy="245160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chemeClr val="dk1"/>
              </a:buClr>
              <a:buFont typeface="Arial"/>
              <a:buNone/>
            </a:pPr>
            <a:r>
              <a:rPr b="0" lang="pt-PT" sz="1970"/>
              <a:t>Różnice kulturowe to temat niezwykle złożony, czasem bardzo osobisty i budzący silne emocje. W myśleniu na temat różnic międzykulturowych nie chodzi tylko o "Innych", ale również o nas samych. Kwestia postrzegania różnic dotyka bowiem samej istoty tego, kim "my" jesteśmy i odnosi się do sedna naszej tożsamości. </a:t>
            </a:r>
            <a:endParaRPr b="0" sz="1970"/>
          </a:p>
          <a:p>
            <a:pPr indent="0" lvl="0" marL="0" rtl="0" algn="just">
              <a:lnSpc>
                <a:spcPct val="100000"/>
              </a:lnSpc>
              <a:spcBef>
                <a:spcPts val="0"/>
              </a:spcBef>
              <a:spcAft>
                <a:spcPts val="0"/>
              </a:spcAft>
              <a:buClr>
                <a:schemeClr val="dk1"/>
              </a:buClr>
              <a:buSzPts val="650"/>
              <a:buNone/>
            </a:pPr>
            <a:r>
              <a:t/>
            </a:r>
            <a:endParaRPr b="0" sz="450"/>
          </a:p>
          <a:p>
            <a:pPr indent="0" lvl="0" marL="0" rtl="0" algn="just">
              <a:lnSpc>
                <a:spcPct val="100000"/>
              </a:lnSpc>
              <a:spcBef>
                <a:spcPts val="1000"/>
              </a:spcBef>
              <a:spcAft>
                <a:spcPts val="0"/>
              </a:spcAft>
              <a:buClr>
                <a:schemeClr val="dk1"/>
              </a:buClr>
              <a:buSzPts val="650"/>
              <a:buNone/>
            </a:pPr>
            <a:r>
              <a:t/>
            </a:r>
            <a:endParaRPr b="0" sz="450"/>
          </a:p>
          <a:p>
            <a:pPr indent="0" lvl="0" marL="0" rtl="0" algn="just">
              <a:lnSpc>
                <a:spcPct val="100000"/>
              </a:lnSpc>
              <a:spcBef>
                <a:spcPts val="1000"/>
              </a:spcBef>
              <a:spcAft>
                <a:spcPts val="0"/>
              </a:spcAft>
              <a:buClr>
                <a:schemeClr val="dk1"/>
              </a:buClr>
              <a:buSzPts val="650"/>
              <a:buNone/>
            </a:pPr>
            <a:r>
              <a:t/>
            </a:r>
            <a:endParaRPr sz="450"/>
          </a:p>
          <a:p>
            <a:pPr indent="0" lvl="0" marL="0" rtl="0" algn="just">
              <a:lnSpc>
                <a:spcPct val="100000"/>
              </a:lnSpc>
              <a:spcBef>
                <a:spcPts val="1000"/>
              </a:spcBef>
              <a:spcAft>
                <a:spcPts val="0"/>
              </a:spcAft>
              <a:buClr>
                <a:schemeClr val="dk1"/>
              </a:buClr>
              <a:buSzPts val="650"/>
              <a:buNone/>
            </a:pPr>
            <a:r>
              <a:t/>
            </a:r>
            <a:endParaRPr b="0" sz="450"/>
          </a:p>
        </p:txBody>
      </p:sp>
      <p:pic>
        <p:nvPicPr>
          <p:cNvPr descr="Cultural Diversity - Justine Schreacke's Portfolio" id="805" name="Google Shape;805;p114"/>
          <p:cNvPicPr preferRelativeResize="0"/>
          <p:nvPr/>
        </p:nvPicPr>
        <p:blipFill rotWithShape="1">
          <a:blip r:embed="rId3">
            <a:alphaModFix/>
          </a:blip>
          <a:srcRect b="0" l="0" r="0" t="0"/>
          <a:stretch/>
        </p:blipFill>
        <p:spPr>
          <a:xfrm>
            <a:off x="2483768" y="3492760"/>
            <a:ext cx="4196680" cy="2788585"/>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11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240"/>
              <a:buFont typeface="Arial"/>
              <a:buNone/>
            </a:pPr>
            <a:r>
              <a:rPr lang="pt-PT" sz="3240"/>
              <a:t>PAMIĘTAJ...</a:t>
            </a:r>
            <a:endParaRPr sz="3240"/>
          </a:p>
        </p:txBody>
      </p:sp>
      <p:sp>
        <p:nvSpPr>
          <p:cNvPr id="811" name="Google Shape;811;p115"/>
          <p:cNvSpPr txBox="1"/>
          <p:nvPr>
            <p:ph idx="1" type="body"/>
          </p:nvPr>
        </p:nvSpPr>
        <p:spPr>
          <a:xfrm>
            <a:off x="457200" y="1524318"/>
            <a:ext cx="8579296" cy="5073034"/>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t/>
            </a:r>
            <a:endParaRPr/>
          </a:p>
          <a:p>
            <a:pPr indent="-215900" lvl="0" marL="342900" rtl="0" algn="l">
              <a:lnSpc>
                <a:spcPct val="100000"/>
              </a:lnSpc>
              <a:spcBef>
                <a:spcPts val="1000"/>
              </a:spcBef>
              <a:spcAft>
                <a:spcPts val="0"/>
              </a:spcAft>
              <a:buClr>
                <a:schemeClr val="dk1"/>
              </a:buClr>
              <a:buSzPts val="2000"/>
              <a:buFont typeface="Arial"/>
              <a:buNone/>
            </a:pPr>
            <a:r>
              <a:t/>
            </a:r>
            <a:endParaRPr/>
          </a:p>
        </p:txBody>
      </p:sp>
      <p:pic>
        <p:nvPicPr>
          <p:cNvPr id="812" name="Google Shape;812;p115"/>
          <p:cNvPicPr preferRelativeResize="0"/>
          <p:nvPr/>
        </p:nvPicPr>
        <p:blipFill rotWithShape="1">
          <a:blip r:embed="rId3">
            <a:alphaModFix/>
          </a:blip>
          <a:srcRect b="0" l="0" r="0" t="0"/>
          <a:stretch/>
        </p:blipFill>
        <p:spPr>
          <a:xfrm>
            <a:off x="424473" y="1628800"/>
            <a:ext cx="3643472" cy="2592288"/>
          </a:xfrm>
          <a:prstGeom prst="rect">
            <a:avLst/>
          </a:prstGeom>
          <a:noFill/>
          <a:ln>
            <a:noFill/>
          </a:ln>
        </p:spPr>
      </p:pic>
      <p:pic>
        <p:nvPicPr>
          <p:cNvPr id="813" name="Google Shape;813;p115"/>
          <p:cNvPicPr preferRelativeResize="0"/>
          <p:nvPr/>
        </p:nvPicPr>
        <p:blipFill rotWithShape="1">
          <a:blip r:embed="rId4">
            <a:alphaModFix/>
          </a:blip>
          <a:srcRect b="0" l="0" r="0" t="0"/>
          <a:stretch/>
        </p:blipFill>
        <p:spPr>
          <a:xfrm>
            <a:off x="4355976" y="1628800"/>
            <a:ext cx="4392488" cy="3600400"/>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116"/>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6000"/>
              <a:buNone/>
            </a:pPr>
            <a:r>
              <a:rPr b="1" lang="pt-PT" sz="3600">
                <a:solidFill>
                  <a:srgbClr val="08A5EF"/>
                </a:solidFill>
                <a:latin typeface="Calibri"/>
                <a:ea typeface="Calibri"/>
                <a:cs typeface="Calibri"/>
                <a:sym typeface="Calibri"/>
              </a:rPr>
              <a:t>PRACA Z UCZNIEM Z UPRZEDZENIAMI RASOWYMI</a:t>
            </a:r>
            <a:endParaRPr b="1" sz="5600">
              <a:latin typeface="Calibri"/>
              <a:ea typeface="Calibri"/>
              <a:cs typeface="Calibri"/>
              <a:sym typeface="Calibri"/>
            </a:endParaRPr>
          </a:p>
        </p:txBody>
      </p:sp>
      <p:sp>
        <p:nvSpPr>
          <p:cNvPr id="820" name="Google Shape;820;p116"/>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228600" lvl="0" marL="457200" rtl="0" algn="ctr">
              <a:lnSpc>
                <a:spcPct val="100000"/>
              </a:lnSpc>
              <a:spcBef>
                <a:spcPts val="400"/>
              </a:spcBef>
              <a:spcAft>
                <a:spcPts val="0"/>
              </a:spcAft>
              <a:buSzPts val="2000"/>
              <a:buNone/>
            </a:pPr>
            <a:r>
              <a:rPr lang="pt-PT"/>
              <a:t> </a:t>
            </a:r>
            <a:endParaRPr/>
          </a:p>
        </p:txBody>
      </p:sp>
      <p:pic>
        <p:nvPicPr>
          <p:cNvPr id="821" name="Google Shape;821;p116"/>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822" name="Google Shape;822;p116"/>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pt-PT" sz="1400" u="none" cap="none" strike="noStrike">
                <a:solidFill>
                  <a:srgbClr val="000000"/>
                </a:solidFill>
                <a:latin typeface="Arial"/>
                <a:ea typeface="Arial"/>
                <a:cs typeface="Arial"/>
                <a:sym typeface="Arial"/>
              </a:rPr>
              <a:t>ERASMUS + 2019-1-PL01- KA201-06486</a:t>
            </a:r>
            <a:endParaRPr b="0" i="0" sz="1050" u="none" cap="none" strike="noStrike">
              <a:solidFill>
                <a:schemeClr val="lt2"/>
              </a:solidFill>
              <a:latin typeface="Arial"/>
              <a:ea typeface="Arial"/>
              <a:cs typeface="Arial"/>
              <a:sym typeface="Arial"/>
            </a:endParaRPr>
          </a:p>
        </p:txBody>
      </p:sp>
      <p:sp>
        <p:nvSpPr>
          <p:cNvPr id="823" name="Google Shape;823;p116"/>
          <p:cNvSpPr/>
          <p:nvPr/>
        </p:nvSpPr>
        <p:spPr>
          <a:xfrm>
            <a:off x="500034" y="6286520"/>
            <a:ext cx="810177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gd02b529ee4_0_41"/>
          <p:cNvSpPr txBox="1"/>
          <p:nvPr>
            <p:ph type="title"/>
          </p:nvPr>
        </p:nvSpPr>
        <p:spPr>
          <a:xfrm>
            <a:off x="457200" y="0"/>
            <a:ext cx="7730700" cy="16344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ZNACZENIE RELACJI RÓWIEŚNICZYCH</a:t>
            </a:r>
            <a:endParaRPr>
              <a:latin typeface="Calibri"/>
              <a:ea typeface="Calibri"/>
              <a:cs typeface="Calibri"/>
              <a:sym typeface="Calibri"/>
            </a:endParaRPr>
          </a:p>
        </p:txBody>
      </p:sp>
      <p:sp>
        <p:nvSpPr>
          <p:cNvPr id="829" name="Google Shape;829;gd02b529ee4_0_41"/>
          <p:cNvSpPr txBox="1"/>
          <p:nvPr>
            <p:ph idx="1" type="body"/>
          </p:nvPr>
        </p:nvSpPr>
        <p:spPr>
          <a:xfrm>
            <a:off x="179512" y="3645899"/>
            <a:ext cx="8280900" cy="2839800"/>
          </a:xfrm>
          <a:prstGeom prst="rect">
            <a:avLst/>
          </a:prstGeom>
          <a:noFill/>
          <a:ln>
            <a:noFill/>
          </a:ln>
        </p:spPr>
        <p:txBody>
          <a:bodyPr anchorCtr="0" anchor="t" bIns="45700" lIns="91425" spcFirstLastPara="1" rIns="91425" wrap="square" tIns="45700">
            <a:normAutofit/>
          </a:bodyPr>
          <a:lstStyle/>
          <a:p>
            <a:pPr indent="0" lvl="0" marL="457200" rtl="0" algn="l">
              <a:lnSpc>
                <a:spcPct val="80000"/>
              </a:lnSpc>
              <a:spcBef>
                <a:spcPts val="0"/>
              </a:spcBef>
              <a:spcAft>
                <a:spcPts val="0"/>
              </a:spcAft>
              <a:buNone/>
            </a:pPr>
            <a:r>
              <a:t/>
            </a:r>
            <a:endParaRPr b="0">
              <a:latin typeface="Calibri"/>
              <a:ea typeface="Calibri"/>
              <a:cs typeface="Calibri"/>
              <a:sym typeface="Calibri"/>
            </a:endParaRPr>
          </a:p>
          <a:p>
            <a:pPr indent="0" lvl="0" marL="0" rtl="0" algn="just">
              <a:lnSpc>
                <a:spcPct val="100000"/>
              </a:lnSpc>
              <a:spcBef>
                <a:spcPts val="0"/>
              </a:spcBef>
              <a:spcAft>
                <a:spcPts val="0"/>
              </a:spcAft>
              <a:buNone/>
            </a:pPr>
            <a:r>
              <a:rPr b="0" lang="pt-PT"/>
              <a:t>Rówieśnicy stanowią źródło informacji o normach i regułach społecznych. Są zatem istotnym czynnikiem wzmacniającym zachowania społeczne oraz korygującym zachowania aspołeczne. </a:t>
            </a:r>
            <a:endParaRPr b="0"/>
          </a:p>
          <a:p>
            <a:pPr indent="0" lvl="0" marL="0" rtl="0" algn="just">
              <a:lnSpc>
                <a:spcPct val="100000"/>
              </a:lnSpc>
              <a:spcBef>
                <a:spcPts val="0"/>
              </a:spcBef>
              <a:spcAft>
                <a:spcPts val="0"/>
              </a:spcAft>
              <a:buNone/>
            </a:pPr>
            <a:r>
              <a:t/>
            </a:r>
            <a:endParaRPr b="0"/>
          </a:p>
          <a:p>
            <a:pPr indent="0" lvl="0" marL="0" rtl="0" algn="just">
              <a:lnSpc>
                <a:spcPct val="100000"/>
              </a:lnSpc>
              <a:spcBef>
                <a:spcPts val="0"/>
              </a:spcBef>
              <a:spcAft>
                <a:spcPts val="0"/>
              </a:spcAft>
              <a:buNone/>
            </a:pPr>
            <a:r>
              <a:rPr b="0" lang="pt-PT"/>
              <a:t>Rówieśnicy stanowią wzorzec, do którego uczniowie mogą się odwoływać, określając własną samoocenę. </a:t>
            </a:r>
            <a:endParaRPr b="0" sz="2800"/>
          </a:p>
        </p:txBody>
      </p:sp>
      <p:pic>
        <p:nvPicPr>
          <p:cNvPr id="830" name="Google Shape;830;gd02b529ee4_0_41"/>
          <p:cNvPicPr preferRelativeResize="0"/>
          <p:nvPr/>
        </p:nvPicPr>
        <p:blipFill rotWithShape="1">
          <a:blip r:embed="rId3">
            <a:alphaModFix/>
          </a:blip>
          <a:srcRect b="0" l="0" r="0" t="0"/>
          <a:stretch/>
        </p:blipFill>
        <p:spPr>
          <a:xfrm>
            <a:off x="643610" y="1672093"/>
            <a:ext cx="2952328" cy="1969179"/>
          </a:xfrm>
          <a:prstGeom prst="rect">
            <a:avLst/>
          </a:prstGeom>
          <a:noFill/>
          <a:ln>
            <a:noFill/>
          </a:ln>
        </p:spPr>
      </p:pic>
      <p:sp>
        <p:nvSpPr>
          <p:cNvPr id="831" name="Google Shape;831;gd02b529ee4_0_41"/>
          <p:cNvSpPr txBox="1"/>
          <p:nvPr/>
        </p:nvSpPr>
        <p:spPr>
          <a:xfrm>
            <a:off x="3419872" y="1524319"/>
            <a:ext cx="5173800" cy="2264700"/>
          </a:xfrm>
          <a:prstGeom prst="rect">
            <a:avLst/>
          </a:prstGeom>
          <a:noFill/>
          <a:ln>
            <a:noFill/>
          </a:ln>
        </p:spPr>
        <p:txBody>
          <a:bodyPr anchorCtr="0" anchor="t" bIns="45700" lIns="91425" spcFirstLastPara="1" rIns="91425" wrap="square" tIns="45700">
            <a:normAutofit/>
          </a:bodyPr>
          <a:lstStyle/>
          <a:p>
            <a:pPr indent="0" lvl="0" marL="269999" rtl="0" algn="just">
              <a:lnSpc>
                <a:spcPct val="100000"/>
              </a:lnSpc>
              <a:spcBef>
                <a:spcPts val="0"/>
              </a:spcBef>
              <a:spcAft>
                <a:spcPts val="0"/>
              </a:spcAft>
              <a:buNone/>
            </a:pPr>
            <a:r>
              <a:rPr lang="pt-PT" sz="2000">
                <a:solidFill>
                  <a:schemeClr val="dk1"/>
                </a:solidFill>
              </a:rPr>
              <a:t>Interakcje rówieśnicze pełnią istotne funkcje rozwojowe. Interakcje dziecka </a:t>
            </a:r>
            <a:endParaRPr sz="2000">
              <a:solidFill>
                <a:schemeClr val="dk1"/>
              </a:solidFill>
            </a:endParaRPr>
          </a:p>
          <a:p>
            <a:pPr indent="0" lvl="0" marL="269999" rtl="0" algn="just">
              <a:lnSpc>
                <a:spcPct val="100000"/>
              </a:lnSpc>
              <a:spcBef>
                <a:spcPts val="0"/>
              </a:spcBef>
              <a:spcAft>
                <a:spcPts val="0"/>
              </a:spcAft>
              <a:buNone/>
            </a:pPr>
            <a:r>
              <a:rPr lang="pt-PT" sz="2000">
                <a:solidFill>
                  <a:schemeClr val="dk1"/>
                </a:solidFill>
              </a:rPr>
              <a:t>z rówieśnikami są zazwyczaj naturalne </a:t>
            </a:r>
            <a:endParaRPr sz="2000">
              <a:solidFill>
                <a:schemeClr val="dk1"/>
              </a:solidFill>
            </a:endParaRPr>
          </a:p>
          <a:p>
            <a:pPr indent="0" lvl="0" marL="269999" rtl="0" algn="just">
              <a:lnSpc>
                <a:spcPct val="100000"/>
              </a:lnSpc>
              <a:spcBef>
                <a:spcPts val="0"/>
              </a:spcBef>
              <a:spcAft>
                <a:spcPts val="0"/>
              </a:spcAft>
              <a:buNone/>
            </a:pPr>
            <a:r>
              <a:rPr lang="pt-PT" sz="2000">
                <a:solidFill>
                  <a:schemeClr val="dk1"/>
                </a:solidFill>
              </a:rPr>
              <a:t>i dobrowolne w przeciwieństwie do interakcji z dorosłymi, stwarzają tym samym okazję do rozwijania nowych umiejętności społecznych.</a:t>
            </a:r>
            <a:endParaRPr i="0" sz="1400" u="none" cap="none" strike="noStrike">
              <a:solidFill>
                <a:srgbClr val="000000"/>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sp>
        <p:nvSpPr>
          <p:cNvPr id="836" name="Google Shape;836;gd02b529ee4_0_54"/>
          <p:cNvSpPr txBox="1"/>
          <p:nvPr>
            <p:ph type="title"/>
          </p:nvPr>
        </p:nvSpPr>
        <p:spPr>
          <a:xfrm>
            <a:off x="457200" y="737075"/>
            <a:ext cx="7939200" cy="11538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dk1"/>
              </a:buClr>
              <a:buFont typeface="Arial"/>
              <a:buNone/>
            </a:pPr>
            <a:r>
              <a:rPr lang="pt-PT" sz="4017">
                <a:latin typeface="Calibri"/>
                <a:ea typeface="Calibri"/>
                <a:cs typeface="Calibri"/>
                <a:sym typeface="Calibri"/>
              </a:rPr>
              <a:t>PRZYCZYNY TRUDNOŚCI </a:t>
            </a:r>
            <a:endParaRPr sz="4017">
              <a:latin typeface="Calibri"/>
              <a:ea typeface="Calibri"/>
              <a:cs typeface="Calibri"/>
              <a:sym typeface="Calibri"/>
            </a:endParaRPr>
          </a:p>
          <a:p>
            <a:pPr indent="0" lvl="0" marL="0" rtl="0" algn="l">
              <a:spcBef>
                <a:spcPts val="0"/>
              </a:spcBef>
              <a:spcAft>
                <a:spcPts val="0"/>
              </a:spcAft>
              <a:buClr>
                <a:schemeClr val="dk1"/>
              </a:buClr>
              <a:buFont typeface="Arial"/>
              <a:buNone/>
            </a:pPr>
            <a:r>
              <a:rPr lang="pt-PT" sz="4017">
                <a:latin typeface="Calibri"/>
                <a:ea typeface="Calibri"/>
                <a:cs typeface="Calibri"/>
                <a:sym typeface="Calibri"/>
              </a:rPr>
              <a:t>W RELACJACH RÓWIEŚNICZYCH</a:t>
            </a:r>
            <a:r>
              <a:rPr lang="pt-PT" sz="3240"/>
              <a:t> </a:t>
            </a:r>
            <a:endParaRPr sz="3240"/>
          </a:p>
        </p:txBody>
      </p:sp>
      <p:sp>
        <p:nvSpPr>
          <p:cNvPr id="837" name="Google Shape;837;gd02b529ee4_0_54"/>
          <p:cNvSpPr txBox="1"/>
          <p:nvPr>
            <p:ph idx="1" type="body"/>
          </p:nvPr>
        </p:nvSpPr>
        <p:spPr>
          <a:xfrm>
            <a:off x="457200" y="1752600"/>
            <a:ext cx="7620000" cy="4373700"/>
          </a:xfrm>
          <a:prstGeom prst="rect">
            <a:avLst/>
          </a:prstGeom>
          <a:noFill/>
          <a:ln>
            <a:noFill/>
          </a:ln>
        </p:spPr>
        <p:txBody>
          <a:bodyPr anchorCtr="0" anchor="t" bIns="45700" lIns="91425" spcFirstLastPara="1" rIns="91425" wrap="square" tIns="45700">
            <a:normAutofit/>
          </a:bodyPr>
          <a:lstStyle/>
          <a:p>
            <a:pPr indent="0" lvl="0" marL="45720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rPr lang="pt-PT"/>
              <a:t>Wśród przykładowych przyczyn konfliktów rówieśniczych wymieniamy:</a:t>
            </a:r>
            <a:endParaRPr/>
          </a:p>
          <a:p>
            <a:pPr indent="0" lvl="0" marL="457200" rtl="0" algn="l">
              <a:lnSpc>
                <a:spcPct val="100000"/>
              </a:lnSpc>
              <a:spcBef>
                <a:spcPts val="0"/>
              </a:spcBef>
              <a:spcAft>
                <a:spcPts val="0"/>
              </a:spcAft>
              <a:buNone/>
            </a:pPr>
            <a:r>
              <a:t/>
            </a:r>
            <a:endParaRPr b="0"/>
          </a:p>
          <a:p>
            <a:pPr indent="-342900" lvl="0" marL="457200" rtl="0" algn="l">
              <a:spcBef>
                <a:spcPts val="0"/>
              </a:spcBef>
              <a:spcAft>
                <a:spcPts val="0"/>
              </a:spcAft>
              <a:buSzPts val="1800"/>
              <a:buChar char="➢"/>
            </a:pPr>
            <a:r>
              <a:rPr b="0" lang="pt-PT"/>
              <a:t>impulsywność; </a:t>
            </a:r>
            <a:endParaRPr b="0"/>
          </a:p>
          <a:p>
            <a:pPr indent="-342900" lvl="0" marL="457200" rtl="0" algn="l">
              <a:spcBef>
                <a:spcPts val="0"/>
              </a:spcBef>
              <a:spcAft>
                <a:spcPts val="0"/>
              </a:spcAft>
              <a:buSzPts val="1800"/>
              <a:buChar char="➢"/>
            </a:pPr>
            <a:r>
              <a:rPr b="0" lang="pt-PT"/>
              <a:t>zaburzenia komunikacyjne </a:t>
            </a:r>
            <a:endParaRPr b="0"/>
          </a:p>
          <a:p>
            <a:pPr indent="-342900" lvl="0" marL="457200" rtl="0" algn="l">
              <a:spcBef>
                <a:spcPts val="0"/>
              </a:spcBef>
              <a:spcAft>
                <a:spcPts val="0"/>
              </a:spcAft>
              <a:buSzPts val="1800"/>
              <a:buChar char="➢"/>
            </a:pPr>
            <a:r>
              <a:rPr b="0" lang="pt-PT"/>
              <a:t>zachowania antyspołeczne </a:t>
            </a:r>
            <a:endParaRPr b="0"/>
          </a:p>
          <a:p>
            <a:pPr indent="-342900" lvl="0" marL="457200" rtl="0" algn="l">
              <a:spcBef>
                <a:spcPts val="0"/>
              </a:spcBef>
              <a:spcAft>
                <a:spcPts val="0"/>
              </a:spcAft>
              <a:buSzPts val="1800"/>
              <a:buChar char="➢"/>
            </a:pPr>
            <a:r>
              <a:rPr b="0" lang="pt-PT"/>
              <a:t>Problemy internalizacji; </a:t>
            </a:r>
            <a:endParaRPr b="0"/>
          </a:p>
          <a:p>
            <a:pPr indent="-342900" lvl="0" marL="457200" rtl="0" algn="l">
              <a:spcBef>
                <a:spcPts val="0"/>
              </a:spcBef>
              <a:spcAft>
                <a:spcPts val="0"/>
              </a:spcAft>
              <a:buSzPts val="1800"/>
              <a:buChar char="➢"/>
            </a:pPr>
            <a:r>
              <a:rPr b="0" lang="pt-PT"/>
              <a:t>różnice kulturowe;</a:t>
            </a:r>
            <a:endParaRPr b="0"/>
          </a:p>
          <a:p>
            <a:pPr indent="-342900" lvl="0" marL="457200" rtl="0" algn="l">
              <a:spcBef>
                <a:spcPts val="0"/>
              </a:spcBef>
              <a:spcAft>
                <a:spcPts val="0"/>
              </a:spcAft>
              <a:buSzPts val="1800"/>
              <a:buChar char="➢"/>
            </a:pPr>
            <a:r>
              <a:rPr b="0" lang="pt-PT"/>
              <a:t>różnice ideologiczne; </a:t>
            </a:r>
            <a:endParaRPr b="0"/>
          </a:p>
          <a:p>
            <a:pPr indent="-342900" lvl="0" marL="457200" rtl="0" algn="l">
              <a:spcBef>
                <a:spcPts val="0"/>
              </a:spcBef>
              <a:spcAft>
                <a:spcPts val="0"/>
              </a:spcAft>
              <a:buSzPts val="1800"/>
              <a:buChar char="➢"/>
            </a:pPr>
            <a:r>
              <a:rPr b="0" lang="pt-PT"/>
              <a:t>niepełnosprawności </a:t>
            </a:r>
            <a:endParaRPr b="0"/>
          </a:p>
        </p:txBody>
      </p:sp>
      <p:pic>
        <p:nvPicPr>
          <p:cNvPr id="838" name="Google Shape;838;gd02b529ee4_0_54"/>
          <p:cNvPicPr preferRelativeResize="0"/>
          <p:nvPr/>
        </p:nvPicPr>
        <p:blipFill rotWithShape="1">
          <a:blip r:embed="rId3">
            <a:alphaModFix/>
          </a:blip>
          <a:srcRect b="0" l="0" r="0" t="0"/>
          <a:stretch/>
        </p:blipFill>
        <p:spPr>
          <a:xfrm>
            <a:off x="5244005" y="4337327"/>
            <a:ext cx="3599893" cy="2399928"/>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11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ZROZUMIEĆ RASIZM</a:t>
            </a:r>
            <a:endParaRPr>
              <a:latin typeface="Calibri"/>
              <a:ea typeface="Calibri"/>
              <a:cs typeface="Calibri"/>
              <a:sym typeface="Calibri"/>
            </a:endParaRPr>
          </a:p>
        </p:txBody>
      </p:sp>
      <p:sp>
        <p:nvSpPr>
          <p:cNvPr id="844" name="Google Shape;844;p119"/>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Autofit/>
          </a:bodyPr>
          <a:lstStyle/>
          <a:p>
            <a:pPr indent="0" lvl="0" marL="0" rtl="0" algn="just">
              <a:lnSpc>
                <a:spcPct val="80000"/>
              </a:lnSpc>
              <a:spcBef>
                <a:spcPts val="0"/>
              </a:spcBef>
              <a:spcAft>
                <a:spcPts val="0"/>
              </a:spcAft>
              <a:buClr>
                <a:schemeClr val="dk1"/>
              </a:buClr>
              <a:buFont typeface="Arial"/>
              <a:buNone/>
            </a:pPr>
            <a:r>
              <a:rPr b="0" lang="pt-PT" sz="1800"/>
              <a:t>Według Europejskiej Komisji przeciwko Rasizmowi i Nietolerancji przy Radzie Europy rasizm oznacza: </a:t>
            </a:r>
            <a:r>
              <a:rPr b="0" i="1" lang="pt-PT" sz="1800"/>
              <a:t>przekonanie, że względy takie jak „rasa”, kolor skóry, język, religia, narodowość lub pochodzenie etniczne uzasadniają pogardę dla osoby lub grupy osób lub poczucie wyższości osoby lub grupy osób</a:t>
            </a:r>
            <a:r>
              <a:rPr b="0" lang="pt-PT" sz="1800"/>
              <a:t>.</a:t>
            </a:r>
            <a:endParaRPr b="0" sz="1800"/>
          </a:p>
          <a:p>
            <a:pPr indent="-227879" lvl="0" marL="457200" rtl="0" algn="just">
              <a:lnSpc>
                <a:spcPct val="80000"/>
              </a:lnSpc>
              <a:spcBef>
                <a:spcPts val="400"/>
              </a:spcBef>
              <a:spcAft>
                <a:spcPts val="0"/>
              </a:spcAft>
              <a:buClr>
                <a:schemeClr val="dk1"/>
              </a:buClr>
              <a:buFont typeface="Arial"/>
              <a:buNone/>
            </a:pPr>
            <a:r>
              <a:t/>
            </a:r>
            <a:endParaRPr b="0" sz="1800"/>
          </a:p>
          <a:p>
            <a:pPr indent="0" lvl="0" marL="0" rtl="0" algn="just">
              <a:lnSpc>
                <a:spcPct val="80000"/>
              </a:lnSpc>
              <a:spcBef>
                <a:spcPts val="400"/>
              </a:spcBef>
              <a:spcAft>
                <a:spcPts val="0"/>
              </a:spcAft>
              <a:buNone/>
            </a:pPr>
            <a:r>
              <a:rPr b="0" lang="pt-PT" sz="1800"/>
              <a:t>Rasizm może przybierać różne formy: </a:t>
            </a:r>
            <a:endParaRPr b="0" sz="1800"/>
          </a:p>
          <a:p>
            <a:pPr indent="0" lvl="0" marL="0" rtl="0" algn="just">
              <a:lnSpc>
                <a:spcPct val="80000"/>
              </a:lnSpc>
              <a:spcBef>
                <a:spcPts val="400"/>
              </a:spcBef>
              <a:spcAft>
                <a:spcPts val="0"/>
              </a:spcAft>
              <a:buClr>
                <a:schemeClr val="dk1"/>
              </a:buClr>
              <a:buFont typeface="Arial"/>
              <a:buNone/>
            </a:pPr>
            <a:r>
              <a:t/>
            </a:r>
            <a:endParaRPr b="0" sz="1800"/>
          </a:p>
          <a:p>
            <a:pPr indent="-227879" lvl="0" marL="457200" rtl="0" algn="just">
              <a:lnSpc>
                <a:spcPct val="80000"/>
              </a:lnSpc>
              <a:spcBef>
                <a:spcPts val="400"/>
              </a:spcBef>
              <a:spcAft>
                <a:spcPts val="0"/>
              </a:spcAft>
              <a:buClr>
                <a:schemeClr val="dk1"/>
              </a:buClr>
              <a:buFont typeface="Arial"/>
              <a:buNone/>
            </a:pPr>
            <a:r>
              <a:rPr b="0" lang="pt-PT" sz="1800"/>
              <a:t>- żarty lub komentarze, które powodują obrazę lub ranią;</a:t>
            </a:r>
            <a:endParaRPr b="0" sz="1800"/>
          </a:p>
          <a:p>
            <a:pPr indent="-227879" lvl="0" marL="457200" rtl="0" algn="just">
              <a:lnSpc>
                <a:spcPct val="80000"/>
              </a:lnSpc>
              <a:spcBef>
                <a:spcPts val="400"/>
              </a:spcBef>
              <a:spcAft>
                <a:spcPts val="0"/>
              </a:spcAft>
              <a:buClr>
                <a:schemeClr val="dk1"/>
              </a:buClr>
              <a:buFont typeface="Arial"/>
              <a:buNone/>
            </a:pPr>
            <a:r>
              <a:rPr b="0" lang="pt-PT" sz="1800"/>
              <a:t>- wyzwiska lub obelgi słowne;</a:t>
            </a:r>
            <a:endParaRPr b="0" sz="1800"/>
          </a:p>
          <a:p>
            <a:pPr indent="-227879" lvl="0" marL="457200" rtl="0" algn="just">
              <a:lnSpc>
                <a:spcPct val="80000"/>
              </a:lnSpc>
              <a:spcBef>
                <a:spcPts val="400"/>
              </a:spcBef>
              <a:spcAft>
                <a:spcPts val="0"/>
              </a:spcAft>
              <a:buClr>
                <a:schemeClr val="dk1"/>
              </a:buClr>
              <a:buFont typeface="Arial"/>
              <a:buNone/>
            </a:pPr>
            <a:r>
              <a:rPr b="0" lang="pt-PT" sz="1800"/>
              <a:t>- nękanie;</a:t>
            </a:r>
            <a:endParaRPr b="0" sz="1800"/>
          </a:p>
          <a:p>
            <a:pPr indent="-227879" lvl="0" marL="457200" rtl="0" algn="just">
              <a:lnSpc>
                <a:spcPct val="80000"/>
              </a:lnSpc>
              <a:spcBef>
                <a:spcPts val="400"/>
              </a:spcBef>
              <a:spcAft>
                <a:spcPts val="0"/>
              </a:spcAft>
              <a:buClr>
                <a:schemeClr val="dk1"/>
              </a:buClr>
              <a:buFont typeface="Arial"/>
              <a:buNone/>
            </a:pPr>
            <a:r>
              <a:rPr b="0" lang="pt-PT" sz="1800"/>
              <a:t>- zastraszanie; </a:t>
            </a:r>
            <a:endParaRPr b="0" sz="1800"/>
          </a:p>
          <a:p>
            <a:pPr indent="-227879" lvl="0" marL="457200" rtl="0" algn="just">
              <a:lnSpc>
                <a:spcPct val="80000"/>
              </a:lnSpc>
              <a:spcBef>
                <a:spcPts val="400"/>
              </a:spcBef>
              <a:spcAft>
                <a:spcPts val="0"/>
              </a:spcAft>
              <a:buClr>
                <a:schemeClr val="dk1"/>
              </a:buClr>
              <a:buFont typeface="Arial"/>
              <a:buNone/>
            </a:pPr>
            <a:r>
              <a:rPr b="0" lang="pt-PT" sz="1800"/>
              <a:t>- wrogie komentarze w mediach lub w Internecie;</a:t>
            </a:r>
            <a:endParaRPr b="0" sz="1800"/>
          </a:p>
          <a:p>
            <a:pPr indent="-227879" lvl="0" marL="457200" rtl="0" algn="just">
              <a:lnSpc>
                <a:spcPct val="80000"/>
              </a:lnSpc>
              <a:spcBef>
                <a:spcPts val="400"/>
              </a:spcBef>
              <a:spcAft>
                <a:spcPts val="0"/>
              </a:spcAft>
              <a:buClr>
                <a:schemeClr val="dk1"/>
              </a:buClr>
              <a:buFont typeface="Arial"/>
              <a:buNone/>
            </a:pPr>
            <a:r>
              <a:rPr b="0" lang="pt-PT" sz="1800"/>
              <a:t>- akty przemocy fizycznej;</a:t>
            </a:r>
            <a:endParaRPr b="0" sz="1800"/>
          </a:p>
          <a:p>
            <a:pPr indent="-227879" lvl="0" marL="457200" rtl="0" algn="just">
              <a:lnSpc>
                <a:spcPct val="80000"/>
              </a:lnSpc>
              <a:spcBef>
                <a:spcPts val="400"/>
              </a:spcBef>
              <a:spcAft>
                <a:spcPts val="0"/>
              </a:spcAft>
              <a:buClr>
                <a:schemeClr val="dk1"/>
              </a:buClr>
              <a:buFont typeface="Arial"/>
              <a:buNone/>
            </a:pPr>
            <a:r>
              <a:rPr b="0" lang="pt-PT" sz="1800"/>
              <a:t>- wykluczanie z przestrzeni społecznej, zawodowej, edukacyjnej, kulturowej;</a:t>
            </a:r>
            <a:endParaRPr b="0" sz="1800"/>
          </a:p>
          <a:p>
            <a:pPr indent="-227879" lvl="0" marL="457200" rtl="0" algn="just">
              <a:lnSpc>
                <a:spcPct val="80000"/>
              </a:lnSpc>
              <a:spcBef>
                <a:spcPts val="400"/>
              </a:spcBef>
              <a:spcAft>
                <a:spcPts val="0"/>
              </a:spcAft>
              <a:buClr>
                <a:schemeClr val="dk1"/>
              </a:buClr>
              <a:buFont typeface="Arial"/>
              <a:buNone/>
            </a:pPr>
            <a:r>
              <a:rPr b="0" lang="pt-PT" sz="1800"/>
              <a:t>- utrudnianie dostępu do ogólnodostępnych zasobów.</a:t>
            </a:r>
            <a:endParaRPr b="0" sz="2100"/>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120"/>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ZROZUMIEĆ RASIZM</a:t>
            </a:r>
            <a:endParaRPr/>
          </a:p>
        </p:txBody>
      </p:sp>
      <p:sp>
        <p:nvSpPr>
          <p:cNvPr id="850" name="Google Shape;850;p120"/>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7199" lvl="0" marL="457200" rtl="0" algn="just">
              <a:spcBef>
                <a:spcPts val="0"/>
              </a:spcBef>
              <a:spcAft>
                <a:spcPts val="0"/>
              </a:spcAft>
              <a:buNone/>
            </a:pPr>
            <a:r>
              <a:rPr b="0" lang="pt-PT" sz="1900"/>
              <a:t>Podstawą każdej strategii edukacji antyrasistowskiej jest jednoznaczne </a:t>
            </a:r>
            <a:endParaRPr b="0" sz="1900"/>
          </a:p>
          <a:p>
            <a:pPr indent="-7199" lvl="0" marL="457200" rtl="0" algn="just">
              <a:spcBef>
                <a:spcPts val="0"/>
              </a:spcBef>
              <a:spcAft>
                <a:spcPts val="0"/>
              </a:spcAft>
              <a:buClr>
                <a:schemeClr val="dk1"/>
              </a:buClr>
              <a:buFont typeface="Arial"/>
              <a:buNone/>
            </a:pPr>
            <a:r>
              <a:rPr b="0" lang="pt-PT" sz="1900"/>
              <a:t>i szybkie identyfikowanie przejawów rasizmu. Niejednokrotnie wczesne wychwycenie tych objawów, może być utrudnione, ponieważ rasizm przybiera wiele często nieoczywistych form (milczenie, zaprzeczanie, wypieranie, bagatelizowanie). Dodatkowo zarówno sprawcy, jak i same ofiary, mogą świadomie lub nieświadomie utrudniać wczesną diagnozę problemów. Osoby przejawiające postawy rasistowskie zwykle zaprzeczają swoim czynom lub nie identyfikują ich jako przejawów ksenofobii, natomiast ofiary ukrywają incydenty, których doświadczają, ponieważ wstydzą się o nich mówić lub odczuwają wobec nich bezradność. W rezultacie braku wczesnego rozpoznania, skutki rasizmu mogą pozostać ukryte, niezrozumiałe lub zignorowane. </a:t>
            </a:r>
            <a:endParaRPr b="0" sz="2200"/>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p12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SKUTKI RASIZMU</a:t>
            </a:r>
            <a:endParaRPr>
              <a:latin typeface="Calibri"/>
              <a:ea typeface="Calibri"/>
              <a:cs typeface="Calibri"/>
              <a:sym typeface="Calibri"/>
            </a:endParaRPr>
          </a:p>
        </p:txBody>
      </p:sp>
      <p:sp>
        <p:nvSpPr>
          <p:cNvPr id="856" name="Google Shape;856;p12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just">
              <a:lnSpc>
                <a:spcPct val="120000"/>
              </a:lnSpc>
              <a:spcBef>
                <a:spcPts val="0"/>
              </a:spcBef>
              <a:spcAft>
                <a:spcPts val="0"/>
              </a:spcAft>
              <a:buNone/>
            </a:pPr>
            <a:r>
              <a:rPr lang="pt-PT" sz="1600"/>
              <a:t>Skutki rasizmu w szkole: </a:t>
            </a:r>
            <a:endParaRPr sz="1600"/>
          </a:p>
          <a:p>
            <a:pPr indent="-367760" lvl="0" marL="343080" rtl="0" algn="just">
              <a:lnSpc>
                <a:spcPct val="120000"/>
              </a:lnSpc>
              <a:spcBef>
                <a:spcPts val="400"/>
              </a:spcBef>
              <a:spcAft>
                <a:spcPts val="0"/>
              </a:spcAft>
              <a:buSzPts val="1600"/>
              <a:buChar char="➢"/>
            </a:pPr>
            <a:r>
              <a:rPr b="0" lang="pt-PT" sz="1600"/>
              <a:t>niepowodzenia edukacyjne; </a:t>
            </a:r>
            <a:endParaRPr b="0" sz="1600"/>
          </a:p>
          <a:p>
            <a:pPr indent="-367760" lvl="0" marL="343080" rtl="0" algn="just">
              <a:lnSpc>
                <a:spcPct val="120000"/>
              </a:lnSpc>
              <a:spcBef>
                <a:spcPts val="400"/>
              </a:spcBef>
              <a:spcAft>
                <a:spcPts val="0"/>
              </a:spcAft>
              <a:buSzPts val="1600"/>
              <a:buChar char="➢"/>
            </a:pPr>
            <a:r>
              <a:rPr b="0" lang="pt-PT" sz="1600"/>
              <a:t>klimat lęku i zagrożenia;</a:t>
            </a:r>
            <a:endParaRPr b="0" sz="1600"/>
          </a:p>
          <a:p>
            <a:pPr indent="-367760" lvl="0" marL="343080" rtl="0" algn="just">
              <a:lnSpc>
                <a:spcPct val="120000"/>
              </a:lnSpc>
              <a:spcBef>
                <a:spcPts val="400"/>
              </a:spcBef>
              <a:spcAft>
                <a:spcPts val="0"/>
              </a:spcAft>
              <a:buSzPts val="1600"/>
              <a:buChar char="➢"/>
            </a:pPr>
            <a:r>
              <a:rPr b="0" lang="pt-PT" sz="1600"/>
              <a:t>zaburzenia w relacjach rówieśniczych; </a:t>
            </a:r>
            <a:endParaRPr b="0" sz="1600"/>
          </a:p>
          <a:p>
            <a:pPr indent="-367760" lvl="0" marL="343080" rtl="0" algn="just">
              <a:lnSpc>
                <a:spcPct val="120000"/>
              </a:lnSpc>
              <a:spcBef>
                <a:spcPts val="400"/>
              </a:spcBef>
              <a:spcAft>
                <a:spcPts val="0"/>
              </a:spcAft>
              <a:buSzPts val="1600"/>
              <a:buChar char="➢"/>
            </a:pPr>
            <a:r>
              <a:rPr b="0" lang="pt-PT" sz="1600"/>
              <a:t>zaburzenia w kształtowaniu się tożsamości osobistej i społecznej;</a:t>
            </a:r>
            <a:endParaRPr b="0" sz="1600"/>
          </a:p>
          <a:p>
            <a:pPr indent="-367760" lvl="0" marL="343080" rtl="0" algn="just">
              <a:lnSpc>
                <a:spcPct val="120000"/>
              </a:lnSpc>
              <a:spcBef>
                <a:spcPts val="400"/>
              </a:spcBef>
              <a:spcAft>
                <a:spcPts val="0"/>
              </a:spcAft>
              <a:buSzPts val="1600"/>
              <a:buChar char="➢"/>
            </a:pPr>
            <a:r>
              <a:rPr b="0" lang="pt-PT" sz="1600"/>
              <a:t>konflikty między środowiskiem szkolnym a społecznością lokalną; </a:t>
            </a:r>
            <a:endParaRPr b="0" sz="1600"/>
          </a:p>
          <a:p>
            <a:pPr indent="-367760" lvl="0" marL="343080" rtl="0" algn="just">
              <a:lnSpc>
                <a:spcPct val="120000"/>
              </a:lnSpc>
              <a:spcBef>
                <a:spcPts val="400"/>
              </a:spcBef>
              <a:spcAft>
                <a:spcPts val="0"/>
              </a:spcAft>
              <a:buSzPts val="1600"/>
              <a:buChar char="➢"/>
            </a:pPr>
            <a:r>
              <a:rPr b="0" lang="pt-PT" sz="1600"/>
              <a:t>poczucie bezradności i spadek samooceny uczniów;</a:t>
            </a:r>
            <a:endParaRPr b="0" sz="1600"/>
          </a:p>
          <a:p>
            <a:pPr indent="-367760" lvl="0" marL="343080" rtl="0" algn="just">
              <a:lnSpc>
                <a:spcPct val="120000"/>
              </a:lnSpc>
              <a:spcBef>
                <a:spcPts val="400"/>
              </a:spcBef>
              <a:spcAft>
                <a:spcPts val="0"/>
              </a:spcAft>
              <a:buSzPts val="1600"/>
              <a:buChar char="➢"/>
            </a:pPr>
            <a:r>
              <a:rPr b="0" lang="pt-PT" sz="1600"/>
              <a:t>zachowania antyspołeczne uczniów;</a:t>
            </a:r>
            <a:endParaRPr b="0" sz="1600"/>
          </a:p>
          <a:p>
            <a:pPr indent="-367760" lvl="0" marL="343080" rtl="0" algn="just">
              <a:lnSpc>
                <a:spcPct val="120000"/>
              </a:lnSpc>
              <a:spcBef>
                <a:spcPts val="400"/>
              </a:spcBef>
              <a:spcAft>
                <a:spcPts val="0"/>
              </a:spcAft>
              <a:buSzPts val="1600"/>
              <a:buChar char="➢"/>
            </a:pPr>
            <a:r>
              <a:rPr b="0" lang="pt-PT" sz="1600"/>
              <a:t>niezadowolenie ze szkoły;</a:t>
            </a:r>
            <a:endParaRPr b="0" sz="1600"/>
          </a:p>
          <a:p>
            <a:pPr indent="-367760" lvl="0" marL="343080" rtl="0" algn="just">
              <a:lnSpc>
                <a:spcPct val="120000"/>
              </a:lnSpc>
              <a:spcBef>
                <a:spcPts val="400"/>
              </a:spcBef>
              <a:spcAft>
                <a:spcPts val="0"/>
              </a:spcAft>
              <a:buSzPts val="1600"/>
              <a:buChar char="➢"/>
            </a:pPr>
            <a:r>
              <a:rPr b="0" lang="pt-PT" sz="1600"/>
              <a:t>wagary;</a:t>
            </a:r>
            <a:endParaRPr b="0" sz="1600"/>
          </a:p>
          <a:p>
            <a:pPr indent="-367760" lvl="0" marL="343080" rtl="0" algn="just">
              <a:lnSpc>
                <a:spcPct val="120000"/>
              </a:lnSpc>
              <a:spcBef>
                <a:spcPts val="400"/>
              </a:spcBef>
              <a:spcAft>
                <a:spcPts val="0"/>
              </a:spcAft>
              <a:buSzPts val="1600"/>
              <a:buChar char="➢"/>
            </a:pPr>
            <a:r>
              <a:rPr b="0" lang="pt-PT" sz="1600"/>
              <a:t>wczesne opuszczanie systemu edukacyjnego;</a:t>
            </a:r>
            <a:endParaRPr b="0" sz="1600"/>
          </a:p>
          <a:p>
            <a:pPr indent="-367760" lvl="0" marL="343080" rtl="0" algn="just">
              <a:lnSpc>
                <a:spcPct val="120000"/>
              </a:lnSpc>
              <a:spcBef>
                <a:spcPts val="400"/>
              </a:spcBef>
              <a:spcAft>
                <a:spcPts val="0"/>
              </a:spcAft>
              <a:buSzPts val="1600"/>
              <a:buChar char="➢"/>
            </a:pPr>
            <a:r>
              <a:rPr b="0" lang="pt-PT" sz="1600"/>
              <a:t>poczucie alienacji.</a:t>
            </a:r>
            <a:endParaRPr b="0" sz="2400"/>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sp>
        <p:nvSpPr>
          <p:cNvPr id="861" name="Google Shape;861;p122"/>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a:t>PRZEJAWY RASIZMU </a:t>
            </a:r>
            <a:endParaRPr/>
          </a:p>
          <a:p>
            <a:pPr indent="0" lvl="0" marL="0" rtl="0" algn="l">
              <a:spcBef>
                <a:spcPts val="0"/>
              </a:spcBef>
              <a:spcAft>
                <a:spcPts val="0"/>
              </a:spcAft>
              <a:buClr>
                <a:schemeClr val="dk1"/>
              </a:buClr>
              <a:buFont typeface="Arial"/>
              <a:buNone/>
            </a:pPr>
            <a:r>
              <a:rPr lang="pt-PT"/>
              <a:t>W SZKOLE</a:t>
            </a:r>
            <a:endParaRPr/>
          </a:p>
        </p:txBody>
      </p:sp>
      <p:sp>
        <p:nvSpPr>
          <p:cNvPr id="862" name="Google Shape;862;p122"/>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227879" lvl="0" marL="457200" rtl="0" algn="just">
              <a:spcBef>
                <a:spcPts val="0"/>
              </a:spcBef>
              <a:spcAft>
                <a:spcPts val="0"/>
              </a:spcAft>
              <a:buClr>
                <a:schemeClr val="dk1"/>
              </a:buClr>
              <a:buFont typeface="Arial"/>
              <a:buNone/>
            </a:pPr>
            <a:r>
              <a:rPr lang="pt-PT">
                <a:latin typeface="Calibri"/>
                <a:ea typeface="Calibri"/>
                <a:cs typeface="Calibri"/>
                <a:sym typeface="Calibri"/>
              </a:rPr>
              <a:t>Wskaźniki rasizmu to m. in.: </a:t>
            </a:r>
            <a:endParaRPr b="0"/>
          </a:p>
          <a:p>
            <a:pPr indent="-227879" lvl="0" marL="457200" rtl="0" algn="just">
              <a:spcBef>
                <a:spcPts val="400"/>
              </a:spcBef>
              <a:spcAft>
                <a:spcPts val="0"/>
              </a:spcAft>
              <a:buClr>
                <a:schemeClr val="dk1"/>
              </a:buClr>
              <a:buFont typeface="Arial"/>
              <a:buNone/>
            </a:pPr>
            <a:r>
              <a:t/>
            </a:r>
            <a:endParaRPr b="0"/>
          </a:p>
          <a:p>
            <a:pPr indent="-342360" lvl="0" marL="343080" rtl="0" algn="just">
              <a:spcBef>
                <a:spcPts val="400"/>
              </a:spcBef>
              <a:spcAft>
                <a:spcPts val="0"/>
              </a:spcAft>
              <a:buSzPts val="2000"/>
              <a:buChar char="➢"/>
            </a:pPr>
            <a:r>
              <a:rPr b="0" lang="pt-PT"/>
              <a:t>wrogość lub brak współpracy między grupami; </a:t>
            </a:r>
            <a:endParaRPr b="0"/>
          </a:p>
          <a:p>
            <a:pPr indent="-342360" lvl="0" marL="343080" rtl="0" algn="just">
              <a:spcBef>
                <a:spcPts val="400"/>
              </a:spcBef>
              <a:spcAft>
                <a:spcPts val="0"/>
              </a:spcAft>
              <a:buSzPts val="2000"/>
              <a:buChar char="➢"/>
            </a:pPr>
            <a:r>
              <a:rPr b="0" lang="pt-PT"/>
              <a:t>pojawienie się rasistowskiego graffiti; </a:t>
            </a:r>
            <a:endParaRPr b="0"/>
          </a:p>
          <a:p>
            <a:pPr indent="-342360" lvl="0" marL="343080" rtl="0" algn="just">
              <a:spcBef>
                <a:spcPts val="400"/>
              </a:spcBef>
              <a:spcAft>
                <a:spcPts val="0"/>
              </a:spcAft>
              <a:buSzPts val="2000"/>
              <a:buChar char="➢"/>
            </a:pPr>
            <a:r>
              <a:rPr b="0" lang="pt-PT"/>
              <a:t>propaganda faszyzmu i totalitaryzmu;</a:t>
            </a:r>
            <a:endParaRPr b="0"/>
          </a:p>
          <a:p>
            <a:pPr indent="-342360" lvl="0" marL="343080" rtl="0" algn="just">
              <a:spcBef>
                <a:spcPts val="400"/>
              </a:spcBef>
              <a:spcAft>
                <a:spcPts val="0"/>
              </a:spcAft>
              <a:buSzPts val="2000"/>
              <a:buChar char="➢"/>
            </a:pPr>
            <a:r>
              <a:rPr b="0" lang="pt-PT"/>
              <a:t>akty dyskryminacji;</a:t>
            </a:r>
            <a:endParaRPr b="0"/>
          </a:p>
          <a:p>
            <a:pPr indent="-342360" lvl="0" marL="343080" rtl="0" algn="just">
              <a:spcBef>
                <a:spcPts val="400"/>
              </a:spcBef>
              <a:spcAft>
                <a:spcPts val="0"/>
              </a:spcAft>
              <a:buSzPts val="2000"/>
              <a:buChar char="➢"/>
            </a:pPr>
            <a:r>
              <a:rPr b="0" lang="pt-PT"/>
              <a:t>negatywne komentarze, wyśmiewanie lub obrażanie osób odmiennych „rasowo”, językowo, etnicznie etc.;</a:t>
            </a:r>
            <a:endParaRPr b="0"/>
          </a:p>
          <a:p>
            <a:pPr indent="-342360" lvl="0" marL="343080" rtl="0" algn="just">
              <a:spcBef>
                <a:spcPts val="400"/>
              </a:spcBef>
              <a:spcAft>
                <a:spcPts val="0"/>
              </a:spcAft>
              <a:buSzPts val="2000"/>
              <a:buChar char="➢"/>
            </a:pPr>
            <a:r>
              <a:rPr b="0" lang="pt-PT"/>
              <a:t>cyberrasizm;</a:t>
            </a:r>
            <a:endParaRPr b="0"/>
          </a:p>
          <a:p>
            <a:pPr indent="-342360" lvl="0" marL="343080" rtl="0" algn="just">
              <a:spcBef>
                <a:spcPts val="400"/>
              </a:spcBef>
              <a:spcAft>
                <a:spcPts val="0"/>
              </a:spcAft>
              <a:buSzPts val="2000"/>
              <a:buChar char="➢"/>
            </a:pPr>
            <a:r>
              <a:rPr b="0" lang="pt-PT"/>
              <a:t>nękanie psychiczne i przemoc fizyczna;</a:t>
            </a:r>
            <a:endParaRPr b="0"/>
          </a:p>
          <a:p>
            <a:pPr indent="-342360" lvl="0" marL="343080" rtl="0" algn="just">
              <a:spcBef>
                <a:spcPts val="400"/>
              </a:spcBef>
              <a:spcAft>
                <a:spcPts val="0"/>
              </a:spcAft>
              <a:buSzPts val="2000"/>
              <a:buChar char="➢"/>
            </a:pPr>
            <a:r>
              <a:rPr b="0" lang="pt-PT"/>
              <a:t>nieuzasadnione obniżanie wymagań wobec niektórych grup uczniów; </a:t>
            </a:r>
            <a:endParaRPr b="0"/>
          </a:p>
          <a:p>
            <a:pPr indent="-342360" lvl="0" marL="343080" rtl="0" algn="just">
              <a:spcBef>
                <a:spcPts val="400"/>
              </a:spcBef>
              <a:spcAft>
                <a:spcPts val="0"/>
              </a:spcAft>
              <a:buSzPts val="2000"/>
              <a:buChar char="➢"/>
            </a:pPr>
            <a:r>
              <a:rPr b="0" lang="pt-PT"/>
              <a:t>edukacja niesprzyjająca tolerancji i integracji społecznej. </a:t>
            </a:r>
            <a:endParaRPr b="0"/>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12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ZWALCZANIE RASIZMU I DYSKRYMINACJI W SZKOLE</a:t>
            </a:r>
            <a:endParaRPr>
              <a:latin typeface="Calibri"/>
              <a:ea typeface="Calibri"/>
              <a:cs typeface="Calibri"/>
              <a:sym typeface="Calibri"/>
            </a:endParaRPr>
          </a:p>
        </p:txBody>
      </p:sp>
      <p:sp>
        <p:nvSpPr>
          <p:cNvPr id="868" name="Google Shape;868;p123"/>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227879" lvl="0" marL="457200" rtl="0" algn="l">
              <a:spcBef>
                <a:spcPts val="0"/>
              </a:spcBef>
              <a:spcAft>
                <a:spcPts val="0"/>
              </a:spcAft>
              <a:buClr>
                <a:schemeClr val="dk1"/>
              </a:buClr>
              <a:buFont typeface="Arial"/>
              <a:buNone/>
            </a:pPr>
            <a:r>
              <a:t/>
            </a:r>
            <a:endParaRPr b="0" sz="1800"/>
          </a:p>
          <a:p>
            <a:pPr indent="-227879" lvl="0" marL="457200" rtl="0" algn="l">
              <a:spcBef>
                <a:spcPts val="400"/>
              </a:spcBef>
              <a:spcAft>
                <a:spcPts val="0"/>
              </a:spcAft>
              <a:buClr>
                <a:schemeClr val="dk1"/>
              </a:buClr>
              <a:buFont typeface="Arial"/>
              <a:buNone/>
            </a:pPr>
            <a:r>
              <a:rPr lang="pt-PT" sz="1800">
                <a:latin typeface="Calibri"/>
                <a:ea typeface="Calibri"/>
                <a:cs typeface="Calibri"/>
                <a:sym typeface="Calibri"/>
              </a:rPr>
              <a:t>Jedynie kompleksowe działania mogą skutecznie wyeliminować zachowania dyskryminacyjne uczniów:</a:t>
            </a:r>
            <a:endParaRPr b="0" sz="1800"/>
          </a:p>
          <a:p>
            <a:pPr indent="-227879" lvl="0" marL="457200" rtl="0" algn="l">
              <a:spcBef>
                <a:spcPts val="400"/>
              </a:spcBef>
              <a:spcAft>
                <a:spcPts val="0"/>
              </a:spcAft>
              <a:buClr>
                <a:schemeClr val="dk1"/>
              </a:buClr>
              <a:buFont typeface="Arial"/>
              <a:buNone/>
            </a:pPr>
            <a:r>
              <a:rPr lang="pt-PT" sz="1800">
                <a:latin typeface="Calibri"/>
                <a:ea typeface="Calibri"/>
                <a:cs typeface="Calibri"/>
                <a:sym typeface="Calibri"/>
              </a:rPr>
              <a:t> </a:t>
            </a:r>
            <a:endParaRPr b="0" sz="1800"/>
          </a:p>
          <a:p>
            <a:pPr indent="-342900" lvl="0" marL="457200" rtl="0" algn="l">
              <a:spcBef>
                <a:spcPts val="400"/>
              </a:spcBef>
              <a:spcAft>
                <a:spcPts val="0"/>
              </a:spcAft>
              <a:buSzPts val="1800"/>
              <a:buChar char="➢"/>
            </a:pPr>
            <a:r>
              <a:rPr b="0" lang="pt-PT" sz="1800"/>
              <a:t>zaangażowanie całej społeczności szkolnej;</a:t>
            </a:r>
            <a:endParaRPr b="0" sz="1800"/>
          </a:p>
          <a:p>
            <a:pPr indent="-342900" lvl="0" marL="457200" rtl="0" algn="l">
              <a:spcBef>
                <a:spcPts val="0"/>
              </a:spcBef>
              <a:spcAft>
                <a:spcPts val="0"/>
              </a:spcAft>
              <a:buSzPts val="1800"/>
              <a:buChar char="➢"/>
            </a:pPr>
            <a:r>
              <a:rPr b="0" lang="pt-PT" sz="1800"/>
              <a:t>przyjęcie kompleksowej strategii zwalczania rasizmu i dyskryminacji</a:t>
            </a:r>
            <a:endParaRPr b="0" sz="1800"/>
          </a:p>
          <a:p>
            <a:pPr indent="-342900" lvl="0" marL="457200" rtl="0" algn="l">
              <a:spcBef>
                <a:spcPts val="0"/>
              </a:spcBef>
              <a:spcAft>
                <a:spcPts val="0"/>
              </a:spcAft>
              <a:buSzPts val="1800"/>
              <a:buChar char="➢"/>
            </a:pPr>
            <a:r>
              <a:rPr b="0" lang="pt-PT" sz="1800"/>
              <a:t>szkolenie całej kadry nauczycielskiej w zakresie pracy w środowisku wielokulturowym; </a:t>
            </a:r>
            <a:endParaRPr b="0" sz="1800"/>
          </a:p>
          <a:p>
            <a:pPr indent="-342900" lvl="0" marL="457200" rtl="0" algn="just">
              <a:spcBef>
                <a:spcPts val="0"/>
              </a:spcBef>
              <a:spcAft>
                <a:spcPts val="0"/>
              </a:spcAft>
              <a:buSzPts val="1800"/>
              <a:buChar char="➢"/>
            </a:pPr>
            <a:r>
              <a:rPr b="0" lang="pt-PT" sz="1800"/>
              <a:t>systematyczne i ciągłe podejmowanie działań na rzecz tolerancji;</a:t>
            </a:r>
            <a:endParaRPr b="0" sz="1800"/>
          </a:p>
          <a:p>
            <a:pPr indent="-342900" lvl="0" marL="457200" rtl="0" algn="just">
              <a:spcBef>
                <a:spcPts val="0"/>
              </a:spcBef>
              <a:spcAft>
                <a:spcPts val="0"/>
              </a:spcAft>
              <a:buSzPts val="1800"/>
              <a:buChar char="➢"/>
            </a:pPr>
            <a:r>
              <a:rPr b="0" lang="pt-PT" sz="1800"/>
              <a:t>szybka identyfikacja konfliktów na tle rasowym;</a:t>
            </a:r>
            <a:endParaRPr b="0" sz="1800"/>
          </a:p>
          <a:p>
            <a:pPr indent="-342900" lvl="0" marL="457200" rtl="0" algn="just">
              <a:spcBef>
                <a:spcPts val="0"/>
              </a:spcBef>
              <a:spcAft>
                <a:spcPts val="0"/>
              </a:spcAft>
              <a:buSzPts val="1800"/>
              <a:buChar char="➢"/>
            </a:pPr>
            <a:r>
              <a:rPr b="0" lang="pt-PT" sz="1800"/>
              <a:t>stworzenie systemu monitorowania incydentów rasistowskich w szkole;</a:t>
            </a:r>
            <a:endParaRPr b="0" sz="1800"/>
          </a:p>
          <a:p>
            <a:pPr indent="-342900" lvl="0" marL="457200" rtl="0" algn="just">
              <a:spcBef>
                <a:spcPts val="0"/>
              </a:spcBef>
              <a:spcAft>
                <a:spcPts val="0"/>
              </a:spcAft>
              <a:buSzPts val="1800"/>
              <a:buChar char="➢"/>
            </a:pPr>
            <a:r>
              <a:rPr b="0" lang="pt-PT" sz="1800"/>
              <a:t>zapewnienie edukacji na temat praw człowieka jako integralnej część programu nauczania.</a:t>
            </a:r>
            <a:endParaRPr b="0"/>
          </a:p>
          <a:p>
            <a:pPr indent="-228600" lvl="0" marL="457200" rtl="0" algn="l">
              <a:lnSpc>
                <a:spcPct val="100000"/>
              </a:lnSpc>
              <a:spcBef>
                <a:spcPts val="360"/>
              </a:spcBef>
              <a:spcAft>
                <a:spcPts val="0"/>
              </a:spcAft>
              <a:buClr>
                <a:schemeClr val="dk1"/>
              </a:buClr>
              <a:buSzPts val="2323"/>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a:t>IMPULSYWNOŚĆ </a:t>
            </a:r>
            <a:endParaRPr/>
          </a:p>
        </p:txBody>
      </p:sp>
      <p:sp>
        <p:nvSpPr>
          <p:cNvPr id="169" name="Google Shape;169;p1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chemeClr val="dk1"/>
              </a:buClr>
              <a:buNone/>
            </a:pPr>
            <a:r>
              <a:rPr b="0" lang="pt-PT"/>
              <a:t>Istnieje wiele definicji impulsywności, wśród których definiuje się ją m.in. jako</a:t>
            </a:r>
            <a:r>
              <a:rPr b="0" lang="pt-PT"/>
              <a:t> “predyspozycję do podejmowania szybkich </a:t>
            </a:r>
            <a:endParaRPr b="0"/>
          </a:p>
          <a:p>
            <a:pPr indent="0" lvl="0" marL="0" rtl="0" algn="just">
              <a:lnSpc>
                <a:spcPct val="100000"/>
              </a:lnSpc>
              <a:spcBef>
                <a:spcPts val="0"/>
              </a:spcBef>
              <a:spcAft>
                <a:spcPts val="0"/>
              </a:spcAft>
              <a:buClr>
                <a:schemeClr val="dk1"/>
              </a:buClr>
              <a:buNone/>
            </a:pPr>
            <a:r>
              <a:rPr b="0" lang="pt-PT"/>
              <a:t>i nieplanowanych działań w odpowiedzi na bodźce zewnętrzne </a:t>
            </a:r>
            <a:endParaRPr b="0"/>
          </a:p>
          <a:p>
            <a:pPr indent="0" lvl="0" marL="0" rtl="0" algn="just">
              <a:lnSpc>
                <a:spcPct val="100000"/>
              </a:lnSpc>
              <a:spcBef>
                <a:spcPts val="0"/>
              </a:spcBef>
              <a:spcAft>
                <a:spcPts val="0"/>
              </a:spcAft>
              <a:buClr>
                <a:schemeClr val="dk1"/>
              </a:buClr>
              <a:buNone/>
            </a:pPr>
            <a:r>
              <a:rPr b="0" lang="pt-PT"/>
              <a:t>i wewnętrzne, bez uwzględniania negatywnych konsekwencji dla osób impulsywnych i/lub dla innych".</a:t>
            </a:r>
            <a:endParaRPr b="0"/>
          </a:p>
          <a:p>
            <a:pPr indent="0" lvl="0" marL="0" rtl="0" algn="just">
              <a:lnSpc>
                <a:spcPct val="100000"/>
              </a:lnSpc>
              <a:spcBef>
                <a:spcPts val="0"/>
              </a:spcBef>
              <a:spcAft>
                <a:spcPts val="0"/>
              </a:spcAft>
              <a:buClr>
                <a:schemeClr val="dk1"/>
              </a:buClr>
              <a:buFont typeface="Arial"/>
              <a:buNone/>
            </a:pPr>
            <a:r>
              <a:t/>
            </a:r>
            <a:endParaRPr b="0"/>
          </a:p>
          <a:p>
            <a:pPr indent="0" lvl="0" marL="0" rtl="0" algn="just">
              <a:lnSpc>
                <a:spcPct val="100000"/>
              </a:lnSpc>
              <a:spcBef>
                <a:spcPts val="1001"/>
              </a:spcBef>
              <a:spcAft>
                <a:spcPts val="0"/>
              </a:spcAft>
              <a:buClr>
                <a:schemeClr val="dk1"/>
              </a:buClr>
              <a:buFont typeface="Arial"/>
              <a:buNone/>
            </a:pPr>
            <a:r>
              <a:rPr b="0" lang="pt-PT"/>
              <a:t>Impulsywność jest w literaturze wiązana z problemami behawioralnymi, takimi jak: agresywność, trudności w relacjach z rówieśnikami, zachowania eksternalizacyjne, zachowania antyspołeczne lub jako jedna z cech zaburzeń ADHD. </a:t>
            </a:r>
            <a:endParaRPr b="0"/>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12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ZWALCZANIE RASIZMU I DYSKRYMINACJI W SZKOLE </a:t>
            </a:r>
            <a:endParaRPr>
              <a:latin typeface="Calibri"/>
              <a:ea typeface="Calibri"/>
              <a:cs typeface="Calibri"/>
              <a:sym typeface="Calibri"/>
            </a:endParaRPr>
          </a:p>
        </p:txBody>
      </p:sp>
      <p:sp>
        <p:nvSpPr>
          <p:cNvPr id="874" name="Google Shape;874;p124"/>
          <p:cNvSpPr txBox="1"/>
          <p:nvPr>
            <p:ph idx="1" type="body"/>
          </p:nvPr>
        </p:nvSpPr>
        <p:spPr>
          <a:xfrm>
            <a:off x="457200" y="1752600"/>
            <a:ext cx="7620000" cy="4646100"/>
          </a:xfrm>
          <a:prstGeom prst="rect">
            <a:avLst/>
          </a:prstGeom>
          <a:noFill/>
          <a:ln>
            <a:noFill/>
          </a:ln>
        </p:spPr>
        <p:txBody>
          <a:bodyPr anchorCtr="0" anchor="t" bIns="45700" lIns="91425" spcFirstLastPara="1" rIns="91425" wrap="square" tIns="45700">
            <a:normAutofit fontScale="70000" lnSpcReduction="10000"/>
          </a:bodyPr>
          <a:lstStyle/>
          <a:p>
            <a:pPr indent="-227879" lvl="0" marL="457200" rtl="0" algn="l">
              <a:spcBef>
                <a:spcPts val="0"/>
              </a:spcBef>
              <a:spcAft>
                <a:spcPts val="0"/>
              </a:spcAft>
              <a:buClr>
                <a:schemeClr val="dk1"/>
              </a:buClr>
              <a:buFont typeface="Arial"/>
              <a:buNone/>
            </a:pPr>
            <a:r>
              <a:rPr lang="pt-PT" sz="2571" u="sng"/>
              <a:t>Świadomość problemu</a:t>
            </a:r>
            <a:endParaRPr b="0" sz="2571"/>
          </a:p>
          <a:p>
            <a:pPr indent="-227879" lvl="0" marL="457200" rtl="0" algn="l">
              <a:spcBef>
                <a:spcPts val="400"/>
              </a:spcBef>
              <a:spcAft>
                <a:spcPts val="0"/>
              </a:spcAft>
              <a:buClr>
                <a:schemeClr val="dk1"/>
              </a:buClr>
              <a:buFont typeface="Arial"/>
              <a:buNone/>
            </a:pPr>
            <a:r>
              <a:rPr lang="pt-PT" u="sng">
                <a:latin typeface="Calibri"/>
                <a:ea typeface="Calibri"/>
                <a:cs typeface="Calibri"/>
                <a:sym typeface="Calibri"/>
              </a:rPr>
              <a:t> </a:t>
            </a:r>
            <a:endParaRPr b="0"/>
          </a:p>
          <a:p>
            <a:pPr indent="-7199" lvl="0" marL="457200" rtl="0" algn="just">
              <a:spcBef>
                <a:spcPts val="400"/>
              </a:spcBef>
              <a:spcAft>
                <a:spcPts val="0"/>
              </a:spcAft>
              <a:buClr>
                <a:schemeClr val="dk1"/>
              </a:buClr>
              <a:buNone/>
            </a:pPr>
            <a:r>
              <a:rPr b="0" lang="pt-PT" sz="2518"/>
              <a:t>Samoświadomość i autorefleksja są podstawowymi elementami skutecznego przeciwdziałania rasizmowi i dyskryminacji w szkole. Nauczyciele powinni mieć świadomość pozytywnych konsekwencji, jak i trudności, które mogą pojawiać się w środowisku wielokulturowym. Odmienność kulturowa, seksualna, religijna czy ekonomiczna może powodować pewne napięcia i konflikty </a:t>
            </a:r>
            <a:endParaRPr b="0" sz="2518"/>
          </a:p>
          <a:p>
            <a:pPr indent="-7199" lvl="0" marL="457200" rtl="0" algn="just">
              <a:spcBef>
                <a:spcPts val="400"/>
              </a:spcBef>
              <a:spcAft>
                <a:spcPts val="0"/>
              </a:spcAft>
              <a:buClr>
                <a:schemeClr val="dk1"/>
              </a:buClr>
              <a:buFont typeface="Arial"/>
              <a:buNone/>
            </a:pPr>
            <a:r>
              <a:rPr b="0" lang="pt-PT" sz="2518"/>
              <a:t>w środowisku szkolnym. Aby skutecznie przeprowadzić działania korygujące, ważne jest, aby stale monitorować i szybko demaskować wszelkie przejawy dyskryminacji. Kolejnym wymagającym wyzwaniem stawianym nauczycielom jest dotarcie do własnych, często nieświadomie utrwalanych i przekazywanych stereotypów i schematów myślenia.  Aby skutecznie uczyć zachowań antydyskryminacyjnych nauczyciele powinni aktywnie wyrażać swój sprzeciw wobec wszelkich przejawów rasizmu i dyskryminacji.  </a:t>
            </a:r>
            <a:endParaRPr b="0" sz="2518"/>
          </a:p>
          <a:p>
            <a:pPr indent="-227879" lvl="0" marL="457200" rtl="0" algn="l">
              <a:spcBef>
                <a:spcPts val="400"/>
              </a:spcBef>
              <a:spcAft>
                <a:spcPts val="0"/>
              </a:spcAft>
              <a:buClr>
                <a:schemeClr val="dk1"/>
              </a:buClr>
              <a:buFont typeface="Arial"/>
              <a:buNone/>
            </a:pPr>
            <a:r>
              <a:t/>
            </a:r>
            <a:endParaRPr b="0"/>
          </a:p>
          <a:p>
            <a:pPr indent="-228600" lvl="0" marL="457200" rtl="0" algn="l">
              <a:lnSpc>
                <a:spcPct val="100000"/>
              </a:lnSpc>
              <a:spcBef>
                <a:spcPts val="360"/>
              </a:spcBef>
              <a:spcAft>
                <a:spcPts val="0"/>
              </a:spcAft>
              <a:buClr>
                <a:schemeClr val="dk1"/>
              </a:buClr>
              <a:buSzPct val="90000"/>
              <a:buNone/>
            </a:pPr>
            <a:r>
              <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p12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ZWALCZANIE RASIZMU I DYSKRYMINACJI W SZKOLE</a:t>
            </a:r>
            <a:endParaRPr/>
          </a:p>
        </p:txBody>
      </p:sp>
      <p:sp>
        <p:nvSpPr>
          <p:cNvPr id="880" name="Google Shape;880;p125"/>
          <p:cNvSpPr txBox="1"/>
          <p:nvPr>
            <p:ph idx="1" type="body"/>
          </p:nvPr>
        </p:nvSpPr>
        <p:spPr>
          <a:xfrm>
            <a:off x="457200" y="1752600"/>
            <a:ext cx="7987500" cy="4373700"/>
          </a:xfrm>
          <a:prstGeom prst="rect">
            <a:avLst/>
          </a:prstGeom>
          <a:noFill/>
          <a:ln>
            <a:noFill/>
          </a:ln>
        </p:spPr>
        <p:txBody>
          <a:bodyPr anchorCtr="0" anchor="t" bIns="45700" lIns="91425" spcFirstLastPara="1" rIns="91425" wrap="square" tIns="45700">
            <a:normAutofit/>
          </a:bodyPr>
          <a:lstStyle/>
          <a:p>
            <a:pPr indent="-227879" lvl="0" marL="457200" rtl="0" algn="l">
              <a:lnSpc>
                <a:spcPct val="120000"/>
              </a:lnSpc>
              <a:spcBef>
                <a:spcPts val="0"/>
              </a:spcBef>
              <a:spcAft>
                <a:spcPts val="0"/>
              </a:spcAft>
              <a:buClr>
                <a:schemeClr val="dk1"/>
              </a:buClr>
              <a:buFont typeface="Arial"/>
              <a:buNone/>
            </a:pPr>
            <a:r>
              <a:rPr lang="pt-PT" sz="1600" u="sng"/>
              <a:t>Dostosowanie programu nauczania do potrzeb społeczności wielokulturowej</a:t>
            </a:r>
            <a:endParaRPr sz="1600"/>
          </a:p>
          <a:p>
            <a:pPr indent="-227879" lvl="0" marL="457200" rtl="0" algn="just">
              <a:lnSpc>
                <a:spcPct val="120000"/>
              </a:lnSpc>
              <a:spcBef>
                <a:spcPts val="400"/>
              </a:spcBef>
              <a:spcAft>
                <a:spcPts val="0"/>
              </a:spcAft>
              <a:buClr>
                <a:schemeClr val="dk1"/>
              </a:buClr>
              <a:buFont typeface="Arial"/>
              <a:buNone/>
            </a:pPr>
            <a:r>
              <a:t/>
            </a:r>
            <a:endParaRPr b="0" sz="1600"/>
          </a:p>
          <a:p>
            <a:pPr indent="-227879" lvl="0" marL="457200" rtl="0" algn="just">
              <a:lnSpc>
                <a:spcPct val="120000"/>
              </a:lnSpc>
              <a:spcBef>
                <a:spcPts val="400"/>
              </a:spcBef>
              <a:spcAft>
                <a:spcPts val="0"/>
              </a:spcAft>
              <a:buNone/>
            </a:pPr>
            <a:r>
              <a:rPr b="0" lang="pt-PT" sz="1600"/>
              <a:t>Nauczyciele powinni promować równouprawnienie i stanowić model tolerancyjnego zachowania dla wszystkich uczniów. W szkolnych programach nauczania</a:t>
            </a:r>
            <a:endParaRPr b="0" sz="1600"/>
          </a:p>
          <a:p>
            <a:pPr indent="-227879" lvl="0" marL="457200" rtl="0" algn="just">
              <a:lnSpc>
                <a:spcPct val="120000"/>
              </a:lnSpc>
              <a:spcBef>
                <a:spcPts val="400"/>
              </a:spcBef>
              <a:spcAft>
                <a:spcPts val="0"/>
              </a:spcAft>
              <a:buClr>
                <a:schemeClr val="dk1"/>
              </a:buClr>
              <a:buFont typeface="Arial"/>
              <a:buNone/>
            </a:pPr>
            <a:r>
              <a:rPr b="0" lang="pt-PT" sz="1600"/>
              <a:t> i wychowania powinno się uwzględniać treści promujące tolerancję i otwartość wobec przedstawicieli wszystkich kultur.  </a:t>
            </a:r>
            <a:endParaRPr b="0"/>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4" name="Shape 884"/>
        <p:cNvGrpSpPr/>
        <p:nvPr/>
      </p:nvGrpSpPr>
      <p:grpSpPr>
        <a:xfrm>
          <a:off x="0" y="0"/>
          <a:ext cx="0" cy="0"/>
          <a:chOff x="0" y="0"/>
          <a:chExt cx="0" cy="0"/>
        </a:xfrm>
      </p:grpSpPr>
      <p:sp>
        <p:nvSpPr>
          <p:cNvPr id="885" name="Google Shape;885;p126"/>
          <p:cNvSpPr txBox="1"/>
          <p:nvPr>
            <p:ph type="title"/>
          </p:nvPr>
        </p:nvSpPr>
        <p:spPr>
          <a:xfrm>
            <a:off x="509400" y="184043"/>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ZWALCZANIE RASIZMU I DYSKRYMINACJI W SZKOLE</a:t>
            </a:r>
            <a:endParaRPr/>
          </a:p>
        </p:txBody>
      </p:sp>
      <p:sp>
        <p:nvSpPr>
          <p:cNvPr id="886" name="Google Shape;886;p126"/>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7879" lvl="0" marL="457200" rtl="0" algn="l">
              <a:spcBef>
                <a:spcPts val="0"/>
              </a:spcBef>
              <a:spcAft>
                <a:spcPts val="0"/>
              </a:spcAft>
              <a:buNone/>
            </a:pPr>
            <a:r>
              <a:rPr lang="pt-PT" sz="1700" u="sng"/>
              <a:t>Rozwój zawodowy nauczycieli w zakresie kompetencji kulturowych </a:t>
            </a:r>
            <a:endParaRPr sz="1700" u="sng"/>
          </a:p>
          <a:p>
            <a:pPr indent="-227879" lvl="0" marL="457200" rtl="0" algn="l">
              <a:spcBef>
                <a:spcPts val="0"/>
              </a:spcBef>
              <a:spcAft>
                <a:spcPts val="0"/>
              </a:spcAft>
              <a:buClr>
                <a:schemeClr val="dk1"/>
              </a:buClr>
              <a:buFont typeface="Arial"/>
              <a:buNone/>
            </a:pPr>
            <a:r>
              <a:t/>
            </a:r>
            <a:endParaRPr sz="2400" u="sng">
              <a:latin typeface="Calibri"/>
              <a:ea typeface="Calibri"/>
              <a:cs typeface="Calibri"/>
              <a:sym typeface="Calibri"/>
            </a:endParaRPr>
          </a:p>
          <a:p>
            <a:pPr indent="-227879" lvl="0" marL="457200" rtl="0" algn="just">
              <a:spcBef>
                <a:spcPts val="400"/>
              </a:spcBef>
              <a:spcAft>
                <a:spcPts val="0"/>
              </a:spcAft>
              <a:buClr>
                <a:schemeClr val="dk1"/>
              </a:buClr>
              <a:buFont typeface="Arial"/>
              <a:buNone/>
            </a:pPr>
            <a:r>
              <a:rPr b="0" lang="pt-PT" sz="1700"/>
              <a:t>Nauczyciele powinni stale podnosić poziom swojej wiedzy i umiejętności w zakresie nauczania i wychowania w środowisku wielokulturowym. </a:t>
            </a:r>
            <a:endParaRPr b="0" sz="1300"/>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sp>
        <p:nvSpPr>
          <p:cNvPr id="891" name="Google Shape;891;p12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ZWALCZANIE RASIZMU I DYSKRYMINACJI W SZKOLE</a:t>
            </a:r>
            <a:endParaRPr/>
          </a:p>
        </p:txBody>
      </p:sp>
      <p:sp>
        <p:nvSpPr>
          <p:cNvPr id="892" name="Google Shape;892;p127"/>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7879" lvl="0" marL="457200" rtl="0" algn="l">
              <a:spcBef>
                <a:spcPts val="0"/>
              </a:spcBef>
              <a:spcAft>
                <a:spcPts val="0"/>
              </a:spcAft>
              <a:buNone/>
            </a:pPr>
            <a:r>
              <a:rPr lang="pt-PT" sz="1800" u="sng"/>
              <a:t>Prowadzenie lekcji wychowawczych na temat różnic kulturowych </a:t>
            </a:r>
            <a:endParaRPr sz="1800" u="sng"/>
          </a:p>
          <a:p>
            <a:pPr indent="-227879" lvl="0" marL="457200" rtl="0" algn="l">
              <a:spcBef>
                <a:spcPts val="0"/>
              </a:spcBef>
              <a:spcAft>
                <a:spcPts val="0"/>
              </a:spcAft>
              <a:buClr>
                <a:schemeClr val="dk1"/>
              </a:buClr>
              <a:buFont typeface="Arial"/>
              <a:buNone/>
            </a:pPr>
            <a:r>
              <a:t/>
            </a:r>
            <a:endParaRPr b="0" sz="1900" u="sng"/>
          </a:p>
          <a:p>
            <a:pPr indent="-227879" lvl="0" marL="457200" rtl="0" algn="just">
              <a:spcBef>
                <a:spcPts val="400"/>
              </a:spcBef>
              <a:spcAft>
                <a:spcPts val="0"/>
              </a:spcAft>
              <a:buClr>
                <a:schemeClr val="dk1"/>
              </a:buClr>
              <a:buFont typeface="Arial"/>
              <a:buNone/>
            </a:pPr>
            <a:r>
              <a:rPr b="0" lang="pt-PT" sz="1900"/>
              <a:t>Aby zapobiegać rasizmowi, nauczyciele muszą otwarcie rozmawiać z uczniami o problemach. Takie spotkania wymagają od nauczyciela nie tylko przygotowania merytorycznego, ale   też wrażliwości i umiejętności budowania na lekcji atmosfery zaufania i bezpieczeństwa. Należy pamiętać, że takie rozmowy mogą być dla uczniów transformującym doświadczeniem edukacyjnym. </a:t>
            </a:r>
            <a:endParaRPr b="0" sz="1700"/>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sp>
        <p:nvSpPr>
          <p:cNvPr id="897" name="Google Shape;897;p12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ZWALCZANIE RASIZMU I DYSKRYMINACJI W SZKOLE</a:t>
            </a:r>
            <a:endParaRPr/>
          </a:p>
        </p:txBody>
      </p:sp>
      <p:sp>
        <p:nvSpPr>
          <p:cNvPr id="898" name="Google Shape;898;p128"/>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7879" lvl="0" marL="457200" rtl="0" algn="l">
              <a:spcBef>
                <a:spcPts val="0"/>
              </a:spcBef>
              <a:spcAft>
                <a:spcPts val="0"/>
              </a:spcAft>
              <a:buClr>
                <a:schemeClr val="dk1"/>
              </a:buClr>
              <a:buFont typeface="Arial"/>
              <a:buNone/>
            </a:pPr>
            <a:r>
              <a:rPr lang="pt-PT" u="sng"/>
              <a:t>Świadomość wpływu uprzedzeń rasowych na zachowania uczniów</a:t>
            </a:r>
            <a:endParaRPr b="0"/>
          </a:p>
          <a:p>
            <a:pPr indent="-227879" lvl="0" marL="457200" rtl="0" algn="l">
              <a:spcBef>
                <a:spcPts val="400"/>
              </a:spcBef>
              <a:spcAft>
                <a:spcPts val="0"/>
              </a:spcAft>
              <a:buClr>
                <a:schemeClr val="dk1"/>
              </a:buClr>
              <a:buFont typeface="Arial"/>
              <a:buNone/>
            </a:pPr>
            <a:r>
              <a:t/>
            </a:r>
            <a:endParaRPr b="0"/>
          </a:p>
          <a:p>
            <a:pPr indent="-227879" lvl="0" marL="457200" rtl="0" algn="just">
              <a:spcBef>
                <a:spcPts val="400"/>
              </a:spcBef>
              <a:spcAft>
                <a:spcPts val="0"/>
              </a:spcAft>
              <a:buClr>
                <a:schemeClr val="dk1"/>
              </a:buClr>
              <a:buFont typeface="Arial"/>
              <a:buNone/>
            </a:pPr>
            <a:r>
              <a:rPr b="0" lang="pt-PT"/>
              <a:t>Nauczyciele muszą mieć świadomość, że niektóre zaburzenia zachowania uczniów są efektem uprzedzeń rasowych, kulturowych, społecznych, religijnych etc. </a:t>
            </a:r>
            <a:endParaRPr b="0"/>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12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ZWALCZANIE RASIZMU I DYSKRYMINACJI W SZKOLE</a:t>
            </a:r>
            <a:endParaRPr/>
          </a:p>
        </p:txBody>
      </p:sp>
      <p:sp>
        <p:nvSpPr>
          <p:cNvPr id="904" name="Google Shape;904;p129"/>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7879" lvl="0" marL="457200" rtl="0" algn="l">
              <a:spcBef>
                <a:spcPts val="0"/>
              </a:spcBef>
              <a:spcAft>
                <a:spcPts val="0"/>
              </a:spcAft>
              <a:buClr>
                <a:schemeClr val="dk1"/>
              </a:buClr>
              <a:buFont typeface="Arial"/>
              <a:buNone/>
            </a:pPr>
            <a:r>
              <a:rPr lang="pt-PT" sz="1800" u="sng"/>
              <a:t>Współpraca z instytucjami zewnętrznymi i społecznością lokalną </a:t>
            </a:r>
            <a:endParaRPr sz="1800"/>
          </a:p>
          <a:p>
            <a:pPr indent="-227879" lvl="0" marL="457200" rtl="0" algn="just">
              <a:spcBef>
                <a:spcPts val="400"/>
              </a:spcBef>
              <a:spcAft>
                <a:spcPts val="0"/>
              </a:spcAft>
              <a:buClr>
                <a:schemeClr val="dk1"/>
              </a:buClr>
              <a:buFont typeface="Arial"/>
              <a:buNone/>
            </a:pPr>
            <a:r>
              <a:t/>
            </a:r>
            <a:endParaRPr b="0"/>
          </a:p>
          <a:p>
            <a:pPr indent="-227879" lvl="0" marL="457200" rtl="0" algn="just">
              <a:spcBef>
                <a:spcPts val="400"/>
              </a:spcBef>
              <a:spcAft>
                <a:spcPts val="0"/>
              </a:spcAft>
              <a:buClr>
                <a:schemeClr val="dk1"/>
              </a:buClr>
              <a:buFont typeface="Arial"/>
              <a:buNone/>
            </a:pPr>
            <a:r>
              <a:rPr b="0" lang="pt-PT"/>
              <a:t>Aby skutecznie zwalczać rasizm każda szkoła musi nawiązać współpracę z instytucjami zewnętrznymi i społecznością lokalną. Włączanie się szkoły w projekty prowadzone przez różne organizacje społeczne jest doskonałym sposobem na rozwijanie zachowań prospołecznych. Należy również uwzględnić możliwość zapraszania przedstawicieli różnych grup kulturowych, religijnych etc. Organizowanie nieformalnych spotkań klasowych, również może być skutecznym sposobem na stworzenie poczucia wspólnoty i pokazanie uczniom, że ich doświadczenia i doświadczenia innych rodzin są podobne i równie wartościowe.</a:t>
            </a:r>
            <a:endParaRPr b="0"/>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p130"/>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ZWALCZANIE RASIZMU I DYSKRYMINACJI W SZKOLE</a:t>
            </a:r>
            <a:endParaRPr/>
          </a:p>
        </p:txBody>
      </p:sp>
      <p:sp>
        <p:nvSpPr>
          <p:cNvPr id="910" name="Google Shape;910;p130"/>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7879" lvl="0" marL="457200" rtl="0" algn="l">
              <a:spcBef>
                <a:spcPts val="0"/>
              </a:spcBef>
              <a:spcAft>
                <a:spcPts val="0"/>
              </a:spcAft>
              <a:buClr>
                <a:schemeClr val="dk1"/>
              </a:buClr>
              <a:buFont typeface="Arial"/>
              <a:buNone/>
            </a:pPr>
            <a:r>
              <a:rPr lang="pt-PT" sz="2200" u="sng">
                <a:latin typeface="Calibri"/>
                <a:ea typeface="Calibri"/>
                <a:cs typeface="Calibri"/>
                <a:sym typeface="Calibri"/>
              </a:rPr>
              <a:t>Włączanie osób narażonych na dyskryminację</a:t>
            </a:r>
            <a:endParaRPr b="0" sz="2200"/>
          </a:p>
          <a:p>
            <a:pPr indent="-227879" lvl="0" marL="457200" rtl="0" algn="l">
              <a:spcBef>
                <a:spcPts val="400"/>
              </a:spcBef>
              <a:spcAft>
                <a:spcPts val="0"/>
              </a:spcAft>
              <a:buClr>
                <a:schemeClr val="dk1"/>
              </a:buClr>
              <a:buFont typeface="Arial"/>
              <a:buNone/>
            </a:pPr>
            <a:r>
              <a:t/>
            </a:r>
            <a:endParaRPr b="0" sz="2200"/>
          </a:p>
          <a:p>
            <a:pPr indent="-227879" lvl="0" marL="457200" rtl="0" algn="just">
              <a:spcBef>
                <a:spcPts val="400"/>
              </a:spcBef>
              <a:spcAft>
                <a:spcPts val="0"/>
              </a:spcAft>
              <a:buClr>
                <a:schemeClr val="dk1"/>
              </a:buClr>
              <a:buFont typeface="Arial"/>
              <a:buNone/>
            </a:pPr>
            <a:r>
              <a:rPr lang="pt-PT" sz="2200">
                <a:latin typeface="Calibri"/>
                <a:ea typeface="Calibri"/>
                <a:cs typeface="Calibri"/>
                <a:sym typeface="Calibri"/>
              </a:rPr>
              <a:t>Ważnym założeniem działań antydyskryminacyjnych jest aktywne angażowanie w procesy edukacyjne osób należących do grup narażonych na dyskryminację, zgodnie z ideą, że lepiej robić coś „z kimś” a nie „dla kogoś”.</a:t>
            </a:r>
            <a:endParaRPr/>
          </a:p>
          <a:p>
            <a:pPr indent="-228600" lvl="0" marL="457200" rtl="0" algn="l">
              <a:lnSpc>
                <a:spcPct val="100000"/>
              </a:lnSpc>
              <a:spcBef>
                <a:spcPts val="360"/>
              </a:spcBef>
              <a:spcAft>
                <a:spcPts val="0"/>
              </a:spcAft>
              <a:buSzPts val="1800"/>
              <a:buNone/>
            </a:pPr>
            <a:r>
              <a:t/>
            </a:r>
            <a:endParaRPr/>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p13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ZWALCZANIE RASIZMU I DYSKRYMINACJI W SZKOLE</a:t>
            </a:r>
            <a:endParaRPr/>
          </a:p>
        </p:txBody>
      </p:sp>
      <p:sp>
        <p:nvSpPr>
          <p:cNvPr id="916" name="Google Shape;916;p13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fontScale="92500" lnSpcReduction="20000"/>
          </a:bodyPr>
          <a:lstStyle/>
          <a:p>
            <a:pPr indent="-7199" lvl="0" marL="457200" rtl="0" algn="just">
              <a:lnSpc>
                <a:spcPct val="100000"/>
              </a:lnSpc>
              <a:spcBef>
                <a:spcPts val="0"/>
              </a:spcBef>
              <a:spcAft>
                <a:spcPts val="0"/>
              </a:spcAft>
              <a:buNone/>
            </a:pPr>
            <a:r>
              <a:rPr lang="pt-PT" sz="1800" u="sng"/>
              <a:t>Podnoszenie świadomości uczniów na temat rasizmu i dyskryminacji</a:t>
            </a:r>
            <a:endParaRPr sz="1800" u="sng"/>
          </a:p>
          <a:p>
            <a:pPr indent="-7199" lvl="0" marL="457200" rtl="0" algn="just">
              <a:lnSpc>
                <a:spcPct val="100000"/>
              </a:lnSpc>
              <a:spcBef>
                <a:spcPts val="0"/>
              </a:spcBef>
              <a:spcAft>
                <a:spcPts val="0"/>
              </a:spcAft>
              <a:buClr>
                <a:schemeClr val="dk1"/>
              </a:buClr>
              <a:buFont typeface="Arial"/>
              <a:buNone/>
            </a:pPr>
            <a:r>
              <a:t/>
            </a:r>
            <a:endParaRPr sz="1800" u="sng"/>
          </a:p>
          <a:p>
            <a:pPr indent="-7199" lvl="0" marL="457200" rtl="0" algn="just">
              <a:lnSpc>
                <a:spcPct val="100000"/>
              </a:lnSpc>
              <a:spcBef>
                <a:spcPts val="400"/>
              </a:spcBef>
              <a:spcAft>
                <a:spcPts val="0"/>
              </a:spcAft>
              <a:buClr>
                <a:schemeClr val="dk1"/>
              </a:buClr>
              <a:buFont typeface="Arial"/>
              <a:buNone/>
            </a:pPr>
            <a:r>
              <a:rPr b="0" lang="pt-PT" sz="1800"/>
              <a:t>Rasizm jest wynikiem funkcjonujących w społeczeństwie mechanizmów władzy, dominacji i kontroli. Niektóre przekonania rasistowskie są podtrzymywane w społeczeństwie w sposób świadomy lub nieświadomy. Opinia, że dyskryminacji dopuszczają się tylko „źli” ludzie jest nieprawdziwa. Aby podnosić świadomość uczniów na temat rasizmu, należy systematycznie organizować spotkania, warsztaty, dyskusje itp. Skutecznym narzędziem ułatwiającym pracę z uczniami, możne być np. film dokumentalny pt. „Niebieskoocy/Brązowoocy” pokazujący eksperyment Jane Elliott. </a:t>
            </a:r>
            <a:endParaRPr b="0" sz="1800"/>
          </a:p>
          <a:p>
            <a:pPr indent="-227879" lvl="0" marL="457200" rtl="0" algn="just">
              <a:lnSpc>
                <a:spcPct val="100000"/>
              </a:lnSpc>
              <a:spcBef>
                <a:spcPts val="400"/>
              </a:spcBef>
              <a:spcAft>
                <a:spcPts val="0"/>
              </a:spcAft>
              <a:buClr>
                <a:schemeClr val="dk1"/>
              </a:buClr>
              <a:buFont typeface="Arial"/>
              <a:buNone/>
            </a:pPr>
            <a:r>
              <a:t/>
            </a:r>
            <a:endParaRPr b="0" sz="1800"/>
          </a:p>
          <a:p>
            <a:pPr indent="-227879" lvl="0" marL="457200" rtl="0" algn="ctr">
              <a:lnSpc>
                <a:spcPct val="100000"/>
              </a:lnSpc>
              <a:spcBef>
                <a:spcPts val="400"/>
              </a:spcBef>
              <a:spcAft>
                <a:spcPts val="0"/>
              </a:spcAft>
              <a:buClr>
                <a:schemeClr val="dk1"/>
              </a:buClr>
              <a:buFont typeface="Arial"/>
              <a:buNone/>
            </a:pPr>
            <a:r>
              <a:rPr b="0" lang="pt-PT" sz="1800"/>
              <a:t>ZOBACZ: </a:t>
            </a:r>
            <a:r>
              <a:rPr b="0" lang="pt-PT" sz="1800" u="sng"/>
              <a:t>Wideo_1 </a:t>
            </a:r>
            <a:endParaRPr b="0" sz="1800"/>
          </a:p>
          <a:p>
            <a:pPr indent="-227879" lvl="0" marL="457200" rtl="0" algn="ctr">
              <a:lnSpc>
                <a:spcPct val="100000"/>
              </a:lnSpc>
              <a:spcBef>
                <a:spcPts val="400"/>
              </a:spcBef>
              <a:spcAft>
                <a:spcPts val="0"/>
              </a:spcAft>
              <a:buClr>
                <a:schemeClr val="dk1"/>
              </a:buClr>
              <a:buFont typeface="Arial"/>
              <a:buNone/>
            </a:pPr>
            <a:r>
              <a:rPr b="0" lang="pt-PT" sz="1800" u="sng"/>
              <a:t>https://www.dailymotion.com/video/xwnfv3</a:t>
            </a:r>
            <a:endParaRPr b="0"/>
          </a:p>
          <a:p>
            <a:pPr indent="-228600" lvl="0" marL="457200" rtl="0" algn="just">
              <a:lnSpc>
                <a:spcPct val="100000"/>
              </a:lnSpc>
              <a:spcBef>
                <a:spcPts val="360"/>
              </a:spcBef>
              <a:spcAft>
                <a:spcPts val="0"/>
              </a:spcAft>
              <a:buSzPct val="105882"/>
              <a:buNone/>
            </a:pPr>
            <a:r>
              <a:t/>
            </a:r>
            <a:endParaRPr/>
          </a:p>
          <a:p>
            <a:pPr indent="-228600" lvl="0" marL="457200" rtl="0" algn="l">
              <a:lnSpc>
                <a:spcPct val="100000"/>
              </a:lnSpc>
              <a:spcBef>
                <a:spcPts val="360"/>
              </a:spcBef>
              <a:spcAft>
                <a:spcPts val="0"/>
              </a:spcAft>
              <a:buSzPct val="105882"/>
              <a:buNone/>
            </a:pPr>
            <a:r>
              <a:t/>
            </a:r>
            <a:endParaRPr/>
          </a:p>
          <a:p>
            <a:pPr indent="-228600" lvl="0" marL="457200" rtl="0" algn="l">
              <a:lnSpc>
                <a:spcPct val="100000"/>
              </a:lnSpc>
              <a:spcBef>
                <a:spcPts val="360"/>
              </a:spcBef>
              <a:spcAft>
                <a:spcPts val="0"/>
              </a:spcAft>
              <a:buClr>
                <a:schemeClr val="dk1"/>
              </a:buClr>
              <a:buSzPct val="105882"/>
              <a:buNone/>
            </a:pPr>
            <a:r>
              <a:t/>
            </a:r>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 name="Shape 920"/>
        <p:cNvGrpSpPr/>
        <p:nvPr/>
      </p:nvGrpSpPr>
      <p:grpSpPr>
        <a:xfrm>
          <a:off x="0" y="0"/>
          <a:ext cx="0" cy="0"/>
          <a:chOff x="0" y="0"/>
          <a:chExt cx="0" cy="0"/>
        </a:xfrm>
      </p:grpSpPr>
      <p:sp>
        <p:nvSpPr>
          <p:cNvPr id="921" name="Google Shape;921;p132"/>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ZWALCZANIE RASIZMU I DYSKRYMINACJI W SZKOLE</a:t>
            </a:r>
            <a:endParaRPr/>
          </a:p>
        </p:txBody>
      </p:sp>
      <p:sp>
        <p:nvSpPr>
          <p:cNvPr id="922" name="Google Shape;922;p132"/>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20000"/>
          </a:bodyPr>
          <a:lstStyle/>
          <a:p>
            <a:pPr indent="-7199" lvl="0" marL="457200" rtl="0" algn="l">
              <a:spcBef>
                <a:spcPts val="0"/>
              </a:spcBef>
              <a:spcAft>
                <a:spcPts val="0"/>
              </a:spcAft>
              <a:buNone/>
            </a:pPr>
            <a:r>
              <a:rPr lang="pt-PT" u="sng"/>
              <a:t>Ukazywanie skutków niezamierzonych działań </a:t>
            </a:r>
            <a:endParaRPr u="sng"/>
          </a:p>
          <a:p>
            <a:pPr indent="-227879" lvl="0" marL="457200" rtl="0" algn="l">
              <a:spcBef>
                <a:spcPts val="0"/>
              </a:spcBef>
              <a:spcAft>
                <a:spcPts val="0"/>
              </a:spcAft>
              <a:buClr>
                <a:schemeClr val="dk1"/>
              </a:buClr>
              <a:buFont typeface="Arial"/>
              <a:buNone/>
            </a:pPr>
            <a:r>
              <a:t/>
            </a:r>
            <a:endParaRPr b="0" u="sng"/>
          </a:p>
          <a:p>
            <a:pPr indent="-7199" lvl="0" marL="457200" rtl="0" algn="just">
              <a:spcBef>
                <a:spcPts val="400"/>
              </a:spcBef>
              <a:spcAft>
                <a:spcPts val="0"/>
              </a:spcAft>
              <a:buNone/>
            </a:pPr>
            <a:r>
              <a:rPr b="0" lang="pt-PT"/>
              <a:t>Ludzie powszechnie zakładają, że ich </a:t>
            </a:r>
            <a:r>
              <a:rPr b="0" lang="pt-PT" u="sng">
                <a:solidFill>
                  <a:schemeClr val="hlink"/>
                </a:solidFill>
                <a:hlinkClick r:id="rId3"/>
              </a:rPr>
              <a:t>dobre intencje </a:t>
            </a:r>
            <a:r>
              <a:rPr b="0" lang="pt-PT"/>
              <a:t>mają większe znaczenie niż niezamierzone działania. W takich sytuacjach o wiele trudniej przyznać się do błędu, a często winą za sytuację obarcza się drugą osobę, siłę wyższą, przypadek losu.</a:t>
            </a:r>
            <a:endParaRPr b="0"/>
          </a:p>
          <a:p>
            <a:pPr indent="-7199" lvl="0" marL="457200" rtl="0" algn="just">
              <a:spcBef>
                <a:spcPts val="400"/>
              </a:spcBef>
              <a:spcAft>
                <a:spcPts val="0"/>
              </a:spcAft>
              <a:buClr>
                <a:schemeClr val="dk1"/>
              </a:buClr>
              <a:buFont typeface="Arial"/>
              <a:buNone/>
            </a:pPr>
            <a:r>
              <a:rPr b="0" lang="pt-PT"/>
              <a:t> </a:t>
            </a:r>
            <a:endParaRPr b="0"/>
          </a:p>
          <a:p>
            <a:pPr indent="-7199" lvl="0" marL="457200" rtl="0" algn="just">
              <a:spcBef>
                <a:spcPts val="400"/>
              </a:spcBef>
              <a:spcAft>
                <a:spcPts val="0"/>
              </a:spcAft>
              <a:buClr>
                <a:schemeClr val="dk1"/>
              </a:buClr>
              <a:buFont typeface="Arial"/>
              <a:buNone/>
            </a:pPr>
            <a:r>
              <a:rPr b="0" lang="pt-PT"/>
              <a:t>Bez uświadomienia sobie własnych uprzedzeń czy tendencji do dyskryminacji, można utrwalać i przekazywać innym negatywne wzorce i przekonania, nie zdając sobie z tego sprawy. </a:t>
            </a:r>
            <a:endParaRPr b="0"/>
          </a:p>
          <a:p>
            <a:pPr indent="-228600" lvl="0" marL="457200" rtl="0" algn="just">
              <a:lnSpc>
                <a:spcPct val="100000"/>
              </a:lnSpc>
              <a:spcBef>
                <a:spcPts val="360"/>
              </a:spcBef>
              <a:spcAft>
                <a:spcPts val="0"/>
              </a:spcAft>
              <a:buSzPts val="1946"/>
              <a:buNone/>
            </a:pPr>
            <a:r>
              <a:t/>
            </a:r>
            <a:endParaRPr/>
          </a:p>
          <a:p>
            <a:pPr indent="-228600" lvl="0" marL="457200" rtl="0" algn="l">
              <a:lnSpc>
                <a:spcPct val="100000"/>
              </a:lnSpc>
              <a:spcBef>
                <a:spcPts val="360"/>
              </a:spcBef>
              <a:spcAft>
                <a:spcPts val="0"/>
              </a:spcAft>
              <a:buSzPts val="1946"/>
              <a:buNone/>
            </a:pPr>
            <a:r>
              <a:t/>
            </a:r>
            <a:endParaRPr/>
          </a:p>
          <a:p>
            <a:pPr indent="-228600" lvl="0" marL="457200" rtl="0" algn="l">
              <a:lnSpc>
                <a:spcPct val="100000"/>
              </a:lnSpc>
              <a:spcBef>
                <a:spcPts val="360"/>
              </a:spcBef>
              <a:spcAft>
                <a:spcPts val="0"/>
              </a:spcAft>
              <a:buClr>
                <a:schemeClr val="dk1"/>
              </a:buClr>
              <a:buSzPts val="1946"/>
              <a:buNone/>
            </a:pPr>
            <a:r>
              <a:t/>
            </a:r>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sp>
        <p:nvSpPr>
          <p:cNvPr id="927" name="Google Shape;927;p13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ZWALCZANIE RASIZMU I DYSKRYMINACJI W SZKOLE</a:t>
            </a:r>
            <a:endParaRPr/>
          </a:p>
        </p:txBody>
      </p:sp>
      <p:sp>
        <p:nvSpPr>
          <p:cNvPr id="928" name="Google Shape;928;p133"/>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fontScale="92500" lnSpcReduction="20000"/>
          </a:bodyPr>
          <a:lstStyle/>
          <a:p>
            <a:pPr indent="-7199" lvl="0" marL="457200" rtl="0" algn="just">
              <a:spcBef>
                <a:spcPts val="0"/>
              </a:spcBef>
              <a:spcAft>
                <a:spcPts val="0"/>
              </a:spcAft>
              <a:buNone/>
            </a:pPr>
            <a:r>
              <a:rPr lang="pt-PT" u="sng"/>
              <a:t>Zachęcanie uczniów do odważnego wskazywania zachowań rasistowskich</a:t>
            </a:r>
            <a:endParaRPr u="sng"/>
          </a:p>
          <a:p>
            <a:pPr indent="-7199" lvl="0" marL="457200" rtl="0" algn="just">
              <a:spcBef>
                <a:spcPts val="0"/>
              </a:spcBef>
              <a:spcAft>
                <a:spcPts val="0"/>
              </a:spcAft>
              <a:buClr>
                <a:schemeClr val="dk1"/>
              </a:buClr>
              <a:buFont typeface="Arial"/>
              <a:buNone/>
            </a:pPr>
            <a:r>
              <a:t/>
            </a:r>
            <a:endParaRPr b="0" u="sng"/>
          </a:p>
          <a:p>
            <a:pPr indent="-7199" lvl="0" marL="457200" rtl="0" algn="just">
              <a:spcBef>
                <a:spcPts val="400"/>
              </a:spcBef>
              <a:spcAft>
                <a:spcPts val="0"/>
              </a:spcAft>
              <a:buNone/>
            </a:pPr>
            <a:r>
              <a:rPr b="0" lang="pt-PT"/>
              <a:t>Podstawą skutecznego działania nauczycieli jest rozwijanie wśród uczniów postawy obywatelskiej i cywilnej odwagi w przeciwstawianiu się aktom dyskryminacji i przemocy. Ważne zatem jest wzbudzanie w uczniach poczucia odpowiedzialności, zamiast poczucia winy. </a:t>
            </a:r>
            <a:endParaRPr b="0"/>
          </a:p>
          <a:p>
            <a:pPr indent="-7199" lvl="0" marL="457200" rtl="0" algn="just">
              <a:spcBef>
                <a:spcPts val="400"/>
              </a:spcBef>
              <a:spcAft>
                <a:spcPts val="0"/>
              </a:spcAft>
              <a:buClr>
                <a:schemeClr val="dk1"/>
              </a:buClr>
              <a:buFont typeface="Arial"/>
              <a:buNone/>
            </a:pPr>
            <a:r>
              <a:t/>
            </a:r>
            <a:endParaRPr b="0"/>
          </a:p>
          <a:p>
            <a:pPr indent="-7199" lvl="0" marL="457200" rtl="0" algn="just">
              <a:spcBef>
                <a:spcPts val="400"/>
              </a:spcBef>
              <a:spcAft>
                <a:spcPts val="0"/>
              </a:spcAft>
              <a:buClr>
                <a:schemeClr val="dk1"/>
              </a:buClr>
              <a:buFont typeface="Arial"/>
              <a:buNone/>
            </a:pPr>
            <a:r>
              <a:rPr b="0" lang="pt-PT"/>
              <a:t>Nauczyciele powinni udzielać informacji, jak zapobiegać i reagować w przypadku dyskryminacji innych. Ważne jest podkreślanie, że niewyrażanie zdecydowanego sprzeciwu wobec rasizmu jest w zasadzie jego utrwalaniem i wzmacnianiem. Milczenie jest współudziałem w aktach rasizmu.</a:t>
            </a:r>
            <a:endParaRPr b="0"/>
          </a:p>
          <a:p>
            <a:pPr indent="-228600" lvl="0" marL="457200" rtl="0" algn="just">
              <a:lnSpc>
                <a:spcPct val="100000"/>
              </a:lnSpc>
              <a:spcBef>
                <a:spcPts val="360"/>
              </a:spcBef>
              <a:spcAft>
                <a:spcPts val="0"/>
              </a:spcAft>
              <a:buSzPct val="90000"/>
              <a:buNone/>
            </a:pPr>
            <a:r>
              <a:t/>
            </a:r>
            <a:endParaRPr/>
          </a:p>
          <a:p>
            <a:pPr indent="-228600" lvl="0" marL="457200" rtl="0" algn="l">
              <a:lnSpc>
                <a:spcPct val="100000"/>
              </a:lnSpc>
              <a:spcBef>
                <a:spcPts val="360"/>
              </a:spcBef>
              <a:spcAft>
                <a:spcPts val="0"/>
              </a:spcAft>
              <a:buSzPct val="90000"/>
              <a:buNone/>
            </a:pPr>
            <a:r>
              <a:t/>
            </a:r>
            <a:endParaRPr/>
          </a:p>
          <a:p>
            <a:pPr indent="-228600" lvl="0" marL="457200" rtl="0" algn="l">
              <a:lnSpc>
                <a:spcPct val="100000"/>
              </a:lnSpc>
              <a:spcBef>
                <a:spcPts val="360"/>
              </a:spcBef>
              <a:spcAft>
                <a:spcPts val="0"/>
              </a:spcAft>
              <a:buClr>
                <a:schemeClr val="dk1"/>
              </a:buClr>
              <a:buSzPct val="90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2"/>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a:latin typeface="Calibri"/>
                <a:ea typeface="Calibri"/>
                <a:cs typeface="Calibri"/>
                <a:sym typeface="Calibri"/>
              </a:rPr>
              <a:t>IMPULSYWNOŚĆ - PRZEJAWY</a:t>
            </a:r>
            <a:endParaRPr>
              <a:latin typeface="Calibri"/>
              <a:ea typeface="Calibri"/>
              <a:cs typeface="Calibri"/>
              <a:sym typeface="Calibri"/>
            </a:endParaRPr>
          </a:p>
        </p:txBody>
      </p:sp>
      <p:sp>
        <p:nvSpPr>
          <p:cNvPr id="175" name="Google Shape;175;p12"/>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fontScale="92500" lnSpcReduction="20000"/>
          </a:bodyPr>
          <a:lstStyle/>
          <a:p>
            <a:pPr indent="0" lvl="0" marL="0" rtl="0" algn="just">
              <a:lnSpc>
                <a:spcPct val="100000"/>
              </a:lnSpc>
              <a:spcBef>
                <a:spcPts val="0"/>
              </a:spcBef>
              <a:spcAft>
                <a:spcPts val="0"/>
              </a:spcAft>
              <a:buNone/>
            </a:pPr>
            <a:r>
              <a:rPr lang="pt-PT" sz="2100"/>
              <a:t>Impulsywność może przejawiać się w różny sposób np. </a:t>
            </a:r>
            <a:endParaRPr sz="2100"/>
          </a:p>
          <a:p>
            <a:pPr indent="0" lvl="0" marL="0" rtl="0" algn="just">
              <a:lnSpc>
                <a:spcPct val="100000"/>
              </a:lnSpc>
              <a:spcBef>
                <a:spcPts val="0"/>
              </a:spcBef>
              <a:spcAft>
                <a:spcPts val="0"/>
              </a:spcAft>
              <a:buNone/>
            </a:pPr>
            <a:r>
              <a:rPr lang="pt-PT" sz="2100"/>
              <a:t>w zależności od wieku ucznia. Uczniowie impulsywni mogą : </a:t>
            </a:r>
            <a:endParaRPr sz="2100"/>
          </a:p>
          <a:p>
            <a:pPr indent="0" lvl="0" marL="0" rtl="0" algn="just">
              <a:lnSpc>
                <a:spcPct val="100000"/>
              </a:lnSpc>
              <a:spcBef>
                <a:spcPts val="0"/>
              </a:spcBef>
              <a:spcAft>
                <a:spcPts val="0"/>
              </a:spcAft>
              <a:buNone/>
            </a:pPr>
            <a:r>
              <a:t/>
            </a:r>
            <a:endParaRPr sz="2100"/>
          </a:p>
          <a:p>
            <a:pPr indent="-351948" lvl="0" marL="457200" rtl="0" algn="just">
              <a:lnSpc>
                <a:spcPct val="100000"/>
              </a:lnSpc>
              <a:spcBef>
                <a:spcPts val="0"/>
              </a:spcBef>
              <a:spcAft>
                <a:spcPts val="0"/>
              </a:spcAft>
              <a:buSzPct val="100000"/>
              <a:buChar char="-"/>
            </a:pPr>
            <a:r>
              <a:rPr b="0" lang="pt-PT" sz="2100"/>
              <a:t>zachowywać się dziecinne lub nieodpowiednio do swojego wieku; </a:t>
            </a:r>
            <a:endParaRPr b="0" sz="2100"/>
          </a:p>
          <a:p>
            <a:pPr indent="-351948" lvl="0" marL="457200" rtl="0" algn="just">
              <a:lnSpc>
                <a:spcPct val="100000"/>
              </a:lnSpc>
              <a:spcBef>
                <a:spcPts val="0"/>
              </a:spcBef>
              <a:spcAft>
                <a:spcPts val="0"/>
              </a:spcAft>
              <a:buSzPct val="100000"/>
              <a:buChar char="-"/>
            </a:pPr>
            <a:r>
              <a:rPr b="0" lang="pt-PT" sz="2100"/>
              <a:t>mieć problemy z konsekwentnym przestrzeganiem zasad;</a:t>
            </a:r>
            <a:endParaRPr b="0" sz="2100"/>
          </a:p>
          <a:p>
            <a:pPr indent="-351948" lvl="0" marL="457200" rtl="0" algn="just">
              <a:lnSpc>
                <a:spcPct val="100000"/>
              </a:lnSpc>
              <a:spcBef>
                <a:spcPts val="0"/>
              </a:spcBef>
              <a:spcAft>
                <a:spcPts val="0"/>
              </a:spcAft>
              <a:buSzPct val="100000"/>
              <a:buChar char="-"/>
            </a:pPr>
            <a:r>
              <a:rPr b="0" lang="pt-PT" sz="2100"/>
              <a:t>wykazywać agresję w stosunku do innych dzieci (bić, kopać lub gryźć); </a:t>
            </a:r>
            <a:endParaRPr b="0" sz="2100"/>
          </a:p>
          <a:p>
            <a:pPr indent="-351948" lvl="0" marL="457200" rtl="0" algn="just">
              <a:lnSpc>
                <a:spcPct val="100000"/>
              </a:lnSpc>
              <a:spcBef>
                <a:spcPts val="0"/>
              </a:spcBef>
              <a:spcAft>
                <a:spcPts val="0"/>
              </a:spcAft>
              <a:buSzPct val="100000"/>
              <a:buChar char="-"/>
            </a:pPr>
            <a:r>
              <a:rPr b="0" lang="pt-PT" sz="2100"/>
              <a:t>mieć problemy z czekaniem na swoją kolej w grach </a:t>
            </a:r>
            <a:endParaRPr b="0" sz="2100"/>
          </a:p>
          <a:p>
            <a:pPr indent="0" lvl="0" marL="457200" rtl="0" algn="just">
              <a:lnSpc>
                <a:spcPct val="100000"/>
              </a:lnSpc>
              <a:spcBef>
                <a:spcPts val="0"/>
              </a:spcBef>
              <a:spcAft>
                <a:spcPts val="0"/>
              </a:spcAft>
              <a:buNone/>
            </a:pPr>
            <a:r>
              <a:rPr b="0" lang="pt-PT" sz="2100"/>
              <a:t>i rozmowach; </a:t>
            </a:r>
            <a:endParaRPr b="0" sz="2100"/>
          </a:p>
          <a:p>
            <a:pPr indent="-351948" lvl="0" marL="457200" rtl="0" algn="just">
              <a:lnSpc>
                <a:spcPct val="100000"/>
              </a:lnSpc>
              <a:spcBef>
                <a:spcPts val="0"/>
              </a:spcBef>
              <a:spcAft>
                <a:spcPts val="0"/>
              </a:spcAft>
              <a:buSzPct val="100000"/>
              <a:buChar char="-"/>
            </a:pPr>
            <a:r>
              <a:rPr b="0" lang="pt-PT" sz="2100"/>
              <a:t>zabierać innym dzieciom rzeczy lub przepychać się w kolejce; </a:t>
            </a:r>
            <a:endParaRPr b="0" sz="2100"/>
          </a:p>
          <a:p>
            <a:pPr indent="-351948" lvl="0" marL="457200" rtl="0" algn="just">
              <a:lnSpc>
                <a:spcPct val="100000"/>
              </a:lnSpc>
              <a:spcBef>
                <a:spcPts val="0"/>
              </a:spcBef>
              <a:spcAft>
                <a:spcPts val="0"/>
              </a:spcAft>
              <a:buSzPct val="100000"/>
              <a:buChar char="-"/>
            </a:pPr>
            <a:r>
              <a:rPr b="0" lang="pt-PT" sz="2100"/>
              <a:t>przesadnie reagować na frustrację, rozczarowanie, błędy itp.;</a:t>
            </a:r>
            <a:endParaRPr b="0" sz="2100"/>
          </a:p>
          <a:p>
            <a:pPr indent="-351948" lvl="0" marL="457200" rtl="0" algn="just">
              <a:lnSpc>
                <a:spcPct val="100000"/>
              </a:lnSpc>
              <a:spcBef>
                <a:spcPts val="0"/>
              </a:spcBef>
              <a:spcAft>
                <a:spcPts val="0"/>
              </a:spcAft>
              <a:buSzPct val="100000"/>
              <a:buChar char="-"/>
            </a:pPr>
            <a:r>
              <a:rPr b="0" lang="pt-PT" sz="2100"/>
              <a:t>nie rozumieć, jak ich słowa lub zachowanie wpływają na innych ludzi;</a:t>
            </a:r>
            <a:endParaRPr b="0" sz="2100"/>
          </a:p>
          <a:p>
            <a:pPr indent="-351948" lvl="0" marL="457200" rtl="0" algn="just">
              <a:lnSpc>
                <a:spcPct val="100000"/>
              </a:lnSpc>
              <a:spcBef>
                <a:spcPts val="0"/>
              </a:spcBef>
              <a:spcAft>
                <a:spcPts val="0"/>
              </a:spcAft>
              <a:buSzPct val="100000"/>
              <a:buChar char="-"/>
            </a:pPr>
            <a:r>
              <a:rPr b="0" lang="pt-PT" sz="2100"/>
              <a:t>nie rozumieć konsekwencji swoich działań.</a:t>
            </a:r>
            <a:endParaRPr b="0" sz="2100"/>
          </a:p>
          <a:p>
            <a:pPr indent="0" lvl="0" marL="0" rtl="0" algn="l">
              <a:lnSpc>
                <a:spcPct val="100000"/>
              </a:lnSpc>
              <a:spcBef>
                <a:spcPts val="1000"/>
              </a:spcBef>
              <a:spcAft>
                <a:spcPts val="0"/>
              </a:spcAft>
              <a:buClr>
                <a:schemeClr val="dk1"/>
              </a:buClr>
              <a:buSzPct val="100000"/>
              <a:buNone/>
            </a:pPr>
            <a:r>
              <a:t/>
            </a:r>
            <a:endParaRPr/>
          </a:p>
        </p:txBody>
      </p:sp>
      <p:pic>
        <p:nvPicPr>
          <p:cNvPr id="176" name="Google Shape;176;p12"/>
          <p:cNvPicPr preferRelativeResize="0"/>
          <p:nvPr/>
        </p:nvPicPr>
        <p:blipFill rotWithShape="1">
          <a:blip r:embed="rId3">
            <a:alphaModFix/>
          </a:blip>
          <a:srcRect b="0" l="0" r="0" t="0"/>
          <a:stretch/>
        </p:blipFill>
        <p:spPr>
          <a:xfrm>
            <a:off x="6809925" y="5111450"/>
            <a:ext cx="1922800" cy="1618350"/>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sp>
        <p:nvSpPr>
          <p:cNvPr id="933" name="Google Shape;933;p13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ZWALCZANIE RASIZMU I DYSKRYMINACJI W SZKOLE</a:t>
            </a:r>
            <a:endParaRPr/>
          </a:p>
        </p:txBody>
      </p:sp>
      <p:sp>
        <p:nvSpPr>
          <p:cNvPr id="934" name="Google Shape;934;p134"/>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20000"/>
          </a:bodyPr>
          <a:lstStyle/>
          <a:p>
            <a:pPr indent="-7199" lvl="0" marL="457200" rtl="0" algn="l">
              <a:spcBef>
                <a:spcPts val="0"/>
              </a:spcBef>
              <a:spcAft>
                <a:spcPts val="0"/>
              </a:spcAft>
              <a:buClr>
                <a:schemeClr val="dk1"/>
              </a:buClr>
              <a:buFont typeface="Arial"/>
              <a:buNone/>
            </a:pPr>
            <a:r>
              <a:rPr lang="pt-PT" u="sng"/>
              <a:t>Wyjaśnienie hierarchicznej natury rasizmu</a:t>
            </a:r>
            <a:endParaRPr/>
          </a:p>
          <a:p>
            <a:pPr indent="-227879" lvl="0" marL="457200" rtl="0" algn="l">
              <a:spcBef>
                <a:spcPts val="400"/>
              </a:spcBef>
              <a:spcAft>
                <a:spcPts val="0"/>
              </a:spcAft>
              <a:buClr>
                <a:schemeClr val="dk1"/>
              </a:buClr>
              <a:buFont typeface="Arial"/>
              <a:buNone/>
            </a:pPr>
            <a:r>
              <a:t/>
            </a:r>
            <a:endParaRPr b="0"/>
          </a:p>
          <a:p>
            <a:pPr indent="-7199" lvl="0" marL="457200" rtl="0" algn="just">
              <a:spcBef>
                <a:spcPts val="400"/>
              </a:spcBef>
              <a:spcAft>
                <a:spcPts val="0"/>
              </a:spcAft>
              <a:buClr>
                <a:schemeClr val="dk1"/>
              </a:buClr>
              <a:buFont typeface="Arial"/>
              <a:buNone/>
            </a:pPr>
            <a:r>
              <a:rPr b="0" lang="pt-PT"/>
              <a:t>Doświadczenia rasizmu są spotęgowane, gdy różne formy dyskryminacji łączą się, tworząc bardziej intensywne doświadczenie wykluczania.</a:t>
            </a:r>
            <a:endParaRPr b="0"/>
          </a:p>
          <a:p>
            <a:pPr indent="-227879" lvl="0" marL="457200" rtl="0" algn="just">
              <a:spcBef>
                <a:spcPts val="400"/>
              </a:spcBef>
              <a:spcAft>
                <a:spcPts val="0"/>
              </a:spcAft>
              <a:buClr>
                <a:schemeClr val="dk1"/>
              </a:buClr>
              <a:buFont typeface="Arial"/>
              <a:buNone/>
            </a:pPr>
            <a:r>
              <a:t/>
            </a:r>
            <a:endParaRPr b="0"/>
          </a:p>
          <a:p>
            <a:pPr indent="-7199" lvl="0" marL="457200" rtl="0" algn="just">
              <a:spcBef>
                <a:spcPts val="400"/>
              </a:spcBef>
              <a:spcAft>
                <a:spcPts val="0"/>
              </a:spcAft>
              <a:buClr>
                <a:schemeClr val="dk1"/>
              </a:buClr>
              <a:buFont typeface="Arial"/>
              <a:buNone/>
            </a:pPr>
            <a:r>
              <a:rPr b="0" lang="pt-PT"/>
              <a:t>Na przykład, doświadczenia młodych czarnych mężczyzn związane z rasizmem mogą się znacznie różnić od doświadczeń młodych czarnych kobiet. Należy wyjaśnić uczniom, że możliwe jest doświadczanie opresji w jednej kategorii, ale bycie uprzywilejowanym w innej.</a:t>
            </a:r>
            <a:endParaRPr b="0"/>
          </a:p>
          <a:p>
            <a:pPr indent="-227879" lvl="0" marL="457200" rtl="0" algn="ctr">
              <a:spcBef>
                <a:spcPts val="400"/>
              </a:spcBef>
              <a:spcAft>
                <a:spcPts val="0"/>
              </a:spcAft>
              <a:buClr>
                <a:schemeClr val="dk1"/>
              </a:buClr>
              <a:buFont typeface="Arial"/>
              <a:buNone/>
            </a:pPr>
            <a:r>
              <a:t/>
            </a:r>
            <a:endParaRPr b="0"/>
          </a:p>
          <a:p>
            <a:pPr indent="-227879" lvl="0" marL="457200" rtl="0" algn="ctr">
              <a:spcBef>
                <a:spcPts val="400"/>
              </a:spcBef>
              <a:spcAft>
                <a:spcPts val="0"/>
              </a:spcAft>
              <a:buClr>
                <a:schemeClr val="dk1"/>
              </a:buClr>
              <a:buFont typeface="Arial"/>
              <a:buNone/>
            </a:pPr>
            <a:r>
              <a:rPr b="0" lang="pt-PT"/>
              <a:t>ZOBACZ: Wideo_2</a:t>
            </a:r>
            <a:endParaRPr b="0"/>
          </a:p>
          <a:p>
            <a:pPr indent="-228600" lvl="0" marL="457200" rtl="0" algn="l">
              <a:lnSpc>
                <a:spcPct val="100000"/>
              </a:lnSpc>
              <a:spcBef>
                <a:spcPts val="360"/>
              </a:spcBef>
              <a:spcAft>
                <a:spcPts val="0"/>
              </a:spcAft>
              <a:buSzPts val="1800"/>
              <a:buNone/>
            </a:pPr>
            <a:r>
              <a:t/>
            </a:r>
            <a:endParaRPr/>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 name="Shape 938"/>
        <p:cNvGrpSpPr/>
        <p:nvPr/>
      </p:nvGrpSpPr>
      <p:grpSpPr>
        <a:xfrm>
          <a:off x="0" y="0"/>
          <a:ext cx="0" cy="0"/>
          <a:chOff x="0" y="0"/>
          <a:chExt cx="0" cy="0"/>
        </a:xfrm>
      </p:grpSpPr>
      <p:sp>
        <p:nvSpPr>
          <p:cNvPr id="939" name="Google Shape;939;p13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ZWALCZANIE RASIZMU I DYSKRYMINACJI W SZKOLE</a:t>
            </a:r>
            <a:endParaRPr/>
          </a:p>
        </p:txBody>
      </p:sp>
      <p:sp>
        <p:nvSpPr>
          <p:cNvPr id="940" name="Google Shape;940;p135"/>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fontScale="92500" lnSpcReduction="20000"/>
          </a:bodyPr>
          <a:lstStyle/>
          <a:p>
            <a:pPr indent="-227879" lvl="0" marL="457200" rtl="0" algn="l">
              <a:spcBef>
                <a:spcPts val="0"/>
              </a:spcBef>
              <a:spcAft>
                <a:spcPts val="0"/>
              </a:spcAft>
              <a:buClr>
                <a:schemeClr val="dk1"/>
              </a:buClr>
              <a:buFont typeface="Arial"/>
              <a:buNone/>
            </a:pPr>
            <a:r>
              <a:rPr lang="pt-PT" u="sng"/>
              <a:t>Bądź świadomy traumy swoich uczniów</a:t>
            </a:r>
            <a:endParaRPr/>
          </a:p>
          <a:p>
            <a:pPr indent="-227879" lvl="0" marL="457200" rtl="0" algn="just">
              <a:spcBef>
                <a:spcPts val="400"/>
              </a:spcBef>
              <a:spcAft>
                <a:spcPts val="0"/>
              </a:spcAft>
              <a:buClr>
                <a:schemeClr val="dk1"/>
              </a:buClr>
              <a:buFont typeface="Arial"/>
              <a:buNone/>
            </a:pPr>
            <a:r>
              <a:t/>
            </a:r>
            <a:endParaRPr b="0"/>
          </a:p>
          <a:p>
            <a:pPr indent="-7199" lvl="0" marL="457200" rtl="0" algn="just">
              <a:spcBef>
                <a:spcPts val="400"/>
              </a:spcBef>
              <a:spcAft>
                <a:spcPts val="0"/>
              </a:spcAft>
              <a:buClr>
                <a:schemeClr val="dk1"/>
              </a:buClr>
              <a:buFont typeface="Arial"/>
              <a:buNone/>
            </a:pPr>
            <a:r>
              <a:rPr b="0" lang="pt-PT"/>
              <a:t>Nauczyciele czasami uczą o rasizmie, nie uwzględniając emocji i doświadczeń swoich uczniów. </a:t>
            </a:r>
            <a:endParaRPr b="0"/>
          </a:p>
          <a:p>
            <a:pPr indent="-227879" lvl="0" marL="457200" rtl="0" algn="just">
              <a:spcBef>
                <a:spcPts val="400"/>
              </a:spcBef>
              <a:spcAft>
                <a:spcPts val="0"/>
              </a:spcAft>
              <a:buClr>
                <a:schemeClr val="dk1"/>
              </a:buClr>
              <a:buFont typeface="Arial"/>
              <a:buNone/>
            </a:pPr>
            <a:r>
              <a:t/>
            </a:r>
            <a:endParaRPr b="0"/>
          </a:p>
          <a:p>
            <a:pPr indent="-7199" lvl="0" marL="457200" rtl="0" algn="just">
              <a:spcBef>
                <a:spcPts val="400"/>
              </a:spcBef>
              <a:spcAft>
                <a:spcPts val="0"/>
              </a:spcAft>
              <a:buClr>
                <a:schemeClr val="dk1"/>
              </a:buClr>
              <a:buFont typeface="Arial"/>
              <a:buNone/>
            </a:pPr>
            <a:r>
              <a:rPr b="0" lang="pt-PT"/>
              <a:t>Należy wspierać uczniów, którzy doznali traumy z powodu dyskryminacji, a nie tylko karać sprawców takich czynów. </a:t>
            </a:r>
            <a:endParaRPr b="0"/>
          </a:p>
          <a:p>
            <a:pPr indent="-227879" lvl="0" marL="457200" rtl="0" algn="just">
              <a:spcBef>
                <a:spcPts val="400"/>
              </a:spcBef>
              <a:spcAft>
                <a:spcPts val="0"/>
              </a:spcAft>
              <a:buClr>
                <a:schemeClr val="dk1"/>
              </a:buClr>
              <a:buFont typeface="Arial"/>
              <a:buNone/>
            </a:pPr>
            <a:r>
              <a:t/>
            </a:r>
            <a:endParaRPr b="0"/>
          </a:p>
          <a:p>
            <a:pPr indent="-7199" lvl="0" marL="457200" rtl="0" algn="just">
              <a:spcBef>
                <a:spcPts val="400"/>
              </a:spcBef>
              <a:spcAft>
                <a:spcPts val="0"/>
              </a:spcAft>
              <a:buClr>
                <a:schemeClr val="dk1"/>
              </a:buClr>
              <a:buFont typeface="Arial"/>
              <a:buNone/>
            </a:pPr>
            <a:r>
              <a:rPr b="0" lang="pt-PT"/>
              <a:t>Nauczyciele powinni zwracać uwagę na sposób przekazywania treści antydyskryminacyjnych. Omawiając </a:t>
            </a:r>
            <a:r>
              <a:rPr b="0" lang="pt-PT" u="sng">
                <a:solidFill>
                  <a:schemeClr val="hlink"/>
                </a:solidFill>
                <a:hlinkClick r:id="rId3"/>
              </a:rPr>
              <a:t>drażliwe tematy</a:t>
            </a:r>
            <a:r>
              <a:rPr b="0" lang="pt-PT"/>
              <a:t>, należy z wyprzedzeniem poinformować o tym uczniów. W ten sposób będą oni mogli się przygotować lub zgłosić swoje wątpliwości. Znajomość problemów uczniów, pomaga unikać używania potencjalnie </a:t>
            </a:r>
            <a:r>
              <a:rPr b="0" lang="pt-PT" u="sng">
                <a:solidFill>
                  <a:schemeClr val="hlink"/>
                </a:solidFill>
                <a:hlinkClick r:id="rId4"/>
              </a:rPr>
              <a:t>traumatyzujących </a:t>
            </a:r>
            <a:r>
              <a:rPr b="0" lang="pt-PT"/>
              <a:t>obrazów, przykładów lub filmów.</a:t>
            </a:r>
            <a:endParaRPr b="0"/>
          </a:p>
          <a:p>
            <a:pPr indent="-228600" lvl="0" marL="457200" rtl="0" algn="l">
              <a:lnSpc>
                <a:spcPct val="100000"/>
              </a:lnSpc>
              <a:spcBef>
                <a:spcPts val="360"/>
              </a:spcBef>
              <a:spcAft>
                <a:spcPts val="0"/>
              </a:spcAft>
              <a:buSzPct val="97297"/>
              <a:buNone/>
            </a:pPr>
            <a:r>
              <a:t/>
            </a:r>
            <a:endParaRPr/>
          </a:p>
          <a:p>
            <a:pPr indent="-228600" lvl="0" marL="457200" rtl="0" algn="l">
              <a:lnSpc>
                <a:spcPct val="100000"/>
              </a:lnSpc>
              <a:spcBef>
                <a:spcPts val="360"/>
              </a:spcBef>
              <a:spcAft>
                <a:spcPts val="0"/>
              </a:spcAft>
              <a:buClr>
                <a:schemeClr val="dk1"/>
              </a:buClr>
              <a:buSzPct val="97297"/>
              <a:buNone/>
            </a:pPr>
            <a:r>
              <a:t/>
            </a:r>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4" name="Shape 944"/>
        <p:cNvGrpSpPr/>
        <p:nvPr/>
      </p:nvGrpSpPr>
      <p:grpSpPr>
        <a:xfrm>
          <a:off x="0" y="0"/>
          <a:ext cx="0" cy="0"/>
          <a:chOff x="0" y="0"/>
          <a:chExt cx="0" cy="0"/>
        </a:xfrm>
      </p:grpSpPr>
      <p:sp>
        <p:nvSpPr>
          <p:cNvPr id="945" name="Google Shape;945;p13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ZWALCZANIE RASIZMU I DYSKRYMINACJI W SZKOLE</a:t>
            </a:r>
            <a:endParaRPr b="0"/>
          </a:p>
        </p:txBody>
      </p:sp>
      <p:sp>
        <p:nvSpPr>
          <p:cNvPr id="946" name="Google Shape;946;p136"/>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7879" lvl="0" marL="457200" rtl="0" algn="l">
              <a:spcBef>
                <a:spcPts val="0"/>
              </a:spcBef>
              <a:spcAft>
                <a:spcPts val="0"/>
              </a:spcAft>
              <a:buNone/>
            </a:pPr>
            <a:r>
              <a:rPr lang="pt-PT" u="sng"/>
              <a:t>Modelowanie zachowań antydyskryminacyjnych</a:t>
            </a:r>
            <a:endParaRPr u="sng"/>
          </a:p>
          <a:p>
            <a:pPr indent="-227879" lvl="0" marL="457200" rtl="0" algn="l">
              <a:spcBef>
                <a:spcPts val="0"/>
              </a:spcBef>
              <a:spcAft>
                <a:spcPts val="0"/>
              </a:spcAft>
              <a:buClr>
                <a:schemeClr val="dk1"/>
              </a:buClr>
              <a:buFont typeface="Arial"/>
              <a:buNone/>
            </a:pPr>
            <a:r>
              <a:t/>
            </a:r>
            <a:endParaRPr u="sng"/>
          </a:p>
          <a:p>
            <a:pPr indent="-7199" lvl="0" marL="457200" rtl="0" algn="just">
              <a:spcBef>
                <a:spcPts val="400"/>
              </a:spcBef>
              <a:spcAft>
                <a:spcPts val="0"/>
              </a:spcAft>
              <a:buClr>
                <a:schemeClr val="dk1"/>
              </a:buClr>
              <a:buFont typeface="Arial"/>
              <a:buNone/>
            </a:pPr>
            <a:r>
              <a:rPr b="0" lang="pt-PT" sz="1800"/>
              <a:t>Nauczyciele powinni pamiętać, że dla swoich uczniów są wzorem do naśladowania.</a:t>
            </a:r>
            <a:endParaRPr b="0" sz="1800"/>
          </a:p>
          <a:p>
            <a:pPr indent="-227879" lvl="0" marL="457200" rtl="0" algn="just">
              <a:spcBef>
                <a:spcPts val="400"/>
              </a:spcBef>
              <a:spcAft>
                <a:spcPts val="0"/>
              </a:spcAft>
              <a:buClr>
                <a:schemeClr val="dk1"/>
              </a:buClr>
              <a:buFont typeface="Arial"/>
              <a:buNone/>
            </a:pPr>
            <a:r>
              <a:rPr b="0" lang="pt-PT" sz="1800"/>
              <a:t> Nigdy nie mogą komentować w sposób niestosowny, wyśmiewać się ani wyrażać nieprzychylnych opinii na temat osób postrzeganych jako „Inne”. </a:t>
            </a:r>
            <a:endParaRPr b="0" sz="1800"/>
          </a:p>
          <a:p>
            <a:pPr indent="-7199" lvl="0" marL="457200" rtl="0" algn="just">
              <a:spcBef>
                <a:spcPts val="400"/>
              </a:spcBef>
              <a:spcAft>
                <a:spcPts val="0"/>
              </a:spcAft>
              <a:buClr>
                <a:schemeClr val="dk1"/>
              </a:buClr>
              <a:buFont typeface="Arial"/>
              <a:buNone/>
            </a:pPr>
            <a:r>
              <a:rPr b="0" lang="pt-PT" sz="1800"/>
              <a:t>Nauczyciele powinni zachęcać uczniów do myślenia o różnych kulturach jako odmiennych, a nie lepszych lub gorszych.</a:t>
            </a:r>
            <a:endParaRPr b="0" sz="1600"/>
          </a:p>
          <a:p>
            <a:pPr indent="-228600" lvl="0" marL="457200" rtl="0" algn="l">
              <a:lnSpc>
                <a:spcPct val="100000"/>
              </a:lnSpc>
              <a:spcBef>
                <a:spcPts val="360"/>
              </a:spcBef>
              <a:spcAft>
                <a:spcPts val="0"/>
              </a:spcAft>
              <a:buSzPts val="1800"/>
              <a:buNone/>
            </a:pPr>
            <a:r>
              <a:t/>
            </a:r>
            <a:endParaRPr/>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sp>
        <p:nvSpPr>
          <p:cNvPr id="951" name="Google Shape;951;p137"/>
          <p:cNvSpPr txBox="1"/>
          <p:nvPr>
            <p:ph type="title"/>
          </p:nvPr>
        </p:nvSpPr>
        <p:spPr>
          <a:xfrm>
            <a:off x="457200" y="1840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ZWALCZANIE RASIZMU I DYSKRYMINACJI W SZKOLE</a:t>
            </a:r>
            <a:endParaRPr/>
          </a:p>
        </p:txBody>
      </p:sp>
      <p:sp>
        <p:nvSpPr>
          <p:cNvPr id="952" name="Google Shape;952;p137"/>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7879" lvl="0" marL="457200" rtl="0" algn="just">
              <a:spcBef>
                <a:spcPts val="0"/>
              </a:spcBef>
              <a:spcAft>
                <a:spcPts val="0"/>
              </a:spcAft>
              <a:buNone/>
            </a:pPr>
            <a:r>
              <a:rPr lang="pt-PT" u="sng"/>
              <a:t>Uwzględnienie w programie nauczania informacji</a:t>
            </a:r>
            <a:endParaRPr u="sng"/>
          </a:p>
          <a:p>
            <a:pPr indent="-227879" lvl="0" marL="457200" rtl="0" algn="just">
              <a:spcBef>
                <a:spcPts val="0"/>
              </a:spcBef>
              <a:spcAft>
                <a:spcPts val="0"/>
              </a:spcAft>
              <a:buClr>
                <a:schemeClr val="dk1"/>
              </a:buClr>
              <a:buFont typeface="Arial"/>
              <a:buNone/>
            </a:pPr>
            <a:r>
              <a:rPr lang="pt-PT" u="sng"/>
              <a:t> o różnorodności i odmienności kultur</a:t>
            </a:r>
            <a:endParaRPr/>
          </a:p>
          <a:p>
            <a:pPr indent="-227879" lvl="0" marL="457200" rtl="0" algn="just">
              <a:spcBef>
                <a:spcPts val="400"/>
              </a:spcBef>
              <a:spcAft>
                <a:spcPts val="0"/>
              </a:spcAft>
              <a:buClr>
                <a:schemeClr val="dk1"/>
              </a:buClr>
              <a:buFont typeface="Arial"/>
              <a:buNone/>
            </a:pPr>
            <a:r>
              <a:t/>
            </a:r>
            <a:endParaRPr b="0" sz="2100"/>
          </a:p>
          <a:p>
            <a:pPr indent="-7199" lvl="0" marL="457200" rtl="0" algn="just">
              <a:spcBef>
                <a:spcPts val="400"/>
              </a:spcBef>
              <a:spcAft>
                <a:spcPts val="0"/>
              </a:spcAft>
              <a:buClr>
                <a:schemeClr val="dk1"/>
              </a:buClr>
              <a:buFont typeface="Arial"/>
              <a:buNone/>
            </a:pPr>
            <a:r>
              <a:rPr b="0" lang="pt-PT" sz="2100"/>
              <a:t>W celu rozwijania postaw tolerancji i akceptacji należy do programów nauczania wprowadzać lektury, filmy, materiały, które będą dostarczały wiedzy na temat istnienia i funkcjonowania wielu kręgów kulturowych. </a:t>
            </a:r>
            <a:endParaRPr b="0" sz="1900"/>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13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ZWALCZANIE RASIZMU I DYSKRYMINACJI W SZKOLE</a:t>
            </a:r>
            <a:endParaRPr/>
          </a:p>
        </p:txBody>
      </p:sp>
      <p:sp>
        <p:nvSpPr>
          <p:cNvPr id="958" name="Google Shape;958;p138"/>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7199" lvl="0" marL="457200" rtl="0" algn="l">
              <a:spcBef>
                <a:spcPts val="0"/>
              </a:spcBef>
              <a:spcAft>
                <a:spcPts val="0"/>
              </a:spcAft>
              <a:buClr>
                <a:schemeClr val="dk1"/>
              </a:buClr>
              <a:buFont typeface="Arial"/>
              <a:buNone/>
            </a:pPr>
            <a:r>
              <a:rPr lang="pt-PT" sz="1800" u="sng"/>
              <a:t>Skupianie się na zmianach, a nie na wzbudzaniu poczucia winy</a:t>
            </a:r>
            <a:endParaRPr sz="1800"/>
          </a:p>
          <a:p>
            <a:pPr indent="-7199" lvl="0" marL="457200" rtl="0" algn="l">
              <a:spcBef>
                <a:spcPts val="400"/>
              </a:spcBef>
              <a:spcAft>
                <a:spcPts val="0"/>
              </a:spcAft>
              <a:buClr>
                <a:schemeClr val="dk1"/>
              </a:buClr>
              <a:buFont typeface="Arial"/>
              <a:buNone/>
            </a:pPr>
            <a:r>
              <a:t/>
            </a:r>
            <a:endParaRPr b="0"/>
          </a:p>
          <a:p>
            <a:pPr indent="-7199" lvl="0" marL="457200" rtl="0" algn="just">
              <a:spcBef>
                <a:spcPts val="400"/>
              </a:spcBef>
              <a:spcAft>
                <a:spcPts val="0"/>
              </a:spcAft>
              <a:buNone/>
            </a:pPr>
            <a:r>
              <a:rPr b="0" lang="pt-PT"/>
              <a:t>Doświadczanie trudności jest istotną częścią procesu uczenia się. Szczególnie w przypadku  tematów wrażliwych, do których należy edukacja antyrasistowska, należy uwzględniać doświadczenia i emocje swoich uczniów. </a:t>
            </a:r>
            <a:endParaRPr b="0"/>
          </a:p>
          <a:p>
            <a:pPr indent="-7199" lvl="0" marL="457200" rtl="0" algn="just">
              <a:spcBef>
                <a:spcPts val="400"/>
              </a:spcBef>
              <a:spcAft>
                <a:spcPts val="0"/>
              </a:spcAft>
              <a:buNone/>
            </a:pPr>
            <a:r>
              <a:t/>
            </a:r>
            <a:endParaRPr b="0"/>
          </a:p>
          <a:p>
            <a:pPr indent="-7199" lvl="0" marL="457200" rtl="0" algn="just">
              <a:spcBef>
                <a:spcPts val="400"/>
              </a:spcBef>
              <a:spcAft>
                <a:spcPts val="0"/>
              </a:spcAft>
              <a:buClr>
                <a:schemeClr val="dk1"/>
              </a:buClr>
              <a:buFont typeface="Arial"/>
              <a:buNone/>
            </a:pPr>
            <a:r>
              <a:rPr b="0" lang="pt-PT"/>
              <a:t>Prowadzone rozmowy czy warsztaty powinny wspierać uczniów w przejściu z uczucia dyskomfortu do potrzeby zmiany, nie wpajając przy tym poczucia winy czy wstydu.</a:t>
            </a:r>
            <a:endParaRPr b="0"/>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sp>
        <p:nvSpPr>
          <p:cNvPr id="964" name="Google Shape;964;p139"/>
          <p:cNvSpPr txBox="1"/>
          <p:nvPr>
            <p:ph type="ctrTitle"/>
          </p:nvPr>
        </p:nvSpPr>
        <p:spPr>
          <a:xfrm>
            <a:off x="357158" y="2786058"/>
            <a:ext cx="8072494" cy="1507038"/>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6000"/>
              <a:buNone/>
            </a:pPr>
            <a:r>
              <a:rPr b="1" lang="pt-PT" sz="3600">
                <a:solidFill>
                  <a:srgbClr val="08A5EF"/>
                </a:solidFill>
                <a:latin typeface="Calibri"/>
                <a:ea typeface="Calibri"/>
                <a:cs typeface="Calibri"/>
                <a:sym typeface="Calibri"/>
              </a:rPr>
              <a:t>PRACA Z UCZNIEM Z UPRZEDZENIAMI RASOWYMI</a:t>
            </a:r>
            <a:endParaRPr b="1" sz="5600"/>
          </a:p>
        </p:txBody>
      </p:sp>
      <p:sp>
        <p:nvSpPr>
          <p:cNvPr id="965" name="Google Shape;965;p139"/>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228600" lvl="0" marL="457200" rtl="0" algn="ctr">
              <a:lnSpc>
                <a:spcPct val="100000"/>
              </a:lnSpc>
              <a:spcBef>
                <a:spcPts val="400"/>
              </a:spcBef>
              <a:spcAft>
                <a:spcPts val="0"/>
              </a:spcAft>
              <a:buSzPts val="2000"/>
              <a:buNone/>
            </a:pPr>
            <a:r>
              <a:rPr lang="pt-PT"/>
              <a:t> </a:t>
            </a:r>
            <a:endParaRPr/>
          </a:p>
        </p:txBody>
      </p:sp>
      <p:pic>
        <p:nvPicPr>
          <p:cNvPr id="966" name="Google Shape;966;p139"/>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967" name="Google Shape;967;p139"/>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pt-PT" sz="1400" u="none" cap="none" strike="noStrike">
                <a:solidFill>
                  <a:srgbClr val="000000"/>
                </a:solidFill>
                <a:latin typeface="Arial"/>
                <a:ea typeface="Arial"/>
                <a:cs typeface="Arial"/>
                <a:sym typeface="Arial"/>
              </a:rPr>
              <a:t>ERASMUS + 2019-1-PL01- KA201-06486</a:t>
            </a:r>
            <a:endParaRPr b="0" i="0" sz="1050" u="none" cap="none" strike="noStrike">
              <a:solidFill>
                <a:schemeClr val="lt2"/>
              </a:solidFill>
              <a:latin typeface="Arial"/>
              <a:ea typeface="Arial"/>
              <a:cs typeface="Arial"/>
              <a:sym typeface="Arial"/>
            </a:endParaRPr>
          </a:p>
        </p:txBody>
      </p:sp>
      <p:sp>
        <p:nvSpPr>
          <p:cNvPr id="968" name="Google Shape;968;p139"/>
          <p:cNvSpPr/>
          <p:nvPr/>
        </p:nvSpPr>
        <p:spPr>
          <a:xfrm>
            <a:off x="500034" y="6286520"/>
            <a:ext cx="810177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p140"/>
          <p:cNvSpPr txBox="1"/>
          <p:nvPr>
            <p:ph type="title"/>
          </p:nvPr>
        </p:nvSpPr>
        <p:spPr>
          <a:xfrm>
            <a:off x="457200" y="152718"/>
            <a:ext cx="7211144"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a:latin typeface="Calibri"/>
                <a:ea typeface="Calibri"/>
                <a:cs typeface="Calibri"/>
                <a:sym typeface="Calibri"/>
              </a:rPr>
              <a:t>W TRAKCIE LEKCJI...</a:t>
            </a:r>
            <a:endParaRPr>
              <a:latin typeface="Calibri"/>
              <a:ea typeface="Calibri"/>
              <a:cs typeface="Calibri"/>
              <a:sym typeface="Calibri"/>
            </a:endParaRPr>
          </a:p>
        </p:txBody>
      </p:sp>
      <p:sp>
        <p:nvSpPr>
          <p:cNvPr id="974" name="Google Shape;974;p140"/>
          <p:cNvSpPr txBox="1"/>
          <p:nvPr>
            <p:ph idx="1" type="body"/>
          </p:nvPr>
        </p:nvSpPr>
        <p:spPr>
          <a:xfrm>
            <a:off x="457200" y="1752600"/>
            <a:ext cx="7620000" cy="4896600"/>
          </a:xfrm>
          <a:prstGeom prst="rect">
            <a:avLst/>
          </a:prstGeom>
          <a:noFill/>
          <a:ln>
            <a:noFill/>
          </a:ln>
        </p:spPr>
        <p:txBody>
          <a:bodyPr anchorCtr="0" anchor="t" bIns="45700" lIns="91425" spcFirstLastPara="1" rIns="91425" wrap="square" tIns="45700">
            <a:normAutofit fontScale="47500" lnSpcReduction="20000"/>
          </a:bodyPr>
          <a:lstStyle/>
          <a:p>
            <a:pPr indent="-326177" lvl="0" marL="457200" rtl="0" algn="just">
              <a:lnSpc>
                <a:spcPct val="200000"/>
              </a:lnSpc>
              <a:spcBef>
                <a:spcPts val="0"/>
              </a:spcBef>
              <a:spcAft>
                <a:spcPts val="0"/>
              </a:spcAft>
              <a:buSzPct val="100000"/>
              <a:buChar char="●"/>
            </a:pPr>
            <a:r>
              <a:rPr b="0" lang="pt-PT" sz="3235"/>
              <a:t> Na lekcji historii nauczyciel mówi o niewolnictwie. </a:t>
            </a:r>
            <a:endParaRPr b="0" sz="3235"/>
          </a:p>
          <a:p>
            <a:pPr indent="-326177" lvl="0" marL="457200" rtl="0" algn="just">
              <a:lnSpc>
                <a:spcPct val="200000"/>
              </a:lnSpc>
              <a:spcBef>
                <a:spcPts val="0"/>
              </a:spcBef>
              <a:spcAft>
                <a:spcPts val="0"/>
              </a:spcAft>
              <a:buSzPct val="100000"/>
              <a:buChar char="●"/>
            </a:pPr>
            <a:r>
              <a:rPr b="0" lang="pt-PT" sz="3235"/>
              <a:t> Jacek przerywa nauczycielowi i mówi, że jest za niewolnictwem, ponieważ istnieją różne rasy i niektóre z nich muszą być podporządkowane. </a:t>
            </a:r>
            <a:endParaRPr b="0" sz="3235"/>
          </a:p>
          <a:p>
            <a:pPr indent="-326177" lvl="0" marL="457200" rtl="0" algn="just">
              <a:lnSpc>
                <a:spcPct val="200000"/>
              </a:lnSpc>
              <a:spcBef>
                <a:spcPts val="0"/>
              </a:spcBef>
              <a:spcAft>
                <a:spcPts val="0"/>
              </a:spcAft>
              <a:buSzPct val="100000"/>
              <a:buChar char="●"/>
            </a:pPr>
            <a:r>
              <a:rPr b="0" lang="pt-PT" sz="3235"/>
              <a:t> Jackowi zaczyna wtórować Michał, który ma takie samo zdanie. </a:t>
            </a:r>
            <a:endParaRPr b="0" sz="3235"/>
          </a:p>
          <a:p>
            <a:pPr indent="-326177" lvl="0" marL="457200" rtl="0" algn="just">
              <a:lnSpc>
                <a:spcPct val="200000"/>
              </a:lnSpc>
              <a:spcBef>
                <a:spcPts val="0"/>
              </a:spcBef>
              <a:spcAft>
                <a:spcPts val="0"/>
              </a:spcAft>
              <a:buSzPct val="100000"/>
              <a:buChar char="●"/>
            </a:pPr>
            <a:r>
              <a:rPr b="0" lang="pt-PT" sz="3235"/>
              <a:t> Zuzia i Osuffo interweniują, mówiąc, że to, co powiedzieli chłopcy, jest bzdurą. </a:t>
            </a:r>
            <a:endParaRPr b="0" sz="3235"/>
          </a:p>
          <a:p>
            <a:pPr indent="-326177" lvl="0" marL="457200" rtl="0" algn="just">
              <a:lnSpc>
                <a:spcPct val="200000"/>
              </a:lnSpc>
              <a:spcBef>
                <a:spcPts val="0"/>
              </a:spcBef>
              <a:spcAft>
                <a:spcPts val="0"/>
              </a:spcAft>
              <a:buSzPct val="100000"/>
              <a:buChar char="●"/>
            </a:pPr>
            <a:r>
              <a:rPr b="0" lang="pt-PT" sz="3235"/>
              <a:t> W klasie panuje zamieszanie, niektórzy uczniowie zaczynają się denerwować </a:t>
            </a:r>
            <a:endParaRPr b="0" sz="3235"/>
          </a:p>
          <a:p>
            <a:pPr indent="0" lvl="0" marL="457200" rtl="0" algn="just">
              <a:lnSpc>
                <a:spcPct val="200000"/>
              </a:lnSpc>
              <a:spcBef>
                <a:spcPts val="400"/>
              </a:spcBef>
              <a:spcAft>
                <a:spcPts val="0"/>
              </a:spcAft>
              <a:buNone/>
            </a:pPr>
            <a:r>
              <a:rPr b="0" lang="pt-PT" sz="3235"/>
              <a:t>i oczekują reakcji nauczyciela. </a:t>
            </a:r>
            <a:endParaRPr b="0" sz="3235"/>
          </a:p>
          <a:p>
            <a:pPr indent="-326177" lvl="0" marL="457200" rtl="0" algn="just">
              <a:lnSpc>
                <a:spcPct val="200000"/>
              </a:lnSpc>
              <a:spcBef>
                <a:spcPts val="400"/>
              </a:spcBef>
              <a:spcAft>
                <a:spcPts val="0"/>
              </a:spcAft>
              <a:buSzPct val="100000"/>
              <a:buChar char="●"/>
            </a:pPr>
            <a:r>
              <a:rPr b="0" lang="pt-PT" sz="3235"/>
              <a:t> Osuffo jest szczególnie wzburzony, ponieważ jego rodzina pochodzi z Afryki.</a:t>
            </a:r>
            <a:endParaRPr b="0" sz="3235"/>
          </a:p>
          <a:p>
            <a:pPr indent="-326177" lvl="0" marL="457200" rtl="0" algn="just">
              <a:lnSpc>
                <a:spcPct val="200000"/>
              </a:lnSpc>
              <a:spcBef>
                <a:spcPts val="0"/>
              </a:spcBef>
              <a:spcAft>
                <a:spcPts val="0"/>
              </a:spcAft>
              <a:buSzPct val="100000"/>
              <a:buChar char="●"/>
            </a:pPr>
            <a:r>
              <a:rPr b="0" lang="pt-PT" sz="3235"/>
              <a:t>Uczniowie zaczynają się kłócić.</a:t>
            </a:r>
            <a:endParaRPr b="0" sz="9835"/>
          </a:p>
          <a:p>
            <a:pPr indent="-228600" lvl="0" marL="457200" rtl="0" algn="l">
              <a:lnSpc>
                <a:spcPct val="100000"/>
              </a:lnSpc>
              <a:spcBef>
                <a:spcPts val="360"/>
              </a:spcBef>
              <a:spcAft>
                <a:spcPts val="0"/>
              </a:spcAft>
              <a:buClr>
                <a:schemeClr val="dk1"/>
              </a:buClr>
              <a:buSzPct val="257142"/>
              <a:buNone/>
            </a:pPr>
            <a:br>
              <a:rPr lang="pt-PT"/>
            </a:br>
            <a:br>
              <a:rPr lang="pt-PT" sz="1400"/>
            </a:br>
            <a:endParaRPr b="0" sz="2800">
              <a:latin typeface="Calibri"/>
              <a:ea typeface="Calibri"/>
              <a:cs typeface="Calibri"/>
              <a:sym typeface="Calibri"/>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 name="Shape 979"/>
        <p:cNvGrpSpPr/>
        <p:nvPr/>
      </p:nvGrpSpPr>
      <p:grpSpPr>
        <a:xfrm>
          <a:off x="0" y="0"/>
          <a:ext cx="0" cy="0"/>
          <a:chOff x="0" y="0"/>
          <a:chExt cx="0" cy="0"/>
        </a:xfrm>
      </p:grpSpPr>
      <p:sp>
        <p:nvSpPr>
          <p:cNvPr id="980" name="Google Shape;980;p141"/>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6000"/>
              <a:buFont typeface="Arial"/>
              <a:buNone/>
            </a:pPr>
            <a:r>
              <a:rPr b="1" lang="pt-PT" sz="3600">
                <a:solidFill>
                  <a:srgbClr val="08A5EF"/>
                </a:solidFill>
                <a:latin typeface="Calibri"/>
                <a:ea typeface="Calibri"/>
                <a:cs typeface="Calibri"/>
                <a:sym typeface="Calibri"/>
              </a:rPr>
              <a:t>PRACA Z UCZNIEM Z UPRZEDZENIAMI RASOWYMI</a:t>
            </a:r>
            <a:endParaRPr/>
          </a:p>
        </p:txBody>
      </p:sp>
      <p:sp>
        <p:nvSpPr>
          <p:cNvPr id="981" name="Google Shape;981;p141"/>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228600" lvl="0" marL="457200" rtl="0" algn="ctr">
              <a:lnSpc>
                <a:spcPct val="100000"/>
              </a:lnSpc>
              <a:spcBef>
                <a:spcPts val="400"/>
              </a:spcBef>
              <a:spcAft>
                <a:spcPts val="0"/>
              </a:spcAft>
              <a:buSzPts val="2000"/>
              <a:buNone/>
            </a:pPr>
            <a:r>
              <a:rPr lang="pt-PT"/>
              <a:t> </a:t>
            </a:r>
            <a:endParaRPr/>
          </a:p>
        </p:txBody>
      </p:sp>
      <p:pic>
        <p:nvPicPr>
          <p:cNvPr id="982" name="Google Shape;982;p141"/>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983" name="Google Shape;983;p141"/>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pt-PT" sz="1400" u="none" cap="none" strike="noStrike">
                <a:solidFill>
                  <a:srgbClr val="000000"/>
                </a:solidFill>
                <a:latin typeface="Arial"/>
                <a:ea typeface="Arial"/>
                <a:cs typeface="Arial"/>
                <a:sym typeface="Arial"/>
              </a:rPr>
              <a:t>ERASMUS + 2019-1-PL01- KA201-06486</a:t>
            </a:r>
            <a:endParaRPr b="0" i="0" sz="1050" u="none" cap="none" strike="noStrike">
              <a:solidFill>
                <a:schemeClr val="lt2"/>
              </a:solidFill>
              <a:latin typeface="Arial"/>
              <a:ea typeface="Arial"/>
              <a:cs typeface="Arial"/>
              <a:sym typeface="Arial"/>
            </a:endParaRPr>
          </a:p>
        </p:txBody>
      </p:sp>
      <p:sp>
        <p:nvSpPr>
          <p:cNvPr id="984" name="Google Shape;984;p141"/>
          <p:cNvSpPr/>
          <p:nvPr/>
        </p:nvSpPr>
        <p:spPr>
          <a:xfrm>
            <a:off x="500034" y="6286520"/>
            <a:ext cx="810177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pt-PT" sz="1400" u="none" cap="none" strike="noStrike">
                <a:solidFill>
                  <a:srgbClr val="EF8E7B"/>
                </a:solidFill>
                <a:latin typeface="Arial"/>
                <a:ea typeface="Arial"/>
                <a:cs typeface="Arial"/>
                <a:sym typeface="Arial"/>
              </a:rPr>
              <a:t>Problems in peer relationships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
        <p:nvSpPr>
          <p:cNvPr id="989" name="Google Shape;989;p142"/>
          <p:cNvSpPr txBox="1"/>
          <p:nvPr>
            <p:ph type="title"/>
          </p:nvPr>
        </p:nvSpPr>
        <p:spPr>
          <a:xfrm>
            <a:off x="451225" y="16316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a:latin typeface="Calibri"/>
                <a:ea typeface="Calibri"/>
                <a:cs typeface="Calibri"/>
                <a:sym typeface="Calibri"/>
              </a:rPr>
              <a:t>PAMIĘTAJ</a:t>
            </a:r>
            <a:endParaRPr>
              <a:latin typeface="Calibri"/>
              <a:ea typeface="Calibri"/>
              <a:cs typeface="Calibri"/>
              <a:sym typeface="Calibri"/>
            </a:endParaRPr>
          </a:p>
        </p:txBody>
      </p:sp>
      <p:sp>
        <p:nvSpPr>
          <p:cNvPr id="990" name="Google Shape;990;p142"/>
          <p:cNvSpPr txBox="1"/>
          <p:nvPr>
            <p:ph idx="1" type="body"/>
          </p:nvPr>
        </p:nvSpPr>
        <p:spPr>
          <a:xfrm>
            <a:off x="451217" y="1723858"/>
            <a:ext cx="7992888" cy="4369438"/>
          </a:xfrm>
          <a:prstGeom prst="rect">
            <a:avLst/>
          </a:prstGeom>
          <a:noFill/>
          <a:ln>
            <a:noFill/>
          </a:ln>
        </p:spPr>
        <p:txBody>
          <a:bodyPr anchorCtr="0" anchor="t" bIns="45700" lIns="91425" spcFirstLastPara="1" rIns="91425" wrap="square" tIns="45700">
            <a:normAutofit fontScale="25000" lnSpcReduction="20000"/>
          </a:bodyPr>
          <a:lstStyle/>
          <a:p>
            <a:pPr indent="-227879" lvl="0" marL="457200" rtl="0" algn="just">
              <a:lnSpc>
                <a:spcPct val="110000"/>
              </a:lnSpc>
              <a:spcBef>
                <a:spcPts val="0"/>
              </a:spcBef>
              <a:spcAft>
                <a:spcPts val="0"/>
              </a:spcAft>
              <a:buClr>
                <a:schemeClr val="dk1"/>
              </a:buClr>
              <a:buFont typeface="Arial"/>
              <a:buNone/>
            </a:pPr>
            <a:r>
              <a:rPr b="0" lang="pt-PT" sz="7200"/>
              <a:t>Problem dyskryminacji rasowej należy do tematów wrażliwych.</a:t>
            </a:r>
            <a:endParaRPr b="0" sz="7200"/>
          </a:p>
          <a:p>
            <a:pPr indent="-227879" lvl="0" marL="457200" rtl="0" algn="just">
              <a:lnSpc>
                <a:spcPct val="110000"/>
              </a:lnSpc>
              <a:spcBef>
                <a:spcPts val="400"/>
              </a:spcBef>
              <a:spcAft>
                <a:spcPts val="0"/>
              </a:spcAft>
              <a:buNone/>
            </a:pPr>
            <a:r>
              <a:rPr b="0" lang="pt-PT" sz="7200"/>
              <a:t>W planowaniu procesu edukacyjnego, ze szczególną troską należy podchodzić do osób, które doświadczyły w przeszłości przejawów dyskryminacji. Prawidłowo zaplanowane działania korygujące zachowania rasistowskie wśród uczniów, powinny opierać się na takich filarach, jak:</a:t>
            </a:r>
            <a:endParaRPr b="0" sz="7200"/>
          </a:p>
          <a:p>
            <a:pPr indent="-227879" lvl="0" marL="457200" rtl="0" algn="just">
              <a:lnSpc>
                <a:spcPct val="110000"/>
              </a:lnSpc>
              <a:spcBef>
                <a:spcPts val="400"/>
              </a:spcBef>
              <a:spcAft>
                <a:spcPts val="0"/>
              </a:spcAft>
              <a:buClr>
                <a:schemeClr val="dk1"/>
              </a:buClr>
              <a:buFont typeface="Arial"/>
              <a:buNone/>
            </a:pPr>
            <a:r>
              <a:t/>
            </a:r>
            <a:endParaRPr b="0" sz="7200"/>
          </a:p>
          <a:p>
            <a:pPr indent="-227879" lvl="0" marL="457200" rtl="0" algn="just">
              <a:lnSpc>
                <a:spcPct val="110000"/>
              </a:lnSpc>
              <a:spcBef>
                <a:spcPts val="400"/>
              </a:spcBef>
              <a:spcAft>
                <a:spcPts val="0"/>
              </a:spcAft>
              <a:buClr>
                <a:schemeClr val="dk1"/>
              </a:buClr>
              <a:buFont typeface="Arial"/>
              <a:buNone/>
            </a:pPr>
            <a:r>
              <a:rPr b="0" lang="pt-PT" sz="7200"/>
              <a:t>- zaprzeczanie utartym i krzywdzącym stereotypom;</a:t>
            </a:r>
            <a:endParaRPr b="0" sz="7200"/>
          </a:p>
          <a:p>
            <a:pPr indent="-227879" lvl="0" marL="457200" rtl="0" algn="just">
              <a:lnSpc>
                <a:spcPct val="110000"/>
              </a:lnSpc>
              <a:spcBef>
                <a:spcPts val="400"/>
              </a:spcBef>
              <a:spcAft>
                <a:spcPts val="0"/>
              </a:spcAft>
              <a:buClr>
                <a:schemeClr val="dk1"/>
              </a:buClr>
              <a:buFont typeface="Arial"/>
              <a:buNone/>
            </a:pPr>
            <a:r>
              <a:rPr b="0" lang="pt-PT" sz="7200"/>
              <a:t>- poszerzanie wiedzy na temat istnienia wielu, równorzędnych i równych sobie kręgów kulturowych;</a:t>
            </a:r>
            <a:endParaRPr b="0" sz="7200"/>
          </a:p>
          <a:p>
            <a:pPr indent="-227879" lvl="0" marL="457200" rtl="0" algn="just">
              <a:lnSpc>
                <a:spcPct val="110000"/>
              </a:lnSpc>
              <a:spcBef>
                <a:spcPts val="400"/>
              </a:spcBef>
              <a:spcAft>
                <a:spcPts val="0"/>
              </a:spcAft>
              <a:buClr>
                <a:schemeClr val="dk1"/>
              </a:buClr>
              <a:buFont typeface="Arial"/>
              <a:buNone/>
            </a:pPr>
            <a:r>
              <a:rPr b="0" lang="pt-PT" sz="7200"/>
              <a:t>- włączaniu w proces edukacyjny filmów, książek i innych materiałów, prezentujących kulturową różnorodność świata;</a:t>
            </a:r>
            <a:endParaRPr b="0" sz="7200"/>
          </a:p>
          <a:p>
            <a:pPr indent="-227879" lvl="0" marL="457200" rtl="0" algn="just">
              <a:lnSpc>
                <a:spcPct val="110000"/>
              </a:lnSpc>
              <a:spcBef>
                <a:spcPts val="400"/>
              </a:spcBef>
              <a:spcAft>
                <a:spcPts val="0"/>
              </a:spcAft>
              <a:buClr>
                <a:schemeClr val="dk1"/>
              </a:buClr>
              <a:buFont typeface="Arial"/>
              <a:buNone/>
            </a:pPr>
            <a:r>
              <a:rPr b="0" lang="pt-PT" sz="7200"/>
              <a:t>- wzbudzanie w uczniach poczucia solidarności i jedności oraz chęci współtworzenia zmian;</a:t>
            </a:r>
            <a:endParaRPr b="0" sz="7200"/>
          </a:p>
          <a:p>
            <a:pPr indent="-227879" lvl="0" marL="457200" rtl="0" algn="just">
              <a:lnSpc>
                <a:spcPct val="110000"/>
              </a:lnSpc>
              <a:spcBef>
                <a:spcPts val="400"/>
              </a:spcBef>
              <a:spcAft>
                <a:spcPts val="0"/>
              </a:spcAft>
              <a:buClr>
                <a:schemeClr val="dk1"/>
              </a:buClr>
              <a:buFont typeface="Arial"/>
              <a:buNone/>
            </a:pPr>
            <a:r>
              <a:rPr b="0" lang="pt-PT" sz="7200"/>
              <a:t>- kształtowanie wrażliwości i empatii wobec osób doświadczających dyskryminacji.</a:t>
            </a:r>
            <a:endParaRPr b="0" sz="7200"/>
          </a:p>
          <a:p>
            <a:pPr indent="-227879" lvl="0" marL="457200" rtl="0" algn="just">
              <a:lnSpc>
                <a:spcPct val="110000"/>
              </a:lnSpc>
              <a:spcBef>
                <a:spcPts val="400"/>
              </a:spcBef>
              <a:spcAft>
                <a:spcPts val="0"/>
              </a:spcAft>
              <a:buClr>
                <a:schemeClr val="dk1"/>
              </a:buClr>
              <a:buFont typeface="Arial"/>
              <a:buNone/>
            </a:pPr>
            <a:r>
              <a:t/>
            </a:r>
            <a:endParaRPr b="0"/>
          </a:p>
          <a:p>
            <a:pPr indent="-227879" lvl="0" marL="457200" rtl="0" algn="just">
              <a:lnSpc>
                <a:spcPct val="110000"/>
              </a:lnSpc>
              <a:spcBef>
                <a:spcPts val="400"/>
              </a:spcBef>
              <a:spcAft>
                <a:spcPts val="0"/>
              </a:spcAft>
              <a:buClr>
                <a:schemeClr val="dk1"/>
              </a:buClr>
              <a:buFont typeface="Arial"/>
              <a:buNone/>
            </a:pPr>
            <a:r>
              <a:t/>
            </a:r>
            <a:endParaRPr b="0"/>
          </a:p>
          <a:p>
            <a:pPr indent="-227879" lvl="0" marL="457200" rtl="0" algn="just">
              <a:lnSpc>
                <a:spcPct val="110000"/>
              </a:lnSpc>
              <a:spcBef>
                <a:spcPts val="400"/>
              </a:spcBef>
              <a:spcAft>
                <a:spcPts val="0"/>
              </a:spcAft>
              <a:buClr>
                <a:schemeClr val="dk1"/>
              </a:buClr>
              <a:buFont typeface="Arial"/>
              <a:buNone/>
            </a:pPr>
            <a:r>
              <a:t/>
            </a:r>
            <a:endParaRPr b="0"/>
          </a:p>
          <a:p>
            <a:pPr indent="-228600" lvl="0" marL="457200" rtl="0" algn="just">
              <a:lnSpc>
                <a:spcPct val="100000"/>
              </a:lnSpc>
              <a:spcBef>
                <a:spcPts val="360"/>
              </a:spcBef>
              <a:spcAft>
                <a:spcPts val="0"/>
              </a:spcAft>
              <a:buSzPct val="90000"/>
              <a:buNone/>
            </a:pPr>
            <a:r>
              <a:t/>
            </a:r>
            <a:endParaRPr/>
          </a:p>
          <a:p>
            <a:pPr indent="-228600" lvl="0" marL="457200" rtl="0" algn="just">
              <a:lnSpc>
                <a:spcPct val="100000"/>
              </a:lnSpc>
              <a:spcBef>
                <a:spcPts val="360"/>
              </a:spcBef>
              <a:spcAft>
                <a:spcPts val="0"/>
              </a:spcAft>
              <a:buSzPct val="90000"/>
              <a:buNone/>
            </a:pPr>
            <a:r>
              <a:t/>
            </a:r>
            <a:endParaRPr b="0"/>
          </a:p>
          <a:p>
            <a:pPr indent="-228600" lvl="0" marL="457200" rtl="0" algn="just">
              <a:lnSpc>
                <a:spcPct val="100000"/>
              </a:lnSpc>
              <a:spcBef>
                <a:spcPts val="360"/>
              </a:spcBef>
              <a:spcAft>
                <a:spcPts val="0"/>
              </a:spcAft>
              <a:buSzPct val="90000"/>
              <a:buNone/>
            </a:pPr>
            <a:r>
              <a:t/>
            </a:r>
            <a:endParaRPr/>
          </a:p>
          <a:p>
            <a:pPr indent="-228600" lvl="0" marL="457200" rtl="0" algn="just">
              <a:lnSpc>
                <a:spcPct val="100000"/>
              </a:lnSpc>
              <a:spcBef>
                <a:spcPts val="360"/>
              </a:spcBef>
              <a:spcAft>
                <a:spcPts val="0"/>
              </a:spcAft>
              <a:buSzPct val="90000"/>
              <a:buNone/>
            </a:pPr>
            <a:r>
              <a:t/>
            </a:r>
            <a:endParaRPr b="0"/>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sp>
        <p:nvSpPr>
          <p:cNvPr id="995" name="Google Shape;995;p14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a:t>PAMIĘTAJ</a:t>
            </a:r>
            <a:endParaRPr/>
          </a:p>
        </p:txBody>
      </p:sp>
      <p:sp>
        <p:nvSpPr>
          <p:cNvPr id="996" name="Google Shape;996;p143"/>
          <p:cNvSpPr txBox="1"/>
          <p:nvPr>
            <p:ph idx="1" type="body"/>
          </p:nvPr>
        </p:nvSpPr>
        <p:spPr>
          <a:xfrm>
            <a:off x="451225" y="2045925"/>
            <a:ext cx="7992900" cy="4047300"/>
          </a:xfrm>
          <a:prstGeom prst="rect">
            <a:avLst/>
          </a:prstGeom>
          <a:noFill/>
          <a:ln>
            <a:noFill/>
          </a:ln>
        </p:spPr>
        <p:txBody>
          <a:bodyPr anchorCtr="0" anchor="t" bIns="45700" lIns="91425" spcFirstLastPara="1" rIns="91425" wrap="square" tIns="45700">
            <a:normAutofit/>
          </a:bodyPr>
          <a:lstStyle/>
          <a:p>
            <a:pPr indent="-7199" lvl="0" marL="457200" rtl="0" algn="just">
              <a:spcBef>
                <a:spcPts val="0"/>
              </a:spcBef>
              <a:spcAft>
                <a:spcPts val="0"/>
              </a:spcAft>
              <a:buNone/>
            </a:pPr>
            <a:r>
              <a:rPr b="0" lang="pt-PT"/>
              <a:t>Klasa szkolna powinna być miejscem wzajemnej akceptacji </a:t>
            </a:r>
            <a:endParaRPr b="0"/>
          </a:p>
          <a:p>
            <a:pPr indent="-7199" lvl="0" marL="457200" rtl="0" algn="just">
              <a:spcBef>
                <a:spcPts val="0"/>
              </a:spcBef>
              <a:spcAft>
                <a:spcPts val="0"/>
              </a:spcAft>
              <a:buNone/>
            </a:pPr>
            <a:r>
              <a:rPr b="0" lang="pt-PT"/>
              <a:t>i tolerancji wobec każdej odmienności.  </a:t>
            </a:r>
            <a:endParaRPr b="0"/>
          </a:p>
          <a:p>
            <a:pPr indent="-7199" lvl="0" marL="457200" rtl="0" algn="just">
              <a:spcBef>
                <a:spcPts val="0"/>
              </a:spcBef>
              <a:spcAft>
                <a:spcPts val="0"/>
              </a:spcAft>
              <a:buNone/>
            </a:pPr>
            <a:r>
              <a:t/>
            </a:r>
            <a:endParaRPr b="0"/>
          </a:p>
          <a:p>
            <a:pPr indent="-7199" lvl="0" marL="457200" rtl="0" algn="just">
              <a:spcBef>
                <a:spcPts val="0"/>
              </a:spcBef>
              <a:spcAft>
                <a:spcPts val="0"/>
              </a:spcAft>
              <a:buClr>
                <a:schemeClr val="dk1"/>
              </a:buClr>
              <a:buFont typeface="Arial"/>
              <a:buNone/>
            </a:pPr>
            <a:r>
              <a:rPr b="0" lang="pt-PT"/>
              <a:t>Należy szybko identyfikować i reagować na każdy przejaw dyskryminacji, a nie bagatelizować lub odrzucać go.  </a:t>
            </a:r>
            <a:endParaRPr b="0" sz="1800"/>
          </a:p>
          <a:p>
            <a:pPr indent="-228600" lvl="0" marL="457200" rtl="0" algn="just">
              <a:lnSpc>
                <a:spcPct val="100000"/>
              </a:lnSpc>
              <a:spcBef>
                <a:spcPts val="360"/>
              </a:spcBef>
              <a:spcAft>
                <a:spcPts val="0"/>
              </a:spcAft>
              <a:buSzPts val="1800"/>
              <a:buNone/>
            </a:pPr>
            <a:r>
              <a:t/>
            </a:r>
            <a:endParaRPr b="0"/>
          </a:p>
          <a:p>
            <a:pPr indent="-228600" lvl="0" marL="457200" rtl="0" algn="just">
              <a:lnSpc>
                <a:spcPct val="100000"/>
              </a:lnSpc>
              <a:spcBef>
                <a:spcPts val="360"/>
              </a:spcBef>
              <a:spcAft>
                <a:spcPts val="0"/>
              </a:spcAft>
              <a:buSzPts val="1800"/>
              <a:buNone/>
            </a:pPr>
            <a:r>
              <a:t/>
            </a:r>
            <a:endParaRPr/>
          </a:p>
          <a:p>
            <a:pPr indent="-228600" lvl="0" marL="457200" rtl="0" algn="just">
              <a:lnSpc>
                <a:spcPct val="100000"/>
              </a:lnSpc>
              <a:spcBef>
                <a:spcPts val="360"/>
              </a:spcBef>
              <a:spcAft>
                <a:spcPts val="0"/>
              </a:spcAft>
              <a:buSzPts val="1800"/>
              <a:buNone/>
            </a:pPr>
            <a:r>
              <a:t/>
            </a:r>
            <a:endParaRPr b="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a:latin typeface="Calibri"/>
                <a:ea typeface="Calibri"/>
                <a:cs typeface="Calibri"/>
                <a:sym typeface="Calibri"/>
              </a:rPr>
              <a:t>DZIAŁANIA KORYGUJĄCE</a:t>
            </a:r>
            <a:endParaRPr>
              <a:latin typeface="Calibri"/>
              <a:ea typeface="Calibri"/>
              <a:cs typeface="Calibri"/>
              <a:sym typeface="Calibri"/>
            </a:endParaRPr>
          </a:p>
        </p:txBody>
      </p:sp>
      <p:sp>
        <p:nvSpPr>
          <p:cNvPr id="182" name="Google Shape;182;p13"/>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Autofit/>
          </a:bodyPr>
          <a:lstStyle/>
          <a:p>
            <a:pPr indent="-342900" lvl="0" marL="457200" rtl="0" algn="just">
              <a:lnSpc>
                <a:spcPct val="100000"/>
              </a:lnSpc>
              <a:spcBef>
                <a:spcPts val="0"/>
              </a:spcBef>
              <a:spcAft>
                <a:spcPts val="0"/>
              </a:spcAft>
              <a:buSzPts val="1800"/>
              <a:buChar char="➢"/>
            </a:pPr>
            <a:r>
              <a:rPr b="0" lang="pt-PT"/>
              <a:t>Naucz podopiecznego, że osoby, które robią różne rzeczy na zmianę i działają w sposób zamierzony, odnoszą większe sukcesy niż ci, którzy działają impulsywnie. </a:t>
            </a:r>
            <a:endParaRPr b="0"/>
          </a:p>
          <a:p>
            <a:pPr indent="-342900" lvl="0" marL="457200" rtl="0" algn="just">
              <a:lnSpc>
                <a:spcPct val="100000"/>
              </a:lnSpc>
              <a:spcBef>
                <a:spcPts val="0"/>
              </a:spcBef>
              <a:spcAft>
                <a:spcPts val="0"/>
              </a:spcAft>
              <a:buSzPts val="1800"/>
              <a:buChar char="➢"/>
            </a:pPr>
            <a:r>
              <a:rPr b="0" lang="pt-PT"/>
              <a:t>Kiedy uczeń okazuje impulsywne zachowanie, spróbuj użyć wcześniej ustalonego sygnału.</a:t>
            </a:r>
            <a:endParaRPr b="0"/>
          </a:p>
          <a:p>
            <a:pPr indent="-342900" lvl="0" marL="457200" rtl="0" algn="just">
              <a:lnSpc>
                <a:spcPct val="100000"/>
              </a:lnSpc>
              <a:spcBef>
                <a:spcPts val="0"/>
              </a:spcBef>
              <a:spcAft>
                <a:spcPts val="0"/>
              </a:spcAft>
              <a:buSzPts val="1800"/>
              <a:buChar char="➢"/>
            </a:pPr>
            <a:r>
              <a:rPr b="0" lang="pt-PT"/>
              <a:t>Obserwuj uważnie zachowanie ucznia i staraj się interweniować zanim pojawi się problem.  </a:t>
            </a:r>
            <a:endParaRPr b="0"/>
          </a:p>
          <a:p>
            <a:pPr indent="-342900" lvl="0" marL="457200" rtl="0" algn="just">
              <a:lnSpc>
                <a:spcPct val="100000"/>
              </a:lnSpc>
              <a:spcBef>
                <a:spcPts val="0"/>
              </a:spcBef>
              <a:spcAft>
                <a:spcPts val="0"/>
              </a:spcAft>
              <a:buSzPts val="1800"/>
              <a:buChar char="➢"/>
            </a:pPr>
            <a:r>
              <a:rPr b="0" lang="pt-PT"/>
              <a:t>Korygując ucznia, skup się na konkretnym impulsywnym zachowaniu, a nie na całościowym</a:t>
            </a:r>
            <a:r>
              <a:rPr b="0" lang="pt-PT"/>
              <a:t> </a:t>
            </a:r>
            <a:r>
              <a:rPr b="0" lang="pt-PT"/>
              <a:t>"ja" - komunikuj "to, co zrobiłeś było złe", a nie "jesteś złym uczniem". </a:t>
            </a:r>
            <a:endParaRPr b="0"/>
          </a:p>
          <a:p>
            <a:pPr indent="-342900" lvl="0" marL="457200" rtl="0" algn="just">
              <a:lnSpc>
                <a:spcPct val="100000"/>
              </a:lnSpc>
              <a:spcBef>
                <a:spcPts val="0"/>
              </a:spcBef>
              <a:spcAft>
                <a:spcPts val="0"/>
              </a:spcAft>
              <a:buSzPts val="1800"/>
              <a:buChar char="➢"/>
            </a:pPr>
            <a:r>
              <a:rPr b="0" lang="pt-PT"/>
              <a:t>Pozwól uczniowi zrozumieć wpływ impulsywnego zachowania na innych. </a:t>
            </a:r>
            <a:endParaRPr b="0"/>
          </a:p>
          <a:p>
            <a:pPr indent="-342900" lvl="0" marL="457200" rtl="0" algn="just">
              <a:lnSpc>
                <a:spcPct val="100000"/>
              </a:lnSpc>
              <a:spcBef>
                <a:spcPts val="0"/>
              </a:spcBef>
              <a:spcAft>
                <a:spcPts val="0"/>
              </a:spcAft>
              <a:buSzPts val="1800"/>
              <a:buChar char="➢"/>
            </a:pPr>
            <a:r>
              <a:rPr b="0" lang="pt-PT"/>
              <a:t>Udzielaj pomocy uczniowi, gdy rozpoczyna nowe zadanie.</a:t>
            </a:r>
            <a:endParaRPr b="0"/>
          </a:p>
          <a:p>
            <a:pPr indent="0" lvl="0" marL="0" rtl="0" algn="just">
              <a:lnSpc>
                <a:spcPct val="100000"/>
              </a:lnSpc>
              <a:spcBef>
                <a:spcPts val="850"/>
              </a:spcBef>
              <a:spcAft>
                <a:spcPts val="0"/>
              </a:spcAft>
              <a:buNone/>
            </a:pPr>
            <a:r>
              <a:t/>
            </a:r>
            <a:endParaRPr sz="1450"/>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p14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a:latin typeface="Calibri"/>
                <a:ea typeface="Calibri"/>
                <a:cs typeface="Calibri"/>
                <a:sym typeface="Calibri"/>
              </a:rPr>
              <a:t>PAMIĘTAJ</a:t>
            </a:r>
            <a:endParaRPr>
              <a:latin typeface="Calibri"/>
              <a:ea typeface="Calibri"/>
              <a:cs typeface="Calibri"/>
              <a:sym typeface="Calibri"/>
            </a:endParaRPr>
          </a:p>
        </p:txBody>
      </p:sp>
      <p:sp>
        <p:nvSpPr>
          <p:cNvPr id="1002" name="Google Shape;1002;p144"/>
          <p:cNvSpPr txBox="1"/>
          <p:nvPr>
            <p:ph idx="1" type="body"/>
          </p:nvPr>
        </p:nvSpPr>
        <p:spPr>
          <a:xfrm>
            <a:off x="451225" y="1723849"/>
            <a:ext cx="7992900" cy="4894200"/>
          </a:xfrm>
          <a:prstGeom prst="rect">
            <a:avLst/>
          </a:prstGeom>
          <a:noFill/>
          <a:ln>
            <a:noFill/>
          </a:ln>
        </p:spPr>
        <p:txBody>
          <a:bodyPr anchorCtr="0" anchor="t" bIns="45700" lIns="91425" spcFirstLastPara="1" rIns="91425" wrap="square" tIns="45700">
            <a:noAutofit/>
          </a:bodyPr>
          <a:lstStyle/>
          <a:p>
            <a:pPr indent="-329921" lvl="0" marL="343080" rtl="0" algn="just">
              <a:lnSpc>
                <a:spcPct val="80000"/>
              </a:lnSpc>
              <a:spcBef>
                <a:spcPts val="0"/>
              </a:spcBef>
              <a:spcAft>
                <a:spcPts val="0"/>
              </a:spcAft>
              <a:buSzPts val="1804"/>
              <a:buChar char="•"/>
            </a:pPr>
            <a:r>
              <a:rPr b="0" lang="pt-PT" sz="1804"/>
              <a:t>Naucz uczniów, jak rozpoznawać zachowania rasistowskie.</a:t>
            </a:r>
            <a:endParaRPr b="0" sz="1804"/>
          </a:p>
          <a:p>
            <a:pPr indent="-329921" lvl="0" marL="343080" rtl="0" algn="just">
              <a:lnSpc>
                <a:spcPct val="80000"/>
              </a:lnSpc>
              <a:spcBef>
                <a:spcPts val="400"/>
              </a:spcBef>
              <a:spcAft>
                <a:spcPts val="0"/>
              </a:spcAft>
              <a:buSzPts val="1804"/>
              <a:buChar char="•"/>
            </a:pPr>
            <a:r>
              <a:rPr b="0" lang="pt-PT" sz="1804"/>
              <a:t>Zapoznaj uczniów z sylwetkami ludzi, którzy walczyli z dyskryminacją.</a:t>
            </a:r>
            <a:endParaRPr b="0" sz="1804"/>
          </a:p>
          <a:p>
            <a:pPr indent="-329921" lvl="0" marL="343080" rtl="0" algn="just">
              <a:lnSpc>
                <a:spcPct val="80000"/>
              </a:lnSpc>
              <a:spcBef>
                <a:spcPts val="400"/>
              </a:spcBef>
              <a:spcAft>
                <a:spcPts val="0"/>
              </a:spcAft>
              <a:buSzPts val="1804"/>
              <a:buChar char="•"/>
            </a:pPr>
            <a:r>
              <a:rPr b="0" lang="pt-PT" sz="1804"/>
              <a:t>Uświadamiaj uczniów, że ludzie ze wszystkich części świata wnoszą istotną wiedzę i doświadczenia  do wspólnego dziedzictwa.</a:t>
            </a:r>
            <a:endParaRPr b="0" sz="1804"/>
          </a:p>
          <a:p>
            <a:pPr indent="-329921" lvl="0" marL="343080" rtl="0" algn="just">
              <a:lnSpc>
                <a:spcPct val="80000"/>
              </a:lnSpc>
              <a:spcBef>
                <a:spcPts val="400"/>
              </a:spcBef>
              <a:spcAft>
                <a:spcPts val="0"/>
              </a:spcAft>
              <a:buSzPts val="1804"/>
              <a:buChar char="•"/>
            </a:pPr>
            <a:r>
              <a:rPr b="0" lang="pt-PT" sz="1804"/>
              <a:t>Stwórz z uczniami „mapę osiągnięć ludzkości”. Przygotuj informacje </a:t>
            </a:r>
            <a:endParaRPr b="0" sz="1804"/>
          </a:p>
          <a:p>
            <a:pPr indent="-329921" lvl="0" marL="343080" rtl="0" algn="just">
              <a:lnSpc>
                <a:spcPct val="80000"/>
              </a:lnSpc>
              <a:spcBef>
                <a:spcPts val="400"/>
              </a:spcBef>
              <a:spcAft>
                <a:spcPts val="0"/>
              </a:spcAft>
              <a:buSzPts val="1804"/>
              <a:buChar char="•"/>
            </a:pPr>
            <a:r>
              <a:rPr b="0" lang="pt-PT" sz="1804"/>
              <a:t>o znanych osobach z różnych kręgów kulturowych, które dokonały istotnych odkryć i z różnych względów stały się znane na całym świecie. Unikaj na mapie „czarnych plam”. Pokaż uczniom, że każdy kontynent czy obszar geograficzny jest sobie równorzędny. Pozwól uczniom proponować swoje przykłady.</a:t>
            </a:r>
            <a:endParaRPr b="0" sz="1804"/>
          </a:p>
          <a:p>
            <a:pPr indent="-329921" lvl="0" marL="343080" rtl="0" algn="just">
              <a:lnSpc>
                <a:spcPct val="80000"/>
              </a:lnSpc>
              <a:spcBef>
                <a:spcPts val="400"/>
              </a:spcBef>
              <a:spcAft>
                <a:spcPts val="0"/>
              </a:spcAft>
              <a:buSzPts val="1804"/>
              <a:buChar char="•"/>
            </a:pPr>
            <a:r>
              <a:rPr b="0" lang="pt-PT" sz="1804"/>
              <a:t>Wprowadzaj do programu nauczania treści z zakresu wielokulturowości.</a:t>
            </a:r>
            <a:endParaRPr b="0" sz="1804"/>
          </a:p>
          <a:p>
            <a:pPr indent="-329921" lvl="0" marL="343080" rtl="0" algn="just">
              <a:lnSpc>
                <a:spcPct val="80000"/>
              </a:lnSpc>
              <a:spcBef>
                <a:spcPts val="400"/>
              </a:spcBef>
              <a:spcAft>
                <a:spcPts val="0"/>
              </a:spcAft>
              <a:buSzPts val="1804"/>
              <a:buChar char="•"/>
            </a:pPr>
            <a:r>
              <a:rPr b="0" lang="pt-PT" sz="1804"/>
              <a:t>Angażuj do współpracy przedstawicieli mniejszości narodowych.</a:t>
            </a:r>
            <a:endParaRPr b="0" sz="1804"/>
          </a:p>
          <a:p>
            <a:pPr indent="-329921" lvl="0" marL="343080" rtl="0" algn="just">
              <a:lnSpc>
                <a:spcPct val="80000"/>
              </a:lnSpc>
              <a:spcBef>
                <a:spcPts val="400"/>
              </a:spcBef>
              <a:spcAft>
                <a:spcPts val="0"/>
              </a:spcAft>
              <a:buSzPts val="1804"/>
              <a:buChar char="•"/>
            </a:pPr>
            <a:r>
              <a:rPr b="0" lang="pt-PT" sz="1804"/>
              <a:t>Stwórz uczniom przestrzeń i możliwości do samodzielnych poszukiwań</a:t>
            </a:r>
            <a:endParaRPr b="0" sz="1804"/>
          </a:p>
          <a:p>
            <a:pPr indent="-329921" lvl="0" marL="343080" rtl="0" algn="just">
              <a:lnSpc>
                <a:spcPct val="80000"/>
              </a:lnSpc>
              <a:spcBef>
                <a:spcPts val="400"/>
              </a:spcBef>
              <a:spcAft>
                <a:spcPts val="0"/>
              </a:spcAft>
              <a:buSzPts val="1804"/>
              <a:buChar char="•"/>
            </a:pPr>
            <a:r>
              <a:rPr b="0" lang="pt-PT" sz="1804"/>
              <a:t> i zdobywania wiedzy na temat lokalizacji, historii, kultury, współczesnych warunkach życia i kluczowych problemach konkretnych grup mniejszościowych.</a:t>
            </a:r>
            <a:endParaRPr b="0" sz="1804"/>
          </a:p>
          <a:p>
            <a:pPr indent="-228600" lvl="0" marL="342900" rtl="0" algn="just">
              <a:lnSpc>
                <a:spcPct val="80000"/>
              </a:lnSpc>
              <a:spcBef>
                <a:spcPts val="360"/>
              </a:spcBef>
              <a:spcAft>
                <a:spcPts val="0"/>
              </a:spcAft>
              <a:buSzPts val="1165"/>
              <a:buFont typeface="Arial"/>
              <a:buNone/>
            </a:pPr>
            <a:r>
              <a:t/>
            </a:r>
            <a:endParaRPr sz="1200"/>
          </a:p>
          <a:p>
            <a:pPr indent="-228600" lvl="0" marL="457200" rtl="0" algn="just">
              <a:lnSpc>
                <a:spcPct val="80000"/>
              </a:lnSpc>
              <a:spcBef>
                <a:spcPts val="360"/>
              </a:spcBef>
              <a:spcAft>
                <a:spcPts val="0"/>
              </a:spcAft>
              <a:buSzPts val="1165"/>
              <a:buNone/>
            </a:pPr>
            <a:r>
              <a:t/>
            </a:r>
            <a:endParaRPr b="0" sz="1200"/>
          </a:p>
          <a:p>
            <a:pPr indent="-228600" lvl="0" marL="457200" rtl="0" algn="just">
              <a:lnSpc>
                <a:spcPct val="80000"/>
              </a:lnSpc>
              <a:spcBef>
                <a:spcPts val="360"/>
              </a:spcBef>
              <a:spcAft>
                <a:spcPts val="0"/>
              </a:spcAft>
              <a:buSzPts val="1165"/>
              <a:buNone/>
            </a:pPr>
            <a:r>
              <a:t/>
            </a:r>
            <a:endParaRPr sz="1200"/>
          </a:p>
          <a:p>
            <a:pPr indent="-228600" lvl="0" marL="457200" rtl="0" algn="just">
              <a:lnSpc>
                <a:spcPct val="80000"/>
              </a:lnSpc>
              <a:spcBef>
                <a:spcPts val="360"/>
              </a:spcBef>
              <a:spcAft>
                <a:spcPts val="0"/>
              </a:spcAft>
              <a:buSzPts val="1165"/>
              <a:buNone/>
            </a:pPr>
            <a:r>
              <a:t/>
            </a:r>
            <a:endParaRPr b="0" sz="1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pt-PT">
                <a:latin typeface="Calibri"/>
                <a:ea typeface="Calibri"/>
                <a:cs typeface="Calibri"/>
                <a:sym typeface="Calibri"/>
              </a:rPr>
              <a:t>DZIAŁANIA KORYGUJĄCE</a:t>
            </a:r>
            <a:endParaRPr/>
          </a:p>
        </p:txBody>
      </p:sp>
      <p:sp>
        <p:nvSpPr>
          <p:cNvPr id="188" name="Google Shape;188;p14"/>
          <p:cNvSpPr txBox="1"/>
          <p:nvPr>
            <p:ph idx="1" type="body"/>
          </p:nvPr>
        </p:nvSpPr>
        <p:spPr>
          <a:xfrm>
            <a:off x="457200" y="1666425"/>
            <a:ext cx="7620000" cy="4459800"/>
          </a:xfrm>
          <a:prstGeom prst="rect">
            <a:avLst/>
          </a:prstGeom>
          <a:noFill/>
          <a:ln>
            <a:noFill/>
          </a:ln>
        </p:spPr>
        <p:txBody>
          <a:bodyPr anchorCtr="0" anchor="t" bIns="45700" lIns="91425" spcFirstLastPara="1" rIns="91425" wrap="square" tIns="45700">
            <a:noAutofit/>
          </a:bodyPr>
          <a:lstStyle/>
          <a:p>
            <a:pPr indent="-330200" lvl="0" marL="457200" rtl="0" algn="just">
              <a:lnSpc>
                <a:spcPct val="100000"/>
              </a:lnSpc>
              <a:spcBef>
                <a:spcPts val="0"/>
              </a:spcBef>
              <a:spcAft>
                <a:spcPts val="0"/>
              </a:spcAft>
              <a:buSzPts val="1600"/>
              <a:buChar char="➢"/>
            </a:pPr>
            <a:r>
              <a:rPr b="0" lang="pt-PT" sz="1600"/>
              <a:t>Zorganizuj zajęcia tak, aby zapobiec nadmiernemu pobudzeniu ucznia. </a:t>
            </a:r>
            <a:endParaRPr b="0" sz="1600"/>
          </a:p>
          <a:p>
            <a:pPr indent="-330200" lvl="0" marL="457200" rtl="0" algn="just">
              <a:lnSpc>
                <a:spcPct val="100000"/>
              </a:lnSpc>
              <a:spcBef>
                <a:spcPts val="0"/>
              </a:spcBef>
              <a:spcAft>
                <a:spcPts val="0"/>
              </a:spcAft>
              <a:buSzPts val="1600"/>
              <a:buFont typeface="Calibri"/>
              <a:buChar char="➢"/>
            </a:pPr>
            <a:r>
              <a:rPr b="0" lang="pt-PT" sz="1600"/>
              <a:t>Podaj uczniowi kryteria podejmowania decyzji, np: </a:t>
            </a:r>
            <a:endParaRPr b="0" sz="1600"/>
          </a:p>
          <a:p>
            <a:pPr indent="0" lvl="0" marL="914400" rtl="0" algn="just">
              <a:lnSpc>
                <a:spcPct val="100000"/>
              </a:lnSpc>
              <a:spcBef>
                <a:spcPts val="879"/>
              </a:spcBef>
              <a:spcAft>
                <a:spcPts val="0"/>
              </a:spcAft>
              <a:buNone/>
            </a:pPr>
            <a:r>
              <a:rPr b="0" lang="pt-PT" sz="1600"/>
              <a:t>a) wzięcie pod uwagę, jak może to wpłynąć na inne osoby; </a:t>
            </a:r>
            <a:endParaRPr b="0" sz="1600"/>
          </a:p>
          <a:p>
            <a:pPr indent="0" lvl="0" marL="914400" rtl="0" algn="just">
              <a:lnSpc>
                <a:spcPct val="100000"/>
              </a:lnSpc>
              <a:spcBef>
                <a:spcPts val="879"/>
              </a:spcBef>
              <a:spcAft>
                <a:spcPts val="0"/>
              </a:spcAft>
              <a:buNone/>
            </a:pPr>
            <a:r>
              <a:rPr b="0" lang="pt-PT" sz="1600"/>
              <a:t>b) rozważenie możliwych konsekwencji; </a:t>
            </a:r>
            <a:endParaRPr b="0" sz="1600"/>
          </a:p>
          <a:p>
            <a:pPr indent="0" lvl="0" marL="914400" rtl="0" algn="just">
              <a:lnSpc>
                <a:spcPct val="100000"/>
              </a:lnSpc>
              <a:spcBef>
                <a:spcPts val="879"/>
              </a:spcBef>
              <a:spcAft>
                <a:spcPts val="0"/>
              </a:spcAft>
              <a:buNone/>
            </a:pPr>
            <a:r>
              <a:rPr b="0" lang="pt-PT" sz="1600"/>
              <a:t>c) wzięcie pod uwagę różnych sposobów działania; </a:t>
            </a:r>
            <a:endParaRPr b="0" sz="1600"/>
          </a:p>
          <a:p>
            <a:pPr indent="0" lvl="0" marL="914400" rtl="0" algn="just">
              <a:lnSpc>
                <a:spcPct val="100000"/>
              </a:lnSpc>
              <a:spcBef>
                <a:spcPts val="879"/>
              </a:spcBef>
              <a:spcAft>
                <a:spcPts val="0"/>
              </a:spcAft>
              <a:buNone/>
            </a:pPr>
            <a:r>
              <a:rPr b="0" lang="pt-PT" sz="1600"/>
              <a:t>d) dokładna ocena konkretnej sytuacji; </a:t>
            </a:r>
            <a:endParaRPr b="0" sz="1600"/>
          </a:p>
          <a:p>
            <a:pPr indent="0" lvl="0" marL="914400" rtl="0" algn="just">
              <a:lnSpc>
                <a:spcPct val="100000"/>
              </a:lnSpc>
              <a:spcBef>
                <a:spcPts val="879"/>
              </a:spcBef>
              <a:spcAft>
                <a:spcPts val="0"/>
              </a:spcAft>
              <a:buNone/>
            </a:pPr>
            <a:r>
              <a:rPr b="0" lang="pt-PT" sz="1600"/>
              <a:t>e) podjęcie decyzji, jaki sposób działania jest najlepszy dla danego ucznia.</a:t>
            </a:r>
            <a:endParaRPr b="0" sz="1600"/>
          </a:p>
          <a:p>
            <a:pPr indent="0" lvl="0" marL="914400" rtl="0" algn="just">
              <a:lnSpc>
                <a:spcPct val="100000"/>
              </a:lnSpc>
              <a:spcBef>
                <a:spcPts val="879"/>
              </a:spcBef>
              <a:spcAft>
                <a:spcPts val="0"/>
              </a:spcAft>
              <a:buNone/>
            </a:pPr>
            <a:r>
              <a:rPr b="0" lang="pt-PT" sz="1600"/>
              <a:t>Modeluj te kroki samodzielnie w klasie.</a:t>
            </a:r>
            <a:r>
              <a:rPr lang="pt-PT" sz="1600"/>
              <a:t> </a:t>
            </a:r>
            <a:endParaRPr sz="1600"/>
          </a:p>
          <a:p>
            <a:pPr indent="-330200" lvl="0" marL="457200" rtl="0" algn="just">
              <a:lnSpc>
                <a:spcPct val="100000"/>
              </a:lnSpc>
              <a:spcBef>
                <a:spcPts val="879"/>
              </a:spcBef>
              <a:spcAft>
                <a:spcPts val="0"/>
              </a:spcAft>
              <a:buSzPts val="1600"/>
              <a:buFont typeface="Calibri"/>
              <a:buChar char="➢"/>
            </a:pPr>
            <a:r>
              <a:rPr b="0" lang="pt-PT" sz="1600"/>
              <a:t>Zapewnij wizualne przypomnienia o tym, jak unikać impulsywnych zachowań, np.  umieść na biurku ucznia kartkę z napisem ZATRZYMAJ SIĘ, POMYŚL, DZIAŁAJ. </a:t>
            </a:r>
            <a:endParaRPr b="0" sz="1600"/>
          </a:p>
          <a:p>
            <a:pPr indent="-330200" lvl="0" marL="457200" rtl="0" algn="just">
              <a:lnSpc>
                <a:spcPct val="100000"/>
              </a:lnSpc>
              <a:spcBef>
                <a:spcPts val="0"/>
              </a:spcBef>
              <a:spcAft>
                <a:spcPts val="0"/>
              </a:spcAft>
              <a:buSzPts val="1600"/>
              <a:buChar char="➢"/>
            </a:pPr>
            <a:r>
              <a:rPr b="0" lang="pt-PT" sz="1600"/>
              <a:t>Jeśli to konieczne, opracuj kontrakt z uczniem.</a:t>
            </a:r>
            <a:endParaRPr b="0" sz="1600"/>
          </a:p>
          <a:p>
            <a:pPr indent="-330200" lvl="0" marL="457200" rtl="0" algn="just">
              <a:lnSpc>
                <a:spcPct val="100000"/>
              </a:lnSpc>
              <a:spcBef>
                <a:spcPts val="0"/>
              </a:spcBef>
              <a:spcAft>
                <a:spcPts val="0"/>
              </a:spcAft>
              <a:buSzPts val="1600"/>
              <a:buFont typeface="Calibri"/>
              <a:buChar char="➢"/>
            </a:pPr>
            <a:r>
              <a:rPr b="0" lang="pt-PT" sz="1600"/>
              <a:t>Podkreślenie modeli kontroli impulsywności wśród rówieśników. </a:t>
            </a:r>
            <a:endParaRPr b="0" sz="1600"/>
          </a:p>
          <a:p>
            <a:pPr indent="0" lvl="0" marL="457200" rtl="0" algn="just">
              <a:lnSpc>
                <a:spcPct val="100000"/>
              </a:lnSpc>
              <a:spcBef>
                <a:spcPts val="879"/>
              </a:spcBef>
              <a:spcAft>
                <a:spcPts val="0"/>
              </a:spcAft>
              <a:buNone/>
            </a:pPr>
            <a:r>
              <a:rPr b="0" lang="pt-PT" sz="1600"/>
              <a:t>Posadź ucznia w pobliżu takich modeli. </a:t>
            </a:r>
            <a:endParaRPr b="0" sz="1600"/>
          </a:p>
          <a:p>
            <a:pPr indent="-355600" lvl="0" marL="457200" rtl="0" algn="just">
              <a:lnSpc>
                <a:spcPct val="100000"/>
              </a:lnSpc>
              <a:spcBef>
                <a:spcPts val="879"/>
              </a:spcBef>
              <a:spcAft>
                <a:spcPts val="0"/>
              </a:spcAft>
              <a:buSzPts val="2000"/>
              <a:buChar char="➢"/>
            </a:pPr>
            <a:r>
              <a:rPr b="0" lang="pt-PT" sz="1600"/>
              <a:t>Upewnij się, że twoje obawy zostały  skutecznie zakomunikowane rodzicom</a:t>
            </a:r>
            <a:r>
              <a:rPr b="0" lang="pt-PT" sz="1800"/>
              <a:t>. </a:t>
            </a:r>
            <a:endParaRPr b="0" sz="1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7"/>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pt-PT" sz="3600">
                <a:solidFill>
                  <a:srgbClr val="08A5EF"/>
                </a:solidFill>
                <a:latin typeface="Calibri"/>
                <a:ea typeface="Calibri"/>
                <a:cs typeface="Calibri"/>
                <a:sym typeface="Calibri"/>
              </a:rPr>
              <a:t>PRACA Z UCZNIEM IMPULSYWNYM</a:t>
            </a:r>
            <a:endParaRPr/>
          </a:p>
        </p:txBody>
      </p:sp>
      <p:sp>
        <p:nvSpPr>
          <p:cNvPr id="195" name="Google Shape;195;p27"/>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228600" lvl="0" marL="457200" rtl="0" algn="ctr">
              <a:lnSpc>
                <a:spcPct val="100000"/>
              </a:lnSpc>
              <a:spcBef>
                <a:spcPts val="400"/>
              </a:spcBef>
              <a:spcAft>
                <a:spcPts val="0"/>
              </a:spcAft>
              <a:buSzPts val="2000"/>
              <a:buNone/>
            </a:pPr>
            <a:r>
              <a:rPr lang="pt-PT"/>
              <a:t> </a:t>
            </a:r>
            <a:endParaRPr/>
          </a:p>
        </p:txBody>
      </p:sp>
      <p:pic>
        <p:nvPicPr>
          <p:cNvPr id="196" name="Google Shape;196;p27"/>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197" name="Google Shape;197;p27"/>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pt-PT" sz="1400" u="none" cap="none" strike="noStrike">
                <a:solidFill>
                  <a:srgbClr val="000000"/>
                </a:solidFill>
                <a:latin typeface="Arial"/>
                <a:ea typeface="Arial"/>
                <a:cs typeface="Arial"/>
                <a:sym typeface="Arial"/>
              </a:rPr>
              <a:t>ERASMUS + 2019-1-PL01- KA201-06486</a:t>
            </a:r>
            <a:endParaRPr b="0" i="0" sz="1050" u="none" cap="none" strike="noStrike">
              <a:solidFill>
                <a:schemeClr val="lt2"/>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8"/>
          <p:cNvSpPr txBox="1"/>
          <p:nvPr>
            <p:ph type="title"/>
          </p:nvPr>
        </p:nvSpPr>
        <p:spPr>
          <a:xfrm>
            <a:off x="457200" y="152718"/>
            <a:ext cx="7211144"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a:t>Historia z piłką</a:t>
            </a:r>
            <a:endParaRPr/>
          </a:p>
        </p:txBody>
      </p:sp>
      <p:sp>
        <p:nvSpPr>
          <p:cNvPr id="203" name="Google Shape;203;p28"/>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Autofit/>
          </a:bodyPr>
          <a:lstStyle/>
          <a:p>
            <a:pPr indent="-469179" lvl="0" marL="457200" rtl="0" algn="just">
              <a:spcBef>
                <a:spcPts val="0"/>
              </a:spcBef>
              <a:spcAft>
                <a:spcPts val="0"/>
              </a:spcAft>
              <a:buSzPts val="2000"/>
              <a:buChar char="•"/>
            </a:pPr>
            <a:r>
              <a:rPr b="0" lang="pt-PT"/>
              <a:t>Piotrek przyniósł do szkoły piłkę. </a:t>
            </a:r>
            <a:endParaRPr b="0"/>
          </a:p>
          <a:p>
            <a:pPr indent="-469179" lvl="0" marL="457200" rtl="0" algn="just">
              <a:spcBef>
                <a:spcPts val="400"/>
              </a:spcBef>
              <a:spcAft>
                <a:spcPts val="0"/>
              </a:spcAft>
              <a:buSzPts val="2000"/>
              <a:buChar char="•"/>
            </a:pPr>
            <a:r>
              <a:rPr b="0" lang="pt-PT"/>
              <a:t>Dwóch przyjaciół postanowiło </a:t>
            </a:r>
            <a:r>
              <a:rPr b="0" lang="pt-PT"/>
              <a:t>z nim </a:t>
            </a:r>
            <a:r>
              <a:rPr b="0" lang="pt-PT"/>
              <a:t>zagrać.</a:t>
            </a:r>
            <a:endParaRPr b="0"/>
          </a:p>
          <a:p>
            <a:pPr indent="-469179" lvl="0" marL="457200" rtl="0" algn="just">
              <a:spcBef>
                <a:spcPts val="400"/>
              </a:spcBef>
              <a:spcAft>
                <a:spcPts val="0"/>
              </a:spcAft>
              <a:buSzPts val="2000"/>
              <a:buChar char="•"/>
            </a:pPr>
            <a:r>
              <a:rPr b="0" lang="pt-PT"/>
              <a:t>Po 10 minutach gry Janek jest był zdenerwowany, ponieważ nie zdobył żadnego gola. </a:t>
            </a:r>
            <a:endParaRPr b="0"/>
          </a:p>
          <a:p>
            <a:pPr indent="-469179" lvl="0" marL="457200" rtl="0" algn="just">
              <a:spcBef>
                <a:spcPts val="400"/>
              </a:spcBef>
              <a:spcAft>
                <a:spcPts val="0"/>
              </a:spcAft>
              <a:buSzPts val="2000"/>
              <a:buChar char="•"/>
            </a:pPr>
            <a:r>
              <a:rPr b="0" lang="pt-PT"/>
              <a:t>Janek stał się agresywny wobec swoich przyjaciół. </a:t>
            </a:r>
            <a:endParaRPr b="0"/>
          </a:p>
          <a:p>
            <a:pPr indent="-469179" lvl="0" marL="457200" rtl="0" algn="just">
              <a:spcBef>
                <a:spcPts val="400"/>
              </a:spcBef>
              <a:spcAft>
                <a:spcPts val="0"/>
              </a:spcAft>
              <a:buSzPts val="2000"/>
              <a:buChar char="•"/>
            </a:pPr>
            <a:r>
              <a:rPr b="0" lang="pt-PT"/>
              <a:t>Kiedy odzyskał piłkę, podstawił Piotrkowi nogę, a ten upadł</a:t>
            </a:r>
            <a:endParaRPr b="0"/>
          </a:p>
          <a:p>
            <a:pPr indent="0" lvl="0" marL="457200" rtl="0" algn="just">
              <a:spcBef>
                <a:spcPts val="400"/>
              </a:spcBef>
              <a:spcAft>
                <a:spcPts val="0"/>
              </a:spcAft>
              <a:buNone/>
            </a:pPr>
            <a:r>
              <a:rPr b="0" lang="pt-PT"/>
              <a:t> i skaleczył kolano. </a:t>
            </a:r>
            <a:endParaRPr b="0"/>
          </a:p>
          <a:p>
            <a:pPr indent="-469179" lvl="0" marL="457200" rtl="0" algn="just">
              <a:spcBef>
                <a:spcPts val="400"/>
              </a:spcBef>
              <a:spcAft>
                <a:spcPts val="0"/>
              </a:spcAft>
              <a:buSzPts val="2000"/>
              <a:buChar char="•"/>
            </a:pPr>
            <a:r>
              <a:rPr b="0" lang="pt-PT"/>
              <a:t>Janek zdołał strzelić gola po tym, jak przewrócił Piotrka. </a:t>
            </a:r>
            <a:endParaRPr b="0"/>
          </a:p>
          <a:p>
            <a:pPr indent="-469179" lvl="0" marL="457200" rtl="0" algn="just">
              <a:spcBef>
                <a:spcPts val="400"/>
              </a:spcBef>
              <a:spcAft>
                <a:spcPts val="0"/>
              </a:spcAft>
              <a:buSzPts val="2000"/>
              <a:buChar char="•"/>
            </a:pPr>
            <a:r>
              <a:rPr b="0" lang="pt-PT"/>
              <a:t>Kiedy Janek uświadomił sobie co zrobił, próbował  przeprosić kolegę. </a:t>
            </a:r>
            <a:endParaRPr b="0"/>
          </a:p>
          <a:p>
            <a:pPr indent="-469179" lvl="0" marL="457200" rtl="0" algn="just">
              <a:spcBef>
                <a:spcPts val="400"/>
              </a:spcBef>
              <a:spcAft>
                <a:spcPts val="0"/>
              </a:spcAft>
              <a:buSzPts val="2000"/>
              <a:buChar char="•"/>
            </a:pPr>
            <a:r>
              <a:rPr b="0" lang="pt-PT"/>
              <a:t>Piotrek nie chciał już jednak słuchać przyjaciół i opuścił boisko, zabierając ze sobą piłkę.</a:t>
            </a:r>
            <a:endParaRPr b="0"/>
          </a:p>
          <a:p>
            <a:pPr indent="-228600" lvl="0" marL="457200" rtl="0" algn="just">
              <a:lnSpc>
                <a:spcPct val="80000"/>
              </a:lnSpc>
              <a:spcBef>
                <a:spcPts val="360"/>
              </a:spcBef>
              <a:spcAft>
                <a:spcPts val="0"/>
              </a:spcAft>
              <a:buSzPts val="4352"/>
              <a:buNone/>
            </a:pPr>
            <a:r>
              <a:t/>
            </a:r>
            <a:endParaRPr b="0" sz="28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9"/>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8A5EF"/>
              </a:buClr>
              <a:buSzPts val="4000"/>
              <a:buFont typeface="Calibri"/>
              <a:buNone/>
            </a:pPr>
            <a:r>
              <a:rPr b="1" lang="pt-PT" sz="3600">
                <a:solidFill>
                  <a:srgbClr val="08A5EF"/>
                </a:solidFill>
                <a:latin typeface="Calibri"/>
                <a:ea typeface="Calibri"/>
                <a:cs typeface="Calibri"/>
                <a:sym typeface="Calibri"/>
              </a:rPr>
              <a:t>PRACA Z UCZNIEM ZNĘCAJĄCYM SIĘ</a:t>
            </a:r>
            <a:endParaRPr b="1" sz="3600">
              <a:solidFill>
                <a:srgbClr val="08A5EF"/>
              </a:solidFill>
              <a:latin typeface="Calibri"/>
              <a:ea typeface="Calibri"/>
              <a:cs typeface="Calibri"/>
              <a:sym typeface="Calibri"/>
            </a:endParaRPr>
          </a:p>
        </p:txBody>
      </p:sp>
      <p:sp>
        <p:nvSpPr>
          <p:cNvPr id="210" name="Google Shape;210;p29"/>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2"/>
              </a:buClr>
              <a:buSzPts val="2000"/>
              <a:buNone/>
            </a:pPr>
            <a:r>
              <a:rPr lang="pt-PT"/>
              <a:t> </a:t>
            </a:r>
            <a:endParaRPr/>
          </a:p>
        </p:txBody>
      </p:sp>
      <p:pic>
        <p:nvPicPr>
          <p:cNvPr id="211" name="Google Shape;211;p29"/>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212" name="Google Shape;212;p29"/>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pt-PT" sz="1400" u="none" cap="none" strike="noStrike">
                <a:solidFill>
                  <a:schemeClr val="dk1"/>
                </a:solidFill>
                <a:latin typeface="Arial"/>
                <a:ea typeface="Arial"/>
                <a:cs typeface="Arial"/>
                <a:sym typeface="Arial"/>
              </a:rPr>
              <a:t>ERASMUS + 2019-1-PL01- KA201-06486</a:t>
            </a:r>
            <a:endParaRPr b="0" i="0" sz="1050" u="none" cap="none" strike="noStrike">
              <a:solidFill>
                <a:schemeClr val="dk2"/>
              </a:solidFill>
              <a:latin typeface="Arial"/>
              <a:ea typeface="Arial"/>
              <a:cs typeface="Arial"/>
              <a:sym typeface="Arial"/>
            </a:endParaRPr>
          </a:p>
        </p:txBody>
      </p:sp>
      <p:sp>
        <p:nvSpPr>
          <p:cNvPr id="213" name="Google Shape;213;p29"/>
          <p:cNvSpPr/>
          <p:nvPr/>
        </p:nvSpPr>
        <p:spPr>
          <a:xfrm>
            <a:off x="500034" y="6286520"/>
            <a:ext cx="810177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d25e6645ec_1_21"/>
          <p:cNvSpPr txBox="1"/>
          <p:nvPr>
            <p:ph type="title"/>
          </p:nvPr>
        </p:nvSpPr>
        <p:spPr>
          <a:xfrm>
            <a:off x="457200" y="0"/>
            <a:ext cx="7730700" cy="16344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ZNACZENIE RELACJI RÓWIEŚNICZYCH</a:t>
            </a:r>
            <a:endParaRPr>
              <a:latin typeface="Calibri"/>
              <a:ea typeface="Calibri"/>
              <a:cs typeface="Calibri"/>
              <a:sym typeface="Calibri"/>
            </a:endParaRPr>
          </a:p>
        </p:txBody>
      </p:sp>
      <p:sp>
        <p:nvSpPr>
          <p:cNvPr id="219" name="Google Shape;219;gd25e6645ec_1_21"/>
          <p:cNvSpPr txBox="1"/>
          <p:nvPr>
            <p:ph idx="1" type="body"/>
          </p:nvPr>
        </p:nvSpPr>
        <p:spPr>
          <a:xfrm>
            <a:off x="179512" y="3645899"/>
            <a:ext cx="8280900" cy="2839800"/>
          </a:xfrm>
          <a:prstGeom prst="rect">
            <a:avLst/>
          </a:prstGeom>
          <a:noFill/>
          <a:ln>
            <a:noFill/>
          </a:ln>
        </p:spPr>
        <p:txBody>
          <a:bodyPr anchorCtr="0" anchor="t" bIns="45700" lIns="91425" spcFirstLastPara="1" rIns="91425" wrap="square" tIns="45700">
            <a:normAutofit/>
          </a:bodyPr>
          <a:lstStyle/>
          <a:p>
            <a:pPr indent="0" lvl="0" marL="457200" rtl="0" algn="l">
              <a:lnSpc>
                <a:spcPct val="80000"/>
              </a:lnSpc>
              <a:spcBef>
                <a:spcPts val="0"/>
              </a:spcBef>
              <a:spcAft>
                <a:spcPts val="0"/>
              </a:spcAft>
              <a:buNone/>
            </a:pPr>
            <a:r>
              <a:t/>
            </a:r>
            <a:endParaRPr b="0">
              <a:latin typeface="Calibri"/>
              <a:ea typeface="Calibri"/>
              <a:cs typeface="Calibri"/>
              <a:sym typeface="Calibri"/>
            </a:endParaRPr>
          </a:p>
          <a:p>
            <a:pPr indent="0" lvl="0" marL="0" rtl="0" algn="just">
              <a:lnSpc>
                <a:spcPct val="100000"/>
              </a:lnSpc>
              <a:spcBef>
                <a:spcPts val="0"/>
              </a:spcBef>
              <a:spcAft>
                <a:spcPts val="0"/>
              </a:spcAft>
              <a:buNone/>
            </a:pPr>
            <a:r>
              <a:rPr b="0" lang="pt-PT"/>
              <a:t>Rówieśnicy stanowią źródło informacji o normach i regułach społecznych. Są zatem istotnym czynnikiem wzmacniającym zachowania społeczne oraz korygującym zachowania aspołeczne. </a:t>
            </a:r>
            <a:endParaRPr b="0"/>
          </a:p>
          <a:p>
            <a:pPr indent="0" lvl="0" marL="0" rtl="0" algn="just">
              <a:lnSpc>
                <a:spcPct val="100000"/>
              </a:lnSpc>
              <a:spcBef>
                <a:spcPts val="0"/>
              </a:spcBef>
              <a:spcAft>
                <a:spcPts val="0"/>
              </a:spcAft>
              <a:buNone/>
            </a:pPr>
            <a:r>
              <a:t/>
            </a:r>
            <a:endParaRPr b="0"/>
          </a:p>
          <a:p>
            <a:pPr indent="0" lvl="0" marL="0" rtl="0" algn="just">
              <a:lnSpc>
                <a:spcPct val="100000"/>
              </a:lnSpc>
              <a:spcBef>
                <a:spcPts val="0"/>
              </a:spcBef>
              <a:spcAft>
                <a:spcPts val="0"/>
              </a:spcAft>
              <a:buNone/>
            </a:pPr>
            <a:r>
              <a:rPr b="0" lang="pt-PT"/>
              <a:t>Rówieśnicy stanowią wzorzec, do którego uczniowie mogą się odwoływać, określając własną samoocenę. </a:t>
            </a:r>
            <a:endParaRPr b="0" sz="2800"/>
          </a:p>
        </p:txBody>
      </p:sp>
      <p:pic>
        <p:nvPicPr>
          <p:cNvPr id="220" name="Google Shape;220;gd25e6645ec_1_21"/>
          <p:cNvPicPr preferRelativeResize="0"/>
          <p:nvPr/>
        </p:nvPicPr>
        <p:blipFill rotWithShape="1">
          <a:blip r:embed="rId3">
            <a:alphaModFix/>
          </a:blip>
          <a:srcRect b="0" l="0" r="0" t="0"/>
          <a:stretch/>
        </p:blipFill>
        <p:spPr>
          <a:xfrm>
            <a:off x="643610" y="1672093"/>
            <a:ext cx="2952328" cy="1969179"/>
          </a:xfrm>
          <a:prstGeom prst="rect">
            <a:avLst/>
          </a:prstGeom>
          <a:noFill/>
          <a:ln>
            <a:noFill/>
          </a:ln>
        </p:spPr>
      </p:pic>
      <p:sp>
        <p:nvSpPr>
          <p:cNvPr id="221" name="Google Shape;221;gd25e6645ec_1_21"/>
          <p:cNvSpPr txBox="1"/>
          <p:nvPr/>
        </p:nvSpPr>
        <p:spPr>
          <a:xfrm>
            <a:off x="3419872" y="1524319"/>
            <a:ext cx="5173800" cy="2264700"/>
          </a:xfrm>
          <a:prstGeom prst="rect">
            <a:avLst/>
          </a:prstGeom>
          <a:noFill/>
          <a:ln>
            <a:noFill/>
          </a:ln>
        </p:spPr>
        <p:txBody>
          <a:bodyPr anchorCtr="0" anchor="t" bIns="45700" lIns="91425" spcFirstLastPara="1" rIns="91425" wrap="square" tIns="45700">
            <a:normAutofit/>
          </a:bodyPr>
          <a:lstStyle/>
          <a:p>
            <a:pPr indent="0" lvl="0" marL="269999" rtl="0" algn="just">
              <a:lnSpc>
                <a:spcPct val="100000"/>
              </a:lnSpc>
              <a:spcBef>
                <a:spcPts val="0"/>
              </a:spcBef>
              <a:spcAft>
                <a:spcPts val="0"/>
              </a:spcAft>
              <a:buNone/>
            </a:pPr>
            <a:r>
              <a:rPr lang="pt-PT" sz="2000">
                <a:solidFill>
                  <a:schemeClr val="dk1"/>
                </a:solidFill>
              </a:rPr>
              <a:t>Interakcje rówieśnicze pełnią istotne funkcje rozwojowe. Interakcje dziecka </a:t>
            </a:r>
            <a:endParaRPr sz="2000">
              <a:solidFill>
                <a:schemeClr val="dk1"/>
              </a:solidFill>
            </a:endParaRPr>
          </a:p>
          <a:p>
            <a:pPr indent="0" lvl="0" marL="269999" rtl="0" algn="just">
              <a:lnSpc>
                <a:spcPct val="100000"/>
              </a:lnSpc>
              <a:spcBef>
                <a:spcPts val="0"/>
              </a:spcBef>
              <a:spcAft>
                <a:spcPts val="0"/>
              </a:spcAft>
              <a:buNone/>
            </a:pPr>
            <a:r>
              <a:rPr lang="pt-PT" sz="2000">
                <a:solidFill>
                  <a:schemeClr val="dk1"/>
                </a:solidFill>
              </a:rPr>
              <a:t>z rówieśnikami są zazwyczaj naturalne </a:t>
            </a:r>
            <a:endParaRPr sz="2000">
              <a:solidFill>
                <a:schemeClr val="dk1"/>
              </a:solidFill>
            </a:endParaRPr>
          </a:p>
          <a:p>
            <a:pPr indent="0" lvl="0" marL="269999" rtl="0" algn="just">
              <a:lnSpc>
                <a:spcPct val="100000"/>
              </a:lnSpc>
              <a:spcBef>
                <a:spcPts val="0"/>
              </a:spcBef>
              <a:spcAft>
                <a:spcPts val="0"/>
              </a:spcAft>
              <a:buNone/>
            </a:pPr>
            <a:r>
              <a:rPr lang="pt-PT" sz="2000">
                <a:solidFill>
                  <a:schemeClr val="dk1"/>
                </a:solidFill>
              </a:rPr>
              <a:t>i dobrowolne w przeciwieństwie do interakcji z dorosłymi, stwarzają tym samym okazję do rozwijania nowych umiejętności społecznych.</a:t>
            </a:r>
            <a:endParaRPr i="0" sz="1400" u="none" cap="none" strike="noStrike">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d25e6645ec_1_28"/>
          <p:cNvSpPr txBox="1"/>
          <p:nvPr>
            <p:ph type="title"/>
          </p:nvPr>
        </p:nvSpPr>
        <p:spPr>
          <a:xfrm>
            <a:off x="304450" y="865250"/>
            <a:ext cx="7835400" cy="6591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Font typeface="Arial"/>
              <a:buNone/>
            </a:pPr>
            <a:r>
              <a:rPr lang="pt-PT" sz="3640">
                <a:latin typeface="Calibri"/>
                <a:ea typeface="Calibri"/>
                <a:cs typeface="Calibri"/>
                <a:sym typeface="Calibri"/>
              </a:rPr>
              <a:t>ZNACZENIE RELACJI RÓWIEŚNICZYCH</a:t>
            </a:r>
            <a:endParaRPr sz="3640"/>
          </a:p>
        </p:txBody>
      </p:sp>
      <p:sp>
        <p:nvSpPr>
          <p:cNvPr id="227" name="Google Shape;227;gd25e6645ec_1_28"/>
          <p:cNvSpPr txBox="1"/>
          <p:nvPr>
            <p:ph idx="1" type="body"/>
          </p:nvPr>
        </p:nvSpPr>
        <p:spPr>
          <a:xfrm>
            <a:off x="457200" y="1752600"/>
            <a:ext cx="4474800" cy="2418900"/>
          </a:xfrm>
          <a:prstGeom prst="rect">
            <a:avLst/>
          </a:prstGeom>
          <a:noFill/>
          <a:ln>
            <a:noFill/>
          </a:ln>
        </p:spPr>
        <p:txBody>
          <a:bodyPr anchorCtr="0" anchor="t" bIns="45700" lIns="91425" spcFirstLastPara="1" rIns="0" wrap="square" tIns="45700">
            <a:normAutofit lnSpcReduction="10000"/>
          </a:bodyPr>
          <a:lstStyle/>
          <a:p>
            <a:pPr indent="0" lvl="0" marL="0" marR="0" rtl="0" algn="just">
              <a:lnSpc>
                <a:spcPct val="100000"/>
              </a:lnSpc>
              <a:spcBef>
                <a:spcPts val="0"/>
              </a:spcBef>
              <a:spcAft>
                <a:spcPts val="0"/>
              </a:spcAft>
              <a:buNone/>
            </a:pPr>
            <a:r>
              <a:rPr b="0" lang="pt-PT"/>
              <a:t>Nauczyciele, aby stworzyć optymalne warunki uczenia się powinni zaspokajać zarówno potrzeby emocjonalne, jak i społeczne uczniów. Muszą oni mieć świadomość znaczenia relacji rówieśniczych.</a:t>
            </a:r>
            <a:endParaRPr b="0"/>
          </a:p>
          <a:p>
            <a:pPr indent="0" lvl="0" marL="0" rtl="0" algn="just">
              <a:lnSpc>
                <a:spcPct val="100000"/>
              </a:lnSpc>
              <a:spcBef>
                <a:spcPts val="0"/>
              </a:spcBef>
              <a:spcAft>
                <a:spcPts val="0"/>
              </a:spcAft>
              <a:buNone/>
            </a:pPr>
            <a:r>
              <a:t/>
            </a:r>
            <a:endParaRPr b="0"/>
          </a:p>
          <a:p>
            <a:pPr indent="0" lvl="0" marL="0" rtl="0" algn="just">
              <a:lnSpc>
                <a:spcPct val="100000"/>
              </a:lnSpc>
              <a:spcBef>
                <a:spcPts val="0"/>
              </a:spcBef>
              <a:spcAft>
                <a:spcPts val="0"/>
              </a:spcAft>
              <a:buNone/>
            </a:pPr>
            <a:r>
              <a:t/>
            </a:r>
            <a:endParaRPr b="0"/>
          </a:p>
          <a:p>
            <a:pPr indent="0" lvl="0" marL="0" marR="0" rtl="0" algn="just">
              <a:lnSpc>
                <a:spcPct val="100000"/>
              </a:lnSpc>
              <a:spcBef>
                <a:spcPts val="0"/>
              </a:spcBef>
              <a:spcAft>
                <a:spcPts val="0"/>
              </a:spcAft>
              <a:buNone/>
            </a:pPr>
            <a:r>
              <a:rPr b="0" lang="pt-PT"/>
              <a:t>Nauczyciele mogą wpływać na relacje społeczne uczniów poprzez inicjowanie pracy w grupach oraz  tworzenie projektów umożliwiających uczniom współpracę.</a:t>
            </a:r>
            <a:endParaRPr b="0" sz="2200"/>
          </a:p>
        </p:txBody>
      </p:sp>
      <p:pic>
        <p:nvPicPr>
          <p:cNvPr id="228" name="Google Shape;228;gd25e6645ec_1_28"/>
          <p:cNvPicPr preferRelativeResize="0"/>
          <p:nvPr/>
        </p:nvPicPr>
        <p:blipFill rotWithShape="1">
          <a:blip r:embed="rId3">
            <a:alphaModFix/>
          </a:blip>
          <a:srcRect b="0" l="0" r="0" t="0"/>
          <a:stretch/>
        </p:blipFill>
        <p:spPr>
          <a:xfrm>
            <a:off x="5464071" y="4437125"/>
            <a:ext cx="3350929" cy="2230000"/>
          </a:xfrm>
          <a:prstGeom prst="rect">
            <a:avLst/>
          </a:prstGeom>
          <a:noFill/>
          <a:ln>
            <a:noFill/>
          </a:ln>
        </p:spPr>
      </p:pic>
      <p:sp>
        <p:nvSpPr>
          <p:cNvPr id="229" name="Google Shape;229;gd25e6645ec_1_28"/>
          <p:cNvSpPr txBox="1"/>
          <p:nvPr/>
        </p:nvSpPr>
        <p:spPr>
          <a:xfrm>
            <a:off x="457200" y="4437125"/>
            <a:ext cx="4782300" cy="2116500"/>
          </a:xfrm>
          <a:prstGeom prst="rect">
            <a:avLst/>
          </a:prstGeom>
          <a:noFill/>
          <a:ln>
            <a:noFill/>
          </a:ln>
        </p:spPr>
        <p:txBody>
          <a:bodyPr anchorCtr="0" anchor="t" bIns="45700" lIns="91425" spcFirstLastPara="1" rIns="91425" wrap="square" tIns="45700">
            <a:normAutofit/>
          </a:bodyPr>
          <a:lstStyle/>
          <a:p>
            <a:pPr indent="0" lvl="0" marL="0" rtl="0" algn="just">
              <a:spcBef>
                <a:spcPts val="0"/>
              </a:spcBef>
              <a:spcAft>
                <a:spcPts val="0"/>
              </a:spcAft>
              <a:buNone/>
            </a:pPr>
            <a:r>
              <a:rPr lang="pt-PT" sz="2000">
                <a:solidFill>
                  <a:schemeClr val="dk1"/>
                </a:solidFill>
              </a:rPr>
              <a:t>Nauczyciele powinni rozpoznawać </a:t>
            </a:r>
            <a:endParaRPr sz="2000">
              <a:solidFill>
                <a:schemeClr val="dk1"/>
              </a:solidFill>
            </a:endParaRPr>
          </a:p>
          <a:p>
            <a:pPr indent="0" lvl="0" marL="0" rtl="0" algn="just">
              <a:spcBef>
                <a:spcPts val="0"/>
              </a:spcBef>
              <a:spcAft>
                <a:spcPts val="0"/>
              </a:spcAft>
              <a:buNone/>
            </a:pPr>
            <a:r>
              <a:rPr lang="pt-PT" sz="2000">
                <a:solidFill>
                  <a:schemeClr val="dk1"/>
                </a:solidFill>
              </a:rPr>
              <a:t>i uwzględniać w swojej pracy charakter relacji rówieśniczych (np. przyjaźń, niechęć, akceptację, odrzucenie).</a:t>
            </a:r>
            <a:endParaRPr i="0" sz="2200" u="none" cap="none" strike="noStrike">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txBox="1"/>
          <p:nvPr>
            <p:ph type="title"/>
          </p:nvPr>
        </p:nvSpPr>
        <p:spPr>
          <a:xfrm>
            <a:off x="457200" y="0"/>
            <a:ext cx="7730700" cy="16344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ZNACZENIE RELACJI RÓWIEŚNICZYCH</a:t>
            </a:r>
            <a:endParaRPr>
              <a:latin typeface="Calibri"/>
              <a:ea typeface="Calibri"/>
              <a:cs typeface="Calibri"/>
              <a:sym typeface="Calibri"/>
            </a:endParaRPr>
          </a:p>
        </p:txBody>
      </p:sp>
      <p:sp>
        <p:nvSpPr>
          <p:cNvPr id="107" name="Google Shape;107;p2"/>
          <p:cNvSpPr txBox="1"/>
          <p:nvPr>
            <p:ph idx="1" type="body"/>
          </p:nvPr>
        </p:nvSpPr>
        <p:spPr>
          <a:xfrm>
            <a:off x="179512" y="3645899"/>
            <a:ext cx="8280920" cy="2839912"/>
          </a:xfrm>
          <a:prstGeom prst="rect">
            <a:avLst/>
          </a:prstGeom>
          <a:noFill/>
          <a:ln>
            <a:noFill/>
          </a:ln>
        </p:spPr>
        <p:txBody>
          <a:bodyPr anchorCtr="0" anchor="t" bIns="45700" lIns="91425" spcFirstLastPara="1" rIns="91425" wrap="square" tIns="45700">
            <a:normAutofit/>
          </a:bodyPr>
          <a:lstStyle/>
          <a:p>
            <a:pPr indent="0" lvl="0" marL="457200" rtl="0" algn="l">
              <a:lnSpc>
                <a:spcPct val="80000"/>
              </a:lnSpc>
              <a:spcBef>
                <a:spcPts val="0"/>
              </a:spcBef>
              <a:spcAft>
                <a:spcPts val="0"/>
              </a:spcAft>
              <a:buNone/>
            </a:pPr>
            <a:r>
              <a:t/>
            </a:r>
            <a:endParaRPr b="0">
              <a:latin typeface="Calibri"/>
              <a:ea typeface="Calibri"/>
              <a:cs typeface="Calibri"/>
              <a:sym typeface="Calibri"/>
            </a:endParaRPr>
          </a:p>
          <a:p>
            <a:pPr indent="0" lvl="0" marL="0" rtl="0" algn="just">
              <a:lnSpc>
                <a:spcPct val="100000"/>
              </a:lnSpc>
              <a:spcBef>
                <a:spcPts val="0"/>
              </a:spcBef>
              <a:spcAft>
                <a:spcPts val="0"/>
              </a:spcAft>
              <a:buNone/>
            </a:pPr>
            <a:r>
              <a:rPr b="0" lang="pt-PT"/>
              <a:t>Rówieśnicy stanowią źródło informacji o normach i regułach społecznych. Są zatem istotnym czynnikiem wzmacniającym zachowania społeczne oraz korygującym zachowania aspołeczne. </a:t>
            </a:r>
            <a:endParaRPr b="0"/>
          </a:p>
          <a:p>
            <a:pPr indent="0" lvl="0" marL="0" rtl="0" algn="just">
              <a:lnSpc>
                <a:spcPct val="100000"/>
              </a:lnSpc>
              <a:spcBef>
                <a:spcPts val="0"/>
              </a:spcBef>
              <a:spcAft>
                <a:spcPts val="0"/>
              </a:spcAft>
              <a:buNone/>
            </a:pPr>
            <a:r>
              <a:t/>
            </a:r>
            <a:endParaRPr b="0"/>
          </a:p>
          <a:p>
            <a:pPr indent="0" lvl="0" marL="0" rtl="0" algn="just">
              <a:lnSpc>
                <a:spcPct val="100000"/>
              </a:lnSpc>
              <a:spcBef>
                <a:spcPts val="0"/>
              </a:spcBef>
              <a:spcAft>
                <a:spcPts val="0"/>
              </a:spcAft>
              <a:buNone/>
            </a:pPr>
            <a:r>
              <a:rPr b="0" lang="pt-PT"/>
              <a:t>Rówieśnicy stanowią wzorzec, do którego uczniowie mogą się odwoływać, określając własną samoocenę. </a:t>
            </a:r>
            <a:endParaRPr b="0" sz="2800"/>
          </a:p>
        </p:txBody>
      </p:sp>
      <p:pic>
        <p:nvPicPr>
          <p:cNvPr id="108" name="Google Shape;108;p2"/>
          <p:cNvPicPr preferRelativeResize="0"/>
          <p:nvPr/>
        </p:nvPicPr>
        <p:blipFill rotWithShape="1">
          <a:blip r:embed="rId3">
            <a:alphaModFix/>
          </a:blip>
          <a:srcRect b="0" l="0" r="0" t="0"/>
          <a:stretch/>
        </p:blipFill>
        <p:spPr>
          <a:xfrm>
            <a:off x="643610" y="1672093"/>
            <a:ext cx="2952328" cy="1969179"/>
          </a:xfrm>
          <a:prstGeom prst="rect">
            <a:avLst/>
          </a:prstGeom>
          <a:noFill/>
          <a:ln>
            <a:noFill/>
          </a:ln>
        </p:spPr>
      </p:pic>
      <p:sp>
        <p:nvSpPr>
          <p:cNvPr id="109" name="Google Shape;109;p2"/>
          <p:cNvSpPr txBox="1"/>
          <p:nvPr/>
        </p:nvSpPr>
        <p:spPr>
          <a:xfrm>
            <a:off x="3419872" y="1524319"/>
            <a:ext cx="5173679" cy="2264722"/>
          </a:xfrm>
          <a:prstGeom prst="rect">
            <a:avLst/>
          </a:prstGeom>
          <a:noFill/>
          <a:ln>
            <a:noFill/>
          </a:ln>
        </p:spPr>
        <p:txBody>
          <a:bodyPr anchorCtr="0" anchor="t" bIns="45700" lIns="91425" spcFirstLastPara="1" rIns="91425" wrap="square" tIns="45700">
            <a:normAutofit/>
          </a:bodyPr>
          <a:lstStyle/>
          <a:p>
            <a:pPr indent="0" lvl="0" marL="269999" rtl="0" algn="just">
              <a:lnSpc>
                <a:spcPct val="100000"/>
              </a:lnSpc>
              <a:spcBef>
                <a:spcPts val="0"/>
              </a:spcBef>
              <a:spcAft>
                <a:spcPts val="0"/>
              </a:spcAft>
              <a:buNone/>
            </a:pPr>
            <a:r>
              <a:rPr lang="pt-PT" sz="2000">
                <a:solidFill>
                  <a:schemeClr val="dk1"/>
                </a:solidFill>
              </a:rPr>
              <a:t>Interakcje rówieśnicze pełnią istotne funkcje rozwojowe. Interakcje dziecka </a:t>
            </a:r>
            <a:endParaRPr sz="2000">
              <a:solidFill>
                <a:schemeClr val="dk1"/>
              </a:solidFill>
            </a:endParaRPr>
          </a:p>
          <a:p>
            <a:pPr indent="0" lvl="0" marL="269999" rtl="0" algn="just">
              <a:lnSpc>
                <a:spcPct val="100000"/>
              </a:lnSpc>
              <a:spcBef>
                <a:spcPts val="0"/>
              </a:spcBef>
              <a:spcAft>
                <a:spcPts val="0"/>
              </a:spcAft>
              <a:buNone/>
            </a:pPr>
            <a:r>
              <a:rPr lang="pt-PT" sz="2000">
                <a:solidFill>
                  <a:schemeClr val="dk1"/>
                </a:solidFill>
              </a:rPr>
              <a:t>z rówieśnikami są zazwyczaj naturalne </a:t>
            </a:r>
            <a:endParaRPr sz="2000">
              <a:solidFill>
                <a:schemeClr val="dk1"/>
              </a:solidFill>
            </a:endParaRPr>
          </a:p>
          <a:p>
            <a:pPr indent="0" lvl="0" marL="269999" rtl="0" algn="just">
              <a:lnSpc>
                <a:spcPct val="100000"/>
              </a:lnSpc>
              <a:spcBef>
                <a:spcPts val="0"/>
              </a:spcBef>
              <a:spcAft>
                <a:spcPts val="0"/>
              </a:spcAft>
              <a:buNone/>
            </a:pPr>
            <a:r>
              <a:rPr lang="pt-PT" sz="2000">
                <a:solidFill>
                  <a:schemeClr val="dk1"/>
                </a:solidFill>
              </a:rPr>
              <a:t>i dobrowolne w przeciwieństwie do interakcji z dorosłymi, stwarzają tym samym okazję do rozwijania nowych umiejętności społecznych.</a:t>
            </a:r>
            <a:endParaRPr i="0" sz="1400" u="none" cap="none" strike="noStrike">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d25e6645ec_1_35"/>
          <p:cNvSpPr txBox="1"/>
          <p:nvPr>
            <p:ph type="title"/>
          </p:nvPr>
        </p:nvSpPr>
        <p:spPr>
          <a:xfrm>
            <a:off x="457200" y="528775"/>
            <a:ext cx="5936100" cy="995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STRATEGIE WSPIERANIA RELACJI RÓWIEŚNICZYCH</a:t>
            </a:r>
            <a:endParaRPr>
              <a:latin typeface="Calibri"/>
              <a:ea typeface="Calibri"/>
              <a:cs typeface="Calibri"/>
              <a:sym typeface="Calibri"/>
            </a:endParaRPr>
          </a:p>
        </p:txBody>
      </p:sp>
      <p:sp>
        <p:nvSpPr>
          <p:cNvPr id="235" name="Google Shape;235;gd25e6645ec_1_35"/>
          <p:cNvSpPr txBox="1"/>
          <p:nvPr>
            <p:ph idx="1" type="body"/>
          </p:nvPr>
        </p:nvSpPr>
        <p:spPr>
          <a:xfrm>
            <a:off x="457200" y="1752600"/>
            <a:ext cx="8211600" cy="48651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360"/>
              </a:spcBef>
              <a:spcAft>
                <a:spcPts val="0"/>
              </a:spcAft>
              <a:buNone/>
            </a:pPr>
            <a:r>
              <a:rPr b="0" lang="pt-PT" sz="1800"/>
              <a:t>Uczniowie powinni wykonywać wspólnie z kolegami i koleżankami z klasy różnorodne zadania integrujące grupę (np. wspólne projekty, obowiązki, zadania domowe wymagające współpracy).</a:t>
            </a:r>
            <a:endParaRPr b="0" sz="1800"/>
          </a:p>
          <a:p>
            <a:pPr indent="-215360" lvl="0" marL="343080" rtl="0" algn="just">
              <a:lnSpc>
                <a:spcPct val="100000"/>
              </a:lnSpc>
              <a:spcBef>
                <a:spcPts val="360"/>
              </a:spcBef>
              <a:spcAft>
                <a:spcPts val="0"/>
              </a:spcAft>
              <a:buClr>
                <a:schemeClr val="dk1"/>
              </a:buClr>
              <a:buSzPts val="2000"/>
              <a:buNone/>
            </a:pPr>
            <a:r>
              <a:t/>
            </a:r>
            <a:endParaRPr b="0" sz="1800"/>
          </a:p>
          <a:p>
            <a:pPr indent="0" lvl="0" marL="0" rtl="0" algn="just">
              <a:lnSpc>
                <a:spcPct val="100000"/>
              </a:lnSpc>
              <a:spcBef>
                <a:spcPts val="360"/>
              </a:spcBef>
              <a:spcAft>
                <a:spcPts val="0"/>
              </a:spcAft>
              <a:buNone/>
            </a:pPr>
            <a:r>
              <a:rPr b="0" lang="pt-PT" sz="1800"/>
              <a:t>Uczniowie powinni nauczyć się współpracy bez negatywnej rywalizacji. W tym celu można np. zaproponować uczniom zadania i gry, w których nie ma wyraźnych zwycięzców i przegranych, a liczy się osiągnięcie wspólnego celu.</a:t>
            </a:r>
            <a:endParaRPr b="0" sz="1800"/>
          </a:p>
          <a:p>
            <a:pPr indent="-215360" lvl="0" marL="343080" rtl="0" algn="just">
              <a:lnSpc>
                <a:spcPct val="100000"/>
              </a:lnSpc>
              <a:spcBef>
                <a:spcPts val="360"/>
              </a:spcBef>
              <a:spcAft>
                <a:spcPts val="0"/>
              </a:spcAft>
              <a:buClr>
                <a:schemeClr val="dk1"/>
              </a:buClr>
              <a:buSzPts val="2000"/>
              <a:buNone/>
            </a:pPr>
            <a:r>
              <a:t/>
            </a:r>
            <a:endParaRPr b="0" sz="1800"/>
          </a:p>
          <a:p>
            <a:pPr indent="0" lvl="0" marL="0" rtl="0" algn="just">
              <a:lnSpc>
                <a:spcPct val="100000"/>
              </a:lnSpc>
              <a:spcBef>
                <a:spcPts val="360"/>
              </a:spcBef>
              <a:spcAft>
                <a:spcPts val="0"/>
              </a:spcAft>
              <a:buNone/>
            </a:pPr>
            <a:r>
              <a:rPr b="0" lang="pt-PT" sz="1800"/>
              <a:t>Nauczyciele powinni inicjować gry i zadania, w których w równym stopniu mogą uczestniczyć wszyscy uczniowie. Należy zatem pamiętać również o tych uczniach, którzy mają ograniczone zdolności ruchowe, manualne czy intelektualne. </a:t>
            </a:r>
            <a:endParaRPr b="0" sz="1800"/>
          </a:p>
          <a:p>
            <a:pPr indent="0" lvl="0" marL="0" rtl="0" algn="just">
              <a:lnSpc>
                <a:spcPct val="100000"/>
              </a:lnSpc>
              <a:spcBef>
                <a:spcPts val="360"/>
              </a:spcBef>
              <a:spcAft>
                <a:spcPts val="0"/>
              </a:spcAft>
              <a:buClr>
                <a:schemeClr val="dk1"/>
              </a:buClr>
              <a:buNone/>
            </a:pPr>
            <a:r>
              <a:t/>
            </a:r>
            <a:endParaRPr b="0" sz="1800"/>
          </a:p>
          <a:p>
            <a:pPr indent="0" lvl="0" marL="0" rtl="0" algn="just">
              <a:lnSpc>
                <a:spcPct val="100000"/>
              </a:lnSpc>
              <a:spcBef>
                <a:spcPts val="360"/>
              </a:spcBef>
              <a:spcAft>
                <a:spcPts val="0"/>
              </a:spcAft>
              <a:buNone/>
            </a:pPr>
            <a:r>
              <a:rPr b="0" lang="pt-PT" sz="1800"/>
              <a:t>Nauczyciele powinni zwracać uwagę szczególnie na osoby wykluczane </a:t>
            </a:r>
            <a:endParaRPr b="0" sz="1800"/>
          </a:p>
          <a:p>
            <a:pPr indent="0" lvl="0" marL="0" rtl="0" algn="just">
              <a:lnSpc>
                <a:spcPct val="100000"/>
              </a:lnSpc>
              <a:spcBef>
                <a:spcPts val="360"/>
              </a:spcBef>
              <a:spcAft>
                <a:spcPts val="0"/>
              </a:spcAft>
              <a:buNone/>
            </a:pPr>
            <a:r>
              <a:rPr b="0" lang="pt-PT" sz="1800"/>
              <a:t>z grupy. Należy zadbać o to, aby przydzielać im istotne role i obowiązki w celu zminimalizowania ryzyka odrzucenia podczas gier i zadań grupowych.</a:t>
            </a:r>
            <a:endParaRPr b="0" sz="1800"/>
          </a:p>
          <a:p>
            <a:pPr indent="0" lvl="0" marL="0" rtl="0" algn="l">
              <a:lnSpc>
                <a:spcPct val="90000"/>
              </a:lnSpc>
              <a:spcBef>
                <a:spcPts val="370"/>
              </a:spcBef>
              <a:spcAft>
                <a:spcPts val="0"/>
              </a:spcAft>
              <a:buClr>
                <a:schemeClr val="dk1"/>
              </a:buClr>
              <a:buSzPts val="1850"/>
              <a:buNone/>
            </a:pPr>
            <a:r>
              <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d25e6645ec_1_40"/>
          <p:cNvSpPr txBox="1"/>
          <p:nvPr>
            <p:ph type="title"/>
          </p:nvPr>
        </p:nvSpPr>
        <p:spPr>
          <a:xfrm>
            <a:off x="457200" y="400575"/>
            <a:ext cx="6929700" cy="12819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rPr lang="pt-PT">
                <a:latin typeface="Calibri"/>
                <a:ea typeface="Calibri"/>
                <a:cs typeface="Calibri"/>
                <a:sym typeface="Calibri"/>
              </a:rPr>
              <a:t>KONFLIKTY W RELACJACH RÓWIEŚNICZYCH</a:t>
            </a:r>
            <a:endParaRPr sz="2400"/>
          </a:p>
        </p:txBody>
      </p:sp>
      <p:sp>
        <p:nvSpPr>
          <p:cNvPr id="241" name="Google Shape;241;gd25e6645ec_1_40"/>
          <p:cNvSpPr txBox="1"/>
          <p:nvPr>
            <p:ph idx="1" type="body"/>
          </p:nvPr>
        </p:nvSpPr>
        <p:spPr>
          <a:xfrm>
            <a:off x="457200" y="1682475"/>
            <a:ext cx="8373600" cy="44064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360"/>
              </a:spcBef>
              <a:spcAft>
                <a:spcPts val="0"/>
              </a:spcAft>
              <a:buSzPts val="935"/>
              <a:buNone/>
            </a:pPr>
            <a:r>
              <a:rPr b="0" lang="pt-PT" sz="1690"/>
              <a:t>Aby zapobiegać konfliktom rówieśniczym oraz wspierać uczniów w sytuacjach problemowych można:</a:t>
            </a:r>
            <a:endParaRPr b="0" sz="1690"/>
          </a:p>
          <a:p>
            <a:pPr indent="-335915" lvl="0" marL="457200" rtl="0" algn="just">
              <a:lnSpc>
                <a:spcPct val="100000"/>
              </a:lnSpc>
              <a:spcBef>
                <a:spcPts val="360"/>
              </a:spcBef>
              <a:spcAft>
                <a:spcPts val="0"/>
              </a:spcAft>
              <a:buSzPts val="1690"/>
              <a:buChar char="-"/>
            </a:pPr>
            <a:r>
              <a:rPr b="0" lang="pt-PT" sz="1690"/>
              <a:t>systematyczne omawiać problemy w grupie na lekcjach wychowawczych;</a:t>
            </a:r>
            <a:endParaRPr b="0" sz="1690"/>
          </a:p>
          <a:p>
            <a:pPr indent="-335915" lvl="0" marL="457200" rtl="0" algn="just">
              <a:lnSpc>
                <a:spcPct val="100000"/>
              </a:lnSpc>
              <a:spcBef>
                <a:spcPts val="0"/>
              </a:spcBef>
              <a:spcAft>
                <a:spcPts val="0"/>
              </a:spcAft>
              <a:buSzPts val="1690"/>
              <a:buChar char="-"/>
            </a:pPr>
            <a:r>
              <a:rPr b="0" lang="pt-PT" sz="1690"/>
              <a:t>polecić, aby skonfliktowani uczniowie wypełniali „kartę konfliktu”, w której opiszą zarówno przebieg nieporozumienia jak i zaproponują odpowiednie rozwiązania;</a:t>
            </a:r>
            <a:endParaRPr b="0" sz="1690"/>
          </a:p>
          <a:p>
            <a:pPr indent="-335915" lvl="0" marL="457200" rtl="0" algn="just">
              <a:lnSpc>
                <a:spcPct val="100000"/>
              </a:lnSpc>
              <a:spcBef>
                <a:spcPts val="0"/>
              </a:spcBef>
              <a:spcAft>
                <a:spcPts val="0"/>
              </a:spcAft>
              <a:buSzPts val="1690"/>
              <a:buChar char="-"/>
            </a:pPr>
            <a:r>
              <a:rPr b="0" lang="pt-PT" sz="1690"/>
              <a:t>dbać o to, aby podczas prac w podgrupach uczniowie nie przeszkadzali sobie nawzajem;</a:t>
            </a:r>
            <a:endParaRPr b="0" sz="1690"/>
          </a:p>
          <a:p>
            <a:pPr indent="-335915" lvl="0" marL="457200" rtl="0" algn="just">
              <a:lnSpc>
                <a:spcPct val="100000"/>
              </a:lnSpc>
              <a:spcBef>
                <a:spcPts val="0"/>
              </a:spcBef>
              <a:spcAft>
                <a:spcPts val="0"/>
              </a:spcAft>
              <a:buSzPts val="1690"/>
              <a:buChar char="-"/>
            </a:pPr>
            <a:r>
              <a:rPr b="0" lang="pt-PT" sz="1690"/>
              <a:t>systematycznie kontrolować przestrzeń szkolną, w której uczniowi są szczególnie narażeni na konflikty (np. korytarze, boisko szkolne);</a:t>
            </a:r>
            <a:endParaRPr b="0" sz="1690"/>
          </a:p>
          <a:p>
            <a:pPr indent="-335915" lvl="0" marL="457200" rtl="0" algn="just">
              <a:lnSpc>
                <a:spcPct val="100000"/>
              </a:lnSpc>
              <a:spcBef>
                <a:spcPts val="0"/>
              </a:spcBef>
              <a:spcAft>
                <a:spcPts val="0"/>
              </a:spcAft>
              <a:buSzPts val="1690"/>
              <a:buChar char="-"/>
            </a:pPr>
            <a:r>
              <a:rPr b="0" lang="pt-PT" sz="1690"/>
              <a:t>przeprowadzić "warsztaty o przerwie" czy “warsztaty o zajęciach gimnastycznych”, podczas których uczniowie chodzą po podwórku, zapoznając się z zasadami, właściwym użyciem sprzętu, procedurami wejścia/wyjścia, regułami bezpiecznej zabawy itd.;</a:t>
            </a:r>
            <a:endParaRPr b="0" sz="1690"/>
          </a:p>
          <a:p>
            <a:pPr indent="-335915" lvl="0" marL="457200" marR="3867938" rtl="0" algn="just">
              <a:lnSpc>
                <a:spcPct val="100000"/>
              </a:lnSpc>
              <a:spcBef>
                <a:spcPts val="0"/>
              </a:spcBef>
              <a:spcAft>
                <a:spcPts val="0"/>
              </a:spcAft>
              <a:buSzPts val="1690"/>
              <a:buChar char="-"/>
            </a:pPr>
            <a:r>
              <a:rPr b="0" lang="pt-PT" sz="1690"/>
              <a:t>zaprosić do szkoły lokalnego sportowca, aby opowiedział o dobrym zachowaniu </a:t>
            </a:r>
            <a:endParaRPr b="0" sz="1690"/>
          </a:p>
          <a:p>
            <a:pPr indent="0" lvl="0" marL="457200" marR="3867938" rtl="0" algn="just">
              <a:lnSpc>
                <a:spcPct val="100000"/>
              </a:lnSpc>
              <a:spcBef>
                <a:spcPts val="360"/>
              </a:spcBef>
              <a:spcAft>
                <a:spcPts val="0"/>
              </a:spcAft>
              <a:buNone/>
            </a:pPr>
            <a:r>
              <a:rPr b="0" lang="pt-PT" sz="1690"/>
              <a:t>i  zasadach fair-play w sporcie. </a:t>
            </a:r>
            <a:endParaRPr b="0" sz="1690"/>
          </a:p>
          <a:p>
            <a:pPr indent="0" lvl="0" marL="0" rtl="0" algn="l">
              <a:lnSpc>
                <a:spcPct val="100000"/>
              </a:lnSpc>
              <a:spcBef>
                <a:spcPts val="281"/>
              </a:spcBef>
              <a:spcAft>
                <a:spcPts val="0"/>
              </a:spcAft>
              <a:buClr>
                <a:schemeClr val="dk1"/>
              </a:buClr>
              <a:buNone/>
            </a:pPr>
            <a:r>
              <a:t/>
            </a:r>
            <a:endParaRPr b="0" sz="1690"/>
          </a:p>
          <a:p>
            <a:pPr indent="0" lvl="0" marL="0" rtl="0" algn="l">
              <a:lnSpc>
                <a:spcPct val="60000"/>
              </a:lnSpc>
              <a:spcBef>
                <a:spcPts val="0"/>
              </a:spcBef>
              <a:spcAft>
                <a:spcPts val="0"/>
              </a:spcAft>
              <a:buClr>
                <a:schemeClr val="dk1"/>
              </a:buClr>
              <a:buSzPts val="935"/>
              <a:buNone/>
            </a:pPr>
            <a:r>
              <a:t/>
            </a:r>
            <a:endParaRPr sz="1190"/>
          </a:p>
        </p:txBody>
      </p:sp>
      <p:pic>
        <p:nvPicPr>
          <p:cNvPr id="242" name="Google Shape;242;gd25e6645ec_1_40"/>
          <p:cNvPicPr preferRelativeResize="0"/>
          <p:nvPr/>
        </p:nvPicPr>
        <p:blipFill rotWithShape="1">
          <a:blip r:embed="rId3">
            <a:alphaModFix/>
          </a:blip>
          <a:srcRect b="0" l="0" r="0" t="0"/>
          <a:stretch/>
        </p:blipFill>
        <p:spPr>
          <a:xfrm>
            <a:off x="5367850" y="4903150"/>
            <a:ext cx="3284774" cy="1778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d25e6645ec_1_46"/>
          <p:cNvSpPr txBox="1"/>
          <p:nvPr>
            <p:ph type="title"/>
          </p:nvPr>
        </p:nvSpPr>
        <p:spPr>
          <a:xfrm>
            <a:off x="457200" y="737075"/>
            <a:ext cx="7939200" cy="11538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dk1"/>
              </a:buClr>
              <a:buFont typeface="Arial"/>
              <a:buNone/>
            </a:pPr>
            <a:r>
              <a:rPr lang="pt-PT" sz="4017">
                <a:latin typeface="Calibri"/>
                <a:ea typeface="Calibri"/>
                <a:cs typeface="Calibri"/>
                <a:sym typeface="Calibri"/>
              </a:rPr>
              <a:t>PRZYCZYNY TRUDNOŚCI </a:t>
            </a:r>
            <a:endParaRPr sz="4017">
              <a:latin typeface="Calibri"/>
              <a:ea typeface="Calibri"/>
              <a:cs typeface="Calibri"/>
              <a:sym typeface="Calibri"/>
            </a:endParaRPr>
          </a:p>
          <a:p>
            <a:pPr indent="0" lvl="0" marL="0" rtl="0" algn="l">
              <a:spcBef>
                <a:spcPts val="0"/>
              </a:spcBef>
              <a:spcAft>
                <a:spcPts val="0"/>
              </a:spcAft>
              <a:buClr>
                <a:schemeClr val="dk1"/>
              </a:buClr>
              <a:buFont typeface="Arial"/>
              <a:buNone/>
            </a:pPr>
            <a:r>
              <a:rPr lang="pt-PT" sz="4017">
                <a:latin typeface="Calibri"/>
                <a:ea typeface="Calibri"/>
                <a:cs typeface="Calibri"/>
                <a:sym typeface="Calibri"/>
              </a:rPr>
              <a:t>W RELACJACH RÓWIEŚNICZYCH</a:t>
            </a:r>
            <a:r>
              <a:rPr lang="pt-PT" sz="3240"/>
              <a:t> </a:t>
            </a:r>
            <a:endParaRPr sz="3240"/>
          </a:p>
        </p:txBody>
      </p:sp>
      <p:sp>
        <p:nvSpPr>
          <p:cNvPr id="248" name="Google Shape;248;gd25e6645ec_1_46"/>
          <p:cNvSpPr txBox="1"/>
          <p:nvPr>
            <p:ph idx="1" type="body"/>
          </p:nvPr>
        </p:nvSpPr>
        <p:spPr>
          <a:xfrm>
            <a:off x="397900" y="1752600"/>
            <a:ext cx="7620000" cy="4373700"/>
          </a:xfrm>
          <a:prstGeom prst="rect">
            <a:avLst/>
          </a:prstGeom>
          <a:noFill/>
          <a:ln>
            <a:noFill/>
          </a:ln>
        </p:spPr>
        <p:txBody>
          <a:bodyPr anchorCtr="0" anchor="t" bIns="45700" lIns="91425" spcFirstLastPara="1" rIns="91425" wrap="square" tIns="45700">
            <a:normAutofit/>
          </a:bodyPr>
          <a:lstStyle/>
          <a:p>
            <a:pPr indent="0" lvl="0" marL="45720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rPr lang="pt-PT"/>
              <a:t>Wśród przykładowych przyczyn konfliktów rówieśniczych wymieniamy:</a:t>
            </a:r>
            <a:endParaRPr/>
          </a:p>
          <a:p>
            <a:pPr indent="0" lvl="0" marL="457200" rtl="0" algn="l">
              <a:lnSpc>
                <a:spcPct val="100000"/>
              </a:lnSpc>
              <a:spcBef>
                <a:spcPts val="0"/>
              </a:spcBef>
              <a:spcAft>
                <a:spcPts val="0"/>
              </a:spcAft>
              <a:buNone/>
            </a:pPr>
            <a:r>
              <a:t/>
            </a:r>
            <a:endParaRPr b="0"/>
          </a:p>
          <a:p>
            <a:pPr indent="-342900" lvl="0" marL="457200" rtl="0" algn="l">
              <a:spcBef>
                <a:spcPts val="0"/>
              </a:spcBef>
              <a:spcAft>
                <a:spcPts val="0"/>
              </a:spcAft>
              <a:buSzPts val="1800"/>
              <a:buChar char="➢"/>
            </a:pPr>
            <a:r>
              <a:rPr b="0" lang="pt-PT"/>
              <a:t>impulsywność; </a:t>
            </a:r>
            <a:endParaRPr b="0"/>
          </a:p>
          <a:p>
            <a:pPr indent="-342900" lvl="0" marL="457200" rtl="0" algn="l">
              <a:spcBef>
                <a:spcPts val="0"/>
              </a:spcBef>
              <a:spcAft>
                <a:spcPts val="0"/>
              </a:spcAft>
              <a:buSzPts val="1800"/>
              <a:buChar char="➢"/>
            </a:pPr>
            <a:r>
              <a:rPr b="0" lang="pt-PT"/>
              <a:t>zaburzenia komunikacyjne </a:t>
            </a:r>
            <a:endParaRPr b="0"/>
          </a:p>
          <a:p>
            <a:pPr indent="-342900" lvl="0" marL="457200" rtl="0" algn="l">
              <a:spcBef>
                <a:spcPts val="0"/>
              </a:spcBef>
              <a:spcAft>
                <a:spcPts val="0"/>
              </a:spcAft>
              <a:buSzPts val="1800"/>
              <a:buChar char="➢"/>
            </a:pPr>
            <a:r>
              <a:rPr b="0" lang="pt-PT"/>
              <a:t>zachowania antyspołeczne </a:t>
            </a:r>
            <a:endParaRPr b="0"/>
          </a:p>
          <a:p>
            <a:pPr indent="-342900" lvl="0" marL="457200" rtl="0" algn="l">
              <a:spcBef>
                <a:spcPts val="0"/>
              </a:spcBef>
              <a:spcAft>
                <a:spcPts val="0"/>
              </a:spcAft>
              <a:buSzPts val="1800"/>
              <a:buChar char="➢"/>
            </a:pPr>
            <a:r>
              <a:rPr b="0" lang="pt-PT"/>
              <a:t>Problemy internalizacji; </a:t>
            </a:r>
            <a:endParaRPr b="0"/>
          </a:p>
          <a:p>
            <a:pPr indent="-342900" lvl="0" marL="457200" rtl="0" algn="l">
              <a:spcBef>
                <a:spcPts val="0"/>
              </a:spcBef>
              <a:spcAft>
                <a:spcPts val="0"/>
              </a:spcAft>
              <a:buSzPts val="1800"/>
              <a:buChar char="➢"/>
            </a:pPr>
            <a:r>
              <a:rPr b="0" lang="pt-PT"/>
              <a:t>różnice kulturowe;</a:t>
            </a:r>
            <a:endParaRPr b="0"/>
          </a:p>
          <a:p>
            <a:pPr indent="-342900" lvl="0" marL="457200" rtl="0" algn="l">
              <a:spcBef>
                <a:spcPts val="0"/>
              </a:spcBef>
              <a:spcAft>
                <a:spcPts val="0"/>
              </a:spcAft>
              <a:buSzPts val="1800"/>
              <a:buChar char="➢"/>
            </a:pPr>
            <a:r>
              <a:rPr b="0" lang="pt-PT"/>
              <a:t>różnice ideologiczne; </a:t>
            </a:r>
            <a:endParaRPr b="0"/>
          </a:p>
          <a:p>
            <a:pPr indent="-342900" lvl="0" marL="457200" rtl="0" algn="l">
              <a:spcBef>
                <a:spcPts val="0"/>
              </a:spcBef>
              <a:spcAft>
                <a:spcPts val="0"/>
              </a:spcAft>
              <a:buSzPts val="1800"/>
              <a:buChar char="➢"/>
            </a:pPr>
            <a:r>
              <a:rPr b="0" lang="pt-PT"/>
              <a:t>niepełnosprawności </a:t>
            </a:r>
            <a:endParaRPr b="0"/>
          </a:p>
        </p:txBody>
      </p:sp>
      <p:pic>
        <p:nvPicPr>
          <p:cNvPr id="249" name="Google Shape;249;gd25e6645ec_1_46"/>
          <p:cNvPicPr preferRelativeResize="0"/>
          <p:nvPr/>
        </p:nvPicPr>
        <p:blipFill rotWithShape="1">
          <a:blip r:embed="rId3">
            <a:alphaModFix/>
          </a:blip>
          <a:srcRect b="0" l="0" r="0" t="0"/>
          <a:stretch/>
        </p:blipFill>
        <p:spPr>
          <a:xfrm>
            <a:off x="5244005" y="4337327"/>
            <a:ext cx="3599893" cy="239992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a:latin typeface="Calibri"/>
                <a:ea typeface="Calibri"/>
                <a:cs typeface="Calibri"/>
                <a:sym typeface="Calibri"/>
              </a:rPr>
              <a:t>DEFINICJA</a:t>
            </a:r>
            <a:endParaRPr>
              <a:latin typeface="Calibri"/>
              <a:ea typeface="Calibri"/>
              <a:cs typeface="Calibri"/>
              <a:sym typeface="Calibri"/>
            </a:endParaRPr>
          </a:p>
        </p:txBody>
      </p:sp>
      <p:sp>
        <p:nvSpPr>
          <p:cNvPr id="255" name="Google Shape;255;p35"/>
          <p:cNvSpPr txBox="1"/>
          <p:nvPr>
            <p:ph idx="1" type="body"/>
          </p:nvPr>
        </p:nvSpPr>
        <p:spPr>
          <a:xfrm>
            <a:off x="457200" y="1752600"/>
            <a:ext cx="5791200" cy="4373563"/>
          </a:xfrm>
          <a:prstGeom prst="rect">
            <a:avLst/>
          </a:prstGeom>
          <a:noFill/>
          <a:ln>
            <a:noFill/>
          </a:ln>
        </p:spPr>
        <p:txBody>
          <a:bodyPr anchorCtr="0" anchor="t" bIns="45700" lIns="91425" spcFirstLastPara="1" rIns="91425" wrap="square" tIns="45700">
            <a:normAutofit/>
          </a:bodyPr>
          <a:lstStyle/>
          <a:p>
            <a:pPr indent="0" lvl="0" marL="114480" rtl="0" algn="just">
              <a:spcBef>
                <a:spcPts val="0"/>
              </a:spcBef>
              <a:spcAft>
                <a:spcPts val="0"/>
              </a:spcAft>
              <a:buClr>
                <a:schemeClr val="dk1"/>
              </a:buClr>
              <a:buNone/>
            </a:pPr>
            <a:r>
              <a:rPr b="0" lang="pt-PT"/>
              <a:t>Bullying (znęcanie się i zastraszanie) obejmuje wszystkie agresywne, celowe i powtarzające się zachowania, które pojawiają się bez wyraźnego powodu, powodując ból i cierpienie.</a:t>
            </a:r>
            <a:endParaRPr b="0"/>
          </a:p>
          <a:p>
            <a:pPr indent="0" lvl="0" marL="114480" rtl="0" algn="just">
              <a:spcBef>
                <a:spcPts val="0"/>
              </a:spcBef>
              <a:spcAft>
                <a:spcPts val="0"/>
              </a:spcAft>
              <a:buClr>
                <a:schemeClr val="dk1"/>
              </a:buClr>
              <a:buFont typeface="Arial"/>
              <a:buNone/>
            </a:pPr>
            <a:r>
              <a:t/>
            </a:r>
            <a:endParaRPr b="0"/>
          </a:p>
          <a:p>
            <a:pPr indent="0" lvl="0" marL="114480" rtl="0" algn="just">
              <a:spcBef>
                <a:spcPts val="969"/>
              </a:spcBef>
              <a:spcAft>
                <a:spcPts val="0"/>
              </a:spcAft>
              <a:buClr>
                <a:schemeClr val="dk1"/>
              </a:buClr>
              <a:buFont typeface="Arial"/>
              <a:buNone/>
            </a:pPr>
            <a:r>
              <a:rPr b="0" lang="pt-PT"/>
              <a:t>Zjawisko to może mieć postać indywidualną lub grupową i przejawiać się poprzez m.in.: obrażanie, dokuczanie, bicie, szydzenie, niszczenie rzeczy.</a:t>
            </a:r>
            <a:endParaRPr b="0" sz="1850"/>
          </a:p>
          <a:p>
            <a:pPr indent="0" lvl="0" marL="0" rtl="0" algn="l">
              <a:lnSpc>
                <a:spcPct val="100000"/>
              </a:lnSpc>
              <a:spcBef>
                <a:spcPts val="970"/>
              </a:spcBef>
              <a:spcAft>
                <a:spcPts val="0"/>
              </a:spcAft>
              <a:buClr>
                <a:schemeClr val="dk1"/>
              </a:buClr>
              <a:buSzPts val="1850"/>
              <a:buNone/>
            </a:pPr>
            <a:r>
              <a:t/>
            </a:r>
            <a:endParaRPr sz="1850"/>
          </a:p>
        </p:txBody>
      </p:sp>
      <p:pic>
        <p:nvPicPr>
          <p:cNvPr id="256" name="Google Shape;256;p35"/>
          <p:cNvPicPr preferRelativeResize="0"/>
          <p:nvPr/>
        </p:nvPicPr>
        <p:blipFill rotWithShape="1">
          <a:blip r:embed="rId3">
            <a:alphaModFix/>
          </a:blip>
          <a:srcRect b="0" l="0" r="0" t="0"/>
          <a:stretch/>
        </p:blipFill>
        <p:spPr>
          <a:xfrm>
            <a:off x="6230974" y="2636912"/>
            <a:ext cx="2699792" cy="152027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a:t>PRZEJAWY BULLYINGU</a:t>
            </a:r>
            <a:endParaRPr>
              <a:latin typeface="Calibri"/>
              <a:ea typeface="Calibri"/>
              <a:cs typeface="Calibri"/>
              <a:sym typeface="Calibri"/>
            </a:endParaRPr>
          </a:p>
        </p:txBody>
      </p:sp>
      <p:sp>
        <p:nvSpPr>
          <p:cNvPr id="262" name="Google Shape;262;p36"/>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114480" rtl="0" algn="just">
              <a:lnSpc>
                <a:spcPct val="80000"/>
              </a:lnSpc>
              <a:spcBef>
                <a:spcPts val="0"/>
              </a:spcBef>
              <a:spcAft>
                <a:spcPts val="0"/>
              </a:spcAft>
              <a:buClr>
                <a:schemeClr val="dk1"/>
              </a:buClr>
              <a:buNone/>
            </a:pPr>
            <a:r>
              <a:rPr b="0" lang="pt-PT" sz="2100"/>
              <a:t>Istnieje wiele kryteriów wskazujących na bullying wśród których najczęściej wymienia się: </a:t>
            </a:r>
            <a:endParaRPr b="0" sz="2100"/>
          </a:p>
          <a:p>
            <a:pPr indent="0" lvl="0" marL="114480" rtl="0" algn="just">
              <a:lnSpc>
                <a:spcPct val="80000"/>
              </a:lnSpc>
              <a:spcBef>
                <a:spcPts val="0"/>
              </a:spcBef>
              <a:spcAft>
                <a:spcPts val="0"/>
              </a:spcAft>
              <a:buClr>
                <a:schemeClr val="dk1"/>
              </a:buClr>
              <a:buFont typeface="Arial"/>
              <a:buNone/>
            </a:pPr>
            <a:r>
              <a:t/>
            </a:r>
            <a:endParaRPr b="0" sz="2100"/>
          </a:p>
          <a:p>
            <a:pPr indent="-349250" lvl="0" marL="457200" rtl="0" algn="just">
              <a:lnSpc>
                <a:spcPct val="80000"/>
              </a:lnSpc>
              <a:spcBef>
                <a:spcPts val="969"/>
              </a:spcBef>
              <a:spcAft>
                <a:spcPts val="0"/>
              </a:spcAft>
              <a:buSzPts val="1900"/>
              <a:buChar char="-"/>
            </a:pPr>
            <a:r>
              <a:rPr b="0" lang="pt-PT" sz="2100"/>
              <a:t>intencjonalność zachowania w celu wywołania niepokoju </a:t>
            </a:r>
            <a:endParaRPr b="0" sz="2100"/>
          </a:p>
          <a:p>
            <a:pPr indent="0" lvl="0" marL="457200" rtl="0" algn="just">
              <a:lnSpc>
                <a:spcPct val="80000"/>
              </a:lnSpc>
              <a:spcBef>
                <a:spcPts val="969"/>
              </a:spcBef>
              <a:spcAft>
                <a:spcPts val="0"/>
              </a:spcAft>
              <a:buNone/>
            </a:pPr>
            <a:r>
              <a:rPr b="0" lang="pt-PT" sz="2100"/>
              <a:t>i uzyskania kontroli nad jednostką;</a:t>
            </a:r>
            <a:endParaRPr b="0" sz="2100"/>
          </a:p>
          <a:p>
            <a:pPr indent="0" lvl="0" marL="457200" rtl="0" algn="just">
              <a:lnSpc>
                <a:spcPct val="80000"/>
              </a:lnSpc>
              <a:spcBef>
                <a:spcPts val="969"/>
              </a:spcBef>
              <a:spcAft>
                <a:spcPts val="0"/>
              </a:spcAft>
              <a:buNone/>
            </a:pPr>
            <a:r>
              <a:t/>
            </a:r>
            <a:endParaRPr b="0" sz="2100"/>
          </a:p>
          <a:p>
            <a:pPr indent="-349250" lvl="0" marL="457200" rtl="0" algn="just">
              <a:lnSpc>
                <a:spcPct val="80000"/>
              </a:lnSpc>
              <a:spcBef>
                <a:spcPts val="969"/>
              </a:spcBef>
              <a:spcAft>
                <a:spcPts val="0"/>
              </a:spcAft>
              <a:buSzPts val="1900"/>
              <a:buChar char="-"/>
            </a:pPr>
            <a:r>
              <a:rPr b="0" lang="pt-PT" sz="2100"/>
              <a:t>chroniczność i powtarzalność w czasie;</a:t>
            </a:r>
            <a:endParaRPr b="0" sz="2100"/>
          </a:p>
          <a:p>
            <a:pPr indent="0" lvl="0" marL="457200" rtl="0" algn="just">
              <a:lnSpc>
                <a:spcPct val="80000"/>
              </a:lnSpc>
              <a:spcBef>
                <a:spcPts val="969"/>
              </a:spcBef>
              <a:spcAft>
                <a:spcPts val="0"/>
              </a:spcAft>
              <a:buNone/>
            </a:pPr>
            <a:r>
              <a:t/>
            </a:r>
            <a:endParaRPr b="0" sz="2100"/>
          </a:p>
          <a:p>
            <a:pPr indent="-349250" lvl="0" marL="457200" rtl="0" algn="just">
              <a:lnSpc>
                <a:spcPct val="80000"/>
              </a:lnSpc>
              <a:spcBef>
                <a:spcPts val="969"/>
              </a:spcBef>
              <a:spcAft>
                <a:spcPts val="0"/>
              </a:spcAft>
              <a:buSzPts val="1900"/>
              <a:buChar char="-"/>
            </a:pPr>
            <a:r>
              <a:rPr b="0" lang="pt-PT" sz="2100"/>
              <a:t>brak równowagi sił w relacji sprawca – ofiara.</a:t>
            </a:r>
            <a:endParaRPr b="0" sz="195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a:t>TYPY BULLYINGU</a:t>
            </a:r>
            <a:endParaRPr/>
          </a:p>
        </p:txBody>
      </p:sp>
      <p:sp>
        <p:nvSpPr>
          <p:cNvPr id="268" name="Google Shape;268;p37"/>
          <p:cNvSpPr txBox="1"/>
          <p:nvPr>
            <p:ph idx="1" type="body"/>
          </p:nvPr>
        </p:nvSpPr>
        <p:spPr>
          <a:xfrm>
            <a:off x="3352800" y="1628800"/>
            <a:ext cx="5626968" cy="4373563"/>
          </a:xfrm>
          <a:prstGeom prst="rect">
            <a:avLst/>
          </a:prstGeom>
          <a:noFill/>
          <a:ln>
            <a:noFill/>
          </a:ln>
        </p:spPr>
        <p:txBody>
          <a:bodyPr anchorCtr="0" anchor="t" bIns="45700" lIns="91425" spcFirstLastPara="1" rIns="91425" wrap="square" tIns="45700">
            <a:normAutofit/>
          </a:bodyPr>
          <a:lstStyle/>
          <a:p>
            <a:pPr indent="0" lvl="0" marL="114480" rtl="0" algn="just">
              <a:lnSpc>
                <a:spcPct val="80000"/>
              </a:lnSpc>
              <a:spcBef>
                <a:spcPts val="0"/>
              </a:spcBef>
              <a:spcAft>
                <a:spcPts val="0"/>
              </a:spcAft>
              <a:buClr>
                <a:schemeClr val="dk1"/>
              </a:buClr>
              <a:buNone/>
            </a:pPr>
            <a:r>
              <a:t/>
            </a:r>
            <a:endParaRPr sz="1600">
              <a:latin typeface="Calibri"/>
              <a:ea typeface="Calibri"/>
              <a:cs typeface="Calibri"/>
              <a:sym typeface="Calibri"/>
            </a:endParaRPr>
          </a:p>
          <a:p>
            <a:pPr indent="0" lvl="0" marL="114480" rtl="0" algn="just">
              <a:lnSpc>
                <a:spcPct val="80000"/>
              </a:lnSpc>
              <a:spcBef>
                <a:spcPts val="0"/>
              </a:spcBef>
              <a:spcAft>
                <a:spcPts val="0"/>
              </a:spcAft>
              <a:buClr>
                <a:schemeClr val="dk1"/>
              </a:buClr>
              <a:buNone/>
            </a:pPr>
            <a:r>
              <a:t/>
            </a:r>
            <a:endParaRPr/>
          </a:p>
          <a:p>
            <a:pPr indent="0" lvl="0" marL="114480" rtl="0" algn="just">
              <a:lnSpc>
                <a:spcPct val="80000"/>
              </a:lnSpc>
              <a:spcBef>
                <a:spcPts val="0"/>
              </a:spcBef>
              <a:spcAft>
                <a:spcPts val="0"/>
              </a:spcAft>
              <a:buClr>
                <a:schemeClr val="dk1"/>
              </a:buClr>
              <a:buFont typeface="Arial"/>
              <a:buNone/>
            </a:pPr>
            <a:r>
              <a:rPr lang="pt-PT"/>
              <a:t>Bullying może przybierać formy: </a:t>
            </a:r>
            <a:endParaRPr/>
          </a:p>
          <a:p>
            <a:pPr indent="0" lvl="0" marL="114480" rtl="0" algn="l">
              <a:lnSpc>
                <a:spcPct val="80000"/>
              </a:lnSpc>
              <a:spcBef>
                <a:spcPts val="879"/>
              </a:spcBef>
              <a:spcAft>
                <a:spcPts val="0"/>
              </a:spcAft>
              <a:buClr>
                <a:schemeClr val="dk1"/>
              </a:buClr>
              <a:buFont typeface="Arial"/>
              <a:buNone/>
            </a:pPr>
            <a:r>
              <a:t/>
            </a:r>
            <a:endParaRPr b="0"/>
          </a:p>
          <a:p>
            <a:pPr indent="-342900" lvl="0" marL="457200" rtl="0" algn="just">
              <a:lnSpc>
                <a:spcPct val="80000"/>
              </a:lnSpc>
              <a:spcBef>
                <a:spcPts val="879"/>
              </a:spcBef>
              <a:spcAft>
                <a:spcPts val="0"/>
              </a:spcAft>
              <a:buSzPts val="1800"/>
              <a:buChar char="➢"/>
            </a:pPr>
            <a:r>
              <a:rPr b="0" lang="pt-PT"/>
              <a:t>Przemoc fizyczna - np. uderzenia, popychanie, kopanie, uderzanie łokciami, atak przedmiotami, plucie, osaczanie ofiary, zamykanie jej w pomieszczeniu, zabieranie jej rzeczy itp.</a:t>
            </a:r>
            <a:endParaRPr b="0"/>
          </a:p>
          <a:p>
            <a:pPr indent="0" lvl="0" marL="457200" rtl="0" algn="just">
              <a:lnSpc>
                <a:spcPct val="80000"/>
              </a:lnSpc>
              <a:spcBef>
                <a:spcPts val="879"/>
              </a:spcBef>
              <a:spcAft>
                <a:spcPts val="0"/>
              </a:spcAft>
              <a:buNone/>
            </a:pPr>
            <a:r>
              <a:t/>
            </a:r>
            <a:endParaRPr b="0"/>
          </a:p>
          <a:p>
            <a:pPr indent="-342900" lvl="0" marL="457200" rtl="0" algn="just">
              <a:lnSpc>
                <a:spcPct val="80000"/>
              </a:lnSpc>
              <a:spcBef>
                <a:spcPts val="879"/>
              </a:spcBef>
              <a:spcAft>
                <a:spcPts val="0"/>
              </a:spcAft>
              <a:buSzPts val="1800"/>
              <a:buChar char="➢"/>
            </a:pPr>
            <a:r>
              <a:rPr b="0" lang="pt-PT"/>
              <a:t>Przemoc werbalna - np. obelgi, wulgarny język, publiczna pogarda, podkreślanie wad fizycznych, przezwiska itp.</a:t>
            </a:r>
            <a:endParaRPr b="0"/>
          </a:p>
          <a:p>
            <a:pPr indent="0" lvl="0" marL="0" rtl="0" algn="l">
              <a:lnSpc>
                <a:spcPct val="80000"/>
              </a:lnSpc>
              <a:spcBef>
                <a:spcPts val="880"/>
              </a:spcBef>
              <a:spcAft>
                <a:spcPts val="0"/>
              </a:spcAft>
              <a:buClr>
                <a:schemeClr val="dk1"/>
              </a:buClr>
              <a:buSzPts val="1400"/>
              <a:buNone/>
            </a:pPr>
            <a:r>
              <a:t/>
            </a:r>
            <a:endParaRPr sz="1400"/>
          </a:p>
        </p:txBody>
      </p:sp>
      <p:pic>
        <p:nvPicPr>
          <p:cNvPr descr="10 Steps to Stop Your Child from Hitting Other Kids | Psychology Today" id="269" name="Google Shape;269;p37"/>
          <p:cNvPicPr preferRelativeResize="0"/>
          <p:nvPr/>
        </p:nvPicPr>
        <p:blipFill rotWithShape="1">
          <a:blip r:embed="rId3">
            <a:alphaModFix/>
          </a:blip>
          <a:srcRect b="0" l="0" r="0" t="0"/>
          <a:stretch/>
        </p:blipFill>
        <p:spPr>
          <a:xfrm>
            <a:off x="281379" y="2796591"/>
            <a:ext cx="3071421" cy="203797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a:t>TYPY BULLYINGU</a:t>
            </a:r>
            <a:endParaRPr/>
          </a:p>
        </p:txBody>
      </p:sp>
      <p:sp>
        <p:nvSpPr>
          <p:cNvPr id="275" name="Google Shape;275;p38"/>
          <p:cNvSpPr txBox="1"/>
          <p:nvPr>
            <p:ph idx="1" type="body"/>
          </p:nvPr>
        </p:nvSpPr>
        <p:spPr>
          <a:xfrm>
            <a:off x="457200" y="1752600"/>
            <a:ext cx="8035200" cy="4913100"/>
          </a:xfrm>
          <a:prstGeom prst="rect">
            <a:avLst/>
          </a:prstGeom>
          <a:noFill/>
          <a:ln>
            <a:noFill/>
          </a:ln>
        </p:spPr>
        <p:txBody>
          <a:bodyPr anchorCtr="0" anchor="t" bIns="45700" lIns="91425" spcFirstLastPara="1" rIns="91425" wrap="square" tIns="45700">
            <a:normAutofit/>
          </a:bodyPr>
          <a:lstStyle/>
          <a:p>
            <a:pPr indent="-342385" lvl="0" marL="457200" rtl="0" algn="just">
              <a:lnSpc>
                <a:spcPct val="100000"/>
              </a:lnSpc>
              <a:spcBef>
                <a:spcPts val="0"/>
              </a:spcBef>
              <a:spcAft>
                <a:spcPts val="0"/>
              </a:spcAft>
              <a:buSzPts val="1792"/>
              <a:buChar char="➢"/>
            </a:pPr>
            <a:r>
              <a:rPr b="0" lang="pt-PT" sz="1791"/>
              <a:t>Przemoc psychiczna - ma na celu obniżenie poczucia wartości ofiary oraz wywołanie u niej zagrożenia i lęku. Zdarza się, że sprawca manipuluje ofiarą np. udaje przyjaciela, szantażuje, wykorzystuje albo mówi, że jeżeli ofiara czegoś nie zrobi, to ten rozpowie w szkole powierzony mu sekret lub wstydliwą tajemnicę. W wielu przypadkach przemoc psychiczna jest stosowana, aby zmusić ofiarę do wykonania jakiejś czynności, żądać od niej prezentów, wyłudzać pieniądze.  Znęcanie się sprawia, że ofiara czuje się emocjonalnie zależna od sprawcy. Przemoc psychiczna występuje z reguły częściej wśród dziewcząt niż chłopców. </a:t>
            </a:r>
            <a:endParaRPr b="0" sz="1791"/>
          </a:p>
          <a:p>
            <a:pPr indent="0" lvl="0" marL="457200" rtl="0" algn="just">
              <a:lnSpc>
                <a:spcPct val="100000"/>
              </a:lnSpc>
              <a:spcBef>
                <a:spcPts val="879"/>
              </a:spcBef>
              <a:spcAft>
                <a:spcPts val="0"/>
              </a:spcAft>
              <a:buNone/>
            </a:pPr>
            <a:r>
              <a:t/>
            </a:r>
            <a:endParaRPr b="0" sz="1791"/>
          </a:p>
          <a:p>
            <a:pPr indent="-342385" lvl="0" marL="457200" rtl="0" algn="just">
              <a:lnSpc>
                <a:spcPct val="100000"/>
              </a:lnSpc>
              <a:spcBef>
                <a:spcPts val="879"/>
              </a:spcBef>
              <a:spcAft>
                <a:spcPts val="0"/>
              </a:spcAft>
              <a:buSzPts val="1792"/>
              <a:buChar char="➢"/>
            </a:pPr>
            <a:r>
              <a:rPr b="0" lang="pt-PT" sz="1791"/>
              <a:t>Przemoc społeczna ma na celu izolowanie ofiary od rówieśników. Zazwyczaj przejawia się poprzez złośliwe komentarze, przemoc słowną, obelgi, groźby, ignorowanie ofiary i śledzenie jej. Przemoc może występować na tle rasowym, religijnym, ekonomicznym czy płciowym. </a:t>
            </a:r>
            <a:endParaRPr b="0" sz="2191"/>
          </a:p>
          <a:p>
            <a:pPr indent="0" lvl="0" marL="0" rtl="0" algn="l">
              <a:lnSpc>
                <a:spcPct val="80000"/>
              </a:lnSpc>
              <a:spcBef>
                <a:spcPts val="880"/>
              </a:spcBef>
              <a:spcAft>
                <a:spcPts val="0"/>
              </a:spcAft>
              <a:buClr>
                <a:schemeClr val="dk1"/>
              </a:buClr>
              <a:buSzPts val="1400"/>
              <a:buNone/>
            </a:pPr>
            <a:r>
              <a:t/>
            </a:r>
            <a:endParaRPr sz="1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a:latin typeface="Calibri"/>
                <a:ea typeface="Calibri"/>
                <a:cs typeface="Calibri"/>
                <a:sym typeface="Calibri"/>
              </a:rPr>
              <a:t>TYPY BULLYINGU</a:t>
            </a:r>
            <a:endParaRPr>
              <a:latin typeface="Calibri"/>
              <a:ea typeface="Calibri"/>
              <a:cs typeface="Calibri"/>
              <a:sym typeface="Calibri"/>
            </a:endParaRPr>
          </a:p>
        </p:txBody>
      </p:sp>
      <p:sp>
        <p:nvSpPr>
          <p:cNvPr id="281" name="Google Shape;281;p39"/>
          <p:cNvSpPr txBox="1"/>
          <p:nvPr>
            <p:ph idx="1" type="body"/>
          </p:nvPr>
        </p:nvSpPr>
        <p:spPr>
          <a:xfrm>
            <a:off x="457200" y="1752600"/>
            <a:ext cx="8147400" cy="4373700"/>
          </a:xfrm>
          <a:prstGeom prst="rect">
            <a:avLst/>
          </a:prstGeom>
          <a:noFill/>
          <a:ln>
            <a:noFill/>
          </a:ln>
        </p:spPr>
        <p:txBody>
          <a:bodyPr anchorCtr="0" anchor="t" bIns="45700" lIns="91425" spcFirstLastPara="1" rIns="91425" wrap="square" tIns="45700">
            <a:noAutofit/>
          </a:bodyPr>
          <a:lstStyle/>
          <a:p>
            <a:pPr indent="-342900" lvl="0" marL="457200" rtl="0" algn="just">
              <a:lnSpc>
                <a:spcPct val="100000"/>
              </a:lnSpc>
              <a:spcBef>
                <a:spcPts val="0"/>
              </a:spcBef>
              <a:spcAft>
                <a:spcPts val="0"/>
              </a:spcAft>
              <a:buSzPts val="1800"/>
              <a:buChar char="➢"/>
            </a:pPr>
            <a:r>
              <a:rPr b="0" lang="pt-PT"/>
              <a:t>Molestowanie seksualne -  wszelkie zachowania odnoszące się do płci, mające na celu naruszenie godności osoby oraz stworzenie onieśmielającej i upokarzającej atmosfery. Może się ono przejawiać np. w obscenicznych gestach, prośbach </a:t>
            </a:r>
            <a:endParaRPr b="0"/>
          </a:p>
          <a:p>
            <a:pPr indent="0" lvl="0" marL="457200" rtl="0" algn="just">
              <a:lnSpc>
                <a:spcPct val="100000"/>
              </a:lnSpc>
              <a:spcBef>
                <a:spcPts val="0"/>
              </a:spcBef>
              <a:spcAft>
                <a:spcPts val="0"/>
              </a:spcAft>
              <a:buClr>
                <a:schemeClr val="dk1"/>
              </a:buClr>
              <a:buSzPts val="1100"/>
              <a:buFont typeface="Arial"/>
              <a:buNone/>
            </a:pPr>
            <a:r>
              <a:rPr b="0" lang="pt-PT"/>
              <a:t>o przysługi seksualne, demonstrowaniu intencji seksualnych lub komunikatach seksualnych.</a:t>
            </a:r>
            <a:endParaRPr b="0"/>
          </a:p>
          <a:p>
            <a:pPr indent="0" lvl="0" marL="457200" rtl="0" algn="just">
              <a:lnSpc>
                <a:spcPct val="100000"/>
              </a:lnSpc>
              <a:spcBef>
                <a:spcPts val="879"/>
              </a:spcBef>
              <a:spcAft>
                <a:spcPts val="0"/>
              </a:spcAft>
              <a:buClr>
                <a:schemeClr val="dk1"/>
              </a:buClr>
              <a:buSzPts val="1100"/>
              <a:buFont typeface="Arial"/>
              <a:buNone/>
            </a:pPr>
            <a:r>
              <a:t/>
            </a:r>
            <a:endParaRPr b="0"/>
          </a:p>
          <a:p>
            <a:pPr indent="-342900" lvl="0" marL="457200" rtl="0" algn="just">
              <a:lnSpc>
                <a:spcPct val="100000"/>
              </a:lnSpc>
              <a:spcBef>
                <a:spcPts val="879"/>
              </a:spcBef>
              <a:spcAft>
                <a:spcPts val="0"/>
              </a:spcAft>
              <a:buSzPts val="1800"/>
              <a:buChar char="➢"/>
            </a:pPr>
            <a:r>
              <a:rPr b="0" lang="pt-PT"/>
              <a:t>Cyberprzemoc - zachowanie jednostki lub grupy, polegające na przekazywaniu za pośrednictwem mediów cyfrowych  wrogich, obraźliwych lub ośmieszających komunikatów, mających na celu wyrządzenie komuś szkody, krzywdy, bólu, cierpienia moralnego. </a:t>
            </a:r>
            <a:endParaRPr sz="1400"/>
          </a:p>
        </p:txBody>
      </p:sp>
      <p:pic>
        <p:nvPicPr>
          <p:cNvPr descr="As várias formas de Cyberbullying | Internet Segura" id="282" name="Google Shape;282;p39"/>
          <p:cNvPicPr preferRelativeResize="0"/>
          <p:nvPr/>
        </p:nvPicPr>
        <p:blipFill rotWithShape="1">
          <a:blip r:embed="rId3">
            <a:alphaModFix/>
          </a:blip>
          <a:srcRect b="0" l="0" r="0" t="0"/>
          <a:stretch/>
        </p:blipFill>
        <p:spPr>
          <a:xfrm>
            <a:off x="6783025" y="5512050"/>
            <a:ext cx="2029851" cy="12020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0"/>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a:latin typeface="Calibri"/>
                <a:ea typeface="Calibri"/>
                <a:cs typeface="Calibri"/>
                <a:sym typeface="Calibri"/>
              </a:rPr>
              <a:t>PRZYCZYNY </a:t>
            </a:r>
            <a:endParaRPr>
              <a:latin typeface="Calibri"/>
              <a:ea typeface="Calibri"/>
              <a:cs typeface="Calibri"/>
              <a:sym typeface="Calibri"/>
            </a:endParaRPr>
          </a:p>
        </p:txBody>
      </p:sp>
      <p:sp>
        <p:nvSpPr>
          <p:cNvPr id="288" name="Google Shape;288;p40"/>
          <p:cNvSpPr txBox="1"/>
          <p:nvPr>
            <p:ph idx="1" type="body"/>
          </p:nvPr>
        </p:nvSpPr>
        <p:spPr>
          <a:xfrm>
            <a:off x="457200" y="1752600"/>
            <a:ext cx="7827000" cy="4373700"/>
          </a:xfrm>
          <a:prstGeom prst="rect">
            <a:avLst/>
          </a:prstGeom>
          <a:noFill/>
          <a:ln>
            <a:noFill/>
          </a:ln>
        </p:spPr>
        <p:txBody>
          <a:bodyPr anchorCtr="0" anchor="t" bIns="45700" lIns="91425" spcFirstLastPara="1" rIns="91425" wrap="square" tIns="45700">
            <a:noAutofit/>
          </a:bodyPr>
          <a:lstStyle/>
          <a:p>
            <a:pPr indent="0" lvl="0" marL="114480" rtl="0" algn="just">
              <a:lnSpc>
                <a:spcPct val="80000"/>
              </a:lnSpc>
              <a:spcBef>
                <a:spcPts val="0"/>
              </a:spcBef>
              <a:spcAft>
                <a:spcPts val="0"/>
              </a:spcAft>
              <a:buClr>
                <a:schemeClr val="dk1"/>
              </a:buClr>
              <a:buNone/>
            </a:pPr>
            <a:r>
              <a:rPr b="0" lang="pt-PT"/>
              <a:t>Określenie przyczyn znęcania się jest bardzo skomplikowane. Nie istnieje jedna konkretna przyczyna, a każdy przypadek jest inny. Szczególnie istotne wydają się czynniki psychologiczne. Ofiary</a:t>
            </a:r>
            <a:endParaRPr b="0"/>
          </a:p>
          <a:p>
            <a:pPr indent="0" lvl="0" marL="114480" rtl="0" algn="just">
              <a:lnSpc>
                <a:spcPct val="80000"/>
              </a:lnSpc>
              <a:spcBef>
                <a:spcPts val="0"/>
              </a:spcBef>
              <a:spcAft>
                <a:spcPts val="0"/>
              </a:spcAft>
              <a:buClr>
                <a:schemeClr val="dk1"/>
              </a:buClr>
              <a:buFont typeface="Arial"/>
              <a:buNone/>
            </a:pPr>
            <a:r>
              <a:rPr b="0" lang="pt-PT"/>
              <a:t>i sprawcy wykazują niską samoocenę i zazwyczaj mają negatywne relacje z rówieśnikami.</a:t>
            </a:r>
            <a:endParaRPr b="0"/>
          </a:p>
          <a:p>
            <a:pPr indent="0" lvl="0" marL="114480" rtl="0" algn="just">
              <a:lnSpc>
                <a:spcPct val="80000"/>
              </a:lnSpc>
              <a:spcBef>
                <a:spcPts val="0"/>
              </a:spcBef>
              <a:spcAft>
                <a:spcPts val="0"/>
              </a:spcAft>
              <a:buClr>
                <a:schemeClr val="dk1"/>
              </a:buClr>
              <a:buFont typeface="Arial"/>
              <a:buNone/>
            </a:pPr>
            <a:r>
              <a:t/>
            </a:r>
            <a:endParaRPr b="0"/>
          </a:p>
          <a:p>
            <a:pPr indent="0" lvl="0" marL="114480" rtl="0" algn="just">
              <a:lnSpc>
                <a:spcPct val="80000"/>
              </a:lnSpc>
              <a:spcBef>
                <a:spcPts val="941"/>
              </a:spcBef>
              <a:spcAft>
                <a:spcPts val="0"/>
              </a:spcAft>
              <a:buClr>
                <a:schemeClr val="dk1"/>
              </a:buClr>
              <a:buNone/>
            </a:pPr>
            <a:r>
              <a:rPr b="0" lang="pt-PT"/>
              <a:t>Ofiary zazwyczaj nie mają przyjaciół, charakteryzują się delikatniejszym wyglądem fizycznym w porównaniu z rówieśnikami i są zazwyczaj nadmiernie chronione przez rodziców. Na ogół rodzice agresorów i ofiar nie są świadomi sytuacji, co czyni ją jeszcze bardziej niejednoznaczną. </a:t>
            </a:r>
            <a:endParaRPr b="0"/>
          </a:p>
          <a:p>
            <a:pPr indent="0" lvl="0" marL="114480" rtl="0" algn="just">
              <a:lnSpc>
                <a:spcPct val="80000"/>
              </a:lnSpc>
              <a:spcBef>
                <a:spcPts val="941"/>
              </a:spcBef>
              <a:spcAft>
                <a:spcPts val="0"/>
              </a:spcAft>
              <a:buClr>
                <a:schemeClr val="dk1"/>
              </a:buClr>
              <a:buFont typeface="Arial"/>
              <a:buNone/>
            </a:pPr>
            <a:r>
              <a:t/>
            </a:r>
            <a:endParaRPr b="0"/>
          </a:p>
          <a:p>
            <a:pPr indent="0" lvl="0" marL="114480" rtl="0" algn="just">
              <a:lnSpc>
                <a:spcPct val="80000"/>
              </a:lnSpc>
              <a:spcBef>
                <a:spcPts val="941"/>
              </a:spcBef>
              <a:spcAft>
                <a:spcPts val="0"/>
              </a:spcAft>
              <a:buClr>
                <a:schemeClr val="dk1"/>
              </a:buClr>
              <a:buNone/>
            </a:pPr>
            <a:r>
              <a:rPr b="0" lang="pt-PT"/>
              <a:t>Przemoc szkolna ma często charakter grupowy i związana jest </a:t>
            </a:r>
            <a:endParaRPr b="0"/>
          </a:p>
          <a:p>
            <a:pPr indent="0" lvl="0" marL="114480" rtl="0" algn="just">
              <a:lnSpc>
                <a:spcPct val="80000"/>
              </a:lnSpc>
              <a:spcBef>
                <a:spcPts val="941"/>
              </a:spcBef>
              <a:spcAft>
                <a:spcPts val="0"/>
              </a:spcAft>
              <a:buClr>
                <a:schemeClr val="dk1"/>
              </a:buClr>
              <a:buFont typeface="Arial"/>
              <a:buNone/>
            </a:pPr>
            <a:r>
              <a:rPr b="0" lang="pt-PT"/>
              <a:t>z czynnikami ekonomicznymi, społecznymi i kulturowymi, np. rozbite rodziny, rasizm, ubóstwo.</a:t>
            </a:r>
            <a:endParaRPr b="0"/>
          </a:p>
          <a:p>
            <a:pPr indent="0" lvl="0" marL="0" rtl="0" algn="l">
              <a:lnSpc>
                <a:spcPct val="60000"/>
              </a:lnSpc>
              <a:spcBef>
                <a:spcPts val="940"/>
              </a:spcBef>
              <a:spcAft>
                <a:spcPts val="0"/>
              </a:spcAft>
              <a:buClr>
                <a:schemeClr val="dk1"/>
              </a:buClr>
              <a:buSzPts val="1700"/>
              <a:buNone/>
            </a:pPr>
            <a:r>
              <a:t/>
            </a:r>
            <a:endParaRPr sz="15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a:latin typeface="Calibri"/>
                <a:ea typeface="Calibri"/>
                <a:cs typeface="Calibri"/>
                <a:sym typeface="Calibri"/>
              </a:rPr>
              <a:t>SKUTKI</a:t>
            </a:r>
            <a:endParaRPr>
              <a:latin typeface="Calibri"/>
              <a:ea typeface="Calibri"/>
              <a:cs typeface="Calibri"/>
              <a:sym typeface="Calibri"/>
            </a:endParaRPr>
          </a:p>
        </p:txBody>
      </p:sp>
      <p:sp>
        <p:nvSpPr>
          <p:cNvPr id="294" name="Google Shape;294;p4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fontScale="70000" lnSpcReduction="20000"/>
          </a:bodyPr>
          <a:lstStyle/>
          <a:p>
            <a:pPr indent="0" lvl="0" marL="114480" rtl="0" algn="just">
              <a:spcBef>
                <a:spcPts val="0"/>
              </a:spcBef>
              <a:spcAft>
                <a:spcPts val="0"/>
              </a:spcAft>
              <a:buClr>
                <a:schemeClr val="dk1"/>
              </a:buClr>
              <a:buNone/>
            </a:pPr>
            <a:r>
              <a:rPr b="0" lang="pt-PT" sz="2744"/>
              <a:t>Podobnie jak przyczyny, również skutki znęcania się mogą być różne i zależą od konkretnego przypadku. Zazwyczaj strach ofiary przed otwartą rozmową na ten temat prowadzi do takich problemów, jak depresja i niska samoocena. Skutki te nie zawsze są widoczne, między innymi dlatego, że nie przejawiają się fizycznie.  W innych przypadkach ofiara sama stara się ze strachu ukryć ich skutki, zakrywając nawet te najbardziej widoczne, takie jak urazy fizyczne. </a:t>
            </a:r>
            <a:endParaRPr b="0" sz="2744"/>
          </a:p>
          <a:p>
            <a:pPr indent="0" lvl="0" marL="114480" rtl="0" algn="just">
              <a:spcBef>
                <a:spcPts val="0"/>
              </a:spcBef>
              <a:spcAft>
                <a:spcPts val="0"/>
              </a:spcAft>
              <a:buClr>
                <a:schemeClr val="dk1"/>
              </a:buClr>
              <a:buFont typeface="Arial"/>
              <a:buNone/>
            </a:pPr>
            <a:r>
              <a:t/>
            </a:r>
            <a:endParaRPr b="0" sz="2744"/>
          </a:p>
          <a:p>
            <a:pPr indent="0" lvl="0" marL="114480" rtl="0" algn="just">
              <a:spcBef>
                <a:spcPts val="969"/>
              </a:spcBef>
              <a:spcAft>
                <a:spcPts val="0"/>
              </a:spcAft>
              <a:buClr>
                <a:schemeClr val="dk1"/>
              </a:buClr>
              <a:buNone/>
            </a:pPr>
            <a:r>
              <a:rPr b="0" lang="pt-PT" sz="2744"/>
              <a:t>Te negatywne działania, zamierzone i kontynuowane, generują następujące konsekwencje:  depresję, niepokój, niską samoocenę, trudności w interakcji w środowisku rówieśniczym</a:t>
            </a:r>
            <a:endParaRPr b="0" sz="2744"/>
          </a:p>
          <a:p>
            <a:pPr indent="0" lvl="0" marL="114480" rtl="0" algn="just">
              <a:spcBef>
                <a:spcPts val="969"/>
              </a:spcBef>
              <a:spcAft>
                <a:spcPts val="0"/>
              </a:spcAft>
              <a:buClr>
                <a:schemeClr val="dk1"/>
              </a:buClr>
              <a:buFont typeface="Arial"/>
              <a:buNone/>
            </a:pPr>
            <a:r>
              <a:rPr b="0" lang="pt-PT" sz="2744"/>
              <a:t> i problemy w nauce itp.</a:t>
            </a:r>
            <a:endParaRPr b="0" sz="2744"/>
          </a:p>
          <a:p>
            <a:pPr indent="0" lvl="0" marL="114480" rtl="0" algn="ctr">
              <a:spcBef>
                <a:spcPts val="969"/>
              </a:spcBef>
              <a:spcAft>
                <a:spcPts val="0"/>
              </a:spcAft>
              <a:buClr>
                <a:schemeClr val="dk1"/>
              </a:buClr>
              <a:buFont typeface="Arial"/>
              <a:buNone/>
            </a:pPr>
            <a:r>
              <a:rPr b="0" lang="pt-PT" sz="2744"/>
              <a:t>Oglądaj: Wideo 1 </a:t>
            </a:r>
            <a:endParaRPr b="0" sz="2744"/>
          </a:p>
          <a:p>
            <a:pPr indent="0" lvl="0" marL="114300" rtl="0" algn="ctr">
              <a:lnSpc>
                <a:spcPct val="100000"/>
              </a:lnSpc>
              <a:spcBef>
                <a:spcPts val="970"/>
              </a:spcBef>
              <a:spcAft>
                <a:spcPts val="0"/>
              </a:spcAft>
              <a:buClr>
                <a:schemeClr val="dk1"/>
              </a:buClr>
              <a:buSzPct val="100000"/>
              <a:buNone/>
            </a:pPr>
            <a:r>
              <a:t/>
            </a:r>
            <a:endParaRPr sz="1850"/>
          </a:p>
          <a:p>
            <a:pPr indent="0" lvl="0" marL="0" rtl="0" algn="l">
              <a:lnSpc>
                <a:spcPct val="100000"/>
              </a:lnSpc>
              <a:spcBef>
                <a:spcPts val="970"/>
              </a:spcBef>
              <a:spcAft>
                <a:spcPts val="0"/>
              </a:spcAft>
              <a:buClr>
                <a:schemeClr val="dk1"/>
              </a:buClr>
              <a:buSzPct val="100000"/>
              <a:buNone/>
            </a:pPr>
            <a:r>
              <a:t/>
            </a:r>
            <a:endParaRPr sz="185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3"/>
          <p:cNvSpPr txBox="1"/>
          <p:nvPr>
            <p:ph type="title"/>
          </p:nvPr>
        </p:nvSpPr>
        <p:spPr>
          <a:xfrm>
            <a:off x="457200" y="801175"/>
            <a:ext cx="7137900" cy="7233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ZNACZENIE RELACJI RÓWIEŚNICZYCH</a:t>
            </a:r>
            <a:endParaRPr/>
          </a:p>
        </p:txBody>
      </p:sp>
      <p:sp>
        <p:nvSpPr>
          <p:cNvPr id="115" name="Google Shape;115;p3"/>
          <p:cNvSpPr txBox="1"/>
          <p:nvPr>
            <p:ph idx="1" type="body"/>
          </p:nvPr>
        </p:nvSpPr>
        <p:spPr>
          <a:xfrm>
            <a:off x="-96150" y="1752600"/>
            <a:ext cx="8173500" cy="5217600"/>
          </a:xfrm>
          <a:prstGeom prst="rect">
            <a:avLst/>
          </a:prstGeom>
          <a:noFill/>
          <a:ln>
            <a:noFill/>
          </a:ln>
        </p:spPr>
        <p:txBody>
          <a:bodyPr anchorCtr="0" anchor="t" bIns="45700" lIns="91425" spcFirstLastPara="1" rIns="91425" wrap="square" tIns="45700">
            <a:noAutofit/>
          </a:bodyPr>
          <a:lstStyle/>
          <a:p>
            <a:pPr indent="0" lvl="0" marL="457200" rtl="0" algn="just">
              <a:lnSpc>
                <a:spcPct val="90000"/>
              </a:lnSpc>
              <a:spcBef>
                <a:spcPts val="0"/>
              </a:spcBef>
              <a:spcAft>
                <a:spcPts val="0"/>
              </a:spcAft>
              <a:buSzPts val="852"/>
              <a:buNone/>
            </a:pPr>
            <a:r>
              <a:rPr b="0" lang="pt-PT"/>
              <a:t>Rówieśnicy odgrywają rolę w rozwoju społecznym związanym m. in. z empatią, opieką, odpowiedzialnością społeczną, umiejętnością prowadzenia negocjacji, perswazją, współpracą, kontrolą emocjonalną, umiejętnością rozwiązywania konfliktów.</a:t>
            </a:r>
            <a:endParaRPr b="0"/>
          </a:p>
          <a:p>
            <a:pPr indent="0" lvl="0" marL="457200" rtl="0" algn="just">
              <a:lnSpc>
                <a:spcPct val="90000"/>
              </a:lnSpc>
              <a:spcBef>
                <a:spcPts val="0"/>
              </a:spcBef>
              <a:spcAft>
                <a:spcPts val="0"/>
              </a:spcAft>
              <a:buClr>
                <a:schemeClr val="dk1"/>
              </a:buClr>
              <a:buSzPts val="852"/>
              <a:buFont typeface="Arial"/>
              <a:buNone/>
            </a:pPr>
            <a:r>
              <a:t/>
            </a:r>
            <a:endParaRPr b="0"/>
          </a:p>
          <a:p>
            <a:pPr indent="0" lvl="0" marL="457200" rtl="0" algn="just">
              <a:lnSpc>
                <a:spcPct val="90000"/>
              </a:lnSpc>
              <a:spcBef>
                <a:spcPts val="0"/>
              </a:spcBef>
              <a:spcAft>
                <a:spcPts val="0"/>
              </a:spcAft>
              <a:buSzPts val="852"/>
              <a:buNone/>
            </a:pPr>
            <a:r>
              <a:rPr b="0" lang="pt-PT"/>
              <a:t>Rówieśnicy zapewniają także wsparcie społeczne i emocjonalne oraz są czynnikiem socjalizacji, który modeluje i kształtuje zachowania i przekonania innych oraz wzmacnia własne opinie </a:t>
            </a:r>
            <a:endParaRPr b="0"/>
          </a:p>
          <a:p>
            <a:pPr indent="0" lvl="0" marL="457200" rtl="0" algn="just">
              <a:lnSpc>
                <a:spcPct val="90000"/>
              </a:lnSpc>
              <a:spcBef>
                <a:spcPts val="0"/>
              </a:spcBef>
              <a:spcAft>
                <a:spcPts val="0"/>
              </a:spcAft>
              <a:buSzPts val="852"/>
              <a:buNone/>
            </a:pPr>
            <a:r>
              <a:rPr b="0" lang="pt-PT"/>
              <a:t>i poglądy. Wpływ rówieśników zaczyna się już we wczesnym okresie nauki. </a:t>
            </a:r>
            <a:endParaRPr b="0"/>
          </a:p>
          <a:p>
            <a:pPr indent="0" lvl="0" marL="0" rtl="0" algn="just">
              <a:lnSpc>
                <a:spcPct val="90000"/>
              </a:lnSpc>
              <a:spcBef>
                <a:spcPts val="0"/>
              </a:spcBef>
              <a:spcAft>
                <a:spcPts val="0"/>
              </a:spcAft>
              <a:buClr>
                <a:schemeClr val="dk1"/>
              </a:buClr>
              <a:buSzPts val="852"/>
              <a:buFont typeface="Arial"/>
              <a:buNone/>
            </a:pPr>
            <a:r>
              <a:t/>
            </a:r>
            <a:endParaRPr b="0"/>
          </a:p>
          <a:p>
            <a:pPr indent="0" lvl="0" marL="457200" rtl="0" algn="just">
              <a:lnSpc>
                <a:spcPct val="90000"/>
              </a:lnSpc>
              <a:spcBef>
                <a:spcPts val="0"/>
              </a:spcBef>
              <a:spcAft>
                <a:spcPts val="0"/>
              </a:spcAft>
              <a:buSzPts val="852"/>
              <a:buNone/>
            </a:pPr>
            <a:r>
              <a:rPr b="0" lang="pt-PT"/>
              <a:t>Relacje rówieśnicze w szkole mogą zarówno ułatwiać, jak </a:t>
            </a:r>
            <a:endParaRPr b="0"/>
          </a:p>
          <a:p>
            <a:pPr indent="0" lvl="0" marL="457200" rtl="0" algn="just">
              <a:lnSpc>
                <a:spcPct val="90000"/>
              </a:lnSpc>
              <a:spcBef>
                <a:spcPts val="0"/>
              </a:spcBef>
              <a:spcAft>
                <a:spcPts val="0"/>
              </a:spcAft>
              <a:buSzPts val="852"/>
              <a:buNone/>
            </a:pPr>
            <a:r>
              <a:rPr b="0" lang="pt-PT"/>
              <a:t>i utrudniać uczenie się i nauczanie.</a:t>
            </a:r>
            <a:endParaRPr b="0"/>
          </a:p>
          <a:p>
            <a:pPr indent="0" lvl="0" marL="457200" rtl="0" algn="just">
              <a:lnSpc>
                <a:spcPct val="70000"/>
              </a:lnSpc>
              <a:spcBef>
                <a:spcPts val="0"/>
              </a:spcBef>
              <a:spcAft>
                <a:spcPts val="0"/>
              </a:spcAft>
              <a:buSzPts val="852"/>
              <a:buNone/>
            </a:pPr>
            <a:r>
              <a:t/>
            </a:r>
            <a:endParaRPr b="0">
              <a:latin typeface="Calibri"/>
              <a:ea typeface="Calibri"/>
              <a:cs typeface="Calibri"/>
              <a:sym typeface="Calibri"/>
            </a:endParaRPr>
          </a:p>
          <a:p>
            <a:pPr indent="0" lvl="0" marL="0" rtl="0" algn="l">
              <a:lnSpc>
                <a:spcPct val="90000"/>
              </a:lnSpc>
              <a:spcBef>
                <a:spcPts val="370"/>
              </a:spcBef>
              <a:spcAft>
                <a:spcPts val="0"/>
              </a:spcAft>
              <a:buClr>
                <a:schemeClr val="dk1"/>
              </a:buClr>
              <a:buSzPts val="1434"/>
              <a:buNone/>
            </a:pPr>
            <a:r>
              <a:t/>
            </a:r>
            <a:endParaRPr/>
          </a:p>
          <a:p>
            <a:pPr indent="0" lvl="0" marL="0" rtl="0" algn="l">
              <a:lnSpc>
                <a:spcPct val="90000"/>
              </a:lnSpc>
              <a:spcBef>
                <a:spcPts val="970"/>
              </a:spcBef>
              <a:spcAft>
                <a:spcPts val="0"/>
              </a:spcAft>
              <a:buClr>
                <a:schemeClr val="dk1"/>
              </a:buClr>
              <a:buSzPts val="1434"/>
              <a:buNone/>
            </a:pPr>
            <a:r>
              <a:t/>
            </a:r>
            <a:endParaRPr/>
          </a:p>
          <a:p>
            <a:pPr indent="0" lvl="0" marL="0" rtl="0" algn="l">
              <a:lnSpc>
                <a:spcPct val="90000"/>
              </a:lnSpc>
              <a:spcBef>
                <a:spcPts val="970"/>
              </a:spcBef>
              <a:spcAft>
                <a:spcPts val="0"/>
              </a:spcAft>
              <a:buClr>
                <a:schemeClr val="dk1"/>
              </a:buClr>
              <a:buSzPts val="1434"/>
              <a:buNone/>
            </a:pPr>
            <a:r>
              <a:t/>
            </a:r>
            <a:endParaRPr/>
          </a:p>
          <a:p>
            <a:pPr indent="0" lvl="0" marL="0" rtl="0" algn="l">
              <a:lnSpc>
                <a:spcPct val="90000"/>
              </a:lnSpc>
              <a:spcBef>
                <a:spcPts val="970"/>
              </a:spcBef>
              <a:spcAft>
                <a:spcPts val="0"/>
              </a:spcAft>
              <a:buClr>
                <a:schemeClr val="dk1"/>
              </a:buClr>
              <a:buSzPts val="1434"/>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2"/>
          <p:cNvSpPr txBox="1"/>
          <p:nvPr>
            <p:ph type="title"/>
          </p:nvPr>
        </p:nvSpPr>
        <p:spPr>
          <a:xfrm>
            <a:off x="457200" y="152725"/>
            <a:ext cx="64008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a:t>TYPY OFIAR I SPRAWCÓW</a:t>
            </a:r>
            <a:endParaRPr/>
          </a:p>
        </p:txBody>
      </p:sp>
      <p:sp>
        <p:nvSpPr>
          <p:cNvPr id="300" name="Google Shape;300;p42"/>
          <p:cNvSpPr txBox="1"/>
          <p:nvPr>
            <p:ph idx="1" type="body"/>
          </p:nvPr>
        </p:nvSpPr>
        <p:spPr>
          <a:xfrm>
            <a:off x="457200" y="1752601"/>
            <a:ext cx="7620000" cy="2396479"/>
          </a:xfrm>
          <a:prstGeom prst="rect">
            <a:avLst/>
          </a:prstGeom>
          <a:noFill/>
          <a:ln>
            <a:noFill/>
          </a:ln>
        </p:spPr>
        <p:txBody>
          <a:bodyPr anchorCtr="0" anchor="t" bIns="45700" lIns="91425" spcFirstLastPara="1" rIns="91425" wrap="square" tIns="45700">
            <a:noAutofit/>
          </a:bodyPr>
          <a:lstStyle/>
          <a:p>
            <a:pPr indent="0" lvl="0" marL="114480" rtl="0" algn="just">
              <a:lnSpc>
                <a:spcPct val="100000"/>
              </a:lnSpc>
              <a:spcBef>
                <a:spcPts val="0"/>
              </a:spcBef>
              <a:spcAft>
                <a:spcPts val="0"/>
              </a:spcAft>
              <a:buClr>
                <a:schemeClr val="dk1"/>
              </a:buClr>
              <a:buFont typeface="Arial"/>
              <a:buNone/>
            </a:pPr>
            <a:r>
              <a:rPr lang="pt-PT" sz="1580"/>
              <a:t>W sytuacji znęcania się zawsze jest ofiara i sprawca. </a:t>
            </a:r>
            <a:endParaRPr sz="1580"/>
          </a:p>
          <a:p>
            <a:pPr indent="0" lvl="0" marL="114480" rtl="0" algn="just">
              <a:lnSpc>
                <a:spcPct val="100000"/>
              </a:lnSpc>
              <a:spcBef>
                <a:spcPts val="879"/>
              </a:spcBef>
              <a:spcAft>
                <a:spcPts val="0"/>
              </a:spcAft>
              <a:buClr>
                <a:schemeClr val="dk1"/>
              </a:buClr>
              <a:buFont typeface="Arial"/>
              <a:buNone/>
            </a:pPr>
            <a:r>
              <a:rPr lang="pt-PT" sz="1580"/>
              <a:t>Można wyróżnić dwa typy ofiar:</a:t>
            </a:r>
            <a:endParaRPr sz="1580"/>
          </a:p>
          <a:p>
            <a:pPr indent="0" lvl="0" marL="114480" rtl="0" algn="just">
              <a:lnSpc>
                <a:spcPct val="100000"/>
              </a:lnSpc>
              <a:spcBef>
                <a:spcPts val="879"/>
              </a:spcBef>
              <a:spcAft>
                <a:spcPts val="0"/>
              </a:spcAft>
              <a:buClr>
                <a:schemeClr val="dk1"/>
              </a:buClr>
              <a:buFont typeface="Arial"/>
              <a:buNone/>
            </a:pPr>
            <a:r>
              <a:rPr b="0" lang="pt-PT" sz="1580"/>
              <a:t>a) ofiary prowokujące, które częściowo wywołują dręczenie; </a:t>
            </a:r>
            <a:endParaRPr b="0" sz="1580"/>
          </a:p>
          <a:p>
            <a:pPr indent="0" lvl="0" marL="114480" rtl="0" algn="just">
              <a:lnSpc>
                <a:spcPct val="100000"/>
              </a:lnSpc>
              <a:spcBef>
                <a:spcPts val="879"/>
              </a:spcBef>
              <a:spcAft>
                <a:spcPts val="0"/>
              </a:spcAft>
              <a:buClr>
                <a:schemeClr val="dk1"/>
              </a:buClr>
              <a:buNone/>
            </a:pPr>
            <a:r>
              <a:rPr b="0" lang="pt-PT" sz="1580"/>
              <a:t>b) ofiary klasyczne, które są atakowane bez prowokacji. </a:t>
            </a:r>
            <a:endParaRPr b="0" sz="1580"/>
          </a:p>
          <a:p>
            <a:pPr indent="0" lvl="0" marL="114480" rtl="0" algn="just">
              <a:lnSpc>
                <a:spcPct val="100000"/>
              </a:lnSpc>
              <a:spcBef>
                <a:spcPts val="879"/>
              </a:spcBef>
              <a:spcAft>
                <a:spcPts val="0"/>
              </a:spcAft>
              <a:buClr>
                <a:schemeClr val="dk1"/>
              </a:buClr>
              <a:buFont typeface="Arial"/>
              <a:buNone/>
            </a:pPr>
            <a:r>
              <a:t/>
            </a:r>
            <a:endParaRPr b="0" sz="1580"/>
          </a:p>
          <a:p>
            <a:pPr indent="0" lvl="0" marL="114480" rtl="0" algn="just">
              <a:lnSpc>
                <a:spcPct val="100000"/>
              </a:lnSpc>
              <a:spcBef>
                <a:spcPts val="879"/>
              </a:spcBef>
              <a:spcAft>
                <a:spcPts val="0"/>
              </a:spcAft>
              <a:buClr>
                <a:schemeClr val="dk1"/>
              </a:buClr>
              <a:buFont typeface="Arial"/>
              <a:buNone/>
            </a:pPr>
            <a:r>
              <a:rPr lang="pt-PT" sz="1580"/>
              <a:t>Wyróżniamy natomiast następujące typy sprawców: </a:t>
            </a:r>
            <a:endParaRPr sz="1580"/>
          </a:p>
          <a:p>
            <a:pPr indent="0" lvl="0" marL="114480" rtl="0" algn="just">
              <a:lnSpc>
                <a:spcPct val="100000"/>
              </a:lnSpc>
              <a:spcBef>
                <a:spcPts val="879"/>
              </a:spcBef>
              <a:spcAft>
                <a:spcPts val="0"/>
              </a:spcAft>
              <a:buClr>
                <a:schemeClr val="dk1"/>
              </a:buClr>
              <a:buFont typeface="Arial"/>
              <a:buNone/>
            </a:pPr>
            <a:r>
              <a:rPr b="0" lang="pt-PT" sz="1580"/>
              <a:t>a) prowodyrów, czyli sprawców, którzy przejmują inicjatywę;</a:t>
            </a:r>
            <a:endParaRPr b="0" sz="1580"/>
          </a:p>
          <a:p>
            <a:pPr indent="0" lvl="0" marL="114480" rtl="0" algn="just">
              <a:lnSpc>
                <a:spcPct val="100000"/>
              </a:lnSpc>
              <a:spcBef>
                <a:spcPts val="879"/>
              </a:spcBef>
              <a:spcAft>
                <a:spcPts val="0"/>
              </a:spcAft>
              <a:buClr>
                <a:schemeClr val="dk1"/>
              </a:buClr>
              <a:buNone/>
            </a:pPr>
            <a:r>
              <a:rPr b="0" lang="pt-PT" sz="1580"/>
              <a:t>b) naśladowców, czyli sprawców, którzy przyłączają się do tego, kto przejął inicjatywę; </a:t>
            </a:r>
            <a:endParaRPr b="0" sz="1580"/>
          </a:p>
          <a:p>
            <a:pPr indent="0" lvl="0" marL="114480" rtl="0" algn="just">
              <a:lnSpc>
                <a:spcPct val="100000"/>
              </a:lnSpc>
              <a:spcBef>
                <a:spcPts val="879"/>
              </a:spcBef>
              <a:spcAft>
                <a:spcPts val="0"/>
              </a:spcAft>
              <a:buClr>
                <a:schemeClr val="dk1"/>
              </a:buClr>
              <a:buFont typeface="Arial"/>
              <a:buNone/>
            </a:pPr>
            <a:r>
              <a:t/>
            </a:r>
            <a:endParaRPr sz="1580"/>
          </a:p>
          <a:p>
            <a:pPr indent="0" lvl="0" marL="114480" rtl="0" algn="just">
              <a:lnSpc>
                <a:spcPct val="100000"/>
              </a:lnSpc>
              <a:spcBef>
                <a:spcPts val="879"/>
              </a:spcBef>
              <a:spcAft>
                <a:spcPts val="0"/>
              </a:spcAft>
              <a:buClr>
                <a:schemeClr val="dk1"/>
              </a:buClr>
              <a:buFont typeface="Arial"/>
              <a:buNone/>
            </a:pPr>
            <a:r>
              <a:rPr lang="pt-PT" sz="1580"/>
              <a:t>W sytuacjach znęcania pojawiają się również obserwatorzy:</a:t>
            </a:r>
            <a:endParaRPr sz="1580"/>
          </a:p>
          <a:p>
            <a:pPr indent="0" lvl="0" marL="114480" rtl="0" algn="just">
              <a:lnSpc>
                <a:spcPct val="100000"/>
              </a:lnSpc>
              <a:spcBef>
                <a:spcPts val="879"/>
              </a:spcBef>
              <a:spcAft>
                <a:spcPts val="0"/>
              </a:spcAft>
              <a:buClr>
                <a:schemeClr val="dk1"/>
              </a:buClr>
              <a:buFont typeface="Arial"/>
              <a:buNone/>
            </a:pPr>
            <a:r>
              <a:rPr b="0" lang="pt-PT" sz="1580"/>
              <a:t>a) wzmacniacze, czyli ci, którzy zachęcają sprawcę lub wyśmiewają się z ofiary;</a:t>
            </a:r>
            <a:endParaRPr b="0" sz="1580"/>
          </a:p>
          <a:p>
            <a:pPr indent="0" lvl="0" marL="114480" rtl="0" algn="just">
              <a:lnSpc>
                <a:spcPct val="100000"/>
              </a:lnSpc>
              <a:spcBef>
                <a:spcPts val="879"/>
              </a:spcBef>
              <a:spcAft>
                <a:spcPts val="0"/>
              </a:spcAft>
              <a:buClr>
                <a:schemeClr val="dk1"/>
              </a:buClr>
              <a:buFont typeface="Arial"/>
              <a:buNone/>
            </a:pPr>
            <a:r>
              <a:rPr b="0" lang="pt-PT" sz="1580"/>
              <a:t>b) obrońcy którzy pomagają ofierze; </a:t>
            </a:r>
            <a:endParaRPr b="0" sz="1580"/>
          </a:p>
          <a:p>
            <a:pPr indent="0" lvl="0" marL="114480" rtl="0" algn="just">
              <a:lnSpc>
                <a:spcPct val="100000"/>
              </a:lnSpc>
              <a:spcBef>
                <a:spcPts val="879"/>
              </a:spcBef>
              <a:spcAft>
                <a:spcPts val="0"/>
              </a:spcAft>
              <a:buClr>
                <a:schemeClr val="dk1"/>
              </a:buClr>
              <a:buFont typeface="Arial"/>
              <a:buNone/>
            </a:pPr>
            <a:r>
              <a:rPr b="0" lang="pt-PT" sz="1580"/>
              <a:t>c) osoby postronne, które nie angażują się lub oddalają od sytuacji.</a:t>
            </a:r>
            <a:endParaRPr b="0" sz="1580"/>
          </a:p>
          <a:p>
            <a:pPr indent="0" lvl="0" marL="0" rtl="0" algn="l">
              <a:lnSpc>
                <a:spcPct val="60000"/>
              </a:lnSpc>
              <a:spcBef>
                <a:spcPts val="880"/>
              </a:spcBef>
              <a:spcAft>
                <a:spcPts val="0"/>
              </a:spcAft>
              <a:buClr>
                <a:schemeClr val="dk1"/>
              </a:buClr>
              <a:buSzPts val="770"/>
              <a:buNone/>
            </a:pPr>
            <a:r>
              <a:t/>
            </a:r>
            <a:endParaRPr sz="770"/>
          </a:p>
        </p:txBody>
      </p:sp>
      <p:pic>
        <p:nvPicPr>
          <p:cNvPr descr="Be a buddy not a bully - KEEP CALM ELIZABETH" id="301" name="Google Shape;301;p42"/>
          <p:cNvPicPr preferRelativeResize="0"/>
          <p:nvPr/>
        </p:nvPicPr>
        <p:blipFill rotWithShape="1">
          <a:blip r:embed="rId3">
            <a:alphaModFix/>
          </a:blip>
          <a:srcRect b="0" l="0" r="0" t="0"/>
          <a:stretch/>
        </p:blipFill>
        <p:spPr>
          <a:xfrm>
            <a:off x="6328325" y="2627850"/>
            <a:ext cx="2057400" cy="13716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3"/>
          <p:cNvSpPr txBox="1"/>
          <p:nvPr>
            <p:ph type="title"/>
          </p:nvPr>
        </p:nvSpPr>
        <p:spPr>
          <a:xfrm>
            <a:off x="457200" y="152725"/>
            <a:ext cx="84366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sz="3640">
                <a:latin typeface="Calibri"/>
                <a:ea typeface="Calibri"/>
                <a:cs typeface="Calibri"/>
                <a:sym typeface="Calibri"/>
              </a:rPr>
              <a:t>CHARAKTERYSTYKA SPRAWCÓW</a:t>
            </a:r>
            <a:endParaRPr sz="3640">
              <a:latin typeface="Calibri"/>
              <a:ea typeface="Calibri"/>
              <a:cs typeface="Calibri"/>
              <a:sym typeface="Calibri"/>
            </a:endParaRPr>
          </a:p>
        </p:txBody>
      </p:sp>
      <p:sp>
        <p:nvSpPr>
          <p:cNvPr id="307" name="Google Shape;307;p43"/>
          <p:cNvSpPr txBox="1"/>
          <p:nvPr>
            <p:ph idx="1" type="body"/>
          </p:nvPr>
        </p:nvSpPr>
        <p:spPr>
          <a:xfrm>
            <a:off x="457200" y="1581100"/>
            <a:ext cx="7620000" cy="4288800"/>
          </a:xfrm>
          <a:prstGeom prst="rect">
            <a:avLst/>
          </a:prstGeom>
          <a:noFill/>
          <a:ln>
            <a:noFill/>
          </a:ln>
        </p:spPr>
        <p:txBody>
          <a:bodyPr anchorCtr="0" anchor="t" bIns="45700" lIns="91425" spcFirstLastPara="1" rIns="91425" wrap="square" tIns="45700">
            <a:noAutofit/>
          </a:bodyPr>
          <a:lstStyle/>
          <a:p>
            <a:pPr indent="-342360" lvl="0" marL="343080" rtl="0" algn="l">
              <a:lnSpc>
                <a:spcPct val="150000"/>
              </a:lnSpc>
              <a:spcBef>
                <a:spcPts val="819"/>
              </a:spcBef>
              <a:spcAft>
                <a:spcPts val="0"/>
              </a:spcAft>
              <a:buSzPts val="1200"/>
              <a:buChar char="➢"/>
            </a:pPr>
            <a:r>
              <a:rPr lang="pt-PT" sz="1200"/>
              <a:t>Postrzeganie wrogich intencji w działaniach innych osób </a:t>
            </a:r>
            <a:endParaRPr b="0" sz="1200"/>
          </a:p>
          <a:p>
            <a:pPr indent="-342360" lvl="0" marL="343080" rtl="0" algn="l">
              <a:lnSpc>
                <a:spcPct val="150000"/>
              </a:lnSpc>
              <a:spcBef>
                <a:spcPts val="819"/>
              </a:spcBef>
              <a:spcAft>
                <a:spcPts val="0"/>
              </a:spcAft>
              <a:buSzPts val="1200"/>
              <a:buChar char="➢"/>
            </a:pPr>
            <a:r>
              <a:rPr lang="pt-PT" sz="1200"/>
              <a:t>Doświadczanie agresji i przemocy w rodzinie   </a:t>
            </a:r>
            <a:endParaRPr b="0" sz="1200"/>
          </a:p>
          <a:p>
            <a:pPr indent="-342360" lvl="0" marL="343080" rtl="0" algn="l">
              <a:lnSpc>
                <a:spcPct val="150000"/>
              </a:lnSpc>
              <a:spcBef>
                <a:spcPts val="819"/>
              </a:spcBef>
              <a:spcAft>
                <a:spcPts val="0"/>
              </a:spcAft>
              <a:buSzPts val="1200"/>
              <a:buChar char="➢"/>
            </a:pPr>
            <a:r>
              <a:rPr lang="pt-PT" sz="1200"/>
              <a:t>Kontrolowanie innych za pomocą gróźb słownych i agresji fizycznej</a:t>
            </a:r>
            <a:endParaRPr b="0" sz="1200"/>
          </a:p>
          <a:p>
            <a:pPr indent="-342360" lvl="0" marL="343080" rtl="0" algn="l">
              <a:lnSpc>
                <a:spcPct val="150000"/>
              </a:lnSpc>
              <a:spcBef>
                <a:spcPts val="819"/>
              </a:spcBef>
              <a:spcAft>
                <a:spcPts val="0"/>
              </a:spcAft>
              <a:buSzPts val="1200"/>
              <a:buChar char="➢"/>
            </a:pPr>
            <a:r>
              <a:rPr lang="pt-PT" sz="1200"/>
              <a:t>Posiadanie negatywnych wzorców zachowań społecznych oraz sposobów rozwiązywania problemów </a:t>
            </a:r>
            <a:endParaRPr b="0" sz="1200"/>
          </a:p>
          <a:p>
            <a:pPr indent="-342360" lvl="0" marL="343080" rtl="0" algn="l">
              <a:lnSpc>
                <a:spcPct val="150000"/>
              </a:lnSpc>
              <a:spcBef>
                <a:spcPts val="819"/>
              </a:spcBef>
              <a:spcAft>
                <a:spcPts val="0"/>
              </a:spcAft>
              <a:buSzPts val="1200"/>
              <a:buChar char="➢"/>
            </a:pPr>
            <a:r>
              <a:rPr lang="pt-PT" sz="1200"/>
              <a:t>Liczne problemy rodzinne </a:t>
            </a:r>
            <a:endParaRPr b="0" sz="1200"/>
          </a:p>
          <a:p>
            <a:pPr indent="-342360" lvl="0" marL="343080" rtl="0" algn="l">
              <a:lnSpc>
                <a:spcPct val="150000"/>
              </a:lnSpc>
              <a:spcBef>
                <a:spcPts val="819"/>
              </a:spcBef>
              <a:spcAft>
                <a:spcPts val="0"/>
              </a:spcAft>
              <a:buSzPts val="1200"/>
              <a:buChar char="➢"/>
            </a:pPr>
            <a:r>
              <a:rPr lang="pt-PT" sz="1200"/>
              <a:t>Brak nadzoru rodzicielskiego </a:t>
            </a:r>
            <a:endParaRPr b="0" sz="1200"/>
          </a:p>
          <a:p>
            <a:pPr indent="-342360" lvl="0" marL="343080" rtl="0" algn="l">
              <a:lnSpc>
                <a:spcPct val="150000"/>
              </a:lnSpc>
              <a:spcBef>
                <a:spcPts val="819"/>
              </a:spcBef>
              <a:spcAft>
                <a:spcPts val="0"/>
              </a:spcAft>
              <a:buSzPts val="1200"/>
              <a:buChar char="➢"/>
            </a:pPr>
            <a:r>
              <a:rPr lang="pt-PT" sz="1200"/>
              <a:t>Kontakty się z destruktywnymi grupami</a:t>
            </a:r>
            <a:endParaRPr b="0" sz="1200"/>
          </a:p>
          <a:p>
            <a:pPr indent="-342360" lvl="0" marL="343080" rtl="0" algn="l">
              <a:lnSpc>
                <a:spcPct val="150000"/>
              </a:lnSpc>
              <a:spcBef>
                <a:spcPts val="819"/>
              </a:spcBef>
              <a:spcAft>
                <a:spcPts val="0"/>
              </a:spcAft>
              <a:buSzPts val="1200"/>
              <a:buChar char="➢"/>
            </a:pPr>
            <a:r>
              <a:rPr lang="pt-PT" sz="1200"/>
              <a:t>Brak dyscypliny i konsekwencji w wychowaniu </a:t>
            </a:r>
            <a:endParaRPr b="0" sz="1200"/>
          </a:p>
          <a:p>
            <a:pPr indent="-342360" lvl="0" marL="343080" rtl="0" algn="l">
              <a:lnSpc>
                <a:spcPct val="150000"/>
              </a:lnSpc>
              <a:spcBef>
                <a:spcPts val="819"/>
              </a:spcBef>
              <a:spcAft>
                <a:spcPts val="0"/>
              </a:spcAft>
              <a:buSzPts val="1200"/>
              <a:buChar char="➢"/>
            </a:pPr>
            <a:r>
              <a:rPr lang="pt-PT" sz="1200"/>
              <a:t>Wykorzystywanie agresji jako sposobu na ochronę własnej samooceny </a:t>
            </a:r>
            <a:endParaRPr b="0" sz="1200"/>
          </a:p>
          <a:p>
            <a:pPr indent="-342360" lvl="0" marL="343080" rtl="0" algn="l">
              <a:lnSpc>
                <a:spcPct val="150000"/>
              </a:lnSpc>
              <a:spcBef>
                <a:spcPts val="819"/>
              </a:spcBef>
              <a:spcAft>
                <a:spcPts val="0"/>
              </a:spcAft>
              <a:buSzPts val="1200"/>
              <a:buChar char="➢"/>
            </a:pPr>
            <a:r>
              <a:rPr lang="pt-PT" sz="1200"/>
              <a:t>Koncentracja na negatywnych aspektach rzeczywistości </a:t>
            </a:r>
            <a:endParaRPr b="0" sz="1200"/>
          </a:p>
          <a:p>
            <a:pPr indent="-342360" lvl="0" marL="343080" rtl="0" algn="l">
              <a:lnSpc>
                <a:spcPct val="150000"/>
              </a:lnSpc>
              <a:spcBef>
                <a:spcPts val="819"/>
              </a:spcBef>
              <a:spcAft>
                <a:spcPts val="0"/>
              </a:spcAft>
              <a:buSzPts val="1200"/>
              <a:buChar char="➢"/>
            </a:pPr>
            <a:r>
              <a:rPr lang="pt-PT" sz="1200"/>
              <a:t>Postrzeganie swojego wizerunku fizyczny jako ważnego dla posiadania władzy i kontroli  </a:t>
            </a:r>
            <a:endParaRPr b="0" sz="1200"/>
          </a:p>
          <a:p>
            <a:pPr indent="-342360" lvl="0" marL="343080" rtl="0" algn="l">
              <a:lnSpc>
                <a:spcPct val="150000"/>
              </a:lnSpc>
              <a:spcBef>
                <a:spcPts val="819"/>
              </a:spcBef>
              <a:spcAft>
                <a:spcPts val="0"/>
              </a:spcAft>
              <a:buSzPts val="1200"/>
              <a:buChar char="➢"/>
            </a:pPr>
            <a:r>
              <a:rPr lang="pt-PT" sz="1200"/>
              <a:t>Podejmowanie schematycznych i sztywnych działań </a:t>
            </a:r>
            <a:endParaRPr b="0" sz="1200"/>
          </a:p>
          <a:p>
            <a:pPr indent="-342360" lvl="0" marL="343080" rtl="0" algn="l">
              <a:lnSpc>
                <a:spcPct val="150000"/>
              </a:lnSpc>
              <a:spcBef>
                <a:spcPts val="819"/>
              </a:spcBef>
              <a:spcAft>
                <a:spcPts val="0"/>
              </a:spcAft>
              <a:buSzPts val="1200"/>
              <a:buChar char="➢"/>
            </a:pPr>
            <a:r>
              <a:rPr lang="pt-PT" sz="1200"/>
              <a:t>Niski próg tolerancji na frustrację </a:t>
            </a:r>
            <a:endParaRPr sz="1200"/>
          </a:p>
          <a:p>
            <a:pPr indent="0" lvl="0" marL="0" rtl="0" algn="l">
              <a:lnSpc>
                <a:spcPct val="60000"/>
              </a:lnSpc>
              <a:spcBef>
                <a:spcPts val="820"/>
              </a:spcBef>
              <a:spcAft>
                <a:spcPts val="0"/>
              </a:spcAft>
              <a:buClr>
                <a:schemeClr val="dk1"/>
              </a:buClr>
              <a:buSzPts val="852"/>
              <a:buNone/>
            </a:pPr>
            <a:r>
              <a:t/>
            </a:r>
            <a:endParaRPr sz="852"/>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4"/>
          <p:cNvSpPr txBox="1"/>
          <p:nvPr>
            <p:ph type="title"/>
          </p:nvPr>
        </p:nvSpPr>
        <p:spPr>
          <a:xfrm>
            <a:off x="457200" y="152726"/>
            <a:ext cx="5791200" cy="14877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sz="3640">
                <a:latin typeface="Calibri"/>
                <a:ea typeface="Calibri"/>
                <a:cs typeface="Calibri"/>
                <a:sym typeface="Calibri"/>
              </a:rPr>
              <a:t>CHARAKTERYSTYKA   OFIAR</a:t>
            </a:r>
            <a:endParaRPr sz="3640">
              <a:latin typeface="Calibri"/>
              <a:ea typeface="Calibri"/>
              <a:cs typeface="Calibri"/>
              <a:sym typeface="Calibri"/>
            </a:endParaRPr>
          </a:p>
        </p:txBody>
      </p:sp>
      <p:sp>
        <p:nvSpPr>
          <p:cNvPr id="313" name="Google Shape;313;p44"/>
          <p:cNvSpPr txBox="1"/>
          <p:nvPr>
            <p:ph idx="1" type="body"/>
          </p:nvPr>
        </p:nvSpPr>
        <p:spPr>
          <a:xfrm>
            <a:off x="457200" y="1482276"/>
            <a:ext cx="7620000" cy="4644000"/>
          </a:xfrm>
          <a:prstGeom prst="rect">
            <a:avLst/>
          </a:prstGeom>
          <a:noFill/>
          <a:ln>
            <a:noFill/>
          </a:ln>
        </p:spPr>
        <p:txBody>
          <a:bodyPr anchorCtr="0" anchor="t" bIns="45700" lIns="91425" spcFirstLastPara="1" rIns="91425" wrap="square" tIns="45700">
            <a:normAutofit fontScale="70000" lnSpcReduction="20000"/>
          </a:bodyPr>
          <a:lstStyle/>
          <a:p>
            <a:pPr indent="0" lvl="0" marL="457200" rtl="0" algn="l">
              <a:lnSpc>
                <a:spcPct val="150000"/>
              </a:lnSpc>
              <a:spcBef>
                <a:spcPts val="0"/>
              </a:spcBef>
              <a:spcAft>
                <a:spcPts val="0"/>
              </a:spcAft>
              <a:buNone/>
            </a:pPr>
            <a:r>
              <a:t/>
            </a:r>
            <a:endParaRPr sz="1942"/>
          </a:p>
          <a:p>
            <a:pPr indent="-314960" lvl="0" marL="457200" rtl="0" algn="l">
              <a:lnSpc>
                <a:spcPct val="150000"/>
              </a:lnSpc>
              <a:spcBef>
                <a:spcPts val="760"/>
              </a:spcBef>
              <a:spcAft>
                <a:spcPts val="0"/>
              </a:spcAft>
              <a:buSzPct val="100000"/>
              <a:buChar char="➢"/>
            </a:pPr>
            <a:r>
              <a:rPr lang="pt-PT" sz="1942"/>
              <a:t>Brak umiejętności społecznych </a:t>
            </a:r>
            <a:endParaRPr sz="1942"/>
          </a:p>
          <a:p>
            <a:pPr indent="-314960" lvl="0" marL="457200" rtl="0" algn="l">
              <a:lnSpc>
                <a:spcPct val="150000"/>
              </a:lnSpc>
              <a:spcBef>
                <a:spcPts val="0"/>
              </a:spcBef>
              <a:spcAft>
                <a:spcPts val="0"/>
              </a:spcAft>
              <a:buSzPct val="100000"/>
              <a:buChar char="➢"/>
            </a:pPr>
            <a:r>
              <a:rPr lang="pt-PT" sz="1942"/>
              <a:t>Mniejsza popularność w grupie</a:t>
            </a:r>
            <a:endParaRPr sz="1942"/>
          </a:p>
          <a:p>
            <a:pPr indent="-314960" lvl="0" marL="457200" rtl="0" algn="l">
              <a:lnSpc>
                <a:spcPct val="150000"/>
              </a:lnSpc>
              <a:spcBef>
                <a:spcPts val="0"/>
              </a:spcBef>
              <a:spcAft>
                <a:spcPts val="0"/>
              </a:spcAft>
              <a:buSzPct val="100000"/>
              <a:buChar char="➢"/>
            </a:pPr>
            <a:r>
              <a:rPr lang="pt-PT" sz="1942"/>
              <a:t>Ograniczone możliwości uzyskania akceptacji i odniesienia sukcesu </a:t>
            </a:r>
            <a:endParaRPr sz="1942"/>
          </a:p>
          <a:p>
            <a:pPr indent="-314960" lvl="0" marL="457200" rtl="0" algn="l">
              <a:lnSpc>
                <a:spcPct val="150000"/>
              </a:lnSpc>
              <a:spcBef>
                <a:spcPts val="0"/>
              </a:spcBef>
              <a:spcAft>
                <a:spcPts val="0"/>
              </a:spcAft>
              <a:buSzPct val="100000"/>
              <a:buChar char="➢"/>
            </a:pPr>
            <a:r>
              <a:rPr lang="pt-PT" sz="1942"/>
              <a:t>Brak poczucia kontroli </a:t>
            </a:r>
            <a:endParaRPr sz="1942"/>
          </a:p>
          <a:p>
            <a:pPr indent="-314960" lvl="0" marL="457200" rtl="0" algn="l">
              <a:lnSpc>
                <a:spcPct val="150000"/>
              </a:lnSpc>
              <a:spcBef>
                <a:spcPts val="0"/>
              </a:spcBef>
              <a:spcAft>
                <a:spcPts val="0"/>
              </a:spcAft>
              <a:buSzPct val="100000"/>
              <a:buChar char="➢"/>
            </a:pPr>
            <a:r>
              <a:rPr lang="pt-PT" sz="1942"/>
              <a:t>Ograniczone umiejętności komunikacyjne </a:t>
            </a:r>
            <a:endParaRPr sz="1942"/>
          </a:p>
          <a:p>
            <a:pPr indent="-314960" lvl="0" marL="457200" rtl="0" algn="l">
              <a:lnSpc>
                <a:spcPct val="150000"/>
              </a:lnSpc>
              <a:spcBef>
                <a:spcPts val="0"/>
              </a:spcBef>
              <a:spcAft>
                <a:spcPts val="0"/>
              </a:spcAft>
              <a:buSzPct val="100000"/>
              <a:buChar char="➢"/>
            </a:pPr>
            <a:r>
              <a:rPr lang="pt-PT" sz="1942"/>
              <a:t>Poczucie alienacji społecznej</a:t>
            </a:r>
            <a:endParaRPr sz="1942"/>
          </a:p>
          <a:p>
            <a:pPr indent="-314960" lvl="0" marL="457200" rtl="0" algn="l">
              <a:lnSpc>
                <a:spcPct val="150000"/>
              </a:lnSpc>
              <a:spcBef>
                <a:spcPts val="0"/>
              </a:spcBef>
              <a:spcAft>
                <a:spcPts val="0"/>
              </a:spcAft>
              <a:buSzPct val="100000"/>
              <a:buChar char="➢"/>
            </a:pPr>
            <a:r>
              <a:rPr lang="pt-PT" sz="1942"/>
              <a:t>Fobia szkolna </a:t>
            </a:r>
            <a:endParaRPr sz="1942"/>
          </a:p>
          <a:p>
            <a:pPr indent="-314960" lvl="0" marL="457200" rtl="0" algn="l">
              <a:lnSpc>
                <a:spcPct val="150000"/>
              </a:lnSpc>
              <a:spcBef>
                <a:spcPts val="0"/>
              </a:spcBef>
              <a:spcAft>
                <a:spcPts val="0"/>
              </a:spcAft>
              <a:buSzPct val="100000"/>
              <a:buChar char="➢"/>
            </a:pPr>
            <a:r>
              <a:rPr lang="pt-PT" sz="1942"/>
              <a:t>Podejmowanie zachowań autodestrukcyjnych </a:t>
            </a:r>
            <a:endParaRPr sz="1942"/>
          </a:p>
          <a:p>
            <a:pPr indent="-314960" lvl="0" marL="457200" rtl="0" algn="l">
              <a:lnSpc>
                <a:spcPct val="150000"/>
              </a:lnSpc>
              <a:spcBef>
                <a:spcPts val="0"/>
              </a:spcBef>
              <a:spcAft>
                <a:spcPts val="0"/>
              </a:spcAft>
              <a:buSzPct val="100000"/>
              <a:buChar char="➢"/>
            </a:pPr>
            <a:r>
              <a:rPr lang="pt-PT" sz="1942"/>
              <a:t>Młodsi, fizycznie mniejsi i słabsi od swoich rówieśników </a:t>
            </a:r>
            <a:endParaRPr sz="1942"/>
          </a:p>
          <a:p>
            <a:pPr indent="-314960" lvl="0" marL="457200" rtl="0" algn="l">
              <a:lnSpc>
                <a:spcPct val="150000"/>
              </a:lnSpc>
              <a:spcBef>
                <a:spcPts val="0"/>
              </a:spcBef>
              <a:spcAft>
                <a:spcPts val="0"/>
              </a:spcAft>
              <a:buSzPct val="100000"/>
              <a:buChar char="➢"/>
            </a:pPr>
            <a:r>
              <a:rPr lang="pt-PT" sz="1942"/>
              <a:t>Niska samoocena</a:t>
            </a:r>
            <a:endParaRPr sz="1942"/>
          </a:p>
          <a:p>
            <a:pPr indent="-314960" lvl="0" marL="457200" rtl="0" algn="l">
              <a:lnSpc>
                <a:spcPct val="150000"/>
              </a:lnSpc>
              <a:spcBef>
                <a:spcPts val="0"/>
              </a:spcBef>
              <a:spcAft>
                <a:spcPts val="0"/>
              </a:spcAft>
              <a:buSzPct val="100000"/>
              <a:buChar char="➢"/>
            </a:pPr>
            <a:r>
              <a:rPr lang="pt-PT" sz="1942"/>
              <a:t>Trudności w relacjach z rówieśnikami </a:t>
            </a:r>
            <a:endParaRPr sz="1942"/>
          </a:p>
          <a:p>
            <a:pPr indent="-314960" lvl="0" marL="457200" rtl="0" algn="l">
              <a:lnSpc>
                <a:spcPct val="150000"/>
              </a:lnSpc>
              <a:spcBef>
                <a:spcPts val="0"/>
              </a:spcBef>
              <a:spcAft>
                <a:spcPts val="0"/>
              </a:spcAft>
              <a:buSzPct val="100000"/>
              <a:buChar char="➢"/>
            </a:pPr>
            <a:r>
              <a:rPr lang="pt-PT" sz="1942"/>
              <a:t>Brak zaangażowania rodziców w problemy ucznia</a:t>
            </a:r>
            <a:endParaRPr sz="1942"/>
          </a:p>
          <a:p>
            <a:pPr indent="-314960" lvl="0" marL="457200" rtl="0" algn="l">
              <a:lnSpc>
                <a:spcPct val="150000"/>
              </a:lnSpc>
              <a:spcBef>
                <a:spcPts val="0"/>
              </a:spcBef>
              <a:spcAft>
                <a:spcPts val="0"/>
              </a:spcAft>
              <a:buSzPct val="100000"/>
              <a:buChar char="➢"/>
            </a:pPr>
            <a:r>
              <a:rPr lang="pt-PT" sz="1942"/>
              <a:t>Wstyd i poczucie winy z powodu osobistych porażek i problemów </a:t>
            </a:r>
            <a:endParaRPr sz="1942"/>
          </a:p>
          <a:p>
            <a:pPr indent="-314960" lvl="0" marL="457200" rtl="0" algn="l">
              <a:lnSpc>
                <a:spcPct val="150000"/>
              </a:lnSpc>
              <a:spcBef>
                <a:spcPts val="0"/>
              </a:spcBef>
              <a:spcAft>
                <a:spcPts val="0"/>
              </a:spcAft>
              <a:buSzPct val="100000"/>
              <a:buChar char="➢"/>
            </a:pPr>
            <a:r>
              <a:rPr lang="pt-PT" sz="1942"/>
              <a:t>Poczucie beznadziejności, bierność, rezygnacja</a:t>
            </a:r>
            <a:endParaRPr sz="1942"/>
          </a:p>
          <a:p>
            <a:pPr indent="0" lvl="0" marL="0" rtl="0" algn="l">
              <a:lnSpc>
                <a:spcPct val="80000"/>
              </a:lnSpc>
              <a:spcBef>
                <a:spcPts val="760"/>
              </a:spcBef>
              <a:spcAft>
                <a:spcPts val="0"/>
              </a:spcAft>
              <a:buClr>
                <a:schemeClr val="dk1"/>
              </a:buClr>
              <a:buSzPct val="100000"/>
              <a:buNone/>
            </a:pPr>
            <a:r>
              <a:t/>
            </a:r>
            <a:endParaRPr sz="8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5"/>
          <p:cNvSpPr txBox="1"/>
          <p:nvPr>
            <p:ph type="title"/>
          </p:nvPr>
        </p:nvSpPr>
        <p:spPr>
          <a:xfrm>
            <a:off x="457200" y="652200"/>
            <a:ext cx="7620000" cy="10278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sz="3640">
                <a:latin typeface="Calibri"/>
                <a:ea typeface="Calibri"/>
                <a:cs typeface="Calibri"/>
                <a:sym typeface="Calibri"/>
              </a:rPr>
              <a:t>CHARAKTERYSTYKA OBSERWATORÓW</a:t>
            </a:r>
            <a:endParaRPr sz="3640">
              <a:latin typeface="Calibri"/>
              <a:ea typeface="Calibri"/>
              <a:cs typeface="Calibri"/>
              <a:sym typeface="Calibri"/>
            </a:endParaRPr>
          </a:p>
        </p:txBody>
      </p:sp>
      <p:sp>
        <p:nvSpPr>
          <p:cNvPr id="319" name="Google Shape;319;p45"/>
          <p:cNvSpPr txBox="1"/>
          <p:nvPr>
            <p:ph idx="1" type="body"/>
          </p:nvPr>
        </p:nvSpPr>
        <p:spPr>
          <a:xfrm>
            <a:off x="457200" y="2045550"/>
            <a:ext cx="7191300" cy="4080600"/>
          </a:xfrm>
          <a:prstGeom prst="rect">
            <a:avLst/>
          </a:prstGeom>
          <a:noFill/>
          <a:ln>
            <a:noFill/>
          </a:ln>
        </p:spPr>
        <p:txBody>
          <a:bodyPr anchorCtr="0" anchor="t" bIns="45700" lIns="91425" spcFirstLastPara="1" rIns="91425" wrap="square" tIns="45700">
            <a:normAutofit/>
          </a:bodyPr>
          <a:lstStyle/>
          <a:p>
            <a:pPr indent="0" lvl="0" marL="114480" rtl="0" algn="just">
              <a:lnSpc>
                <a:spcPct val="90000"/>
              </a:lnSpc>
              <a:spcBef>
                <a:spcPts val="0"/>
              </a:spcBef>
              <a:spcAft>
                <a:spcPts val="0"/>
              </a:spcAft>
              <a:buClr>
                <a:schemeClr val="dk1"/>
              </a:buClr>
              <a:buFont typeface="Arial"/>
              <a:buNone/>
            </a:pPr>
            <a:r>
              <a:t/>
            </a:r>
            <a:endParaRPr sz="1400"/>
          </a:p>
          <a:p>
            <a:pPr indent="0" lvl="0" marL="114480" rtl="0" algn="just">
              <a:lnSpc>
                <a:spcPct val="90000"/>
              </a:lnSpc>
              <a:spcBef>
                <a:spcPts val="1001"/>
              </a:spcBef>
              <a:spcAft>
                <a:spcPts val="0"/>
              </a:spcAft>
              <a:buClr>
                <a:schemeClr val="dk1"/>
              </a:buClr>
              <a:buNone/>
            </a:pPr>
            <a:r>
              <a:rPr lang="pt-PT" sz="1400"/>
              <a:t>Obserwatorzy, chociaż nie są bezpośrednio zaangażowani w akty przemocy, stając się  jednak jej świadkami, doświadczają pośrednio negatywnych konsekwencji znęcania się. </a:t>
            </a:r>
            <a:endParaRPr sz="1400"/>
          </a:p>
          <a:p>
            <a:pPr indent="0" lvl="0" marL="114480" rtl="0" algn="just">
              <a:lnSpc>
                <a:spcPct val="90000"/>
              </a:lnSpc>
              <a:spcBef>
                <a:spcPts val="1001"/>
              </a:spcBef>
              <a:spcAft>
                <a:spcPts val="0"/>
              </a:spcAft>
              <a:buClr>
                <a:schemeClr val="dk1"/>
              </a:buClr>
              <a:buFont typeface="Arial"/>
              <a:buNone/>
            </a:pPr>
            <a:r>
              <a:t/>
            </a:r>
            <a:endParaRPr sz="1400"/>
          </a:p>
          <a:p>
            <a:pPr indent="0" lvl="0" marL="114480" rtl="0" algn="just">
              <a:lnSpc>
                <a:spcPct val="90000"/>
              </a:lnSpc>
              <a:spcBef>
                <a:spcPts val="1001"/>
              </a:spcBef>
              <a:spcAft>
                <a:spcPts val="0"/>
              </a:spcAft>
              <a:buClr>
                <a:schemeClr val="dk1"/>
              </a:buClr>
              <a:buFont typeface="Arial"/>
              <a:buNone/>
            </a:pPr>
            <a:r>
              <a:rPr lang="pt-PT" sz="1400"/>
              <a:t>Odczuwają oni lęk, bezradność i brak wiary w skuteczne działanie nauczycieli. Wskutek narażenia na takie sytuacje może dojść do obniżenia wyników w nauce, spadku zaufania do osób znaczących, zaburzeń w postrzeganiu samego siebie.</a:t>
            </a:r>
            <a:endParaRPr sz="1400"/>
          </a:p>
          <a:p>
            <a:pPr indent="0" lvl="0" marL="0" rtl="0" algn="l">
              <a:lnSpc>
                <a:spcPct val="90000"/>
              </a:lnSpc>
              <a:spcBef>
                <a:spcPts val="1000"/>
              </a:spcBef>
              <a:spcAft>
                <a:spcPts val="0"/>
              </a:spcAft>
              <a:buClr>
                <a:schemeClr val="dk1"/>
              </a:buClr>
              <a:buSzPts val="20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6"/>
          <p:cNvSpPr txBox="1"/>
          <p:nvPr>
            <p:ph type="title"/>
          </p:nvPr>
        </p:nvSpPr>
        <p:spPr>
          <a:xfrm>
            <a:off x="457200" y="345875"/>
            <a:ext cx="7369200" cy="1353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sz="3640">
                <a:latin typeface="Calibri"/>
                <a:ea typeface="Calibri"/>
                <a:cs typeface="Calibri"/>
                <a:sym typeface="Calibri"/>
              </a:rPr>
              <a:t>ZAPOBIEGANIE ZNĘCANIU SIĘ - WSKAZÓWKI </a:t>
            </a:r>
            <a:endParaRPr sz="3640">
              <a:latin typeface="Calibri"/>
              <a:ea typeface="Calibri"/>
              <a:cs typeface="Calibri"/>
              <a:sym typeface="Calibri"/>
            </a:endParaRPr>
          </a:p>
        </p:txBody>
      </p:sp>
      <p:sp>
        <p:nvSpPr>
          <p:cNvPr id="325" name="Google Shape;325;p46"/>
          <p:cNvSpPr txBox="1"/>
          <p:nvPr>
            <p:ph idx="1" type="body"/>
          </p:nvPr>
        </p:nvSpPr>
        <p:spPr>
          <a:xfrm>
            <a:off x="457200" y="1752600"/>
            <a:ext cx="4762872" cy="4373563"/>
          </a:xfrm>
          <a:prstGeom prst="rect">
            <a:avLst/>
          </a:prstGeom>
          <a:noFill/>
          <a:ln>
            <a:noFill/>
          </a:ln>
        </p:spPr>
        <p:txBody>
          <a:bodyPr anchorCtr="0" anchor="t" bIns="45700" lIns="91425" spcFirstLastPara="1" rIns="91425" wrap="square" tIns="45700">
            <a:normAutofit/>
          </a:bodyPr>
          <a:lstStyle/>
          <a:p>
            <a:pPr indent="0" lvl="0" marL="114480" rtl="0" algn="just">
              <a:lnSpc>
                <a:spcPct val="90000"/>
              </a:lnSpc>
              <a:spcBef>
                <a:spcPts val="0"/>
              </a:spcBef>
              <a:spcAft>
                <a:spcPts val="0"/>
              </a:spcAft>
              <a:buClr>
                <a:schemeClr val="dk1"/>
              </a:buClr>
              <a:buNone/>
            </a:pPr>
            <a:r>
              <a:t/>
            </a:r>
            <a:endParaRPr sz="1800">
              <a:latin typeface="Calibri"/>
              <a:ea typeface="Calibri"/>
              <a:cs typeface="Calibri"/>
              <a:sym typeface="Calibri"/>
            </a:endParaRPr>
          </a:p>
          <a:p>
            <a:pPr indent="0" lvl="0" marL="114480" rtl="0" algn="just">
              <a:lnSpc>
                <a:spcPct val="90000"/>
              </a:lnSpc>
              <a:spcBef>
                <a:spcPts val="0"/>
              </a:spcBef>
              <a:spcAft>
                <a:spcPts val="0"/>
              </a:spcAft>
              <a:buClr>
                <a:schemeClr val="dk1"/>
              </a:buClr>
              <a:buNone/>
            </a:pPr>
            <a:r>
              <a:t/>
            </a:r>
            <a:endParaRPr b="0" sz="1600"/>
          </a:p>
          <a:p>
            <a:pPr indent="0" lvl="0" marL="114480" rtl="0" algn="just">
              <a:lnSpc>
                <a:spcPct val="90000"/>
              </a:lnSpc>
              <a:spcBef>
                <a:spcPts val="0"/>
              </a:spcBef>
              <a:spcAft>
                <a:spcPts val="0"/>
              </a:spcAft>
              <a:buClr>
                <a:schemeClr val="dk1"/>
              </a:buClr>
              <a:buNone/>
            </a:pPr>
            <a:r>
              <a:rPr b="0" lang="pt-PT" sz="1600"/>
              <a:t>Szkoła powinna być bezpiecznym </a:t>
            </a:r>
            <a:endParaRPr b="0" sz="1600"/>
          </a:p>
          <a:p>
            <a:pPr indent="0" lvl="0" marL="114480" rtl="0" algn="just">
              <a:lnSpc>
                <a:spcPct val="90000"/>
              </a:lnSpc>
              <a:spcBef>
                <a:spcPts val="0"/>
              </a:spcBef>
              <a:spcAft>
                <a:spcPts val="0"/>
              </a:spcAft>
              <a:buClr>
                <a:schemeClr val="dk1"/>
              </a:buClr>
              <a:buFont typeface="Arial"/>
              <a:buNone/>
            </a:pPr>
            <a:r>
              <a:rPr b="0" lang="pt-PT" sz="1600"/>
              <a:t>i pozytywnym środowiskiem nauki dla WSZYSTKICH uczniów. Aby osiągnąć ten cel, nauczyciele powinni dążyć do: </a:t>
            </a:r>
            <a:endParaRPr b="0" sz="1600"/>
          </a:p>
          <a:p>
            <a:pPr indent="-329660" lvl="0" marL="343080" rtl="0" algn="just">
              <a:lnSpc>
                <a:spcPct val="90000"/>
              </a:lnSpc>
              <a:spcBef>
                <a:spcPts val="941"/>
              </a:spcBef>
              <a:spcAft>
                <a:spcPts val="0"/>
              </a:spcAft>
              <a:buSzPts val="1600"/>
              <a:buChar char="•"/>
            </a:pPr>
            <a:r>
              <a:rPr b="0" lang="pt-PT" sz="1600"/>
              <a:t>wyeliminowania zjawiska znęcania się uczniów na terenie szkoły i poza nią;  </a:t>
            </a:r>
            <a:endParaRPr b="0" sz="1600"/>
          </a:p>
          <a:p>
            <a:pPr indent="-329660" lvl="0" marL="343080" rtl="0" algn="just">
              <a:lnSpc>
                <a:spcPct val="90000"/>
              </a:lnSpc>
              <a:spcBef>
                <a:spcPts val="941"/>
              </a:spcBef>
              <a:spcAft>
                <a:spcPts val="0"/>
              </a:spcAft>
              <a:buSzPts val="1600"/>
              <a:buChar char="•"/>
            </a:pPr>
            <a:r>
              <a:rPr b="0" lang="pt-PT" sz="1600"/>
              <a:t>przeciwdziałania nowym problemom mogącym prowadzić do przemocy; </a:t>
            </a:r>
            <a:endParaRPr b="0" sz="1600"/>
          </a:p>
          <a:p>
            <a:pPr indent="-342360" lvl="0" marL="343080" rtl="0" algn="just">
              <a:lnSpc>
                <a:spcPct val="90000"/>
              </a:lnSpc>
              <a:spcBef>
                <a:spcPts val="941"/>
              </a:spcBef>
              <a:spcAft>
                <a:spcPts val="0"/>
              </a:spcAft>
              <a:buSzPts val="1800"/>
              <a:buChar char="•"/>
            </a:pPr>
            <a:r>
              <a:rPr b="0" lang="pt-PT" sz="1600"/>
              <a:t>Wspierania pozytywnych relacji rówieśniczych w środowisku szkolnym i poza nim. </a:t>
            </a:r>
            <a:r>
              <a:rPr lang="pt-PT" sz="1800">
                <a:latin typeface="Calibri"/>
                <a:ea typeface="Calibri"/>
                <a:cs typeface="Calibri"/>
                <a:sym typeface="Calibri"/>
              </a:rPr>
              <a:t> </a:t>
            </a:r>
            <a:endParaRPr i="1" sz="1700"/>
          </a:p>
        </p:txBody>
      </p:sp>
      <p:pic>
        <p:nvPicPr>
          <p:cNvPr descr="School Climate Key to Preventing Bullying" id="326" name="Google Shape;326;p46"/>
          <p:cNvPicPr preferRelativeResize="0"/>
          <p:nvPr/>
        </p:nvPicPr>
        <p:blipFill rotWithShape="1">
          <a:blip r:embed="rId3">
            <a:alphaModFix/>
          </a:blip>
          <a:srcRect b="0" l="0" r="0" t="0"/>
          <a:stretch/>
        </p:blipFill>
        <p:spPr>
          <a:xfrm>
            <a:off x="5364088" y="2005806"/>
            <a:ext cx="3009900" cy="38671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sz="3640">
                <a:latin typeface="Calibri"/>
                <a:ea typeface="Calibri"/>
                <a:cs typeface="Calibri"/>
                <a:sym typeface="Calibri"/>
              </a:rPr>
              <a:t>ZAPOBIEGANIE ZNĘCANIU SIĘ - WSKAZÓWKI</a:t>
            </a:r>
            <a:endParaRPr sz="3640">
              <a:latin typeface="Calibri"/>
              <a:ea typeface="Calibri"/>
              <a:cs typeface="Calibri"/>
              <a:sym typeface="Calibri"/>
            </a:endParaRPr>
          </a:p>
        </p:txBody>
      </p:sp>
      <p:sp>
        <p:nvSpPr>
          <p:cNvPr id="332" name="Google Shape;332;p47"/>
          <p:cNvSpPr txBox="1"/>
          <p:nvPr>
            <p:ph idx="1" type="body"/>
          </p:nvPr>
        </p:nvSpPr>
        <p:spPr>
          <a:xfrm>
            <a:off x="457200" y="1752600"/>
            <a:ext cx="7398900" cy="43737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just">
              <a:lnSpc>
                <a:spcPct val="80000"/>
              </a:lnSpc>
              <a:spcBef>
                <a:spcPts val="879"/>
              </a:spcBef>
              <a:spcAft>
                <a:spcPts val="0"/>
              </a:spcAft>
              <a:buClr>
                <a:schemeClr val="dk1"/>
              </a:buClr>
              <a:buFont typeface="Arial"/>
              <a:buNone/>
            </a:pPr>
            <a:r>
              <a:rPr b="0" lang="pt-PT" sz="1600">
                <a:latin typeface="Calibri"/>
                <a:ea typeface="Calibri"/>
                <a:cs typeface="Calibri"/>
                <a:sym typeface="Calibri"/>
              </a:rPr>
              <a:t>Aby zapobiegać znęcaniu się, muszą zaistnieć dwa ogólne warunki: </a:t>
            </a:r>
            <a:endParaRPr b="0" sz="1600"/>
          </a:p>
          <a:p>
            <a:pPr indent="0" lvl="0" marL="0" rtl="0" algn="just">
              <a:lnSpc>
                <a:spcPct val="80000"/>
              </a:lnSpc>
              <a:spcBef>
                <a:spcPts val="879"/>
              </a:spcBef>
              <a:spcAft>
                <a:spcPts val="0"/>
              </a:spcAft>
              <a:buClr>
                <a:schemeClr val="dk1"/>
              </a:buClr>
              <a:buNone/>
            </a:pPr>
            <a:r>
              <a:rPr b="0" lang="pt-PT" sz="1600">
                <a:latin typeface="Calibri"/>
                <a:ea typeface="Calibri"/>
                <a:cs typeface="Calibri"/>
                <a:sym typeface="Calibri"/>
              </a:rPr>
              <a:t>1. Nauczyciele i wychowawcy powinni być świadomi skali problemów dotyczących agresji </a:t>
            </a:r>
            <a:endParaRPr b="0" sz="1600">
              <a:latin typeface="Calibri"/>
              <a:ea typeface="Calibri"/>
              <a:cs typeface="Calibri"/>
              <a:sym typeface="Calibri"/>
            </a:endParaRPr>
          </a:p>
          <a:p>
            <a:pPr indent="0" lvl="0" marL="0" rtl="0" algn="just">
              <a:lnSpc>
                <a:spcPct val="80000"/>
              </a:lnSpc>
              <a:spcBef>
                <a:spcPts val="879"/>
              </a:spcBef>
              <a:spcAft>
                <a:spcPts val="0"/>
              </a:spcAft>
              <a:buClr>
                <a:schemeClr val="dk1"/>
              </a:buClr>
              <a:buFont typeface="Arial"/>
              <a:buNone/>
            </a:pPr>
            <a:r>
              <a:rPr b="0" lang="pt-PT" sz="1600">
                <a:latin typeface="Calibri"/>
                <a:ea typeface="Calibri"/>
                <a:cs typeface="Calibri"/>
                <a:sym typeface="Calibri"/>
              </a:rPr>
              <a:t>i przemocy.</a:t>
            </a:r>
            <a:endParaRPr b="0" sz="1600"/>
          </a:p>
          <a:p>
            <a:pPr indent="0" lvl="0" marL="0" rtl="0" algn="just">
              <a:lnSpc>
                <a:spcPct val="80000"/>
              </a:lnSpc>
              <a:spcBef>
                <a:spcPts val="879"/>
              </a:spcBef>
              <a:spcAft>
                <a:spcPts val="0"/>
              </a:spcAft>
              <a:buClr>
                <a:schemeClr val="dk1"/>
              </a:buClr>
              <a:buFont typeface="Arial"/>
              <a:buNone/>
            </a:pPr>
            <a:r>
              <a:rPr b="0" lang="pt-PT" sz="1600">
                <a:latin typeface="Calibri"/>
                <a:ea typeface="Calibri"/>
                <a:cs typeface="Calibri"/>
                <a:sym typeface="Calibri"/>
              </a:rPr>
              <a:t>2.  Wszyscy pracownicy szkoły powinni angażować się w przeciwdziałanie znęcaniu się oraz poprawę komfortu i poczucia bezpieczeństwa uczniów.</a:t>
            </a:r>
            <a:endParaRPr b="0" sz="1600"/>
          </a:p>
          <a:p>
            <a:pPr indent="0" lvl="0" marL="0" rtl="0" algn="just">
              <a:lnSpc>
                <a:spcPct val="80000"/>
              </a:lnSpc>
              <a:spcBef>
                <a:spcPts val="879"/>
              </a:spcBef>
              <a:spcAft>
                <a:spcPts val="0"/>
              </a:spcAft>
              <a:buClr>
                <a:schemeClr val="dk1"/>
              </a:buClr>
              <a:buFont typeface="Arial"/>
              <a:buNone/>
            </a:pPr>
            <a:r>
              <a:rPr b="0" lang="pt-PT" sz="1600">
                <a:latin typeface="Calibri"/>
                <a:ea typeface="Calibri"/>
                <a:cs typeface="Calibri"/>
                <a:sym typeface="Calibri"/>
              </a:rPr>
              <a:t> </a:t>
            </a:r>
            <a:endParaRPr b="0" sz="1600"/>
          </a:p>
          <a:p>
            <a:pPr indent="0" lvl="0" marL="0" rtl="0" algn="just">
              <a:lnSpc>
                <a:spcPct val="80000"/>
              </a:lnSpc>
              <a:spcBef>
                <a:spcPts val="879"/>
              </a:spcBef>
              <a:spcAft>
                <a:spcPts val="0"/>
              </a:spcAft>
              <a:buClr>
                <a:schemeClr val="dk1"/>
              </a:buClr>
              <a:buFont typeface="Arial"/>
              <a:buNone/>
            </a:pPr>
            <a:r>
              <a:rPr b="0" lang="pt-PT" sz="1600">
                <a:latin typeface="Calibri"/>
                <a:ea typeface="Calibri"/>
                <a:cs typeface="Calibri"/>
                <a:sym typeface="Calibri"/>
              </a:rPr>
              <a:t>Nauczyciele muszą jednoznacznie i konsekwentnie informować, że przemoc jest zachowaniem negatywnym. Powinni oni wraz z uczniami ustalić zasady zapobiegające znęcaniu się, np.: </a:t>
            </a:r>
            <a:endParaRPr b="0" sz="1600"/>
          </a:p>
          <a:p>
            <a:pPr indent="-334740" lvl="0" marL="343080" rtl="0" algn="just">
              <a:lnSpc>
                <a:spcPct val="80000"/>
              </a:lnSpc>
              <a:spcBef>
                <a:spcPts val="879"/>
              </a:spcBef>
              <a:spcAft>
                <a:spcPts val="0"/>
              </a:spcAft>
              <a:buSzPct val="100000"/>
              <a:buChar char="•"/>
            </a:pPr>
            <a:r>
              <a:rPr b="0" lang="pt-PT" sz="1600">
                <a:latin typeface="Calibri"/>
                <a:ea typeface="Calibri"/>
                <a:cs typeface="Calibri"/>
                <a:sym typeface="Calibri"/>
              </a:rPr>
              <a:t>Nie chcemy znęcać się nad innymi uczniami. </a:t>
            </a:r>
            <a:endParaRPr b="0" sz="1600"/>
          </a:p>
          <a:p>
            <a:pPr indent="-334740" lvl="0" marL="343080" rtl="0" algn="just">
              <a:lnSpc>
                <a:spcPct val="80000"/>
              </a:lnSpc>
              <a:spcBef>
                <a:spcPts val="879"/>
              </a:spcBef>
              <a:spcAft>
                <a:spcPts val="0"/>
              </a:spcAft>
              <a:buSzPct val="100000"/>
              <a:buChar char="•"/>
            </a:pPr>
            <a:r>
              <a:rPr b="0" lang="pt-PT" sz="1600">
                <a:latin typeface="Calibri"/>
                <a:ea typeface="Calibri"/>
                <a:cs typeface="Calibri"/>
                <a:sym typeface="Calibri"/>
              </a:rPr>
              <a:t>Chcemy pomóc uczniom, którzy są zastraszani. </a:t>
            </a:r>
            <a:endParaRPr b="0" sz="1600"/>
          </a:p>
          <a:p>
            <a:pPr indent="-334740" lvl="0" marL="343080" rtl="0" algn="just">
              <a:lnSpc>
                <a:spcPct val="80000"/>
              </a:lnSpc>
              <a:spcBef>
                <a:spcPts val="879"/>
              </a:spcBef>
              <a:spcAft>
                <a:spcPts val="0"/>
              </a:spcAft>
              <a:buSzPct val="100000"/>
              <a:buChar char="•"/>
            </a:pPr>
            <a:r>
              <a:rPr b="0" lang="pt-PT" sz="1600">
                <a:latin typeface="Calibri"/>
                <a:ea typeface="Calibri"/>
                <a:cs typeface="Calibri"/>
                <a:sym typeface="Calibri"/>
              </a:rPr>
              <a:t>Będziemy dążyć do włączenia w życie szkoły WSZYSTKICH uczniów, aby NIKT nie został pominięty.</a:t>
            </a:r>
            <a:endParaRPr b="0" sz="1600"/>
          </a:p>
          <a:p>
            <a:pPr indent="-334740" lvl="0" marL="343080" rtl="0" algn="just">
              <a:lnSpc>
                <a:spcPct val="80000"/>
              </a:lnSpc>
              <a:spcBef>
                <a:spcPts val="879"/>
              </a:spcBef>
              <a:spcAft>
                <a:spcPts val="0"/>
              </a:spcAft>
              <a:buSzPct val="100000"/>
              <a:buChar char="•"/>
            </a:pPr>
            <a:r>
              <a:rPr b="0" lang="pt-PT" sz="1600">
                <a:latin typeface="Calibri"/>
                <a:ea typeface="Calibri"/>
                <a:cs typeface="Calibri"/>
                <a:sym typeface="Calibri"/>
              </a:rPr>
              <a:t>Kiedy zauważymy, że ktoś jest dręczony, zgłosimy problem nauczycielowi, rodzicowi lub innemu dorosłemu, któremu ufamy. </a:t>
            </a:r>
            <a:endParaRPr b="0" sz="1600"/>
          </a:p>
          <a:p>
            <a:pPr indent="0" lvl="0" marL="0" rtl="0" algn="just">
              <a:lnSpc>
                <a:spcPct val="80000"/>
              </a:lnSpc>
              <a:spcBef>
                <a:spcPts val="879"/>
              </a:spcBef>
              <a:spcAft>
                <a:spcPts val="0"/>
              </a:spcAft>
              <a:buClr>
                <a:schemeClr val="dk1"/>
              </a:buClr>
              <a:buFont typeface="Arial"/>
              <a:buNone/>
            </a:pPr>
            <a:r>
              <a:rPr b="0" lang="pt-PT" sz="1600">
                <a:latin typeface="Calibri"/>
                <a:ea typeface="Calibri"/>
                <a:cs typeface="Calibri"/>
                <a:sym typeface="Calibri"/>
              </a:rPr>
              <a:t>Uczniowie powinni mieć świadomość, że poinformowanie o znęcaniu się nie jest "donoszeniem", ale formą pomocy. </a:t>
            </a:r>
            <a:endParaRPr b="0" sz="1600"/>
          </a:p>
          <a:p>
            <a:pPr indent="0" lvl="0" marL="0" rtl="0" algn="just">
              <a:lnSpc>
                <a:spcPct val="80000"/>
              </a:lnSpc>
              <a:spcBef>
                <a:spcPts val="879"/>
              </a:spcBef>
              <a:spcAft>
                <a:spcPts val="0"/>
              </a:spcAft>
              <a:buClr>
                <a:schemeClr val="dk1"/>
              </a:buClr>
              <a:buNone/>
            </a:pPr>
            <a:r>
              <a:rPr b="0" lang="pt-PT" sz="1600">
                <a:latin typeface="Calibri"/>
                <a:ea typeface="Calibri"/>
                <a:cs typeface="Calibri"/>
                <a:sym typeface="Calibri"/>
              </a:rPr>
              <a:t>Należy uświadomić uczniów, że zasady aby przyniosły oczekiwane efekty, muszą obowiązywać wszystkich, a nie tylko sprawców czy ofiary.</a:t>
            </a:r>
            <a:endParaRPr b="0" i="1" sz="1820"/>
          </a:p>
          <a:p>
            <a:pPr indent="0" lvl="0" marL="0" rtl="0" algn="l">
              <a:lnSpc>
                <a:spcPct val="80000"/>
              </a:lnSpc>
              <a:spcBef>
                <a:spcPts val="880"/>
              </a:spcBef>
              <a:spcAft>
                <a:spcPts val="0"/>
              </a:spcAft>
              <a:buClr>
                <a:schemeClr val="dk1"/>
              </a:buClr>
              <a:buSzPct val="100000"/>
              <a:buNone/>
            </a:pPr>
            <a:r>
              <a:t/>
            </a:r>
            <a:endParaRPr sz="14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sz="3240"/>
              <a:t>ZAPOBIEGANIE ZNĘCANIU SIĘ - WSKAZÓWKI </a:t>
            </a:r>
            <a:endParaRPr sz="3240"/>
          </a:p>
        </p:txBody>
      </p:sp>
      <p:sp>
        <p:nvSpPr>
          <p:cNvPr id="338" name="Google Shape;338;p48"/>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just">
              <a:lnSpc>
                <a:spcPct val="80000"/>
              </a:lnSpc>
              <a:spcBef>
                <a:spcPts val="0"/>
              </a:spcBef>
              <a:spcAft>
                <a:spcPts val="0"/>
              </a:spcAft>
              <a:buClr>
                <a:schemeClr val="dk1"/>
              </a:buClr>
              <a:buNone/>
            </a:pPr>
            <a:r>
              <a:rPr b="0" lang="pt-PT" sz="1900">
                <a:latin typeface="Calibri"/>
                <a:ea typeface="Calibri"/>
                <a:cs typeface="Calibri"/>
                <a:sym typeface="Calibri"/>
              </a:rPr>
              <a:t>Ustanawiając zasady należy pamiętać o ustaleniu konsekwencji zarówno przestrzegania, jak i naruszania przyjętych norm. Warto pamiętać </a:t>
            </a:r>
            <a:endParaRPr b="0" sz="1900">
              <a:latin typeface="Calibri"/>
              <a:ea typeface="Calibri"/>
              <a:cs typeface="Calibri"/>
              <a:sym typeface="Calibri"/>
            </a:endParaRPr>
          </a:p>
          <a:p>
            <a:pPr indent="0" lvl="0" marL="0" rtl="0" algn="just">
              <a:lnSpc>
                <a:spcPct val="80000"/>
              </a:lnSpc>
              <a:spcBef>
                <a:spcPts val="0"/>
              </a:spcBef>
              <a:spcAft>
                <a:spcPts val="0"/>
              </a:spcAft>
              <a:buClr>
                <a:schemeClr val="dk1"/>
              </a:buClr>
              <a:buNone/>
            </a:pPr>
            <a:r>
              <a:rPr b="0" lang="pt-PT" sz="1900">
                <a:latin typeface="Calibri"/>
                <a:ea typeface="Calibri"/>
                <a:cs typeface="Calibri"/>
                <a:sym typeface="Calibri"/>
              </a:rPr>
              <a:t>o pozytywnych wzmocnieniach słownych i społecznych, to one przede wszystkim budują przyjazną, pozytywną atmosferę w klasie. Poczucie bezpieczeństwa i zaufania stwarza warunki sprzyjające rozwojowi pozytywnych relacji. Atmosfera wzajemnej akceptacji pomaga uczniom łatwiej przyjmować uwagi nauczyciela, nawet jeżeli nie są im przychylne. Jest to szczególnie ważne w przypadku uczniów agresywnych, którzy mogli mieć negatywne doświadczenia w kontaktach z dorosłymi. </a:t>
            </a:r>
            <a:endParaRPr b="0" sz="1900"/>
          </a:p>
          <a:p>
            <a:pPr indent="0" lvl="0" marL="0" rtl="0" algn="just">
              <a:lnSpc>
                <a:spcPct val="80000"/>
              </a:lnSpc>
              <a:spcBef>
                <a:spcPts val="969"/>
              </a:spcBef>
              <a:spcAft>
                <a:spcPts val="0"/>
              </a:spcAft>
              <a:buClr>
                <a:schemeClr val="dk1"/>
              </a:buClr>
              <a:buFont typeface="Arial"/>
              <a:buNone/>
            </a:pPr>
            <a:r>
              <a:rPr b="0" lang="pt-PT" sz="1900">
                <a:latin typeface="Calibri"/>
                <a:ea typeface="Calibri"/>
                <a:cs typeface="Calibri"/>
                <a:sym typeface="Calibri"/>
              </a:rPr>
              <a:t>Nauczyciele powinni być również świadomi, że często są dla uczniów wzorem do naśladowania. Dlatego powinni zwrócić szczególną uwagę na to, aby własnym zachowaniem nie przejawiać sarkazmu,  nie obrażać innych, nikogo nie ośmieszać, odnosić się do każdego członka społeczności szkolnej z takim samym szacunkiem.</a:t>
            </a:r>
            <a:endParaRPr b="0" sz="3240">
              <a:solidFill>
                <a:schemeClr val="accent6"/>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9"/>
          <p:cNvSpPr txBox="1"/>
          <p:nvPr>
            <p:ph type="title"/>
          </p:nvPr>
        </p:nvSpPr>
        <p:spPr>
          <a:xfrm>
            <a:off x="457200" y="256924"/>
            <a:ext cx="5791200" cy="12675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DZIAŁANIA INTERWENCYJNE W SZKOLE </a:t>
            </a:r>
            <a:endParaRPr>
              <a:latin typeface="Calibri"/>
              <a:ea typeface="Calibri"/>
              <a:cs typeface="Calibri"/>
              <a:sym typeface="Calibri"/>
            </a:endParaRPr>
          </a:p>
        </p:txBody>
      </p:sp>
      <p:sp>
        <p:nvSpPr>
          <p:cNvPr id="344" name="Google Shape;344;p49"/>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fontScale="92500" lnSpcReduction="20000"/>
          </a:bodyPr>
          <a:lstStyle/>
          <a:p>
            <a:pPr indent="0" lvl="0" marL="0" rtl="0" algn="just">
              <a:lnSpc>
                <a:spcPct val="80000"/>
              </a:lnSpc>
              <a:spcBef>
                <a:spcPts val="0"/>
              </a:spcBef>
              <a:spcAft>
                <a:spcPts val="0"/>
              </a:spcAft>
              <a:buClr>
                <a:schemeClr val="dk1"/>
              </a:buClr>
              <a:buFont typeface="Arial"/>
              <a:buNone/>
            </a:pPr>
            <a:r>
              <a:rPr b="0" lang="pt-PT" sz="1750"/>
              <a:t>Działania profilaktyczne, interwencyjne i korygujące powinny być prowadzone przez wszystkich członków społeczności szkolnej. </a:t>
            </a:r>
            <a:endParaRPr b="0" sz="1750"/>
          </a:p>
          <a:p>
            <a:pPr indent="0" lvl="0" marL="0" rtl="0" algn="just">
              <a:lnSpc>
                <a:spcPct val="80000"/>
              </a:lnSpc>
              <a:spcBef>
                <a:spcPts val="0"/>
              </a:spcBef>
              <a:spcAft>
                <a:spcPts val="0"/>
              </a:spcAft>
              <a:buClr>
                <a:schemeClr val="dk1"/>
              </a:buClr>
              <a:buFont typeface="Arial"/>
              <a:buNone/>
            </a:pPr>
            <a:r>
              <a:rPr b="0" lang="pt-PT" sz="1750"/>
              <a:t>Jako przykłady skutecznych działań można wymienić:</a:t>
            </a:r>
            <a:endParaRPr b="0" sz="1750"/>
          </a:p>
          <a:p>
            <a:pPr indent="-331390" lvl="0" marL="457200" rtl="0" algn="just">
              <a:lnSpc>
                <a:spcPct val="150000"/>
              </a:lnSpc>
              <a:spcBef>
                <a:spcPts val="910"/>
              </a:spcBef>
              <a:spcAft>
                <a:spcPts val="0"/>
              </a:spcAft>
              <a:buSzPct val="100000"/>
              <a:buChar char="➢"/>
            </a:pPr>
            <a:r>
              <a:rPr b="0" i="1" lang="pt-PT" sz="1750"/>
              <a:t>powołanie Komitetu Koordynacyjnego ds. zapobiegania znęcaniu się.</a:t>
            </a:r>
            <a:r>
              <a:rPr b="0" lang="pt-PT" sz="1750"/>
              <a:t> Komitet ten będzie koordynował wszystkie działania podejmowane             </a:t>
            </a:r>
            <a:endParaRPr b="0" sz="1750"/>
          </a:p>
          <a:p>
            <a:pPr indent="0" lvl="0" marL="457200" rtl="0" algn="just">
              <a:lnSpc>
                <a:spcPct val="150000"/>
              </a:lnSpc>
              <a:spcBef>
                <a:spcPts val="910"/>
              </a:spcBef>
              <a:spcAft>
                <a:spcPts val="0"/>
              </a:spcAft>
              <a:buNone/>
            </a:pPr>
            <a:r>
              <a:rPr b="0" lang="pt-PT" sz="1750"/>
              <a:t>w celu zapobiegania przemocy. </a:t>
            </a:r>
            <a:endParaRPr b="0" sz="1750"/>
          </a:p>
          <a:p>
            <a:pPr indent="-331390" lvl="0" marL="457200" rtl="0" algn="just">
              <a:lnSpc>
                <a:spcPct val="150000"/>
              </a:lnSpc>
              <a:spcBef>
                <a:spcPts val="910"/>
              </a:spcBef>
              <a:spcAft>
                <a:spcPts val="0"/>
              </a:spcAft>
              <a:buSzPct val="100000"/>
              <a:buChar char="➢"/>
            </a:pPr>
            <a:r>
              <a:rPr b="0" lang="pt-PT" sz="1750"/>
              <a:t>Przeprowadzenie </a:t>
            </a:r>
            <a:r>
              <a:rPr b="0" i="1" lang="pt-PT" sz="1750"/>
              <a:t>anonimowej ankiety wśród uczniów w celu identyfikacji problemów</a:t>
            </a:r>
            <a:r>
              <a:rPr b="0" lang="pt-PT" sz="1750"/>
              <a:t>. </a:t>
            </a:r>
            <a:endParaRPr b="0" sz="1750"/>
          </a:p>
          <a:p>
            <a:pPr indent="-331390" lvl="0" marL="457200" rtl="0" algn="just">
              <a:lnSpc>
                <a:spcPct val="150000"/>
              </a:lnSpc>
              <a:spcBef>
                <a:spcPts val="0"/>
              </a:spcBef>
              <a:spcAft>
                <a:spcPts val="0"/>
              </a:spcAft>
              <a:buSzPct val="100000"/>
              <a:buChar char="➢"/>
            </a:pPr>
            <a:r>
              <a:rPr b="0" i="1" lang="pt-PT" sz="1750"/>
              <a:t>Organizowanie spotkań, warsztatów i wykładów w celu zwiększenia świadomości i zaangażowania społeczności szkolnej i pozaszkolnej w przeciwdziałanie agresji i przemocy.</a:t>
            </a:r>
            <a:endParaRPr b="0" sz="1750"/>
          </a:p>
          <a:p>
            <a:pPr indent="-331390" lvl="0" marL="457200" rtl="0" algn="just">
              <a:lnSpc>
                <a:spcPct val="150000"/>
              </a:lnSpc>
              <a:spcBef>
                <a:spcPts val="0"/>
              </a:spcBef>
              <a:spcAft>
                <a:spcPts val="0"/>
              </a:spcAft>
              <a:buSzPct val="100000"/>
              <a:buChar char="➢"/>
            </a:pPr>
            <a:r>
              <a:rPr b="0" lang="pt-PT" sz="1750"/>
              <a:t>Zapewnienie odpowiedniego nadzoru na terenie szkoły i w jej pobliżu. </a:t>
            </a:r>
            <a:endParaRPr b="0" sz="1750"/>
          </a:p>
          <a:p>
            <a:pPr indent="-331390" lvl="0" marL="457200" rtl="0" algn="just">
              <a:lnSpc>
                <a:spcPct val="150000"/>
              </a:lnSpc>
              <a:spcBef>
                <a:spcPts val="0"/>
              </a:spcBef>
              <a:spcAft>
                <a:spcPts val="0"/>
              </a:spcAft>
              <a:buSzPct val="100000"/>
              <a:buChar char="➢"/>
            </a:pPr>
            <a:r>
              <a:rPr b="0" i="1" lang="pt-PT" sz="1750"/>
              <a:t>Współpraca z rodzicami w celu zwiększenia ich zaangażowania na rzecz przeciwdziałania agresji i przemocy.</a:t>
            </a:r>
            <a:endParaRPr b="0" sz="175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0"/>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DZIAŁANIA INTERWENCYJNE W KLASIE</a:t>
            </a:r>
            <a:endParaRPr>
              <a:latin typeface="Calibri"/>
              <a:ea typeface="Calibri"/>
              <a:cs typeface="Calibri"/>
              <a:sym typeface="Calibri"/>
            </a:endParaRPr>
          </a:p>
        </p:txBody>
      </p:sp>
      <p:sp>
        <p:nvSpPr>
          <p:cNvPr id="350" name="Google Shape;350;p50"/>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just">
              <a:lnSpc>
                <a:spcPct val="80000"/>
              </a:lnSpc>
              <a:spcBef>
                <a:spcPts val="0"/>
              </a:spcBef>
              <a:spcAft>
                <a:spcPts val="0"/>
              </a:spcAft>
              <a:buClr>
                <a:schemeClr val="dk1"/>
              </a:buClr>
              <a:buFont typeface="Arial"/>
              <a:buNone/>
            </a:pPr>
            <a:r>
              <a:rPr b="0" lang="pt-PT" sz="1700">
                <a:latin typeface="Calibri"/>
                <a:ea typeface="Calibri"/>
                <a:cs typeface="Calibri"/>
                <a:sym typeface="Calibri"/>
              </a:rPr>
              <a:t>Działania podejmowane przez nauczyciela mają na celu przeciwdziałanie przemocy oraz skuteczną interwencję w przypadku wystąpienia konfliktów społecznych. </a:t>
            </a:r>
            <a:endParaRPr b="0" sz="1700"/>
          </a:p>
          <a:p>
            <a:pPr indent="0" lvl="0" marL="0" rtl="0" algn="just">
              <a:lnSpc>
                <a:spcPct val="80000"/>
              </a:lnSpc>
              <a:spcBef>
                <a:spcPts val="0"/>
              </a:spcBef>
              <a:spcAft>
                <a:spcPts val="0"/>
              </a:spcAft>
              <a:buClr>
                <a:schemeClr val="dk1"/>
              </a:buClr>
              <a:buFont typeface="Arial"/>
              <a:buNone/>
            </a:pPr>
            <a:r>
              <a:rPr b="0" lang="pt-PT" sz="1700">
                <a:latin typeface="Calibri"/>
                <a:ea typeface="Calibri"/>
                <a:cs typeface="Calibri"/>
                <a:sym typeface="Calibri"/>
              </a:rPr>
              <a:t>Aby zaplanować skuteczne działania: </a:t>
            </a:r>
            <a:endParaRPr b="0" sz="1700"/>
          </a:p>
          <a:p>
            <a:pPr indent="0" lvl="0" marL="457200" rtl="0" algn="just">
              <a:lnSpc>
                <a:spcPct val="80000"/>
              </a:lnSpc>
              <a:spcBef>
                <a:spcPts val="910"/>
              </a:spcBef>
              <a:spcAft>
                <a:spcPts val="0"/>
              </a:spcAft>
              <a:buNone/>
            </a:pPr>
            <a:r>
              <a:rPr b="0" i="1" lang="pt-PT" sz="1700">
                <a:latin typeface="Calibri"/>
                <a:ea typeface="Calibri"/>
                <a:cs typeface="Calibri"/>
                <a:sym typeface="Calibri"/>
              </a:rPr>
              <a:t>1. Ustal wraz z uczniami zasady przeciwdziałania przemocy w klasie.</a:t>
            </a:r>
            <a:endParaRPr b="0" sz="1700"/>
          </a:p>
          <a:p>
            <a:pPr indent="0" lvl="0" marL="457200" rtl="0" algn="just">
              <a:lnSpc>
                <a:spcPct val="80000"/>
              </a:lnSpc>
              <a:spcBef>
                <a:spcPts val="910"/>
              </a:spcBef>
              <a:spcAft>
                <a:spcPts val="0"/>
              </a:spcAft>
              <a:buNone/>
            </a:pPr>
            <a:r>
              <a:rPr b="0" i="1" lang="pt-PT" sz="1700">
                <a:latin typeface="Calibri"/>
                <a:ea typeface="Calibri"/>
                <a:cs typeface="Calibri"/>
                <a:sym typeface="Calibri"/>
              </a:rPr>
              <a:t>2.  Pamiętaj o pozytywnych wzmocnieniach (pochwały, życzliwe uwagi) stosowanych wobec uczniów angażujących się na rzecz przeciwdziałania przemocy.</a:t>
            </a:r>
            <a:endParaRPr b="0" sz="1700"/>
          </a:p>
          <a:p>
            <a:pPr indent="0" lvl="0" marL="457200" rtl="0" algn="just">
              <a:lnSpc>
                <a:spcPct val="80000"/>
              </a:lnSpc>
              <a:spcBef>
                <a:spcPts val="910"/>
              </a:spcBef>
              <a:spcAft>
                <a:spcPts val="0"/>
              </a:spcAft>
              <a:buNone/>
            </a:pPr>
            <a:r>
              <a:rPr b="0" i="1" lang="pt-PT" sz="1700">
                <a:latin typeface="Calibri"/>
                <a:ea typeface="Calibri"/>
                <a:cs typeface="Calibri"/>
                <a:sym typeface="Calibri"/>
              </a:rPr>
              <a:t>3. Wyznacz jednoznaczne i adekwatne do sytuacji konsekwencje negatywnych zachowań w klasie.</a:t>
            </a:r>
            <a:r>
              <a:rPr b="0" lang="pt-PT" sz="1700">
                <a:latin typeface="Calibri"/>
                <a:ea typeface="Calibri"/>
                <a:cs typeface="Calibri"/>
                <a:sym typeface="Calibri"/>
              </a:rPr>
              <a:t> </a:t>
            </a:r>
            <a:endParaRPr b="0" sz="1700"/>
          </a:p>
          <a:p>
            <a:pPr indent="0" lvl="0" marL="457200" rtl="0" algn="just">
              <a:lnSpc>
                <a:spcPct val="80000"/>
              </a:lnSpc>
              <a:spcBef>
                <a:spcPts val="910"/>
              </a:spcBef>
              <a:spcAft>
                <a:spcPts val="0"/>
              </a:spcAft>
              <a:buNone/>
            </a:pPr>
            <a:r>
              <a:rPr b="0" i="1" lang="pt-PT" sz="1700">
                <a:latin typeface="Calibri"/>
                <a:ea typeface="Calibri"/>
                <a:cs typeface="Calibri"/>
                <a:sym typeface="Calibri"/>
              </a:rPr>
              <a:t>4. Poszerzaj wiedzę i świadomość uczniów w zakresie zachowań antyprzemocowych</a:t>
            </a:r>
            <a:r>
              <a:rPr b="0" lang="pt-PT" sz="1700">
                <a:latin typeface="Calibri"/>
                <a:ea typeface="Calibri"/>
                <a:cs typeface="Calibri"/>
                <a:sym typeface="Calibri"/>
              </a:rPr>
              <a:t>.</a:t>
            </a:r>
            <a:endParaRPr b="0" sz="1700"/>
          </a:p>
          <a:p>
            <a:pPr indent="0" lvl="0" marL="457200" rtl="0" algn="just">
              <a:lnSpc>
                <a:spcPct val="80000"/>
              </a:lnSpc>
              <a:spcBef>
                <a:spcPts val="910"/>
              </a:spcBef>
              <a:spcAft>
                <a:spcPts val="0"/>
              </a:spcAft>
              <a:buNone/>
            </a:pPr>
            <a:r>
              <a:rPr b="0" lang="pt-PT" sz="1700">
                <a:latin typeface="Calibri"/>
                <a:ea typeface="Calibri"/>
                <a:cs typeface="Calibri"/>
                <a:sym typeface="Calibri"/>
              </a:rPr>
              <a:t>5. Informuj systematycznie rodziców o podejmowanych działaniach profilaktycznych i interwencyjnych.</a:t>
            </a:r>
            <a:endParaRPr b="0" sz="1550"/>
          </a:p>
          <a:p>
            <a:pPr indent="0" lvl="0" marL="0" rtl="0" algn="l">
              <a:lnSpc>
                <a:spcPct val="80000"/>
              </a:lnSpc>
              <a:spcBef>
                <a:spcPts val="910"/>
              </a:spcBef>
              <a:spcAft>
                <a:spcPts val="0"/>
              </a:spcAft>
              <a:buClr>
                <a:schemeClr val="dk1"/>
              </a:buClr>
              <a:buSzPts val="1550"/>
              <a:buNone/>
            </a:pPr>
            <a:r>
              <a:t/>
            </a:r>
            <a:endParaRPr sz="155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51"/>
          <p:cNvSpPr txBox="1"/>
          <p:nvPr>
            <p:ph type="title"/>
          </p:nvPr>
        </p:nvSpPr>
        <p:spPr>
          <a:xfrm>
            <a:off x="457200" y="424925"/>
            <a:ext cx="5791200" cy="1274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Font typeface="Arial"/>
              <a:buNone/>
            </a:pPr>
            <a:r>
              <a:rPr lang="pt-PT" sz="3640">
                <a:latin typeface="Calibri"/>
                <a:ea typeface="Calibri"/>
                <a:cs typeface="Calibri"/>
                <a:sym typeface="Calibri"/>
              </a:rPr>
              <a:t>DZIAŁANIA INTERWENCYJNE NA POZIOMIE INDYWIDUALNYM</a:t>
            </a:r>
            <a:endParaRPr sz="3640">
              <a:latin typeface="Calibri"/>
              <a:ea typeface="Calibri"/>
              <a:cs typeface="Calibri"/>
              <a:sym typeface="Calibri"/>
            </a:endParaRPr>
          </a:p>
        </p:txBody>
      </p:sp>
      <p:sp>
        <p:nvSpPr>
          <p:cNvPr id="356" name="Google Shape;356;p5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880"/>
              </a:spcBef>
              <a:spcAft>
                <a:spcPts val="0"/>
              </a:spcAft>
              <a:buClr>
                <a:schemeClr val="dk1"/>
              </a:buClr>
              <a:buSzPts val="1400"/>
              <a:buNone/>
            </a:pPr>
            <a:r>
              <a:t/>
            </a:r>
            <a:endParaRPr sz="1400"/>
          </a:p>
          <a:p>
            <a:pPr indent="0" lvl="0" marL="0" rtl="0" algn="just">
              <a:lnSpc>
                <a:spcPct val="80000"/>
              </a:lnSpc>
              <a:spcBef>
                <a:spcPts val="0"/>
              </a:spcBef>
              <a:spcAft>
                <a:spcPts val="0"/>
              </a:spcAft>
              <a:buClr>
                <a:schemeClr val="dk1"/>
              </a:buClr>
              <a:buFont typeface="Arial"/>
              <a:buNone/>
            </a:pPr>
            <a:r>
              <a:rPr lang="pt-PT" sz="1600">
                <a:latin typeface="Calibri"/>
                <a:ea typeface="Calibri"/>
                <a:cs typeface="Calibri"/>
                <a:sym typeface="Calibri"/>
              </a:rPr>
              <a:t>Interwencje wychowawcze podejmowane przez nauczyciela mają na celu poprawę zachowania uczniów. Działania te powinny być prowadzone na dwóch obszarach:</a:t>
            </a:r>
            <a:endParaRPr b="0" sz="1600"/>
          </a:p>
          <a:p>
            <a:pPr indent="0" lvl="0" marL="0" rtl="0" algn="just">
              <a:lnSpc>
                <a:spcPct val="80000"/>
              </a:lnSpc>
              <a:spcBef>
                <a:spcPts val="879"/>
              </a:spcBef>
              <a:spcAft>
                <a:spcPts val="0"/>
              </a:spcAft>
              <a:buClr>
                <a:schemeClr val="dk1"/>
              </a:buClr>
              <a:buFont typeface="Arial"/>
              <a:buNone/>
            </a:pPr>
            <a:r>
              <a:rPr i="1" lang="pt-PT" sz="1600">
                <a:latin typeface="Calibri"/>
                <a:ea typeface="Calibri"/>
                <a:cs typeface="Calibri"/>
                <a:sym typeface="Calibri"/>
              </a:rPr>
              <a:t>1) Interwencja wobec sprawcy przemocy</a:t>
            </a:r>
            <a:r>
              <a:rPr lang="pt-PT" sz="1600">
                <a:latin typeface="Calibri"/>
                <a:ea typeface="Calibri"/>
                <a:cs typeface="Calibri"/>
                <a:sym typeface="Calibri"/>
              </a:rPr>
              <a:t>: </a:t>
            </a:r>
            <a:endParaRPr b="0" sz="1600"/>
          </a:p>
          <a:p>
            <a:pPr indent="0" lvl="0" marL="0" rtl="0" algn="just">
              <a:lnSpc>
                <a:spcPct val="80000"/>
              </a:lnSpc>
              <a:spcBef>
                <a:spcPts val="879"/>
              </a:spcBef>
              <a:spcAft>
                <a:spcPts val="0"/>
              </a:spcAft>
              <a:buClr>
                <a:schemeClr val="dk1"/>
              </a:buClr>
              <a:buFont typeface="Arial"/>
              <a:buNone/>
            </a:pPr>
            <a:r>
              <a:rPr lang="pt-PT" sz="1600">
                <a:latin typeface="Calibri"/>
                <a:ea typeface="Calibri"/>
                <a:cs typeface="Calibri"/>
                <a:sym typeface="Calibri"/>
              </a:rPr>
              <a:t>- natychmiast podejmij rozmowę ze sprawcą;</a:t>
            </a:r>
            <a:endParaRPr b="0" sz="1600"/>
          </a:p>
          <a:p>
            <a:pPr indent="0" lvl="0" marL="0" rtl="0" algn="just">
              <a:lnSpc>
                <a:spcPct val="80000"/>
              </a:lnSpc>
              <a:spcBef>
                <a:spcPts val="879"/>
              </a:spcBef>
              <a:spcAft>
                <a:spcPts val="0"/>
              </a:spcAft>
              <a:buClr>
                <a:schemeClr val="dk1"/>
              </a:buClr>
              <a:buFont typeface="Arial"/>
              <a:buNone/>
            </a:pPr>
            <a:r>
              <a:rPr lang="pt-PT" sz="1600">
                <a:latin typeface="Calibri"/>
                <a:ea typeface="Calibri"/>
                <a:cs typeface="Calibri"/>
                <a:sym typeface="Calibri"/>
              </a:rPr>
              <a:t>- udokumentuj jego udziału w znęcaniu się;</a:t>
            </a:r>
            <a:endParaRPr b="0" sz="1600"/>
          </a:p>
          <a:p>
            <a:pPr indent="0" lvl="0" marL="0" rtl="0" algn="just">
              <a:lnSpc>
                <a:spcPct val="80000"/>
              </a:lnSpc>
              <a:spcBef>
                <a:spcPts val="879"/>
              </a:spcBef>
              <a:spcAft>
                <a:spcPts val="0"/>
              </a:spcAft>
              <a:buClr>
                <a:schemeClr val="dk1"/>
              </a:buClr>
              <a:buFont typeface="Arial"/>
              <a:buNone/>
            </a:pPr>
            <a:r>
              <a:rPr lang="pt-PT" sz="1600">
                <a:latin typeface="Calibri"/>
                <a:ea typeface="Calibri"/>
                <a:cs typeface="Calibri"/>
                <a:sym typeface="Calibri"/>
              </a:rPr>
              <a:t>- zakomunikuj jednoznacznie, że znęcanie się jest niedopuszczalne;</a:t>
            </a:r>
            <a:endParaRPr b="0" sz="1600"/>
          </a:p>
          <a:p>
            <a:pPr indent="0" lvl="0" marL="0" rtl="0" algn="just">
              <a:lnSpc>
                <a:spcPct val="80000"/>
              </a:lnSpc>
              <a:spcBef>
                <a:spcPts val="879"/>
              </a:spcBef>
              <a:spcAft>
                <a:spcPts val="0"/>
              </a:spcAft>
              <a:buClr>
                <a:schemeClr val="dk1"/>
              </a:buClr>
              <a:buFont typeface="Arial"/>
              <a:buNone/>
            </a:pPr>
            <a:r>
              <a:rPr lang="pt-PT" sz="1600">
                <a:latin typeface="Calibri"/>
                <a:ea typeface="Calibri"/>
                <a:cs typeface="Calibri"/>
                <a:sym typeface="Calibri"/>
              </a:rPr>
              <a:t>- ostrzeż, że jego zachowanie będzie monitorowane, a ponowna przemoc pociągnie za sobą poważne konsekwencje;</a:t>
            </a:r>
            <a:endParaRPr b="0" sz="1600"/>
          </a:p>
          <a:p>
            <a:pPr indent="0" lvl="0" marL="0" rtl="0" algn="just">
              <a:lnSpc>
                <a:spcPct val="80000"/>
              </a:lnSpc>
              <a:spcBef>
                <a:spcPts val="879"/>
              </a:spcBef>
              <a:spcAft>
                <a:spcPts val="0"/>
              </a:spcAft>
              <a:buClr>
                <a:schemeClr val="dk1"/>
              </a:buClr>
              <a:buFont typeface="Arial"/>
              <a:buNone/>
            </a:pPr>
            <a:r>
              <a:rPr i="1" lang="pt-PT" sz="1600">
                <a:latin typeface="Calibri"/>
                <a:ea typeface="Calibri"/>
                <a:cs typeface="Calibri"/>
                <a:sym typeface="Calibri"/>
              </a:rPr>
              <a:t>2) Interwencja wobec ofiary przemocy</a:t>
            </a:r>
            <a:r>
              <a:rPr lang="pt-PT" sz="1600">
                <a:latin typeface="Calibri"/>
                <a:ea typeface="Calibri"/>
                <a:cs typeface="Calibri"/>
                <a:sym typeface="Calibri"/>
              </a:rPr>
              <a:t>: </a:t>
            </a:r>
            <a:endParaRPr b="0" sz="1600"/>
          </a:p>
          <a:p>
            <a:pPr indent="0" lvl="0" marL="0" rtl="0" algn="just">
              <a:lnSpc>
                <a:spcPct val="80000"/>
              </a:lnSpc>
              <a:spcBef>
                <a:spcPts val="879"/>
              </a:spcBef>
              <a:spcAft>
                <a:spcPts val="0"/>
              </a:spcAft>
              <a:buClr>
                <a:schemeClr val="dk1"/>
              </a:buClr>
              <a:buFont typeface="Arial"/>
              <a:buNone/>
            </a:pPr>
            <a:r>
              <a:rPr lang="pt-PT" sz="1600">
                <a:latin typeface="Calibri"/>
                <a:ea typeface="Calibri"/>
                <a:cs typeface="Calibri"/>
                <a:sym typeface="Calibri"/>
              </a:rPr>
              <a:t>- natychmiast podejmij rozmowę z ofiarą i jej rodzicami;</a:t>
            </a:r>
            <a:endParaRPr b="0" sz="1600"/>
          </a:p>
          <a:p>
            <a:pPr indent="0" lvl="0" marL="0" rtl="0" algn="just">
              <a:lnSpc>
                <a:spcPct val="80000"/>
              </a:lnSpc>
              <a:spcBef>
                <a:spcPts val="879"/>
              </a:spcBef>
              <a:spcAft>
                <a:spcPts val="0"/>
              </a:spcAft>
              <a:buClr>
                <a:schemeClr val="dk1"/>
              </a:buClr>
              <a:buFont typeface="Arial"/>
              <a:buNone/>
            </a:pPr>
            <a:r>
              <a:rPr lang="pt-PT" sz="1600">
                <a:latin typeface="Calibri"/>
                <a:ea typeface="Calibri"/>
                <a:cs typeface="Calibri"/>
                <a:sym typeface="Calibri"/>
              </a:rPr>
              <a:t>- ustal przebieg zdarzenia (Jak zaczęło się znęcanie? Co się stało? Jak to się skończyło? Kto uczestniczył i w jaki sposób?);</a:t>
            </a:r>
            <a:endParaRPr b="0" sz="1600"/>
          </a:p>
          <a:p>
            <a:pPr indent="0" lvl="0" marL="0" rtl="0" algn="just">
              <a:lnSpc>
                <a:spcPct val="80000"/>
              </a:lnSpc>
              <a:spcBef>
                <a:spcPts val="879"/>
              </a:spcBef>
              <a:spcAft>
                <a:spcPts val="0"/>
              </a:spcAft>
              <a:buClr>
                <a:schemeClr val="dk1"/>
              </a:buClr>
              <a:buFont typeface="Arial"/>
              <a:buNone/>
            </a:pPr>
            <a:r>
              <a:rPr lang="pt-PT" sz="1600">
                <a:latin typeface="Calibri"/>
                <a:ea typeface="Calibri"/>
                <a:cs typeface="Calibri"/>
                <a:sym typeface="Calibri"/>
              </a:rPr>
              <a:t>- przekaż informacje o planie działania wobec sprawcy;</a:t>
            </a:r>
            <a:endParaRPr b="0" sz="1600"/>
          </a:p>
          <a:p>
            <a:pPr indent="0" lvl="0" marL="0" rtl="0" algn="just">
              <a:lnSpc>
                <a:spcPct val="80000"/>
              </a:lnSpc>
              <a:spcBef>
                <a:spcPts val="879"/>
              </a:spcBef>
              <a:spcAft>
                <a:spcPts val="0"/>
              </a:spcAft>
              <a:buClr>
                <a:schemeClr val="dk1"/>
              </a:buClr>
              <a:buFont typeface="Arial"/>
              <a:buNone/>
            </a:pPr>
            <a:r>
              <a:rPr lang="pt-PT" sz="1600">
                <a:latin typeface="Calibri"/>
                <a:ea typeface="Calibri"/>
                <a:cs typeface="Calibri"/>
                <a:sym typeface="Calibri"/>
              </a:rPr>
              <a:t>- zachęć ofiarę do zgłaszania nauczycielowi wszelkich przejawów przemocy.</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4"/>
          <p:cNvSpPr txBox="1"/>
          <p:nvPr>
            <p:ph type="title"/>
          </p:nvPr>
        </p:nvSpPr>
        <p:spPr>
          <a:xfrm>
            <a:off x="304450" y="865250"/>
            <a:ext cx="7835400" cy="6591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Font typeface="Arial"/>
              <a:buNone/>
            </a:pPr>
            <a:r>
              <a:rPr lang="pt-PT" sz="3640">
                <a:latin typeface="Calibri"/>
                <a:ea typeface="Calibri"/>
                <a:cs typeface="Calibri"/>
                <a:sym typeface="Calibri"/>
              </a:rPr>
              <a:t>ZNACZENIE RELACJI RÓWIEŚNICZYCH</a:t>
            </a:r>
            <a:endParaRPr sz="3640"/>
          </a:p>
        </p:txBody>
      </p:sp>
      <p:sp>
        <p:nvSpPr>
          <p:cNvPr id="121" name="Google Shape;121;p4"/>
          <p:cNvSpPr txBox="1"/>
          <p:nvPr>
            <p:ph idx="1" type="body"/>
          </p:nvPr>
        </p:nvSpPr>
        <p:spPr>
          <a:xfrm>
            <a:off x="457200" y="1752600"/>
            <a:ext cx="4474800" cy="2418900"/>
          </a:xfrm>
          <a:prstGeom prst="rect">
            <a:avLst/>
          </a:prstGeom>
          <a:noFill/>
          <a:ln>
            <a:noFill/>
          </a:ln>
        </p:spPr>
        <p:txBody>
          <a:bodyPr anchorCtr="0" anchor="t" bIns="45700" lIns="91425" spcFirstLastPara="1" rIns="0" wrap="square" tIns="45700">
            <a:normAutofit lnSpcReduction="10000"/>
          </a:bodyPr>
          <a:lstStyle/>
          <a:p>
            <a:pPr indent="0" lvl="0" marL="0" marR="0" rtl="0" algn="just">
              <a:lnSpc>
                <a:spcPct val="100000"/>
              </a:lnSpc>
              <a:spcBef>
                <a:spcPts val="0"/>
              </a:spcBef>
              <a:spcAft>
                <a:spcPts val="0"/>
              </a:spcAft>
              <a:buNone/>
            </a:pPr>
            <a:r>
              <a:rPr b="0" lang="pt-PT"/>
              <a:t>Nauczyciele, aby stworzyć optymalne warunki uczenia się powinni zaspokajać zarówno potrzeby emocjonalne, jak i społeczne uczniów. Muszą oni mieć świadomość znaczenia relacji rówieśniczych.</a:t>
            </a:r>
            <a:endParaRPr b="0"/>
          </a:p>
          <a:p>
            <a:pPr indent="0" lvl="0" marL="0" rtl="0" algn="just">
              <a:lnSpc>
                <a:spcPct val="100000"/>
              </a:lnSpc>
              <a:spcBef>
                <a:spcPts val="0"/>
              </a:spcBef>
              <a:spcAft>
                <a:spcPts val="0"/>
              </a:spcAft>
              <a:buClr>
                <a:schemeClr val="dk1"/>
              </a:buClr>
              <a:buFont typeface="Arial"/>
              <a:buNone/>
            </a:pPr>
            <a:r>
              <a:t/>
            </a:r>
            <a:endParaRPr b="0"/>
          </a:p>
          <a:p>
            <a:pPr indent="0" lvl="0" marL="0" rtl="0" algn="just">
              <a:lnSpc>
                <a:spcPct val="100000"/>
              </a:lnSpc>
              <a:spcBef>
                <a:spcPts val="0"/>
              </a:spcBef>
              <a:spcAft>
                <a:spcPts val="0"/>
              </a:spcAft>
              <a:buClr>
                <a:schemeClr val="dk1"/>
              </a:buClr>
              <a:buFont typeface="Arial"/>
              <a:buNone/>
            </a:pPr>
            <a:r>
              <a:t/>
            </a:r>
            <a:endParaRPr b="0"/>
          </a:p>
          <a:p>
            <a:pPr indent="0" lvl="0" marL="0" marR="0" rtl="0" algn="just">
              <a:lnSpc>
                <a:spcPct val="100000"/>
              </a:lnSpc>
              <a:spcBef>
                <a:spcPts val="0"/>
              </a:spcBef>
              <a:spcAft>
                <a:spcPts val="0"/>
              </a:spcAft>
              <a:buNone/>
            </a:pPr>
            <a:r>
              <a:rPr b="0" lang="pt-PT"/>
              <a:t>Nauczyciele mogą wpływać na relacje społeczne uczniów poprzez inicjowanie pracy w grupach oraz  tworzenie projektów umożliwiających uczniom współpracę.</a:t>
            </a:r>
            <a:endParaRPr b="0" sz="2200"/>
          </a:p>
        </p:txBody>
      </p:sp>
      <p:pic>
        <p:nvPicPr>
          <p:cNvPr id="122" name="Google Shape;122;p4"/>
          <p:cNvPicPr preferRelativeResize="0"/>
          <p:nvPr/>
        </p:nvPicPr>
        <p:blipFill rotWithShape="1">
          <a:blip r:embed="rId3">
            <a:alphaModFix/>
          </a:blip>
          <a:srcRect b="0" l="0" r="0" t="0"/>
          <a:stretch/>
        </p:blipFill>
        <p:spPr>
          <a:xfrm>
            <a:off x="5464071" y="4437125"/>
            <a:ext cx="3350929" cy="2230000"/>
          </a:xfrm>
          <a:prstGeom prst="rect">
            <a:avLst/>
          </a:prstGeom>
          <a:noFill/>
          <a:ln>
            <a:noFill/>
          </a:ln>
        </p:spPr>
      </p:pic>
      <p:sp>
        <p:nvSpPr>
          <p:cNvPr id="123" name="Google Shape;123;p4"/>
          <p:cNvSpPr txBox="1"/>
          <p:nvPr/>
        </p:nvSpPr>
        <p:spPr>
          <a:xfrm>
            <a:off x="457200" y="4437125"/>
            <a:ext cx="4782300" cy="2116500"/>
          </a:xfrm>
          <a:prstGeom prst="rect">
            <a:avLst/>
          </a:prstGeom>
          <a:noFill/>
          <a:ln>
            <a:noFill/>
          </a:ln>
        </p:spPr>
        <p:txBody>
          <a:bodyPr anchorCtr="0" anchor="t" bIns="45700" lIns="91425" spcFirstLastPara="1" rIns="91425" wrap="square" tIns="45700">
            <a:normAutofit/>
          </a:bodyPr>
          <a:lstStyle/>
          <a:p>
            <a:pPr indent="0" lvl="0" marL="0" rtl="0" algn="just">
              <a:spcBef>
                <a:spcPts val="0"/>
              </a:spcBef>
              <a:spcAft>
                <a:spcPts val="0"/>
              </a:spcAft>
              <a:buNone/>
            </a:pPr>
            <a:r>
              <a:rPr lang="pt-PT" sz="2000">
                <a:solidFill>
                  <a:schemeClr val="dk1"/>
                </a:solidFill>
              </a:rPr>
              <a:t>Nauczyciele powinni rozpoznawać </a:t>
            </a:r>
            <a:endParaRPr sz="2000">
              <a:solidFill>
                <a:schemeClr val="dk1"/>
              </a:solidFill>
            </a:endParaRPr>
          </a:p>
          <a:p>
            <a:pPr indent="0" lvl="0" marL="0" rtl="0" algn="just">
              <a:spcBef>
                <a:spcPts val="0"/>
              </a:spcBef>
              <a:spcAft>
                <a:spcPts val="0"/>
              </a:spcAft>
              <a:buNone/>
            </a:pPr>
            <a:r>
              <a:rPr lang="pt-PT" sz="2000">
                <a:solidFill>
                  <a:schemeClr val="dk1"/>
                </a:solidFill>
              </a:rPr>
              <a:t>i uwzględniać w swojej pracy charakter relacji rówieśniczych (np. przyjaźń, niechęć, akceptację, odrzucenie).</a:t>
            </a:r>
            <a:endParaRPr i="0" sz="2200" u="none" cap="none" strike="noStrike">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2"/>
          <p:cNvSpPr txBox="1"/>
          <p:nvPr>
            <p:ph type="title"/>
          </p:nvPr>
        </p:nvSpPr>
        <p:spPr>
          <a:xfrm>
            <a:off x="457200" y="316225"/>
            <a:ext cx="5791200" cy="1324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Font typeface="Arial"/>
              <a:buNone/>
            </a:pPr>
            <a:r>
              <a:rPr lang="pt-PT" sz="3640">
                <a:latin typeface="Calibri"/>
                <a:ea typeface="Calibri"/>
                <a:cs typeface="Calibri"/>
                <a:sym typeface="Calibri"/>
              </a:rPr>
              <a:t>DZIAŁANIA INTERWENCYJNE NA POZIOMIE INDYWIDUALNYM</a:t>
            </a:r>
            <a:endParaRPr sz="3640">
              <a:latin typeface="Calibri"/>
              <a:ea typeface="Calibri"/>
              <a:cs typeface="Calibri"/>
              <a:sym typeface="Calibri"/>
            </a:endParaRPr>
          </a:p>
        </p:txBody>
      </p:sp>
      <p:sp>
        <p:nvSpPr>
          <p:cNvPr id="362" name="Google Shape;362;p52"/>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80000"/>
              </a:lnSpc>
              <a:spcBef>
                <a:spcPts val="0"/>
              </a:spcBef>
              <a:spcAft>
                <a:spcPts val="0"/>
              </a:spcAft>
              <a:buClr>
                <a:schemeClr val="dk1"/>
              </a:buClr>
              <a:buFont typeface="Arial"/>
              <a:buNone/>
            </a:pPr>
            <a:r>
              <a:rPr b="0" i="1" lang="pt-PT">
                <a:latin typeface="Calibri"/>
                <a:ea typeface="Calibri"/>
                <a:cs typeface="Calibri"/>
                <a:sym typeface="Calibri"/>
              </a:rPr>
              <a:t>Podejmując działania interwencyjne wobec zachowań przemocowych należy również:</a:t>
            </a:r>
            <a:endParaRPr b="0"/>
          </a:p>
          <a:p>
            <a:pPr indent="0" lvl="0" marL="0" rtl="0" algn="just">
              <a:lnSpc>
                <a:spcPct val="80000"/>
              </a:lnSpc>
              <a:spcBef>
                <a:spcPts val="0"/>
              </a:spcBef>
              <a:spcAft>
                <a:spcPts val="0"/>
              </a:spcAft>
              <a:buClr>
                <a:schemeClr val="dk1"/>
              </a:buClr>
              <a:buFont typeface="Arial"/>
              <a:buNone/>
            </a:pPr>
            <a:r>
              <a:t/>
            </a:r>
            <a:endParaRPr b="0"/>
          </a:p>
          <a:p>
            <a:pPr indent="0" lvl="0" marL="0" rtl="0" algn="just">
              <a:lnSpc>
                <a:spcPct val="80000"/>
              </a:lnSpc>
              <a:spcBef>
                <a:spcPts val="0"/>
              </a:spcBef>
              <a:spcAft>
                <a:spcPts val="0"/>
              </a:spcAft>
              <a:buClr>
                <a:schemeClr val="dk1"/>
              </a:buClr>
              <a:buFont typeface="Arial"/>
              <a:buNone/>
            </a:pPr>
            <a:r>
              <a:rPr b="0" i="1" lang="pt-PT">
                <a:latin typeface="Calibri"/>
                <a:ea typeface="Calibri"/>
                <a:cs typeface="Calibri"/>
                <a:sym typeface="Calibri"/>
              </a:rPr>
              <a:t>1) Nawiązać kontakt z rodzicami ofiar i sprawców.</a:t>
            </a:r>
            <a:endParaRPr b="0"/>
          </a:p>
          <a:p>
            <a:pPr indent="0" lvl="0" marL="0" rtl="0" algn="just">
              <a:lnSpc>
                <a:spcPct val="80000"/>
              </a:lnSpc>
              <a:spcBef>
                <a:spcPts val="0"/>
              </a:spcBef>
              <a:spcAft>
                <a:spcPts val="0"/>
              </a:spcAft>
              <a:buClr>
                <a:schemeClr val="dk1"/>
              </a:buClr>
              <a:buFont typeface="Arial"/>
              <a:buNone/>
            </a:pPr>
            <a:r>
              <a:t/>
            </a:r>
            <a:endParaRPr b="0"/>
          </a:p>
          <a:p>
            <a:pPr indent="0" lvl="0" marL="0" rtl="0" algn="just">
              <a:lnSpc>
                <a:spcPct val="80000"/>
              </a:lnSpc>
              <a:spcBef>
                <a:spcPts val="969"/>
              </a:spcBef>
              <a:spcAft>
                <a:spcPts val="0"/>
              </a:spcAft>
              <a:buClr>
                <a:schemeClr val="dk1"/>
              </a:buClr>
              <a:buFont typeface="Arial"/>
              <a:buNone/>
            </a:pPr>
            <a:r>
              <a:rPr b="0" lang="pt-PT">
                <a:latin typeface="Calibri"/>
                <a:ea typeface="Calibri"/>
                <a:cs typeface="Calibri"/>
                <a:sym typeface="Calibri"/>
              </a:rPr>
              <a:t>W zależności od sytuacji spotkanie może odbyć się wspólnie z rodzicami zarówno sprawcy, jak i ofiary. Aby jednak zminimalizować napięcie, taka rozmowa może odbyć się z każdą rodziną osobno. Nauczyciel powinien zaprosić do współpracy psychologa, pedagoga, dyrektora lub wicedyrektora. </a:t>
            </a:r>
            <a:endParaRPr b="0"/>
          </a:p>
          <a:p>
            <a:pPr indent="0" lvl="0" marL="0" rtl="0" algn="just">
              <a:lnSpc>
                <a:spcPct val="80000"/>
              </a:lnSpc>
              <a:spcBef>
                <a:spcPts val="969"/>
              </a:spcBef>
              <a:spcAft>
                <a:spcPts val="0"/>
              </a:spcAft>
              <a:buClr>
                <a:schemeClr val="dk1"/>
              </a:buClr>
              <a:buFont typeface="Arial"/>
              <a:buNone/>
            </a:pPr>
            <a:r>
              <a:t/>
            </a:r>
            <a:endParaRPr b="0"/>
          </a:p>
          <a:p>
            <a:pPr indent="0" lvl="0" marL="0" rtl="0" algn="just">
              <a:lnSpc>
                <a:spcPct val="80000"/>
              </a:lnSpc>
              <a:spcBef>
                <a:spcPts val="969"/>
              </a:spcBef>
              <a:spcAft>
                <a:spcPts val="0"/>
              </a:spcAft>
              <a:buClr>
                <a:schemeClr val="dk1"/>
              </a:buClr>
              <a:buFont typeface="Arial"/>
              <a:buNone/>
            </a:pPr>
            <a:r>
              <a:rPr b="0" lang="pt-PT">
                <a:latin typeface="Calibri"/>
                <a:ea typeface="Calibri"/>
                <a:cs typeface="Calibri"/>
                <a:sym typeface="Calibri"/>
              </a:rPr>
              <a:t>2) Uwzględnić konieczność zmiany</a:t>
            </a:r>
            <a:r>
              <a:rPr b="0" i="1" lang="pt-PT">
                <a:latin typeface="Calibri"/>
                <a:ea typeface="Calibri"/>
                <a:cs typeface="Calibri"/>
                <a:sym typeface="Calibri"/>
              </a:rPr>
              <a:t> klasy lub szkoły.</a:t>
            </a:r>
            <a:endParaRPr b="0"/>
          </a:p>
          <a:p>
            <a:pPr indent="0" lvl="0" marL="0" rtl="0" algn="just">
              <a:lnSpc>
                <a:spcPct val="80000"/>
              </a:lnSpc>
              <a:spcBef>
                <a:spcPts val="969"/>
              </a:spcBef>
              <a:spcAft>
                <a:spcPts val="0"/>
              </a:spcAft>
              <a:buClr>
                <a:schemeClr val="dk1"/>
              </a:buClr>
              <a:buFont typeface="Arial"/>
              <a:buNone/>
            </a:pPr>
            <a:r>
              <a:rPr b="0" lang="pt-PT">
                <a:latin typeface="Calibri"/>
                <a:ea typeface="Calibri"/>
                <a:cs typeface="Calibri"/>
                <a:sym typeface="Calibri"/>
              </a:rPr>
              <a:t>Jeśli wskutek podjętych działań nie wyeliminowano aktów przemocy, należy rozważyć przeniesienie agresywnego ucznia do innej klasy lub szkoły. </a:t>
            </a:r>
            <a:endParaRPr b="0" i="1" sz="1850"/>
          </a:p>
          <a:p>
            <a:pPr indent="0" lvl="0" marL="0" rtl="0" algn="l">
              <a:lnSpc>
                <a:spcPct val="80000"/>
              </a:lnSpc>
              <a:spcBef>
                <a:spcPts val="970"/>
              </a:spcBef>
              <a:spcAft>
                <a:spcPts val="0"/>
              </a:spcAft>
              <a:buClr>
                <a:schemeClr val="dk1"/>
              </a:buClr>
              <a:buSzPts val="1850"/>
              <a:buNone/>
            </a:pPr>
            <a:r>
              <a:rPr lang="pt-PT" sz="1850"/>
              <a:t>                                             Obejrzyj </a:t>
            </a:r>
            <a:r>
              <a:rPr lang="pt-PT" sz="1850"/>
              <a:t>wideo</a:t>
            </a:r>
            <a:endParaRPr sz="185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3"/>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8A5EF"/>
              </a:buClr>
              <a:buSzPts val="4000"/>
              <a:buFont typeface="Calibri"/>
              <a:buNone/>
            </a:pPr>
            <a:r>
              <a:rPr b="1" lang="pt-PT" sz="3600">
                <a:solidFill>
                  <a:srgbClr val="08A5EF"/>
                </a:solidFill>
                <a:latin typeface="Calibri"/>
                <a:ea typeface="Calibri"/>
                <a:cs typeface="Calibri"/>
                <a:sym typeface="Calibri"/>
              </a:rPr>
              <a:t>PRACA Z UCZNIEM ZNĘCAJĄCYM SIĘ</a:t>
            </a:r>
            <a:endParaRPr b="1" sz="3600">
              <a:solidFill>
                <a:srgbClr val="08A5EF"/>
              </a:solidFill>
              <a:latin typeface="Calibri"/>
              <a:ea typeface="Calibri"/>
              <a:cs typeface="Calibri"/>
              <a:sym typeface="Calibri"/>
            </a:endParaRPr>
          </a:p>
        </p:txBody>
      </p:sp>
      <p:sp>
        <p:nvSpPr>
          <p:cNvPr id="369" name="Google Shape;369;p53"/>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2"/>
              </a:buClr>
              <a:buSzPts val="2000"/>
              <a:buNone/>
            </a:pPr>
            <a:r>
              <a:rPr lang="pt-PT"/>
              <a:t> </a:t>
            </a:r>
            <a:endParaRPr/>
          </a:p>
        </p:txBody>
      </p:sp>
      <p:pic>
        <p:nvPicPr>
          <p:cNvPr id="370" name="Google Shape;370;p53"/>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371" name="Google Shape;371;p53"/>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pt-PT" sz="1400" u="none" cap="none" strike="noStrike">
                <a:solidFill>
                  <a:schemeClr val="dk1"/>
                </a:solidFill>
                <a:latin typeface="Arial"/>
                <a:ea typeface="Arial"/>
                <a:cs typeface="Arial"/>
                <a:sym typeface="Arial"/>
              </a:rPr>
              <a:t>ERASMUS + 2019-1-PL01- KA201-06486</a:t>
            </a:r>
            <a:endParaRPr b="0" i="0" sz="1050" u="none" cap="none" strike="noStrike">
              <a:solidFill>
                <a:schemeClr val="dk2"/>
              </a:solidFill>
              <a:latin typeface="Arial"/>
              <a:ea typeface="Arial"/>
              <a:cs typeface="Arial"/>
              <a:sym typeface="Arial"/>
            </a:endParaRPr>
          </a:p>
        </p:txBody>
      </p:sp>
      <p:sp>
        <p:nvSpPr>
          <p:cNvPr id="372" name="Google Shape;372;p53"/>
          <p:cNvSpPr/>
          <p:nvPr/>
        </p:nvSpPr>
        <p:spPr>
          <a:xfrm>
            <a:off x="500034" y="6286520"/>
            <a:ext cx="810177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4"/>
          <p:cNvSpPr txBox="1"/>
          <p:nvPr>
            <p:ph type="title"/>
          </p:nvPr>
        </p:nvSpPr>
        <p:spPr>
          <a:xfrm>
            <a:off x="457200" y="152718"/>
            <a:ext cx="7211144"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a:latin typeface="Calibri"/>
                <a:ea typeface="Calibri"/>
                <a:cs typeface="Calibri"/>
                <a:sym typeface="Calibri"/>
              </a:rPr>
              <a:t>OPIS SYTUACJI</a:t>
            </a:r>
            <a:endParaRPr>
              <a:latin typeface="Calibri"/>
              <a:ea typeface="Calibri"/>
              <a:cs typeface="Calibri"/>
              <a:sym typeface="Calibri"/>
            </a:endParaRPr>
          </a:p>
        </p:txBody>
      </p:sp>
      <p:sp>
        <p:nvSpPr>
          <p:cNvPr id="378" name="Google Shape;378;p54"/>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475529" lvl="0" marL="457200" rtl="0" algn="just">
              <a:spcBef>
                <a:spcPts val="0"/>
              </a:spcBef>
              <a:spcAft>
                <a:spcPts val="0"/>
              </a:spcAft>
              <a:buSzPts val="1700"/>
              <a:buChar char="•"/>
            </a:pPr>
            <a:r>
              <a:rPr b="0" lang="pt-PT" sz="1700">
                <a:latin typeface="Calibri"/>
                <a:ea typeface="Calibri"/>
                <a:cs typeface="Calibri"/>
                <a:sym typeface="Calibri"/>
              </a:rPr>
              <a:t>Uczniowie opuścili szkołę i wyszli na zewnątrz. </a:t>
            </a:r>
            <a:endParaRPr b="0" sz="1700"/>
          </a:p>
          <a:p>
            <a:pPr indent="-475529" lvl="0" marL="457200" rtl="0" algn="just">
              <a:spcBef>
                <a:spcPts val="879"/>
              </a:spcBef>
              <a:spcAft>
                <a:spcPts val="0"/>
              </a:spcAft>
              <a:buSzPts val="1700"/>
              <a:buChar char="•"/>
            </a:pPr>
            <a:r>
              <a:rPr b="0" lang="pt-PT" sz="1700">
                <a:latin typeface="Calibri"/>
                <a:ea typeface="Calibri"/>
                <a:cs typeface="Calibri"/>
                <a:sym typeface="Calibri"/>
              </a:rPr>
              <a:t>Marysia siedziała skulona w kącie podwórka, a obok niej byli Laura i Brian. </a:t>
            </a:r>
            <a:endParaRPr b="0" sz="1700"/>
          </a:p>
          <a:p>
            <a:pPr indent="-475529" lvl="0" marL="457200" rtl="0" algn="just">
              <a:spcBef>
                <a:spcPts val="879"/>
              </a:spcBef>
              <a:spcAft>
                <a:spcPts val="0"/>
              </a:spcAft>
              <a:buSzPts val="1700"/>
              <a:buChar char="•"/>
            </a:pPr>
            <a:r>
              <a:rPr b="0" lang="pt-PT" sz="1700">
                <a:latin typeface="Calibri"/>
                <a:ea typeface="Calibri"/>
                <a:cs typeface="Calibri"/>
                <a:sym typeface="Calibri"/>
              </a:rPr>
              <a:t>Marysia była najlepszą uczennicą w klasie, a Laura zazdrościła koleżance jej sukcesów.</a:t>
            </a:r>
            <a:endParaRPr b="0" sz="1700"/>
          </a:p>
          <a:p>
            <a:pPr indent="-475529" lvl="0" marL="457200" rtl="0" algn="just">
              <a:spcBef>
                <a:spcPts val="879"/>
              </a:spcBef>
              <a:spcAft>
                <a:spcPts val="0"/>
              </a:spcAft>
              <a:buSzPts val="1700"/>
              <a:buChar char="•"/>
            </a:pPr>
            <a:r>
              <a:rPr b="0" lang="pt-PT" sz="1700">
                <a:latin typeface="Calibri"/>
                <a:ea typeface="Calibri"/>
                <a:cs typeface="Calibri"/>
                <a:sym typeface="Calibri"/>
              </a:rPr>
              <a:t>Laura nie była dobrą uczennicą, często wagarowała, źle się zachowywała, za co kilkakrotnie została zawieszona w obowiązkach ucznia. </a:t>
            </a:r>
            <a:endParaRPr b="0" sz="1700"/>
          </a:p>
          <a:p>
            <a:pPr indent="-475529" lvl="0" marL="457200" rtl="0" algn="just">
              <a:spcBef>
                <a:spcPts val="879"/>
              </a:spcBef>
              <a:spcAft>
                <a:spcPts val="0"/>
              </a:spcAft>
              <a:buSzPts val="1700"/>
              <a:buChar char="•"/>
            </a:pPr>
            <a:r>
              <a:rPr b="0" lang="pt-PT" sz="1700">
                <a:latin typeface="Calibri"/>
                <a:ea typeface="Calibri"/>
                <a:cs typeface="Calibri"/>
                <a:sym typeface="Calibri"/>
              </a:rPr>
              <a:t>Ponieważ znów była zła na Marysię, na podwórku popychała ją, obrażała i wyśmiewała się z niej. </a:t>
            </a:r>
            <a:endParaRPr b="0" sz="1700"/>
          </a:p>
          <a:p>
            <a:pPr indent="-475529" lvl="0" marL="457200" rtl="0" algn="just">
              <a:spcBef>
                <a:spcPts val="879"/>
              </a:spcBef>
              <a:spcAft>
                <a:spcPts val="0"/>
              </a:spcAft>
              <a:buSzPts val="1700"/>
              <a:buChar char="•"/>
            </a:pPr>
            <a:r>
              <a:rPr b="0" lang="pt-PT" sz="1700">
                <a:latin typeface="Calibri"/>
                <a:ea typeface="Calibri"/>
                <a:cs typeface="Calibri"/>
                <a:sym typeface="Calibri"/>
              </a:rPr>
              <a:t>Obok uczennic stał Brian, który tylko przyglądał się całej sytuacji. </a:t>
            </a:r>
            <a:endParaRPr b="0" sz="1700"/>
          </a:p>
          <a:p>
            <a:pPr indent="-475529" lvl="0" marL="457200" rtl="0" algn="just">
              <a:spcBef>
                <a:spcPts val="879"/>
              </a:spcBef>
              <a:spcAft>
                <a:spcPts val="0"/>
              </a:spcAft>
              <a:buSzPts val="1700"/>
              <a:buChar char="•"/>
            </a:pPr>
            <a:r>
              <a:rPr b="0" lang="pt-PT" sz="1700">
                <a:latin typeface="Calibri"/>
                <a:ea typeface="Calibri"/>
                <a:cs typeface="Calibri"/>
                <a:sym typeface="Calibri"/>
              </a:rPr>
              <a:t>Podobne sytuacje powtarzały się od kilku miesięcy. </a:t>
            </a:r>
            <a:endParaRPr b="0" sz="1700"/>
          </a:p>
          <a:p>
            <a:pPr indent="0" lvl="0" marL="457200" rtl="0" algn="just">
              <a:lnSpc>
                <a:spcPct val="100000"/>
              </a:lnSpc>
              <a:spcBef>
                <a:spcPts val="880"/>
              </a:spcBef>
              <a:spcAft>
                <a:spcPts val="0"/>
              </a:spcAft>
              <a:buNone/>
            </a:pPr>
            <a:r>
              <a:t/>
            </a:r>
            <a:endParaRPr b="0" sz="14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5"/>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8A5EF"/>
              </a:buClr>
              <a:buSzPts val="4000"/>
              <a:buFont typeface="Calibri"/>
              <a:buNone/>
            </a:pPr>
            <a:r>
              <a:rPr b="1" lang="pt-PT" sz="3600">
                <a:solidFill>
                  <a:srgbClr val="08A5EF"/>
                </a:solidFill>
                <a:latin typeface="Calibri"/>
                <a:ea typeface="Calibri"/>
                <a:cs typeface="Calibri"/>
                <a:sym typeface="Calibri"/>
              </a:rPr>
              <a:t>PRACA Z UCZNIEM ZNĘCAJĄCYM SIĘ</a:t>
            </a:r>
            <a:endParaRPr sz="4000">
              <a:solidFill>
                <a:srgbClr val="08A5EF"/>
              </a:solidFill>
              <a:latin typeface="Calibri"/>
              <a:ea typeface="Calibri"/>
              <a:cs typeface="Calibri"/>
              <a:sym typeface="Calibri"/>
            </a:endParaRPr>
          </a:p>
        </p:txBody>
      </p:sp>
      <p:sp>
        <p:nvSpPr>
          <p:cNvPr id="385" name="Google Shape;385;p55"/>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2"/>
              </a:buClr>
              <a:buSzPts val="2000"/>
              <a:buNone/>
            </a:pPr>
            <a:r>
              <a:rPr lang="pt-PT"/>
              <a:t> </a:t>
            </a:r>
            <a:endParaRPr/>
          </a:p>
        </p:txBody>
      </p:sp>
      <p:pic>
        <p:nvPicPr>
          <p:cNvPr id="386" name="Google Shape;386;p55"/>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387" name="Google Shape;387;p55"/>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pt-PT" sz="1400" u="none" cap="none" strike="noStrike">
                <a:solidFill>
                  <a:schemeClr val="dk1"/>
                </a:solidFill>
                <a:latin typeface="Arial"/>
                <a:ea typeface="Arial"/>
                <a:cs typeface="Arial"/>
                <a:sym typeface="Arial"/>
              </a:rPr>
              <a:t>ERASMUS + 2019-1-PL01- KA201-06486</a:t>
            </a:r>
            <a:endParaRPr b="0" i="0" sz="1050" u="none" cap="none" strike="noStrike">
              <a:solidFill>
                <a:schemeClr val="dk2"/>
              </a:solidFill>
              <a:latin typeface="Arial"/>
              <a:ea typeface="Arial"/>
              <a:cs typeface="Arial"/>
              <a:sym typeface="Arial"/>
            </a:endParaRPr>
          </a:p>
        </p:txBody>
      </p:sp>
      <p:sp>
        <p:nvSpPr>
          <p:cNvPr id="388" name="Google Shape;388;p55"/>
          <p:cNvSpPr/>
          <p:nvPr/>
        </p:nvSpPr>
        <p:spPr>
          <a:xfrm>
            <a:off x="500034" y="6286520"/>
            <a:ext cx="810177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a:latin typeface="Calibri"/>
                <a:ea typeface="Calibri"/>
                <a:cs typeface="Calibri"/>
                <a:sym typeface="Calibri"/>
              </a:rPr>
              <a:t>PAMIĘTAJ</a:t>
            </a:r>
            <a:endParaRPr>
              <a:latin typeface="Calibri"/>
              <a:ea typeface="Calibri"/>
              <a:cs typeface="Calibri"/>
              <a:sym typeface="Calibri"/>
            </a:endParaRPr>
          </a:p>
        </p:txBody>
      </p:sp>
      <p:sp>
        <p:nvSpPr>
          <p:cNvPr id="394" name="Google Shape;394;p56"/>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Font typeface="Arial"/>
              <a:buNone/>
            </a:pPr>
            <a:r>
              <a:rPr b="0" lang="pt-PT"/>
              <a:t>Jako wychowawca masz obowiązek stworzyć bezpieczne i przyjazne środowisko w swojej klasie. W tym celu należy systematycznie identyfikować wszelkie przejawy znęcania się. Należy również pamiętać, aby budować w klasie atmosferę szacunku i godności.</a:t>
            </a:r>
            <a:endParaRPr b="0"/>
          </a:p>
          <a:p>
            <a:pPr indent="0" lvl="0" marL="0" rtl="0" algn="l">
              <a:lnSpc>
                <a:spcPct val="100000"/>
              </a:lnSpc>
              <a:spcBef>
                <a:spcPts val="1000"/>
              </a:spcBef>
              <a:spcAft>
                <a:spcPts val="0"/>
              </a:spcAft>
              <a:buClr>
                <a:schemeClr val="dk1"/>
              </a:buClr>
              <a:buSzPts val="2000"/>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WSKAZÓWKI</a:t>
            </a:r>
            <a:endParaRPr>
              <a:latin typeface="Calibri"/>
              <a:ea typeface="Calibri"/>
              <a:cs typeface="Calibri"/>
              <a:sym typeface="Calibri"/>
            </a:endParaRPr>
          </a:p>
        </p:txBody>
      </p:sp>
      <p:sp>
        <p:nvSpPr>
          <p:cNvPr id="400" name="Google Shape;400;p57"/>
          <p:cNvSpPr txBox="1"/>
          <p:nvPr>
            <p:ph idx="1" type="body"/>
          </p:nvPr>
        </p:nvSpPr>
        <p:spPr>
          <a:xfrm>
            <a:off x="457200" y="1628800"/>
            <a:ext cx="4258816" cy="4968552"/>
          </a:xfrm>
          <a:prstGeom prst="rect">
            <a:avLst/>
          </a:prstGeom>
          <a:noFill/>
          <a:ln>
            <a:noFill/>
          </a:ln>
        </p:spPr>
        <p:txBody>
          <a:bodyPr anchorCtr="0" anchor="t" bIns="45700" lIns="91425" spcFirstLastPara="1" rIns="91425" wrap="square" tIns="45700">
            <a:normAutofit/>
          </a:bodyPr>
          <a:lstStyle/>
          <a:p>
            <a:pPr indent="-304800" lvl="0" marL="457200" rtl="0" algn="l">
              <a:lnSpc>
                <a:spcPct val="150000"/>
              </a:lnSpc>
              <a:spcBef>
                <a:spcPts val="0"/>
              </a:spcBef>
              <a:spcAft>
                <a:spcPts val="0"/>
              </a:spcAft>
              <a:buSzPts val="1200"/>
              <a:buFont typeface="Calibri"/>
              <a:buChar char="➢"/>
            </a:pPr>
            <a:r>
              <a:rPr b="0" lang="pt-PT" sz="1200">
                <a:latin typeface="Calibri"/>
                <a:ea typeface="Calibri"/>
                <a:cs typeface="Calibri"/>
                <a:sym typeface="Calibri"/>
              </a:rPr>
              <a:t>Rozmawiaj o konsekwencjach przemocy </a:t>
            </a:r>
            <a:endParaRPr b="0" sz="1200"/>
          </a:p>
          <a:p>
            <a:pPr indent="-304800" lvl="0" marL="457200" rtl="0" algn="l">
              <a:lnSpc>
                <a:spcPct val="150000"/>
              </a:lnSpc>
              <a:spcBef>
                <a:spcPts val="0"/>
              </a:spcBef>
              <a:spcAft>
                <a:spcPts val="0"/>
              </a:spcAft>
              <a:buSzPts val="1200"/>
              <a:buFont typeface="Calibri"/>
              <a:buChar char="➢"/>
            </a:pPr>
            <a:r>
              <a:rPr b="0" lang="pt-PT" sz="1200">
                <a:latin typeface="Calibri"/>
                <a:ea typeface="Calibri"/>
                <a:cs typeface="Calibri"/>
                <a:sym typeface="Calibri"/>
              </a:rPr>
              <a:t>Naucz uczniów jak być skutecznymi obserwatorami </a:t>
            </a:r>
            <a:endParaRPr b="0" sz="1200"/>
          </a:p>
          <a:p>
            <a:pPr indent="-304800" lvl="0" marL="457200" rtl="0" algn="l">
              <a:lnSpc>
                <a:spcPct val="150000"/>
              </a:lnSpc>
              <a:spcBef>
                <a:spcPts val="0"/>
              </a:spcBef>
              <a:spcAft>
                <a:spcPts val="0"/>
              </a:spcAft>
              <a:buSzPts val="1200"/>
              <a:buFont typeface="Calibri"/>
              <a:buChar char="➢"/>
            </a:pPr>
            <a:r>
              <a:rPr b="0" lang="pt-PT" sz="1200">
                <a:latin typeface="Calibri"/>
                <a:ea typeface="Calibri"/>
                <a:cs typeface="Calibri"/>
                <a:sym typeface="Calibri"/>
              </a:rPr>
              <a:t>Zachęcaj uczniów do przekazywania nauczycielom informacji na temat przemocy </a:t>
            </a:r>
            <a:endParaRPr b="0" sz="1200"/>
          </a:p>
          <a:p>
            <a:pPr indent="-304800" lvl="0" marL="457200" rtl="0" algn="l">
              <a:lnSpc>
                <a:spcPct val="150000"/>
              </a:lnSpc>
              <a:spcBef>
                <a:spcPts val="0"/>
              </a:spcBef>
              <a:spcAft>
                <a:spcPts val="0"/>
              </a:spcAft>
              <a:buSzPts val="1200"/>
              <a:buFont typeface="Calibri"/>
              <a:buChar char="➢"/>
            </a:pPr>
            <a:r>
              <a:rPr b="0" lang="pt-PT" sz="1200">
                <a:latin typeface="Calibri"/>
                <a:ea typeface="Calibri"/>
                <a:cs typeface="Calibri"/>
                <a:sym typeface="Calibri"/>
              </a:rPr>
              <a:t>Dbaj o relacje i dobrą komunikację ze wszystkimi uczniami uczniami </a:t>
            </a:r>
            <a:endParaRPr b="0" sz="1200"/>
          </a:p>
          <a:p>
            <a:pPr indent="-304800" lvl="0" marL="457200" rtl="0" algn="l">
              <a:lnSpc>
                <a:spcPct val="150000"/>
              </a:lnSpc>
              <a:spcBef>
                <a:spcPts val="0"/>
              </a:spcBef>
              <a:spcAft>
                <a:spcPts val="0"/>
              </a:spcAft>
              <a:buSzPts val="1200"/>
              <a:buFont typeface="Calibri"/>
              <a:buChar char="➢"/>
            </a:pPr>
            <a:r>
              <a:rPr b="0" lang="pt-PT" sz="1200">
                <a:latin typeface="Calibri"/>
                <a:ea typeface="Calibri"/>
                <a:cs typeface="Calibri"/>
                <a:sym typeface="Calibri"/>
              </a:rPr>
              <a:t>Zwiększaj świadomość rodziców na temat przemocy</a:t>
            </a:r>
            <a:endParaRPr b="0" sz="1200"/>
          </a:p>
          <a:p>
            <a:pPr indent="-304800" lvl="0" marL="457200" rtl="0" algn="l">
              <a:lnSpc>
                <a:spcPct val="150000"/>
              </a:lnSpc>
              <a:spcBef>
                <a:spcPts val="0"/>
              </a:spcBef>
              <a:spcAft>
                <a:spcPts val="0"/>
              </a:spcAft>
              <a:buSzPts val="1200"/>
              <a:buFont typeface="Calibri"/>
              <a:buChar char="➢"/>
            </a:pPr>
            <a:r>
              <a:rPr b="0" lang="pt-PT" sz="1200">
                <a:latin typeface="Calibri"/>
                <a:ea typeface="Calibri"/>
                <a:cs typeface="Calibri"/>
                <a:sym typeface="Calibri"/>
              </a:rPr>
              <a:t>Zapobiegaj powstawaniu klik w klasie </a:t>
            </a:r>
            <a:endParaRPr b="0" sz="1200"/>
          </a:p>
          <a:p>
            <a:pPr indent="-304800" lvl="0" marL="457200" rtl="0" algn="l">
              <a:lnSpc>
                <a:spcPct val="150000"/>
              </a:lnSpc>
              <a:spcBef>
                <a:spcPts val="0"/>
              </a:spcBef>
              <a:spcAft>
                <a:spcPts val="0"/>
              </a:spcAft>
              <a:buSzPts val="1200"/>
              <a:buFont typeface="Calibri"/>
              <a:buChar char="➢"/>
            </a:pPr>
            <a:r>
              <a:rPr b="0" lang="pt-PT" sz="1200">
                <a:latin typeface="Calibri"/>
                <a:ea typeface="Calibri"/>
                <a:cs typeface="Calibri"/>
                <a:sym typeface="Calibri"/>
              </a:rPr>
              <a:t>Stwórz poczucie wspólnoty </a:t>
            </a:r>
            <a:endParaRPr b="0" sz="1200"/>
          </a:p>
          <a:p>
            <a:pPr indent="-304800" lvl="0" marL="457200" rtl="0" algn="l">
              <a:lnSpc>
                <a:spcPct val="150000"/>
              </a:lnSpc>
              <a:spcBef>
                <a:spcPts val="0"/>
              </a:spcBef>
              <a:spcAft>
                <a:spcPts val="0"/>
              </a:spcAft>
              <a:buSzPts val="1200"/>
              <a:buFont typeface="Calibri"/>
              <a:buChar char="➢"/>
            </a:pPr>
            <a:r>
              <a:rPr b="0" lang="pt-PT" sz="1200">
                <a:latin typeface="Calibri"/>
                <a:ea typeface="Calibri"/>
                <a:cs typeface="Calibri"/>
                <a:sym typeface="Calibri"/>
              </a:rPr>
              <a:t>Reaguj na każdy incydent znęcania się </a:t>
            </a:r>
            <a:endParaRPr b="0" sz="1200"/>
          </a:p>
          <a:p>
            <a:pPr indent="-304800" lvl="0" marL="457200" rtl="0" algn="l">
              <a:lnSpc>
                <a:spcPct val="150000"/>
              </a:lnSpc>
              <a:spcBef>
                <a:spcPts val="0"/>
              </a:spcBef>
              <a:spcAft>
                <a:spcPts val="0"/>
              </a:spcAft>
              <a:buSzPts val="1200"/>
              <a:buFont typeface="Calibri"/>
              <a:buChar char="➢"/>
            </a:pPr>
            <a:r>
              <a:rPr b="0" lang="pt-PT" sz="1200">
                <a:latin typeface="Calibri"/>
                <a:ea typeface="Calibri"/>
                <a:cs typeface="Calibri"/>
                <a:sym typeface="Calibri"/>
              </a:rPr>
              <a:t>Rozmawiaj z ofiarą przemocy na osobności </a:t>
            </a:r>
            <a:endParaRPr b="0" sz="1200"/>
          </a:p>
          <a:p>
            <a:pPr indent="-304800" lvl="0" marL="457200" rtl="0" algn="l">
              <a:lnSpc>
                <a:spcPct val="150000"/>
              </a:lnSpc>
              <a:spcBef>
                <a:spcPts val="0"/>
              </a:spcBef>
              <a:spcAft>
                <a:spcPts val="0"/>
              </a:spcAft>
              <a:buSzPts val="1200"/>
              <a:buFont typeface="Calibri"/>
              <a:buChar char="➢"/>
            </a:pPr>
            <a:r>
              <a:rPr b="0" lang="pt-PT" sz="1200">
                <a:latin typeface="Calibri"/>
                <a:ea typeface="Calibri"/>
                <a:cs typeface="Calibri"/>
                <a:sym typeface="Calibri"/>
              </a:rPr>
              <a:t>Porozmawiaj ze sprawcą na osobności</a:t>
            </a:r>
            <a:endParaRPr b="0" sz="1200"/>
          </a:p>
          <a:p>
            <a:pPr indent="-304800" lvl="0" marL="457200" rtl="0" algn="l">
              <a:lnSpc>
                <a:spcPct val="150000"/>
              </a:lnSpc>
              <a:spcBef>
                <a:spcPts val="0"/>
              </a:spcBef>
              <a:spcAft>
                <a:spcPts val="0"/>
              </a:spcAft>
              <a:buSzPts val="1200"/>
              <a:buFont typeface="Calibri"/>
              <a:buChar char="➢"/>
            </a:pPr>
            <a:r>
              <a:rPr b="0" lang="pt-PT" sz="1200">
                <a:latin typeface="Calibri"/>
                <a:ea typeface="Calibri"/>
                <a:cs typeface="Calibri"/>
                <a:sym typeface="Calibri"/>
              </a:rPr>
              <a:t>Opracuj odpowiedni sposób interwencji </a:t>
            </a:r>
            <a:endParaRPr b="0" sz="1200"/>
          </a:p>
          <a:p>
            <a:pPr indent="-304800" lvl="0" marL="457200" rtl="0" algn="l">
              <a:lnSpc>
                <a:spcPct val="150000"/>
              </a:lnSpc>
              <a:spcBef>
                <a:spcPts val="0"/>
              </a:spcBef>
              <a:spcAft>
                <a:spcPts val="0"/>
              </a:spcAft>
              <a:buSzPts val="1200"/>
              <a:buFont typeface="Calibri"/>
              <a:buChar char="➢"/>
            </a:pPr>
            <a:r>
              <a:rPr b="0" lang="pt-PT" sz="1200">
                <a:latin typeface="Calibri"/>
                <a:ea typeface="Calibri"/>
                <a:cs typeface="Calibri"/>
                <a:sym typeface="Calibri"/>
              </a:rPr>
              <a:t>Bądź uważnym obserwatorem </a:t>
            </a:r>
            <a:endParaRPr b="0" sz="1200"/>
          </a:p>
          <a:p>
            <a:pPr indent="-304800" lvl="0" marL="457200" rtl="0" algn="l">
              <a:lnSpc>
                <a:spcPct val="150000"/>
              </a:lnSpc>
              <a:spcBef>
                <a:spcPts val="0"/>
              </a:spcBef>
              <a:spcAft>
                <a:spcPts val="0"/>
              </a:spcAft>
              <a:buSzPts val="1200"/>
              <a:buFont typeface="Calibri"/>
              <a:buChar char="➢"/>
            </a:pPr>
            <a:r>
              <a:rPr b="0" lang="pt-PT" sz="1200">
                <a:latin typeface="Calibri"/>
                <a:ea typeface="Calibri"/>
                <a:cs typeface="Calibri"/>
                <a:sym typeface="Calibri"/>
              </a:rPr>
              <a:t>Uczyń swoją salę lekcyjną bezpiecznym miejscem </a:t>
            </a:r>
            <a:endParaRPr b="0" sz="1250"/>
          </a:p>
        </p:txBody>
      </p:sp>
      <p:pic>
        <p:nvPicPr>
          <p:cNvPr descr="Sikeston R-6 Schools - Stop Bullying!" id="401" name="Google Shape;401;p57"/>
          <p:cNvPicPr preferRelativeResize="0"/>
          <p:nvPr/>
        </p:nvPicPr>
        <p:blipFill rotWithShape="1">
          <a:blip r:embed="rId3">
            <a:alphaModFix/>
          </a:blip>
          <a:srcRect b="0" l="0" r="0" t="0"/>
          <a:stretch/>
        </p:blipFill>
        <p:spPr>
          <a:xfrm>
            <a:off x="4730106" y="1772816"/>
            <a:ext cx="4114428" cy="411442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58"/>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8A5EF"/>
              </a:buClr>
              <a:buSzPts val="4000"/>
              <a:buFont typeface="Calibri"/>
              <a:buNone/>
            </a:pPr>
            <a:r>
              <a:rPr b="1" lang="pt-PT" sz="3600">
                <a:solidFill>
                  <a:srgbClr val="08A5EF"/>
                </a:solidFill>
                <a:latin typeface="Calibri"/>
                <a:ea typeface="Calibri"/>
                <a:cs typeface="Calibri"/>
                <a:sym typeface="Calibri"/>
              </a:rPr>
              <a:t>PRACA Z UCZNIEM PRZEJAWIAJĄCYM ZACHOWANIA ANTYSPOŁECZNE</a:t>
            </a:r>
            <a:endParaRPr b="1" sz="3600">
              <a:solidFill>
                <a:srgbClr val="08A5EF"/>
              </a:solidFill>
              <a:latin typeface="Calibri"/>
              <a:ea typeface="Calibri"/>
              <a:cs typeface="Calibri"/>
              <a:sym typeface="Calibri"/>
            </a:endParaRPr>
          </a:p>
        </p:txBody>
      </p:sp>
      <p:sp>
        <p:nvSpPr>
          <p:cNvPr id="408" name="Google Shape;408;p58"/>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2"/>
              </a:buClr>
              <a:buSzPts val="2000"/>
              <a:buNone/>
            </a:pPr>
            <a:r>
              <a:rPr lang="pt-PT"/>
              <a:t> </a:t>
            </a:r>
            <a:endParaRPr/>
          </a:p>
        </p:txBody>
      </p:sp>
      <p:pic>
        <p:nvPicPr>
          <p:cNvPr id="409" name="Google Shape;409;p58"/>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410" name="Google Shape;410;p58"/>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pt-PT" sz="1400" u="none" cap="none" strike="noStrike">
                <a:solidFill>
                  <a:schemeClr val="dk1"/>
                </a:solidFill>
                <a:latin typeface="Arial"/>
                <a:ea typeface="Arial"/>
                <a:cs typeface="Arial"/>
                <a:sym typeface="Arial"/>
              </a:rPr>
              <a:t>ERASMUS + 2019-1-PL01- KA201-06486</a:t>
            </a:r>
            <a:endParaRPr b="0" i="0" sz="1050" u="none" cap="none" strike="noStrike">
              <a:solidFill>
                <a:schemeClr val="dk2"/>
              </a:solidFill>
              <a:latin typeface="Arial"/>
              <a:ea typeface="Arial"/>
              <a:cs typeface="Arial"/>
              <a:sym typeface="Arial"/>
            </a:endParaRPr>
          </a:p>
        </p:txBody>
      </p:sp>
      <p:sp>
        <p:nvSpPr>
          <p:cNvPr id="411" name="Google Shape;411;p58"/>
          <p:cNvSpPr/>
          <p:nvPr/>
        </p:nvSpPr>
        <p:spPr>
          <a:xfrm>
            <a:off x="500034" y="6286520"/>
            <a:ext cx="810177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a:t>RELACJE RÓWIEŚNICZE - ZNACZENIE </a:t>
            </a:r>
            <a:endParaRPr/>
          </a:p>
        </p:txBody>
      </p:sp>
      <p:sp>
        <p:nvSpPr>
          <p:cNvPr id="417" name="Google Shape;417;p59"/>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457200" rtl="0" algn="just">
              <a:lnSpc>
                <a:spcPct val="100000"/>
              </a:lnSpc>
              <a:spcBef>
                <a:spcPts val="0"/>
              </a:spcBef>
              <a:spcAft>
                <a:spcPts val="0"/>
              </a:spcAft>
              <a:buNone/>
            </a:pPr>
            <a:r>
              <a:t/>
            </a:r>
            <a:endParaRPr/>
          </a:p>
          <a:p>
            <a:pPr indent="0" lvl="0" marL="0" rtl="0" algn="just">
              <a:spcBef>
                <a:spcPts val="0"/>
              </a:spcBef>
              <a:spcAft>
                <a:spcPts val="0"/>
              </a:spcAft>
              <a:buClr>
                <a:schemeClr val="dk1"/>
              </a:buClr>
              <a:buFont typeface="Arial"/>
              <a:buNone/>
            </a:pPr>
            <a:r>
              <a:rPr b="0" lang="pt-PT">
                <a:latin typeface="Calibri"/>
                <a:ea typeface="Calibri"/>
                <a:cs typeface="Calibri"/>
                <a:sym typeface="Calibri"/>
              </a:rPr>
              <a:t>Sposób, w jaki człowiek wchodzi w interakcje z innymi stanowi podstawę wielu teorii. Nabywanie umiejętności społecznych jest jednym z najważniejszych zadań rozwojowych. Relacje rówieśnicze pełnią istotną rolę w kształtowaniu się kompetencji społecznych. </a:t>
            </a:r>
            <a:endParaRPr/>
          </a:p>
        </p:txBody>
      </p:sp>
      <p:pic>
        <p:nvPicPr>
          <p:cNvPr id="418" name="Google Shape;418;p59"/>
          <p:cNvPicPr preferRelativeResize="0"/>
          <p:nvPr/>
        </p:nvPicPr>
        <p:blipFill rotWithShape="1">
          <a:blip r:embed="rId3">
            <a:alphaModFix/>
          </a:blip>
          <a:srcRect b="0" l="0" r="0" t="0"/>
          <a:stretch/>
        </p:blipFill>
        <p:spPr>
          <a:xfrm>
            <a:off x="5500753" y="4649470"/>
            <a:ext cx="2571750" cy="17049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60"/>
          <p:cNvSpPr txBox="1"/>
          <p:nvPr>
            <p:ph type="title"/>
          </p:nvPr>
        </p:nvSpPr>
        <p:spPr>
          <a:xfrm>
            <a:off x="457200" y="494100"/>
            <a:ext cx="6084600" cy="11958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Font typeface="Arial"/>
              <a:buNone/>
            </a:pPr>
            <a:r>
              <a:rPr lang="pt-PT" sz="3640">
                <a:latin typeface="Calibri"/>
                <a:ea typeface="Calibri"/>
                <a:cs typeface="Calibri"/>
                <a:sym typeface="Calibri"/>
              </a:rPr>
              <a:t>RELACJE RÓWIEŚNICZE-</a:t>
            </a:r>
            <a:endParaRPr sz="3640">
              <a:latin typeface="Calibri"/>
              <a:ea typeface="Calibri"/>
              <a:cs typeface="Calibri"/>
              <a:sym typeface="Calibri"/>
            </a:endParaRPr>
          </a:p>
          <a:p>
            <a:pPr indent="0" lvl="0" marL="0" rtl="0" algn="l">
              <a:spcBef>
                <a:spcPts val="0"/>
              </a:spcBef>
              <a:spcAft>
                <a:spcPts val="0"/>
              </a:spcAft>
              <a:buClr>
                <a:schemeClr val="dk1"/>
              </a:buClr>
              <a:buFont typeface="Arial"/>
              <a:buNone/>
            </a:pPr>
            <a:r>
              <a:rPr lang="pt-PT" sz="3640">
                <a:latin typeface="Calibri"/>
                <a:ea typeface="Calibri"/>
                <a:cs typeface="Calibri"/>
                <a:sym typeface="Calibri"/>
              </a:rPr>
              <a:t>ZALECENIA</a:t>
            </a:r>
            <a:endParaRPr sz="3640">
              <a:latin typeface="Calibri"/>
              <a:ea typeface="Calibri"/>
              <a:cs typeface="Calibri"/>
              <a:sym typeface="Calibri"/>
            </a:endParaRPr>
          </a:p>
        </p:txBody>
      </p:sp>
      <p:sp>
        <p:nvSpPr>
          <p:cNvPr id="424" name="Google Shape;424;p60"/>
          <p:cNvSpPr txBox="1"/>
          <p:nvPr>
            <p:ph idx="1" type="body"/>
          </p:nvPr>
        </p:nvSpPr>
        <p:spPr>
          <a:xfrm>
            <a:off x="457200" y="1752600"/>
            <a:ext cx="8147248" cy="4772743"/>
          </a:xfrm>
          <a:prstGeom prst="rect">
            <a:avLst/>
          </a:prstGeom>
          <a:noFill/>
          <a:ln>
            <a:noFill/>
          </a:ln>
        </p:spPr>
        <p:txBody>
          <a:bodyPr anchorCtr="0" anchor="t" bIns="45700" lIns="91425" spcFirstLastPara="1" rIns="91425" wrap="square" tIns="45700">
            <a:normAutofit/>
          </a:bodyPr>
          <a:lstStyle/>
          <a:p>
            <a:pPr indent="0" lvl="0" marL="0" rtl="0" algn="just">
              <a:lnSpc>
                <a:spcPct val="80000"/>
              </a:lnSpc>
              <a:spcBef>
                <a:spcPts val="0"/>
              </a:spcBef>
              <a:spcAft>
                <a:spcPts val="0"/>
              </a:spcAft>
              <a:buClr>
                <a:schemeClr val="dk1"/>
              </a:buClr>
              <a:buFont typeface="Arial"/>
              <a:buNone/>
            </a:pPr>
            <a:r>
              <a:t/>
            </a:r>
            <a:endParaRPr b="0" sz="1800"/>
          </a:p>
          <a:p>
            <a:pPr indent="0" lvl="0" marL="0" rtl="0" algn="just">
              <a:spcBef>
                <a:spcPts val="0"/>
              </a:spcBef>
              <a:spcAft>
                <a:spcPts val="0"/>
              </a:spcAft>
              <a:buNone/>
            </a:pPr>
            <a:r>
              <a:t/>
            </a:r>
            <a:endParaRPr b="0" sz="1800"/>
          </a:p>
          <a:p>
            <a:pPr indent="0" lvl="0" marL="0" rtl="0" algn="just">
              <a:spcBef>
                <a:spcPts val="0"/>
              </a:spcBef>
              <a:spcAft>
                <a:spcPts val="0"/>
              </a:spcAft>
              <a:buClr>
                <a:schemeClr val="dk1"/>
              </a:buClr>
              <a:buFont typeface="Arial"/>
              <a:buNone/>
            </a:pPr>
            <a:r>
              <a:t/>
            </a:r>
            <a:endParaRPr b="0" sz="1800"/>
          </a:p>
          <a:p>
            <a:pPr indent="0" lvl="0" marL="0" rtl="0" algn="just">
              <a:lnSpc>
                <a:spcPct val="80000"/>
              </a:lnSpc>
              <a:spcBef>
                <a:spcPts val="0"/>
              </a:spcBef>
              <a:spcAft>
                <a:spcPts val="0"/>
              </a:spcAft>
              <a:buClr>
                <a:schemeClr val="dk1"/>
              </a:buClr>
              <a:buFont typeface="Arial"/>
              <a:buNone/>
            </a:pPr>
            <a:r>
              <a:rPr lang="pt-PT" sz="1800">
                <a:latin typeface="Calibri"/>
                <a:ea typeface="Calibri"/>
                <a:cs typeface="Calibri"/>
                <a:sym typeface="Calibri"/>
              </a:rPr>
              <a:t>- Nauczyciele, aby stworzyć optymalne warunki uczenia się powinni zaspokajać zarówno potrzeby emocjonalne, jak i społeczne uczniów. Muszą oni mieć świadomość znaczenia relacji rówieśniczych.</a:t>
            </a:r>
            <a:endParaRPr b="0" sz="1800"/>
          </a:p>
          <a:p>
            <a:pPr indent="0" lvl="0" marL="0" rtl="0" algn="just">
              <a:lnSpc>
                <a:spcPct val="80000"/>
              </a:lnSpc>
              <a:spcBef>
                <a:spcPts val="0"/>
              </a:spcBef>
              <a:spcAft>
                <a:spcPts val="0"/>
              </a:spcAft>
              <a:buClr>
                <a:schemeClr val="dk1"/>
              </a:buClr>
              <a:buFont typeface="Arial"/>
              <a:buNone/>
            </a:pPr>
            <a:r>
              <a:t/>
            </a:r>
            <a:endParaRPr b="0" sz="1800"/>
          </a:p>
          <a:p>
            <a:pPr indent="0" lvl="0" marL="0" rtl="0" algn="just">
              <a:lnSpc>
                <a:spcPct val="80000"/>
              </a:lnSpc>
              <a:spcBef>
                <a:spcPts val="0"/>
              </a:spcBef>
              <a:spcAft>
                <a:spcPts val="0"/>
              </a:spcAft>
              <a:buClr>
                <a:schemeClr val="dk1"/>
              </a:buClr>
              <a:buFont typeface="Arial"/>
              <a:buNone/>
            </a:pPr>
            <a:r>
              <a:t/>
            </a:r>
            <a:endParaRPr b="0" sz="1800"/>
          </a:p>
          <a:p>
            <a:pPr indent="0" lvl="0" marL="0" rtl="0" algn="just">
              <a:spcBef>
                <a:spcPts val="0"/>
              </a:spcBef>
              <a:spcAft>
                <a:spcPts val="0"/>
              </a:spcAft>
              <a:buClr>
                <a:schemeClr val="dk1"/>
              </a:buClr>
              <a:buFont typeface="Arial"/>
              <a:buNone/>
            </a:pPr>
            <a:r>
              <a:rPr lang="pt-PT" sz="1800">
                <a:latin typeface="Calibri"/>
                <a:ea typeface="Calibri"/>
                <a:cs typeface="Calibri"/>
                <a:sym typeface="Calibri"/>
              </a:rPr>
              <a:t>- Nauczyciele mogą wpływać na relacje społeczne uczniów poprzez inicjowanie pracy w grupach oraz  tworzenie projektów dających uczniom szansę współpracy.</a:t>
            </a:r>
            <a:endParaRPr b="0" sz="1800"/>
          </a:p>
          <a:p>
            <a:pPr indent="0" lvl="0" marL="0" rtl="0" algn="just">
              <a:spcBef>
                <a:spcPts val="0"/>
              </a:spcBef>
              <a:spcAft>
                <a:spcPts val="0"/>
              </a:spcAft>
              <a:buClr>
                <a:schemeClr val="dk1"/>
              </a:buClr>
              <a:buFont typeface="Arial"/>
              <a:buNone/>
            </a:pPr>
            <a:r>
              <a:t/>
            </a:r>
            <a:endParaRPr b="0" sz="1800"/>
          </a:p>
          <a:p>
            <a:pPr indent="0" lvl="0" marL="0" rtl="0" algn="just">
              <a:spcBef>
                <a:spcPts val="0"/>
              </a:spcBef>
              <a:spcAft>
                <a:spcPts val="0"/>
              </a:spcAft>
              <a:buClr>
                <a:schemeClr val="dk1"/>
              </a:buClr>
              <a:buFont typeface="Arial"/>
              <a:buNone/>
            </a:pPr>
            <a:r>
              <a:rPr lang="pt-PT" sz="1800">
                <a:latin typeface="Calibri"/>
                <a:ea typeface="Calibri"/>
                <a:cs typeface="Calibri"/>
                <a:sym typeface="Calibri"/>
              </a:rPr>
              <a:t>- Nauczyciele powinni rozpoznawać i uwzględniać w swojej pracy charakter relacji rówieśniczych (np. przyjaźń, niechęć, akceptację, odrzucenie)</a:t>
            </a:r>
            <a:r>
              <a:rPr b="0" lang="pt-PT">
                <a:latin typeface="Calibri"/>
                <a:ea typeface="Calibri"/>
                <a:cs typeface="Calibri"/>
                <a:sym typeface="Calibri"/>
              </a:rPr>
              <a:t> </a:t>
            </a:r>
            <a:endParaRPr b="0"/>
          </a:p>
          <a:p>
            <a:pPr indent="0" lvl="0" marL="457200" rtl="0" algn="just">
              <a:lnSpc>
                <a:spcPct val="100000"/>
              </a:lnSpc>
              <a:spcBef>
                <a:spcPts val="0"/>
              </a:spcBef>
              <a:spcAft>
                <a:spcPts val="0"/>
              </a:spcAft>
              <a:buNone/>
            </a:pPr>
            <a:r>
              <a:t/>
            </a:r>
            <a:endParaRPr/>
          </a:p>
          <a:p>
            <a:pPr indent="0" lvl="0" marL="0" rtl="0" algn="l">
              <a:lnSpc>
                <a:spcPct val="100000"/>
              </a:lnSpc>
              <a:spcBef>
                <a:spcPts val="400"/>
              </a:spcBef>
              <a:spcAft>
                <a:spcPts val="0"/>
              </a:spcAft>
              <a:buClr>
                <a:schemeClr val="dk1"/>
              </a:buClr>
              <a:buSzPts val="2000"/>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61"/>
          <p:cNvSpPr txBox="1"/>
          <p:nvPr>
            <p:ph type="title"/>
          </p:nvPr>
        </p:nvSpPr>
        <p:spPr>
          <a:xfrm>
            <a:off x="457200" y="152718"/>
            <a:ext cx="6851104" cy="1371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pt-PT">
                <a:latin typeface="Calibri"/>
                <a:ea typeface="Calibri"/>
                <a:cs typeface="Calibri"/>
                <a:sym typeface="Calibri"/>
              </a:rPr>
              <a:t>STRATEGIE WSPIERANIA </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rPr lang="pt-PT">
                <a:latin typeface="Calibri"/>
                <a:ea typeface="Calibri"/>
                <a:cs typeface="Calibri"/>
                <a:sym typeface="Calibri"/>
              </a:rPr>
              <a:t>RELACJI RÓWIEŚNICZYCH</a:t>
            </a:r>
            <a:endParaRPr sz="4800">
              <a:latin typeface="Calibri"/>
              <a:ea typeface="Calibri"/>
              <a:cs typeface="Calibri"/>
              <a:sym typeface="Calibri"/>
            </a:endParaRPr>
          </a:p>
        </p:txBody>
      </p:sp>
      <p:sp>
        <p:nvSpPr>
          <p:cNvPr id="430" name="Google Shape;430;p6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Font typeface="Arial"/>
              <a:buNone/>
            </a:pPr>
            <a:r>
              <a:rPr b="0" lang="pt-PT" sz="1591"/>
              <a:t>RELACJE RÓWIEŚNICZE </a:t>
            </a:r>
            <a:endParaRPr b="0" sz="1591"/>
          </a:p>
          <a:p>
            <a:pPr indent="0" lvl="0" marL="0" rtl="0" algn="just">
              <a:lnSpc>
                <a:spcPct val="90000"/>
              </a:lnSpc>
              <a:spcBef>
                <a:spcPts val="360"/>
              </a:spcBef>
              <a:spcAft>
                <a:spcPts val="0"/>
              </a:spcAft>
              <a:buClr>
                <a:schemeClr val="dk1"/>
              </a:buClr>
              <a:buNone/>
            </a:pPr>
            <a:r>
              <a:rPr b="0" lang="pt-PT" sz="1591"/>
              <a:t>Uczniowie powinni wykonywać wspólnie z kolegami i koleżankami z klasy różnorodne zadania integrujące grupę (np. wspólne projekty, obowiązki, zadania domowe wymagające współpracy).</a:t>
            </a:r>
            <a:endParaRPr b="0" sz="1591"/>
          </a:p>
          <a:p>
            <a:pPr indent="0" lvl="0" marL="0" rtl="0" algn="just">
              <a:lnSpc>
                <a:spcPct val="90000"/>
              </a:lnSpc>
              <a:spcBef>
                <a:spcPts val="360"/>
              </a:spcBef>
              <a:spcAft>
                <a:spcPts val="0"/>
              </a:spcAft>
              <a:buClr>
                <a:schemeClr val="dk1"/>
              </a:buClr>
              <a:buFont typeface="Arial"/>
              <a:buNone/>
            </a:pPr>
            <a:r>
              <a:t/>
            </a:r>
            <a:endParaRPr b="0" sz="1591"/>
          </a:p>
          <a:p>
            <a:pPr indent="0" lvl="0" marL="0" rtl="0" algn="just">
              <a:lnSpc>
                <a:spcPct val="90000"/>
              </a:lnSpc>
              <a:spcBef>
                <a:spcPts val="360"/>
              </a:spcBef>
              <a:spcAft>
                <a:spcPts val="0"/>
              </a:spcAft>
              <a:buClr>
                <a:schemeClr val="dk1"/>
              </a:buClr>
              <a:buFont typeface="Arial"/>
              <a:buNone/>
            </a:pPr>
            <a:r>
              <a:rPr b="0" lang="pt-PT" sz="1591"/>
              <a:t>Uczniowie powinni nauczyć się współpracy bez negatywnej rywalizacji. W tym celu można np. zaproponować uczniom zadania i gry, w których nie ma wyraźnych zwycięzców i przegranych, a liczy się osiągnięcie wspólnego celu.</a:t>
            </a:r>
            <a:endParaRPr b="0" sz="1591"/>
          </a:p>
          <a:p>
            <a:pPr indent="0" lvl="0" marL="0" rtl="0" algn="just">
              <a:lnSpc>
                <a:spcPct val="90000"/>
              </a:lnSpc>
              <a:spcBef>
                <a:spcPts val="360"/>
              </a:spcBef>
              <a:spcAft>
                <a:spcPts val="0"/>
              </a:spcAft>
              <a:buClr>
                <a:schemeClr val="dk1"/>
              </a:buClr>
              <a:buFont typeface="Arial"/>
              <a:buNone/>
            </a:pPr>
            <a:r>
              <a:rPr b="0" lang="pt-PT" sz="1591"/>
              <a:t> </a:t>
            </a:r>
            <a:endParaRPr b="0" sz="1591"/>
          </a:p>
          <a:p>
            <a:pPr indent="0" lvl="0" marL="0" rtl="0" algn="just">
              <a:lnSpc>
                <a:spcPct val="90000"/>
              </a:lnSpc>
              <a:spcBef>
                <a:spcPts val="360"/>
              </a:spcBef>
              <a:spcAft>
                <a:spcPts val="0"/>
              </a:spcAft>
              <a:buClr>
                <a:schemeClr val="dk1"/>
              </a:buClr>
              <a:buFont typeface="Arial"/>
              <a:buNone/>
            </a:pPr>
            <a:r>
              <a:rPr b="0" lang="pt-PT" sz="1591"/>
              <a:t>Nauczyciele powinni inicjować gry i zadania, w których w równym stopniu mogą uczestniczyć wszyscy uczniowie. Należy zatem pamiętać również o tych uczniach, którzy mają ograniczone zdolności ruchowe, manualne czy intelektualne. </a:t>
            </a:r>
            <a:endParaRPr b="0" sz="1591"/>
          </a:p>
          <a:p>
            <a:pPr indent="0" lvl="0" marL="0" rtl="0" algn="just">
              <a:lnSpc>
                <a:spcPct val="90000"/>
              </a:lnSpc>
              <a:spcBef>
                <a:spcPts val="360"/>
              </a:spcBef>
              <a:spcAft>
                <a:spcPts val="0"/>
              </a:spcAft>
              <a:buClr>
                <a:schemeClr val="dk1"/>
              </a:buClr>
              <a:buFont typeface="Arial"/>
              <a:buNone/>
            </a:pPr>
            <a:r>
              <a:t/>
            </a:r>
            <a:endParaRPr b="0" sz="1591"/>
          </a:p>
          <a:p>
            <a:pPr indent="0" lvl="0" marL="0" rtl="0" algn="just">
              <a:lnSpc>
                <a:spcPct val="90000"/>
              </a:lnSpc>
              <a:spcBef>
                <a:spcPts val="0"/>
              </a:spcBef>
              <a:spcAft>
                <a:spcPts val="0"/>
              </a:spcAft>
              <a:buClr>
                <a:schemeClr val="dk1"/>
              </a:buClr>
              <a:buFont typeface="Arial"/>
              <a:buNone/>
            </a:pPr>
            <a:r>
              <a:rPr b="0" lang="pt-PT" sz="1591"/>
              <a:t>Nauczyciele powinni zwracać uwagę szczególnie na osoby wykluczane z grupy. Należy zadbać o to, aby przydzielać im istotne role i obowiązki w celu zminimalizowania ryzyka odrzucenia podczas gier i zadań grupowych.</a:t>
            </a:r>
            <a:r>
              <a:rPr lang="pt-PT">
                <a:latin typeface="Calibri"/>
                <a:ea typeface="Calibri"/>
                <a:cs typeface="Calibri"/>
                <a:sym typeface="Calibri"/>
              </a:rPr>
              <a:t> </a:t>
            </a:r>
            <a:endParaRPr b="0"/>
          </a:p>
          <a:p>
            <a:pPr indent="0" lvl="0" marL="0" rtl="0" algn="l">
              <a:lnSpc>
                <a:spcPct val="90000"/>
              </a:lnSpc>
              <a:spcBef>
                <a:spcPts val="370"/>
              </a:spcBef>
              <a:spcAft>
                <a:spcPts val="0"/>
              </a:spcAft>
              <a:buClr>
                <a:schemeClr val="dk1"/>
              </a:buClr>
              <a:buSzPts val="1850"/>
              <a:buNone/>
            </a:pPr>
            <a:r>
              <a:t/>
            </a:r>
            <a:endParaRPr sz="185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5"/>
          <p:cNvSpPr txBox="1"/>
          <p:nvPr>
            <p:ph type="title"/>
          </p:nvPr>
        </p:nvSpPr>
        <p:spPr>
          <a:xfrm>
            <a:off x="457200" y="152725"/>
            <a:ext cx="7618500" cy="15138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sz="3640">
                <a:latin typeface="Calibri"/>
                <a:ea typeface="Calibri"/>
                <a:cs typeface="Calibri"/>
                <a:sym typeface="Calibri"/>
              </a:rPr>
              <a:t>ZNACZENIE RELACJI RÓWIEŚNICZYCH</a:t>
            </a:r>
            <a:endParaRPr/>
          </a:p>
        </p:txBody>
      </p:sp>
      <p:sp>
        <p:nvSpPr>
          <p:cNvPr id="129" name="Google Shape;129;p5"/>
          <p:cNvSpPr txBox="1"/>
          <p:nvPr>
            <p:ph idx="1" type="body"/>
          </p:nvPr>
        </p:nvSpPr>
        <p:spPr>
          <a:xfrm>
            <a:off x="457200" y="1752600"/>
            <a:ext cx="4186808" cy="4772744"/>
          </a:xfrm>
          <a:prstGeom prst="rect">
            <a:avLst/>
          </a:prstGeom>
          <a:noFill/>
          <a:ln>
            <a:noFill/>
          </a:ln>
        </p:spPr>
        <p:txBody>
          <a:bodyPr anchorCtr="0" anchor="t" bIns="45700" lIns="91425" spcFirstLastPara="1" rIns="91425" wrap="square" tIns="45700">
            <a:normAutofit/>
          </a:bodyPr>
          <a:lstStyle/>
          <a:p>
            <a:pPr indent="0" lvl="0" marL="0" rtl="0" algn="just">
              <a:lnSpc>
                <a:spcPct val="80000"/>
              </a:lnSpc>
              <a:spcBef>
                <a:spcPts val="0"/>
              </a:spcBef>
              <a:spcAft>
                <a:spcPts val="0"/>
              </a:spcAft>
              <a:buNone/>
            </a:pPr>
            <a:r>
              <a:rPr b="0" lang="pt-PT"/>
              <a:t>Strategie zarządzania klasą, które skoncentrowane są wyłącznie na redukowaniu negatywnych zachowań uczniów mogą wzmacniać nieprzychylną opinię </a:t>
            </a:r>
            <a:endParaRPr b="0"/>
          </a:p>
          <a:p>
            <a:pPr indent="0" lvl="0" marL="0" rtl="0" algn="just">
              <a:lnSpc>
                <a:spcPct val="80000"/>
              </a:lnSpc>
              <a:spcBef>
                <a:spcPts val="0"/>
              </a:spcBef>
              <a:spcAft>
                <a:spcPts val="0"/>
              </a:spcAft>
              <a:buNone/>
            </a:pPr>
            <a:r>
              <a:rPr b="0" lang="pt-PT"/>
              <a:t>o uczniu wśród rówieśników. Nauczyciele powinni zatem  zwracać również uwagę na pozytywne zachowania uczniów </a:t>
            </a:r>
            <a:endParaRPr b="0"/>
          </a:p>
          <a:p>
            <a:pPr indent="0" lvl="0" marL="0" rtl="0" algn="just">
              <a:lnSpc>
                <a:spcPct val="80000"/>
              </a:lnSpc>
              <a:spcBef>
                <a:spcPts val="0"/>
              </a:spcBef>
              <a:spcAft>
                <a:spcPts val="0"/>
              </a:spcAft>
              <a:buNone/>
            </a:pPr>
            <a:r>
              <a:rPr b="0" lang="pt-PT"/>
              <a:t>i tym samym wzmacniać poprawne relacje   rówieśnicze.</a:t>
            </a:r>
            <a:endParaRPr b="0"/>
          </a:p>
          <a:p>
            <a:pPr indent="0" lvl="0" marL="0" rtl="0" algn="just">
              <a:lnSpc>
                <a:spcPct val="80000"/>
              </a:lnSpc>
              <a:spcBef>
                <a:spcPts val="0"/>
              </a:spcBef>
              <a:spcAft>
                <a:spcPts val="0"/>
              </a:spcAft>
              <a:buClr>
                <a:schemeClr val="dk1"/>
              </a:buClr>
              <a:buFont typeface="Arial"/>
              <a:buNone/>
            </a:pPr>
            <a:r>
              <a:t/>
            </a:r>
            <a:endParaRPr b="0"/>
          </a:p>
          <a:p>
            <a:pPr indent="0" lvl="0" marL="0" rtl="0" algn="just">
              <a:lnSpc>
                <a:spcPct val="80000"/>
              </a:lnSpc>
              <a:spcBef>
                <a:spcPts val="0"/>
              </a:spcBef>
              <a:spcAft>
                <a:spcPts val="0"/>
              </a:spcAft>
              <a:buNone/>
            </a:pPr>
            <a:r>
              <a:rPr b="0" lang="pt-PT"/>
              <a:t>Jednym ze sposobów pozytywnego wzmacniania uczniów jest utrzymanie poprawnej proporcji między pochwałami i upomnieniami (5:1). </a:t>
            </a:r>
            <a:endParaRPr b="0" sz="1670"/>
          </a:p>
        </p:txBody>
      </p:sp>
      <p:pic>
        <p:nvPicPr>
          <p:cNvPr id="130" name="Google Shape;130;p5"/>
          <p:cNvPicPr preferRelativeResize="0"/>
          <p:nvPr/>
        </p:nvPicPr>
        <p:blipFill rotWithShape="1">
          <a:blip r:embed="rId3">
            <a:alphaModFix/>
          </a:blip>
          <a:srcRect b="0" l="0" r="0" t="0"/>
          <a:stretch/>
        </p:blipFill>
        <p:spPr>
          <a:xfrm>
            <a:off x="4779210" y="2492896"/>
            <a:ext cx="4053971" cy="281759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gd2f05f5d5d_0_11"/>
          <p:cNvSpPr txBox="1"/>
          <p:nvPr>
            <p:ph type="title"/>
          </p:nvPr>
        </p:nvSpPr>
        <p:spPr>
          <a:xfrm>
            <a:off x="457200" y="400575"/>
            <a:ext cx="6929700" cy="12819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rPr lang="pt-PT">
                <a:latin typeface="Calibri"/>
                <a:ea typeface="Calibri"/>
                <a:cs typeface="Calibri"/>
                <a:sym typeface="Calibri"/>
              </a:rPr>
              <a:t>KONFLIKTY W RELACJACH RÓWIEŚNICZYCH</a:t>
            </a:r>
            <a:endParaRPr sz="2400"/>
          </a:p>
        </p:txBody>
      </p:sp>
      <p:sp>
        <p:nvSpPr>
          <p:cNvPr id="436" name="Google Shape;436;gd2f05f5d5d_0_11"/>
          <p:cNvSpPr txBox="1"/>
          <p:nvPr>
            <p:ph idx="1" type="body"/>
          </p:nvPr>
        </p:nvSpPr>
        <p:spPr>
          <a:xfrm>
            <a:off x="457200" y="1682475"/>
            <a:ext cx="8373600" cy="44064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360"/>
              </a:spcBef>
              <a:spcAft>
                <a:spcPts val="0"/>
              </a:spcAft>
              <a:buSzPts val="935"/>
              <a:buNone/>
            </a:pPr>
            <a:r>
              <a:rPr b="0" lang="pt-PT" sz="1690"/>
              <a:t>Aby zapobiegać konfliktom rówieśniczym oraz wspierać uczniów w sytuacjach problemowych można:</a:t>
            </a:r>
            <a:endParaRPr b="0" sz="1690"/>
          </a:p>
          <a:p>
            <a:pPr indent="-335915" lvl="0" marL="457200" rtl="0" algn="just">
              <a:lnSpc>
                <a:spcPct val="100000"/>
              </a:lnSpc>
              <a:spcBef>
                <a:spcPts val="360"/>
              </a:spcBef>
              <a:spcAft>
                <a:spcPts val="0"/>
              </a:spcAft>
              <a:buSzPts val="1690"/>
              <a:buChar char="-"/>
            </a:pPr>
            <a:r>
              <a:rPr b="0" lang="pt-PT" sz="1690"/>
              <a:t>systematyczne omawiać problemy w grupie na lekcjach wychowawczych;</a:t>
            </a:r>
            <a:endParaRPr b="0" sz="1690"/>
          </a:p>
          <a:p>
            <a:pPr indent="-335915" lvl="0" marL="457200" rtl="0" algn="just">
              <a:lnSpc>
                <a:spcPct val="100000"/>
              </a:lnSpc>
              <a:spcBef>
                <a:spcPts val="0"/>
              </a:spcBef>
              <a:spcAft>
                <a:spcPts val="0"/>
              </a:spcAft>
              <a:buSzPts val="1690"/>
              <a:buChar char="-"/>
            </a:pPr>
            <a:r>
              <a:rPr b="0" lang="pt-PT" sz="1690"/>
              <a:t>polecić, aby skonfliktowani uczniowie wypełniali „kartę konfliktu”, w której opiszą zarówno przebieg nieporozumienia jak i zaproponują odpowiednie rozwiązania;</a:t>
            </a:r>
            <a:endParaRPr b="0" sz="1690"/>
          </a:p>
          <a:p>
            <a:pPr indent="-335915" lvl="0" marL="457200" rtl="0" algn="just">
              <a:lnSpc>
                <a:spcPct val="100000"/>
              </a:lnSpc>
              <a:spcBef>
                <a:spcPts val="0"/>
              </a:spcBef>
              <a:spcAft>
                <a:spcPts val="0"/>
              </a:spcAft>
              <a:buSzPts val="1690"/>
              <a:buChar char="-"/>
            </a:pPr>
            <a:r>
              <a:rPr b="0" lang="pt-PT" sz="1690"/>
              <a:t>dbać o to, aby podczas prac w podgrupach uczniowie nie przeszkadzali sobie nawzajem;</a:t>
            </a:r>
            <a:endParaRPr b="0" sz="1690"/>
          </a:p>
          <a:p>
            <a:pPr indent="-335915" lvl="0" marL="457200" rtl="0" algn="just">
              <a:lnSpc>
                <a:spcPct val="100000"/>
              </a:lnSpc>
              <a:spcBef>
                <a:spcPts val="0"/>
              </a:spcBef>
              <a:spcAft>
                <a:spcPts val="0"/>
              </a:spcAft>
              <a:buSzPts val="1690"/>
              <a:buChar char="-"/>
            </a:pPr>
            <a:r>
              <a:rPr b="0" lang="pt-PT" sz="1690"/>
              <a:t>systematycznie kontrolować przestrzeń szkolną, w której uczniowi są szczególnie narażeni na konflikty (np. korytarze, boisko szkolne);</a:t>
            </a:r>
            <a:endParaRPr b="0" sz="1690"/>
          </a:p>
          <a:p>
            <a:pPr indent="-335915" lvl="0" marL="457200" rtl="0" algn="just">
              <a:lnSpc>
                <a:spcPct val="100000"/>
              </a:lnSpc>
              <a:spcBef>
                <a:spcPts val="0"/>
              </a:spcBef>
              <a:spcAft>
                <a:spcPts val="0"/>
              </a:spcAft>
              <a:buSzPts val="1690"/>
              <a:buChar char="-"/>
            </a:pPr>
            <a:r>
              <a:rPr b="0" lang="pt-PT" sz="1690"/>
              <a:t>przeprowadzić "warsztaty o przerwie" czy “warsztaty o zajęciach gimnastycznych”, podczas których uczniowie chodzą po podwórku, zapoznając się z zasadami, właściwym użyciem sprzętu, procedurami wejścia/wyjścia, regułami bezpiecznej zabawy itd.;</a:t>
            </a:r>
            <a:endParaRPr b="0" sz="1690"/>
          </a:p>
          <a:p>
            <a:pPr indent="-335915" lvl="0" marL="457200" marR="3867938" rtl="0" algn="just">
              <a:lnSpc>
                <a:spcPct val="100000"/>
              </a:lnSpc>
              <a:spcBef>
                <a:spcPts val="0"/>
              </a:spcBef>
              <a:spcAft>
                <a:spcPts val="0"/>
              </a:spcAft>
              <a:buSzPts val="1690"/>
              <a:buChar char="-"/>
            </a:pPr>
            <a:r>
              <a:rPr b="0" lang="pt-PT" sz="1690"/>
              <a:t>zaprosić do szkoły lokalnego sportowca, aby opowiedział o dobrym zachowaniu </a:t>
            </a:r>
            <a:endParaRPr b="0" sz="1690"/>
          </a:p>
          <a:p>
            <a:pPr indent="0" lvl="0" marL="457200" marR="3867938" rtl="0" algn="just">
              <a:lnSpc>
                <a:spcPct val="100000"/>
              </a:lnSpc>
              <a:spcBef>
                <a:spcPts val="360"/>
              </a:spcBef>
              <a:spcAft>
                <a:spcPts val="0"/>
              </a:spcAft>
              <a:buNone/>
            </a:pPr>
            <a:r>
              <a:rPr b="0" lang="pt-PT" sz="1690"/>
              <a:t>i  zasadach fair-play w sporcie. </a:t>
            </a:r>
            <a:endParaRPr b="0" sz="1690"/>
          </a:p>
          <a:p>
            <a:pPr indent="0" lvl="0" marL="0" rtl="0" algn="l">
              <a:lnSpc>
                <a:spcPct val="100000"/>
              </a:lnSpc>
              <a:spcBef>
                <a:spcPts val="281"/>
              </a:spcBef>
              <a:spcAft>
                <a:spcPts val="0"/>
              </a:spcAft>
              <a:buClr>
                <a:schemeClr val="dk1"/>
              </a:buClr>
              <a:buFont typeface="Arial"/>
              <a:buNone/>
            </a:pPr>
            <a:r>
              <a:t/>
            </a:r>
            <a:endParaRPr b="0" sz="1690"/>
          </a:p>
          <a:p>
            <a:pPr indent="0" lvl="0" marL="0" rtl="0" algn="l">
              <a:lnSpc>
                <a:spcPct val="60000"/>
              </a:lnSpc>
              <a:spcBef>
                <a:spcPts val="0"/>
              </a:spcBef>
              <a:spcAft>
                <a:spcPts val="0"/>
              </a:spcAft>
              <a:buClr>
                <a:schemeClr val="dk1"/>
              </a:buClr>
              <a:buSzPts val="935"/>
              <a:buNone/>
            </a:pPr>
            <a:r>
              <a:t/>
            </a:r>
            <a:endParaRPr sz="1190"/>
          </a:p>
        </p:txBody>
      </p:sp>
      <p:pic>
        <p:nvPicPr>
          <p:cNvPr id="437" name="Google Shape;437;gd2f05f5d5d_0_11"/>
          <p:cNvPicPr preferRelativeResize="0"/>
          <p:nvPr/>
        </p:nvPicPr>
        <p:blipFill rotWithShape="1">
          <a:blip r:embed="rId3">
            <a:alphaModFix/>
          </a:blip>
          <a:srcRect b="0" l="0" r="0" t="0"/>
          <a:stretch/>
        </p:blipFill>
        <p:spPr>
          <a:xfrm>
            <a:off x="5367850" y="4903150"/>
            <a:ext cx="3284774" cy="17786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6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STRATEGIE WSPIERANIA RELACJI RÓWIEŚNICZYCH</a:t>
            </a:r>
            <a:endParaRPr>
              <a:latin typeface="Calibri"/>
              <a:ea typeface="Calibri"/>
              <a:cs typeface="Calibri"/>
              <a:sym typeface="Calibri"/>
            </a:endParaRPr>
          </a:p>
        </p:txBody>
      </p:sp>
      <p:sp>
        <p:nvSpPr>
          <p:cNvPr id="443" name="Google Shape;443;p63"/>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20000"/>
          </a:bodyPr>
          <a:lstStyle/>
          <a:p>
            <a:pPr indent="0" lvl="0" marL="0" rtl="0" algn="just">
              <a:spcBef>
                <a:spcPts val="360"/>
              </a:spcBef>
              <a:spcAft>
                <a:spcPts val="0"/>
              </a:spcAft>
              <a:buClr>
                <a:schemeClr val="dk1"/>
              </a:buClr>
              <a:buSzPts val="1100"/>
              <a:buFont typeface="Arial"/>
              <a:buNone/>
            </a:pPr>
            <a:r>
              <a:rPr b="0" lang="pt-PT" sz="1800"/>
              <a:t>Uczniowie powinni wykonywać wspólnie z kolegami i koleżankami z klasy różnorodne zadania integrujące grupę (np. wspólne projekty, obowiązki, zadania domowe wymagające współpracy).</a:t>
            </a:r>
            <a:endParaRPr b="0" sz="1800"/>
          </a:p>
          <a:p>
            <a:pPr indent="-215360" lvl="0" marL="343080" rtl="0" algn="just">
              <a:spcBef>
                <a:spcPts val="360"/>
              </a:spcBef>
              <a:spcAft>
                <a:spcPts val="0"/>
              </a:spcAft>
              <a:buClr>
                <a:schemeClr val="dk1"/>
              </a:buClr>
              <a:buSzPts val="2000"/>
              <a:buNone/>
            </a:pPr>
            <a:r>
              <a:t/>
            </a:r>
            <a:endParaRPr b="0" sz="1800"/>
          </a:p>
          <a:p>
            <a:pPr indent="0" lvl="0" marL="0" rtl="0" algn="just">
              <a:spcBef>
                <a:spcPts val="360"/>
              </a:spcBef>
              <a:spcAft>
                <a:spcPts val="0"/>
              </a:spcAft>
              <a:buClr>
                <a:schemeClr val="dk1"/>
              </a:buClr>
              <a:buSzPts val="1100"/>
              <a:buFont typeface="Arial"/>
              <a:buNone/>
            </a:pPr>
            <a:r>
              <a:rPr b="0" lang="pt-PT" sz="1800"/>
              <a:t>Uczniowie powinni nauczyć się współpracy bez negatywnej rywalizacji. W tym celu można np. zaproponować uczniom zadania i gry, w których nie ma wyraźnych zwycięzców i przegranych, a liczy się osiągnięcie wspólnego celu.</a:t>
            </a:r>
            <a:endParaRPr b="0" sz="1800"/>
          </a:p>
          <a:p>
            <a:pPr indent="-215360" lvl="0" marL="343080" rtl="0" algn="just">
              <a:spcBef>
                <a:spcPts val="360"/>
              </a:spcBef>
              <a:spcAft>
                <a:spcPts val="0"/>
              </a:spcAft>
              <a:buClr>
                <a:schemeClr val="dk1"/>
              </a:buClr>
              <a:buSzPts val="2000"/>
              <a:buNone/>
            </a:pPr>
            <a:r>
              <a:t/>
            </a:r>
            <a:endParaRPr b="0" sz="1800"/>
          </a:p>
          <a:p>
            <a:pPr indent="0" lvl="0" marL="0" rtl="0" algn="just">
              <a:spcBef>
                <a:spcPts val="360"/>
              </a:spcBef>
              <a:spcAft>
                <a:spcPts val="0"/>
              </a:spcAft>
              <a:buClr>
                <a:schemeClr val="dk1"/>
              </a:buClr>
              <a:buSzPts val="1100"/>
              <a:buFont typeface="Arial"/>
              <a:buNone/>
            </a:pPr>
            <a:r>
              <a:rPr b="0" lang="pt-PT" sz="1800"/>
              <a:t>Nauczyciele powinni inicjować gry i zadania, w których w równym stopniu mogą uczestniczyć wszyscy uczniowie. Należy zatem pamiętać również o tych uczniach, którzy mają ograniczone zdolności ruchowe, manualne czy intelektualne. </a:t>
            </a:r>
            <a:endParaRPr b="0" sz="1800"/>
          </a:p>
          <a:p>
            <a:pPr indent="0" lvl="0" marL="0" rtl="0" algn="just">
              <a:spcBef>
                <a:spcPts val="360"/>
              </a:spcBef>
              <a:spcAft>
                <a:spcPts val="0"/>
              </a:spcAft>
              <a:buClr>
                <a:schemeClr val="dk1"/>
              </a:buClr>
              <a:buFont typeface="Arial"/>
              <a:buNone/>
            </a:pPr>
            <a:r>
              <a:t/>
            </a:r>
            <a:endParaRPr b="0" sz="1800"/>
          </a:p>
          <a:p>
            <a:pPr indent="0" lvl="0" marL="0" rtl="0" algn="just">
              <a:spcBef>
                <a:spcPts val="360"/>
              </a:spcBef>
              <a:spcAft>
                <a:spcPts val="0"/>
              </a:spcAft>
              <a:buClr>
                <a:schemeClr val="dk1"/>
              </a:buClr>
              <a:buSzPts val="1100"/>
              <a:buFont typeface="Arial"/>
              <a:buNone/>
            </a:pPr>
            <a:r>
              <a:rPr b="0" lang="pt-PT" sz="1800"/>
              <a:t>Nauczyciele powinni zwracać uwagę szczególnie na osoby wykluczane </a:t>
            </a:r>
            <a:endParaRPr b="0" sz="1800"/>
          </a:p>
          <a:p>
            <a:pPr indent="0" lvl="0" marL="0" rtl="0" algn="just">
              <a:spcBef>
                <a:spcPts val="360"/>
              </a:spcBef>
              <a:spcAft>
                <a:spcPts val="0"/>
              </a:spcAft>
              <a:buClr>
                <a:schemeClr val="dk1"/>
              </a:buClr>
              <a:buSzPts val="1100"/>
              <a:buFont typeface="Arial"/>
              <a:buNone/>
            </a:pPr>
            <a:r>
              <a:rPr b="0" lang="pt-PT" sz="1800"/>
              <a:t>z grupy. Należy zadbać o to, aby przydzielać im istotne role i obowiązki w celu zminimalizowania ryzyka odrzucenia podczas gier i zadań grupowych.</a:t>
            </a:r>
            <a:endParaRPr b="0" sz="1674"/>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64"/>
          <p:cNvSpPr txBox="1"/>
          <p:nvPr>
            <p:ph type="title"/>
          </p:nvPr>
        </p:nvSpPr>
        <p:spPr>
          <a:xfrm>
            <a:off x="457200" y="256925"/>
            <a:ext cx="5791200" cy="14331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dk1"/>
              </a:buClr>
              <a:buFont typeface="Arial"/>
              <a:buNone/>
            </a:pPr>
            <a:r>
              <a:rPr lang="pt-PT" sz="4017">
                <a:latin typeface="Calibri"/>
                <a:ea typeface="Calibri"/>
                <a:cs typeface="Calibri"/>
                <a:sym typeface="Calibri"/>
              </a:rPr>
              <a:t>PRZYCZYNY TRUDNOŚCI </a:t>
            </a:r>
            <a:endParaRPr sz="4017">
              <a:latin typeface="Calibri"/>
              <a:ea typeface="Calibri"/>
              <a:cs typeface="Calibri"/>
              <a:sym typeface="Calibri"/>
            </a:endParaRPr>
          </a:p>
          <a:p>
            <a:pPr indent="0" lvl="0" marL="0" rtl="0" algn="l">
              <a:spcBef>
                <a:spcPts val="0"/>
              </a:spcBef>
              <a:spcAft>
                <a:spcPts val="0"/>
              </a:spcAft>
              <a:buClr>
                <a:schemeClr val="dk1"/>
              </a:buClr>
              <a:buFont typeface="Arial"/>
              <a:buNone/>
            </a:pPr>
            <a:r>
              <a:rPr lang="pt-PT" sz="4017">
                <a:latin typeface="Calibri"/>
                <a:ea typeface="Calibri"/>
                <a:cs typeface="Calibri"/>
                <a:sym typeface="Calibri"/>
              </a:rPr>
              <a:t>W RELACJACH RÓWIEŚNICZYCH</a:t>
            </a:r>
            <a:endParaRPr sz="3240"/>
          </a:p>
        </p:txBody>
      </p:sp>
      <p:sp>
        <p:nvSpPr>
          <p:cNvPr id="449" name="Google Shape;449;p64"/>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457200" rtl="0" algn="l">
              <a:spcBef>
                <a:spcPts val="0"/>
              </a:spcBef>
              <a:spcAft>
                <a:spcPts val="0"/>
              </a:spcAft>
              <a:buClr>
                <a:schemeClr val="dk1"/>
              </a:buClr>
              <a:buSzPts val="1100"/>
              <a:buFont typeface="Arial"/>
              <a:buNone/>
            </a:pPr>
            <a:r>
              <a:rPr lang="pt-PT"/>
              <a:t>Wśród przykładowych przyczyn konfliktów rówieśniczych wymieniamy:</a:t>
            </a:r>
            <a:endParaRPr/>
          </a:p>
          <a:p>
            <a:pPr indent="0" lvl="0" marL="457200" rtl="0" algn="l">
              <a:spcBef>
                <a:spcPts val="0"/>
              </a:spcBef>
              <a:spcAft>
                <a:spcPts val="0"/>
              </a:spcAft>
              <a:buClr>
                <a:schemeClr val="dk1"/>
              </a:buClr>
              <a:buSzPts val="1100"/>
              <a:buFont typeface="Arial"/>
              <a:buNone/>
            </a:pPr>
            <a:r>
              <a:t/>
            </a:r>
            <a:endParaRPr b="0"/>
          </a:p>
          <a:p>
            <a:pPr indent="-342900" lvl="0" marL="457200" rtl="0" algn="l">
              <a:spcBef>
                <a:spcPts val="0"/>
              </a:spcBef>
              <a:spcAft>
                <a:spcPts val="0"/>
              </a:spcAft>
              <a:buSzPts val="1800"/>
              <a:buChar char="➢"/>
            </a:pPr>
            <a:r>
              <a:rPr b="0" lang="pt-PT"/>
              <a:t>impulsywność; </a:t>
            </a:r>
            <a:endParaRPr b="0"/>
          </a:p>
          <a:p>
            <a:pPr indent="-342900" lvl="0" marL="457200" rtl="0" algn="l">
              <a:spcBef>
                <a:spcPts val="0"/>
              </a:spcBef>
              <a:spcAft>
                <a:spcPts val="0"/>
              </a:spcAft>
              <a:buSzPts val="1800"/>
              <a:buChar char="➢"/>
            </a:pPr>
            <a:r>
              <a:rPr b="0" lang="pt-PT"/>
              <a:t>zaburzenia komunikacyjne </a:t>
            </a:r>
            <a:endParaRPr b="0"/>
          </a:p>
          <a:p>
            <a:pPr indent="-342900" lvl="0" marL="457200" rtl="0" algn="l">
              <a:spcBef>
                <a:spcPts val="0"/>
              </a:spcBef>
              <a:spcAft>
                <a:spcPts val="0"/>
              </a:spcAft>
              <a:buSzPts val="1800"/>
              <a:buChar char="➢"/>
            </a:pPr>
            <a:r>
              <a:rPr b="0" lang="pt-PT"/>
              <a:t>zachowania antyspołeczne </a:t>
            </a:r>
            <a:endParaRPr b="0"/>
          </a:p>
          <a:p>
            <a:pPr indent="-342900" lvl="0" marL="457200" rtl="0" algn="l">
              <a:spcBef>
                <a:spcPts val="0"/>
              </a:spcBef>
              <a:spcAft>
                <a:spcPts val="0"/>
              </a:spcAft>
              <a:buSzPts val="1800"/>
              <a:buChar char="➢"/>
            </a:pPr>
            <a:r>
              <a:rPr b="0" lang="pt-PT"/>
              <a:t>Problemy internalizacji; </a:t>
            </a:r>
            <a:endParaRPr b="0"/>
          </a:p>
          <a:p>
            <a:pPr indent="-342900" lvl="0" marL="457200" rtl="0" algn="l">
              <a:spcBef>
                <a:spcPts val="0"/>
              </a:spcBef>
              <a:spcAft>
                <a:spcPts val="0"/>
              </a:spcAft>
              <a:buSzPts val="1800"/>
              <a:buChar char="➢"/>
            </a:pPr>
            <a:r>
              <a:rPr b="0" lang="pt-PT"/>
              <a:t>różnice kulturowe;</a:t>
            </a:r>
            <a:endParaRPr b="0"/>
          </a:p>
          <a:p>
            <a:pPr indent="-342900" lvl="0" marL="457200" rtl="0" algn="l">
              <a:spcBef>
                <a:spcPts val="0"/>
              </a:spcBef>
              <a:spcAft>
                <a:spcPts val="0"/>
              </a:spcAft>
              <a:buSzPts val="1800"/>
              <a:buChar char="➢"/>
            </a:pPr>
            <a:r>
              <a:rPr b="0" lang="pt-PT"/>
              <a:t>różnice ideologiczne; </a:t>
            </a:r>
            <a:endParaRPr b="0"/>
          </a:p>
          <a:p>
            <a:pPr indent="-342900" lvl="0" marL="457200" rtl="0" algn="l">
              <a:spcBef>
                <a:spcPts val="0"/>
              </a:spcBef>
              <a:spcAft>
                <a:spcPts val="0"/>
              </a:spcAft>
              <a:buSzPts val="1800"/>
              <a:buChar char="➢"/>
            </a:pPr>
            <a:r>
              <a:rPr b="0" lang="pt-PT"/>
              <a:t>niepełnosprawności </a:t>
            </a:r>
            <a:endParaRPr/>
          </a:p>
        </p:txBody>
      </p:sp>
      <p:pic>
        <p:nvPicPr>
          <p:cNvPr id="450" name="Google Shape;450;p64"/>
          <p:cNvPicPr preferRelativeResize="0"/>
          <p:nvPr/>
        </p:nvPicPr>
        <p:blipFill rotWithShape="1">
          <a:blip r:embed="rId3">
            <a:alphaModFix/>
          </a:blip>
          <a:srcRect b="0" l="0" r="0" t="0"/>
          <a:stretch/>
        </p:blipFill>
        <p:spPr>
          <a:xfrm>
            <a:off x="5253880" y="4119927"/>
            <a:ext cx="3599893" cy="2399928"/>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65"/>
          <p:cNvSpPr txBox="1"/>
          <p:nvPr>
            <p:ph type="title"/>
          </p:nvPr>
        </p:nvSpPr>
        <p:spPr>
          <a:xfrm>
            <a:off x="457200" y="126960"/>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DEFINICJA ZACHOWANIA ANTYSPOŁECZNEGO</a:t>
            </a:r>
            <a:endParaRPr>
              <a:latin typeface="Calibri"/>
              <a:ea typeface="Calibri"/>
              <a:cs typeface="Calibri"/>
              <a:sym typeface="Calibri"/>
            </a:endParaRPr>
          </a:p>
        </p:txBody>
      </p:sp>
      <p:sp>
        <p:nvSpPr>
          <p:cNvPr id="456" name="Google Shape;456;p65"/>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dk1"/>
              </a:buClr>
              <a:buNone/>
            </a:pPr>
            <a:r>
              <a:t/>
            </a:r>
            <a:endParaRPr b="0" sz="1800"/>
          </a:p>
          <a:p>
            <a:pPr indent="0" lvl="0" marL="0" rtl="0" algn="just">
              <a:lnSpc>
                <a:spcPct val="90000"/>
              </a:lnSpc>
              <a:spcBef>
                <a:spcPts val="0"/>
              </a:spcBef>
              <a:spcAft>
                <a:spcPts val="0"/>
              </a:spcAft>
              <a:buClr>
                <a:schemeClr val="dk1"/>
              </a:buClr>
              <a:buNone/>
            </a:pPr>
            <a:r>
              <a:t/>
            </a:r>
            <a:endParaRPr b="0" sz="1800"/>
          </a:p>
          <a:p>
            <a:pPr indent="0" lvl="0" marL="0" rtl="0" algn="just">
              <a:lnSpc>
                <a:spcPct val="90000"/>
              </a:lnSpc>
              <a:spcBef>
                <a:spcPts val="0"/>
              </a:spcBef>
              <a:spcAft>
                <a:spcPts val="0"/>
              </a:spcAft>
              <a:buClr>
                <a:schemeClr val="dk1"/>
              </a:buClr>
              <a:buNone/>
            </a:pPr>
            <a:r>
              <a:rPr b="0" lang="pt-PT" sz="1800"/>
              <a:t>Zachowania antyspołeczne to te, które naruszają zasady i normy społeczne; skierowane są przeciwko innym ludziom i ich własności. Ten rodzaj zachowań przybiera różne formy tj. kłamstwo, ryzykowne praktyki seksualne, łamanie zasad, używanie nielegalnych substancji oraz zachowania zakłócające spokój, np. kradzież, niszczenie mienia, oszustwo, agresja oraz wandalizm.</a:t>
            </a:r>
            <a:endParaRPr b="0" sz="1800"/>
          </a:p>
          <a:p>
            <a:pPr indent="0" lvl="0" marL="0" rtl="0" algn="just">
              <a:lnSpc>
                <a:spcPct val="90000"/>
              </a:lnSpc>
              <a:spcBef>
                <a:spcPts val="0"/>
              </a:spcBef>
              <a:spcAft>
                <a:spcPts val="0"/>
              </a:spcAft>
              <a:buClr>
                <a:schemeClr val="dk1"/>
              </a:buClr>
              <a:buNone/>
            </a:pPr>
            <a:r>
              <a:t/>
            </a:r>
            <a:endParaRPr b="0" sz="1800"/>
          </a:p>
          <a:p>
            <a:pPr indent="0" lvl="0" marL="0" rtl="0" algn="just">
              <a:lnSpc>
                <a:spcPct val="90000"/>
              </a:lnSpc>
              <a:spcBef>
                <a:spcPts val="0"/>
              </a:spcBef>
              <a:spcAft>
                <a:spcPts val="0"/>
              </a:spcAft>
              <a:buClr>
                <a:schemeClr val="dk1"/>
              </a:buClr>
              <a:buFont typeface="Arial"/>
              <a:buNone/>
            </a:pPr>
            <a:r>
              <a:t/>
            </a:r>
            <a:endParaRPr b="0" sz="1800"/>
          </a:p>
          <a:p>
            <a:pPr indent="0" lvl="0" marL="0" rtl="0" algn="just">
              <a:lnSpc>
                <a:spcPct val="90000"/>
              </a:lnSpc>
              <a:spcBef>
                <a:spcPts val="969"/>
              </a:spcBef>
              <a:spcAft>
                <a:spcPts val="0"/>
              </a:spcAft>
              <a:buClr>
                <a:schemeClr val="dk1"/>
              </a:buClr>
              <a:buFont typeface="Arial"/>
              <a:buNone/>
            </a:pPr>
            <a:r>
              <a:rPr b="0" lang="pt-PT" sz="1800"/>
              <a:t>Uznaje się, że tego typu zachowania rzadko pojawiają się w dzieciństwie. Prawdopodobieństwo ich występowania wzrasta w okresie dojrzewania i może zanikać na etapie przechodzenia w dorosłość. </a:t>
            </a:r>
            <a:endParaRPr b="0" sz="165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6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DEFINICJA ZACHOWANIA ANTYSPOŁECZNEGO</a:t>
            </a:r>
            <a:endParaRPr>
              <a:latin typeface="Calibri"/>
              <a:ea typeface="Calibri"/>
              <a:cs typeface="Calibri"/>
              <a:sym typeface="Calibri"/>
            </a:endParaRPr>
          </a:p>
        </p:txBody>
      </p:sp>
      <p:sp>
        <p:nvSpPr>
          <p:cNvPr id="462" name="Google Shape;462;p66"/>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just">
              <a:spcBef>
                <a:spcPts val="0"/>
              </a:spcBef>
              <a:spcAft>
                <a:spcPts val="0"/>
              </a:spcAft>
              <a:buClr>
                <a:schemeClr val="dk1"/>
              </a:buClr>
              <a:buFont typeface="Arial"/>
              <a:buNone/>
            </a:pPr>
            <a:r>
              <a:rPr b="0" lang="pt-PT">
                <a:latin typeface="Calibri"/>
                <a:ea typeface="Calibri"/>
                <a:cs typeface="Calibri"/>
                <a:sym typeface="Calibri"/>
              </a:rPr>
              <a:t>Zachowania antyspołeczne można podzielić na dwie kategorie: </a:t>
            </a:r>
            <a:endParaRPr b="0"/>
          </a:p>
          <a:p>
            <a:pPr indent="0" lvl="0" marL="0" rtl="0" algn="just">
              <a:spcBef>
                <a:spcPts val="0"/>
              </a:spcBef>
              <a:spcAft>
                <a:spcPts val="0"/>
              </a:spcAft>
              <a:buClr>
                <a:schemeClr val="dk1"/>
              </a:buClr>
              <a:buFont typeface="Arial"/>
              <a:buNone/>
            </a:pPr>
            <a:r>
              <a:rPr b="0" lang="pt-PT">
                <a:latin typeface="Calibri"/>
                <a:ea typeface="Calibri"/>
                <a:cs typeface="Calibri"/>
                <a:sym typeface="Calibri"/>
              </a:rPr>
              <a:t>1) jawne zachowania</a:t>
            </a:r>
            <a:r>
              <a:rPr b="0" lang="pt-PT" sz="2400">
                <a:latin typeface="Calibri"/>
                <a:ea typeface="Calibri"/>
                <a:cs typeface="Calibri"/>
                <a:sym typeface="Calibri"/>
              </a:rPr>
              <a:t> </a:t>
            </a:r>
            <a:r>
              <a:rPr b="0" lang="pt-PT">
                <a:latin typeface="Calibri"/>
                <a:ea typeface="Calibri"/>
                <a:cs typeface="Calibri"/>
                <a:sym typeface="Calibri"/>
              </a:rPr>
              <a:t>antyspołeczne (bójki, agresja, znęcanie się, rozbój);</a:t>
            </a:r>
            <a:endParaRPr b="0"/>
          </a:p>
          <a:p>
            <a:pPr indent="0" lvl="0" marL="0" rtl="0" algn="just">
              <a:spcBef>
                <a:spcPts val="0"/>
              </a:spcBef>
              <a:spcAft>
                <a:spcPts val="0"/>
              </a:spcAft>
              <a:buClr>
                <a:schemeClr val="dk1"/>
              </a:buClr>
              <a:buFont typeface="Arial"/>
              <a:buNone/>
            </a:pPr>
            <a:r>
              <a:rPr b="0" lang="pt-PT">
                <a:latin typeface="Calibri"/>
                <a:ea typeface="Calibri"/>
                <a:cs typeface="Calibri"/>
                <a:sym typeface="Calibri"/>
              </a:rPr>
              <a:t>2) ukryte zachowania antyspołeczne (kradzieże, wandalizm, używanie środków psychoaktywnych, wagary).</a:t>
            </a:r>
            <a:endParaRPr b="0"/>
          </a:p>
          <a:p>
            <a:pPr indent="0" lvl="0" marL="0" rtl="0" algn="just">
              <a:spcBef>
                <a:spcPts val="0"/>
              </a:spcBef>
              <a:spcAft>
                <a:spcPts val="0"/>
              </a:spcAft>
              <a:buClr>
                <a:schemeClr val="dk1"/>
              </a:buClr>
              <a:buFont typeface="Arial"/>
              <a:buNone/>
            </a:pPr>
            <a:r>
              <a:t/>
            </a:r>
            <a:endParaRPr b="0"/>
          </a:p>
          <a:p>
            <a:pPr indent="0" lvl="0" marL="0" rtl="0" algn="just">
              <a:spcBef>
                <a:spcPts val="1001"/>
              </a:spcBef>
              <a:spcAft>
                <a:spcPts val="0"/>
              </a:spcAft>
              <a:buClr>
                <a:schemeClr val="dk1"/>
              </a:buClr>
              <a:buNone/>
            </a:pPr>
            <a:r>
              <a:rPr b="0" lang="pt-PT">
                <a:latin typeface="Calibri"/>
                <a:ea typeface="Calibri"/>
                <a:cs typeface="Calibri"/>
                <a:sym typeface="Calibri"/>
              </a:rPr>
              <a:t>Uczniowie przejawiający zachowania antyspołeczne mają trudności </a:t>
            </a:r>
            <a:endParaRPr b="0">
              <a:latin typeface="Calibri"/>
              <a:ea typeface="Calibri"/>
              <a:cs typeface="Calibri"/>
              <a:sym typeface="Calibri"/>
            </a:endParaRPr>
          </a:p>
          <a:p>
            <a:pPr indent="0" lvl="0" marL="0" rtl="0" algn="just">
              <a:spcBef>
                <a:spcPts val="1001"/>
              </a:spcBef>
              <a:spcAft>
                <a:spcPts val="0"/>
              </a:spcAft>
              <a:buClr>
                <a:schemeClr val="dk1"/>
              </a:buClr>
              <a:buFont typeface="Arial"/>
              <a:buNone/>
            </a:pPr>
            <a:r>
              <a:rPr b="0" lang="pt-PT">
                <a:latin typeface="Calibri"/>
                <a:ea typeface="Calibri"/>
                <a:cs typeface="Calibri"/>
                <a:sym typeface="Calibri"/>
              </a:rPr>
              <a:t>w budowaniu relacji interpersonalnych z nauczycielami i rówieśnikami.       Trudności te są jedną z najczęstszych przyczyn kierowania uczniów do instytucji socjalizacyjnych i resocjalizacyjnych. </a:t>
            </a:r>
            <a:endParaRPr b="0"/>
          </a:p>
          <a:p>
            <a:pPr indent="0" lvl="0" marL="0" rtl="0" algn="l">
              <a:lnSpc>
                <a:spcPct val="100000"/>
              </a:lnSpc>
              <a:spcBef>
                <a:spcPts val="1000"/>
              </a:spcBef>
              <a:spcAft>
                <a:spcPts val="0"/>
              </a:spcAft>
              <a:buClr>
                <a:schemeClr val="dk1"/>
              </a:buClr>
              <a:buSzPts val="2000"/>
              <a:buNone/>
            </a:pPr>
            <a:r>
              <a:t/>
            </a:r>
            <a:endParaRPr/>
          </a:p>
          <a:p>
            <a:pPr indent="0" lvl="0" marL="0" rtl="0" algn="l">
              <a:lnSpc>
                <a:spcPct val="100000"/>
              </a:lnSpc>
              <a:spcBef>
                <a:spcPts val="1000"/>
              </a:spcBef>
              <a:spcAft>
                <a:spcPts val="0"/>
              </a:spcAft>
              <a:buClr>
                <a:schemeClr val="dk1"/>
              </a:buClr>
              <a:buSzPts val="2000"/>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67"/>
          <p:cNvSpPr txBox="1"/>
          <p:nvPr>
            <p:ph type="title"/>
          </p:nvPr>
        </p:nvSpPr>
        <p:spPr>
          <a:xfrm>
            <a:off x="457200" y="316225"/>
            <a:ext cx="5791200" cy="1436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6"/>
              </a:buClr>
              <a:buSzPts val="3240"/>
              <a:buFont typeface="Arial"/>
              <a:buNone/>
            </a:pPr>
            <a:r>
              <a:rPr lang="pt-PT" sz="3640">
                <a:latin typeface="Calibri"/>
                <a:ea typeface="Calibri"/>
                <a:cs typeface="Calibri"/>
                <a:sym typeface="Calibri"/>
              </a:rPr>
              <a:t>ZACHOWANIA ANTYSPOŁECZNE - </a:t>
            </a:r>
            <a:endParaRPr sz="3640">
              <a:latin typeface="Calibri"/>
              <a:ea typeface="Calibri"/>
              <a:cs typeface="Calibri"/>
              <a:sym typeface="Calibri"/>
            </a:endParaRPr>
          </a:p>
          <a:p>
            <a:pPr indent="0" lvl="0" marL="0" rtl="0" algn="l">
              <a:lnSpc>
                <a:spcPct val="100000"/>
              </a:lnSpc>
              <a:spcBef>
                <a:spcPts val="0"/>
              </a:spcBef>
              <a:spcAft>
                <a:spcPts val="0"/>
              </a:spcAft>
              <a:buClr>
                <a:schemeClr val="accent6"/>
              </a:buClr>
              <a:buSzPts val="3240"/>
              <a:buFont typeface="Arial"/>
              <a:buNone/>
            </a:pPr>
            <a:r>
              <a:rPr lang="pt-PT" sz="3640">
                <a:latin typeface="Calibri"/>
                <a:ea typeface="Calibri"/>
                <a:cs typeface="Calibri"/>
                <a:sym typeface="Calibri"/>
              </a:rPr>
              <a:t>CZYNNIKI RYZYKA</a:t>
            </a:r>
            <a:endParaRPr sz="3640">
              <a:latin typeface="Calibri"/>
              <a:ea typeface="Calibri"/>
              <a:cs typeface="Calibri"/>
              <a:sym typeface="Calibri"/>
            </a:endParaRPr>
          </a:p>
        </p:txBody>
      </p:sp>
      <p:sp>
        <p:nvSpPr>
          <p:cNvPr id="468" name="Google Shape;468;p67"/>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None/>
            </a:pPr>
            <a:r>
              <a:t/>
            </a:r>
            <a:endParaRPr b="0"/>
          </a:p>
          <a:p>
            <a:pPr indent="0" lvl="0" marL="0" rtl="0" algn="just">
              <a:lnSpc>
                <a:spcPct val="90000"/>
              </a:lnSpc>
              <a:spcBef>
                <a:spcPts val="0"/>
              </a:spcBef>
              <a:spcAft>
                <a:spcPts val="0"/>
              </a:spcAft>
              <a:buClr>
                <a:schemeClr val="dk1"/>
              </a:buClr>
              <a:buFont typeface="Arial"/>
              <a:buNone/>
            </a:pPr>
            <a:r>
              <a:rPr b="0" lang="pt-PT"/>
              <a:t>Do podstawowych przyczyn zachowań antyspołecznych należą:</a:t>
            </a:r>
            <a:endParaRPr b="0"/>
          </a:p>
          <a:p>
            <a:pPr indent="0" lvl="0" marL="0" rtl="0" algn="just">
              <a:lnSpc>
                <a:spcPct val="90000"/>
              </a:lnSpc>
              <a:spcBef>
                <a:spcPts val="0"/>
              </a:spcBef>
              <a:spcAft>
                <a:spcPts val="0"/>
              </a:spcAft>
              <a:buClr>
                <a:schemeClr val="dk1"/>
              </a:buClr>
              <a:buFont typeface="Arial"/>
              <a:buNone/>
            </a:pPr>
            <a:r>
              <a:rPr b="0" lang="pt-PT"/>
              <a:t>- naśladowanie dorosłych;</a:t>
            </a:r>
            <a:endParaRPr b="0"/>
          </a:p>
          <a:p>
            <a:pPr indent="0" lvl="0" marL="0" rtl="0" algn="just">
              <a:lnSpc>
                <a:spcPct val="90000"/>
              </a:lnSpc>
              <a:spcBef>
                <a:spcPts val="0"/>
              </a:spcBef>
              <a:spcAft>
                <a:spcPts val="0"/>
              </a:spcAft>
              <a:buClr>
                <a:schemeClr val="dk1"/>
              </a:buClr>
              <a:buFont typeface="Arial"/>
              <a:buNone/>
            </a:pPr>
            <a:r>
              <a:rPr b="0" lang="pt-PT"/>
              <a:t>- funkcjonowanie w dysfunkcyjnych grupach rówieśniczych;</a:t>
            </a:r>
            <a:endParaRPr b="0"/>
          </a:p>
          <a:p>
            <a:pPr indent="0" lvl="0" marL="0" rtl="0" algn="just">
              <a:lnSpc>
                <a:spcPct val="90000"/>
              </a:lnSpc>
              <a:spcBef>
                <a:spcPts val="0"/>
              </a:spcBef>
              <a:spcAft>
                <a:spcPts val="0"/>
              </a:spcAft>
              <a:buClr>
                <a:schemeClr val="dk1"/>
              </a:buClr>
              <a:buFont typeface="Arial"/>
              <a:buNone/>
            </a:pPr>
            <a:r>
              <a:rPr b="0" lang="pt-PT"/>
              <a:t>- negatywne interakcje rodzic-dziecko;</a:t>
            </a:r>
            <a:endParaRPr b="0"/>
          </a:p>
          <a:p>
            <a:pPr indent="0" lvl="0" marL="0" rtl="0" algn="just">
              <a:lnSpc>
                <a:spcPct val="90000"/>
              </a:lnSpc>
              <a:spcBef>
                <a:spcPts val="0"/>
              </a:spcBef>
              <a:spcAft>
                <a:spcPts val="0"/>
              </a:spcAft>
              <a:buClr>
                <a:schemeClr val="dk1"/>
              </a:buClr>
              <a:buFont typeface="Arial"/>
              <a:buNone/>
            </a:pPr>
            <a:r>
              <a:rPr b="0" lang="pt-PT"/>
              <a:t>- funkcjonowanie w przemocowym środowisku szkolnym;</a:t>
            </a:r>
            <a:endParaRPr b="0"/>
          </a:p>
          <a:p>
            <a:pPr indent="0" lvl="0" marL="0" rtl="0" algn="just">
              <a:lnSpc>
                <a:spcPct val="90000"/>
              </a:lnSpc>
              <a:spcBef>
                <a:spcPts val="0"/>
              </a:spcBef>
              <a:spcAft>
                <a:spcPts val="0"/>
              </a:spcAft>
              <a:buClr>
                <a:schemeClr val="dk1"/>
              </a:buClr>
              <a:buFont typeface="Arial"/>
              <a:buNone/>
            </a:pPr>
            <a:r>
              <a:rPr b="0" lang="pt-PT"/>
              <a:t>- niski poziom samokontroli;</a:t>
            </a:r>
            <a:endParaRPr b="0"/>
          </a:p>
          <a:p>
            <a:pPr indent="0" lvl="0" marL="0" rtl="0" algn="just">
              <a:lnSpc>
                <a:spcPct val="90000"/>
              </a:lnSpc>
              <a:spcBef>
                <a:spcPts val="0"/>
              </a:spcBef>
              <a:spcAft>
                <a:spcPts val="0"/>
              </a:spcAft>
              <a:buClr>
                <a:schemeClr val="dk1"/>
              </a:buClr>
              <a:buFont typeface="Arial"/>
              <a:buNone/>
            </a:pPr>
            <a:r>
              <a:rPr b="0" lang="pt-PT"/>
              <a:t>- niepowodzenia edukacyjne;</a:t>
            </a:r>
            <a:endParaRPr b="0"/>
          </a:p>
          <a:p>
            <a:pPr indent="0" lvl="0" marL="0" rtl="0" algn="just">
              <a:lnSpc>
                <a:spcPct val="90000"/>
              </a:lnSpc>
              <a:spcBef>
                <a:spcPts val="0"/>
              </a:spcBef>
              <a:spcAft>
                <a:spcPts val="0"/>
              </a:spcAft>
              <a:buClr>
                <a:schemeClr val="dk1"/>
              </a:buClr>
              <a:buFont typeface="Arial"/>
              <a:buNone/>
            </a:pPr>
            <a:r>
              <a:rPr b="0" lang="pt-PT"/>
              <a:t>- nadmierna krytyka ucznia;</a:t>
            </a:r>
            <a:endParaRPr b="0"/>
          </a:p>
          <a:p>
            <a:pPr indent="0" lvl="0" marL="0" rtl="0" algn="just">
              <a:lnSpc>
                <a:spcPct val="90000"/>
              </a:lnSpc>
              <a:spcBef>
                <a:spcPts val="0"/>
              </a:spcBef>
              <a:spcAft>
                <a:spcPts val="0"/>
              </a:spcAft>
              <a:buClr>
                <a:schemeClr val="dk1"/>
              </a:buClr>
              <a:buFont typeface="Arial"/>
              <a:buNone/>
            </a:pPr>
            <a:r>
              <a:rPr b="0" lang="pt-PT"/>
              <a:t>- brak wyraźnych granic w przestrzeganiu norm i zasad społecznych;</a:t>
            </a:r>
            <a:endParaRPr b="0"/>
          </a:p>
          <a:p>
            <a:pPr indent="0" lvl="0" marL="0" rtl="0" algn="just">
              <a:lnSpc>
                <a:spcPct val="90000"/>
              </a:lnSpc>
              <a:spcBef>
                <a:spcPts val="0"/>
              </a:spcBef>
              <a:spcAft>
                <a:spcPts val="0"/>
              </a:spcAft>
              <a:buClr>
                <a:schemeClr val="dk1"/>
              </a:buClr>
              <a:buFont typeface="Arial"/>
              <a:buNone/>
            </a:pPr>
            <a:r>
              <a:rPr b="0" lang="pt-PT"/>
              <a:t>- nadmierna tolerancja zachowań antyspołecznych;</a:t>
            </a:r>
            <a:endParaRPr b="0"/>
          </a:p>
          <a:p>
            <a:pPr indent="0" lvl="0" marL="0" rtl="0" algn="just">
              <a:lnSpc>
                <a:spcPct val="90000"/>
              </a:lnSpc>
              <a:spcBef>
                <a:spcPts val="0"/>
              </a:spcBef>
              <a:spcAft>
                <a:spcPts val="0"/>
              </a:spcAft>
              <a:buClr>
                <a:schemeClr val="dk1"/>
              </a:buClr>
              <a:buFont typeface="Arial"/>
              <a:buNone/>
            </a:pPr>
            <a:r>
              <a:rPr b="0" lang="pt-PT"/>
              <a:t>- przemoc, konflikty.</a:t>
            </a:r>
            <a:endParaRPr b="0" sz="18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6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dk1"/>
              </a:buClr>
              <a:buFont typeface="Arial"/>
              <a:buNone/>
            </a:pPr>
            <a:r>
              <a:rPr lang="pt-PT"/>
              <a:t>ZACHOWANIA ANTYSPOŁECZNE - </a:t>
            </a:r>
            <a:br>
              <a:rPr b="0" lang="pt-PT" sz="1800">
                <a:solidFill>
                  <a:schemeClr val="dk1"/>
                </a:solidFill>
              </a:rPr>
            </a:br>
            <a:r>
              <a:rPr lang="pt-PT"/>
              <a:t>CZYNNIKI RYZYKA </a:t>
            </a:r>
            <a:endParaRPr/>
          </a:p>
        </p:txBody>
      </p:sp>
      <p:sp>
        <p:nvSpPr>
          <p:cNvPr id="474" name="Google Shape;474;p68"/>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fontScale="25000" lnSpcReduction="20000"/>
          </a:bodyPr>
          <a:lstStyle/>
          <a:p>
            <a:pPr indent="0" lvl="0" marL="0" rtl="0" algn="just">
              <a:lnSpc>
                <a:spcPct val="160000"/>
              </a:lnSpc>
              <a:spcBef>
                <a:spcPts val="0"/>
              </a:spcBef>
              <a:spcAft>
                <a:spcPts val="0"/>
              </a:spcAft>
              <a:buClr>
                <a:schemeClr val="dk1"/>
              </a:buClr>
              <a:buFont typeface="Arial"/>
              <a:buNone/>
            </a:pPr>
            <a:r>
              <a:rPr b="0" lang="pt-PT" sz="5745"/>
              <a:t>Szkoła jako czynnik ryzyka występowania zachowań antyspołecznych:</a:t>
            </a:r>
            <a:endParaRPr b="0" sz="5745"/>
          </a:p>
          <a:p>
            <a:pPr indent="0" lvl="0" marL="0" rtl="0" algn="just">
              <a:lnSpc>
                <a:spcPct val="160000"/>
              </a:lnSpc>
              <a:spcBef>
                <a:spcPts val="0"/>
              </a:spcBef>
              <a:spcAft>
                <a:spcPts val="0"/>
              </a:spcAft>
              <a:buClr>
                <a:schemeClr val="dk1"/>
              </a:buClr>
              <a:buFont typeface="Arial"/>
              <a:buNone/>
            </a:pPr>
            <a:r>
              <a:rPr b="0" lang="pt-PT" sz="5745"/>
              <a:t>- brak zainteresowania i pomocy uczniom przejawiającymi niepowodzenia edukacyjne;</a:t>
            </a:r>
            <a:endParaRPr b="0" sz="5745"/>
          </a:p>
          <a:p>
            <a:pPr indent="0" lvl="0" marL="0" rtl="0" algn="just">
              <a:lnSpc>
                <a:spcPct val="160000"/>
              </a:lnSpc>
              <a:spcBef>
                <a:spcPts val="0"/>
              </a:spcBef>
              <a:spcAft>
                <a:spcPts val="0"/>
              </a:spcAft>
              <a:buClr>
                <a:schemeClr val="dk1"/>
              </a:buClr>
              <a:buFont typeface="Arial"/>
              <a:buNone/>
            </a:pPr>
            <a:r>
              <a:rPr b="0" lang="pt-PT" sz="5745"/>
              <a:t>- brak dbałości o integrację społeczności szkolnej;</a:t>
            </a:r>
            <a:endParaRPr b="0" sz="5745"/>
          </a:p>
          <a:p>
            <a:pPr indent="0" lvl="0" marL="0" rtl="0" algn="just">
              <a:lnSpc>
                <a:spcPct val="160000"/>
              </a:lnSpc>
              <a:spcBef>
                <a:spcPts val="0"/>
              </a:spcBef>
              <a:spcAft>
                <a:spcPts val="0"/>
              </a:spcAft>
              <a:buClr>
                <a:schemeClr val="dk1"/>
              </a:buClr>
              <a:buFont typeface="Arial"/>
              <a:buNone/>
            </a:pPr>
            <a:r>
              <a:rPr b="0" lang="pt-PT" sz="5745"/>
              <a:t>- atmosfera szkoły sprzyjająca poczuciu izolacji;</a:t>
            </a:r>
            <a:endParaRPr b="0" sz="5745"/>
          </a:p>
          <a:p>
            <a:pPr indent="0" lvl="0" marL="0" rtl="0" algn="just">
              <a:lnSpc>
                <a:spcPct val="160000"/>
              </a:lnSpc>
              <a:spcBef>
                <a:spcPts val="0"/>
              </a:spcBef>
              <a:spcAft>
                <a:spcPts val="0"/>
              </a:spcAft>
              <a:buClr>
                <a:schemeClr val="dk1"/>
              </a:buClr>
              <a:buFont typeface="Arial"/>
              <a:buNone/>
            </a:pPr>
            <a:r>
              <a:rPr b="0" lang="pt-PT" sz="5745"/>
              <a:t>- wysoki poziom tolerancji wobec szkolnych klik i grup dysfunkcyjnych;</a:t>
            </a:r>
            <a:endParaRPr b="0" sz="5745"/>
          </a:p>
          <a:p>
            <a:pPr indent="0" lvl="0" marL="0" rtl="0" algn="just">
              <a:lnSpc>
                <a:spcPct val="160000"/>
              </a:lnSpc>
              <a:spcBef>
                <a:spcPts val="0"/>
              </a:spcBef>
              <a:spcAft>
                <a:spcPts val="0"/>
              </a:spcAft>
              <a:buClr>
                <a:schemeClr val="dk1"/>
              </a:buClr>
              <a:buFont typeface="Arial"/>
              <a:buNone/>
            </a:pPr>
            <a:r>
              <a:rPr b="0" lang="pt-PT" sz="5745"/>
              <a:t>- nuda;</a:t>
            </a:r>
            <a:endParaRPr b="0" sz="5745"/>
          </a:p>
          <a:p>
            <a:pPr indent="0" lvl="0" marL="0" rtl="0" algn="just">
              <a:lnSpc>
                <a:spcPct val="160000"/>
              </a:lnSpc>
              <a:spcBef>
                <a:spcPts val="0"/>
              </a:spcBef>
              <a:spcAft>
                <a:spcPts val="0"/>
              </a:spcAft>
              <a:buClr>
                <a:schemeClr val="dk1"/>
              </a:buClr>
              <a:buFont typeface="Arial"/>
              <a:buNone/>
            </a:pPr>
            <a:r>
              <a:rPr b="0" lang="pt-PT" sz="5745"/>
              <a:t>- brak jednoznacznych zasad zachowania i norm w środowisku szkolnym;</a:t>
            </a:r>
            <a:endParaRPr b="0" sz="5745"/>
          </a:p>
          <a:p>
            <a:pPr indent="0" lvl="0" marL="0" rtl="0" algn="just">
              <a:lnSpc>
                <a:spcPct val="160000"/>
              </a:lnSpc>
              <a:spcBef>
                <a:spcPts val="0"/>
              </a:spcBef>
              <a:spcAft>
                <a:spcPts val="0"/>
              </a:spcAft>
              <a:buClr>
                <a:schemeClr val="dk1"/>
              </a:buClr>
              <a:buFont typeface="Arial"/>
              <a:buNone/>
            </a:pPr>
            <a:r>
              <a:rPr b="0" lang="pt-PT" sz="5745"/>
              <a:t>- brak wsparcia ze strony członków społeczności szkolnej;</a:t>
            </a:r>
            <a:endParaRPr b="0" sz="5745"/>
          </a:p>
          <a:p>
            <a:pPr indent="0" lvl="0" marL="0" rtl="0" algn="just">
              <a:lnSpc>
                <a:spcPct val="160000"/>
              </a:lnSpc>
              <a:spcBef>
                <a:spcPts val="0"/>
              </a:spcBef>
              <a:spcAft>
                <a:spcPts val="0"/>
              </a:spcAft>
              <a:buClr>
                <a:schemeClr val="dk1"/>
              </a:buClr>
              <a:buFont typeface="Arial"/>
              <a:buNone/>
            </a:pPr>
            <a:r>
              <a:rPr b="0" lang="pt-PT" sz="5745"/>
              <a:t>- nieuwzględnianie różnic indywidualnych w procesie dydaktycznym i wychowawczym;</a:t>
            </a:r>
            <a:endParaRPr b="0" sz="5745"/>
          </a:p>
          <a:p>
            <a:pPr indent="0" lvl="0" marL="0" rtl="0" algn="just">
              <a:lnSpc>
                <a:spcPct val="160000"/>
              </a:lnSpc>
              <a:spcBef>
                <a:spcPts val="0"/>
              </a:spcBef>
              <a:spcAft>
                <a:spcPts val="0"/>
              </a:spcAft>
              <a:buClr>
                <a:schemeClr val="dk1"/>
              </a:buClr>
              <a:buFont typeface="Arial"/>
              <a:buNone/>
            </a:pPr>
            <a:r>
              <a:rPr b="0" lang="pt-PT" sz="5745"/>
              <a:t>- brak umiejętności identyfikowania zasobów uczniów;</a:t>
            </a:r>
            <a:endParaRPr b="0" sz="5745"/>
          </a:p>
          <a:p>
            <a:pPr indent="0" lvl="0" marL="0" rtl="0" algn="just">
              <a:lnSpc>
                <a:spcPct val="160000"/>
              </a:lnSpc>
              <a:spcBef>
                <a:spcPts val="0"/>
              </a:spcBef>
              <a:spcAft>
                <a:spcPts val="0"/>
              </a:spcAft>
              <a:buClr>
                <a:schemeClr val="dk1"/>
              </a:buClr>
              <a:buFont typeface="Arial"/>
              <a:buNone/>
            </a:pPr>
            <a:r>
              <a:rPr b="0" lang="pt-PT" sz="5745"/>
              <a:t>- błędy wychowawcze;</a:t>
            </a:r>
            <a:endParaRPr b="0" sz="5745"/>
          </a:p>
          <a:p>
            <a:pPr indent="0" lvl="0" marL="0" rtl="0" algn="just">
              <a:lnSpc>
                <a:spcPct val="160000"/>
              </a:lnSpc>
              <a:spcBef>
                <a:spcPts val="0"/>
              </a:spcBef>
              <a:spcAft>
                <a:spcPts val="0"/>
              </a:spcAft>
              <a:buClr>
                <a:schemeClr val="dk1"/>
              </a:buClr>
              <a:buFont typeface="Arial"/>
              <a:buNone/>
            </a:pPr>
            <a:r>
              <a:rPr b="0" lang="pt-PT" sz="5745"/>
              <a:t>- niedocenianie wysiłku uczniów;</a:t>
            </a:r>
            <a:endParaRPr b="0" sz="5745"/>
          </a:p>
          <a:p>
            <a:pPr indent="0" lvl="0" marL="0" rtl="0" algn="just">
              <a:lnSpc>
                <a:spcPct val="160000"/>
              </a:lnSpc>
              <a:spcBef>
                <a:spcPts val="0"/>
              </a:spcBef>
              <a:spcAft>
                <a:spcPts val="0"/>
              </a:spcAft>
              <a:buClr>
                <a:schemeClr val="dk1"/>
              </a:buClr>
              <a:buFont typeface="Arial"/>
              <a:buNone/>
            </a:pPr>
            <a:r>
              <a:rPr b="0" lang="pt-PT" sz="5745"/>
              <a:t>- kara jako podstawowa metoda wychowawcza; </a:t>
            </a:r>
            <a:endParaRPr b="0" sz="5745"/>
          </a:p>
          <a:p>
            <a:pPr indent="0" lvl="0" marL="0" rtl="0" algn="just">
              <a:lnSpc>
                <a:spcPct val="160000"/>
              </a:lnSpc>
              <a:spcBef>
                <a:spcPts val="0"/>
              </a:spcBef>
              <a:spcAft>
                <a:spcPts val="0"/>
              </a:spcAft>
              <a:buClr>
                <a:schemeClr val="dk1"/>
              </a:buClr>
              <a:buFont typeface="Arial"/>
              <a:buNone/>
            </a:pPr>
            <a:r>
              <a:rPr b="0" lang="pt-PT" sz="5745"/>
              <a:t>- niski poziom dydaktyczny szkoły;</a:t>
            </a:r>
            <a:endParaRPr b="0" sz="5745"/>
          </a:p>
          <a:p>
            <a:pPr indent="0" lvl="0" marL="0" rtl="0" algn="just">
              <a:lnSpc>
                <a:spcPct val="160000"/>
              </a:lnSpc>
              <a:spcBef>
                <a:spcPts val="0"/>
              </a:spcBef>
              <a:spcAft>
                <a:spcPts val="0"/>
              </a:spcAft>
              <a:buClr>
                <a:schemeClr val="dk1"/>
              </a:buClr>
              <a:buFont typeface="Arial"/>
              <a:buNone/>
            </a:pPr>
            <a:r>
              <a:rPr b="0" lang="pt-PT" sz="5745"/>
              <a:t>- wroga postawa nauczycieli w stosunku do uczniów z trudnościami edukacyjnymi.</a:t>
            </a:r>
            <a:endParaRPr b="0" sz="5745"/>
          </a:p>
          <a:p>
            <a:pPr indent="0" lvl="0" marL="0" rtl="0" algn="just">
              <a:lnSpc>
                <a:spcPct val="80000"/>
              </a:lnSpc>
              <a:spcBef>
                <a:spcPts val="0"/>
              </a:spcBef>
              <a:spcAft>
                <a:spcPts val="0"/>
              </a:spcAft>
              <a:buClr>
                <a:schemeClr val="dk1"/>
              </a:buClr>
              <a:buSzPct val="100000"/>
              <a:buNone/>
            </a:pPr>
            <a:r>
              <a:t/>
            </a:r>
            <a:endParaRPr sz="1700"/>
          </a:p>
          <a:p>
            <a:pPr indent="0" lvl="0" marL="0" rtl="0" algn="l">
              <a:lnSpc>
                <a:spcPct val="80000"/>
              </a:lnSpc>
              <a:spcBef>
                <a:spcPts val="940"/>
              </a:spcBef>
              <a:spcAft>
                <a:spcPts val="0"/>
              </a:spcAft>
              <a:buClr>
                <a:schemeClr val="dk1"/>
              </a:buClr>
              <a:buSzPct val="100000"/>
              <a:buNone/>
            </a:pPr>
            <a:r>
              <a:t/>
            </a:r>
            <a:endParaRPr sz="17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69"/>
          <p:cNvSpPr txBox="1"/>
          <p:nvPr>
            <p:ph type="title"/>
          </p:nvPr>
        </p:nvSpPr>
        <p:spPr>
          <a:xfrm>
            <a:off x="457200" y="152726"/>
            <a:ext cx="5791200" cy="15273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ZACHOWANIA ANTYSPOŁECZNE -</a:t>
            </a:r>
            <a:br>
              <a:rPr b="0" lang="pt-PT">
                <a:solidFill>
                  <a:schemeClr val="dk1"/>
                </a:solidFill>
                <a:latin typeface="Calibri"/>
                <a:ea typeface="Calibri"/>
                <a:cs typeface="Calibri"/>
                <a:sym typeface="Calibri"/>
              </a:rPr>
            </a:br>
            <a:r>
              <a:rPr lang="pt-PT">
                <a:latin typeface="Calibri"/>
                <a:ea typeface="Calibri"/>
                <a:cs typeface="Calibri"/>
                <a:sym typeface="Calibri"/>
              </a:rPr>
              <a:t>INTERWENCJA </a:t>
            </a:r>
            <a:endParaRPr>
              <a:latin typeface="Calibri"/>
              <a:ea typeface="Calibri"/>
              <a:cs typeface="Calibri"/>
              <a:sym typeface="Calibri"/>
            </a:endParaRPr>
          </a:p>
        </p:txBody>
      </p:sp>
      <p:sp>
        <p:nvSpPr>
          <p:cNvPr id="480" name="Google Shape;480;p69"/>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just">
              <a:lnSpc>
                <a:spcPct val="80000"/>
              </a:lnSpc>
              <a:spcBef>
                <a:spcPts val="910"/>
              </a:spcBef>
              <a:spcAft>
                <a:spcPts val="0"/>
              </a:spcAft>
              <a:buClr>
                <a:schemeClr val="dk1"/>
              </a:buClr>
              <a:buSzPts val="1550"/>
              <a:buNone/>
            </a:pPr>
            <a:r>
              <a:t/>
            </a:r>
            <a:endParaRPr b="0" sz="2300"/>
          </a:p>
          <a:p>
            <a:pPr indent="0" lvl="0" marL="0" rtl="0" algn="l">
              <a:spcBef>
                <a:spcPts val="0"/>
              </a:spcBef>
              <a:spcAft>
                <a:spcPts val="0"/>
              </a:spcAft>
              <a:buClr>
                <a:schemeClr val="dk1"/>
              </a:buClr>
              <a:buFont typeface="Arial"/>
              <a:buNone/>
            </a:pPr>
            <a:r>
              <a:rPr b="0" lang="pt-PT" sz="1600"/>
              <a:t>Cztery obszary działań interwencyjnych: </a:t>
            </a:r>
            <a:endParaRPr b="0" sz="1600"/>
          </a:p>
          <a:p>
            <a:pPr indent="0" lvl="0" marL="0" rtl="0" algn="l">
              <a:spcBef>
                <a:spcPts val="0"/>
              </a:spcBef>
              <a:spcAft>
                <a:spcPts val="0"/>
              </a:spcAft>
              <a:buClr>
                <a:schemeClr val="dk1"/>
              </a:buClr>
              <a:buFont typeface="Arial"/>
              <a:buNone/>
            </a:pPr>
            <a:r>
              <a:rPr b="0" lang="pt-PT" sz="1600"/>
              <a:t> </a:t>
            </a:r>
            <a:endParaRPr b="0" sz="1600"/>
          </a:p>
          <a:p>
            <a:pPr indent="-475529" lvl="0" marL="457200" rtl="0" algn="l">
              <a:spcBef>
                <a:spcPts val="910"/>
              </a:spcBef>
              <a:spcAft>
                <a:spcPts val="0"/>
              </a:spcAft>
              <a:buSzPts val="1600"/>
              <a:buAutoNum type="alphaLcParenR"/>
            </a:pPr>
            <a:r>
              <a:rPr b="0" lang="pt-PT" sz="1600"/>
              <a:t>Szkoła – zaspokajanie potrzeby bezpieczeństwa i akceptacji wszystkich uczniów na terenie szkoły.</a:t>
            </a:r>
            <a:endParaRPr b="0" sz="1600"/>
          </a:p>
          <a:p>
            <a:pPr indent="-475529" lvl="0" marL="457200" rtl="0" algn="l">
              <a:spcBef>
                <a:spcPts val="910"/>
              </a:spcBef>
              <a:spcAft>
                <a:spcPts val="0"/>
              </a:spcAft>
              <a:buSzPts val="1600"/>
              <a:buAutoNum type="alphaLcParenR"/>
            </a:pPr>
            <a:r>
              <a:rPr b="0" lang="pt-PT" sz="1600"/>
              <a:t>Zajęcia pozalekcyjne – eliminowanie zagrożenia aktami przemocy w miejscach, gdzie odbywają się zajęcia pozalekcyjne, np. świetlica, boisko, korytarz. </a:t>
            </a:r>
            <a:endParaRPr b="0" sz="1600"/>
          </a:p>
          <a:p>
            <a:pPr indent="-475529" lvl="0" marL="457200" rtl="0" algn="l">
              <a:spcBef>
                <a:spcPts val="910"/>
              </a:spcBef>
              <a:spcAft>
                <a:spcPts val="0"/>
              </a:spcAft>
              <a:buSzPts val="1600"/>
              <a:buAutoNum type="alphaLcParenR"/>
            </a:pPr>
            <a:r>
              <a:rPr b="0" lang="pt-PT" sz="1600"/>
              <a:t>Sala lekcyjna – wyznaczenie reguł i zasad funkcjonowania uczniów w sali lekcyjnej, również w trakcie przerwy. </a:t>
            </a:r>
            <a:endParaRPr b="0" sz="1600"/>
          </a:p>
          <a:p>
            <a:pPr indent="-475529" lvl="0" marL="457200" rtl="0" algn="l">
              <a:spcBef>
                <a:spcPts val="910"/>
              </a:spcBef>
              <a:spcAft>
                <a:spcPts val="0"/>
              </a:spcAft>
              <a:buSzPts val="1600"/>
              <a:buAutoNum type="alphaLcParenR"/>
            </a:pPr>
            <a:r>
              <a:rPr b="0" lang="pt-PT" sz="1600"/>
              <a:t>Indywidualny uczeń – objęcie pomocą osób szczególnie zagrożonych przemocą szkolną. </a:t>
            </a:r>
            <a:endParaRPr b="0" sz="1600"/>
          </a:p>
          <a:p>
            <a:pPr indent="0" lvl="0" marL="0" rtl="0" algn="l">
              <a:lnSpc>
                <a:spcPct val="80000"/>
              </a:lnSpc>
              <a:spcBef>
                <a:spcPts val="910"/>
              </a:spcBef>
              <a:spcAft>
                <a:spcPts val="0"/>
              </a:spcAft>
              <a:buClr>
                <a:schemeClr val="dk1"/>
              </a:buClr>
              <a:buSzPts val="1550"/>
              <a:buNone/>
            </a:pPr>
            <a:r>
              <a:t/>
            </a:r>
            <a:endParaRPr sz="155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70"/>
          <p:cNvSpPr txBox="1"/>
          <p:nvPr>
            <p:ph type="title"/>
          </p:nvPr>
        </p:nvSpPr>
        <p:spPr>
          <a:xfrm>
            <a:off x="457200" y="152725"/>
            <a:ext cx="6440400" cy="1371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Font typeface="Arial"/>
              <a:buNone/>
            </a:pPr>
            <a:r>
              <a:rPr lang="pt-PT" sz="3640">
                <a:latin typeface="Calibri"/>
                <a:ea typeface="Calibri"/>
                <a:cs typeface="Calibri"/>
                <a:sym typeface="Calibri"/>
              </a:rPr>
              <a:t>ZACHOWANIA ANTYSPOŁECZNE -INTERWENCJA </a:t>
            </a:r>
            <a:endParaRPr sz="3640"/>
          </a:p>
        </p:txBody>
      </p:sp>
      <p:sp>
        <p:nvSpPr>
          <p:cNvPr id="486" name="Google Shape;486;p70"/>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just">
              <a:spcBef>
                <a:spcPts val="0"/>
              </a:spcBef>
              <a:spcAft>
                <a:spcPts val="0"/>
              </a:spcAft>
              <a:buClr>
                <a:schemeClr val="dk1"/>
              </a:buClr>
              <a:buNone/>
            </a:pPr>
            <a:r>
              <a:t/>
            </a:r>
            <a:endParaRPr b="0" sz="1800"/>
          </a:p>
          <a:p>
            <a:pPr indent="0" lvl="0" marL="0" rtl="0" algn="just">
              <a:spcBef>
                <a:spcPts val="0"/>
              </a:spcBef>
              <a:spcAft>
                <a:spcPts val="0"/>
              </a:spcAft>
              <a:buClr>
                <a:schemeClr val="dk1"/>
              </a:buClr>
              <a:buNone/>
            </a:pPr>
            <a:r>
              <a:rPr b="0" lang="pt-PT" sz="1800"/>
              <a:t>Każda szkoła posiada swój własny statut i regulamin określający zasady </a:t>
            </a:r>
            <a:endParaRPr b="0" sz="1800"/>
          </a:p>
          <a:p>
            <a:pPr indent="0" lvl="0" marL="0" rtl="0" algn="just">
              <a:spcBef>
                <a:spcPts val="0"/>
              </a:spcBef>
              <a:spcAft>
                <a:spcPts val="0"/>
              </a:spcAft>
              <a:buClr>
                <a:schemeClr val="dk1"/>
              </a:buClr>
              <a:buNone/>
            </a:pPr>
            <a:r>
              <a:rPr b="0" lang="pt-PT" sz="1800"/>
              <a:t>i procedury bezpieczeństwa w szkole. Wspomniane dokumenty skupiają się jednak zwykle na wzorach postępowania w przypadku wystąpienia zachowań niepożądanych. </a:t>
            </a:r>
            <a:endParaRPr b="0" sz="1800"/>
          </a:p>
          <a:p>
            <a:pPr indent="0" lvl="0" marL="0" rtl="0" algn="just">
              <a:spcBef>
                <a:spcPts val="0"/>
              </a:spcBef>
              <a:spcAft>
                <a:spcPts val="0"/>
              </a:spcAft>
              <a:buClr>
                <a:schemeClr val="dk1"/>
              </a:buClr>
              <a:buNone/>
            </a:pPr>
            <a:r>
              <a:t/>
            </a:r>
            <a:endParaRPr b="0" sz="1800"/>
          </a:p>
          <a:p>
            <a:pPr indent="0" lvl="0" marL="0" rtl="0" algn="just">
              <a:spcBef>
                <a:spcPts val="0"/>
              </a:spcBef>
              <a:spcAft>
                <a:spcPts val="0"/>
              </a:spcAft>
              <a:buClr>
                <a:schemeClr val="dk1"/>
              </a:buClr>
              <a:buNone/>
            </a:pPr>
            <a:r>
              <a:rPr b="0" lang="pt-PT" sz="1800"/>
              <a:t>Często pomija się w nim jednak informacje na temat oczekiwanych </a:t>
            </a:r>
            <a:endParaRPr b="0" sz="1800"/>
          </a:p>
          <a:p>
            <a:pPr indent="0" lvl="0" marL="0" rtl="0" algn="just">
              <a:spcBef>
                <a:spcPts val="0"/>
              </a:spcBef>
              <a:spcAft>
                <a:spcPts val="0"/>
              </a:spcAft>
              <a:buClr>
                <a:schemeClr val="dk1"/>
              </a:buClr>
              <a:buFont typeface="Arial"/>
              <a:buNone/>
            </a:pPr>
            <a:r>
              <a:rPr b="0" lang="pt-PT" sz="1800"/>
              <a:t>i akceptowanych zachowań, a także wymagań stawianych społeczności szkolnej chcącej utrzymać wysoki poziom poczucia bezpieczeństwa wśród wszystkich jej członków.</a:t>
            </a:r>
            <a:endParaRPr b="0" sz="18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71"/>
          <p:cNvSpPr txBox="1"/>
          <p:nvPr>
            <p:ph type="title"/>
          </p:nvPr>
        </p:nvSpPr>
        <p:spPr>
          <a:xfrm>
            <a:off x="457200" y="355750"/>
            <a:ext cx="6460200" cy="1168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Font typeface="Arial"/>
              <a:buNone/>
            </a:pPr>
            <a:r>
              <a:rPr lang="pt-PT" sz="3575">
                <a:latin typeface="Calibri"/>
                <a:ea typeface="Calibri"/>
                <a:cs typeface="Calibri"/>
                <a:sym typeface="Calibri"/>
              </a:rPr>
              <a:t>ZACHOWANIA ANTYSPOŁECZNE -INTERWENCJA </a:t>
            </a:r>
            <a:endParaRPr sz="3540"/>
          </a:p>
        </p:txBody>
      </p:sp>
      <p:sp>
        <p:nvSpPr>
          <p:cNvPr id="492" name="Google Shape;492;p7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Font typeface="Arial"/>
              <a:buNone/>
            </a:pPr>
            <a:r>
              <a:rPr lang="pt-PT" sz="1600"/>
              <a:t>Sześć elementów strategii kompleksowego ogólnoszkolnego systemu wsparcia wobec zachowań antyspołecznych</a:t>
            </a:r>
            <a:endParaRPr b="0" sz="1600"/>
          </a:p>
          <a:p>
            <a:pPr indent="0" lvl="0" marL="0" rtl="0" algn="just">
              <a:spcBef>
                <a:spcPts val="0"/>
              </a:spcBef>
              <a:spcAft>
                <a:spcPts val="0"/>
              </a:spcAft>
              <a:buClr>
                <a:schemeClr val="dk1"/>
              </a:buClr>
              <a:buNone/>
            </a:pPr>
            <a:r>
              <a:t/>
            </a:r>
            <a:endParaRPr b="0" sz="1600"/>
          </a:p>
          <a:p>
            <a:pPr indent="0" lvl="0" marL="0" rtl="0" algn="just">
              <a:spcBef>
                <a:spcPts val="0"/>
              </a:spcBef>
              <a:spcAft>
                <a:spcPts val="0"/>
              </a:spcAft>
              <a:buClr>
                <a:schemeClr val="dk1"/>
              </a:buClr>
              <a:buFont typeface="Arial"/>
              <a:buNone/>
            </a:pPr>
            <a:r>
              <a:t/>
            </a:r>
            <a:endParaRPr b="0" sz="1600"/>
          </a:p>
          <a:p>
            <a:pPr indent="0" lvl="0" marL="0" rtl="0" algn="just">
              <a:spcBef>
                <a:spcPts val="0"/>
              </a:spcBef>
              <a:spcAft>
                <a:spcPts val="0"/>
              </a:spcAft>
              <a:buClr>
                <a:schemeClr val="dk1"/>
              </a:buClr>
              <a:buFont typeface="Arial"/>
              <a:buNone/>
            </a:pPr>
            <a:r>
              <a:rPr lang="pt-PT" sz="1600"/>
              <a:t>1)    Jasne dookreślenie celu.</a:t>
            </a:r>
            <a:endParaRPr b="0" sz="1600"/>
          </a:p>
          <a:p>
            <a:pPr indent="0" lvl="0" marL="0" rtl="0" algn="just">
              <a:spcBef>
                <a:spcPts val="0"/>
              </a:spcBef>
              <a:spcAft>
                <a:spcPts val="0"/>
              </a:spcAft>
              <a:buClr>
                <a:schemeClr val="dk1"/>
              </a:buClr>
              <a:buFont typeface="Arial"/>
              <a:buNone/>
            </a:pPr>
            <a:r>
              <a:t/>
            </a:r>
            <a:endParaRPr b="0" sz="1600"/>
          </a:p>
          <a:p>
            <a:pPr indent="0" lvl="0" marL="0" rtl="0" algn="just">
              <a:spcBef>
                <a:spcPts val="0"/>
              </a:spcBef>
              <a:spcAft>
                <a:spcPts val="0"/>
              </a:spcAft>
              <a:buClr>
                <a:schemeClr val="dk1"/>
              </a:buClr>
              <a:buFont typeface="Arial"/>
              <a:buNone/>
            </a:pPr>
            <a:r>
              <a:rPr lang="pt-PT" sz="1600"/>
              <a:t> </a:t>
            </a:r>
            <a:endParaRPr b="0" sz="1600"/>
          </a:p>
          <a:p>
            <a:pPr indent="0" lvl="0" marL="0" rtl="0" algn="just">
              <a:spcBef>
                <a:spcPts val="0"/>
              </a:spcBef>
              <a:spcAft>
                <a:spcPts val="0"/>
              </a:spcAft>
              <a:buClr>
                <a:schemeClr val="dk1"/>
              </a:buClr>
              <a:buFont typeface="Arial"/>
              <a:buNone/>
            </a:pPr>
            <a:r>
              <a:rPr lang="pt-PT" sz="1600"/>
              <a:t>2)   Tworzenie kultury bezpieczeństwa.</a:t>
            </a:r>
            <a:endParaRPr b="0" sz="1600"/>
          </a:p>
          <a:p>
            <a:pPr indent="0" lvl="0" marL="0" rtl="0" algn="just">
              <a:spcBef>
                <a:spcPts val="0"/>
              </a:spcBef>
              <a:spcAft>
                <a:spcPts val="0"/>
              </a:spcAft>
              <a:buClr>
                <a:schemeClr val="dk1"/>
              </a:buClr>
              <a:buFont typeface="Arial"/>
              <a:buNone/>
            </a:pPr>
            <a:r>
              <a:t/>
            </a:r>
            <a:endParaRPr b="0" sz="1600"/>
          </a:p>
          <a:p>
            <a:pPr indent="0" lvl="0" marL="0" rtl="0" algn="just">
              <a:spcBef>
                <a:spcPts val="0"/>
              </a:spcBef>
              <a:spcAft>
                <a:spcPts val="0"/>
              </a:spcAft>
              <a:buClr>
                <a:schemeClr val="dk1"/>
              </a:buClr>
              <a:buFont typeface="Arial"/>
              <a:buNone/>
            </a:pPr>
            <a:r>
              <a:t/>
            </a:r>
            <a:endParaRPr b="0" sz="1600"/>
          </a:p>
          <a:p>
            <a:pPr indent="0" lvl="0" marL="0" rtl="0" algn="just">
              <a:spcBef>
                <a:spcPts val="0"/>
              </a:spcBef>
              <a:spcAft>
                <a:spcPts val="0"/>
              </a:spcAft>
              <a:buClr>
                <a:schemeClr val="dk1"/>
              </a:buClr>
              <a:buFont typeface="Arial"/>
              <a:buNone/>
            </a:pPr>
            <a:r>
              <a:rPr lang="pt-PT" sz="1600"/>
              <a:t>3) Rozpowszechnianie dobrych praktyk wśród wszystkich uczniów.</a:t>
            </a:r>
            <a:endParaRPr sz="1700"/>
          </a:p>
          <a:p>
            <a:pPr indent="0" lvl="0" marL="0" rtl="0" algn="l">
              <a:lnSpc>
                <a:spcPct val="80000"/>
              </a:lnSpc>
              <a:spcBef>
                <a:spcPts val="940"/>
              </a:spcBef>
              <a:spcAft>
                <a:spcPts val="0"/>
              </a:spcAft>
              <a:buClr>
                <a:schemeClr val="dk1"/>
              </a:buClr>
              <a:buSzPts val="1700"/>
              <a:buNone/>
            </a:pPr>
            <a:r>
              <a:t/>
            </a:r>
            <a:endParaRPr sz="1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6"/>
          <p:cNvSpPr txBox="1"/>
          <p:nvPr>
            <p:ph type="title"/>
          </p:nvPr>
        </p:nvSpPr>
        <p:spPr>
          <a:xfrm>
            <a:off x="457200" y="528775"/>
            <a:ext cx="5936100" cy="995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STRATEGIE WSPIERANIA RELACJI RÓWIEŚNICZYCH</a:t>
            </a:r>
            <a:endParaRPr>
              <a:latin typeface="Calibri"/>
              <a:ea typeface="Calibri"/>
              <a:cs typeface="Calibri"/>
              <a:sym typeface="Calibri"/>
            </a:endParaRPr>
          </a:p>
        </p:txBody>
      </p:sp>
      <p:sp>
        <p:nvSpPr>
          <p:cNvPr id="136" name="Google Shape;136;p6"/>
          <p:cNvSpPr txBox="1"/>
          <p:nvPr>
            <p:ph idx="1" type="body"/>
          </p:nvPr>
        </p:nvSpPr>
        <p:spPr>
          <a:xfrm>
            <a:off x="457200" y="1752600"/>
            <a:ext cx="8211600" cy="48651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360"/>
              </a:spcBef>
              <a:spcAft>
                <a:spcPts val="0"/>
              </a:spcAft>
              <a:buNone/>
            </a:pPr>
            <a:r>
              <a:rPr b="0" lang="pt-PT" sz="1800"/>
              <a:t>Uczniowie powinni wykonywać wspólnie z kolegami i koleżankami z klasy różnorodne zadania integrujące grupę (np. wspólne projekty, obowiązki, zadania domowe wymagające współpracy).</a:t>
            </a:r>
            <a:endParaRPr b="0" sz="1800"/>
          </a:p>
          <a:p>
            <a:pPr indent="-215360" lvl="0" marL="343080" rtl="0" algn="just">
              <a:lnSpc>
                <a:spcPct val="100000"/>
              </a:lnSpc>
              <a:spcBef>
                <a:spcPts val="360"/>
              </a:spcBef>
              <a:spcAft>
                <a:spcPts val="0"/>
              </a:spcAft>
              <a:buClr>
                <a:schemeClr val="dk1"/>
              </a:buClr>
              <a:buSzPts val="2000"/>
              <a:buFont typeface="Arial"/>
              <a:buNone/>
            </a:pPr>
            <a:r>
              <a:t/>
            </a:r>
            <a:endParaRPr b="0" sz="1800"/>
          </a:p>
          <a:p>
            <a:pPr indent="0" lvl="0" marL="0" rtl="0" algn="just">
              <a:lnSpc>
                <a:spcPct val="100000"/>
              </a:lnSpc>
              <a:spcBef>
                <a:spcPts val="360"/>
              </a:spcBef>
              <a:spcAft>
                <a:spcPts val="0"/>
              </a:spcAft>
              <a:buNone/>
            </a:pPr>
            <a:r>
              <a:rPr b="0" lang="pt-PT" sz="1800"/>
              <a:t>Uczniowie powinni nauczyć się współpracy bez negatywnej rywalizacji. W tym celu można np. zaproponować uczniom zadania i gry, w których nie ma wyraźnych zwycięzców i przegranych, a liczy się osiągnięcie wspólnego celu.</a:t>
            </a:r>
            <a:endParaRPr b="0" sz="1800"/>
          </a:p>
          <a:p>
            <a:pPr indent="-215360" lvl="0" marL="343080" rtl="0" algn="just">
              <a:lnSpc>
                <a:spcPct val="100000"/>
              </a:lnSpc>
              <a:spcBef>
                <a:spcPts val="360"/>
              </a:spcBef>
              <a:spcAft>
                <a:spcPts val="0"/>
              </a:spcAft>
              <a:buClr>
                <a:schemeClr val="dk1"/>
              </a:buClr>
              <a:buSzPts val="2000"/>
              <a:buFont typeface="Arial"/>
              <a:buNone/>
            </a:pPr>
            <a:r>
              <a:t/>
            </a:r>
            <a:endParaRPr b="0" sz="1800"/>
          </a:p>
          <a:p>
            <a:pPr indent="0" lvl="0" marL="0" rtl="0" algn="just">
              <a:lnSpc>
                <a:spcPct val="100000"/>
              </a:lnSpc>
              <a:spcBef>
                <a:spcPts val="360"/>
              </a:spcBef>
              <a:spcAft>
                <a:spcPts val="0"/>
              </a:spcAft>
              <a:buNone/>
            </a:pPr>
            <a:r>
              <a:rPr b="0" lang="pt-PT" sz="1800"/>
              <a:t>Nauczyciele powinni inicjować gry i zadania, w których w równym stopniu mogą uczestniczyć wszyscy uczniowie. Należy zatem pamiętać również o tych uczniach, którzy mają ograniczone zdolności ruchowe, manualne czy intelektualne. </a:t>
            </a:r>
            <a:endParaRPr b="0" sz="1800"/>
          </a:p>
          <a:p>
            <a:pPr indent="0" lvl="0" marL="0" rtl="0" algn="just">
              <a:lnSpc>
                <a:spcPct val="100000"/>
              </a:lnSpc>
              <a:spcBef>
                <a:spcPts val="360"/>
              </a:spcBef>
              <a:spcAft>
                <a:spcPts val="0"/>
              </a:spcAft>
              <a:buClr>
                <a:schemeClr val="dk1"/>
              </a:buClr>
              <a:buFont typeface="Arial"/>
              <a:buNone/>
            </a:pPr>
            <a:r>
              <a:t/>
            </a:r>
            <a:endParaRPr b="0" sz="1800"/>
          </a:p>
          <a:p>
            <a:pPr indent="0" lvl="0" marL="0" rtl="0" algn="just">
              <a:lnSpc>
                <a:spcPct val="100000"/>
              </a:lnSpc>
              <a:spcBef>
                <a:spcPts val="360"/>
              </a:spcBef>
              <a:spcAft>
                <a:spcPts val="0"/>
              </a:spcAft>
              <a:buNone/>
            </a:pPr>
            <a:r>
              <a:rPr b="0" lang="pt-PT" sz="1800"/>
              <a:t>Nauczyciele powinni zwracać uwagę szczególnie na osoby wykluczane </a:t>
            </a:r>
            <a:endParaRPr b="0" sz="1800"/>
          </a:p>
          <a:p>
            <a:pPr indent="0" lvl="0" marL="0" rtl="0" algn="just">
              <a:lnSpc>
                <a:spcPct val="100000"/>
              </a:lnSpc>
              <a:spcBef>
                <a:spcPts val="360"/>
              </a:spcBef>
              <a:spcAft>
                <a:spcPts val="0"/>
              </a:spcAft>
              <a:buNone/>
            </a:pPr>
            <a:r>
              <a:rPr b="0" lang="pt-PT" sz="1800"/>
              <a:t>z grupy. Należy zadbać o to, aby przydzielać im istotne role i obowiązki w celu zminimalizowania ryzyka odrzucenia podczas gier i zadań grupowych.</a:t>
            </a:r>
            <a:endParaRPr b="0" sz="1800"/>
          </a:p>
          <a:p>
            <a:pPr indent="0" lvl="0" marL="0" rtl="0" algn="l">
              <a:lnSpc>
                <a:spcPct val="90000"/>
              </a:lnSpc>
              <a:spcBef>
                <a:spcPts val="370"/>
              </a:spcBef>
              <a:spcAft>
                <a:spcPts val="0"/>
              </a:spcAft>
              <a:buClr>
                <a:schemeClr val="dk1"/>
              </a:buClr>
              <a:buSzPts val="1850"/>
              <a:buNone/>
            </a:pPr>
            <a:r>
              <a:t/>
            </a:r>
            <a:endParaRPr sz="18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72"/>
          <p:cNvSpPr txBox="1"/>
          <p:nvPr>
            <p:ph type="title"/>
          </p:nvPr>
        </p:nvSpPr>
        <p:spPr>
          <a:xfrm>
            <a:off x="457200" y="296450"/>
            <a:ext cx="6657600" cy="1413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Font typeface="Arial"/>
              <a:buNone/>
            </a:pPr>
            <a:r>
              <a:rPr lang="pt-PT" sz="3628">
                <a:latin typeface="Calibri"/>
                <a:ea typeface="Calibri"/>
                <a:cs typeface="Calibri"/>
                <a:sym typeface="Calibri"/>
              </a:rPr>
              <a:t>ZACHOWANIA ANTYSPOŁECZNE -INTERWENCJA </a:t>
            </a:r>
            <a:endParaRPr sz="3740"/>
          </a:p>
        </p:txBody>
      </p:sp>
      <p:sp>
        <p:nvSpPr>
          <p:cNvPr id="498" name="Google Shape;498;p72"/>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just">
              <a:spcBef>
                <a:spcPts val="0"/>
              </a:spcBef>
              <a:spcAft>
                <a:spcPts val="0"/>
              </a:spcAft>
              <a:buClr>
                <a:schemeClr val="dk1"/>
              </a:buClr>
              <a:buNone/>
            </a:pPr>
            <a:r>
              <a:t/>
            </a:r>
            <a:endParaRPr sz="1600"/>
          </a:p>
          <a:p>
            <a:pPr indent="0" lvl="0" marL="0" rtl="0" algn="ctr">
              <a:spcBef>
                <a:spcPts val="0"/>
              </a:spcBef>
              <a:spcAft>
                <a:spcPts val="0"/>
              </a:spcAft>
              <a:buClr>
                <a:schemeClr val="dk1"/>
              </a:buClr>
              <a:buNone/>
            </a:pPr>
            <a:r>
              <a:rPr lang="pt-PT" sz="1600"/>
              <a:t>Sześć elementów strategii kompleksowego ogólnoszkolnego systemu wsparcia wobec zachowań antyspołecznych</a:t>
            </a:r>
            <a:endParaRPr sz="1600"/>
          </a:p>
          <a:p>
            <a:pPr indent="0" lvl="0" marL="0" rtl="0" algn="just">
              <a:spcBef>
                <a:spcPts val="0"/>
              </a:spcBef>
              <a:spcAft>
                <a:spcPts val="0"/>
              </a:spcAft>
              <a:buClr>
                <a:schemeClr val="dk1"/>
              </a:buClr>
              <a:buNone/>
            </a:pPr>
            <a:r>
              <a:t/>
            </a:r>
            <a:endParaRPr sz="1600"/>
          </a:p>
          <a:p>
            <a:pPr indent="0" lvl="0" marL="0" rtl="0" algn="just">
              <a:spcBef>
                <a:spcPts val="0"/>
              </a:spcBef>
              <a:spcAft>
                <a:spcPts val="0"/>
              </a:spcAft>
              <a:buClr>
                <a:schemeClr val="dk1"/>
              </a:buClr>
              <a:buNone/>
            </a:pPr>
            <a:r>
              <a:t/>
            </a:r>
            <a:endParaRPr sz="1600"/>
          </a:p>
          <a:p>
            <a:pPr indent="0" lvl="0" marL="0" rtl="0" algn="just">
              <a:spcBef>
                <a:spcPts val="0"/>
              </a:spcBef>
              <a:spcAft>
                <a:spcPts val="0"/>
              </a:spcAft>
              <a:buClr>
                <a:schemeClr val="dk1"/>
              </a:buClr>
              <a:buFont typeface="Arial"/>
              <a:buNone/>
            </a:pPr>
            <a:r>
              <a:rPr lang="pt-PT" sz="1600"/>
              <a:t>4)  Plan angażowania uczniów w działania prospołeczne.</a:t>
            </a:r>
            <a:endParaRPr b="0" sz="1600"/>
          </a:p>
          <a:p>
            <a:pPr indent="0" lvl="0" marL="0" rtl="0" algn="just">
              <a:spcBef>
                <a:spcPts val="0"/>
              </a:spcBef>
              <a:spcAft>
                <a:spcPts val="0"/>
              </a:spcAft>
              <a:buClr>
                <a:schemeClr val="dk1"/>
              </a:buClr>
              <a:buFont typeface="Arial"/>
              <a:buNone/>
            </a:pPr>
            <a:r>
              <a:rPr lang="pt-PT" sz="1600"/>
              <a:t> </a:t>
            </a:r>
            <a:endParaRPr b="0" sz="1600"/>
          </a:p>
          <a:p>
            <a:pPr indent="0" lvl="0" marL="0" rtl="0" algn="just">
              <a:spcBef>
                <a:spcPts val="0"/>
              </a:spcBef>
              <a:spcAft>
                <a:spcPts val="0"/>
              </a:spcAft>
              <a:buClr>
                <a:schemeClr val="dk1"/>
              </a:buClr>
              <a:buFont typeface="Arial"/>
              <a:buNone/>
            </a:pPr>
            <a:r>
              <a:t/>
            </a:r>
            <a:endParaRPr b="0" sz="1600"/>
          </a:p>
          <a:p>
            <a:pPr indent="0" lvl="0" marL="0" rtl="0" algn="just">
              <a:spcBef>
                <a:spcPts val="0"/>
              </a:spcBef>
              <a:spcAft>
                <a:spcPts val="0"/>
              </a:spcAft>
              <a:buClr>
                <a:schemeClr val="dk1"/>
              </a:buClr>
              <a:buFont typeface="Arial"/>
              <a:buNone/>
            </a:pPr>
            <a:r>
              <a:rPr lang="pt-PT" sz="1600"/>
              <a:t>5) Jasne określenie konsekwencji naruszania obowiązujących zasad i reguł funkcjonowania społecznego.</a:t>
            </a:r>
            <a:endParaRPr b="0" sz="1600"/>
          </a:p>
          <a:p>
            <a:pPr indent="0" lvl="0" marL="0" rtl="0" algn="just">
              <a:spcBef>
                <a:spcPts val="0"/>
              </a:spcBef>
              <a:spcAft>
                <a:spcPts val="0"/>
              </a:spcAft>
              <a:buClr>
                <a:schemeClr val="dk1"/>
              </a:buClr>
              <a:buFont typeface="Arial"/>
              <a:buNone/>
            </a:pPr>
            <a:r>
              <a:t/>
            </a:r>
            <a:endParaRPr b="0" sz="1600"/>
          </a:p>
          <a:p>
            <a:pPr indent="0" lvl="0" marL="0" rtl="0" algn="just">
              <a:spcBef>
                <a:spcPts val="0"/>
              </a:spcBef>
              <a:spcAft>
                <a:spcPts val="0"/>
              </a:spcAft>
              <a:buClr>
                <a:schemeClr val="dk1"/>
              </a:buClr>
              <a:buFont typeface="Arial"/>
              <a:buNone/>
            </a:pPr>
            <a:r>
              <a:rPr lang="pt-PT" sz="1600"/>
              <a:t> </a:t>
            </a:r>
            <a:endParaRPr b="0" sz="1600"/>
          </a:p>
          <a:p>
            <a:pPr indent="0" lvl="0" marL="0" rtl="0" algn="just">
              <a:spcBef>
                <a:spcPts val="910"/>
              </a:spcBef>
              <a:spcAft>
                <a:spcPts val="0"/>
              </a:spcAft>
              <a:buClr>
                <a:schemeClr val="dk1"/>
              </a:buClr>
              <a:buFont typeface="Arial"/>
              <a:buNone/>
            </a:pPr>
            <a:r>
              <a:rPr lang="pt-PT" sz="1600"/>
              <a:t>6) Stałe diagnozowanie potrzeb oraz ewaluacja podejmowanych działań. </a:t>
            </a:r>
            <a:endParaRPr sz="1550"/>
          </a:p>
          <a:p>
            <a:pPr indent="0" lvl="0" marL="0" rtl="0" algn="l">
              <a:lnSpc>
                <a:spcPct val="80000"/>
              </a:lnSpc>
              <a:spcBef>
                <a:spcPts val="910"/>
              </a:spcBef>
              <a:spcAft>
                <a:spcPts val="0"/>
              </a:spcAft>
              <a:buClr>
                <a:schemeClr val="dk1"/>
              </a:buClr>
              <a:buSzPts val="1550"/>
              <a:buNone/>
            </a:pPr>
            <a:r>
              <a:t/>
            </a:r>
            <a:endParaRPr sz="155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73"/>
          <p:cNvSpPr txBox="1"/>
          <p:nvPr>
            <p:ph type="title"/>
          </p:nvPr>
        </p:nvSpPr>
        <p:spPr>
          <a:xfrm>
            <a:off x="457200" y="326100"/>
            <a:ext cx="6124200" cy="12057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dk1"/>
              </a:buClr>
              <a:buFont typeface="Arial"/>
              <a:buNone/>
            </a:pPr>
            <a:r>
              <a:rPr lang="pt-PT"/>
              <a:t>ZACHOWANIA ANTYSPOŁECZNE</a:t>
            </a:r>
            <a:br>
              <a:rPr b="0" lang="pt-PT" sz="1800">
                <a:solidFill>
                  <a:schemeClr val="dk1"/>
                </a:solidFill>
              </a:rPr>
            </a:br>
            <a:r>
              <a:rPr lang="pt-PT"/>
              <a:t>INTERWENCJA </a:t>
            </a:r>
            <a:endParaRPr/>
          </a:p>
        </p:txBody>
      </p:sp>
      <p:sp>
        <p:nvSpPr>
          <p:cNvPr id="504" name="Google Shape;504;p73"/>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None/>
            </a:pPr>
            <a:r>
              <a:rPr b="0" lang="pt-PT" sz="1800"/>
              <a:t>Działania nauczycieli w zakresie promowania szkolnej kultury bezpieczeństwa: </a:t>
            </a:r>
            <a:endParaRPr b="0" sz="1800"/>
          </a:p>
          <a:p>
            <a:pPr indent="-329660" lvl="0" marL="343080" rtl="0" algn="just">
              <a:lnSpc>
                <a:spcPct val="90000"/>
              </a:lnSpc>
              <a:spcBef>
                <a:spcPts val="1001"/>
              </a:spcBef>
              <a:spcAft>
                <a:spcPts val="0"/>
              </a:spcAft>
              <a:buSzPts val="1800"/>
              <a:buChar char="➢"/>
            </a:pPr>
            <a:r>
              <a:rPr b="0" lang="pt-PT" sz="1800"/>
              <a:t>indywidualne podejście do każdego ucznia;</a:t>
            </a:r>
            <a:endParaRPr b="0" sz="1800"/>
          </a:p>
          <a:p>
            <a:pPr indent="-329660" lvl="0" marL="343080" rtl="0" algn="just">
              <a:lnSpc>
                <a:spcPct val="90000"/>
              </a:lnSpc>
              <a:spcBef>
                <a:spcPts val="1001"/>
              </a:spcBef>
              <a:spcAft>
                <a:spcPts val="0"/>
              </a:spcAft>
              <a:buSzPts val="1800"/>
              <a:buChar char="➢"/>
            </a:pPr>
            <a:r>
              <a:rPr b="0" lang="pt-PT" sz="1800"/>
              <a:t>zapewnienie uczniom możliwości uczestniczenia </a:t>
            </a:r>
            <a:endParaRPr b="0" sz="1800"/>
          </a:p>
          <a:p>
            <a:pPr indent="-329660" lvl="0" marL="343080" rtl="0" algn="just">
              <a:lnSpc>
                <a:spcPct val="90000"/>
              </a:lnSpc>
              <a:spcBef>
                <a:spcPts val="1001"/>
              </a:spcBef>
              <a:spcAft>
                <a:spcPts val="0"/>
              </a:spcAft>
              <a:buSzPts val="1800"/>
              <a:buChar char="➢"/>
            </a:pPr>
            <a:r>
              <a:rPr b="0" lang="pt-PT" sz="1800"/>
              <a:t>w dodatkowych zajęciach; </a:t>
            </a:r>
            <a:endParaRPr b="0" sz="1800"/>
          </a:p>
          <a:p>
            <a:pPr indent="-329660" lvl="0" marL="343080" rtl="0" algn="just">
              <a:lnSpc>
                <a:spcPct val="90000"/>
              </a:lnSpc>
              <a:spcBef>
                <a:spcPts val="1001"/>
              </a:spcBef>
              <a:spcAft>
                <a:spcPts val="0"/>
              </a:spcAft>
              <a:buSzPts val="1800"/>
              <a:buChar char="➢"/>
            </a:pPr>
            <a:r>
              <a:rPr b="0" lang="pt-PT" sz="1800"/>
              <a:t>szacunek wobec odmiennych poglądów, stanowisk, predyspozycji </a:t>
            </a:r>
            <a:endParaRPr b="0" sz="1800"/>
          </a:p>
          <a:p>
            <a:pPr indent="0" lvl="0" marL="457200" rtl="0" algn="just">
              <a:lnSpc>
                <a:spcPct val="90000"/>
              </a:lnSpc>
              <a:spcBef>
                <a:spcPts val="1001"/>
              </a:spcBef>
              <a:spcAft>
                <a:spcPts val="0"/>
              </a:spcAft>
              <a:buNone/>
            </a:pPr>
            <a:r>
              <a:rPr b="0" lang="pt-PT" sz="1800"/>
              <a:t>i orientacji;</a:t>
            </a:r>
            <a:endParaRPr b="0" sz="1800"/>
          </a:p>
          <a:p>
            <a:pPr indent="-329660" lvl="0" marL="343080" rtl="0" algn="just">
              <a:lnSpc>
                <a:spcPct val="90000"/>
              </a:lnSpc>
              <a:spcBef>
                <a:spcPts val="1001"/>
              </a:spcBef>
              <a:spcAft>
                <a:spcPts val="0"/>
              </a:spcAft>
              <a:buSzPts val="1800"/>
              <a:buChar char="➢"/>
            </a:pPr>
            <a:r>
              <a:rPr b="0" lang="pt-PT" sz="1800"/>
              <a:t>docenianie różnic kulturowych i etnicznych; </a:t>
            </a:r>
            <a:endParaRPr b="0" sz="1800"/>
          </a:p>
          <a:p>
            <a:pPr indent="-329660" lvl="0" marL="343080" rtl="0" algn="just">
              <a:lnSpc>
                <a:spcPct val="90000"/>
              </a:lnSpc>
              <a:spcBef>
                <a:spcPts val="1001"/>
              </a:spcBef>
              <a:spcAft>
                <a:spcPts val="0"/>
              </a:spcAft>
              <a:buSzPts val="1800"/>
              <a:buChar char="➢"/>
            </a:pPr>
            <a:r>
              <a:rPr b="0" lang="pt-PT" sz="1800"/>
              <a:t>dostosowanie wymagań szkolnych do możliwości uczniów;</a:t>
            </a:r>
            <a:endParaRPr b="0" sz="1800"/>
          </a:p>
          <a:p>
            <a:pPr indent="-329660" lvl="0" marL="343080" rtl="0" algn="just">
              <a:lnSpc>
                <a:spcPct val="90000"/>
              </a:lnSpc>
              <a:spcBef>
                <a:spcPts val="1001"/>
              </a:spcBef>
              <a:spcAft>
                <a:spcPts val="0"/>
              </a:spcAft>
              <a:buSzPts val="1800"/>
              <a:buChar char="➢"/>
            </a:pPr>
            <a:r>
              <a:rPr b="0" lang="pt-PT" sz="1800"/>
              <a:t>podejmowanie działań profilaktycznych</a:t>
            </a:r>
            <a:endParaRPr b="0" sz="1800"/>
          </a:p>
          <a:p>
            <a:pPr indent="-329660" lvl="0" marL="343080" rtl="0" algn="just">
              <a:lnSpc>
                <a:spcPct val="90000"/>
              </a:lnSpc>
              <a:spcBef>
                <a:spcPts val="1001"/>
              </a:spcBef>
              <a:spcAft>
                <a:spcPts val="0"/>
              </a:spcAft>
              <a:buSzPts val="1800"/>
              <a:buChar char="➢"/>
            </a:pPr>
            <a:r>
              <a:rPr b="0" lang="pt-PT" sz="1800"/>
              <a:t>i interwencyjnych w celu wyeliminowania aktów przemocy. </a:t>
            </a:r>
            <a:endParaRPr b="0" sz="18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74"/>
          <p:cNvSpPr txBox="1"/>
          <p:nvPr>
            <p:ph type="title"/>
          </p:nvPr>
        </p:nvSpPr>
        <p:spPr>
          <a:xfrm>
            <a:off x="457200" y="152725"/>
            <a:ext cx="6213000" cy="1371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ZACHOWANIA ANTYSPOŁECZNE</a:t>
            </a:r>
            <a:br>
              <a:rPr lang="pt-PT">
                <a:solidFill>
                  <a:schemeClr val="dk1"/>
                </a:solidFill>
                <a:latin typeface="Calibri"/>
                <a:ea typeface="Calibri"/>
                <a:cs typeface="Calibri"/>
                <a:sym typeface="Calibri"/>
              </a:rPr>
            </a:br>
            <a:r>
              <a:rPr lang="pt-PT">
                <a:latin typeface="Calibri"/>
                <a:ea typeface="Calibri"/>
                <a:cs typeface="Calibri"/>
                <a:sym typeface="Calibri"/>
              </a:rPr>
              <a:t>INTERWENCJA</a:t>
            </a:r>
            <a:endParaRPr>
              <a:latin typeface="Calibri"/>
              <a:ea typeface="Calibri"/>
              <a:cs typeface="Calibri"/>
              <a:sym typeface="Calibri"/>
            </a:endParaRPr>
          </a:p>
        </p:txBody>
      </p:sp>
      <p:sp>
        <p:nvSpPr>
          <p:cNvPr id="510" name="Google Shape;510;p74"/>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a:t>Opracowanie zasad obowiązujących w klasie </a:t>
            </a:r>
            <a:endParaRPr/>
          </a:p>
          <a:p>
            <a:pPr indent="0" lvl="0" marL="0" rtl="0" algn="just">
              <a:spcBef>
                <a:spcPts val="1001"/>
              </a:spcBef>
              <a:spcAft>
                <a:spcPts val="0"/>
              </a:spcAft>
              <a:buClr>
                <a:schemeClr val="dk1"/>
              </a:buClr>
              <a:buFont typeface="Arial"/>
              <a:buNone/>
            </a:pPr>
            <a:r>
              <a:rPr b="0" lang="pt-PT"/>
              <a:t>Jasno określone zasady obowiązujące w klasie mogą zapobiec wielu problemom.  Należy pamiętać, że jeżeli uczniowie zostaną zaangażowani w ich stworzenie, to sami częściej będą ich przestrzegać.</a:t>
            </a:r>
            <a:endParaRPr b="0"/>
          </a:p>
          <a:p>
            <a:pPr indent="0" lvl="0" marL="0" rtl="0" algn="just">
              <a:spcBef>
                <a:spcPts val="1001"/>
              </a:spcBef>
              <a:spcAft>
                <a:spcPts val="0"/>
              </a:spcAft>
              <a:buClr>
                <a:schemeClr val="dk1"/>
              </a:buClr>
              <a:buFont typeface="Arial"/>
              <a:buNone/>
            </a:pPr>
            <a:r>
              <a:t/>
            </a:r>
            <a:endParaRPr b="0"/>
          </a:p>
          <a:p>
            <a:pPr indent="0" lvl="0" marL="0" rtl="0" algn="just">
              <a:spcBef>
                <a:spcPts val="1001"/>
              </a:spcBef>
              <a:spcAft>
                <a:spcPts val="0"/>
              </a:spcAft>
              <a:buClr>
                <a:schemeClr val="dk1"/>
              </a:buClr>
              <a:buFont typeface="Arial"/>
              <a:buNone/>
            </a:pPr>
            <a:r>
              <a:rPr lang="pt-PT"/>
              <a:t>Nauczanie zasad obowiązujących w klasie </a:t>
            </a:r>
            <a:endParaRPr/>
          </a:p>
          <a:p>
            <a:pPr indent="0" lvl="0" marL="0" rtl="0" algn="just">
              <a:spcBef>
                <a:spcPts val="1001"/>
              </a:spcBef>
              <a:spcAft>
                <a:spcPts val="0"/>
              </a:spcAft>
              <a:buClr>
                <a:schemeClr val="dk1"/>
              </a:buClr>
              <a:buNone/>
            </a:pPr>
            <a:r>
              <a:rPr b="0" lang="pt-PT"/>
              <a:t>Stworzenie zasad to dopiero początek. Po ich ustaleniu należy wraz z uczniami zamieścić je w widocznym miejscu w klasie </a:t>
            </a:r>
            <a:endParaRPr b="0"/>
          </a:p>
          <a:p>
            <a:pPr indent="0" lvl="0" marL="0" rtl="0" algn="just">
              <a:spcBef>
                <a:spcPts val="1001"/>
              </a:spcBef>
              <a:spcAft>
                <a:spcPts val="0"/>
              </a:spcAft>
              <a:buClr>
                <a:schemeClr val="dk1"/>
              </a:buClr>
              <a:buFont typeface="Arial"/>
              <a:buNone/>
            </a:pPr>
            <a:r>
              <a:rPr b="0" lang="pt-PT"/>
              <a:t>i regularnie o nich przypominać. </a:t>
            </a:r>
            <a:endParaRPr b="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75"/>
          <p:cNvSpPr txBox="1"/>
          <p:nvPr>
            <p:ph type="title"/>
          </p:nvPr>
        </p:nvSpPr>
        <p:spPr>
          <a:xfrm>
            <a:off x="457200" y="152725"/>
            <a:ext cx="6480000" cy="1371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Font typeface="Arial"/>
              <a:buNone/>
            </a:pPr>
            <a:r>
              <a:rPr lang="pt-PT" sz="3640">
                <a:latin typeface="Calibri"/>
                <a:ea typeface="Calibri"/>
                <a:cs typeface="Calibri"/>
                <a:sym typeface="Calibri"/>
              </a:rPr>
              <a:t>ZACHOWANIA ANTYSPOŁECZNE</a:t>
            </a:r>
            <a:br>
              <a:rPr lang="pt-PT" sz="3640">
                <a:solidFill>
                  <a:schemeClr val="dk1"/>
                </a:solidFill>
                <a:latin typeface="Calibri"/>
                <a:ea typeface="Calibri"/>
                <a:cs typeface="Calibri"/>
                <a:sym typeface="Calibri"/>
              </a:rPr>
            </a:br>
            <a:r>
              <a:rPr lang="pt-PT" sz="3640">
                <a:latin typeface="Calibri"/>
                <a:ea typeface="Calibri"/>
                <a:cs typeface="Calibri"/>
                <a:sym typeface="Calibri"/>
              </a:rPr>
              <a:t>INTERWENCJA</a:t>
            </a:r>
            <a:endParaRPr sz="4040"/>
          </a:p>
        </p:txBody>
      </p:sp>
      <p:sp>
        <p:nvSpPr>
          <p:cNvPr id="516" name="Google Shape;516;p75"/>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a:p>
            <a:pPr indent="0" lvl="0" marL="0" rtl="0" algn="l">
              <a:spcBef>
                <a:spcPts val="0"/>
              </a:spcBef>
              <a:spcAft>
                <a:spcPts val="0"/>
              </a:spcAft>
              <a:buClr>
                <a:schemeClr val="dk1"/>
              </a:buClr>
              <a:buFont typeface="Arial"/>
              <a:buNone/>
            </a:pPr>
            <a:r>
              <a:rPr lang="pt-PT"/>
              <a:t>Pozytywna dyscyplina w klasie </a:t>
            </a:r>
            <a:endParaRPr b="0"/>
          </a:p>
          <a:p>
            <a:pPr indent="0" lvl="0" marL="0" rtl="0" algn="just">
              <a:spcBef>
                <a:spcPts val="1001"/>
              </a:spcBef>
              <a:spcAft>
                <a:spcPts val="0"/>
              </a:spcAft>
              <a:buClr>
                <a:schemeClr val="dk1"/>
              </a:buClr>
              <a:buFont typeface="Arial"/>
              <a:buNone/>
            </a:pPr>
            <a:r>
              <a:rPr b="0" lang="pt-PT"/>
              <a:t>Nauczyciele powinni budować środowisko klasowe, w którym pozytywne interakcje są normą, a kary są zminimalizowane. Badania wykazują, że środowisko oparte na przymusie lub karze w rzeczywistości promuje zachowania antyspołeczne.</a:t>
            </a:r>
            <a:endParaRPr sz="180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76"/>
          <p:cNvSpPr txBox="1"/>
          <p:nvPr>
            <p:ph type="title"/>
          </p:nvPr>
        </p:nvSpPr>
        <p:spPr>
          <a:xfrm>
            <a:off x="457200" y="152725"/>
            <a:ext cx="7260600" cy="1371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Font typeface="Arial"/>
              <a:buNone/>
            </a:pPr>
            <a:r>
              <a:rPr lang="pt-PT" sz="3675">
                <a:latin typeface="Calibri"/>
                <a:ea typeface="Calibri"/>
                <a:cs typeface="Calibri"/>
                <a:sym typeface="Calibri"/>
              </a:rPr>
              <a:t>ZACHOWANIA ANTYSPOŁECZNE</a:t>
            </a:r>
            <a:br>
              <a:rPr lang="pt-PT" sz="3675">
                <a:solidFill>
                  <a:schemeClr val="dk1"/>
                </a:solidFill>
                <a:latin typeface="Calibri"/>
                <a:ea typeface="Calibri"/>
                <a:cs typeface="Calibri"/>
                <a:sym typeface="Calibri"/>
              </a:rPr>
            </a:br>
            <a:r>
              <a:rPr lang="pt-PT" sz="3675">
                <a:latin typeface="Calibri"/>
                <a:ea typeface="Calibri"/>
                <a:cs typeface="Calibri"/>
                <a:sym typeface="Calibri"/>
              </a:rPr>
              <a:t>INTERWENCJA</a:t>
            </a:r>
            <a:endParaRPr sz="3640"/>
          </a:p>
        </p:txBody>
      </p:sp>
      <p:sp>
        <p:nvSpPr>
          <p:cNvPr id="522" name="Google Shape;522;p76"/>
          <p:cNvSpPr txBox="1"/>
          <p:nvPr>
            <p:ph idx="1" type="body"/>
          </p:nvPr>
        </p:nvSpPr>
        <p:spPr>
          <a:xfrm>
            <a:off x="457200" y="1413101"/>
            <a:ext cx="7620000" cy="47130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940"/>
              </a:spcBef>
              <a:spcAft>
                <a:spcPts val="0"/>
              </a:spcAft>
              <a:buClr>
                <a:schemeClr val="dk1"/>
              </a:buClr>
              <a:buSzPts val="1700"/>
              <a:buNone/>
            </a:pPr>
            <a:r>
              <a:t/>
            </a:r>
            <a:endParaRPr sz="1800"/>
          </a:p>
          <a:p>
            <a:pPr indent="0" lvl="0" marL="0" rtl="0" algn="l">
              <a:lnSpc>
                <a:spcPct val="100000"/>
              </a:lnSpc>
              <a:spcBef>
                <a:spcPts val="0"/>
              </a:spcBef>
              <a:spcAft>
                <a:spcPts val="0"/>
              </a:spcAft>
              <a:buClr>
                <a:schemeClr val="dk1"/>
              </a:buClr>
              <a:buFont typeface="Arial"/>
              <a:buNone/>
            </a:pPr>
            <a:r>
              <a:rPr lang="pt-PT" sz="1800"/>
              <a:t>Nauczanie klasowej rutyny </a:t>
            </a:r>
            <a:endParaRPr b="0" sz="1800"/>
          </a:p>
          <a:p>
            <a:pPr indent="0" lvl="0" marL="0" rtl="0" algn="just">
              <a:lnSpc>
                <a:spcPct val="100000"/>
              </a:lnSpc>
              <a:spcBef>
                <a:spcPts val="941"/>
              </a:spcBef>
              <a:spcAft>
                <a:spcPts val="0"/>
              </a:spcAft>
              <a:buClr>
                <a:schemeClr val="dk1"/>
              </a:buClr>
              <a:buFont typeface="Arial"/>
              <a:buNone/>
            </a:pPr>
            <a:r>
              <a:rPr b="0" lang="pt-PT" sz="1800"/>
              <a:t>Dla uczniów przejawiających zachowania antyspołeczne zalecane są klasy z uporządkowanymi schematami postępowania i jasnymi procedurami. Należy ustalić rutynę dla uczniów i określić oczekiwania dotyczące procedur obowiązujących w klasie (np. rozpoczynania pracy, przychodzenia i wychodzenia, wykonywania zadań, określenie postępowania po wykonaniu zadań oraz przechodzenia od jednego zadania lub obszaru tematycznego do następnego).</a:t>
            </a:r>
            <a:endParaRPr b="0" sz="1800"/>
          </a:p>
          <a:p>
            <a:pPr indent="0" lvl="0" marL="0" rtl="0" algn="just">
              <a:lnSpc>
                <a:spcPct val="100000"/>
              </a:lnSpc>
              <a:spcBef>
                <a:spcPts val="941"/>
              </a:spcBef>
              <a:spcAft>
                <a:spcPts val="0"/>
              </a:spcAft>
              <a:buClr>
                <a:schemeClr val="dk1"/>
              </a:buClr>
              <a:buFont typeface="Arial"/>
              <a:buNone/>
            </a:pPr>
            <a:r>
              <a:t/>
            </a:r>
            <a:endParaRPr b="0" sz="1800"/>
          </a:p>
          <a:p>
            <a:pPr indent="0" lvl="0" marL="0" rtl="0" algn="just">
              <a:lnSpc>
                <a:spcPct val="100000"/>
              </a:lnSpc>
              <a:spcBef>
                <a:spcPts val="941"/>
              </a:spcBef>
              <a:spcAft>
                <a:spcPts val="0"/>
              </a:spcAft>
              <a:buClr>
                <a:schemeClr val="dk1"/>
              </a:buClr>
              <a:buFont typeface="Arial"/>
              <a:buNone/>
            </a:pPr>
            <a:r>
              <a:rPr lang="pt-PT" sz="1800"/>
              <a:t>Organizowanie spotkań w sali lekcyjnej</a:t>
            </a:r>
            <a:endParaRPr b="0" sz="1800"/>
          </a:p>
          <a:p>
            <a:pPr indent="0" lvl="0" marL="0" rtl="0" algn="just">
              <a:lnSpc>
                <a:spcPct val="100000"/>
              </a:lnSpc>
              <a:spcBef>
                <a:spcPts val="941"/>
              </a:spcBef>
              <a:spcAft>
                <a:spcPts val="0"/>
              </a:spcAft>
              <a:buClr>
                <a:schemeClr val="dk1"/>
              </a:buClr>
              <a:buFont typeface="Arial"/>
              <a:buNone/>
            </a:pPr>
            <a:r>
              <a:rPr b="0" lang="pt-PT" sz="1800"/>
              <a:t>Spotkania w klasie są użytecznym sposobem promowania pozytywnej atmosfery w klasie. Zachęcają one do efektywnej komunikacji między nauczycielem a uczniami, a także stwarzają dobrą okazję do przypominania uczniom o różnicach indywidualnych. Spotkania muszą odbywać się regularnie, a uczniowie powinni być angażowani w ustalanie ich planu czy przebiegu.</a:t>
            </a:r>
            <a:endParaRPr sz="18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77"/>
          <p:cNvSpPr txBox="1"/>
          <p:nvPr>
            <p:ph type="title"/>
          </p:nvPr>
        </p:nvSpPr>
        <p:spPr>
          <a:xfrm>
            <a:off x="457200" y="276700"/>
            <a:ext cx="6341400" cy="13539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Font typeface="Arial"/>
              <a:buNone/>
            </a:pPr>
            <a:r>
              <a:rPr lang="pt-PT" sz="3675">
                <a:latin typeface="Calibri"/>
                <a:ea typeface="Calibri"/>
                <a:cs typeface="Calibri"/>
                <a:sym typeface="Calibri"/>
              </a:rPr>
              <a:t>ZACHOWANIA ANTYSPOŁECZNE</a:t>
            </a:r>
            <a:br>
              <a:rPr lang="pt-PT" sz="3675">
                <a:solidFill>
                  <a:schemeClr val="dk1"/>
                </a:solidFill>
                <a:latin typeface="Calibri"/>
                <a:ea typeface="Calibri"/>
                <a:cs typeface="Calibri"/>
                <a:sym typeface="Calibri"/>
              </a:rPr>
            </a:br>
            <a:r>
              <a:rPr lang="pt-PT" sz="3675">
                <a:latin typeface="Calibri"/>
                <a:ea typeface="Calibri"/>
                <a:cs typeface="Calibri"/>
                <a:sym typeface="Calibri"/>
              </a:rPr>
              <a:t>INTERWENCJA</a:t>
            </a:r>
            <a:endParaRPr sz="3640"/>
          </a:p>
        </p:txBody>
      </p:sp>
      <p:sp>
        <p:nvSpPr>
          <p:cNvPr id="528" name="Google Shape;528;p77"/>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None/>
            </a:pPr>
            <a:r>
              <a:t/>
            </a:r>
            <a:endParaRPr sz="1800"/>
          </a:p>
          <a:p>
            <a:pPr indent="0" lvl="0" marL="0" rtl="0" algn="l">
              <a:spcBef>
                <a:spcPts val="0"/>
              </a:spcBef>
              <a:spcAft>
                <a:spcPts val="0"/>
              </a:spcAft>
              <a:buClr>
                <a:schemeClr val="dk1"/>
              </a:buClr>
              <a:buFont typeface="Arial"/>
              <a:buNone/>
            </a:pPr>
            <a:r>
              <a:rPr lang="pt-PT" sz="1800"/>
              <a:t>Dbanie o komunikację z rodzicami </a:t>
            </a:r>
            <a:endParaRPr b="0" sz="1800"/>
          </a:p>
          <a:p>
            <a:pPr indent="0" lvl="0" marL="0" rtl="0" algn="just">
              <a:spcBef>
                <a:spcPts val="1001"/>
              </a:spcBef>
              <a:spcAft>
                <a:spcPts val="0"/>
              </a:spcAft>
              <a:buClr>
                <a:schemeClr val="dk1"/>
              </a:buClr>
              <a:buFont typeface="Arial"/>
              <a:buNone/>
            </a:pPr>
            <a:r>
              <a:rPr b="0" lang="pt-PT" sz="1800"/>
              <a:t>Utrzymywanie ścisłego kontaktu między szkołą a domem może zapobiec nieporozumieniom. Jednym ze sposobów jest użycie "książki komunikacyjnej" do przeglądania wydarzeń dnia i dzielenia się informacjami. Książka ta powinna być starannie zaprojektowana, tak aby była łatwa w użyciu i zrozumiała.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78"/>
          <p:cNvSpPr txBox="1"/>
          <p:nvPr>
            <p:ph type="title"/>
          </p:nvPr>
        </p:nvSpPr>
        <p:spPr>
          <a:xfrm>
            <a:off x="457200" y="152725"/>
            <a:ext cx="6430500" cy="1371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Font typeface="Arial"/>
              <a:buNone/>
            </a:pPr>
            <a:r>
              <a:rPr lang="pt-PT" sz="3575">
                <a:latin typeface="Calibri"/>
                <a:ea typeface="Calibri"/>
                <a:cs typeface="Calibri"/>
                <a:sym typeface="Calibri"/>
              </a:rPr>
              <a:t>ZACHOWANIA ANTYSPOŁECZNE</a:t>
            </a:r>
            <a:br>
              <a:rPr lang="pt-PT" sz="3575">
                <a:solidFill>
                  <a:schemeClr val="dk1"/>
                </a:solidFill>
                <a:latin typeface="Calibri"/>
                <a:ea typeface="Calibri"/>
                <a:cs typeface="Calibri"/>
                <a:sym typeface="Calibri"/>
              </a:rPr>
            </a:br>
            <a:r>
              <a:rPr lang="pt-PT" sz="3575">
                <a:latin typeface="Calibri"/>
                <a:ea typeface="Calibri"/>
                <a:cs typeface="Calibri"/>
                <a:sym typeface="Calibri"/>
              </a:rPr>
              <a:t>INTERWENCJA</a:t>
            </a:r>
            <a:endParaRPr sz="3540"/>
          </a:p>
        </p:txBody>
      </p:sp>
      <p:sp>
        <p:nvSpPr>
          <p:cNvPr id="534" name="Google Shape;534;p78"/>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None/>
            </a:pPr>
            <a:r>
              <a:t/>
            </a:r>
            <a:endParaRPr/>
          </a:p>
          <a:p>
            <a:pPr indent="0" lvl="0" marL="0" rtl="0" algn="l">
              <a:spcBef>
                <a:spcPts val="0"/>
              </a:spcBef>
              <a:spcAft>
                <a:spcPts val="0"/>
              </a:spcAft>
              <a:buClr>
                <a:schemeClr val="dk1"/>
              </a:buClr>
              <a:buFont typeface="Arial"/>
              <a:buNone/>
            </a:pPr>
            <a:r>
              <a:rPr lang="pt-PT"/>
              <a:t>Nauczanie umiejętności społecznych </a:t>
            </a:r>
            <a:endParaRPr b="0"/>
          </a:p>
          <a:p>
            <a:pPr indent="0" lvl="0" marL="0" rtl="0" algn="just">
              <a:spcBef>
                <a:spcPts val="1001"/>
              </a:spcBef>
              <a:spcAft>
                <a:spcPts val="0"/>
              </a:spcAft>
              <a:buClr>
                <a:schemeClr val="dk1"/>
              </a:buClr>
              <a:buFont typeface="Arial"/>
              <a:buNone/>
            </a:pPr>
            <a:r>
              <a:rPr b="0" lang="pt-PT"/>
              <a:t>Głównym celem kształtowania umiejętności społecznych jest nauczanie zachowań akceptowanych społecznie, które pomagają uczniom funkcjonować w grupie rówieśniczej, wśród nauczycieli oraz zapewnią im umiejętności interpersonalne na całe życie. </a:t>
            </a:r>
            <a:endParaRPr/>
          </a:p>
          <a:p>
            <a:pPr indent="0" lvl="0" marL="0" rtl="0" algn="l">
              <a:lnSpc>
                <a:spcPct val="100000"/>
              </a:lnSpc>
              <a:spcBef>
                <a:spcPts val="1000"/>
              </a:spcBef>
              <a:spcAft>
                <a:spcPts val="0"/>
              </a:spcAft>
              <a:buClr>
                <a:schemeClr val="dk1"/>
              </a:buClr>
              <a:buSzPts val="2000"/>
              <a:buNone/>
            </a:pPr>
            <a:r>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79"/>
          <p:cNvSpPr txBox="1"/>
          <p:nvPr>
            <p:ph type="title"/>
          </p:nvPr>
        </p:nvSpPr>
        <p:spPr>
          <a:xfrm>
            <a:off x="457200" y="152725"/>
            <a:ext cx="6440400" cy="1371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Font typeface="Arial"/>
              <a:buNone/>
            </a:pPr>
            <a:r>
              <a:rPr lang="pt-PT" sz="3675">
                <a:latin typeface="Calibri"/>
                <a:ea typeface="Calibri"/>
                <a:cs typeface="Calibri"/>
                <a:sym typeface="Calibri"/>
              </a:rPr>
              <a:t>ZACHOWANIA ANTYSPOŁECZNE</a:t>
            </a:r>
            <a:br>
              <a:rPr lang="pt-PT" sz="3675">
                <a:solidFill>
                  <a:schemeClr val="dk1"/>
                </a:solidFill>
                <a:latin typeface="Calibri"/>
                <a:ea typeface="Calibri"/>
                <a:cs typeface="Calibri"/>
                <a:sym typeface="Calibri"/>
              </a:rPr>
            </a:br>
            <a:r>
              <a:rPr lang="pt-PT" sz="3675">
                <a:latin typeface="Calibri"/>
                <a:ea typeface="Calibri"/>
                <a:cs typeface="Calibri"/>
                <a:sym typeface="Calibri"/>
              </a:rPr>
              <a:t>INTERWENCJA</a:t>
            </a:r>
            <a:endParaRPr sz="3640"/>
          </a:p>
        </p:txBody>
      </p:sp>
      <p:sp>
        <p:nvSpPr>
          <p:cNvPr id="540" name="Google Shape;540;p79"/>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None/>
            </a:pPr>
            <a:r>
              <a:t/>
            </a:r>
            <a:endParaRPr/>
          </a:p>
          <a:p>
            <a:pPr indent="0" lvl="0" marL="0" rtl="0" algn="l">
              <a:spcBef>
                <a:spcPts val="0"/>
              </a:spcBef>
              <a:spcAft>
                <a:spcPts val="0"/>
              </a:spcAft>
              <a:buClr>
                <a:schemeClr val="dk1"/>
              </a:buClr>
              <a:buFont typeface="Arial"/>
              <a:buNone/>
            </a:pPr>
            <a:r>
              <a:rPr lang="pt-PT"/>
              <a:t>Nauczanie poprzez opowiadania o tematyce społecznej</a:t>
            </a:r>
            <a:endParaRPr b="0"/>
          </a:p>
          <a:p>
            <a:pPr indent="0" lvl="0" marL="0" rtl="0" algn="just">
              <a:spcBef>
                <a:spcPts val="1001"/>
              </a:spcBef>
              <a:spcAft>
                <a:spcPts val="0"/>
              </a:spcAft>
              <a:buClr>
                <a:schemeClr val="dk1"/>
              </a:buClr>
              <a:buFont typeface="Arial"/>
              <a:buNone/>
            </a:pPr>
            <a:r>
              <a:rPr b="0" lang="pt-PT"/>
              <a:t>Opowiadania o tematyce społecznej są wykorzystywane, aby pomóc uczniom w rozwijaniu ich umiejętności interpersonalnych. Historie takie powinny zawierać odpowiedzi na pytania dotyczące właściwego postępowania w sytuacjach społecznych (kto, co, kiedy, gdzie, dlaczego).</a:t>
            </a:r>
            <a:endParaRPr sz="180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80"/>
          <p:cNvSpPr txBox="1"/>
          <p:nvPr>
            <p:ph type="title"/>
          </p:nvPr>
        </p:nvSpPr>
        <p:spPr>
          <a:xfrm>
            <a:off x="457200" y="152725"/>
            <a:ext cx="6628200" cy="1371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Font typeface="Arial"/>
              <a:buNone/>
            </a:pPr>
            <a:r>
              <a:rPr lang="pt-PT" sz="3575">
                <a:latin typeface="Calibri"/>
                <a:ea typeface="Calibri"/>
                <a:cs typeface="Calibri"/>
                <a:sym typeface="Calibri"/>
              </a:rPr>
              <a:t>ZACHOWANIA ANTYSPOŁECZNE</a:t>
            </a:r>
            <a:br>
              <a:rPr lang="pt-PT" sz="3575">
                <a:solidFill>
                  <a:schemeClr val="dk1"/>
                </a:solidFill>
                <a:latin typeface="Calibri"/>
                <a:ea typeface="Calibri"/>
                <a:cs typeface="Calibri"/>
                <a:sym typeface="Calibri"/>
              </a:rPr>
            </a:br>
            <a:r>
              <a:rPr lang="pt-PT" sz="3575">
                <a:latin typeface="Calibri"/>
                <a:ea typeface="Calibri"/>
                <a:cs typeface="Calibri"/>
                <a:sym typeface="Calibri"/>
              </a:rPr>
              <a:t>INTERWENCJA</a:t>
            </a:r>
            <a:endParaRPr sz="3540"/>
          </a:p>
        </p:txBody>
      </p:sp>
      <p:sp>
        <p:nvSpPr>
          <p:cNvPr id="546" name="Google Shape;546;p80"/>
          <p:cNvSpPr txBox="1"/>
          <p:nvPr>
            <p:ph idx="1" type="body"/>
          </p:nvPr>
        </p:nvSpPr>
        <p:spPr>
          <a:xfrm>
            <a:off x="457200" y="1752600"/>
            <a:ext cx="4878900" cy="43737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dk1"/>
              </a:buClr>
              <a:buFont typeface="Arial"/>
              <a:buNone/>
            </a:pPr>
            <a:r>
              <a:rPr lang="pt-PT"/>
              <a:t>Rozwiązywanie trudnych sytuacji </a:t>
            </a:r>
            <a:endParaRPr b="0"/>
          </a:p>
          <a:p>
            <a:pPr indent="0" lvl="0" marL="0" rtl="0" algn="just">
              <a:lnSpc>
                <a:spcPct val="80000"/>
              </a:lnSpc>
              <a:spcBef>
                <a:spcPts val="819"/>
              </a:spcBef>
              <a:spcAft>
                <a:spcPts val="0"/>
              </a:spcAft>
              <a:buClr>
                <a:schemeClr val="dk1"/>
              </a:buClr>
              <a:buFont typeface="Arial"/>
              <a:buNone/>
            </a:pPr>
            <a:r>
              <a:rPr b="0" lang="pt-PT"/>
              <a:t>Należy pamiętać, że do rozwiązywania problemów niezbędne jest:</a:t>
            </a:r>
            <a:endParaRPr b="0"/>
          </a:p>
          <a:p>
            <a:pPr indent="0" lvl="0" marL="0" rtl="0" algn="just">
              <a:lnSpc>
                <a:spcPct val="80000"/>
              </a:lnSpc>
              <a:spcBef>
                <a:spcPts val="819"/>
              </a:spcBef>
              <a:spcAft>
                <a:spcPts val="0"/>
              </a:spcAft>
              <a:buClr>
                <a:schemeClr val="dk1"/>
              </a:buClr>
              <a:buFont typeface="Arial"/>
              <a:buNone/>
            </a:pPr>
            <a:r>
              <a:rPr b="0" lang="pt-PT"/>
              <a:t>- aktywne słuchanie;</a:t>
            </a:r>
            <a:endParaRPr b="0"/>
          </a:p>
          <a:p>
            <a:pPr indent="0" lvl="0" marL="0" rtl="0" algn="just">
              <a:lnSpc>
                <a:spcPct val="80000"/>
              </a:lnSpc>
              <a:spcBef>
                <a:spcPts val="819"/>
              </a:spcBef>
              <a:spcAft>
                <a:spcPts val="0"/>
              </a:spcAft>
              <a:buClr>
                <a:schemeClr val="dk1"/>
              </a:buClr>
              <a:buFont typeface="Arial"/>
              <a:buNone/>
            </a:pPr>
            <a:r>
              <a:rPr b="0" lang="pt-PT"/>
              <a:t>- okazywanie zainteresowania;</a:t>
            </a:r>
            <a:endParaRPr b="0"/>
          </a:p>
          <a:p>
            <a:pPr indent="0" lvl="0" marL="0" rtl="0" algn="just">
              <a:lnSpc>
                <a:spcPct val="80000"/>
              </a:lnSpc>
              <a:spcBef>
                <a:spcPts val="819"/>
              </a:spcBef>
              <a:spcAft>
                <a:spcPts val="0"/>
              </a:spcAft>
              <a:buClr>
                <a:schemeClr val="dk1"/>
              </a:buClr>
              <a:buFont typeface="Arial"/>
              <a:buNone/>
            </a:pPr>
            <a:r>
              <a:rPr b="0" lang="pt-PT"/>
              <a:t>- nieobwinianie;</a:t>
            </a:r>
            <a:endParaRPr b="0"/>
          </a:p>
          <a:p>
            <a:pPr indent="0" lvl="0" marL="0" rtl="0" algn="just">
              <a:lnSpc>
                <a:spcPct val="80000"/>
              </a:lnSpc>
              <a:spcBef>
                <a:spcPts val="819"/>
              </a:spcBef>
              <a:spcAft>
                <a:spcPts val="0"/>
              </a:spcAft>
              <a:buClr>
                <a:schemeClr val="dk1"/>
              </a:buClr>
              <a:buNone/>
            </a:pPr>
            <a:r>
              <a:rPr b="0" lang="pt-PT"/>
              <a:t>- budowanie atmosfery zaufania </a:t>
            </a:r>
            <a:endParaRPr b="0"/>
          </a:p>
          <a:p>
            <a:pPr indent="0" lvl="0" marL="0" rtl="0" algn="just">
              <a:lnSpc>
                <a:spcPct val="80000"/>
              </a:lnSpc>
              <a:spcBef>
                <a:spcPts val="819"/>
              </a:spcBef>
              <a:spcAft>
                <a:spcPts val="0"/>
              </a:spcAft>
              <a:buClr>
                <a:schemeClr val="dk1"/>
              </a:buClr>
              <a:buFont typeface="Arial"/>
              <a:buNone/>
            </a:pPr>
            <a:r>
              <a:rPr b="0" lang="pt-PT"/>
              <a:t>  i bezpieczeństwa;</a:t>
            </a:r>
            <a:endParaRPr b="0"/>
          </a:p>
          <a:p>
            <a:pPr indent="0" lvl="0" marL="0" rtl="0" algn="just">
              <a:lnSpc>
                <a:spcPct val="80000"/>
              </a:lnSpc>
              <a:spcBef>
                <a:spcPts val="819"/>
              </a:spcBef>
              <a:spcAft>
                <a:spcPts val="0"/>
              </a:spcAft>
              <a:buClr>
                <a:schemeClr val="dk1"/>
              </a:buClr>
              <a:buFont typeface="Arial"/>
              <a:buNone/>
            </a:pPr>
            <a:r>
              <a:rPr b="0" lang="pt-PT"/>
              <a:t>- reagowanie na problem tak szybko, jak to możliwe.</a:t>
            </a:r>
            <a:endParaRPr sz="1100"/>
          </a:p>
        </p:txBody>
      </p:sp>
      <p:pic>
        <p:nvPicPr>
          <p:cNvPr id="547" name="Google Shape;547;p80"/>
          <p:cNvPicPr preferRelativeResize="0"/>
          <p:nvPr/>
        </p:nvPicPr>
        <p:blipFill rotWithShape="1">
          <a:blip r:embed="rId3">
            <a:alphaModFix/>
          </a:blip>
          <a:srcRect b="0" l="0" r="0" t="0"/>
          <a:stretch/>
        </p:blipFill>
        <p:spPr>
          <a:xfrm>
            <a:off x="6214075" y="2971455"/>
            <a:ext cx="1947280" cy="2952328"/>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81"/>
          <p:cNvSpPr txBox="1"/>
          <p:nvPr>
            <p:ph type="title"/>
          </p:nvPr>
        </p:nvSpPr>
        <p:spPr>
          <a:xfrm>
            <a:off x="457200" y="152722"/>
            <a:ext cx="5791200" cy="7563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a:latin typeface="Calibri"/>
                <a:ea typeface="Calibri"/>
                <a:cs typeface="Calibri"/>
                <a:sym typeface="Calibri"/>
              </a:rPr>
              <a:t>MATERIAŁY    POMOCNICZE</a:t>
            </a:r>
            <a:endParaRPr>
              <a:latin typeface="Calibri"/>
              <a:ea typeface="Calibri"/>
              <a:cs typeface="Calibri"/>
              <a:sym typeface="Calibri"/>
            </a:endParaRPr>
          </a:p>
        </p:txBody>
      </p:sp>
      <p:pic>
        <p:nvPicPr>
          <p:cNvPr id="553" name="Google Shape;553;p81"/>
          <p:cNvPicPr preferRelativeResize="0"/>
          <p:nvPr>
            <p:ph idx="1" type="body"/>
          </p:nvPr>
        </p:nvPicPr>
        <p:blipFill rotWithShape="1">
          <a:blip r:embed="rId3">
            <a:alphaModFix/>
          </a:blip>
          <a:srcRect b="0" l="0" r="0" t="0"/>
          <a:stretch/>
        </p:blipFill>
        <p:spPr>
          <a:xfrm>
            <a:off x="971050" y="2376075"/>
            <a:ext cx="3120000" cy="4189800"/>
          </a:xfrm>
          <a:prstGeom prst="rect">
            <a:avLst/>
          </a:prstGeom>
          <a:noFill/>
          <a:ln>
            <a:noFill/>
          </a:ln>
        </p:spPr>
      </p:pic>
      <p:pic>
        <p:nvPicPr>
          <p:cNvPr id="554" name="Google Shape;554;p81"/>
          <p:cNvPicPr preferRelativeResize="0"/>
          <p:nvPr/>
        </p:nvPicPr>
        <p:blipFill rotWithShape="1">
          <a:blip r:embed="rId4">
            <a:alphaModFix/>
          </a:blip>
          <a:srcRect b="0" l="0" r="0" t="0"/>
          <a:stretch/>
        </p:blipFill>
        <p:spPr>
          <a:xfrm>
            <a:off x="5176225" y="2376075"/>
            <a:ext cx="2877450" cy="4189800"/>
          </a:xfrm>
          <a:prstGeom prst="rect">
            <a:avLst/>
          </a:prstGeom>
          <a:noFill/>
          <a:ln>
            <a:noFill/>
          </a:ln>
        </p:spPr>
      </p:pic>
      <p:sp>
        <p:nvSpPr>
          <p:cNvPr id="555" name="Google Shape;555;p81"/>
          <p:cNvSpPr txBox="1"/>
          <p:nvPr/>
        </p:nvSpPr>
        <p:spPr>
          <a:xfrm>
            <a:off x="553375" y="1185825"/>
            <a:ext cx="76089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PT" sz="1600"/>
              <a:t>Dla </a:t>
            </a:r>
            <a:r>
              <a:rPr lang="pt-PT" sz="1600"/>
              <a:t>ułatwienia </a:t>
            </a:r>
            <a:r>
              <a:rPr lang="pt-PT" sz="1600"/>
              <a:t>nauki prawidłowej komunikacji czy kontroli stresu nauczyciele mogą posiłkować się planszami i materiałami dydaktycznymi. Umieszczenie materiałów w widocznym miejscu w klasie </a:t>
            </a:r>
            <a:r>
              <a:rPr lang="pt-PT" sz="1600"/>
              <a:t>pozwala</a:t>
            </a:r>
            <a:r>
              <a:rPr lang="pt-PT" sz="1600"/>
              <a:t> odwoływać się do nich zawsze, gdy to konieczne.</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7"/>
          <p:cNvSpPr txBox="1"/>
          <p:nvPr>
            <p:ph type="title"/>
          </p:nvPr>
        </p:nvSpPr>
        <p:spPr>
          <a:xfrm>
            <a:off x="457200" y="400575"/>
            <a:ext cx="6929700" cy="12819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rPr lang="pt-PT">
                <a:latin typeface="Calibri"/>
                <a:ea typeface="Calibri"/>
                <a:cs typeface="Calibri"/>
                <a:sym typeface="Calibri"/>
              </a:rPr>
              <a:t>KONFLIKTY W </a:t>
            </a:r>
            <a:r>
              <a:rPr lang="pt-PT">
                <a:latin typeface="Calibri"/>
                <a:ea typeface="Calibri"/>
                <a:cs typeface="Calibri"/>
                <a:sym typeface="Calibri"/>
              </a:rPr>
              <a:t>RELACJACH RÓWIEŚNICZYCH</a:t>
            </a:r>
            <a:endParaRPr sz="2400"/>
          </a:p>
        </p:txBody>
      </p:sp>
      <p:sp>
        <p:nvSpPr>
          <p:cNvPr id="142" name="Google Shape;142;p7"/>
          <p:cNvSpPr txBox="1"/>
          <p:nvPr>
            <p:ph idx="1" type="body"/>
          </p:nvPr>
        </p:nvSpPr>
        <p:spPr>
          <a:xfrm>
            <a:off x="457200" y="1682475"/>
            <a:ext cx="8373600" cy="44064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360"/>
              </a:spcBef>
              <a:spcAft>
                <a:spcPts val="0"/>
              </a:spcAft>
              <a:buSzPts val="935"/>
              <a:buNone/>
            </a:pPr>
            <a:r>
              <a:rPr b="0" lang="pt-PT" sz="1690"/>
              <a:t>Aby zapobiegać konfliktom rówieśniczym oraz wspierać uczniów w sytuacjach problemowych można:</a:t>
            </a:r>
            <a:endParaRPr b="0" sz="1690"/>
          </a:p>
          <a:p>
            <a:pPr indent="-335915" lvl="0" marL="457200" rtl="0" algn="just">
              <a:lnSpc>
                <a:spcPct val="100000"/>
              </a:lnSpc>
              <a:spcBef>
                <a:spcPts val="360"/>
              </a:spcBef>
              <a:spcAft>
                <a:spcPts val="0"/>
              </a:spcAft>
              <a:buSzPts val="1690"/>
              <a:buChar char="-"/>
            </a:pPr>
            <a:r>
              <a:rPr b="0" lang="pt-PT" sz="1690"/>
              <a:t>systematyczne omawiać problemy w grupie na lekcjach wychowawczych;</a:t>
            </a:r>
            <a:endParaRPr b="0" sz="1690"/>
          </a:p>
          <a:p>
            <a:pPr indent="-335915" lvl="0" marL="457200" rtl="0" algn="just">
              <a:lnSpc>
                <a:spcPct val="100000"/>
              </a:lnSpc>
              <a:spcBef>
                <a:spcPts val="0"/>
              </a:spcBef>
              <a:spcAft>
                <a:spcPts val="0"/>
              </a:spcAft>
              <a:buSzPts val="1690"/>
              <a:buChar char="-"/>
            </a:pPr>
            <a:r>
              <a:rPr b="0" lang="pt-PT" sz="1690"/>
              <a:t>polecić, aby skonfliktowani uczniowie wypełniali „kartę konfliktu”, w której opiszą zarówno przebieg nieporozumienia jak i zaproponują odpowiednie rozwiązania;</a:t>
            </a:r>
            <a:endParaRPr b="0" sz="1690"/>
          </a:p>
          <a:p>
            <a:pPr indent="-335915" lvl="0" marL="457200" rtl="0" algn="just">
              <a:lnSpc>
                <a:spcPct val="100000"/>
              </a:lnSpc>
              <a:spcBef>
                <a:spcPts val="0"/>
              </a:spcBef>
              <a:spcAft>
                <a:spcPts val="0"/>
              </a:spcAft>
              <a:buSzPts val="1690"/>
              <a:buChar char="-"/>
            </a:pPr>
            <a:r>
              <a:rPr b="0" lang="pt-PT" sz="1690"/>
              <a:t>dbać o to, aby podczas prac w podgrupach uczniowie nie przeszkadzali sobie nawzajem;</a:t>
            </a:r>
            <a:endParaRPr b="0" sz="1690"/>
          </a:p>
          <a:p>
            <a:pPr indent="-335915" lvl="0" marL="457200" rtl="0" algn="just">
              <a:lnSpc>
                <a:spcPct val="100000"/>
              </a:lnSpc>
              <a:spcBef>
                <a:spcPts val="0"/>
              </a:spcBef>
              <a:spcAft>
                <a:spcPts val="0"/>
              </a:spcAft>
              <a:buSzPts val="1690"/>
              <a:buChar char="-"/>
            </a:pPr>
            <a:r>
              <a:rPr b="0" lang="pt-PT" sz="1690"/>
              <a:t>systematycznie kontrolować przestrzeń szkolną, w której uczniowi są szczególnie narażeni na konflikty (np. korytarze, boisko szkolne);</a:t>
            </a:r>
            <a:endParaRPr b="0" sz="1690"/>
          </a:p>
          <a:p>
            <a:pPr indent="-335915" lvl="0" marL="457200" rtl="0" algn="just">
              <a:lnSpc>
                <a:spcPct val="100000"/>
              </a:lnSpc>
              <a:spcBef>
                <a:spcPts val="0"/>
              </a:spcBef>
              <a:spcAft>
                <a:spcPts val="0"/>
              </a:spcAft>
              <a:buSzPts val="1690"/>
              <a:buChar char="-"/>
            </a:pPr>
            <a:r>
              <a:rPr b="0" lang="pt-PT" sz="1690"/>
              <a:t>przeprowadzić "warsztaty o przerwie" czy “warsztaty o zajęciach gimnastycznych”, podczas których uczniowie chodzą po podwórku, zapoznając się z zasadami, właściwym użyciem sprzętu, procedurami wejścia/wyjścia, regułami bezpiecznej zabawy itd.;</a:t>
            </a:r>
            <a:endParaRPr b="0" sz="1690"/>
          </a:p>
          <a:p>
            <a:pPr indent="-335915" lvl="0" marL="457200" marR="3867938" rtl="0" algn="just">
              <a:lnSpc>
                <a:spcPct val="100000"/>
              </a:lnSpc>
              <a:spcBef>
                <a:spcPts val="0"/>
              </a:spcBef>
              <a:spcAft>
                <a:spcPts val="0"/>
              </a:spcAft>
              <a:buSzPts val="1690"/>
              <a:buChar char="-"/>
            </a:pPr>
            <a:r>
              <a:rPr b="0" lang="pt-PT" sz="1690"/>
              <a:t>zaprosić do szkoły lokalnego sportowca, aby opowiedział o dobrym zachowaniu </a:t>
            </a:r>
            <a:endParaRPr b="0" sz="1690"/>
          </a:p>
          <a:p>
            <a:pPr indent="0" lvl="0" marL="457200" marR="3867938" rtl="0" algn="just">
              <a:lnSpc>
                <a:spcPct val="100000"/>
              </a:lnSpc>
              <a:spcBef>
                <a:spcPts val="360"/>
              </a:spcBef>
              <a:spcAft>
                <a:spcPts val="0"/>
              </a:spcAft>
              <a:buNone/>
            </a:pPr>
            <a:r>
              <a:rPr b="0" lang="pt-PT" sz="1690"/>
              <a:t>i  zasadach fair-play w sporcie. </a:t>
            </a:r>
            <a:endParaRPr b="0" sz="1690"/>
          </a:p>
          <a:p>
            <a:pPr indent="0" lvl="0" marL="0" rtl="0" algn="l">
              <a:lnSpc>
                <a:spcPct val="100000"/>
              </a:lnSpc>
              <a:spcBef>
                <a:spcPts val="281"/>
              </a:spcBef>
              <a:spcAft>
                <a:spcPts val="0"/>
              </a:spcAft>
              <a:buClr>
                <a:schemeClr val="dk1"/>
              </a:buClr>
              <a:buFont typeface="Arial"/>
              <a:buNone/>
            </a:pPr>
            <a:r>
              <a:t/>
            </a:r>
            <a:endParaRPr b="0" sz="1690"/>
          </a:p>
          <a:p>
            <a:pPr indent="0" lvl="0" marL="0" rtl="0" algn="l">
              <a:lnSpc>
                <a:spcPct val="60000"/>
              </a:lnSpc>
              <a:spcBef>
                <a:spcPts val="0"/>
              </a:spcBef>
              <a:spcAft>
                <a:spcPts val="0"/>
              </a:spcAft>
              <a:buClr>
                <a:schemeClr val="dk1"/>
              </a:buClr>
              <a:buSzPts val="935"/>
              <a:buNone/>
            </a:pPr>
            <a:r>
              <a:t/>
            </a:r>
            <a:endParaRPr sz="1190"/>
          </a:p>
        </p:txBody>
      </p:sp>
      <p:pic>
        <p:nvPicPr>
          <p:cNvPr id="143" name="Google Shape;143;p7"/>
          <p:cNvPicPr preferRelativeResize="0"/>
          <p:nvPr/>
        </p:nvPicPr>
        <p:blipFill rotWithShape="1">
          <a:blip r:embed="rId3">
            <a:alphaModFix/>
          </a:blip>
          <a:srcRect b="0" l="0" r="0" t="0"/>
          <a:stretch/>
        </p:blipFill>
        <p:spPr>
          <a:xfrm>
            <a:off x="5367850" y="4903150"/>
            <a:ext cx="3284774" cy="17786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82"/>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8A5EF"/>
              </a:buClr>
              <a:buSzPts val="4000"/>
              <a:buFont typeface="Calibri"/>
              <a:buNone/>
            </a:pPr>
            <a:r>
              <a:rPr b="1" lang="pt-PT" sz="3600">
                <a:solidFill>
                  <a:srgbClr val="08A5EF"/>
                </a:solidFill>
                <a:latin typeface="Calibri"/>
                <a:ea typeface="Calibri"/>
                <a:cs typeface="Calibri"/>
                <a:sym typeface="Calibri"/>
              </a:rPr>
              <a:t>PRACA Z UCZNIEM PRZEJAWIAJĄCYM ZACHOWANIA ANTYSPOŁECZNE</a:t>
            </a:r>
            <a:endParaRPr sz="4000">
              <a:solidFill>
                <a:srgbClr val="08A5EF"/>
              </a:solidFill>
              <a:latin typeface="Calibri"/>
              <a:ea typeface="Calibri"/>
              <a:cs typeface="Calibri"/>
              <a:sym typeface="Calibri"/>
            </a:endParaRPr>
          </a:p>
        </p:txBody>
      </p:sp>
      <p:sp>
        <p:nvSpPr>
          <p:cNvPr id="562" name="Google Shape;562;p82"/>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2"/>
              </a:buClr>
              <a:buSzPts val="2000"/>
              <a:buNone/>
            </a:pPr>
            <a:r>
              <a:rPr lang="pt-PT"/>
              <a:t> </a:t>
            </a:r>
            <a:endParaRPr/>
          </a:p>
        </p:txBody>
      </p:sp>
      <p:pic>
        <p:nvPicPr>
          <p:cNvPr id="563" name="Google Shape;563;p82"/>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564" name="Google Shape;564;p82"/>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pt-PT" sz="1400" u="none" cap="none" strike="noStrike">
                <a:solidFill>
                  <a:schemeClr val="dk1"/>
                </a:solidFill>
                <a:latin typeface="Arial"/>
                <a:ea typeface="Arial"/>
                <a:cs typeface="Arial"/>
                <a:sym typeface="Arial"/>
              </a:rPr>
              <a:t>ERASMUS + 2019-1-PL01- KA201-06486</a:t>
            </a:r>
            <a:endParaRPr b="0" i="0" sz="1050" u="none" cap="none" strike="noStrike">
              <a:solidFill>
                <a:schemeClr val="dk2"/>
              </a:solidFill>
              <a:latin typeface="Arial"/>
              <a:ea typeface="Arial"/>
              <a:cs typeface="Arial"/>
              <a:sym typeface="Arial"/>
            </a:endParaRPr>
          </a:p>
        </p:txBody>
      </p:sp>
      <p:sp>
        <p:nvSpPr>
          <p:cNvPr id="565" name="Google Shape;565;p82"/>
          <p:cNvSpPr/>
          <p:nvPr/>
        </p:nvSpPr>
        <p:spPr>
          <a:xfrm>
            <a:off x="521121" y="6335920"/>
            <a:ext cx="81018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83"/>
          <p:cNvSpPr txBox="1"/>
          <p:nvPr>
            <p:ph type="title"/>
          </p:nvPr>
        </p:nvSpPr>
        <p:spPr>
          <a:xfrm>
            <a:off x="457200" y="152718"/>
            <a:ext cx="7211144"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a:t>KRADZIEŻ</a:t>
            </a:r>
            <a:endParaRPr/>
          </a:p>
        </p:txBody>
      </p:sp>
      <p:sp>
        <p:nvSpPr>
          <p:cNvPr id="571" name="Google Shape;571;p83"/>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342900" lvl="0" marL="457200" rtl="0" algn="just">
              <a:lnSpc>
                <a:spcPct val="80000"/>
              </a:lnSpc>
              <a:spcBef>
                <a:spcPts val="0"/>
              </a:spcBef>
              <a:spcAft>
                <a:spcPts val="0"/>
              </a:spcAft>
              <a:buSzPts val="1800"/>
              <a:buChar char="•"/>
            </a:pPr>
            <a:r>
              <a:rPr b="0" lang="pt-PT" sz="1800">
                <a:latin typeface="Calibri"/>
                <a:ea typeface="Calibri"/>
                <a:cs typeface="Calibri"/>
                <a:sym typeface="Calibri"/>
              </a:rPr>
              <a:t>Robin i Maks są uczniami piątej klasy. Siedzą na ławce na szkolnym boisku, rozmawiając i jedząc drugie śniadanie. </a:t>
            </a:r>
            <a:endParaRPr b="0" sz="1800"/>
          </a:p>
          <a:p>
            <a:pPr indent="-342900" lvl="0" marL="457200" rtl="0" algn="just">
              <a:lnSpc>
                <a:spcPct val="80000"/>
              </a:lnSpc>
              <a:spcBef>
                <a:spcPts val="935"/>
              </a:spcBef>
              <a:spcAft>
                <a:spcPts val="0"/>
              </a:spcAft>
              <a:buSzPts val="1800"/>
              <a:buChar char="•"/>
            </a:pPr>
            <a:r>
              <a:rPr b="0" lang="pt-PT" sz="1800">
                <a:latin typeface="Calibri"/>
                <a:ea typeface="Calibri"/>
                <a:cs typeface="Calibri"/>
                <a:sym typeface="Calibri"/>
              </a:rPr>
              <a:t>Adam, kolega ze starszej klasy, spaceruje sam po boisku. Przechodząc obok chłopców, niepostrzeżenie zabiera portfel z plecaka Maksa. </a:t>
            </a:r>
            <a:endParaRPr b="0" sz="1800"/>
          </a:p>
          <a:p>
            <a:pPr indent="-342900" lvl="0" marL="457200" rtl="0" algn="just">
              <a:lnSpc>
                <a:spcPct val="80000"/>
              </a:lnSpc>
              <a:spcBef>
                <a:spcPts val="935"/>
              </a:spcBef>
              <a:spcAft>
                <a:spcPts val="0"/>
              </a:spcAft>
              <a:buSzPts val="1800"/>
              <a:buChar char="•"/>
            </a:pPr>
            <a:r>
              <a:rPr b="0" lang="pt-PT" sz="1800">
                <a:latin typeface="Calibri"/>
                <a:ea typeface="Calibri"/>
                <a:cs typeface="Calibri"/>
                <a:sym typeface="Calibri"/>
              </a:rPr>
              <a:t>Po dzwonku na lekcję Maks zauważa, że nie ma portfela w plecaku.</a:t>
            </a:r>
            <a:endParaRPr b="0" sz="1800"/>
          </a:p>
          <a:p>
            <a:pPr indent="-342900" lvl="0" marL="457200" rtl="0" algn="just">
              <a:lnSpc>
                <a:spcPct val="80000"/>
              </a:lnSpc>
              <a:spcBef>
                <a:spcPts val="935"/>
              </a:spcBef>
              <a:spcAft>
                <a:spcPts val="0"/>
              </a:spcAft>
              <a:buSzPts val="1800"/>
              <a:buChar char="•"/>
            </a:pPr>
            <a:r>
              <a:rPr b="0" lang="pt-PT" sz="1800">
                <a:latin typeface="Calibri"/>
                <a:ea typeface="Calibri"/>
                <a:cs typeface="Calibri"/>
                <a:sym typeface="Calibri"/>
              </a:rPr>
              <a:t>Robin od razu wskazuje na Adama, ponieważ wie, że ten już wcześniej zabierał innym uczniom ich rzeczy. </a:t>
            </a:r>
            <a:endParaRPr b="0" sz="1800"/>
          </a:p>
          <a:p>
            <a:pPr indent="-342900" lvl="0" marL="457200" rtl="0" algn="just">
              <a:lnSpc>
                <a:spcPct val="80000"/>
              </a:lnSpc>
              <a:spcBef>
                <a:spcPts val="935"/>
              </a:spcBef>
              <a:spcAft>
                <a:spcPts val="0"/>
              </a:spcAft>
              <a:buSzPts val="1800"/>
              <a:buChar char="•"/>
            </a:pPr>
            <a:r>
              <a:rPr b="0" lang="pt-PT" sz="1800">
                <a:latin typeface="Calibri"/>
                <a:ea typeface="Calibri"/>
                <a:cs typeface="Calibri"/>
                <a:sym typeface="Calibri"/>
              </a:rPr>
              <a:t>Adam ma opinię „szkolnego łobuza”, ponieważ wielokrotnie wagarował, malował graffiti na murach szkoły, a nauczyciele podejrzewają, że zdarzało mu się również pić alkohol. </a:t>
            </a:r>
            <a:endParaRPr b="0" sz="1800"/>
          </a:p>
          <a:p>
            <a:pPr indent="-342900" lvl="0" marL="457200" rtl="0" algn="just">
              <a:lnSpc>
                <a:spcPct val="80000"/>
              </a:lnSpc>
              <a:spcBef>
                <a:spcPts val="935"/>
              </a:spcBef>
              <a:spcAft>
                <a:spcPts val="0"/>
              </a:spcAft>
              <a:buSzPts val="1800"/>
              <a:buChar char="•"/>
            </a:pPr>
            <a:r>
              <a:rPr b="0" lang="pt-PT" sz="1800">
                <a:latin typeface="Calibri"/>
                <a:ea typeface="Calibri"/>
                <a:cs typeface="Calibri"/>
                <a:sym typeface="Calibri"/>
              </a:rPr>
              <a:t>Koleżanki Maksa postanowiły poinformować dyrektora szkoły o kradzieży.</a:t>
            </a:r>
            <a:endParaRPr b="0" sz="1800"/>
          </a:p>
          <a:p>
            <a:pPr indent="-342900" lvl="0" marL="457200" rtl="0" algn="just">
              <a:lnSpc>
                <a:spcPct val="80000"/>
              </a:lnSpc>
              <a:spcBef>
                <a:spcPts val="935"/>
              </a:spcBef>
              <a:spcAft>
                <a:spcPts val="0"/>
              </a:spcAft>
              <a:buSzPts val="1800"/>
              <a:buChar char="•"/>
            </a:pPr>
            <a:r>
              <a:rPr b="0" lang="pt-PT" sz="1800">
                <a:latin typeface="Calibri"/>
                <a:ea typeface="Calibri"/>
                <a:cs typeface="Calibri"/>
                <a:sym typeface="Calibri"/>
              </a:rPr>
              <a:t>Nikt nie miał wątpliwości, że to Adam zabrał Maksowi portfel. </a:t>
            </a:r>
            <a:endParaRPr b="0" sz="1779"/>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84"/>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8A5EF"/>
              </a:buClr>
              <a:buSzPts val="4000"/>
              <a:buFont typeface="Calibri"/>
              <a:buNone/>
            </a:pPr>
            <a:r>
              <a:rPr b="1" lang="pt-PT" sz="3600">
                <a:solidFill>
                  <a:srgbClr val="08A5EF"/>
                </a:solidFill>
                <a:latin typeface="Calibri"/>
                <a:ea typeface="Calibri"/>
                <a:cs typeface="Calibri"/>
                <a:sym typeface="Calibri"/>
              </a:rPr>
              <a:t>PRACA Z UCZNIEM PRZEJAWIAJĄCYM ZACHOWANIA ANTYSPOŁECZNE</a:t>
            </a:r>
            <a:endParaRPr sz="4000">
              <a:solidFill>
                <a:srgbClr val="08A5EF"/>
              </a:solidFill>
              <a:latin typeface="Calibri"/>
              <a:ea typeface="Calibri"/>
              <a:cs typeface="Calibri"/>
              <a:sym typeface="Calibri"/>
            </a:endParaRPr>
          </a:p>
        </p:txBody>
      </p:sp>
      <p:sp>
        <p:nvSpPr>
          <p:cNvPr id="578" name="Google Shape;578;p84"/>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2"/>
              </a:buClr>
              <a:buSzPts val="2000"/>
              <a:buNone/>
            </a:pPr>
            <a:r>
              <a:rPr lang="pt-PT"/>
              <a:t> </a:t>
            </a:r>
            <a:endParaRPr/>
          </a:p>
        </p:txBody>
      </p:sp>
      <p:pic>
        <p:nvPicPr>
          <p:cNvPr id="579" name="Google Shape;579;p84"/>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580" name="Google Shape;580;p84"/>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pt-PT" sz="1400" u="none" cap="none" strike="noStrike">
                <a:solidFill>
                  <a:schemeClr val="dk1"/>
                </a:solidFill>
                <a:latin typeface="Arial"/>
                <a:ea typeface="Arial"/>
                <a:cs typeface="Arial"/>
                <a:sym typeface="Arial"/>
              </a:rPr>
              <a:t>ERASMUS + 2019-1-PL01- KA201-06486</a:t>
            </a:r>
            <a:endParaRPr b="0" i="0" sz="1050" u="none" cap="none" strike="noStrike">
              <a:solidFill>
                <a:schemeClr val="dk2"/>
              </a:solidFill>
              <a:latin typeface="Arial"/>
              <a:ea typeface="Arial"/>
              <a:cs typeface="Arial"/>
              <a:sym typeface="Arial"/>
            </a:endParaRPr>
          </a:p>
        </p:txBody>
      </p:sp>
      <p:sp>
        <p:nvSpPr>
          <p:cNvPr id="581" name="Google Shape;581;p84"/>
          <p:cNvSpPr/>
          <p:nvPr/>
        </p:nvSpPr>
        <p:spPr>
          <a:xfrm>
            <a:off x="500034" y="6286520"/>
            <a:ext cx="810177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8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4000"/>
              <a:buFont typeface="Arial"/>
              <a:buNone/>
            </a:pPr>
            <a:r>
              <a:rPr lang="pt-PT">
                <a:latin typeface="Calibri"/>
                <a:ea typeface="Calibri"/>
                <a:cs typeface="Calibri"/>
                <a:sym typeface="Calibri"/>
              </a:rPr>
              <a:t>PAMIĘTAJ</a:t>
            </a:r>
            <a:endParaRPr>
              <a:latin typeface="Calibri"/>
              <a:ea typeface="Calibri"/>
              <a:cs typeface="Calibri"/>
              <a:sym typeface="Calibri"/>
            </a:endParaRPr>
          </a:p>
        </p:txBody>
      </p:sp>
      <p:sp>
        <p:nvSpPr>
          <p:cNvPr id="587" name="Google Shape;587;p85"/>
          <p:cNvSpPr txBox="1"/>
          <p:nvPr>
            <p:ph idx="1" type="body"/>
          </p:nvPr>
        </p:nvSpPr>
        <p:spPr>
          <a:xfrm>
            <a:off x="457200" y="1752600"/>
            <a:ext cx="7620000" cy="4772744"/>
          </a:xfrm>
          <a:prstGeom prst="rect">
            <a:avLst/>
          </a:prstGeom>
          <a:noFill/>
          <a:ln>
            <a:noFill/>
          </a:ln>
        </p:spPr>
        <p:txBody>
          <a:bodyPr anchorCtr="0" anchor="t" bIns="45700" lIns="91425" spcFirstLastPara="1" rIns="91425" wrap="square" tIns="45700">
            <a:normAutofit/>
          </a:bodyPr>
          <a:lstStyle/>
          <a:p>
            <a:pPr indent="0" lvl="0" marL="0" rtl="0" algn="just">
              <a:spcBef>
                <a:spcPts val="0"/>
              </a:spcBef>
              <a:spcAft>
                <a:spcPts val="0"/>
              </a:spcAft>
              <a:buClr>
                <a:schemeClr val="dk1"/>
              </a:buClr>
              <a:buFont typeface="Arial"/>
              <a:buNone/>
            </a:pPr>
            <a:r>
              <a:rPr b="0" lang="pt-PT">
                <a:latin typeface="Calibri"/>
                <a:ea typeface="Calibri"/>
                <a:cs typeface="Calibri"/>
                <a:sym typeface="Calibri"/>
              </a:rPr>
              <a:t>Skuteczni nauczyciele znacznie częściej dyscyplinują za pomocą nagród niż kar. Pozytywne interakcje powinny być normą, a kary zostać zminimalizowane. </a:t>
            </a:r>
            <a:endParaRPr b="0"/>
          </a:p>
          <a:p>
            <a:pPr indent="0" lvl="0" marL="0" rtl="0" algn="just">
              <a:lnSpc>
                <a:spcPct val="100000"/>
              </a:lnSpc>
              <a:spcBef>
                <a:spcPts val="0"/>
              </a:spcBef>
              <a:spcAft>
                <a:spcPts val="0"/>
              </a:spcAft>
              <a:buClr>
                <a:schemeClr val="dk1"/>
              </a:buClr>
              <a:buSzPts val="2000"/>
              <a:buNone/>
            </a:pPr>
            <a:r>
              <a:t/>
            </a:r>
            <a:endParaRPr b="0"/>
          </a:p>
          <a:p>
            <a:pPr indent="0" lvl="0" marL="0" rtl="0" algn="ctr">
              <a:lnSpc>
                <a:spcPct val="100000"/>
              </a:lnSpc>
              <a:spcBef>
                <a:spcPts val="1000"/>
              </a:spcBef>
              <a:spcAft>
                <a:spcPts val="0"/>
              </a:spcAft>
              <a:buClr>
                <a:schemeClr val="dk1"/>
              </a:buClr>
              <a:buSzPts val="2000"/>
              <a:buNone/>
            </a:pPr>
            <a:r>
              <a:t/>
            </a:r>
            <a:endParaRPr b="0"/>
          </a:p>
          <a:p>
            <a:pPr indent="0" lvl="0" marL="0" rtl="0" algn="ctr">
              <a:lnSpc>
                <a:spcPct val="100000"/>
              </a:lnSpc>
              <a:spcBef>
                <a:spcPts val="1000"/>
              </a:spcBef>
              <a:spcAft>
                <a:spcPts val="0"/>
              </a:spcAft>
              <a:buClr>
                <a:schemeClr val="dk1"/>
              </a:buClr>
              <a:buSzPts val="2000"/>
              <a:buNone/>
            </a:pPr>
            <a:r>
              <a:t/>
            </a:r>
            <a:endParaRPr b="0"/>
          </a:p>
          <a:p>
            <a:pPr indent="0" lvl="0" marL="0" rtl="0" algn="ctr">
              <a:lnSpc>
                <a:spcPct val="100000"/>
              </a:lnSpc>
              <a:spcBef>
                <a:spcPts val="1000"/>
              </a:spcBef>
              <a:spcAft>
                <a:spcPts val="0"/>
              </a:spcAft>
              <a:buClr>
                <a:schemeClr val="dk1"/>
              </a:buClr>
              <a:buSzPts val="2000"/>
              <a:buNone/>
            </a:pPr>
            <a:r>
              <a:t/>
            </a:r>
            <a:endParaRPr b="0"/>
          </a:p>
          <a:p>
            <a:pPr indent="0" lvl="0" marL="0" rtl="0" algn="ctr">
              <a:lnSpc>
                <a:spcPct val="100000"/>
              </a:lnSpc>
              <a:spcBef>
                <a:spcPts val="1000"/>
              </a:spcBef>
              <a:spcAft>
                <a:spcPts val="0"/>
              </a:spcAft>
              <a:buClr>
                <a:schemeClr val="dk1"/>
              </a:buClr>
              <a:buSzPts val="2000"/>
              <a:buNone/>
            </a:pPr>
            <a:r>
              <a:t/>
            </a:r>
            <a:endParaRPr b="0"/>
          </a:p>
          <a:p>
            <a:pPr indent="0" lvl="0" marL="0" rtl="0" algn="ctr">
              <a:lnSpc>
                <a:spcPct val="100000"/>
              </a:lnSpc>
              <a:spcBef>
                <a:spcPts val="1000"/>
              </a:spcBef>
              <a:spcAft>
                <a:spcPts val="0"/>
              </a:spcAft>
              <a:buClr>
                <a:schemeClr val="dk1"/>
              </a:buClr>
              <a:buSzPts val="2000"/>
              <a:buNone/>
            </a:pPr>
            <a:r>
              <a:t/>
            </a:r>
            <a:endParaRPr b="0"/>
          </a:p>
          <a:p>
            <a:pPr indent="0" lvl="0" marL="0" rtl="0" algn="ctr">
              <a:lnSpc>
                <a:spcPct val="100000"/>
              </a:lnSpc>
              <a:spcBef>
                <a:spcPts val="1000"/>
              </a:spcBef>
              <a:spcAft>
                <a:spcPts val="0"/>
              </a:spcAft>
              <a:buClr>
                <a:schemeClr val="dk1"/>
              </a:buClr>
              <a:buSzPts val="2000"/>
              <a:buNone/>
            </a:pPr>
            <a:r>
              <a:t/>
            </a:r>
            <a:endParaRPr b="0"/>
          </a:p>
        </p:txBody>
      </p:sp>
      <p:pic>
        <p:nvPicPr>
          <p:cNvPr descr="Happy Teacher and Students Standing IN Classroom Holding Books Stock Photos  - FreeImages.com" id="588" name="Google Shape;588;p85"/>
          <p:cNvPicPr preferRelativeResize="0"/>
          <p:nvPr/>
        </p:nvPicPr>
        <p:blipFill rotWithShape="1">
          <a:blip r:embed="rId3">
            <a:alphaModFix/>
          </a:blip>
          <a:srcRect b="0" l="0" r="0" t="0"/>
          <a:stretch/>
        </p:blipFill>
        <p:spPr>
          <a:xfrm>
            <a:off x="2467982" y="3284983"/>
            <a:ext cx="3904218" cy="2602813"/>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86"/>
          <p:cNvSpPr txBox="1"/>
          <p:nvPr>
            <p:ph type="title"/>
          </p:nvPr>
        </p:nvSpPr>
        <p:spPr>
          <a:xfrm>
            <a:off x="457200" y="152725"/>
            <a:ext cx="8100600" cy="1371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Font typeface="Arial"/>
              <a:buNone/>
            </a:pPr>
            <a:r>
              <a:rPr lang="pt-PT" sz="3640">
                <a:latin typeface="Calibri"/>
                <a:ea typeface="Calibri"/>
                <a:cs typeface="Calibri"/>
                <a:sym typeface="Calibri"/>
              </a:rPr>
              <a:t>ZACHOWANIA ANTYSPOŁECZNE</a:t>
            </a:r>
            <a:endParaRPr b="0" sz="364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pt-PT" sz="3640">
                <a:latin typeface="Calibri"/>
                <a:ea typeface="Calibri"/>
                <a:cs typeface="Calibri"/>
                <a:sym typeface="Calibri"/>
              </a:rPr>
              <a:t>ZALECENIA </a:t>
            </a:r>
            <a:endParaRPr sz="3640">
              <a:latin typeface="Calibri"/>
              <a:ea typeface="Calibri"/>
              <a:cs typeface="Calibri"/>
              <a:sym typeface="Calibri"/>
            </a:endParaRPr>
          </a:p>
        </p:txBody>
      </p:sp>
      <p:sp>
        <p:nvSpPr>
          <p:cNvPr id="594" name="Google Shape;594;p86"/>
          <p:cNvSpPr txBox="1"/>
          <p:nvPr>
            <p:ph idx="1" type="body"/>
          </p:nvPr>
        </p:nvSpPr>
        <p:spPr>
          <a:xfrm>
            <a:off x="457200" y="1689800"/>
            <a:ext cx="8579400" cy="4907400"/>
          </a:xfrm>
          <a:prstGeom prst="rect">
            <a:avLst/>
          </a:prstGeom>
          <a:noFill/>
          <a:ln>
            <a:noFill/>
          </a:ln>
        </p:spPr>
        <p:txBody>
          <a:bodyPr anchorCtr="0" anchor="t" bIns="45700" lIns="91425" spcFirstLastPara="1" rIns="91425" wrap="square" tIns="45700">
            <a:normAutofit fontScale="85000" lnSpcReduction="20000"/>
          </a:bodyPr>
          <a:lstStyle/>
          <a:p>
            <a:pPr indent="-337425" lvl="0" marL="457200" rtl="0" algn="l">
              <a:lnSpc>
                <a:spcPct val="150000"/>
              </a:lnSpc>
              <a:spcBef>
                <a:spcPts val="0"/>
              </a:spcBef>
              <a:spcAft>
                <a:spcPts val="0"/>
              </a:spcAft>
              <a:buSzPct val="100000"/>
              <a:buChar char="➢"/>
            </a:pPr>
            <a:r>
              <a:rPr b="0" lang="pt-PT" sz="2016"/>
              <a:t>W sytuacji trudnej zachowaj spokój.  </a:t>
            </a:r>
            <a:endParaRPr b="0" sz="2016"/>
          </a:p>
          <a:p>
            <a:pPr indent="-337425" lvl="0" marL="457200" rtl="0" algn="l">
              <a:lnSpc>
                <a:spcPct val="150000"/>
              </a:lnSpc>
              <a:spcBef>
                <a:spcPts val="969"/>
              </a:spcBef>
              <a:spcAft>
                <a:spcPts val="0"/>
              </a:spcAft>
              <a:buSzPct val="100000"/>
              <a:buChar char="➢"/>
            </a:pPr>
            <a:r>
              <a:rPr b="0" lang="pt-PT" sz="2016"/>
              <a:t>Panuj nad swoim tonem głosu oraz mimiką.   </a:t>
            </a:r>
            <a:endParaRPr b="0" sz="2016"/>
          </a:p>
          <a:p>
            <a:pPr indent="-337425" lvl="0" marL="457200" rtl="0" algn="l">
              <a:lnSpc>
                <a:spcPct val="150000"/>
              </a:lnSpc>
              <a:spcBef>
                <a:spcPts val="969"/>
              </a:spcBef>
              <a:spcAft>
                <a:spcPts val="0"/>
              </a:spcAft>
              <a:buSzPct val="100000"/>
              <a:buChar char="➢"/>
            </a:pPr>
            <a:r>
              <a:rPr b="0" lang="pt-PT" sz="2016"/>
              <a:t>Upewnij się, że uczniowie wiedzą, że krytyka odnosi się do ich niewłaściwego zachowania, a nie do nich samych.</a:t>
            </a:r>
            <a:endParaRPr b="0" sz="2016"/>
          </a:p>
          <a:p>
            <a:pPr indent="-337425" lvl="0" marL="457200" rtl="0" algn="l">
              <a:lnSpc>
                <a:spcPct val="150000"/>
              </a:lnSpc>
              <a:spcBef>
                <a:spcPts val="969"/>
              </a:spcBef>
              <a:spcAft>
                <a:spcPts val="0"/>
              </a:spcAft>
              <a:buSzPct val="100000"/>
              <a:buChar char="➢"/>
            </a:pPr>
            <a:r>
              <a:rPr b="0" lang="pt-PT" sz="2016"/>
              <a:t>Wyjaśnij uczniowi znaczenie jego zachowania i daj szansę, aby je poprawił.  </a:t>
            </a:r>
            <a:endParaRPr b="0" sz="2016"/>
          </a:p>
          <a:p>
            <a:pPr indent="-337425" lvl="0" marL="457200" rtl="0" algn="l">
              <a:lnSpc>
                <a:spcPct val="150000"/>
              </a:lnSpc>
              <a:spcBef>
                <a:spcPts val="969"/>
              </a:spcBef>
              <a:spcAft>
                <a:spcPts val="0"/>
              </a:spcAft>
              <a:buSzPct val="100000"/>
              <a:buChar char="➢"/>
            </a:pPr>
            <a:r>
              <a:rPr b="0" lang="pt-PT" sz="2016"/>
              <a:t>Nigdy nie bagatelizuj problemów uczniów. </a:t>
            </a:r>
            <a:endParaRPr b="0" sz="2016"/>
          </a:p>
          <a:p>
            <a:pPr indent="-337425" lvl="0" marL="457200" rtl="0" algn="l">
              <a:lnSpc>
                <a:spcPct val="150000"/>
              </a:lnSpc>
              <a:spcBef>
                <a:spcPts val="969"/>
              </a:spcBef>
              <a:spcAft>
                <a:spcPts val="0"/>
              </a:spcAft>
              <a:buSzPct val="100000"/>
              <a:buChar char="➢"/>
            </a:pPr>
            <a:r>
              <a:rPr b="0" lang="pt-PT" sz="2016"/>
              <a:t>Unikaj rozwiązywania konfliktów w sposób „wygrany-przegrany”.  </a:t>
            </a:r>
            <a:endParaRPr b="0" sz="2016"/>
          </a:p>
          <a:p>
            <a:pPr indent="-337425" lvl="0" marL="457200" rtl="0" algn="l">
              <a:lnSpc>
                <a:spcPct val="150000"/>
              </a:lnSpc>
              <a:spcBef>
                <a:spcPts val="969"/>
              </a:spcBef>
              <a:spcAft>
                <a:spcPts val="0"/>
              </a:spcAft>
              <a:buSzPct val="100000"/>
              <a:buChar char="➢"/>
            </a:pPr>
            <a:r>
              <a:rPr b="0" lang="pt-PT" sz="2016"/>
              <a:t>Zadbaj, aby uczniowie wzięli odpowiedzialność za swoje zachowanie. </a:t>
            </a:r>
            <a:endParaRPr b="0" sz="2016"/>
          </a:p>
          <a:p>
            <a:pPr indent="-337425" lvl="0" marL="457200" rtl="0" algn="l">
              <a:lnSpc>
                <a:spcPct val="150000"/>
              </a:lnSpc>
              <a:spcBef>
                <a:spcPts val="969"/>
              </a:spcBef>
              <a:spcAft>
                <a:spcPts val="0"/>
              </a:spcAft>
              <a:buSzPct val="100000"/>
              <a:buChar char="➢"/>
            </a:pPr>
            <a:r>
              <a:rPr b="0" lang="pt-PT" sz="2016"/>
              <a:t>Traktuj wszystkich uczniów z szacunkiem i życzliwością.  </a:t>
            </a:r>
            <a:endParaRPr b="0" sz="2016"/>
          </a:p>
          <a:p>
            <a:pPr indent="-337425" lvl="0" marL="457200" rtl="0" algn="l">
              <a:lnSpc>
                <a:spcPct val="150000"/>
              </a:lnSpc>
              <a:spcBef>
                <a:spcPts val="969"/>
              </a:spcBef>
              <a:spcAft>
                <a:spcPts val="0"/>
              </a:spcAft>
              <a:buSzPct val="100000"/>
              <a:buChar char="➢"/>
            </a:pPr>
            <a:r>
              <a:rPr b="0" lang="pt-PT" sz="2016"/>
              <a:t>Słuchaj uważnie.  </a:t>
            </a:r>
            <a:endParaRPr b="0" sz="2066"/>
          </a:p>
          <a:p>
            <a:pPr indent="0" lvl="0" marL="0" rtl="0" algn="l">
              <a:lnSpc>
                <a:spcPct val="90000"/>
              </a:lnSpc>
              <a:spcBef>
                <a:spcPts val="970"/>
              </a:spcBef>
              <a:spcAft>
                <a:spcPts val="0"/>
              </a:spcAft>
              <a:buClr>
                <a:schemeClr val="dk1"/>
              </a:buClr>
              <a:buSzPct val="100000"/>
              <a:buNone/>
            </a:pPr>
            <a:r>
              <a:t/>
            </a:r>
            <a:endParaRPr sz="1850"/>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87"/>
          <p:cNvSpPr txBox="1"/>
          <p:nvPr>
            <p:ph type="title"/>
          </p:nvPr>
        </p:nvSpPr>
        <p:spPr>
          <a:xfrm>
            <a:off x="447300" y="132950"/>
            <a:ext cx="6529200" cy="1371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Font typeface="Arial"/>
              <a:buNone/>
            </a:pPr>
            <a:r>
              <a:rPr lang="pt-PT" sz="3640">
                <a:latin typeface="Calibri"/>
                <a:ea typeface="Calibri"/>
                <a:cs typeface="Calibri"/>
                <a:sym typeface="Calibri"/>
              </a:rPr>
              <a:t>ZACHOWANIA ANTYSPOŁECZNE</a:t>
            </a:r>
            <a:endParaRPr b="0" sz="364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pt-PT" sz="3640">
                <a:latin typeface="Calibri"/>
                <a:ea typeface="Calibri"/>
                <a:cs typeface="Calibri"/>
                <a:sym typeface="Calibri"/>
              </a:rPr>
              <a:t>ZALECENIA </a:t>
            </a:r>
            <a:endParaRPr sz="3640">
              <a:latin typeface="Calibri"/>
              <a:ea typeface="Calibri"/>
              <a:cs typeface="Calibri"/>
              <a:sym typeface="Calibri"/>
            </a:endParaRPr>
          </a:p>
        </p:txBody>
      </p:sp>
      <p:sp>
        <p:nvSpPr>
          <p:cNvPr id="600" name="Google Shape;600;p87"/>
          <p:cNvSpPr txBox="1"/>
          <p:nvPr>
            <p:ph idx="1" type="body"/>
          </p:nvPr>
        </p:nvSpPr>
        <p:spPr>
          <a:xfrm>
            <a:off x="611550" y="1788625"/>
            <a:ext cx="8136900" cy="5073600"/>
          </a:xfrm>
          <a:prstGeom prst="rect">
            <a:avLst/>
          </a:prstGeom>
          <a:noFill/>
          <a:ln>
            <a:noFill/>
          </a:ln>
        </p:spPr>
        <p:txBody>
          <a:bodyPr anchorCtr="0" anchor="t" bIns="45700" lIns="91425" spcFirstLastPara="1" rIns="91425" wrap="square" tIns="45700">
            <a:normAutofit/>
          </a:bodyPr>
          <a:lstStyle/>
          <a:p>
            <a:pPr indent="-336010" lvl="0" marL="343080" rtl="0" algn="l">
              <a:lnSpc>
                <a:spcPct val="150000"/>
              </a:lnSpc>
              <a:spcBef>
                <a:spcPts val="0"/>
              </a:spcBef>
              <a:spcAft>
                <a:spcPts val="0"/>
              </a:spcAft>
              <a:buSzPts val="1700"/>
              <a:buChar char="➢"/>
            </a:pPr>
            <a:r>
              <a:rPr b="0" lang="pt-PT" sz="1700"/>
              <a:t>Bądź przykładem dla swoich uczniów.  </a:t>
            </a:r>
            <a:endParaRPr b="0" sz="1700"/>
          </a:p>
          <a:p>
            <a:pPr indent="-336010" lvl="0" marL="343080" rtl="0" algn="l">
              <a:lnSpc>
                <a:spcPct val="150000"/>
              </a:lnSpc>
              <a:spcBef>
                <a:spcPts val="969"/>
              </a:spcBef>
              <a:spcAft>
                <a:spcPts val="0"/>
              </a:spcAft>
              <a:buSzPts val="1700"/>
              <a:buChar char="➢"/>
            </a:pPr>
            <a:r>
              <a:rPr b="0" lang="pt-PT" sz="1700"/>
              <a:t>Jasno wyrażaj uwagi dotyczące niewłaściwych zachowań i podkreślaj ich negatywne konsekwencje.  </a:t>
            </a:r>
            <a:endParaRPr b="0" sz="1700"/>
          </a:p>
          <a:p>
            <a:pPr indent="-336010" lvl="0" marL="343080" rtl="0" algn="l">
              <a:lnSpc>
                <a:spcPct val="150000"/>
              </a:lnSpc>
              <a:spcBef>
                <a:spcPts val="969"/>
              </a:spcBef>
              <a:spcAft>
                <a:spcPts val="0"/>
              </a:spcAft>
              <a:buSzPts val="1700"/>
              <a:buChar char="➢"/>
            </a:pPr>
            <a:r>
              <a:rPr b="0" lang="pt-PT" sz="1700"/>
              <a:t>Bądź świadomy różnic kulturowych i etnicznych.  </a:t>
            </a:r>
            <a:endParaRPr b="0" sz="1700"/>
          </a:p>
          <a:p>
            <a:pPr indent="-336010" lvl="0" marL="343080" rtl="0" algn="l">
              <a:lnSpc>
                <a:spcPct val="150000"/>
              </a:lnSpc>
              <a:spcBef>
                <a:spcPts val="969"/>
              </a:spcBef>
              <a:spcAft>
                <a:spcPts val="0"/>
              </a:spcAft>
              <a:buSzPts val="1700"/>
              <a:buChar char="➢"/>
            </a:pPr>
            <a:r>
              <a:rPr b="0" lang="pt-PT" sz="1700"/>
              <a:t>Rozwijaj kompetencje osobiste i społeczne uczniów. </a:t>
            </a:r>
            <a:endParaRPr b="0" sz="1700"/>
          </a:p>
          <a:p>
            <a:pPr indent="-336010" lvl="0" marL="343080" rtl="0" algn="l">
              <a:lnSpc>
                <a:spcPct val="150000"/>
              </a:lnSpc>
              <a:spcBef>
                <a:spcPts val="969"/>
              </a:spcBef>
              <a:spcAft>
                <a:spcPts val="0"/>
              </a:spcAft>
              <a:buSzPts val="1700"/>
              <a:buChar char="➢"/>
            </a:pPr>
            <a:r>
              <a:rPr b="0" lang="pt-PT" sz="1700"/>
              <a:t>Unikaj etykietowania uczniów.  </a:t>
            </a:r>
            <a:endParaRPr b="0" sz="1700"/>
          </a:p>
          <a:p>
            <a:pPr indent="-336010" lvl="0" marL="343080" rtl="0" algn="l">
              <a:lnSpc>
                <a:spcPct val="150000"/>
              </a:lnSpc>
              <a:spcBef>
                <a:spcPts val="969"/>
              </a:spcBef>
              <a:spcAft>
                <a:spcPts val="0"/>
              </a:spcAft>
              <a:buSzPts val="1700"/>
              <a:buChar char="➢"/>
            </a:pPr>
            <a:r>
              <a:rPr b="0" lang="pt-PT" sz="1700"/>
              <a:t>Dostrzegaj i nagradzaj zachowania prospołeczne uczniów.</a:t>
            </a:r>
            <a:endParaRPr b="0" sz="1700"/>
          </a:p>
          <a:p>
            <a:pPr indent="-336010" lvl="0" marL="343080" rtl="0" algn="l">
              <a:lnSpc>
                <a:spcPct val="150000"/>
              </a:lnSpc>
              <a:spcBef>
                <a:spcPts val="969"/>
              </a:spcBef>
              <a:spcAft>
                <a:spcPts val="0"/>
              </a:spcAft>
              <a:buSzPts val="1700"/>
              <a:buChar char="➢"/>
            </a:pPr>
            <a:r>
              <a:rPr b="0" lang="pt-PT" sz="1700"/>
              <a:t>Rozmowy na temat negatywnych zachowań uczniów staraj się przeprowadzać na osobności.</a:t>
            </a:r>
            <a:endParaRPr b="0" sz="1750"/>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88"/>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8A5EF"/>
              </a:buClr>
              <a:buSzPts val="4000"/>
              <a:buFont typeface="Calibri"/>
              <a:buNone/>
            </a:pPr>
            <a:r>
              <a:rPr b="1" lang="pt-PT" sz="3600">
                <a:solidFill>
                  <a:srgbClr val="08A5EF"/>
                </a:solidFill>
                <a:latin typeface="Calibri"/>
                <a:ea typeface="Calibri"/>
                <a:cs typeface="Calibri"/>
                <a:sym typeface="Calibri"/>
              </a:rPr>
              <a:t>PRACA Z UCZNIEM NIE AKCEPTUJĄCYM ODMIENNOŚCI KULTUROWYCH </a:t>
            </a:r>
            <a:endParaRPr b="1" sz="3600">
              <a:solidFill>
                <a:srgbClr val="08A5EF"/>
              </a:solidFill>
              <a:latin typeface="Calibri"/>
              <a:ea typeface="Calibri"/>
              <a:cs typeface="Calibri"/>
              <a:sym typeface="Calibri"/>
            </a:endParaRPr>
          </a:p>
          <a:p>
            <a:pPr indent="0" lvl="0" marL="0" rtl="0" algn="ctr">
              <a:lnSpc>
                <a:spcPct val="100000"/>
              </a:lnSpc>
              <a:spcBef>
                <a:spcPts val="0"/>
              </a:spcBef>
              <a:spcAft>
                <a:spcPts val="0"/>
              </a:spcAft>
              <a:buClr>
                <a:srgbClr val="08A5EF"/>
              </a:buClr>
              <a:buSzPts val="4000"/>
              <a:buFont typeface="Calibri"/>
              <a:buNone/>
            </a:pPr>
            <a:r>
              <a:rPr b="1" lang="pt-PT" sz="3600">
                <a:solidFill>
                  <a:srgbClr val="08A5EF"/>
                </a:solidFill>
                <a:latin typeface="Calibri"/>
                <a:ea typeface="Calibri"/>
                <a:cs typeface="Calibri"/>
                <a:sym typeface="Calibri"/>
              </a:rPr>
              <a:t>I IDEOLOGICZNYCH</a:t>
            </a:r>
            <a:endParaRPr b="1" sz="3600">
              <a:solidFill>
                <a:srgbClr val="08A5EF"/>
              </a:solidFill>
              <a:latin typeface="Calibri"/>
              <a:ea typeface="Calibri"/>
              <a:cs typeface="Calibri"/>
              <a:sym typeface="Calibri"/>
            </a:endParaRPr>
          </a:p>
        </p:txBody>
      </p:sp>
      <p:sp>
        <p:nvSpPr>
          <p:cNvPr id="607" name="Google Shape;607;p88"/>
          <p:cNvSpPr txBox="1"/>
          <p:nvPr>
            <p:ph idx="1" type="subTitle"/>
          </p:nvPr>
        </p:nvSpPr>
        <p:spPr>
          <a:xfrm>
            <a:off x="603385" y="4000504"/>
            <a:ext cx="7283100" cy="5760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2"/>
              </a:buClr>
              <a:buSzPts val="2000"/>
              <a:buNone/>
            </a:pPr>
            <a:r>
              <a:rPr lang="pt-PT"/>
              <a:t> </a:t>
            </a:r>
            <a:endParaRPr/>
          </a:p>
        </p:txBody>
      </p:sp>
      <p:pic>
        <p:nvPicPr>
          <p:cNvPr id="608" name="Google Shape;608;p88"/>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609" name="Google Shape;609;p88"/>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pt-PT" sz="1400" u="none" cap="none" strike="noStrike">
                <a:solidFill>
                  <a:schemeClr val="dk1"/>
                </a:solidFill>
                <a:latin typeface="Arial"/>
                <a:ea typeface="Arial"/>
                <a:cs typeface="Arial"/>
                <a:sym typeface="Arial"/>
              </a:rPr>
              <a:t>ERASMUS + 2019-1-PL01- KA201-06486</a:t>
            </a:r>
            <a:endParaRPr b="0" i="0" sz="1050" u="none" cap="none" strike="noStrike">
              <a:solidFill>
                <a:schemeClr val="dk2"/>
              </a:solidFill>
              <a:latin typeface="Arial"/>
              <a:ea typeface="Arial"/>
              <a:cs typeface="Arial"/>
              <a:sym typeface="Arial"/>
            </a:endParaRPr>
          </a:p>
        </p:txBody>
      </p:sp>
      <p:sp>
        <p:nvSpPr>
          <p:cNvPr id="610" name="Google Shape;610;p88"/>
          <p:cNvSpPr/>
          <p:nvPr/>
        </p:nvSpPr>
        <p:spPr>
          <a:xfrm>
            <a:off x="500034" y="6286520"/>
            <a:ext cx="810177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gd02b529ee4_0_8"/>
          <p:cNvSpPr txBox="1"/>
          <p:nvPr>
            <p:ph type="title"/>
          </p:nvPr>
        </p:nvSpPr>
        <p:spPr>
          <a:xfrm>
            <a:off x="457200" y="0"/>
            <a:ext cx="7730700" cy="16344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ZNACZENIE RELACJI RÓWIEŚNICZYCH</a:t>
            </a:r>
            <a:endParaRPr>
              <a:latin typeface="Calibri"/>
              <a:ea typeface="Calibri"/>
              <a:cs typeface="Calibri"/>
              <a:sym typeface="Calibri"/>
            </a:endParaRPr>
          </a:p>
        </p:txBody>
      </p:sp>
      <p:sp>
        <p:nvSpPr>
          <p:cNvPr id="616" name="Google Shape;616;gd02b529ee4_0_8"/>
          <p:cNvSpPr txBox="1"/>
          <p:nvPr>
            <p:ph idx="1" type="body"/>
          </p:nvPr>
        </p:nvSpPr>
        <p:spPr>
          <a:xfrm>
            <a:off x="179512" y="3645899"/>
            <a:ext cx="8280900" cy="2839800"/>
          </a:xfrm>
          <a:prstGeom prst="rect">
            <a:avLst/>
          </a:prstGeom>
          <a:noFill/>
          <a:ln>
            <a:noFill/>
          </a:ln>
        </p:spPr>
        <p:txBody>
          <a:bodyPr anchorCtr="0" anchor="t" bIns="45700" lIns="91425" spcFirstLastPara="1" rIns="91425" wrap="square" tIns="45700">
            <a:normAutofit/>
          </a:bodyPr>
          <a:lstStyle/>
          <a:p>
            <a:pPr indent="0" lvl="0" marL="457200" rtl="0" algn="l">
              <a:lnSpc>
                <a:spcPct val="80000"/>
              </a:lnSpc>
              <a:spcBef>
                <a:spcPts val="0"/>
              </a:spcBef>
              <a:spcAft>
                <a:spcPts val="0"/>
              </a:spcAft>
              <a:buNone/>
            </a:pPr>
            <a:r>
              <a:t/>
            </a:r>
            <a:endParaRPr b="0">
              <a:latin typeface="Calibri"/>
              <a:ea typeface="Calibri"/>
              <a:cs typeface="Calibri"/>
              <a:sym typeface="Calibri"/>
            </a:endParaRPr>
          </a:p>
          <a:p>
            <a:pPr indent="0" lvl="0" marL="0" rtl="0" algn="just">
              <a:lnSpc>
                <a:spcPct val="100000"/>
              </a:lnSpc>
              <a:spcBef>
                <a:spcPts val="0"/>
              </a:spcBef>
              <a:spcAft>
                <a:spcPts val="0"/>
              </a:spcAft>
              <a:buNone/>
            </a:pPr>
            <a:r>
              <a:rPr b="0" lang="pt-PT"/>
              <a:t>Rówieśnicy stanowią źródło informacji o normach i regułach społecznych. Są zatem istotnym czynnikiem wzmacniającym zachowania społeczne oraz korygującym zachowania aspołeczne. </a:t>
            </a:r>
            <a:endParaRPr b="0"/>
          </a:p>
          <a:p>
            <a:pPr indent="0" lvl="0" marL="0" rtl="0" algn="just">
              <a:lnSpc>
                <a:spcPct val="100000"/>
              </a:lnSpc>
              <a:spcBef>
                <a:spcPts val="0"/>
              </a:spcBef>
              <a:spcAft>
                <a:spcPts val="0"/>
              </a:spcAft>
              <a:buNone/>
            </a:pPr>
            <a:r>
              <a:t/>
            </a:r>
            <a:endParaRPr b="0"/>
          </a:p>
          <a:p>
            <a:pPr indent="0" lvl="0" marL="0" rtl="0" algn="just">
              <a:lnSpc>
                <a:spcPct val="100000"/>
              </a:lnSpc>
              <a:spcBef>
                <a:spcPts val="0"/>
              </a:spcBef>
              <a:spcAft>
                <a:spcPts val="0"/>
              </a:spcAft>
              <a:buNone/>
            </a:pPr>
            <a:r>
              <a:rPr b="0" lang="pt-PT"/>
              <a:t>Rówieśnicy stanowią wzorzec, do którego uczniowie mogą się odwoływać, określając własną samoocenę. </a:t>
            </a:r>
            <a:endParaRPr b="0" sz="2800"/>
          </a:p>
        </p:txBody>
      </p:sp>
      <p:pic>
        <p:nvPicPr>
          <p:cNvPr id="617" name="Google Shape;617;gd02b529ee4_0_8"/>
          <p:cNvPicPr preferRelativeResize="0"/>
          <p:nvPr/>
        </p:nvPicPr>
        <p:blipFill rotWithShape="1">
          <a:blip r:embed="rId3">
            <a:alphaModFix/>
          </a:blip>
          <a:srcRect b="0" l="0" r="0" t="0"/>
          <a:stretch/>
        </p:blipFill>
        <p:spPr>
          <a:xfrm>
            <a:off x="643610" y="1672093"/>
            <a:ext cx="2952328" cy="1969179"/>
          </a:xfrm>
          <a:prstGeom prst="rect">
            <a:avLst/>
          </a:prstGeom>
          <a:noFill/>
          <a:ln>
            <a:noFill/>
          </a:ln>
        </p:spPr>
      </p:pic>
      <p:sp>
        <p:nvSpPr>
          <p:cNvPr id="618" name="Google Shape;618;gd02b529ee4_0_8"/>
          <p:cNvSpPr txBox="1"/>
          <p:nvPr/>
        </p:nvSpPr>
        <p:spPr>
          <a:xfrm>
            <a:off x="3419872" y="1524319"/>
            <a:ext cx="5173800" cy="2264700"/>
          </a:xfrm>
          <a:prstGeom prst="rect">
            <a:avLst/>
          </a:prstGeom>
          <a:noFill/>
          <a:ln>
            <a:noFill/>
          </a:ln>
        </p:spPr>
        <p:txBody>
          <a:bodyPr anchorCtr="0" anchor="t" bIns="45700" lIns="91425" spcFirstLastPara="1" rIns="91425" wrap="square" tIns="45700">
            <a:normAutofit/>
          </a:bodyPr>
          <a:lstStyle/>
          <a:p>
            <a:pPr indent="0" lvl="0" marL="269999" rtl="0" algn="just">
              <a:lnSpc>
                <a:spcPct val="100000"/>
              </a:lnSpc>
              <a:spcBef>
                <a:spcPts val="0"/>
              </a:spcBef>
              <a:spcAft>
                <a:spcPts val="0"/>
              </a:spcAft>
              <a:buNone/>
            </a:pPr>
            <a:r>
              <a:rPr lang="pt-PT" sz="2000">
                <a:solidFill>
                  <a:schemeClr val="dk1"/>
                </a:solidFill>
              </a:rPr>
              <a:t>Interakcje rówieśnicze pełnią istotne funkcje rozwojowe. Interakcje dziecka </a:t>
            </a:r>
            <a:endParaRPr sz="2000">
              <a:solidFill>
                <a:schemeClr val="dk1"/>
              </a:solidFill>
            </a:endParaRPr>
          </a:p>
          <a:p>
            <a:pPr indent="0" lvl="0" marL="269999" rtl="0" algn="just">
              <a:lnSpc>
                <a:spcPct val="100000"/>
              </a:lnSpc>
              <a:spcBef>
                <a:spcPts val="0"/>
              </a:spcBef>
              <a:spcAft>
                <a:spcPts val="0"/>
              </a:spcAft>
              <a:buNone/>
            </a:pPr>
            <a:r>
              <a:rPr lang="pt-PT" sz="2000">
                <a:solidFill>
                  <a:schemeClr val="dk1"/>
                </a:solidFill>
              </a:rPr>
              <a:t>z rówieśnikami są zazwyczaj naturalne </a:t>
            </a:r>
            <a:endParaRPr sz="2000">
              <a:solidFill>
                <a:schemeClr val="dk1"/>
              </a:solidFill>
            </a:endParaRPr>
          </a:p>
          <a:p>
            <a:pPr indent="0" lvl="0" marL="269999" rtl="0" algn="just">
              <a:lnSpc>
                <a:spcPct val="100000"/>
              </a:lnSpc>
              <a:spcBef>
                <a:spcPts val="0"/>
              </a:spcBef>
              <a:spcAft>
                <a:spcPts val="0"/>
              </a:spcAft>
              <a:buNone/>
            </a:pPr>
            <a:r>
              <a:rPr lang="pt-PT" sz="2000">
                <a:solidFill>
                  <a:schemeClr val="dk1"/>
                </a:solidFill>
              </a:rPr>
              <a:t>i dobrowolne w przeciwieństwie do interakcji z dorosłymi, stwarzają tym samym okazję do rozwijania nowych umiejętności społecznych.</a:t>
            </a:r>
            <a:endParaRPr i="0" sz="1400" u="none" cap="none" strike="noStrike">
              <a:solidFill>
                <a:srgbClr val="00000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gd02b529ee4_0_21"/>
          <p:cNvSpPr txBox="1"/>
          <p:nvPr>
            <p:ph type="title"/>
          </p:nvPr>
        </p:nvSpPr>
        <p:spPr>
          <a:xfrm>
            <a:off x="457200" y="737075"/>
            <a:ext cx="7939200" cy="11538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dk1"/>
              </a:buClr>
              <a:buFont typeface="Arial"/>
              <a:buNone/>
            </a:pPr>
            <a:r>
              <a:rPr lang="pt-PT" sz="4017">
                <a:latin typeface="Calibri"/>
                <a:ea typeface="Calibri"/>
                <a:cs typeface="Calibri"/>
                <a:sym typeface="Calibri"/>
              </a:rPr>
              <a:t>PRZYCZYNY TRUDNOŚCI </a:t>
            </a:r>
            <a:endParaRPr sz="4017">
              <a:latin typeface="Calibri"/>
              <a:ea typeface="Calibri"/>
              <a:cs typeface="Calibri"/>
              <a:sym typeface="Calibri"/>
            </a:endParaRPr>
          </a:p>
          <a:p>
            <a:pPr indent="0" lvl="0" marL="0" rtl="0" algn="l">
              <a:spcBef>
                <a:spcPts val="0"/>
              </a:spcBef>
              <a:spcAft>
                <a:spcPts val="0"/>
              </a:spcAft>
              <a:buClr>
                <a:schemeClr val="dk1"/>
              </a:buClr>
              <a:buFont typeface="Arial"/>
              <a:buNone/>
            </a:pPr>
            <a:r>
              <a:rPr lang="pt-PT" sz="4017">
                <a:latin typeface="Calibri"/>
                <a:ea typeface="Calibri"/>
                <a:cs typeface="Calibri"/>
                <a:sym typeface="Calibri"/>
              </a:rPr>
              <a:t>W RELACJACH RÓWIEŚNICZYCH</a:t>
            </a:r>
            <a:r>
              <a:rPr lang="pt-PT" sz="3240"/>
              <a:t> </a:t>
            </a:r>
            <a:endParaRPr sz="3240"/>
          </a:p>
        </p:txBody>
      </p:sp>
      <p:sp>
        <p:nvSpPr>
          <p:cNvPr id="624" name="Google Shape;624;gd02b529ee4_0_21"/>
          <p:cNvSpPr txBox="1"/>
          <p:nvPr>
            <p:ph idx="1" type="body"/>
          </p:nvPr>
        </p:nvSpPr>
        <p:spPr>
          <a:xfrm>
            <a:off x="457200" y="1752600"/>
            <a:ext cx="7620000" cy="4373700"/>
          </a:xfrm>
          <a:prstGeom prst="rect">
            <a:avLst/>
          </a:prstGeom>
          <a:noFill/>
          <a:ln>
            <a:noFill/>
          </a:ln>
        </p:spPr>
        <p:txBody>
          <a:bodyPr anchorCtr="0" anchor="t" bIns="45700" lIns="91425" spcFirstLastPara="1" rIns="91425" wrap="square" tIns="45700">
            <a:normAutofit/>
          </a:bodyPr>
          <a:lstStyle/>
          <a:p>
            <a:pPr indent="0" lvl="0" marL="45720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rPr lang="pt-PT"/>
              <a:t>Wśród przykładowych przyczyn konfliktów rówieśniczych wymieniamy:</a:t>
            </a:r>
            <a:endParaRPr/>
          </a:p>
          <a:p>
            <a:pPr indent="0" lvl="0" marL="457200" rtl="0" algn="l">
              <a:lnSpc>
                <a:spcPct val="100000"/>
              </a:lnSpc>
              <a:spcBef>
                <a:spcPts val="0"/>
              </a:spcBef>
              <a:spcAft>
                <a:spcPts val="0"/>
              </a:spcAft>
              <a:buNone/>
            </a:pPr>
            <a:r>
              <a:t/>
            </a:r>
            <a:endParaRPr b="0"/>
          </a:p>
          <a:p>
            <a:pPr indent="-342900" lvl="0" marL="457200" rtl="0" algn="l">
              <a:spcBef>
                <a:spcPts val="0"/>
              </a:spcBef>
              <a:spcAft>
                <a:spcPts val="0"/>
              </a:spcAft>
              <a:buSzPts val="1800"/>
              <a:buChar char="➢"/>
            </a:pPr>
            <a:r>
              <a:rPr b="0" lang="pt-PT"/>
              <a:t>impulsywność; </a:t>
            </a:r>
            <a:endParaRPr b="0"/>
          </a:p>
          <a:p>
            <a:pPr indent="-342900" lvl="0" marL="457200" rtl="0" algn="l">
              <a:spcBef>
                <a:spcPts val="0"/>
              </a:spcBef>
              <a:spcAft>
                <a:spcPts val="0"/>
              </a:spcAft>
              <a:buSzPts val="1800"/>
              <a:buChar char="➢"/>
            </a:pPr>
            <a:r>
              <a:rPr b="0" lang="pt-PT"/>
              <a:t>zaburzenia komunikacyjne </a:t>
            </a:r>
            <a:endParaRPr b="0"/>
          </a:p>
          <a:p>
            <a:pPr indent="-342900" lvl="0" marL="457200" rtl="0" algn="l">
              <a:spcBef>
                <a:spcPts val="0"/>
              </a:spcBef>
              <a:spcAft>
                <a:spcPts val="0"/>
              </a:spcAft>
              <a:buSzPts val="1800"/>
              <a:buChar char="➢"/>
            </a:pPr>
            <a:r>
              <a:rPr b="0" lang="pt-PT"/>
              <a:t>zachowania antyspołeczne </a:t>
            </a:r>
            <a:endParaRPr b="0"/>
          </a:p>
          <a:p>
            <a:pPr indent="-342900" lvl="0" marL="457200" rtl="0" algn="l">
              <a:spcBef>
                <a:spcPts val="0"/>
              </a:spcBef>
              <a:spcAft>
                <a:spcPts val="0"/>
              </a:spcAft>
              <a:buSzPts val="1800"/>
              <a:buChar char="➢"/>
            </a:pPr>
            <a:r>
              <a:rPr b="0" lang="pt-PT"/>
              <a:t>Problemy internalizacji; </a:t>
            </a:r>
            <a:endParaRPr b="0"/>
          </a:p>
          <a:p>
            <a:pPr indent="-342900" lvl="0" marL="457200" rtl="0" algn="l">
              <a:spcBef>
                <a:spcPts val="0"/>
              </a:spcBef>
              <a:spcAft>
                <a:spcPts val="0"/>
              </a:spcAft>
              <a:buSzPts val="1800"/>
              <a:buChar char="➢"/>
            </a:pPr>
            <a:r>
              <a:rPr b="0" lang="pt-PT"/>
              <a:t>różnice kulturowe;</a:t>
            </a:r>
            <a:endParaRPr b="0"/>
          </a:p>
          <a:p>
            <a:pPr indent="-342900" lvl="0" marL="457200" rtl="0" algn="l">
              <a:spcBef>
                <a:spcPts val="0"/>
              </a:spcBef>
              <a:spcAft>
                <a:spcPts val="0"/>
              </a:spcAft>
              <a:buSzPts val="1800"/>
              <a:buChar char="➢"/>
            </a:pPr>
            <a:r>
              <a:rPr b="0" lang="pt-PT"/>
              <a:t>różnice ideologiczne; </a:t>
            </a:r>
            <a:endParaRPr b="0"/>
          </a:p>
          <a:p>
            <a:pPr indent="-342900" lvl="0" marL="457200" rtl="0" algn="l">
              <a:spcBef>
                <a:spcPts val="0"/>
              </a:spcBef>
              <a:spcAft>
                <a:spcPts val="0"/>
              </a:spcAft>
              <a:buSzPts val="1800"/>
              <a:buChar char="➢"/>
            </a:pPr>
            <a:r>
              <a:rPr b="0" lang="pt-PT"/>
              <a:t>niepełnosprawności </a:t>
            </a:r>
            <a:endParaRPr b="0"/>
          </a:p>
        </p:txBody>
      </p:sp>
      <p:pic>
        <p:nvPicPr>
          <p:cNvPr id="625" name="Google Shape;625;gd02b529ee4_0_21"/>
          <p:cNvPicPr preferRelativeResize="0"/>
          <p:nvPr/>
        </p:nvPicPr>
        <p:blipFill rotWithShape="1">
          <a:blip r:embed="rId3">
            <a:alphaModFix/>
          </a:blip>
          <a:srcRect b="0" l="0" r="0" t="0"/>
          <a:stretch/>
        </p:blipFill>
        <p:spPr>
          <a:xfrm>
            <a:off x="5244005" y="4337327"/>
            <a:ext cx="3599893" cy="2399928"/>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9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sz="3640">
                <a:latin typeface="Calibri"/>
                <a:ea typeface="Calibri"/>
                <a:cs typeface="Calibri"/>
                <a:sym typeface="Calibri"/>
              </a:rPr>
              <a:t>RÓŻNICE KULTUROWE WPROWADZENIE </a:t>
            </a:r>
            <a:endParaRPr sz="3640">
              <a:latin typeface="Calibri"/>
              <a:ea typeface="Calibri"/>
              <a:cs typeface="Calibri"/>
              <a:sym typeface="Calibri"/>
            </a:endParaRPr>
          </a:p>
        </p:txBody>
      </p:sp>
      <p:sp>
        <p:nvSpPr>
          <p:cNvPr id="631" name="Google Shape;631;p9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970"/>
              </a:spcBef>
              <a:spcAft>
                <a:spcPts val="0"/>
              </a:spcAft>
              <a:buClr>
                <a:schemeClr val="dk1"/>
              </a:buClr>
              <a:buSzPts val="1850"/>
              <a:buNone/>
            </a:pPr>
            <a:r>
              <a:t/>
            </a:r>
            <a:endParaRPr/>
          </a:p>
          <a:p>
            <a:pPr indent="0" lvl="0" marL="0" rtl="0" algn="just">
              <a:lnSpc>
                <a:spcPct val="160000"/>
              </a:lnSpc>
              <a:spcBef>
                <a:spcPts val="0"/>
              </a:spcBef>
              <a:spcAft>
                <a:spcPts val="0"/>
              </a:spcAft>
              <a:buClr>
                <a:schemeClr val="dk1"/>
              </a:buClr>
              <a:buFont typeface="Arial"/>
              <a:buNone/>
            </a:pPr>
            <a:r>
              <a:rPr b="0" lang="pt-PT" sz="1800">
                <a:latin typeface="Calibri"/>
                <a:ea typeface="Calibri"/>
                <a:cs typeface="Calibri"/>
                <a:sym typeface="Calibri"/>
              </a:rPr>
              <a:t>Jedną z przyczyn trudności w relacjach rówieśniczych są różnice kulturowe między uczniami. Zdarza się, że młodzi ludzie nie potrafią zaakceptować tych różnic. Zatem jednym z nowych wyzwań stojących dziś przed wychowawcami jest tworzenie wizji praktyki pedagogicznej w odniesieniu do różnorodności kulturowej, etnicznej, społecznej, seksualnej i religijnej.</a:t>
            </a:r>
            <a:endParaRPr b="0" sz="205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6"/>
              </a:buClr>
              <a:buSzPts val="2400"/>
              <a:buFont typeface="Arial"/>
              <a:buNone/>
            </a:pPr>
            <a:r>
              <a:rPr lang="pt-PT">
                <a:latin typeface="Calibri"/>
                <a:ea typeface="Calibri"/>
                <a:cs typeface="Calibri"/>
                <a:sym typeface="Calibri"/>
              </a:rPr>
              <a:t>KONFLIKTY W RELACJACH RÓWIEŚNICZYCH</a:t>
            </a:r>
            <a:endParaRPr>
              <a:latin typeface="Calibri"/>
              <a:ea typeface="Calibri"/>
              <a:cs typeface="Calibri"/>
              <a:sym typeface="Calibri"/>
            </a:endParaRPr>
          </a:p>
        </p:txBody>
      </p:sp>
      <p:sp>
        <p:nvSpPr>
          <p:cNvPr id="149" name="Google Shape;149;p8"/>
          <p:cNvSpPr txBox="1"/>
          <p:nvPr>
            <p:ph idx="1" type="body"/>
          </p:nvPr>
        </p:nvSpPr>
        <p:spPr>
          <a:xfrm>
            <a:off x="329025" y="1784650"/>
            <a:ext cx="7620000" cy="4373700"/>
          </a:xfrm>
          <a:prstGeom prst="rect">
            <a:avLst/>
          </a:prstGeom>
          <a:noFill/>
          <a:ln>
            <a:noFill/>
          </a:ln>
        </p:spPr>
        <p:txBody>
          <a:bodyPr anchorCtr="0" anchor="t" bIns="45700" lIns="91425" spcFirstLastPara="1" rIns="91425" wrap="square" tIns="45700">
            <a:noAutofit/>
          </a:bodyPr>
          <a:lstStyle/>
          <a:p>
            <a:pPr indent="0" lvl="0" marL="0" rtl="0" algn="just">
              <a:spcBef>
                <a:spcPts val="360"/>
              </a:spcBef>
              <a:spcAft>
                <a:spcPts val="0"/>
              </a:spcAft>
              <a:buNone/>
            </a:pPr>
            <a:r>
              <a:rPr b="0" lang="pt-PT"/>
              <a:t>Aby zapobiegać konfliktom rówieśniczym oraz wspierać uczniów w sytuacjach problemowych można:</a:t>
            </a:r>
            <a:endParaRPr b="0"/>
          </a:p>
          <a:p>
            <a:pPr indent="-355600" lvl="0" marL="457200" rtl="0" algn="just">
              <a:spcBef>
                <a:spcPts val="360"/>
              </a:spcBef>
              <a:spcAft>
                <a:spcPts val="0"/>
              </a:spcAft>
              <a:buSzPts val="2000"/>
              <a:buChar char="-"/>
            </a:pPr>
            <a:r>
              <a:rPr b="0" lang="pt-PT"/>
              <a:t>poprosić uczniów o zaznaczenie</a:t>
            </a:r>
            <a:r>
              <a:rPr b="0" lang="pt-PT"/>
              <a:t> na mapach podwórka miejsc, w których dochodzi do konfliktów czy aktów przemocy, a następnie </a:t>
            </a:r>
            <a:r>
              <a:rPr b="0" lang="pt-PT"/>
              <a:t>zaplanować dodatkowy nadzór nad tymi miejscami;</a:t>
            </a:r>
            <a:endParaRPr b="0"/>
          </a:p>
          <a:p>
            <a:pPr indent="-355600" lvl="0" marL="457200" rtl="0" algn="just">
              <a:spcBef>
                <a:spcPts val="0"/>
              </a:spcBef>
              <a:spcAft>
                <a:spcPts val="0"/>
              </a:spcAft>
              <a:buSzPts val="2000"/>
              <a:buChar char="-"/>
            </a:pPr>
            <a:r>
              <a:rPr b="0" lang="pt-PT"/>
              <a:t>p</a:t>
            </a:r>
            <a:r>
              <a:rPr b="0" lang="pt-PT"/>
              <a:t>rzeprowadzać w klasach rozmowy w celu zwiększenia empatii u uczniów, którzy obserwują konflikty, akty agresji czy znęcanie się i przygotować ich do odpowiedniego reagowania na takie sytuacje;</a:t>
            </a:r>
            <a:endParaRPr b="0"/>
          </a:p>
          <a:p>
            <a:pPr indent="-355600" lvl="0" marL="457200" rtl="0" algn="just">
              <a:spcBef>
                <a:spcPts val="0"/>
              </a:spcBef>
              <a:spcAft>
                <a:spcPts val="0"/>
              </a:spcAft>
              <a:buSzPts val="2000"/>
              <a:buChar char="-"/>
            </a:pPr>
            <a:r>
              <a:rPr b="0" lang="pt-PT"/>
              <a:t>informować wszystkich nauczycieli o zaobserwowanych konfliktach czy aktach przemocy;</a:t>
            </a:r>
            <a:endParaRPr b="0"/>
          </a:p>
          <a:p>
            <a:pPr indent="-355600" lvl="0" marL="457200" rtl="0" algn="just">
              <a:spcBef>
                <a:spcPts val="0"/>
              </a:spcBef>
              <a:spcAft>
                <a:spcPts val="0"/>
              </a:spcAft>
              <a:buSzPts val="2000"/>
              <a:buChar char="-"/>
            </a:pPr>
            <a:r>
              <a:rPr b="0" lang="pt-PT"/>
              <a:t>uwrażliwiać uczniów na problem znęcania się, wykorzystując film, książkę, itp.</a:t>
            </a:r>
            <a:endParaRPr b="0"/>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92"/>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RÓŻNICE KULTUROWE WPROWADZENIE </a:t>
            </a:r>
            <a:endParaRPr>
              <a:latin typeface="Calibri"/>
              <a:ea typeface="Calibri"/>
              <a:cs typeface="Calibri"/>
              <a:sym typeface="Calibri"/>
            </a:endParaRPr>
          </a:p>
        </p:txBody>
      </p:sp>
      <p:pic>
        <p:nvPicPr>
          <p:cNvPr descr="Organization Change / Organization Development. Structure should follow  strategy Growth –Concentration –Diversification Stability –No change  Retrenchment. - ppt download" id="637" name="Google Shape;637;p92"/>
          <p:cNvPicPr preferRelativeResize="0"/>
          <p:nvPr>
            <p:ph idx="1" type="body"/>
          </p:nvPr>
        </p:nvPicPr>
        <p:blipFill rotWithShape="1">
          <a:blip r:embed="rId3">
            <a:alphaModFix/>
          </a:blip>
          <a:srcRect b="0" l="0" r="0" t="0"/>
          <a:stretch/>
        </p:blipFill>
        <p:spPr>
          <a:xfrm>
            <a:off x="1331716" y="1940350"/>
            <a:ext cx="5831400" cy="437370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9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sz="3640">
                <a:latin typeface="Calibri"/>
                <a:ea typeface="Calibri"/>
                <a:cs typeface="Calibri"/>
                <a:sym typeface="Calibri"/>
              </a:rPr>
              <a:t>RÓŻNICE KULTUROWE WPROWADZENIE</a:t>
            </a:r>
            <a:endParaRPr sz="3640">
              <a:latin typeface="Calibri"/>
              <a:ea typeface="Calibri"/>
              <a:cs typeface="Calibri"/>
              <a:sym typeface="Calibri"/>
            </a:endParaRPr>
          </a:p>
        </p:txBody>
      </p:sp>
      <p:sp>
        <p:nvSpPr>
          <p:cNvPr id="643" name="Google Shape;643;p93"/>
          <p:cNvSpPr txBox="1"/>
          <p:nvPr>
            <p:ph idx="1" type="body"/>
          </p:nvPr>
        </p:nvSpPr>
        <p:spPr>
          <a:xfrm>
            <a:off x="457200" y="1996124"/>
            <a:ext cx="7620000" cy="4130100"/>
          </a:xfrm>
          <a:prstGeom prst="rect">
            <a:avLst/>
          </a:prstGeom>
          <a:noFill/>
          <a:ln>
            <a:noFill/>
          </a:ln>
        </p:spPr>
        <p:txBody>
          <a:bodyPr anchorCtr="0" anchor="t" bIns="45700" lIns="91425" spcFirstLastPara="1" rIns="91425" wrap="square" tIns="45700">
            <a:normAutofit/>
          </a:bodyPr>
          <a:lstStyle/>
          <a:p>
            <a:pPr indent="0" lvl="0" marL="0" rtl="0" algn="just">
              <a:lnSpc>
                <a:spcPct val="150000"/>
              </a:lnSpc>
              <a:spcBef>
                <a:spcPts val="0"/>
              </a:spcBef>
              <a:spcAft>
                <a:spcPts val="0"/>
              </a:spcAft>
              <a:buClr>
                <a:schemeClr val="dk1"/>
              </a:buClr>
              <a:buFont typeface="Arial"/>
              <a:buNone/>
            </a:pPr>
            <a:r>
              <a:rPr b="0" lang="pt-PT" sz="1750"/>
              <a:t>We współczesnych społeczeństwach wielokulturowość wyłania się jako podstawowa koncepcja. Taka perspektywa postuluje edukację, w której różnorodność jest nie tylko obserwowana, ale także doceniana i włączana do programów nauczania i praktyk pedagogicznych. W takiej perspektywie nauczyciel odgrywa kluczową rolę kształtując w uczniach postawę tolerancji wobec odmienności.</a:t>
            </a:r>
            <a:endParaRPr b="0" sz="1950"/>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94"/>
          <p:cNvSpPr txBox="1"/>
          <p:nvPr>
            <p:ph type="title"/>
          </p:nvPr>
        </p:nvSpPr>
        <p:spPr>
          <a:xfrm>
            <a:off x="457200" y="93418"/>
            <a:ext cx="6066300" cy="1371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Font typeface="Arial"/>
              <a:buNone/>
            </a:pPr>
            <a:r>
              <a:rPr lang="pt-PT" sz="3640">
                <a:latin typeface="Calibri"/>
                <a:ea typeface="Calibri"/>
                <a:cs typeface="Calibri"/>
                <a:sym typeface="Calibri"/>
              </a:rPr>
              <a:t>RÓŻNICE KULTUROWE WPROWADZENIE</a:t>
            </a:r>
            <a:endParaRPr sz="4000">
              <a:latin typeface="Calibri"/>
              <a:ea typeface="Calibri"/>
              <a:cs typeface="Calibri"/>
              <a:sym typeface="Calibri"/>
            </a:endParaRPr>
          </a:p>
        </p:txBody>
      </p:sp>
      <p:sp>
        <p:nvSpPr>
          <p:cNvPr id="650" name="Google Shape;650;p94"/>
          <p:cNvSpPr txBox="1"/>
          <p:nvPr>
            <p:ph idx="1" type="body"/>
          </p:nvPr>
        </p:nvSpPr>
        <p:spPr>
          <a:xfrm>
            <a:off x="457200" y="1396850"/>
            <a:ext cx="7620000" cy="4373700"/>
          </a:xfrm>
          <a:prstGeom prst="rect">
            <a:avLst/>
          </a:prstGeom>
          <a:noFill/>
          <a:ln>
            <a:noFill/>
          </a:ln>
        </p:spPr>
        <p:txBody>
          <a:bodyPr anchorCtr="0" anchor="t" bIns="45700" lIns="91425" spcFirstLastPara="1" rIns="91425" wrap="square" tIns="45700">
            <a:noAutofit/>
          </a:bodyPr>
          <a:lstStyle/>
          <a:p>
            <a:pPr indent="0" lvl="0" marL="0" rtl="0" algn="just">
              <a:lnSpc>
                <a:spcPct val="150000"/>
              </a:lnSpc>
              <a:spcBef>
                <a:spcPts val="0"/>
              </a:spcBef>
              <a:spcAft>
                <a:spcPts val="0"/>
              </a:spcAft>
              <a:buClr>
                <a:schemeClr val="dk1"/>
              </a:buClr>
              <a:buFont typeface="Arial"/>
              <a:buNone/>
            </a:pPr>
            <a:r>
              <a:t/>
            </a:r>
            <a:endParaRPr b="0" sz="1800"/>
          </a:p>
          <a:p>
            <a:pPr indent="0" lvl="0" marL="0" rtl="0" algn="just">
              <a:lnSpc>
                <a:spcPct val="150000"/>
              </a:lnSpc>
              <a:spcBef>
                <a:spcPts val="0"/>
              </a:spcBef>
              <a:spcAft>
                <a:spcPts val="0"/>
              </a:spcAft>
              <a:buNone/>
            </a:pPr>
            <a:r>
              <a:rPr b="0" lang="pt-PT" sz="1800">
                <a:solidFill>
                  <a:srgbClr val="333333"/>
                </a:solidFill>
              </a:rPr>
              <a:t>Każdy człowiek ma prawo do poznania, wyrażania i ochrony własnej tożsamości kulturowej, etnicznej, religijnej i językowej.</a:t>
            </a:r>
            <a:endParaRPr b="0" sz="1800">
              <a:solidFill>
                <a:srgbClr val="333333"/>
              </a:solidFill>
            </a:endParaRPr>
          </a:p>
          <a:p>
            <a:pPr indent="0" lvl="0" marL="0" rtl="0" algn="just">
              <a:lnSpc>
                <a:spcPct val="150000"/>
              </a:lnSpc>
              <a:spcBef>
                <a:spcPts val="0"/>
              </a:spcBef>
              <a:spcAft>
                <a:spcPts val="0"/>
              </a:spcAft>
              <a:buClr>
                <a:schemeClr val="dk1"/>
              </a:buClr>
              <a:buFont typeface="Arial"/>
              <a:buNone/>
            </a:pPr>
            <a:r>
              <a:t/>
            </a:r>
            <a:endParaRPr b="0" sz="1800">
              <a:solidFill>
                <a:srgbClr val="333333"/>
              </a:solidFill>
            </a:endParaRPr>
          </a:p>
          <a:p>
            <a:pPr indent="0" lvl="0" marL="0" rtl="0" algn="just">
              <a:lnSpc>
                <a:spcPct val="150000"/>
              </a:lnSpc>
              <a:spcBef>
                <a:spcPts val="0"/>
              </a:spcBef>
              <a:spcAft>
                <a:spcPts val="0"/>
              </a:spcAft>
              <a:buNone/>
            </a:pPr>
            <a:r>
              <a:rPr b="0" lang="pt-PT" sz="1800">
                <a:solidFill>
                  <a:srgbClr val="333333"/>
                </a:solidFill>
              </a:rPr>
              <a:t>W Konwencji o Prawach Dziecka zwraca się szczególną uwagę na prawo do własnej tożsamości kulturowej. Artykuł 29 gwarantuje dzieciom edukację, która rozwija szacunek do ich kultury, języka i wartości.</a:t>
            </a:r>
            <a:endParaRPr b="0" sz="1800">
              <a:solidFill>
                <a:srgbClr val="333333"/>
              </a:solidFill>
            </a:endParaRPr>
          </a:p>
          <a:p>
            <a:pPr indent="0" lvl="0" marL="0" rtl="0" algn="just">
              <a:lnSpc>
                <a:spcPct val="150000"/>
              </a:lnSpc>
              <a:spcBef>
                <a:spcPts val="0"/>
              </a:spcBef>
              <a:spcAft>
                <a:spcPts val="0"/>
              </a:spcAft>
              <a:buClr>
                <a:schemeClr val="dk1"/>
              </a:buClr>
              <a:buFont typeface="Arial"/>
              <a:buNone/>
            </a:pPr>
            <a:r>
              <a:t/>
            </a:r>
            <a:endParaRPr b="0" sz="1800">
              <a:solidFill>
                <a:srgbClr val="333333"/>
              </a:solidFill>
            </a:endParaRPr>
          </a:p>
          <a:p>
            <a:pPr indent="0" lvl="0" marL="0" rtl="0" algn="just">
              <a:lnSpc>
                <a:spcPct val="150000"/>
              </a:lnSpc>
              <a:spcBef>
                <a:spcPts val="0"/>
              </a:spcBef>
              <a:spcAft>
                <a:spcPts val="0"/>
              </a:spcAft>
              <a:buClr>
                <a:schemeClr val="dk1"/>
              </a:buClr>
              <a:buFont typeface="Arial"/>
              <a:buNone/>
            </a:pPr>
            <a:r>
              <a:rPr b="0" lang="pt-PT" sz="1800">
                <a:solidFill>
                  <a:srgbClr val="333333"/>
                </a:solidFill>
              </a:rPr>
              <a:t>Artykuł 30 uznaje w szczególności prawo dzieci należących do mniejszości narodowych i etnicznych do korzystania z dóbr własnej kultury oraz praktykowania własnej religii i języka.</a:t>
            </a:r>
            <a:endParaRPr b="0" sz="1800">
              <a:solidFill>
                <a:srgbClr val="333333"/>
              </a:solidFill>
              <a:highlight>
                <a:srgbClr val="FFFFFF"/>
              </a:highlight>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95"/>
          <p:cNvSpPr txBox="1"/>
          <p:nvPr>
            <p:ph type="title"/>
          </p:nvPr>
        </p:nvSpPr>
        <p:spPr>
          <a:xfrm>
            <a:off x="457200" y="152724"/>
            <a:ext cx="5791200" cy="11715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240"/>
              <a:buFont typeface="Arial"/>
              <a:buNone/>
            </a:pPr>
            <a:r>
              <a:rPr lang="pt-PT" sz="3640">
                <a:latin typeface="Calibri"/>
                <a:ea typeface="Calibri"/>
                <a:cs typeface="Calibri"/>
                <a:sym typeface="Calibri"/>
              </a:rPr>
              <a:t>RÓŻNICE KULTUROWE</a:t>
            </a:r>
            <a:endParaRPr sz="3640">
              <a:latin typeface="Calibri"/>
              <a:ea typeface="Calibri"/>
              <a:cs typeface="Calibri"/>
              <a:sym typeface="Calibri"/>
            </a:endParaRPr>
          </a:p>
        </p:txBody>
      </p:sp>
      <p:sp>
        <p:nvSpPr>
          <p:cNvPr id="656" name="Google Shape;656;p95"/>
          <p:cNvSpPr txBox="1"/>
          <p:nvPr>
            <p:ph idx="1" type="body"/>
          </p:nvPr>
        </p:nvSpPr>
        <p:spPr>
          <a:xfrm>
            <a:off x="457200" y="1413100"/>
            <a:ext cx="7620000" cy="4713300"/>
          </a:xfrm>
          <a:prstGeom prst="rect">
            <a:avLst/>
          </a:prstGeom>
          <a:noFill/>
          <a:ln>
            <a:noFill/>
          </a:ln>
        </p:spPr>
        <p:txBody>
          <a:bodyPr anchorCtr="0" anchor="t" bIns="45700" lIns="91425" spcFirstLastPara="1" rIns="91425" wrap="square" tIns="45700">
            <a:noAutofit/>
          </a:bodyPr>
          <a:lstStyle/>
          <a:p>
            <a:pPr indent="0" lvl="0" marL="0" rtl="0" algn="just">
              <a:lnSpc>
                <a:spcPct val="140000"/>
              </a:lnSpc>
              <a:spcBef>
                <a:spcPts val="0"/>
              </a:spcBef>
              <a:spcAft>
                <a:spcPts val="0"/>
              </a:spcAft>
              <a:buClr>
                <a:schemeClr val="dk1"/>
              </a:buClr>
              <a:buFont typeface="Arial"/>
              <a:buNone/>
            </a:pPr>
            <a:r>
              <a:rPr b="0" lang="pt-PT" sz="1800"/>
              <a:t>Różnice kulturowe mogą być źródłem problemów w relacjach rówieśniczych. Czasami uczniowie ujawniają uprzedzenia wobec odmienności innych. Uprzedzenia te przejawiają się poprzez m.in.:</a:t>
            </a:r>
            <a:endParaRPr b="0" sz="1800"/>
          </a:p>
          <a:p>
            <a:pPr indent="0" lvl="0" marL="0" rtl="0" algn="just">
              <a:lnSpc>
                <a:spcPct val="140000"/>
              </a:lnSpc>
              <a:spcBef>
                <a:spcPts val="0"/>
              </a:spcBef>
              <a:spcAft>
                <a:spcPts val="0"/>
              </a:spcAft>
              <a:buClr>
                <a:schemeClr val="dk1"/>
              </a:buClr>
              <a:buFont typeface="Arial"/>
              <a:buNone/>
            </a:pPr>
            <a:r>
              <a:rPr b="0" lang="pt-PT" sz="1800"/>
              <a:t>- dyskryminację;</a:t>
            </a:r>
            <a:endParaRPr b="0" sz="1800"/>
          </a:p>
          <a:p>
            <a:pPr indent="0" lvl="0" marL="0" rtl="0" algn="just">
              <a:lnSpc>
                <a:spcPct val="140000"/>
              </a:lnSpc>
              <a:spcBef>
                <a:spcPts val="0"/>
              </a:spcBef>
              <a:spcAft>
                <a:spcPts val="0"/>
              </a:spcAft>
              <a:buClr>
                <a:schemeClr val="dk1"/>
              </a:buClr>
              <a:buFont typeface="Arial"/>
              <a:buNone/>
            </a:pPr>
            <a:r>
              <a:rPr b="0" lang="pt-PT" sz="1800"/>
              <a:t>- różne formy przemocy;</a:t>
            </a:r>
            <a:endParaRPr b="0" sz="1800"/>
          </a:p>
          <a:p>
            <a:pPr indent="0" lvl="0" marL="0" rtl="0" algn="just">
              <a:lnSpc>
                <a:spcPct val="140000"/>
              </a:lnSpc>
              <a:spcBef>
                <a:spcPts val="0"/>
              </a:spcBef>
              <a:spcAft>
                <a:spcPts val="0"/>
              </a:spcAft>
              <a:buClr>
                <a:schemeClr val="dk1"/>
              </a:buClr>
              <a:buFont typeface="Arial"/>
              <a:buNone/>
            </a:pPr>
            <a:r>
              <a:rPr b="0" lang="pt-PT" sz="1800"/>
              <a:t>- homofobię;</a:t>
            </a:r>
            <a:endParaRPr b="0" sz="1800"/>
          </a:p>
          <a:p>
            <a:pPr indent="0" lvl="0" marL="0" rtl="0" algn="just">
              <a:lnSpc>
                <a:spcPct val="140000"/>
              </a:lnSpc>
              <a:spcBef>
                <a:spcPts val="0"/>
              </a:spcBef>
              <a:spcAft>
                <a:spcPts val="0"/>
              </a:spcAft>
              <a:buClr>
                <a:schemeClr val="dk1"/>
              </a:buClr>
              <a:buFont typeface="Arial"/>
              <a:buNone/>
            </a:pPr>
            <a:r>
              <a:rPr b="0" lang="pt-PT" sz="1800"/>
              <a:t>- rasizm;</a:t>
            </a:r>
            <a:endParaRPr b="0" sz="1800"/>
          </a:p>
          <a:p>
            <a:pPr indent="0" lvl="0" marL="0" rtl="0" algn="just">
              <a:lnSpc>
                <a:spcPct val="140000"/>
              </a:lnSpc>
              <a:spcBef>
                <a:spcPts val="0"/>
              </a:spcBef>
              <a:spcAft>
                <a:spcPts val="0"/>
              </a:spcAft>
              <a:buClr>
                <a:schemeClr val="dk1"/>
              </a:buClr>
              <a:buFont typeface="Arial"/>
              <a:buNone/>
            </a:pPr>
            <a:r>
              <a:rPr b="0" lang="pt-PT" sz="1800"/>
              <a:t>- postawy seksistowskie;</a:t>
            </a:r>
            <a:endParaRPr b="0" sz="1800"/>
          </a:p>
          <a:p>
            <a:pPr indent="0" lvl="0" marL="0" rtl="0" algn="just">
              <a:lnSpc>
                <a:spcPct val="140000"/>
              </a:lnSpc>
              <a:spcBef>
                <a:spcPts val="0"/>
              </a:spcBef>
              <a:spcAft>
                <a:spcPts val="0"/>
              </a:spcAft>
              <a:buClr>
                <a:schemeClr val="dk1"/>
              </a:buClr>
              <a:buFont typeface="Arial"/>
              <a:buNone/>
            </a:pPr>
            <a:r>
              <a:rPr b="0" lang="pt-PT" sz="1800"/>
              <a:t>- nietolerancję religijną;</a:t>
            </a:r>
            <a:endParaRPr b="0" sz="1800"/>
          </a:p>
          <a:p>
            <a:pPr indent="0" lvl="0" marL="0" rtl="0" algn="just">
              <a:lnSpc>
                <a:spcPct val="140000"/>
              </a:lnSpc>
              <a:spcBef>
                <a:spcPts val="0"/>
              </a:spcBef>
              <a:spcAft>
                <a:spcPts val="0"/>
              </a:spcAft>
              <a:buClr>
                <a:schemeClr val="dk1"/>
              </a:buClr>
              <a:buFont typeface="Arial"/>
              <a:buNone/>
            </a:pPr>
            <a:r>
              <a:rPr b="0" lang="pt-PT" sz="1800"/>
              <a:t>- wykluczanie osób z niepełnosprawnościami.</a:t>
            </a:r>
            <a:endParaRPr b="0" sz="1800"/>
          </a:p>
          <a:p>
            <a:pPr indent="0" lvl="0" marL="0" rtl="0" algn="just">
              <a:lnSpc>
                <a:spcPct val="140000"/>
              </a:lnSpc>
              <a:spcBef>
                <a:spcPts val="0"/>
              </a:spcBef>
              <a:spcAft>
                <a:spcPts val="0"/>
              </a:spcAft>
              <a:buClr>
                <a:schemeClr val="dk1"/>
              </a:buClr>
              <a:buFont typeface="Arial"/>
              <a:buNone/>
            </a:pPr>
            <a:r>
              <a:t/>
            </a:r>
            <a:endParaRPr b="0" sz="1800"/>
          </a:p>
          <a:p>
            <a:pPr indent="0" lvl="0" marL="0" rtl="0" algn="just">
              <a:lnSpc>
                <a:spcPct val="140000"/>
              </a:lnSpc>
              <a:spcBef>
                <a:spcPts val="0"/>
              </a:spcBef>
              <a:spcAft>
                <a:spcPts val="0"/>
              </a:spcAft>
              <a:buClr>
                <a:schemeClr val="dk1"/>
              </a:buClr>
              <a:buFont typeface="Arial"/>
              <a:buNone/>
            </a:pPr>
            <a:r>
              <a:rPr b="0" lang="pt-PT" sz="1800"/>
              <a:t>Do wyzwań współczesnej szkoły należy więc kształtowanie wśród uczniów postaw otwartości i tolerancji wobec Innych.</a:t>
            </a:r>
            <a:endParaRPr b="0"/>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9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240"/>
              <a:buFont typeface="Arial"/>
              <a:buNone/>
            </a:pPr>
            <a:r>
              <a:rPr lang="pt-PT" sz="3640">
                <a:latin typeface="Calibri"/>
                <a:ea typeface="Calibri"/>
                <a:cs typeface="Calibri"/>
                <a:sym typeface="Calibri"/>
              </a:rPr>
              <a:t>RÓŻNICE KULTUROWE</a:t>
            </a:r>
            <a:endParaRPr sz="3640">
              <a:latin typeface="Calibri"/>
              <a:ea typeface="Calibri"/>
              <a:cs typeface="Calibri"/>
              <a:sym typeface="Calibri"/>
            </a:endParaRPr>
          </a:p>
        </p:txBody>
      </p:sp>
      <p:sp>
        <p:nvSpPr>
          <p:cNvPr id="662" name="Google Shape;662;p96"/>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80000"/>
              </a:lnSpc>
              <a:spcBef>
                <a:spcPts val="0"/>
              </a:spcBef>
              <a:spcAft>
                <a:spcPts val="0"/>
              </a:spcAft>
              <a:buClr>
                <a:schemeClr val="dk1"/>
              </a:buClr>
              <a:buFont typeface="Arial"/>
              <a:buNone/>
            </a:pPr>
            <a:r>
              <a:t/>
            </a:r>
            <a:endParaRPr b="0" sz="1900"/>
          </a:p>
          <a:p>
            <a:pPr indent="0" lvl="0" marL="0" rtl="0" algn="just">
              <a:lnSpc>
                <a:spcPct val="80000"/>
              </a:lnSpc>
              <a:spcBef>
                <a:spcPts val="0"/>
              </a:spcBef>
              <a:spcAft>
                <a:spcPts val="0"/>
              </a:spcAft>
              <a:buClr>
                <a:schemeClr val="dk1"/>
              </a:buClr>
              <a:buFont typeface="Arial"/>
              <a:buNone/>
            </a:pPr>
            <a:r>
              <a:rPr b="0" lang="pt-PT" sz="1700"/>
              <a:t>Wielokulturowość jest istotnym wyzwaniem dla współczesnej edukacji. Otwartość i akceptacja wobec różnorodności i odmienności powinny definiować każde środowisko szkolne. W tym celu należy:</a:t>
            </a:r>
            <a:endParaRPr b="0" sz="1700"/>
          </a:p>
          <a:p>
            <a:pPr indent="0" lvl="0" marL="0" rtl="0" algn="just">
              <a:lnSpc>
                <a:spcPct val="80000"/>
              </a:lnSpc>
              <a:spcBef>
                <a:spcPts val="0"/>
              </a:spcBef>
              <a:spcAft>
                <a:spcPts val="0"/>
              </a:spcAft>
              <a:buClr>
                <a:schemeClr val="dk1"/>
              </a:buClr>
              <a:buFont typeface="Arial"/>
              <a:buNone/>
            </a:pPr>
            <a:r>
              <a:t/>
            </a:r>
            <a:endParaRPr b="0" sz="1700"/>
          </a:p>
          <a:p>
            <a:pPr indent="0" lvl="0" marL="0" rtl="0" algn="just">
              <a:lnSpc>
                <a:spcPct val="80000"/>
              </a:lnSpc>
              <a:spcBef>
                <a:spcPts val="0"/>
              </a:spcBef>
              <a:spcAft>
                <a:spcPts val="0"/>
              </a:spcAft>
              <a:buClr>
                <a:schemeClr val="dk1"/>
              </a:buClr>
              <a:buFont typeface="Arial"/>
              <a:buNone/>
            </a:pPr>
            <a:r>
              <a:rPr b="0" lang="pt-PT" sz="1700"/>
              <a:t>- dostosowywać programy nauczania i wychowania tak, aby uwzględniały postawę tolerancji wobec Innych;</a:t>
            </a:r>
            <a:endParaRPr b="0" sz="1700"/>
          </a:p>
          <a:p>
            <a:pPr indent="0" lvl="0" marL="0" rtl="0" algn="just">
              <a:lnSpc>
                <a:spcPct val="80000"/>
              </a:lnSpc>
              <a:spcBef>
                <a:spcPts val="0"/>
              </a:spcBef>
              <a:spcAft>
                <a:spcPts val="0"/>
              </a:spcAft>
              <a:buClr>
                <a:schemeClr val="dk1"/>
              </a:buClr>
              <a:buFont typeface="Arial"/>
              <a:buNone/>
            </a:pPr>
            <a:r>
              <a:t/>
            </a:r>
            <a:endParaRPr b="0" sz="1700"/>
          </a:p>
          <a:p>
            <a:pPr indent="0" lvl="0" marL="0" rtl="0" algn="just">
              <a:lnSpc>
                <a:spcPct val="80000"/>
              </a:lnSpc>
              <a:spcBef>
                <a:spcPts val="0"/>
              </a:spcBef>
              <a:spcAft>
                <a:spcPts val="0"/>
              </a:spcAft>
              <a:buClr>
                <a:schemeClr val="dk1"/>
              </a:buClr>
              <a:buFont typeface="Arial"/>
              <a:buNone/>
            </a:pPr>
            <a:r>
              <a:rPr b="0" lang="pt-PT" sz="1700"/>
              <a:t>- wdrażać nowe strategie radzenia sobie ze stereotypami i uprzedzeniami kulturowymi;</a:t>
            </a:r>
            <a:endParaRPr b="0" sz="1700"/>
          </a:p>
          <a:p>
            <a:pPr indent="0" lvl="0" marL="0" rtl="0" algn="just">
              <a:lnSpc>
                <a:spcPct val="80000"/>
              </a:lnSpc>
              <a:spcBef>
                <a:spcPts val="0"/>
              </a:spcBef>
              <a:spcAft>
                <a:spcPts val="0"/>
              </a:spcAft>
              <a:buClr>
                <a:schemeClr val="dk1"/>
              </a:buClr>
              <a:buFont typeface="Arial"/>
              <a:buNone/>
            </a:pPr>
            <a:r>
              <a:t/>
            </a:r>
            <a:endParaRPr b="0" sz="1700"/>
          </a:p>
          <a:p>
            <a:pPr indent="0" lvl="0" marL="0" rtl="0" algn="just">
              <a:lnSpc>
                <a:spcPct val="80000"/>
              </a:lnSpc>
              <a:spcBef>
                <a:spcPts val="0"/>
              </a:spcBef>
              <a:spcAft>
                <a:spcPts val="0"/>
              </a:spcAft>
              <a:buClr>
                <a:schemeClr val="dk1"/>
              </a:buClr>
              <a:buFont typeface="Arial"/>
              <a:buNone/>
            </a:pPr>
            <a:r>
              <a:rPr b="0" lang="pt-PT" sz="1700"/>
              <a:t>- przygotować wszystkich pracowników szkoły na ewentualne incydenty dyskryminujące uczniów ze względu na ich odmienność kulturową etc;</a:t>
            </a:r>
            <a:endParaRPr b="0" sz="1700"/>
          </a:p>
          <a:p>
            <a:pPr indent="0" lvl="0" marL="0" rtl="0" algn="just">
              <a:lnSpc>
                <a:spcPct val="80000"/>
              </a:lnSpc>
              <a:spcBef>
                <a:spcPts val="0"/>
              </a:spcBef>
              <a:spcAft>
                <a:spcPts val="0"/>
              </a:spcAft>
              <a:buClr>
                <a:schemeClr val="dk1"/>
              </a:buClr>
              <a:buFont typeface="Arial"/>
              <a:buNone/>
            </a:pPr>
            <a:r>
              <a:t/>
            </a:r>
            <a:endParaRPr b="0" sz="1700"/>
          </a:p>
          <a:p>
            <a:pPr indent="0" lvl="0" marL="0" rtl="0" algn="just">
              <a:lnSpc>
                <a:spcPct val="80000"/>
              </a:lnSpc>
              <a:spcBef>
                <a:spcPts val="0"/>
              </a:spcBef>
              <a:spcAft>
                <a:spcPts val="0"/>
              </a:spcAft>
              <a:buClr>
                <a:schemeClr val="dk1"/>
              </a:buClr>
              <a:buFont typeface="Arial"/>
              <a:buNone/>
            </a:pPr>
            <a:r>
              <a:rPr b="0" lang="pt-PT" sz="1700"/>
              <a:t>- nawiązać współpracę z rodzicami w celu przekazania szkolnej strategii działania na rzecz tolerancji;</a:t>
            </a:r>
            <a:endParaRPr b="0" sz="1700"/>
          </a:p>
          <a:p>
            <a:pPr indent="0" lvl="0" marL="0" rtl="0" algn="just">
              <a:lnSpc>
                <a:spcPct val="80000"/>
              </a:lnSpc>
              <a:spcBef>
                <a:spcPts val="0"/>
              </a:spcBef>
              <a:spcAft>
                <a:spcPts val="0"/>
              </a:spcAft>
              <a:buClr>
                <a:schemeClr val="dk1"/>
              </a:buClr>
              <a:buFont typeface="Arial"/>
              <a:buNone/>
            </a:pPr>
            <a:r>
              <a:t/>
            </a:r>
            <a:endParaRPr b="0" sz="1700"/>
          </a:p>
          <a:p>
            <a:pPr indent="0" lvl="0" marL="0" rtl="0" algn="just">
              <a:lnSpc>
                <a:spcPct val="80000"/>
              </a:lnSpc>
              <a:spcBef>
                <a:spcPts val="0"/>
              </a:spcBef>
              <a:spcAft>
                <a:spcPts val="0"/>
              </a:spcAft>
              <a:buClr>
                <a:schemeClr val="dk1"/>
              </a:buClr>
              <a:buFont typeface="Arial"/>
              <a:buNone/>
            </a:pPr>
            <a:r>
              <a:rPr b="0" lang="pt-PT" sz="1700"/>
              <a:t>- włączać się, inicjować i realizować projekty ukierunkowane na rozwijanie tolerancji społecznej;</a:t>
            </a:r>
            <a:endParaRPr b="0" sz="1700"/>
          </a:p>
          <a:p>
            <a:pPr indent="0" lvl="0" marL="0" rtl="0" algn="just">
              <a:lnSpc>
                <a:spcPct val="80000"/>
              </a:lnSpc>
              <a:spcBef>
                <a:spcPts val="0"/>
              </a:spcBef>
              <a:spcAft>
                <a:spcPts val="0"/>
              </a:spcAft>
              <a:buClr>
                <a:schemeClr val="dk1"/>
              </a:buClr>
              <a:buFont typeface="Arial"/>
              <a:buNone/>
            </a:pPr>
            <a:r>
              <a:t/>
            </a:r>
            <a:endParaRPr b="0" sz="1700"/>
          </a:p>
          <a:p>
            <a:pPr indent="0" lvl="0" marL="0" rtl="0" algn="just">
              <a:lnSpc>
                <a:spcPct val="80000"/>
              </a:lnSpc>
              <a:spcBef>
                <a:spcPts val="0"/>
              </a:spcBef>
              <a:spcAft>
                <a:spcPts val="0"/>
              </a:spcAft>
              <a:buClr>
                <a:schemeClr val="dk1"/>
              </a:buClr>
              <a:buFont typeface="Arial"/>
              <a:buNone/>
            </a:pPr>
            <a:r>
              <a:rPr b="0" lang="pt-PT" sz="1700"/>
              <a:t>- współpracować z instytucjami wspierającymi działania szkoły (np. fundacje, stowarzyszenia, poradnie). </a:t>
            </a:r>
            <a:endParaRPr b="0" sz="1500"/>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9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240"/>
              <a:buFont typeface="Arial"/>
              <a:buNone/>
            </a:pPr>
            <a:r>
              <a:rPr lang="pt-PT" sz="3640">
                <a:latin typeface="Calibri"/>
                <a:ea typeface="Calibri"/>
                <a:cs typeface="Calibri"/>
                <a:sym typeface="Calibri"/>
              </a:rPr>
              <a:t>RÓŻNICE KULTUROWE</a:t>
            </a:r>
            <a:endParaRPr sz="3640">
              <a:latin typeface="Calibri"/>
              <a:ea typeface="Calibri"/>
              <a:cs typeface="Calibri"/>
              <a:sym typeface="Calibri"/>
            </a:endParaRPr>
          </a:p>
        </p:txBody>
      </p:sp>
      <p:sp>
        <p:nvSpPr>
          <p:cNvPr id="668" name="Google Shape;668;p97"/>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fontScale="77500"/>
          </a:bodyPr>
          <a:lstStyle/>
          <a:p>
            <a:pPr indent="0" lvl="0" marL="0" rtl="0" algn="just">
              <a:lnSpc>
                <a:spcPct val="150000"/>
              </a:lnSpc>
              <a:spcBef>
                <a:spcPts val="0"/>
              </a:spcBef>
              <a:spcAft>
                <a:spcPts val="0"/>
              </a:spcAft>
              <a:buClr>
                <a:schemeClr val="dk1"/>
              </a:buClr>
              <a:buNone/>
            </a:pPr>
            <a:r>
              <a:rPr b="0" lang="pt-PT" sz="2133">
                <a:latin typeface="Calibri"/>
                <a:ea typeface="Calibri"/>
                <a:cs typeface="Calibri"/>
                <a:sym typeface="Calibri"/>
              </a:rPr>
              <a:t>Wynikiem globalizacji i procesów migracyjnych jest kulturowe, etniczne, językowe </a:t>
            </a:r>
            <a:endParaRPr b="0" sz="2133">
              <a:latin typeface="Calibri"/>
              <a:ea typeface="Calibri"/>
              <a:cs typeface="Calibri"/>
              <a:sym typeface="Calibri"/>
            </a:endParaRPr>
          </a:p>
          <a:p>
            <a:pPr indent="0" lvl="0" marL="0" rtl="0" algn="just">
              <a:lnSpc>
                <a:spcPct val="150000"/>
              </a:lnSpc>
              <a:spcBef>
                <a:spcPts val="0"/>
              </a:spcBef>
              <a:spcAft>
                <a:spcPts val="0"/>
              </a:spcAft>
              <a:buClr>
                <a:schemeClr val="dk1"/>
              </a:buClr>
              <a:buFont typeface="Arial"/>
              <a:buNone/>
            </a:pPr>
            <a:r>
              <a:rPr b="0" lang="pt-PT" sz="2133">
                <a:latin typeface="Calibri"/>
                <a:ea typeface="Calibri"/>
                <a:cs typeface="Calibri"/>
                <a:sym typeface="Calibri"/>
              </a:rPr>
              <a:t>i ekonomiczne zróżnicowanie społeczności szkolnych. Uczniowie pochodzący z różnych obszarów kulturowych wnoszą do środowiska szkolnego własne wzorce zachowań, przekonania, doświadczenia życiowe. Różnice te mogą być negatywnie postrzegane przez grupę rówieśniczą, co może wywoływać wśród takich uczniów m. in. poczucie alienacji, niepowodzenia szkolne, niską samoocenę, problemy emocjonalne, zachowania autodestrukcyjne lub antyspołeczne.</a:t>
            </a:r>
            <a:endParaRPr b="0" sz="2133"/>
          </a:p>
          <a:p>
            <a:pPr indent="0" lvl="0" marL="0" rtl="0" algn="just">
              <a:lnSpc>
                <a:spcPct val="150000"/>
              </a:lnSpc>
              <a:spcBef>
                <a:spcPts val="969"/>
              </a:spcBef>
              <a:spcAft>
                <a:spcPts val="0"/>
              </a:spcAft>
              <a:buClr>
                <a:schemeClr val="dk1"/>
              </a:buClr>
              <a:buFont typeface="Arial"/>
              <a:buNone/>
            </a:pPr>
            <a:r>
              <a:rPr b="0" lang="pt-PT" sz="2133">
                <a:latin typeface="Calibri"/>
                <a:ea typeface="Calibri"/>
                <a:cs typeface="Calibri"/>
                <a:sym typeface="Calibri"/>
              </a:rPr>
              <a:t>Zadaniem nauczycieli jest zatem identyfikowanie problemów uczniów i podejmowanie działań prewencyjnych i korekcyjnych wobec przejawów dyskryminacji.</a:t>
            </a:r>
            <a:endParaRPr b="0" sz="2133"/>
          </a:p>
          <a:p>
            <a:pPr indent="0" lvl="0" marL="0" rtl="0" algn="just">
              <a:lnSpc>
                <a:spcPct val="80000"/>
              </a:lnSpc>
              <a:spcBef>
                <a:spcPts val="970"/>
              </a:spcBef>
              <a:spcAft>
                <a:spcPts val="0"/>
              </a:spcAft>
              <a:buClr>
                <a:schemeClr val="dk1"/>
              </a:buClr>
              <a:buSzPct val="100000"/>
              <a:buNone/>
            </a:pPr>
            <a:r>
              <a:t/>
            </a:r>
            <a:endParaRPr sz="1850"/>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98"/>
          <p:cNvSpPr txBox="1"/>
          <p:nvPr>
            <p:ph type="title"/>
          </p:nvPr>
        </p:nvSpPr>
        <p:spPr>
          <a:xfrm>
            <a:off x="457200" y="152725"/>
            <a:ext cx="57387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a:latin typeface="Calibri"/>
                <a:ea typeface="Calibri"/>
                <a:cs typeface="Calibri"/>
                <a:sym typeface="Calibri"/>
              </a:rPr>
              <a:t>SZKOŁA JAKO INSTYTUCJA KULTURY</a:t>
            </a:r>
            <a:endParaRPr>
              <a:latin typeface="Calibri"/>
              <a:ea typeface="Calibri"/>
              <a:cs typeface="Calibri"/>
              <a:sym typeface="Calibri"/>
            </a:endParaRPr>
          </a:p>
        </p:txBody>
      </p:sp>
      <p:sp>
        <p:nvSpPr>
          <p:cNvPr id="674" name="Google Shape;674;p98"/>
          <p:cNvSpPr txBox="1"/>
          <p:nvPr>
            <p:ph idx="1" type="body"/>
          </p:nvPr>
        </p:nvSpPr>
        <p:spPr>
          <a:xfrm>
            <a:off x="457200" y="1524326"/>
            <a:ext cx="7620000" cy="4601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a:t>Szkoły muszą być postrzegane jako instytucje wielokulturowe:</a:t>
            </a:r>
            <a:endParaRPr/>
          </a:p>
          <a:p>
            <a:pPr indent="0" lvl="0" marL="0" rtl="0" algn="l">
              <a:lnSpc>
                <a:spcPct val="100000"/>
              </a:lnSpc>
              <a:spcBef>
                <a:spcPts val="1000"/>
              </a:spcBef>
              <a:spcAft>
                <a:spcPts val="0"/>
              </a:spcAft>
              <a:buClr>
                <a:schemeClr val="dk1"/>
              </a:buClr>
              <a:buSzPts val="2000"/>
              <a:buNone/>
            </a:pPr>
            <a:r>
              <a:t/>
            </a:r>
            <a:endParaRPr/>
          </a:p>
        </p:txBody>
      </p:sp>
      <p:pic>
        <p:nvPicPr>
          <p:cNvPr id="675" name="Google Shape;675;p98"/>
          <p:cNvPicPr preferRelativeResize="0"/>
          <p:nvPr/>
        </p:nvPicPr>
        <p:blipFill rotWithShape="1">
          <a:blip r:embed="rId3">
            <a:alphaModFix/>
          </a:blip>
          <a:srcRect b="0" l="0" r="0" t="0"/>
          <a:stretch/>
        </p:blipFill>
        <p:spPr>
          <a:xfrm>
            <a:off x="512500" y="2272275"/>
            <a:ext cx="6750650" cy="1667100"/>
          </a:xfrm>
          <a:prstGeom prst="rect">
            <a:avLst/>
          </a:prstGeom>
          <a:noFill/>
          <a:ln>
            <a:noFill/>
          </a:ln>
        </p:spPr>
      </p:pic>
      <p:pic>
        <p:nvPicPr>
          <p:cNvPr id="676" name="Google Shape;676;p98"/>
          <p:cNvPicPr preferRelativeResize="0"/>
          <p:nvPr/>
        </p:nvPicPr>
        <p:blipFill rotWithShape="1">
          <a:blip r:embed="rId4">
            <a:alphaModFix/>
          </a:blip>
          <a:srcRect b="0" l="0" r="0" t="0"/>
          <a:stretch/>
        </p:blipFill>
        <p:spPr>
          <a:xfrm>
            <a:off x="461425" y="4077075"/>
            <a:ext cx="6801725" cy="2316475"/>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99"/>
          <p:cNvSpPr txBox="1"/>
          <p:nvPr>
            <p:ph type="title"/>
          </p:nvPr>
        </p:nvSpPr>
        <p:spPr>
          <a:xfrm>
            <a:off x="457200" y="12223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240"/>
              <a:buFont typeface="Arial"/>
              <a:buNone/>
            </a:pPr>
            <a:r>
              <a:rPr lang="pt-PT" sz="3640">
                <a:latin typeface="Calibri"/>
                <a:ea typeface="Calibri"/>
                <a:cs typeface="Calibri"/>
                <a:sym typeface="Calibri"/>
              </a:rPr>
              <a:t>RÓŻNICE KULTUROWE - WSKAZÓWKI</a:t>
            </a:r>
            <a:endParaRPr sz="3640">
              <a:latin typeface="Calibri"/>
              <a:ea typeface="Calibri"/>
              <a:cs typeface="Calibri"/>
              <a:sym typeface="Calibri"/>
            </a:endParaRPr>
          </a:p>
        </p:txBody>
      </p:sp>
      <p:sp>
        <p:nvSpPr>
          <p:cNvPr id="682" name="Google Shape;682;p99"/>
          <p:cNvSpPr txBox="1"/>
          <p:nvPr>
            <p:ph idx="1" type="body"/>
          </p:nvPr>
        </p:nvSpPr>
        <p:spPr>
          <a:xfrm>
            <a:off x="457200" y="1783080"/>
            <a:ext cx="7620000" cy="4373563"/>
          </a:xfrm>
          <a:prstGeom prst="rect">
            <a:avLst/>
          </a:prstGeom>
          <a:noFill/>
          <a:ln>
            <a:noFill/>
          </a:ln>
        </p:spPr>
        <p:txBody>
          <a:bodyPr anchorCtr="0" anchor="t" bIns="45700" lIns="91425" spcFirstLastPara="1" rIns="91425" wrap="square" tIns="45700">
            <a:normAutofit/>
          </a:bodyPr>
          <a:lstStyle/>
          <a:p>
            <a:pPr indent="0" lvl="0" marL="0" rtl="0" algn="just">
              <a:lnSpc>
                <a:spcPct val="80000"/>
              </a:lnSpc>
              <a:spcBef>
                <a:spcPts val="0"/>
              </a:spcBef>
              <a:spcAft>
                <a:spcPts val="0"/>
              </a:spcAft>
              <a:buNone/>
            </a:pPr>
            <a:r>
              <a:rPr b="0" lang="pt-PT" sz="1600"/>
              <a:t>Nauczyciele powinni dowiedzieć się więcej o pochodzeniu, wartościach, historii, praktykach i tradycjach uczniów z innych kręgów kulturowych. Taka wiedza będzie pomocna w dostosowaniu planów i programów edukacyjnych. </a:t>
            </a:r>
            <a:endParaRPr b="0" sz="1600"/>
          </a:p>
          <a:p>
            <a:pPr indent="0" lvl="0" marL="0" rtl="0" algn="just">
              <a:lnSpc>
                <a:spcPct val="80000"/>
              </a:lnSpc>
              <a:spcBef>
                <a:spcPts val="850"/>
              </a:spcBef>
              <a:spcAft>
                <a:spcPts val="0"/>
              </a:spcAft>
              <a:buNone/>
            </a:pPr>
            <a:r>
              <a:rPr b="0" lang="pt-PT" sz="1600"/>
              <a:t>Nauczyciele, którzy znają i rozumieją osobiste doświadczenia swoich uczniów, potrafią łatwiej nawiązać z nimi relacje. Nazywa się to </a:t>
            </a:r>
            <a:r>
              <a:rPr b="0" i="1" lang="pt-PT" sz="1600"/>
              <a:t>nauczaniem wrażliwym kulturowo</a:t>
            </a:r>
            <a:r>
              <a:rPr b="0" lang="pt-PT" sz="1600"/>
              <a:t>. </a:t>
            </a:r>
            <a:endParaRPr b="0" sz="1600"/>
          </a:p>
          <a:p>
            <a:pPr indent="0" lvl="0" marL="0" rtl="0" algn="just">
              <a:lnSpc>
                <a:spcPct val="80000"/>
              </a:lnSpc>
              <a:spcBef>
                <a:spcPts val="850"/>
              </a:spcBef>
              <a:spcAft>
                <a:spcPts val="0"/>
              </a:spcAft>
              <a:buNone/>
            </a:pPr>
            <a:r>
              <a:rPr b="0" lang="pt-PT" sz="1600"/>
              <a:t>Nauczyciele wrażliwi kulturowo: </a:t>
            </a:r>
            <a:endParaRPr b="0" sz="1600"/>
          </a:p>
          <a:p>
            <a:pPr indent="-342360" lvl="0" marL="343080" rtl="0" algn="just">
              <a:lnSpc>
                <a:spcPct val="80000"/>
              </a:lnSpc>
              <a:spcBef>
                <a:spcPts val="850"/>
              </a:spcBef>
              <a:spcAft>
                <a:spcPts val="0"/>
              </a:spcAft>
              <a:buSzPts val="1600"/>
              <a:buChar char="•"/>
            </a:pPr>
            <a:r>
              <a:rPr b="0" lang="pt-PT" sz="1600"/>
              <a:t>uznają i szanują różnice kulturowe;</a:t>
            </a:r>
            <a:endParaRPr b="0" sz="1600"/>
          </a:p>
          <a:p>
            <a:pPr indent="-342360" lvl="0" marL="343080" rtl="0" algn="just">
              <a:lnSpc>
                <a:spcPct val="80000"/>
              </a:lnSpc>
              <a:spcBef>
                <a:spcPts val="850"/>
              </a:spcBef>
              <a:spcAft>
                <a:spcPts val="0"/>
              </a:spcAft>
              <a:buSzPts val="1600"/>
              <a:buChar char="•"/>
            </a:pPr>
            <a:r>
              <a:rPr b="0" lang="pt-PT" sz="1600"/>
              <a:t>uczą rozumieć i doceniać dziedzictwo kulturowe własne i innych;</a:t>
            </a:r>
            <a:endParaRPr b="0" sz="1600"/>
          </a:p>
          <a:p>
            <a:pPr indent="-342360" lvl="0" marL="343080" rtl="0" algn="just">
              <a:lnSpc>
                <a:spcPct val="80000"/>
              </a:lnSpc>
              <a:spcBef>
                <a:spcPts val="850"/>
              </a:spcBef>
              <a:spcAft>
                <a:spcPts val="0"/>
              </a:spcAft>
              <a:buSzPts val="1600"/>
              <a:buChar char="•"/>
            </a:pPr>
            <a:r>
              <a:rPr b="0" lang="pt-PT" sz="1600"/>
              <a:t>dostrzegają i doceniają potencjał uczniów z grup dyskryminowanych społecznie;</a:t>
            </a:r>
            <a:endParaRPr b="0" sz="1600"/>
          </a:p>
          <a:p>
            <a:pPr indent="-342360" lvl="0" marL="343080" rtl="0" algn="just">
              <a:lnSpc>
                <a:spcPct val="80000"/>
              </a:lnSpc>
              <a:spcBef>
                <a:spcPts val="850"/>
              </a:spcBef>
              <a:spcAft>
                <a:spcPts val="0"/>
              </a:spcAft>
              <a:buSzPts val="1600"/>
              <a:buChar char="•"/>
            </a:pPr>
            <a:r>
              <a:rPr b="0" lang="pt-PT" sz="1600"/>
              <a:t>stosują różnorodne techniki nauczania w celu kształtowania postawy tolerancyjnej uczniów (np. odgrywanie ról, opowiadanie historii, oglądanie filmów); </a:t>
            </a:r>
            <a:endParaRPr b="0" sz="1600"/>
          </a:p>
          <a:p>
            <a:pPr indent="-342360" lvl="0" marL="343080" rtl="0" algn="just">
              <a:lnSpc>
                <a:spcPct val="80000"/>
              </a:lnSpc>
              <a:spcBef>
                <a:spcPts val="850"/>
              </a:spcBef>
              <a:spcAft>
                <a:spcPts val="0"/>
              </a:spcAft>
              <a:buSzPts val="1600"/>
              <a:buChar char="•"/>
            </a:pPr>
            <a:r>
              <a:rPr b="0" lang="pt-PT" sz="1600"/>
              <a:t>inicjują spotkania ze znanymi przedstawicielami mniejszości narodowych, itp.</a:t>
            </a:r>
            <a:endParaRPr b="0" sz="1250"/>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100"/>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6"/>
              </a:buClr>
              <a:buSzPts val="3240"/>
              <a:buFont typeface="Arial"/>
              <a:buNone/>
            </a:pPr>
            <a:r>
              <a:rPr b="1" lang="pt-PT" sz="3640">
                <a:latin typeface="Calibri"/>
                <a:ea typeface="Calibri"/>
                <a:cs typeface="Calibri"/>
                <a:sym typeface="Calibri"/>
              </a:rPr>
              <a:t>RÓŻNICE KULTUROWE - WSKAZÓWKI</a:t>
            </a:r>
            <a:endParaRPr/>
          </a:p>
        </p:txBody>
      </p:sp>
      <p:sp>
        <p:nvSpPr>
          <p:cNvPr id="688" name="Google Shape;688;p100"/>
          <p:cNvSpPr txBox="1"/>
          <p:nvPr>
            <p:ph idx="1" type="body"/>
          </p:nvPr>
        </p:nvSpPr>
        <p:spPr>
          <a:xfrm>
            <a:off x="1627632" y="1572768"/>
            <a:ext cx="3291840" cy="6397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pt-PT"/>
              <a:t>JAK POSTĘPOWAĆ?</a:t>
            </a:r>
            <a:endParaRPr/>
          </a:p>
        </p:txBody>
      </p:sp>
      <p:sp>
        <p:nvSpPr>
          <p:cNvPr id="689" name="Google Shape;689;p100"/>
          <p:cNvSpPr txBox="1"/>
          <p:nvPr>
            <p:ph idx="2" type="body"/>
          </p:nvPr>
        </p:nvSpPr>
        <p:spPr>
          <a:xfrm>
            <a:off x="1627632" y="2259366"/>
            <a:ext cx="3291840" cy="384048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None/>
            </a:pPr>
            <a:r>
              <a:rPr b="0" lang="pt-PT" sz="1834"/>
              <a:t>Zawsze pozytywnie wypowiadaj się na temat różnorodności i odmienności wśród uczniów. Doceniaj różnice kulturowe w klasie i podkreślaj, że odmienność jest zjawiskiem  ciekawym </a:t>
            </a:r>
            <a:endParaRPr b="0" sz="1834"/>
          </a:p>
          <a:p>
            <a:pPr indent="0" lvl="0" marL="0" rtl="0" algn="just">
              <a:lnSpc>
                <a:spcPct val="100000"/>
              </a:lnSpc>
              <a:spcBef>
                <a:spcPts val="0"/>
              </a:spcBef>
              <a:spcAft>
                <a:spcPts val="0"/>
              </a:spcAft>
              <a:buClr>
                <a:schemeClr val="dk1"/>
              </a:buClr>
              <a:buFont typeface="Arial"/>
              <a:buNone/>
            </a:pPr>
            <a:r>
              <a:rPr b="0" lang="pt-PT" sz="1834"/>
              <a:t>i mogącym ubogacać całą społeczność szkolną. Zachęcaj uczniów do dzielenia się informacjami na temat swoich tradycji, zwyczajów, języka – porównuj je, ale nigdy nie wartościuj. Zawsze podkreślaj równorzędność kultur.</a:t>
            </a:r>
            <a:endParaRPr sz="2140"/>
          </a:p>
        </p:txBody>
      </p:sp>
      <p:sp>
        <p:nvSpPr>
          <p:cNvPr id="690" name="Google Shape;690;p100"/>
          <p:cNvSpPr txBox="1"/>
          <p:nvPr>
            <p:ph idx="3" type="body"/>
          </p:nvPr>
        </p:nvSpPr>
        <p:spPr>
          <a:xfrm>
            <a:off x="5093208" y="1572768"/>
            <a:ext cx="3291900" cy="6399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pt-PT"/>
              <a:t>CZEGO UNIKAĆ?</a:t>
            </a:r>
            <a:endParaRPr/>
          </a:p>
        </p:txBody>
      </p:sp>
      <p:sp>
        <p:nvSpPr>
          <p:cNvPr id="691" name="Google Shape;691;p100"/>
          <p:cNvSpPr txBox="1"/>
          <p:nvPr>
            <p:ph idx="4" type="body"/>
          </p:nvPr>
        </p:nvSpPr>
        <p:spPr>
          <a:xfrm>
            <a:off x="5093200" y="1847600"/>
            <a:ext cx="3291900" cy="4252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t/>
            </a:r>
            <a:endParaRPr b="0"/>
          </a:p>
          <a:p>
            <a:pPr indent="0" lvl="0" marL="0" rtl="0" algn="just">
              <a:lnSpc>
                <a:spcPct val="100000"/>
              </a:lnSpc>
              <a:spcBef>
                <a:spcPts val="1080"/>
              </a:spcBef>
              <a:spcAft>
                <a:spcPts val="0"/>
              </a:spcAft>
              <a:buClr>
                <a:schemeClr val="dk1"/>
              </a:buClr>
              <a:buSzPts val="2400"/>
              <a:buNone/>
            </a:pPr>
            <a:r>
              <a:rPr b="0" lang="pt-PT" sz="1800"/>
              <a:t>Nie zaczynaj rozmowy od terminów negatywnych tj. stereotypy, uprzedzenia czy rasizm. Zawierają one bowiem krytykę i pseudoinformacje - jest mało prawdopodobne, że takie podejście zmieni nastawienie uczniów. </a:t>
            </a:r>
            <a:r>
              <a:rPr b="0" lang="pt-PT"/>
              <a:t>	</a:t>
            </a:r>
            <a:r>
              <a:rPr b="0" lang="pt-PT"/>
              <a:t>	</a:t>
            </a:r>
            <a:endParaRPr/>
          </a:p>
          <a:p>
            <a:pPr indent="0" lvl="0" marL="0" rtl="0" algn="l">
              <a:lnSpc>
                <a:spcPct val="100000"/>
              </a:lnSpc>
              <a:spcBef>
                <a:spcPts val="1080"/>
              </a:spcBef>
              <a:spcAft>
                <a:spcPts val="0"/>
              </a:spcAft>
              <a:buClr>
                <a:schemeClr val="dk1"/>
              </a:buClr>
              <a:buSzPts val="2400"/>
              <a:buNone/>
            </a:pPr>
            <a:r>
              <a:t/>
            </a:r>
            <a:endParaRPr/>
          </a:p>
        </p:txBody>
      </p:sp>
      <p:sp>
        <p:nvSpPr>
          <p:cNvPr id="692" name="Google Shape;692;p100"/>
          <p:cNvSpPr txBox="1"/>
          <p:nvPr/>
        </p:nvSpPr>
        <p:spPr>
          <a:xfrm>
            <a:off x="365278" y="3356992"/>
            <a:ext cx="3528300" cy="4373700"/>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0"/>
              </a:spcBef>
              <a:spcAft>
                <a:spcPts val="0"/>
              </a:spcAft>
              <a:buClr>
                <a:schemeClr val="dk1"/>
              </a:buClr>
              <a:buSzPts val="2000"/>
              <a:buFont typeface="Arial"/>
              <a:buNone/>
            </a:pPr>
            <a:r>
              <a:t/>
            </a:r>
            <a:endParaRPr b="1" i="0" sz="2000" u="none" cap="none" strike="noStrike">
              <a:solidFill>
                <a:schemeClr val="dk1"/>
              </a:solidFill>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10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6"/>
              </a:buClr>
              <a:buSzPts val="3240"/>
              <a:buFont typeface="Arial"/>
              <a:buNone/>
            </a:pPr>
            <a:r>
              <a:rPr b="1" lang="pt-PT" sz="3640">
                <a:latin typeface="Calibri"/>
                <a:ea typeface="Calibri"/>
                <a:cs typeface="Calibri"/>
                <a:sym typeface="Calibri"/>
              </a:rPr>
              <a:t>RÓŻNICE KULTUROWE - WSKAZÓWKI</a:t>
            </a:r>
            <a:endParaRPr/>
          </a:p>
        </p:txBody>
      </p:sp>
      <p:sp>
        <p:nvSpPr>
          <p:cNvPr id="698" name="Google Shape;698;p101"/>
          <p:cNvSpPr txBox="1"/>
          <p:nvPr>
            <p:ph idx="1" type="body"/>
          </p:nvPr>
        </p:nvSpPr>
        <p:spPr>
          <a:xfrm>
            <a:off x="1627632" y="1572768"/>
            <a:ext cx="3291840" cy="6397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pt-PT"/>
              <a:t>JAK POSTĘPOWAĆ?</a:t>
            </a:r>
            <a:endParaRPr/>
          </a:p>
        </p:txBody>
      </p:sp>
      <p:sp>
        <p:nvSpPr>
          <p:cNvPr id="699" name="Google Shape;699;p101"/>
          <p:cNvSpPr txBox="1"/>
          <p:nvPr>
            <p:ph idx="2" type="body"/>
          </p:nvPr>
        </p:nvSpPr>
        <p:spPr>
          <a:xfrm>
            <a:off x="1627632" y="2259366"/>
            <a:ext cx="3291840" cy="3840480"/>
          </a:xfrm>
          <a:prstGeom prst="rect">
            <a:avLst/>
          </a:prstGeom>
          <a:noFill/>
          <a:ln>
            <a:noFill/>
          </a:ln>
        </p:spPr>
        <p:txBody>
          <a:bodyPr anchorCtr="0" anchor="t" bIns="45700" lIns="91425" spcFirstLastPara="1" rIns="91425" wrap="square" tIns="45700">
            <a:normAutofit/>
          </a:bodyPr>
          <a:lstStyle/>
          <a:p>
            <a:pPr indent="0" lvl="0" marL="0" rtl="0" algn="just">
              <a:lnSpc>
                <a:spcPct val="80000"/>
              </a:lnSpc>
              <a:spcBef>
                <a:spcPts val="0"/>
              </a:spcBef>
              <a:spcAft>
                <a:spcPts val="0"/>
              </a:spcAft>
              <a:buClr>
                <a:schemeClr val="dk1"/>
              </a:buClr>
              <a:buSzPts val="2220"/>
              <a:buNone/>
            </a:pPr>
            <a:r>
              <a:rPr b="0" lang="pt-PT" sz="1720">
                <a:latin typeface="Calibri"/>
                <a:ea typeface="Calibri"/>
                <a:cs typeface="Calibri"/>
                <a:sym typeface="Calibri"/>
              </a:rPr>
              <a:t>Zacznij od omówienia postaw wobec różnic kulturowych i pokaż uczniom ich konsekwencje</a:t>
            </a:r>
            <a:r>
              <a:rPr b="0" lang="pt-PT" sz="2220">
                <a:latin typeface="Calibri"/>
                <a:ea typeface="Calibri"/>
                <a:cs typeface="Calibri"/>
                <a:sym typeface="Calibri"/>
              </a:rPr>
              <a:t>.</a:t>
            </a:r>
            <a:r>
              <a:rPr b="0" lang="pt-PT" sz="2220"/>
              <a:t>	</a:t>
            </a:r>
            <a:endParaRPr/>
          </a:p>
          <a:p>
            <a:pPr indent="0" lvl="0" marL="0" rtl="0" algn="just">
              <a:lnSpc>
                <a:spcPct val="80000"/>
              </a:lnSpc>
              <a:spcBef>
                <a:spcPts val="1044"/>
              </a:spcBef>
              <a:spcAft>
                <a:spcPts val="0"/>
              </a:spcAft>
              <a:buClr>
                <a:schemeClr val="dk1"/>
              </a:buClr>
              <a:buSzPts val="2220"/>
              <a:buNone/>
            </a:pPr>
            <a:r>
              <a:rPr b="0" lang="pt-PT" sz="2220"/>
              <a:t>	</a:t>
            </a:r>
            <a:endParaRPr/>
          </a:p>
        </p:txBody>
      </p:sp>
      <p:sp>
        <p:nvSpPr>
          <p:cNvPr id="700" name="Google Shape;700;p101"/>
          <p:cNvSpPr txBox="1"/>
          <p:nvPr>
            <p:ph idx="3" type="body"/>
          </p:nvPr>
        </p:nvSpPr>
        <p:spPr>
          <a:xfrm>
            <a:off x="5093208" y="1572768"/>
            <a:ext cx="3291840" cy="6397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pt-PT"/>
              <a:t>CZEGO UNIKAĆ?</a:t>
            </a:r>
            <a:endParaRPr/>
          </a:p>
        </p:txBody>
      </p:sp>
      <p:sp>
        <p:nvSpPr>
          <p:cNvPr id="701" name="Google Shape;701;p101"/>
          <p:cNvSpPr txBox="1"/>
          <p:nvPr>
            <p:ph idx="4" type="body"/>
          </p:nvPr>
        </p:nvSpPr>
        <p:spPr>
          <a:xfrm>
            <a:off x="5093208" y="2259366"/>
            <a:ext cx="3291840" cy="3840480"/>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80000"/>
              </a:lnSpc>
              <a:spcBef>
                <a:spcPts val="0"/>
              </a:spcBef>
              <a:spcAft>
                <a:spcPts val="0"/>
              </a:spcAft>
              <a:buClr>
                <a:schemeClr val="dk1"/>
              </a:buClr>
              <a:buFont typeface="Arial"/>
              <a:buNone/>
            </a:pPr>
            <a:r>
              <a:rPr b="0" lang="pt-PT" sz="1960">
                <a:latin typeface="Calibri"/>
                <a:ea typeface="Calibri"/>
                <a:cs typeface="Calibri"/>
                <a:sym typeface="Calibri"/>
              </a:rPr>
              <a:t>Unikaj niezaplanowanego podejmowania tematów różnic kulturowych w klasie. Wprowadź uczniów w tematy związane z odmiennością kulturową, a kiedy zbudujesz solidne podstawy teoretyczne, pozwalaj na samodzielne wyciąganie wniosków. Unikaj sytuacji, kiedy uczniowie bezrefleksyjnie i bezwiednie powielają stereotypy i uprzedzenia.</a:t>
            </a:r>
            <a:endParaRPr sz="2500"/>
          </a:p>
          <a:p>
            <a:pPr indent="0" lvl="0" marL="0" rtl="0" algn="just">
              <a:lnSpc>
                <a:spcPct val="80000"/>
              </a:lnSpc>
              <a:spcBef>
                <a:spcPts val="972"/>
              </a:spcBef>
              <a:spcAft>
                <a:spcPts val="0"/>
              </a:spcAft>
              <a:buClr>
                <a:schemeClr val="dk1"/>
              </a:buClr>
              <a:buSzPts val="1860"/>
              <a:buNone/>
            </a:pPr>
            <a:r>
              <a:rPr b="0" lang="pt-PT" sz="1860"/>
              <a:t>	</a:t>
            </a:r>
            <a:endParaRPr/>
          </a:p>
          <a:p>
            <a:pPr indent="0" lvl="0" marL="0" rtl="0" algn="l">
              <a:lnSpc>
                <a:spcPct val="80000"/>
              </a:lnSpc>
              <a:spcBef>
                <a:spcPts val="972"/>
              </a:spcBef>
              <a:spcAft>
                <a:spcPts val="0"/>
              </a:spcAft>
              <a:buClr>
                <a:schemeClr val="dk1"/>
              </a:buClr>
              <a:buSzPts val="1860"/>
              <a:buNone/>
            </a:pPr>
            <a:r>
              <a:t/>
            </a:r>
            <a:endParaRPr sz="1860"/>
          </a:p>
        </p:txBody>
      </p:sp>
      <p:sp>
        <p:nvSpPr>
          <p:cNvPr id="702" name="Google Shape;702;p101"/>
          <p:cNvSpPr txBox="1"/>
          <p:nvPr/>
        </p:nvSpPr>
        <p:spPr>
          <a:xfrm>
            <a:off x="323528" y="3356992"/>
            <a:ext cx="3528392" cy="4373563"/>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0"/>
              </a:spcBef>
              <a:spcAft>
                <a:spcPts val="0"/>
              </a:spcAft>
              <a:buClr>
                <a:schemeClr val="dk1"/>
              </a:buClr>
              <a:buSzPts val="2000"/>
              <a:buFont typeface="Arial"/>
              <a:buNone/>
            </a:pPr>
            <a:r>
              <a:t/>
            </a:r>
            <a:endParaRPr b="1" i="0" sz="20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9"/>
          <p:cNvSpPr txBox="1"/>
          <p:nvPr>
            <p:ph type="title"/>
          </p:nvPr>
        </p:nvSpPr>
        <p:spPr>
          <a:xfrm>
            <a:off x="457200" y="737075"/>
            <a:ext cx="7939200" cy="11538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dk1"/>
              </a:buClr>
              <a:buFont typeface="Arial"/>
              <a:buNone/>
            </a:pPr>
            <a:r>
              <a:rPr lang="pt-PT" sz="4017">
                <a:latin typeface="Calibri"/>
                <a:ea typeface="Calibri"/>
                <a:cs typeface="Calibri"/>
                <a:sym typeface="Calibri"/>
              </a:rPr>
              <a:t>PRZYCZYNY TRUDNOŚCI </a:t>
            </a:r>
            <a:endParaRPr sz="4017">
              <a:latin typeface="Calibri"/>
              <a:ea typeface="Calibri"/>
              <a:cs typeface="Calibri"/>
              <a:sym typeface="Calibri"/>
            </a:endParaRPr>
          </a:p>
          <a:p>
            <a:pPr indent="0" lvl="0" marL="0" rtl="0" algn="l">
              <a:spcBef>
                <a:spcPts val="0"/>
              </a:spcBef>
              <a:spcAft>
                <a:spcPts val="0"/>
              </a:spcAft>
              <a:buClr>
                <a:schemeClr val="dk1"/>
              </a:buClr>
              <a:buFont typeface="Arial"/>
              <a:buNone/>
            </a:pPr>
            <a:r>
              <a:rPr lang="pt-PT" sz="4017">
                <a:latin typeface="Calibri"/>
                <a:ea typeface="Calibri"/>
                <a:cs typeface="Calibri"/>
                <a:sym typeface="Calibri"/>
              </a:rPr>
              <a:t>W RELACJACH RÓWIEŚNICZYCH</a:t>
            </a:r>
            <a:r>
              <a:rPr lang="pt-PT" sz="3240"/>
              <a:t> </a:t>
            </a:r>
            <a:endParaRPr sz="3240"/>
          </a:p>
        </p:txBody>
      </p:sp>
      <p:sp>
        <p:nvSpPr>
          <p:cNvPr id="155" name="Google Shape;155;p9"/>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45720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rPr lang="pt-PT"/>
              <a:t>Wśród przykładowych przyczyn konfliktów rówieśniczych wymieniamy:</a:t>
            </a:r>
            <a:endParaRPr/>
          </a:p>
          <a:p>
            <a:pPr indent="0" lvl="0" marL="457200" rtl="0" algn="l">
              <a:lnSpc>
                <a:spcPct val="100000"/>
              </a:lnSpc>
              <a:spcBef>
                <a:spcPts val="0"/>
              </a:spcBef>
              <a:spcAft>
                <a:spcPts val="0"/>
              </a:spcAft>
              <a:buNone/>
            </a:pPr>
            <a:r>
              <a:t/>
            </a:r>
            <a:endParaRPr b="0"/>
          </a:p>
          <a:p>
            <a:pPr indent="-342900" lvl="0" marL="457200" rtl="0" algn="l">
              <a:spcBef>
                <a:spcPts val="0"/>
              </a:spcBef>
              <a:spcAft>
                <a:spcPts val="0"/>
              </a:spcAft>
              <a:buSzPts val="1800"/>
              <a:buChar char="➢"/>
            </a:pPr>
            <a:r>
              <a:rPr b="0" lang="pt-PT"/>
              <a:t>i</a:t>
            </a:r>
            <a:r>
              <a:rPr b="0" lang="pt-PT"/>
              <a:t>mpulsywność; </a:t>
            </a:r>
            <a:endParaRPr b="0"/>
          </a:p>
          <a:p>
            <a:pPr indent="-342900" lvl="0" marL="457200" rtl="0" algn="l">
              <a:spcBef>
                <a:spcPts val="0"/>
              </a:spcBef>
              <a:spcAft>
                <a:spcPts val="0"/>
              </a:spcAft>
              <a:buSzPts val="1800"/>
              <a:buChar char="➢"/>
            </a:pPr>
            <a:r>
              <a:rPr b="0" lang="pt-PT"/>
              <a:t>zaburzenia komunikacyjne </a:t>
            </a:r>
            <a:endParaRPr b="0"/>
          </a:p>
          <a:p>
            <a:pPr indent="-342900" lvl="0" marL="457200" rtl="0" algn="l">
              <a:spcBef>
                <a:spcPts val="0"/>
              </a:spcBef>
              <a:spcAft>
                <a:spcPts val="0"/>
              </a:spcAft>
              <a:buSzPts val="1800"/>
              <a:buChar char="➢"/>
            </a:pPr>
            <a:r>
              <a:rPr b="0" lang="pt-PT"/>
              <a:t>zachowania antyspołeczne </a:t>
            </a:r>
            <a:endParaRPr b="0"/>
          </a:p>
          <a:p>
            <a:pPr indent="-342900" lvl="0" marL="457200" rtl="0" algn="l">
              <a:spcBef>
                <a:spcPts val="0"/>
              </a:spcBef>
              <a:spcAft>
                <a:spcPts val="0"/>
              </a:spcAft>
              <a:buSzPts val="1800"/>
              <a:buChar char="➢"/>
            </a:pPr>
            <a:r>
              <a:rPr b="0" lang="pt-PT"/>
              <a:t>Problemy internalizacji; </a:t>
            </a:r>
            <a:endParaRPr b="0"/>
          </a:p>
          <a:p>
            <a:pPr indent="-342900" lvl="0" marL="457200" rtl="0" algn="l">
              <a:spcBef>
                <a:spcPts val="0"/>
              </a:spcBef>
              <a:spcAft>
                <a:spcPts val="0"/>
              </a:spcAft>
              <a:buSzPts val="1800"/>
              <a:buChar char="➢"/>
            </a:pPr>
            <a:r>
              <a:rPr b="0" lang="pt-PT"/>
              <a:t>różnice kulturowe;</a:t>
            </a:r>
            <a:endParaRPr b="0"/>
          </a:p>
          <a:p>
            <a:pPr indent="-342900" lvl="0" marL="457200" rtl="0" algn="l">
              <a:spcBef>
                <a:spcPts val="0"/>
              </a:spcBef>
              <a:spcAft>
                <a:spcPts val="0"/>
              </a:spcAft>
              <a:buSzPts val="1800"/>
              <a:buChar char="➢"/>
            </a:pPr>
            <a:r>
              <a:rPr b="0" lang="pt-PT"/>
              <a:t>różnice ideologiczne; </a:t>
            </a:r>
            <a:endParaRPr b="0"/>
          </a:p>
          <a:p>
            <a:pPr indent="-342900" lvl="0" marL="457200" rtl="0" algn="l">
              <a:spcBef>
                <a:spcPts val="0"/>
              </a:spcBef>
              <a:spcAft>
                <a:spcPts val="0"/>
              </a:spcAft>
              <a:buSzPts val="1800"/>
              <a:buChar char="➢"/>
            </a:pPr>
            <a:r>
              <a:rPr b="0" lang="pt-PT"/>
              <a:t>niepełnosprawności </a:t>
            </a:r>
            <a:endParaRPr b="0"/>
          </a:p>
        </p:txBody>
      </p:sp>
      <p:pic>
        <p:nvPicPr>
          <p:cNvPr id="156" name="Google Shape;156;p9"/>
          <p:cNvPicPr preferRelativeResize="0"/>
          <p:nvPr/>
        </p:nvPicPr>
        <p:blipFill rotWithShape="1">
          <a:blip r:embed="rId3">
            <a:alphaModFix/>
          </a:blip>
          <a:srcRect b="0" l="0" r="0" t="0"/>
          <a:stretch/>
        </p:blipFill>
        <p:spPr>
          <a:xfrm>
            <a:off x="5244005" y="4337327"/>
            <a:ext cx="3599893" cy="2399928"/>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102"/>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6"/>
              </a:buClr>
              <a:buSzPts val="3240"/>
              <a:buFont typeface="Arial"/>
              <a:buNone/>
            </a:pPr>
            <a:r>
              <a:rPr b="1" lang="pt-PT" sz="3640">
                <a:latin typeface="Calibri"/>
                <a:ea typeface="Calibri"/>
                <a:cs typeface="Calibri"/>
                <a:sym typeface="Calibri"/>
              </a:rPr>
              <a:t>RÓŻNICE KULTUROWE - WSKAZÓWKI</a:t>
            </a:r>
            <a:endParaRPr/>
          </a:p>
        </p:txBody>
      </p:sp>
      <p:sp>
        <p:nvSpPr>
          <p:cNvPr id="708" name="Google Shape;708;p102"/>
          <p:cNvSpPr txBox="1"/>
          <p:nvPr>
            <p:ph idx="1" type="body"/>
          </p:nvPr>
        </p:nvSpPr>
        <p:spPr>
          <a:xfrm>
            <a:off x="1627632" y="1572768"/>
            <a:ext cx="3291840" cy="6397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pt-PT"/>
              <a:t>JAK POSTĘPOWAĆ?</a:t>
            </a:r>
            <a:endParaRPr/>
          </a:p>
        </p:txBody>
      </p:sp>
      <p:sp>
        <p:nvSpPr>
          <p:cNvPr id="709" name="Google Shape;709;p102"/>
          <p:cNvSpPr txBox="1"/>
          <p:nvPr>
            <p:ph idx="2" type="body"/>
          </p:nvPr>
        </p:nvSpPr>
        <p:spPr>
          <a:xfrm>
            <a:off x="1627632" y="2259366"/>
            <a:ext cx="3291840" cy="3840480"/>
          </a:xfrm>
          <a:prstGeom prst="rect">
            <a:avLst/>
          </a:prstGeom>
          <a:noFill/>
          <a:ln>
            <a:noFill/>
          </a:ln>
        </p:spPr>
        <p:txBody>
          <a:bodyPr anchorCtr="0" anchor="t" bIns="45700" lIns="91425" spcFirstLastPara="1" rIns="91425" wrap="square" tIns="45700">
            <a:normAutofit lnSpcReduction="20000"/>
          </a:bodyPr>
          <a:lstStyle/>
          <a:p>
            <a:pPr indent="0" lvl="0" marL="0" rtl="0" algn="just">
              <a:spcBef>
                <a:spcPts val="0"/>
              </a:spcBef>
              <a:spcAft>
                <a:spcPts val="0"/>
              </a:spcAft>
              <a:buClr>
                <a:schemeClr val="dk1"/>
              </a:buClr>
              <a:buFont typeface="Arial"/>
              <a:buNone/>
            </a:pPr>
            <a:r>
              <a:rPr b="0" lang="pt-PT" sz="2220">
                <a:latin typeface="Calibri"/>
                <a:ea typeface="Calibri"/>
                <a:cs typeface="Calibri"/>
                <a:sym typeface="Calibri"/>
              </a:rPr>
              <a:t>Podkreślaj, że wszyscy uczniowie są członkami jednej społeczności szkolnej oraz mogą nawzajem uzupełniać się, czerpać wiedzę i korzyści ze swoich odmiennych doświadczeń. Rozwijaj wśród swoich uczniów potrzebę dążenia do wartości takich jak: szacunek, akceptacja, tolerancja i wolność. </a:t>
            </a:r>
            <a:endParaRPr/>
          </a:p>
        </p:txBody>
      </p:sp>
      <p:sp>
        <p:nvSpPr>
          <p:cNvPr id="710" name="Google Shape;710;p102"/>
          <p:cNvSpPr txBox="1"/>
          <p:nvPr>
            <p:ph idx="3" type="body"/>
          </p:nvPr>
        </p:nvSpPr>
        <p:spPr>
          <a:xfrm>
            <a:off x="5093208" y="1572768"/>
            <a:ext cx="3291840" cy="6397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pt-PT"/>
              <a:t>CZEGO UNIKAĆ?</a:t>
            </a:r>
            <a:endParaRPr/>
          </a:p>
        </p:txBody>
      </p:sp>
      <p:sp>
        <p:nvSpPr>
          <p:cNvPr id="711" name="Google Shape;711;p102"/>
          <p:cNvSpPr txBox="1"/>
          <p:nvPr>
            <p:ph idx="4" type="body"/>
          </p:nvPr>
        </p:nvSpPr>
        <p:spPr>
          <a:xfrm>
            <a:off x="5093208" y="2259366"/>
            <a:ext cx="3291840" cy="384048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Clr>
                <a:schemeClr val="dk1"/>
              </a:buClr>
              <a:buSzPts val="2400"/>
              <a:buNone/>
            </a:pPr>
            <a:r>
              <a:rPr b="0" lang="pt-PT">
                <a:latin typeface="Calibri"/>
                <a:ea typeface="Calibri"/>
                <a:cs typeface="Calibri"/>
                <a:sym typeface="Calibri"/>
              </a:rPr>
              <a:t>Unikaj przesadnego podkreślania i wyolbrzymiania różnic. Pamiętaj, że Twoim głównym celem jest dbanie o poczucie jedności i przynależności do grupy.  	</a:t>
            </a:r>
            <a:r>
              <a:rPr b="0" lang="pt-PT"/>
              <a:t>	</a:t>
            </a:r>
            <a:endParaRPr/>
          </a:p>
          <a:p>
            <a:pPr indent="0" lvl="0" marL="0" rtl="0" algn="just">
              <a:lnSpc>
                <a:spcPct val="100000"/>
              </a:lnSpc>
              <a:spcBef>
                <a:spcPts val="1080"/>
              </a:spcBef>
              <a:spcAft>
                <a:spcPts val="0"/>
              </a:spcAft>
              <a:buClr>
                <a:schemeClr val="dk1"/>
              </a:buClr>
              <a:buSzPts val="2400"/>
              <a:buNone/>
            </a:pPr>
            <a:r>
              <a:rPr b="0" lang="pt-PT"/>
              <a:t>	</a:t>
            </a:r>
            <a:endParaRPr/>
          </a:p>
          <a:p>
            <a:pPr indent="0" lvl="0" marL="0" rtl="0" algn="l">
              <a:lnSpc>
                <a:spcPct val="100000"/>
              </a:lnSpc>
              <a:spcBef>
                <a:spcPts val="1080"/>
              </a:spcBef>
              <a:spcAft>
                <a:spcPts val="0"/>
              </a:spcAft>
              <a:buClr>
                <a:schemeClr val="dk1"/>
              </a:buClr>
              <a:buSzPts val="2400"/>
              <a:buNone/>
            </a:pPr>
            <a:r>
              <a:t/>
            </a:r>
            <a:endParaRPr/>
          </a:p>
        </p:txBody>
      </p:sp>
      <p:sp>
        <p:nvSpPr>
          <p:cNvPr id="712" name="Google Shape;712;p102"/>
          <p:cNvSpPr txBox="1"/>
          <p:nvPr/>
        </p:nvSpPr>
        <p:spPr>
          <a:xfrm>
            <a:off x="323528" y="3356992"/>
            <a:ext cx="3528392" cy="4373563"/>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0"/>
              </a:spcBef>
              <a:spcAft>
                <a:spcPts val="0"/>
              </a:spcAft>
              <a:buClr>
                <a:schemeClr val="dk1"/>
              </a:buClr>
              <a:buSzPts val="2000"/>
              <a:buFont typeface="Arial"/>
              <a:buNone/>
            </a:pPr>
            <a:r>
              <a:t/>
            </a:r>
            <a:endParaRPr b="1" i="0" sz="2000" u="none" cap="none" strike="noStrike">
              <a:solidFill>
                <a:schemeClr val="dk1"/>
              </a:solidFill>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10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6"/>
              </a:buClr>
              <a:buSzPts val="3240"/>
              <a:buFont typeface="Arial"/>
              <a:buNone/>
            </a:pPr>
            <a:r>
              <a:rPr b="1" lang="pt-PT" sz="3640">
                <a:latin typeface="Calibri"/>
                <a:ea typeface="Calibri"/>
                <a:cs typeface="Calibri"/>
                <a:sym typeface="Calibri"/>
              </a:rPr>
              <a:t>RÓŻNICE KULTUROWE - WSKAZÓWKI</a:t>
            </a:r>
            <a:endParaRPr/>
          </a:p>
        </p:txBody>
      </p:sp>
      <p:sp>
        <p:nvSpPr>
          <p:cNvPr id="718" name="Google Shape;718;p103"/>
          <p:cNvSpPr txBox="1"/>
          <p:nvPr>
            <p:ph idx="1" type="body"/>
          </p:nvPr>
        </p:nvSpPr>
        <p:spPr>
          <a:xfrm>
            <a:off x="1627632" y="1572768"/>
            <a:ext cx="3291840" cy="6397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pt-PT"/>
              <a:t>JAK POSTĘPOWAĆ?</a:t>
            </a:r>
            <a:endParaRPr/>
          </a:p>
        </p:txBody>
      </p:sp>
      <p:sp>
        <p:nvSpPr>
          <p:cNvPr id="719" name="Google Shape;719;p103"/>
          <p:cNvSpPr txBox="1"/>
          <p:nvPr>
            <p:ph idx="2" type="body"/>
          </p:nvPr>
        </p:nvSpPr>
        <p:spPr>
          <a:xfrm>
            <a:off x="1627632" y="2259366"/>
            <a:ext cx="3291840" cy="3840480"/>
          </a:xfrm>
          <a:prstGeom prst="rect">
            <a:avLst/>
          </a:prstGeom>
          <a:noFill/>
          <a:ln>
            <a:noFill/>
          </a:ln>
        </p:spPr>
        <p:txBody>
          <a:bodyPr anchorCtr="0" anchor="t" bIns="45700" lIns="91425" spcFirstLastPara="1" rIns="91425" wrap="square" tIns="45700">
            <a:normAutofit/>
          </a:bodyPr>
          <a:lstStyle/>
          <a:p>
            <a:pPr indent="0" lvl="0" marL="0" rtl="0" algn="just">
              <a:spcBef>
                <a:spcPts val="0"/>
              </a:spcBef>
              <a:spcAft>
                <a:spcPts val="0"/>
              </a:spcAft>
              <a:buClr>
                <a:schemeClr val="dk1"/>
              </a:buClr>
              <a:buFont typeface="Arial"/>
              <a:buNone/>
            </a:pPr>
            <a:r>
              <a:rPr b="0" lang="pt-PT" sz="2000"/>
              <a:t>Dbaj o rozwijanie tolerancji wśród wszystkich uczniów, na każdym etapie edukacji.</a:t>
            </a:r>
            <a:endParaRPr sz="2000"/>
          </a:p>
        </p:txBody>
      </p:sp>
      <p:sp>
        <p:nvSpPr>
          <p:cNvPr id="720" name="Google Shape;720;p103"/>
          <p:cNvSpPr txBox="1"/>
          <p:nvPr>
            <p:ph idx="3" type="body"/>
          </p:nvPr>
        </p:nvSpPr>
        <p:spPr>
          <a:xfrm>
            <a:off x="5093208" y="1572768"/>
            <a:ext cx="3291840" cy="6397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pt-PT"/>
              <a:t>CZEGO UNIKAĆ?</a:t>
            </a:r>
            <a:endParaRPr/>
          </a:p>
        </p:txBody>
      </p:sp>
      <p:sp>
        <p:nvSpPr>
          <p:cNvPr id="721" name="Google Shape;721;p103"/>
          <p:cNvSpPr txBox="1"/>
          <p:nvPr>
            <p:ph idx="4" type="body"/>
          </p:nvPr>
        </p:nvSpPr>
        <p:spPr>
          <a:xfrm>
            <a:off x="5093208" y="2259366"/>
            <a:ext cx="3291840" cy="384048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chemeClr val="dk1"/>
              </a:buClr>
              <a:buSzPts val="2400"/>
              <a:buNone/>
            </a:pPr>
            <a:r>
              <a:rPr b="0" lang="pt-PT" sz="2000"/>
              <a:t>Nie faworyzuj ani dyskredytuj żadnych grup społecznych, kulturowych czy etnicznych. </a:t>
            </a:r>
            <a:r>
              <a:rPr b="0" lang="pt-PT"/>
              <a:t>	</a:t>
            </a:r>
            <a:endParaRPr/>
          </a:p>
          <a:p>
            <a:pPr indent="0" lvl="0" marL="0" rtl="0" algn="l">
              <a:lnSpc>
                <a:spcPct val="100000"/>
              </a:lnSpc>
              <a:spcBef>
                <a:spcPts val="1080"/>
              </a:spcBef>
              <a:spcAft>
                <a:spcPts val="0"/>
              </a:spcAft>
              <a:buClr>
                <a:schemeClr val="dk1"/>
              </a:buClr>
              <a:buSzPts val="2400"/>
              <a:buNone/>
            </a:pPr>
            <a:r>
              <a:t/>
            </a:r>
            <a:endParaRPr/>
          </a:p>
        </p:txBody>
      </p:sp>
      <p:sp>
        <p:nvSpPr>
          <p:cNvPr id="722" name="Google Shape;722;p103"/>
          <p:cNvSpPr txBox="1"/>
          <p:nvPr/>
        </p:nvSpPr>
        <p:spPr>
          <a:xfrm>
            <a:off x="323528" y="3356992"/>
            <a:ext cx="3528392" cy="4373563"/>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0"/>
              </a:spcBef>
              <a:spcAft>
                <a:spcPts val="0"/>
              </a:spcAft>
              <a:buClr>
                <a:schemeClr val="dk1"/>
              </a:buClr>
              <a:buSzPts val="2000"/>
              <a:buFont typeface="Arial"/>
              <a:buNone/>
            </a:pPr>
            <a:r>
              <a:t/>
            </a:r>
            <a:endParaRPr b="1" i="0" sz="2000" u="none" cap="none" strike="noStrike">
              <a:solidFill>
                <a:schemeClr val="dk1"/>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10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6"/>
              </a:buClr>
              <a:buSzPts val="3240"/>
              <a:buFont typeface="Arial"/>
              <a:buNone/>
            </a:pPr>
            <a:r>
              <a:rPr b="1" lang="pt-PT" sz="3640">
                <a:latin typeface="Calibri"/>
                <a:ea typeface="Calibri"/>
                <a:cs typeface="Calibri"/>
                <a:sym typeface="Calibri"/>
              </a:rPr>
              <a:t>RÓŻNICE KULTUROWE - WSKAZÓWKI</a:t>
            </a:r>
            <a:endParaRPr/>
          </a:p>
        </p:txBody>
      </p:sp>
      <p:sp>
        <p:nvSpPr>
          <p:cNvPr id="728" name="Google Shape;728;p104"/>
          <p:cNvSpPr txBox="1"/>
          <p:nvPr>
            <p:ph idx="1" type="body"/>
          </p:nvPr>
        </p:nvSpPr>
        <p:spPr>
          <a:xfrm>
            <a:off x="1627632" y="1572768"/>
            <a:ext cx="3291840" cy="6397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pt-PT"/>
              <a:t>JAK  POSTĘPOWAĆ?</a:t>
            </a:r>
            <a:endParaRPr/>
          </a:p>
        </p:txBody>
      </p:sp>
      <p:sp>
        <p:nvSpPr>
          <p:cNvPr id="729" name="Google Shape;729;p104"/>
          <p:cNvSpPr txBox="1"/>
          <p:nvPr>
            <p:ph idx="2" type="body"/>
          </p:nvPr>
        </p:nvSpPr>
        <p:spPr>
          <a:xfrm>
            <a:off x="1627632" y="2259366"/>
            <a:ext cx="3291840" cy="3840480"/>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Font typeface="Arial"/>
              <a:buNone/>
            </a:pPr>
            <a:r>
              <a:rPr b="0" lang="pt-PT" sz="2040"/>
              <a:t>Włącz na stałe do programu nauczania wiedzę dotyczącą poznawania i rozumienia różnic międzykulturowych.</a:t>
            </a:r>
            <a:endParaRPr/>
          </a:p>
        </p:txBody>
      </p:sp>
      <p:sp>
        <p:nvSpPr>
          <p:cNvPr id="730" name="Google Shape;730;p104"/>
          <p:cNvSpPr txBox="1"/>
          <p:nvPr>
            <p:ph idx="3" type="body"/>
          </p:nvPr>
        </p:nvSpPr>
        <p:spPr>
          <a:xfrm>
            <a:off x="5093208" y="1572768"/>
            <a:ext cx="3291840" cy="6397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pt-PT"/>
              <a:t>CZEGO UNIKAĆ?</a:t>
            </a:r>
            <a:endParaRPr/>
          </a:p>
        </p:txBody>
      </p:sp>
      <p:sp>
        <p:nvSpPr>
          <p:cNvPr id="731" name="Google Shape;731;p104"/>
          <p:cNvSpPr txBox="1"/>
          <p:nvPr>
            <p:ph idx="4" type="body"/>
          </p:nvPr>
        </p:nvSpPr>
        <p:spPr>
          <a:xfrm>
            <a:off x="5093208" y="2259366"/>
            <a:ext cx="3291840" cy="384048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chemeClr val="dk1"/>
              </a:buClr>
              <a:buSzPts val="2400"/>
              <a:buNone/>
            </a:pPr>
            <a:r>
              <a:rPr b="0" lang="pt-PT" sz="2000"/>
              <a:t>Unikaj incydentalnych i jedynie przypadkowych rozmów i działań na temat tolerancji. Nie dobieraj materiałów i treści zawierających subiektywne i jednostronne podejście do tematu różnic kulturowych.</a:t>
            </a:r>
            <a:r>
              <a:rPr b="0" lang="pt-PT"/>
              <a:t>	</a:t>
            </a:r>
            <a:endParaRPr/>
          </a:p>
          <a:p>
            <a:pPr indent="0" lvl="0" marL="0" rtl="0" algn="l">
              <a:lnSpc>
                <a:spcPct val="100000"/>
              </a:lnSpc>
              <a:spcBef>
                <a:spcPts val="1080"/>
              </a:spcBef>
              <a:spcAft>
                <a:spcPts val="0"/>
              </a:spcAft>
              <a:buClr>
                <a:schemeClr val="dk1"/>
              </a:buClr>
              <a:buSzPts val="2400"/>
              <a:buNone/>
            </a:pPr>
            <a:r>
              <a:t/>
            </a:r>
            <a:endParaRPr/>
          </a:p>
        </p:txBody>
      </p:sp>
      <p:sp>
        <p:nvSpPr>
          <p:cNvPr id="732" name="Google Shape;732;p104"/>
          <p:cNvSpPr txBox="1"/>
          <p:nvPr/>
        </p:nvSpPr>
        <p:spPr>
          <a:xfrm>
            <a:off x="323528" y="3356992"/>
            <a:ext cx="3528392" cy="4373563"/>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0"/>
              </a:spcBef>
              <a:spcAft>
                <a:spcPts val="0"/>
              </a:spcAft>
              <a:buClr>
                <a:schemeClr val="dk1"/>
              </a:buClr>
              <a:buSzPts val="2000"/>
              <a:buFont typeface="Arial"/>
              <a:buNone/>
            </a:pPr>
            <a:r>
              <a:t/>
            </a:r>
            <a:endParaRPr b="1" i="0" sz="2000" u="none" cap="none" strike="noStrike">
              <a:solidFill>
                <a:schemeClr val="dk1"/>
              </a:solidFill>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10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6"/>
              </a:buClr>
              <a:buSzPts val="3240"/>
              <a:buFont typeface="Arial"/>
              <a:buNone/>
            </a:pPr>
            <a:r>
              <a:rPr b="1" lang="pt-PT" sz="3640">
                <a:latin typeface="Calibri"/>
                <a:ea typeface="Calibri"/>
                <a:cs typeface="Calibri"/>
                <a:sym typeface="Calibri"/>
              </a:rPr>
              <a:t>RÓŻNICE KULTUROWE - WSKAZÓWKI</a:t>
            </a:r>
            <a:endParaRPr/>
          </a:p>
        </p:txBody>
      </p:sp>
      <p:sp>
        <p:nvSpPr>
          <p:cNvPr id="738" name="Google Shape;738;p105"/>
          <p:cNvSpPr txBox="1"/>
          <p:nvPr>
            <p:ph idx="1" type="body"/>
          </p:nvPr>
        </p:nvSpPr>
        <p:spPr>
          <a:xfrm>
            <a:off x="1627632" y="1572768"/>
            <a:ext cx="3291840" cy="6397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pt-PT"/>
              <a:t>JAK POSTĘPOWAĆ?</a:t>
            </a:r>
            <a:endParaRPr/>
          </a:p>
        </p:txBody>
      </p:sp>
      <p:sp>
        <p:nvSpPr>
          <p:cNvPr id="739" name="Google Shape;739;p105"/>
          <p:cNvSpPr txBox="1"/>
          <p:nvPr>
            <p:ph idx="2" type="body"/>
          </p:nvPr>
        </p:nvSpPr>
        <p:spPr>
          <a:xfrm>
            <a:off x="1627632" y="2259366"/>
            <a:ext cx="3291840" cy="384048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chemeClr val="dk1"/>
              </a:buClr>
              <a:buSzPts val="2400"/>
              <a:buNone/>
            </a:pPr>
            <a:r>
              <a:rPr b="0" lang="pt-PT" sz="2040"/>
              <a:t>Podkreślaj, że różnice między uczniami są naturalną częścią życia w społeczności szkolnej. Wytłumacz, że celem nie jest tylko akceptacja różnic, ale też czerpanie </a:t>
            </a:r>
            <a:endParaRPr b="0" sz="2040"/>
          </a:p>
          <a:p>
            <a:pPr indent="0" lvl="0" marL="0" rtl="0" algn="just">
              <a:lnSpc>
                <a:spcPct val="100000"/>
              </a:lnSpc>
              <a:spcBef>
                <a:spcPts val="0"/>
              </a:spcBef>
              <a:spcAft>
                <a:spcPts val="0"/>
              </a:spcAft>
              <a:buClr>
                <a:schemeClr val="dk1"/>
              </a:buClr>
              <a:buSzPts val="2400"/>
              <a:buNone/>
            </a:pPr>
            <a:r>
              <a:rPr b="0" lang="pt-PT" sz="2040"/>
              <a:t>z nich inspiracji i wiedzy. </a:t>
            </a:r>
            <a:r>
              <a:rPr b="0" lang="pt-PT"/>
              <a:t>	</a:t>
            </a:r>
            <a:endParaRPr/>
          </a:p>
          <a:p>
            <a:pPr indent="0" lvl="0" marL="0" rtl="0" algn="just">
              <a:lnSpc>
                <a:spcPct val="100000"/>
              </a:lnSpc>
              <a:spcBef>
                <a:spcPts val="1080"/>
              </a:spcBef>
              <a:spcAft>
                <a:spcPts val="0"/>
              </a:spcAft>
              <a:buClr>
                <a:schemeClr val="dk1"/>
              </a:buClr>
              <a:buSzPts val="2400"/>
              <a:buNone/>
            </a:pPr>
            <a:r>
              <a:rPr b="0" lang="pt-PT"/>
              <a:t>	</a:t>
            </a:r>
            <a:endParaRPr/>
          </a:p>
        </p:txBody>
      </p:sp>
      <p:sp>
        <p:nvSpPr>
          <p:cNvPr id="740" name="Google Shape;740;p105"/>
          <p:cNvSpPr txBox="1"/>
          <p:nvPr>
            <p:ph idx="3" type="body"/>
          </p:nvPr>
        </p:nvSpPr>
        <p:spPr>
          <a:xfrm>
            <a:off x="5093208" y="1572768"/>
            <a:ext cx="3291840" cy="6397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pt-PT"/>
              <a:t>CZEGO UNIKAĆ?</a:t>
            </a:r>
            <a:endParaRPr/>
          </a:p>
        </p:txBody>
      </p:sp>
      <p:sp>
        <p:nvSpPr>
          <p:cNvPr id="741" name="Google Shape;741;p105"/>
          <p:cNvSpPr txBox="1"/>
          <p:nvPr>
            <p:ph idx="4" type="body"/>
          </p:nvPr>
        </p:nvSpPr>
        <p:spPr>
          <a:xfrm>
            <a:off x="5093208" y="2259366"/>
            <a:ext cx="3291840" cy="3840480"/>
          </a:xfrm>
          <a:prstGeom prst="rect">
            <a:avLst/>
          </a:prstGeom>
          <a:noFill/>
          <a:ln>
            <a:noFill/>
          </a:ln>
        </p:spPr>
        <p:txBody>
          <a:bodyPr anchorCtr="0" anchor="t" bIns="45700" lIns="91425" spcFirstLastPara="1" rIns="91425" wrap="square" tIns="45700">
            <a:normAutofit lnSpcReduction="20000"/>
          </a:bodyPr>
          <a:lstStyle/>
          <a:p>
            <a:pPr indent="0" lvl="0" marL="0" rtl="0" algn="just">
              <a:lnSpc>
                <a:spcPct val="100000"/>
              </a:lnSpc>
              <a:spcBef>
                <a:spcPts val="0"/>
              </a:spcBef>
              <a:spcAft>
                <a:spcPts val="0"/>
              </a:spcAft>
              <a:buClr>
                <a:schemeClr val="dk1"/>
              </a:buClr>
              <a:buSzPts val="2400"/>
              <a:buNone/>
            </a:pPr>
            <a:r>
              <a:rPr b="0" lang="pt-PT" sz="2220">
                <a:latin typeface="Calibri"/>
                <a:ea typeface="Calibri"/>
                <a:cs typeface="Calibri"/>
                <a:sym typeface="Calibri"/>
              </a:rPr>
              <a:t>Nie wartościuj różnic i nie stwarzaj wrażenia, że w szkole istnieje jakiś „główny nurt” i większość. Podkreślaj, że społeczność szkolną tworzą wszyscy uczniowie, na takich samych zasadach bez względu na różnice pomiędzy nimi. </a:t>
            </a:r>
            <a:r>
              <a:rPr b="0" lang="pt-PT"/>
              <a:t>	</a:t>
            </a:r>
            <a:endParaRPr/>
          </a:p>
          <a:p>
            <a:pPr indent="0" lvl="0" marL="0" rtl="0" algn="just">
              <a:lnSpc>
                <a:spcPct val="100000"/>
              </a:lnSpc>
              <a:spcBef>
                <a:spcPts val="1080"/>
              </a:spcBef>
              <a:spcAft>
                <a:spcPts val="0"/>
              </a:spcAft>
              <a:buClr>
                <a:schemeClr val="dk1"/>
              </a:buClr>
              <a:buSzPts val="2400"/>
              <a:buNone/>
            </a:pPr>
            <a:r>
              <a:rPr b="0" lang="pt-PT"/>
              <a:t>	</a:t>
            </a:r>
            <a:endParaRPr/>
          </a:p>
          <a:p>
            <a:pPr indent="0" lvl="0" marL="0" rtl="0" algn="l">
              <a:lnSpc>
                <a:spcPct val="100000"/>
              </a:lnSpc>
              <a:spcBef>
                <a:spcPts val="1080"/>
              </a:spcBef>
              <a:spcAft>
                <a:spcPts val="0"/>
              </a:spcAft>
              <a:buClr>
                <a:schemeClr val="dk1"/>
              </a:buClr>
              <a:buSzPts val="2400"/>
              <a:buNone/>
            </a:pPr>
            <a:r>
              <a:t/>
            </a:r>
            <a:endParaRPr/>
          </a:p>
        </p:txBody>
      </p:sp>
      <p:sp>
        <p:nvSpPr>
          <p:cNvPr id="742" name="Google Shape;742;p105"/>
          <p:cNvSpPr txBox="1"/>
          <p:nvPr/>
        </p:nvSpPr>
        <p:spPr>
          <a:xfrm>
            <a:off x="323528" y="3356992"/>
            <a:ext cx="3528392" cy="4373563"/>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0"/>
              </a:spcBef>
              <a:spcAft>
                <a:spcPts val="0"/>
              </a:spcAft>
              <a:buClr>
                <a:schemeClr val="dk1"/>
              </a:buClr>
              <a:buSzPts val="2000"/>
              <a:buFont typeface="Arial"/>
              <a:buNone/>
            </a:pPr>
            <a:r>
              <a:t/>
            </a:r>
            <a:endParaRPr b="1" i="0" sz="2000" u="none" cap="none" strike="noStrike">
              <a:solidFill>
                <a:schemeClr val="dk1"/>
              </a:solidFill>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10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6"/>
              </a:buClr>
              <a:buSzPts val="3240"/>
              <a:buFont typeface="Arial"/>
              <a:buNone/>
            </a:pPr>
            <a:r>
              <a:rPr b="1" lang="pt-PT" sz="3640">
                <a:latin typeface="Calibri"/>
                <a:ea typeface="Calibri"/>
                <a:cs typeface="Calibri"/>
                <a:sym typeface="Calibri"/>
              </a:rPr>
              <a:t>RÓŻNICE KULTUROWE - WSKAZÓWKI</a:t>
            </a:r>
            <a:endParaRPr/>
          </a:p>
        </p:txBody>
      </p:sp>
      <p:sp>
        <p:nvSpPr>
          <p:cNvPr id="748" name="Google Shape;748;p106"/>
          <p:cNvSpPr txBox="1"/>
          <p:nvPr>
            <p:ph idx="1" type="body"/>
          </p:nvPr>
        </p:nvSpPr>
        <p:spPr>
          <a:xfrm>
            <a:off x="1627632" y="1572768"/>
            <a:ext cx="3291840" cy="6397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1800"/>
              <a:buNone/>
            </a:pPr>
            <a:r>
              <a:rPr lang="pt-PT"/>
              <a:t>JAK POSTĘPOWAĆ?</a:t>
            </a:r>
            <a:endParaRPr/>
          </a:p>
        </p:txBody>
      </p:sp>
      <p:sp>
        <p:nvSpPr>
          <p:cNvPr id="749" name="Google Shape;749;p106"/>
          <p:cNvSpPr txBox="1"/>
          <p:nvPr>
            <p:ph idx="2" type="body"/>
          </p:nvPr>
        </p:nvSpPr>
        <p:spPr>
          <a:xfrm>
            <a:off x="1627625" y="2259375"/>
            <a:ext cx="3184500" cy="1769700"/>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1008"/>
              </a:spcBef>
              <a:spcAft>
                <a:spcPts val="0"/>
              </a:spcAft>
              <a:buClr>
                <a:schemeClr val="dk1"/>
              </a:buClr>
              <a:buSzPts val="2040"/>
              <a:buNone/>
            </a:pPr>
            <a:r>
              <a:rPr b="0" lang="pt-PT" sz="2091"/>
              <a:t>Rozwijaj wśród uczniów umiejętności i postawy ułatwiające funkcjonowanie w zróżnicowanym kulturowo świecie.</a:t>
            </a:r>
            <a:r>
              <a:rPr b="0" lang="pt-PT" sz="2040"/>
              <a:t>	</a:t>
            </a:r>
            <a:endParaRPr/>
          </a:p>
        </p:txBody>
      </p:sp>
      <p:sp>
        <p:nvSpPr>
          <p:cNvPr id="750" name="Google Shape;750;p106"/>
          <p:cNvSpPr txBox="1"/>
          <p:nvPr>
            <p:ph idx="3" type="body"/>
          </p:nvPr>
        </p:nvSpPr>
        <p:spPr>
          <a:xfrm>
            <a:off x="5093208" y="1572768"/>
            <a:ext cx="3291840" cy="6397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1800"/>
              <a:buNone/>
            </a:pPr>
            <a:r>
              <a:rPr lang="pt-PT"/>
              <a:t>CZEGO UNIKAĆ?</a:t>
            </a:r>
            <a:endParaRPr/>
          </a:p>
        </p:txBody>
      </p:sp>
      <p:sp>
        <p:nvSpPr>
          <p:cNvPr id="751" name="Google Shape;751;p106"/>
          <p:cNvSpPr txBox="1"/>
          <p:nvPr>
            <p:ph idx="4" type="body"/>
          </p:nvPr>
        </p:nvSpPr>
        <p:spPr>
          <a:xfrm>
            <a:off x="5302675" y="2259375"/>
            <a:ext cx="3082500" cy="2082900"/>
          </a:xfrm>
          <a:prstGeom prst="rect">
            <a:avLst/>
          </a:prstGeom>
          <a:noFill/>
          <a:ln>
            <a:noFill/>
          </a:ln>
        </p:spPr>
        <p:txBody>
          <a:bodyPr anchorCtr="0" anchor="t" bIns="45700" lIns="91425" spcFirstLastPara="1" rIns="91425" wrap="square" tIns="45700">
            <a:normAutofit lnSpcReduction="20000"/>
          </a:bodyPr>
          <a:lstStyle/>
          <a:p>
            <a:pPr indent="0" lvl="0" marL="0" rtl="0" algn="just">
              <a:spcBef>
                <a:spcPts val="0"/>
              </a:spcBef>
              <a:spcAft>
                <a:spcPts val="0"/>
              </a:spcAft>
              <a:buClr>
                <a:schemeClr val="dk1"/>
              </a:buClr>
              <a:buFont typeface="Arial"/>
              <a:buNone/>
            </a:pPr>
            <a:r>
              <a:rPr b="0" lang="pt-PT" sz="2183">
                <a:latin typeface="Calibri"/>
                <a:ea typeface="Calibri"/>
                <a:cs typeface="Calibri"/>
                <a:sym typeface="Calibri"/>
              </a:rPr>
              <a:t>Nie moralizuj. </a:t>
            </a:r>
            <a:endParaRPr b="0" sz="2183"/>
          </a:p>
          <a:p>
            <a:pPr indent="0" lvl="0" marL="0" rtl="0" algn="just">
              <a:spcBef>
                <a:spcPts val="0"/>
              </a:spcBef>
              <a:spcAft>
                <a:spcPts val="0"/>
              </a:spcAft>
              <a:buClr>
                <a:schemeClr val="dk1"/>
              </a:buClr>
              <a:buFont typeface="Arial"/>
              <a:buNone/>
            </a:pPr>
            <a:r>
              <a:rPr b="0" lang="pt-PT" sz="2183">
                <a:latin typeface="Calibri"/>
                <a:ea typeface="Calibri"/>
                <a:cs typeface="Calibri"/>
                <a:sym typeface="Calibri"/>
              </a:rPr>
              <a:t>Nie oskarżaj.</a:t>
            </a:r>
            <a:endParaRPr b="0" sz="2183"/>
          </a:p>
          <a:p>
            <a:pPr indent="0" lvl="0" marL="0" rtl="0" algn="just">
              <a:lnSpc>
                <a:spcPct val="90000"/>
              </a:lnSpc>
              <a:spcBef>
                <a:spcPts val="0"/>
              </a:spcBef>
              <a:spcAft>
                <a:spcPts val="0"/>
              </a:spcAft>
              <a:buClr>
                <a:schemeClr val="dk1"/>
              </a:buClr>
              <a:buSzPts val="2400"/>
              <a:buNone/>
            </a:pPr>
            <a:r>
              <a:rPr b="0" lang="pt-PT">
                <a:latin typeface="Calibri"/>
                <a:ea typeface="Calibri"/>
                <a:cs typeface="Calibri"/>
                <a:sym typeface="Calibri"/>
              </a:rPr>
              <a:t>	</a:t>
            </a:r>
            <a:r>
              <a:rPr b="0" lang="pt-PT"/>
              <a:t>	</a:t>
            </a:r>
            <a:endParaRPr/>
          </a:p>
          <a:p>
            <a:pPr indent="0" lvl="0" marL="0" rtl="0" algn="just">
              <a:lnSpc>
                <a:spcPct val="90000"/>
              </a:lnSpc>
              <a:spcBef>
                <a:spcPts val="1080"/>
              </a:spcBef>
              <a:spcAft>
                <a:spcPts val="0"/>
              </a:spcAft>
              <a:buClr>
                <a:schemeClr val="dk1"/>
              </a:buClr>
              <a:buSzPts val="2400"/>
              <a:buNone/>
            </a:pPr>
            <a:r>
              <a:rPr b="0" lang="pt-PT"/>
              <a:t>	</a:t>
            </a:r>
            <a:endParaRPr/>
          </a:p>
          <a:p>
            <a:pPr indent="0" lvl="0" marL="0" rtl="0" algn="just">
              <a:lnSpc>
                <a:spcPct val="90000"/>
              </a:lnSpc>
              <a:spcBef>
                <a:spcPts val="1080"/>
              </a:spcBef>
              <a:spcAft>
                <a:spcPts val="0"/>
              </a:spcAft>
              <a:buClr>
                <a:schemeClr val="dk1"/>
              </a:buClr>
              <a:buSzPts val="2400"/>
              <a:buNone/>
            </a:pPr>
            <a:r>
              <a:rPr b="0" lang="pt-PT"/>
              <a:t>	</a:t>
            </a:r>
            <a:endParaRPr/>
          </a:p>
          <a:p>
            <a:pPr indent="0" lvl="0" marL="0" rtl="0" algn="l">
              <a:lnSpc>
                <a:spcPct val="90000"/>
              </a:lnSpc>
              <a:spcBef>
                <a:spcPts val="1080"/>
              </a:spcBef>
              <a:spcAft>
                <a:spcPts val="0"/>
              </a:spcAft>
              <a:buClr>
                <a:schemeClr val="dk1"/>
              </a:buClr>
              <a:buSzPts val="2400"/>
              <a:buNone/>
            </a:pPr>
            <a:r>
              <a:t/>
            </a:r>
            <a:endParaRPr/>
          </a:p>
        </p:txBody>
      </p:sp>
      <p:sp>
        <p:nvSpPr>
          <p:cNvPr id="752" name="Google Shape;752;p106"/>
          <p:cNvSpPr txBox="1"/>
          <p:nvPr/>
        </p:nvSpPr>
        <p:spPr>
          <a:xfrm>
            <a:off x="323528" y="3356992"/>
            <a:ext cx="3528392" cy="4373563"/>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0"/>
              </a:spcBef>
              <a:spcAft>
                <a:spcPts val="0"/>
              </a:spcAft>
              <a:buClr>
                <a:schemeClr val="dk1"/>
              </a:buClr>
              <a:buSzPts val="2000"/>
              <a:buFont typeface="Arial"/>
              <a:buNone/>
            </a:pPr>
            <a:r>
              <a:t/>
            </a:r>
            <a:endParaRPr b="1" i="0" sz="2000" u="none" cap="none" strike="noStrike">
              <a:solidFill>
                <a:schemeClr val="dk1"/>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10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6"/>
              </a:buClr>
              <a:buSzPts val="3240"/>
              <a:buFont typeface="Arial"/>
              <a:buNone/>
            </a:pPr>
            <a:r>
              <a:rPr b="1" lang="pt-PT" sz="3640">
                <a:latin typeface="Calibri"/>
                <a:ea typeface="Calibri"/>
                <a:cs typeface="Calibri"/>
                <a:sym typeface="Calibri"/>
              </a:rPr>
              <a:t>RÓŻNICE KULTUROWE - WSKAZÓWKI</a:t>
            </a:r>
            <a:endParaRPr/>
          </a:p>
        </p:txBody>
      </p:sp>
      <p:sp>
        <p:nvSpPr>
          <p:cNvPr id="758" name="Google Shape;758;p107"/>
          <p:cNvSpPr txBox="1"/>
          <p:nvPr>
            <p:ph idx="1" type="body"/>
          </p:nvPr>
        </p:nvSpPr>
        <p:spPr>
          <a:xfrm>
            <a:off x="1627632" y="1571968"/>
            <a:ext cx="3291900" cy="6399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1800"/>
              <a:buNone/>
            </a:pPr>
            <a:r>
              <a:rPr lang="pt-PT"/>
              <a:t>JAK POSTĘPOWAĆ?</a:t>
            </a:r>
            <a:endParaRPr/>
          </a:p>
        </p:txBody>
      </p:sp>
      <p:sp>
        <p:nvSpPr>
          <p:cNvPr id="759" name="Google Shape;759;p107"/>
          <p:cNvSpPr txBox="1"/>
          <p:nvPr>
            <p:ph idx="2" type="body"/>
          </p:nvPr>
        </p:nvSpPr>
        <p:spPr>
          <a:xfrm>
            <a:off x="1627632" y="2259366"/>
            <a:ext cx="3291840" cy="3840480"/>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Font typeface="Arial"/>
              <a:buNone/>
            </a:pPr>
            <a:r>
              <a:rPr b="0" lang="pt-PT" sz="2040">
                <a:latin typeface="Calibri"/>
                <a:ea typeface="Calibri"/>
                <a:cs typeface="Calibri"/>
                <a:sym typeface="Calibri"/>
              </a:rPr>
              <a:t>Zaczynaj rozmowy od pojęć dobrze znanych uczniom takich jak: akceptacja, zrozumienie, tolerancja. Następnie wykorzystuj je do poruszania aktualnych kwestii społecznych i politycznych.</a:t>
            </a:r>
            <a:endParaRPr b="0" sz="2040"/>
          </a:p>
          <a:p>
            <a:pPr indent="0" lvl="0" marL="0" rtl="0" algn="just">
              <a:lnSpc>
                <a:spcPct val="80000"/>
              </a:lnSpc>
              <a:spcBef>
                <a:spcPts val="1008"/>
              </a:spcBef>
              <a:spcAft>
                <a:spcPts val="0"/>
              </a:spcAft>
              <a:buClr>
                <a:schemeClr val="dk1"/>
              </a:buClr>
              <a:buSzPts val="2040"/>
              <a:buNone/>
            </a:pPr>
            <a:r>
              <a:rPr b="0" lang="pt-PT" sz="2040"/>
              <a:t>	</a:t>
            </a:r>
            <a:endParaRPr/>
          </a:p>
        </p:txBody>
      </p:sp>
      <p:sp>
        <p:nvSpPr>
          <p:cNvPr id="760" name="Google Shape;760;p107"/>
          <p:cNvSpPr txBox="1"/>
          <p:nvPr>
            <p:ph idx="3" type="body"/>
          </p:nvPr>
        </p:nvSpPr>
        <p:spPr>
          <a:xfrm>
            <a:off x="5093200" y="1572776"/>
            <a:ext cx="3291900" cy="686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1800"/>
              <a:buNone/>
            </a:pPr>
            <a:r>
              <a:rPr lang="pt-PT"/>
              <a:t>CZEGO UNIKAĆ?</a:t>
            </a:r>
            <a:endParaRPr/>
          </a:p>
        </p:txBody>
      </p:sp>
      <p:sp>
        <p:nvSpPr>
          <p:cNvPr id="761" name="Google Shape;761;p107"/>
          <p:cNvSpPr txBox="1"/>
          <p:nvPr>
            <p:ph idx="4" type="body"/>
          </p:nvPr>
        </p:nvSpPr>
        <p:spPr>
          <a:xfrm>
            <a:off x="5093208" y="2259366"/>
            <a:ext cx="3291840" cy="384048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chemeClr val="dk1"/>
              </a:buClr>
              <a:buSzPts val="2220"/>
              <a:buNone/>
            </a:pPr>
            <a:r>
              <a:rPr b="0" lang="pt-PT">
                <a:latin typeface="Calibri"/>
                <a:ea typeface="Calibri"/>
                <a:cs typeface="Calibri"/>
                <a:sym typeface="Calibri"/>
              </a:rPr>
              <a:t>Nie używaj zbyt trudnych i abstrakcyjnych pojęć.</a:t>
            </a:r>
            <a:r>
              <a:rPr b="0" lang="pt-PT" sz="2220"/>
              <a:t>	</a:t>
            </a:r>
            <a:endParaRPr/>
          </a:p>
          <a:p>
            <a:pPr indent="0" lvl="0" marL="0" rtl="0" algn="just">
              <a:lnSpc>
                <a:spcPct val="100000"/>
              </a:lnSpc>
              <a:spcBef>
                <a:spcPts val="1044"/>
              </a:spcBef>
              <a:spcAft>
                <a:spcPts val="0"/>
              </a:spcAft>
              <a:buClr>
                <a:schemeClr val="dk1"/>
              </a:buClr>
              <a:buSzPts val="2220"/>
              <a:buNone/>
            </a:pPr>
            <a:r>
              <a:rPr b="0" lang="pt-PT" sz="2220"/>
              <a:t>	</a:t>
            </a:r>
            <a:endParaRPr/>
          </a:p>
          <a:p>
            <a:pPr indent="0" lvl="0" marL="0" rtl="0" algn="just">
              <a:lnSpc>
                <a:spcPct val="100000"/>
              </a:lnSpc>
              <a:spcBef>
                <a:spcPts val="1044"/>
              </a:spcBef>
              <a:spcAft>
                <a:spcPts val="0"/>
              </a:spcAft>
              <a:buClr>
                <a:schemeClr val="dk1"/>
              </a:buClr>
              <a:buSzPts val="2220"/>
              <a:buNone/>
            </a:pPr>
            <a:r>
              <a:rPr b="0" lang="pt-PT" sz="2220"/>
              <a:t>	</a:t>
            </a:r>
            <a:endParaRPr/>
          </a:p>
          <a:p>
            <a:pPr indent="0" lvl="0" marL="0" rtl="0" algn="l">
              <a:lnSpc>
                <a:spcPct val="100000"/>
              </a:lnSpc>
              <a:spcBef>
                <a:spcPts val="1044"/>
              </a:spcBef>
              <a:spcAft>
                <a:spcPts val="0"/>
              </a:spcAft>
              <a:buClr>
                <a:schemeClr val="dk1"/>
              </a:buClr>
              <a:buSzPts val="2220"/>
              <a:buNone/>
            </a:pPr>
            <a:r>
              <a:t/>
            </a:r>
            <a:endParaRPr sz="2220"/>
          </a:p>
        </p:txBody>
      </p:sp>
      <p:sp>
        <p:nvSpPr>
          <p:cNvPr id="762" name="Google Shape;762;p107"/>
          <p:cNvSpPr txBox="1"/>
          <p:nvPr/>
        </p:nvSpPr>
        <p:spPr>
          <a:xfrm>
            <a:off x="323528" y="3356992"/>
            <a:ext cx="3528392" cy="4373563"/>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0"/>
              </a:spcBef>
              <a:spcAft>
                <a:spcPts val="0"/>
              </a:spcAft>
              <a:buClr>
                <a:schemeClr val="dk1"/>
              </a:buClr>
              <a:buSzPts val="2000"/>
              <a:buFont typeface="Arial"/>
              <a:buNone/>
            </a:pPr>
            <a:r>
              <a:t/>
            </a:r>
            <a:endParaRPr b="1" i="0" sz="2000" u="none" cap="none" strike="noStrike">
              <a:solidFill>
                <a:schemeClr val="dk1"/>
              </a:solidFill>
              <a:latin typeface="Arial"/>
              <a:ea typeface="Arial"/>
              <a:cs typeface="Arial"/>
              <a:sym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10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6"/>
              </a:buClr>
              <a:buSzPts val="3240"/>
              <a:buFont typeface="Arial"/>
              <a:buNone/>
            </a:pPr>
            <a:r>
              <a:rPr b="1" lang="pt-PT" sz="3640">
                <a:latin typeface="Calibri"/>
                <a:ea typeface="Calibri"/>
                <a:cs typeface="Calibri"/>
                <a:sym typeface="Calibri"/>
              </a:rPr>
              <a:t>RÓŻNICE KULTUROWE - WSKAZÓWKI</a:t>
            </a:r>
            <a:endParaRPr/>
          </a:p>
        </p:txBody>
      </p:sp>
      <p:sp>
        <p:nvSpPr>
          <p:cNvPr id="768" name="Google Shape;768;p108"/>
          <p:cNvSpPr txBox="1"/>
          <p:nvPr>
            <p:ph idx="1" type="body"/>
          </p:nvPr>
        </p:nvSpPr>
        <p:spPr>
          <a:xfrm>
            <a:off x="1627632" y="1572768"/>
            <a:ext cx="3291840" cy="6397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1800"/>
              <a:buNone/>
            </a:pPr>
            <a:r>
              <a:rPr lang="pt-PT"/>
              <a:t>JAK POSTĘPOWAĆ?</a:t>
            </a:r>
            <a:endParaRPr/>
          </a:p>
        </p:txBody>
      </p:sp>
      <p:sp>
        <p:nvSpPr>
          <p:cNvPr id="769" name="Google Shape;769;p108"/>
          <p:cNvSpPr txBox="1"/>
          <p:nvPr>
            <p:ph idx="2" type="body"/>
          </p:nvPr>
        </p:nvSpPr>
        <p:spPr>
          <a:xfrm>
            <a:off x="1627632" y="2259366"/>
            <a:ext cx="3291840" cy="3840480"/>
          </a:xfrm>
          <a:prstGeom prst="rect">
            <a:avLst/>
          </a:prstGeom>
          <a:noFill/>
          <a:ln>
            <a:noFill/>
          </a:ln>
        </p:spPr>
        <p:txBody>
          <a:bodyPr anchorCtr="0" anchor="t" bIns="45700" lIns="91425" spcFirstLastPara="1" rIns="91425" wrap="square" tIns="45700">
            <a:normAutofit/>
          </a:bodyPr>
          <a:lstStyle/>
          <a:p>
            <a:pPr indent="0" lvl="0" marL="0" rtl="0" algn="just">
              <a:lnSpc>
                <a:spcPct val="80000"/>
              </a:lnSpc>
              <a:spcBef>
                <a:spcPts val="0"/>
              </a:spcBef>
              <a:spcAft>
                <a:spcPts val="0"/>
              </a:spcAft>
              <a:buClr>
                <a:schemeClr val="dk1"/>
              </a:buClr>
              <a:buFont typeface="Arial"/>
              <a:buNone/>
            </a:pPr>
            <a:r>
              <a:rPr b="0" lang="pt-PT" sz="1800"/>
              <a:t>Zaangażuj członków lokalnej wielokulturowej społeczności do działań na rzecz rozwijania tolerancji wśród uczniów  (np. rodziców, liderów społeczności i przedstawicieli wyznań i religii).</a:t>
            </a:r>
            <a:endParaRPr/>
          </a:p>
        </p:txBody>
      </p:sp>
      <p:sp>
        <p:nvSpPr>
          <p:cNvPr id="770" name="Google Shape;770;p108"/>
          <p:cNvSpPr txBox="1"/>
          <p:nvPr>
            <p:ph idx="3" type="body"/>
          </p:nvPr>
        </p:nvSpPr>
        <p:spPr>
          <a:xfrm>
            <a:off x="5093208" y="1572768"/>
            <a:ext cx="3291840" cy="6397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1800"/>
              <a:buNone/>
            </a:pPr>
            <a:r>
              <a:rPr lang="pt-PT"/>
              <a:t>CZEGO UNIKAĆ?</a:t>
            </a:r>
            <a:endParaRPr/>
          </a:p>
        </p:txBody>
      </p:sp>
      <p:sp>
        <p:nvSpPr>
          <p:cNvPr id="771" name="Google Shape;771;p108"/>
          <p:cNvSpPr txBox="1"/>
          <p:nvPr>
            <p:ph idx="4" type="body"/>
          </p:nvPr>
        </p:nvSpPr>
        <p:spPr>
          <a:xfrm>
            <a:off x="5093200" y="2259375"/>
            <a:ext cx="3403500" cy="21873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just">
              <a:lnSpc>
                <a:spcPct val="100000"/>
              </a:lnSpc>
              <a:spcBef>
                <a:spcPts val="1080"/>
              </a:spcBef>
              <a:spcAft>
                <a:spcPts val="0"/>
              </a:spcAft>
              <a:buClr>
                <a:schemeClr val="dk1"/>
              </a:buClr>
              <a:buSzPct val="130434"/>
              <a:buNone/>
            </a:pPr>
            <a:r>
              <a:rPr b="0" lang="pt-PT" sz="1840"/>
              <a:t>Nie ograniczaj dyskusji tylko do tych, które od dawna funkcjonują w danym kraju. Nie pomijaj rozmów o aktualnych wydarzeniach i problemach. </a:t>
            </a:r>
            <a:endParaRPr sz="2200"/>
          </a:p>
          <a:p>
            <a:pPr indent="0" lvl="0" marL="0" rtl="0" algn="just">
              <a:lnSpc>
                <a:spcPct val="100000"/>
              </a:lnSpc>
              <a:spcBef>
                <a:spcPts val="1080"/>
              </a:spcBef>
              <a:spcAft>
                <a:spcPts val="0"/>
              </a:spcAft>
              <a:buClr>
                <a:schemeClr val="dk1"/>
              </a:buClr>
              <a:buSzPct val="100000"/>
              <a:buNone/>
            </a:pPr>
            <a:r>
              <a:rPr b="0" lang="pt-PT"/>
              <a:t>	</a:t>
            </a:r>
            <a:endParaRPr/>
          </a:p>
          <a:p>
            <a:pPr indent="0" lvl="0" marL="0" rtl="0" algn="l">
              <a:lnSpc>
                <a:spcPct val="100000"/>
              </a:lnSpc>
              <a:spcBef>
                <a:spcPts val="1080"/>
              </a:spcBef>
              <a:spcAft>
                <a:spcPts val="0"/>
              </a:spcAft>
              <a:buClr>
                <a:schemeClr val="dk1"/>
              </a:buClr>
              <a:buSzPct val="100000"/>
              <a:buNone/>
            </a:pPr>
            <a:r>
              <a:t/>
            </a:r>
            <a:endParaRPr/>
          </a:p>
        </p:txBody>
      </p:sp>
      <p:sp>
        <p:nvSpPr>
          <p:cNvPr id="772" name="Google Shape;772;p108"/>
          <p:cNvSpPr txBox="1"/>
          <p:nvPr/>
        </p:nvSpPr>
        <p:spPr>
          <a:xfrm>
            <a:off x="323528" y="3356992"/>
            <a:ext cx="3528392" cy="4373563"/>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0"/>
              </a:spcBef>
              <a:spcAft>
                <a:spcPts val="0"/>
              </a:spcAft>
              <a:buClr>
                <a:schemeClr val="dk1"/>
              </a:buClr>
              <a:buSzPts val="2000"/>
              <a:buFont typeface="Arial"/>
              <a:buNone/>
            </a:pPr>
            <a:r>
              <a:t/>
            </a:r>
            <a:endParaRPr b="1" i="0" sz="2000" u="none" cap="none" strike="noStrike">
              <a:solidFill>
                <a:schemeClr val="dk1"/>
              </a:solidFill>
              <a:latin typeface="Arial"/>
              <a:ea typeface="Arial"/>
              <a:cs typeface="Arial"/>
              <a:sym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111"/>
          <p:cNvSpPr txBox="1"/>
          <p:nvPr>
            <p:ph type="ctrTitle"/>
          </p:nvPr>
        </p:nvSpPr>
        <p:spPr>
          <a:xfrm>
            <a:off x="357158" y="2786058"/>
            <a:ext cx="8072494" cy="150703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8A5EF"/>
              </a:buClr>
              <a:buSzPts val="4000"/>
              <a:buFont typeface="Calibri"/>
              <a:buNone/>
            </a:pPr>
            <a:r>
              <a:rPr b="1" lang="pt-PT" sz="3600">
                <a:solidFill>
                  <a:srgbClr val="08A5EF"/>
                </a:solidFill>
                <a:latin typeface="Calibri"/>
                <a:ea typeface="Calibri"/>
                <a:cs typeface="Calibri"/>
                <a:sym typeface="Calibri"/>
              </a:rPr>
              <a:t>PRACA Z UCZNIEM NIE AKCEPTUJĄCYM ODMIENNOŚCI KULTUROWYCH </a:t>
            </a:r>
            <a:endParaRPr b="1" sz="3600">
              <a:solidFill>
                <a:srgbClr val="08A5EF"/>
              </a:solidFill>
              <a:latin typeface="Calibri"/>
              <a:ea typeface="Calibri"/>
              <a:cs typeface="Calibri"/>
              <a:sym typeface="Calibri"/>
            </a:endParaRPr>
          </a:p>
          <a:p>
            <a:pPr indent="0" lvl="0" marL="0" rtl="0" algn="ctr">
              <a:spcBef>
                <a:spcPts val="0"/>
              </a:spcBef>
              <a:spcAft>
                <a:spcPts val="0"/>
              </a:spcAft>
              <a:buClr>
                <a:srgbClr val="08A5EF"/>
              </a:buClr>
              <a:buSzPts val="4000"/>
              <a:buFont typeface="Calibri"/>
              <a:buNone/>
            </a:pPr>
            <a:r>
              <a:rPr b="1" lang="pt-PT" sz="3600">
                <a:solidFill>
                  <a:srgbClr val="08A5EF"/>
                </a:solidFill>
                <a:latin typeface="Calibri"/>
                <a:ea typeface="Calibri"/>
                <a:cs typeface="Calibri"/>
                <a:sym typeface="Calibri"/>
              </a:rPr>
              <a:t>I IDEOLOGICZNYCH</a:t>
            </a:r>
            <a:endParaRPr b="1" sz="3600">
              <a:solidFill>
                <a:srgbClr val="08A5EF"/>
              </a:solidFill>
              <a:latin typeface="Calibri"/>
              <a:ea typeface="Calibri"/>
              <a:cs typeface="Calibri"/>
              <a:sym typeface="Calibri"/>
            </a:endParaRPr>
          </a:p>
          <a:p>
            <a:pPr indent="0" lvl="0" marL="0" rtl="0" algn="ctr">
              <a:lnSpc>
                <a:spcPct val="100000"/>
              </a:lnSpc>
              <a:spcBef>
                <a:spcPts val="0"/>
              </a:spcBef>
              <a:spcAft>
                <a:spcPts val="0"/>
              </a:spcAft>
              <a:buClr>
                <a:srgbClr val="08A5EF"/>
              </a:buClr>
              <a:buSzPts val="4000"/>
              <a:buFont typeface="Calibri"/>
              <a:buNone/>
            </a:pPr>
            <a:r>
              <a:t/>
            </a:r>
            <a:endParaRPr sz="4000">
              <a:solidFill>
                <a:srgbClr val="08A5EF"/>
              </a:solidFill>
              <a:latin typeface="Calibri"/>
              <a:ea typeface="Calibri"/>
              <a:cs typeface="Calibri"/>
              <a:sym typeface="Calibri"/>
            </a:endParaRPr>
          </a:p>
        </p:txBody>
      </p:sp>
      <p:sp>
        <p:nvSpPr>
          <p:cNvPr id="779" name="Google Shape;779;p111"/>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2"/>
              </a:buClr>
              <a:buSzPts val="2000"/>
              <a:buNone/>
            </a:pPr>
            <a:r>
              <a:rPr lang="pt-PT"/>
              <a:t> </a:t>
            </a:r>
            <a:endParaRPr/>
          </a:p>
        </p:txBody>
      </p:sp>
      <p:pic>
        <p:nvPicPr>
          <p:cNvPr id="780" name="Google Shape;780;p111"/>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781" name="Google Shape;781;p111"/>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pt-PT" sz="1400" u="none" cap="none" strike="noStrike">
                <a:solidFill>
                  <a:schemeClr val="dk1"/>
                </a:solidFill>
                <a:latin typeface="Arial"/>
                <a:ea typeface="Arial"/>
                <a:cs typeface="Arial"/>
                <a:sym typeface="Arial"/>
              </a:rPr>
              <a:t>ERASMUS + 2019-1-PL01- KA201-06486</a:t>
            </a:r>
            <a:endParaRPr b="0" i="0" sz="1050" u="none" cap="none" strike="noStrike">
              <a:solidFill>
                <a:schemeClr val="dk2"/>
              </a:solidFill>
              <a:latin typeface="Arial"/>
              <a:ea typeface="Arial"/>
              <a:cs typeface="Arial"/>
              <a:sym typeface="Arial"/>
            </a:endParaRPr>
          </a:p>
        </p:txBody>
      </p:sp>
      <p:sp>
        <p:nvSpPr>
          <p:cNvPr id="782" name="Google Shape;782;p111"/>
          <p:cNvSpPr/>
          <p:nvPr/>
        </p:nvSpPr>
        <p:spPr>
          <a:xfrm>
            <a:off x="500034" y="6286520"/>
            <a:ext cx="810177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112"/>
          <p:cNvSpPr txBox="1"/>
          <p:nvPr>
            <p:ph type="title"/>
          </p:nvPr>
        </p:nvSpPr>
        <p:spPr>
          <a:xfrm>
            <a:off x="457200" y="152718"/>
            <a:ext cx="7211144"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Font typeface="Arial"/>
              <a:buNone/>
            </a:pPr>
            <a:r>
              <a:rPr lang="pt-PT"/>
              <a:t>RÓŻNICE KULTUROWE - </a:t>
            </a:r>
            <a:endParaRPr b="0">
              <a:solidFill>
                <a:schemeClr val="dk1"/>
              </a:solidFill>
            </a:endParaRPr>
          </a:p>
          <a:p>
            <a:pPr indent="0" lvl="0" marL="0" rtl="0" algn="l">
              <a:spcBef>
                <a:spcPts val="0"/>
              </a:spcBef>
              <a:spcAft>
                <a:spcPts val="0"/>
              </a:spcAft>
              <a:buClr>
                <a:schemeClr val="dk1"/>
              </a:buClr>
              <a:buFont typeface="Arial"/>
              <a:buNone/>
            </a:pPr>
            <a:r>
              <a:rPr lang="pt-PT"/>
              <a:t>HISTORIA CHŁOPCA Z SYRII</a:t>
            </a:r>
            <a:endParaRPr/>
          </a:p>
        </p:txBody>
      </p:sp>
      <p:sp>
        <p:nvSpPr>
          <p:cNvPr id="788" name="Google Shape;788;p112"/>
          <p:cNvSpPr txBox="1"/>
          <p:nvPr>
            <p:ph idx="1" type="body"/>
          </p:nvPr>
        </p:nvSpPr>
        <p:spPr>
          <a:xfrm>
            <a:off x="457200" y="1910225"/>
            <a:ext cx="7620000" cy="4215900"/>
          </a:xfrm>
          <a:prstGeom prst="rect">
            <a:avLst/>
          </a:prstGeom>
          <a:noFill/>
          <a:ln>
            <a:noFill/>
          </a:ln>
        </p:spPr>
        <p:txBody>
          <a:bodyPr anchorCtr="0" anchor="t" bIns="45700" lIns="91425" spcFirstLastPara="1" rIns="91425" wrap="square" tIns="45700">
            <a:normAutofit/>
          </a:bodyPr>
          <a:lstStyle/>
          <a:p>
            <a:pPr indent="-272420" lvl="0" marL="285840" rtl="0" algn="just">
              <a:lnSpc>
                <a:spcPct val="80000"/>
              </a:lnSpc>
              <a:spcBef>
                <a:spcPts val="0"/>
              </a:spcBef>
              <a:spcAft>
                <a:spcPts val="0"/>
              </a:spcAft>
              <a:buSzPts val="2040"/>
              <a:buChar char="•"/>
            </a:pPr>
            <a:r>
              <a:rPr b="0" lang="pt-PT" sz="2040"/>
              <a:t>Zayn jest migrantem z Syrii. </a:t>
            </a:r>
            <a:endParaRPr b="0" sz="2040"/>
          </a:p>
          <a:p>
            <a:pPr indent="-272420" lvl="0" marL="285840" rtl="0" algn="just">
              <a:lnSpc>
                <a:spcPct val="80000"/>
              </a:lnSpc>
              <a:spcBef>
                <a:spcPts val="1049"/>
              </a:spcBef>
              <a:spcAft>
                <a:spcPts val="0"/>
              </a:spcAft>
              <a:buSzPts val="2040"/>
              <a:buChar char="•"/>
            </a:pPr>
            <a:r>
              <a:rPr b="0" lang="pt-PT" sz="2040"/>
              <a:t>Jest bardzo nieśmiały i nie chce rozmawiać z kolegami. Ma duże problemy z językiem polskim. </a:t>
            </a:r>
            <a:endParaRPr b="0" sz="2040"/>
          </a:p>
          <a:p>
            <a:pPr indent="-272420" lvl="0" marL="285840" rtl="0" algn="just">
              <a:lnSpc>
                <a:spcPct val="80000"/>
              </a:lnSpc>
              <a:spcBef>
                <a:spcPts val="1049"/>
              </a:spcBef>
              <a:spcAft>
                <a:spcPts val="0"/>
              </a:spcAft>
              <a:buSzPts val="2040"/>
              <a:buChar char="•"/>
            </a:pPr>
            <a:r>
              <a:rPr b="0" lang="pt-PT" sz="2040"/>
              <a:t>Gdy nauczycielka zadaje pytania, Zayn zazwyczaj milczy.  </a:t>
            </a:r>
            <a:endParaRPr b="0" sz="2040"/>
          </a:p>
          <a:p>
            <a:pPr indent="-272420" lvl="0" marL="285840" rtl="0" algn="just">
              <a:lnSpc>
                <a:spcPct val="80000"/>
              </a:lnSpc>
              <a:spcBef>
                <a:spcPts val="1049"/>
              </a:spcBef>
              <a:spcAft>
                <a:spcPts val="0"/>
              </a:spcAft>
              <a:buSzPts val="2040"/>
              <a:buChar char="•"/>
            </a:pPr>
            <a:r>
              <a:rPr b="0" lang="pt-PT" sz="2040"/>
              <a:t>Na dzisiejszej lekcji nauczycielka poprosiła go, aby opowiedział o swoim imieniu i zwyczajach w jego kraju. Zachęciła go, aby nauczył innych uczniów mówić „dzień dobry” i „dziękuję” w swoim języku.</a:t>
            </a:r>
            <a:endParaRPr b="0" sz="2040"/>
          </a:p>
          <a:p>
            <a:pPr indent="-272420" lvl="0" marL="285840" rtl="0" algn="just">
              <a:lnSpc>
                <a:spcPct val="80000"/>
              </a:lnSpc>
              <a:spcBef>
                <a:spcPts val="1049"/>
              </a:spcBef>
              <a:spcAft>
                <a:spcPts val="0"/>
              </a:spcAft>
              <a:buSzPts val="2040"/>
              <a:buChar char="•"/>
            </a:pPr>
            <a:r>
              <a:rPr b="0" lang="pt-PT" sz="2040"/>
              <a:t>Gdy tylko Zayn zaczął mówić, jego koledzy z klasy zaczęli śmiać się z jego błędów językowych. </a:t>
            </a:r>
            <a:endParaRPr b="0" sz="2040"/>
          </a:p>
          <a:p>
            <a:pPr indent="0" lvl="0" marL="0" rtl="0" algn="just">
              <a:lnSpc>
                <a:spcPct val="80000"/>
              </a:lnSpc>
              <a:spcBef>
                <a:spcPts val="796"/>
              </a:spcBef>
              <a:spcAft>
                <a:spcPts val="0"/>
              </a:spcAft>
              <a:buClr>
                <a:schemeClr val="dk1"/>
              </a:buClr>
              <a:buSzPts val="980"/>
              <a:buNone/>
            </a:pPr>
            <a:br>
              <a:rPr lang="pt-PT" sz="980"/>
            </a:br>
            <a:endParaRPr b="0" sz="1960">
              <a:latin typeface="Calibri"/>
              <a:ea typeface="Calibri"/>
              <a:cs typeface="Calibri"/>
              <a:sym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113"/>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8A5EF"/>
              </a:buClr>
              <a:buSzPts val="4000"/>
              <a:buFont typeface="Calibri"/>
              <a:buNone/>
            </a:pPr>
            <a:r>
              <a:rPr b="1" lang="pt-PT" sz="3600">
                <a:solidFill>
                  <a:srgbClr val="08A5EF"/>
                </a:solidFill>
                <a:latin typeface="Calibri"/>
                <a:ea typeface="Calibri"/>
                <a:cs typeface="Calibri"/>
                <a:sym typeface="Calibri"/>
              </a:rPr>
              <a:t>PRACA Z UCZNIEM NIE AKCEPTUJĄCYM ODMIENNOŚCI KULTUROWYCH </a:t>
            </a:r>
            <a:endParaRPr b="1" sz="3600">
              <a:solidFill>
                <a:srgbClr val="08A5EF"/>
              </a:solidFill>
              <a:latin typeface="Calibri"/>
              <a:ea typeface="Calibri"/>
              <a:cs typeface="Calibri"/>
              <a:sym typeface="Calibri"/>
            </a:endParaRPr>
          </a:p>
          <a:p>
            <a:pPr indent="0" lvl="0" marL="0" rtl="0" algn="ctr">
              <a:spcBef>
                <a:spcPts val="0"/>
              </a:spcBef>
              <a:spcAft>
                <a:spcPts val="0"/>
              </a:spcAft>
              <a:buClr>
                <a:srgbClr val="08A5EF"/>
              </a:buClr>
              <a:buSzPts val="4000"/>
              <a:buFont typeface="Calibri"/>
              <a:buNone/>
            </a:pPr>
            <a:r>
              <a:rPr b="1" lang="pt-PT" sz="3600">
                <a:solidFill>
                  <a:srgbClr val="08A5EF"/>
                </a:solidFill>
                <a:latin typeface="Calibri"/>
                <a:ea typeface="Calibri"/>
                <a:cs typeface="Calibri"/>
                <a:sym typeface="Calibri"/>
              </a:rPr>
              <a:t>I IDEOLOGICZNYCH</a:t>
            </a:r>
            <a:endParaRPr sz="4000">
              <a:solidFill>
                <a:srgbClr val="08A5EF"/>
              </a:solidFill>
              <a:latin typeface="Calibri"/>
              <a:ea typeface="Calibri"/>
              <a:cs typeface="Calibri"/>
              <a:sym typeface="Calibri"/>
            </a:endParaRPr>
          </a:p>
        </p:txBody>
      </p:sp>
      <p:sp>
        <p:nvSpPr>
          <p:cNvPr id="795" name="Google Shape;795;p113"/>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2"/>
              </a:buClr>
              <a:buSzPts val="2000"/>
              <a:buNone/>
            </a:pPr>
            <a:r>
              <a:rPr lang="pt-PT"/>
              <a:t> </a:t>
            </a:r>
            <a:endParaRPr/>
          </a:p>
        </p:txBody>
      </p:sp>
      <p:pic>
        <p:nvPicPr>
          <p:cNvPr id="796" name="Google Shape;796;p113"/>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797" name="Google Shape;797;p113"/>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pt-PT" sz="1400" u="none" cap="none" strike="noStrike">
                <a:solidFill>
                  <a:schemeClr val="dk1"/>
                </a:solidFill>
                <a:latin typeface="Arial"/>
                <a:ea typeface="Arial"/>
                <a:cs typeface="Arial"/>
                <a:sym typeface="Arial"/>
              </a:rPr>
              <a:t>ERASMUS + 2019-1-PL01- KA201-06486</a:t>
            </a:r>
            <a:endParaRPr b="0" i="0" sz="1050" u="none" cap="none" strike="noStrike">
              <a:solidFill>
                <a:schemeClr val="dk2"/>
              </a:solidFill>
              <a:latin typeface="Arial"/>
              <a:ea typeface="Arial"/>
              <a:cs typeface="Arial"/>
              <a:sym typeface="Arial"/>
            </a:endParaRPr>
          </a:p>
        </p:txBody>
      </p:sp>
      <p:sp>
        <p:nvSpPr>
          <p:cNvPr id="798" name="Google Shape;798;p113"/>
          <p:cNvSpPr/>
          <p:nvPr/>
        </p:nvSpPr>
        <p:spPr>
          <a:xfrm>
            <a:off x="500034" y="6286520"/>
            <a:ext cx="810177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Základné">
  <a:themeElements>
    <a:clrScheme name="Green Yellow">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ív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2019-02-10T21:49:04Z</dcterms:created>
  <dc:creator>Zuzana Palková</dc:creator>
</cp:coreProperties>
</file>