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Lst>
  <p:sldSz cy="6858000" cx="9144000"/>
  <p:notesSz cx="7315200" cy="9601200"/>
  <p:embeddedFontLst>
    <p:embeddedFont>
      <p:font typeface="Arimo"/>
      <p:regular r:id="rId45"/>
      <p:bold r:id="rId46"/>
      <p:italic r:id="rId47"/>
      <p:boldItalic r:id="rId48"/>
    </p:embeddedFont>
    <p:embeddedFont>
      <p:font typeface="Helvetica Neue"/>
      <p:regular r:id="rId49"/>
      <p:bold r:id="rId50"/>
      <p:italic r:id="rId51"/>
      <p:boldItalic r:id="rId52"/>
    </p:embeddedFont>
    <p:embeddedFont>
      <p:font typeface="Arial Black"/>
      <p:regular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54" roundtripDataSignature="AMtx7mjyT/9nro83xygjl7GyycV01qTB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F834F99-5DF4-4792-97AC-FF3D9918A01B}">
  <a:tblStyle styleId="{CF834F99-5DF4-4792-97AC-FF3D9918A01B}"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F0EB"/>
          </a:solidFill>
        </a:fill>
      </a:tcStyle>
    </a:wholeTbl>
    <a:band1H>
      <a:tcTxStyle/>
      <a:tcStyle>
        <a:fill>
          <a:solidFill>
            <a:srgbClr val="CCE1D4"/>
          </a:solidFill>
        </a:fill>
      </a:tcStyle>
    </a:band1H>
    <a:band2H>
      <a:tcTxStyle/>
    </a:band2H>
    <a:band1V>
      <a:tcTxStyle/>
      <a:tcStyle>
        <a:fill>
          <a:solidFill>
            <a:srgbClr val="CCE1D4"/>
          </a:solidFill>
        </a:fill>
      </a:tcStyle>
    </a:band1V>
    <a:band2V>
      <a:tcTxStyle/>
    </a:band2V>
    <a:lastCol>
      <a:tcTxStyle b="on" i="off">
        <a:font>
          <a:latin typeface="Arial"/>
          <a:ea typeface="Arial"/>
          <a:cs typeface="Arial"/>
        </a:font>
        <a:schemeClr val="lt1"/>
      </a:tcTxStyle>
      <a:tcStyle>
        <a:fill>
          <a:solidFill>
            <a:schemeClr val="accent3"/>
          </a:solidFill>
        </a:fill>
      </a:tcStyle>
    </a:lastCol>
    <a:firstCol>
      <a:tcTxStyle b="on" i="off">
        <a:font>
          <a:latin typeface="Arial"/>
          <a:ea typeface="Arial"/>
          <a:cs typeface="Arial"/>
        </a:font>
        <a:schemeClr val="lt1"/>
      </a:tcTxStyle>
      <a:tcStyle>
        <a:fill>
          <a:solidFill>
            <a:schemeClr val="accent3"/>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3"/>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3"/>
          </a:solidFill>
        </a:fill>
      </a:tcStyle>
    </a:firstRow>
    <a:neCell>
      <a:tcTxStyle/>
    </a:neCell>
    <a:nwCell>
      <a:tcTxStyle/>
    </a:nwCell>
  </a:tblStyle>
  <a:tblStyle styleId="{52D5DEF6-8621-4521-8232-791CBC927763}"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F74F1563-D178-4037-BE25-5E171A007FA4}" styleName="Table_2">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FF6E7"/>
          </a:solidFill>
        </a:fill>
      </a:tcStyle>
    </a:wholeTbl>
    <a:band1H>
      <a:tcTxStyle/>
      <a:tcStyle>
        <a:fill>
          <a:solidFill>
            <a:srgbClr val="DDECCC"/>
          </a:solidFill>
        </a:fill>
      </a:tcStyle>
    </a:band1H>
    <a:band2H>
      <a:tcTxStyle/>
    </a:band2H>
    <a:band1V>
      <a:tcTxStyle/>
      <a:tcStyle>
        <a:fill>
          <a:solidFill>
            <a:srgbClr val="DDECCC"/>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font" Target="fonts/Arimo-bold.fntdata"/><Relationship Id="rId45" Type="http://schemas.openxmlformats.org/officeDocument/2006/relationships/font" Target="fonts/Arim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font" Target="fonts/Arimo-boldItalic.fntdata"/><Relationship Id="rId47" Type="http://schemas.openxmlformats.org/officeDocument/2006/relationships/font" Target="fonts/Arimo-italic.fntdata"/><Relationship Id="rId49" Type="http://schemas.openxmlformats.org/officeDocument/2006/relationships/font" Target="fonts/HelveticaNeue-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HelveticaNeue-italic.fntdata"/><Relationship Id="rId50" Type="http://schemas.openxmlformats.org/officeDocument/2006/relationships/font" Target="fonts/HelveticaNeue-bold.fntdata"/><Relationship Id="rId53" Type="http://schemas.openxmlformats.org/officeDocument/2006/relationships/font" Target="fonts/ArialBlack-regular.fntdata"/><Relationship Id="rId52" Type="http://schemas.openxmlformats.org/officeDocument/2006/relationships/font" Target="fonts/HelveticaNeue-boldItalic.fntdata"/><Relationship Id="rId11" Type="http://schemas.openxmlformats.org/officeDocument/2006/relationships/slide" Target="slides/slide5.xml"/><Relationship Id="rId10" Type="http://schemas.openxmlformats.org/officeDocument/2006/relationships/slide" Target="slides/slide4.xml"/><Relationship Id="rId54"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pl-P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0: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1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5: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85" name="Google Shape;185;p15: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pl-PL"/>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6: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94" name="Google Shape;194;p1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7: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00" name="Google Shape;200;p1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8: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06" name="Google Shape;206;p1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9: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12" name="Google Shape;212;p1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0: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18" name="Google Shape;218;p2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2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2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2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2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p26: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26: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7: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2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28: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2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9: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2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0: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3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3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3" name="Google Shape;293;p32: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94" name="Google Shape;294;p32: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200"/>
              <a:buFont typeface="Calibri"/>
              <a:buNone/>
            </a:pPr>
            <a:fld id="{00000000-1234-1234-1234-123412341234}" type="slidenum">
              <a:rPr lang="pl-PL"/>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33: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02" name="Google Shape;302;p3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34: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08" name="Google Shape;308;p3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5: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14" name="Google Shape;314;p3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36: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20" name="Google Shape;320;p3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37: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26" name="Google Shape;326;p3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8: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32" name="Google Shape;332;p3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6: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7: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40"/>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000"/>
              <a:buFont typeface="Arial Black"/>
              <a:buNone/>
              <a:defRPr sz="60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40"/>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4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0"/>
          <p:cNvSpPr/>
          <p:nvPr/>
        </p:nvSpPr>
        <p:spPr>
          <a:xfrm>
            <a:off x="9001124" y="4846320"/>
            <a:ext cx="142876" cy="2011680"/>
          </a:xfrm>
          <a:prstGeom prst="rect">
            <a:avLst/>
          </a:prstGeom>
          <a:solidFill>
            <a:srgbClr val="FF0000"/>
          </a:solid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40"/>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4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pl-PL"/>
              <a:t>‹#›</a:t>
            </a:fld>
            <a:endParaRPr/>
          </a:p>
        </p:txBody>
      </p:sp>
      <p:pic>
        <p:nvPicPr>
          <p:cNvPr descr="logo 2" id="26" name="Google Shape;26;p40"/>
          <p:cNvPicPr preferRelativeResize="0"/>
          <p:nvPr/>
        </p:nvPicPr>
        <p:blipFill rotWithShape="1">
          <a:blip r:embed="rId2">
            <a:alphaModFix/>
          </a:blip>
          <a:srcRect b="0" l="0" r="0" t="0"/>
          <a:stretch/>
        </p:blipFill>
        <p:spPr>
          <a:xfrm>
            <a:off x="6627132" y="223836"/>
            <a:ext cx="2103331" cy="82889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4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49"/>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4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4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4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50"/>
          <p:cNvSpPr txBox="1"/>
          <p:nvPr>
            <p:ph type="title"/>
          </p:nvPr>
        </p:nvSpPr>
        <p:spPr>
          <a:xfrm rot="5400000">
            <a:off x="5157391" y="2596753"/>
            <a:ext cx="5001419"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50"/>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5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5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5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4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1"/>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4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33" name="Shape 33"/>
        <p:cNvGrpSpPr/>
        <p:nvPr/>
      </p:nvGrpSpPr>
      <p:grpSpPr>
        <a:xfrm>
          <a:off x="0" y="0"/>
          <a:ext cx="0" cy="0"/>
          <a:chOff x="0" y="0"/>
          <a:chExt cx="0" cy="0"/>
        </a:xfrm>
      </p:grpSpPr>
      <p:sp>
        <p:nvSpPr>
          <p:cNvPr id="34" name="Google Shape;34;p4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2"/>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36" name="Google Shape;36;p42"/>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37" name="Google Shape;37;p42"/>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38" name="Google Shape;38;p42"/>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39" name="Google Shape;39;p4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4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4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42" name="Shape 42"/>
        <p:cNvGrpSpPr/>
        <p:nvPr/>
      </p:nvGrpSpPr>
      <p:grpSpPr>
        <a:xfrm>
          <a:off x="0" y="0"/>
          <a:ext cx="0" cy="0"/>
          <a:chOff x="0" y="0"/>
          <a:chExt cx="0" cy="0"/>
        </a:xfrm>
      </p:grpSpPr>
      <p:sp>
        <p:nvSpPr>
          <p:cNvPr id="43" name="Google Shape;43;p43"/>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43"/>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45" name="Google Shape;45;p4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4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
        <p:nvSpPr>
          <p:cNvPr id="47" name="Google Shape;47;p4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48" name="Shape 48"/>
        <p:cNvGrpSpPr/>
        <p:nvPr/>
      </p:nvGrpSpPr>
      <p:grpSpPr>
        <a:xfrm>
          <a:off x="0" y="0"/>
          <a:ext cx="0" cy="0"/>
          <a:chOff x="0" y="0"/>
          <a:chExt cx="0" cy="0"/>
        </a:xfrm>
      </p:grpSpPr>
      <p:sp>
        <p:nvSpPr>
          <p:cNvPr id="49" name="Google Shape;49;p4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44"/>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51" name="Google Shape;51;p44"/>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52" name="Google Shape;52;p4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5" name="Shape 55"/>
        <p:cNvGrpSpPr/>
        <p:nvPr/>
      </p:nvGrpSpPr>
      <p:grpSpPr>
        <a:xfrm>
          <a:off x="0" y="0"/>
          <a:ext cx="0" cy="0"/>
          <a:chOff x="0" y="0"/>
          <a:chExt cx="0" cy="0"/>
        </a:xfrm>
      </p:grpSpPr>
      <p:sp>
        <p:nvSpPr>
          <p:cNvPr id="56" name="Google Shape;56;p4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4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4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0" name="Shape 60"/>
        <p:cNvGrpSpPr/>
        <p:nvPr/>
      </p:nvGrpSpPr>
      <p:grpSpPr>
        <a:xfrm>
          <a:off x="0" y="0"/>
          <a:ext cx="0" cy="0"/>
          <a:chOff x="0" y="0"/>
          <a:chExt cx="0" cy="0"/>
        </a:xfrm>
      </p:grpSpPr>
      <p:sp>
        <p:nvSpPr>
          <p:cNvPr id="61" name="Google Shape;61;p4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4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47"/>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47"/>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4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4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pl-PL"/>
              <a:t>‹#›</a:t>
            </a:fld>
            <a:endParaRPr/>
          </a:p>
        </p:txBody>
      </p:sp>
      <p:sp>
        <p:nvSpPr>
          <p:cNvPr id="70" name="Google Shape;70;p4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48"/>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3" name="Google Shape;73;p48"/>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48"/>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4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sz="2400">
                <a:solidFill>
                  <a:schemeClr val="dk1"/>
                </a:solidFill>
                <a:latin typeface="Arial"/>
                <a:ea typeface="Arial"/>
                <a:cs typeface="Arial"/>
                <a:sym typeface="Arial"/>
              </a:defRPr>
            </a:lvl1pPr>
            <a:lvl2pPr indent="0" lvl="1" marL="0" algn="l">
              <a:spcBef>
                <a:spcPts val="0"/>
              </a:spcBef>
              <a:buNone/>
              <a:defRPr b="1" sz="2400">
                <a:solidFill>
                  <a:schemeClr val="dk1"/>
                </a:solidFill>
                <a:latin typeface="Arial"/>
                <a:ea typeface="Arial"/>
                <a:cs typeface="Arial"/>
                <a:sym typeface="Arial"/>
              </a:defRPr>
            </a:lvl2pPr>
            <a:lvl3pPr indent="0" lvl="2" marL="0" algn="l">
              <a:spcBef>
                <a:spcPts val="0"/>
              </a:spcBef>
              <a:buNone/>
              <a:defRPr b="1" sz="2400">
                <a:solidFill>
                  <a:schemeClr val="dk1"/>
                </a:solidFill>
                <a:latin typeface="Arial"/>
                <a:ea typeface="Arial"/>
                <a:cs typeface="Arial"/>
                <a:sym typeface="Arial"/>
              </a:defRPr>
            </a:lvl3pPr>
            <a:lvl4pPr indent="0" lvl="3" marL="0" algn="l">
              <a:spcBef>
                <a:spcPts val="0"/>
              </a:spcBef>
              <a:buNone/>
              <a:defRPr b="1" sz="2400">
                <a:solidFill>
                  <a:schemeClr val="dk1"/>
                </a:solidFill>
                <a:latin typeface="Arial"/>
                <a:ea typeface="Arial"/>
                <a:cs typeface="Arial"/>
                <a:sym typeface="Arial"/>
              </a:defRPr>
            </a:lvl4pPr>
            <a:lvl5pPr indent="0" lvl="4" marL="0" algn="l">
              <a:spcBef>
                <a:spcPts val="0"/>
              </a:spcBef>
              <a:buNone/>
              <a:defRPr b="1" sz="2400">
                <a:solidFill>
                  <a:schemeClr val="dk1"/>
                </a:solidFill>
                <a:latin typeface="Arial"/>
                <a:ea typeface="Arial"/>
                <a:cs typeface="Arial"/>
                <a:sym typeface="Arial"/>
              </a:defRPr>
            </a:lvl5pPr>
            <a:lvl6pPr indent="0" lvl="5" marL="0" algn="l">
              <a:spcBef>
                <a:spcPts val="0"/>
              </a:spcBef>
              <a:buNone/>
              <a:defRPr b="1" sz="2400">
                <a:solidFill>
                  <a:schemeClr val="dk1"/>
                </a:solidFill>
                <a:latin typeface="Arial"/>
                <a:ea typeface="Arial"/>
                <a:cs typeface="Arial"/>
                <a:sym typeface="Arial"/>
              </a:defRPr>
            </a:lvl6pPr>
            <a:lvl7pPr indent="0" lvl="6" marL="0" algn="l">
              <a:spcBef>
                <a:spcPts val="0"/>
              </a:spcBef>
              <a:buNone/>
              <a:defRPr b="1" sz="2400">
                <a:solidFill>
                  <a:schemeClr val="dk1"/>
                </a:solidFill>
                <a:latin typeface="Arial"/>
                <a:ea typeface="Arial"/>
                <a:cs typeface="Arial"/>
                <a:sym typeface="Arial"/>
              </a:defRPr>
            </a:lvl7pPr>
            <a:lvl8pPr indent="0" lvl="7" marL="0" algn="l">
              <a:spcBef>
                <a:spcPts val="0"/>
              </a:spcBef>
              <a:buNone/>
              <a:defRPr b="1" sz="2400">
                <a:solidFill>
                  <a:schemeClr val="dk1"/>
                </a:solidFill>
                <a:latin typeface="Arial"/>
                <a:ea typeface="Arial"/>
                <a:cs typeface="Arial"/>
                <a:sym typeface="Arial"/>
              </a:defRPr>
            </a:lvl8pPr>
            <a:lvl9pPr indent="0" lvl="8" marL="0" algn="l">
              <a:spcBef>
                <a:spcPts val="0"/>
              </a:spcBef>
              <a:buNone/>
              <a:defRPr b="1" sz="2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pl-PL"/>
              <a:t>‹#›</a:t>
            </a:fld>
            <a:endParaRPr/>
          </a:p>
        </p:txBody>
      </p:sp>
      <p:sp>
        <p:nvSpPr>
          <p:cNvPr id="78" name="Google Shape;78;p48"/>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6"/>
              </a:buClr>
              <a:buSzPts val="2400"/>
              <a:buFont typeface="Arial Black"/>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48"/>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9"/>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3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3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3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pl-PL"/>
              <a:t>‹#›</a:t>
            </a:fld>
            <a:endParaRPr/>
          </a:p>
        </p:txBody>
      </p:sp>
      <p:sp>
        <p:nvSpPr>
          <p:cNvPr id="15" name="Google Shape;15;p39"/>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39"/>
          <p:cNvSpPr/>
          <p:nvPr/>
        </p:nvSpPr>
        <p:spPr>
          <a:xfrm>
            <a:off x="9001124" y="1371600"/>
            <a:ext cx="142876" cy="5486400"/>
          </a:xfrm>
          <a:prstGeom prst="rect">
            <a:avLst/>
          </a:prstGeom>
          <a:solidFill>
            <a:srgbClr val="FF0000"/>
          </a:solid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logo 2" id="17" name="Google Shape;17;p39"/>
          <p:cNvPicPr preferRelativeResize="0"/>
          <p:nvPr/>
        </p:nvPicPr>
        <p:blipFill rotWithShape="1">
          <a:blip r:embed="rId1">
            <a:alphaModFix/>
          </a:blip>
          <a:srcRect b="0" l="0" r="0" t="0"/>
          <a:stretch/>
        </p:blipFill>
        <p:spPr>
          <a:xfrm>
            <a:off x="6627132" y="223836"/>
            <a:ext cx="2103331" cy="8288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492896"/>
            <a:ext cx="8072494" cy="159041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3200"/>
              <a:buFont typeface="Calibri"/>
              <a:buNone/>
            </a:pPr>
            <a:r>
              <a:rPr b="1" lang="pl-PL" sz="3200">
                <a:solidFill>
                  <a:srgbClr val="08A5EF"/>
                </a:solidFill>
                <a:latin typeface="Calibri"/>
                <a:ea typeface="Calibri"/>
                <a:cs typeface="Calibri"/>
                <a:sym typeface="Calibri"/>
              </a:rPr>
              <a:t>STAGES OF BUILDING A WORK STRATEGY WITH STUDENT WITH DEPRESSION SYNDROME</a:t>
            </a:r>
            <a:endParaRPr b="1"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pl-PL"/>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pl-PL" sz="1400" u="none" cap="none" strike="noStrike">
                <a:solidFill>
                  <a:schemeClr val="dk1"/>
                </a:solidFill>
                <a:latin typeface="Arial"/>
                <a:ea typeface="Arial"/>
                <a:cs typeface="Arial"/>
                <a:sym typeface="Arial"/>
              </a:rPr>
              <a:t>ERASMUS + 2019-1-PL01- KA201-06486</a:t>
            </a:r>
            <a:endParaRPr b="0" i="0" sz="1050" u="none" cap="none" strike="noStrike">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0"/>
          <p:cNvSpPr txBox="1"/>
          <p:nvPr>
            <p:ph type="title"/>
          </p:nvPr>
        </p:nvSpPr>
        <p:spPr>
          <a:xfrm>
            <a:off x="457200" y="152718"/>
            <a:ext cx="5791201" cy="8289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600"/>
              <a:buFont typeface="Arial "/>
              <a:buNone/>
            </a:pPr>
            <a:r>
              <a:t/>
            </a:r>
            <a:endParaRPr/>
          </a:p>
          <a:p>
            <a:pPr indent="0" lvl="0" marL="0" rtl="0" algn="ctr">
              <a:spcBef>
                <a:spcPts val="0"/>
              </a:spcBef>
              <a:spcAft>
                <a:spcPts val="0"/>
              </a:spcAft>
              <a:buClr>
                <a:schemeClr val="accent6"/>
              </a:buClr>
              <a:buSzPts val="2400"/>
              <a:buFont typeface="Arial "/>
              <a:buNone/>
            </a:pPr>
            <a:r>
              <a:rPr lang="pl-PL" sz="2400"/>
              <a:t>INTRODUCTION</a:t>
            </a:r>
            <a:endParaRPr/>
          </a:p>
        </p:txBody>
      </p:sp>
      <p:sp>
        <p:nvSpPr>
          <p:cNvPr id="157" name="Google Shape;157;p10"/>
          <p:cNvSpPr txBox="1"/>
          <p:nvPr>
            <p:ph idx="1" type="body"/>
          </p:nvPr>
        </p:nvSpPr>
        <p:spPr>
          <a:xfrm>
            <a:off x="457200" y="1340767"/>
            <a:ext cx="8147247" cy="5328594"/>
          </a:xfrm>
          <a:prstGeom prst="rect">
            <a:avLst/>
          </a:prstGeom>
          <a:noFill/>
          <a:ln>
            <a:noFill/>
          </a:ln>
        </p:spPr>
        <p:txBody>
          <a:bodyPr anchorCtr="0" anchor="t" bIns="45700" lIns="91425" spcFirstLastPara="1" rIns="91425" wrap="square" tIns="45700">
            <a:normAutofit lnSpcReduction="10000"/>
          </a:bodyPr>
          <a:lstStyle/>
          <a:p>
            <a:pPr indent="0" lvl="0" marL="0" rtl="0" algn="just">
              <a:spcBef>
                <a:spcPts val="0"/>
              </a:spcBef>
              <a:spcAft>
                <a:spcPts val="0"/>
              </a:spcAft>
              <a:buClr>
                <a:schemeClr val="dk1"/>
              </a:buClr>
              <a:buSzPts val="2000"/>
              <a:buNone/>
            </a:pPr>
            <a:r>
              <a:rPr b="1" lang="pl-PL"/>
              <a:t>Psychosexual identity is an extremely important component of the human "I" around which people build their self-image. Knowledge about its formation is useful in working with children and young people, especially since every teacher meets homosexual or bisexual students in his class.</a:t>
            </a:r>
            <a:endParaRPr/>
          </a:p>
          <a:p>
            <a:pPr indent="0" lvl="0" marL="0" rtl="0" algn="just">
              <a:spcBef>
                <a:spcPts val="2000"/>
              </a:spcBef>
              <a:spcAft>
                <a:spcPts val="0"/>
              </a:spcAft>
              <a:buClr>
                <a:schemeClr val="dk1"/>
              </a:buClr>
              <a:buSzPts val="2000"/>
              <a:buNone/>
            </a:pPr>
            <a:r>
              <a:rPr b="1" lang="pl-PL"/>
              <a:t>We have been observing non-specific manifestations of human sexuality since early childhood. However, the development of sexual need takes place during adolescence and takes place on the basis of sexual maturation. During adolescence, the development of this need is associated with general arousal and sexual tension, which is initially undirected and then gradually begins to be directed to specific people.</a:t>
            </a:r>
            <a:endParaRPr/>
          </a:p>
          <a:p>
            <a:pPr indent="0" lvl="0" marL="0" rtl="0" algn="just">
              <a:spcBef>
                <a:spcPts val="2000"/>
              </a:spcBef>
              <a:spcAft>
                <a:spcPts val="0"/>
              </a:spcAft>
              <a:buClr>
                <a:schemeClr val="dk1"/>
              </a:buClr>
              <a:buSzPts val="2000"/>
              <a:buNone/>
            </a:pPr>
            <a:r>
              <a:rPr b="1" lang="pl-PL"/>
              <a:t>While the formation of psychosexual identity in heterosexual people usually goes without major problems, homosexual people often struggle at this time with deep psychological difficulties associated with anxiety, lack of acceptance of the environment, as well as self-acceptance.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1"/>
          <p:cNvSpPr txBox="1"/>
          <p:nvPr>
            <p:ph type="title"/>
          </p:nvPr>
        </p:nvSpPr>
        <p:spPr>
          <a:xfrm>
            <a:off x="480244" y="469275"/>
            <a:ext cx="6552728" cy="621438"/>
          </a:xfrm>
          <a:prstGeom prst="rect">
            <a:avLst/>
          </a:prstGeom>
          <a:noFill/>
          <a:ln>
            <a:noFill/>
          </a:ln>
        </p:spPr>
        <p:txBody>
          <a:bodyPr anchorCtr="0" anchor="b" bIns="45700" lIns="91425" spcFirstLastPara="1" rIns="91425" wrap="square" tIns="45700">
            <a:normAutofit fontScale="90000"/>
          </a:bodyPr>
          <a:lstStyle/>
          <a:p>
            <a:pPr indent="0" lvl="0" marL="0" marR="0" rtl="0" algn="l">
              <a:spcBef>
                <a:spcPts val="0"/>
              </a:spcBef>
              <a:spcAft>
                <a:spcPts val="0"/>
              </a:spcAft>
              <a:buClr>
                <a:schemeClr val="accent6"/>
              </a:buClr>
              <a:buSzPct val="100000"/>
              <a:buFont typeface="Arial "/>
              <a:buNone/>
            </a:pPr>
            <a:r>
              <a:rPr b="1" i="0" lang="pl-PL" sz="2328" u="none" cap="none" strike="noStrike">
                <a:solidFill>
                  <a:schemeClr val="accent6"/>
                </a:solidFill>
                <a:latin typeface="Arial "/>
                <a:ea typeface="Arial "/>
                <a:cs typeface="Arial "/>
                <a:sym typeface="Arial "/>
              </a:rPr>
              <a:t>MODEL OF SHAPING HOMOSEXUAL IDENTITY</a:t>
            </a:r>
            <a:endParaRPr/>
          </a:p>
        </p:txBody>
      </p:sp>
      <p:sp>
        <p:nvSpPr>
          <p:cNvPr id="163" name="Google Shape;163;p11"/>
          <p:cNvSpPr txBox="1"/>
          <p:nvPr>
            <p:ph idx="1" type="body"/>
          </p:nvPr>
        </p:nvSpPr>
        <p:spPr>
          <a:xfrm>
            <a:off x="457200" y="1196751"/>
            <a:ext cx="8291263" cy="5661250"/>
          </a:xfrm>
          <a:prstGeom prst="rect">
            <a:avLst/>
          </a:prstGeom>
          <a:noFill/>
          <a:ln>
            <a:noFill/>
          </a:ln>
        </p:spPr>
        <p:txBody>
          <a:bodyPr anchorCtr="0" anchor="t" bIns="45700" lIns="91425" spcFirstLastPara="1" rIns="91425" wrap="square" tIns="45700">
            <a:normAutofit fontScale="92500"/>
          </a:bodyPr>
          <a:lstStyle/>
          <a:p>
            <a:pPr indent="0" lvl="0" marL="0" rtl="0" algn="just">
              <a:spcBef>
                <a:spcPts val="0"/>
              </a:spcBef>
              <a:spcAft>
                <a:spcPts val="0"/>
              </a:spcAft>
              <a:buClr>
                <a:schemeClr val="dk1"/>
              </a:buClr>
              <a:buSzPct val="75000"/>
              <a:buNone/>
            </a:pPr>
            <a:r>
              <a:rPr b="1" lang="pl-PL"/>
              <a:t>1 . Sensitization (around 12 years of age) - a person becomes aware of some discrepancies between cultural heteronormativity and their own developing needs and feelings. As a result of the impression of being "different" or "different", a young person experiences a feeling of alienation, a decrease in self-esteem, can withdraw from social and sports activities. At this stage, the so-called internalized homophobia (developing bias against homosexuals with the simultaneous presence of own, unacceptable and suppressed homo- or bisexuality).</a:t>
            </a:r>
            <a:endParaRPr/>
          </a:p>
          <a:p>
            <a:pPr indent="0" lvl="0" marL="0" rtl="0" algn="just">
              <a:spcBef>
                <a:spcPts val="1700"/>
              </a:spcBef>
              <a:spcAft>
                <a:spcPts val="0"/>
              </a:spcAft>
              <a:buClr>
                <a:schemeClr val="dk1"/>
              </a:buClr>
              <a:buSzPct val="75000"/>
              <a:buNone/>
            </a:pPr>
            <a:r>
              <a:rPr b="1" lang="pl-PL"/>
              <a:t>2 . Confused identification (around 17-18 years of age) - at this stage it is possible to feel strong anxiety when allowing the thought of being a homosexual or bisexual person. Self-image may be disordered and incoherent. Confused identification can manifest itself in negating one's orientation, undertaking heterosexual behavior (attempting to enter into a cultural norm), avoiding homosexual activity and associations. Sometimes excessive manifestation of the opposite sex features (so-called phenomenon of reversal of the gender role) is observed, resulting from the gender identity not yet fully formed. At this stage, under favorable circumstances, you also accept your identity and psychosexual orientation.</a:t>
            </a:r>
            <a:endParaRPr/>
          </a:p>
          <a:p>
            <a:pPr indent="0" lvl="0" marL="0" rtl="0" algn="just">
              <a:spcBef>
                <a:spcPts val="1700"/>
              </a:spcBef>
              <a:spcAft>
                <a:spcPts val="0"/>
              </a:spcAft>
              <a:buClr>
                <a:schemeClr val="dk1"/>
              </a:buClr>
              <a:buSzPct val="75000"/>
              <a:buNone/>
            </a:pPr>
            <a:r>
              <a:rPr b="1" lang="pl-PL"/>
              <a:t>3. Accepting identification (around 21-23 years of age for women and 19-21 for men) - a person defines himself as homo- or bisexual. Most often, it helps to make contact with other people of the same psychosexual orientation. However, this is not always associated with the acceptance of this identity (e.g. due to internalized homophobia) - then the person can avoid homosexual activity and try to officially function as heterosexual (also in family relationships).</a:t>
            </a:r>
            <a:endParaRPr/>
          </a:p>
          <a:p>
            <a:pPr indent="0" lvl="0" marL="0" rtl="0" algn="just">
              <a:spcBef>
                <a:spcPts val="1700"/>
              </a:spcBef>
              <a:spcAft>
                <a:spcPts val="0"/>
              </a:spcAft>
              <a:buClr>
                <a:schemeClr val="dk1"/>
              </a:buClr>
              <a:buSzPct val="75000"/>
              <a:buNone/>
            </a:pPr>
            <a:r>
              <a:rPr b="1" lang="pl-PL"/>
              <a:t>4. Involvement (around 22–23 years of age for women and 21–24 for men) - the stage of integration of homo- or bisexuality, emotionality and sphere of values, opening up to relationships with same-sex partners and open information about your homo- or bisexuality, e.g. close family or friends.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2"/>
          <p:cNvSpPr txBox="1"/>
          <p:nvPr>
            <p:ph type="title"/>
          </p:nvPr>
        </p:nvSpPr>
        <p:spPr>
          <a:xfrm>
            <a:off x="457200" y="152717"/>
            <a:ext cx="5791200" cy="900020"/>
          </a:xfrm>
          <a:prstGeom prst="rect">
            <a:avLst/>
          </a:prstGeom>
          <a:noFill/>
          <a:ln>
            <a:noFill/>
          </a:ln>
        </p:spPr>
        <p:txBody>
          <a:bodyPr anchorCtr="0" anchor="b" bIns="45700" lIns="91425" spcFirstLastPara="1" rIns="91425" wrap="square" tIns="45700">
            <a:normAutofit/>
          </a:bodyPr>
          <a:lstStyle/>
          <a:p>
            <a:pPr indent="0" lvl="0" marL="0" marR="0" rtl="0" algn="l">
              <a:spcBef>
                <a:spcPts val="0"/>
              </a:spcBef>
              <a:spcAft>
                <a:spcPts val="0"/>
              </a:spcAft>
              <a:buClr>
                <a:schemeClr val="accent6"/>
              </a:buClr>
              <a:buSzPts val="2400"/>
              <a:buFont typeface="Times"/>
              <a:buNone/>
            </a:pPr>
            <a:r>
              <a:rPr b="1" i="0" lang="pl-PL" sz="2400" u="none" cap="none" strike="noStrike">
                <a:solidFill>
                  <a:schemeClr val="accent6"/>
                </a:solidFill>
                <a:latin typeface="Times"/>
                <a:ea typeface="Times"/>
                <a:cs typeface="Times"/>
                <a:sym typeface="Times"/>
              </a:rPr>
              <a:t>REASONS FOR DIFFERENT SEXUAL ORIENTATION</a:t>
            </a:r>
            <a:endParaRPr/>
          </a:p>
        </p:txBody>
      </p:sp>
      <p:sp>
        <p:nvSpPr>
          <p:cNvPr id="169" name="Google Shape;169;p12"/>
          <p:cNvSpPr txBox="1"/>
          <p:nvPr>
            <p:ph idx="1" type="body"/>
          </p:nvPr>
        </p:nvSpPr>
        <p:spPr>
          <a:xfrm>
            <a:off x="457200" y="1484783"/>
            <a:ext cx="7620000" cy="5040562"/>
          </a:xfrm>
          <a:prstGeom prst="rect">
            <a:avLst/>
          </a:prstGeom>
          <a:noFill/>
          <a:ln>
            <a:noFill/>
          </a:ln>
        </p:spPr>
        <p:txBody>
          <a:bodyPr anchorCtr="0" anchor="t" bIns="45700" lIns="91425" spcFirstLastPara="1" rIns="91425" wrap="square" tIns="45700">
            <a:normAutofit lnSpcReduction="10000"/>
          </a:bodyPr>
          <a:lstStyle/>
          <a:p>
            <a:pPr indent="0" lvl="0" marL="0" rtl="0" algn="just">
              <a:spcBef>
                <a:spcPts val="0"/>
              </a:spcBef>
              <a:spcAft>
                <a:spcPts val="0"/>
              </a:spcAft>
              <a:buClr>
                <a:schemeClr val="dk1"/>
              </a:buClr>
              <a:buSzPts val="1500"/>
              <a:buNone/>
            </a:pPr>
            <a:r>
              <a:rPr b="1" lang="pl-PL"/>
              <a:t>1. Psychological causes</a:t>
            </a:r>
            <a:endParaRPr/>
          </a:p>
          <a:p>
            <a:pPr indent="0" lvl="0" marL="0" rtl="0" algn="just">
              <a:spcBef>
                <a:spcPts val="1700"/>
              </a:spcBef>
              <a:spcAft>
                <a:spcPts val="0"/>
              </a:spcAft>
              <a:buClr>
                <a:schemeClr val="dk1"/>
              </a:buClr>
              <a:buSzPts val="1500"/>
              <a:buNone/>
            </a:pPr>
            <a:r>
              <a:rPr b="1" lang="pl-PL"/>
              <a:t>Gender identity is formed in response to the roles that children take in relations with the environment. It is influenced by both the children themselves, their temperament, and parents with their beliefs and attitudes.</a:t>
            </a:r>
            <a:endParaRPr/>
          </a:p>
          <a:p>
            <a:pPr indent="0" lvl="0" marL="0" rtl="0" algn="just">
              <a:spcBef>
                <a:spcPts val="1700"/>
              </a:spcBef>
              <a:spcAft>
                <a:spcPts val="0"/>
              </a:spcAft>
              <a:buClr>
                <a:schemeClr val="dk1"/>
              </a:buClr>
              <a:buSzPts val="1500"/>
              <a:buNone/>
            </a:pPr>
            <a:r>
              <a:rPr b="1" lang="pl-PL"/>
              <a:t>The nature of the mother-child relationship in the first years of life is considered important in shaping gender identity. The mother, devaluing the child's sex, has an impact on her attitude towards her own sexuality, but the exact cause-effect relationships are not known.</a:t>
            </a:r>
            <a:endParaRPr/>
          </a:p>
          <a:p>
            <a:pPr indent="0" lvl="0" marL="0" rtl="0" algn="just">
              <a:spcBef>
                <a:spcPts val="1700"/>
              </a:spcBef>
              <a:spcAft>
                <a:spcPts val="0"/>
              </a:spcAft>
              <a:buClr>
                <a:schemeClr val="dk1"/>
              </a:buClr>
              <a:buSzPts val="1500"/>
              <a:buNone/>
            </a:pPr>
            <a:r>
              <a:rPr b="1" lang="pl-PL"/>
              <a:t>2 . Biological causes</a:t>
            </a:r>
            <a:endParaRPr/>
          </a:p>
          <a:p>
            <a:pPr indent="0" lvl="0" marL="0" rtl="0" algn="just">
              <a:spcBef>
                <a:spcPts val="1700"/>
              </a:spcBef>
              <a:spcAft>
                <a:spcPts val="0"/>
              </a:spcAft>
              <a:buClr>
                <a:schemeClr val="dk1"/>
              </a:buClr>
              <a:buSzPts val="1500"/>
              <a:buNone/>
            </a:pPr>
            <a:r>
              <a:rPr b="1" lang="pl-PL"/>
              <a:t>Masculinization and feminization that occurs during the development of the human embryo is strictly dependent on hormones (male and female). The corresponding hormones are produced as a result of the activation of certain genes. Without the activity of the male Y chromosome genes, the embryo will not have testicles, it will not produce enough male hormones, and it will develop as a female embryo, i.e. female genitals will develop. The same principle applies to the brain. Some brain regions, such as the hypothalamus, respond to male and female hormones during embryonic development. However, there is no precise data on the impact of these interactions on subsequent sexual behavior.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3"/>
          <p:cNvSpPr txBox="1"/>
          <p:nvPr>
            <p:ph type="title"/>
          </p:nvPr>
        </p:nvSpPr>
        <p:spPr>
          <a:xfrm>
            <a:off x="457199" y="152717"/>
            <a:ext cx="6131026" cy="900020"/>
          </a:xfrm>
          <a:prstGeom prst="rect">
            <a:avLst/>
          </a:prstGeom>
          <a:noFill/>
          <a:ln>
            <a:noFill/>
          </a:ln>
        </p:spPr>
        <p:txBody>
          <a:bodyPr anchorCtr="0" anchor="b" bIns="45700" lIns="91425" spcFirstLastPara="1" rIns="91425" wrap="square" tIns="45700">
            <a:normAutofit/>
          </a:bodyPr>
          <a:lstStyle/>
          <a:p>
            <a:pPr indent="0" lvl="0" marL="0" marR="0" rtl="0" algn="l">
              <a:spcBef>
                <a:spcPts val="0"/>
              </a:spcBef>
              <a:spcAft>
                <a:spcPts val="0"/>
              </a:spcAft>
              <a:buClr>
                <a:schemeClr val="accent6"/>
              </a:buClr>
              <a:buSzPts val="2400"/>
              <a:buFont typeface="Arial "/>
              <a:buNone/>
            </a:pPr>
            <a:r>
              <a:rPr b="1" i="0" lang="pl-PL" sz="2400" u="none" cap="none" strike="noStrike">
                <a:solidFill>
                  <a:schemeClr val="accent6"/>
                </a:solidFill>
                <a:latin typeface="Arial "/>
                <a:ea typeface="Arial "/>
                <a:cs typeface="Arial "/>
                <a:sym typeface="Arial "/>
              </a:rPr>
              <a:t>CONSEQUENCES OF HOMOPHOBIC BEHAVIOR</a:t>
            </a:r>
            <a:endParaRPr/>
          </a:p>
        </p:txBody>
      </p:sp>
      <p:sp>
        <p:nvSpPr>
          <p:cNvPr id="175" name="Google Shape;175;p13"/>
          <p:cNvSpPr txBox="1"/>
          <p:nvPr>
            <p:ph idx="1" type="body"/>
          </p:nvPr>
        </p:nvSpPr>
        <p:spPr>
          <a:xfrm>
            <a:off x="457200" y="1340767"/>
            <a:ext cx="7620000" cy="5517234"/>
          </a:xfrm>
          <a:prstGeom prst="rect">
            <a:avLst/>
          </a:prstGeom>
          <a:noFill/>
          <a:ln>
            <a:noFill/>
          </a:ln>
        </p:spPr>
        <p:txBody>
          <a:bodyPr anchorCtr="0" anchor="t" bIns="45700" lIns="91425" spcFirstLastPara="1" rIns="91425" wrap="square" tIns="45700">
            <a:normAutofit/>
          </a:bodyPr>
          <a:lstStyle/>
          <a:p>
            <a:pPr indent="-317500" lvl="0" marL="457200" rtl="0" algn="l">
              <a:spcBef>
                <a:spcPts val="0"/>
              </a:spcBef>
              <a:spcAft>
                <a:spcPts val="0"/>
              </a:spcAft>
              <a:buClr>
                <a:srgbClr val="000000"/>
              </a:buClr>
              <a:buSzPts val="2000"/>
              <a:buFont typeface="Times"/>
              <a:buChar char="•"/>
            </a:pPr>
            <a:r>
              <a:rPr b="0" lang="pl-PL">
                <a:latin typeface="Arial"/>
                <a:ea typeface="Arial"/>
                <a:cs typeface="Arial"/>
                <a:sym typeface="Arial"/>
              </a:rPr>
              <a:t>difficulties in school learning</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truancy</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anxiety and depression</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self-harm and a greater propensity to attempt suicide than among heterosexual adolescents</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developing homophobic prejudices and indifference towards the harm of others (when violent discriminatory behavior is accepted by school staff)</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reduction of self-esteem</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withdrawal from social contacts</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addiction </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risky behavior </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behavioral disorders </a:t>
            </a:r>
            <a:endParaRPr/>
          </a:p>
          <a:p>
            <a:pPr indent="-317500" lvl="0" marL="457200" rtl="0" algn="l">
              <a:spcBef>
                <a:spcPts val="600"/>
              </a:spcBef>
              <a:spcAft>
                <a:spcPts val="0"/>
              </a:spcAft>
              <a:buClr>
                <a:srgbClr val="000000"/>
              </a:buClr>
              <a:buSzPts val="2000"/>
              <a:buFont typeface="Times"/>
              <a:buChar char="•"/>
            </a:pPr>
            <a:r>
              <a:rPr b="0" lang="pl-PL">
                <a:latin typeface="Arial"/>
                <a:ea typeface="Arial"/>
                <a:cs typeface="Arial"/>
                <a:sym typeface="Arial"/>
              </a:rPr>
              <a:t>eating or sleeping disorders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4"/>
          <p:cNvSpPr txBox="1"/>
          <p:nvPr>
            <p:ph type="title"/>
          </p:nvPr>
        </p:nvSpPr>
        <p:spPr>
          <a:xfrm>
            <a:off x="457200" y="152718"/>
            <a:ext cx="5791200" cy="539978"/>
          </a:xfrm>
          <a:prstGeom prst="rect">
            <a:avLst/>
          </a:prstGeom>
          <a:noFill/>
          <a:ln>
            <a:noFill/>
          </a:ln>
        </p:spPr>
        <p:txBody>
          <a:bodyPr anchorCtr="0" anchor="b" bIns="45700" lIns="91425" spcFirstLastPara="1" rIns="91425" wrap="square" tIns="45700">
            <a:normAutofit/>
          </a:bodyPr>
          <a:lstStyle/>
          <a:p>
            <a:pPr indent="0" lvl="0" marL="0" marR="0" rtl="0" algn="l">
              <a:spcBef>
                <a:spcPts val="0"/>
              </a:spcBef>
              <a:spcAft>
                <a:spcPts val="0"/>
              </a:spcAft>
              <a:buClr>
                <a:schemeClr val="accent6"/>
              </a:buClr>
              <a:buSzPts val="2400"/>
              <a:buFont typeface="Times"/>
              <a:buNone/>
            </a:pPr>
            <a:r>
              <a:rPr b="1" i="0" lang="pl-PL" sz="2400" u="none" cap="none" strike="noStrike">
                <a:solidFill>
                  <a:schemeClr val="accent6"/>
                </a:solidFill>
                <a:latin typeface="Times"/>
                <a:ea typeface="Times"/>
                <a:cs typeface="Times"/>
                <a:sym typeface="Times"/>
              </a:rPr>
              <a:t>RULES OF CORRECT INTERVENTION</a:t>
            </a:r>
            <a:endParaRPr/>
          </a:p>
        </p:txBody>
      </p:sp>
      <p:graphicFrame>
        <p:nvGraphicFramePr>
          <p:cNvPr id="181" name="Google Shape;181;p14"/>
          <p:cNvGraphicFramePr/>
          <p:nvPr/>
        </p:nvGraphicFramePr>
        <p:xfrm>
          <a:off x="0" y="752497"/>
          <a:ext cx="3000000" cy="3000000"/>
        </p:xfrm>
        <a:graphic>
          <a:graphicData uri="http://schemas.openxmlformats.org/drawingml/2006/table">
            <a:tbl>
              <a:tblPr>
                <a:noFill/>
                <a:tableStyleId>{52D5DEF6-8621-4521-8232-791CBC927763}</a:tableStyleId>
              </a:tblPr>
              <a:tblGrid>
                <a:gridCol w="4644000"/>
                <a:gridCol w="4320475"/>
              </a:tblGrid>
              <a:tr h="422325">
                <a:tc>
                  <a:txBody>
                    <a:bodyPr/>
                    <a:lstStyle/>
                    <a:p>
                      <a:pPr indent="0" lvl="0" marL="0" marR="0" rtl="0" algn="ctr">
                        <a:spcBef>
                          <a:spcPts val="0"/>
                        </a:spcBef>
                        <a:spcAft>
                          <a:spcPts val="0"/>
                        </a:spcAft>
                        <a:buNone/>
                      </a:pPr>
                      <a:r>
                        <a:rPr b="1" lang="pl-PL" sz="1800">
                          <a:solidFill>
                            <a:srgbClr val="FFFFFF"/>
                          </a:solidFill>
                        </a:rPr>
                        <a:t>Try:</a:t>
                      </a:r>
                      <a:endParaRPr/>
                    </a:p>
                  </a:txBody>
                  <a:tcPr marT="45725" marB="45725" marR="45725" marL="45725"/>
                </a:tc>
                <a:tc>
                  <a:txBody>
                    <a:bodyPr/>
                    <a:lstStyle/>
                    <a:p>
                      <a:pPr indent="0" lvl="0" marL="0" marR="0" rtl="0" algn="ctr">
                        <a:spcBef>
                          <a:spcPts val="0"/>
                        </a:spcBef>
                        <a:spcAft>
                          <a:spcPts val="0"/>
                        </a:spcAft>
                        <a:buNone/>
                      </a:pPr>
                      <a:r>
                        <a:rPr b="1" lang="pl-PL" sz="1800">
                          <a:solidFill>
                            <a:srgbClr val="FFFFFF"/>
                          </a:solidFill>
                        </a:rPr>
                        <a:t>Avoid:</a:t>
                      </a:r>
                      <a:endParaRPr/>
                    </a:p>
                  </a:txBody>
                  <a:tcPr marT="45725" marB="45725" marR="45725" marL="45725"/>
                </a:tc>
              </a:tr>
              <a:tr h="794125">
                <a:tc>
                  <a:txBody>
                    <a:bodyPr/>
                    <a:lstStyle/>
                    <a:p>
                      <a:pPr indent="0" lvl="0" marL="0" marR="0" rtl="0" algn="l">
                        <a:spcBef>
                          <a:spcPts val="0"/>
                        </a:spcBef>
                        <a:spcAft>
                          <a:spcPts val="0"/>
                        </a:spcAft>
                        <a:buNone/>
                      </a:pPr>
                      <a:r>
                        <a:rPr lang="pl-PL" sz="1200"/>
                        <a:t>Describe what you are observing, for example: " </a:t>
                      </a:r>
                      <a:r>
                        <a:rPr i="1" lang="pl-PL" sz="1200"/>
                        <a:t>I am more and more often noticing that you stay rather away from classmates, behave improperly towards you, challenge you in the corridor. I heard these insults - they are homophobic, they should not take place</a:t>
                      </a:r>
                      <a:r>
                        <a:rPr lang="pl-PL" sz="1200"/>
                        <a:t> ".</a:t>
                      </a:r>
                      <a:endParaRPr/>
                    </a:p>
                  </a:txBody>
                  <a:tcPr marT="0" marB="0" marR="0" marL="0"/>
                </a:tc>
                <a:tc>
                  <a:txBody>
                    <a:bodyPr/>
                    <a:lstStyle/>
                    <a:p>
                      <a:pPr indent="0" lvl="0" marL="0" marR="0" rtl="0" algn="l">
                        <a:spcBef>
                          <a:spcPts val="0"/>
                        </a:spcBef>
                        <a:spcAft>
                          <a:spcPts val="0"/>
                        </a:spcAft>
                        <a:buNone/>
                      </a:pPr>
                      <a:r>
                        <a:rPr lang="pl-PL" sz="1200">
                          <a:latin typeface="Times"/>
                          <a:ea typeface="Times"/>
                          <a:cs typeface="Times"/>
                          <a:sym typeface="Times"/>
                        </a:rPr>
                        <a:t>Labeling eg: " </a:t>
                      </a:r>
                      <a:r>
                        <a:rPr i="1" lang="pl-PL" sz="1200">
                          <a:latin typeface="Times"/>
                          <a:ea typeface="Times"/>
                          <a:cs typeface="Times"/>
                          <a:sym typeface="Times"/>
                        </a:rPr>
                        <a:t>I suspect you are gay / lesbian, is that true?</a:t>
                      </a:r>
                      <a:r>
                        <a:rPr lang="pl-PL" sz="1200">
                          <a:latin typeface="Times"/>
                          <a:ea typeface="Times"/>
                          <a:cs typeface="Times"/>
                          <a:sym typeface="Times"/>
                        </a:rPr>
                        <a:t> "</a:t>
                      </a:r>
                      <a:endParaRPr/>
                    </a:p>
                  </a:txBody>
                  <a:tcPr marT="0" marB="0" marR="0" marL="0"/>
                </a:tc>
              </a:tr>
              <a:tr h="616725">
                <a:tc>
                  <a:txBody>
                    <a:bodyPr/>
                    <a:lstStyle/>
                    <a:p>
                      <a:pPr indent="0" lvl="0" marL="0" marR="0" rtl="0" algn="just">
                        <a:lnSpc>
                          <a:spcPct val="115000"/>
                        </a:lnSpc>
                        <a:spcBef>
                          <a:spcPts val="0"/>
                        </a:spcBef>
                        <a:spcAft>
                          <a:spcPts val="0"/>
                        </a:spcAft>
                        <a:buNone/>
                      </a:pPr>
                      <a:r>
                        <a:rPr lang="pl-PL" sz="1200">
                          <a:latin typeface="Arial"/>
                          <a:ea typeface="Arial"/>
                          <a:cs typeface="Arial"/>
                          <a:sym typeface="Arial"/>
                        </a:rPr>
                        <a:t>Wyrazić swoją troskę np.: "</a:t>
                      </a:r>
                      <a:r>
                        <a:rPr i="1" lang="pl-PL" sz="1200"/>
                        <a:t>Nie akceptuję tego, jak niektóre osoby zachowują się wobec Ciebie i dlatego c</a:t>
                      </a:r>
                      <a:r>
                        <a:rPr lang="pl-PL" sz="1200">
                          <a:latin typeface="Times"/>
                          <a:ea typeface="Times"/>
                          <a:cs typeface="Times"/>
                          <a:sym typeface="Times"/>
                        </a:rPr>
                        <a:t>Express your concern, e.g. " </a:t>
                      </a:r>
                      <a:r>
                        <a:rPr i="1" lang="pl-PL" sz="1200">
                          <a:latin typeface="Times"/>
                          <a:ea typeface="Times"/>
                          <a:cs typeface="Times"/>
                          <a:sym typeface="Times"/>
                        </a:rPr>
                        <a:t>I don't accept how some people behave towards you and that's why I want to help you</a:t>
                      </a:r>
                      <a:r>
                        <a:rPr lang="pl-PL" sz="1200">
                          <a:latin typeface="Times"/>
                          <a:ea typeface="Times"/>
                          <a:cs typeface="Times"/>
                          <a:sym typeface="Times"/>
                        </a:rPr>
                        <a:t> ".</a:t>
                      </a:r>
                      <a:r>
                        <a:rPr i="1" lang="pl-PL" sz="1200"/>
                        <a:t>hcę Ci pomóc</a:t>
                      </a:r>
                      <a:r>
                        <a:rPr lang="pl-PL" sz="1200">
                          <a:latin typeface="Arial"/>
                          <a:ea typeface="Arial"/>
                          <a:cs typeface="Arial"/>
                          <a:sym typeface="Arial"/>
                        </a:rPr>
                        <a:t>".</a:t>
                      </a:r>
                      <a:endParaRPr/>
                    </a:p>
                  </a:txBody>
                  <a:tcPr marT="0" marB="0" marR="0" marL="0"/>
                </a:tc>
                <a:tc>
                  <a:txBody>
                    <a:bodyPr/>
                    <a:lstStyle/>
                    <a:p>
                      <a:pPr indent="0" lvl="0" marL="0" marR="0" rtl="0" algn="l">
                        <a:spcBef>
                          <a:spcPts val="0"/>
                        </a:spcBef>
                        <a:spcAft>
                          <a:spcPts val="0"/>
                        </a:spcAft>
                        <a:buNone/>
                      </a:pPr>
                      <a:r>
                        <a:rPr lang="pl-PL" sz="1200">
                          <a:latin typeface="Times"/>
                          <a:ea typeface="Times"/>
                          <a:cs typeface="Times"/>
                          <a:sym typeface="Times"/>
                        </a:rPr>
                        <a:t>Underestimating, for example: " </a:t>
                      </a:r>
                      <a:r>
                        <a:rPr i="1" lang="pl-PL" sz="1200">
                          <a:latin typeface="Times"/>
                          <a:ea typeface="Times"/>
                          <a:cs typeface="Times"/>
                          <a:sym typeface="Times"/>
                        </a:rPr>
                        <a:t>Don't worry, many teenagers have sex with the same sex or think about it. It doesn't mean you are gay / lesbian</a:t>
                      </a:r>
                      <a:r>
                        <a:rPr lang="pl-PL" sz="1200">
                          <a:latin typeface="Times"/>
                          <a:ea typeface="Times"/>
                          <a:cs typeface="Times"/>
                          <a:sym typeface="Times"/>
                        </a:rPr>
                        <a:t> ." "It </a:t>
                      </a:r>
                      <a:r>
                        <a:rPr i="1" lang="pl-PL" sz="1200">
                          <a:latin typeface="Times"/>
                          <a:ea typeface="Times"/>
                          <a:cs typeface="Times"/>
                          <a:sym typeface="Times"/>
                        </a:rPr>
                        <a:t>will pass you, it's just a phase</a:t>
                      </a:r>
                      <a:r>
                        <a:rPr lang="pl-PL" sz="1200">
                          <a:latin typeface="Times"/>
                          <a:ea typeface="Times"/>
                          <a:cs typeface="Times"/>
                          <a:sym typeface="Times"/>
                        </a:rPr>
                        <a:t> ."</a:t>
                      </a:r>
                      <a:endParaRPr/>
                    </a:p>
                  </a:txBody>
                  <a:tcPr marT="0" marB="0" marR="0" marL="0"/>
                </a:tc>
              </a:tr>
              <a:tr h="616725">
                <a:tc>
                  <a:txBody>
                    <a:bodyPr/>
                    <a:lstStyle/>
                    <a:p>
                      <a:pPr indent="0" lvl="0" marL="0" marR="0" rtl="0" algn="l">
                        <a:spcBef>
                          <a:spcPts val="0"/>
                        </a:spcBef>
                        <a:spcAft>
                          <a:spcPts val="0"/>
                        </a:spcAft>
                        <a:buNone/>
                      </a:pPr>
                      <a:r>
                        <a:rPr lang="pl-PL" sz="1200">
                          <a:latin typeface="Times"/>
                          <a:ea typeface="Times"/>
                          <a:cs typeface="Times"/>
                          <a:sym typeface="Times"/>
                        </a:rPr>
                        <a:t>Call phenomena that bother you, e.g. " </a:t>
                      </a:r>
                      <a:r>
                        <a:rPr i="1" lang="pl-PL" sz="1200">
                          <a:latin typeface="Times"/>
                          <a:ea typeface="Times"/>
                          <a:cs typeface="Times"/>
                          <a:sym typeface="Times"/>
                        </a:rPr>
                        <a:t>What you experience is called discrimination and is unacceptable</a:t>
                      </a:r>
                      <a:r>
                        <a:rPr lang="pl-PL" sz="1200">
                          <a:latin typeface="Times"/>
                          <a:ea typeface="Times"/>
                          <a:cs typeface="Times"/>
                          <a:sym typeface="Times"/>
                        </a:rPr>
                        <a:t> ."</a:t>
                      </a:r>
                      <a:endParaRPr/>
                    </a:p>
                  </a:txBody>
                  <a:tcPr marT="0" marB="0" marR="0" marL="0"/>
                </a:tc>
                <a:tc>
                  <a:txBody>
                    <a:bodyPr/>
                    <a:lstStyle/>
                    <a:p>
                      <a:pPr indent="0" lvl="0" marL="0" marR="0" rtl="0" algn="l">
                        <a:lnSpc>
                          <a:spcPct val="115000"/>
                        </a:lnSpc>
                        <a:spcBef>
                          <a:spcPts val="0"/>
                        </a:spcBef>
                        <a:spcAft>
                          <a:spcPts val="0"/>
                        </a:spcAft>
                        <a:buNone/>
                      </a:pPr>
                      <a:r>
                        <a:rPr lang="pl-PL" sz="1200">
                          <a:latin typeface="Times"/>
                          <a:ea typeface="Times"/>
                          <a:cs typeface="Times"/>
                          <a:sym typeface="Times"/>
                        </a:rPr>
                        <a:t>Seeing homosexuality as a shameful secret, e.g. " </a:t>
                      </a:r>
                      <a:r>
                        <a:rPr i="1" lang="pl-PL" sz="1200">
                          <a:latin typeface="Times"/>
                          <a:ea typeface="Times"/>
                          <a:cs typeface="Times"/>
                          <a:sym typeface="Times"/>
                        </a:rPr>
                        <a:t>It's good that you told me, but don't tell anyone (parents, colleagues, etc.) about it."</a:t>
                      </a:r>
                      <a:endParaRPr/>
                    </a:p>
                  </a:txBody>
                  <a:tcPr marT="0" marB="0" marR="0" marL="0"/>
                </a:tc>
              </a:tr>
              <a:tr h="796425">
                <a:tc>
                  <a:txBody>
                    <a:bodyPr/>
                    <a:lstStyle/>
                    <a:p>
                      <a:pPr indent="0" lvl="0" marL="0" marR="0" rtl="0" algn="l">
                        <a:lnSpc>
                          <a:spcPct val="115000"/>
                        </a:lnSpc>
                        <a:spcBef>
                          <a:spcPts val="0"/>
                        </a:spcBef>
                        <a:spcAft>
                          <a:spcPts val="0"/>
                        </a:spcAft>
                        <a:buNone/>
                      </a:pPr>
                      <a:r>
                        <a:rPr lang="pl-PL" sz="1200">
                          <a:latin typeface="Arial"/>
                          <a:ea typeface="Arial"/>
                          <a:cs typeface="Arial"/>
                          <a:sym typeface="Arial"/>
                        </a:rPr>
                        <a:t>Nie interpretować stanu emocjonalnego ucznia. Pozwól mu samodzielnie zdefiniować jego własne lęki i obawy np.: </a:t>
                      </a:r>
                      <a:r>
                        <a:rPr lang="pl-PL" sz="1200">
                          <a:latin typeface="Times"/>
                          <a:ea typeface="Times"/>
                          <a:cs typeface="Times"/>
                          <a:sym typeface="Times"/>
                        </a:rPr>
                        <a:t>Do not interpret student's emotional state. Let him define his own fears and fears, for example: " </a:t>
                      </a:r>
                      <a:r>
                        <a:rPr i="1" lang="pl-PL" sz="1200">
                          <a:latin typeface="Times"/>
                          <a:ea typeface="Times"/>
                          <a:cs typeface="Times"/>
                          <a:sym typeface="Times"/>
                        </a:rPr>
                        <a:t>What are you most afraid of?</a:t>
                      </a:r>
                      <a:r>
                        <a:rPr lang="pl-PL" sz="1200">
                          <a:latin typeface="Times"/>
                          <a:ea typeface="Times"/>
                          <a:cs typeface="Times"/>
                          <a:sym typeface="Times"/>
                        </a:rPr>
                        <a:t> ".</a:t>
                      </a:r>
                      <a:r>
                        <a:rPr lang="pl-PL" sz="1200">
                          <a:latin typeface="Arial"/>
                          <a:ea typeface="Arial"/>
                          <a:cs typeface="Arial"/>
                          <a:sym typeface="Arial"/>
                        </a:rPr>
                        <a:t> "</a:t>
                      </a:r>
                      <a:r>
                        <a:rPr i="1" lang="pl-PL" sz="1200"/>
                        <a:t>Czego boisz się najbardziej?</a:t>
                      </a:r>
                      <a:r>
                        <a:rPr lang="pl-PL" sz="1200">
                          <a:latin typeface="Arial"/>
                          <a:ea typeface="Arial"/>
                          <a:cs typeface="Arial"/>
                          <a:sym typeface="Arial"/>
                        </a:rPr>
                        <a:t>".</a:t>
                      </a:r>
                      <a:endParaRPr/>
                    </a:p>
                  </a:txBody>
                  <a:tcPr marT="0" marB="0" marR="0" marL="0"/>
                </a:tc>
                <a:tc>
                  <a:txBody>
                    <a:bodyPr/>
                    <a:lstStyle/>
                    <a:p>
                      <a:pPr indent="0" lvl="0" marL="0" marR="0" rtl="0" algn="l">
                        <a:spcBef>
                          <a:spcPts val="0"/>
                        </a:spcBef>
                        <a:spcAft>
                          <a:spcPts val="0"/>
                        </a:spcAft>
                        <a:buNone/>
                      </a:pPr>
                      <a:r>
                        <a:rPr lang="pl-PL" sz="1200">
                          <a:latin typeface="Times"/>
                          <a:ea typeface="Times"/>
                          <a:cs typeface="Times"/>
                          <a:sym typeface="Times"/>
                        </a:rPr>
                        <a:t>The objective treatment of a sexual interaction partner because it is highly unethical, e.g. " </a:t>
                      </a:r>
                      <a:r>
                        <a:rPr i="1" lang="pl-PL" sz="1200">
                          <a:latin typeface="Times"/>
                          <a:ea typeface="Times"/>
                          <a:cs typeface="Times"/>
                          <a:sym typeface="Times"/>
                        </a:rPr>
                        <a:t>You ca n't say that you are a lesbian if you have not tried sex with the opposite sex</a:t>
                      </a:r>
                      <a:r>
                        <a:rPr lang="pl-PL" sz="1200">
                          <a:latin typeface="Times"/>
                          <a:ea typeface="Times"/>
                          <a:cs typeface="Times"/>
                          <a:sym typeface="Times"/>
                        </a:rPr>
                        <a:t> ."</a:t>
                      </a:r>
                      <a:endParaRPr/>
                    </a:p>
                  </a:txBody>
                  <a:tcPr marT="0" marB="0" marR="0" marL="0"/>
                </a:tc>
              </a:tr>
              <a:tr h="616725">
                <a:tc>
                  <a:txBody>
                    <a:bodyPr/>
                    <a:lstStyle/>
                    <a:p>
                      <a:pPr indent="0" lvl="0" marL="0" marR="0" rtl="0" algn="l">
                        <a:lnSpc>
                          <a:spcPct val="115000"/>
                        </a:lnSpc>
                        <a:spcBef>
                          <a:spcPts val="0"/>
                        </a:spcBef>
                        <a:spcAft>
                          <a:spcPts val="0"/>
                        </a:spcAft>
                        <a:buNone/>
                      </a:pPr>
                      <a:r>
                        <a:rPr lang="pl-PL" sz="1200">
                          <a:latin typeface="Times"/>
                          <a:ea typeface="Times"/>
                          <a:cs typeface="Times"/>
                          <a:sym typeface="Times"/>
                        </a:rPr>
                        <a:t>Leave the student to choose the form of help, e.g. " </a:t>
                      </a:r>
                      <a:r>
                        <a:rPr i="1" lang="pl-PL" sz="1200">
                          <a:latin typeface="Times"/>
                          <a:ea typeface="Times"/>
                          <a:cs typeface="Times"/>
                          <a:sym typeface="Times"/>
                        </a:rPr>
                        <a:t>Do you think that my help will be useful to you?</a:t>
                      </a:r>
                      <a:r>
                        <a:rPr lang="pl-PL" sz="1200">
                          <a:latin typeface="Times"/>
                          <a:ea typeface="Times"/>
                          <a:cs typeface="Times"/>
                          <a:sym typeface="Times"/>
                        </a:rPr>
                        <a:t> ", " </a:t>
                      </a:r>
                      <a:r>
                        <a:rPr i="1" lang="pl-PL" sz="1200">
                          <a:latin typeface="Times"/>
                          <a:ea typeface="Times"/>
                          <a:cs typeface="Times"/>
                          <a:sym typeface="Times"/>
                        </a:rPr>
                        <a:t>What can I do to help you?</a:t>
                      </a:r>
                      <a:r>
                        <a:rPr lang="pl-PL" sz="1200">
                          <a:latin typeface="Times"/>
                          <a:ea typeface="Times"/>
                          <a:cs typeface="Times"/>
                          <a:sym typeface="Times"/>
                        </a:rPr>
                        <a:t> "</a:t>
                      </a:r>
                      <a:endParaRPr/>
                    </a:p>
                  </a:txBody>
                  <a:tcPr marT="0" marB="0" marR="0" marL="0"/>
                </a:tc>
                <a:tc>
                  <a:txBody>
                    <a:bodyPr/>
                    <a:lstStyle/>
                    <a:p>
                      <a:pPr indent="0" lvl="0" marL="0" marR="0" rtl="0" algn="l">
                        <a:spcBef>
                          <a:spcPts val="0"/>
                        </a:spcBef>
                        <a:spcAft>
                          <a:spcPts val="0"/>
                        </a:spcAft>
                        <a:buNone/>
                      </a:pPr>
                      <a:r>
                        <a:rPr lang="pl-PL" sz="1200">
                          <a:latin typeface="Times"/>
                          <a:ea typeface="Times"/>
                          <a:cs typeface="Times"/>
                          <a:sym typeface="Times"/>
                        </a:rPr>
                        <a:t>Disregarding the problem, e.g .: " </a:t>
                      </a:r>
                      <a:r>
                        <a:rPr i="1" lang="pl-PL" sz="1200">
                          <a:latin typeface="Times"/>
                          <a:ea typeface="Times"/>
                          <a:cs typeface="Times"/>
                          <a:sym typeface="Times"/>
                        </a:rPr>
                        <a:t>You are still too young / young for such a serious choice</a:t>
                      </a:r>
                      <a:r>
                        <a:rPr lang="pl-PL" sz="1200">
                          <a:latin typeface="Times"/>
                          <a:ea typeface="Times"/>
                          <a:cs typeface="Times"/>
                          <a:sym typeface="Times"/>
                        </a:rPr>
                        <a:t> ".</a:t>
                      </a:r>
                      <a:endParaRPr/>
                    </a:p>
                  </a:txBody>
                  <a:tcPr marT="0" marB="0" marR="0" marL="0"/>
                </a:tc>
              </a:tr>
              <a:tr h="810275">
                <a:tc>
                  <a:txBody>
                    <a:bodyPr/>
                    <a:lstStyle/>
                    <a:p>
                      <a:pPr indent="0" lvl="0" marL="0" marR="0" rtl="0" algn="l">
                        <a:lnSpc>
                          <a:spcPct val="115000"/>
                        </a:lnSpc>
                        <a:spcBef>
                          <a:spcPts val="0"/>
                        </a:spcBef>
                        <a:spcAft>
                          <a:spcPts val="0"/>
                        </a:spcAft>
                        <a:buNone/>
                      </a:pPr>
                      <a:r>
                        <a:rPr lang="pl-PL" sz="1200">
                          <a:latin typeface="Times"/>
                          <a:ea typeface="Times"/>
                          <a:cs typeface="Times"/>
                          <a:sym typeface="Times"/>
                        </a:rPr>
                        <a:t>Find a way to dispel fears and doubts about their difficulties, for example: </a:t>
                      </a:r>
                      <a:r>
                        <a:rPr i="1" lang="pl-PL" sz="1200">
                          <a:latin typeface="Times"/>
                          <a:ea typeface="Times"/>
                          <a:cs typeface="Times"/>
                          <a:sym typeface="Times"/>
                        </a:rPr>
                        <a:t>"I guess it was not easy for me to tell you about it. I am very happy and thank you for showing me such trust." "It's okay you're gay / lesbian / bisexual</a:t>
                      </a:r>
                      <a:r>
                        <a:rPr lang="pl-PL" sz="1200">
                          <a:latin typeface="Times"/>
                          <a:ea typeface="Times"/>
                          <a:cs typeface="Times"/>
                          <a:sym typeface="Times"/>
                        </a:rPr>
                        <a:t> . </a:t>
                      </a:r>
                      <a:r>
                        <a:rPr i="1" lang="pl-PL" sz="1200">
                          <a:latin typeface="Times"/>
                          <a:ea typeface="Times"/>
                          <a:cs typeface="Times"/>
                          <a:sym typeface="Times"/>
                        </a:rPr>
                        <a:t>"</a:t>
                      </a:r>
                      <a:endParaRPr/>
                    </a:p>
                  </a:txBody>
                  <a:tcPr marT="0" marB="0" marR="0" marL="0"/>
                </a:tc>
                <a:tc>
                  <a:txBody>
                    <a:bodyPr/>
                    <a:lstStyle/>
                    <a:p>
                      <a:pPr indent="0" lvl="0" marL="0" marR="0" rtl="0" algn="l">
                        <a:spcBef>
                          <a:spcPts val="0"/>
                        </a:spcBef>
                        <a:spcAft>
                          <a:spcPts val="0"/>
                        </a:spcAft>
                        <a:buNone/>
                      </a:pPr>
                      <a:r>
                        <a:rPr lang="pl-PL" sz="1200">
                          <a:latin typeface="Times"/>
                          <a:ea typeface="Times"/>
                          <a:cs typeface="Times"/>
                          <a:sym typeface="Times"/>
                        </a:rPr>
                        <a:t>Minimizing and omitting, e.g. " </a:t>
                      </a:r>
                      <a:r>
                        <a:rPr i="1" lang="pl-PL" sz="1200">
                          <a:latin typeface="Times"/>
                          <a:ea typeface="Times"/>
                          <a:cs typeface="Times"/>
                          <a:sym typeface="Times"/>
                        </a:rPr>
                        <a:t>You have more important things on your mind, don't think about it</a:t>
                      </a:r>
                      <a:r>
                        <a:rPr lang="pl-PL" sz="1200">
                          <a:latin typeface="Times"/>
                          <a:ea typeface="Times"/>
                          <a:cs typeface="Times"/>
                          <a:sym typeface="Times"/>
                        </a:rPr>
                        <a:t> ."</a:t>
                      </a:r>
                      <a:endParaRPr/>
                    </a:p>
                  </a:txBody>
                  <a:tcPr marT="0" marB="0" marR="0" marL="0"/>
                </a:tc>
              </a:tr>
              <a:tr h="928725">
                <a:tc>
                  <a:txBody>
                    <a:bodyPr/>
                    <a:lstStyle/>
                    <a:p>
                      <a:pPr indent="0" lvl="0" marL="0" marR="0" rtl="0" algn="just">
                        <a:lnSpc>
                          <a:spcPct val="115000"/>
                        </a:lnSpc>
                        <a:spcBef>
                          <a:spcPts val="0"/>
                        </a:spcBef>
                        <a:spcAft>
                          <a:spcPts val="0"/>
                        </a:spcAft>
                        <a:buNone/>
                      </a:pPr>
                      <a:r>
                        <a:rPr lang="pl-PL" sz="1200">
                          <a:latin typeface="Times"/>
                          <a:ea typeface="Times"/>
                          <a:cs typeface="Times"/>
                          <a:sym typeface="Times"/>
                        </a:rPr>
                        <a:t>Show empathy, understanding and acceptance for the emotions of another person, e.g .: " </a:t>
                      </a:r>
                      <a:r>
                        <a:rPr i="1" lang="pl-PL" sz="1200">
                          <a:latin typeface="Times"/>
                          <a:ea typeface="Times"/>
                          <a:cs typeface="Times"/>
                          <a:sym typeface="Times"/>
                        </a:rPr>
                        <a:t>I understand that you are angry. You have the right to do so. In fact, someone should do something earlier, but he did not, and now I want to fix this mistake. I want you to help</a:t>
                      </a:r>
                      <a:r>
                        <a:rPr lang="pl-PL" sz="1200">
                          <a:latin typeface="Times"/>
                          <a:ea typeface="Times"/>
                          <a:cs typeface="Times"/>
                          <a:sym typeface="Times"/>
                        </a:rPr>
                        <a:t> ".</a:t>
                      </a:r>
                      <a:endParaRPr/>
                    </a:p>
                  </a:txBody>
                  <a:tcPr marT="0" marB="0" marR="0" marL="0"/>
                </a:tc>
                <a:tc>
                  <a:txBody>
                    <a:bodyPr/>
                    <a:lstStyle/>
                    <a:p>
                      <a:pPr indent="0" lvl="0" marL="0" marR="0" rtl="0" algn="just">
                        <a:lnSpc>
                          <a:spcPct val="115000"/>
                        </a:lnSpc>
                        <a:spcBef>
                          <a:spcPts val="0"/>
                        </a:spcBef>
                        <a:spcAft>
                          <a:spcPts val="0"/>
                        </a:spcAft>
                        <a:buNone/>
                      </a:pPr>
                      <a:r>
                        <a:rPr lang="pl-PL" sz="1200">
                          <a:latin typeface="Times"/>
                          <a:ea typeface="Times"/>
                          <a:cs typeface="Times"/>
                          <a:sym typeface="Times"/>
                        </a:rPr>
                        <a:t>Duplication of stereotypes such as " </a:t>
                      </a:r>
                      <a:r>
                        <a:rPr i="1" lang="pl-PL" sz="1200">
                          <a:latin typeface="Times"/>
                          <a:ea typeface="Times"/>
                          <a:cs typeface="Times"/>
                          <a:sym typeface="Times"/>
                        </a:rPr>
                        <a:t>Really? Can't guess!" Are you gay / lesbian? You can't see at all! "," Don't worry, you're very girlish for a lesbian</a:t>
                      </a:r>
                      <a:r>
                        <a:rPr lang="pl-PL" sz="1200">
                          <a:latin typeface="Times"/>
                          <a:ea typeface="Times"/>
                          <a:cs typeface="Times"/>
                          <a:sym typeface="Times"/>
                        </a:rPr>
                        <a:t> . "</a:t>
                      </a:r>
                      <a:endParaRPr/>
                    </a:p>
                  </a:txBody>
                  <a:tcPr marT="0" marB="0" marR="0" marL="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5"/>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2800"/>
              <a:buFont typeface="Calibri"/>
              <a:buNone/>
            </a:pPr>
            <a:r>
              <a:rPr b="1" lang="pl-PL" sz="2800">
                <a:solidFill>
                  <a:srgbClr val="08A5EF"/>
                </a:solidFill>
                <a:latin typeface="Calibri"/>
                <a:ea typeface="Calibri"/>
                <a:cs typeface="Calibri"/>
                <a:sym typeface="Calibri"/>
              </a:rPr>
              <a:t>STAGES OF BUILDING A WORK STRATEGY WITH PROVOCATIVE STUDENT </a:t>
            </a:r>
            <a:endParaRPr sz="2800">
              <a:solidFill>
                <a:srgbClr val="08A5EF"/>
              </a:solidFill>
              <a:latin typeface="Calibri"/>
              <a:ea typeface="Calibri"/>
              <a:cs typeface="Calibri"/>
              <a:sym typeface="Calibri"/>
            </a:endParaRPr>
          </a:p>
        </p:txBody>
      </p:sp>
      <p:sp>
        <p:nvSpPr>
          <p:cNvPr id="188" name="Google Shape;188;p15"/>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2"/>
              </a:buClr>
              <a:buSzPts val="2000"/>
              <a:buNone/>
            </a:pPr>
            <a:r>
              <a:rPr lang="pl-PL"/>
              <a:t> </a:t>
            </a:r>
            <a:endParaRPr/>
          </a:p>
        </p:txBody>
      </p:sp>
      <p:pic>
        <p:nvPicPr>
          <p:cNvPr id="189" name="Google Shape;189;p15"/>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90" name="Google Shape;190;p15"/>
          <p:cNvSpPr/>
          <p:nvPr/>
        </p:nvSpPr>
        <p:spPr>
          <a:xfrm>
            <a:off x="214282" y="785795"/>
            <a:ext cx="3637638"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400"/>
              <a:buFont typeface="Arial"/>
              <a:buNone/>
            </a:pPr>
            <a:r>
              <a:rPr b="1" i="0" lang="pl-PL" sz="1400" u="none" cap="none" strike="noStrike">
                <a:solidFill>
                  <a:schemeClr val="dk1"/>
                </a:solidFill>
                <a:latin typeface="Arial"/>
                <a:ea typeface="Arial"/>
                <a:cs typeface="Arial"/>
                <a:sym typeface="Arial"/>
              </a:rPr>
              <a:t>ERASMUS + 2019-1-PL01- KA201-06486</a:t>
            </a:r>
            <a:endParaRPr b="0" i="0" sz="1050" u="none" cap="none" strike="noStrike">
              <a:solidFill>
                <a:schemeClr val="dk2"/>
              </a:solidFill>
              <a:latin typeface="Arial"/>
              <a:ea typeface="Arial"/>
              <a:cs typeface="Arial"/>
              <a:sym typeface="Arial"/>
            </a:endParaRPr>
          </a:p>
        </p:txBody>
      </p:sp>
      <p:sp>
        <p:nvSpPr>
          <p:cNvPr id="191" name="Google Shape;191;p15"/>
          <p:cNvSpPr/>
          <p:nvPr/>
        </p:nvSpPr>
        <p:spPr>
          <a:xfrm>
            <a:off x="500034" y="6286520"/>
            <a:ext cx="8101770"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800"/>
              <a:buFont typeface="Arial"/>
              <a:buNone/>
            </a:pPr>
            <a:r>
              <a:rPr lang="pl-PL" sz="2800"/>
              <a:t>INTRODUCTION</a:t>
            </a:r>
            <a:br>
              <a:rPr lang="pl-PL"/>
            </a:br>
            <a:endParaRPr/>
          </a:p>
        </p:txBody>
      </p:sp>
      <p:sp>
        <p:nvSpPr>
          <p:cNvPr id="197" name="Google Shape;197;p16"/>
          <p:cNvSpPr txBox="1"/>
          <p:nvPr>
            <p:ph idx="1" type="body"/>
          </p:nvPr>
        </p:nvSpPr>
        <p:spPr>
          <a:xfrm>
            <a:off x="462375" y="1346709"/>
            <a:ext cx="8219400" cy="50406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800"/>
              </a:spcBef>
              <a:spcAft>
                <a:spcPts val="0"/>
              </a:spcAft>
              <a:buClr>
                <a:schemeClr val="dk1"/>
              </a:buClr>
              <a:buSzPts val="1100"/>
              <a:buFont typeface="Arial"/>
              <a:buNone/>
            </a:pPr>
            <a:r>
              <a:rPr b="0" lang="pl-PL"/>
              <a:t>Provocation is the deliberate action of a third party to cause a reaction of the victim of the provocation, usually harmful to her or often to people associated with her (e.g. obtaining answers, information, evoking strong emotions, uncontrolled behavior, breaking the law). In psychology, provocation is defined as the deliberate enforcement of specific behaviors, reactions or actions, often aggressive and sudden, by acting on the psyche, not necessarily in accordance with the principles chosen by the person and the ideology they profess.</a:t>
            </a:r>
            <a:endParaRPr b="0"/>
          </a:p>
          <a:p>
            <a:pPr indent="0" lvl="0" marL="0" rtl="0" algn="l">
              <a:lnSpc>
                <a:spcPct val="115000"/>
              </a:lnSpc>
              <a:spcBef>
                <a:spcPts val="1800"/>
              </a:spcBef>
              <a:spcAft>
                <a:spcPts val="0"/>
              </a:spcAft>
              <a:buClr>
                <a:schemeClr val="dk1"/>
              </a:buClr>
              <a:buSzPts val="1100"/>
              <a:buFont typeface="Arial"/>
              <a:buNone/>
            </a:pPr>
            <a:r>
              <a:rPr b="0" lang="pl-PL"/>
              <a:t>Often, however, assumptions are too simplistic, considering that the provocation is a fully intentional, planned act, accompanied by predicting the consequences. It should be assumed that especially in the case of provocative behavior of children and adolescents, they are most often unintentional and incidental.</a:t>
            </a:r>
            <a:endParaRPr b="0"/>
          </a:p>
          <a:p>
            <a:pPr indent="0" lvl="0" marL="0" rtl="0" algn="l">
              <a:spcBef>
                <a:spcPts val="1000"/>
              </a:spcBef>
              <a:spcAft>
                <a:spcPts val="0"/>
              </a:spcAft>
              <a:buClr>
                <a:schemeClr val="dk1"/>
              </a:buClr>
              <a:buSzPts val="2000"/>
              <a:buNone/>
            </a:pPr>
            <a:r>
              <a:t/>
            </a:r>
            <a:endParaRPr b="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7"/>
          <p:cNvSpPr txBox="1"/>
          <p:nvPr>
            <p:ph type="title"/>
          </p:nvPr>
        </p:nvSpPr>
        <p:spPr>
          <a:xfrm>
            <a:off x="457200" y="152718"/>
            <a:ext cx="5791200" cy="1044034"/>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800"/>
              <a:buFont typeface="Arial"/>
              <a:buNone/>
            </a:pPr>
            <a:r>
              <a:rPr lang="pl-PL" sz="2800"/>
              <a:t>TYPES OF PROVOCATION</a:t>
            </a:r>
            <a:endParaRPr sz="2800"/>
          </a:p>
        </p:txBody>
      </p:sp>
      <p:sp>
        <p:nvSpPr>
          <p:cNvPr id="203" name="Google Shape;203;p17"/>
          <p:cNvSpPr txBox="1"/>
          <p:nvPr>
            <p:ph idx="1" type="body"/>
          </p:nvPr>
        </p:nvSpPr>
        <p:spPr>
          <a:xfrm>
            <a:off x="457200" y="1412776"/>
            <a:ext cx="7620000" cy="4713387"/>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800"/>
              </a:spcBef>
              <a:spcAft>
                <a:spcPts val="0"/>
              </a:spcAft>
              <a:buClr>
                <a:schemeClr val="dk1"/>
              </a:buClr>
              <a:buSzPts val="1100"/>
              <a:buFont typeface="Arial"/>
              <a:buNone/>
            </a:pPr>
            <a:r>
              <a:rPr b="0" lang="pl-PL" sz="1600"/>
              <a:t>1. Initiative provocations are actions resolved and planned as a way of anticipating someone, surprise, bringing a fait accompli, forcing something (e.g. a student starts to laugh loudly during this lesson).</a:t>
            </a:r>
            <a:endParaRPr b="0" sz="1600"/>
          </a:p>
          <a:p>
            <a:pPr indent="0" lvl="0" marL="0" rtl="0" algn="l">
              <a:lnSpc>
                <a:spcPct val="115000"/>
              </a:lnSpc>
              <a:spcBef>
                <a:spcPts val="1800"/>
              </a:spcBef>
              <a:spcAft>
                <a:spcPts val="0"/>
              </a:spcAft>
              <a:buClr>
                <a:schemeClr val="dk1"/>
              </a:buClr>
              <a:buSzPts val="1100"/>
              <a:buFont typeface="Arial"/>
              <a:buNone/>
            </a:pPr>
            <a:r>
              <a:rPr b="0" lang="pl-PL" sz="1600"/>
              <a:t>2. Reactive provocation is a behavior provoked by a situation, and especially by someone else's behavior. It can be a spontaneous reaction (e.g. reflexive or defensive) to someone else's presence, to strong stimuli (e.g. a sense of danger, tactlessness), or well thought-out, preceded by reflection, choice and some plan of response to someone's anticipated or perceived and understood in a certain way actions, statements (e.g. attempting to object or prevent something).</a:t>
            </a:r>
            <a:endParaRPr b="0" sz="1600"/>
          </a:p>
          <a:p>
            <a:pPr indent="0" lvl="0" marL="0" rtl="0" algn="l">
              <a:lnSpc>
                <a:spcPct val="115000"/>
              </a:lnSpc>
              <a:spcBef>
                <a:spcPts val="1800"/>
              </a:spcBef>
              <a:spcAft>
                <a:spcPts val="0"/>
              </a:spcAft>
              <a:buClr>
                <a:schemeClr val="dk1"/>
              </a:buClr>
              <a:buSzPts val="1100"/>
              <a:buFont typeface="Arial"/>
              <a:buNone/>
            </a:pPr>
            <a:r>
              <a:rPr b="0" lang="pl-PL" sz="1600"/>
              <a:t>3. Reflexive provocations are thought-out, sometimes improvised, multiple counter-provocations in response to provocation by adversaries. They differ from reactive provocations in that they are usually not the expression and effect of being surprised by someone else's actions. They are usually part of a multilateral and multiphase game between several entities.</a:t>
            </a:r>
            <a:endParaRPr b="0" sz="1600"/>
          </a:p>
          <a:p>
            <a:pPr indent="0" lvl="0" marL="0" rtl="0" algn="l">
              <a:lnSpc>
                <a:spcPct val="90000"/>
              </a:lnSpc>
              <a:spcBef>
                <a:spcPts val="940"/>
              </a:spcBef>
              <a:spcAft>
                <a:spcPts val="0"/>
              </a:spcAft>
              <a:buClr>
                <a:schemeClr val="dk1"/>
              </a:buClr>
              <a:buSzPts val="1700"/>
              <a:buNone/>
            </a:pPr>
            <a:r>
              <a:t/>
            </a:r>
            <a:endParaRPr b="0" sz="1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8"/>
          <p:cNvSpPr txBox="1"/>
          <p:nvPr>
            <p:ph type="title"/>
          </p:nvPr>
        </p:nvSpPr>
        <p:spPr>
          <a:xfrm>
            <a:off x="457200" y="152718"/>
            <a:ext cx="5791200" cy="1044034"/>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a:buNone/>
            </a:pPr>
            <a:r>
              <a:rPr lang="pl-PL" sz="2400"/>
              <a:t>CAUSES PROVOCATIVE STUDENTS BEHAVIOURS </a:t>
            </a:r>
            <a:endParaRPr sz="2400"/>
          </a:p>
        </p:txBody>
      </p:sp>
      <p:sp>
        <p:nvSpPr>
          <p:cNvPr id="209" name="Google Shape;209;p18"/>
          <p:cNvSpPr txBox="1"/>
          <p:nvPr>
            <p:ph idx="1" type="body"/>
          </p:nvPr>
        </p:nvSpPr>
        <p:spPr>
          <a:xfrm>
            <a:off x="351850" y="948210"/>
            <a:ext cx="8219400" cy="55893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800"/>
              </a:spcBef>
              <a:spcAft>
                <a:spcPts val="0"/>
              </a:spcAft>
              <a:buClr>
                <a:schemeClr val="dk1"/>
              </a:buClr>
              <a:buSzPts val="1100"/>
              <a:buFont typeface="Arial"/>
              <a:buNone/>
            </a:pPr>
            <a:r>
              <a:rPr b="0" lang="pl-PL" sz="1000"/>
              <a:t>1. Internal causes, i.e. inherent in the student:</a:t>
            </a:r>
            <a:endParaRPr b="0" sz="1000"/>
          </a:p>
          <a:p>
            <a:pPr indent="0" lvl="0" marL="0" rtl="0" algn="l">
              <a:lnSpc>
                <a:spcPct val="10000"/>
              </a:lnSpc>
              <a:spcBef>
                <a:spcPts val="1800"/>
              </a:spcBef>
              <a:spcAft>
                <a:spcPts val="0"/>
              </a:spcAft>
              <a:buClr>
                <a:schemeClr val="dk1"/>
              </a:buClr>
              <a:buSzPts val="1100"/>
              <a:buFont typeface="Arial"/>
              <a:buNone/>
            </a:pPr>
            <a:r>
              <a:rPr b="0" lang="pl-PL" sz="1000"/>
              <a:t>- bad physical or psychological disposition on a given day, which is manifested by anxiety and irritability;</a:t>
            </a:r>
            <a:endParaRPr b="0" sz="1000"/>
          </a:p>
          <a:p>
            <a:pPr indent="0" lvl="0" marL="0" rtl="0" algn="l">
              <a:lnSpc>
                <a:spcPct val="10000"/>
              </a:lnSpc>
              <a:spcBef>
                <a:spcPts val="1800"/>
              </a:spcBef>
              <a:spcAft>
                <a:spcPts val="0"/>
              </a:spcAft>
              <a:buClr>
                <a:schemeClr val="dk1"/>
              </a:buClr>
              <a:buSzPts val="1100"/>
              <a:buFont typeface="Arial"/>
              <a:buNone/>
            </a:pPr>
            <a:r>
              <a:rPr b="0" lang="pl-PL" sz="1000"/>
              <a:t>- calling for help;</a:t>
            </a:r>
            <a:endParaRPr b="0" sz="1000"/>
          </a:p>
          <a:p>
            <a:pPr indent="0" lvl="0" marL="0" rtl="0" algn="l">
              <a:lnSpc>
                <a:spcPct val="10000"/>
              </a:lnSpc>
              <a:spcBef>
                <a:spcPts val="1800"/>
              </a:spcBef>
              <a:spcAft>
                <a:spcPts val="0"/>
              </a:spcAft>
              <a:buClr>
                <a:schemeClr val="dk1"/>
              </a:buClr>
              <a:buSzPts val="1100"/>
              <a:buFont typeface="Arial"/>
              <a:buNone/>
            </a:pPr>
            <a:r>
              <a:rPr b="0" lang="pl-PL" sz="1000"/>
              <a:t>- forcing attention and support from adults outside the family;</a:t>
            </a:r>
            <a:endParaRPr b="0" sz="1000"/>
          </a:p>
          <a:p>
            <a:pPr indent="0" lvl="0" marL="0" rtl="0" algn="l">
              <a:lnSpc>
                <a:spcPct val="10000"/>
              </a:lnSpc>
              <a:spcBef>
                <a:spcPts val="1800"/>
              </a:spcBef>
              <a:spcAft>
                <a:spcPts val="0"/>
              </a:spcAft>
              <a:buClr>
                <a:schemeClr val="dk1"/>
              </a:buClr>
              <a:buSzPts val="1100"/>
              <a:buFont typeface="Arial"/>
              <a:buNone/>
            </a:pPr>
            <a:r>
              <a:rPr b="0" lang="pl-PL" sz="1000"/>
              <a:t>- lack of communication and social skills;</a:t>
            </a:r>
            <a:endParaRPr b="0" sz="1000"/>
          </a:p>
          <a:p>
            <a:pPr indent="0" lvl="0" marL="0" rtl="0" algn="l">
              <a:lnSpc>
                <a:spcPct val="10000"/>
              </a:lnSpc>
              <a:spcBef>
                <a:spcPts val="1800"/>
              </a:spcBef>
              <a:spcAft>
                <a:spcPts val="0"/>
              </a:spcAft>
              <a:buClr>
                <a:schemeClr val="dk1"/>
              </a:buClr>
              <a:buSzPts val="1100"/>
              <a:buFont typeface="Arial"/>
              <a:buNone/>
            </a:pPr>
            <a:r>
              <a:rPr b="0" lang="pl-PL" sz="1000"/>
              <a:t>- inability to deal with problems;</a:t>
            </a:r>
            <a:endParaRPr b="0" sz="1000"/>
          </a:p>
          <a:p>
            <a:pPr indent="0" lvl="0" marL="0" rtl="0" algn="l">
              <a:lnSpc>
                <a:spcPct val="10000"/>
              </a:lnSpc>
              <a:spcBef>
                <a:spcPts val="1800"/>
              </a:spcBef>
              <a:spcAft>
                <a:spcPts val="0"/>
              </a:spcAft>
              <a:buClr>
                <a:schemeClr val="dk1"/>
              </a:buClr>
              <a:buSzPts val="1100"/>
              <a:buFont typeface="Arial"/>
              <a:buNone/>
            </a:pPr>
            <a:r>
              <a:rPr b="0" lang="pl-PL" sz="1000"/>
              <a:t>- acquiring destructive strategies to deal with difficult situations;</a:t>
            </a:r>
            <a:endParaRPr b="0" sz="1000"/>
          </a:p>
          <a:p>
            <a:pPr indent="0" lvl="0" marL="0" rtl="0" algn="l">
              <a:lnSpc>
                <a:spcPct val="10000"/>
              </a:lnSpc>
              <a:spcBef>
                <a:spcPts val="1800"/>
              </a:spcBef>
              <a:spcAft>
                <a:spcPts val="0"/>
              </a:spcAft>
              <a:buClr>
                <a:schemeClr val="dk1"/>
              </a:buClr>
              <a:buSzPts val="1100"/>
              <a:buFont typeface="Arial"/>
              <a:buNone/>
            </a:pPr>
            <a:r>
              <a:rPr b="0" lang="pl-PL" sz="1000"/>
              <a:t>- a feeling of being underestimated in the family, school, class team;</a:t>
            </a:r>
            <a:endParaRPr b="0" sz="1000"/>
          </a:p>
          <a:p>
            <a:pPr indent="0" lvl="0" marL="0" rtl="0" algn="l">
              <a:lnSpc>
                <a:spcPct val="10000"/>
              </a:lnSpc>
              <a:spcBef>
                <a:spcPts val="1800"/>
              </a:spcBef>
              <a:spcAft>
                <a:spcPts val="0"/>
              </a:spcAft>
              <a:buClr>
                <a:schemeClr val="dk1"/>
              </a:buClr>
              <a:buSzPts val="1100"/>
              <a:buFont typeface="Arial"/>
              <a:buNone/>
            </a:pPr>
            <a:r>
              <a:rPr b="0" lang="pl-PL" sz="1000"/>
              <a:t>- improving position in a peer group;</a:t>
            </a:r>
            <a:endParaRPr b="0" sz="1000"/>
          </a:p>
          <a:p>
            <a:pPr indent="0" lvl="0" marL="0" rtl="0" algn="l">
              <a:lnSpc>
                <a:spcPct val="10000"/>
              </a:lnSpc>
              <a:spcBef>
                <a:spcPts val="1800"/>
              </a:spcBef>
              <a:spcAft>
                <a:spcPts val="0"/>
              </a:spcAft>
              <a:buClr>
                <a:schemeClr val="dk1"/>
              </a:buClr>
              <a:buSzPts val="1100"/>
              <a:buFont typeface="Arial"/>
              <a:buNone/>
            </a:pPr>
            <a:r>
              <a:rPr b="0" lang="pl-PL" sz="1000"/>
              <a:t>- striving to maintain leadership in the group, class, etc.;</a:t>
            </a:r>
            <a:endParaRPr b="0" sz="1000"/>
          </a:p>
          <a:p>
            <a:pPr indent="0" lvl="0" marL="0" rtl="0" algn="l">
              <a:lnSpc>
                <a:spcPct val="10000"/>
              </a:lnSpc>
              <a:spcBef>
                <a:spcPts val="1800"/>
              </a:spcBef>
              <a:spcAft>
                <a:spcPts val="0"/>
              </a:spcAft>
              <a:buClr>
                <a:schemeClr val="dk1"/>
              </a:buClr>
              <a:buSzPts val="1100"/>
              <a:buFont typeface="Arial"/>
              <a:buNone/>
            </a:pPr>
            <a:r>
              <a:rPr b="0" lang="pl-PL" sz="1000"/>
              <a:t>- revenge and humiliation of others;</a:t>
            </a:r>
            <a:endParaRPr b="0" sz="1000"/>
          </a:p>
          <a:p>
            <a:pPr indent="0" lvl="0" marL="0" rtl="0" algn="l">
              <a:lnSpc>
                <a:spcPct val="10000"/>
              </a:lnSpc>
              <a:spcBef>
                <a:spcPts val="1800"/>
              </a:spcBef>
              <a:spcAft>
                <a:spcPts val="0"/>
              </a:spcAft>
              <a:buClr>
                <a:schemeClr val="dk1"/>
              </a:buClr>
              <a:buSzPts val="1100"/>
              <a:buFont typeface="Arial"/>
              <a:buNone/>
            </a:pPr>
            <a:r>
              <a:rPr b="0" lang="pl-PL" sz="1000"/>
              <a:t>- satisfaction with ridicule of others;</a:t>
            </a:r>
            <a:endParaRPr b="0" sz="1000"/>
          </a:p>
          <a:p>
            <a:pPr indent="0" lvl="0" marL="0" rtl="0" algn="l">
              <a:lnSpc>
                <a:spcPct val="10000"/>
              </a:lnSpc>
              <a:spcBef>
                <a:spcPts val="1800"/>
              </a:spcBef>
              <a:spcAft>
                <a:spcPts val="0"/>
              </a:spcAft>
              <a:buClr>
                <a:schemeClr val="dk1"/>
              </a:buClr>
              <a:buSzPts val="1100"/>
              <a:buFont typeface="Arial"/>
              <a:buNone/>
            </a:pPr>
            <a:r>
              <a:rPr b="0" lang="pl-PL" sz="1000"/>
              <a:t>- mental disorders.</a:t>
            </a:r>
            <a:endParaRPr b="0" sz="1000"/>
          </a:p>
          <a:p>
            <a:pPr indent="0" lvl="0" marL="0" rtl="0" algn="l">
              <a:lnSpc>
                <a:spcPct val="115000"/>
              </a:lnSpc>
              <a:spcBef>
                <a:spcPts val="1800"/>
              </a:spcBef>
              <a:spcAft>
                <a:spcPts val="0"/>
              </a:spcAft>
              <a:buClr>
                <a:schemeClr val="dk1"/>
              </a:buClr>
              <a:buSzPts val="1100"/>
              <a:buFont typeface="Arial"/>
              <a:buNone/>
            </a:pPr>
            <a:r>
              <a:rPr b="0" lang="pl-PL" sz="1000"/>
              <a:t>2. External causes , i.e. inherent in a family, school and peer environment:</a:t>
            </a:r>
            <a:endParaRPr b="0" sz="1000"/>
          </a:p>
          <a:p>
            <a:pPr indent="0" lvl="0" marL="0" rtl="0" algn="l">
              <a:lnSpc>
                <a:spcPct val="10000"/>
              </a:lnSpc>
              <a:spcBef>
                <a:spcPts val="1800"/>
              </a:spcBef>
              <a:spcAft>
                <a:spcPts val="0"/>
              </a:spcAft>
              <a:buClr>
                <a:schemeClr val="dk1"/>
              </a:buClr>
              <a:buSzPts val="1100"/>
              <a:buFont typeface="Arial"/>
              <a:buNone/>
            </a:pPr>
            <a:r>
              <a:rPr b="0" lang="pl-PL" sz="1000"/>
              <a:t>- student functioning in a state of permanent emotional overload (e.g. breakup of parents' marriage, illness in the family)</a:t>
            </a:r>
            <a:endParaRPr b="0" sz="1000"/>
          </a:p>
          <a:p>
            <a:pPr indent="0" lvl="0" marL="0" rtl="0" algn="l">
              <a:lnSpc>
                <a:spcPct val="10000"/>
              </a:lnSpc>
              <a:spcBef>
                <a:spcPts val="1800"/>
              </a:spcBef>
              <a:spcAft>
                <a:spcPts val="0"/>
              </a:spcAft>
              <a:buClr>
                <a:schemeClr val="dk1"/>
              </a:buClr>
              <a:buSzPts val="1100"/>
              <a:buFont typeface="Arial"/>
              <a:buNone/>
            </a:pPr>
            <a:r>
              <a:rPr b="0" lang="pl-PL" sz="1000"/>
              <a:t>- parents' expectations inadequate to the child's possibilities</a:t>
            </a:r>
            <a:endParaRPr b="0" sz="1000"/>
          </a:p>
          <a:p>
            <a:pPr indent="0" lvl="0" marL="0" rtl="0" algn="l">
              <a:lnSpc>
                <a:spcPct val="10000"/>
              </a:lnSpc>
              <a:spcBef>
                <a:spcPts val="1800"/>
              </a:spcBef>
              <a:spcAft>
                <a:spcPts val="0"/>
              </a:spcAft>
              <a:buClr>
                <a:schemeClr val="dk1"/>
              </a:buClr>
              <a:buSzPts val="1100"/>
              <a:buFont typeface="Arial"/>
              <a:buNone/>
            </a:pPr>
            <a:r>
              <a:rPr b="0" lang="pl-PL" sz="1000"/>
              <a:t>- willingness to draw the attention of "absent" and "overworked" parents</a:t>
            </a:r>
            <a:endParaRPr b="0" sz="1000"/>
          </a:p>
          <a:p>
            <a:pPr indent="0" lvl="0" marL="0" rtl="0" algn="l">
              <a:lnSpc>
                <a:spcPct val="10000"/>
              </a:lnSpc>
              <a:spcBef>
                <a:spcPts val="1800"/>
              </a:spcBef>
              <a:spcAft>
                <a:spcPts val="0"/>
              </a:spcAft>
              <a:buClr>
                <a:schemeClr val="dk1"/>
              </a:buClr>
              <a:buSzPts val="1100"/>
              <a:buFont typeface="Arial"/>
              <a:buNone/>
            </a:pPr>
            <a:r>
              <a:rPr b="0" lang="pl-PL" sz="1000"/>
              <a:t>- a defensive reaction to the student's negative experiences with teachers or peers</a:t>
            </a:r>
            <a:endParaRPr b="0" sz="1000"/>
          </a:p>
          <a:p>
            <a:pPr indent="0" lvl="0" marL="0" rtl="0" algn="l">
              <a:lnSpc>
                <a:spcPct val="10000"/>
              </a:lnSpc>
              <a:spcBef>
                <a:spcPts val="1800"/>
              </a:spcBef>
              <a:spcAft>
                <a:spcPts val="0"/>
              </a:spcAft>
              <a:buClr>
                <a:schemeClr val="dk1"/>
              </a:buClr>
              <a:buSzPts val="1100"/>
              <a:buFont typeface="Arial"/>
              <a:buNone/>
            </a:pPr>
            <a:r>
              <a:rPr b="0" lang="pl-PL" sz="1000"/>
              <a:t>- unclear assessment rules, injustice, organizational chaos</a:t>
            </a:r>
            <a:endParaRPr b="0" sz="1000"/>
          </a:p>
          <a:p>
            <a:pPr indent="0" lvl="0" marL="0" rtl="0" algn="l">
              <a:lnSpc>
                <a:spcPct val="10000"/>
              </a:lnSpc>
              <a:spcBef>
                <a:spcPts val="1800"/>
              </a:spcBef>
              <a:spcAft>
                <a:spcPts val="0"/>
              </a:spcAft>
              <a:buClr>
                <a:schemeClr val="dk1"/>
              </a:buClr>
              <a:buSzPts val="1100"/>
              <a:buFont typeface="Arial"/>
              <a:buNone/>
            </a:pPr>
            <a:r>
              <a:rPr b="0" lang="pl-PL" sz="1000"/>
              <a:t>- hostile relationships between teachers and students or in a peer group</a:t>
            </a:r>
            <a:endParaRPr b="0" sz="1000"/>
          </a:p>
          <a:p>
            <a:pPr indent="0" lvl="0" marL="0" rtl="0" algn="l">
              <a:lnSpc>
                <a:spcPct val="10000"/>
              </a:lnSpc>
              <a:spcBef>
                <a:spcPts val="1800"/>
              </a:spcBef>
              <a:spcAft>
                <a:spcPts val="0"/>
              </a:spcAft>
              <a:buClr>
                <a:schemeClr val="dk1"/>
              </a:buClr>
              <a:buSzPts val="1100"/>
              <a:buFont typeface="Arial"/>
              <a:buNone/>
            </a:pPr>
            <a:r>
              <a:rPr b="0" lang="pl-PL" sz="1000"/>
              <a:t>- willingness to draw attention to a very important, though neglected, social problem</a:t>
            </a:r>
            <a:endParaRPr b="0" sz="1000"/>
          </a:p>
          <a:p>
            <a:pPr indent="0" lvl="0" marL="0" rtl="0" algn="l">
              <a:lnSpc>
                <a:spcPct val="80000"/>
              </a:lnSpc>
              <a:spcBef>
                <a:spcPts val="820"/>
              </a:spcBef>
              <a:spcAft>
                <a:spcPts val="0"/>
              </a:spcAft>
              <a:buClr>
                <a:schemeClr val="dk1"/>
              </a:buClr>
              <a:buSzPts val="1100"/>
              <a:buNone/>
            </a:pPr>
            <a:r>
              <a:t/>
            </a:r>
            <a:endParaRPr b="0" sz="10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9"/>
          <p:cNvSpPr txBox="1"/>
          <p:nvPr>
            <p:ph type="title"/>
          </p:nvPr>
        </p:nvSpPr>
        <p:spPr>
          <a:xfrm>
            <a:off x="457200" y="152718"/>
            <a:ext cx="5791200" cy="972026"/>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a:buNone/>
            </a:pPr>
            <a:r>
              <a:rPr lang="pl-PL" sz="2400"/>
              <a:t>CONSEQUENCES PROVOCATIVE STUDENTS BEHAVIOURS  </a:t>
            </a:r>
            <a:endParaRPr sz="2400"/>
          </a:p>
        </p:txBody>
      </p:sp>
      <p:sp>
        <p:nvSpPr>
          <p:cNvPr id="215" name="Google Shape;215;p19"/>
          <p:cNvSpPr txBox="1"/>
          <p:nvPr>
            <p:ph idx="1" type="body"/>
          </p:nvPr>
        </p:nvSpPr>
        <p:spPr>
          <a:xfrm>
            <a:off x="457200" y="1484784"/>
            <a:ext cx="8219256" cy="5184576"/>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800"/>
              </a:spcBef>
              <a:spcAft>
                <a:spcPts val="0"/>
              </a:spcAft>
              <a:buClr>
                <a:schemeClr val="dk1"/>
              </a:buClr>
              <a:buSzPts val="1100"/>
              <a:buFont typeface="Arial"/>
              <a:buNone/>
            </a:pPr>
            <a:r>
              <a:rPr b="0" lang="pl-PL" sz="1600"/>
              <a:t>The consequence of teachers and educators' reaction to the provocative behavior of students may be:</a:t>
            </a:r>
            <a:endParaRPr b="0" sz="1600"/>
          </a:p>
          <a:p>
            <a:pPr indent="0" lvl="0" marL="0" rtl="0" algn="l">
              <a:lnSpc>
                <a:spcPct val="115000"/>
              </a:lnSpc>
              <a:spcBef>
                <a:spcPts val="1800"/>
              </a:spcBef>
              <a:spcAft>
                <a:spcPts val="0"/>
              </a:spcAft>
              <a:buClr>
                <a:schemeClr val="dk1"/>
              </a:buClr>
              <a:buSzPts val="1100"/>
              <a:buFont typeface="Arial"/>
              <a:buNone/>
            </a:pPr>
            <a:r>
              <a:rPr b="0" lang="pl-PL" sz="1600"/>
              <a:t>1. Blanking of improper behavior using appropriate educational techniques.</a:t>
            </a:r>
            <a:endParaRPr b="0" sz="1600"/>
          </a:p>
          <a:p>
            <a:pPr indent="0" lvl="0" marL="0" rtl="0" algn="l">
              <a:lnSpc>
                <a:spcPct val="115000"/>
              </a:lnSpc>
              <a:spcBef>
                <a:spcPts val="1800"/>
              </a:spcBef>
              <a:spcAft>
                <a:spcPts val="0"/>
              </a:spcAft>
              <a:buClr>
                <a:schemeClr val="dk1"/>
              </a:buClr>
              <a:buSzPts val="1100"/>
              <a:buFont typeface="Arial"/>
              <a:buNone/>
            </a:pPr>
            <a:r>
              <a:rPr b="0" lang="pl-PL" sz="1600"/>
              <a:t>2. Consolidation of improper behavior, when gratifications obtained thanks to provocation strengthen similar behavior and encourage other students to copy it. Instead of broadening the range of social skills that allow constructive problem solving and meeting needs, students replicate a negative behavioral model.</a:t>
            </a:r>
            <a:endParaRPr b="0" sz="1600"/>
          </a:p>
          <a:p>
            <a:pPr indent="0" lvl="0" marL="0" rtl="0" algn="l">
              <a:lnSpc>
                <a:spcPct val="115000"/>
              </a:lnSpc>
              <a:spcBef>
                <a:spcPts val="1800"/>
              </a:spcBef>
              <a:spcAft>
                <a:spcPts val="0"/>
              </a:spcAft>
              <a:buClr>
                <a:schemeClr val="dk1"/>
              </a:buClr>
              <a:buSzPts val="1100"/>
              <a:buFont typeface="Arial"/>
              <a:buNone/>
            </a:pPr>
            <a:r>
              <a:rPr b="0" lang="pl-PL" sz="1600"/>
              <a:t>3. Escalation of problems leading to long-lasting conflict. Such consequences most often occur when the teacher does not take any reaction and thus informs the students that he is a weak and timid person who is unable to cope. The escalation of problems also occurs when the teacher's reaction is too hostile, because it triggers a desire for retaliation in the pupils, which can initiate a serious conflict, which reduces the teacher's authority in the eyes of students and parents, as well as the assessment of his professional competence among colleagues and the principal.</a:t>
            </a:r>
            <a:endParaRPr b="0" sz="1600"/>
          </a:p>
          <a:p>
            <a:pPr indent="0" lvl="0" marL="0" rtl="0" algn="l">
              <a:lnSpc>
                <a:spcPct val="80000"/>
              </a:lnSpc>
              <a:spcBef>
                <a:spcPts val="970"/>
              </a:spcBef>
              <a:spcAft>
                <a:spcPts val="0"/>
              </a:spcAft>
              <a:buClr>
                <a:schemeClr val="dk1"/>
              </a:buClr>
              <a:buSzPts val="1850"/>
              <a:buNone/>
            </a:pPr>
            <a:r>
              <a:t/>
            </a:r>
            <a:endParaRPr b="0" sz="1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
          <p:cNvSpPr txBox="1"/>
          <p:nvPr>
            <p:ph type="title"/>
          </p:nvPr>
        </p:nvSpPr>
        <p:spPr>
          <a:xfrm>
            <a:off x="107504" y="152718"/>
            <a:ext cx="6480720" cy="97202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1800"/>
              <a:buFont typeface="Arial "/>
              <a:buNone/>
            </a:pPr>
            <a:r>
              <a:rPr lang="pl-PL" sz="1800"/>
              <a:t>SELECTED ELEMENTS OF SPECIALIST DIAGNOSIS</a:t>
            </a:r>
            <a:endParaRPr sz="1800"/>
          </a:p>
        </p:txBody>
      </p:sp>
      <p:sp>
        <p:nvSpPr>
          <p:cNvPr id="106" name="Google Shape;106;p2"/>
          <p:cNvSpPr txBox="1"/>
          <p:nvPr>
            <p:ph idx="1" type="body"/>
          </p:nvPr>
        </p:nvSpPr>
        <p:spPr>
          <a:xfrm>
            <a:off x="457200" y="1484784"/>
            <a:ext cx="8219256" cy="5184576"/>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spcBef>
                <a:spcPts val="0"/>
              </a:spcBef>
              <a:spcAft>
                <a:spcPts val="0"/>
              </a:spcAft>
              <a:buClr>
                <a:schemeClr val="dk1"/>
              </a:buClr>
              <a:buSzPct val="100000"/>
              <a:buNone/>
            </a:pPr>
            <a:r>
              <a:rPr lang="pl-PL"/>
              <a:t>Diana Nowak, 16 years old</a:t>
            </a:r>
            <a:endParaRPr/>
          </a:p>
          <a:p>
            <a:pPr indent="0" lvl="0" marL="0" rtl="0" algn="l">
              <a:spcBef>
                <a:spcPts val="880"/>
              </a:spcBef>
              <a:spcAft>
                <a:spcPts val="0"/>
              </a:spcAft>
              <a:buClr>
                <a:schemeClr val="dk1"/>
              </a:buClr>
              <a:buSzPct val="100000"/>
              <a:buNone/>
            </a:pPr>
            <a:r>
              <a:rPr lang="pl-PL"/>
              <a:t>Is an alienated child. Her behavior is marked by reserve and lack of spontaneity. She doesn't like to take part in discussions, stormy exchanges of views. She likes to be alone, but has several friends with whom she goes to the cinema from time to time. She is usually calm and kind to others.</a:t>
            </a:r>
            <a:endParaRPr/>
          </a:p>
          <a:p>
            <a:pPr indent="0" lvl="0" marL="0" rtl="0" algn="l">
              <a:spcBef>
                <a:spcPts val="880"/>
              </a:spcBef>
              <a:spcAft>
                <a:spcPts val="0"/>
              </a:spcAft>
              <a:buClr>
                <a:schemeClr val="dk1"/>
              </a:buClr>
              <a:buSzPct val="100000"/>
              <a:buNone/>
            </a:pPr>
            <a:r>
              <a:rPr lang="pl-PL"/>
              <a:t>Her behavior has changed for a month. A grimace began to appear on her face, accompanied by nervous movements of the hand and then the legs. Grimaces appeared more and more often, and Diana not only bit her fingernails and cuticles to her blood, but leaned forward with her hand bent on her stomach. At school, she turned off in class and could not repeat the topic or perform the simplest task. She was not an outstanding student so far, but learning did not cause her big problems.</a:t>
            </a:r>
            <a:endParaRPr/>
          </a:p>
          <a:p>
            <a:pPr indent="0" lvl="0" marL="0" rtl="0" algn="l">
              <a:spcBef>
                <a:spcPts val="880"/>
              </a:spcBef>
              <a:spcAft>
                <a:spcPts val="0"/>
              </a:spcAft>
              <a:buClr>
                <a:schemeClr val="dk1"/>
              </a:buClr>
              <a:buSzPct val="100000"/>
              <a:buNone/>
            </a:pPr>
            <a:r>
              <a:rPr lang="pl-PL"/>
              <a:t>Over time, Diana isolated herself from her peers. She was not sitting as on the bench, but on the floor, in a corner of the corridor with her legs bent and her head tilted forward. It was hard to see her face. None of the students could tell if they saw Diana at lunch. She returned to the classroom after a break, tired and sweaty. She didn't want to talk, as if the conversation caused her pain. There was pain on her face. She stopped attending additional classes, and her mother always exempted her from physical education lessons.</a:t>
            </a:r>
            <a:endParaRPr/>
          </a:p>
          <a:p>
            <a:pPr indent="0" lvl="0" marL="0" rtl="0" algn="l">
              <a:spcBef>
                <a:spcPts val="880"/>
              </a:spcBef>
              <a:spcAft>
                <a:spcPts val="0"/>
              </a:spcAft>
              <a:buClr>
                <a:schemeClr val="dk1"/>
              </a:buClr>
              <a:buSzPct val="100000"/>
              <a:buNone/>
            </a:pPr>
            <a:r>
              <a:rPr lang="pl-PL"/>
              <a:t>Based on the data obtained from the interview (especially a detailed family history) and the study, a suspicion of depressive syndrome with somatization and the background of psychogenic pain was suspected.</a:t>
            </a:r>
            <a:endParaRPr/>
          </a:p>
          <a:p>
            <a:pPr indent="0" lvl="0" marL="0" rtl="0" algn="l">
              <a:spcBef>
                <a:spcPts val="880"/>
              </a:spcBef>
              <a:spcAft>
                <a:spcPts val="0"/>
              </a:spcAft>
              <a:buClr>
                <a:schemeClr val="dk1"/>
              </a:buClr>
              <a:buSzPct val="100000"/>
              <a:buNone/>
            </a:pPr>
            <a:r>
              <a:rPr lang="pl-PL"/>
              <a:t>Diana's depression was primarily caused by an unfavorable family situation (alcohol abuser, aggressive father).</a:t>
            </a:r>
            <a:endParaRPr/>
          </a:p>
          <a:p>
            <a:pPr indent="0" lvl="0" marL="0" rtl="0" algn="l">
              <a:spcBef>
                <a:spcPts val="880"/>
              </a:spcBef>
              <a:spcAft>
                <a:spcPts val="0"/>
              </a:spcAft>
              <a:buClr>
                <a:schemeClr val="dk1"/>
              </a:buClr>
              <a:buSzPct val="100000"/>
              <a:buNone/>
            </a:pPr>
            <a:r>
              <a:t/>
            </a:r>
            <a:endParaRPr b="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0"/>
          <p:cNvSpPr txBox="1"/>
          <p:nvPr>
            <p:ph type="title"/>
          </p:nvPr>
        </p:nvSpPr>
        <p:spPr>
          <a:xfrm>
            <a:off x="251520" y="152718"/>
            <a:ext cx="6336704" cy="111604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a:buNone/>
            </a:pPr>
            <a:r>
              <a:rPr lang="pl-PL" sz="2400"/>
              <a:t>PRINCIPLES OF CORRECT INTERVENTION</a:t>
            </a:r>
            <a:endParaRPr sz="2400"/>
          </a:p>
        </p:txBody>
      </p:sp>
      <p:graphicFrame>
        <p:nvGraphicFramePr>
          <p:cNvPr id="221" name="Google Shape;221;p20"/>
          <p:cNvGraphicFramePr/>
          <p:nvPr/>
        </p:nvGraphicFramePr>
        <p:xfrm>
          <a:off x="367936" y="1537514"/>
          <a:ext cx="3000000" cy="3000000"/>
        </p:xfrm>
        <a:graphic>
          <a:graphicData uri="http://schemas.openxmlformats.org/drawingml/2006/table">
            <a:tbl>
              <a:tblPr>
                <a:noFill/>
                <a:tableStyleId>{52D5DEF6-8621-4521-8232-791CBC927763}</a:tableStyleId>
              </a:tblPr>
              <a:tblGrid>
                <a:gridCol w="3810000"/>
                <a:gridCol w="3810000"/>
              </a:tblGrid>
              <a:tr h="414250">
                <a:tc>
                  <a:txBody>
                    <a:bodyPr/>
                    <a:lstStyle/>
                    <a:p>
                      <a:pPr indent="0" lvl="0" marL="0" marR="0" rtl="0" algn="ctr">
                        <a:lnSpc>
                          <a:spcPct val="115000"/>
                        </a:lnSpc>
                        <a:spcBef>
                          <a:spcPts val="0"/>
                        </a:spcBef>
                        <a:spcAft>
                          <a:spcPts val="0"/>
                        </a:spcAft>
                        <a:buClr>
                          <a:schemeClr val="dk1"/>
                        </a:buClr>
                        <a:buSzPts val="1400"/>
                        <a:buFont typeface="Calibri"/>
                        <a:buNone/>
                      </a:pPr>
                      <a:r>
                        <a:rPr b="1" lang="pl-PL">
                          <a:latin typeface="Calibri"/>
                          <a:ea typeface="Calibri"/>
                          <a:cs typeface="Calibri"/>
                          <a:sym typeface="Calibri"/>
                        </a:rPr>
                        <a:t>Try</a:t>
                      </a:r>
                      <a:endParaRPr sz="1400" u="none" cap="none" strike="noStrike">
                        <a:latin typeface="Arial"/>
                        <a:ea typeface="Arial"/>
                        <a:cs typeface="Arial"/>
                        <a:sym typeface="Arial"/>
                      </a:endParaRPr>
                    </a:p>
                  </a:txBody>
                  <a:tcPr marT="0" marB="0" marR="68575" marL="68575"/>
                </a:tc>
                <a:tc>
                  <a:txBody>
                    <a:bodyPr/>
                    <a:lstStyle/>
                    <a:p>
                      <a:pPr indent="0" lvl="0" marL="0" marR="0" rtl="0" algn="ctr">
                        <a:lnSpc>
                          <a:spcPct val="115000"/>
                        </a:lnSpc>
                        <a:spcBef>
                          <a:spcPts val="0"/>
                        </a:spcBef>
                        <a:spcAft>
                          <a:spcPts val="0"/>
                        </a:spcAft>
                        <a:buClr>
                          <a:schemeClr val="dk1"/>
                        </a:buClr>
                        <a:buSzPts val="1400"/>
                        <a:buFont typeface="Calibri"/>
                        <a:buNone/>
                      </a:pPr>
                      <a:r>
                        <a:rPr b="1" lang="pl-PL">
                          <a:latin typeface="Calibri"/>
                          <a:ea typeface="Calibri"/>
                          <a:cs typeface="Calibri"/>
                          <a:sym typeface="Calibri"/>
                        </a:rPr>
                        <a:t>Don’t try</a:t>
                      </a:r>
                      <a:endParaRPr sz="1400" u="none" cap="none" strike="noStrike">
                        <a:latin typeface="Arial"/>
                        <a:ea typeface="Arial"/>
                        <a:cs typeface="Arial"/>
                        <a:sym typeface="Arial"/>
                      </a:endParaRPr>
                    </a:p>
                  </a:txBody>
                  <a:tcPr marT="0" marB="0" marR="68575" marL="68575"/>
                </a:tc>
              </a:tr>
              <a:tr h="515875">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Keep calm</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Confrontation under the influence of strong emotions</a:t>
                      </a:r>
                      <a:endParaRPr sz="1200">
                        <a:latin typeface="Calibri"/>
                        <a:ea typeface="Calibri"/>
                        <a:cs typeface="Calibri"/>
                        <a:sym typeface="Calibri"/>
                      </a:endParaRPr>
                    </a:p>
                  </a:txBody>
                  <a:tcPr marT="0" marB="0" marR="68575" marL="68575"/>
                </a:tc>
              </a:tr>
              <a:tr h="515875">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Indicate the specific expected behavior</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Wildcard message formulation</a:t>
                      </a:r>
                      <a:endParaRPr sz="1200">
                        <a:latin typeface="Calibri"/>
                        <a:ea typeface="Calibri"/>
                        <a:cs typeface="Calibri"/>
                        <a:sym typeface="Calibri"/>
                      </a:endParaRPr>
                    </a:p>
                  </a:txBody>
                  <a:tcPr marT="0" marB="0" marR="68575" marL="68575"/>
                </a:tc>
              </a:tr>
              <a:tr h="726050">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Give the student the choice of behavior</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The use of a warrant that does not contain an alternative choice of behavior</a:t>
                      </a:r>
                      <a:endParaRPr sz="1200">
                        <a:latin typeface="Calibri"/>
                        <a:ea typeface="Calibri"/>
                        <a:cs typeface="Calibri"/>
                        <a:sym typeface="Calibri"/>
                      </a:endParaRPr>
                    </a:p>
                  </a:txBody>
                  <a:tcPr marT="0" marB="0" marR="68575" marL="68575"/>
                </a:tc>
              </a:tr>
              <a:tr h="726050">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Refer to the relevant provision in the Statute or other provisions</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Comparing a student with other students</a:t>
                      </a:r>
                      <a:endParaRPr sz="1200">
                        <a:latin typeface="Calibri"/>
                        <a:ea typeface="Calibri"/>
                        <a:cs typeface="Calibri"/>
                        <a:sym typeface="Calibri"/>
                      </a:endParaRPr>
                    </a:p>
                  </a:txBody>
                  <a:tcPr marT="0" marB="0" marR="68575" marL="68575"/>
                </a:tc>
              </a:tr>
              <a:tr h="515875">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Name the behaviors that you think should not take place</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Attributing bad intentions to the student</a:t>
                      </a:r>
                      <a:endParaRPr sz="1200">
                        <a:latin typeface="Calibri"/>
                        <a:ea typeface="Calibri"/>
                        <a:cs typeface="Calibri"/>
                        <a:sym typeface="Calibri"/>
                      </a:endParaRPr>
                    </a:p>
                  </a:txBody>
                  <a:tcPr marT="0" marB="0" marR="68575" marL="68575"/>
                </a:tc>
              </a:tr>
              <a:tr h="726050">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Do not judge the student negatively, only his / her behavior, e.g. "Do not study systematically"</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Negative assessment of the student, e.g. "You are a dunce"</a:t>
                      </a:r>
                      <a:endParaRPr sz="1200">
                        <a:latin typeface="Calibri"/>
                        <a:ea typeface="Calibri"/>
                        <a:cs typeface="Calibri"/>
                        <a:sym typeface="Calibri"/>
                      </a:endParaRPr>
                    </a:p>
                  </a:txBody>
                  <a:tcPr marT="0" marB="0" marR="68575" marL="68575"/>
                </a:tc>
              </a:tr>
              <a:tr h="515875">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Formulate JA messages</a:t>
                      </a:r>
                      <a:endParaRPr sz="12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200">
                          <a:latin typeface="Calibri"/>
                          <a:ea typeface="Calibri"/>
                          <a:cs typeface="Calibri"/>
                          <a:sym typeface="Calibri"/>
                        </a:rPr>
                        <a:t>Formulating „YOU”-type messages</a:t>
                      </a:r>
                      <a:endParaRPr sz="1200">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1"/>
          <p:cNvSpPr/>
          <p:nvPr/>
        </p:nvSpPr>
        <p:spPr>
          <a:xfrm>
            <a:off x="251520" y="1340768"/>
            <a:ext cx="8568952" cy="4146135"/>
          </a:xfrm>
          <a:prstGeom prst="rect">
            <a:avLst/>
          </a:prstGeom>
          <a:noFill/>
          <a:ln>
            <a:noFill/>
          </a:ln>
        </p:spPr>
        <p:txBody>
          <a:bodyPr anchorCtr="0" anchor="t" bIns="45700" lIns="91425" spcFirstLastPara="1" rIns="91425" wrap="square" tIns="45700">
            <a:spAutoFit/>
          </a:bodyPr>
          <a:lstStyle/>
          <a:p>
            <a:pPr indent="0" lvl="0" marL="0" marR="0" rtl="0" algn="l">
              <a:lnSpc>
                <a:spcPct val="102222"/>
              </a:lnSpc>
              <a:spcBef>
                <a:spcPts val="0"/>
              </a:spcBef>
              <a:spcAft>
                <a:spcPts val="0"/>
              </a:spcAft>
              <a:buNone/>
            </a:pPr>
            <a:r>
              <a:rPr b="1" lang="pl-PL" sz="1800">
                <a:solidFill>
                  <a:srgbClr val="000000"/>
                </a:solidFill>
                <a:latin typeface="Calibri"/>
                <a:ea typeface="Calibri"/>
                <a:cs typeface="Calibri"/>
                <a:sym typeface="Calibri"/>
              </a:rPr>
              <a:t>A - AVOID</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Most often avoid unambiguous undo the conflict situation. Usually, you run away from direct confrontation, without presenting your own arguments, or focus on analyzing your partner's views. Remember, however, that avoidance is referred to as a double loss strategy in which neither student and teacher use their own abilities. This style is usually associated with ignoring the student's difficult behavior, talking about the problem directly, denying, avoiding the topic and postponing it.</a:t>
            </a:r>
            <a:endParaRPr sz="1800">
              <a:solidFill>
                <a:srgbClr val="000000"/>
              </a:solidFill>
              <a:latin typeface="Helvetica Neue"/>
              <a:ea typeface="Helvetica Neue"/>
              <a:cs typeface="Helvetica Neue"/>
              <a:sym typeface="Helvetica Neue"/>
            </a:endParaRPr>
          </a:p>
          <a:p>
            <a:pPr indent="0" lvl="0" marL="0" marR="0" rtl="0" algn="l">
              <a:lnSpc>
                <a:spcPct val="102222"/>
              </a:lnSpc>
              <a:spcBef>
                <a:spcPts val="665"/>
              </a:spcBef>
              <a:spcAft>
                <a:spcPts val="0"/>
              </a:spcAft>
              <a:buNone/>
            </a:pPr>
            <a:r>
              <a:rPr b="1" lang="pl-PL" sz="1800">
                <a:solidFill>
                  <a:srgbClr val="000000"/>
                </a:solidFill>
                <a:latin typeface="Calibri"/>
                <a:ea typeface="Calibri"/>
                <a:cs typeface="Calibri"/>
                <a:sym typeface="Calibri"/>
              </a:rPr>
              <a:t>Pros: </a:t>
            </a:r>
            <a:r>
              <a:rPr lang="pl-PL" sz="1800">
                <a:solidFill>
                  <a:srgbClr val="000000"/>
                </a:solidFill>
                <a:latin typeface="Calibri"/>
                <a:ea typeface="Calibri"/>
                <a:cs typeface="Calibri"/>
                <a:sym typeface="Calibri"/>
              </a:rPr>
              <a:t>it does not escalate conflict and tones differences of opinion. It reduces stress and saves time. </a:t>
            </a:r>
            <a:br>
              <a:rPr lang="pl-PL" sz="1800">
                <a:solidFill>
                  <a:srgbClr val="000000"/>
                </a:solidFill>
                <a:latin typeface="Calibri"/>
                <a:ea typeface="Calibri"/>
                <a:cs typeface="Calibri"/>
                <a:sym typeface="Calibri"/>
              </a:rPr>
            </a:br>
            <a:r>
              <a:rPr b="1" lang="pl-PL" sz="1800">
                <a:solidFill>
                  <a:srgbClr val="000000"/>
                </a:solidFill>
                <a:latin typeface="Calibri"/>
                <a:ea typeface="Calibri"/>
                <a:cs typeface="Calibri"/>
                <a:sym typeface="Calibri"/>
              </a:rPr>
              <a:t>Cons: </a:t>
            </a:r>
            <a:r>
              <a:rPr lang="pl-PL" sz="1800">
                <a:solidFill>
                  <a:srgbClr val="000000"/>
                </a:solidFill>
                <a:latin typeface="Calibri"/>
                <a:ea typeface="Calibri"/>
                <a:cs typeface="Calibri"/>
                <a:sym typeface="Calibri"/>
              </a:rPr>
              <a:t>hides the problem and delays its solution.</a:t>
            </a:r>
            <a:endParaRPr sz="1800">
              <a:solidFill>
                <a:srgbClr val="000000"/>
              </a:solidFill>
              <a:latin typeface="Helvetica Neue"/>
              <a:ea typeface="Helvetica Neue"/>
              <a:cs typeface="Helvetica Neue"/>
              <a:sym typeface="Helvetica Neue"/>
            </a:endParaRPr>
          </a:p>
          <a:p>
            <a:pPr indent="0" lvl="0" marL="0" marR="0" rtl="0" algn="l">
              <a:lnSpc>
                <a:spcPct val="102222"/>
              </a:lnSpc>
              <a:spcBef>
                <a:spcPts val="665"/>
              </a:spcBef>
              <a:spcAft>
                <a:spcPts val="0"/>
              </a:spcAft>
              <a:buNone/>
            </a:pPr>
            <a:r>
              <a:rPr lang="pl-PL" sz="1800">
                <a:solidFill>
                  <a:srgbClr val="000000"/>
                </a:solidFill>
                <a:latin typeface="Calibri"/>
                <a:ea typeface="Calibri"/>
                <a:cs typeface="Calibri"/>
                <a:sym typeface="Calibri"/>
              </a:rPr>
              <a:t>You can apply avoidance when:</a:t>
            </a:r>
            <a:endParaRPr sz="1800">
              <a:solidFill>
                <a:srgbClr val="000000"/>
              </a:solidFill>
              <a:latin typeface="Helvetica Neue"/>
              <a:ea typeface="Helvetica Neue"/>
              <a:cs typeface="Helvetica Neue"/>
              <a:sym typeface="Helvetica Neue"/>
            </a:endParaRPr>
          </a:p>
          <a:p>
            <a:pPr indent="-342900" lvl="0" marL="342900" marR="0" rtl="0" algn="l">
              <a:lnSpc>
                <a:spcPct val="102222"/>
              </a:lnSpc>
              <a:spcBef>
                <a:spcPts val="665"/>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the goal is not very important or is only temporary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losses due to the conflict continuing outweigh any potential gains from its  resolution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give yourself or your partners time to cool down, reduce emotional tension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you need time to gather the necessary information to make a decision</a:t>
            </a:r>
            <a:endParaRPr sz="1800">
              <a:solidFill>
                <a:srgbClr val="000000"/>
              </a:solidFill>
              <a:latin typeface="Arimo"/>
              <a:ea typeface="Arimo"/>
              <a:cs typeface="Arimo"/>
              <a:sym typeface="Arimo"/>
            </a:endParaRPr>
          </a:p>
        </p:txBody>
      </p:sp>
      <p:sp>
        <p:nvSpPr>
          <p:cNvPr id="227" name="Google Shape;227;p21"/>
          <p:cNvSpPr txBox="1"/>
          <p:nvPr>
            <p:ph type="title"/>
          </p:nvPr>
        </p:nvSpPr>
        <p:spPr>
          <a:xfrm>
            <a:off x="251520" y="152718"/>
            <a:ext cx="6336704" cy="75600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
              <a:buNone/>
            </a:pPr>
            <a:r>
              <a:rPr lang="pl-PL" sz="2400"/>
              <a:t>INTERPRETATION OF RESULTS</a:t>
            </a:r>
            <a:endParaRPr sz="24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2"/>
          <p:cNvSpPr txBox="1"/>
          <p:nvPr>
            <p:ph type="title"/>
          </p:nvPr>
        </p:nvSpPr>
        <p:spPr>
          <a:xfrm>
            <a:off x="251520" y="152718"/>
            <a:ext cx="6336704" cy="75600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
              <a:buNone/>
            </a:pPr>
            <a:r>
              <a:rPr lang="pl-PL" sz="2400"/>
              <a:t>INTERPRETATION OF RESULTS</a:t>
            </a:r>
            <a:endParaRPr sz="2400"/>
          </a:p>
        </p:txBody>
      </p:sp>
      <p:sp>
        <p:nvSpPr>
          <p:cNvPr id="233" name="Google Shape;233;p22"/>
          <p:cNvSpPr/>
          <p:nvPr/>
        </p:nvSpPr>
        <p:spPr>
          <a:xfrm>
            <a:off x="251520" y="1340768"/>
            <a:ext cx="8424936" cy="3915303"/>
          </a:xfrm>
          <a:prstGeom prst="rect">
            <a:avLst/>
          </a:prstGeom>
          <a:noFill/>
          <a:ln>
            <a:noFill/>
          </a:ln>
        </p:spPr>
        <p:txBody>
          <a:bodyPr anchorCtr="0" anchor="t" bIns="45700" lIns="91425" spcFirstLastPara="1" rIns="91425" wrap="square" tIns="45700">
            <a:spAutoFit/>
          </a:bodyPr>
          <a:lstStyle/>
          <a:p>
            <a:pPr indent="0" lvl="0" marL="0" marR="0" rtl="0" algn="l">
              <a:lnSpc>
                <a:spcPct val="102222"/>
              </a:lnSpc>
              <a:spcBef>
                <a:spcPts val="0"/>
              </a:spcBef>
              <a:spcAft>
                <a:spcPts val="0"/>
              </a:spcAft>
              <a:buNone/>
            </a:pPr>
            <a:r>
              <a:rPr b="1" lang="pl-PL" sz="1800">
                <a:solidFill>
                  <a:srgbClr val="000000"/>
                </a:solidFill>
                <a:latin typeface="Calibri"/>
                <a:ea typeface="Calibri"/>
                <a:cs typeface="Calibri"/>
                <a:sym typeface="Calibri"/>
              </a:rPr>
              <a:t>B - CUSTOMIZATION</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Most often you try to adapt to the situation of your interlocutor, giving up your interests. Rather, he wants to change his own views because of the cooperation you want. Therefore, your priority is first and foremost to maintain good relationships. However, remember that this style is often referred to as winning strategy - the loser may lead to escalation of the conflict. Submission, giving up and denying one's own needs can also result in fatigue and burnout. </a:t>
            </a:r>
            <a:endParaRPr sz="1800">
              <a:solidFill>
                <a:srgbClr val="000000"/>
              </a:solidFill>
              <a:latin typeface="Helvetica Neue"/>
              <a:ea typeface="Helvetica Neue"/>
              <a:cs typeface="Helvetica Neue"/>
              <a:sym typeface="Helvetica Neue"/>
            </a:endParaRPr>
          </a:p>
          <a:p>
            <a:pPr indent="0" lvl="0" marL="0" marR="0" rtl="0" algn="l">
              <a:lnSpc>
                <a:spcPct val="102222"/>
              </a:lnSpc>
              <a:spcBef>
                <a:spcPts val="665"/>
              </a:spcBef>
              <a:spcAft>
                <a:spcPts val="0"/>
              </a:spcAft>
              <a:buNone/>
            </a:pPr>
            <a:r>
              <a:rPr b="1" lang="pl-PL" sz="1800">
                <a:solidFill>
                  <a:srgbClr val="000000"/>
                </a:solidFill>
                <a:latin typeface="Calibri"/>
                <a:ea typeface="Calibri"/>
                <a:cs typeface="Calibri"/>
                <a:sym typeface="Calibri"/>
              </a:rPr>
              <a:t>Pros: </a:t>
            </a:r>
            <a:r>
              <a:rPr lang="pl-PL" sz="1800">
                <a:solidFill>
                  <a:srgbClr val="000000"/>
                </a:solidFill>
                <a:latin typeface="Calibri"/>
                <a:ea typeface="Calibri"/>
                <a:cs typeface="Calibri"/>
                <a:sym typeface="Calibri"/>
              </a:rPr>
              <a:t>minimizes losses and maintains relationships. </a:t>
            </a:r>
            <a:br>
              <a:rPr lang="pl-PL" sz="1800">
                <a:solidFill>
                  <a:srgbClr val="000000"/>
                </a:solidFill>
                <a:latin typeface="Calibri"/>
                <a:ea typeface="Calibri"/>
                <a:cs typeface="Calibri"/>
                <a:sym typeface="Calibri"/>
              </a:rPr>
            </a:br>
            <a:r>
              <a:rPr b="1" lang="pl-PL" sz="1800">
                <a:solidFill>
                  <a:srgbClr val="000000"/>
                </a:solidFill>
                <a:latin typeface="Calibri"/>
                <a:ea typeface="Calibri"/>
                <a:cs typeface="Calibri"/>
                <a:sym typeface="Calibri"/>
              </a:rPr>
              <a:t>Cons: </a:t>
            </a:r>
            <a:r>
              <a:rPr lang="pl-PL" sz="1800">
                <a:solidFill>
                  <a:srgbClr val="000000"/>
                </a:solidFill>
                <a:latin typeface="Calibri"/>
                <a:ea typeface="Calibri"/>
                <a:cs typeface="Calibri"/>
                <a:sym typeface="Calibri"/>
              </a:rPr>
              <a:t>creates a sense of being abuse and may cause aversion.</a:t>
            </a:r>
            <a:endParaRPr sz="1800">
              <a:solidFill>
                <a:srgbClr val="000000"/>
              </a:solidFill>
              <a:latin typeface="Helvetica Neue"/>
              <a:ea typeface="Helvetica Neue"/>
              <a:cs typeface="Helvetica Neue"/>
              <a:sym typeface="Helvetica Neue"/>
            </a:endParaRPr>
          </a:p>
          <a:p>
            <a:pPr indent="0" lvl="0" marL="0" marR="0" rtl="0" algn="l">
              <a:lnSpc>
                <a:spcPct val="102222"/>
              </a:lnSpc>
              <a:spcBef>
                <a:spcPts val="665"/>
              </a:spcBef>
              <a:spcAft>
                <a:spcPts val="0"/>
              </a:spcAft>
              <a:buNone/>
            </a:pPr>
            <a:r>
              <a:rPr lang="pl-PL" sz="1800">
                <a:solidFill>
                  <a:srgbClr val="000000"/>
                </a:solidFill>
                <a:latin typeface="Calibri"/>
                <a:ea typeface="Calibri"/>
                <a:cs typeface="Calibri"/>
                <a:sym typeface="Calibri"/>
              </a:rPr>
              <a:t>Use customization  when: </a:t>
            </a:r>
            <a:endParaRPr sz="1800">
              <a:solidFill>
                <a:srgbClr val="000000"/>
              </a:solidFill>
              <a:latin typeface="Helvetica Neue"/>
              <a:ea typeface="Helvetica Neue"/>
              <a:cs typeface="Helvetica Neue"/>
              <a:sym typeface="Helvetica Neue"/>
            </a:endParaRPr>
          </a:p>
          <a:p>
            <a:pPr indent="-342900" lvl="0" marL="342900" marR="0" rtl="0" algn="l">
              <a:lnSpc>
                <a:spcPct val="102222"/>
              </a:lnSpc>
              <a:spcBef>
                <a:spcPts val="665"/>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you are aware that you are wrong and let the "better" position prevail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the matter is more important for the partner than for you, then you contribute to maintaining proper relations between you</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it is more important to gain partner trust than the outcome of conflict resolution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it is important to agree and avoid any discord between people.       </a:t>
            </a:r>
            <a:endParaRPr sz="1800">
              <a:solidFill>
                <a:srgbClr val="000000"/>
              </a:solidFill>
              <a:latin typeface="Arimo"/>
              <a:ea typeface="Arimo"/>
              <a:cs typeface="Arimo"/>
              <a:sym typeface="Arim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3"/>
          <p:cNvSpPr txBox="1"/>
          <p:nvPr>
            <p:ph type="title"/>
          </p:nvPr>
        </p:nvSpPr>
        <p:spPr>
          <a:xfrm>
            <a:off x="251520" y="152718"/>
            <a:ext cx="6336704" cy="75600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
              <a:buNone/>
            </a:pPr>
            <a:r>
              <a:rPr lang="pl-PL" sz="2400"/>
              <a:t>INTERPRETATION OF RESULTS</a:t>
            </a:r>
            <a:endParaRPr sz="2400"/>
          </a:p>
        </p:txBody>
      </p:sp>
      <p:sp>
        <p:nvSpPr>
          <p:cNvPr id="239" name="Google Shape;239;p23"/>
          <p:cNvSpPr/>
          <p:nvPr/>
        </p:nvSpPr>
        <p:spPr>
          <a:xfrm>
            <a:off x="251520" y="1340767"/>
            <a:ext cx="8496944" cy="3774238"/>
          </a:xfrm>
          <a:prstGeom prst="rect">
            <a:avLst/>
          </a:prstGeom>
          <a:noFill/>
          <a:ln>
            <a:noFill/>
          </a:ln>
        </p:spPr>
        <p:txBody>
          <a:bodyPr anchorCtr="0" anchor="t" bIns="45700" lIns="91425" spcFirstLastPara="1" rIns="91425" wrap="square" tIns="45700">
            <a:spAutoFit/>
          </a:bodyPr>
          <a:lstStyle/>
          <a:p>
            <a:pPr indent="0" lvl="0" marL="0" marR="0" rtl="0" algn="l">
              <a:lnSpc>
                <a:spcPct val="102222"/>
              </a:lnSpc>
              <a:spcBef>
                <a:spcPts val="0"/>
              </a:spcBef>
              <a:spcAft>
                <a:spcPts val="0"/>
              </a:spcAft>
              <a:buNone/>
            </a:pPr>
            <a:r>
              <a:rPr b="1" lang="pl-PL" sz="1800">
                <a:solidFill>
                  <a:srgbClr val="000000"/>
                </a:solidFill>
                <a:latin typeface="Calibri"/>
                <a:ea typeface="Calibri"/>
                <a:cs typeface="Calibri"/>
                <a:sym typeface="Calibri"/>
              </a:rPr>
              <a:t>C - COMPROMISE</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Most often you show willingness to partially meet the needs of the student and himself. Usually, you focus on maximizing mutual benefits and minimizing losses, readiness and openness to jointly finding ways to resolve a conflict. Therefore, you can give up some of your own benefits for the benefit of the student, because reconciliation and agreement are the supreme values for you .</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b="1" lang="pl-PL" sz="1800">
                <a:solidFill>
                  <a:srgbClr val="000000"/>
                </a:solidFill>
                <a:latin typeface="Calibri"/>
                <a:ea typeface="Calibri"/>
                <a:cs typeface="Calibri"/>
                <a:sym typeface="Calibri"/>
              </a:rPr>
              <a:t>Pros: </a:t>
            </a:r>
            <a:r>
              <a:rPr lang="pl-PL" sz="1800">
                <a:solidFill>
                  <a:srgbClr val="000000"/>
                </a:solidFill>
                <a:latin typeface="Calibri"/>
                <a:ea typeface="Calibri"/>
                <a:cs typeface="Calibri"/>
                <a:sym typeface="Calibri"/>
              </a:rPr>
              <a:t>practical in complicated problems without simple solutions; all people have the same rights.</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b="1" lang="pl-PL" sz="1800">
                <a:solidFill>
                  <a:srgbClr val="000000"/>
                </a:solidFill>
                <a:latin typeface="Calibri"/>
                <a:ea typeface="Calibri"/>
                <a:cs typeface="Calibri"/>
                <a:sym typeface="Calibri"/>
              </a:rPr>
              <a:t>Cons: </a:t>
            </a:r>
            <a:r>
              <a:rPr lang="pl-PL" sz="1800">
                <a:solidFill>
                  <a:srgbClr val="000000"/>
                </a:solidFill>
                <a:latin typeface="Calibri"/>
                <a:ea typeface="Calibri"/>
                <a:cs typeface="Calibri"/>
                <a:sym typeface="Calibri"/>
              </a:rPr>
              <a:t>no one is completely satisfied; does not guarantee the development and implementation of an optimal solution.</a:t>
            </a:r>
            <a:endParaRPr sz="1800">
              <a:solidFill>
                <a:srgbClr val="000000"/>
              </a:solidFill>
              <a:latin typeface="Helvetica Neue"/>
              <a:ea typeface="Helvetica Neue"/>
              <a:cs typeface="Helvetica Neue"/>
              <a:sym typeface="Helvetica Neue"/>
            </a:endParaRPr>
          </a:p>
          <a:p>
            <a:pPr indent="0" lvl="0" marL="0" marR="0" rtl="0" algn="l">
              <a:lnSpc>
                <a:spcPct val="102222"/>
              </a:lnSpc>
              <a:spcBef>
                <a:spcPts val="665"/>
              </a:spcBef>
              <a:spcAft>
                <a:spcPts val="0"/>
              </a:spcAft>
              <a:buNone/>
            </a:pPr>
            <a:r>
              <a:rPr lang="pl-PL" sz="1800">
                <a:solidFill>
                  <a:srgbClr val="000000"/>
                </a:solidFill>
                <a:latin typeface="Calibri"/>
                <a:ea typeface="Calibri"/>
                <a:cs typeface="Calibri"/>
                <a:sym typeface="Calibri"/>
              </a:rPr>
              <a:t>Use a compromise when: </a:t>
            </a:r>
            <a:endParaRPr sz="1800">
              <a:solidFill>
                <a:srgbClr val="000000"/>
              </a:solidFill>
              <a:latin typeface="Helvetica Neue"/>
              <a:ea typeface="Helvetica Neue"/>
              <a:cs typeface="Helvetica Neue"/>
              <a:sym typeface="Helvetica Neue"/>
            </a:endParaRPr>
          </a:p>
          <a:p>
            <a:pPr indent="-342900" lvl="0" marL="342900" marR="0" rtl="0" algn="l">
              <a:lnSpc>
                <a:spcPct val="102222"/>
              </a:lnSpc>
              <a:spcBef>
                <a:spcPts val="665"/>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it is sufficient to reach a temporary agreement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it is necessary to resolve it quickly in a situation of time pressure       </a:t>
            </a:r>
            <a:endParaRPr sz="1800">
              <a:solidFill>
                <a:srgbClr val="000000"/>
              </a:solidFill>
              <a:latin typeface="Arimo"/>
              <a:ea typeface="Arimo"/>
              <a:cs typeface="Arimo"/>
              <a:sym typeface="Arimo"/>
            </a:endParaRPr>
          </a:p>
          <a:p>
            <a:pPr indent="-342900" lvl="0" marL="342900" marR="0" rtl="0" algn="l">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competition and cooperation fail.       </a:t>
            </a:r>
            <a:endParaRPr sz="1800">
              <a:solidFill>
                <a:srgbClr val="000000"/>
              </a:solidFill>
              <a:latin typeface="Arimo"/>
              <a:ea typeface="Arimo"/>
              <a:cs typeface="Arimo"/>
              <a:sym typeface="Arim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4"/>
          <p:cNvSpPr txBox="1"/>
          <p:nvPr>
            <p:ph type="title"/>
          </p:nvPr>
        </p:nvSpPr>
        <p:spPr>
          <a:xfrm>
            <a:off x="251520" y="152718"/>
            <a:ext cx="6336704" cy="75600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
              <a:buNone/>
            </a:pPr>
            <a:r>
              <a:rPr lang="pl-PL" sz="2400"/>
              <a:t>INTERPRETATION OF RESULTS</a:t>
            </a:r>
            <a:endParaRPr sz="2400"/>
          </a:p>
        </p:txBody>
      </p:sp>
      <p:sp>
        <p:nvSpPr>
          <p:cNvPr id="245" name="Google Shape;245;p24"/>
          <p:cNvSpPr/>
          <p:nvPr/>
        </p:nvSpPr>
        <p:spPr>
          <a:xfrm>
            <a:off x="251520" y="1426464"/>
            <a:ext cx="8496944" cy="4005071"/>
          </a:xfrm>
          <a:prstGeom prst="rect">
            <a:avLst/>
          </a:prstGeom>
          <a:noFill/>
          <a:ln>
            <a:noFill/>
          </a:ln>
        </p:spPr>
        <p:txBody>
          <a:bodyPr anchorCtr="0" anchor="t" bIns="45700" lIns="91425" spcFirstLastPara="1" rIns="91425" wrap="square" tIns="45700">
            <a:spAutoFit/>
          </a:bodyPr>
          <a:lstStyle/>
          <a:p>
            <a:pPr indent="0" lvl="0" marL="0" marR="0" rtl="0" algn="l">
              <a:lnSpc>
                <a:spcPct val="102222"/>
              </a:lnSpc>
              <a:spcBef>
                <a:spcPts val="0"/>
              </a:spcBef>
              <a:spcAft>
                <a:spcPts val="0"/>
              </a:spcAft>
              <a:buNone/>
            </a:pPr>
            <a:r>
              <a:rPr b="1" lang="pl-PL" sz="1800">
                <a:solidFill>
                  <a:srgbClr val="000000"/>
                </a:solidFill>
                <a:latin typeface="Calibri"/>
                <a:ea typeface="Calibri"/>
                <a:cs typeface="Calibri"/>
                <a:sym typeface="Calibri"/>
              </a:rPr>
              <a:t>D - COMPETITION</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Most often seek to resolve the conflict in its favor. You usually prefer the superiority of your own arguments over those of the other person. Represents the authoritarian approach to conflict resolution. Rather, you take open and confrontational actions to achieve victory. Based on that style you can achieve quick victory, clearly define the position, to defend own interests, but coercion and pressure on student may cause escalation of the problem.</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b="1" lang="pl-PL" sz="1800">
                <a:solidFill>
                  <a:srgbClr val="000000"/>
                </a:solidFill>
                <a:latin typeface="Calibri"/>
                <a:ea typeface="Calibri"/>
                <a:cs typeface="Calibri"/>
                <a:sym typeface="Calibri"/>
              </a:rPr>
              <a:t>Pros: </a:t>
            </a:r>
            <a:r>
              <a:rPr lang="pl-PL" sz="1800">
                <a:solidFill>
                  <a:srgbClr val="000000"/>
                </a:solidFill>
                <a:latin typeface="Calibri"/>
                <a:ea typeface="Calibri"/>
                <a:cs typeface="Calibri"/>
                <a:sym typeface="Calibri"/>
              </a:rPr>
              <a:t>fast and result-oriented.</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b="1" lang="pl-PL" sz="1800">
                <a:solidFill>
                  <a:srgbClr val="000000"/>
                </a:solidFill>
                <a:latin typeface="Calibri"/>
                <a:ea typeface="Calibri"/>
                <a:cs typeface="Calibri"/>
                <a:sym typeface="Calibri"/>
              </a:rPr>
              <a:t>Cons: </a:t>
            </a:r>
            <a:r>
              <a:rPr lang="pl-PL" sz="1800">
                <a:solidFill>
                  <a:srgbClr val="000000"/>
                </a:solidFill>
                <a:latin typeface="Calibri"/>
                <a:ea typeface="Calibri"/>
                <a:cs typeface="Calibri"/>
                <a:sym typeface="Calibri"/>
              </a:rPr>
              <a:t>can cause distrust or hostility.</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Use competition when: </a:t>
            </a:r>
            <a:endParaRPr sz="1800">
              <a:solidFill>
                <a:srgbClr val="000000"/>
              </a:solidFill>
              <a:latin typeface="Helvetica Neue"/>
              <a:ea typeface="Helvetica Neue"/>
              <a:cs typeface="Helvetica Neue"/>
              <a:sym typeface="Helvetica Neue"/>
            </a:endParaRPr>
          </a:p>
          <a:p>
            <a:pPr indent="-342900" lvl="0" marL="342900" marR="0" rtl="0" algn="just">
              <a:lnSpc>
                <a:spcPct val="102222"/>
              </a:lnSpc>
              <a:spcBef>
                <a:spcPts val="665"/>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fast action is required , e.g. in a crisis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important but unpopular matters must be implemented, e.g. tightening discipline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you are sure that you are absolutely right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the other party intentionally uses non- competitive tactics to avoid conflict resolution.       </a:t>
            </a:r>
            <a:endParaRPr sz="1800">
              <a:solidFill>
                <a:srgbClr val="000000"/>
              </a:solidFill>
              <a:latin typeface="Arimo"/>
              <a:ea typeface="Arimo"/>
              <a:cs typeface="Arimo"/>
              <a:sym typeface="Arim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5"/>
          <p:cNvSpPr txBox="1"/>
          <p:nvPr>
            <p:ph type="title"/>
          </p:nvPr>
        </p:nvSpPr>
        <p:spPr>
          <a:xfrm>
            <a:off x="251520" y="152718"/>
            <a:ext cx="6336704" cy="75600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
              <a:buNone/>
            </a:pPr>
            <a:r>
              <a:rPr lang="pl-PL" sz="2400"/>
              <a:t>INTERPRETATION OF RESULTS</a:t>
            </a:r>
            <a:endParaRPr sz="2400"/>
          </a:p>
        </p:txBody>
      </p:sp>
      <p:sp>
        <p:nvSpPr>
          <p:cNvPr id="251" name="Google Shape;251;p25"/>
          <p:cNvSpPr/>
          <p:nvPr/>
        </p:nvSpPr>
        <p:spPr>
          <a:xfrm>
            <a:off x="251520" y="1340768"/>
            <a:ext cx="8496944" cy="5159233"/>
          </a:xfrm>
          <a:prstGeom prst="rect">
            <a:avLst/>
          </a:prstGeom>
          <a:noFill/>
          <a:ln>
            <a:noFill/>
          </a:ln>
        </p:spPr>
        <p:txBody>
          <a:bodyPr anchorCtr="0" anchor="t" bIns="45700" lIns="91425" spcFirstLastPara="1" rIns="91425" wrap="square" tIns="45700">
            <a:spAutoFit/>
          </a:bodyPr>
          <a:lstStyle/>
          <a:p>
            <a:pPr indent="0" lvl="0" marL="0" marR="0" rtl="0" algn="l">
              <a:lnSpc>
                <a:spcPct val="102222"/>
              </a:lnSpc>
              <a:spcBef>
                <a:spcPts val="0"/>
              </a:spcBef>
              <a:spcAft>
                <a:spcPts val="0"/>
              </a:spcAft>
              <a:buNone/>
            </a:pPr>
            <a:r>
              <a:rPr b="1" lang="pl-PL" sz="1800">
                <a:solidFill>
                  <a:srgbClr val="000000"/>
                </a:solidFill>
                <a:latin typeface="Calibri"/>
                <a:ea typeface="Calibri"/>
                <a:cs typeface="Calibri"/>
                <a:sym typeface="Calibri"/>
              </a:rPr>
              <a:t>E - COOPERATION</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Most often in the conflict situations you try to cooperate. With often can positively exploit the situation of conflict . You show openness to criticism and responsibility for your role in the emergence of a conflict, you communicate in a manner that is free of judgments and you are able to adopt the student's perspective. Collaboration enables conflicting parties to reach an optimal understanding and reduces the impact of negative emotions. With this style builds s continued cooperation and strengthens s relationships e. </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b="1" lang="pl-PL" sz="1800">
                <a:solidFill>
                  <a:srgbClr val="000000"/>
                </a:solidFill>
                <a:latin typeface="Calibri"/>
                <a:ea typeface="Calibri"/>
                <a:cs typeface="Calibri"/>
                <a:sym typeface="Calibri"/>
              </a:rPr>
              <a:t>Pros: </a:t>
            </a:r>
            <a:r>
              <a:rPr lang="pl-PL" sz="1800">
                <a:solidFill>
                  <a:srgbClr val="000000"/>
                </a:solidFill>
                <a:latin typeface="Calibri"/>
                <a:ea typeface="Calibri"/>
                <a:cs typeface="Calibri"/>
                <a:sym typeface="Calibri"/>
              </a:rPr>
              <a:t>creates an atmosphere of trust, maintains positive relationships and encourages action.</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b="1" lang="pl-PL" sz="1800">
                <a:solidFill>
                  <a:srgbClr val="000000"/>
                </a:solidFill>
                <a:latin typeface="Calibri"/>
                <a:ea typeface="Calibri"/>
                <a:cs typeface="Calibri"/>
                <a:sym typeface="Calibri"/>
              </a:rPr>
              <a:t>Cons: </a:t>
            </a:r>
            <a:r>
              <a:rPr lang="pl-PL" sz="1800">
                <a:solidFill>
                  <a:srgbClr val="000000"/>
                </a:solidFill>
                <a:latin typeface="Calibri"/>
                <a:ea typeface="Calibri"/>
                <a:cs typeface="Calibri"/>
                <a:sym typeface="Calibri"/>
              </a:rPr>
              <a:t>requires a lot of energy and is time consuming. </a:t>
            </a:r>
            <a:endParaRPr sz="1800">
              <a:solidFill>
                <a:srgbClr val="000000"/>
              </a:solidFill>
              <a:latin typeface="Helvetica Neue"/>
              <a:ea typeface="Helvetica Neue"/>
              <a:cs typeface="Helvetica Neue"/>
              <a:sym typeface="Helvetica Neue"/>
            </a:endParaRPr>
          </a:p>
          <a:p>
            <a:pPr indent="0" lvl="0" marL="0" marR="0" rtl="0" algn="just">
              <a:lnSpc>
                <a:spcPct val="102222"/>
              </a:lnSpc>
              <a:spcBef>
                <a:spcPts val="665"/>
              </a:spcBef>
              <a:spcAft>
                <a:spcPts val="0"/>
              </a:spcAft>
              <a:buNone/>
            </a:pPr>
            <a:r>
              <a:rPr lang="pl-PL" sz="1800">
                <a:solidFill>
                  <a:srgbClr val="000000"/>
                </a:solidFill>
                <a:latin typeface="Calibri"/>
                <a:ea typeface="Calibri"/>
                <a:cs typeface="Calibri"/>
                <a:sym typeface="Calibri"/>
              </a:rPr>
              <a:t>Use interoperability when: </a:t>
            </a:r>
            <a:endParaRPr sz="1800">
              <a:solidFill>
                <a:srgbClr val="000000"/>
              </a:solidFill>
              <a:latin typeface="Helvetica Neue"/>
              <a:ea typeface="Helvetica Neue"/>
              <a:cs typeface="Helvetica Neue"/>
              <a:sym typeface="Helvetica Neue"/>
            </a:endParaRPr>
          </a:p>
          <a:p>
            <a:pPr indent="-342900" lvl="0" marL="342900" marR="0" rtl="0" algn="just">
              <a:lnSpc>
                <a:spcPct val="102222"/>
              </a:lnSpc>
              <a:spcBef>
                <a:spcPts val="665"/>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it is important to find a common solution, and the compromise does not satisfy anyone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the case concerns a group of people and it is important to consider the opinions of other people with a different view of the problem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the goal is to reach agreement through integration of different views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striving to overcome feelings of hostility       </a:t>
            </a:r>
            <a:endParaRPr sz="1800">
              <a:solidFill>
                <a:srgbClr val="000000"/>
              </a:solidFill>
              <a:latin typeface="Arimo"/>
              <a:ea typeface="Arimo"/>
              <a:cs typeface="Arimo"/>
              <a:sym typeface="Arimo"/>
            </a:endParaRPr>
          </a:p>
          <a:p>
            <a:pPr indent="-342900" lvl="0" marL="342900" marR="0" rtl="0" algn="just">
              <a:lnSpc>
                <a:spcPct val="102222"/>
              </a:lnSpc>
              <a:spcBef>
                <a:spcPts val="0"/>
              </a:spcBef>
              <a:spcAft>
                <a:spcPts val="0"/>
              </a:spcAft>
              <a:buClr>
                <a:srgbClr val="000000"/>
              </a:buClr>
              <a:buSzPts val="1800"/>
              <a:buFont typeface="Arial"/>
              <a:buChar char="✓"/>
            </a:pPr>
            <a:r>
              <a:rPr lang="pl-PL" sz="1800">
                <a:solidFill>
                  <a:srgbClr val="000000"/>
                </a:solidFill>
                <a:latin typeface="Calibri"/>
                <a:ea typeface="Calibri"/>
                <a:cs typeface="Calibri"/>
                <a:sym typeface="Calibri"/>
              </a:rPr>
              <a:t>the goal is to learn objectivity, because by verifying our own views, we try to understand the point of view of others.</a:t>
            </a:r>
            <a:endParaRPr sz="1800">
              <a:solidFill>
                <a:srgbClr val="000000"/>
              </a:solidFill>
              <a:latin typeface="Arimo"/>
              <a:ea typeface="Arimo"/>
              <a:cs typeface="Arimo"/>
              <a:sym typeface="Arim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6"/>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2800"/>
              <a:buFont typeface="Calibri"/>
              <a:buNone/>
            </a:pPr>
            <a:r>
              <a:rPr b="1" lang="pl-PL" sz="2800">
                <a:latin typeface="Calibri"/>
                <a:ea typeface="Calibri"/>
                <a:cs typeface="Calibri"/>
                <a:sym typeface="Calibri"/>
              </a:rPr>
              <a:t>STAGES OF BUILDING A STRATEGY FOR WORKING WITH  STUDENT WITH SELF-INJURIOUS BEHAVIOR</a:t>
            </a:r>
            <a:br>
              <a:rPr lang="pl-PL" sz="2800"/>
            </a:br>
            <a:endParaRPr sz="2800">
              <a:solidFill>
                <a:srgbClr val="08A5EF"/>
              </a:solidFill>
              <a:latin typeface="Calibri"/>
              <a:ea typeface="Calibri"/>
              <a:cs typeface="Calibri"/>
              <a:sym typeface="Calibri"/>
            </a:endParaRPr>
          </a:p>
        </p:txBody>
      </p:sp>
      <p:sp>
        <p:nvSpPr>
          <p:cNvPr id="258" name="Google Shape;258;p26"/>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pl-PL"/>
              <a:t> </a:t>
            </a:r>
            <a:endParaRPr/>
          </a:p>
        </p:txBody>
      </p:sp>
      <p:pic>
        <p:nvPicPr>
          <p:cNvPr id="259" name="Google Shape;259;p26"/>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260" name="Google Shape;260;p26"/>
          <p:cNvSpPr/>
          <p:nvPr/>
        </p:nvSpPr>
        <p:spPr>
          <a:xfrm>
            <a:off x="214282" y="785795"/>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l-PL" sz="1400">
                <a:solidFill>
                  <a:schemeClr val="dk1"/>
                </a:solidFill>
                <a:latin typeface="Arial"/>
                <a:ea typeface="Arial"/>
                <a:cs typeface="Arial"/>
                <a:sym typeface="Arial"/>
              </a:rPr>
              <a:t>ERASMUS + 2019-1-PL01- KA201-06486</a:t>
            </a:r>
            <a:endParaRPr sz="1050">
              <a:solidFill>
                <a:schemeClr val="dk2"/>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7"/>
          <p:cNvSpPr txBox="1"/>
          <p:nvPr>
            <p:ph type="title"/>
          </p:nvPr>
        </p:nvSpPr>
        <p:spPr>
          <a:xfrm>
            <a:off x="457200" y="152718"/>
            <a:ext cx="5791200" cy="90001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800"/>
              <a:buFont typeface="Arial "/>
              <a:buNone/>
            </a:pPr>
            <a:r>
              <a:rPr lang="pl-PL" sz="2800"/>
              <a:t>INTRODUCTION</a:t>
            </a:r>
            <a:endParaRPr sz="2800"/>
          </a:p>
        </p:txBody>
      </p:sp>
      <p:sp>
        <p:nvSpPr>
          <p:cNvPr id="266" name="Google Shape;266;p27"/>
          <p:cNvSpPr txBox="1"/>
          <p:nvPr>
            <p:ph idx="1" type="body"/>
          </p:nvPr>
        </p:nvSpPr>
        <p:spPr>
          <a:xfrm>
            <a:off x="107504" y="1196752"/>
            <a:ext cx="8712968" cy="554461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400"/>
              <a:buNone/>
            </a:pPr>
            <a:r>
              <a:rPr b="0" lang="pl-PL" sz="1400"/>
              <a:t>Self-mutilation (self-mutilation, self-injury, self-harm) are a difficult phenomenon to clearly classify. They are most often defined as intentional, non-life threatening and socially unacceptable damage or distortion of the body. Self-harm usually takes the form of a defense mechanism in a psychologically difficult situation. They perform the following functions:</a:t>
            </a:r>
            <a:endParaRPr b="0" sz="1400"/>
          </a:p>
          <a:p>
            <a:pPr indent="-88900" lvl="0" marL="0" rtl="0" algn="l">
              <a:spcBef>
                <a:spcPts val="880"/>
              </a:spcBef>
              <a:spcAft>
                <a:spcPts val="0"/>
              </a:spcAft>
              <a:buClr>
                <a:schemeClr val="dk1"/>
              </a:buClr>
              <a:buSzPts val="1400"/>
              <a:buFont typeface="Noto Sans Symbols"/>
              <a:buChar char="✔"/>
            </a:pPr>
            <a:r>
              <a:rPr b="0" lang="pl-PL" sz="1400"/>
              <a:t>Functions related to coping and survival: regulation of tension and anxiety, coping with anger.</a:t>
            </a:r>
            <a:endParaRPr b="0" sz="1400"/>
          </a:p>
          <a:p>
            <a:pPr indent="-88900" lvl="0" marL="0" rtl="0" algn="l">
              <a:spcBef>
                <a:spcPts val="880"/>
              </a:spcBef>
              <a:spcAft>
                <a:spcPts val="0"/>
              </a:spcAft>
              <a:buClr>
                <a:schemeClr val="dk1"/>
              </a:buClr>
              <a:buSzPts val="1400"/>
              <a:buFont typeface="Noto Sans Symbols"/>
              <a:buChar char="✔"/>
            </a:pPr>
            <a:r>
              <a:rPr b="0" lang="pl-PL" sz="1400"/>
              <a:t>Self-related functions: raising a sense of autonomy and control, increasing a sense of contact with reality.</a:t>
            </a:r>
            <a:endParaRPr b="0" sz="1400"/>
          </a:p>
          <a:p>
            <a:pPr indent="-88900" lvl="0" marL="0" rtl="0" algn="l">
              <a:spcBef>
                <a:spcPts val="880"/>
              </a:spcBef>
              <a:spcAft>
                <a:spcPts val="0"/>
              </a:spcAft>
              <a:buClr>
                <a:schemeClr val="dk1"/>
              </a:buClr>
              <a:buSzPts val="1400"/>
              <a:buFont typeface="Noto Sans Symbols"/>
              <a:buChar char="✔"/>
            </a:pPr>
            <a:r>
              <a:rPr b="0" lang="pl-PL" sz="1400"/>
              <a:t>Functions related to dealing with traumatic experiences: re-experiencing trauma again, symbolically, reminding others about injuries.</a:t>
            </a:r>
            <a:endParaRPr b="0" sz="1400"/>
          </a:p>
          <a:p>
            <a:pPr indent="-88900" lvl="0" marL="0" rtl="0" algn="l">
              <a:spcBef>
                <a:spcPts val="880"/>
              </a:spcBef>
              <a:spcAft>
                <a:spcPts val="0"/>
              </a:spcAft>
              <a:buClr>
                <a:schemeClr val="dk1"/>
              </a:buClr>
              <a:buSzPts val="1400"/>
              <a:buFont typeface="Noto Sans Symbols"/>
              <a:buChar char="✔"/>
            </a:pPr>
            <a:r>
              <a:rPr b="0" lang="pl-PL" sz="1400"/>
              <a:t>Features related to self-punishment: self-punishment, especially for unapproved sexual impulses, punishment of others, including persecutors, cleansing.</a:t>
            </a:r>
            <a:endParaRPr b="0" sz="1400"/>
          </a:p>
          <a:p>
            <a:pPr indent="-88900" lvl="0" marL="0" rtl="0" algn="l">
              <a:spcBef>
                <a:spcPts val="880"/>
              </a:spcBef>
              <a:spcAft>
                <a:spcPts val="0"/>
              </a:spcAft>
              <a:buClr>
                <a:schemeClr val="dk1"/>
              </a:buClr>
              <a:buSzPts val="1400"/>
              <a:buFont typeface="Noto Sans Symbols"/>
              <a:buChar char="✔"/>
            </a:pPr>
            <a:r>
              <a:rPr b="0" lang="pl-PL" sz="1400"/>
              <a:t>Features related to relationships with other people: communication, punishing others, influencing the behavior of others.</a:t>
            </a:r>
            <a:endParaRPr b="0" sz="1400"/>
          </a:p>
          <a:p>
            <a:pPr indent="0" lvl="0" marL="0" rtl="0" algn="l">
              <a:spcBef>
                <a:spcPts val="880"/>
              </a:spcBef>
              <a:spcAft>
                <a:spcPts val="0"/>
              </a:spcAft>
              <a:buClr>
                <a:schemeClr val="dk1"/>
              </a:buClr>
              <a:buSzPts val="1400"/>
              <a:buNone/>
            </a:pPr>
            <a:r>
              <a:rPr b="0" lang="pl-PL" sz="1400"/>
              <a:t> There are two types of self-harm: </a:t>
            </a:r>
            <a:endParaRPr/>
          </a:p>
          <a:p>
            <a:pPr indent="-88900" lvl="0" marL="0" rtl="0" algn="l">
              <a:spcBef>
                <a:spcPts val="880"/>
              </a:spcBef>
              <a:spcAft>
                <a:spcPts val="0"/>
              </a:spcAft>
              <a:buClr>
                <a:schemeClr val="dk1"/>
              </a:buClr>
              <a:buSzPts val="1400"/>
              <a:buFont typeface="Noto Sans Symbols"/>
              <a:buChar char="❑"/>
            </a:pPr>
            <a:r>
              <a:rPr b="0" lang="pl-PL" sz="1400"/>
              <a:t>episodic, which are an expression of periodically experienced difficulties or a response to the crisis</a:t>
            </a:r>
            <a:endParaRPr b="0" sz="1400"/>
          </a:p>
          <a:p>
            <a:pPr indent="-88900" lvl="0" marL="0" rtl="0" algn="l">
              <a:spcBef>
                <a:spcPts val="880"/>
              </a:spcBef>
              <a:spcAft>
                <a:spcPts val="0"/>
              </a:spcAft>
              <a:buClr>
                <a:schemeClr val="dk1"/>
              </a:buClr>
              <a:buSzPts val="1400"/>
              <a:buFont typeface="Noto Sans Symbols"/>
              <a:buChar char="❑"/>
            </a:pPr>
            <a:r>
              <a:rPr b="0" lang="pl-PL" sz="1400"/>
              <a:t>chronic, which are a fixed way of dealing with the tensions experienced</a:t>
            </a:r>
            <a:endParaRPr b="0" sz="1400"/>
          </a:p>
          <a:p>
            <a:pPr indent="0" lvl="0" marL="0" rtl="0" algn="l">
              <a:spcBef>
                <a:spcPts val="880"/>
              </a:spcBef>
              <a:spcAft>
                <a:spcPts val="0"/>
              </a:spcAft>
              <a:buClr>
                <a:schemeClr val="dk1"/>
              </a:buClr>
              <a:buSzPts val="1400"/>
              <a:buNone/>
            </a:pPr>
            <a:r>
              <a:rPr b="0" lang="pl-PL" sz="1400"/>
              <a:t>Self-harm mainly concerns adolescents and young adults (approx. 13-42%), and their prevalence decreases with age (approx. 4-6% adults). Symptoms usually appear between 12 and 14 years of age. Behaviors are undertaken at the initiative of an adolescent or under the influence of suggestions from the environment, and their average duration is about 2 years.</a:t>
            </a:r>
            <a:endParaRPr b="0" sz="14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000"/>
              <a:buFont typeface="Arial "/>
              <a:buNone/>
            </a:pPr>
            <a:r>
              <a:rPr lang="pl-PL" sz="2000"/>
              <a:t>SYMPTOMS OF SELF-INJURIOUS BEHAVIOR</a:t>
            </a:r>
            <a:br>
              <a:rPr lang="pl-PL"/>
            </a:br>
            <a:endParaRPr/>
          </a:p>
        </p:txBody>
      </p:sp>
      <p:sp>
        <p:nvSpPr>
          <p:cNvPr id="272" name="Google Shape;272;p28"/>
          <p:cNvSpPr txBox="1"/>
          <p:nvPr>
            <p:ph idx="1" type="body"/>
          </p:nvPr>
        </p:nvSpPr>
        <p:spPr>
          <a:xfrm>
            <a:off x="457200" y="1268760"/>
            <a:ext cx="8435280" cy="5400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pl-PL"/>
              <a:t>Behavioral warning signals:</a:t>
            </a:r>
            <a:endParaRPr/>
          </a:p>
          <a:p>
            <a:pPr indent="-342900" lvl="0" marL="342900" rtl="0" algn="l">
              <a:spcBef>
                <a:spcPts val="1000"/>
              </a:spcBef>
              <a:spcAft>
                <a:spcPts val="0"/>
              </a:spcAft>
              <a:buClr>
                <a:schemeClr val="dk1"/>
              </a:buClr>
              <a:buSzPts val="2000"/>
              <a:buFont typeface="Noto Sans Symbols"/>
              <a:buChar char="⮚"/>
            </a:pPr>
            <a:r>
              <a:rPr b="0" lang="pl-PL"/>
              <a:t>scars, scratches, cuts, bruises of unknown origin</a:t>
            </a:r>
            <a:endParaRPr b="0"/>
          </a:p>
          <a:p>
            <a:pPr indent="-342900" lvl="0" marL="342900" rtl="0" algn="l">
              <a:spcBef>
                <a:spcPts val="1000"/>
              </a:spcBef>
              <a:spcAft>
                <a:spcPts val="0"/>
              </a:spcAft>
              <a:buClr>
                <a:schemeClr val="dk1"/>
              </a:buClr>
              <a:buSzPts val="2000"/>
              <a:buFont typeface="Noto Sans Symbols"/>
              <a:buChar char="⮚"/>
            </a:pPr>
            <a:r>
              <a:rPr b="0" lang="pl-PL"/>
              <a:t>bloodstains on clothing</a:t>
            </a:r>
            <a:endParaRPr b="0"/>
          </a:p>
          <a:p>
            <a:pPr indent="-342900" lvl="0" marL="342900" rtl="0" algn="l">
              <a:spcBef>
                <a:spcPts val="1000"/>
              </a:spcBef>
              <a:spcAft>
                <a:spcPts val="0"/>
              </a:spcAft>
              <a:buClr>
                <a:schemeClr val="dk1"/>
              </a:buClr>
              <a:buSzPts val="2000"/>
              <a:buFont typeface="Noto Sans Symbols"/>
              <a:buChar char="⮚"/>
            </a:pPr>
            <a:r>
              <a:rPr b="0" lang="pl-PL"/>
              <a:t>numerous, frequent dressings</a:t>
            </a:r>
            <a:endParaRPr b="0"/>
          </a:p>
          <a:p>
            <a:pPr indent="-342900" lvl="0" marL="342900" rtl="0" algn="l">
              <a:spcBef>
                <a:spcPts val="1000"/>
              </a:spcBef>
              <a:spcAft>
                <a:spcPts val="0"/>
              </a:spcAft>
              <a:buClr>
                <a:schemeClr val="dk1"/>
              </a:buClr>
              <a:buSzPts val="2000"/>
              <a:buFont typeface="Noto Sans Symbols"/>
              <a:buChar char="⮚"/>
            </a:pPr>
            <a:r>
              <a:rPr b="0" lang="pl-PL"/>
              <a:t>wearing inadequate clothes with long sleeves, legs that can hide wounds</a:t>
            </a:r>
            <a:endParaRPr b="0"/>
          </a:p>
          <a:p>
            <a:pPr indent="-342900" lvl="0" marL="342900" rtl="0" algn="l">
              <a:spcBef>
                <a:spcPts val="1000"/>
              </a:spcBef>
              <a:spcAft>
                <a:spcPts val="0"/>
              </a:spcAft>
              <a:buClr>
                <a:schemeClr val="dk1"/>
              </a:buClr>
              <a:buSzPts val="2000"/>
              <a:buFont typeface="Noto Sans Symbols"/>
              <a:buChar char="⮚"/>
            </a:pPr>
            <a:r>
              <a:rPr b="0" lang="pl-PL"/>
              <a:t>avoiding activity during which wounds, scars (PE, pool) may be exposed</a:t>
            </a:r>
            <a:endParaRPr b="0"/>
          </a:p>
          <a:p>
            <a:pPr indent="-342900" lvl="0" marL="342900" rtl="0" algn="l">
              <a:spcBef>
                <a:spcPts val="1000"/>
              </a:spcBef>
              <a:spcAft>
                <a:spcPts val="0"/>
              </a:spcAft>
              <a:buClr>
                <a:schemeClr val="dk1"/>
              </a:buClr>
              <a:buSzPts val="2000"/>
              <a:buFont typeface="Noto Sans Symbols"/>
              <a:buChar char="⮚"/>
            </a:pPr>
            <a:r>
              <a:rPr b="0" lang="pl-PL"/>
              <a:t>carrying sharp tools (razor blades, scissors, safety pins, drawing pins)</a:t>
            </a:r>
            <a:endParaRPr b="0"/>
          </a:p>
          <a:p>
            <a:pPr indent="-342900" lvl="0" marL="342900" rtl="0" algn="l">
              <a:spcBef>
                <a:spcPts val="1000"/>
              </a:spcBef>
              <a:spcAft>
                <a:spcPts val="0"/>
              </a:spcAft>
              <a:buClr>
                <a:schemeClr val="dk1"/>
              </a:buClr>
              <a:buSzPts val="2000"/>
              <a:buFont typeface="Noto Sans Symbols"/>
              <a:buChar char="⮚"/>
            </a:pPr>
            <a:r>
              <a:rPr b="0" lang="pl-PL"/>
              <a:t>spending a long time in the toilet, secluded places</a:t>
            </a:r>
            <a:endParaRPr b="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9"/>
          <p:cNvSpPr txBox="1"/>
          <p:nvPr>
            <p:ph type="title"/>
          </p:nvPr>
        </p:nvSpPr>
        <p:spPr>
          <a:xfrm>
            <a:off x="457200" y="152718"/>
            <a:ext cx="5791200" cy="90001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200"/>
              <a:buFont typeface="Arial "/>
              <a:buNone/>
            </a:pPr>
            <a:r>
              <a:rPr lang="pl-PL" sz="2200"/>
              <a:t>CAUSES OF SELF-INJURIOUS BEHAVIOR</a:t>
            </a:r>
            <a:endParaRPr/>
          </a:p>
        </p:txBody>
      </p:sp>
      <p:sp>
        <p:nvSpPr>
          <p:cNvPr id="278" name="Google Shape;278;p29"/>
          <p:cNvSpPr txBox="1"/>
          <p:nvPr>
            <p:ph idx="1" type="body"/>
          </p:nvPr>
        </p:nvSpPr>
        <p:spPr>
          <a:xfrm>
            <a:off x="457200" y="1340768"/>
            <a:ext cx="7620000" cy="5184576"/>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0"/>
              </a:spcBef>
              <a:spcAft>
                <a:spcPts val="0"/>
              </a:spcAft>
              <a:buClr>
                <a:schemeClr val="dk1"/>
              </a:buClr>
              <a:buSzPct val="100000"/>
              <a:buNone/>
            </a:pPr>
            <a:r>
              <a:rPr lang="pl-PL"/>
              <a:t>Causes in the environment:</a:t>
            </a:r>
            <a:endParaRPr/>
          </a:p>
          <a:p>
            <a:pPr indent="-342900" lvl="0" marL="342900" rtl="0" algn="l">
              <a:spcBef>
                <a:spcPts val="940"/>
              </a:spcBef>
              <a:spcAft>
                <a:spcPts val="0"/>
              </a:spcAft>
              <a:buClr>
                <a:schemeClr val="dk1"/>
              </a:buClr>
              <a:buSzPct val="100000"/>
              <a:buFont typeface="Noto Sans Symbols"/>
              <a:buChar char="⮚"/>
            </a:pPr>
            <a:r>
              <a:rPr b="0" lang="pl-PL"/>
              <a:t>childhood trauma</a:t>
            </a:r>
            <a:endParaRPr b="0"/>
          </a:p>
          <a:p>
            <a:pPr indent="-342900" lvl="0" marL="342900" rtl="0" algn="l">
              <a:spcBef>
                <a:spcPts val="940"/>
              </a:spcBef>
              <a:spcAft>
                <a:spcPts val="0"/>
              </a:spcAft>
              <a:buClr>
                <a:schemeClr val="dk1"/>
              </a:buClr>
              <a:buSzPct val="100000"/>
              <a:buFont typeface="Noto Sans Symbols"/>
              <a:buChar char="⮚"/>
            </a:pPr>
            <a:r>
              <a:rPr b="0" lang="pl-PL"/>
              <a:t>physical violence</a:t>
            </a:r>
            <a:endParaRPr b="0"/>
          </a:p>
          <a:p>
            <a:pPr indent="-342900" lvl="0" marL="342900" rtl="0" algn="l">
              <a:spcBef>
                <a:spcPts val="940"/>
              </a:spcBef>
              <a:spcAft>
                <a:spcPts val="0"/>
              </a:spcAft>
              <a:buClr>
                <a:schemeClr val="dk1"/>
              </a:buClr>
              <a:buSzPct val="100000"/>
              <a:buFont typeface="Noto Sans Symbols"/>
              <a:buChar char="⮚"/>
            </a:pPr>
            <a:r>
              <a:rPr b="0" lang="pl-PL"/>
              <a:t>sexual violence</a:t>
            </a:r>
            <a:endParaRPr b="0"/>
          </a:p>
          <a:p>
            <a:pPr indent="-342900" lvl="0" marL="342900" rtl="0" algn="l">
              <a:spcBef>
                <a:spcPts val="940"/>
              </a:spcBef>
              <a:spcAft>
                <a:spcPts val="0"/>
              </a:spcAft>
              <a:buClr>
                <a:schemeClr val="dk1"/>
              </a:buClr>
              <a:buSzPct val="100000"/>
              <a:buFont typeface="Noto Sans Symbols"/>
              <a:buChar char="⮚"/>
            </a:pPr>
            <a:r>
              <a:rPr b="0" lang="pl-PL"/>
              <a:t>neglect</a:t>
            </a:r>
            <a:endParaRPr b="0"/>
          </a:p>
          <a:p>
            <a:pPr indent="-342900" lvl="0" marL="342900" rtl="0" algn="l">
              <a:spcBef>
                <a:spcPts val="940"/>
              </a:spcBef>
              <a:spcAft>
                <a:spcPts val="0"/>
              </a:spcAft>
              <a:buClr>
                <a:schemeClr val="dk1"/>
              </a:buClr>
              <a:buSzPct val="100000"/>
              <a:buFont typeface="Noto Sans Symbols"/>
              <a:buChar char="⮚"/>
            </a:pPr>
            <a:r>
              <a:rPr b="0" lang="pl-PL"/>
              <a:t>toxic style of relationships</a:t>
            </a:r>
            <a:endParaRPr b="0"/>
          </a:p>
          <a:p>
            <a:pPr indent="-342900" lvl="0" marL="342900" rtl="0" algn="l">
              <a:spcBef>
                <a:spcPts val="940"/>
              </a:spcBef>
              <a:spcAft>
                <a:spcPts val="0"/>
              </a:spcAft>
              <a:buClr>
                <a:schemeClr val="dk1"/>
              </a:buClr>
              <a:buSzPct val="100000"/>
              <a:buFont typeface="Noto Sans Symbols"/>
              <a:buChar char="⮚"/>
            </a:pPr>
            <a:r>
              <a:rPr b="0" lang="pl-PL"/>
              <a:t>separation, loss</a:t>
            </a:r>
            <a:endParaRPr/>
          </a:p>
          <a:p>
            <a:pPr indent="0" lvl="0" marL="0" rtl="0" algn="l">
              <a:spcBef>
                <a:spcPts val="940"/>
              </a:spcBef>
              <a:spcAft>
                <a:spcPts val="0"/>
              </a:spcAft>
              <a:buClr>
                <a:schemeClr val="dk1"/>
              </a:buClr>
              <a:buSzPct val="100000"/>
              <a:buNone/>
            </a:pPr>
            <a:r>
              <a:rPr lang="pl-PL"/>
              <a:t>Causes inherent in the person:</a:t>
            </a:r>
            <a:endParaRPr/>
          </a:p>
          <a:p>
            <a:pPr indent="-342900" lvl="0" marL="342900" rtl="0" algn="l">
              <a:spcBef>
                <a:spcPts val="940"/>
              </a:spcBef>
              <a:spcAft>
                <a:spcPts val="0"/>
              </a:spcAft>
              <a:buClr>
                <a:schemeClr val="dk1"/>
              </a:buClr>
              <a:buSzPct val="100000"/>
              <a:buFont typeface="Noto Sans Symbols"/>
              <a:buChar char="⮚"/>
            </a:pPr>
            <a:r>
              <a:rPr b="0" lang="pl-PL"/>
              <a:t>regulation and control of emotions</a:t>
            </a:r>
            <a:endParaRPr b="0"/>
          </a:p>
          <a:p>
            <a:pPr indent="-342900" lvl="0" marL="342900" rtl="0" algn="l">
              <a:spcBef>
                <a:spcPts val="940"/>
              </a:spcBef>
              <a:spcAft>
                <a:spcPts val="0"/>
              </a:spcAft>
              <a:buClr>
                <a:schemeClr val="dk1"/>
              </a:buClr>
              <a:buSzPct val="100000"/>
              <a:buFont typeface="Noto Sans Symbols"/>
              <a:buChar char="⮚"/>
            </a:pPr>
            <a:r>
              <a:rPr b="0" lang="pl-PL"/>
              <a:t>self-esteem</a:t>
            </a:r>
            <a:endParaRPr b="0"/>
          </a:p>
          <a:p>
            <a:pPr indent="-342900" lvl="0" marL="342900" rtl="0" algn="l">
              <a:spcBef>
                <a:spcPts val="940"/>
              </a:spcBef>
              <a:spcAft>
                <a:spcPts val="0"/>
              </a:spcAft>
              <a:buClr>
                <a:schemeClr val="dk1"/>
              </a:buClr>
              <a:buSzPct val="100000"/>
              <a:buFont typeface="Noto Sans Symbols"/>
              <a:buChar char="⮚"/>
            </a:pPr>
            <a:r>
              <a:rPr b="0" lang="pl-PL"/>
              <a:t>attitude to own body</a:t>
            </a:r>
            <a:endParaRPr b="0"/>
          </a:p>
          <a:p>
            <a:pPr indent="-342900" lvl="0" marL="342900" rtl="0" algn="l">
              <a:spcBef>
                <a:spcPts val="940"/>
              </a:spcBef>
              <a:spcAft>
                <a:spcPts val="0"/>
              </a:spcAft>
              <a:buClr>
                <a:schemeClr val="dk1"/>
              </a:buClr>
              <a:buSzPct val="100000"/>
              <a:buFont typeface="Noto Sans Symbols"/>
              <a:buChar char="⮚"/>
            </a:pPr>
            <a:r>
              <a:rPr b="0" lang="pl-PL"/>
              <a:t>dissociative tendencies</a:t>
            </a:r>
            <a:endParaRPr b="0"/>
          </a:p>
          <a:p>
            <a:pPr indent="-342900" lvl="0" marL="342900" rtl="0" algn="l">
              <a:spcBef>
                <a:spcPts val="940"/>
              </a:spcBef>
              <a:spcAft>
                <a:spcPts val="0"/>
              </a:spcAft>
              <a:buClr>
                <a:schemeClr val="dk1"/>
              </a:buClr>
              <a:buSzPct val="100000"/>
              <a:buFont typeface="Noto Sans Symbols"/>
              <a:buChar char="⮚"/>
            </a:pPr>
            <a:r>
              <a:rPr b="0" lang="pl-PL"/>
              <a:t>cognitive schemes</a:t>
            </a:r>
            <a:endParaRPr b="0"/>
          </a:p>
          <a:p>
            <a:pPr indent="-342900" lvl="0" marL="342900" rtl="0" algn="l">
              <a:spcBef>
                <a:spcPts val="940"/>
              </a:spcBef>
              <a:spcAft>
                <a:spcPts val="0"/>
              </a:spcAft>
              <a:buClr>
                <a:schemeClr val="dk1"/>
              </a:buClr>
              <a:buSzPct val="100000"/>
              <a:buFont typeface="Noto Sans Symbols"/>
              <a:buChar char="⮚"/>
            </a:pPr>
            <a:r>
              <a:rPr b="0" lang="pl-PL"/>
              <a:t>occurrence of an abnormal personality structure</a:t>
            </a:r>
            <a:endParaRPr b="0"/>
          </a:p>
          <a:p>
            <a:pPr indent="-342900" lvl="0" marL="342900" rtl="0" algn="l">
              <a:spcBef>
                <a:spcPts val="940"/>
              </a:spcBef>
              <a:spcAft>
                <a:spcPts val="0"/>
              </a:spcAft>
              <a:buClr>
                <a:schemeClr val="dk1"/>
              </a:buClr>
              <a:buSzPct val="100000"/>
              <a:buFont typeface="Noto Sans Symbols"/>
              <a:buChar char="⮚"/>
            </a:pPr>
            <a:r>
              <a:rPr b="0" lang="pl-PL"/>
              <a:t>presence of mental disorders.</a:t>
            </a:r>
            <a:endParaRPr b="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457200" y="152718"/>
            <a:ext cx="5791200" cy="90001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800"/>
              <a:buFont typeface="Calibri"/>
              <a:buNone/>
            </a:pPr>
            <a:br>
              <a:rPr lang="pl-PL" sz="2800">
                <a:latin typeface="Calibri"/>
                <a:ea typeface="Calibri"/>
                <a:cs typeface="Calibri"/>
                <a:sym typeface="Calibri"/>
              </a:rPr>
            </a:br>
            <a:r>
              <a:rPr lang="pl-PL" sz="2400"/>
              <a:t>INTRODUCTION</a:t>
            </a:r>
            <a:endParaRPr sz="2800">
              <a:latin typeface="Calibri"/>
              <a:ea typeface="Calibri"/>
              <a:cs typeface="Calibri"/>
              <a:sym typeface="Calibri"/>
            </a:endParaRPr>
          </a:p>
        </p:txBody>
      </p:sp>
      <p:sp>
        <p:nvSpPr>
          <p:cNvPr id="112" name="Google Shape;112;p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spcBef>
                <a:spcPts val="0"/>
              </a:spcBef>
              <a:spcAft>
                <a:spcPts val="0"/>
              </a:spcAft>
              <a:buClr>
                <a:schemeClr val="dk1"/>
              </a:buClr>
              <a:buSzPct val="100000"/>
              <a:buNone/>
            </a:pPr>
            <a:r>
              <a:rPr b="0" lang="pl-PL"/>
              <a:t>Depressive syndrome is a long-term, harmful and serious condition characterized by excessive mood depression and other psychological, behavioral and physical symptoms.</a:t>
            </a:r>
            <a:endParaRPr/>
          </a:p>
          <a:p>
            <a:pPr indent="0" lvl="0" marL="0" rtl="0" algn="l">
              <a:spcBef>
                <a:spcPts val="970"/>
              </a:spcBef>
              <a:spcAft>
                <a:spcPts val="0"/>
              </a:spcAft>
              <a:buClr>
                <a:schemeClr val="dk1"/>
              </a:buClr>
              <a:buSzPct val="100000"/>
              <a:buNone/>
            </a:pPr>
            <a:r>
              <a:rPr b="0" lang="pl-PL"/>
              <a:t>About 20-25% of adolescents suffer from clinical depression.</a:t>
            </a:r>
            <a:endParaRPr/>
          </a:p>
          <a:p>
            <a:pPr indent="0" lvl="0" marL="0" rtl="0" algn="l">
              <a:spcBef>
                <a:spcPts val="970"/>
              </a:spcBef>
              <a:spcAft>
                <a:spcPts val="0"/>
              </a:spcAft>
              <a:buClr>
                <a:schemeClr val="dk1"/>
              </a:buClr>
              <a:buSzPct val="100000"/>
              <a:buNone/>
            </a:pPr>
            <a:r>
              <a:rPr b="0" lang="pl-PL"/>
              <a:t>In adolescence, twice as many girls as boys suffer from depression. Depressed girls are more likely to have anxiety, while boys have behavioral disorders and ADHD.</a:t>
            </a:r>
            <a:endParaRPr/>
          </a:p>
          <a:p>
            <a:pPr indent="0" lvl="0" marL="0" rtl="0" algn="l">
              <a:spcBef>
                <a:spcPts val="970"/>
              </a:spcBef>
              <a:spcAft>
                <a:spcPts val="0"/>
              </a:spcAft>
              <a:buClr>
                <a:schemeClr val="dk1"/>
              </a:buClr>
              <a:buSzPct val="100000"/>
              <a:buNone/>
            </a:pPr>
            <a:r>
              <a:rPr b="0" lang="pl-PL"/>
              <a:t>An increasing tendency is observed for depressive disorders among young people.</a:t>
            </a:r>
            <a:endParaRPr/>
          </a:p>
          <a:p>
            <a:pPr indent="0" lvl="0" marL="0" rtl="0" algn="l">
              <a:spcBef>
                <a:spcPts val="970"/>
              </a:spcBef>
              <a:spcAft>
                <a:spcPts val="0"/>
              </a:spcAft>
              <a:buClr>
                <a:schemeClr val="dk1"/>
              </a:buClr>
              <a:buSzPct val="100000"/>
              <a:buNone/>
            </a:pPr>
            <a:r>
              <a:rPr b="0" lang="pl-PL"/>
              <a:t>The increase in cases of depression during puberty is associated with both the influence of hormonal factors and stress resulting from the pressure of adapting to peer expectations.</a:t>
            </a:r>
            <a:endParaRPr/>
          </a:p>
          <a:p>
            <a:pPr indent="0" lvl="0" marL="0" rtl="0" algn="l">
              <a:spcBef>
                <a:spcPts val="970"/>
              </a:spcBef>
              <a:spcAft>
                <a:spcPts val="0"/>
              </a:spcAft>
              <a:buClr>
                <a:schemeClr val="dk1"/>
              </a:buClr>
              <a:buSzPct val="100000"/>
              <a:buNone/>
            </a:pPr>
            <a:r>
              <a:rPr b="0" lang="pl-PL"/>
              <a:t>An attentive teacher should be a person who will notice students' problems and take appropriate action.</a:t>
            </a:r>
            <a:endParaRPr b="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0"/>
          <p:cNvSpPr txBox="1"/>
          <p:nvPr>
            <p:ph type="title"/>
          </p:nvPr>
        </p:nvSpPr>
        <p:spPr>
          <a:xfrm>
            <a:off x="457200" y="152718"/>
            <a:ext cx="6203032" cy="1116042"/>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000"/>
              <a:buFont typeface="Arial "/>
              <a:buNone/>
            </a:pPr>
            <a:r>
              <a:rPr lang="pl-PL" sz="2000"/>
              <a:t>CONSEQUENCES OF SELF-INJURIOUS BEHAVIOR</a:t>
            </a:r>
            <a:endParaRPr sz="2000"/>
          </a:p>
        </p:txBody>
      </p:sp>
      <p:sp>
        <p:nvSpPr>
          <p:cNvPr id="284" name="Google Shape;284;p30"/>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127000" lvl="0" marL="0" rtl="0" algn="l">
              <a:spcBef>
                <a:spcPts val="0"/>
              </a:spcBef>
              <a:spcAft>
                <a:spcPts val="0"/>
              </a:spcAft>
              <a:buClr>
                <a:schemeClr val="dk1"/>
              </a:buClr>
              <a:buSzPts val="2000"/>
              <a:buFont typeface="Noto Sans Symbols"/>
              <a:buChar char="⮚"/>
            </a:pPr>
            <a:r>
              <a:rPr b="0" lang="pl-PL"/>
              <a:t> addiction (endorphins cause euphoria)</a:t>
            </a:r>
            <a:endParaRPr/>
          </a:p>
          <a:p>
            <a:pPr indent="-127000" lvl="0" marL="0" rtl="0" algn="l">
              <a:spcBef>
                <a:spcPts val="1000"/>
              </a:spcBef>
              <a:spcAft>
                <a:spcPts val="0"/>
              </a:spcAft>
              <a:buClr>
                <a:schemeClr val="dk1"/>
              </a:buClr>
              <a:buSzPts val="2000"/>
              <a:buFont typeface="Noto Sans Symbols"/>
              <a:buChar char="⮚"/>
            </a:pPr>
            <a:r>
              <a:rPr b="0" lang="pl-PL"/>
              <a:t> wounds, scars</a:t>
            </a:r>
            <a:endParaRPr/>
          </a:p>
          <a:p>
            <a:pPr indent="-127000" lvl="0" marL="0" rtl="0" algn="l">
              <a:spcBef>
                <a:spcPts val="1000"/>
              </a:spcBef>
              <a:spcAft>
                <a:spcPts val="0"/>
              </a:spcAft>
              <a:buClr>
                <a:schemeClr val="dk1"/>
              </a:buClr>
              <a:buSzPts val="2000"/>
              <a:buFont typeface="Noto Sans Symbols"/>
              <a:buChar char="⮚"/>
            </a:pPr>
            <a:r>
              <a:rPr b="0" lang="pl-PL"/>
              <a:t> infection</a:t>
            </a:r>
            <a:endParaRPr/>
          </a:p>
          <a:p>
            <a:pPr indent="-127000" lvl="0" marL="0" rtl="0" algn="l">
              <a:spcBef>
                <a:spcPts val="1000"/>
              </a:spcBef>
              <a:spcAft>
                <a:spcPts val="0"/>
              </a:spcAft>
              <a:buClr>
                <a:schemeClr val="dk1"/>
              </a:buClr>
              <a:buSzPts val="2000"/>
              <a:buFont typeface="Noto Sans Symbols"/>
              <a:buChar char="⮚"/>
            </a:pPr>
            <a:r>
              <a:rPr b="0" lang="pl-PL"/>
              <a:t> thrombophlebitis</a:t>
            </a:r>
            <a:endParaRPr/>
          </a:p>
          <a:p>
            <a:pPr indent="-127000" lvl="0" marL="0" rtl="0" algn="l">
              <a:spcBef>
                <a:spcPts val="1000"/>
              </a:spcBef>
              <a:spcAft>
                <a:spcPts val="0"/>
              </a:spcAft>
              <a:buClr>
                <a:schemeClr val="dk1"/>
              </a:buClr>
              <a:buSzPts val="2000"/>
              <a:buFont typeface="Noto Sans Symbols"/>
              <a:buChar char="⮚"/>
            </a:pPr>
            <a:r>
              <a:rPr b="0" lang="pl-PL"/>
              <a:t> thoughts of suicide</a:t>
            </a:r>
            <a:endParaRPr/>
          </a:p>
          <a:p>
            <a:pPr indent="-127000" lvl="0" marL="0" rtl="0" algn="l">
              <a:spcBef>
                <a:spcPts val="1000"/>
              </a:spcBef>
              <a:spcAft>
                <a:spcPts val="0"/>
              </a:spcAft>
              <a:buClr>
                <a:schemeClr val="dk1"/>
              </a:buClr>
              <a:buSzPts val="2000"/>
              <a:buFont typeface="Noto Sans Symbols"/>
              <a:buChar char="⮚"/>
            </a:pPr>
            <a:r>
              <a:rPr b="0" lang="pl-PL"/>
              <a:t> destructive way of dealing with problems</a:t>
            </a:r>
            <a:endParaRPr/>
          </a:p>
          <a:p>
            <a:pPr indent="-127000" lvl="0" marL="0" rtl="0" algn="l">
              <a:spcBef>
                <a:spcPts val="1000"/>
              </a:spcBef>
              <a:spcAft>
                <a:spcPts val="0"/>
              </a:spcAft>
              <a:buClr>
                <a:schemeClr val="dk1"/>
              </a:buClr>
              <a:buSzPts val="2000"/>
              <a:buFont typeface="Noto Sans Symbols"/>
              <a:buChar char="⮚"/>
            </a:pPr>
            <a:r>
              <a:rPr b="0" lang="pl-PL"/>
              <a:t> problems in social and professional functioning (e.g. lack of acceptance, rejection and stigmatization from the environment)</a:t>
            </a:r>
            <a:endParaRPr/>
          </a:p>
          <a:p>
            <a:pPr indent="-127000" lvl="0" marL="0" rtl="0" algn="l">
              <a:spcBef>
                <a:spcPts val="1000"/>
              </a:spcBef>
              <a:spcAft>
                <a:spcPts val="0"/>
              </a:spcAft>
              <a:buClr>
                <a:schemeClr val="dk1"/>
              </a:buClr>
              <a:buSzPts val="2000"/>
              <a:buFont typeface="Noto Sans Symbols"/>
              <a:buChar char="⮚"/>
            </a:pPr>
            <a:r>
              <a:rPr b="0" lang="pl-PL"/>
              <a:t> lack of control over your own life</a:t>
            </a:r>
            <a:endParaRPr b="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1"/>
          <p:cNvSpPr txBox="1"/>
          <p:nvPr>
            <p:ph type="title"/>
          </p:nvPr>
        </p:nvSpPr>
        <p:spPr>
          <a:xfrm>
            <a:off x="457200" y="152718"/>
            <a:ext cx="6131024" cy="1548090"/>
          </a:xfrm>
          <a:prstGeom prst="rect">
            <a:avLst/>
          </a:prstGeom>
          <a:noFill/>
          <a:ln>
            <a:noFill/>
          </a:ln>
        </p:spPr>
        <p:txBody>
          <a:bodyPr anchorCtr="0" anchor="b" bIns="45700" lIns="91425" spcFirstLastPara="1" rIns="91425" wrap="square" tIns="45700">
            <a:normAutofit fontScale="90000"/>
          </a:bodyPr>
          <a:lstStyle/>
          <a:p>
            <a:pPr indent="0" lvl="1" marL="0" rtl="0" algn="ctr">
              <a:spcBef>
                <a:spcPts val="0"/>
              </a:spcBef>
              <a:spcAft>
                <a:spcPts val="0"/>
              </a:spcAft>
              <a:buNone/>
            </a:pPr>
            <a:r>
              <a:rPr lang="pl-PL" sz="2200">
                <a:solidFill>
                  <a:srgbClr val="08A5EF"/>
                </a:solidFill>
              </a:rPr>
              <a:t>Corrective action plan with student with self-injurious behavior</a:t>
            </a:r>
            <a:br>
              <a:rPr lang="pl-PL" sz="2200"/>
            </a:br>
            <a:br>
              <a:rPr lang="pl-PL" sz="2200"/>
            </a:br>
            <a:r>
              <a:rPr b="1" lang="pl-PL" sz="1600">
                <a:solidFill>
                  <a:srgbClr val="2D8DA8"/>
                </a:solidFill>
              </a:rPr>
              <a:t>When you talk to student with self-injurious behavior:</a:t>
            </a:r>
            <a:br>
              <a:rPr b="1" lang="pl-PL" sz="1600">
                <a:solidFill>
                  <a:srgbClr val="297D53"/>
                </a:solidFill>
              </a:rPr>
            </a:br>
            <a:endParaRPr/>
          </a:p>
        </p:txBody>
      </p:sp>
      <p:graphicFrame>
        <p:nvGraphicFramePr>
          <p:cNvPr id="290" name="Google Shape;290;p31"/>
          <p:cNvGraphicFramePr/>
          <p:nvPr/>
        </p:nvGraphicFramePr>
        <p:xfrm>
          <a:off x="457200" y="1752600"/>
          <a:ext cx="3000000" cy="3000000"/>
        </p:xfrm>
        <a:graphic>
          <a:graphicData uri="http://schemas.openxmlformats.org/drawingml/2006/table">
            <a:tbl>
              <a:tblPr bandRow="1" firstRow="1">
                <a:noFill/>
                <a:tableStyleId>{F74F1563-D178-4037-BE25-5E171A007FA4}</a:tableStyleId>
              </a:tblPr>
              <a:tblGrid>
                <a:gridCol w="3810000"/>
                <a:gridCol w="3810000"/>
              </a:tblGrid>
              <a:tr h="509725">
                <a:tc>
                  <a:txBody>
                    <a:bodyPr/>
                    <a:lstStyle/>
                    <a:p>
                      <a:pPr indent="0" lvl="0" marL="0" marR="0" rtl="0" algn="ctr">
                        <a:lnSpc>
                          <a:spcPct val="115000"/>
                        </a:lnSpc>
                        <a:spcBef>
                          <a:spcPts val="0"/>
                        </a:spcBef>
                        <a:spcAft>
                          <a:spcPts val="0"/>
                        </a:spcAft>
                        <a:buNone/>
                      </a:pPr>
                      <a:r>
                        <a:rPr b="1" lang="pl-PL" sz="1800">
                          <a:latin typeface="Calibri"/>
                          <a:ea typeface="Calibri"/>
                          <a:cs typeface="Calibri"/>
                          <a:sym typeface="Calibri"/>
                        </a:rPr>
                        <a:t>TRY</a:t>
                      </a:r>
                      <a:endParaRPr sz="1800">
                        <a:latin typeface="Calibri"/>
                        <a:ea typeface="Calibri"/>
                        <a:cs typeface="Calibri"/>
                        <a:sym typeface="Calibri"/>
                      </a:endParaRPr>
                    </a:p>
                  </a:txBody>
                  <a:tcPr marT="0" marB="0" marR="68575" marL="68575"/>
                </a:tc>
                <a:tc>
                  <a:txBody>
                    <a:bodyPr/>
                    <a:lstStyle/>
                    <a:p>
                      <a:pPr indent="0" lvl="0" marL="0" marR="0" rtl="0" algn="ctr">
                        <a:lnSpc>
                          <a:spcPct val="115000"/>
                        </a:lnSpc>
                        <a:spcBef>
                          <a:spcPts val="0"/>
                        </a:spcBef>
                        <a:spcAft>
                          <a:spcPts val="0"/>
                        </a:spcAft>
                        <a:buNone/>
                      </a:pPr>
                      <a:r>
                        <a:rPr b="1" lang="pl-PL" sz="1800">
                          <a:latin typeface="Calibri"/>
                          <a:ea typeface="Calibri"/>
                          <a:cs typeface="Calibri"/>
                          <a:sym typeface="Calibri"/>
                        </a:rPr>
                        <a:t>TRY</a:t>
                      </a:r>
                      <a:r>
                        <a:rPr b="1" lang="pl-PL" sz="1800">
                          <a:latin typeface="Calibri"/>
                          <a:ea typeface="Calibri"/>
                          <a:cs typeface="Calibri"/>
                          <a:sym typeface="Calibri"/>
                        </a:rPr>
                        <a:t> TO NOT</a:t>
                      </a:r>
                      <a:endParaRPr sz="1800">
                        <a:latin typeface="Calibri"/>
                        <a:ea typeface="Calibri"/>
                        <a:cs typeface="Calibri"/>
                        <a:sym typeface="Calibri"/>
                      </a:endParaRPr>
                    </a:p>
                  </a:txBody>
                  <a:tcPr marT="0" marB="0" marR="68575" marL="68575"/>
                </a:tc>
              </a:tr>
              <a:tr h="578150">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Giving the student support and compassion will reduce his guilt.</a:t>
                      </a:r>
                      <a:endParaRPr sz="11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pl-PL" sz="1200">
                          <a:latin typeface="Calibri"/>
                          <a:ea typeface="Calibri"/>
                          <a:cs typeface="Calibri"/>
                          <a:sym typeface="Calibri"/>
                        </a:rPr>
                        <a:t>Scaring a student, e.g. "Do you understand that you can die?”</a:t>
                      </a:r>
                      <a:endParaRPr sz="1100">
                        <a:latin typeface="Calibri"/>
                        <a:ea typeface="Calibri"/>
                        <a:cs typeface="Calibri"/>
                        <a:sym typeface="Calibri"/>
                      </a:endParaRPr>
                    </a:p>
                  </a:txBody>
                  <a:tcPr marT="0" marB="0" marR="68575" marL="68575"/>
                </a:tc>
              </a:tr>
              <a:tr h="578150">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Be calm, because nervousness and anger prevent contact with the student.</a:t>
                      </a:r>
                      <a:endParaRPr sz="11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Criticizing and judging, for example: "You mustn't do this!"; "How can you do something so stupid?"</a:t>
                      </a:r>
                      <a:endParaRPr sz="1100">
                        <a:latin typeface="Calibri"/>
                        <a:ea typeface="Calibri"/>
                        <a:cs typeface="Calibri"/>
                        <a:sym typeface="Calibri"/>
                      </a:endParaRPr>
                    </a:p>
                  </a:txBody>
                  <a:tcPr marT="0" marB="0" marR="68575" marL="68575"/>
                </a:tc>
              </a:tr>
              <a:tr h="578150">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Talk instead of constantly asking questions that make the student feel guilty.</a:t>
                      </a:r>
                      <a:endParaRPr sz="11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Asking questions like "Why are you doing this?", "What do you want to achieve through this?"</a:t>
                      </a:r>
                      <a:endParaRPr sz="1100">
                        <a:latin typeface="Calibri"/>
                        <a:ea typeface="Calibri"/>
                        <a:cs typeface="Calibri"/>
                        <a:sym typeface="Calibri"/>
                      </a:endParaRPr>
                    </a:p>
                  </a:txBody>
                  <a:tcPr marT="0" marB="0" marR="68575" marL="68575"/>
                </a:tc>
              </a:tr>
              <a:tr h="867225">
                <a:tc>
                  <a:txBody>
                    <a:bodyPr/>
                    <a:lstStyle/>
                    <a:p>
                      <a:pPr indent="0" lvl="0" marL="0" marR="0" rtl="0" algn="l">
                        <a:lnSpc>
                          <a:spcPct val="115000"/>
                        </a:lnSpc>
                        <a:spcBef>
                          <a:spcPts val="0"/>
                        </a:spcBef>
                        <a:spcAft>
                          <a:spcPts val="0"/>
                        </a:spcAft>
                        <a:buNone/>
                      </a:pPr>
                      <a:r>
                        <a:rPr lang="pl-PL" sz="1200">
                          <a:latin typeface="Calibri"/>
                          <a:ea typeface="Calibri"/>
                          <a:cs typeface="Calibri"/>
                          <a:sym typeface="Calibri"/>
                        </a:rPr>
                        <a:t>Take action with the student to not release new areas of tension.</a:t>
                      </a:r>
                      <a:endParaRPr sz="11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Imposing solutions and actions, e.g. "Stop it immediately! You should know that it does not lead to anything".</a:t>
                      </a:r>
                      <a:endParaRPr sz="1100">
                        <a:latin typeface="Calibri"/>
                        <a:ea typeface="Calibri"/>
                        <a:cs typeface="Calibri"/>
                        <a:sym typeface="Calibri"/>
                      </a:endParaRPr>
                    </a:p>
                  </a:txBody>
                  <a:tcPr marT="0" marB="0" marR="68575" marL="68575"/>
                </a:tc>
              </a:tr>
              <a:tr h="867225">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At the beginning of the contact, use the „WE" approach in your statements, i.e. "let's see, try, look for solutions." Then "YOU".</a:t>
                      </a:r>
                      <a:endParaRPr sz="11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Quick advice, e.g. "Don't worry, everything will be</a:t>
                      </a:r>
                      <a:r>
                        <a:rPr lang="pl-PL" sz="1100">
                          <a:latin typeface="Calibri"/>
                          <a:ea typeface="Calibri"/>
                          <a:cs typeface="Calibri"/>
                          <a:sym typeface="Calibri"/>
                        </a:rPr>
                        <a:t> ok</a:t>
                      </a:r>
                      <a:r>
                        <a:rPr lang="pl-PL" sz="1100">
                          <a:latin typeface="Calibri"/>
                          <a:ea typeface="Calibri"/>
                          <a:cs typeface="Calibri"/>
                          <a:sym typeface="Calibri"/>
                        </a:rPr>
                        <a:t>."</a:t>
                      </a:r>
                      <a:endParaRPr sz="1100">
                        <a:latin typeface="Calibri"/>
                        <a:ea typeface="Calibri"/>
                        <a:cs typeface="Calibri"/>
                        <a:sym typeface="Calibri"/>
                      </a:endParaRPr>
                    </a:p>
                  </a:txBody>
                  <a:tcPr marT="0" marB="0" marR="68575" marL="68575"/>
                </a:tc>
              </a:tr>
              <a:tr h="578150">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Validate student's emotions, i.e. confirm that their feelings and thoughts are acceptable in a given situation.</a:t>
                      </a:r>
                      <a:endParaRPr sz="11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pl-PL" sz="1100">
                          <a:latin typeface="Calibri"/>
                          <a:ea typeface="Calibri"/>
                          <a:cs typeface="Calibri"/>
                          <a:sym typeface="Calibri"/>
                        </a:rPr>
                        <a:t>Unambiguous determination of the student's emotions, e.g. "I know well what you feel".</a:t>
                      </a:r>
                      <a:endParaRPr sz="1100">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2"/>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1600"/>
              <a:buFont typeface="Calibri"/>
              <a:buNone/>
            </a:pPr>
            <a:r>
              <a:rPr b="1" lang="pl-PL" sz="2800">
                <a:latin typeface="Calibri"/>
                <a:ea typeface="Calibri"/>
                <a:cs typeface="Calibri"/>
                <a:sym typeface="Calibri"/>
              </a:rPr>
              <a:t>STAGES OF BUILDING A STRATEGY FOR WORKING WITH SHY STUDENT </a:t>
            </a:r>
            <a:br>
              <a:rPr lang="pl-PL" sz="2800"/>
            </a:br>
            <a:endParaRPr sz="2800">
              <a:solidFill>
                <a:srgbClr val="08A5EF"/>
              </a:solidFill>
              <a:latin typeface="Calibri"/>
              <a:ea typeface="Calibri"/>
              <a:cs typeface="Calibri"/>
              <a:sym typeface="Calibri"/>
            </a:endParaRPr>
          </a:p>
        </p:txBody>
      </p:sp>
      <p:sp>
        <p:nvSpPr>
          <p:cNvPr id="297" name="Google Shape;297;p32"/>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2"/>
              </a:buClr>
              <a:buSzPts val="2000"/>
              <a:buNone/>
            </a:pPr>
            <a:r>
              <a:rPr lang="pl-PL"/>
              <a:t> </a:t>
            </a:r>
            <a:endParaRPr/>
          </a:p>
        </p:txBody>
      </p:sp>
      <p:pic>
        <p:nvPicPr>
          <p:cNvPr id="298" name="Google Shape;298;p32"/>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299" name="Google Shape;299;p32"/>
          <p:cNvSpPr/>
          <p:nvPr/>
        </p:nvSpPr>
        <p:spPr>
          <a:xfrm>
            <a:off x="214282" y="785795"/>
            <a:ext cx="3637638"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1400"/>
              <a:buFont typeface="Arial"/>
              <a:buNone/>
            </a:pPr>
            <a:r>
              <a:rPr b="1" i="0" lang="pl-PL" sz="1400" u="none" cap="none" strike="noStrike">
                <a:solidFill>
                  <a:schemeClr val="dk1"/>
                </a:solidFill>
                <a:latin typeface="Arial"/>
                <a:ea typeface="Arial"/>
                <a:cs typeface="Arial"/>
                <a:sym typeface="Arial"/>
              </a:rPr>
              <a:t>ERASMUS + 2019-1-PL01- KA201-06486</a:t>
            </a:r>
            <a:endParaRPr b="0" i="0" sz="1050" u="none" cap="none" strike="noStrike">
              <a:solidFill>
                <a:schemeClr val="dk2"/>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3"/>
          <p:cNvSpPr txBox="1"/>
          <p:nvPr>
            <p:ph type="title"/>
          </p:nvPr>
        </p:nvSpPr>
        <p:spPr>
          <a:xfrm>
            <a:off x="457200" y="152718"/>
            <a:ext cx="5791200" cy="90001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800"/>
              <a:buFont typeface="Arial "/>
              <a:buNone/>
            </a:pPr>
            <a:r>
              <a:rPr lang="pl-PL" sz="2800"/>
              <a:t>INTRODUCTION</a:t>
            </a:r>
            <a:endParaRPr sz="2800"/>
          </a:p>
        </p:txBody>
      </p:sp>
      <p:sp>
        <p:nvSpPr>
          <p:cNvPr id="305" name="Google Shape;305;p33"/>
          <p:cNvSpPr txBox="1"/>
          <p:nvPr>
            <p:ph idx="1" type="body"/>
          </p:nvPr>
        </p:nvSpPr>
        <p:spPr>
          <a:xfrm>
            <a:off x="107504" y="1196752"/>
            <a:ext cx="8712968" cy="5544616"/>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800"/>
              </a:spcBef>
              <a:spcAft>
                <a:spcPts val="0"/>
              </a:spcAft>
              <a:buClr>
                <a:schemeClr val="dk1"/>
              </a:buClr>
              <a:buSzPts val="1100"/>
              <a:buNone/>
            </a:pPr>
            <a:r>
              <a:rPr b="0" lang="pl-PL" sz="1200"/>
              <a:t>Shyness is a tendency to feel anxiety in conditions characterized by the presence of other people. At the root of shyness lies a kind of self-image that causes the perception of the negative discrepancy between one's own, real and accepted (imagined) fulfillment of social standards (tasks and requirements).</a:t>
            </a:r>
            <a:endParaRPr b="0" sz="1200"/>
          </a:p>
          <a:p>
            <a:pPr indent="0" lvl="0" marL="0" rtl="0" algn="l">
              <a:lnSpc>
                <a:spcPct val="115000"/>
              </a:lnSpc>
              <a:spcBef>
                <a:spcPts val="1800"/>
              </a:spcBef>
              <a:spcAft>
                <a:spcPts val="0"/>
              </a:spcAft>
              <a:buClr>
                <a:schemeClr val="dk1"/>
              </a:buClr>
              <a:buSzPts val="1100"/>
              <a:buFont typeface="Arial"/>
              <a:buNone/>
            </a:pPr>
            <a:r>
              <a:rPr b="0" lang="pl-PL" sz="1200"/>
              <a:t>Shyness is both a light feeling of embarrassment, unreasonable fear of people, and an acute syndrome of neurotic reactions. Depending on the situation, it can take on various intensities, e.g. from a slight embarrassment, through anxiety for no apparent reason, to panic and the desire to escape immediately.</a:t>
            </a:r>
            <a:endParaRPr b="0" sz="1200"/>
          </a:p>
          <a:p>
            <a:pPr indent="0" lvl="0" marL="0" rtl="0" algn="l">
              <a:lnSpc>
                <a:spcPct val="115000"/>
              </a:lnSpc>
              <a:spcBef>
                <a:spcPts val="1800"/>
              </a:spcBef>
              <a:spcAft>
                <a:spcPts val="0"/>
              </a:spcAft>
              <a:buClr>
                <a:schemeClr val="dk1"/>
              </a:buClr>
              <a:buSzPts val="1100"/>
              <a:buFont typeface="Arial"/>
              <a:buNone/>
            </a:pPr>
            <a:r>
              <a:rPr b="0" lang="pl-PL" sz="1200"/>
              <a:t>There are three types of shyness:</a:t>
            </a:r>
            <a:endParaRPr b="0" sz="1200"/>
          </a:p>
          <a:p>
            <a:pPr indent="0" lvl="0" marL="0" rtl="0" algn="l">
              <a:lnSpc>
                <a:spcPct val="115000"/>
              </a:lnSpc>
              <a:spcBef>
                <a:spcPts val="1800"/>
              </a:spcBef>
              <a:spcAft>
                <a:spcPts val="0"/>
              </a:spcAft>
              <a:buClr>
                <a:schemeClr val="dk1"/>
              </a:buClr>
              <a:buSzPts val="1100"/>
              <a:buFont typeface="Arial"/>
              <a:buNone/>
            </a:pPr>
            <a:r>
              <a:rPr b="0" lang="pl-PL" sz="1200"/>
              <a:t>1. Momentary, experienced as a state in a certain type of social situations (intimidation).</a:t>
            </a:r>
            <a:endParaRPr b="0" sz="1200"/>
          </a:p>
          <a:p>
            <a:pPr indent="0" lvl="0" marL="0" rtl="0" algn="l">
              <a:lnSpc>
                <a:spcPct val="115000"/>
              </a:lnSpc>
              <a:spcBef>
                <a:spcPts val="1800"/>
              </a:spcBef>
              <a:spcAft>
                <a:spcPts val="0"/>
              </a:spcAft>
              <a:buClr>
                <a:schemeClr val="dk1"/>
              </a:buClr>
              <a:buSzPts val="1100"/>
              <a:buFont typeface="Arial"/>
              <a:buNone/>
            </a:pPr>
            <a:r>
              <a:rPr b="0" lang="pl-PL" sz="1200"/>
              <a:t>2. Transient, related to the dynamics of mental development, especially personality formation. It is most common in children and adolescents and is a manifestation of crisis moments in the process of personality formation.</a:t>
            </a:r>
            <a:endParaRPr b="0" sz="1200"/>
          </a:p>
          <a:p>
            <a:pPr indent="0" lvl="0" marL="0" rtl="0" algn="l">
              <a:lnSpc>
                <a:spcPct val="115000"/>
              </a:lnSpc>
              <a:spcBef>
                <a:spcPts val="1800"/>
              </a:spcBef>
              <a:spcAft>
                <a:spcPts val="0"/>
              </a:spcAft>
              <a:buClr>
                <a:schemeClr val="dk1"/>
              </a:buClr>
              <a:buSzPts val="1100"/>
              <a:buFont typeface="Arial"/>
              <a:buNone/>
            </a:pPr>
            <a:r>
              <a:rPr b="0" lang="pl-PL" sz="1200"/>
              <a:t>3. Persistent, characterizing certain people throughout their lives as a result of a specific shape of their personality.</a:t>
            </a:r>
            <a:endParaRPr b="0" sz="1200"/>
          </a:p>
          <a:p>
            <a:pPr indent="0" lvl="0" marL="0" rtl="0" algn="l">
              <a:spcBef>
                <a:spcPts val="880"/>
              </a:spcBef>
              <a:spcAft>
                <a:spcPts val="0"/>
              </a:spcAft>
              <a:buClr>
                <a:schemeClr val="dk1"/>
              </a:buClr>
              <a:buSzPts val="1400"/>
              <a:buNone/>
            </a:pPr>
            <a:r>
              <a:t/>
            </a:r>
            <a:endParaRPr b="0" sz="12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3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000"/>
              <a:buFont typeface="Arial "/>
              <a:buNone/>
            </a:pPr>
            <a:r>
              <a:rPr lang="pl-PL" sz="2000"/>
              <a:t>SYMPTOMS OF SHYNESS</a:t>
            </a:r>
            <a:br>
              <a:rPr lang="pl-PL"/>
            </a:br>
            <a:endParaRPr/>
          </a:p>
        </p:txBody>
      </p:sp>
      <p:sp>
        <p:nvSpPr>
          <p:cNvPr id="311" name="Google Shape;311;p34"/>
          <p:cNvSpPr txBox="1"/>
          <p:nvPr>
            <p:ph idx="1" type="body"/>
          </p:nvPr>
        </p:nvSpPr>
        <p:spPr>
          <a:xfrm>
            <a:off x="457200" y="1268760"/>
            <a:ext cx="8435280" cy="54006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800"/>
              </a:spcBef>
              <a:spcAft>
                <a:spcPts val="0"/>
              </a:spcAft>
              <a:buClr>
                <a:schemeClr val="dk1"/>
              </a:buClr>
              <a:buSzPts val="1100"/>
              <a:buFont typeface="Arial"/>
              <a:buNone/>
            </a:pPr>
            <a:r>
              <a:rPr lang="pl-PL" sz="1400"/>
              <a:t>Shyness is a complex set of symptoms that manifests itself in the sphere of:</a:t>
            </a:r>
            <a:endParaRPr sz="1400"/>
          </a:p>
          <a:p>
            <a:pPr indent="-317500" lvl="0" marL="457200" rtl="0" algn="l">
              <a:lnSpc>
                <a:spcPct val="115000"/>
              </a:lnSpc>
              <a:spcBef>
                <a:spcPts val="1200"/>
              </a:spcBef>
              <a:spcAft>
                <a:spcPts val="0"/>
              </a:spcAft>
              <a:buClr>
                <a:schemeClr val="dk1"/>
              </a:buClr>
              <a:buSzPts val="1400"/>
              <a:buChar char="●"/>
            </a:pPr>
            <a:r>
              <a:rPr b="0" lang="pl-PL" sz="1400"/>
              <a:t>behavioral, which consist in inhibiting the individual's activity in a social exposure situation;</a:t>
            </a:r>
            <a:endParaRPr b="0" sz="1400"/>
          </a:p>
          <a:p>
            <a:pPr indent="-317500" lvl="0" marL="457200" rtl="0" algn="l">
              <a:lnSpc>
                <a:spcPct val="115000"/>
              </a:lnSpc>
              <a:spcBef>
                <a:spcPts val="0"/>
              </a:spcBef>
              <a:spcAft>
                <a:spcPts val="0"/>
              </a:spcAft>
              <a:buClr>
                <a:schemeClr val="dk1"/>
              </a:buClr>
              <a:buSzPts val="1400"/>
              <a:buChar char="●"/>
            </a:pPr>
            <a:r>
              <a:rPr b="0" lang="pl-PL" sz="1400"/>
              <a:t>emotional, which include the following areas: fear of negative evaluation by others, feeling embarrassed in social situations, experiencing anxiety, appearing when shy people are afraid of being assessed, a sense of personal threat in situations of social contact and fear of contact with others people;</a:t>
            </a:r>
            <a:endParaRPr b="0" sz="1400"/>
          </a:p>
          <a:p>
            <a:pPr indent="-317500" lvl="0" marL="457200" rtl="0" algn="l">
              <a:lnSpc>
                <a:spcPct val="115000"/>
              </a:lnSpc>
              <a:spcBef>
                <a:spcPts val="0"/>
              </a:spcBef>
              <a:spcAft>
                <a:spcPts val="0"/>
              </a:spcAft>
              <a:buClr>
                <a:schemeClr val="dk1"/>
              </a:buClr>
              <a:buSzPts val="1400"/>
              <a:buChar char="●"/>
            </a:pPr>
            <a:r>
              <a:rPr b="0" lang="pl-PL" sz="1400"/>
              <a:t>self-oriented, which primarily include a tendency to daydreaming, disruption of thinking processes, a sense of inferiority and lack of self-confidence. Shy people are constantly accompanied by the fear of compromise, criticism, ridicule, failure and distress. A shy student is characterized by excessive self-control, lack of trust and self-confidence, fear of rejection, and constant belief that he is being assessed or criticized.</a:t>
            </a:r>
            <a:endParaRPr b="0" sz="1400"/>
          </a:p>
          <a:p>
            <a:pPr indent="0" lvl="0" marL="0" rtl="0" algn="l">
              <a:lnSpc>
                <a:spcPct val="90000"/>
              </a:lnSpc>
              <a:spcBef>
                <a:spcPts val="1200"/>
              </a:spcBef>
              <a:spcAft>
                <a:spcPts val="0"/>
              </a:spcAft>
              <a:buClr>
                <a:schemeClr val="dk1"/>
              </a:buClr>
              <a:buSzPts val="2000"/>
              <a:buNone/>
            </a:pPr>
            <a:r>
              <a:t/>
            </a:r>
            <a:endParaRPr b="0" sz="14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35"/>
          <p:cNvSpPr txBox="1"/>
          <p:nvPr>
            <p:ph type="title"/>
          </p:nvPr>
        </p:nvSpPr>
        <p:spPr>
          <a:xfrm>
            <a:off x="457200" y="152718"/>
            <a:ext cx="5791200" cy="90001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200"/>
              <a:buFont typeface="Arial "/>
              <a:buNone/>
            </a:pPr>
            <a:r>
              <a:rPr lang="pl-PL" sz="2200"/>
              <a:t>CAUSES OF SHYNESS</a:t>
            </a:r>
            <a:endParaRPr/>
          </a:p>
        </p:txBody>
      </p:sp>
      <p:sp>
        <p:nvSpPr>
          <p:cNvPr id="317" name="Google Shape;317;p35"/>
          <p:cNvSpPr txBox="1"/>
          <p:nvPr>
            <p:ph idx="1" type="body"/>
          </p:nvPr>
        </p:nvSpPr>
        <p:spPr>
          <a:xfrm>
            <a:off x="457200" y="1340768"/>
            <a:ext cx="7620000" cy="5184576"/>
          </a:xfrm>
          <a:prstGeom prst="rect">
            <a:avLst/>
          </a:prstGeom>
          <a:noFill/>
          <a:ln>
            <a:noFill/>
          </a:ln>
        </p:spPr>
        <p:txBody>
          <a:bodyPr anchorCtr="0" anchor="t" bIns="45700" lIns="91425" spcFirstLastPara="1" rIns="91425" wrap="square" tIns="45700">
            <a:noAutofit/>
          </a:bodyPr>
          <a:lstStyle/>
          <a:p>
            <a:pPr indent="-298450" lvl="0" marL="457200" rtl="0" algn="l">
              <a:lnSpc>
                <a:spcPct val="115000"/>
              </a:lnSpc>
              <a:spcBef>
                <a:spcPts val="1200"/>
              </a:spcBef>
              <a:spcAft>
                <a:spcPts val="0"/>
              </a:spcAft>
              <a:buClr>
                <a:schemeClr val="dk1"/>
              </a:buClr>
              <a:buSzPts val="1100"/>
              <a:buChar char="●"/>
            </a:pPr>
            <a:r>
              <a:rPr b="0" lang="pl-PL" sz="1850"/>
              <a:t>excessive expectations of parents, teachers or peers</a:t>
            </a:r>
            <a:endParaRPr b="0" sz="1850"/>
          </a:p>
          <a:p>
            <a:pPr indent="-298450" lvl="0" marL="457200" rtl="0" algn="l">
              <a:lnSpc>
                <a:spcPct val="115000"/>
              </a:lnSpc>
              <a:spcBef>
                <a:spcPts val="0"/>
              </a:spcBef>
              <a:spcAft>
                <a:spcPts val="0"/>
              </a:spcAft>
              <a:buClr>
                <a:schemeClr val="dk1"/>
              </a:buClr>
              <a:buSzPts val="1100"/>
              <a:buChar char="●"/>
            </a:pPr>
            <a:r>
              <a:rPr b="0" lang="pl-PL" sz="1850"/>
              <a:t>insufficient acquisition of social skills, for example due to a lack of sufficient contact with peers</a:t>
            </a:r>
            <a:endParaRPr b="0" sz="1850"/>
          </a:p>
          <a:p>
            <a:pPr indent="-298450" lvl="0" marL="457200" rtl="0" algn="l">
              <a:lnSpc>
                <a:spcPct val="115000"/>
              </a:lnSpc>
              <a:spcBef>
                <a:spcPts val="0"/>
              </a:spcBef>
              <a:spcAft>
                <a:spcPts val="0"/>
              </a:spcAft>
              <a:buClr>
                <a:schemeClr val="dk1"/>
              </a:buClr>
              <a:buSzPts val="1100"/>
              <a:buChar char="●"/>
            </a:pPr>
            <a:r>
              <a:rPr b="0" lang="pl-PL" sz="1850"/>
              <a:t>sad memories of rejection and ridicule</a:t>
            </a:r>
            <a:endParaRPr b="0" sz="1850"/>
          </a:p>
          <a:p>
            <a:pPr indent="-298450" lvl="0" marL="457200" rtl="0" algn="l">
              <a:lnSpc>
                <a:spcPct val="115000"/>
              </a:lnSpc>
              <a:spcBef>
                <a:spcPts val="0"/>
              </a:spcBef>
              <a:spcAft>
                <a:spcPts val="0"/>
              </a:spcAft>
              <a:buClr>
                <a:schemeClr val="dk1"/>
              </a:buClr>
              <a:buSzPts val="1100"/>
              <a:buChar char="●"/>
            </a:pPr>
            <a:r>
              <a:rPr b="0" lang="pl-PL" sz="1850"/>
              <a:t>signals and emotions received from parents in the first years of life (learning to be shy)</a:t>
            </a:r>
            <a:endParaRPr b="0" sz="1850"/>
          </a:p>
          <a:p>
            <a:pPr indent="-298450" lvl="0" marL="457200" rtl="0" algn="l">
              <a:lnSpc>
                <a:spcPct val="115000"/>
              </a:lnSpc>
              <a:spcBef>
                <a:spcPts val="0"/>
              </a:spcBef>
              <a:spcAft>
                <a:spcPts val="0"/>
              </a:spcAft>
              <a:buClr>
                <a:schemeClr val="dk1"/>
              </a:buClr>
              <a:buSzPts val="1100"/>
              <a:buChar char="●"/>
            </a:pPr>
            <a:r>
              <a:rPr b="0" lang="pl-PL" sz="1850"/>
              <a:t>application of restrictions, improper penalty and reward system</a:t>
            </a:r>
            <a:endParaRPr b="0" sz="1850"/>
          </a:p>
          <a:p>
            <a:pPr indent="-298450" lvl="0" marL="457200" rtl="0" algn="l">
              <a:lnSpc>
                <a:spcPct val="115000"/>
              </a:lnSpc>
              <a:spcBef>
                <a:spcPts val="0"/>
              </a:spcBef>
              <a:spcAft>
                <a:spcPts val="0"/>
              </a:spcAft>
              <a:buClr>
                <a:schemeClr val="dk1"/>
              </a:buClr>
              <a:buSzPts val="1100"/>
              <a:buChar char="●"/>
            </a:pPr>
            <a:r>
              <a:rPr b="0" lang="pl-PL" sz="1850"/>
              <a:t>inconsistency in the educational proceedings in relation to the child</a:t>
            </a:r>
            <a:endParaRPr b="0" sz="1850"/>
          </a:p>
          <a:p>
            <a:pPr indent="-298450" lvl="0" marL="457200" rtl="0" algn="l">
              <a:lnSpc>
                <a:spcPct val="115000"/>
              </a:lnSpc>
              <a:spcBef>
                <a:spcPts val="0"/>
              </a:spcBef>
              <a:spcAft>
                <a:spcPts val="0"/>
              </a:spcAft>
              <a:buClr>
                <a:schemeClr val="dk1"/>
              </a:buClr>
              <a:buSzPts val="1100"/>
              <a:buChar char="●"/>
            </a:pPr>
            <a:r>
              <a:rPr b="0" lang="pl-PL" sz="1850"/>
              <a:t>negative experiences or lack of experience in public speaking</a:t>
            </a:r>
            <a:endParaRPr b="0" sz="1850"/>
          </a:p>
          <a:p>
            <a:pPr indent="-298450" lvl="0" marL="457200" rtl="0" algn="l">
              <a:lnSpc>
                <a:spcPct val="115000"/>
              </a:lnSpc>
              <a:spcBef>
                <a:spcPts val="0"/>
              </a:spcBef>
              <a:spcAft>
                <a:spcPts val="0"/>
              </a:spcAft>
              <a:buClr>
                <a:schemeClr val="dk1"/>
              </a:buClr>
              <a:buSzPts val="1100"/>
              <a:buChar char="●"/>
            </a:pPr>
            <a:r>
              <a:rPr b="0" lang="pl-PL" sz="1850"/>
              <a:t>reasons inherent in the school system: too large schools, numerous classes, school failures (both in the sphere of education and in relations with others)</a:t>
            </a:r>
            <a:endParaRPr b="0" sz="1850"/>
          </a:p>
          <a:p>
            <a:pPr indent="0" lvl="0" marL="0" rtl="0" algn="l">
              <a:lnSpc>
                <a:spcPct val="90000"/>
              </a:lnSpc>
              <a:spcBef>
                <a:spcPts val="1200"/>
              </a:spcBef>
              <a:spcAft>
                <a:spcPts val="0"/>
              </a:spcAft>
              <a:buClr>
                <a:schemeClr val="dk1"/>
              </a:buClr>
              <a:buSzPts val="1850"/>
              <a:buNone/>
            </a:pPr>
            <a:r>
              <a:t/>
            </a:r>
            <a:endParaRPr b="0" sz="185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36"/>
          <p:cNvSpPr txBox="1"/>
          <p:nvPr>
            <p:ph type="title"/>
          </p:nvPr>
        </p:nvSpPr>
        <p:spPr>
          <a:xfrm>
            <a:off x="457200" y="152718"/>
            <a:ext cx="6203032" cy="111604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000"/>
              <a:buFont typeface="Arial "/>
              <a:buNone/>
            </a:pPr>
            <a:r>
              <a:rPr lang="pl-PL" sz="2000"/>
              <a:t>CONSEQUENCES OF SHYNESS</a:t>
            </a:r>
            <a:endParaRPr sz="2000"/>
          </a:p>
        </p:txBody>
      </p:sp>
      <p:sp>
        <p:nvSpPr>
          <p:cNvPr id="323" name="Google Shape;323;p3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Autofit/>
          </a:bodyPr>
          <a:lstStyle/>
          <a:p>
            <a:pPr indent="-298450" lvl="0" marL="457200" rtl="0" algn="l">
              <a:lnSpc>
                <a:spcPct val="115000"/>
              </a:lnSpc>
              <a:spcBef>
                <a:spcPts val="1200"/>
              </a:spcBef>
              <a:spcAft>
                <a:spcPts val="0"/>
              </a:spcAft>
              <a:buClr>
                <a:schemeClr val="dk1"/>
              </a:buClr>
              <a:buSzPts val="1100"/>
              <a:buChar char="●"/>
            </a:pPr>
            <a:r>
              <a:rPr b="0" lang="pl-PL" sz="1700"/>
              <a:t>difficulties in meeting new people and making friends</a:t>
            </a:r>
            <a:endParaRPr b="0" sz="1700"/>
          </a:p>
          <a:p>
            <a:pPr indent="-298450" lvl="0" marL="457200" rtl="0" algn="l">
              <a:lnSpc>
                <a:spcPct val="115000"/>
              </a:lnSpc>
              <a:spcBef>
                <a:spcPts val="0"/>
              </a:spcBef>
              <a:spcAft>
                <a:spcPts val="0"/>
              </a:spcAft>
              <a:buClr>
                <a:schemeClr val="dk1"/>
              </a:buClr>
              <a:buSzPts val="1100"/>
              <a:buChar char="●"/>
            </a:pPr>
            <a:r>
              <a:rPr b="0" lang="pl-PL" sz="1700"/>
              <a:t>lack of joy resulting from positive experiences caused by social contacts</a:t>
            </a:r>
            <a:endParaRPr b="0" sz="1700"/>
          </a:p>
          <a:p>
            <a:pPr indent="-298450" lvl="0" marL="457200" rtl="0" algn="l">
              <a:lnSpc>
                <a:spcPct val="115000"/>
              </a:lnSpc>
              <a:spcBef>
                <a:spcPts val="0"/>
              </a:spcBef>
              <a:spcAft>
                <a:spcPts val="0"/>
              </a:spcAft>
              <a:buClr>
                <a:schemeClr val="dk1"/>
              </a:buClr>
              <a:buSzPts val="1100"/>
              <a:buChar char="●"/>
            </a:pPr>
            <a:r>
              <a:rPr b="0" lang="pl-PL" sz="1700"/>
              <a:t>difficulties in manifesting assertiveness, among others in the field of public defense of own views and rights as well as expressing opinions and presenting own values</a:t>
            </a:r>
            <a:endParaRPr b="0" sz="1700"/>
          </a:p>
          <a:p>
            <a:pPr indent="-298450" lvl="0" marL="457200" rtl="0" algn="l">
              <a:lnSpc>
                <a:spcPct val="115000"/>
              </a:lnSpc>
              <a:spcBef>
                <a:spcPts val="0"/>
              </a:spcBef>
              <a:spcAft>
                <a:spcPts val="0"/>
              </a:spcAft>
              <a:buClr>
                <a:schemeClr val="dk1"/>
              </a:buClr>
              <a:buSzPts val="1100"/>
              <a:buChar char="●"/>
            </a:pPr>
            <a:r>
              <a:rPr b="0" lang="pl-PL" sz="1700"/>
              <a:t>Inability to fully self-present by not revealing strengths</a:t>
            </a:r>
            <a:endParaRPr b="0" sz="1700"/>
          </a:p>
          <a:p>
            <a:pPr indent="-298450" lvl="0" marL="457200" rtl="0" algn="l">
              <a:lnSpc>
                <a:spcPct val="115000"/>
              </a:lnSpc>
              <a:spcBef>
                <a:spcPts val="0"/>
              </a:spcBef>
              <a:spcAft>
                <a:spcPts val="0"/>
              </a:spcAft>
              <a:buClr>
                <a:schemeClr val="dk1"/>
              </a:buClr>
              <a:buSzPts val="1100"/>
              <a:buChar char="●"/>
            </a:pPr>
            <a:r>
              <a:rPr b="0" lang="pl-PL" sz="1700"/>
              <a:t>embarrassment and excessive focus on your own reactions</a:t>
            </a:r>
            <a:endParaRPr b="0" sz="1700"/>
          </a:p>
          <a:p>
            <a:pPr indent="-298450" lvl="0" marL="457200" rtl="0" algn="l">
              <a:lnSpc>
                <a:spcPct val="115000"/>
              </a:lnSpc>
              <a:spcBef>
                <a:spcPts val="0"/>
              </a:spcBef>
              <a:spcAft>
                <a:spcPts val="0"/>
              </a:spcAft>
              <a:buClr>
                <a:schemeClr val="dk1"/>
              </a:buClr>
              <a:buSzPts val="1100"/>
              <a:buChar char="●"/>
            </a:pPr>
            <a:r>
              <a:rPr b="0" lang="pl-PL" sz="1700"/>
              <a:t>difficulties in precise thinking and effective communication with other people</a:t>
            </a:r>
            <a:endParaRPr b="0" sz="1700"/>
          </a:p>
          <a:p>
            <a:pPr indent="-298450" lvl="0" marL="457200" rtl="0" algn="l">
              <a:lnSpc>
                <a:spcPct val="115000"/>
              </a:lnSpc>
              <a:spcBef>
                <a:spcPts val="0"/>
              </a:spcBef>
              <a:spcAft>
                <a:spcPts val="0"/>
              </a:spcAft>
              <a:buClr>
                <a:schemeClr val="dk1"/>
              </a:buClr>
              <a:buSzPts val="1100"/>
              <a:buChar char="●"/>
            </a:pPr>
            <a:r>
              <a:rPr b="0" lang="pl-PL" sz="1700"/>
              <a:t>depression</a:t>
            </a:r>
            <a:endParaRPr b="0" sz="1700"/>
          </a:p>
          <a:p>
            <a:pPr indent="-298450" lvl="0" marL="457200" rtl="0" algn="l">
              <a:lnSpc>
                <a:spcPct val="115000"/>
              </a:lnSpc>
              <a:spcBef>
                <a:spcPts val="0"/>
              </a:spcBef>
              <a:spcAft>
                <a:spcPts val="0"/>
              </a:spcAft>
              <a:buClr>
                <a:schemeClr val="dk1"/>
              </a:buClr>
              <a:buSzPts val="1100"/>
              <a:buChar char="●"/>
            </a:pPr>
            <a:r>
              <a:rPr b="0" lang="pl-PL" sz="1700"/>
              <a:t>bow</a:t>
            </a:r>
            <a:endParaRPr b="0" sz="1700"/>
          </a:p>
          <a:p>
            <a:pPr indent="-298450" lvl="0" marL="457200" rtl="0" algn="l">
              <a:lnSpc>
                <a:spcPct val="115000"/>
              </a:lnSpc>
              <a:spcBef>
                <a:spcPts val="0"/>
              </a:spcBef>
              <a:spcAft>
                <a:spcPts val="0"/>
              </a:spcAft>
              <a:buClr>
                <a:schemeClr val="dk1"/>
              </a:buClr>
              <a:buSzPts val="1100"/>
              <a:buChar char="●"/>
            </a:pPr>
            <a:r>
              <a:rPr b="0" lang="pl-PL" sz="1700"/>
              <a:t>loneliness</a:t>
            </a:r>
            <a:endParaRPr b="0" sz="1700"/>
          </a:p>
          <a:p>
            <a:pPr indent="0" lvl="0" marL="0" rtl="0" algn="l">
              <a:lnSpc>
                <a:spcPct val="80000"/>
              </a:lnSpc>
              <a:spcBef>
                <a:spcPts val="1200"/>
              </a:spcBef>
              <a:spcAft>
                <a:spcPts val="0"/>
              </a:spcAft>
              <a:buClr>
                <a:schemeClr val="dk1"/>
              </a:buClr>
              <a:buSzPts val="1700"/>
              <a:buNone/>
            </a:pPr>
            <a:r>
              <a:t/>
            </a:r>
            <a:endParaRPr b="0" sz="17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7"/>
          <p:cNvSpPr txBox="1"/>
          <p:nvPr>
            <p:ph type="title"/>
          </p:nvPr>
        </p:nvSpPr>
        <p:spPr>
          <a:xfrm>
            <a:off x="457200" y="152718"/>
            <a:ext cx="6203032" cy="683994"/>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2400"/>
              <a:buFont typeface="Arial "/>
              <a:buNone/>
            </a:pPr>
            <a:r>
              <a:rPr lang="pl-PL" sz="2400"/>
              <a:t>PRINCIPLES OF THE  „BOLDNESS” PROGRAM</a:t>
            </a:r>
            <a:endParaRPr sz="2400"/>
          </a:p>
        </p:txBody>
      </p:sp>
      <p:sp>
        <p:nvSpPr>
          <p:cNvPr id="329" name="Google Shape;329;p37"/>
          <p:cNvSpPr txBox="1"/>
          <p:nvPr>
            <p:ph idx="1" type="body"/>
          </p:nvPr>
        </p:nvSpPr>
        <p:spPr>
          <a:xfrm>
            <a:off x="107504" y="764704"/>
            <a:ext cx="8784976" cy="6093296"/>
          </a:xfrm>
          <a:prstGeom prst="rect">
            <a:avLst/>
          </a:prstGeom>
          <a:noFill/>
          <a:ln>
            <a:noFill/>
          </a:ln>
        </p:spPr>
        <p:txBody>
          <a:bodyPr anchorCtr="0" anchor="t" bIns="45700" lIns="91425" spcFirstLastPara="1" rIns="91425" wrap="square" tIns="45700">
            <a:noAutofit/>
          </a:bodyPr>
          <a:lstStyle/>
          <a:p>
            <a:pPr indent="-304800" lvl="0" marL="457200" rtl="0" algn="l">
              <a:lnSpc>
                <a:spcPct val="100000"/>
              </a:lnSpc>
              <a:spcBef>
                <a:spcPts val="1800"/>
              </a:spcBef>
              <a:spcAft>
                <a:spcPts val="0"/>
              </a:spcAft>
              <a:buClr>
                <a:schemeClr val="dk1"/>
              </a:buClr>
              <a:buSzPts val="1200"/>
              <a:buAutoNum type="arabicPeriod"/>
            </a:pPr>
            <a:r>
              <a:rPr lang="pl-PL" sz="1200"/>
              <a:t>Try to perform a precise self-diagnosis.</a:t>
            </a:r>
            <a:r>
              <a:rPr b="0" lang="pl-PL" sz="1200"/>
              <a:t> It is rare that a person is shy in every situation. Sometimes, people get stuck when they have to speak in public, and they are an open person in a banch of friends. So do not label yourself "I'm shy". You must observe in what specific situations you feel threatened.</a:t>
            </a:r>
            <a:endParaRPr b="0" sz="1200"/>
          </a:p>
          <a:p>
            <a:pPr indent="-304800" lvl="0" marL="457200" rtl="0" algn="l">
              <a:lnSpc>
                <a:spcPct val="100000"/>
              </a:lnSpc>
              <a:spcBef>
                <a:spcPts val="0"/>
              </a:spcBef>
              <a:spcAft>
                <a:spcPts val="0"/>
              </a:spcAft>
              <a:buClr>
                <a:schemeClr val="dk1"/>
              </a:buClr>
              <a:buSzPts val="1200"/>
              <a:buAutoNum type="arabicPeriod"/>
            </a:pPr>
            <a:r>
              <a:rPr lang="pl-PL" sz="1200"/>
              <a:t>Establish a plan for weekly behavior changes. </a:t>
            </a:r>
            <a:r>
              <a:rPr b="0" lang="pl-PL" sz="1200"/>
              <a:t>Use the small steps method, but place them more and more. Do not immediately change everything, because failure can only aggravate your shyness.</a:t>
            </a:r>
            <a:endParaRPr b="0" sz="1200"/>
          </a:p>
          <a:p>
            <a:pPr indent="-304800" lvl="0" marL="457200" rtl="0" algn="l">
              <a:lnSpc>
                <a:spcPct val="100000"/>
              </a:lnSpc>
              <a:spcBef>
                <a:spcPts val="0"/>
              </a:spcBef>
              <a:spcAft>
                <a:spcPts val="0"/>
              </a:spcAft>
              <a:buClr>
                <a:schemeClr val="dk1"/>
              </a:buClr>
              <a:buSzPts val="1200"/>
              <a:buAutoNum type="arabicPeriod"/>
            </a:pPr>
            <a:r>
              <a:rPr lang="pl-PL" sz="1200"/>
              <a:t>Enter the role of the actor.</a:t>
            </a:r>
            <a:r>
              <a:rPr b="0" lang="pl-PL" sz="1200"/>
              <a:t> Imagine a very bold and hit person. Specify its features and then just play it. Remember that the longer you imitate these qualities, the faster it will change how you see yourself.</a:t>
            </a:r>
            <a:endParaRPr b="0" sz="1200"/>
          </a:p>
          <a:p>
            <a:pPr indent="-304800" lvl="0" marL="457200" rtl="0" algn="l">
              <a:lnSpc>
                <a:spcPct val="100000"/>
              </a:lnSpc>
              <a:spcBef>
                <a:spcPts val="0"/>
              </a:spcBef>
              <a:spcAft>
                <a:spcPts val="0"/>
              </a:spcAft>
              <a:buClr>
                <a:schemeClr val="dk1"/>
              </a:buClr>
              <a:buSzPts val="1200"/>
              <a:buAutoNum type="arabicPeriod"/>
            </a:pPr>
            <a:r>
              <a:rPr lang="pl-PL" sz="1200"/>
              <a:t>Be specific.</a:t>
            </a:r>
            <a:r>
              <a:rPr b="0" lang="pl-PL" sz="1200"/>
              <a:t> A shy person tends to focus attention on himself. She often has the impression that she is in the center of attention of other people who think and talk about her badly. It imposes itself a one-sided assessment of the situation. Only focusing on specific events will let you know the real reasons for the behavior of others.</a:t>
            </a:r>
            <a:endParaRPr b="0" sz="1200"/>
          </a:p>
          <a:p>
            <a:pPr indent="-304800" lvl="0" marL="457200" rtl="0" algn="l">
              <a:lnSpc>
                <a:spcPct val="100000"/>
              </a:lnSpc>
              <a:spcBef>
                <a:spcPts val="0"/>
              </a:spcBef>
              <a:spcAft>
                <a:spcPts val="0"/>
              </a:spcAft>
              <a:buClr>
                <a:schemeClr val="dk1"/>
              </a:buClr>
              <a:buSzPts val="1200"/>
              <a:buAutoNum type="arabicPeriod"/>
            </a:pPr>
            <a:r>
              <a:rPr lang="pl-PL" sz="1200"/>
              <a:t>Distract other people from yourself. </a:t>
            </a:r>
            <a:r>
              <a:rPr b="0" lang="pl-PL" sz="1200"/>
              <a:t>When you are in the company of people you do not know, do not think all the time that you will certainly compromise. If you behave unnaturally, then you will certainly get attention much faster. Therefore, try to direct your attention to others, e.g. hint that the dish that has just been served is delicious. The conversation will quickly go along the path you have chosen.</a:t>
            </a:r>
            <a:endParaRPr b="0" sz="1200"/>
          </a:p>
          <a:p>
            <a:pPr indent="-304800" lvl="0" marL="457200" rtl="0" algn="l">
              <a:lnSpc>
                <a:spcPct val="100000"/>
              </a:lnSpc>
              <a:spcBef>
                <a:spcPts val="0"/>
              </a:spcBef>
              <a:spcAft>
                <a:spcPts val="0"/>
              </a:spcAft>
              <a:buClr>
                <a:schemeClr val="dk1"/>
              </a:buClr>
              <a:buSzPts val="1200"/>
              <a:buAutoNum type="arabicPeriod"/>
            </a:pPr>
            <a:r>
              <a:rPr lang="pl-PL" sz="1200"/>
              <a:t>Keep calm.</a:t>
            </a:r>
            <a:r>
              <a:rPr b="0" lang="pl-PL" sz="1200"/>
              <a:t> In crisis situations, you have disturbed clarity of thought and panic. You can defend yourself against this by using the right ways to deal with difficult emotions and simple relaxation methods.</a:t>
            </a:r>
            <a:endParaRPr b="0" sz="1200"/>
          </a:p>
          <a:p>
            <a:pPr indent="-304800" lvl="0" marL="457200" rtl="0" algn="l">
              <a:lnSpc>
                <a:spcPct val="100000"/>
              </a:lnSpc>
              <a:spcBef>
                <a:spcPts val="0"/>
              </a:spcBef>
              <a:spcAft>
                <a:spcPts val="0"/>
              </a:spcAft>
              <a:buClr>
                <a:schemeClr val="dk1"/>
              </a:buClr>
              <a:buSzPts val="1200"/>
              <a:buAutoNum type="arabicPeriod"/>
            </a:pPr>
            <a:r>
              <a:rPr lang="pl-PL" sz="1200"/>
              <a:t>See the benefits of your decisions.</a:t>
            </a:r>
            <a:r>
              <a:rPr b="0" lang="pl-PL" sz="1200"/>
              <a:t> Find a goal and strive for it consistently. Believe in your strength and the sense of what you do. Think also about the positive consequences of your decisions and tasks.</a:t>
            </a:r>
            <a:endParaRPr b="0" sz="1200"/>
          </a:p>
          <a:p>
            <a:pPr indent="-304800" lvl="0" marL="457200" rtl="0" algn="l">
              <a:lnSpc>
                <a:spcPct val="100000"/>
              </a:lnSpc>
              <a:spcBef>
                <a:spcPts val="0"/>
              </a:spcBef>
              <a:spcAft>
                <a:spcPts val="0"/>
              </a:spcAft>
              <a:buClr>
                <a:schemeClr val="dk1"/>
              </a:buClr>
              <a:buSzPts val="1200"/>
              <a:buAutoNum type="arabicPeriod"/>
            </a:pPr>
            <a:r>
              <a:rPr lang="pl-PL" sz="1200"/>
              <a:t>Perform tasks.</a:t>
            </a:r>
            <a:r>
              <a:rPr b="0" lang="pl-PL" sz="1200"/>
              <a:t> Before you start the task, be prepared for it beforehand. For example, if you need to speak in public, take notes and then practice reading aloud in front of the mirror. Don't put off this work until tomorrow.</a:t>
            </a:r>
            <a:endParaRPr b="0" sz="1200"/>
          </a:p>
          <a:p>
            <a:pPr indent="-304800" lvl="0" marL="457200" rtl="0" algn="l">
              <a:lnSpc>
                <a:spcPct val="100000"/>
              </a:lnSpc>
              <a:spcBef>
                <a:spcPts val="0"/>
              </a:spcBef>
              <a:spcAft>
                <a:spcPts val="0"/>
              </a:spcAft>
              <a:buClr>
                <a:schemeClr val="dk1"/>
              </a:buClr>
              <a:buSzPts val="1200"/>
              <a:buAutoNum type="arabicPeriod"/>
            </a:pPr>
            <a:r>
              <a:rPr lang="pl-PL" sz="1200"/>
              <a:t>Think about yourself.</a:t>
            </a:r>
            <a:r>
              <a:rPr b="0" lang="pl-PL" sz="1200"/>
              <a:t> Look at yourself and your problem from a different perspective. Think well about yourself, have a positive internal dialogue with yourself, take care of yourself. Convince yourself that you are a valuable and conscientious person. Reject negative thoughts about yourself, and it's best to write your strengths in 10 points.</a:t>
            </a:r>
            <a:endParaRPr b="0" sz="1200"/>
          </a:p>
          <a:p>
            <a:pPr indent="0" lvl="0" marL="457200" rtl="0" algn="l">
              <a:lnSpc>
                <a:spcPct val="100000"/>
              </a:lnSpc>
              <a:spcBef>
                <a:spcPts val="1800"/>
              </a:spcBef>
              <a:spcAft>
                <a:spcPts val="400"/>
              </a:spcAft>
              <a:buClr>
                <a:schemeClr val="dk1"/>
              </a:buClr>
              <a:buSzPts val="1200"/>
              <a:buNone/>
            </a:pPr>
            <a:r>
              <a:t/>
            </a:r>
            <a:endParaRPr b="0" sz="12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38"/>
          <p:cNvSpPr txBox="1"/>
          <p:nvPr>
            <p:ph type="title"/>
          </p:nvPr>
        </p:nvSpPr>
        <p:spPr>
          <a:xfrm>
            <a:off x="457200" y="152718"/>
            <a:ext cx="6131024" cy="1332066"/>
          </a:xfrm>
          <a:prstGeom prst="rect">
            <a:avLst/>
          </a:prstGeom>
          <a:noFill/>
          <a:ln>
            <a:noFill/>
          </a:ln>
        </p:spPr>
        <p:txBody>
          <a:bodyPr anchorCtr="0" anchor="b" bIns="45700" lIns="91425" spcFirstLastPara="1" rIns="91425" wrap="square" tIns="45700">
            <a:noAutofit/>
          </a:bodyPr>
          <a:lstStyle/>
          <a:p>
            <a:pPr indent="0" lvl="1" marL="0" rtl="0" algn="ctr">
              <a:spcBef>
                <a:spcPts val="0"/>
              </a:spcBef>
              <a:spcAft>
                <a:spcPts val="0"/>
              </a:spcAft>
              <a:buClr>
                <a:schemeClr val="accent6"/>
              </a:buClr>
              <a:buSzPts val="1800"/>
              <a:buNone/>
            </a:pPr>
            <a:r>
              <a:rPr b="1" lang="pl-PL" sz="1800">
                <a:solidFill>
                  <a:schemeClr val="accent6"/>
                </a:solidFill>
              </a:rPr>
              <a:t>PRINCIPLES OF CORRECT INTERVENTION </a:t>
            </a:r>
            <a:r>
              <a:rPr b="1" lang="pl-PL">
                <a:solidFill>
                  <a:schemeClr val="accent6"/>
                </a:solidFill>
              </a:rPr>
              <a:t>IN WORK WITH SHY STUDENT</a:t>
            </a:r>
            <a:endParaRPr b="1" sz="1979">
              <a:solidFill>
                <a:schemeClr val="accent6"/>
              </a:solidFill>
            </a:endParaRPr>
          </a:p>
          <a:p>
            <a:pPr indent="0" lvl="1" marL="0" rtl="0" algn="ctr">
              <a:spcBef>
                <a:spcPts val="0"/>
              </a:spcBef>
              <a:spcAft>
                <a:spcPts val="0"/>
              </a:spcAft>
              <a:buClr>
                <a:srgbClr val="297D53"/>
              </a:buClr>
              <a:buSzPts val="1440"/>
              <a:buNone/>
            </a:pPr>
            <a:br>
              <a:rPr b="1" lang="pl-PL" sz="1440">
                <a:solidFill>
                  <a:srgbClr val="297D53"/>
                </a:solidFill>
              </a:rPr>
            </a:br>
            <a:endParaRPr sz="1620"/>
          </a:p>
        </p:txBody>
      </p:sp>
      <p:graphicFrame>
        <p:nvGraphicFramePr>
          <p:cNvPr id="335" name="Google Shape;335;p38"/>
          <p:cNvGraphicFramePr/>
          <p:nvPr/>
        </p:nvGraphicFramePr>
        <p:xfrm>
          <a:off x="107504" y="1268759"/>
          <a:ext cx="3000000" cy="3000000"/>
        </p:xfrm>
        <a:graphic>
          <a:graphicData uri="http://schemas.openxmlformats.org/drawingml/2006/table">
            <a:tbl>
              <a:tblPr>
                <a:noFill/>
                <a:tableStyleId>{52D5DEF6-8621-4521-8232-791CBC927763}</a:tableStyleId>
              </a:tblPr>
              <a:tblGrid>
                <a:gridCol w="4464500"/>
                <a:gridCol w="4464500"/>
              </a:tblGrid>
              <a:tr h="266375">
                <a:tc>
                  <a:txBody>
                    <a:bodyPr/>
                    <a:lstStyle/>
                    <a:p>
                      <a:pPr indent="0" lvl="0" marL="0" marR="0" rtl="0" algn="ctr">
                        <a:lnSpc>
                          <a:spcPct val="115000"/>
                        </a:lnSpc>
                        <a:spcBef>
                          <a:spcPts val="0"/>
                        </a:spcBef>
                        <a:spcAft>
                          <a:spcPts val="0"/>
                        </a:spcAft>
                        <a:buClr>
                          <a:schemeClr val="dk1"/>
                        </a:buClr>
                        <a:buSzPts val="1800"/>
                        <a:buFont typeface="Calibri"/>
                        <a:buNone/>
                      </a:pPr>
                      <a:r>
                        <a:rPr lang="pl-PL" sz="1800">
                          <a:latin typeface="Calibri"/>
                          <a:ea typeface="Calibri"/>
                          <a:cs typeface="Calibri"/>
                          <a:sym typeface="Calibri"/>
                        </a:rPr>
                        <a:t>Try</a:t>
                      </a:r>
                      <a:r>
                        <a:rPr b="1" lang="pl-PL" sz="1800" u="none" cap="none" strike="noStrike">
                          <a:latin typeface="Calibri"/>
                          <a:ea typeface="Calibri"/>
                          <a:cs typeface="Calibri"/>
                          <a:sym typeface="Calibri"/>
                        </a:rPr>
                        <a:t>:</a:t>
                      </a:r>
                      <a:endParaRPr b="1" sz="1800" u="none" cap="none" strike="noStrike">
                        <a:latin typeface="Arial"/>
                        <a:ea typeface="Arial"/>
                        <a:cs typeface="Arial"/>
                        <a:sym typeface="Arial"/>
                      </a:endParaRPr>
                    </a:p>
                  </a:txBody>
                  <a:tcPr marT="0" marB="0" marR="68575" marL="68575"/>
                </a:tc>
                <a:tc>
                  <a:txBody>
                    <a:bodyPr/>
                    <a:lstStyle/>
                    <a:p>
                      <a:pPr indent="0" lvl="0" marL="0" marR="0" rtl="0" algn="ctr">
                        <a:lnSpc>
                          <a:spcPct val="115000"/>
                        </a:lnSpc>
                        <a:spcBef>
                          <a:spcPts val="0"/>
                        </a:spcBef>
                        <a:spcAft>
                          <a:spcPts val="0"/>
                        </a:spcAft>
                        <a:buClr>
                          <a:schemeClr val="dk1"/>
                        </a:buClr>
                        <a:buSzPts val="1800"/>
                        <a:buFont typeface="Calibri"/>
                        <a:buNone/>
                      </a:pPr>
                      <a:r>
                        <a:rPr b="1" lang="pl-PL" sz="1800" u="none" cap="none" strike="noStrike">
                          <a:latin typeface="Calibri"/>
                          <a:ea typeface="Calibri"/>
                          <a:cs typeface="Calibri"/>
                          <a:sym typeface="Calibri"/>
                        </a:rPr>
                        <a:t>Avoid:</a:t>
                      </a:r>
                      <a:endParaRPr b="1" sz="1800" u="none" cap="none" strike="noStrike">
                        <a:latin typeface="Arial"/>
                        <a:ea typeface="Arial"/>
                        <a:cs typeface="Arial"/>
                        <a:sym typeface="Arial"/>
                      </a:endParaRPr>
                    </a:p>
                  </a:txBody>
                  <a:tcPr marT="0" marB="0" marR="68575" marL="68575"/>
                </a:tc>
              </a:tr>
              <a:tr h="45882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Create a climate of trust and security that reduces anxiety and anxiety.</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Encourage the student to force</a:t>
                      </a:r>
                      <a:endParaRPr sz="1000">
                        <a:latin typeface="Calibri"/>
                        <a:ea typeface="Calibri"/>
                        <a:cs typeface="Calibri"/>
                        <a:sym typeface="Calibri"/>
                      </a:endParaRPr>
                    </a:p>
                  </a:txBody>
                  <a:tcPr marT="0" marB="0" marR="68575" marL="68575"/>
                </a:tc>
              </a:tr>
              <a:tr h="756075">
                <a:tc>
                  <a:txBody>
                    <a:bodyPr/>
                    <a:lstStyle/>
                    <a:p>
                      <a:pPr indent="0" lvl="0" marL="0" marR="0" rtl="0" algn="l">
                        <a:lnSpc>
                          <a:spcPct val="115000"/>
                        </a:lnSpc>
                        <a:spcBef>
                          <a:spcPts val="0"/>
                        </a:spcBef>
                        <a:spcAft>
                          <a:spcPts val="0"/>
                        </a:spcAft>
                        <a:buClr>
                          <a:schemeClr val="dk1"/>
                        </a:buClr>
                        <a:buSzPts val="1100"/>
                        <a:buFont typeface="Arial"/>
                        <a:buNone/>
                      </a:pPr>
                      <a:r>
                        <a:rPr lang="pl-PL" sz="1000"/>
                        <a:t>Use clear and legible messages directed directly to the student: </a:t>
                      </a:r>
                      <a:r>
                        <a:rPr i="1" lang="pl-PL" sz="1000"/>
                        <a:t>applauded, great, you did it, see - you have worked and there are effects, I see here your great commitment and considerable work input, etc.</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Giving the student a reduced fare</a:t>
                      </a:r>
                      <a:endParaRPr sz="1000">
                        <a:latin typeface="Calibri"/>
                        <a:ea typeface="Calibri"/>
                        <a:cs typeface="Calibri"/>
                        <a:sym typeface="Calibri"/>
                      </a:endParaRPr>
                    </a:p>
                  </a:txBody>
                  <a:tcPr marT="0" marB="0" marR="68575" marL="68575"/>
                </a:tc>
              </a:tr>
              <a:tr h="44127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Show gentleness and understanding for the student's difficulties.</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rgbClr val="000000"/>
                        </a:buClr>
                        <a:buSzPts val="1100"/>
                        <a:buFont typeface="Calibri"/>
                        <a:buNone/>
                      </a:pPr>
                      <a:r>
                        <a:rPr lang="pl-PL" sz="1000">
                          <a:solidFill>
                            <a:srgbClr val="000000"/>
                          </a:solidFill>
                          <a:latin typeface="Calibri"/>
                          <a:ea typeface="Calibri"/>
                          <a:cs typeface="Calibri"/>
                          <a:sym typeface="Calibri"/>
                        </a:rPr>
                        <a:t>Student judging</a:t>
                      </a:r>
                      <a:endParaRPr sz="1000">
                        <a:solidFill>
                          <a:srgbClr val="000000"/>
                        </a:solidFill>
                        <a:latin typeface="Calibri"/>
                        <a:ea typeface="Calibri"/>
                        <a:cs typeface="Calibri"/>
                        <a:sym typeface="Calibri"/>
                      </a:endParaRPr>
                    </a:p>
                  </a:txBody>
                  <a:tcPr marT="0" marB="0" marR="68575" marL="68575"/>
                </a:tc>
              </a:tr>
              <a:tr h="45882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Teach students to focus on their strengths.</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The use of coercion and public enforcement of knowledge and skills</a:t>
                      </a:r>
                      <a:endParaRPr sz="1000">
                        <a:latin typeface="Calibri"/>
                        <a:ea typeface="Calibri"/>
                        <a:cs typeface="Calibri"/>
                        <a:sym typeface="Calibri"/>
                      </a:endParaRPr>
                    </a:p>
                  </a:txBody>
                  <a:tcPr marT="0" marB="0" marR="68575" marL="68575"/>
                </a:tc>
              </a:tr>
              <a:tr h="44127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Use positive reinforcements in the form of incentives and praise.</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Public application of penalties</a:t>
                      </a:r>
                      <a:endParaRPr sz="1000">
                        <a:latin typeface="Calibri"/>
                        <a:ea typeface="Calibri"/>
                        <a:cs typeface="Calibri"/>
                        <a:sym typeface="Calibri"/>
                      </a:endParaRPr>
                    </a:p>
                  </a:txBody>
                  <a:tcPr marT="0" marB="0" marR="68575" marL="68575"/>
                </a:tc>
              </a:tr>
              <a:tr h="45882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Create social situations that will allow the student to accumulate positive experiences.</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To urgently encourage the student to participate in classes and activities</a:t>
                      </a:r>
                      <a:endParaRPr sz="1000">
                        <a:latin typeface="Calibri"/>
                        <a:ea typeface="Calibri"/>
                        <a:cs typeface="Calibri"/>
                        <a:sym typeface="Calibri"/>
                      </a:endParaRPr>
                    </a:p>
                  </a:txBody>
                  <a:tcPr marT="0" marB="0" marR="68575" marL="68575"/>
                </a:tc>
              </a:tr>
              <a:tr h="44127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Gradually familiarize the student with social exposure situations.</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Urging the student to make public appearances against his will</a:t>
                      </a:r>
                      <a:endParaRPr sz="1000">
                        <a:latin typeface="Calibri"/>
                        <a:ea typeface="Calibri"/>
                        <a:cs typeface="Calibri"/>
                        <a:sym typeface="Calibri"/>
                      </a:endParaRPr>
                    </a:p>
                  </a:txBody>
                  <a:tcPr marT="0" marB="0" marR="68575" marL="68575"/>
                </a:tc>
              </a:tr>
              <a:tr h="44127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Correct the student's critical thinking about himself.</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Critics and faults</a:t>
                      </a:r>
                      <a:endParaRPr sz="1000">
                        <a:latin typeface="Calibri"/>
                        <a:ea typeface="Calibri"/>
                        <a:cs typeface="Calibri"/>
                        <a:sym typeface="Calibri"/>
                      </a:endParaRPr>
                    </a:p>
                  </a:txBody>
                  <a:tcPr marT="0" marB="0" marR="68575" marL="68575"/>
                </a:tc>
              </a:tr>
              <a:tr h="458825">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Teach the student to give and receive from other compliments.</a:t>
                      </a:r>
                      <a:endParaRPr sz="1000">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Comparing student results and behavior with other students.</a:t>
                      </a:r>
                      <a:endParaRPr sz="1000">
                        <a:latin typeface="Calibri"/>
                        <a:ea typeface="Calibri"/>
                        <a:cs typeface="Calibri"/>
                        <a:sym typeface="Calibri"/>
                      </a:endParaRPr>
                    </a:p>
                  </a:txBody>
                  <a:tcPr marT="0" marB="0" marR="68575" marL="68575"/>
                </a:tc>
              </a:tr>
              <a:tr h="441275">
                <a:tc>
                  <a:txBody>
                    <a:bodyPr/>
                    <a:lstStyle/>
                    <a:p>
                      <a:pPr indent="0" lvl="0" marL="0" marR="0" rtl="0" algn="l">
                        <a:lnSpc>
                          <a:spcPct val="115000"/>
                        </a:lnSpc>
                        <a:spcBef>
                          <a:spcPts val="0"/>
                        </a:spcBef>
                        <a:spcAft>
                          <a:spcPts val="0"/>
                        </a:spcAft>
                        <a:buClr>
                          <a:srgbClr val="000000"/>
                        </a:buClr>
                        <a:buSzPts val="1100"/>
                        <a:buFont typeface="Calibri"/>
                        <a:buNone/>
                      </a:pPr>
                      <a:r>
                        <a:rPr lang="pl-PL" sz="1000">
                          <a:solidFill>
                            <a:srgbClr val="000000"/>
                          </a:solidFill>
                          <a:latin typeface="Calibri"/>
                          <a:ea typeface="Calibri"/>
                          <a:cs typeface="Calibri"/>
                          <a:sym typeface="Calibri"/>
                        </a:rPr>
                        <a:t>Use the "I" messages</a:t>
                      </a:r>
                      <a:endParaRPr sz="1000">
                        <a:solidFill>
                          <a:srgbClr val="000000"/>
                        </a:solidFill>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Clr>
                          <a:schemeClr val="dk1"/>
                        </a:buClr>
                        <a:buSzPts val="1100"/>
                        <a:buFont typeface="Calibri"/>
                        <a:buNone/>
                      </a:pPr>
                      <a:r>
                        <a:rPr lang="pl-PL" sz="1000">
                          <a:latin typeface="Calibri"/>
                          <a:ea typeface="Calibri"/>
                          <a:cs typeface="Calibri"/>
                          <a:sym typeface="Calibri"/>
                        </a:rPr>
                        <a:t>Using</a:t>
                      </a:r>
                      <a:r>
                        <a:rPr lang="pl-PL" sz="1000">
                          <a:latin typeface="Calibri"/>
                          <a:ea typeface="Calibri"/>
                          <a:cs typeface="Calibri"/>
                          <a:sym typeface="Calibri"/>
                        </a:rPr>
                        <a:t> </a:t>
                      </a:r>
                      <a:r>
                        <a:rPr lang="pl-PL" sz="1000">
                          <a:latin typeface="Calibri"/>
                          <a:ea typeface="Calibri"/>
                          <a:cs typeface="Calibri"/>
                          <a:sym typeface="Calibri"/>
                        </a:rPr>
                        <a:t>"YOU" messages</a:t>
                      </a:r>
                      <a:endParaRPr sz="1000">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txBox="1"/>
          <p:nvPr>
            <p:ph type="title"/>
          </p:nvPr>
        </p:nvSpPr>
        <p:spPr>
          <a:xfrm>
            <a:off x="457200" y="152718"/>
            <a:ext cx="5791200" cy="118805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800"/>
              <a:buFont typeface="Calibri"/>
              <a:buNone/>
            </a:pPr>
            <a:br>
              <a:rPr b="1" lang="pl-PL" sz="2800">
                <a:latin typeface="Calibri"/>
                <a:ea typeface="Calibri"/>
                <a:cs typeface="Calibri"/>
                <a:sym typeface="Calibri"/>
              </a:rPr>
            </a:br>
            <a:r>
              <a:rPr b="1" lang="pl-PL" sz="2000">
                <a:latin typeface="Arial"/>
                <a:ea typeface="Arial"/>
                <a:cs typeface="Arial"/>
                <a:sym typeface="Arial"/>
              </a:rPr>
              <a:t>SYMPTOMS OF DEPRESSION </a:t>
            </a:r>
            <a:endParaRPr/>
          </a:p>
        </p:txBody>
      </p:sp>
      <p:sp>
        <p:nvSpPr>
          <p:cNvPr id="118" name="Google Shape;118;p4"/>
          <p:cNvSpPr txBox="1"/>
          <p:nvPr>
            <p:ph idx="2" type="body"/>
          </p:nvPr>
        </p:nvSpPr>
        <p:spPr>
          <a:xfrm>
            <a:off x="251520" y="1484784"/>
            <a:ext cx="5112568" cy="5256584"/>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spcBef>
                <a:spcPts val="0"/>
              </a:spcBef>
              <a:spcAft>
                <a:spcPts val="0"/>
              </a:spcAft>
              <a:buClr>
                <a:schemeClr val="dk1"/>
              </a:buClr>
              <a:buSzPct val="100000"/>
              <a:buFont typeface="Noto Sans Symbols"/>
              <a:buNone/>
            </a:pPr>
            <a:r>
              <a:t/>
            </a:r>
            <a:endParaRPr b="0">
              <a:latin typeface="Calibri"/>
              <a:ea typeface="Calibri"/>
              <a:cs typeface="Calibri"/>
              <a:sym typeface="Calibri"/>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Sadness</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Limiting or giving up existing interests and activities (anhedonia)</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Feeling of no hope, meaning in life, helplessness</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Predicting the negative consequences of events</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catastrophism</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Excessive guilt</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Appetite and sleep disorders</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Difficulties in school functioning: frequent lateness, increased absenteeism, skipping especially the first lessons, lack of participation in lessons, lack of preparation for lessons</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Difficulties in sitting still: restless spinning, manipulative anxiety (e.g. skin picking, nail biting, pulling or twisting hair)</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Refusal to cooperate</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Conflicting attitude towards parents and teachers</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Sudden outbursts of anger, frequent grievances, irritability, tearfulness, verbal and physical aggression</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Self-injury</a:t>
            </a:r>
            <a:endParaRPr/>
          </a:p>
          <a:p>
            <a:pPr indent="-83820" lvl="0" marL="0" rtl="0" algn="l">
              <a:spcBef>
                <a:spcPts val="864"/>
              </a:spcBef>
              <a:spcAft>
                <a:spcPts val="0"/>
              </a:spcAft>
              <a:buClr>
                <a:schemeClr val="dk1"/>
              </a:buClr>
              <a:buSzPct val="100000"/>
              <a:buFont typeface="Noto Sans Symbols"/>
              <a:buChar char="❑"/>
            </a:pPr>
            <a:r>
              <a:rPr lang="pl-PL">
                <a:latin typeface="Calibri"/>
                <a:ea typeface="Calibri"/>
                <a:cs typeface="Calibri"/>
                <a:sym typeface="Calibri"/>
              </a:rPr>
              <a:t>Recurrent thoughts of death or suicide</a:t>
            </a:r>
            <a:endParaRPr>
              <a:latin typeface="Calibri"/>
              <a:ea typeface="Calibri"/>
              <a:cs typeface="Calibri"/>
              <a:sym typeface="Calibri"/>
            </a:endParaRPr>
          </a:p>
        </p:txBody>
      </p:sp>
      <p:sp>
        <p:nvSpPr>
          <p:cNvPr id="119" name="Google Shape;119;p4"/>
          <p:cNvSpPr txBox="1"/>
          <p:nvPr/>
        </p:nvSpPr>
        <p:spPr>
          <a:xfrm>
            <a:off x="5796136" y="2348880"/>
            <a:ext cx="2664296" cy="2677656"/>
          </a:xfrm>
          <a:prstGeom prst="rect">
            <a:avLst/>
          </a:prstGeom>
          <a:solidFill>
            <a:schemeClr val="lt1"/>
          </a:solidFill>
          <a:ln cap="flat" cmpd="sng" w="28575">
            <a:solidFill>
              <a:schemeClr val="accent6"/>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a:p>
            <a:pPr indent="0" lvl="0" marL="0" marR="0" rtl="0" algn="l">
              <a:spcBef>
                <a:spcPts val="0"/>
              </a:spcBef>
              <a:spcAft>
                <a:spcPts val="0"/>
              </a:spcAft>
              <a:buNone/>
            </a:pPr>
            <a:r>
              <a:rPr b="1" lang="pl-PL" sz="1200">
                <a:solidFill>
                  <a:schemeClr val="dk1"/>
                </a:solidFill>
                <a:latin typeface="Arial"/>
                <a:ea typeface="Arial"/>
                <a:cs typeface="Arial"/>
                <a:sym typeface="Arial"/>
              </a:rPr>
              <a:t>Remember! </a:t>
            </a:r>
            <a:endParaRPr sz="1200">
              <a:solidFill>
                <a:schemeClr val="dk1"/>
              </a:solidFill>
              <a:latin typeface="Arial"/>
              <a:ea typeface="Arial"/>
              <a:cs typeface="Arial"/>
              <a:sym typeface="Arial"/>
            </a:endParaRPr>
          </a:p>
          <a:p>
            <a:pPr indent="0" lvl="0" marL="0" marR="0" rtl="0" algn="l">
              <a:spcBef>
                <a:spcPts val="0"/>
              </a:spcBef>
              <a:spcAft>
                <a:spcPts val="0"/>
              </a:spcAft>
              <a:buNone/>
            </a:pPr>
            <a:r>
              <a:rPr lang="pl-PL" sz="1200">
                <a:solidFill>
                  <a:schemeClr val="dk1"/>
                </a:solidFill>
                <a:latin typeface="Arial"/>
                <a:ea typeface="Arial"/>
                <a:cs typeface="Arial"/>
                <a:sym typeface="Arial"/>
              </a:rPr>
              <a:t>Depression can hurt both the student who is sad, quiet and withdrawn, as well as the one who is constantly irritable, irritable and mentally agitated. </a:t>
            </a:r>
            <a:endParaRPr/>
          </a:p>
          <a:p>
            <a:pPr indent="0" lvl="0" marL="0" marR="0" rtl="0" algn="l">
              <a:spcBef>
                <a:spcPts val="0"/>
              </a:spcBef>
              <a:spcAft>
                <a:spcPts val="0"/>
              </a:spcAft>
              <a:buNone/>
            </a:pPr>
            <a:r>
              <a:rPr lang="pl-PL" sz="1200">
                <a:solidFill>
                  <a:schemeClr val="dk1"/>
                </a:solidFill>
                <a:latin typeface="Arial"/>
                <a:ea typeface="Arial"/>
                <a:cs typeface="Arial"/>
                <a:sym typeface="Arial"/>
              </a:rPr>
              <a:t>Your attention should be drawn to any change in student behavior. The young man has problems admitting that he needs help. Very often he is not able to understand, describe or tell about what he feels.</a:t>
            </a:r>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800"/>
              <a:buFont typeface="Calibri"/>
              <a:buNone/>
            </a:pPr>
            <a:br>
              <a:rPr lang="pl-PL" sz="2800">
                <a:latin typeface="Calibri"/>
                <a:ea typeface="Calibri"/>
                <a:cs typeface="Calibri"/>
                <a:sym typeface="Calibri"/>
              </a:rPr>
            </a:br>
            <a:r>
              <a:rPr lang="pl-PL" sz="2800">
                <a:latin typeface="Calibri"/>
                <a:ea typeface="Calibri"/>
                <a:cs typeface="Calibri"/>
                <a:sym typeface="Calibri"/>
              </a:rPr>
              <a:t>CAUSES OF DEPRESSION</a:t>
            </a:r>
            <a:endParaRPr sz="2800">
              <a:latin typeface="Calibri"/>
              <a:ea typeface="Calibri"/>
              <a:cs typeface="Calibri"/>
              <a:sym typeface="Calibri"/>
            </a:endParaRPr>
          </a:p>
        </p:txBody>
      </p:sp>
      <p:sp>
        <p:nvSpPr>
          <p:cNvPr id="125" name="Google Shape;125;p5"/>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Clr>
                <a:schemeClr val="dk1"/>
              </a:buClr>
              <a:buSzPct val="100000"/>
              <a:buNone/>
            </a:pPr>
            <a:r>
              <a:t/>
            </a:r>
            <a:endParaRPr>
              <a:latin typeface="Calibri"/>
              <a:ea typeface="Calibri"/>
              <a:cs typeface="Calibri"/>
              <a:sym typeface="Calibri"/>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1. Genetic Factors</a:t>
            </a:r>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2. Biochemical processes occurring in the brain</a:t>
            </a:r>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3. Traumas and painful childhood experiences</a:t>
            </a:r>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4. Learned ways of negative thinking, inability to deal with problems</a:t>
            </a:r>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5. Impact of the external environment:</a:t>
            </a:r>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family atmosphere (including domestic violence, abuse of alcohol or other psychoactive substances by parents, chronic illness or death of a loved one, chronic conflict in the family, hostility and emotional rejection, excessive control by parents);</a:t>
            </a:r>
            <a:endParaRPr/>
          </a:p>
          <a:p>
            <a:pPr indent="0" lvl="0" marL="0" rtl="0" algn="l">
              <a:spcBef>
                <a:spcPts val="970"/>
              </a:spcBef>
              <a:spcAft>
                <a:spcPts val="0"/>
              </a:spcAft>
              <a:buClr>
                <a:schemeClr val="dk1"/>
              </a:buClr>
              <a:buSzPct val="100000"/>
              <a:buNone/>
            </a:pPr>
            <a:r>
              <a:rPr lang="pl-PL">
                <a:latin typeface="Calibri"/>
                <a:ea typeface="Calibri"/>
                <a:cs typeface="Calibri"/>
                <a:sym typeface="Calibri"/>
              </a:rPr>
              <a:t>- school situation (e.g. excessive requirements, peer violence, hostile teacher, school failures, unfair assessment, constant criticism).</a:t>
            </a:r>
            <a:endParaRPr>
              <a:latin typeface="Calibri"/>
              <a:ea typeface="Calibri"/>
              <a:cs typeface="Calibri"/>
              <a:sym typeface="Calibri"/>
            </a:endParaRPr>
          </a:p>
          <a:p>
            <a:pPr indent="0" lvl="0" marL="0" rtl="0" algn="l">
              <a:spcBef>
                <a:spcPts val="970"/>
              </a:spcBef>
              <a:spcAft>
                <a:spcPts val="0"/>
              </a:spcAft>
              <a:buClr>
                <a:schemeClr val="dk1"/>
              </a:buClr>
              <a:buSzPct val="100000"/>
              <a:buNone/>
            </a:pPr>
            <a:r>
              <a:t/>
            </a:r>
            <a:endParaRPr>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6"/>
          <p:cNvSpPr txBox="1"/>
          <p:nvPr>
            <p:ph type="title"/>
          </p:nvPr>
        </p:nvSpPr>
        <p:spPr>
          <a:xfrm>
            <a:off x="323528" y="476672"/>
            <a:ext cx="6408712" cy="1047646"/>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lang="pl-PL" sz="2400"/>
              <a:t>CAUSES OF DEPRESSION IN THE LIGHT OF SELECTED THEORIES</a:t>
            </a:r>
            <a:br>
              <a:rPr lang="pl-PL" sz="2400"/>
            </a:br>
            <a:endParaRPr sz="2800">
              <a:latin typeface="Calibri"/>
              <a:ea typeface="Calibri"/>
              <a:cs typeface="Calibri"/>
              <a:sym typeface="Calibri"/>
            </a:endParaRPr>
          </a:p>
        </p:txBody>
      </p:sp>
      <p:sp>
        <p:nvSpPr>
          <p:cNvPr id="131" name="Google Shape;131;p6"/>
          <p:cNvSpPr txBox="1"/>
          <p:nvPr>
            <p:ph idx="1" type="body"/>
          </p:nvPr>
        </p:nvSpPr>
        <p:spPr>
          <a:xfrm>
            <a:off x="251520" y="1752600"/>
            <a:ext cx="7825680" cy="4373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800"/>
              <a:buNone/>
            </a:pPr>
            <a:r>
              <a:rPr b="0" lang="pl-PL" sz="1800"/>
              <a:t>1. The cognitive model according to Aaron Beck assumes the occurrence of negative thoughts in three areas:</a:t>
            </a:r>
            <a:endParaRPr b="0" sz="1800"/>
          </a:p>
          <a:p>
            <a:pPr indent="-285750" lvl="0" marL="285750" rtl="0" algn="l">
              <a:spcBef>
                <a:spcPts val="960"/>
              </a:spcBef>
              <a:spcAft>
                <a:spcPts val="0"/>
              </a:spcAft>
              <a:buClr>
                <a:schemeClr val="dk1"/>
              </a:buClr>
              <a:buSzPts val="1800"/>
              <a:buFont typeface="Noto Sans Symbols"/>
              <a:buChar char="❖"/>
            </a:pPr>
            <a:r>
              <a:rPr b="0" lang="pl-PL" sz="1800"/>
              <a:t>Thinking about myself: "I am worthless”;</a:t>
            </a:r>
            <a:endParaRPr b="0" sz="1800"/>
          </a:p>
          <a:p>
            <a:pPr indent="-285750" lvl="0" marL="285750" rtl="0" algn="l">
              <a:spcBef>
                <a:spcPts val="960"/>
              </a:spcBef>
              <a:spcAft>
                <a:spcPts val="0"/>
              </a:spcAft>
              <a:buClr>
                <a:schemeClr val="dk1"/>
              </a:buClr>
              <a:buSzPts val="1800"/>
              <a:buFont typeface="Noto Sans Symbols"/>
              <a:buChar char="❖"/>
            </a:pPr>
            <a:r>
              <a:rPr b="0" lang="pl-PL" sz="1800"/>
              <a:t> Thinking about the world: "The world is a dishonest place”;</a:t>
            </a:r>
            <a:endParaRPr b="0" sz="1800"/>
          </a:p>
          <a:p>
            <a:pPr indent="-285750" lvl="0" marL="285750" rtl="0" algn="l">
              <a:spcBef>
                <a:spcPts val="960"/>
              </a:spcBef>
              <a:spcAft>
                <a:spcPts val="0"/>
              </a:spcAft>
              <a:buClr>
                <a:schemeClr val="dk1"/>
              </a:buClr>
              <a:buSzPts val="1800"/>
              <a:buFont typeface="Noto Sans Symbols"/>
              <a:buChar char="❖"/>
            </a:pPr>
            <a:r>
              <a:rPr b="0" lang="pl-PL" sz="1800"/>
              <a:t>Thinking about the future: "I will always fail”.</a:t>
            </a:r>
            <a:endParaRPr b="0" sz="1800"/>
          </a:p>
          <a:p>
            <a:pPr indent="0" lvl="0" marL="0" rtl="0" algn="l">
              <a:spcBef>
                <a:spcPts val="960"/>
              </a:spcBef>
              <a:spcAft>
                <a:spcPts val="0"/>
              </a:spcAft>
              <a:buClr>
                <a:schemeClr val="dk1"/>
              </a:buClr>
              <a:buSzPts val="1800"/>
              <a:buNone/>
            </a:pPr>
            <a:r>
              <a:rPr b="0" lang="pl-PL" sz="1800"/>
              <a:t>2. Seligman's concept of learned helplessness assumes that depressive people are characterized by "helplessness" in making choices and the inability to avoid punishment. People are convinced that punishment and reward are independent of their choice.</a:t>
            </a:r>
            <a:endParaRPr/>
          </a:p>
          <a:p>
            <a:pPr indent="0" lvl="0" marL="0" rtl="0" algn="l">
              <a:spcBef>
                <a:spcPts val="960"/>
              </a:spcBef>
              <a:spcAft>
                <a:spcPts val="0"/>
              </a:spcAft>
              <a:buClr>
                <a:schemeClr val="dk1"/>
              </a:buClr>
              <a:buSzPts val="1800"/>
              <a:buNone/>
            </a:pPr>
            <a:r>
              <a:rPr b="0" lang="pl-PL" sz="1800"/>
              <a:t>3. Behavioral Lazarus concepts indicate a relationship between depressive states and low levels of "reinforcements" received from the environment. Often, depressive people are hypersensitive to negative stimuli.</a:t>
            </a:r>
            <a:endParaRPr/>
          </a:p>
          <a:p>
            <a:pPr indent="-241300" lvl="0" marL="342900" rtl="0" algn="just">
              <a:spcBef>
                <a:spcPts val="920"/>
              </a:spcBef>
              <a:spcAft>
                <a:spcPts val="0"/>
              </a:spcAft>
              <a:buClr>
                <a:schemeClr val="dk1"/>
              </a:buClr>
              <a:buSzPts val="1600"/>
              <a:buNone/>
            </a:pPr>
            <a:r>
              <a:t/>
            </a:r>
            <a:endParaRPr b="0"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200"/>
              <a:buFont typeface="Calibri"/>
              <a:buNone/>
            </a:pPr>
            <a:br>
              <a:rPr lang="pl-PL" sz="2200">
                <a:latin typeface="Calibri"/>
                <a:ea typeface="Calibri"/>
                <a:cs typeface="Calibri"/>
                <a:sym typeface="Calibri"/>
              </a:rPr>
            </a:br>
            <a:r>
              <a:rPr lang="pl-PL" sz="2200">
                <a:latin typeface="Calibri"/>
                <a:ea typeface="Calibri"/>
                <a:cs typeface="Calibri"/>
                <a:sym typeface="Calibri"/>
              </a:rPr>
              <a:t>CONSEQUENCES OF DEPRESSION</a:t>
            </a:r>
            <a:br>
              <a:rPr lang="pl-PL" sz="2800"/>
            </a:br>
            <a:endParaRPr sz="2800">
              <a:latin typeface="Calibri"/>
              <a:ea typeface="Calibri"/>
              <a:cs typeface="Calibri"/>
              <a:sym typeface="Calibri"/>
            </a:endParaRPr>
          </a:p>
        </p:txBody>
      </p:sp>
      <p:sp>
        <p:nvSpPr>
          <p:cNvPr id="137" name="Google Shape;137;p7"/>
          <p:cNvSpPr txBox="1"/>
          <p:nvPr>
            <p:ph idx="1" type="body"/>
          </p:nvPr>
        </p:nvSpPr>
        <p:spPr>
          <a:xfrm>
            <a:off x="457200" y="1196752"/>
            <a:ext cx="7620000" cy="5400600"/>
          </a:xfrm>
          <a:prstGeom prst="rect">
            <a:avLst/>
          </a:prstGeom>
          <a:noFill/>
          <a:ln>
            <a:noFill/>
          </a:ln>
        </p:spPr>
        <p:txBody>
          <a:bodyPr anchorCtr="0" anchor="t" bIns="45700" lIns="91425" spcFirstLastPara="1" rIns="91425" wrap="square" tIns="45700">
            <a:normAutofit fontScale="85000" lnSpcReduction="20000"/>
          </a:bodyPr>
          <a:lstStyle/>
          <a:p>
            <a:pPr indent="-285750" lvl="0" marL="285750" rtl="0" algn="just">
              <a:spcBef>
                <a:spcPts val="0"/>
              </a:spcBef>
              <a:spcAft>
                <a:spcPts val="0"/>
              </a:spcAft>
              <a:buClr>
                <a:schemeClr val="dk1"/>
              </a:buClr>
              <a:buSzPct val="100000"/>
              <a:buFont typeface="Noto Sans Symbols"/>
              <a:buChar char="▪"/>
            </a:pPr>
            <a:r>
              <a:rPr b="0" lang="pl-PL" sz="1600">
                <a:latin typeface="Calibri"/>
                <a:ea typeface="Calibri"/>
                <a:cs typeface="Calibri"/>
                <a:sym typeface="Calibri"/>
              </a:rPr>
              <a:t>      Deterioration of social adaptation</a:t>
            </a:r>
            <a:endParaRPr/>
          </a:p>
          <a:p>
            <a:pPr indent="-285750" lvl="0" marL="285750" rtl="0" algn="just">
              <a:spcBef>
                <a:spcPts val="872"/>
              </a:spcBef>
              <a:spcAft>
                <a:spcPts val="0"/>
              </a:spcAft>
              <a:buClr>
                <a:schemeClr val="dk1"/>
              </a:buClr>
              <a:buSzPct val="100000"/>
              <a:buFont typeface="Noto Sans Symbols"/>
              <a:buChar char="▪"/>
            </a:pPr>
            <a:r>
              <a:rPr b="0" lang="pl-PL" sz="1600">
                <a:latin typeface="Calibri"/>
                <a:ea typeface="Calibri"/>
                <a:cs typeface="Calibri"/>
                <a:sym typeface="Calibri"/>
              </a:rPr>
              <a:t>      School difficulties and failures;</a:t>
            </a:r>
            <a:endParaRPr b="0" sz="1600">
              <a:latin typeface="Calibri"/>
              <a:ea typeface="Calibri"/>
              <a:cs typeface="Calibri"/>
              <a:sym typeface="Calibri"/>
            </a:endParaRPr>
          </a:p>
          <a:p>
            <a:pPr indent="-285750" lvl="0" marL="285750" rtl="0" algn="just">
              <a:spcBef>
                <a:spcPts val="872"/>
              </a:spcBef>
              <a:spcAft>
                <a:spcPts val="0"/>
              </a:spcAft>
              <a:buClr>
                <a:schemeClr val="dk1"/>
              </a:buClr>
              <a:buSzPct val="100000"/>
              <a:buFont typeface="Noto Sans Symbols"/>
              <a:buChar char="▪"/>
            </a:pPr>
            <a:r>
              <a:rPr b="0" lang="pl-PL" sz="1600">
                <a:latin typeface="Calibri"/>
                <a:ea typeface="Calibri"/>
                <a:cs typeface="Calibri"/>
                <a:sym typeface="Calibri"/>
              </a:rPr>
              <a:t>       Increased risk of self-destructive deeds;</a:t>
            </a:r>
            <a:endParaRPr b="0" sz="1600">
              <a:latin typeface="Calibri"/>
              <a:ea typeface="Calibri"/>
              <a:cs typeface="Calibri"/>
              <a:sym typeface="Calibri"/>
            </a:endParaRPr>
          </a:p>
          <a:p>
            <a:pPr indent="-285750" lvl="0" marL="285750" rtl="0" algn="just">
              <a:spcBef>
                <a:spcPts val="872"/>
              </a:spcBef>
              <a:spcAft>
                <a:spcPts val="0"/>
              </a:spcAft>
              <a:buClr>
                <a:schemeClr val="dk1"/>
              </a:buClr>
              <a:buSzPct val="100000"/>
              <a:buFont typeface="Noto Sans Symbols"/>
              <a:buChar char="▪"/>
            </a:pPr>
            <a:r>
              <a:rPr b="0" lang="pl-PL" sz="1600">
                <a:latin typeface="Calibri"/>
                <a:ea typeface="Calibri"/>
                <a:cs typeface="Calibri"/>
                <a:sym typeface="Calibri"/>
              </a:rPr>
              <a:t>       Abuse of psychoactive substances;</a:t>
            </a:r>
            <a:endParaRPr b="0" sz="1600">
              <a:latin typeface="Calibri"/>
              <a:ea typeface="Calibri"/>
              <a:cs typeface="Calibri"/>
              <a:sym typeface="Calibri"/>
            </a:endParaRPr>
          </a:p>
          <a:p>
            <a:pPr indent="-285750" lvl="0" marL="285750" rtl="0" algn="just">
              <a:spcBef>
                <a:spcPts val="872"/>
              </a:spcBef>
              <a:spcAft>
                <a:spcPts val="0"/>
              </a:spcAft>
              <a:buClr>
                <a:schemeClr val="dk1"/>
              </a:buClr>
              <a:buSzPct val="100000"/>
              <a:buFont typeface="Noto Sans Symbols"/>
              <a:buChar char="▪"/>
            </a:pPr>
            <a:r>
              <a:rPr b="0" lang="pl-PL" sz="1600">
                <a:latin typeface="Calibri"/>
                <a:ea typeface="Calibri"/>
                <a:cs typeface="Calibri"/>
                <a:sym typeface="Calibri"/>
              </a:rPr>
              <a:t>       Increased risk of suicide;</a:t>
            </a:r>
            <a:endParaRPr b="0" sz="1600">
              <a:latin typeface="Calibri"/>
              <a:ea typeface="Calibri"/>
              <a:cs typeface="Calibri"/>
              <a:sym typeface="Calibri"/>
            </a:endParaRPr>
          </a:p>
          <a:p>
            <a:pPr indent="-285750" lvl="0" marL="285750" rtl="0" algn="just">
              <a:spcBef>
                <a:spcPts val="872"/>
              </a:spcBef>
              <a:spcAft>
                <a:spcPts val="0"/>
              </a:spcAft>
              <a:buClr>
                <a:schemeClr val="dk1"/>
              </a:buClr>
              <a:buSzPct val="100000"/>
              <a:buFont typeface="Noto Sans Symbols"/>
              <a:buChar char="▪"/>
            </a:pPr>
            <a:r>
              <a:rPr b="0" lang="pl-PL" sz="1600">
                <a:latin typeface="Calibri"/>
                <a:ea typeface="Calibri"/>
                <a:cs typeface="Calibri"/>
                <a:sym typeface="Calibri"/>
              </a:rPr>
              <a:t>       Increased risk of depression in the future.</a:t>
            </a:r>
            <a:endParaRPr b="0" sz="1600">
              <a:latin typeface="Calibri"/>
              <a:ea typeface="Calibri"/>
              <a:cs typeface="Calibri"/>
              <a:sym typeface="Calibri"/>
            </a:endParaRPr>
          </a:p>
          <a:p>
            <a:pPr indent="0" lvl="0" marL="0" rtl="0" algn="just">
              <a:spcBef>
                <a:spcPts val="872"/>
              </a:spcBef>
              <a:spcAft>
                <a:spcPts val="0"/>
              </a:spcAft>
              <a:buClr>
                <a:schemeClr val="dk1"/>
              </a:buClr>
              <a:buSzPct val="100000"/>
              <a:buNone/>
            </a:pPr>
            <a:r>
              <a:rPr lang="pl-PL" sz="1600">
                <a:latin typeface="Arial Black"/>
                <a:ea typeface="Arial Black"/>
                <a:cs typeface="Arial Black"/>
                <a:sym typeface="Arial Black"/>
              </a:rPr>
              <a:t>    Remember!</a:t>
            </a:r>
            <a:endParaRPr/>
          </a:p>
          <a:p>
            <a:pPr indent="0" lvl="0" marL="0" rtl="0" algn="just">
              <a:spcBef>
                <a:spcPts val="872"/>
              </a:spcBef>
              <a:spcAft>
                <a:spcPts val="0"/>
              </a:spcAft>
              <a:buClr>
                <a:schemeClr val="dk1"/>
              </a:buClr>
              <a:buSzPct val="100000"/>
              <a:buNone/>
            </a:pPr>
            <a:r>
              <a:rPr b="0" lang="pl-PL" sz="1600">
                <a:latin typeface="Calibri"/>
                <a:ea typeface="Calibri"/>
                <a:cs typeface="Calibri"/>
                <a:sym typeface="Calibri"/>
              </a:rPr>
              <a:t>    Never ignore signals that alert you to a teenager's thoughts or intention to attempt suicide. Disturbing signals can be:</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Interest in death and dying.</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Claiming that he would like to fall asleep and not wake up more or die in a car accident.</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Jokes about taking my own life.</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Sentences like "you can do better without me".</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Touting death, e.g. writing poems on the subject.</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Sending farewell letters to family and friends.</a:t>
            </a:r>
            <a:endParaRPr/>
          </a:p>
          <a:p>
            <a:pPr indent="-285750" lvl="0" marL="285750" rtl="0" algn="just">
              <a:spcBef>
                <a:spcPts val="872"/>
              </a:spcBef>
              <a:spcAft>
                <a:spcPts val="0"/>
              </a:spcAft>
              <a:buClr>
                <a:schemeClr val="dk1"/>
              </a:buClr>
              <a:buSzPct val="100000"/>
              <a:buFont typeface="Arial"/>
              <a:buChar char="•"/>
            </a:pPr>
            <a:r>
              <a:rPr b="0" lang="pl-PL" sz="1600">
                <a:latin typeface="Calibri"/>
                <a:ea typeface="Calibri"/>
                <a:cs typeface="Calibri"/>
                <a:sym typeface="Calibri"/>
              </a:rPr>
              <a:t>    Searching for information about death or dangerous tools, or the effects of toxic drugs or poisons.</a:t>
            </a:r>
            <a:endParaRPr/>
          </a:p>
          <a:p>
            <a:pPr indent="0" lvl="0" marL="0" rtl="0" algn="just">
              <a:spcBef>
                <a:spcPts val="872"/>
              </a:spcBef>
              <a:spcAft>
                <a:spcPts val="0"/>
              </a:spcAft>
              <a:buClr>
                <a:schemeClr val="dk1"/>
              </a:buClr>
              <a:buSzPct val="100000"/>
              <a:buNone/>
            </a:pPr>
            <a:r>
              <a:rPr b="0" lang="pl-PL" sz="1600">
                <a:latin typeface="Calibri"/>
                <a:ea typeface="Calibri"/>
                <a:cs typeface="Calibri"/>
                <a:sym typeface="Calibri"/>
              </a:rPr>
              <a:t>    In such situations, the teacher must act quickly and decisively. Contact with parents and a specialist (psychologist, psychiatrist) is necessary.</a:t>
            </a:r>
            <a:endParaRPr/>
          </a:p>
          <a:p>
            <a:pPr indent="0" lvl="0" marL="0" rtl="0" algn="just">
              <a:spcBef>
                <a:spcPts val="872"/>
              </a:spcBef>
              <a:spcAft>
                <a:spcPts val="0"/>
              </a:spcAft>
              <a:buClr>
                <a:schemeClr val="dk1"/>
              </a:buClr>
              <a:buSzPct val="100000"/>
              <a:buNone/>
            </a:pPr>
            <a:r>
              <a:t/>
            </a:r>
            <a:endParaRPr b="0" sz="16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2000"/>
              <a:buFont typeface="Arial "/>
              <a:buNone/>
            </a:pPr>
            <a:r>
              <a:rPr lang="pl-PL" sz="2000"/>
              <a:t>PRINCIPLES OF CORRECT INTERVENTION </a:t>
            </a:r>
            <a:endParaRPr sz="2000">
              <a:latin typeface="Calibri"/>
              <a:ea typeface="Calibri"/>
              <a:cs typeface="Calibri"/>
              <a:sym typeface="Calibri"/>
            </a:endParaRPr>
          </a:p>
        </p:txBody>
      </p:sp>
      <p:sp>
        <p:nvSpPr>
          <p:cNvPr id="143" name="Google Shape;143;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182880" lvl="1" marL="457200" rtl="0" algn="l">
              <a:spcBef>
                <a:spcPts val="0"/>
              </a:spcBef>
              <a:spcAft>
                <a:spcPts val="0"/>
              </a:spcAft>
              <a:buSzPts val="1600"/>
              <a:buFont typeface="Noto Sans Symbols"/>
              <a:buChar char="⮚"/>
            </a:pPr>
            <a:r>
              <a:rPr lang="pl-PL" sz="1600"/>
              <a:t>Offer support and understanding!</a:t>
            </a:r>
            <a:endParaRPr/>
          </a:p>
          <a:p>
            <a:pPr indent="-182880" lvl="1" marL="457200" rtl="0" algn="l">
              <a:spcBef>
                <a:spcPts val="320"/>
              </a:spcBef>
              <a:spcAft>
                <a:spcPts val="0"/>
              </a:spcAft>
              <a:buSzPts val="1600"/>
              <a:buFont typeface="Noto Sans Symbols"/>
              <a:buChar char="⮚"/>
            </a:pPr>
            <a:r>
              <a:rPr lang="pl-PL" sz="1600"/>
              <a:t>Don't impose yourself!</a:t>
            </a:r>
            <a:endParaRPr/>
          </a:p>
          <a:p>
            <a:pPr indent="-182880" lvl="1" marL="457200" rtl="0" algn="l">
              <a:spcBef>
                <a:spcPts val="320"/>
              </a:spcBef>
              <a:spcAft>
                <a:spcPts val="0"/>
              </a:spcAft>
              <a:buSzPts val="1600"/>
              <a:buFont typeface="Noto Sans Symbols"/>
              <a:buChar char="⮚"/>
            </a:pPr>
            <a:r>
              <a:rPr lang="pl-PL" sz="1600"/>
              <a:t>Ensure open communication channels!</a:t>
            </a:r>
            <a:endParaRPr sz="1600"/>
          </a:p>
          <a:p>
            <a:pPr indent="-182880" lvl="1" marL="457200" rtl="0" algn="ctr">
              <a:spcBef>
                <a:spcPts val="400"/>
              </a:spcBef>
              <a:spcAft>
                <a:spcPts val="0"/>
              </a:spcAft>
              <a:buSzPts val="2000"/>
              <a:buNone/>
            </a:pPr>
            <a:r>
              <a:rPr b="1" lang="pl-PL"/>
              <a:t>When you talk to a student with depression symptoms:</a:t>
            </a:r>
            <a:endParaRPr/>
          </a:p>
          <a:p>
            <a:pPr indent="-182880" lvl="1" marL="457200" rtl="0" algn="l">
              <a:spcBef>
                <a:spcPts val="400"/>
              </a:spcBef>
              <a:spcAft>
                <a:spcPts val="0"/>
              </a:spcAft>
              <a:buSzPts val="2000"/>
              <a:buNone/>
            </a:pPr>
            <a:r>
              <a:t/>
            </a:r>
            <a:endParaRPr b="0"/>
          </a:p>
        </p:txBody>
      </p:sp>
      <p:graphicFrame>
        <p:nvGraphicFramePr>
          <p:cNvPr id="144" name="Google Shape;144;p8"/>
          <p:cNvGraphicFramePr/>
          <p:nvPr/>
        </p:nvGraphicFramePr>
        <p:xfrm>
          <a:off x="251520" y="3212977"/>
          <a:ext cx="3000000" cy="3000000"/>
        </p:xfrm>
        <a:graphic>
          <a:graphicData uri="http://schemas.openxmlformats.org/drawingml/2006/table">
            <a:tbl>
              <a:tblPr bandRow="1" firstRow="1">
                <a:noFill/>
                <a:tableStyleId>{CF834F99-5DF4-4792-97AC-FF3D9918A01B}</a:tableStyleId>
              </a:tblPr>
              <a:tblGrid>
                <a:gridCol w="4284475"/>
                <a:gridCol w="4284475"/>
              </a:tblGrid>
              <a:tr h="284525">
                <a:tc>
                  <a:txBody>
                    <a:bodyPr/>
                    <a:lstStyle/>
                    <a:p>
                      <a:pPr indent="0" lvl="0" marL="0" marR="0" rtl="0" algn="ctr">
                        <a:spcBef>
                          <a:spcPts val="0"/>
                        </a:spcBef>
                        <a:spcAft>
                          <a:spcPts val="0"/>
                        </a:spcAft>
                        <a:buNone/>
                      </a:pPr>
                      <a:r>
                        <a:rPr lang="pl-PL" sz="1200" u="none" cap="none" strike="noStrike"/>
                        <a:t>You can say:</a:t>
                      </a:r>
                      <a:endParaRPr sz="1200" u="none" cap="none" strike="noStrike"/>
                    </a:p>
                  </a:txBody>
                  <a:tcPr marT="45725" marB="45725" marR="91450" marL="91450"/>
                </a:tc>
                <a:tc>
                  <a:txBody>
                    <a:bodyPr/>
                    <a:lstStyle/>
                    <a:p>
                      <a:pPr indent="0" lvl="0" marL="0" marR="0" rtl="0" algn="ctr">
                        <a:spcBef>
                          <a:spcPts val="0"/>
                        </a:spcBef>
                        <a:spcAft>
                          <a:spcPts val="0"/>
                        </a:spcAft>
                        <a:buNone/>
                      </a:pPr>
                      <a:r>
                        <a:rPr lang="pl-PL" sz="1200" u="none" cap="none" strike="noStrike"/>
                        <a:t>You shouldn’t say:</a:t>
                      </a:r>
                      <a:endParaRPr sz="1200" u="none" cap="none" strike="noStrike"/>
                    </a:p>
                  </a:txBody>
                  <a:tcPr marT="45725" marB="45725" marR="91450" marL="91450"/>
                </a:tc>
              </a:tr>
              <a:tr h="417875">
                <a:tc>
                  <a:txBody>
                    <a:bodyPr/>
                    <a:lstStyle/>
                    <a:p>
                      <a:pPr indent="0" lvl="0" marL="0" marR="0" rtl="0" algn="l">
                        <a:spcBef>
                          <a:spcPts val="0"/>
                        </a:spcBef>
                        <a:spcAft>
                          <a:spcPts val="0"/>
                        </a:spcAft>
                        <a:buNone/>
                      </a:pPr>
                      <a:r>
                        <a:rPr lang="pl-PL" sz="1000" u="none" cap="none" strike="noStrike"/>
                        <a:t>I believe you.</a:t>
                      </a:r>
                      <a:endParaRPr sz="1000"/>
                    </a:p>
                  </a:txBody>
                  <a:tcPr marT="45725" marB="45725" marR="91450" marL="91450" anchor="ctr"/>
                </a:tc>
                <a:tc>
                  <a:txBody>
                    <a:bodyPr/>
                    <a:lstStyle/>
                    <a:p>
                      <a:pPr indent="0" lvl="0" marL="0" marR="0" rtl="0" algn="l">
                        <a:spcBef>
                          <a:spcPts val="0"/>
                        </a:spcBef>
                        <a:spcAft>
                          <a:spcPts val="0"/>
                        </a:spcAft>
                        <a:buNone/>
                      </a:pPr>
                      <a:r>
                        <a:rPr lang="pl-PL" sz="1000"/>
                        <a:t>Unreasonable and quick comforting, e.g. "Don't worry, it will pass".</a:t>
                      </a:r>
                      <a:endParaRPr sz="1000"/>
                    </a:p>
                  </a:txBody>
                  <a:tcPr marT="45725" marB="45725" marR="91450" marL="91450" anchor="ctr"/>
                </a:tc>
              </a:tr>
              <a:tr h="403050">
                <a:tc>
                  <a:txBody>
                    <a:bodyPr/>
                    <a:lstStyle/>
                    <a:p>
                      <a:pPr indent="0" lvl="0" marL="0" marR="0" rtl="0" algn="l">
                        <a:spcBef>
                          <a:spcPts val="0"/>
                        </a:spcBef>
                        <a:spcAft>
                          <a:spcPts val="0"/>
                        </a:spcAft>
                        <a:buNone/>
                      </a:pPr>
                      <a:r>
                        <a:rPr lang="pl-PL" sz="1000"/>
                        <a:t>You are not to blame for what is happening.</a:t>
                      </a:r>
                      <a:endParaRPr sz="1000"/>
                    </a:p>
                  </a:txBody>
                  <a:tcPr marT="45725" marB="45725" marR="91450" marL="91450" anchor="ctr"/>
                </a:tc>
                <a:tc>
                  <a:txBody>
                    <a:bodyPr/>
                    <a:lstStyle/>
                    <a:p>
                      <a:pPr indent="0" lvl="0" marL="0" marR="0" rtl="0" algn="l">
                        <a:spcBef>
                          <a:spcPts val="0"/>
                        </a:spcBef>
                        <a:spcAft>
                          <a:spcPts val="0"/>
                        </a:spcAft>
                        <a:buNone/>
                      </a:pPr>
                      <a:r>
                        <a:rPr lang="pl-PL" sz="1000"/>
                        <a:t>Lectures, e.g. "You must be among your colleagues more often".</a:t>
                      </a:r>
                      <a:endParaRPr sz="1000"/>
                    </a:p>
                  </a:txBody>
                  <a:tcPr marT="45725" marB="45725" marR="91450" marL="91450" anchor="ctr"/>
                </a:tc>
              </a:tr>
              <a:tr h="256500">
                <a:tc>
                  <a:txBody>
                    <a:bodyPr/>
                    <a:lstStyle/>
                    <a:p>
                      <a:pPr indent="0" lvl="0" marL="0" marR="0" rtl="0" algn="l">
                        <a:spcBef>
                          <a:spcPts val="0"/>
                        </a:spcBef>
                        <a:spcAft>
                          <a:spcPts val="0"/>
                        </a:spcAft>
                        <a:buNone/>
                      </a:pPr>
                      <a:r>
                        <a:rPr lang="pl-PL" sz="1000"/>
                        <a:t>Thank you for telling me about it.</a:t>
                      </a:r>
                      <a:endParaRPr sz="1000"/>
                    </a:p>
                  </a:txBody>
                  <a:tcPr marT="45725" marB="45725" marR="91450" marL="91450" anchor="ctr"/>
                </a:tc>
                <a:tc>
                  <a:txBody>
                    <a:bodyPr/>
                    <a:lstStyle/>
                    <a:p>
                      <a:pPr indent="0" lvl="0" marL="0" marR="0" rtl="0" algn="l">
                        <a:spcBef>
                          <a:spcPts val="0"/>
                        </a:spcBef>
                        <a:spcAft>
                          <a:spcPts val="0"/>
                        </a:spcAft>
                        <a:buNone/>
                      </a:pPr>
                      <a:r>
                        <a:rPr lang="pl-PL" sz="1000"/>
                        <a:t>Underestimating e.g. "Don't overdo it." Is not so bad. Others are worse.</a:t>
                      </a:r>
                      <a:endParaRPr sz="1000"/>
                    </a:p>
                  </a:txBody>
                  <a:tcPr marT="45725" marB="45725" marR="91450" marL="91450" anchor="ctr"/>
                </a:tc>
              </a:tr>
              <a:tr h="417875">
                <a:tc>
                  <a:txBody>
                    <a:bodyPr/>
                    <a:lstStyle/>
                    <a:p>
                      <a:pPr indent="0" lvl="0" marL="0" marR="0" rtl="0" algn="l">
                        <a:spcBef>
                          <a:spcPts val="0"/>
                        </a:spcBef>
                        <a:spcAft>
                          <a:spcPts val="0"/>
                        </a:spcAft>
                        <a:buNone/>
                      </a:pPr>
                      <a:r>
                        <a:rPr lang="pl-PL" sz="1000"/>
                        <a:t>There is nothing wrong with asking for help.</a:t>
                      </a:r>
                      <a:endParaRPr sz="1000"/>
                    </a:p>
                  </a:txBody>
                  <a:tcPr marT="45725" marB="45725" marR="91450" marL="91450" anchor="ctr"/>
                </a:tc>
                <a:tc>
                  <a:txBody>
                    <a:bodyPr/>
                    <a:lstStyle/>
                    <a:p>
                      <a:pPr indent="0" lvl="0" marL="0" marR="0" rtl="0" algn="l">
                        <a:spcBef>
                          <a:spcPts val="0"/>
                        </a:spcBef>
                        <a:spcAft>
                          <a:spcPts val="0"/>
                        </a:spcAft>
                        <a:buNone/>
                      </a:pPr>
                      <a:r>
                        <a:rPr lang="pl-PL" sz="1000"/>
                        <a:t>Empty promises like "I won't tell anyone about your problems."</a:t>
                      </a:r>
                      <a:endParaRPr sz="1000"/>
                    </a:p>
                  </a:txBody>
                  <a:tcPr marT="45725" marB="45725" marR="91450" marL="91450" anchor="ctr"/>
                </a:tc>
              </a:tr>
              <a:tr h="256500">
                <a:tc>
                  <a:txBody>
                    <a:bodyPr/>
                    <a:lstStyle/>
                    <a:p>
                      <a:pPr indent="0" lvl="0" marL="0" marR="0" rtl="0" algn="l">
                        <a:spcBef>
                          <a:spcPts val="0"/>
                        </a:spcBef>
                        <a:spcAft>
                          <a:spcPts val="0"/>
                        </a:spcAft>
                        <a:buNone/>
                      </a:pPr>
                      <a:r>
                        <a:rPr lang="pl-PL" sz="1000"/>
                        <a:t>It's very good that you talk about it.</a:t>
                      </a:r>
                      <a:endParaRPr sz="1000"/>
                    </a:p>
                  </a:txBody>
                  <a:tcPr marT="45725" marB="45725" marR="91450" marL="91450" anchor="ctr"/>
                </a:tc>
                <a:tc>
                  <a:txBody>
                    <a:bodyPr/>
                    <a:lstStyle/>
                    <a:p>
                      <a:pPr indent="0" lvl="0" marL="0" marR="0" rtl="0" algn="l">
                        <a:spcBef>
                          <a:spcPts val="0"/>
                        </a:spcBef>
                        <a:spcAft>
                          <a:spcPts val="0"/>
                        </a:spcAft>
                        <a:buNone/>
                      </a:pPr>
                      <a:r>
                        <a:rPr lang="pl-PL" sz="1000"/>
                        <a:t>Passivity.</a:t>
                      </a:r>
                      <a:endParaRPr sz="1000"/>
                    </a:p>
                  </a:txBody>
                  <a:tcPr marT="45725" marB="45725" marR="91450" marL="91450" anchor="ctr"/>
                </a:tc>
              </a:tr>
              <a:tr h="417875">
                <a:tc>
                  <a:txBody>
                    <a:bodyPr/>
                    <a:lstStyle/>
                    <a:p>
                      <a:pPr indent="0" lvl="0" marL="0" marR="0" rtl="0" algn="l">
                        <a:spcBef>
                          <a:spcPts val="0"/>
                        </a:spcBef>
                        <a:spcAft>
                          <a:spcPts val="0"/>
                        </a:spcAft>
                        <a:buNone/>
                      </a:pPr>
                      <a:r>
                        <a:rPr lang="pl-PL" sz="1000"/>
                        <a:t>I see that it's hard for you.</a:t>
                      </a:r>
                      <a:endParaRPr sz="1000"/>
                    </a:p>
                  </a:txBody>
                  <a:tcPr marT="45725" marB="45725" marR="91450" marL="91450" anchor="ctr"/>
                </a:tc>
                <a:tc>
                  <a:txBody>
                    <a:bodyPr/>
                    <a:lstStyle/>
                    <a:p>
                      <a:pPr indent="0" lvl="0" marL="0" marR="0" rtl="0" algn="l">
                        <a:spcBef>
                          <a:spcPts val="0"/>
                        </a:spcBef>
                        <a:spcAft>
                          <a:spcPts val="0"/>
                        </a:spcAft>
                        <a:buNone/>
                      </a:pPr>
                      <a:r>
                        <a:rPr lang="pl-PL" sz="1000"/>
                        <a:t>Negative assessment and blaming eg 'I was disappointed in you. You seemed to be such a good student. "</a:t>
                      </a:r>
                      <a:endParaRPr sz="1000"/>
                    </a:p>
                  </a:txBody>
                  <a:tcPr marT="45725" marB="45725" marR="91450" marL="91450" anchor="ctr"/>
                </a:tc>
              </a:tr>
              <a:tr h="501100">
                <a:tc>
                  <a:txBody>
                    <a:bodyPr/>
                    <a:lstStyle/>
                    <a:p>
                      <a:pPr indent="0" lvl="0" marL="0" marR="0" rtl="0" algn="l">
                        <a:spcBef>
                          <a:spcPts val="0"/>
                        </a:spcBef>
                        <a:spcAft>
                          <a:spcPts val="0"/>
                        </a:spcAft>
                        <a:buNone/>
                      </a:pPr>
                      <a:r>
                        <a:rPr lang="pl-PL" sz="1000"/>
                        <a:t>Sometimes it happens that such problems arise. You are not alone. I want to help you.</a:t>
                      </a:r>
                      <a:endParaRPr sz="1000"/>
                    </a:p>
                  </a:txBody>
                  <a:tcPr marT="45725" marB="45725" marR="91450" marL="91450" anchor="ctr"/>
                </a:tc>
                <a:tc>
                  <a:txBody>
                    <a:bodyPr/>
                    <a:lstStyle/>
                    <a:p>
                      <a:pPr indent="0" lvl="0" marL="0" marR="0" rtl="0" algn="l">
                        <a:spcBef>
                          <a:spcPts val="0"/>
                        </a:spcBef>
                        <a:spcAft>
                          <a:spcPts val="0"/>
                        </a:spcAft>
                        <a:buNone/>
                      </a:pPr>
                      <a:r>
                        <a:rPr lang="pl-PL" sz="1000"/>
                        <a:t>Saying "Get a grip".</a:t>
                      </a:r>
                      <a:endParaRPr sz="1000"/>
                    </a:p>
                  </a:txBody>
                  <a:tcPr marT="45725" marB="45725" marR="91450" marL="91450" anchor="ctr"/>
                </a:tc>
              </a:tr>
              <a:tr h="501100">
                <a:tc>
                  <a:txBody>
                    <a:bodyPr/>
                    <a:lstStyle/>
                    <a:p>
                      <a:pPr indent="0" lvl="0" marL="0" marR="0" rtl="0" algn="l">
                        <a:spcBef>
                          <a:spcPts val="0"/>
                        </a:spcBef>
                        <a:spcAft>
                          <a:spcPts val="0"/>
                        </a:spcAft>
                        <a:buNone/>
                      </a:pPr>
                      <a:r>
                        <a:rPr lang="pl-PL" sz="1000"/>
                        <a:t>It is important for me to make you feel good at school.</a:t>
                      </a:r>
                      <a:endParaRPr sz="1000"/>
                    </a:p>
                  </a:txBody>
                  <a:tcPr marT="45725" marB="45725" marR="91450" marL="91450" anchor="ctr"/>
                </a:tc>
                <a:tc>
                  <a:txBody>
                    <a:bodyPr/>
                    <a:lstStyle/>
                    <a:p>
                      <a:pPr indent="0" lvl="0" marL="0" marR="0" rtl="0" algn="l">
                        <a:spcBef>
                          <a:spcPts val="0"/>
                        </a:spcBef>
                        <a:spcAft>
                          <a:spcPts val="0"/>
                        </a:spcAft>
                        <a:buNone/>
                      </a:pPr>
                      <a:r>
                        <a:rPr lang="pl-PL" sz="1000"/>
                        <a:t>Urging excessive activity (physical exercise or going out to people will not make depression go away).</a:t>
                      </a:r>
                      <a:endParaRPr sz="1000"/>
                    </a:p>
                  </a:txBody>
                  <a:tcPr marT="45725" marB="45725" marR="91450" marL="91450"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txBox="1"/>
          <p:nvPr>
            <p:ph type="ctrTitle"/>
          </p:nvPr>
        </p:nvSpPr>
        <p:spPr>
          <a:xfrm>
            <a:off x="357157" y="2786058"/>
            <a:ext cx="8072496" cy="1297251"/>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0B0F0"/>
              </a:buClr>
              <a:buSzPts val="2400"/>
              <a:buFont typeface="Arial"/>
              <a:buNone/>
            </a:pPr>
            <a:r>
              <a:rPr lang="pl-PL"/>
              <a:t>STAGES OF BUILDING A WORK STRATEGY WITH A STUDENT WITH DIFFERENT SEXUAL ORIENTATION</a:t>
            </a:r>
            <a:br>
              <a:rPr lang="pl-PL"/>
            </a:br>
            <a:endParaRPr/>
          </a:p>
        </p:txBody>
      </p:sp>
      <p:pic>
        <p:nvPicPr>
          <p:cNvPr descr="Obrázok 4" id="150" name="Google Shape;150;p9"/>
          <p:cNvPicPr preferRelativeResize="0"/>
          <p:nvPr/>
        </p:nvPicPr>
        <p:blipFill rotWithShape="1">
          <a:blip r:embed="rId3">
            <a:alphaModFix/>
          </a:blip>
          <a:srcRect b="0" l="0" r="0" t="0"/>
          <a:stretch/>
        </p:blipFill>
        <p:spPr>
          <a:xfrm>
            <a:off x="142843" y="285728"/>
            <a:ext cx="1928828" cy="549715"/>
          </a:xfrm>
          <a:prstGeom prst="rect">
            <a:avLst/>
          </a:prstGeom>
          <a:noFill/>
          <a:ln>
            <a:noFill/>
          </a:ln>
        </p:spPr>
      </p:pic>
      <p:sp>
        <p:nvSpPr>
          <p:cNvPr id="151" name="Google Shape;151;p9"/>
          <p:cNvSpPr txBox="1"/>
          <p:nvPr/>
        </p:nvSpPr>
        <p:spPr>
          <a:xfrm>
            <a:off x="260001" y="785795"/>
            <a:ext cx="3546200" cy="288824"/>
          </a:xfrm>
          <a:prstGeom prst="rect">
            <a:avLst/>
          </a:prstGeom>
          <a:noFill/>
          <a:ln>
            <a:noFill/>
          </a:ln>
        </p:spPr>
        <p:txBody>
          <a:bodyPr anchorCtr="0" anchor="t" bIns="45700" lIns="45700" spcFirstLastPara="1" rIns="45700" wrap="square" tIns="45700">
            <a:spAutoFit/>
          </a:bodyPr>
          <a:lstStyle/>
          <a:p>
            <a:pPr indent="0" lvl="0" marL="0" marR="0" rtl="0" algn="ctr">
              <a:spcBef>
                <a:spcPts val="0"/>
              </a:spcBef>
              <a:spcAft>
                <a:spcPts val="0"/>
              </a:spcAft>
              <a:buNone/>
            </a:pPr>
            <a:r>
              <a:rPr b="1" lang="pl-PL" sz="1400">
                <a:solidFill>
                  <a:schemeClr val="dk1"/>
                </a:solidFill>
                <a:latin typeface="Arial"/>
                <a:ea typeface="Arial"/>
                <a:cs typeface="Arial"/>
                <a:sym typeface="Arial"/>
              </a:rPr>
              <a:t>ERASMUS + 2019-1-PL01- KA201-06486</a:t>
            </a:r>
            <a:endParaRPr/>
          </a:p>
        </p:txBody>
      </p:sp>
    </p:spTree>
  </p:cSld>
  <p:clrMapOvr>
    <a:masterClrMapping/>
  </p:clrMapOvr>
</p:sld>
</file>

<file path=ppt/theme/theme1.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