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256" r:id="rId2"/>
    <p:sldId id="264" r:id="rId3"/>
    <p:sldId id="275" r:id="rId4"/>
    <p:sldId id="277" r:id="rId5"/>
    <p:sldId id="265" r:id="rId6"/>
    <p:sldId id="266" r:id="rId7"/>
    <p:sldId id="278" r:id="rId8"/>
    <p:sldId id="290" r:id="rId9"/>
    <p:sldId id="279" r:id="rId10"/>
    <p:sldId id="280" r:id="rId11"/>
    <p:sldId id="272" r:id="rId12"/>
    <p:sldId id="281" r:id="rId13"/>
    <p:sldId id="267" r:id="rId14"/>
    <p:sldId id="283" r:id="rId15"/>
    <p:sldId id="284" r:id="rId16"/>
    <p:sldId id="273" r:id="rId17"/>
    <p:sldId id="268" r:id="rId18"/>
    <p:sldId id="285" r:id="rId19"/>
    <p:sldId id="274" r:id="rId20"/>
    <p:sldId id="269" r:id="rId21"/>
    <p:sldId id="286" r:id="rId22"/>
    <p:sldId id="287" r:id="rId23"/>
    <p:sldId id="289" r:id="rId24"/>
    <p:sldId id="270" r:id="rId25"/>
    <p:sldId id="271" r:id="rId26"/>
  </p:sldIdLst>
  <p:sldSz cx="9144000" cy="6858000" type="screen4x3"/>
  <p:notesSz cx="7315200" cy="96012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8E7B"/>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 pośredni 2 — Ak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Styl pośredni 2 — Ak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16" autoAdjust="0"/>
    <p:restoredTop sz="73790" autoAdjust="0"/>
  </p:normalViewPr>
  <p:slideViewPr>
    <p:cSldViewPr>
      <p:cViewPr varScale="1">
        <p:scale>
          <a:sx n="114" d="100"/>
          <a:sy n="114" d="100"/>
        </p:scale>
        <p:origin x="1398"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fld id="{1372E2F8-8C27-4303-A77C-E724F5C8016B}" type="datetimeFigureOut">
              <a:rPr lang="sk-SK" smtClean="0"/>
              <a:pPr/>
              <a:t>26. 8. 2020</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fld id="{1F5F3F0D-312C-4AED-8EB4-1582FE5784D7}" type="datetimeFigureOut">
              <a:rPr lang="sk-SK" smtClean="0"/>
              <a:pPr/>
              <a:t>26. 8. 2020</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5</a:t>
            </a:fld>
            <a:endParaRPr lang="sk-SK"/>
          </a:p>
        </p:txBody>
      </p:sp>
    </p:spTree>
    <p:extLst>
      <p:ext uri="{BB962C8B-B14F-4D97-AF65-F5344CB8AC3E}">
        <p14:creationId xmlns:p14="http://schemas.microsoft.com/office/powerpoint/2010/main" val="2929168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11</a:t>
            </a:fld>
            <a:endParaRPr lang="sk-SK"/>
          </a:p>
        </p:txBody>
      </p:sp>
    </p:spTree>
    <p:extLst>
      <p:ext uri="{BB962C8B-B14F-4D97-AF65-F5344CB8AC3E}">
        <p14:creationId xmlns:p14="http://schemas.microsoft.com/office/powerpoint/2010/main" val="2775021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16</a:t>
            </a:fld>
            <a:endParaRPr lang="sk-SK"/>
          </a:p>
        </p:txBody>
      </p:sp>
    </p:spTree>
    <p:extLst>
      <p:ext uri="{BB962C8B-B14F-4D97-AF65-F5344CB8AC3E}">
        <p14:creationId xmlns:p14="http://schemas.microsoft.com/office/powerpoint/2010/main" val="2234459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19</a:t>
            </a:fld>
            <a:endParaRPr lang="sk-SK"/>
          </a:p>
        </p:txBody>
      </p:sp>
    </p:spTree>
    <p:extLst>
      <p:ext uri="{BB962C8B-B14F-4D97-AF65-F5344CB8AC3E}">
        <p14:creationId xmlns:p14="http://schemas.microsoft.com/office/powerpoint/2010/main" val="30019450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anchor="ctr">
            <a:noAutofit/>
          </a:bodyPr>
          <a:lstStyle>
            <a:lvl1pPr>
              <a:lnSpc>
                <a:spcPct val="100000"/>
              </a:lnSpc>
              <a:defRPr sz="6000" cap="none" spc="-80" baseline="0">
                <a:solidFill>
                  <a:schemeClr val="accent6"/>
                </a:solidFill>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26. 8. 2020</a:t>
            </a:fld>
            <a:endParaRPr lang="sk-SK"/>
          </a:p>
        </p:txBody>
      </p:sp>
      <p:sp>
        <p:nvSpPr>
          <p:cNvPr id="5" name="Footer Placeholder 4"/>
          <p:cNvSpPr>
            <a:spLocks noGrp="1"/>
          </p:cNvSpPr>
          <p:nvPr>
            <p:ph type="ftr" sz="quarter" idx="11"/>
          </p:nvPr>
        </p:nvSpPr>
        <p:spPr/>
        <p:txBody>
          <a:bodyPr/>
          <a:lstStyle/>
          <a:p>
            <a:endParaRPr lang="sk-SK"/>
          </a:p>
        </p:txBody>
      </p:sp>
      <p:sp>
        <p:nvSpPr>
          <p:cNvPr id="9" name="Rectangle 8"/>
          <p:cNvSpPr/>
          <p:nvPr/>
        </p:nvSpPr>
        <p:spPr>
          <a:xfrm>
            <a:off x="9001124" y="4846320"/>
            <a:ext cx="142876" cy="201168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pic>
        <p:nvPicPr>
          <p:cNvPr id="11" name="Obraz 1" descr="logo 2">
            <a:extLst>
              <a:ext uri="{FF2B5EF4-FFF2-40B4-BE49-F238E27FC236}">
                <a16:creationId xmlns:a16="http://schemas.microsoft.com/office/drawing/2014/main" id="{E4468105-06B5-4679-A164-F7E5AAB071A3}"/>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27132" y="223836"/>
            <a:ext cx="2103331" cy="828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26. 8. 2020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4744"/>
            <a:ext cx="2057400" cy="5001419"/>
          </a:xfrm>
        </p:spPr>
        <p:txBody>
          <a:bodyPr vert="eaVert">
            <a:norm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26. 8. 2020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
              </a:defRPr>
            </a:lvl1p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26. 8. 2020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7200" b="0" cap="none" spc="-80" baseline="0">
                <a:solidFill>
                  <a:schemeClr val="accent6"/>
                </a:solidFill>
              </a:defRPr>
            </a:lvl1pPr>
          </a:lstStyle>
          <a:p>
            <a:r>
              <a:rPr lang="sk-SK" dirty="0"/>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7" name="Date Placeholder 6"/>
          <p:cNvSpPr>
            <a:spLocks noGrp="1"/>
          </p:cNvSpPr>
          <p:nvPr>
            <p:ph type="dt" sz="half" idx="10"/>
          </p:nvPr>
        </p:nvSpPr>
        <p:spPr/>
        <p:txBody>
          <a:bodyPr/>
          <a:lstStyle/>
          <a:p>
            <a:fld id="{CA76AC6C-1845-4AD9-86CE-459EC2905EDA}" type="datetimeFigureOut">
              <a:rPr lang="sk-SK" smtClean="0"/>
              <a:pPr/>
              <a:t>26. 8. 2020</a:t>
            </a:fld>
            <a:endParaRPr lang="sk-SK"/>
          </a:p>
        </p:txBody>
      </p:sp>
      <p:sp>
        <p:nvSpPr>
          <p:cNvPr id="8" name="Slide Number Placeholder 7"/>
          <p:cNvSpPr>
            <a:spLocks noGrp="1"/>
          </p:cNvSpPr>
          <p:nvPr>
            <p:ph type="sldNum" sz="quarter" idx="11"/>
          </p:nvPr>
        </p:nvSpPr>
        <p:spPr/>
        <p:txBody>
          <a:bodyPr/>
          <a:lstStyle/>
          <a:p>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a:lstStyle/>
          <a:p>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A76AC6C-1845-4AD9-86CE-459EC2905EDA}" type="datetimeFigureOut">
              <a:rPr lang="sk-SK" smtClean="0"/>
              <a:pPr/>
              <a:t>26. 8. 2020</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sk-SK"/>
              <a:t>Upraviť štýly predlohy textu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A76AC6C-1845-4AD9-86CE-459EC2905EDA}" type="datetimeFigureOut">
              <a:rPr lang="sk-SK" smtClean="0"/>
              <a:pPr/>
              <a:t>26. 8. 2020</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CA76AC6C-1845-4AD9-86CE-459EC2905EDA}" type="datetimeFigureOut">
              <a:rPr lang="sk-SK" smtClean="0"/>
              <a:pPr/>
              <a:t>26. 8. 2020</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AC6C-1845-4AD9-86CE-459EC2905EDA}" type="datetimeFigureOut">
              <a:rPr lang="sk-SK" smtClean="0"/>
              <a:pPr/>
              <a:t>26. 8. 2020</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26. 8. 2020</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
        <p:nvSpPr>
          <p:cNvPr id="8" name="Title 7"/>
          <p:cNvSpPr>
            <a:spLocks noGrp="1"/>
          </p:cNvSpPr>
          <p:nvPr>
            <p:ph type="title"/>
          </p:nvPr>
        </p:nvSpPr>
        <p:spPr/>
        <p:txBody>
          <a:bodyPr>
            <a:noAutofit/>
          </a:bodyPr>
          <a:lstStyle>
            <a:lvl1pPr>
              <a:defRPr sz="2800"/>
            </a:lvl1pPr>
          </a:lstStyle>
          <a:p>
            <a:r>
              <a:rPr lang="sk-SK"/>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26. 8. 2020</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anchor="t">
            <a:noAutofit/>
          </a:bodyPr>
          <a:lstStyle>
            <a:lvl1pPr>
              <a:defRPr sz="2400"/>
            </a:lvl1pPr>
          </a:lstStyle>
          <a:p>
            <a:r>
              <a:rPr lang="sk-SK" dirty="0"/>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sk-SK" dirty="0"/>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A76AC6C-1845-4AD9-86CE-459EC2905EDA}" type="datetimeFigureOut">
              <a:rPr lang="sk-SK" smtClean="0"/>
              <a:pPr/>
              <a:t>26. 8. 2020</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Obraz 1" descr="logo 2">
            <a:extLst>
              <a:ext uri="{FF2B5EF4-FFF2-40B4-BE49-F238E27FC236}">
                <a16:creationId xmlns:a16="http://schemas.microsoft.com/office/drawing/2014/main" id="{CFF2300B-5795-4089-A1A4-7F4A926A9965}"/>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6627132" y="223836"/>
            <a:ext cx="2103331" cy="828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accent6"/>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492896"/>
            <a:ext cx="8072494" cy="1590412"/>
          </a:xfrm>
        </p:spPr>
        <p:txBody>
          <a:bodyPr/>
          <a:lstStyle/>
          <a:p>
            <a:pPr algn="ctr"/>
            <a:r>
              <a:rPr lang="en-US" sz="3200" b="1" dirty="0">
                <a:solidFill>
                  <a:schemeClr val="accent6">
                    <a:lumMod val="75000"/>
                  </a:schemeClr>
                </a:solidFill>
                <a:latin typeface="Calibri" pitchFamily="34" charset="0"/>
              </a:rPr>
              <a:t>Introduction to the Problem of Behavioral Disorders </a:t>
            </a:r>
            <a:endPar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sp>
        <p:nvSpPr>
          <p:cNvPr id="3" name="Podnadpis 2"/>
          <p:cNvSpPr>
            <a:spLocks noGrp="1"/>
          </p:cNvSpPr>
          <p:nvPr>
            <p:ph type="subTitle" idx="1"/>
          </p:nvPr>
        </p:nvSpPr>
        <p:spPr>
          <a:xfrm>
            <a:off x="642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07777"/>
          </a:xfrm>
          <a:prstGeom prst="rect">
            <a:avLst/>
          </a:prstGeom>
        </p:spPr>
        <p:txBody>
          <a:bodyPr wrap="square">
            <a:spAutoFit/>
          </a:bodyPr>
          <a:lstStyle/>
          <a:p>
            <a:pPr algn="ctr"/>
            <a:r>
              <a:rPr lang="en-US" sz="1400" b="1" dirty="0"/>
              <a:t>ERASMUS + 2019-1-PL01- KA201-06486</a:t>
            </a:r>
            <a:endParaRPr lang="en-GB" sz="105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00034" y="6286520"/>
            <a:ext cx="8101770" cy="369332"/>
          </a:xfrm>
          <a:prstGeom prst="rect">
            <a:avLst/>
          </a:prstGeom>
        </p:spPr>
        <p:txBody>
          <a:bodyPr wrap="square">
            <a:spAutoFit/>
          </a:bodyPr>
          <a:lstStyle/>
          <a:p>
            <a:pPr algn="ctr"/>
            <a:r>
              <a:rPr lang="en-US" dirty="0">
                <a:solidFill>
                  <a:srgbClr val="EF8E7B"/>
                </a:solidFill>
              </a:rPr>
              <a:t>INTRODUCTION</a:t>
            </a:r>
          </a:p>
        </p:txBody>
      </p:sp>
    </p:spTree>
    <p:extLst>
      <p:ext uri="{BB962C8B-B14F-4D97-AF65-F5344CB8AC3E}">
        <p14:creationId xmlns:p14="http://schemas.microsoft.com/office/powerpoint/2010/main" val="967997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DC654-6100-464F-A0DD-E52C55119869}"/>
              </a:ext>
            </a:extLst>
          </p:cNvPr>
          <p:cNvSpPr>
            <a:spLocks noGrp="1"/>
          </p:cNvSpPr>
          <p:nvPr>
            <p:ph type="title"/>
          </p:nvPr>
        </p:nvSpPr>
        <p:spPr/>
        <p:txBody>
          <a:bodyPr>
            <a:normAutofit/>
          </a:bodyPr>
          <a:lstStyle/>
          <a:p>
            <a:r>
              <a:rPr lang="en-US" sz="2800" dirty="0"/>
              <a:t>AREAS OF MANIFESTATION</a:t>
            </a:r>
          </a:p>
        </p:txBody>
      </p:sp>
      <p:sp>
        <p:nvSpPr>
          <p:cNvPr id="3" name="Content Placeholder 2">
            <a:extLst>
              <a:ext uri="{FF2B5EF4-FFF2-40B4-BE49-F238E27FC236}">
                <a16:creationId xmlns:a16="http://schemas.microsoft.com/office/drawing/2014/main" id="{FF052015-84DE-4B02-AE09-78B71E3F660B}"/>
              </a:ext>
            </a:extLst>
          </p:cNvPr>
          <p:cNvSpPr>
            <a:spLocks noGrp="1"/>
          </p:cNvSpPr>
          <p:nvPr>
            <p:ph idx="1"/>
          </p:nvPr>
        </p:nvSpPr>
        <p:spPr/>
        <p:txBody>
          <a:bodyPr/>
          <a:lstStyle/>
          <a:p>
            <a:pPr algn="just"/>
            <a:r>
              <a:rPr lang="en-US" b="0" dirty="0"/>
              <a:t>The abovementioned types of behavioral disorders most frequently appearing in the literature have been supplemented by another important area, i.e. problems in functioning in the classroom. </a:t>
            </a:r>
          </a:p>
          <a:p>
            <a:pPr algn="just"/>
            <a:r>
              <a:rPr lang="en-US" b="0" dirty="0"/>
              <a:t>Each group has its own standards to which its member must comply. The inability to recognize and respect these principles or the inability to oppose them in a constructive manner causes numerous conflicts that effectively impede proper functioning in the team. </a:t>
            </a:r>
          </a:p>
          <a:p>
            <a:pPr algn="just"/>
            <a:r>
              <a:rPr lang="en-US" b="0" dirty="0"/>
              <a:t>At the same time, these problems generate and strengthen other areas of child behavior disorders. </a:t>
            </a:r>
          </a:p>
          <a:p>
            <a:endParaRPr lang="en-US" b="0" dirty="0"/>
          </a:p>
        </p:txBody>
      </p:sp>
    </p:spTree>
    <p:extLst>
      <p:ext uri="{BB962C8B-B14F-4D97-AF65-F5344CB8AC3E}">
        <p14:creationId xmlns:p14="http://schemas.microsoft.com/office/powerpoint/2010/main" val="992951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492896"/>
            <a:ext cx="8072494" cy="1590412"/>
          </a:xfrm>
        </p:spPr>
        <p:txBody>
          <a:bodyPr/>
          <a:lstStyle/>
          <a:p>
            <a:pPr algn="ctr"/>
            <a:r>
              <a:rPr lang="en-US" sz="3200" b="1" dirty="0">
                <a:solidFill>
                  <a:schemeClr val="accent6">
                    <a:lumMod val="75000"/>
                  </a:schemeClr>
                </a:solidFill>
                <a:latin typeface="Calibri" pitchFamily="34" charset="0"/>
              </a:rPr>
              <a:t>Causes of Behavioral Disorders </a:t>
            </a:r>
            <a:endPar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sp>
        <p:nvSpPr>
          <p:cNvPr id="3" name="Podnadpis 2"/>
          <p:cNvSpPr>
            <a:spLocks noGrp="1"/>
          </p:cNvSpPr>
          <p:nvPr>
            <p:ph type="subTitle" idx="1"/>
          </p:nvPr>
        </p:nvSpPr>
        <p:spPr>
          <a:xfrm>
            <a:off x="642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07777"/>
          </a:xfrm>
          <a:prstGeom prst="rect">
            <a:avLst/>
          </a:prstGeom>
        </p:spPr>
        <p:txBody>
          <a:bodyPr wrap="square">
            <a:spAutoFit/>
          </a:bodyPr>
          <a:lstStyle/>
          <a:p>
            <a:pPr algn="ctr"/>
            <a:r>
              <a:rPr lang="en-US" sz="1400" b="1" dirty="0"/>
              <a:t>ERASMUS + 2019-1-PL01- KA201-06486</a:t>
            </a:r>
            <a:endParaRPr lang="en-GB" sz="105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00034" y="6286520"/>
            <a:ext cx="8101770" cy="369332"/>
          </a:xfrm>
          <a:prstGeom prst="rect">
            <a:avLst/>
          </a:prstGeom>
        </p:spPr>
        <p:txBody>
          <a:bodyPr wrap="square">
            <a:spAutoFit/>
          </a:bodyPr>
          <a:lstStyle/>
          <a:p>
            <a:pPr algn="ctr"/>
            <a:r>
              <a:rPr lang="en-US" dirty="0">
                <a:solidFill>
                  <a:srgbClr val="EF8E7B"/>
                </a:solidFill>
              </a:rPr>
              <a:t>INTRODUCTION</a:t>
            </a:r>
          </a:p>
        </p:txBody>
      </p:sp>
    </p:spTree>
    <p:extLst>
      <p:ext uri="{BB962C8B-B14F-4D97-AF65-F5344CB8AC3E}">
        <p14:creationId xmlns:p14="http://schemas.microsoft.com/office/powerpoint/2010/main" val="1172019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52718"/>
            <a:ext cx="5791200" cy="1188050"/>
          </a:xfrm>
        </p:spPr>
        <p:txBody>
          <a:bodyPr>
            <a:normAutofit/>
          </a:bodyPr>
          <a:lstStyle/>
          <a:p>
            <a:r>
              <a:rPr lang="en-US" sz="2800" dirty="0"/>
              <a:t>behavioral disorders </a:t>
            </a:r>
            <a:endParaRPr lang="pl-PL" sz="2800" dirty="0">
              <a:latin typeface="Calibri" pitchFamily="34" charset="0"/>
            </a:endParaRPr>
          </a:p>
        </p:txBody>
      </p:sp>
      <p:sp>
        <p:nvSpPr>
          <p:cNvPr id="3" name="Symbol zastępczy zawartości 2"/>
          <p:cNvSpPr>
            <a:spLocks noGrp="1"/>
          </p:cNvSpPr>
          <p:nvPr>
            <p:ph idx="1"/>
          </p:nvPr>
        </p:nvSpPr>
        <p:spPr/>
        <p:txBody>
          <a:bodyPr>
            <a:normAutofit/>
          </a:bodyPr>
          <a:lstStyle/>
          <a:p>
            <a:r>
              <a:rPr lang="en-US" b="0" dirty="0"/>
              <a:t>Behavioral disorders can be caused by:</a:t>
            </a:r>
          </a:p>
          <a:p>
            <a:pPr marL="342900" indent="-342900">
              <a:buFont typeface="Wingdings" panose="05000000000000000000" pitchFamily="2" charset="2"/>
              <a:buChar char="§"/>
            </a:pPr>
            <a:r>
              <a:rPr lang="en-US" b="0" dirty="0"/>
              <a:t>biological factors</a:t>
            </a:r>
          </a:p>
          <a:p>
            <a:pPr marL="342900" indent="-342900">
              <a:buFont typeface="Wingdings" panose="05000000000000000000" pitchFamily="2" charset="2"/>
              <a:buChar char="§"/>
            </a:pPr>
            <a:r>
              <a:rPr lang="en-US" b="0" dirty="0"/>
              <a:t>social and environmental factors</a:t>
            </a:r>
          </a:p>
          <a:p>
            <a:pPr marL="342900" indent="-342900">
              <a:buFont typeface="Wingdings" panose="05000000000000000000" pitchFamily="2" charset="2"/>
              <a:buChar char="§"/>
            </a:pPr>
            <a:r>
              <a:rPr lang="en-US" b="0" dirty="0"/>
              <a:t>psychological factors</a:t>
            </a:r>
          </a:p>
        </p:txBody>
      </p:sp>
    </p:spTree>
    <p:extLst>
      <p:ext uri="{BB962C8B-B14F-4D97-AF65-F5344CB8AC3E}">
        <p14:creationId xmlns:p14="http://schemas.microsoft.com/office/powerpoint/2010/main" val="1560730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FC24E-688F-4C54-8E87-7344084E976F}"/>
              </a:ext>
            </a:extLst>
          </p:cNvPr>
          <p:cNvSpPr>
            <a:spLocks noGrp="1"/>
          </p:cNvSpPr>
          <p:nvPr>
            <p:ph type="title"/>
          </p:nvPr>
        </p:nvSpPr>
        <p:spPr/>
        <p:txBody>
          <a:bodyPr>
            <a:normAutofit/>
          </a:bodyPr>
          <a:lstStyle/>
          <a:p>
            <a:r>
              <a:rPr lang="en-US" sz="2800" dirty="0"/>
              <a:t>Biological factors</a:t>
            </a:r>
          </a:p>
        </p:txBody>
      </p:sp>
      <p:sp>
        <p:nvSpPr>
          <p:cNvPr id="3" name="Content Placeholder 2">
            <a:extLst>
              <a:ext uri="{FF2B5EF4-FFF2-40B4-BE49-F238E27FC236}">
                <a16:creationId xmlns:a16="http://schemas.microsoft.com/office/drawing/2014/main" id="{1320BA5B-9428-4785-84E4-347CE845219B}"/>
              </a:ext>
            </a:extLst>
          </p:cNvPr>
          <p:cNvSpPr>
            <a:spLocks noGrp="1"/>
          </p:cNvSpPr>
          <p:nvPr>
            <p:ph idx="1"/>
          </p:nvPr>
        </p:nvSpPr>
        <p:spPr/>
        <p:txBody>
          <a:bodyPr/>
          <a:lstStyle/>
          <a:p>
            <a:pPr algn="just"/>
            <a:r>
              <a:rPr lang="en-US" b="0" dirty="0"/>
              <a:t>Some traits of behavioral disorders may run in families. Children with a family history of behavior problems, learning problems, anxiety, depression or bipolar disorder may be more likely to develop a behavior problem.</a:t>
            </a:r>
          </a:p>
        </p:txBody>
      </p:sp>
    </p:spTree>
    <p:extLst>
      <p:ext uri="{BB962C8B-B14F-4D97-AF65-F5344CB8AC3E}">
        <p14:creationId xmlns:p14="http://schemas.microsoft.com/office/powerpoint/2010/main" val="3439272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2724-7DA0-4FF2-8177-BED178C86FD9}"/>
              </a:ext>
            </a:extLst>
          </p:cNvPr>
          <p:cNvSpPr>
            <a:spLocks noGrp="1"/>
          </p:cNvSpPr>
          <p:nvPr>
            <p:ph type="title"/>
          </p:nvPr>
        </p:nvSpPr>
        <p:spPr/>
        <p:txBody>
          <a:bodyPr>
            <a:normAutofit/>
          </a:bodyPr>
          <a:lstStyle/>
          <a:p>
            <a:r>
              <a:rPr lang="en-US" sz="2800" dirty="0"/>
              <a:t>Social and environmental factors</a:t>
            </a:r>
          </a:p>
        </p:txBody>
      </p:sp>
      <p:sp>
        <p:nvSpPr>
          <p:cNvPr id="3" name="Content Placeholder 2">
            <a:extLst>
              <a:ext uri="{FF2B5EF4-FFF2-40B4-BE49-F238E27FC236}">
                <a16:creationId xmlns:a16="http://schemas.microsoft.com/office/drawing/2014/main" id="{FCBD6ED9-9104-49CC-AC10-8A5BCB0202DD}"/>
              </a:ext>
            </a:extLst>
          </p:cNvPr>
          <p:cNvSpPr>
            <a:spLocks noGrp="1"/>
          </p:cNvSpPr>
          <p:nvPr>
            <p:ph idx="1"/>
          </p:nvPr>
        </p:nvSpPr>
        <p:spPr/>
        <p:txBody>
          <a:bodyPr/>
          <a:lstStyle/>
          <a:p>
            <a:pPr algn="just"/>
            <a:r>
              <a:rPr lang="en-US" b="0" dirty="0"/>
              <a:t>Children that come from families that regularly experience a lot of stress may be more likely to show signs of behavioral disorders. </a:t>
            </a:r>
          </a:p>
          <a:p>
            <a:pPr algn="just"/>
            <a:endParaRPr lang="en-US" b="0" dirty="0"/>
          </a:p>
          <a:p>
            <a:pPr algn="just"/>
            <a:r>
              <a:rPr lang="en-US" b="0" dirty="0"/>
              <a:t>Some common family </a:t>
            </a:r>
            <a:r>
              <a:rPr lang="en-US" dirty="0"/>
              <a:t>stressors</a:t>
            </a:r>
            <a:r>
              <a:rPr lang="en-US" b="0" dirty="0"/>
              <a:t> might include:</a:t>
            </a:r>
          </a:p>
          <a:p>
            <a:pPr marL="342900" indent="-342900" algn="just">
              <a:buFont typeface="Wingdings" panose="05000000000000000000" pitchFamily="2" charset="2"/>
              <a:buChar char="§"/>
            </a:pPr>
            <a:r>
              <a:rPr lang="en-US" b="0" dirty="0"/>
              <a:t>financial difficulties</a:t>
            </a:r>
          </a:p>
          <a:p>
            <a:pPr marL="342900" indent="-342900" algn="just">
              <a:buFont typeface="Wingdings" panose="05000000000000000000" pitchFamily="2" charset="2"/>
              <a:buChar char="§"/>
            </a:pPr>
            <a:r>
              <a:rPr lang="en-US" b="0" dirty="0"/>
              <a:t>exposure to violence</a:t>
            </a:r>
          </a:p>
          <a:p>
            <a:pPr marL="342900" indent="-342900" algn="just">
              <a:buFont typeface="Wingdings" panose="05000000000000000000" pitchFamily="2" charset="2"/>
              <a:buChar char="§"/>
            </a:pPr>
            <a:r>
              <a:rPr lang="en-US" b="0" dirty="0"/>
              <a:t>family breakup</a:t>
            </a:r>
          </a:p>
          <a:p>
            <a:pPr marL="342900" indent="-342900" algn="just">
              <a:buFont typeface="Wingdings" panose="05000000000000000000" pitchFamily="2" charset="2"/>
              <a:buChar char="§"/>
            </a:pPr>
            <a:r>
              <a:rPr lang="en-US" b="0" dirty="0"/>
              <a:t>harsh or inconsistent parenting</a:t>
            </a:r>
          </a:p>
          <a:p>
            <a:pPr marL="342900" indent="-342900" algn="just">
              <a:buFont typeface="Wingdings" panose="05000000000000000000" pitchFamily="2" charset="2"/>
              <a:buChar char="§"/>
            </a:pPr>
            <a:r>
              <a:rPr lang="en-US" b="0" dirty="0"/>
              <a:t>inconsistent supervision</a:t>
            </a:r>
          </a:p>
        </p:txBody>
      </p:sp>
    </p:spTree>
    <p:extLst>
      <p:ext uri="{BB962C8B-B14F-4D97-AF65-F5344CB8AC3E}">
        <p14:creationId xmlns:p14="http://schemas.microsoft.com/office/powerpoint/2010/main" val="1344001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2724-7DA0-4FF2-8177-BED178C86FD9}"/>
              </a:ext>
            </a:extLst>
          </p:cNvPr>
          <p:cNvSpPr>
            <a:spLocks noGrp="1"/>
          </p:cNvSpPr>
          <p:nvPr>
            <p:ph type="title"/>
          </p:nvPr>
        </p:nvSpPr>
        <p:spPr/>
        <p:txBody>
          <a:bodyPr>
            <a:normAutofit/>
          </a:bodyPr>
          <a:lstStyle/>
          <a:p>
            <a:r>
              <a:rPr lang="en-US" sz="2800" dirty="0"/>
              <a:t>Psychological factors</a:t>
            </a:r>
          </a:p>
        </p:txBody>
      </p:sp>
      <p:sp>
        <p:nvSpPr>
          <p:cNvPr id="3" name="Content Placeholder 2">
            <a:extLst>
              <a:ext uri="{FF2B5EF4-FFF2-40B4-BE49-F238E27FC236}">
                <a16:creationId xmlns:a16="http://schemas.microsoft.com/office/drawing/2014/main" id="{FCBD6ED9-9104-49CC-AC10-8A5BCB0202DD}"/>
              </a:ext>
            </a:extLst>
          </p:cNvPr>
          <p:cNvSpPr>
            <a:spLocks noGrp="1"/>
          </p:cNvSpPr>
          <p:nvPr>
            <p:ph idx="1"/>
          </p:nvPr>
        </p:nvSpPr>
        <p:spPr/>
        <p:txBody>
          <a:bodyPr/>
          <a:lstStyle/>
          <a:p>
            <a:pPr algn="just"/>
            <a:r>
              <a:rPr lang="en-US" b="0" dirty="0"/>
              <a:t>Children with behavioral disorders often have other mental health conditions. </a:t>
            </a:r>
          </a:p>
          <a:p>
            <a:pPr algn="just"/>
            <a:r>
              <a:rPr lang="en-US" b="0" dirty="0"/>
              <a:t>How a child manages their emotions, activity level and attention may suggest vulnerability to certain behavioral disorders.</a:t>
            </a:r>
          </a:p>
        </p:txBody>
      </p:sp>
    </p:spTree>
    <p:extLst>
      <p:ext uri="{BB962C8B-B14F-4D97-AF65-F5344CB8AC3E}">
        <p14:creationId xmlns:p14="http://schemas.microsoft.com/office/powerpoint/2010/main" val="2227704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492896"/>
            <a:ext cx="8072494" cy="1590412"/>
          </a:xfrm>
        </p:spPr>
        <p:txBody>
          <a:bodyPr/>
          <a:lstStyle/>
          <a:p>
            <a:pPr algn="ctr"/>
            <a:r>
              <a:rPr lang="en-US" sz="3200" b="1" dirty="0">
                <a:solidFill>
                  <a:schemeClr val="accent6">
                    <a:lumMod val="75000"/>
                  </a:schemeClr>
                </a:solidFill>
                <a:latin typeface="Calibri" pitchFamily="34" charset="0"/>
              </a:rPr>
              <a:t>Consequences of Behavioral Disorders </a:t>
            </a:r>
            <a:endPar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sp>
        <p:nvSpPr>
          <p:cNvPr id="3" name="Podnadpis 2"/>
          <p:cNvSpPr>
            <a:spLocks noGrp="1"/>
          </p:cNvSpPr>
          <p:nvPr>
            <p:ph type="subTitle" idx="1"/>
          </p:nvPr>
        </p:nvSpPr>
        <p:spPr>
          <a:xfrm>
            <a:off x="642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07777"/>
          </a:xfrm>
          <a:prstGeom prst="rect">
            <a:avLst/>
          </a:prstGeom>
        </p:spPr>
        <p:txBody>
          <a:bodyPr wrap="square">
            <a:spAutoFit/>
          </a:bodyPr>
          <a:lstStyle/>
          <a:p>
            <a:pPr algn="ctr"/>
            <a:r>
              <a:rPr lang="en-US" sz="1400" b="1" dirty="0"/>
              <a:t>ERASMUS + 2019-1-PL01- KA201-06486</a:t>
            </a:r>
            <a:endParaRPr lang="en-GB" sz="105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00034" y="6286520"/>
            <a:ext cx="8101770" cy="369332"/>
          </a:xfrm>
          <a:prstGeom prst="rect">
            <a:avLst/>
          </a:prstGeom>
        </p:spPr>
        <p:txBody>
          <a:bodyPr wrap="square">
            <a:spAutoFit/>
          </a:bodyPr>
          <a:lstStyle/>
          <a:p>
            <a:pPr algn="ctr"/>
            <a:r>
              <a:rPr lang="en-US" dirty="0">
                <a:solidFill>
                  <a:srgbClr val="EF8E7B"/>
                </a:solidFill>
              </a:rPr>
              <a:t>INTRODUCTION</a:t>
            </a:r>
          </a:p>
        </p:txBody>
      </p:sp>
    </p:spTree>
    <p:extLst>
      <p:ext uri="{BB962C8B-B14F-4D97-AF65-F5344CB8AC3E}">
        <p14:creationId xmlns:p14="http://schemas.microsoft.com/office/powerpoint/2010/main" val="1480437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17B83-EEF8-4119-A4C4-41DCCD9DC10B}"/>
              </a:ext>
            </a:extLst>
          </p:cNvPr>
          <p:cNvSpPr>
            <a:spLocks noGrp="1"/>
          </p:cNvSpPr>
          <p:nvPr>
            <p:ph type="title"/>
          </p:nvPr>
        </p:nvSpPr>
        <p:spPr>
          <a:xfrm>
            <a:off x="457200" y="116632"/>
            <a:ext cx="5791200" cy="1371600"/>
          </a:xfrm>
        </p:spPr>
        <p:txBody>
          <a:bodyPr>
            <a:normAutofit/>
          </a:bodyPr>
          <a:lstStyle/>
          <a:p>
            <a:r>
              <a:rPr lang="en-US" sz="2800" dirty="0"/>
              <a:t>CONSEQUENCES</a:t>
            </a:r>
          </a:p>
        </p:txBody>
      </p:sp>
      <p:sp>
        <p:nvSpPr>
          <p:cNvPr id="3" name="Content Placeholder 2">
            <a:extLst>
              <a:ext uri="{FF2B5EF4-FFF2-40B4-BE49-F238E27FC236}">
                <a16:creationId xmlns:a16="http://schemas.microsoft.com/office/drawing/2014/main" id="{5AA7AEA1-0318-4838-A446-185A1FD0C2F4}"/>
              </a:ext>
            </a:extLst>
          </p:cNvPr>
          <p:cNvSpPr>
            <a:spLocks noGrp="1"/>
          </p:cNvSpPr>
          <p:nvPr>
            <p:ph idx="1"/>
          </p:nvPr>
        </p:nvSpPr>
        <p:spPr/>
        <p:txBody>
          <a:bodyPr/>
          <a:lstStyle/>
          <a:p>
            <a:r>
              <a:rPr lang="en-US" b="0" dirty="0"/>
              <a:t>Without properly addressing these disruptive behavior problems and getting appropriate treatment, the behaviors will only get worse. </a:t>
            </a:r>
          </a:p>
          <a:p>
            <a:r>
              <a:rPr lang="en-US" b="0" dirty="0"/>
              <a:t>Children and teens with conduct disorder or oppositional defiant disorder will eventually face long-term consequences. </a:t>
            </a:r>
          </a:p>
          <a:p>
            <a:r>
              <a:rPr lang="en-US" b="0" dirty="0"/>
              <a:t>The long-term effects of untreated and undiagnosed disruptive behavioral disorders can include:</a:t>
            </a:r>
          </a:p>
          <a:p>
            <a:endParaRPr lang="en-US" b="0" dirty="0"/>
          </a:p>
        </p:txBody>
      </p:sp>
    </p:spTree>
    <p:extLst>
      <p:ext uri="{BB962C8B-B14F-4D97-AF65-F5344CB8AC3E}">
        <p14:creationId xmlns:p14="http://schemas.microsoft.com/office/powerpoint/2010/main" val="19916855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10C91-A7A7-4C14-BF98-3FD037CC380F}"/>
              </a:ext>
            </a:extLst>
          </p:cNvPr>
          <p:cNvSpPr>
            <a:spLocks noGrp="1"/>
          </p:cNvSpPr>
          <p:nvPr>
            <p:ph type="title"/>
          </p:nvPr>
        </p:nvSpPr>
        <p:spPr/>
        <p:txBody>
          <a:bodyPr>
            <a:normAutofit/>
          </a:bodyPr>
          <a:lstStyle/>
          <a:p>
            <a:r>
              <a:rPr lang="en-US" sz="2800" dirty="0"/>
              <a:t>long-term effects</a:t>
            </a:r>
          </a:p>
        </p:txBody>
      </p:sp>
      <p:sp>
        <p:nvSpPr>
          <p:cNvPr id="3" name="Content Placeholder 2">
            <a:extLst>
              <a:ext uri="{FF2B5EF4-FFF2-40B4-BE49-F238E27FC236}">
                <a16:creationId xmlns:a16="http://schemas.microsoft.com/office/drawing/2014/main" id="{8D794ADB-7670-45AE-A5D9-CC4DD5412099}"/>
              </a:ext>
            </a:extLst>
          </p:cNvPr>
          <p:cNvSpPr>
            <a:spLocks noGrp="1"/>
          </p:cNvSpPr>
          <p:nvPr>
            <p:ph idx="1"/>
          </p:nvPr>
        </p:nvSpPr>
        <p:spPr/>
        <p:txBody>
          <a:bodyPr>
            <a:normAutofit lnSpcReduction="10000"/>
          </a:bodyPr>
          <a:lstStyle/>
          <a:p>
            <a:pPr marL="342900" indent="-342900" algn="just">
              <a:buFont typeface="Wingdings" panose="05000000000000000000" pitchFamily="2" charset="2"/>
              <a:buChar char="§"/>
            </a:pPr>
            <a:r>
              <a:rPr lang="en-US" b="0" dirty="0"/>
              <a:t>Legal problems</a:t>
            </a:r>
          </a:p>
          <a:p>
            <a:pPr marL="342900" indent="-342900" algn="just">
              <a:buFont typeface="Wingdings" panose="05000000000000000000" pitchFamily="2" charset="2"/>
              <a:buChar char="§"/>
            </a:pPr>
            <a:r>
              <a:rPr lang="en-US" b="0" dirty="0"/>
              <a:t>Incarceration</a:t>
            </a:r>
          </a:p>
          <a:p>
            <a:pPr marL="342900" indent="-342900" algn="just">
              <a:buFont typeface="Wingdings" panose="05000000000000000000" pitchFamily="2" charset="2"/>
              <a:buChar char="§"/>
            </a:pPr>
            <a:r>
              <a:rPr lang="en-US" b="0" dirty="0"/>
              <a:t>Substance abuse and addiction</a:t>
            </a:r>
          </a:p>
          <a:p>
            <a:pPr marL="342900" indent="-342900" algn="just">
              <a:buFont typeface="Wingdings" panose="05000000000000000000" pitchFamily="2" charset="2"/>
              <a:buChar char="§"/>
            </a:pPr>
            <a:r>
              <a:rPr lang="en-US" b="0" dirty="0"/>
              <a:t>Decline in school performance</a:t>
            </a:r>
          </a:p>
          <a:p>
            <a:pPr marL="342900" indent="-342900" algn="just">
              <a:buFont typeface="Wingdings" panose="05000000000000000000" pitchFamily="2" charset="2"/>
              <a:buChar char="§"/>
            </a:pPr>
            <a:r>
              <a:rPr lang="en-US" b="0" dirty="0"/>
              <a:t>Suspension or expulsion from school</a:t>
            </a:r>
          </a:p>
          <a:p>
            <a:pPr marL="342900" indent="-342900" algn="just">
              <a:buFont typeface="Wingdings" panose="05000000000000000000" pitchFamily="2" charset="2"/>
              <a:buChar char="§"/>
            </a:pPr>
            <a:r>
              <a:rPr lang="en-US" b="0" dirty="0"/>
              <a:t>Engagement in risky behaviors</a:t>
            </a:r>
          </a:p>
          <a:p>
            <a:pPr marL="342900" indent="-342900" algn="just">
              <a:buFont typeface="Wingdings" panose="05000000000000000000" pitchFamily="2" charset="2"/>
              <a:buChar char="§"/>
            </a:pPr>
            <a:r>
              <a:rPr lang="en-US" b="0" dirty="0"/>
              <a:t>Development of antisocial personality disorder</a:t>
            </a:r>
          </a:p>
          <a:p>
            <a:pPr marL="342900" indent="-342900" algn="just">
              <a:buFont typeface="Wingdings" panose="05000000000000000000" pitchFamily="2" charset="2"/>
              <a:buChar char="§"/>
            </a:pPr>
            <a:r>
              <a:rPr lang="en-US" b="0" dirty="0"/>
              <a:t>Social isolation</a:t>
            </a:r>
          </a:p>
          <a:p>
            <a:pPr marL="342900" indent="-342900" algn="just">
              <a:buFont typeface="Wingdings" panose="05000000000000000000" pitchFamily="2" charset="2"/>
              <a:buChar char="§"/>
            </a:pPr>
            <a:r>
              <a:rPr lang="en-US" b="0" dirty="0"/>
              <a:t>Troubled family relationships</a:t>
            </a:r>
          </a:p>
          <a:p>
            <a:pPr marL="342900" indent="-342900" algn="just">
              <a:buFont typeface="Wingdings" panose="05000000000000000000" pitchFamily="2" charset="2"/>
              <a:buChar char="§"/>
            </a:pPr>
            <a:r>
              <a:rPr lang="en-US" b="0" dirty="0"/>
              <a:t>Development of conduct disorder</a:t>
            </a:r>
          </a:p>
          <a:p>
            <a:endParaRPr lang="en-US" dirty="0"/>
          </a:p>
        </p:txBody>
      </p:sp>
    </p:spTree>
    <p:extLst>
      <p:ext uri="{BB962C8B-B14F-4D97-AF65-F5344CB8AC3E}">
        <p14:creationId xmlns:p14="http://schemas.microsoft.com/office/powerpoint/2010/main" val="1039287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492896"/>
            <a:ext cx="8072494" cy="1590412"/>
          </a:xfrm>
        </p:spPr>
        <p:txBody>
          <a:bodyPr/>
          <a:lstStyle/>
          <a:p>
            <a:pPr algn="ctr"/>
            <a:r>
              <a:rPr lang="en-US" sz="3200" b="1" dirty="0">
                <a:solidFill>
                  <a:schemeClr val="accent6">
                    <a:lumMod val="75000"/>
                  </a:schemeClr>
                </a:solidFill>
                <a:latin typeface="Calibri" pitchFamily="34" charset="0"/>
              </a:rPr>
              <a:t>Prevention and Therapeutic Interventions against Behavioral Disorders </a:t>
            </a:r>
            <a:endPar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sp>
        <p:nvSpPr>
          <p:cNvPr id="3" name="Podnadpis 2"/>
          <p:cNvSpPr>
            <a:spLocks noGrp="1"/>
          </p:cNvSpPr>
          <p:nvPr>
            <p:ph type="subTitle" idx="1"/>
          </p:nvPr>
        </p:nvSpPr>
        <p:spPr>
          <a:xfrm>
            <a:off x="642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07777"/>
          </a:xfrm>
          <a:prstGeom prst="rect">
            <a:avLst/>
          </a:prstGeom>
        </p:spPr>
        <p:txBody>
          <a:bodyPr wrap="square">
            <a:spAutoFit/>
          </a:bodyPr>
          <a:lstStyle/>
          <a:p>
            <a:pPr algn="ctr"/>
            <a:r>
              <a:rPr lang="en-US" sz="1400" b="1" dirty="0"/>
              <a:t>ERASMUS + 2019-1-PL01- KA201-06486</a:t>
            </a:r>
            <a:endParaRPr lang="en-GB" sz="105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00034" y="6286520"/>
            <a:ext cx="8101770" cy="369332"/>
          </a:xfrm>
          <a:prstGeom prst="rect">
            <a:avLst/>
          </a:prstGeom>
        </p:spPr>
        <p:txBody>
          <a:bodyPr wrap="square">
            <a:spAutoFit/>
          </a:bodyPr>
          <a:lstStyle/>
          <a:p>
            <a:pPr algn="ctr"/>
            <a:r>
              <a:rPr lang="en-US" dirty="0">
                <a:solidFill>
                  <a:srgbClr val="EF8E7B"/>
                </a:solidFill>
              </a:rPr>
              <a:t>INTRODUCTION</a:t>
            </a:r>
          </a:p>
        </p:txBody>
      </p:sp>
    </p:spTree>
    <p:extLst>
      <p:ext uri="{BB962C8B-B14F-4D97-AF65-F5344CB8AC3E}">
        <p14:creationId xmlns:p14="http://schemas.microsoft.com/office/powerpoint/2010/main" val="4121503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52718"/>
            <a:ext cx="5791200" cy="1188050"/>
          </a:xfrm>
        </p:spPr>
        <p:txBody>
          <a:bodyPr>
            <a:normAutofit/>
          </a:bodyPr>
          <a:lstStyle/>
          <a:p>
            <a:r>
              <a:rPr lang="en-US" sz="2800" dirty="0"/>
              <a:t>behavioral disorders </a:t>
            </a:r>
            <a:endParaRPr lang="pl-PL" sz="2800" dirty="0">
              <a:latin typeface="Calibri" pitchFamily="34" charset="0"/>
            </a:endParaRPr>
          </a:p>
        </p:txBody>
      </p:sp>
      <p:sp>
        <p:nvSpPr>
          <p:cNvPr id="3" name="Symbol zastępczy zawartości 2"/>
          <p:cNvSpPr>
            <a:spLocks noGrp="1"/>
          </p:cNvSpPr>
          <p:nvPr>
            <p:ph idx="1"/>
          </p:nvPr>
        </p:nvSpPr>
        <p:spPr/>
        <p:txBody>
          <a:bodyPr>
            <a:normAutofit/>
          </a:bodyPr>
          <a:lstStyle/>
          <a:p>
            <a:pPr algn="just"/>
            <a:r>
              <a:rPr lang="en-US" b="0" dirty="0"/>
              <a:t>In general, the term "difficult student" refers to the didactic and educational difficulties of students. </a:t>
            </a:r>
          </a:p>
          <a:p>
            <a:pPr algn="just"/>
            <a:r>
              <a:rPr lang="en-US" b="0" dirty="0"/>
              <a:t>This project focuses primarily on the problematic behavior of students at school.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14EE1-D7C4-4E38-9356-FF4DED7BF2A1}"/>
              </a:ext>
            </a:extLst>
          </p:cNvPr>
          <p:cNvSpPr>
            <a:spLocks noGrp="1"/>
          </p:cNvSpPr>
          <p:nvPr>
            <p:ph type="title"/>
          </p:nvPr>
        </p:nvSpPr>
        <p:spPr/>
        <p:txBody>
          <a:bodyPr>
            <a:normAutofit/>
          </a:bodyPr>
          <a:lstStyle/>
          <a:p>
            <a:r>
              <a:rPr lang="en-US" sz="2800" dirty="0"/>
              <a:t>MAIN TREATMENTS</a:t>
            </a:r>
          </a:p>
        </p:txBody>
      </p:sp>
      <p:sp>
        <p:nvSpPr>
          <p:cNvPr id="3" name="Content Placeholder 2">
            <a:extLst>
              <a:ext uri="{FF2B5EF4-FFF2-40B4-BE49-F238E27FC236}">
                <a16:creationId xmlns:a16="http://schemas.microsoft.com/office/drawing/2014/main" id="{C7B868B9-B68D-46F1-9849-5BD7F748689D}"/>
              </a:ext>
            </a:extLst>
          </p:cNvPr>
          <p:cNvSpPr>
            <a:spLocks noGrp="1"/>
          </p:cNvSpPr>
          <p:nvPr>
            <p:ph idx="1"/>
          </p:nvPr>
        </p:nvSpPr>
        <p:spPr/>
        <p:txBody>
          <a:bodyPr>
            <a:normAutofit/>
          </a:bodyPr>
          <a:lstStyle/>
          <a:p>
            <a:pPr algn="just"/>
            <a:r>
              <a:rPr lang="en-US" b="0" dirty="0"/>
              <a:t>The earlier children and youth receive treatment, the sooner they can feel better and rebuild their relationships with others.</a:t>
            </a:r>
          </a:p>
          <a:p>
            <a:pPr algn="just"/>
            <a:r>
              <a:rPr lang="en-US" b="0" dirty="0"/>
              <a:t>The main treatments for oppositional defiant disorder and conduct disorder are:</a:t>
            </a:r>
          </a:p>
          <a:p>
            <a:pPr marL="342900" indent="-342900" algn="just">
              <a:buFont typeface="Wingdings" panose="05000000000000000000" pitchFamily="2" charset="2"/>
              <a:buChar char="§"/>
            </a:pPr>
            <a:r>
              <a:rPr lang="en-US" b="0" dirty="0"/>
              <a:t>counselling</a:t>
            </a:r>
          </a:p>
          <a:p>
            <a:pPr marL="342900" indent="-342900" algn="just">
              <a:buFont typeface="Wingdings" panose="05000000000000000000" pitchFamily="2" charset="2"/>
              <a:buChar char="§"/>
            </a:pPr>
            <a:r>
              <a:rPr lang="en-US" b="0" dirty="0"/>
              <a:t>skills training</a:t>
            </a:r>
          </a:p>
          <a:p>
            <a:pPr marL="342900" indent="-342900" algn="just">
              <a:buFont typeface="Wingdings" panose="05000000000000000000" pitchFamily="2" charset="2"/>
              <a:buChar char="§"/>
            </a:pPr>
            <a:r>
              <a:rPr lang="en-US" b="0" dirty="0"/>
              <a:t>changes at home</a:t>
            </a:r>
          </a:p>
          <a:p>
            <a:pPr marL="342900" indent="-342900" algn="just">
              <a:buFont typeface="Wingdings" panose="05000000000000000000" pitchFamily="2" charset="2"/>
              <a:buChar char="§"/>
            </a:pPr>
            <a:r>
              <a:rPr lang="en-US" b="0" dirty="0"/>
              <a:t>changes at school </a:t>
            </a:r>
          </a:p>
          <a:p>
            <a:pPr marL="342900" indent="-342900" algn="just">
              <a:buFont typeface="Wingdings" panose="05000000000000000000" pitchFamily="2" charset="2"/>
              <a:buChar char="§"/>
            </a:pPr>
            <a:r>
              <a:rPr lang="en-US" b="0" dirty="0"/>
              <a:t>treatment for other mental health challenges or disorders</a:t>
            </a:r>
            <a:endParaRPr lang="en-US" dirty="0"/>
          </a:p>
          <a:p>
            <a:endParaRPr lang="en-US" dirty="0"/>
          </a:p>
        </p:txBody>
      </p:sp>
    </p:spTree>
    <p:extLst>
      <p:ext uri="{BB962C8B-B14F-4D97-AF65-F5344CB8AC3E}">
        <p14:creationId xmlns:p14="http://schemas.microsoft.com/office/powerpoint/2010/main" val="13861344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BBD5C-C7CC-49EA-8873-D2DBB43552D5}"/>
              </a:ext>
            </a:extLst>
          </p:cNvPr>
          <p:cNvSpPr>
            <a:spLocks noGrp="1"/>
          </p:cNvSpPr>
          <p:nvPr>
            <p:ph type="title"/>
          </p:nvPr>
        </p:nvSpPr>
        <p:spPr/>
        <p:txBody>
          <a:bodyPr>
            <a:normAutofit/>
          </a:bodyPr>
          <a:lstStyle/>
          <a:p>
            <a:r>
              <a:rPr lang="en-US" sz="2800" dirty="0"/>
              <a:t>Counselling</a:t>
            </a:r>
          </a:p>
        </p:txBody>
      </p:sp>
      <p:sp>
        <p:nvSpPr>
          <p:cNvPr id="3" name="Content Placeholder 2">
            <a:extLst>
              <a:ext uri="{FF2B5EF4-FFF2-40B4-BE49-F238E27FC236}">
                <a16:creationId xmlns:a16="http://schemas.microsoft.com/office/drawing/2014/main" id="{275126EA-F038-404F-A5AE-EA72A4CF0706}"/>
              </a:ext>
            </a:extLst>
          </p:cNvPr>
          <p:cNvSpPr>
            <a:spLocks noGrp="1"/>
          </p:cNvSpPr>
          <p:nvPr>
            <p:ph idx="1"/>
          </p:nvPr>
        </p:nvSpPr>
        <p:spPr/>
        <p:txBody>
          <a:bodyPr/>
          <a:lstStyle/>
          <a:p>
            <a:pPr algn="just"/>
            <a:r>
              <a:rPr lang="en-US" b="0" dirty="0"/>
              <a:t>A type of talk therapy called cognitive behavioral therapy may help boost healthy ways of thinking. </a:t>
            </a:r>
          </a:p>
          <a:p>
            <a:pPr algn="just"/>
            <a:r>
              <a:rPr lang="en-US" b="0" dirty="0"/>
              <a:t>Family counselling may help the entire family work together.</a:t>
            </a:r>
          </a:p>
        </p:txBody>
      </p:sp>
    </p:spTree>
    <p:extLst>
      <p:ext uri="{BB962C8B-B14F-4D97-AF65-F5344CB8AC3E}">
        <p14:creationId xmlns:p14="http://schemas.microsoft.com/office/powerpoint/2010/main" val="3804777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046AC-0EDB-4670-A756-51466A0B14E6}"/>
              </a:ext>
            </a:extLst>
          </p:cNvPr>
          <p:cNvSpPr>
            <a:spLocks noGrp="1"/>
          </p:cNvSpPr>
          <p:nvPr>
            <p:ph type="title"/>
          </p:nvPr>
        </p:nvSpPr>
        <p:spPr/>
        <p:txBody>
          <a:bodyPr>
            <a:normAutofit/>
          </a:bodyPr>
          <a:lstStyle/>
          <a:p>
            <a:r>
              <a:rPr lang="en-US" sz="2800" dirty="0"/>
              <a:t>Skills training </a:t>
            </a:r>
          </a:p>
        </p:txBody>
      </p:sp>
      <p:sp>
        <p:nvSpPr>
          <p:cNvPr id="3" name="Content Placeholder 2">
            <a:extLst>
              <a:ext uri="{FF2B5EF4-FFF2-40B4-BE49-F238E27FC236}">
                <a16:creationId xmlns:a16="http://schemas.microsoft.com/office/drawing/2014/main" id="{AC0B9D10-809A-45EB-B201-92F2A252E8A5}"/>
              </a:ext>
            </a:extLst>
          </p:cNvPr>
          <p:cNvSpPr>
            <a:spLocks noGrp="1"/>
          </p:cNvSpPr>
          <p:nvPr>
            <p:ph idx="1"/>
          </p:nvPr>
        </p:nvSpPr>
        <p:spPr/>
        <p:txBody>
          <a:bodyPr>
            <a:normAutofit/>
          </a:bodyPr>
          <a:lstStyle/>
          <a:p>
            <a:pPr algn="just"/>
            <a:r>
              <a:rPr lang="en-US" dirty="0"/>
              <a:t>Skills training for children and youth:</a:t>
            </a:r>
          </a:p>
          <a:p>
            <a:pPr algn="just"/>
            <a:r>
              <a:rPr lang="en-US" b="0" dirty="0"/>
              <a:t>It often helps children and youth cope with strong feelings and get along with others if they learn how to:</a:t>
            </a:r>
          </a:p>
          <a:p>
            <a:pPr marL="342900" indent="-342900" algn="just">
              <a:buFont typeface="Wingdings" panose="05000000000000000000" pitchFamily="2" charset="2"/>
              <a:buChar char="§"/>
            </a:pPr>
            <a:r>
              <a:rPr lang="en-US" b="0" dirty="0"/>
              <a:t>manage anger</a:t>
            </a:r>
          </a:p>
          <a:p>
            <a:pPr marL="342900" indent="-342900" algn="just">
              <a:buFont typeface="Wingdings" panose="05000000000000000000" pitchFamily="2" charset="2"/>
              <a:buChar char="§"/>
            </a:pPr>
            <a:r>
              <a:rPr lang="en-US" b="0" dirty="0"/>
              <a:t>problem solve</a:t>
            </a:r>
          </a:p>
          <a:p>
            <a:pPr marL="342900" indent="-342900" algn="just">
              <a:buFont typeface="Wingdings" panose="05000000000000000000" pitchFamily="2" charset="2"/>
              <a:buChar char="§"/>
            </a:pPr>
            <a:r>
              <a:rPr lang="en-US" b="0" dirty="0"/>
              <a:t>be with other people</a:t>
            </a:r>
          </a:p>
          <a:p>
            <a:endParaRPr lang="en-US" dirty="0"/>
          </a:p>
        </p:txBody>
      </p:sp>
    </p:spTree>
    <p:extLst>
      <p:ext uri="{BB962C8B-B14F-4D97-AF65-F5344CB8AC3E}">
        <p14:creationId xmlns:p14="http://schemas.microsoft.com/office/powerpoint/2010/main" val="32539591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046AC-0EDB-4670-A756-51466A0B14E6}"/>
              </a:ext>
            </a:extLst>
          </p:cNvPr>
          <p:cNvSpPr>
            <a:spLocks noGrp="1"/>
          </p:cNvSpPr>
          <p:nvPr>
            <p:ph type="title"/>
          </p:nvPr>
        </p:nvSpPr>
        <p:spPr/>
        <p:txBody>
          <a:bodyPr>
            <a:normAutofit/>
          </a:bodyPr>
          <a:lstStyle/>
          <a:p>
            <a:r>
              <a:rPr lang="en-US" sz="2800" dirty="0"/>
              <a:t>Skills training </a:t>
            </a:r>
          </a:p>
        </p:txBody>
      </p:sp>
      <p:sp>
        <p:nvSpPr>
          <p:cNvPr id="3" name="Content Placeholder 2">
            <a:extLst>
              <a:ext uri="{FF2B5EF4-FFF2-40B4-BE49-F238E27FC236}">
                <a16:creationId xmlns:a16="http://schemas.microsoft.com/office/drawing/2014/main" id="{AC0B9D10-809A-45EB-B201-92F2A252E8A5}"/>
              </a:ext>
            </a:extLst>
          </p:cNvPr>
          <p:cNvSpPr>
            <a:spLocks noGrp="1"/>
          </p:cNvSpPr>
          <p:nvPr>
            <p:ph idx="1"/>
          </p:nvPr>
        </p:nvSpPr>
        <p:spPr/>
        <p:txBody>
          <a:bodyPr>
            <a:normAutofit/>
          </a:bodyPr>
          <a:lstStyle/>
          <a:p>
            <a:r>
              <a:rPr lang="en-US" dirty="0"/>
              <a:t>Skills training for parents or caregivers:</a:t>
            </a:r>
          </a:p>
          <a:p>
            <a:r>
              <a:rPr lang="en-US" b="0" dirty="0"/>
              <a:t>This training helps parents or caregivers to learn skills and feel more confident to:</a:t>
            </a:r>
          </a:p>
          <a:p>
            <a:pPr marL="342900" indent="-342900">
              <a:buFont typeface="Wingdings" panose="05000000000000000000" pitchFamily="2" charset="2"/>
              <a:buChar char="§"/>
            </a:pPr>
            <a:r>
              <a:rPr lang="en-US" b="0" dirty="0"/>
              <a:t>deal with anger</a:t>
            </a:r>
          </a:p>
          <a:p>
            <a:pPr marL="342900" indent="-342900">
              <a:buFont typeface="Wingdings" panose="05000000000000000000" pitchFamily="2" charset="2"/>
              <a:buChar char="§"/>
            </a:pPr>
            <a:r>
              <a:rPr lang="en-US" b="0" dirty="0"/>
              <a:t>be consistent</a:t>
            </a:r>
          </a:p>
          <a:p>
            <a:pPr marL="342900" indent="-342900">
              <a:buFont typeface="Wingdings" panose="05000000000000000000" pitchFamily="2" charset="2"/>
              <a:buChar char="§"/>
            </a:pPr>
            <a:r>
              <a:rPr lang="en-US" b="0" dirty="0"/>
              <a:t>discipline effectively</a:t>
            </a:r>
          </a:p>
          <a:p>
            <a:pPr marL="342900" indent="-342900">
              <a:buFont typeface="Wingdings" panose="05000000000000000000" pitchFamily="2" charset="2"/>
              <a:buChar char="§"/>
            </a:pPr>
            <a:r>
              <a:rPr lang="en-US" b="0" dirty="0"/>
              <a:t>work with their child to solve problems that work for everyone</a:t>
            </a:r>
          </a:p>
          <a:p>
            <a:endParaRPr lang="en-US" dirty="0"/>
          </a:p>
        </p:txBody>
      </p:sp>
    </p:spTree>
    <p:extLst>
      <p:ext uri="{BB962C8B-B14F-4D97-AF65-F5344CB8AC3E}">
        <p14:creationId xmlns:p14="http://schemas.microsoft.com/office/powerpoint/2010/main" val="4447149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4A466-4DBC-41E3-9C20-94A953D7B7C3}"/>
              </a:ext>
            </a:extLst>
          </p:cNvPr>
          <p:cNvSpPr>
            <a:spLocks noGrp="1"/>
          </p:cNvSpPr>
          <p:nvPr>
            <p:ph type="title"/>
          </p:nvPr>
        </p:nvSpPr>
        <p:spPr/>
        <p:txBody>
          <a:bodyPr>
            <a:normAutofit/>
          </a:bodyPr>
          <a:lstStyle/>
          <a:p>
            <a:r>
              <a:rPr lang="en-US" sz="2800" dirty="0"/>
              <a:t>Changes at home</a:t>
            </a:r>
          </a:p>
        </p:txBody>
      </p:sp>
      <p:sp>
        <p:nvSpPr>
          <p:cNvPr id="3" name="Content Placeholder 2">
            <a:extLst>
              <a:ext uri="{FF2B5EF4-FFF2-40B4-BE49-F238E27FC236}">
                <a16:creationId xmlns:a16="http://schemas.microsoft.com/office/drawing/2014/main" id="{D8147B69-30F5-46DD-A201-0B6722300872}"/>
              </a:ext>
            </a:extLst>
          </p:cNvPr>
          <p:cNvSpPr>
            <a:spLocks noGrp="1"/>
          </p:cNvSpPr>
          <p:nvPr>
            <p:ph idx="1"/>
          </p:nvPr>
        </p:nvSpPr>
        <p:spPr/>
        <p:txBody>
          <a:bodyPr>
            <a:normAutofit lnSpcReduction="10000"/>
          </a:bodyPr>
          <a:lstStyle/>
          <a:p>
            <a:pPr marL="342900" indent="-342900" algn="just">
              <a:buFont typeface="Wingdings" panose="05000000000000000000" pitchFamily="2" charset="2"/>
              <a:buChar char="§"/>
            </a:pPr>
            <a:r>
              <a:rPr lang="en-US" b="0" dirty="0"/>
              <a:t>don’t set too many rules - focus on the most important ones, and work with your child to establish those rules</a:t>
            </a:r>
          </a:p>
          <a:p>
            <a:pPr marL="342900" indent="-342900" algn="just">
              <a:buFont typeface="Wingdings" panose="05000000000000000000" pitchFamily="2" charset="2"/>
              <a:buChar char="§"/>
            </a:pPr>
            <a:r>
              <a:rPr lang="en-US" b="0" dirty="0"/>
              <a:t>offer choices to give children a sense of control</a:t>
            </a:r>
          </a:p>
          <a:p>
            <a:pPr marL="342900" indent="-342900" algn="just">
              <a:buFont typeface="Wingdings" panose="05000000000000000000" pitchFamily="2" charset="2"/>
              <a:buChar char="§"/>
            </a:pPr>
            <a:r>
              <a:rPr lang="en-US" b="0" dirty="0"/>
              <a:t>keep a regular routine, and make sure to spend time with your child</a:t>
            </a:r>
          </a:p>
          <a:p>
            <a:pPr marL="342900" indent="-342900" algn="just">
              <a:buFont typeface="Wingdings" panose="05000000000000000000" pitchFamily="2" charset="2"/>
              <a:buChar char="§"/>
            </a:pPr>
            <a:r>
              <a:rPr lang="en-US" b="0" dirty="0"/>
              <a:t>take a time out when you start to get angry - this also teaches the child a more positive way to deal with frustration and anger</a:t>
            </a:r>
          </a:p>
          <a:p>
            <a:pPr marL="342900" indent="-342900" algn="just">
              <a:buFont typeface="Wingdings" panose="05000000000000000000" pitchFamily="2" charset="2"/>
              <a:buChar char="§"/>
            </a:pPr>
            <a:r>
              <a:rPr lang="en-US" b="0" dirty="0"/>
              <a:t>set reasonable limits and make sure the consequences are the same every time</a:t>
            </a:r>
          </a:p>
          <a:p>
            <a:pPr marL="342900" indent="-342900" algn="just">
              <a:buFont typeface="Wingdings" panose="05000000000000000000" pitchFamily="2" charset="2"/>
              <a:buChar char="§"/>
            </a:pPr>
            <a:r>
              <a:rPr lang="en-US" b="0" dirty="0"/>
              <a:t>congratulate good behaviors like flexibility and cooperation</a:t>
            </a:r>
          </a:p>
          <a:p>
            <a:pPr marL="342900" indent="-342900" algn="just">
              <a:buFont typeface="Wingdings" panose="05000000000000000000" pitchFamily="2" charset="2"/>
              <a:buChar char="§"/>
            </a:pPr>
            <a:r>
              <a:rPr lang="en-US" b="0" dirty="0"/>
              <a:t>try to limit the number of aggressive playmates around your child, and increase positive contacts with other children</a:t>
            </a:r>
          </a:p>
          <a:p>
            <a:endParaRPr lang="en-US" dirty="0"/>
          </a:p>
        </p:txBody>
      </p:sp>
    </p:spTree>
    <p:extLst>
      <p:ext uri="{BB962C8B-B14F-4D97-AF65-F5344CB8AC3E}">
        <p14:creationId xmlns:p14="http://schemas.microsoft.com/office/powerpoint/2010/main" val="2442657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92894-6A7B-4EC7-8EBB-4D85C77C940F}"/>
              </a:ext>
            </a:extLst>
          </p:cNvPr>
          <p:cNvSpPr>
            <a:spLocks noGrp="1"/>
          </p:cNvSpPr>
          <p:nvPr>
            <p:ph type="title"/>
          </p:nvPr>
        </p:nvSpPr>
        <p:spPr/>
        <p:txBody>
          <a:bodyPr>
            <a:normAutofit/>
          </a:bodyPr>
          <a:lstStyle/>
          <a:p>
            <a:r>
              <a:rPr lang="en-US" sz="2800" dirty="0"/>
              <a:t>Changes at school</a:t>
            </a:r>
          </a:p>
        </p:txBody>
      </p:sp>
      <p:sp>
        <p:nvSpPr>
          <p:cNvPr id="3" name="Content Placeholder 2">
            <a:extLst>
              <a:ext uri="{FF2B5EF4-FFF2-40B4-BE49-F238E27FC236}">
                <a16:creationId xmlns:a16="http://schemas.microsoft.com/office/drawing/2014/main" id="{3082AF95-F236-440B-BCDB-8D7F9BDB77CD}"/>
              </a:ext>
            </a:extLst>
          </p:cNvPr>
          <p:cNvSpPr>
            <a:spLocks noGrp="1"/>
          </p:cNvSpPr>
          <p:nvPr>
            <p:ph idx="1"/>
          </p:nvPr>
        </p:nvSpPr>
        <p:spPr/>
        <p:txBody>
          <a:bodyPr/>
          <a:lstStyle/>
          <a:p>
            <a:pPr algn="just"/>
            <a:r>
              <a:rPr lang="en-US" b="0" dirty="0"/>
              <a:t>The classroom teacher may suggest changes and bring in other staff members like a </a:t>
            </a:r>
            <a:r>
              <a:rPr lang="en-US" dirty="0"/>
              <a:t>counsellor</a:t>
            </a:r>
            <a:r>
              <a:rPr lang="en-US" b="0" dirty="0"/>
              <a:t> to help manage the child or youth’s behavior problems. </a:t>
            </a:r>
          </a:p>
          <a:p>
            <a:pPr algn="just"/>
            <a:r>
              <a:rPr lang="en-US" b="0" dirty="0"/>
              <a:t>If the behavior problems are extremely bad, the parents and school may decide on an </a:t>
            </a:r>
            <a:r>
              <a:rPr lang="en-US" dirty="0"/>
              <a:t>Individual Education Plan (IEP)</a:t>
            </a:r>
            <a:r>
              <a:rPr lang="en-US" b="0" dirty="0"/>
              <a:t>. These plans let the school make bigger changes to help a child. They also set goals for the child to reach. Their plan may be linked with other mental health services outside the school, like a social worker or mental health professional.</a:t>
            </a:r>
          </a:p>
        </p:txBody>
      </p:sp>
    </p:spTree>
    <p:extLst>
      <p:ext uri="{BB962C8B-B14F-4D97-AF65-F5344CB8AC3E}">
        <p14:creationId xmlns:p14="http://schemas.microsoft.com/office/powerpoint/2010/main" val="968203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52718"/>
            <a:ext cx="5791200" cy="1188050"/>
          </a:xfrm>
        </p:spPr>
        <p:txBody>
          <a:bodyPr>
            <a:normAutofit/>
          </a:bodyPr>
          <a:lstStyle/>
          <a:p>
            <a:r>
              <a:rPr lang="en-US" sz="2800" dirty="0"/>
              <a:t>behavioral disorders </a:t>
            </a:r>
            <a:endParaRPr lang="pl-PL" sz="2800" dirty="0">
              <a:latin typeface="Calibri" pitchFamily="34" charset="0"/>
            </a:endParaRPr>
          </a:p>
        </p:txBody>
      </p:sp>
      <p:sp>
        <p:nvSpPr>
          <p:cNvPr id="3" name="Symbol zastępczy zawartości 2"/>
          <p:cNvSpPr>
            <a:spLocks noGrp="1"/>
          </p:cNvSpPr>
          <p:nvPr>
            <p:ph idx="1"/>
          </p:nvPr>
        </p:nvSpPr>
        <p:spPr/>
        <p:txBody>
          <a:bodyPr>
            <a:normAutofit/>
          </a:bodyPr>
          <a:lstStyle/>
          <a:p>
            <a:pPr algn="just"/>
            <a:r>
              <a:rPr lang="en-US" b="0" dirty="0"/>
              <a:t>The term 'behavioral disorders' is expressed differently in the literature. </a:t>
            </a:r>
          </a:p>
          <a:p>
            <a:pPr algn="just"/>
            <a:r>
              <a:rPr lang="en-US" b="0" dirty="0"/>
              <a:t>Many experts treat the term widely, considering all these behaviors as disturbed, which do not serve to meet the personal needs and are not aimed at solving issues posed by the environment. </a:t>
            </a:r>
          </a:p>
          <a:p>
            <a:pPr algn="just"/>
            <a:r>
              <a:rPr lang="en-US" b="0" dirty="0"/>
              <a:t>Others, however, narrow the scope of the term and set moral and social norms as a reference when assessing specific behaviors. </a:t>
            </a:r>
          </a:p>
        </p:txBody>
      </p:sp>
    </p:spTree>
    <p:extLst>
      <p:ext uri="{BB962C8B-B14F-4D97-AF65-F5344CB8AC3E}">
        <p14:creationId xmlns:p14="http://schemas.microsoft.com/office/powerpoint/2010/main" val="926849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52718"/>
            <a:ext cx="5791200" cy="1188050"/>
          </a:xfrm>
        </p:spPr>
        <p:txBody>
          <a:bodyPr>
            <a:normAutofit/>
          </a:bodyPr>
          <a:lstStyle/>
          <a:p>
            <a:r>
              <a:rPr lang="en-US" sz="2800" dirty="0"/>
              <a:t>behavioral disorders </a:t>
            </a:r>
            <a:endParaRPr lang="pl-PL" sz="2800" dirty="0">
              <a:latin typeface="Calibri" pitchFamily="34" charset="0"/>
            </a:endParaRPr>
          </a:p>
        </p:txBody>
      </p:sp>
      <p:sp>
        <p:nvSpPr>
          <p:cNvPr id="3" name="Symbol zastępczy zawartości 2"/>
          <p:cNvSpPr>
            <a:spLocks noGrp="1"/>
          </p:cNvSpPr>
          <p:nvPr>
            <p:ph idx="1"/>
          </p:nvPr>
        </p:nvSpPr>
        <p:spPr/>
        <p:txBody>
          <a:bodyPr>
            <a:normAutofit/>
          </a:bodyPr>
          <a:lstStyle/>
          <a:p>
            <a:pPr algn="just"/>
            <a:r>
              <a:rPr lang="en-US" b="0" dirty="0"/>
              <a:t>Most authors also recognize that when identifying such behaviors, the time of their occurrence is important, as most children in specific developmental stages exhibit specific disorders of varying intensity and duration. </a:t>
            </a:r>
          </a:p>
          <a:p>
            <a:pPr algn="just"/>
            <a:r>
              <a:rPr lang="en-US" b="0" dirty="0"/>
              <a:t>Therefore, many symptoms can be transient. We consider behaviors as disorders in the strict sense when they are of a chronic nature and are met with disapproval from the social environment. </a:t>
            </a:r>
            <a:endParaRPr lang="pl-PL" b="0" dirty="0"/>
          </a:p>
        </p:txBody>
      </p:sp>
    </p:spTree>
    <p:extLst>
      <p:ext uri="{BB962C8B-B14F-4D97-AF65-F5344CB8AC3E}">
        <p14:creationId xmlns:p14="http://schemas.microsoft.com/office/powerpoint/2010/main" val="540371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492896"/>
            <a:ext cx="8072494" cy="1590412"/>
          </a:xfrm>
        </p:spPr>
        <p:txBody>
          <a:bodyPr/>
          <a:lstStyle/>
          <a:p>
            <a:pPr algn="ctr"/>
            <a:r>
              <a:rPr lang="en-US" sz="3200" b="1" dirty="0">
                <a:solidFill>
                  <a:schemeClr val="accent6">
                    <a:lumMod val="75000"/>
                  </a:schemeClr>
                </a:solidFill>
                <a:latin typeface="Calibri" pitchFamily="34" charset="0"/>
              </a:rPr>
              <a:t>Behavioral Symptoms </a:t>
            </a:r>
            <a:endPar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sp>
        <p:nvSpPr>
          <p:cNvPr id="3" name="Podnadpis 2"/>
          <p:cNvSpPr>
            <a:spLocks noGrp="1"/>
          </p:cNvSpPr>
          <p:nvPr>
            <p:ph type="subTitle" idx="1"/>
          </p:nvPr>
        </p:nvSpPr>
        <p:spPr>
          <a:xfrm>
            <a:off x="642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07777"/>
          </a:xfrm>
          <a:prstGeom prst="rect">
            <a:avLst/>
          </a:prstGeom>
        </p:spPr>
        <p:txBody>
          <a:bodyPr wrap="square">
            <a:spAutoFit/>
          </a:bodyPr>
          <a:lstStyle/>
          <a:p>
            <a:pPr algn="ctr"/>
            <a:r>
              <a:rPr lang="en-US" sz="1400" b="1" dirty="0"/>
              <a:t>ERASMUS + 2019-1-PL01- KA201-06486</a:t>
            </a:r>
            <a:endParaRPr lang="en-GB" sz="105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00034" y="6286520"/>
            <a:ext cx="8101770" cy="369332"/>
          </a:xfrm>
          <a:prstGeom prst="rect">
            <a:avLst/>
          </a:prstGeom>
        </p:spPr>
        <p:txBody>
          <a:bodyPr wrap="square">
            <a:spAutoFit/>
          </a:bodyPr>
          <a:lstStyle/>
          <a:p>
            <a:pPr algn="ctr"/>
            <a:r>
              <a:rPr lang="en-US" dirty="0">
                <a:solidFill>
                  <a:srgbClr val="EF8E7B"/>
                </a:solidFill>
              </a:rPr>
              <a:t>INTRODUCTION</a:t>
            </a:r>
          </a:p>
        </p:txBody>
      </p:sp>
    </p:spTree>
    <p:extLst>
      <p:ext uri="{BB962C8B-B14F-4D97-AF65-F5344CB8AC3E}">
        <p14:creationId xmlns:p14="http://schemas.microsoft.com/office/powerpoint/2010/main" val="3803803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52718"/>
            <a:ext cx="5791200" cy="1188050"/>
          </a:xfrm>
        </p:spPr>
        <p:txBody>
          <a:bodyPr>
            <a:normAutofit/>
          </a:bodyPr>
          <a:lstStyle/>
          <a:p>
            <a:r>
              <a:rPr lang="en-US" sz="2800" dirty="0">
                <a:latin typeface="+mn-lt"/>
              </a:rPr>
              <a:t>SYMPTOMS CLASSIFICATION</a:t>
            </a:r>
            <a:endParaRPr lang="pl-PL" sz="2800" dirty="0">
              <a:latin typeface="+mn-lt"/>
            </a:endParaRPr>
          </a:p>
        </p:txBody>
      </p:sp>
      <p:sp>
        <p:nvSpPr>
          <p:cNvPr id="3" name="Symbol zastępczy zawartości 2"/>
          <p:cNvSpPr>
            <a:spLocks noGrp="1"/>
          </p:cNvSpPr>
          <p:nvPr>
            <p:ph idx="1"/>
          </p:nvPr>
        </p:nvSpPr>
        <p:spPr/>
        <p:txBody>
          <a:bodyPr>
            <a:normAutofit lnSpcReduction="10000"/>
          </a:bodyPr>
          <a:lstStyle/>
          <a:p>
            <a:r>
              <a:rPr lang="en-US" b="0" dirty="0"/>
              <a:t>There are many classifications that attempt to characterize the symptoms of behavioral disorders in children and adolescents.</a:t>
            </a:r>
          </a:p>
          <a:p>
            <a:r>
              <a:rPr lang="en-US" b="0" dirty="0"/>
              <a:t>The most common are the following: </a:t>
            </a:r>
          </a:p>
          <a:p>
            <a:pPr marL="457200" indent="-457200">
              <a:buFont typeface="+mj-lt"/>
              <a:buAutoNum type="arabicPeriod"/>
            </a:pPr>
            <a:r>
              <a:rPr lang="en-US" b="0" dirty="0"/>
              <a:t>physical aggression, initiating fights,</a:t>
            </a:r>
          </a:p>
          <a:p>
            <a:pPr marL="457200" indent="-457200">
              <a:buFont typeface="+mj-lt"/>
              <a:buAutoNum type="arabicPeriod"/>
            </a:pPr>
            <a:r>
              <a:rPr lang="en-US" b="0" dirty="0"/>
              <a:t>violence against younger or weaker animals,</a:t>
            </a:r>
          </a:p>
          <a:p>
            <a:pPr marL="457200" indent="-457200">
              <a:buFont typeface="+mj-lt"/>
              <a:buAutoNum type="arabicPeriod"/>
            </a:pPr>
            <a:r>
              <a:rPr lang="en-US" b="0" dirty="0"/>
              <a:t>destruction of own and other people's property, theft,</a:t>
            </a:r>
          </a:p>
          <a:p>
            <a:pPr marL="457200" indent="-457200">
              <a:buFont typeface="+mj-lt"/>
              <a:buAutoNum type="arabicPeriod"/>
            </a:pPr>
            <a:r>
              <a:rPr lang="en-US" b="0" dirty="0"/>
              <a:t>lies,</a:t>
            </a:r>
          </a:p>
          <a:p>
            <a:pPr marL="457200" indent="-457200">
              <a:buFont typeface="+mj-lt"/>
              <a:buAutoNum type="arabicPeriod"/>
            </a:pPr>
            <a:r>
              <a:rPr lang="en-US" b="0" dirty="0"/>
              <a:t>truancy, escape from home,</a:t>
            </a:r>
          </a:p>
          <a:p>
            <a:pPr marL="457200" indent="-457200">
              <a:buFont typeface="+mj-lt"/>
              <a:buAutoNum type="arabicPeriod"/>
            </a:pPr>
            <a:r>
              <a:rPr lang="en-US" b="0" dirty="0"/>
              <a:t>premature and contingent sexual initiation,</a:t>
            </a:r>
          </a:p>
          <a:p>
            <a:pPr marL="457200" indent="-457200">
              <a:buFont typeface="+mj-lt"/>
              <a:buAutoNum type="arabicPeriod"/>
            </a:pPr>
            <a:r>
              <a:rPr lang="en-US" b="0" dirty="0"/>
              <a:t>self-destruction in the form of suicide attempts and self-harm;</a:t>
            </a:r>
          </a:p>
          <a:p>
            <a:pPr marL="457200" indent="-457200">
              <a:buFont typeface="+mj-lt"/>
              <a:buAutoNum type="arabicPeriod"/>
            </a:pPr>
            <a:r>
              <a:rPr lang="en-US" b="0" dirty="0"/>
              <a:t>abuse of drugs and psychoactive substances</a:t>
            </a:r>
          </a:p>
        </p:txBody>
      </p:sp>
    </p:spTree>
    <p:extLst>
      <p:ext uri="{BB962C8B-B14F-4D97-AF65-F5344CB8AC3E}">
        <p14:creationId xmlns:p14="http://schemas.microsoft.com/office/powerpoint/2010/main" val="3293026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6CF30-86DB-4CD4-8987-67386DCEE761}"/>
              </a:ext>
            </a:extLst>
          </p:cNvPr>
          <p:cNvSpPr>
            <a:spLocks noGrp="1"/>
          </p:cNvSpPr>
          <p:nvPr>
            <p:ph type="title"/>
          </p:nvPr>
        </p:nvSpPr>
        <p:spPr>
          <a:xfrm>
            <a:off x="457200" y="152718"/>
            <a:ext cx="5791200" cy="1116042"/>
          </a:xfrm>
        </p:spPr>
        <p:txBody>
          <a:bodyPr>
            <a:normAutofit/>
          </a:bodyPr>
          <a:lstStyle/>
          <a:p>
            <a:r>
              <a:rPr lang="en-US" sz="2800" dirty="0"/>
              <a:t>AREAS OF MANIFESTATION</a:t>
            </a:r>
          </a:p>
        </p:txBody>
      </p:sp>
      <p:sp>
        <p:nvSpPr>
          <p:cNvPr id="3" name="Content Placeholder 2">
            <a:extLst>
              <a:ext uri="{FF2B5EF4-FFF2-40B4-BE49-F238E27FC236}">
                <a16:creationId xmlns:a16="http://schemas.microsoft.com/office/drawing/2014/main" id="{2AE0A75C-949B-4C72-B9B5-7016EAA39E04}"/>
              </a:ext>
            </a:extLst>
          </p:cNvPr>
          <p:cNvSpPr>
            <a:spLocks noGrp="1"/>
          </p:cNvSpPr>
          <p:nvPr>
            <p:ph idx="1"/>
          </p:nvPr>
        </p:nvSpPr>
        <p:spPr/>
        <p:txBody>
          <a:bodyPr>
            <a:normAutofit/>
          </a:bodyPr>
          <a:lstStyle/>
          <a:p>
            <a:pPr algn="just"/>
            <a:r>
              <a:rPr lang="en-US" b="0" dirty="0"/>
              <a:t>Behavioral disorders may manifest themselves in various areas of the child's functioning. </a:t>
            </a:r>
          </a:p>
          <a:p>
            <a:pPr algn="just"/>
            <a:endParaRPr lang="en-US" b="0" dirty="0"/>
          </a:p>
          <a:p>
            <a:pPr algn="just"/>
            <a:r>
              <a:rPr lang="en-US" b="0" dirty="0"/>
              <a:t>Practitioners most often list four types: </a:t>
            </a:r>
          </a:p>
          <a:p>
            <a:pPr marL="457200" indent="-457200" algn="just">
              <a:buFont typeface="+mj-lt"/>
              <a:buAutoNum type="arabicPeriod"/>
            </a:pPr>
            <a:r>
              <a:rPr lang="en-US" b="0" dirty="0"/>
              <a:t>Disorders in relationships with adults</a:t>
            </a:r>
          </a:p>
          <a:p>
            <a:pPr marL="457200" indent="-457200" algn="just">
              <a:buFont typeface="+mj-lt"/>
              <a:buAutoNum type="arabicPeriod"/>
            </a:pPr>
            <a:r>
              <a:rPr lang="en-US" b="0" dirty="0"/>
              <a:t>Disorders in peer relationships </a:t>
            </a:r>
          </a:p>
          <a:p>
            <a:pPr marL="457200" indent="-457200" algn="just">
              <a:buFont typeface="+mj-lt"/>
              <a:buAutoNum type="arabicPeriod"/>
            </a:pPr>
            <a:r>
              <a:rPr lang="en-US" b="0" dirty="0"/>
              <a:t>Disorders of self-perception</a:t>
            </a:r>
          </a:p>
          <a:p>
            <a:pPr marL="457200" indent="-457200" algn="just">
              <a:buFont typeface="+mj-lt"/>
              <a:buAutoNum type="arabicPeriod"/>
            </a:pPr>
            <a:r>
              <a:rPr lang="en-US" b="0" dirty="0"/>
              <a:t>Disorders in task situations</a:t>
            </a:r>
          </a:p>
          <a:p>
            <a:endParaRPr lang="en-US" b="0" dirty="0"/>
          </a:p>
        </p:txBody>
      </p:sp>
    </p:spTree>
    <p:extLst>
      <p:ext uri="{BB962C8B-B14F-4D97-AF65-F5344CB8AC3E}">
        <p14:creationId xmlns:p14="http://schemas.microsoft.com/office/powerpoint/2010/main" val="3456345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6CF30-86DB-4CD4-8987-67386DCEE761}"/>
              </a:ext>
            </a:extLst>
          </p:cNvPr>
          <p:cNvSpPr>
            <a:spLocks noGrp="1"/>
          </p:cNvSpPr>
          <p:nvPr>
            <p:ph type="title"/>
          </p:nvPr>
        </p:nvSpPr>
        <p:spPr>
          <a:xfrm>
            <a:off x="457200" y="368742"/>
            <a:ext cx="5791200" cy="1116042"/>
          </a:xfrm>
        </p:spPr>
        <p:txBody>
          <a:bodyPr>
            <a:normAutofit/>
          </a:bodyPr>
          <a:lstStyle/>
          <a:p>
            <a:r>
              <a:rPr lang="en-US" sz="2800" dirty="0"/>
              <a:t>AREAS OF MANIFESTATION</a:t>
            </a:r>
          </a:p>
        </p:txBody>
      </p:sp>
      <p:sp>
        <p:nvSpPr>
          <p:cNvPr id="3" name="Content Placeholder 2">
            <a:extLst>
              <a:ext uri="{FF2B5EF4-FFF2-40B4-BE49-F238E27FC236}">
                <a16:creationId xmlns:a16="http://schemas.microsoft.com/office/drawing/2014/main" id="{2AE0A75C-949B-4C72-B9B5-7016EAA39E04}"/>
              </a:ext>
            </a:extLst>
          </p:cNvPr>
          <p:cNvSpPr>
            <a:spLocks noGrp="1"/>
          </p:cNvSpPr>
          <p:nvPr>
            <p:ph idx="1"/>
          </p:nvPr>
        </p:nvSpPr>
        <p:spPr/>
        <p:txBody>
          <a:bodyPr>
            <a:normAutofit/>
          </a:bodyPr>
          <a:lstStyle/>
          <a:p>
            <a:pPr algn="just"/>
            <a:r>
              <a:rPr lang="en-US" dirty="0"/>
              <a:t>1. Disorders in relationships with adults </a:t>
            </a:r>
            <a:r>
              <a:rPr lang="en-US" b="0" dirty="0"/>
              <a:t>that rely primarily on attacking people who are kind to the child or who do not know them, rejecting cooperation and help proposals, provoking aggression, lack of confidence, manipulation for gain, lies, threats, attempts bullying, etc. </a:t>
            </a:r>
          </a:p>
          <a:p>
            <a:pPr algn="just"/>
            <a:endParaRPr lang="en-US" b="0" dirty="0"/>
          </a:p>
          <a:p>
            <a:pPr algn="just"/>
            <a:r>
              <a:rPr lang="en-US" dirty="0"/>
              <a:t>2. Disorders in peer relationships </a:t>
            </a:r>
            <a:r>
              <a:rPr lang="en-US" b="0" dirty="0"/>
              <a:t>are most often manifested as rivalry at all costs, rejecting others, deterrence, isolation, aggression, violence, manipulating others in order to achieve certain benefits, showing disdain and resentment, attempts to subordinate and dominate over others, etc. </a:t>
            </a:r>
          </a:p>
          <a:p>
            <a:endParaRPr lang="en-US" b="0" dirty="0"/>
          </a:p>
          <a:p>
            <a:endParaRPr lang="en-US" b="0" dirty="0"/>
          </a:p>
        </p:txBody>
      </p:sp>
    </p:spTree>
    <p:extLst>
      <p:ext uri="{BB962C8B-B14F-4D97-AF65-F5344CB8AC3E}">
        <p14:creationId xmlns:p14="http://schemas.microsoft.com/office/powerpoint/2010/main" val="1736318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E0A75C-949B-4C72-B9B5-7016EAA39E04}"/>
              </a:ext>
            </a:extLst>
          </p:cNvPr>
          <p:cNvSpPr>
            <a:spLocks noGrp="1"/>
          </p:cNvSpPr>
          <p:nvPr>
            <p:ph idx="1"/>
          </p:nvPr>
        </p:nvSpPr>
        <p:spPr/>
        <p:txBody>
          <a:bodyPr>
            <a:normAutofit fontScale="92500" lnSpcReduction="10000"/>
          </a:bodyPr>
          <a:lstStyle/>
          <a:p>
            <a:pPr algn="just"/>
            <a:r>
              <a:rPr lang="en-US" sz="2200" dirty="0"/>
              <a:t>3. Disorders of self-perception </a:t>
            </a:r>
            <a:r>
              <a:rPr lang="en-US" sz="2200" b="0" dirty="0"/>
              <a:t>(attitude towards oneself) are self-destructive behaviors, consisting primarily of inadequate assessment of oneself and one's own abilities, self-depreciation, self-aggression, self-blame, etc.</a:t>
            </a:r>
          </a:p>
          <a:p>
            <a:pPr algn="just"/>
            <a:endParaRPr lang="en-US" sz="2200" b="0" dirty="0"/>
          </a:p>
          <a:p>
            <a:pPr algn="just"/>
            <a:r>
              <a:rPr lang="en-US" sz="2200" dirty="0"/>
              <a:t>4. Disorders in task situations </a:t>
            </a:r>
            <a:r>
              <a:rPr lang="en-US" sz="2200" b="0" dirty="0"/>
              <a:t>usually manifest themselves in the implementation of tasks related to school learning (e.g. doing homework, classroom work, oral answer, test), the child's interests (e.g. training, match, performing in a performance or in other life situations, when the child is facing a task). Disorders may appear at various stages of the task implementation - before or during the task, and may take various forms, e.g. refusal to perform the task, postponing, interrupting the action during the implementation, not using their capabilities in the task.</a:t>
            </a:r>
          </a:p>
          <a:p>
            <a:endParaRPr lang="en-US" b="0" dirty="0"/>
          </a:p>
        </p:txBody>
      </p:sp>
      <p:sp>
        <p:nvSpPr>
          <p:cNvPr id="5" name="Title 4">
            <a:extLst>
              <a:ext uri="{FF2B5EF4-FFF2-40B4-BE49-F238E27FC236}">
                <a16:creationId xmlns:a16="http://schemas.microsoft.com/office/drawing/2014/main" id="{1724F907-DDED-45F2-B07F-2D5108503265}"/>
              </a:ext>
            </a:extLst>
          </p:cNvPr>
          <p:cNvSpPr>
            <a:spLocks noGrp="1"/>
          </p:cNvSpPr>
          <p:nvPr>
            <p:ph type="title"/>
          </p:nvPr>
        </p:nvSpPr>
        <p:spPr/>
        <p:txBody>
          <a:bodyPr>
            <a:normAutofit/>
          </a:bodyPr>
          <a:lstStyle/>
          <a:p>
            <a:r>
              <a:rPr lang="en-US" sz="2800" dirty="0"/>
              <a:t>AREAS OF MANIFESTATION</a:t>
            </a:r>
          </a:p>
        </p:txBody>
      </p:sp>
    </p:spTree>
    <p:extLst>
      <p:ext uri="{BB962C8B-B14F-4D97-AF65-F5344CB8AC3E}">
        <p14:creationId xmlns:p14="http://schemas.microsoft.com/office/powerpoint/2010/main" val="29290078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4155</TotalTime>
  <Words>1296</Words>
  <Application>Microsoft Office PowerPoint</Application>
  <PresentationFormat>On-screen Show (4:3)</PresentationFormat>
  <Paragraphs>135</Paragraphs>
  <Slides>25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Arial </vt:lpstr>
      <vt:lpstr>Arial Black</vt:lpstr>
      <vt:lpstr>Calibri</vt:lpstr>
      <vt:lpstr>Wingdings</vt:lpstr>
      <vt:lpstr>Základné</vt:lpstr>
      <vt:lpstr>Introduction to the Problem of Behavioral Disorders </vt:lpstr>
      <vt:lpstr>behavioral disorders </vt:lpstr>
      <vt:lpstr>behavioral disorders </vt:lpstr>
      <vt:lpstr>behavioral disorders </vt:lpstr>
      <vt:lpstr>Behavioral Symptoms </vt:lpstr>
      <vt:lpstr>SYMPTOMS CLASSIFICATION</vt:lpstr>
      <vt:lpstr>AREAS OF MANIFESTATION</vt:lpstr>
      <vt:lpstr>AREAS OF MANIFESTATION</vt:lpstr>
      <vt:lpstr>AREAS OF MANIFESTATION</vt:lpstr>
      <vt:lpstr>AREAS OF MANIFESTATION</vt:lpstr>
      <vt:lpstr>Causes of Behavioral Disorders </vt:lpstr>
      <vt:lpstr>behavioral disorders </vt:lpstr>
      <vt:lpstr>Biological factors</vt:lpstr>
      <vt:lpstr>Social and environmental factors</vt:lpstr>
      <vt:lpstr>Psychological factors</vt:lpstr>
      <vt:lpstr>Consequences of Behavioral Disorders </vt:lpstr>
      <vt:lpstr>CONSEQUENCES</vt:lpstr>
      <vt:lpstr>long-term effects</vt:lpstr>
      <vt:lpstr>Prevention and Therapeutic Interventions against Behavioral Disorders </vt:lpstr>
      <vt:lpstr>MAIN TREATMENTS</vt:lpstr>
      <vt:lpstr>Counselling</vt:lpstr>
      <vt:lpstr>Skills training </vt:lpstr>
      <vt:lpstr>Skills training </vt:lpstr>
      <vt:lpstr>Changes at home</vt:lpstr>
      <vt:lpstr>Changes at school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Κόβας Κωνσταντίνος</cp:lastModifiedBy>
  <cp:revision>163</cp:revision>
  <cp:lastPrinted>2019-02-12T08:21:40Z</cp:lastPrinted>
  <dcterms:created xsi:type="dcterms:W3CDTF">2019-02-10T21:49:04Z</dcterms:created>
  <dcterms:modified xsi:type="dcterms:W3CDTF">2020-08-26T14:11:55Z</dcterms:modified>
</cp:coreProperties>
</file>