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4"/>
  </p:notesMasterIdLst>
  <p:sldIdLst>
    <p:sldId id="266" r:id="rId2"/>
    <p:sldId id="294" r:id="rId3"/>
    <p:sldId id="295" r:id="rId4"/>
    <p:sldId id="296" r:id="rId5"/>
    <p:sldId id="297" r:id="rId6"/>
    <p:sldId id="298" r:id="rId7"/>
    <p:sldId id="256" r:id="rId8"/>
    <p:sldId id="257" r:id="rId9"/>
    <p:sldId id="267" r:id="rId10"/>
    <p:sldId id="268" r:id="rId11"/>
    <p:sldId id="263" r:id="rId12"/>
    <p:sldId id="264" r:id="rId13"/>
    <p:sldId id="269" r:id="rId14"/>
    <p:sldId id="270" r:id="rId15"/>
    <p:sldId id="271" r:id="rId16"/>
    <p:sldId id="272" r:id="rId17"/>
    <p:sldId id="273" r:id="rId18"/>
    <p:sldId id="274" r:id="rId19"/>
    <p:sldId id="275" r:id="rId20"/>
    <p:sldId id="276" r:id="rId21"/>
    <p:sldId id="265" r:id="rId22"/>
    <p:sldId id="277" r:id="rId23"/>
    <p:sldId id="278" r:id="rId24"/>
    <p:sldId id="279" r:id="rId25"/>
    <p:sldId id="281" r:id="rId26"/>
    <p:sldId id="282" r:id="rId27"/>
    <p:sldId id="283" r:id="rId28"/>
    <p:sldId id="286" r:id="rId29"/>
    <p:sldId id="284" r:id="rId30"/>
    <p:sldId id="285" r:id="rId31"/>
    <p:sldId id="258" r:id="rId32"/>
    <p:sldId id="259" r:id="rId33"/>
    <p:sldId id="287" r:id="rId34"/>
    <p:sldId id="288" r:id="rId35"/>
    <p:sldId id="289" r:id="rId36"/>
    <p:sldId id="290" r:id="rId37"/>
    <p:sldId id="291" r:id="rId38"/>
    <p:sldId id="292" r:id="rId39"/>
    <p:sldId id="260" r:id="rId40"/>
    <p:sldId id="261" r:id="rId41"/>
    <p:sldId id="293" r:id="rId42"/>
    <p:sldId id="262" r:id="rId43"/>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53"/>
    <p:restoredTop sz="95958"/>
  </p:normalViewPr>
  <p:slideViewPr>
    <p:cSldViewPr snapToGrid="0" snapToObjects="1">
      <p:cViewPr varScale="1">
        <p:scale>
          <a:sx n="110" d="100"/>
          <a:sy n="110" d="100"/>
        </p:scale>
        <p:origin x="1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9F86D2-8EA2-4CF3-9130-F82D40B77F9C}" type="datetimeFigureOut">
              <a:rPr lang="en-US" smtClean="0"/>
              <a:t>01-Mar-21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0CE9F8-DBB2-4FC3-A84C-D294C2295533}" type="slidenum">
              <a:rPr lang="en-US" smtClean="0"/>
              <a:t>‹#›</a:t>
            </a:fld>
            <a:endParaRPr lang="en-US"/>
          </a:p>
        </p:txBody>
      </p:sp>
    </p:spTree>
    <p:extLst>
      <p:ext uri="{BB962C8B-B14F-4D97-AF65-F5344CB8AC3E}">
        <p14:creationId xmlns:p14="http://schemas.microsoft.com/office/powerpoint/2010/main" val="3011346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14993F-1191-4E28-A105-C8612743DD3B}" type="slidenum">
              <a:rPr kumimoji="0" lang="sk-SK"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k-SK"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72516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 name="Google Shape;10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2" name="Google Shape;11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14993F-1191-4E28-A105-C8612743DD3B}" type="slidenum">
              <a:rPr kumimoji="0" lang="sk-SK"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sk-SK"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57136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7977427301_1_0:notes"/>
          <p:cNvSpPr txBox="1">
            <a:spLocks noGrp="1"/>
          </p:cNvSpPr>
          <p:nvPr>
            <p:ph type="body" idx="1"/>
          </p:nvPr>
        </p:nvSpPr>
        <p:spPr>
          <a:xfrm>
            <a:off x="685801"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g7977427301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7977427301_1_6:notes"/>
          <p:cNvSpPr txBox="1">
            <a:spLocks noGrp="1"/>
          </p:cNvSpPr>
          <p:nvPr>
            <p:ph type="body" idx="1"/>
          </p:nvPr>
        </p:nvSpPr>
        <p:spPr>
          <a:xfrm>
            <a:off x="685801"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g7977427301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14993F-1191-4E28-A105-C8612743DD3B}" type="slidenum">
              <a:rPr kumimoji="0" lang="sk-SK"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sk-SK"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969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14993F-1191-4E28-A105-C8612743DD3B}" type="slidenum">
              <a:rPr kumimoji="0" lang="sk-SK"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sk-SK"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38121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14993F-1191-4E28-A105-C8612743DD3B}" type="slidenum">
              <a:rPr kumimoji="0" lang="sk-SK"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sk-SK"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76840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626915"/>
            <a:ext cx="10363200" cy="3173684"/>
          </a:xfrm>
        </p:spPr>
        <p:txBody>
          <a:bodyPr anchor="ctr">
            <a:noAutofit/>
          </a:bodyPr>
          <a:lstStyle>
            <a:lvl1pPr>
              <a:lnSpc>
                <a:spcPct val="100000"/>
              </a:lnSpc>
              <a:defRPr sz="6000" cap="none" spc="-80" baseline="0">
                <a:solidFill>
                  <a:schemeClr val="accent6"/>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609600" y="4800600"/>
            <a:ext cx="9144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12001499" y="4846320"/>
            <a:ext cx="190501" cy="201168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p:nvSpPr>
        <p:spPr>
          <a:xfrm>
            <a:off x="12001499" y="0"/>
            <a:ext cx="190501" cy="48463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descr="logo 2">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836177" y="223837"/>
            <a:ext cx="2804441" cy="828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8806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3135375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124745"/>
            <a:ext cx="27432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4216003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1139679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1"/>
            <a:ext cx="10363200" cy="4321175"/>
          </a:xfrm>
        </p:spPr>
        <p:txBody>
          <a:bodyPr anchor="ctr">
            <a:noAutofit/>
          </a:bodyPr>
          <a:lstStyle>
            <a:lvl1pPr algn="l">
              <a:lnSpc>
                <a:spcPct val="100000"/>
              </a:lnSpc>
              <a:defRPr sz="7200" b="0" cap="none" spc="-80" baseline="0">
                <a:solidFill>
                  <a:schemeClr val="accent6"/>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609600" y="228601"/>
            <a:ext cx="103632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extLst>
      <p:ext uri="{BB962C8B-B14F-4D97-AF65-F5344CB8AC3E}">
        <p14:creationId xmlns:p14="http://schemas.microsoft.com/office/powerpoint/2010/main" val="3319020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217424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6786880" y="1574800"/>
            <a:ext cx="438912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1355716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2170176" y="1572768"/>
            <a:ext cx="438912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2170176"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6790944" y="1572768"/>
            <a:ext cx="438912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6790944" y="2259366"/>
            <a:ext cx="438912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2620187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9966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extLst>
      <p:ext uri="{BB962C8B-B14F-4D97-AF65-F5344CB8AC3E}">
        <p14:creationId xmlns:p14="http://schemas.microsoft.com/office/powerpoint/2010/main" val="2562472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6733" y="1600200"/>
            <a:ext cx="6815667"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609601" y="1600200"/>
            <a:ext cx="4011084"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extLst>
      <p:ext uri="{BB962C8B-B14F-4D97-AF65-F5344CB8AC3E}">
        <p14:creationId xmlns:p14="http://schemas.microsoft.com/office/powerpoint/2010/main" val="2312719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12001499" y="4846320"/>
            <a:ext cx="190501"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1" y="0"/>
            <a:ext cx="12001169"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609600" y="5715000"/>
            <a:ext cx="108712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1. 3. 2021</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609600" y="4953000"/>
            <a:ext cx="108712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12001499" y="0"/>
            <a:ext cx="190501"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504714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152718"/>
            <a:ext cx="77216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609600" y="1752601"/>
            <a:ext cx="1016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609600" y="6172201"/>
            <a:ext cx="4572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1. 3. 2021</a:t>
            </a:fld>
            <a:endParaRPr lang="sk-SK"/>
          </a:p>
        </p:txBody>
      </p:sp>
      <p:sp>
        <p:nvSpPr>
          <p:cNvPr id="5" name="Footer Placeholder 4"/>
          <p:cNvSpPr>
            <a:spLocks noGrp="1"/>
          </p:cNvSpPr>
          <p:nvPr>
            <p:ph type="ftr" sz="quarter" idx="3"/>
          </p:nvPr>
        </p:nvSpPr>
        <p:spPr>
          <a:xfrm>
            <a:off x="609600" y="6492876"/>
            <a:ext cx="4572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11189124" y="5824644"/>
            <a:ext cx="1315721" cy="486833"/>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12001499" y="0"/>
            <a:ext cx="190501" cy="137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12001499" y="1371600"/>
            <a:ext cx="190501" cy="5486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026" name="Obraz 1" descr="logo 2">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836177" y="223837"/>
            <a:ext cx="2804441" cy="828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7802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accent6"/>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1981200" y="692696"/>
            <a:ext cx="6851104" cy="936104"/>
          </a:xfrm>
        </p:spPr>
        <p:txBody>
          <a:bodyPr>
            <a:normAutofit fontScale="90000"/>
          </a:bodyPr>
          <a:lstStyle/>
          <a:p>
            <a:r>
              <a:rPr lang="sk-SK" b="0" dirty="0" err="1">
                <a:latin typeface="Arial" charset="0"/>
                <a:ea typeface="Arial" charset="0"/>
                <a:cs typeface="Arial" charset="0"/>
              </a:rPr>
              <a:t>What</a:t>
            </a:r>
            <a:r>
              <a:rPr lang="sk-SK" b="0" dirty="0">
                <a:latin typeface="Arial" charset="0"/>
                <a:ea typeface="Arial" charset="0"/>
                <a:cs typeface="Arial" charset="0"/>
              </a:rPr>
              <a:t> do i </a:t>
            </a:r>
            <a:r>
              <a:rPr lang="sk-SK" b="0" dirty="0" err="1">
                <a:latin typeface="Arial" charset="0"/>
                <a:ea typeface="Arial" charset="0"/>
                <a:cs typeface="Arial" charset="0"/>
              </a:rPr>
              <a:t>know</a:t>
            </a:r>
            <a:r>
              <a:rPr lang="sk-SK" b="0" dirty="0">
                <a:latin typeface="Arial" charset="0"/>
                <a:ea typeface="Arial" charset="0"/>
                <a:cs typeface="Arial" charset="0"/>
              </a:rPr>
              <a:t> </a:t>
            </a:r>
            <a:r>
              <a:rPr lang="sk-SK" b="0" dirty="0" err="1">
                <a:latin typeface="Arial" charset="0"/>
                <a:ea typeface="Arial" charset="0"/>
                <a:cs typeface="Arial" charset="0"/>
              </a:rPr>
              <a:t>about</a:t>
            </a:r>
            <a:r>
              <a:rPr lang="sk-SK" b="0" dirty="0">
                <a:latin typeface="Arial" charset="0"/>
                <a:ea typeface="Arial" charset="0"/>
                <a:cs typeface="Arial" charset="0"/>
              </a:rPr>
              <a:t> max ? </a:t>
            </a:r>
            <a:endParaRPr lang="sk-SK" dirty="0"/>
          </a:p>
        </p:txBody>
      </p:sp>
      <p:sp>
        <p:nvSpPr>
          <p:cNvPr id="5" name="Zástupný objekt pre obsah 4"/>
          <p:cNvSpPr>
            <a:spLocks noGrp="1"/>
          </p:cNvSpPr>
          <p:nvPr>
            <p:ph idx="1"/>
          </p:nvPr>
        </p:nvSpPr>
        <p:spPr>
          <a:xfrm>
            <a:off x="1318846" y="1772817"/>
            <a:ext cx="8727250" cy="4838998"/>
          </a:xfrm>
        </p:spPr>
        <p:txBody>
          <a:bodyPr>
            <a:normAutofit/>
          </a:bodyPr>
          <a:lstStyle/>
          <a:p>
            <a:pPr algn="just">
              <a:lnSpc>
                <a:spcPct val="150000"/>
              </a:lnSpc>
            </a:pPr>
            <a:r>
              <a:rPr lang="sk-SK" b="0" dirty="0" err="1"/>
              <a:t>It’s</a:t>
            </a:r>
            <a:r>
              <a:rPr lang="sk-SK" b="0" dirty="0"/>
              <a:t> </a:t>
            </a:r>
            <a:r>
              <a:rPr lang="sk-SK" b="0" dirty="0" err="1"/>
              <a:t>first</a:t>
            </a:r>
            <a:r>
              <a:rPr lang="sk-SK" b="0" dirty="0"/>
              <a:t> </a:t>
            </a:r>
            <a:r>
              <a:rPr lang="sk-SK" b="0" dirty="0" err="1"/>
              <a:t>period</a:t>
            </a:r>
            <a:r>
              <a:rPr lang="sk-SK" b="0" dirty="0"/>
              <a:t> and </a:t>
            </a:r>
            <a:r>
              <a:rPr lang="sk-SK" b="0" dirty="0" err="1"/>
              <a:t>the</a:t>
            </a:r>
            <a:r>
              <a:rPr lang="sk-SK" b="0" dirty="0"/>
              <a:t> </a:t>
            </a:r>
            <a:r>
              <a:rPr lang="sk-SK" b="0" dirty="0" err="1"/>
              <a:t>students</a:t>
            </a:r>
            <a:r>
              <a:rPr lang="sk-SK" b="0" dirty="0"/>
              <a:t> </a:t>
            </a:r>
            <a:r>
              <a:rPr lang="sk-SK" b="0" dirty="0" err="1"/>
              <a:t>were</a:t>
            </a:r>
            <a:r>
              <a:rPr lang="sk-SK" b="0" dirty="0"/>
              <a:t> </a:t>
            </a:r>
            <a:r>
              <a:rPr lang="sk-SK" b="0" dirty="0" err="1"/>
              <a:t>given</a:t>
            </a:r>
            <a:r>
              <a:rPr lang="sk-SK" b="0" dirty="0"/>
              <a:t> a </a:t>
            </a:r>
            <a:r>
              <a:rPr lang="sk-SK" b="0" dirty="0" err="1"/>
              <a:t>math</a:t>
            </a:r>
            <a:r>
              <a:rPr lang="sk-SK" b="0" dirty="0"/>
              <a:t> </a:t>
            </a:r>
            <a:r>
              <a:rPr lang="sk-SK" b="0" dirty="0" err="1"/>
              <a:t>problem</a:t>
            </a:r>
            <a:r>
              <a:rPr lang="sk-SK" b="0" dirty="0"/>
              <a:t> to </a:t>
            </a:r>
            <a:r>
              <a:rPr lang="sk-SK" b="0" dirty="0" err="1"/>
              <a:t>think</a:t>
            </a:r>
            <a:r>
              <a:rPr lang="sk-SK" b="0" dirty="0"/>
              <a:t> </a:t>
            </a:r>
            <a:r>
              <a:rPr lang="sk-SK" b="0" dirty="0" err="1"/>
              <a:t>about</a:t>
            </a:r>
            <a:r>
              <a:rPr lang="sk-SK" b="0" dirty="0"/>
              <a:t>. </a:t>
            </a:r>
            <a:r>
              <a:rPr lang="sk-SK" b="0" dirty="0" err="1"/>
              <a:t>They</a:t>
            </a:r>
            <a:r>
              <a:rPr lang="sk-SK" b="0" dirty="0"/>
              <a:t> </a:t>
            </a:r>
            <a:r>
              <a:rPr lang="sk-SK" b="0" dirty="0" err="1"/>
              <a:t>have</a:t>
            </a:r>
            <a:r>
              <a:rPr lang="sk-SK" b="0" dirty="0"/>
              <a:t> 10 </a:t>
            </a:r>
            <a:r>
              <a:rPr lang="sk-SK" b="0" dirty="0" err="1"/>
              <a:t>minutes</a:t>
            </a:r>
            <a:r>
              <a:rPr lang="sk-SK" b="0" dirty="0"/>
              <a:t> to </a:t>
            </a:r>
            <a:r>
              <a:rPr lang="sk-SK" b="0" dirty="0" err="1"/>
              <a:t>calculate</a:t>
            </a:r>
            <a:r>
              <a:rPr lang="sk-SK" b="0" dirty="0"/>
              <a:t> </a:t>
            </a:r>
            <a:r>
              <a:rPr lang="sk-SK" b="0" dirty="0" err="1"/>
              <a:t>the</a:t>
            </a:r>
            <a:r>
              <a:rPr lang="sk-SK" b="0" dirty="0"/>
              <a:t> </a:t>
            </a:r>
            <a:r>
              <a:rPr lang="sk-SK" b="0" dirty="0" err="1"/>
              <a:t>solution</a:t>
            </a:r>
            <a:r>
              <a:rPr lang="sk-SK" b="0" dirty="0"/>
              <a:t> </a:t>
            </a:r>
            <a:r>
              <a:rPr lang="sk-SK" b="0" dirty="0" err="1"/>
              <a:t>for</a:t>
            </a:r>
            <a:r>
              <a:rPr lang="sk-SK" b="0" dirty="0"/>
              <a:t> </a:t>
            </a:r>
            <a:r>
              <a:rPr lang="sk-SK" b="0" dirty="0" err="1"/>
              <a:t>his</a:t>
            </a:r>
            <a:r>
              <a:rPr lang="sk-SK" b="0" dirty="0"/>
              <a:t> </a:t>
            </a:r>
            <a:r>
              <a:rPr lang="sk-SK" b="0" dirty="0" err="1"/>
              <a:t>math</a:t>
            </a:r>
            <a:r>
              <a:rPr lang="sk-SK" b="0" dirty="0"/>
              <a:t> </a:t>
            </a:r>
            <a:r>
              <a:rPr lang="sk-SK" b="0" dirty="0" err="1"/>
              <a:t>task</a:t>
            </a:r>
            <a:r>
              <a:rPr lang="sk-SK" b="0" dirty="0"/>
              <a:t>, </a:t>
            </a:r>
            <a:r>
              <a:rPr lang="sk-SK" b="0" dirty="0" err="1"/>
              <a:t>but</a:t>
            </a:r>
            <a:r>
              <a:rPr lang="sk-SK" b="0" dirty="0"/>
              <a:t> Max </a:t>
            </a:r>
            <a:r>
              <a:rPr lang="sk-SK" b="0" dirty="0" err="1"/>
              <a:t>is</a:t>
            </a:r>
            <a:r>
              <a:rPr lang="sk-SK" b="0" dirty="0"/>
              <a:t> </a:t>
            </a:r>
            <a:r>
              <a:rPr lang="sk-SK" b="0" dirty="0" err="1"/>
              <a:t>not</a:t>
            </a:r>
            <a:r>
              <a:rPr lang="sk-SK" b="0" dirty="0"/>
              <a:t> </a:t>
            </a:r>
            <a:r>
              <a:rPr lang="sk-SK" b="0" dirty="0" err="1"/>
              <a:t>working</a:t>
            </a:r>
            <a:r>
              <a:rPr lang="sk-SK" b="0" dirty="0"/>
              <a:t> on </a:t>
            </a:r>
            <a:r>
              <a:rPr lang="sk-SK" b="0" dirty="0" err="1"/>
              <a:t>it</a:t>
            </a:r>
            <a:r>
              <a:rPr lang="sk-SK" b="0" dirty="0"/>
              <a:t>, </a:t>
            </a:r>
            <a:r>
              <a:rPr lang="sk-SK" b="0" dirty="0" err="1"/>
              <a:t>but</a:t>
            </a:r>
            <a:r>
              <a:rPr lang="sk-SK" b="0" dirty="0"/>
              <a:t> </a:t>
            </a:r>
            <a:r>
              <a:rPr lang="sk-SK" b="0" dirty="0" err="1"/>
              <a:t>instead</a:t>
            </a:r>
            <a:r>
              <a:rPr lang="sk-SK" b="0" dirty="0"/>
              <a:t> he </a:t>
            </a:r>
            <a:r>
              <a:rPr lang="sk-SK" b="0" dirty="0" err="1"/>
              <a:t>is</a:t>
            </a:r>
            <a:r>
              <a:rPr lang="sk-SK" b="0" dirty="0"/>
              <a:t> </a:t>
            </a:r>
            <a:r>
              <a:rPr lang="sk-SK" b="0" dirty="0" err="1"/>
              <a:t>drawing</a:t>
            </a:r>
            <a:r>
              <a:rPr lang="sk-SK" b="0" dirty="0"/>
              <a:t> </a:t>
            </a:r>
            <a:r>
              <a:rPr lang="sk-SK" b="0" dirty="0" err="1"/>
              <a:t>something</a:t>
            </a:r>
            <a:r>
              <a:rPr lang="sk-SK" b="0" dirty="0"/>
              <a:t>. </a:t>
            </a:r>
            <a:r>
              <a:rPr lang="sk-SK" b="0" dirty="0" err="1"/>
              <a:t>Even</a:t>
            </a:r>
            <a:r>
              <a:rPr lang="sk-SK" b="0" dirty="0"/>
              <a:t> </a:t>
            </a:r>
            <a:r>
              <a:rPr lang="sk-SK" b="0" dirty="0" err="1"/>
              <a:t>when</a:t>
            </a:r>
            <a:r>
              <a:rPr lang="sk-SK" b="0" dirty="0"/>
              <a:t> </a:t>
            </a:r>
            <a:r>
              <a:rPr lang="sk-SK" b="0" dirty="0" err="1"/>
              <a:t>the</a:t>
            </a:r>
            <a:r>
              <a:rPr lang="sk-SK" b="0" dirty="0"/>
              <a:t> </a:t>
            </a:r>
            <a:r>
              <a:rPr lang="sk-SK" b="0" dirty="0" err="1"/>
              <a:t>teacher</a:t>
            </a:r>
            <a:r>
              <a:rPr lang="sk-SK" b="0" dirty="0"/>
              <a:t> </a:t>
            </a:r>
            <a:r>
              <a:rPr lang="sk-SK" b="0" dirty="0" err="1"/>
              <a:t>tries</a:t>
            </a:r>
            <a:r>
              <a:rPr lang="sk-SK" b="0" dirty="0"/>
              <a:t> to </a:t>
            </a:r>
            <a:r>
              <a:rPr lang="sk-SK" b="0" dirty="0" err="1"/>
              <a:t>encourage</a:t>
            </a:r>
            <a:r>
              <a:rPr lang="sk-SK" b="0" dirty="0"/>
              <a:t> </a:t>
            </a:r>
            <a:r>
              <a:rPr lang="sk-SK" b="0" dirty="0" err="1"/>
              <a:t>him</a:t>
            </a:r>
            <a:r>
              <a:rPr lang="sk-SK" b="0" dirty="0"/>
              <a:t> </a:t>
            </a:r>
            <a:r>
              <a:rPr lang="sk-SK" b="0" dirty="0" err="1"/>
              <a:t>nicely</a:t>
            </a:r>
            <a:r>
              <a:rPr lang="sk-SK" b="0" dirty="0"/>
              <a:t> to </a:t>
            </a:r>
            <a:r>
              <a:rPr lang="sk-SK" b="0" dirty="0" err="1"/>
              <a:t>work</a:t>
            </a:r>
            <a:r>
              <a:rPr lang="sk-SK" b="0" dirty="0"/>
              <a:t> </a:t>
            </a:r>
            <a:r>
              <a:rPr lang="sk-SK" b="0" dirty="0" err="1"/>
              <a:t>like</a:t>
            </a:r>
            <a:r>
              <a:rPr lang="sk-SK" b="0" dirty="0"/>
              <a:t> </a:t>
            </a:r>
            <a:r>
              <a:rPr lang="sk-SK" b="0" dirty="0" err="1"/>
              <a:t>the</a:t>
            </a:r>
            <a:r>
              <a:rPr lang="sk-SK" b="0" dirty="0"/>
              <a:t> </a:t>
            </a:r>
            <a:r>
              <a:rPr lang="sk-SK" b="0" dirty="0" err="1"/>
              <a:t>others</a:t>
            </a:r>
            <a:r>
              <a:rPr lang="sk-SK" b="0" dirty="0"/>
              <a:t> do, he </a:t>
            </a:r>
            <a:r>
              <a:rPr lang="sk-SK" b="0" dirty="0" err="1"/>
              <a:t>gets</a:t>
            </a:r>
            <a:r>
              <a:rPr lang="sk-SK" b="0" dirty="0"/>
              <a:t> </a:t>
            </a:r>
            <a:r>
              <a:rPr lang="sk-SK" b="0" dirty="0" err="1"/>
              <a:t>angry</a:t>
            </a:r>
            <a:r>
              <a:rPr lang="sk-SK" b="0" dirty="0"/>
              <a:t> and </a:t>
            </a:r>
            <a:r>
              <a:rPr lang="sk-SK" b="0" dirty="0" err="1"/>
              <a:t>upset</a:t>
            </a:r>
            <a:r>
              <a:rPr lang="sk-SK" b="0" dirty="0"/>
              <a:t> </a:t>
            </a:r>
            <a:r>
              <a:rPr lang="sk-SK" b="0" dirty="0" err="1"/>
              <a:t>saying</a:t>
            </a:r>
            <a:r>
              <a:rPr lang="sk-SK" b="0" dirty="0"/>
              <a:t> he </a:t>
            </a:r>
            <a:r>
              <a:rPr lang="sk-SK" b="0" dirty="0" err="1"/>
              <a:t>will</a:t>
            </a:r>
            <a:r>
              <a:rPr lang="sk-SK" b="0" dirty="0"/>
              <a:t> </a:t>
            </a:r>
            <a:r>
              <a:rPr lang="sk-SK" b="0" dirty="0" err="1"/>
              <a:t>not</a:t>
            </a:r>
            <a:r>
              <a:rPr lang="sk-SK" b="0" dirty="0"/>
              <a:t> do </a:t>
            </a:r>
            <a:r>
              <a:rPr lang="sk-SK" b="0" dirty="0" err="1"/>
              <a:t>it</a:t>
            </a:r>
            <a:r>
              <a:rPr lang="sk-SK" b="0" dirty="0"/>
              <a:t> and lies </a:t>
            </a:r>
            <a:r>
              <a:rPr lang="sk-SK" b="0" dirty="0" err="1"/>
              <a:t>down</a:t>
            </a:r>
            <a:r>
              <a:rPr lang="sk-SK" b="0" dirty="0"/>
              <a:t> on </a:t>
            </a:r>
            <a:r>
              <a:rPr lang="sk-SK" b="0" dirty="0" err="1"/>
              <a:t>the</a:t>
            </a:r>
            <a:r>
              <a:rPr lang="sk-SK" b="0" dirty="0"/>
              <a:t> </a:t>
            </a:r>
            <a:r>
              <a:rPr lang="sk-SK" b="0" dirty="0" err="1"/>
              <a:t>desk</a:t>
            </a:r>
            <a:r>
              <a:rPr lang="sk-SK" b="0" dirty="0"/>
              <a:t>. The </a:t>
            </a:r>
            <a:r>
              <a:rPr lang="sk-SK" b="0" dirty="0" err="1"/>
              <a:t>teacher</a:t>
            </a:r>
            <a:r>
              <a:rPr lang="sk-SK" b="0" dirty="0"/>
              <a:t> </a:t>
            </a:r>
            <a:r>
              <a:rPr lang="sk-SK" b="0" dirty="0" err="1"/>
              <a:t>knows</a:t>
            </a:r>
            <a:r>
              <a:rPr lang="sk-SK" b="0" dirty="0"/>
              <a:t> </a:t>
            </a:r>
            <a:r>
              <a:rPr lang="sk-SK" b="0" dirty="0" err="1"/>
              <a:t>that</a:t>
            </a:r>
            <a:r>
              <a:rPr lang="sk-SK" b="0" dirty="0"/>
              <a:t> Max </a:t>
            </a:r>
            <a:r>
              <a:rPr lang="sk-SK" b="0" dirty="0" err="1"/>
              <a:t>is</a:t>
            </a:r>
            <a:r>
              <a:rPr lang="sk-SK" b="0" dirty="0"/>
              <a:t> </a:t>
            </a:r>
            <a:r>
              <a:rPr lang="sk-SK" b="0" dirty="0" err="1"/>
              <a:t>very</a:t>
            </a:r>
            <a:r>
              <a:rPr lang="sk-SK" b="0" dirty="0"/>
              <a:t> </a:t>
            </a:r>
            <a:r>
              <a:rPr lang="sk-SK" b="0" dirty="0" err="1"/>
              <a:t>good</a:t>
            </a:r>
            <a:r>
              <a:rPr lang="sk-SK" b="0" dirty="0"/>
              <a:t> </a:t>
            </a:r>
            <a:r>
              <a:rPr lang="sk-SK" b="0" dirty="0" err="1"/>
              <a:t>student</a:t>
            </a:r>
            <a:r>
              <a:rPr lang="sk-SK" b="0" dirty="0"/>
              <a:t> in </a:t>
            </a:r>
            <a:r>
              <a:rPr lang="sk-SK" b="0" dirty="0" err="1"/>
              <a:t>different</a:t>
            </a:r>
            <a:r>
              <a:rPr lang="sk-SK" b="0" dirty="0"/>
              <a:t> </a:t>
            </a:r>
            <a:r>
              <a:rPr lang="sk-SK" b="0" dirty="0" err="1"/>
              <a:t>subjects</a:t>
            </a:r>
            <a:r>
              <a:rPr lang="sk-SK" b="0" dirty="0"/>
              <a:t>, </a:t>
            </a:r>
            <a:r>
              <a:rPr lang="sk-SK" b="0" dirty="0" err="1"/>
              <a:t>but</a:t>
            </a:r>
            <a:r>
              <a:rPr lang="sk-SK" b="0" dirty="0"/>
              <a:t> he </a:t>
            </a:r>
            <a:r>
              <a:rPr lang="sk-SK" b="0" dirty="0" err="1"/>
              <a:t>really</a:t>
            </a:r>
            <a:r>
              <a:rPr lang="sk-SK" b="0" dirty="0"/>
              <a:t> </a:t>
            </a:r>
            <a:r>
              <a:rPr lang="sk-SK" b="0" dirty="0" err="1"/>
              <a:t>struggles</a:t>
            </a:r>
            <a:r>
              <a:rPr lang="sk-SK" b="0" dirty="0"/>
              <a:t> </a:t>
            </a:r>
            <a:r>
              <a:rPr lang="sk-SK" b="0" dirty="0" err="1"/>
              <a:t>with</a:t>
            </a:r>
            <a:r>
              <a:rPr lang="sk-SK" b="0" dirty="0"/>
              <a:t> </a:t>
            </a:r>
            <a:r>
              <a:rPr lang="sk-SK" b="0" dirty="0" err="1"/>
              <a:t>mathematics</a:t>
            </a:r>
            <a:r>
              <a:rPr lang="sk-SK" b="0" dirty="0"/>
              <a:t>, he </a:t>
            </a:r>
            <a:r>
              <a:rPr lang="sk-SK" b="0" dirty="0" err="1"/>
              <a:t>usually</a:t>
            </a:r>
            <a:r>
              <a:rPr lang="sk-SK" b="0" dirty="0"/>
              <a:t> has </a:t>
            </a:r>
            <a:r>
              <a:rPr lang="sk-SK" b="0" dirty="0" err="1"/>
              <a:t>problem</a:t>
            </a:r>
            <a:r>
              <a:rPr lang="sk-SK" b="0" dirty="0"/>
              <a:t> to </a:t>
            </a:r>
            <a:r>
              <a:rPr lang="sk-SK" b="0" dirty="0" err="1"/>
              <a:t>complete</a:t>
            </a:r>
            <a:r>
              <a:rPr lang="sk-SK" b="0" dirty="0"/>
              <a:t> </a:t>
            </a:r>
            <a:r>
              <a:rPr lang="sk-SK" b="0" dirty="0" err="1"/>
              <a:t>any</a:t>
            </a:r>
            <a:r>
              <a:rPr lang="sk-SK" b="0" dirty="0"/>
              <a:t> </a:t>
            </a:r>
            <a:r>
              <a:rPr lang="sk-SK" b="0" dirty="0" err="1"/>
              <a:t>task</a:t>
            </a:r>
            <a:r>
              <a:rPr lang="sk-SK" b="0" dirty="0"/>
              <a:t> </a:t>
            </a:r>
            <a:r>
              <a:rPr lang="sk-SK" b="0" dirty="0" err="1"/>
              <a:t>given</a:t>
            </a:r>
            <a:r>
              <a:rPr lang="sk-SK" b="0" dirty="0"/>
              <a:t> in </a:t>
            </a:r>
            <a:r>
              <a:rPr lang="sk-SK" b="0" dirty="0" err="1"/>
              <a:t>the</a:t>
            </a:r>
            <a:r>
              <a:rPr lang="sk-SK" b="0" dirty="0"/>
              <a:t> </a:t>
            </a:r>
            <a:r>
              <a:rPr lang="sk-SK" b="0" dirty="0" err="1"/>
              <a:t>class</a:t>
            </a:r>
            <a:r>
              <a:rPr lang="sk-SK" b="0" dirty="0"/>
              <a:t> and </a:t>
            </a:r>
            <a:r>
              <a:rPr lang="sk-SK" b="0" dirty="0" err="1"/>
              <a:t>it</a:t>
            </a:r>
            <a:r>
              <a:rPr lang="sk-SK" b="0" dirty="0"/>
              <a:t> </a:t>
            </a:r>
            <a:r>
              <a:rPr lang="sk-SK" b="0" dirty="0" err="1"/>
              <a:t>makes</a:t>
            </a:r>
            <a:r>
              <a:rPr lang="sk-SK" b="0" dirty="0"/>
              <a:t> </a:t>
            </a:r>
            <a:r>
              <a:rPr lang="sk-SK" b="0" dirty="0" err="1"/>
              <a:t>him</a:t>
            </a:r>
            <a:r>
              <a:rPr lang="sk-SK" b="0" dirty="0"/>
              <a:t> </a:t>
            </a:r>
            <a:r>
              <a:rPr lang="sk-SK" b="0" dirty="0" err="1"/>
              <a:t>upset</a:t>
            </a:r>
            <a:r>
              <a:rPr lang="sk-SK" b="0" dirty="0"/>
              <a:t> and </a:t>
            </a:r>
            <a:r>
              <a:rPr lang="sk-SK" b="0" dirty="0" err="1"/>
              <a:t>uncertain</a:t>
            </a:r>
            <a:r>
              <a:rPr lang="sk-SK" b="0" dirty="0"/>
              <a:t> </a:t>
            </a:r>
            <a:r>
              <a:rPr lang="sk-SK" b="0" dirty="0" err="1"/>
              <a:t>about</a:t>
            </a:r>
            <a:r>
              <a:rPr lang="sk-SK" b="0" dirty="0"/>
              <a:t> </a:t>
            </a:r>
            <a:r>
              <a:rPr lang="sk-SK" b="0" dirty="0" err="1"/>
              <a:t>himself</a:t>
            </a:r>
            <a:r>
              <a:rPr lang="sk-SK" b="0" dirty="0"/>
              <a:t>. The </a:t>
            </a:r>
            <a:r>
              <a:rPr lang="sk-SK" b="0" dirty="0" err="1"/>
              <a:t>kids</a:t>
            </a:r>
            <a:r>
              <a:rPr lang="sk-SK" b="0" dirty="0"/>
              <a:t> are </a:t>
            </a:r>
            <a:r>
              <a:rPr lang="sk-SK" b="0" dirty="0" err="1"/>
              <a:t>starting</a:t>
            </a:r>
            <a:r>
              <a:rPr lang="sk-SK" b="0" dirty="0"/>
              <a:t> to </a:t>
            </a:r>
            <a:r>
              <a:rPr lang="sk-SK" b="0" dirty="0" err="1"/>
              <a:t>make</a:t>
            </a:r>
            <a:r>
              <a:rPr lang="sk-SK" b="0" dirty="0"/>
              <a:t> </a:t>
            </a:r>
            <a:r>
              <a:rPr lang="sk-SK" b="0" dirty="0" err="1"/>
              <a:t>fun</a:t>
            </a:r>
            <a:r>
              <a:rPr lang="sk-SK" b="0" dirty="0"/>
              <a:t> of </a:t>
            </a:r>
            <a:r>
              <a:rPr lang="sk-SK" b="0" dirty="0" err="1"/>
              <a:t>him</a:t>
            </a:r>
            <a:r>
              <a:rPr lang="sk-SK" b="0" dirty="0"/>
              <a:t>, </a:t>
            </a:r>
            <a:r>
              <a:rPr lang="sk-SK" b="0" dirty="0" err="1"/>
              <a:t>because</a:t>
            </a:r>
            <a:r>
              <a:rPr lang="sk-SK" b="0" dirty="0"/>
              <a:t> he never </a:t>
            </a:r>
            <a:r>
              <a:rPr lang="sk-SK" b="0" dirty="0" err="1"/>
              <a:t>knows</a:t>
            </a:r>
            <a:r>
              <a:rPr lang="sk-SK" b="0" dirty="0"/>
              <a:t> </a:t>
            </a:r>
            <a:r>
              <a:rPr lang="sk-SK" b="0" dirty="0" err="1"/>
              <a:t>the</a:t>
            </a:r>
            <a:r>
              <a:rPr lang="sk-SK" b="0" dirty="0"/>
              <a:t> </a:t>
            </a:r>
            <a:r>
              <a:rPr lang="sk-SK" b="0" dirty="0" err="1"/>
              <a:t>answer</a:t>
            </a:r>
            <a:r>
              <a:rPr lang="sk-SK" b="0" dirty="0"/>
              <a:t> </a:t>
            </a:r>
            <a:r>
              <a:rPr lang="sk-SK" b="0" dirty="0" err="1"/>
              <a:t>even</a:t>
            </a:r>
            <a:r>
              <a:rPr lang="sk-SK" b="0" dirty="0"/>
              <a:t> </a:t>
            </a:r>
            <a:r>
              <a:rPr lang="sk-SK" b="0" dirty="0" err="1"/>
              <a:t>for</a:t>
            </a:r>
            <a:r>
              <a:rPr lang="sk-SK" b="0" dirty="0"/>
              <a:t> </a:t>
            </a:r>
            <a:r>
              <a:rPr lang="sk-SK" b="0" dirty="0" err="1"/>
              <a:t>really</a:t>
            </a:r>
            <a:r>
              <a:rPr lang="sk-SK" b="0" dirty="0"/>
              <a:t> </a:t>
            </a:r>
            <a:r>
              <a:rPr lang="sk-SK" b="0" dirty="0" err="1"/>
              <a:t>easy</a:t>
            </a:r>
            <a:r>
              <a:rPr lang="sk-SK" b="0" dirty="0"/>
              <a:t> </a:t>
            </a:r>
            <a:r>
              <a:rPr lang="sk-SK" b="0" dirty="0" err="1"/>
              <a:t>math</a:t>
            </a:r>
            <a:r>
              <a:rPr lang="sk-SK" b="0" dirty="0"/>
              <a:t> </a:t>
            </a:r>
            <a:r>
              <a:rPr lang="sk-SK" b="0" dirty="0" err="1"/>
              <a:t>problems</a:t>
            </a:r>
            <a:r>
              <a:rPr lang="sk-SK" b="0" dirty="0"/>
              <a:t>. </a:t>
            </a:r>
          </a:p>
        </p:txBody>
      </p:sp>
    </p:spTree>
    <p:extLst>
      <p:ext uri="{BB962C8B-B14F-4D97-AF65-F5344CB8AC3E}">
        <p14:creationId xmlns:p14="http://schemas.microsoft.com/office/powerpoint/2010/main" val="2415538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81158" y="2786058"/>
            <a:ext cx="8072494" cy="1297250"/>
          </a:xfrm>
        </p:spPr>
        <p:txBody>
          <a:bodyPr/>
          <a:lstStyle/>
          <a:p>
            <a:pPr algn="ctr"/>
            <a:r>
              <a:rPr lang="en-US" sz="4000" dirty="0"/>
              <a:t>2. Stages of building a strategy for working with a student with executive function disorder (EFD)</a:t>
            </a:r>
            <a:endParaRPr lang="sk-SK" sz="4000" dirty="0"/>
          </a:p>
        </p:txBody>
      </p:sp>
      <p:sp>
        <p:nvSpPr>
          <p:cNvPr id="3" name="Podnadpis 2"/>
          <p:cNvSpPr>
            <a:spLocks noGrp="1"/>
          </p:cNvSpPr>
          <p:nvPr>
            <p:ph type="subTitle" idx="1"/>
          </p:nvPr>
        </p:nvSpPr>
        <p:spPr>
          <a:xfrm>
            <a:off x="2166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6844" y="285729"/>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1738282" y="785796"/>
            <a:ext cx="3637638" cy="307777"/>
          </a:xfrm>
          <a:prstGeom prst="rect">
            <a:avLst/>
          </a:prstGeom>
        </p:spPr>
        <p:txBody>
          <a:bodyPr wrap="square">
            <a:spAutoFit/>
          </a:bodyPr>
          <a:lstStyle/>
          <a:p>
            <a:pPr algn="ctr"/>
            <a:r>
              <a:rPr lang="en-US" sz="1400" b="1" dirty="0">
                <a:solidFill>
                  <a:prstClr val="black"/>
                </a:solidFill>
                <a:latin typeface="Arial"/>
              </a:rPr>
              <a:t>ERASMUS + 2019-1-PL01- KA201-06486</a:t>
            </a:r>
            <a:endParaRPr lang="en-GB" sz="1050" dirty="0">
              <a:solidFill>
                <a:srgbClr val="455F51"/>
              </a:solidFill>
              <a:latin typeface="Arial"/>
            </a:endParaRPr>
          </a:p>
        </p:txBody>
      </p:sp>
    </p:spTree>
    <p:extLst>
      <p:ext uri="{BB962C8B-B14F-4D97-AF65-F5344CB8AC3E}">
        <p14:creationId xmlns:p14="http://schemas.microsoft.com/office/powerpoint/2010/main" val="2714666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620688"/>
            <a:ext cx="5791200" cy="903630"/>
          </a:xfrm>
        </p:spPr>
        <p:txBody>
          <a:bodyPr/>
          <a:lstStyle/>
          <a:p>
            <a:r>
              <a:rPr lang="sk-SK" b="0" dirty="0" err="1"/>
              <a:t>Introduction</a:t>
            </a:r>
            <a:r>
              <a:rPr lang="sk-SK" dirty="0"/>
              <a:t> </a:t>
            </a:r>
          </a:p>
        </p:txBody>
      </p:sp>
      <p:sp>
        <p:nvSpPr>
          <p:cNvPr id="3" name="Zástupný objekt pre obsah 2"/>
          <p:cNvSpPr>
            <a:spLocks noGrp="1"/>
          </p:cNvSpPr>
          <p:nvPr>
            <p:ph idx="1"/>
          </p:nvPr>
        </p:nvSpPr>
        <p:spPr>
          <a:xfrm>
            <a:off x="1981200" y="1752601"/>
            <a:ext cx="8003232" cy="4373563"/>
          </a:xfrm>
        </p:spPr>
        <p:txBody>
          <a:bodyPr>
            <a:normAutofit fontScale="92500" lnSpcReduction="20000"/>
          </a:bodyPr>
          <a:lstStyle/>
          <a:p>
            <a:pPr marL="342900" indent="-342900">
              <a:buFont typeface="Arial" charset="0"/>
              <a:buChar char="•"/>
            </a:pPr>
            <a:r>
              <a:rPr lang="en-US" sz="2400" b="0" dirty="0"/>
              <a:t>Executive functions are necessary for goal-directed and problem-solving behavior in all aspects of life, whether academic, vocational, or social. </a:t>
            </a:r>
          </a:p>
          <a:p>
            <a:pPr marL="342900" indent="-342900">
              <a:buFont typeface="Arial" charset="0"/>
              <a:buChar char="•"/>
            </a:pPr>
            <a:r>
              <a:rPr lang="en-US" sz="2400" b="0" dirty="0"/>
              <a:t>Executive function skills help people complete tasks and interact with others. They include a range of skills, such as:</a:t>
            </a:r>
          </a:p>
          <a:p>
            <a:pPr marL="1485900" lvl="2" indent="-342900">
              <a:buFont typeface="Wingdings" charset="2"/>
              <a:buChar char="Ø"/>
            </a:pPr>
            <a:r>
              <a:rPr lang="en-US" sz="2200" dirty="0"/>
              <a:t>planning and organization</a:t>
            </a:r>
          </a:p>
          <a:p>
            <a:pPr marL="1485900" lvl="2" indent="-342900">
              <a:buFont typeface="Wingdings" charset="2"/>
              <a:buChar char="Ø"/>
            </a:pPr>
            <a:r>
              <a:rPr lang="en-US" sz="2200" dirty="0"/>
              <a:t>concentrating and controlling mental focus</a:t>
            </a:r>
          </a:p>
          <a:p>
            <a:pPr marL="1485900" lvl="2" indent="-342900">
              <a:buFont typeface="Wingdings" charset="2"/>
              <a:buChar char="Ø"/>
            </a:pPr>
            <a:r>
              <a:rPr lang="en-US" sz="2200" dirty="0"/>
              <a:t>analyzing and processing information</a:t>
            </a:r>
          </a:p>
          <a:p>
            <a:pPr marL="1485900" lvl="2" indent="-342900">
              <a:buFont typeface="Wingdings" charset="2"/>
              <a:buChar char="Ø"/>
            </a:pPr>
            <a:r>
              <a:rPr lang="en-US" sz="2200" dirty="0"/>
              <a:t>controlling emotions and behavior</a:t>
            </a:r>
          </a:p>
          <a:p>
            <a:pPr marL="1485900" lvl="2" indent="-342900">
              <a:buFont typeface="Wingdings" charset="2"/>
              <a:buChar char="Ø"/>
            </a:pPr>
            <a:r>
              <a:rPr lang="en-US" sz="2200" dirty="0"/>
              <a:t>remembering details</a:t>
            </a:r>
          </a:p>
          <a:p>
            <a:pPr marL="1485900" lvl="2" indent="-342900">
              <a:buFont typeface="Wingdings" charset="2"/>
              <a:buChar char="Ø"/>
            </a:pPr>
            <a:r>
              <a:rPr lang="en-US" sz="2200" dirty="0"/>
              <a:t>managing time</a:t>
            </a:r>
          </a:p>
          <a:p>
            <a:pPr marL="1485900" lvl="2" indent="-342900">
              <a:buFont typeface="Wingdings" charset="2"/>
              <a:buChar char="Ø"/>
            </a:pPr>
            <a:r>
              <a:rPr lang="en-US" sz="2200" dirty="0"/>
              <a:t>multitasking</a:t>
            </a:r>
          </a:p>
          <a:p>
            <a:pPr marL="1485900" lvl="2" indent="-342900">
              <a:buFont typeface="Wingdings" charset="2"/>
              <a:buChar char="Ø"/>
            </a:pPr>
            <a:r>
              <a:rPr lang="en-US" sz="2200" dirty="0"/>
              <a:t>problem-solving. </a:t>
            </a:r>
          </a:p>
        </p:txBody>
      </p:sp>
    </p:spTree>
    <p:extLst>
      <p:ext uri="{BB962C8B-B14F-4D97-AF65-F5344CB8AC3E}">
        <p14:creationId xmlns:p14="http://schemas.microsoft.com/office/powerpoint/2010/main" val="3788658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200" b="0" dirty="0" err="1"/>
              <a:t>Causes</a:t>
            </a:r>
            <a:r>
              <a:rPr lang="sk-SK" sz="3200" b="0" dirty="0"/>
              <a:t> of </a:t>
            </a:r>
            <a:r>
              <a:rPr lang="sk-SK" sz="3200" b="0" dirty="0" err="1"/>
              <a:t>Executive</a:t>
            </a:r>
            <a:r>
              <a:rPr lang="sk-SK" sz="3200" b="0" dirty="0"/>
              <a:t> </a:t>
            </a:r>
            <a:r>
              <a:rPr lang="sk-SK" sz="3200" b="0" dirty="0" err="1"/>
              <a:t>function</a:t>
            </a:r>
            <a:r>
              <a:rPr lang="sk-SK" sz="3200" b="0" dirty="0"/>
              <a:t> </a:t>
            </a:r>
            <a:r>
              <a:rPr lang="sk-SK" sz="3200" b="0" dirty="0" err="1"/>
              <a:t>disorder</a:t>
            </a:r>
            <a:endParaRPr lang="sk-SK" sz="3200" b="0" dirty="0"/>
          </a:p>
        </p:txBody>
      </p:sp>
      <p:sp>
        <p:nvSpPr>
          <p:cNvPr id="3" name="Zástupný objekt pre obsah 2"/>
          <p:cNvSpPr>
            <a:spLocks noGrp="1"/>
          </p:cNvSpPr>
          <p:nvPr>
            <p:ph idx="1"/>
          </p:nvPr>
        </p:nvSpPr>
        <p:spPr>
          <a:xfrm>
            <a:off x="1981200" y="1752600"/>
            <a:ext cx="8219256" cy="4844752"/>
          </a:xfrm>
        </p:spPr>
        <p:txBody>
          <a:bodyPr>
            <a:normAutofit fontScale="92500" lnSpcReduction="20000"/>
          </a:bodyPr>
          <a:lstStyle/>
          <a:p>
            <a:pPr marL="342900" indent="-342900">
              <a:buFont typeface="Arial" charset="0"/>
              <a:buChar char="•"/>
            </a:pPr>
            <a:r>
              <a:rPr lang="sk-SK" b="0" dirty="0" err="1"/>
              <a:t>Specialists</a:t>
            </a:r>
            <a:r>
              <a:rPr lang="sk-SK" b="0" dirty="0"/>
              <a:t> are </a:t>
            </a:r>
            <a:r>
              <a:rPr lang="sk-SK" b="0" dirty="0" err="1"/>
              <a:t>not</a:t>
            </a:r>
            <a:r>
              <a:rPr lang="sk-SK" b="0" dirty="0"/>
              <a:t> </a:t>
            </a:r>
            <a:r>
              <a:rPr lang="sk-SK" b="0" dirty="0" err="1"/>
              <a:t>sure</a:t>
            </a:r>
            <a:r>
              <a:rPr lang="sk-SK" b="0" dirty="0"/>
              <a:t> </a:t>
            </a:r>
            <a:r>
              <a:rPr lang="sk-SK" b="0" dirty="0" err="1"/>
              <a:t>why</a:t>
            </a:r>
            <a:r>
              <a:rPr lang="sk-SK" b="0" dirty="0"/>
              <a:t> </a:t>
            </a:r>
            <a:r>
              <a:rPr lang="sk-SK" b="0" dirty="0" err="1"/>
              <a:t>some</a:t>
            </a:r>
            <a:r>
              <a:rPr lang="sk-SK" b="0" dirty="0"/>
              <a:t> </a:t>
            </a:r>
            <a:r>
              <a:rPr lang="sk-SK" b="0" dirty="0" err="1"/>
              <a:t>people</a:t>
            </a:r>
            <a:r>
              <a:rPr lang="sk-SK" b="0" dirty="0"/>
              <a:t> </a:t>
            </a:r>
            <a:r>
              <a:rPr lang="sk-SK" b="0" dirty="0" err="1"/>
              <a:t>have</a:t>
            </a:r>
            <a:r>
              <a:rPr lang="sk-SK" b="0" dirty="0"/>
              <a:t> </a:t>
            </a:r>
            <a:r>
              <a:rPr lang="sk-SK" b="0" dirty="0" err="1"/>
              <a:t>executive</a:t>
            </a:r>
            <a:r>
              <a:rPr lang="sk-SK" b="0" dirty="0"/>
              <a:t> </a:t>
            </a:r>
            <a:r>
              <a:rPr lang="sk-SK" b="0" dirty="0" err="1"/>
              <a:t>function</a:t>
            </a:r>
            <a:r>
              <a:rPr lang="sk-SK" b="0" dirty="0"/>
              <a:t> </a:t>
            </a:r>
            <a:r>
              <a:rPr lang="sk-SK" b="0" dirty="0" err="1"/>
              <a:t>disorder</a:t>
            </a:r>
            <a:r>
              <a:rPr lang="sk-SK" b="0" dirty="0"/>
              <a:t> (EFD). </a:t>
            </a:r>
          </a:p>
          <a:p>
            <a:pPr marL="342900" indent="-342900">
              <a:buFont typeface="Arial" charset="0"/>
              <a:buChar char="•"/>
            </a:pPr>
            <a:r>
              <a:rPr lang="sk-SK" b="0" dirty="0" err="1"/>
              <a:t>Executive</a:t>
            </a:r>
            <a:r>
              <a:rPr lang="sk-SK" b="0" dirty="0"/>
              <a:t> </a:t>
            </a:r>
            <a:r>
              <a:rPr lang="sk-SK" b="0" dirty="0" err="1"/>
              <a:t>functions</a:t>
            </a:r>
            <a:r>
              <a:rPr lang="sk-SK" b="0" dirty="0"/>
              <a:t> </a:t>
            </a:r>
            <a:r>
              <a:rPr lang="sk-SK" b="0" dirty="0" err="1"/>
              <a:t>impairment</a:t>
            </a:r>
            <a:r>
              <a:rPr lang="sk-SK" b="0" dirty="0"/>
              <a:t> </a:t>
            </a:r>
            <a:r>
              <a:rPr lang="sk-SK" b="0" dirty="0" err="1"/>
              <a:t>may</a:t>
            </a:r>
            <a:r>
              <a:rPr lang="sk-SK" b="0" dirty="0"/>
              <a:t> </a:t>
            </a:r>
            <a:r>
              <a:rPr lang="sk-SK" b="0" dirty="0" err="1"/>
              <a:t>be</a:t>
            </a:r>
            <a:r>
              <a:rPr lang="sk-SK" b="0" dirty="0"/>
              <a:t> </a:t>
            </a:r>
            <a:r>
              <a:rPr lang="sk-SK" b="0" dirty="0" err="1"/>
              <a:t>heritable</a:t>
            </a:r>
            <a:r>
              <a:rPr lang="sk-SK" b="0" dirty="0"/>
              <a:t>, or </a:t>
            </a:r>
            <a:r>
              <a:rPr lang="sk-SK" b="0" dirty="0" err="1"/>
              <a:t>passed</a:t>
            </a:r>
            <a:r>
              <a:rPr lang="sk-SK" b="0" dirty="0"/>
              <a:t> </a:t>
            </a:r>
            <a:r>
              <a:rPr lang="sk-SK" b="0" dirty="0" err="1"/>
              <a:t>from</a:t>
            </a:r>
            <a:r>
              <a:rPr lang="sk-SK" b="0" dirty="0"/>
              <a:t> </a:t>
            </a:r>
            <a:r>
              <a:rPr lang="sk-SK" b="0" dirty="0" err="1"/>
              <a:t>parent</a:t>
            </a:r>
            <a:r>
              <a:rPr lang="sk-SK" b="0" dirty="0"/>
              <a:t> to </a:t>
            </a:r>
            <a:r>
              <a:rPr lang="sk-SK" b="0" dirty="0" err="1"/>
              <a:t>child</a:t>
            </a:r>
            <a:r>
              <a:rPr lang="sk-SK" b="0" dirty="0"/>
              <a:t>, so a </a:t>
            </a:r>
            <a:r>
              <a:rPr lang="sk-SK" b="0" dirty="0" err="1"/>
              <a:t>parent</a:t>
            </a:r>
            <a:r>
              <a:rPr lang="sk-SK" b="0" dirty="0"/>
              <a:t> </a:t>
            </a:r>
            <a:r>
              <a:rPr lang="sk-SK" b="0" dirty="0" err="1"/>
              <a:t>with</a:t>
            </a:r>
            <a:r>
              <a:rPr lang="sk-SK" b="0" dirty="0"/>
              <a:t> EFD </a:t>
            </a:r>
            <a:r>
              <a:rPr lang="sk-SK" b="0" dirty="0" err="1"/>
              <a:t>may</a:t>
            </a:r>
            <a:r>
              <a:rPr lang="sk-SK" b="0" dirty="0"/>
              <a:t> </a:t>
            </a:r>
            <a:r>
              <a:rPr lang="sk-SK" b="0" dirty="0" err="1"/>
              <a:t>have</a:t>
            </a:r>
            <a:r>
              <a:rPr lang="sk-SK" b="0" dirty="0"/>
              <a:t> a </a:t>
            </a:r>
            <a:r>
              <a:rPr lang="sk-SK" b="0" dirty="0" err="1"/>
              <a:t>child</a:t>
            </a:r>
            <a:r>
              <a:rPr lang="sk-SK" b="0" dirty="0"/>
              <a:t> </a:t>
            </a:r>
            <a:r>
              <a:rPr lang="sk-SK" b="0" dirty="0" err="1"/>
              <a:t>with</a:t>
            </a:r>
            <a:r>
              <a:rPr lang="sk-SK" b="0" dirty="0"/>
              <a:t> EFD. </a:t>
            </a:r>
          </a:p>
          <a:p>
            <a:pPr marL="342900" indent="-342900">
              <a:buFont typeface="Arial" charset="0"/>
              <a:buChar char="•"/>
            </a:pPr>
            <a:r>
              <a:rPr lang="sk-SK" b="0" dirty="0" err="1"/>
              <a:t>Executive</a:t>
            </a:r>
            <a:r>
              <a:rPr lang="sk-SK" b="0" dirty="0"/>
              <a:t> </a:t>
            </a:r>
            <a:r>
              <a:rPr lang="sk-SK" b="0" dirty="0" err="1"/>
              <a:t>dysfunctions</a:t>
            </a:r>
            <a:r>
              <a:rPr lang="sk-SK" b="0" dirty="0"/>
              <a:t> </a:t>
            </a:r>
            <a:r>
              <a:rPr lang="sk-SK" b="0" dirty="0" err="1"/>
              <a:t>could</a:t>
            </a:r>
            <a:r>
              <a:rPr lang="sk-SK" b="0" dirty="0"/>
              <a:t> </a:t>
            </a:r>
            <a:r>
              <a:rPr lang="sk-SK" b="0" dirty="0" err="1"/>
              <a:t>be</a:t>
            </a:r>
            <a:r>
              <a:rPr lang="sk-SK" b="0" dirty="0"/>
              <a:t> </a:t>
            </a:r>
            <a:r>
              <a:rPr lang="sk-SK" b="0" dirty="0" err="1"/>
              <a:t>also</a:t>
            </a:r>
            <a:r>
              <a:rPr lang="sk-SK" b="0" dirty="0"/>
              <a:t> </a:t>
            </a:r>
            <a:r>
              <a:rPr lang="sk-SK" b="0" dirty="0" err="1"/>
              <a:t>the</a:t>
            </a:r>
            <a:r>
              <a:rPr lang="sk-SK" b="0" dirty="0"/>
              <a:t> </a:t>
            </a:r>
            <a:r>
              <a:rPr lang="sk-SK" b="0" dirty="0" err="1"/>
              <a:t>result</a:t>
            </a:r>
            <a:r>
              <a:rPr lang="sk-SK" b="0" dirty="0"/>
              <a:t> of </a:t>
            </a:r>
            <a:r>
              <a:rPr lang="sk-SK" b="0" dirty="0" err="1"/>
              <a:t>differences</a:t>
            </a:r>
            <a:r>
              <a:rPr lang="sk-SK" b="0" dirty="0"/>
              <a:t> in </a:t>
            </a:r>
            <a:r>
              <a:rPr lang="sk-SK" b="0" dirty="0" err="1"/>
              <a:t>the</a:t>
            </a:r>
            <a:r>
              <a:rPr lang="sk-SK" b="0" dirty="0"/>
              <a:t> </a:t>
            </a:r>
            <a:r>
              <a:rPr lang="sk-SK" b="0" dirty="0" err="1"/>
              <a:t>specific</a:t>
            </a:r>
            <a:r>
              <a:rPr lang="sk-SK" b="0" dirty="0"/>
              <a:t> part of </a:t>
            </a:r>
            <a:r>
              <a:rPr lang="sk-SK" b="0" dirty="0" err="1"/>
              <a:t>the</a:t>
            </a:r>
            <a:r>
              <a:rPr lang="sk-SK" b="0" dirty="0"/>
              <a:t> brain. </a:t>
            </a:r>
          </a:p>
          <a:p>
            <a:pPr marL="342900" indent="-342900">
              <a:buFont typeface="Arial" charset="0"/>
              <a:buChar char="•"/>
            </a:pPr>
            <a:r>
              <a:rPr lang="sk-SK" sz="2100" b="0" dirty="0"/>
              <a:t>A variety of </a:t>
            </a:r>
            <a:r>
              <a:rPr lang="sk-SK" sz="2100" b="0" dirty="0" err="1"/>
              <a:t>conditions</a:t>
            </a:r>
            <a:r>
              <a:rPr lang="sk-SK" sz="2100" b="0" dirty="0"/>
              <a:t> </a:t>
            </a:r>
            <a:r>
              <a:rPr lang="sk-SK" sz="2100" b="0" dirty="0" err="1"/>
              <a:t>can</a:t>
            </a:r>
            <a:r>
              <a:rPr lang="sk-SK" sz="2100" b="0" dirty="0"/>
              <a:t> </a:t>
            </a:r>
            <a:r>
              <a:rPr lang="sk-SK" sz="2100" b="0" dirty="0" err="1"/>
              <a:t>impact</a:t>
            </a:r>
            <a:r>
              <a:rPr lang="sk-SK" sz="2100" b="0" dirty="0"/>
              <a:t> </a:t>
            </a:r>
            <a:r>
              <a:rPr lang="sk-SK" sz="2100" b="0" dirty="0" err="1"/>
              <a:t>executive</a:t>
            </a:r>
            <a:r>
              <a:rPr lang="sk-SK" sz="2100" b="0" dirty="0"/>
              <a:t> </a:t>
            </a:r>
            <a:r>
              <a:rPr lang="sk-SK" sz="2100" b="0" dirty="0" err="1"/>
              <a:t>function</a:t>
            </a:r>
            <a:r>
              <a:rPr lang="sk-SK" sz="2100" b="0" dirty="0"/>
              <a:t>. </a:t>
            </a:r>
            <a:r>
              <a:rPr lang="sk-SK" sz="2100" b="0" dirty="0" err="1"/>
              <a:t>These</a:t>
            </a:r>
            <a:r>
              <a:rPr lang="sk-SK" sz="2100" b="0" dirty="0"/>
              <a:t> </a:t>
            </a:r>
            <a:r>
              <a:rPr lang="sk-SK" sz="2100" b="0" dirty="0" err="1"/>
              <a:t>conditions</a:t>
            </a:r>
            <a:r>
              <a:rPr lang="sk-SK" sz="2100" b="0" dirty="0"/>
              <a:t> </a:t>
            </a:r>
            <a:r>
              <a:rPr lang="sk-SK" sz="2100" b="0" dirty="0" err="1"/>
              <a:t>can</a:t>
            </a:r>
            <a:r>
              <a:rPr lang="sk-SK" sz="2100" b="0" dirty="0"/>
              <a:t> </a:t>
            </a:r>
            <a:r>
              <a:rPr lang="sk-SK" sz="2100" b="0" dirty="0" err="1"/>
              <a:t>include</a:t>
            </a:r>
            <a:r>
              <a:rPr lang="sk-SK" sz="2100" b="0" dirty="0"/>
              <a:t>:</a:t>
            </a:r>
          </a:p>
          <a:p>
            <a:pPr lvl="2">
              <a:buFont typeface="Wingdings" charset="2"/>
              <a:buChar char="Ø"/>
            </a:pPr>
            <a:r>
              <a:rPr lang="sk-SK" sz="1900" dirty="0" err="1"/>
              <a:t>depression</a:t>
            </a:r>
            <a:endParaRPr lang="sk-SK" sz="1900" dirty="0"/>
          </a:p>
          <a:p>
            <a:pPr lvl="2">
              <a:buFont typeface="Wingdings" charset="2"/>
              <a:buChar char="Ø"/>
            </a:pPr>
            <a:r>
              <a:rPr lang="sk-SK" sz="1900" dirty="0" err="1"/>
              <a:t>obsessive-compulsive</a:t>
            </a:r>
            <a:r>
              <a:rPr lang="sk-SK" sz="1900" dirty="0"/>
              <a:t> </a:t>
            </a:r>
            <a:r>
              <a:rPr lang="sk-SK" sz="1900" dirty="0" err="1"/>
              <a:t>disorder</a:t>
            </a:r>
            <a:endParaRPr lang="sk-SK" sz="1900" dirty="0"/>
          </a:p>
          <a:p>
            <a:pPr lvl="2">
              <a:buFont typeface="Wingdings" charset="2"/>
              <a:buChar char="Ø"/>
            </a:pPr>
            <a:r>
              <a:rPr lang="sk-SK" sz="1900" dirty="0" err="1"/>
              <a:t>schizophrenia</a:t>
            </a:r>
            <a:endParaRPr lang="sk-SK" sz="1900" dirty="0"/>
          </a:p>
          <a:p>
            <a:pPr lvl="2">
              <a:buFont typeface="Wingdings" charset="2"/>
              <a:buChar char="Ø"/>
            </a:pPr>
            <a:r>
              <a:rPr lang="sk-SK" sz="1900" dirty="0" err="1"/>
              <a:t>fetal</a:t>
            </a:r>
            <a:r>
              <a:rPr lang="sk-SK" sz="1900" dirty="0"/>
              <a:t> </a:t>
            </a:r>
            <a:r>
              <a:rPr lang="sk-SK" sz="1900" dirty="0" err="1"/>
              <a:t>alcohol</a:t>
            </a:r>
            <a:r>
              <a:rPr lang="sk-SK" sz="1900" dirty="0"/>
              <a:t> </a:t>
            </a:r>
            <a:r>
              <a:rPr lang="sk-SK" sz="1900" dirty="0" err="1"/>
              <a:t>spectrum</a:t>
            </a:r>
            <a:r>
              <a:rPr lang="sk-SK" sz="1900" dirty="0"/>
              <a:t> </a:t>
            </a:r>
            <a:r>
              <a:rPr lang="sk-SK" sz="1900" dirty="0" err="1"/>
              <a:t>disorders</a:t>
            </a:r>
            <a:endParaRPr lang="sk-SK" sz="1900" dirty="0"/>
          </a:p>
          <a:p>
            <a:pPr lvl="2">
              <a:buFont typeface="Wingdings" charset="2"/>
              <a:buChar char="Ø"/>
            </a:pPr>
            <a:r>
              <a:rPr lang="sk-SK" sz="1900" dirty="0" err="1"/>
              <a:t>learning</a:t>
            </a:r>
            <a:r>
              <a:rPr lang="sk-SK" sz="1900" dirty="0"/>
              <a:t> </a:t>
            </a:r>
            <a:r>
              <a:rPr lang="sk-SK" sz="1900" dirty="0" err="1"/>
              <a:t>disabilities</a:t>
            </a:r>
            <a:endParaRPr lang="sk-SK" sz="1900" dirty="0"/>
          </a:p>
          <a:p>
            <a:pPr lvl="2">
              <a:buFont typeface="Wingdings" charset="2"/>
              <a:buChar char="Ø"/>
            </a:pPr>
            <a:r>
              <a:rPr lang="sk-SK" sz="1900" dirty="0" err="1"/>
              <a:t>autism</a:t>
            </a:r>
            <a:endParaRPr lang="sk-SK" sz="1900" dirty="0"/>
          </a:p>
          <a:p>
            <a:pPr lvl="2">
              <a:buFont typeface="Wingdings" charset="2"/>
              <a:buChar char="Ø"/>
            </a:pPr>
            <a:r>
              <a:rPr lang="sk-SK" sz="1900" dirty="0" err="1"/>
              <a:t>drug</a:t>
            </a:r>
            <a:r>
              <a:rPr lang="sk-SK" sz="1900" dirty="0"/>
              <a:t> or </a:t>
            </a:r>
            <a:r>
              <a:rPr lang="sk-SK" sz="1900" dirty="0" err="1"/>
              <a:t>alcohol</a:t>
            </a:r>
            <a:r>
              <a:rPr lang="sk-SK" sz="1900" dirty="0"/>
              <a:t> </a:t>
            </a:r>
            <a:r>
              <a:rPr lang="sk-SK" sz="1900" dirty="0" err="1"/>
              <a:t>addiction</a:t>
            </a:r>
            <a:endParaRPr lang="sk-SK" sz="1900" dirty="0"/>
          </a:p>
          <a:p>
            <a:pPr lvl="2">
              <a:buFont typeface="Wingdings" charset="2"/>
              <a:buChar char="Ø"/>
            </a:pPr>
            <a:r>
              <a:rPr lang="sk-SK" sz="1900" dirty="0" err="1"/>
              <a:t>stress</a:t>
            </a:r>
            <a:r>
              <a:rPr lang="sk-SK" sz="1900" dirty="0"/>
              <a:t> or </a:t>
            </a:r>
            <a:r>
              <a:rPr lang="sk-SK" sz="1900" dirty="0" err="1"/>
              <a:t>sleep</a:t>
            </a:r>
            <a:r>
              <a:rPr lang="sk-SK" sz="1900" dirty="0"/>
              <a:t> </a:t>
            </a:r>
            <a:r>
              <a:rPr lang="sk-SK" sz="1900" dirty="0" err="1"/>
              <a:t>deprivation</a:t>
            </a:r>
            <a:endParaRPr lang="sk-SK" sz="1900" dirty="0"/>
          </a:p>
          <a:p>
            <a:endParaRPr lang="sk-SK" dirty="0"/>
          </a:p>
        </p:txBody>
      </p:sp>
    </p:spTree>
    <p:extLst>
      <p:ext uri="{BB962C8B-B14F-4D97-AF65-F5344CB8AC3E}">
        <p14:creationId xmlns:p14="http://schemas.microsoft.com/office/powerpoint/2010/main" val="3614178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76636" y="332656"/>
            <a:ext cx="5791200" cy="831622"/>
          </a:xfrm>
        </p:spPr>
        <p:txBody>
          <a:bodyPr>
            <a:normAutofit/>
          </a:bodyPr>
          <a:lstStyle/>
          <a:p>
            <a:r>
              <a:rPr lang="sk-SK" sz="3200" b="0" dirty="0" err="1"/>
              <a:t>Symptoms</a:t>
            </a:r>
            <a:r>
              <a:rPr lang="sk-SK" sz="3200" b="0" dirty="0"/>
              <a:t> of EFD</a:t>
            </a:r>
          </a:p>
        </p:txBody>
      </p:sp>
      <p:sp>
        <p:nvSpPr>
          <p:cNvPr id="4" name="Zástupný objekt pre obsah 2"/>
          <p:cNvSpPr>
            <a:spLocks noGrp="1"/>
          </p:cNvSpPr>
          <p:nvPr>
            <p:ph idx="1"/>
          </p:nvPr>
        </p:nvSpPr>
        <p:spPr>
          <a:xfrm>
            <a:off x="1981200" y="1752600"/>
            <a:ext cx="8363272" cy="4844752"/>
          </a:xfrm>
        </p:spPr>
        <p:txBody>
          <a:bodyPr>
            <a:normAutofit/>
          </a:bodyPr>
          <a:lstStyle/>
          <a:p>
            <a:pPr>
              <a:spcAft>
                <a:spcPts val="1200"/>
              </a:spcAft>
            </a:pPr>
            <a:r>
              <a:rPr lang="sk-SK" b="0" dirty="0" err="1"/>
              <a:t>Symptoms</a:t>
            </a:r>
            <a:r>
              <a:rPr lang="sk-SK" b="0" dirty="0"/>
              <a:t> of </a:t>
            </a:r>
            <a:r>
              <a:rPr lang="sk-SK" b="0" dirty="0" err="1"/>
              <a:t>executive</a:t>
            </a:r>
            <a:r>
              <a:rPr lang="sk-SK" b="0" dirty="0"/>
              <a:t> </a:t>
            </a:r>
            <a:r>
              <a:rPr lang="sk-SK" b="0" dirty="0" err="1"/>
              <a:t>dysfunction</a:t>
            </a:r>
            <a:r>
              <a:rPr lang="sk-SK" b="0" dirty="0"/>
              <a:t> </a:t>
            </a:r>
            <a:r>
              <a:rPr lang="sk-SK" b="0" dirty="0" err="1"/>
              <a:t>can</a:t>
            </a:r>
            <a:r>
              <a:rPr lang="sk-SK" b="0" dirty="0"/>
              <a:t> vary, so </a:t>
            </a:r>
            <a:r>
              <a:rPr lang="sk-SK" b="0" dirty="0" err="1"/>
              <a:t>not</a:t>
            </a:r>
            <a:r>
              <a:rPr lang="sk-SK" b="0" dirty="0"/>
              <a:t> </a:t>
            </a:r>
            <a:r>
              <a:rPr lang="sk-SK" b="0" dirty="0" err="1"/>
              <a:t>everyone</a:t>
            </a:r>
            <a:r>
              <a:rPr lang="sk-SK" b="0" dirty="0"/>
              <a:t> </a:t>
            </a:r>
            <a:r>
              <a:rPr lang="sk-SK" b="0" dirty="0" err="1"/>
              <a:t>with</a:t>
            </a:r>
            <a:r>
              <a:rPr lang="sk-SK" b="0" dirty="0"/>
              <a:t> </a:t>
            </a:r>
            <a:r>
              <a:rPr lang="sk-SK" b="0" dirty="0" err="1"/>
              <a:t>this</a:t>
            </a:r>
            <a:r>
              <a:rPr lang="sk-SK" b="0" dirty="0"/>
              <a:t> </a:t>
            </a:r>
            <a:r>
              <a:rPr lang="sk-SK" b="0" dirty="0" err="1"/>
              <a:t>condition</a:t>
            </a:r>
            <a:r>
              <a:rPr lang="sk-SK" b="0" dirty="0"/>
              <a:t> </a:t>
            </a:r>
            <a:r>
              <a:rPr lang="sk-SK" b="0" dirty="0" err="1"/>
              <a:t>will</a:t>
            </a:r>
            <a:r>
              <a:rPr lang="sk-SK" b="0" dirty="0"/>
              <a:t> </a:t>
            </a:r>
            <a:r>
              <a:rPr lang="sk-SK" b="0" dirty="0" err="1"/>
              <a:t>have</a:t>
            </a:r>
            <a:r>
              <a:rPr lang="sk-SK" b="0" dirty="0"/>
              <a:t> </a:t>
            </a:r>
            <a:r>
              <a:rPr lang="sk-SK" b="0" dirty="0" err="1"/>
              <a:t>the</a:t>
            </a:r>
            <a:r>
              <a:rPr lang="sk-SK" b="0" dirty="0"/>
              <a:t> </a:t>
            </a:r>
            <a:r>
              <a:rPr lang="sk-SK" b="0" dirty="0" err="1"/>
              <a:t>same</a:t>
            </a:r>
            <a:r>
              <a:rPr lang="sk-SK" b="0" dirty="0"/>
              <a:t> </a:t>
            </a:r>
            <a:r>
              <a:rPr lang="sk-SK" b="0" dirty="0" err="1"/>
              <a:t>exact</a:t>
            </a:r>
            <a:r>
              <a:rPr lang="sk-SK" b="0" dirty="0"/>
              <a:t> </a:t>
            </a:r>
            <a:r>
              <a:rPr lang="sk-SK" b="0" dirty="0" err="1"/>
              <a:t>signs</a:t>
            </a:r>
            <a:r>
              <a:rPr lang="sk-SK" b="0" dirty="0"/>
              <a:t>. </a:t>
            </a:r>
            <a:r>
              <a:rPr lang="sk-SK" b="0" dirty="0" err="1"/>
              <a:t>Symptoms</a:t>
            </a:r>
            <a:r>
              <a:rPr lang="sk-SK" b="0" dirty="0"/>
              <a:t> </a:t>
            </a:r>
            <a:r>
              <a:rPr lang="sk-SK" b="0" dirty="0" err="1"/>
              <a:t>can</a:t>
            </a:r>
            <a:r>
              <a:rPr lang="sk-SK" b="0" dirty="0"/>
              <a:t> </a:t>
            </a:r>
            <a:r>
              <a:rPr lang="sk-SK" b="0" dirty="0" err="1"/>
              <a:t>include</a:t>
            </a:r>
            <a:r>
              <a:rPr lang="sk-SK" b="0" dirty="0"/>
              <a:t>:</a:t>
            </a:r>
          </a:p>
          <a:p>
            <a:pPr marL="914400" lvl="1" indent="-457200">
              <a:buFont typeface="+mj-lt"/>
              <a:buAutoNum type="arabicPeriod"/>
            </a:pPr>
            <a:r>
              <a:rPr lang="sk-SK" dirty="0" err="1"/>
              <a:t>misplacing</a:t>
            </a:r>
            <a:r>
              <a:rPr lang="sk-SK" dirty="0"/>
              <a:t> </a:t>
            </a:r>
            <a:r>
              <a:rPr lang="sk-SK" dirty="0" err="1"/>
              <a:t>papers</a:t>
            </a:r>
            <a:r>
              <a:rPr lang="sk-SK" dirty="0"/>
              <a:t>, </a:t>
            </a:r>
            <a:r>
              <a:rPr lang="sk-SK" dirty="0" err="1"/>
              <a:t>homework</a:t>
            </a:r>
            <a:r>
              <a:rPr lang="sk-SK" dirty="0"/>
              <a:t>, or </a:t>
            </a:r>
            <a:r>
              <a:rPr lang="sk-SK" dirty="0" err="1"/>
              <a:t>work</a:t>
            </a:r>
            <a:r>
              <a:rPr lang="sk-SK" dirty="0"/>
              <a:t> or </a:t>
            </a:r>
            <a:r>
              <a:rPr lang="sk-SK" dirty="0" err="1"/>
              <a:t>school</a:t>
            </a:r>
            <a:r>
              <a:rPr lang="sk-SK" dirty="0"/>
              <a:t> </a:t>
            </a:r>
            <a:r>
              <a:rPr lang="sk-SK" dirty="0" err="1"/>
              <a:t>materials</a:t>
            </a:r>
            <a:r>
              <a:rPr lang="sk-SK" dirty="0"/>
              <a:t>,</a:t>
            </a:r>
          </a:p>
          <a:p>
            <a:pPr marL="914400" lvl="1" indent="-457200">
              <a:buFont typeface="+mj-lt"/>
              <a:buAutoNum type="arabicPeriod"/>
            </a:pPr>
            <a:r>
              <a:rPr lang="sk-SK" dirty="0" err="1"/>
              <a:t>difficulty</a:t>
            </a:r>
            <a:r>
              <a:rPr lang="sk-SK" dirty="0"/>
              <a:t> </a:t>
            </a:r>
            <a:r>
              <a:rPr lang="sk-SK" dirty="0" err="1"/>
              <a:t>with</a:t>
            </a:r>
            <a:r>
              <a:rPr lang="sk-SK" dirty="0"/>
              <a:t> </a:t>
            </a:r>
            <a:r>
              <a:rPr lang="sk-SK" dirty="0" err="1"/>
              <a:t>time</a:t>
            </a:r>
            <a:r>
              <a:rPr lang="sk-SK" dirty="0"/>
              <a:t> management,</a:t>
            </a:r>
          </a:p>
          <a:p>
            <a:pPr marL="914400" lvl="1" indent="-457200">
              <a:buFont typeface="+mj-lt"/>
              <a:buAutoNum type="arabicPeriod"/>
            </a:pPr>
            <a:r>
              <a:rPr lang="sk-SK" dirty="0" err="1"/>
              <a:t>difficulty</a:t>
            </a:r>
            <a:r>
              <a:rPr lang="sk-SK" dirty="0"/>
              <a:t> </a:t>
            </a:r>
            <a:r>
              <a:rPr lang="sk-SK" dirty="0" err="1"/>
              <a:t>organizing</a:t>
            </a:r>
            <a:r>
              <a:rPr lang="sk-SK" dirty="0"/>
              <a:t> </a:t>
            </a:r>
            <a:r>
              <a:rPr lang="sk-SK" dirty="0" err="1"/>
              <a:t>schedules</a:t>
            </a:r>
            <a:r>
              <a:rPr lang="sk-SK" dirty="0"/>
              <a:t>,</a:t>
            </a:r>
          </a:p>
          <a:p>
            <a:pPr marL="914400" lvl="1" indent="-457200">
              <a:buFont typeface="+mj-lt"/>
              <a:buAutoNum type="arabicPeriod"/>
            </a:pPr>
            <a:r>
              <a:rPr lang="sk-SK" dirty="0" err="1"/>
              <a:t>trouble</a:t>
            </a:r>
            <a:r>
              <a:rPr lang="sk-SK" dirty="0"/>
              <a:t> </a:t>
            </a:r>
            <a:r>
              <a:rPr lang="sk-SK" dirty="0" err="1"/>
              <a:t>keeping</a:t>
            </a:r>
            <a:r>
              <a:rPr lang="sk-SK" dirty="0"/>
              <a:t> </a:t>
            </a:r>
            <a:r>
              <a:rPr lang="sk-SK" dirty="0" err="1"/>
              <a:t>workplace</a:t>
            </a:r>
            <a:r>
              <a:rPr lang="sk-SK" dirty="0"/>
              <a:t> or </a:t>
            </a:r>
            <a:r>
              <a:rPr lang="sk-SK" dirty="0" err="1"/>
              <a:t>bedroom</a:t>
            </a:r>
            <a:r>
              <a:rPr lang="sk-SK" dirty="0"/>
              <a:t> </a:t>
            </a:r>
            <a:r>
              <a:rPr lang="sk-SK" dirty="0" err="1"/>
              <a:t>organized</a:t>
            </a:r>
            <a:r>
              <a:rPr lang="sk-SK" dirty="0"/>
              <a:t>,</a:t>
            </a:r>
          </a:p>
          <a:p>
            <a:pPr marL="914400" lvl="1" indent="-457200">
              <a:buFont typeface="+mj-lt"/>
              <a:buAutoNum type="arabicPeriod"/>
            </a:pPr>
            <a:r>
              <a:rPr lang="sk-SK" dirty="0" err="1"/>
              <a:t>constantly</a:t>
            </a:r>
            <a:r>
              <a:rPr lang="sk-SK" dirty="0"/>
              <a:t> </a:t>
            </a:r>
            <a:r>
              <a:rPr lang="sk-SK" dirty="0" err="1"/>
              <a:t>losing</a:t>
            </a:r>
            <a:r>
              <a:rPr lang="sk-SK" dirty="0"/>
              <a:t> </a:t>
            </a:r>
            <a:r>
              <a:rPr lang="sk-SK" dirty="0" err="1"/>
              <a:t>personal</a:t>
            </a:r>
            <a:r>
              <a:rPr lang="sk-SK" dirty="0"/>
              <a:t> </a:t>
            </a:r>
            <a:r>
              <a:rPr lang="sk-SK" dirty="0" err="1"/>
              <a:t>items</a:t>
            </a:r>
            <a:r>
              <a:rPr lang="sk-SK" dirty="0"/>
              <a:t>,</a:t>
            </a:r>
          </a:p>
          <a:p>
            <a:pPr marL="914400" lvl="1" indent="-457200">
              <a:buFont typeface="+mj-lt"/>
              <a:buAutoNum type="arabicPeriod"/>
            </a:pPr>
            <a:r>
              <a:rPr lang="sk-SK" dirty="0" err="1"/>
              <a:t>inability</a:t>
            </a:r>
            <a:r>
              <a:rPr lang="sk-SK" dirty="0"/>
              <a:t> to </a:t>
            </a:r>
            <a:r>
              <a:rPr lang="sk-SK" dirty="0" err="1"/>
              <a:t>solve</a:t>
            </a:r>
            <a:r>
              <a:rPr lang="sk-SK" dirty="0"/>
              <a:t> </a:t>
            </a:r>
            <a:r>
              <a:rPr lang="sk-SK" dirty="0" err="1"/>
              <a:t>problems</a:t>
            </a:r>
            <a:r>
              <a:rPr lang="sk-SK" dirty="0"/>
              <a:t> </a:t>
            </a:r>
          </a:p>
          <a:p>
            <a:pPr marL="914400" lvl="1" indent="-457200">
              <a:buFont typeface="+mj-lt"/>
              <a:buAutoNum type="arabicPeriod"/>
            </a:pPr>
            <a:r>
              <a:rPr lang="sk-SK" dirty="0" err="1"/>
              <a:t>sometimes</a:t>
            </a:r>
            <a:r>
              <a:rPr lang="sk-SK" dirty="0"/>
              <a:t> </a:t>
            </a:r>
            <a:r>
              <a:rPr lang="sk-SK" dirty="0" err="1"/>
              <a:t>can</a:t>
            </a:r>
            <a:r>
              <a:rPr lang="sk-SK" dirty="0"/>
              <a:t> </a:t>
            </a:r>
            <a:r>
              <a:rPr lang="sk-SK" dirty="0" err="1"/>
              <a:t>include</a:t>
            </a:r>
            <a:r>
              <a:rPr lang="sk-SK" dirty="0"/>
              <a:t> </a:t>
            </a:r>
            <a:r>
              <a:rPr lang="sk-SK" dirty="0" err="1"/>
              <a:t>trouble</a:t>
            </a:r>
            <a:r>
              <a:rPr lang="sk-SK" dirty="0"/>
              <a:t> </a:t>
            </a:r>
            <a:r>
              <a:rPr lang="sk-SK" dirty="0" err="1"/>
              <a:t>with</a:t>
            </a:r>
            <a:r>
              <a:rPr lang="sk-SK" dirty="0"/>
              <a:t> </a:t>
            </a:r>
            <a:r>
              <a:rPr lang="sk-SK" dirty="0" err="1"/>
              <a:t>speech</a:t>
            </a:r>
            <a:r>
              <a:rPr lang="sk-SK" dirty="0"/>
              <a:t>/motor </a:t>
            </a:r>
            <a:r>
              <a:rPr lang="sk-SK" dirty="0" err="1"/>
              <a:t>control</a:t>
            </a:r>
            <a:r>
              <a:rPr lang="sk-SK" dirty="0"/>
              <a:t>,</a:t>
            </a:r>
          </a:p>
          <a:p>
            <a:pPr marL="914400" lvl="1" indent="-457200">
              <a:buFont typeface="+mj-lt"/>
              <a:buAutoNum type="arabicPeriod"/>
            </a:pPr>
            <a:r>
              <a:rPr lang="sk-SK" dirty="0" err="1"/>
              <a:t>difficulty</a:t>
            </a:r>
            <a:r>
              <a:rPr lang="sk-SK" dirty="0"/>
              <a:t> </a:t>
            </a:r>
            <a:r>
              <a:rPr lang="sk-SK" dirty="0" err="1"/>
              <a:t>dealing</a:t>
            </a:r>
            <a:r>
              <a:rPr lang="sk-SK" dirty="0"/>
              <a:t> </a:t>
            </a:r>
            <a:r>
              <a:rPr lang="sk-SK" dirty="0" err="1"/>
              <a:t>with</a:t>
            </a:r>
            <a:r>
              <a:rPr lang="sk-SK" dirty="0"/>
              <a:t> </a:t>
            </a:r>
            <a:r>
              <a:rPr lang="sk-SK" dirty="0" err="1"/>
              <a:t>frustration</a:t>
            </a:r>
            <a:r>
              <a:rPr lang="sk-SK" dirty="0"/>
              <a:t> or </a:t>
            </a:r>
            <a:r>
              <a:rPr lang="sk-SK" dirty="0" err="1"/>
              <a:t>setbacks</a:t>
            </a:r>
            <a:r>
              <a:rPr lang="sk-SK" dirty="0"/>
              <a:t>,</a:t>
            </a:r>
          </a:p>
          <a:p>
            <a:pPr marL="914400" lvl="1" indent="-457200">
              <a:buFont typeface="+mj-lt"/>
              <a:buAutoNum type="arabicPeriod"/>
            </a:pPr>
            <a:r>
              <a:rPr lang="sk-SK" dirty="0" err="1"/>
              <a:t>trouble</a:t>
            </a:r>
            <a:r>
              <a:rPr lang="sk-SK" dirty="0"/>
              <a:t> </a:t>
            </a:r>
            <a:r>
              <a:rPr lang="sk-SK" dirty="0" err="1"/>
              <a:t>with</a:t>
            </a:r>
            <a:r>
              <a:rPr lang="sk-SK" dirty="0"/>
              <a:t> memory </a:t>
            </a:r>
            <a:r>
              <a:rPr lang="sk-SK" dirty="0" err="1"/>
              <a:t>recall</a:t>
            </a:r>
            <a:r>
              <a:rPr lang="sk-SK" dirty="0"/>
              <a:t> or </a:t>
            </a:r>
            <a:r>
              <a:rPr lang="sk-SK" dirty="0" err="1"/>
              <a:t>following</a:t>
            </a:r>
            <a:r>
              <a:rPr lang="sk-SK" dirty="0"/>
              <a:t> </a:t>
            </a:r>
            <a:r>
              <a:rPr lang="sk-SK" dirty="0" err="1"/>
              <a:t>multistep</a:t>
            </a:r>
            <a:r>
              <a:rPr lang="sk-SK" dirty="0"/>
              <a:t> </a:t>
            </a:r>
            <a:r>
              <a:rPr lang="sk-SK" dirty="0" err="1"/>
              <a:t>directions</a:t>
            </a:r>
            <a:r>
              <a:rPr lang="sk-SK" dirty="0"/>
              <a:t>,</a:t>
            </a:r>
          </a:p>
          <a:p>
            <a:pPr marL="914400" lvl="1" indent="-457200">
              <a:buFont typeface="+mj-lt"/>
              <a:buAutoNum type="arabicPeriod"/>
            </a:pPr>
            <a:r>
              <a:rPr lang="sk-SK" dirty="0" err="1"/>
              <a:t>inability</a:t>
            </a:r>
            <a:r>
              <a:rPr lang="sk-SK" dirty="0"/>
              <a:t> to self-monitor </a:t>
            </a:r>
            <a:r>
              <a:rPr lang="sk-SK" dirty="0" err="1"/>
              <a:t>emotions</a:t>
            </a:r>
            <a:r>
              <a:rPr lang="sk-SK" dirty="0"/>
              <a:t> or </a:t>
            </a:r>
            <a:r>
              <a:rPr lang="sk-SK" dirty="0" err="1"/>
              <a:t>behavior</a:t>
            </a:r>
            <a:r>
              <a:rPr lang="sk-SK" dirty="0"/>
              <a:t> </a:t>
            </a:r>
            <a:r>
              <a:rPr lang="sk-SK" dirty="0" err="1"/>
              <a:t>etc</a:t>
            </a:r>
            <a:r>
              <a:rPr lang="sk-SK" dirty="0"/>
              <a:t>.</a:t>
            </a:r>
          </a:p>
        </p:txBody>
      </p:sp>
    </p:spTree>
    <p:extLst>
      <p:ext uri="{BB962C8B-B14F-4D97-AF65-F5344CB8AC3E}">
        <p14:creationId xmlns:p14="http://schemas.microsoft.com/office/powerpoint/2010/main" val="799157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9536" y="404664"/>
            <a:ext cx="5791200" cy="759614"/>
          </a:xfrm>
        </p:spPr>
        <p:txBody>
          <a:bodyPr/>
          <a:lstStyle/>
          <a:p>
            <a:r>
              <a:rPr lang="sk-SK" b="0" dirty="0" err="1"/>
              <a:t>Consequences</a:t>
            </a:r>
            <a:r>
              <a:rPr lang="sk-SK" b="0" dirty="0"/>
              <a:t> of EFD</a:t>
            </a:r>
          </a:p>
        </p:txBody>
      </p:sp>
      <p:sp>
        <p:nvSpPr>
          <p:cNvPr id="3" name="Zástupný objekt pre obsah 2"/>
          <p:cNvSpPr>
            <a:spLocks noGrp="1"/>
          </p:cNvSpPr>
          <p:nvPr>
            <p:ph idx="1"/>
          </p:nvPr>
        </p:nvSpPr>
        <p:spPr>
          <a:xfrm>
            <a:off x="1775520" y="1412776"/>
            <a:ext cx="8640960" cy="5256584"/>
          </a:xfrm>
        </p:spPr>
        <p:txBody>
          <a:bodyPr>
            <a:noAutofit/>
          </a:bodyPr>
          <a:lstStyle/>
          <a:p>
            <a:pPr marL="342900" indent="-342900">
              <a:buFont typeface="Arial" charset="0"/>
              <a:buChar char="•"/>
            </a:pPr>
            <a:r>
              <a:rPr lang="sk-SK" sz="2400" dirty="0" err="1"/>
              <a:t>Executive</a:t>
            </a:r>
            <a:r>
              <a:rPr lang="sk-SK" sz="2400" dirty="0"/>
              <a:t> </a:t>
            </a:r>
            <a:r>
              <a:rPr lang="sk-SK" sz="2400" dirty="0" err="1"/>
              <a:t>functions</a:t>
            </a:r>
            <a:r>
              <a:rPr lang="sk-SK" sz="2400" dirty="0"/>
              <a:t> are </a:t>
            </a:r>
            <a:r>
              <a:rPr lang="sk-SK" sz="2400" dirty="0" err="1"/>
              <a:t>essential</a:t>
            </a:r>
            <a:r>
              <a:rPr lang="sk-SK" sz="2400" dirty="0"/>
              <a:t> </a:t>
            </a:r>
            <a:r>
              <a:rPr lang="sk-SK" sz="2400" b="0" dirty="0" err="1"/>
              <a:t>for</a:t>
            </a:r>
            <a:r>
              <a:rPr lang="sk-SK" sz="2400" b="0" dirty="0"/>
              <a:t> </a:t>
            </a:r>
            <a:r>
              <a:rPr lang="sk-SK" sz="2400" b="0" dirty="0" err="1"/>
              <a:t>regulating</a:t>
            </a:r>
            <a:r>
              <a:rPr lang="sk-SK" sz="2400" b="0" dirty="0"/>
              <a:t> </a:t>
            </a:r>
            <a:r>
              <a:rPr lang="sk-SK" sz="2400" b="0" dirty="0" err="1"/>
              <a:t>targeted</a:t>
            </a:r>
            <a:r>
              <a:rPr lang="sk-SK" sz="2400" b="0" dirty="0"/>
              <a:t> </a:t>
            </a:r>
            <a:r>
              <a:rPr lang="sk-SK" sz="2400" b="0" dirty="0" err="1"/>
              <a:t>behavior</a:t>
            </a:r>
            <a:r>
              <a:rPr lang="sk-SK" sz="2400" b="0" dirty="0"/>
              <a:t> and </a:t>
            </a:r>
            <a:r>
              <a:rPr lang="sk-SK" sz="2400" b="0" dirty="0" err="1"/>
              <a:t>include</a:t>
            </a:r>
            <a:r>
              <a:rPr lang="sk-SK" sz="2400" b="0" dirty="0"/>
              <a:t> </a:t>
            </a:r>
            <a:r>
              <a:rPr lang="sk-SK" sz="2400" b="0" dirty="0" err="1"/>
              <a:t>processes</a:t>
            </a:r>
            <a:r>
              <a:rPr lang="sk-SK" sz="2400" b="0" dirty="0"/>
              <a:t> </a:t>
            </a:r>
            <a:r>
              <a:rPr lang="sk-SK" sz="2400" b="0" dirty="0" err="1"/>
              <a:t>such</a:t>
            </a:r>
            <a:r>
              <a:rPr lang="sk-SK" sz="2400" b="0" dirty="0"/>
              <a:t> as </a:t>
            </a:r>
            <a:r>
              <a:rPr lang="sk-SK" sz="2400" b="0" dirty="0" err="1"/>
              <a:t>working</a:t>
            </a:r>
            <a:r>
              <a:rPr lang="sk-SK" sz="2400" b="0" dirty="0"/>
              <a:t> memory, </a:t>
            </a:r>
            <a:r>
              <a:rPr lang="sk-SK" sz="2400" b="0" dirty="0" err="1"/>
              <a:t>concentration</a:t>
            </a:r>
            <a:r>
              <a:rPr lang="sk-SK" sz="2400" b="0" dirty="0"/>
              <a:t> of </a:t>
            </a:r>
            <a:r>
              <a:rPr lang="sk-SK" sz="2400" b="0" dirty="0" err="1"/>
              <a:t>attention</a:t>
            </a:r>
            <a:r>
              <a:rPr lang="sk-SK" sz="2400" b="0" dirty="0"/>
              <a:t>, </a:t>
            </a:r>
            <a:r>
              <a:rPr lang="sk-SK" sz="2400" b="0" dirty="0" err="1"/>
              <a:t>inhibition</a:t>
            </a:r>
            <a:r>
              <a:rPr lang="sk-SK" sz="2400" b="0" dirty="0"/>
              <a:t>, </a:t>
            </a:r>
            <a:r>
              <a:rPr lang="sk-SK" sz="2400" b="0" dirty="0" err="1"/>
              <a:t>switching</a:t>
            </a:r>
            <a:r>
              <a:rPr lang="sk-SK" sz="2400" b="0" dirty="0"/>
              <a:t> </a:t>
            </a:r>
            <a:r>
              <a:rPr lang="sk-SK" sz="2400" b="0" dirty="0" err="1"/>
              <a:t>between</a:t>
            </a:r>
            <a:r>
              <a:rPr lang="sk-SK" sz="2400" b="0" dirty="0"/>
              <a:t> </a:t>
            </a:r>
            <a:r>
              <a:rPr lang="sk-SK" sz="2400" b="0" dirty="0" err="1"/>
              <a:t>tasks</a:t>
            </a:r>
            <a:r>
              <a:rPr lang="sk-SK" sz="2400" b="0" dirty="0"/>
              <a:t>, and </a:t>
            </a:r>
            <a:r>
              <a:rPr lang="sk-SK" sz="2400" b="0" dirty="0" err="1"/>
              <a:t>motivation</a:t>
            </a:r>
            <a:r>
              <a:rPr lang="sk-SK" sz="2400" b="0" dirty="0"/>
              <a:t> to </a:t>
            </a:r>
            <a:r>
              <a:rPr lang="sk-SK" sz="2400" b="0" dirty="0" err="1"/>
              <a:t>perform</a:t>
            </a:r>
            <a:r>
              <a:rPr lang="sk-SK" sz="2400" b="0" dirty="0"/>
              <a:t>. </a:t>
            </a:r>
          </a:p>
          <a:p>
            <a:pPr marL="342900" indent="-342900">
              <a:buFont typeface="Arial" charset="0"/>
              <a:buChar char="•"/>
            </a:pPr>
            <a:r>
              <a:rPr lang="sk-SK" sz="2400" dirty="0" err="1"/>
              <a:t>Their</a:t>
            </a:r>
            <a:r>
              <a:rPr lang="sk-SK" sz="2400" dirty="0"/>
              <a:t> </a:t>
            </a:r>
            <a:r>
              <a:rPr lang="sk-SK" sz="2400" dirty="0" err="1"/>
              <a:t>deficits</a:t>
            </a:r>
            <a:r>
              <a:rPr lang="sk-SK" sz="2400" dirty="0"/>
              <a:t> </a:t>
            </a:r>
            <a:r>
              <a:rPr lang="sk-SK" sz="2400" dirty="0" err="1"/>
              <a:t>can</a:t>
            </a:r>
            <a:r>
              <a:rPr lang="sk-SK" sz="2400" dirty="0"/>
              <a:t> </a:t>
            </a:r>
            <a:r>
              <a:rPr lang="sk-SK" sz="2400" dirty="0" err="1"/>
              <a:t>significantly</a:t>
            </a:r>
            <a:r>
              <a:rPr lang="sk-SK" sz="2400" dirty="0"/>
              <a:t> </a:t>
            </a:r>
            <a:r>
              <a:rPr lang="sk-SK" sz="2400" dirty="0" err="1"/>
              <a:t>hinder</a:t>
            </a:r>
            <a:r>
              <a:rPr lang="sk-SK" sz="2400" dirty="0"/>
              <a:t> </a:t>
            </a:r>
            <a:r>
              <a:rPr lang="sk-SK" sz="2400" dirty="0" err="1"/>
              <a:t>the</a:t>
            </a:r>
            <a:r>
              <a:rPr lang="sk-SK" sz="2400" dirty="0"/>
              <a:t> </a:t>
            </a:r>
            <a:r>
              <a:rPr lang="sk-SK" sz="2400" dirty="0" err="1"/>
              <a:t>quality</a:t>
            </a:r>
            <a:r>
              <a:rPr lang="sk-SK" sz="2400" dirty="0"/>
              <a:t> of </a:t>
            </a:r>
            <a:r>
              <a:rPr lang="sk-SK" sz="2400" dirty="0" err="1"/>
              <a:t>life</a:t>
            </a:r>
            <a:r>
              <a:rPr lang="sk-SK" sz="2400" dirty="0"/>
              <a:t>.</a:t>
            </a:r>
            <a:r>
              <a:rPr lang="sk-SK" sz="2400" b="0" dirty="0"/>
              <a:t> </a:t>
            </a:r>
            <a:r>
              <a:rPr lang="sk-SK" sz="2400" b="0" dirty="0" err="1"/>
              <a:t>For</a:t>
            </a:r>
            <a:r>
              <a:rPr lang="sk-SK" sz="2400" b="0" dirty="0"/>
              <a:t> </a:t>
            </a:r>
            <a:r>
              <a:rPr lang="sk-SK" sz="2400" b="0" dirty="0" err="1"/>
              <a:t>example</a:t>
            </a:r>
            <a:r>
              <a:rPr lang="sk-SK" sz="2400" b="0" dirty="0"/>
              <a:t>, </a:t>
            </a:r>
            <a:r>
              <a:rPr lang="sk-SK" sz="2400" b="0" dirty="0" err="1"/>
              <a:t>deficiencies</a:t>
            </a:r>
            <a:r>
              <a:rPr lang="sk-SK" sz="2400" b="0" dirty="0"/>
              <a:t> in </a:t>
            </a:r>
            <a:r>
              <a:rPr lang="sk-SK" sz="2400" b="0" dirty="0" err="1"/>
              <a:t>concentration</a:t>
            </a:r>
            <a:r>
              <a:rPr lang="sk-SK" sz="2400" b="0" dirty="0"/>
              <a:t> of </a:t>
            </a:r>
            <a:r>
              <a:rPr lang="sk-SK" sz="2400" b="0" dirty="0" err="1"/>
              <a:t>attention</a:t>
            </a:r>
            <a:r>
              <a:rPr lang="sk-SK" sz="2400" b="0" dirty="0"/>
              <a:t> </a:t>
            </a:r>
            <a:r>
              <a:rPr lang="sk-SK" sz="2400" b="0" dirty="0" err="1"/>
              <a:t>can</a:t>
            </a:r>
            <a:r>
              <a:rPr lang="sk-SK" sz="2400" b="0" dirty="0"/>
              <a:t> </a:t>
            </a:r>
            <a:r>
              <a:rPr lang="sk-SK" sz="2400" b="0" dirty="0" err="1"/>
              <a:t>hamper</a:t>
            </a:r>
            <a:r>
              <a:rPr lang="sk-SK" sz="2400" b="0" dirty="0"/>
              <a:t> </a:t>
            </a:r>
            <a:r>
              <a:rPr lang="sk-SK" sz="2400" b="0" dirty="0" err="1"/>
              <a:t>academic</a:t>
            </a:r>
            <a:r>
              <a:rPr lang="sk-SK" sz="2400" b="0" dirty="0"/>
              <a:t> and </a:t>
            </a:r>
            <a:r>
              <a:rPr lang="sk-SK" sz="2400" b="0" dirty="0" err="1"/>
              <a:t>work</a:t>
            </a:r>
            <a:r>
              <a:rPr lang="sk-SK" sz="2400" b="0" dirty="0"/>
              <a:t> </a:t>
            </a:r>
            <a:r>
              <a:rPr lang="sk-SK" sz="2400" b="0" dirty="0" err="1"/>
              <a:t>performance</a:t>
            </a:r>
            <a:r>
              <a:rPr lang="sk-SK" sz="2400" b="0" dirty="0"/>
              <a:t>, </a:t>
            </a:r>
            <a:r>
              <a:rPr lang="sk-SK" sz="2400" b="0" dirty="0" err="1"/>
              <a:t>while</a:t>
            </a:r>
            <a:r>
              <a:rPr lang="sk-SK" sz="2400" b="0" dirty="0"/>
              <a:t> </a:t>
            </a:r>
            <a:r>
              <a:rPr lang="sk-SK" sz="2400" b="0" dirty="0" err="1"/>
              <a:t>impulsivity</a:t>
            </a:r>
            <a:r>
              <a:rPr lang="sk-SK" sz="2400" b="0" dirty="0"/>
              <a:t> </a:t>
            </a:r>
            <a:r>
              <a:rPr lang="sk-SK" sz="2400" b="0" dirty="0" err="1"/>
              <a:t>can</a:t>
            </a:r>
            <a:r>
              <a:rPr lang="sk-SK" sz="2400" b="0" dirty="0"/>
              <a:t> </a:t>
            </a:r>
            <a:r>
              <a:rPr lang="sk-SK" sz="2400" b="0" dirty="0" err="1"/>
              <a:t>lead</a:t>
            </a:r>
            <a:r>
              <a:rPr lang="sk-SK" sz="2400" b="0" dirty="0"/>
              <a:t> to </a:t>
            </a:r>
            <a:r>
              <a:rPr lang="sk-SK" sz="2400" b="0" dirty="0" err="1"/>
              <a:t>increased</a:t>
            </a:r>
            <a:r>
              <a:rPr lang="sk-SK" sz="2400" b="0" dirty="0"/>
              <a:t> risk-</a:t>
            </a:r>
            <a:r>
              <a:rPr lang="sk-SK" sz="2400" b="0" dirty="0" err="1"/>
              <a:t>taking</a:t>
            </a:r>
            <a:r>
              <a:rPr lang="sk-SK" sz="2400" b="0" dirty="0"/>
              <a:t> and </a:t>
            </a:r>
            <a:r>
              <a:rPr lang="sk-SK" sz="2400" b="0" dirty="0" err="1"/>
              <a:t>associated</a:t>
            </a:r>
            <a:r>
              <a:rPr lang="sk-SK" sz="2400" b="0" dirty="0"/>
              <a:t> </a:t>
            </a:r>
            <a:r>
              <a:rPr lang="sk-SK" sz="2400" b="0" dirty="0" err="1"/>
              <a:t>consequences</a:t>
            </a:r>
            <a:r>
              <a:rPr lang="sk-SK" sz="2400" b="0" dirty="0"/>
              <a:t>.</a:t>
            </a:r>
          </a:p>
          <a:p>
            <a:pPr marL="342900" indent="-342900">
              <a:buFont typeface="Arial" charset="0"/>
              <a:buChar char="•"/>
            </a:pPr>
            <a:r>
              <a:rPr lang="sk-SK" sz="2400" b="0" dirty="0"/>
              <a:t>Poor EF </a:t>
            </a:r>
            <a:r>
              <a:rPr lang="sk-SK" sz="2400" b="0" dirty="0" err="1"/>
              <a:t>skills</a:t>
            </a:r>
            <a:r>
              <a:rPr lang="sk-SK" sz="2400" b="0" dirty="0"/>
              <a:t> </a:t>
            </a:r>
            <a:r>
              <a:rPr lang="sk-SK" sz="2400" b="0" dirty="0" err="1"/>
              <a:t>put</a:t>
            </a:r>
            <a:r>
              <a:rPr lang="sk-SK" sz="2400" b="0" dirty="0"/>
              <a:t> </a:t>
            </a:r>
            <a:r>
              <a:rPr lang="sk-SK" sz="2400" b="0" dirty="0" err="1"/>
              <a:t>children</a:t>
            </a:r>
            <a:r>
              <a:rPr lang="sk-SK" sz="2400" b="0" dirty="0"/>
              <a:t> at risk </a:t>
            </a:r>
            <a:r>
              <a:rPr lang="sk-SK" sz="2400" b="0" dirty="0" err="1"/>
              <a:t>for</a:t>
            </a:r>
            <a:r>
              <a:rPr lang="sk-SK" sz="2400" b="0" dirty="0"/>
              <a:t> </a:t>
            </a:r>
            <a:r>
              <a:rPr lang="sk-SK" sz="2400" b="0" dirty="0" err="1"/>
              <a:t>ineffective</a:t>
            </a:r>
            <a:r>
              <a:rPr lang="sk-SK" sz="2400" b="0" dirty="0"/>
              <a:t> </a:t>
            </a:r>
            <a:r>
              <a:rPr lang="sk-SK" sz="2400" b="0" dirty="0" err="1"/>
              <a:t>interactions</a:t>
            </a:r>
            <a:r>
              <a:rPr lang="sk-SK" sz="2400" b="0" dirty="0"/>
              <a:t> </a:t>
            </a:r>
            <a:r>
              <a:rPr lang="sk-SK" sz="2400" b="0" dirty="0" err="1"/>
              <a:t>with</a:t>
            </a:r>
            <a:r>
              <a:rPr lang="sk-SK" sz="2400" b="0" dirty="0"/>
              <a:t> </a:t>
            </a:r>
            <a:r>
              <a:rPr lang="sk-SK" sz="2400" b="0" dirty="0" err="1"/>
              <a:t>people</a:t>
            </a:r>
            <a:r>
              <a:rPr lang="sk-SK" sz="2400" b="0" dirty="0"/>
              <a:t> as </a:t>
            </a:r>
            <a:r>
              <a:rPr lang="sk-SK" sz="2400" b="0" dirty="0" err="1"/>
              <a:t>well</a:t>
            </a:r>
            <a:r>
              <a:rPr lang="sk-SK" sz="2400" b="0" dirty="0"/>
              <a:t> as </a:t>
            </a:r>
            <a:r>
              <a:rPr lang="sk-SK" sz="2400" b="0" dirty="0" err="1"/>
              <a:t>the</a:t>
            </a:r>
            <a:r>
              <a:rPr lang="sk-SK" sz="2400" b="0" dirty="0"/>
              <a:t> </a:t>
            </a:r>
            <a:r>
              <a:rPr lang="sk-SK" sz="2400" b="0" dirty="0" err="1"/>
              <a:t>environment</a:t>
            </a:r>
            <a:r>
              <a:rPr lang="sk-SK" sz="2400" b="0" dirty="0"/>
              <a:t>, </a:t>
            </a:r>
            <a:r>
              <a:rPr lang="sk-SK" sz="2400" b="0" dirty="0" err="1"/>
              <a:t>leading</a:t>
            </a:r>
            <a:r>
              <a:rPr lang="sk-SK" sz="2400" b="0" dirty="0"/>
              <a:t> to </a:t>
            </a:r>
            <a:r>
              <a:rPr lang="sk-SK" sz="2400" b="0" dirty="0" err="1"/>
              <a:t>significant</a:t>
            </a:r>
            <a:r>
              <a:rPr lang="sk-SK" sz="2400" b="0" dirty="0"/>
              <a:t> and </a:t>
            </a:r>
            <a:r>
              <a:rPr lang="sk-SK" sz="2400" b="0" dirty="0" err="1"/>
              <a:t>lasting</a:t>
            </a:r>
            <a:r>
              <a:rPr lang="sk-SK" sz="2400" b="0" dirty="0"/>
              <a:t> </a:t>
            </a:r>
            <a:r>
              <a:rPr lang="sk-SK" sz="2400" b="0" dirty="0" err="1"/>
              <a:t>cognitive</a:t>
            </a:r>
            <a:r>
              <a:rPr lang="sk-SK" sz="2400" b="0" dirty="0"/>
              <a:t> and </a:t>
            </a:r>
            <a:r>
              <a:rPr lang="sk-SK" sz="2400" b="0" dirty="0" err="1"/>
              <a:t>social</a:t>
            </a:r>
            <a:r>
              <a:rPr lang="sk-SK" sz="2400" b="0" dirty="0"/>
              <a:t> </a:t>
            </a:r>
            <a:r>
              <a:rPr lang="sk-SK" sz="2400" b="0" dirty="0" err="1"/>
              <a:t>difficulties</a:t>
            </a:r>
            <a:r>
              <a:rPr lang="sk-SK" sz="2400" b="0" dirty="0"/>
              <a:t> </a:t>
            </a:r>
          </a:p>
        </p:txBody>
      </p:sp>
    </p:spTree>
    <p:extLst>
      <p:ext uri="{BB962C8B-B14F-4D97-AF65-F5344CB8AC3E}">
        <p14:creationId xmlns:p14="http://schemas.microsoft.com/office/powerpoint/2010/main" val="113944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16632"/>
            <a:ext cx="5791200" cy="975638"/>
          </a:xfrm>
        </p:spPr>
        <p:txBody>
          <a:bodyPr/>
          <a:lstStyle/>
          <a:p>
            <a:r>
              <a:rPr lang="sk-SK" b="0" dirty="0" err="1"/>
              <a:t>interventions</a:t>
            </a:r>
            <a:endParaRPr lang="sk-SK" b="0" dirty="0"/>
          </a:p>
        </p:txBody>
      </p:sp>
      <p:graphicFrame>
        <p:nvGraphicFramePr>
          <p:cNvPr id="4" name="Zástupný objekt pre obsah 3"/>
          <p:cNvGraphicFramePr>
            <a:graphicFrameLocks/>
          </p:cNvGraphicFramePr>
          <p:nvPr/>
        </p:nvGraphicFramePr>
        <p:xfrm>
          <a:off x="1964060" y="1196753"/>
          <a:ext cx="8280920" cy="5256585"/>
        </p:xfrm>
        <a:graphic>
          <a:graphicData uri="http://schemas.openxmlformats.org/drawingml/2006/table">
            <a:tbl>
              <a:tblPr firstRow="1" bandRow="1">
                <a:tableStyleId>{FABFCF23-3B69-468F-B69F-88F6DE6A72F2}</a:tableStyleId>
              </a:tblPr>
              <a:tblGrid>
                <a:gridCol w="2961532">
                  <a:extLst>
                    <a:ext uri="{9D8B030D-6E8A-4147-A177-3AD203B41FA5}">
                      <a16:colId xmlns:a16="http://schemas.microsoft.com/office/drawing/2014/main" val="20000"/>
                    </a:ext>
                  </a:extLst>
                </a:gridCol>
                <a:gridCol w="5319388">
                  <a:extLst>
                    <a:ext uri="{9D8B030D-6E8A-4147-A177-3AD203B41FA5}">
                      <a16:colId xmlns:a16="http://schemas.microsoft.com/office/drawing/2014/main" val="20001"/>
                    </a:ext>
                  </a:extLst>
                </a:gridCol>
              </a:tblGrid>
              <a:tr h="525704">
                <a:tc>
                  <a:txBody>
                    <a:bodyPr/>
                    <a:lstStyle/>
                    <a:p>
                      <a:pPr algn="ctr"/>
                      <a:r>
                        <a:rPr lang="sk-SK" dirty="0" err="1"/>
                        <a:t>What</a:t>
                      </a:r>
                      <a:r>
                        <a:rPr lang="sk-SK" dirty="0"/>
                        <a:t> </a:t>
                      </a:r>
                      <a:r>
                        <a:rPr lang="sk-SK" dirty="0" err="1"/>
                        <a:t>you</a:t>
                      </a:r>
                      <a:r>
                        <a:rPr lang="sk-SK" dirty="0"/>
                        <a:t> </a:t>
                      </a:r>
                      <a:r>
                        <a:rPr lang="sk-SK" dirty="0" err="1"/>
                        <a:t>should</a:t>
                      </a:r>
                      <a:r>
                        <a:rPr lang="sk-SK" baseline="0" dirty="0"/>
                        <a:t> do? </a:t>
                      </a:r>
                      <a:endParaRPr lang="sk-SK" dirty="0"/>
                    </a:p>
                  </a:txBody>
                  <a:tcPr/>
                </a:tc>
                <a:tc>
                  <a:txBody>
                    <a:bodyPr/>
                    <a:lstStyle/>
                    <a:p>
                      <a:pPr algn="ctr"/>
                      <a:r>
                        <a:rPr lang="sk-SK" dirty="0" err="1"/>
                        <a:t>How</a:t>
                      </a:r>
                      <a:r>
                        <a:rPr lang="sk-SK" dirty="0"/>
                        <a:t> to do </a:t>
                      </a:r>
                      <a:r>
                        <a:rPr lang="sk-SK" dirty="0" err="1"/>
                        <a:t>it</a:t>
                      </a:r>
                      <a:r>
                        <a:rPr lang="sk-SK" dirty="0"/>
                        <a:t>? </a:t>
                      </a:r>
                    </a:p>
                  </a:txBody>
                  <a:tcPr/>
                </a:tc>
                <a:extLst>
                  <a:ext uri="{0D108BD9-81ED-4DB2-BD59-A6C34878D82A}">
                    <a16:rowId xmlns:a16="http://schemas.microsoft.com/office/drawing/2014/main" val="10000"/>
                  </a:ext>
                </a:extLst>
              </a:tr>
              <a:tr h="1218096">
                <a:tc>
                  <a:txBody>
                    <a:bodyPr/>
                    <a:lstStyle/>
                    <a:p>
                      <a:pPr algn="ctr"/>
                      <a:r>
                        <a:rPr lang="sk-SK" b="1" dirty="0"/>
                        <a:t>1.</a:t>
                      </a:r>
                      <a:r>
                        <a:rPr lang="sk-SK" b="1" baseline="0" dirty="0"/>
                        <a:t> </a:t>
                      </a:r>
                      <a:r>
                        <a:rPr lang="sk-SK" b="1" baseline="0" dirty="0" err="1"/>
                        <a:t>Allow</a:t>
                      </a:r>
                      <a:r>
                        <a:rPr lang="sk-SK" b="1" baseline="0" dirty="0"/>
                        <a:t> </a:t>
                      </a:r>
                      <a:r>
                        <a:rPr lang="sk-SK" b="1" baseline="0" dirty="0" err="1"/>
                        <a:t>time</a:t>
                      </a:r>
                      <a:r>
                        <a:rPr lang="sk-SK" b="1" baseline="0" dirty="0"/>
                        <a:t> </a:t>
                      </a:r>
                      <a:endParaRPr lang="sk-SK"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800" dirty="0"/>
                        <a:t>-</a:t>
                      </a:r>
                      <a:r>
                        <a:rPr lang="sk-SK" sz="1800" dirty="0" err="1"/>
                        <a:t>kids</a:t>
                      </a:r>
                      <a:r>
                        <a:rPr lang="sk-SK" sz="1800" dirty="0"/>
                        <a:t> </a:t>
                      </a:r>
                      <a:r>
                        <a:rPr lang="sk-SK" sz="1800" dirty="0" err="1"/>
                        <a:t>with</a:t>
                      </a:r>
                      <a:r>
                        <a:rPr lang="sk-SK" sz="1800" dirty="0"/>
                        <a:t> </a:t>
                      </a:r>
                      <a:r>
                        <a:rPr lang="sk-SK" sz="1800" dirty="0" err="1"/>
                        <a:t>slow</a:t>
                      </a:r>
                      <a:r>
                        <a:rPr lang="sk-SK" sz="1800" dirty="0"/>
                        <a:t> </a:t>
                      </a:r>
                      <a:r>
                        <a:rPr lang="sk-SK" sz="1800" dirty="0" err="1"/>
                        <a:t>processing</a:t>
                      </a:r>
                      <a:r>
                        <a:rPr lang="sk-SK" sz="1800" dirty="0"/>
                        <a:t> </a:t>
                      </a:r>
                      <a:r>
                        <a:rPr lang="sk-SK" sz="1800" dirty="0" err="1"/>
                        <a:t>speed</a:t>
                      </a:r>
                      <a:r>
                        <a:rPr lang="sk-SK" sz="1800" dirty="0"/>
                        <a:t> are </a:t>
                      </a:r>
                      <a:r>
                        <a:rPr lang="sk-SK" sz="1800" dirty="0" err="1"/>
                        <a:t>not</a:t>
                      </a:r>
                      <a:r>
                        <a:rPr lang="sk-SK" sz="1800" dirty="0"/>
                        <a:t> lazy, </a:t>
                      </a:r>
                      <a:r>
                        <a:rPr lang="sk-SK" sz="1800" dirty="0" err="1"/>
                        <a:t>they</a:t>
                      </a:r>
                      <a:r>
                        <a:rPr lang="sk-SK" sz="1800" dirty="0"/>
                        <a:t> just </a:t>
                      </a:r>
                      <a:r>
                        <a:rPr lang="sk-SK" sz="1800" dirty="0" err="1"/>
                        <a:t>process</a:t>
                      </a:r>
                      <a:r>
                        <a:rPr lang="sk-SK" sz="1800" dirty="0"/>
                        <a:t> at a </a:t>
                      </a:r>
                      <a:r>
                        <a:rPr lang="sk-SK" sz="1800" dirty="0" err="1"/>
                        <a:t>slower</a:t>
                      </a:r>
                      <a:r>
                        <a:rPr lang="sk-SK" sz="1800" dirty="0"/>
                        <a:t> </a:t>
                      </a:r>
                      <a:r>
                        <a:rPr lang="sk-SK" sz="1800" dirty="0" err="1"/>
                        <a:t>pace</a:t>
                      </a:r>
                      <a:r>
                        <a:rPr lang="sk-SK" sz="1800" dirty="0"/>
                        <a:t>. </a:t>
                      </a:r>
                      <a:r>
                        <a:rPr lang="sk-SK" sz="1800" dirty="0" err="1"/>
                        <a:t>This</a:t>
                      </a:r>
                      <a:r>
                        <a:rPr lang="sk-SK" sz="1800" dirty="0"/>
                        <a:t> </a:t>
                      </a:r>
                      <a:r>
                        <a:rPr lang="sk-SK" sz="1800" dirty="0" err="1"/>
                        <a:t>means</a:t>
                      </a:r>
                      <a:r>
                        <a:rPr lang="sk-SK" sz="1800" dirty="0"/>
                        <a:t> </a:t>
                      </a:r>
                      <a:r>
                        <a:rPr lang="sk-SK" sz="1800" dirty="0" err="1"/>
                        <a:t>they</a:t>
                      </a:r>
                      <a:r>
                        <a:rPr lang="sk-SK" sz="1800" dirty="0"/>
                        <a:t> </a:t>
                      </a:r>
                      <a:r>
                        <a:rPr lang="sk-SK" sz="1800" dirty="0" err="1"/>
                        <a:t>need</a:t>
                      </a:r>
                      <a:r>
                        <a:rPr lang="sk-SK" sz="1800" dirty="0"/>
                        <a:t> more </a:t>
                      </a:r>
                      <a:r>
                        <a:rPr lang="sk-SK" sz="1800" dirty="0" err="1"/>
                        <a:t>time</a:t>
                      </a:r>
                      <a:r>
                        <a:rPr lang="sk-SK" sz="1800" dirty="0"/>
                        <a:t> to </a:t>
                      </a:r>
                      <a:r>
                        <a:rPr lang="sk-SK" sz="1800" dirty="0" err="1"/>
                        <a:t>understand</a:t>
                      </a:r>
                      <a:r>
                        <a:rPr lang="sk-SK" sz="1800" dirty="0"/>
                        <a:t> </a:t>
                      </a:r>
                      <a:r>
                        <a:rPr lang="sk-SK" sz="1800" dirty="0" err="1"/>
                        <a:t>lessons</a:t>
                      </a:r>
                      <a:r>
                        <a:rPr lang="sk-SK" sz="1800" dirty="0"/>
                        <a:t>, </a:t>
                      </a:r>
                      <a:r>
                        <a:rPr lang="sk-SK" sz="1800" dirty="0" err="1"/>
                        <a:t>take</a:t>
                      </a:r>
                      <a:r>
                        <a:rPr lang="sk-SK" sz="1800" dirty="0"/>
                        <a:t> </a:t>
                      </a:r>
                      <a:r>
                        <a:rPr lang="sk-SK" sz="1800" dirty="0" err="1"/>
                        <a:t>quizzes</a:t>
                      </a:r>
                      <a:r>
                        <a:rPr lang="sk-SK" sz="1800" dirty="0"/>
                        <a:t> and </a:t>
                      </a:r>
                      <a:r>
                        <a:rPr lang="sk-SK" sz="1800" dirty="0" err="1"/>
                        <a:t>complete</a:t>
                      </a:r>
                      <a:r>
                        <a:rPr lang="sk-SK" sz="1800" dirty="0"/>
                        <a:t> </a:t>
                      </a:r>
                      <a:r>
                        <a:rPr lang="sk-SK" sz="1800" dirty="0" err="1"/>
                        <a:t>tasks</a:t>
                      </a:r>
                      <a:r>
                        <a:rPr lang="sk-SK" sz="1800" dirty="0"/>
                        <a:t>. </a:t>
                      </a:r>
                    </a:p>
                  </a:txBody>
                  <a:tcPr/>
                </a:tc>
                <a:extLst>
                  <a:ext uri="{0D108BD9-81ED-4DB2-BD59-A6C34878D82A}">
                    <a16:rowId xmlns:a16="http://schemas.microsoft.com/office/drawing/2014/main" val="10001"/>
                  </a:ext>
                </a:extLst>
              </a:tr>
              <a:tr h="1006536">
                <a:tc>
                  <a:txBody>
                    <a:bodyPr/>
                    <a:lstStyle/>
                    <a:p>
                      <a:pPr algn="ctr"/>
                      <a:r>
                        <a:rPr lang="sk-SK" b="1" dirty="0"/>
                        <a:t>2. </a:t>
                      </a:r>
                      <a:r>
                        <a:rPr lang="sk-SK" b="1" dirty="0" err="1"/>
                        <a:t>Give</a:t>
                      </a:r>
                      <a:r>
                        <a:rPr lang="sk-SK" b="1" dirty="0"/>
                        <a:t> </a:t>
                      </a:r>
                      <a:r>
                        <a:rPr lang="sk-SK" b="1" dirty="0" err="1"/>
                        <a:t>verbal</a:t>
                      </a:r>
                      <a:r>
                        <a:rPr lang="sk-SK" b="1" dirty="0"/>
                        <a:t> and </a:t>
                      </a:r>
                      <a:r>
                        <a:rPr lang="sk-SK" b="1" dirty="0" err="1"/>
                        <a:t>written</a:t>
                      </a:r>
                      <a:r>
                        <a:rPr lang="sk-SK" b="1" dirty="0"/>
                        <a:t> </a:t>
                      </a:r>
                      <a:r>
                        <a:rPr lang="sk-SK" b="1" dirty="0" err="1"/>
                        <a:t>instructions</a:t>
                      </a:r>
                      <a:r>
                        <a:rPr lang="sk-SK" b="1" dirty="0"/>
                        <a:t> as </a:t>
                      </a:r>
                      <a:r>
                        <a:rPr lang="sk-SK" b="1" dirty="0" err="1"/>
                        <a:t>well</a:t>
                      </a:r>
                      <a:endParaRPr lang="sk-SK"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800" dirty="0"/>
                        <a:t>-</a:t>
                      </a:r>
                      <a:r>
                        <a:rPr lang="sk-SK" sz="1800" dirty="0" err="1"/>
                        <a:t>make</a:t>
                      </a:r>
                      <a:r>
                        <a:rPr lang="sk-SK" sz="1800" dirty="0"/>
                        <a:t> </a:t>
                      </a:r>
                      <a:r>
                        <a:rPr lang="sk-SK" sz="1800" dirty="0" err="1"/>
                        <a:t>sure</a:t>
                      </a:r>
                      <a:r>
                        <a:rPr lang="sk-SK" sz="1800" dirty="0"/>
                        <a:t> </a:t>
                      </a:r>
                      <a:r>
                        <a:rPr lang="sk-SK" sz="1800" dirty="0" err="1"/>
                        <a:t>that</a:t>
                      </a:r>
                      <a:r>
                        <a:rPr lang="sk-SK" sz="1800" dirty="0"/>
                        <a:t> </a:t>
                      </a:r>
                      <a:r>
                        <a:rPr lang="sk-SK" sz="1800" dirty="0" err="1"/>
                        <a:t>the</a:t>
                      </a:r>
                      <a:r>
                        <a:rPr lang="sk-SK" sz="1800" dirty="0"/>
                        <a:t> </a:t>
                      </a:r>
                      <a:r>
                        <a:rPr lang="sk-SK" sz="1800" dirty="0" err="1"/>
                        <a:t>student</a:t>
                      </a:r>
                      <a:r>
                        <a:rPr lang="sk-SK" sz="1800" dirty="0"/>
                        <a:t> has </a:t>
                      </a:r>
                      <a:r>
                        <a:rPr lang="sk-SK" sz="1800" dirty="0" err="1"/>
                        <a:t>understood</a:t>
                      </a:r>
                      <a:r>
                        <a:rPr lang="sk-SK" sz="1800" dirty="0"/>
                        <a:t> </a:t>
                      </a:r>
                      <a:r>
                        <a:rPr lang="sk-SK" sz="1800" dirty="0" err="1"/>
                        <a:t>the</a:t>
                      </a:r>
                      <a:r>
                        <a:rPr lang="sk-SK" sz="1800" dirty="0"/>
                        <a:t> </a:t>
                      </a:r>
                      <a:r>
                        <a:rPr lang="sk-SK" sz="1800" dirty="0" err="1"/>
                        <a:t>assignment</a:t>
                      </a:r>
                      <a:r>
                        <a:rPr lang="sk-SK" sz="1800" dirty="0"/>
                        <a:t>. </a:t>
                      </a:r>
                      <a:r>
                        <a:rPr lang="sk-SK" sz="1800" dirty="0" err="1"/>
                        <a:t>If</a:t>
                      </a:r>
                      <a:r>
                        <a:rPr lang="sk-SK" sz="1800" dirty="0"/>
                        <a:t> </a:t>
                      </a:r>
                      <a:r>
                        <a:rPr lang="sk-SK" sz="1800" dirty="0" err="1"/>
                        <a:t>multiple</a:t>
                      </a:r>
                      <a:r>
                        <a:rPr lang="sk-SK" sz="1800" dirty="0"/>
                        <a:t> </a:t>
                      </a:r>
                      <a:r>
                        <a:rPr lang="sk-SK" sz="1800" dirty="0" err="1"/>
                        <a:t>repetition</a:t>
                      </a:r>
                      <a:r>
                        <a:rPr lang="sk-SK" sz="1800" dirty="0"/>
                        <a:t> of </a:t>
                      </a:r>
                      <a:r>
                        <a:rPr lang="sk-SK" sz="1800" dirty="0" err="1"/>
                        <a:t>instructions</a:t>
                      </a:r>
                      <a:r>
                        <a:rPr lang="sk-SK" sz="1800" dirty="0"/>
                        <a:t> are </a:t>
                      </a:r>
                      <a:r>
                        <a:rPr lang="sk-SK" sz="1800" dirty="0" err="1"/>
                        <a:t>needed</a:t>
                      </a:r>
                      <a:r>
                        <a:rPr lang="sk-SK" sz="1800" dirty="0"/>
                        <a:t>, </a:t>
                      </a:r>
                      <a:r>
                        <a:rPr lang="sk-SK" sz="1800" dirty="0" err="1"/>
                        <a:t>you</a:t>
                      </a:r>
                      <a:r>
                        <a:rPr lang="sk-SK" sz="1800" dirty="0"/>
                        <a:t> </a:t>
                      </a:r>
                      <a:r>
                        <a:rPr lang="sk-SK" sz="1800" dirty="0" err="1"/>
                        <a:t>should</a:t>
                      </a:r>
                      <a:r>
                        <a:rPr lang="sk-SK" sz="1800" dirty="0"/>
                        <a:t> </a:t>
                      </a:r>
                      <a:r>
                        <a:rPr lang="sk-SK" sz="1800" dirty="0" err="1"/>
                        <a:t>stay</a:t>
                      </a:r>
                      <a:r>
                        <a:rPr lang="sk-SK" sz="1800" dirty="0"/>
                        <a:t> </a:t>
                      </a:r>
                      <a:r>
                        <a:rPr lang="sk-SK" sz="1800" dirty="0" err="1"/>
                        <a:t>calm</a:t>
                      </a:r>
                      <a:r>
                        <a:rPr lang="sk-SK" sz="1800" dirty="0"/>
                        <a:t>. </a:t>
                      </a:r>
                    </a:p>
                  </a:txBody>
                  <a:tcPr/>
                </a:tc>
                <a:extLst>
                  <a:ext uri="{0D108BD9-81ED-4DB2-BD59-A6C34878D82A}">
                    <a16:rowId xmlns:a16="http://schemas.microsoft.com/office/drawing/2014/main" val="10002"/>
                  </a:ext>
                </a:extLst>
              </a:tr>
              <a:tr h="895791">
                <a:tc>
                  <a:txBody>
                    <a:bodyPr/>
                    <a:lstStyle/>
                    <a:p>
                      <a:pPr algn="ctr"/>
                      <a:r>
                        <a:rPr lang="pl-PL" sz="1800" b="1" i="1" kern="1200" dirty="0">
                          <a:solidFill>
                            <a:schemeClr val="dk1"/>
                          </a:solidFill>
                          <a:effectLst/>
                          <a:latin typeface="+mn-lt"/>
                          <a:ea typeface="+mn-ea"/>
                          <a:cs typeface="+mn-cs"/>
                        </a:rPr>
                        <a:t>3. Talk to </a:t>
                      </a:r>
                      <a:r>
                        <a:rPr lang="pl-PL" sz="1800" b="1" i="1" kern="1200" dirty="0" err="1">
                          <a:solidFill>
                            <a:schemeClr val="dk1"/>
                          </a:solidFill>
                          <a:effectLst/>
                          <a:latin typeface="+mn-lt"/>
                          <a:ea typeface="+mn-ea"/>
                          <a:cs typeface="+mn-cs"/>
                        </a:rPr>
                        <a:t>them</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ask</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if</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they</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need</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help</a:t>
                      </a:r>
                      <a:r>
                        <a:rPr lang="sk-SK" dirty="0">
                          <a:effectLst/>
                        </a:rPr>
                        <a:t> </a:t>
                      </a:r>
                      <a:endParaRPr lang="sk-SK" b="1" dirty="0"/>
                    </a:p>
                  </a:txBody>
                  <a:tcPr/>
                </a:tc>
                <a:tc>
                  <a:txBody>
                    <a:bodyPr/>
                    <a:lstStyle/>
                    <a:p>
                      <a:r>
                        <a:rPr lang="pl-PL" sz="1800" kern="1200" dirty="0">
                          <a:solidFill>
                            <a:schemeClr val="dk1"/>
                          </a:solidFill>
                          <a:effectLst/>
                          <a:latin typeface="+mn-lt"/>
                          <a:ea typeface="+mn-ea"/>
                          <a:cs typeface="+mn-cs"/>
                        </a:rPr>
                        <a:t>-</a:t>
                      </a:r>
                      <a:r>
                        <a:rPr lang="pl-PL" sz="1800" kern="1200" dirty="0" err="1">
                          <a:solidFill>
                            <a:schemeClr val="dk1"/>
                          </a:solidFill>
                          <a:effectLst/>
                          <a:latin typeface="+mn-lt"/>
                          <a:ea typeface="+mn-ea"/>
                          <a:cs typeface="+mn-cs"/>
                        </a:rPr>
                        <a:t>ask</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if</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you</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can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help</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them</a:t>
                      </a:r>
                      <a:r>
                        <a:rPr lang="pl-PL" sz="1800" kern="1200" baseline="0" dirty="0">
                          <a:solidFill>
                            <a:schemeClr val="dk1"/>
                          </a:solidFill>
                          <a:effectLst/>
                          <a:latin typeface="+mn-lt"/>
                          <a:ea typeface="+mn-ea"/>
                          <a:cs typeface="+mn-cs"/>
                        </a:rPr>
                        <a:t> to</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get</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started</a:t>
                      </a:r>
                      <a:r>
                        <a:rPr lang="pl-PL" sz="1800" kern="1200" dirty="0">
                          <a:solidFill>
                            <a:schemeClr val="dk1"/>
                          </a:solidFill>
                          <a:effectLst/>
                          <a:latin typeface="+mn-lt"/>
                          <a:ea typeface="+mn-ea"/>
                          <a:cs typeface="+mn-cs"/>
                        </a:rPr>
                        <a:t> (but not do the </a:t>
                      </a:r>
                      <a:r>
                        <a:rPr lang="pl-PL" sz="1800" kern="1200" dirty="0" err="1">
                          <a:solidFill>
                            <a:schemeClr val="dk1"/>
                          </a:solidFill>
                          <a:effectLst/>
                          <a:latin typeface="+mn-lt"/>
                          <a:ea typeface="+mn-ea"/>
                          <a:cs typeface="+mn-cs"/>
                        </a:rPr>
                        <a:t>work</a:t>
                      </a:r>
                      <a:r>
                        <a:rPr lang="pl-PL" sz="1800" kern="1200" dirty="0">
                          <a:solidFill>
                            <a:schemeClr val="dk1"/>
                          </a:solidFill>
                          <a:effectLst/>
                          <a:latin typeface="+mn-lt"/>
                          <a:ea typeface="+mn-ea"/>
                          <a:cs typeface="+mn-cs"/>
                        </a:rPr>
                        <a:t> for </a:t>
                      </a:r>
                      <a:r>
                        <a:rPr lang="pl-PL" sz="1800" kern="1200" dirty="0" err="1">
                          <a:solidFill>
                            <a:schemeClr val="dk1"/>
                          </a:solidFill>
                          <a:effectLst/>
                          <a:latin typeface="+mn-lt"/>
                          <a:ea typeface="+mn-ea"/>
                          <a:cs typeface="+mn-cs"/>
                        </a:rPr>
                        <a:t>them</a:t>
                      </a:r>
                      <a:r>
                        <a:rPr lang="pl-PL" sz="1800" kern="1200" dirty="0">
                          <a:solidFill>
                            <a:schemeClr val="dk1"/>
                          </a:solidFill>
                          <a:effectLst/>
                          <a:latin typeface="+mn-lt"/>
                          <a:ea typeface="+mn-ea"/>
                          <a:cs typeface="+mn-cs"/>
                        </a:rPr>
                        <a:t>!). </a:t>
                      </a:r>
                      <a:endParaRPr lang="sk-SK" sz="1800" dirty="0"/>
                    </a:p>
                  </a:txBody>
                  <a:tcPr/>
                </a:tc>
                <a:extLst>
                  <a:ext uri="{0D108BD9-81ED-4DB2-BD59-A6C34878D82A}">
                    <a16:rowId xmlns:a16="http://schemas.microsoft.com/office/drawing/2014/main" val="10003"/>
                  </a:ext>
                </a:extLst>
              </a:tr>
              <a:tr h="161045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k-SK" b="1" dirty="0"/>
                        <a:t>4. </a:t>
                      </a:r>
                      <a:r>
                        <a:rPr lang="pl-PL" sz="1800" b="1" i="1" kern="1200" dirty="0" err="1">
                          <a:solidFill>
                            <a:schemeClr val="dk1"/>
                          </a:solidFill>
                          <a:effectLst/>
                          <a:latin typeface="+mn-lt"/>
                          <a:ea typeface="+mn-ea"/>
                          <a:cs typeface="+mn-cs"/>
                        </a:rPr>
                        <a:t>Give</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grades</a:t>
                      </a:r>
                      <a:r>
                        <a:rPr lang="pl-PL" sz="1800" b="1" i="1" kern="1200" dirty="0">
                          <a:solidFill>
                            <a:schemeClr val="dk1"/>
                          </a:solidFill>
                          <a:effectLst/>
                          <a:latin typeface="+mn-lt"/>
                          <a:ea typeface="+mn-ea"/>
                          <a:cs typeface="+mn-cs"/>
                        </a:rPr>
                        <a:t> for </a:t>
                      </a:r>
                      <a:r>
                        <a:rPr lang="pl-PL" sz="1800" b="1" i="1" kern="1200" dirty="0" err="1">
                          <a:solidFill>
                            <a:schemeClr val="dk1"/>
                          </a:solidFill>
                          <a:effectLst/>
                          <a:latin typeface="+mn-lt"/>
                          <a:ea typeface="+mn-ea"/>
                          <a:cs typeface="+mn-cs"/>
                        </a:rPr>
                        <a:t>knowledge</a:t>
                      </a:r>
                      <a:r>
                        <a:rPr lang="pl-PL" sz="1800" b="1" i="1" kern="1200" dirty="0">
                          <a:solidFill>
                            <a:schemeClr val="dk1"/>
                          </a:solidFill>
                          <a:effectLst/>
                          <a:latin typeface="+mn-lt"/>
                          <a:ea typeface="+mn-ea"/>
                          <a:cs typeface="+mn-cs"/>
                        </a:rPr>
                        <a:t> not performance</a:t>
                      </a:r>
                      <a:r>
                        <a:rPr lang="sk-SK" dirty="0">
                          <a:effectLst/>
                        </a:rPr>
                        <a:t> </a:t>
                      </a:r>
                      <a:endParaRPr lang="sk-SK" b="1" dirty="0"/>
                    </a:p>
                  </a:txBody>
                  <a:tcPr/>
                </a:tc>
                <a:tc>
                  <a:txBody>
                    <a:bodyPr/>
                    <a:lstStyle/>
                    <a:p>
                      <a:r>
                        <a:rPr lang="sk-SK" sz="1800" dirty="0"/>
                        <a:t>-</a:t>
                      </a:r>
                      <a:r>
                        <a:rPr lang="pl-PL" sz="1800" kern="1200" dirty="0">
                          <a:solidFill>
                            <a:schemeClr val="dk1"/>
                          </a:solidFill>
                          <a:effectLst/>
                          <a:latin typeface="+mn-lt"/>
                          <a:ea typeface="+mn-ea"/>
                          <a:cs typeface="+mn-cs"/>
                        </a:rPr>
                        <a:t>A </a:t>
                      </a:r>
                      <a:r>
                        <a:rPr lang="pl-PL" sz="1800" kern="1200" dirty="0" err="1">
                          <a:solidFill>
                            <a:schemeClr val="dk1"/>
                          </a:solidFill>
                          <a:effectLst/>
                          <a:latin typeface="+mn-lt"/>
                          <a:ea typeface="+mn-ea"/>
                          <a:cs typeface="+mn-cs"/>
                        </a:rPr>
                        <a:t>child</a:t>
                      </a:r>
                      <a:r>
                        <a:rPr lang="pl-PL" sz="1800" kern="1200" dirty="0">
                          <a:solidFill>
                            <a:schemeClr val="dk1"/>
                          </a:solidFill>
                          <a:effectLst/>
                          <a:latin typeface="+mn-lt"/>
                          <a:ea typeface="+mn-ea"/>
                          <a:cs typeface="+mn-cs"/>
                        </a:rPr>
                        <a:t> with </a:t>
                      </a:r>
                      <a:r>
                        <a:rPr lang="pl-PL" sz="1800" kern="1200" dirty="0" err="1">
                          <a:solidFill>
                            <a:schemeClr val="dk1"/>
                          </a:solidFill>
                          <a:effectLst/>
                          <a:latin typeface="+mn-lt"/>
                          <a:ea typeface="+mn-ea"/>
                          <a:cs typeface="+mn-cs"/>
                        </a:rPr>
                        <a:t>slow</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processing</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speed</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may</a:t>
                      </a:r>
                      <a:r>
                        <a:rPr lang="pl-PL" sz="1800" kern="1200" dirty="0">
                          <a:solidFill>
                            <a:schemeClr val="dk1"/>
                          </a:solidFill>
                          <a:effectLst/>
                          <a:latin typeface="+mn-lt"/>
                          <a:ea typeface="+mn-ea"/>
                          <a:cs typeface="+mn-cs"/>
                        </a:rPr>
                        <a:t> not be </a:t>
                      </a:r>
                      <a:r>
                        <a:rPr lang="pl-PL" sz="1800" kern="1200" dirty="0" err="1">
                          <a:solidFill>
                            <a:schemeClr val="dk1"/>
                          </a:solidFill>
                          <a:effectLst/>
                          <a:latin typeface="+mn-lt"/>
                          <a:ea typeface="+mn-ea"/>
                          <a:cs typeface="+mn-cs"/>
                        </a:rPr>
                        <a:t>able</a:t>
                      </a:r>
                      <a:r>
                        <a:rPr lang="pl-PL" sz="1800" kern="1200" dirty="0">
                          <a:solidFill>
                            <a:schemeClr val="dk1"/>
                          </a:solidFill>
                          <a:effectLst/>
                          <a:latin typeface="+mn-lt"/>
                          <a:ea typeface="+mn-ea"/>
                          <a:cs typeface="+mn-cs"/>
                        </a:rPr>
                        <a:t> to </a:t>
                      </a:r>
                      <a:r>
                        <a:rPr lang="pl-PL" sz="1800" kern="1200" dirty="0" err="1">
                          <a:solidFill>
                            <a:schemeClr val="dk1"/>
                          </a:solidFill>
                          <a:effectLst/>
                          <a:latin typeface="+mn-lt"/>
                          <a:ea typeface="+mn-ea"/>
                          <a:cs typeface="+mn-cs"/>
                        </a:rPr>
                        <a:t>complete</a:t>
                      </a:r>
                      <a:r>
                        <a:rPr lang="pl-PL" sz="1800" kern="1200" dirty="0">
                          <a:solidFill>
                            <a:schemeClr val="dk1"/>
                          </a:solidFill>
                          <a:effectLst/>
                          <a:latin typeface="+mn-lt"/>
                          <a:ea typeface="+mn-ea"/>
                          <a:cs typeface="+mn-cs"/>
                        </a:rPr>
                        <a:t> the same </a:t>
                      </a:r>
                      <a:r>
                        <a:rPr lang="pl-PL" sz="1800" kern="1200" dirty="0" err="1">
                          <a:solidFill>
                            <a:schemeClr val="dk1"/>
                          </a:solidFill>
                          <a:effectLst/>
                          <a:latin typeface="+mn-lt"/>
                          <a:ea typeface="+mn-ea"/>
                          <a:cs typeface="+mn-cs"/>
                        </a:rPr>
                        <a:t>amount</a:t>
                      </a:r>
                      <a:r>
                        <a:rPr lang="pl-PL" sz="1800" kern="1200" dirty="0">
                          <a:solidFill>
                            <a:schemeClr val="dk1"/>
                          </a:solidFill>
                          <a:effectLst/>
                          <a:latin typeface="+mn-lt"/>
                          <a:ea typeface="+mn-ea"/>
                          <a:cs typeface="+mn-cs"/>
                        </a:rPr>
                        <a:t> of </a:t>
                      </a:r>
                      <a:r>
                        <a:rPr lang="pl-PL" sz="1800" kern="1200" dirty="0" err="1">
                          <a:solidFill>
                            <a:schemeClr val="dk1"/>
                          </a:solidFill>
                          <a:effectLst/>
                          <a:latin typeface="+mn-lt"/>
                          <a:ea typeface="+mn-ea"/>
                          <a:cs typeface="+mn-cs"/>
                        </a:rPr>
                        <a:t>work</a:t>
                      </a:r>
                      <a:r>
                        <a:rPr lang="pl-PL" sz="1800" kern="1200" dirty="0">
                          <a:solidFill>
                            <a:schemeClr val="dk1"/>
                          </a:solidFill>
                          <a:effectLst/>
                          <a:latin typeface="+mn-lt"/>
                          <a:ea typeface="+mn-ea"/>
                          <a:cs typeface="+mn-cs"/>
                        </a:rPr>
                        <a:t> as </a:t>
                      </a:r>
                      <a:r>
                        <a:rPr lang="pl-PL" sz="1800" kern="1200" dirty="0" err="1">
                          <a:solidFill>
                            <a:schemeClr val="dk1"/>
                          </a:solidFill>
                          <a:effectLst/>
                          <a:latin typeface="+mn-lt"/>
                          <a:ea typeface="+mn-ea"/>
                          <a:cs typeface="+mn-cs"/>
                        </a:rPr>
                        <a:t>his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or</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hers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peers</a:t>
                      </a:r>
                      <a:r>
                        <a:rPr lang="pl-PL" sz="1800" kern="1200" dirty="0">
                          <a:solidFill>
                            <a:schemeClr val="dk1"/>
                          </a:solidFill>
                          <a:effectLst/>
                          <a:latin typeface="+mn-lt"/>
                          <a:ea typeface="+mn-ea"/>
                          <a:cs typeface="+mn-cs"/>
                        </a:rPr>
                        <a:t>.</a:t>
                      </a:r>
                      <a:r>
                        <a:rPr lang="pl-PL" sz="1800" kern="1200" baseline="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That’s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why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it’s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important</a:t>
                      </a:r>
                      <a:r>
                        <a:rPr lang="pl-PL" sz="1800" kern="1200" dirty="0">
                          <a:solidFill>
                            <a:schemeClr val="dk1"/>
                          </a:solidFill>
                          <a:effectLst/>
                          <a:latin typeface="+mn-lt"/>
                          <a:ea typeface="+mn-ea"/>
                          <a:cs typeface="+mn-cs"/>
                        </a:rPr>
                        <a:t> to </a:t>
                      </a:r>
                      <a:r>
                        <a:rPr lang="pl-PL" sz="1800" kern="1200" dirty="0" err="1">
                          <a:solidFill>
                            <a:schemeClr val="dk1"/>
                          </a:solidFill>
                          <a:effectLst/>
                          <a:latin typeface="+mn-lt"/>
                          <a:ea typeface="+mn-ea"/>
                          <a:cs typeface="+mn-cs"/>
                        </a:rPr>
                        <a:t>evaluate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him</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based</a:t>
                      </a:r>
                      <a:r>
                        <a:rPr lang="pl-PL" sz="1800" kern="1200" dirty="0">
                          <a:solidFill>
                            <a:schemeClr val="dk1"/>
                          </a:solidFill>
                          <a:effectLst/>
                          <a:latin typeface="+mn-lt"/>
                          <a:ea typeface="+mn-ea"/>
                          <a:cs typeface="+mn-cs"/>
                        </a:rPr>
                        <a:t> on </a:t>
                      </a:r>
                      <a:r>
                        <a:rPr lang="pl-PL" sz="1800" kern="1200" dirty="0" err="1">
                          <a:solidFill>
                            <a:schemeClr val="dk1"/>
                          </a:solidFill>
                          <a:effectLst/>
                          <a:latin typeface="+mn-lt"/>
                          <a:ea typeface="+mn-ea"/>
                          <a:cs typeface="+mn-cs"/>
                        </a:rPr>
                        <a:t>what</a:t>
                      </a:r>
                      <a:r>
                        <a:rPr lang="pl-PL" sz="1800" kern="1200" dirty="0">
                          <a:solidFill>
                            <a:schemeClr val="dk1"/>
                          </a:solidFill>
                          <a:effectLst/>
                          <a:latin typeface="+mn-lt"/>
                          <a:ea typeface="+mn-ea"/>
                          <a:cs typeface="+mn-cs"/>
                        </a:rPr>
                        <a:t> he/</a:t>
                      </a:r>
                      <a:r>
                        <a:rPr lang="pl-PL" sz="1800" kern="1200" dirty="0" err="1">
                          <a:solidFill>
                            <a:schemeClr val="dk1"/>
                          </a:solidFill>
                          <a:effectLst/>
                          <a:latin typeface="+mn-lt"/>
                          <a:ea typeface="+mn-ea"/>
                          <a:cs typeface="+mn-cs"/>
                        </a:rPr>
                        <a:t>she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has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learned</a:t>
                      </a:r>
                      <a:r>
                        <a:rPr lang="pl-PL" sz="1800" kern="1200" dirty="0">
                          <a:solidFill>
                            <a:schemeClr val="dk1"/>
                          </a:solidFill>
                          <a:effectLst/>
                          <a:latin typeface="+mn-lt"/>
                          <a:ea typeface="+mn-ea"/>
                          <a:cs typeface="+mn-cs"/>
                        </a:rPr>
                        <a:t> vs. </a:t>
                      </a:r>
                      <a:r>
                        <a:rPr lang="pl-PL" sz="1800" kern="1200" dirty="0" err="1">
                          <a:solidFill>
                            <a:schemeClr val="dk1"/>
                          </a:solidFill>
                          <a:effectLst/>
                          <a:latin typeface="+mn-lt"/>
                          <a:ea typeface="+mn-ea"/>
                          <a:cs typeface="+mn-cs"/>
                        </a:rPr>
                        <a:t>how</a:t>
                      </a:r>
                      <a:r>
                        <a:rPr lang="pl-PL" sz="1800" kern="1200" dirty="0">
                          <a:solidFill>
                            <a:schemeClr val="dk1"/>
                          </a:solidFill>
                          <a:effectLst/>
                          <a:latin typeface="+mn-lt"/>
                          <a:ea typeface="+mn-ea"/>
                          <a:cs typeface="+mn-cs"/>
                        </a:rPr>
                        <a:t> much he </a:t>
                      </a:r>
                      <a:r>
                        <a:rPr lang="pl-PL" sz="1800" kern="1200" dirty="0" err="1">
                          <a:solidFill>
                            <a:schemeClr val="dk1"/>
                          </a:solidFill>
                          <a:effectLst/>
                          <a:latin typeface="+mn-lt"/>
                          <a:ea typeface="+mn-ea"/>
                          <a:cs typeface="+mn-cs"/>
                        </a:rPr>
                        <a:t>can</a:t>
                      </a:r>
                      <a:r>
                        <a:rPr lang="pl-PL" sz="1800" kern="1200" dirty="0">
                          <a:solidFill>
                            <a:schemeClr val="dk1"/>
                          </a:solidFill>
                          <a:effectLst/>
                          <a:latin typeface="+mn-lt"/>
                          <a:ea typeface="+mn-ea"/>
                          <a:cs typeface="+mn-cs"/>
                        </a:rPr>
                        <a:t> do.</a:t>
                      </a:r>
                      <a:r>
                        <a:rPr lang="sk-SK" dirty="0">
                          <a:effectLst/>
                        </a:rPr>
                        <a:t> </a:t>
                      </a:r>
                      <a:endParaRPr lang="sk-SK" sz="18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816326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9536" y="476672"/>
            <a:ext cx="5791200" cy="687606"/>
          </a:xfrm>
        </p:spPr>
        <p:txBody>
          <a:bodyPr/>
          <a:lstStyle/>
          <a:p>
            <a:r>
              <a:rPr lang="sk-SK" b="0" dirty="0" err="1"/>
              <a:t>interventions</a:t>
            </a:r>
            <a:endParaRPr lang="sk-SK" b="0" dirty="0"/>
          </a:p>
        </p:txBody>
      </p:sp>
      <p:graphicFrame>
        <p:nvGraphicFramePr>
          <p:cNvPr id="4" name="Zástupný objekt pre obsah 3"/>
          <p:cNvGraphicFramePr>
            <a:graphicFrameLocks/>
          </p:cNvGraphicFramePr>
          <p:nvPr/>
        </p:nvGraphicFramePr>
        <p:xfrm>
          <a:off x="1919536" y="1484784"/>
          <a:ext cx="8380412" cy="4669880"/>
        </p:xfrm>
        <a:graphic>
          <a:graphicData uri="http://schemas.openxmlformats.org/drawingml/2006/table">
            <a:tbl>
              <a:tblPr firstRow="1" bandRow="1">
                <a:tableStyleId>{FABFCF23-3B69-468F-B69F-88F6DE6A72F2}</a:tableStyleId>
              </a:tblPr>
              <a:tblGrid>
                <a:gridCol w="2691780">
                  <a:extLst>
                    <a:ext uri="{9D8B030D-6E8A-4147-A177-3AD203B41FA5}">
                      <a16:colId xmlns:a16="http://schemas.microsoft.com/office/drawing/2014/main" val="20000"/>
                    </a:ext>
                  </a:extLst>
                </a:gridCol>
                <a:gridCol w="5688632">
                  <a:extLst>
                    <a:ext uri="{9D8B030D-6E8A-4147-A177-3AD203B41FA5}">
                      <a16:colId xmlns:a16="http://schemas.microsoft.com/office/drawing/2014/main" val="20001"/>
                    </a:ext>
                  </a:extLst>
                </a:gridCol>
              </a:tblGrid>
              <a:tr h="525704">
                <a:tc>
                  <a:txBody>
                    <a:bodyPr/>
                    <a:lstStyle/>
                    <a:p>
                      <a:pPr algn="ctr"/>
                      <a:r>
                        <a:rPr lang="sk-SK" dirty="0" err="1"/>
                        <a:t>What</a:t>
                      </a:r>
                      <a:r>
                        <a:rPr lang="sk-SK" dirty="0"/>
                        <a:t> </a:t>
                      </a:r>
                      <a:r>
                        <a:rPr lang="sk-SK" dirty="0" err="1"/>
                        <a:t>you</a:t>
                      </a:r>
                      <a:r>
                        <a:rPr lang="sk-SK" dirty="0"/>
                        <a:t> </a:t>
                      </a:r>
                      <a:r>
                        <a:rPr lang="sk-SK" dirty="0" err="1"/>
                        <a:t>should</a:t>
                      </a:r>
                      <a:r>
                        <a:rPr lang="sk-SK" baseline="0" dirty="0"/>
                        <a:t> do? </a:t>
                      </a:r>
                      <a:endParaRPr lang="sk-SK" dirty="0"/>
                    </a:p>
                  </a:txBody>
                  <a:tcPr/>
                </a:tc>
                <a:tc>
                  <a:txBody>
                    <a:bodyPr/>
                    <a:lstStyle/>
                    <a:p>
                      <a:pPr algn="ctr"/>
                      <a:r>
                        <a:rPr lang="sk-SK" dirty="0" err="1"/>
                        <a:t>How</a:t>
                      </a:r>
                      <a:r>
                        <a:rPr lang="sk-SK" dirty="0"/>
                        <a:t> to do </a:t>
                      </a:r>
                      <a:r>
                        <a:rPr lang="sk-SK" dirty="0" err="1"/>
                        <a:t>it</a:t>
                      </a:r>
                      <a:r>
                        <a:rPr lang="sk-SK" dirty="0"/>
                        <a:t>? </a:t>
                      </a:r>
                    </a:p>
                  </a:txBody>
                  <a:tcPr/>
                </a:tc>
                <a:extLst>
                  <a:ext uri="{0D108BD9-81ED-4DB2-BD59-A6C34878D82A}">
                    <a16:rowId xmlns:a16="http://schemas.microsoft.com/office/drawing/2014/main" val="10000"/>
                  </a:ext>
                </a:extLst>
              </a:tr>
              <a:tr h="1218096">
                <a:tc>
                  <a:txBody>
                    <a:bodyPr/>
                    <a:lstStyle/>
                    <a:p>
                      <a:pPr algn="ctr"/>
                      <a:r>
                        <a:rPr lang="sk-SK" b="1" dirty="0"/>
                        <a:t>5.</a:t>
                      </a:r>
                      <a:r>
                        <a:rPr lang="sk-SK" b="1" baseline="0" dirty="0"/>
                        <a:t> </a:t>
                      </a:r>
                      <a:r>
                        <a:rPr lang="pl-PL" sz="1800" b="1" i="1" kern="1200" dirty="0">
                          <a:solidFill>
                            <a:schemeClr val="dk1"/>
                          </a:solidFill>
                          <a:effectLst/>
                          <a:latin typeface="+mn-lt"/>
                          <a:ea typeface="+mn-ea"/>
                          <a:cs typeface="+mn-cs"/>
                        </a:rPr>
                        <a:t>Help w/ </a:t>
                      </a:r>
                      <a:r>
                        <a:rPr lang="pl-PL" sz="1800" b="1" i="1" kern="1200" dirty="0" err="1">
                          <a:solidFill>
                            <a:schemeClr val="dk1"/>
                          </a:solidFill>
                          <a:effectLst/>
                          <a:latin typeface="+mn-lt"/>
                          <a:ea typeface="+mn-ea"/>
                          <a:cs typeface="+mn-cs"/>
                        </a:rPr>
                        <a:t>planning</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organizing</a:t>
                      </a:r>
                      <a:r>
                        <a:rPr lang="pl-PL" sz="1800" b="1" i="1" kern="1200" dirty="0">
                          <a:solidFill>
                            <a:schemeClr val="dk1"/>
                          </a:solidFill>
                          <a:effectLst/>
                          <a:latin typeface="+mn-lt"/>
                          <a:ea typeface="+mn-ea"/>
                          <a:cs typeface="+mn-cs"/>
                        </a:rPr>
                        <a:t> and </a:t>
                      </a:r>
                      <a:r>
                        <a:rPr lang="pl-PL" sz="1800" b="1" i="1" kern="1200" dirty="0" err="1">
                          <a:solidFill>
                            <a:schemeClr val="dk1"/>
                          </a:solidFill>
                          <a:effectLst/>
                          <a:latin typeface="+mn-lt"/>
                          <a:ea typeface="+mn-ea"/>
                          <a:cs typeface="+mn-cs"/>
                        </a:rPr>
                        <a:t>prioritizing</a:t>
                      </a:r>
                      <a:r>
                        <a:rPr lang="sk-SK" dirty="0">
                          <a:effectLst/>
                        </a:rPr>
                        <a:t> </a:t>
                      </a:r>
                      <a:endParaRPr lang="sk-SK"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800" dirty="0"/>
                        <a:t>-</a:t>
                      </a:r>
                      <a:r>
                        <a:rPr lang="pl-PL" sz="1800" kern="1200" dirty="0">
                          <a:solidFill>
                            <a:schemeClr val="dk1"/>
                          </a:solidFill>
                          <a:effectLst/>
                          <a:latin typeface="+mn-lt"/>
                          <a:ea typeface="+mn-ea"/>
                          <a:cs typeface="+mn-cs"/>
                        </a:rPr>
                        <a:t>learning to </a:t>
                      </a:r>
                      <a:r>
                        <a:rPr lang="pl-PL" sz="1800" kern="1200" dirty="0" err="1">
                          <a:solidFill>
                            <a:schemeClr val="dk1"/>
                          </a:solidFill>
                          <a:effectLst/>
                          <a:latin typeface="+mn-lt"/>
                          <a:ea typeface="+mn-ea"/>
                          <a:cs typeface="+mn-cs"/>
                        </a:rPr>
                        <a:t>use</a:t>
                      </a:r>
                      <a:r>
                        <a:rPr lang="pl-PL" sz="1800" kern="1200" dirty="0">
                          <a:solidFill>
                            <a:schemeClr val="dk1"/>
                          </a:solidFill>
                          <a:effectLst/>
                          <a:latin typeface="+mn-lt"/>
                          <a:ea typeface="+mn-ea"/>
                          <a:cs typeface="+mn-cs"/>
                        </a:rPr>
                        <a:t> and </a:t>
                      </a:r>
                      <a:r>
                        <a:rPr lang="pl-PL" sz="1800" kern="1200" dirty="0" err="1">
                          <a:solidFill>
                            <a:schemeClr val="dk1"/>
                          </a:solidFill>
                          <a:effectLst/>
                          <a:latin typeface="+mn-lt"/>
                          <a:ea typeface="+mn-ea"/>
                          <a:cs typeface="+mn-cs"/>
                        </a:rPr>
                        <a:t>maintain</a:t>
                      </a:r>
                      <a:r>
                        <a:rPr lang="pl-PL" sz="1800" kern="1200" dirty="0">
                          <a:solidFill>
                            <a:schemeClr val="dk1"/>
                          </a:solidFill>
                          <a:effectLst/>
                          <a:latin typeface="+mn-lt"/>
                          <a:ea typeface="+mn-ea"/>
                          <a:cs typeface="+mn-cs"/>
                        </a:rPr>
                        <a:t> a </a:t>
                      </a:r>
                      <a:r>
                        <a:rPr lang="pl-PL" sz="1800" kern="1200" dirty="0" err="1">
                          <a:solidFill>
                            <a:schemeClr val="dk1"/>
                          </a:solidFill>
                          <a:effectLst/>
                          <a:latin typeface="+mn-lt"/>
                          <a:ea typeface="+mn-ea"/>
                          <a:cs typeface="+mn-cs"/>
                        </a:rPr>
                        <a:t>daily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schedule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planner</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or</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calendar</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is</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very</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benefitial</a:t>
                      </a:r>
                      <a:r>
                        <a:rPr lang="pl-PL" sz="1800" kern="1200" dirty="0" err="1">
                          <a:solidFill>
                            <a:schemeClr val="dk1"/>
                          </a:solidFill>
                          <a:effectLst/>
                          <a:latin typeface="+mn-lt"/>
                          <a:ea typeface="+mn-ea"/>
                          <a:cs typeface="+mn-cs"/>
                        </a:rPr>
                        <a:t>.By</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using</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an</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phone</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app</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can</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make</a:t>
                      </a:r>
                      <a:r>
                        <a:rPr lang="pl-PL" sz="1800" kern="1200" baseline="0" dirty="0">
                          <a:solidFill>
                            <a:schemeClr val="dk1"/>
                          </a:solidFill>
                          <a:effectLst/>
                          <a:latin typeface="+mn-lt"/>
                          <a:ea typeface="+mn-ea"/>
                          <a:cs typeface="+mn-cs"/>
                        </a:rPr>
                        <a:t> </a:t>
                      </a:r>
                      <a:r>
                        <a:rPr lang="pl-PL" sz="1800" kern="1200" baseline="0" dirty="0" err="1">
                          <a:solidFill>
                            <a:schemeClr val="dk1"/>
                          </a:solidFill>
                          <a:effectLst/>
                          <a:latin typeface="+mn-lt"/>
                          <a:ea typeface="+mn-ea"/>
                          <a:cs typeface="+mn-cs"/>
                        </a:rPr>
                        <a:t>it</a:t>
                      </a:r>
                      <a:r>
                        <a:rPr lang="pl-PL" sz="1800" kern="1200" baseline="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more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interesting</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or</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rewarding</a:t>
                      </a:r>
                      <a:r>
                        <a:rPr lang="pl-PL" sz="1800" kern="1200" dirty="0">
                          <a:solidFill>
                            <a:schemeClr val="dk1"/>
                          </a:solidFill>
                          <a:effectLst/>
                          <a:latin typeface="+mn-lt"/>
                          <a:ea typeface="+mn-ea"/>
                          <a:cs typeface="+mn-cs"/>
                        </a:rPr>
                        <a:t> for </a:t>
                      </a:r>
                      <a:r>
                        <a:rPr lang="pl-PL" sz="1800" kern="1200" dirty="0" err="1">
                          <a:solidFill>
                            <a:schemeClr val="dk1"/>
                          </a:solidFill>
                          <a:effectLst/>
                          <a:latin typeface="+mn-lt"/>
                          <a:ea typeface="+mn-ea"/>
                          <a:cs typeface="+mn-cs"/>
                        </a:rPr>
                        <a:t>students</a:t>
                      </a:r>
                      <a:r>
                        <a:rPr lang="pl-PL" sz="1800" kern="1200" dirty="0">
                          <a:solidFill>
                            <a:schemeClr val="dk1"/>
                          </a:solidFill>
                          <a:effectLst/>
                          <a:latin typeface="+mn-lt"/>
                          <a:ea typeface="+mn-ea"/>
                          <a:cs typeface="+mn-cs"/>
                        </a:rPr>
                        <a:t>. </a:t>
                      </a:r>
                      <a:endParaRPr lang="sk-SK" sz="1800" dirty="0"/>
                    </a:p>
                  </a:txBody>
                  <a:tcPr/>
                </a:tc>
                <a:extLst>
                  <a:ext uri="{0D108BD9-81ED-4DB2-BD59-A6C34878D82A}">
                    <a16:rowId xmlns:a16="http://schemas.microsoft.com/office/drawing/2014/main" val="10001"/>
                  </a:ext>
                </a:extLst>
              </a:tr>
              <a:tr h="1006536">
                <a:tc>
                  <a:txBody>
                    <a:bodyPr/>
                    <a:lstStyle/>
                    <a:p>
                      <a:pPr algn="ctr"/>
                      <a:r>
                        <a:rPr lang="sk-SK" b="1" dirty="0"/>
                        <a:t>6. </a:t>
                      </a:r>
                      <a:r>
                        <a:rPr lang="pl-PL" sz="1800" b="1" i="1" kern="1200" dirty="0" err="1">
                          <a:solidFill>
                            <a:schemeClr val="dk1"/>
                          </a:solidFill>
                          <a:effectLst/>
                          <a:latin typeface="+mn-lt"/>
                          <a:ea typeface="+mn-ea"/>
                          <a:cs typeface="+mn-cs"/>
                        </a:rPr>
                        <a:t>Altering</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task</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provide</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outlines</a:t>
                      </a:r>
                      <a:r>
                        <a:rPr lang="pl-PL" sz="1800" b="1" i="1" kern="1200" dirty="0">
                          <a:solidFill>
                            <a:schemeClr val="dk1"/>
                          </a:solidFill>
                          <a:effectLst/>
                          <a:latin typeface="+mn-lt"/>
                          <a:ea typeface="+mn-ea"/>
                          <a:cs typeface="+mn-cs"/>
                        </a:rPr>
                        <a:t> and </a:t>
                      </a:r>
                      <a:r>
                        <a:rPr lang="pl-PL" sz="1800" b="1" i="1" kern="1200" dirty="0" err="1">
                          <a:solidFill>
                            <a:schemeClr val="dk1"/>
                          </a:solidFill>
                          <a:effectLst/>
                          <a:latin typeface="+mn-lt"/>
                          <a:ea typeface="+mn-ea"/>
                          <a:cs typeface="+mn-cs"/>
                        </a:rPr>
                        <a:t>summaries</a:t>
                      </a:r>
                      <a:r>
                        <a:rPr lang="pl-PL" sz="1800" b="1" i="1" kern="1200" dirty="0">
                          <a:solidFill>
                            <a:schemeClr val="dk1"/>
                          </a:solidFill>
                          <a:effectLst/>
                          <a:latin typeface="+mn-lt"/>
                          <a:ea typeface="+mn-ea"/>
                          <a:cs typeface="+mn-cs"/>
                        </a:rPr>
                        <a:t> of </a:t>
                      </a:r>
                      <a:r>
                        <a:rPr lang="pl-PL" sz="1800" b="1" i="1" kern="1200" dirty="0" err="1">
                          <a:solidFill>
                            <a:schemeClr val="dk1"/>
                          </a:solidFill>
                          <a:effectLst/>
                          <a:latin typeface="+mn-lt"/>
                          <a:ea typeface="+mn-ea"/>
                          <a:cs typeface="+mn-cs"/>
                        </a:rPr>
                        <a:t>lessons</a:t>
                      </a:r>
                      <a:r>
                        <a:rPr lang="sk-SK" dirty="0">
                          <a:effectLst/>
                        </a:rPr>
                        <a:t> </a:t>
                      </a:r>
                      <a:endParaRPr lang="sk-SK"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kern="1200" dirty="0">
                          <a:solidFill>
                            <a:schemeClr val="dk1"/>
                          </a:solidFill>
                          <a:effectLst/>
                          <a:latin typeface="+mn-lt"/>
                          <a:ea typeface="+mn-ea"/>
                          <a:cs typeface="+mn-cs"/>
                        </a:rPr>
                        <a:t>-</a:t>
                      </a:r>
                      <a:r>
                        <a:rPr lang="pl-PL" sz="1800" kern="1200" dirty="0" err="1">
                          <a:solidFill>
                            <a:schemeClr val="dk1"/>
                          </a:solidFill>
                          <a:effectLst/>
                          <a:latin typeface="+mn-lt"/>
                          <a:ea typeface="+mn-ea"/>
                          <a:cs typeface="+mn-cs"/>
                        </a:rPr>
                        <a:t>altering</a:t>
                      </a:r>
                      <a:r>
                        <a:rPr lang="pl-PL" sz="1800" kern="1200" dirty="0">
                          <a:solidFill>
                            <a:schemeClr val="dk1"/>
                          </a:solidFill>
                          <a:effectLst/>
                          <a:latin typeface="+mn-lt"/>
                          <a:ea typeface="+mn-ea"/>
                          <a:cs typeface="+mn-cs"/>
                        </a:rPr>
                        <a:t> the </a:t>
                      </a:r>
                      <a:r>
                        <a:rPr lang="pl-PL" sz="1800" kern="1200" dirty="0" err="1">
                          <a:solidFill>
                            <a:schemeClr val="dk1"/>
                          </a:solidFill>
                          <a:effectLst/>
                          <a:latin typeface="+mn-lt"/>
                          <a:ea typeface="+mn-ea"/>
                          <a:cs typeface="+mn-cs"/>
                        </a:rPr>
                        <a:t>task</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can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include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making</a:t>
                      </a:r>
                      <a:r>
                        <a:rPr lang="pl-PL" sz="1800" kern="1200" dirty="0">
                          <a:solidFill>
                            <a:schemeClr val="dk1"/>
                          </a:solidFill>
                          <a:effectLst/>
                          <a:latin typeface="+mn-lt"/>
                          <a:ea typeface="+mn-ea"/>
                          <a:cs typeface="+mn-cs"/>
                        </a:rPr>
                        <a:t> the </a:t>
                      </a:r>
                      <a:r>
                        <a:rPr lang="pl-PL" sz="1800" kern="1200" dirty="0" err="1">
                          <a:solidFill>
                            <a:schemeClr val="dk1"/>
                          </a:solidFill>
                          <a:effectLst/>
                          <a:latin typeface="+mn-lt"/>
                          <a:ea typeface="+mn-ea"/>
                          <a:cs typeface="+mn-cs"/>
                        </a:rPr>
                        <a:t>task</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shorter</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making</a:t>
                      </a:r>
                      <a:r>
                        <a:rPr lang="pl-PL" sz="1800" kern="1200" dirty="0">
                          <a:solidFill>
                            <a:schemeClr val="dk1"/>
                          </a:solidFill>
                          <a:effectLst/>
                          <a:latin typeface="+mn-lt"/>
                          <a:ea typeface="+mn-ea"/>
                          <a:cs typeface="+mn-cs"/>
                        </a:rPr>
                        <a:t> the </a:t>
                      </a:r>
                      <a:r>
                        <a:rPr lang="pl-PL" sz="1800" kern="1200" dirty="0" err="1">
                          <a:solidFill>
                            <a:schemeClr val="dk1"/>
                          </a:solidFill>
                          <a:effectLst/>
                          <a:latin typeface="+mn-lt"/>
                          <a:ea typeface="+mn-ea"/>
                          <a:cs typeface="+mn-cs"/>
                        </a:rPr>
                        <a:t>steps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more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explicit</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making</a:t>
                      </a:r>
                      <a:r>
                        <a:rPr lang="pl-PL" sz="1800" kern="1200" dirty="0">
                          <a:solidFill>
                            <a:schemeClr val="dk1"/>
                          </a:solidFill>
                          <a:effectLst/>
                          <a:latin typeface="+mn-lt"/>
                          <a:ea typeface="+mn-ea"/>
                          <a:cs typeface="+mn-cs"/>
                        </a:rPr>
                        <a:t> the </a:t>
                      </a:r>
                      <a:r>
                        <a:rPr lang="pl-PL" sz="1800" kern="1200" dirty="0" err="1">
                          <a:solidFill>
                            <a:schemeClr val="dk1"/>
                          </a:solidFill>
                          <a:effectLst/>
                          <a:latin typeface="+mn-lt"/>
                          <a:ea typeface="+mn-ea"/>
                          <a:cs typeface="+mn-cs"/>
                        </a:rPr>
                        <a:t>task</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closed-ended</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building</a:t>
                      </a:r>
                      <a:r>
                        <a:rPr lang="pl-PL" sz="1800" kern="1200" dirty="0">
                          <a:solidFill>
                            <a:schemeClr val="dk1"/>
                          </a:solidFill>
                          <a:effectLst/>
                          <a:latin typeface="+mn-lt"/>
                          <a:ea typeface="+mn-ea"/>
                          <a:cs typeface="+mn-cs"/>
                        </a:rPr>
                        <a:t> in </a:t>
                      </a:r>
                      <a:r>
                        <a:rPr lang="pl-PL" sz="1800" kern="1200" dirty="0" err="1">
                          <a:solidFill>
                            <a:schemeClr val="dk1"/>
                          </a:solidFill>
                          <a:effectLst/>
                          <a:latin typeface="+mn-lt"/>
                          <a:ea typeface="+mn-ea"/>
                          <a:cs typeface="+mn-cs"/>
                        </a:rPr>
                        <a:t>variety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or</a:t>
                      </a:r>
                      <a:r>
                        <a:rPr lang="pl-PL" sz="1800" kern="1200" dirty="0">
                          <a:solidFill>
                            <a:schemeClr val="dk1"/>
                          </a:solidFill>
                          <a:effectLst/>
                          <a:latin typeface="+mn-lt"/>
                          <a:ea typeface="+mn-ea"/>
                          <a:cs typeface="+mn-cs"/>
                        </a:rPr>
                        <a:t> choice and </a:t>
                      </a:r>
                      <a:r>
                        <a:rPr lang="pl-PL" sz="1800" kern="1200" dirty="0" err="1">
                          <a:solidFill>
                            <a:schemeClr val="dk1"/>
                          </a:solidFill>
                          <a:effectLst/>
                          <a:latin typeface="+mn-lt"/>
                          <a:ea typeface="+mn-ea"/>
                          <a:cs typeface="+mn-cs"/>
                        </a:rPr>
                        <a:t>providing</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scoring</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rubrics</a:t>
                      </a:r>
                      <a:r>
                        <a:rPr lang="pl-PL" sz="1800" kern="1200" dirty="0">
                          <a:solidFill>
                            <a:schemeClr val="dk1"/>
                          </a:solidFill>
                          <a:effectLst/>
                          <a:latin typeface="+mn-lt"/>
                          <a:ea typeface="+mn-ea"/>
                          <a:cs typeface="+mn-cs"/>
                        </a:rPr>
                        <a:t>.</a:t>
                      </a:r>
                      <a:r>
                        <a:rPr lang="sk-SK" dirty="0">
                          <a:effectLst/>
                        </a:rPr>
                        <a:t> </a:t>
                      </a:r>
                      <a:endParaRPr lang="sk-SK" sz="1800" dirty="0"/>
                    </a:p>
                  </a:txBody>
                  <a:tcPr/>
                </a:tc>
                <a:extLst>
                  <a:ext uri="{0D108BD9-81ED-4DB2-BD59-A6C34878D82A}">
                    <a16:rowId xmlns:a16="http://schemas.microsoft.com/office/drawing/2014/main" val="10002"/>
                  </a:ext>
                </a:extLst>
              </a:tr>
              <a:tr h="895791">
                <a:tc>
                  <a:txBody>
                    <a:bodyPr/>
                    <a:lstStyle/>
                    <a:p>
                      <a:pPr algn="ctr"/>
                      <a:r>
                        <a:rPr lang="pl-PL" sz="1800" b="1" i="1" kern="1200" dirty="0">
                          <a:solidFill>
                            <a:schemeClr val="dk1"/>
                          </a:solidFill>
                          <a:effectLst/>
                          <a:latin typeface="+mn-lt"/>
                          <a:ea typeface="+mn-ea"/>
                          <a:cs typeface="+mn-cs"/>
                        </a:rPr>
                        <a:t>7. </a:t>
                      </a:r>
                      <a:r>
                        <a:rPr lang="pl-PL" sz="1800" b="1" i="1" kern="1200" dirty="0" err="1">
                          <a:solidFill>
                            <a:schemeClr val="dk1"/>
                          </a:solidFill>
                          <a:effectLst/>
                          <a:latin typeface="+mn-lt"/>
                          <a:ea typeface="+mn-ea"/>
                          <a:cs typeface="+mn-cs"/>
                        </a:rPr>
                        <a:t>Increase</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home-school</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communica</a:t>
                      </a:r>
                      <a:r>
                        <a:rPr lang="sk-SK" dirty="0">
                          <a:effectLst/>
                        </a:rPr>
                        <a:t> </a:t>
                      </a:r>
                      <a:endParaRPr lang="sk-SK" b="1" dirty="0"/>
                    </a:p>
                  </a:txBody>
                  <a:tcPr/>
                </a:tc>
                <a:tc>
                  <a:txBody>
                    <a:bodyPr/>
                    <a:lstStyle/>
                    <a:p>
                      <a:r>
                        <a:rPr lang="pl-PL" sz="1800" kern="1200" dirty="0" err="1">
                          <a:solidFill>
                            <a:schemeClr val="dk1"/>
                          </a:solidFill>
                          <a:effectLst/>
                          <a:latin typeface="+mn-lt"/>
                          <a:ea typeface="+mn-ea"/>
                          <a:cs typeface="+mn-cs"/>
                        </a:rPr>
                        <a:t>Teachers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who</a:t>
                      </a:r>
                      <a:r>
                        <a:rPr lang="pl-PL" sz="1800" kern="1200" dirty="0">
                          <a:solidFill>
                            <a:schemeClr val="dk1"/>
                          </a:solidFill>
                          <a:effectLst/>
                          <a:latin typeface="+mn-lt"/>
                          <a:ea typeface="+mn-ea"/>
                          <a:cs typeface="+mn-cs"/>
                        </a:rPr>
                        <a:t> post </a:t>
                      </a:r>
                      <a:r>
                        <a:rPr lang="pl-PL" sz="1800" kern="1200" dirty="0" err="1">
                          <a:solidFill>
                            <a:schemeClr val="dk1"/>
                          </a:solidFill>
                          <a:effectLst/>
                          <a:latin typeface="+mn-lt"/>
                          <a:ea typeface="+mn-ea"/>
                          <a:cs typeface="+mn-cs"/>
                        </a:rPr>
                        <a:t>homework</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assignments</a:t>
                      </a:r>
                      <a:r>
                        <a:rPr lang="pl-PL" sz="1800" kern="1200" dirty="0">
                          <a:solidFill>
                            <a:schemeClr val="dk1"/>
                          </a:solidFill>
                          <a:effectLst/>
                          <a:latin typeface="+mn-lt"/>
                          <a:ea typeface="+mn-ea"/>
                          <a:cs typeface="+mn-cs"/>
                        </a:rPr>
                        <a:t>, test </a:t>
                      </a:r>
                      <a:r>
                        <a:rPr lang="pl-PL" sz="1800" kern="1200" dirty="0" err="1">
                          <a:solidFill>
                            <a:schemeClr val="dk1"/>
                          </a:solidFill>
                          <a:effectLst/>
                          <a:latin typeface="+mn-lt"/>
                          <a:ea typeface="+mn-ea"/>
                          <a:cs typeface="+mn-cs"/>
                        </a:rPr>
                        <a:t>scores</a:t>
                      </a:r>
                      <a:r>
                        <a:rPr lang="pl-PL" sz="1800" kern="1200" dirty="0">
                          <a:solidFill>
                            <a:schemeClr val="dk1"/>
                          </a:solidFill>
                          <a:effectLst/>
                          <a:latin typeface="+mn-lt"/>
                          <a:ea typeface="+mn-ea"/>
                          <a:cs typeface="+mn-cs"/>
                        </a:rPr>
                        <a:t> and the </a:t>
                      </a:r>
                      <a:r>
                        <a:rPr lang="pl-PL" sz="1800" kern="1200" dirty="0" err="1">
                          <a:solidFill>
                            <a:schemeClr val="dk1"/>
                          </a:solidFill>
                          <a:effectLst/>
                          <a:latin typeface="+mn-lt"/>
                          <a:ea typeface="+mn-ea"/>
                          <a:cs typeface="+mn-cs"/>
                        </a:rPr>
                        <a:t>results</a:t>
                      </a:r>
                      <a:r>
                        <a:rPr lang="pl-PL" sz="1800" kern="1200" dirty="0">
                          <a:solidFill>
                            <a:schemeClr val="dk1"/>
                          </a:solidFill>
                          <a:effectLst/>
                          <a:latin typeface="+mn-lt"/>
                          <a:ea typeface="+mn-ea"/>
                          <a:cs typeface="+mn-cs"/>
                        </a:rPr>
                        <a:t> of </a:t>
                      </a:r>
                      <a:r>
                        <a:rPr lang="pl-PL" sz="1800" kern="1200" dirty="0" err="1">
                          <a:solidFill>
                            <a:schemeClr val="dk1"/>
                          </a:solidFill>
                          <a:effectLst/>
                          <a:latin typeface="+mn-lt"/>
                          <a:ea typeface="+mn-ea"/>
                          <a:cs typeface="+mn-cs"/>
                        </a:rPr>
                        <a:t>other</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assessments</a:t>
                      </a:r>
                      <a:r>
                        <a:rPr lang="pl-PL" sz="1800" kern="1200" dirty="0">
                          <a:solidFill>
                            <a:schemeClr val="dk1"/>
                          </a:solidFill>
                          <a:effectLst/>
                          <a:latin typeface="+mn-lt"/>
                          <a:ea typeface="+mn-ea"/>
                          <a:cs typeface="+mn-cs"/>
                        </a:rPr>
                        <a:t> online </a:t>
                      </a:r>
                      <a:r>
                        <a:rPr lang="pl-PL" sz="1800" kern="1200" dirty="0" err="1">
                          <a:solidFill>
                            <a:schemeClr val="dk1"/>
                          </a:solidFill>
                          <a:effectLst/>
                          <a:latin typeface="+mn-lt"/>
                          <a:ea typeface="+mn-ea"/>
                          <a:cs typeface="+mn-cs"/>
                        </a:rPr>
                        <a:t>where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parents</a:t>
                      </a:r>
                      <a:r>
                        <a:rPr lang="pl-PL" sz="1800" kern="1200" dirty="0">
                          <a:solidFill>
                            <a:schemeClr val="dk1"/>
                          </a:solidFill>
                          <a:effectLst/>
                          <a:latin typeface="+mn-lt"/>
                          <a:ea typeface="+mn-ea"/>
                          <a:cs typeface="+mn-cs"/>
                        </a:rPr>
                        <a:t> and </a:t>
                      </a:r>
                      <a:r>
                        <a:rPr lang="pl-PL" sz="1800" kern="1200" dirty="0" err="1">
                          <a:solidFill>
                            <a:schemeClr val="dk1"/>
                          </a:solidFill>
                          <a:effectLst/>
                          <a:latin typeface="+mn-lt"/>
                          <a:ea typeface="+mn-ea"/>
                          <a:cs typeface="+mn-cs"/>
                        </a:rPr>
                        <a:t>students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can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access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them</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increase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home-school</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communication</a:t>
                      </a:r>
                      <a:r>
                        <a:rPr lang="pl-PL" sz="1800" kern="1200" dirty="0">
                          <a:solidFill>
                            <a:schemeClr val="dk1"/>
                          </a:solidFill>
                          <a:effectLst/>
                          <a:latin typeface="+mn-lt"/>
                          <a:ea typeface="+mn-ea"/>
                          <a:cs typeface="+mn-cs"/>
                        </a:rPr>
                        <a:t> and as a </a:t>
                      </a:r>
                      <a:r>
                        <a:rPr lang="pl-PL" sz="1800" kern="1200" dirty="0" err="1">
                          <a:solidFill>
                            <a:schemeClr val="dk1"/>
                          </a:solidFill>
                          <a:effectLst/>
                          <a:latin typeface="+mn-lt"/>
                          <a:ea typeface="+mn-ea"/>
                          <a:cs typeface="+mn-cs"/>
                        </a:rPr>
                        <a:t>result</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make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it</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easier</a:t>
                      </a:r>
                      <a:r>
                        <a:rPr lang="pl-PL" sz="1800" kern="1200" dirty="0">
                          <a:solidFill>
                            <a:schemeClr val="dk1"/>
                          </a:solidFill>
                          <a:effectLst/>
                          <a:latin typeface="+mn-lt"/>
                          <a:ea typeface="+mn-ea"/>
                          <a:cs typeface="+mn-cs"/>
                        </a:rPr>
                        <a:t> for </a:t>
                      </a:r>
                      <a:r>
                        <a:rPr lang="pl-PL" sz="1800" kern="1200" dirty="0" err="1">
                          <a:solidFill>
                            <a:schemeClr val="dk1"/>
                          </a:solidFill>
                          <a:effectLst/>
                          <a:latin typeface="+mn-lt"/>
                          <a:ea typeface="+mn-ea"/>
                          <a:cs typeface="+mn-cs"/>
                        </a:rPr>
                        <a:t>parents</a:t>
                      </a:r>
                      <a:r>
                        <a:rPr lang="pl-PL" sz="1800" kern="1200" dirty="0">
                          <a:solidFill>
                            <a:schemeClr val="dk1"/>
                          </a:solidFill>
                          <a:effectLst/>
                          <a:latin typeface="+mn-lt"/>
                          <a:ea typeface="+mn-ea"/>
                          <a:cs typeface="+mn-cs"/>
                        </a:rPr>
                        <a:t> to </a:t>
                      </a:r>
                      <a:r>
                        <a:rPr lang="pl-PL" sz="1800" kern="1200" dirty="0" err="1">
                          <a:solidFill>
                            <a:schemeClr val="dk1"/>
                          </a:solidFill>
                          <a:effectLst/>
                          <a:latin typeface="+mn-lt"/>
                          <a:ea typeface="+mn-ea"/>
                          <a:cs typeface="+mn-cs"/>
                        </a:rPr>
                        <a:t>assist</a:t>
                      </a:r>
                      <a:r>
                        <a:rPr lang="pl-PL" sz="1800" kern="1200" dirty="0">
                          <a:solidFill>
                            <a:schemeClr val="dk1"/>
                          </a:solidFill>
                          <a:effectLst/>
                          <a:latin typeface="+mn-lt"/>
                          <a:ea typeface="+mn-ea"/>
                          <a:cs typeface="+mn-cs"/>
                        </a:rPr>
                        <a:t> with </a:t>
                      </a:r>
                      <a:r>
                        <a:rPr lang="pl-PL" sz="1800" kern="1200" dirty="0" err="1">
                          <a:solidFill>
                            <a:schemeClr val="dk1"/>
                          </a:solidFill>
                          <a:effectLst/>
                          <a:latin typeface="+mn-lt"/>
                          <a:ea typeface="+mn-ea"/>
                          <a:cs typeface="+mn-cs"/>
                        </a:rPr>
                        <a:t>executive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function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cueing</a:t>
                      </a:r>
                      <a:r>
                        <a:rPr lang="pl-PL" sz="1800" kern="1200" dirty="0">
                          <a:solidFill>
                            <a:schemeClr val="dk1"/>
                          </a:solidFill>
                          <a:effectLst/>
                          <a:latin typeface="+mn-lt"/>
                          <a:ea typeface="+mn-ea"/>
                          <a:cs typeface="+mn-cs"/>
                        </a:rPr>
                        <a:t> as </a:t>
                      </a:r>
                      <a:r>
                        <a:rPr lang="pl-PL" sz="1800" kern="1200" dirty="0" err="1">
                          <a:solidFill>
                            <a:schemeClr val="dk1"/>
                          </a:solidFill>
                          <a:effectLst/>
                          <a:latin typeface="+mn-lt"/>
                          <a:ea typeface="+mn-ea"/>
                          <a:cs typeface="+mn-cs"/>
                        </a:rPr>
                        <a:t>needed</a:t>
                      </a:r>
                      <a:r>
                        <a:rPr lang="sk-SK" dirty="0">
                          <a:effectLst/>
                        </a:rPr>
                        <a:t> </a:t>
                      </a:r>
                      <a:endParaRPr lang="sk-SK" sz="18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80776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
          <p:cNvSpPr txBox="1">
            <a:spLocks noGrp="1"/>
          </p:cNvSpPr>
          <p:nvPr>
            <p:ph type="title"/>
          </p:nvPr>
        </p:nvSpPr>
        <p:spPr>
          <a:xfrm>
            <a:off x="1981200" y="152718"/>
            <a:ext cx="7067128" cy="1404074"/>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accent6"/>
              </a:buClr>
              <a:buSzPts val="3600"/>
              <a:buFont typeface="Times New Roman"/>
              <a:buNone/>
            </a:pPr>
            <a:r>
              <a:rPr lang="sk-SK" b="0">
                <a:latin typeface="Times New Roman"/>
                <a:ea typeface="Times New Roman"/>
                <a:cs typeface="Times New Roman"/>
                <a:sym typeface="Times New Roman"/>
              </a:rPr>
              <a:t>WHAT DO I KNOW ABOUT ANDY? </a:t>
            </a:r>
            <a:endParaRPr/>
          </a:p>
        </p:txBody>
      </p:sp>
      <p:sp>
        <p:nvSpPr>
          <p:cNvPr id="93" name="Google Shape;93;p1"/>
          <p:cNvSpPr txBox="1">
            <a:spLocks noGrp="1"/>
          </p:cNvSpPr>
          <p:nvPr>
            <p:ph type="body" idx="1"/>
          </p:nvPr>
        </p:nvSpPr>
        <p:spPr>
          <a:xfrm>
            <a:off x="1981200" y="1752601"/>
            <a:ext cx="7620000" cy="4373563"/>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chemeClr val="dk1"/>
              </a:buClr>
              <a:buSzPts val="2600"/>
              <a:buNone/>
            </a:pPr>
            <a:r>
              <a:rPr lang="sk-SK" sz="2600" b="0">
                <a:latin typeface="Times New Roman"/>
                <a:ea typeface="Times New Roman"/>
                <a:cs typeface="Times New Roman"/>
                <a:sym typeface="Times New Roman"/>
              </a:rPr>
              <a:t>Andy is very nice 12 years old boy, but he has sometimes problem with moodiness and self-control, always fidgeting, never pays attention. A lot of teachers think, that he is a bad student, cause he always interrupts his classmates and the teachers while explaining curriculums. His desk is always messy, he often forgets his assignments and books at home. He usually doesn’t focus on anything lesson related for longer than few minutes.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txBox="1">
            <a:spLocks noGrp="1"/>
          </p:cNvSpPr>
          <p:nvPr>
            <p:ph type="title"/>
          </p:nvPr>
        </p:nvSpPr>
        <p:spPr>
          <a:xfrm>
            <a:off x="1981200" y="152718"/>
            <a:ext cx="7067128" cy="1404074"/>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accent6"/>
              </a:buClr>
              <a:buSzPts val="3600"/>
              <a:buFont typeface="Times New Roman"/>
              <a:buNone/>
            </a:pPr>
            <a:r>
              <a:rPr lang="sk-SK" b="0">
                <a:latin typeface="Times New Roman"/>
                <a:ea typeface="Times New Roman"/>
                <a:cs typeface="Times New Roman"/>
                <a:sym typeface="Times New Roman"/>
              </a:rPr>
              <a:t>WHAT DO I KNOW ABOUT ANDY? </a:t>
            </a:r>
            <a:endParaRPr/>
          </a:p>
        </p:txBody>
      </p:sp>
      <p:sp>
        <p:nvSpPr>
          <p:cNvPr id="99" name="Google Shape;99;p2"/>
          <p:cNvSpPr txBox="1">
            <a:spLocks noGrp="1"/>
          </p:cNvSpPr>
          <p:nvPr>
            <p:ph type="body" idx="1"/>
          </p:nvPr>
        </p:nvSpPr>
        <p:spPr>
          <a:xfrm>
            <a:off x="1981200" y="1752601"/>
            <a:ext cx="7620000" cy="4373563"/>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chemeClr val="dk1"/>
              </a:buClr>
              <a:buSzPts val="2600"/>
              <a:buNone/>
            </a:pPr>
            <a:r>
              <a:rPr lang="sk-SK" sz="2600" b="0">
                <a:latin typeface="Times New Roman"/>
                <a:ea typeface="Times New Roman"/>
                <a:cs typeface="Times New Roman"/>
                <a:sym typeface="Times New Roman"/>
              </a:rPr>
              <a:t>On today’s science class, he was constantly standing up with no real purpose, moving from chair to chair, talking aloud and interrupting his classmates with his talking. He is constantly demanding attention of the teacher or his classmates with this behaviour. He basically ignored the instructions given by Mrs. Rose. Even when he finally sat down, he was still clicking with pen or kicking into chair and standing up and down.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81158" y="2786058"/>
            <a:ext cx="8072494" cy="1297250"/>
          </a:xfrm>
        </p:spPr>
        <p:txBody>
          <a:bodyPr/>
          <a:lstStyle/>
          <a:p>
            <a:pPr algn="ctr"/>
            <a:r>
              <a:rPr lang="en-US" sz="4000" b="1" dirty="0"/>
              <a:t>3. Stages of building a strategy for working with a student with attention deficit hyperactivity disorder (ADHD)</a:t>
            </a:r>
            <a:endParaRPr lang="en-US" sz="4000"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2166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6844" y="285729"/>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1738282" y="785796"/>
            <a:ext cx="3637638" cy="307777"/>
          </a:xfrm>
          <a:prstGeom prst="rect">
            <a:avLst/>
          </a:prstGeom>
        </p:spPr>
        <p:txBody>
          <a:bodyPr wrap="square">
            <a:spAutoFit/>
          </a:bodyPr>
          <a:lstStyle/>
          <a:p>
            <a:pPr algn="ctr"/>
            <a:r>
              <a:rPr lang="en-US" sz="1400" b="1" dirty="0">
                <a:solidFill>
                  <a:prstClr val="black"/>
                </a:solidFill>
                <a:latin typeface="Arial"/>
              </a:rPr>
              <a:t>ERASMUS + 2019-1-PL01- KA201-06486</a:t>
            </a:r>
            <a:endParaRPr lang="en-GB" sz="1050" dirty="0">
              <a:solidFill>
                <a:srgbClr val="455F51"/>
              </a:solidFill>
              <a:latin typeface="Arial"/>
            </a:endParaRPr>
          </a:p>
        </p:txBody>
      </p:sp>
    </p:spTree>
    <p:extLst>
      <p:ext uri="{BB962C8B-B14F-4D97-AF65-F5344CB8AC3E}">
        <p14:creationId xmlns:p14="http://schemas.microsoft.com/office/powerpoint/2010/main" val="1460416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81158" y="2786058"/>
            <a:ext cx="8072494" cy="1297250"/>
          </a:xfrm>
        </p:spPr>
        <p:txBody>
          <a:bodyPr/>
          <a:lstStyle/>
          <a:p>
            <a:pPr algn="ctr"/>
            <a:r>
              <a:rPr lang="en-US" sz="4000" dirty="0"/>
              <a:t>1. Stages of building a strategy for working with a student with specific learning disabilities (SLD)</a:t>
            </a:r>
            <a:endParaRPr lang="sk-SK" sz="4000" dirty="0"/>
          </a:p>
        </p:txBody>
      </p:sp>
      <p:sp>
        <p:nvSpPr>
          <p:cNvPr id="3" name="Podnadpis 2"/>
          <p:cNvSpPr>
            <a:spLocks noGrp="1"/>
          </p:cNvSpPr>
          <p:nvPr>
            <p:ph type="subTitle" idx="1"/>
          </p:nvPr>
        </p:nvSpPr>
        <p:spPr>
          <a:xfrm>
            <a:off x="2166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6844" y="285729"/>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1738282" y="785796"/>
            <a:ext cx="3637638" cy="307777"/>
          </a:xfrm>
          <a:prstGeom prst="rect">
            <a:avLst/>
          </a:prstGeom>
        </p:spPr>
        <p:txBody>
          <a:bodyPr wrap="square">
            <a:spAutoFit/>
          </a:bodyPr>
          <a:lstStyle/>
          <a:p>
            <a:pPr algn="ctr"/>
            <a:r>
              <a:rPr lang="en-US" sz="1400" b="1" dirty="0">
                <a:solidFill>
                  <a:prstClr val="black"/>
                </a:solidFill>
                <a:latin typeface="Arial"/>
              </a:rPr>
              <a:t>ERASMUS + 2019-1-PL01- KA201-06486</a:t>
            </a:r>
            <a:endParaRPr lang="en-GB" sz="1050" dirty="0">
              <a:solidFill>
                <a:srgbClr val="455F51"/>
              </a:solidFill>
              <a:latin typeface="Arial"/>
            </a:endParaRPr>
          </a:p>
        </p:txBody>
      </p:sp>
    </p:spTree>
    <p:extLst>
      <p:ext uri="{BB962C8B-B14F-4D97-AF65-F5344CB8AC3E}">
        <p14:creationId xmlns:p14="http://schemas.microsoft.com/office/powerpoint/2010/main" val="5093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91544" y="509146"/>
            <a:ext cx="5791200" cy="759614"/>
          </a:xfrm>
        </p:spPr>
        <p:txBody>
          <a:bodyPr/>
          <a:lstStyle/>
          <a:p>
            <a:r>
              <a:rPr lang="sk-SK" b="0" dirty="0" err="1"/>
              <a:t>Introduction</a:t>
            </a:r>
            <a:r>
              <a:rPr lang="sk-SK" b="0" dirty="0"/>
              <a:t> </a:t>
            </a:r>
            <a:endParaRPr lang="sk-SK" dirty="0"/>
          </a:p>
        </p:txBody>
      </p:sp>
      <p:sp>
        <p:nvSpPr>
          <p:cNvPr id="4" name="Zástupný objekt pre obsah 2"/>
          <p:cNvSpPr>
            <a:spLocks noGrp="1"/>
          </p:cNvSpPr>
          <p:nvPr>
            <p:ph idx="1"/>
          </p:nvPr>
        </p:nvSpPr>
        <p:spPr>
          <a:xfrm>
            <a:off x="1703512" y="1268760"/>
            <a:ext cx="8640960" cy="5445224"/>
          </a:xfrm>
        </p:spPr>
        <p:txBody>
          <a:bodyPr>
            <a:noAutofit/>
          </a:bodyPr>
          <a:lstStyle/>
          <a:p>
            <a:pPr marL="342900" indent="-342900">
              <a:buFont typeface="Arial" charset="0"/>
              <a:buChar char="•"/>
            </a:pPr>
            <a:r>
              <a:rPr lang="en-US" sz="2300" i="1" dirty="0">
                <a:latin typeface="Arial" charset="0"/>
                <a:ea typeface="Arial" charset="0"/>
                <a:cs typeface="Arial" charset="0"/>
              </a:rPr>
              <a:t>Attention Deficit Hyperactivity Disorder - ADHD </a:t>
            </a:r>
            <a:r>
              <a:rPr lang="en-US" sz="2300" b="0" dirty="0">
                <a:latin typeface="Arial" charset="0"/>
                <a:ea typeface="Arial" charset="0"/>
                <a:cs typeface="Arial" charset="0"/>
              </a:rPr>
              <a:t>and </a:t>
            </a:r>
            <a:r>
              <a:rPr lang="en-US" sz="2300" i="1" dirty="0">
                <a:latin typeface="Arial" charset="0"/>
                <a:ea typeface="Arial" charset="0"/>
                <a:cs typeface="Arial" charset="0"/>
              </a:rPr>
              <a:t>Attention Deficit Disorder -ADD </a:t>
            </a:r>
            <a:r>
              <a:rPr lang="en-US" sz="2300" b="0" dirty="0">
                <a:latin typeface="Arial" charset="0"/>
                <a:ea typeface="Arial" charset="0"/>
                <a:cs typeface="Arial" charset="0"/>
              </a:rPr>
              <a:t>are multifunctional neurodevelopmental disorders because they involve genetic, biological and psycho-social factors. </a:t>
            </a:r>
          </a:p>
          <a:p>
            <a:pPr marL="342900" indent="-342900">
              <a:buFont typeface="Arial" charset="0"/>
              <a:buChar char="•"/>
            </a:pPr>
            <a:r>
              <a:rPr lang="en-US" sz="2300" b="0" dirty="0">
                <a:latin typeface="Arial" charset="0"/>
                <a:ea typeface="Arial" charset="0"/>
                <a:cs typeface="Arial" charset="0"/>
              </a:rPr>
              <a:t>They are most common developmental disorders in childhood.</a:t>
            </a:r>
          </a:p>
          <a:p>
            <a:pPr marL="342900" indent="-342900">
              <a:buFont typeface="Arial" charset="0"/>
              <a:buChar char="•"/>
            </a:pPr>
            <a:r>
              <a:rPr lang="en-US" sz="2300" b="0" dirty="0">
                <a:latin typeface="Arial" charset="0"/>
                <a:ea typeface="Arial" charset="0"/>
                <a:cs typeface="Arial" charset="0"/>
              </a:rPr>
              <a:t>The disorder is chronic with a significant impact on child’s quality of life, prevents the use of intellectual abilities, limits the achievement of potential academic and social success, and often provokes negative reactions in the environment. </a:t>
            </a:r>
          </a:p>
          <a:p>
            <a:pPr marL="342900" indent="-342900">
              <a:buFont typeface="Arial" charset="0"/>
              <a:buChar char="•"/>
            </a:pPr>
            <a:r>
              <a:rPr lang="en-US" sz="2300" b="0" dirty="0"/>
              <a:t>One of the most impairing aspects of childhood ADHD is the robust relation with prolonged academic underachievement. characterized by lower seatwork completion and accuracy, on-task behavior and homework performance than their peers. </a:t>
            </a:r>
            <a:endParaRPr lang="en-US" sz="2300" b="0" dirty="0">
              <a:latin typeface="Arial" charset="0"/>
              <a:ea typeface="Arial" charset="0"/>
              <a:cs typeface="Arial" charset="0"/>
            </a:endParaRPr>
          </a:p>
        </p:txBody>
      </p:sp>
    </p:spTree>
    <p:extLst>
      <p:ext uri="{BB962C8B-B14F-4D97-AF65-F5344CB8AC3E}">
        <p14:creationId xmlns:p14="http://schemas.microsoft.com/office/powerpoint/2010/main" val="249896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objekt pre obsah 2"/>
          <p:cNvSpPr>
            <a:spLocks noGrp="1"/>
          </p:cNvSpPr>
          <p:nvPr>
            <p:ph idx="1"/>
          </p:nvPr>
        </p:nvSpPr>
        <p:spPr>
          <a:xfrm>
            <a:off x="1939545" y="1412776"/>
            <a:ext cx="8435280" cy="5040560"/>
          </a:xfrm>
        </p:spPr>
        <p:txBody>
          <a:bodyPr>
            <a:noAutofit/>
          </a:bodyPr>
          <a:lstStyle/>
          <a:p>
            <a:pPr lvl="0"/>
            <a:r>
              <a:rPr lang="sk-SK" dirty="0"/>
              <a:t>A) </a:t>
            </a:r>
            <a:r>
              <a:rPr lang="sk-SK" dirty="0" err="1"/>
              <a:t>Predominantly</a:t>
            </a:r>
            <a:r>
              <a:rPr lang="sk-SK" dirty="0"/>
              <a:t> </a:t>
            </a:r>
            <a:r>
              <a:rPr lang="sk-SK" dirty="0" err="1"/>
              <a:t>inattentive</a:t>
            </a:r>
            <a:r>
              <a:rPr lang="sk-SK" dirty="0"/>
              <a:t> type. </a:t>
            </a:r>
          </a:p>
          <a:p>
            <a:pPr marL="342900" indent="-342900">
              <a:buFont typeface="Wingdings" charset="2"/>
              <a:buChar char="Ø"/>
            </a:pPr>
            <a:r>
              <a:rPr lang="sk-SK" sz="1800" i="1" dirty="0" err="1"/>
              <a:t>Inability</a:t>
            </a:r>
            <a:r>
              <a:rPr lang="sk-SK" sz="1800" i="1" dirty="0"/>
              <a:t> to </a:t>
            </a:r>
            <a:r>
              <a:rPr lang="sk-SK" sz="1800" i="1" dirty="0" err="1"/>
              <a:t>concentrate</a:t>
            </a:r>
            <a:r>
              <a:rPr lang="sk-SK" sz="1800" i="1" dirty="0"/>
              <a:t> </a:t>
            </a:r>
            <a:r>
              <a:rPr lang="sk-SK" sz="1800" b="0" dirty="0" err="1"/>
              <a:t>for</a:t>
            </a:r>
            <a:r>
              <a:rPr lang="sk-SK" sz="1800" b="0" dirty="0"/>
              <a:t> </a:t>
            </a:r>
            <a:r>
              <a:rPr lang="sk-SK" sz="1800" b="0" dirty="0" err="1"/>
              <a:t>the</a:t>
            </a:r>
            <a:r>
              <a:rPr lang="sk-SK" sz="1800" b="0" dirty="0"/>
              <a:t> </a:t>
            </a:r>
            <a:r>
              <a:rPr lang="sk-SK" sz="1800" b="0" dirty="0" err="1"/>
              <a:t>necessary</a:t>
            </a:r>
            <a:r>
              <a:rPr lang="sk-SK" sz="1800" b="0" dirty="0"/>
              <a:t> </a:t>
            </a:r>
            <a:r>
              <a:rPr lang="sk-SK" sz="1800" b="0" dirty="0" err="1"/>
              <a:t>long</a:t>
            </a:r>
            <a:r>
              <a:rPr lang="sk-SK" sz="1800" b="0" dirty="0"/>
              <a:t> </a:t>
            </a:r>
            <a:r>
              <a:rPr lang="sk-SK" sz="1800" b="0" dirty="0" err="1"/>
              <a:t>time</a:t>
            </a:r>
            <a:r>
              <a:rPr lang="sk-SK" sz="1800" b="0" dirty="0"/>
              <a:t> in </a:t>
            </a:r>
            <a:r>
              <a:rPr lang="sk-SK" sz="1800" b="0" dirty="0" err="1"/>
              <a:t>school</a:t>
            </a:r>
            <a:r>
              <a:rPr lang="sk-SK" sz="1800" b="0" dirty="0"/>
              <a:t> </a:t>
            </a:r>
            <a:r>
              <a:rPr lang="sk-SK" sz="1800" b="0" dirty="0" err="1"/>
              <a:t>work</a:t>
            </a:r>
            <a:r>
              <a:rPr lang="sk-SK" sz="1800" b="0" dirty="0"/>
              <a:t>, in </a:t>
            </a:r>
            <a:r>
              <a:rPr lang="sk-SK" sz="1800" b="0" dirty="0" err="1"/>
              <a:t>the</a:t>
            </a:r>
            <a:r>
              <a:rPr lang="sk-SK" sz="1800" b="0" dirty="0"/>
              <a:t> </a:t>
            </a:r>
            <a:r>
              <a:rPr lang="sk-SK" sz="1800" b="0" dirty="0" err="1"/>
              <a:t>elaboration</a:t>
            </a:r>
            <a:r>
              <a:rPr lang="sk-SK" sz="1800" b="0" dirty="0"/>
              <a:t> of </a:t>
            </a:r>
            <a:r>
              <a:rPr lang="sk-SK" sz="1800" b="0" dirty="0" err="1"/>
              <a:t>tasks</a:t>
            </a:r>
            <a:r>
              <a:rPr lang="sk-SK" sz="1800" b="0" dirty="0"/>
              <a:t>, </a:t>
            </a:r>
            <a:r>
              <a:rPr lang="sk-SK" sz="1800" b="0" dirty="0" err="1"/>
              <a:t>work</a:t>
            </a:r>
            <a:r>
              <a:rPr lang="sk-SK" sz="1800" b="0" dirty="0"/>
              <a:t> </a:t>
            </a:r>
            <a:r>
              <a:rPr lang="sk-SK" sz="1800" b="0" dirty="0" err="1"/>
              <a:t>activities</a:t>
            </a:r>
            <a:r>
              <a:rPr lang="sk-SK" sz="1800" b="0" dirty="0"/>
              <a:t> or in </a:t>
            </a:r>
            <a:r>
              <a:rPr lang="sk-SK" sz="1800" b="0" dirty="0" err="1"/>
              <a:t>play</a:t>
            </a:r>
            <a:r>
              <a:rPr lang="sk-SK" sz="1800" b="0" dirty="0"/>
              <a:t>.</a:t>
            </a:r>
          </a:p>
          <a:p>
            <a:pPr marL="342900" indent="-342900">
              <a:buFont typeface="Wingdings" charset="2"/>
              <a:buChar char="Ø"/>
            </a:pPr>
            <a:r>
              <a:rPr lang="sk-SK" sz="1800" b="0" dirty="0" err="1"/>
              <a:t>Significant</a:t>
            </a:r>
            <a:r>
              <a:rPr lang="sk-SK" sz="1800" b="0" dirty="0"/>
              <a:t> </a:t>
            </a:r>
            <a:r>
              <a:rPr lang="sk-SK" sz="1800" i="1" dirty="0" err="1"/>
              <a:t>difficulties</a:t>
            </a:r>
            <a:r>
              <a:rPr lang="sk-SK" sz="1800" i="1" dirty="0"/>
              <a:t> in </a:t>
            </a:r>
            <a:r>
              <a:rPr lang="sk-SK" sz="1800" i="1" dirty="0" err="1"/>
              <a:t>following</a:t>
            </a:r>
            <a:r>
              <a:rPr lang="sk-SK" sz="1800" i="1" dirty="0"/>
              <a:t> </a:t>
            </a:r>
            <a:r>
              <a:rPr lang="sk-SK" sz="1800" i="1" dirty="0" err="1"/>
              <a:t>the</a:t>
            </a:r>
            <a:r>
              <a:rPr lang="sk-SK" sz="1800" i="1" dirty="0"/>
              <a:t> </a:t>
            </a:r>
            <a:r>
              <a:rPr lang="sk-SK" sz="1800" i="1" dirty="0" err="1"/>
              <a:t>instructions</a:t>
            </a:r>
            <a:r>
              <a:rPr lang="sk-SK" sz="1800" b="0" dirty="0"/>
              <a:t>.</a:t>
            </a:r>
          </a:p>
          <a:p>
            <a:pPr marL="342900" indent="-342900">
              <a:buFont typeface="Wingdings" charset="2"/>
              <a:buChar char="Ø"/>
            </a:pPr>
            <a:r>
              <a:rPr lang="sk-SK" sz="1800" i="1" dirty="0" err="1"/>
              <a:t>Inability</a:t>
            </a:r>
            <a:r>
              <a:rPr lang="sk-SK" sz="1800" i="1" dirty="0"/>
              <a:t> to </a:t>
            </a:r>
            <a:r>
              <a:rPr lang="sk-SK" sz="1800" i="1" dirty="0" err="1"/>
              <a:t>complete</a:t>
            </a:r>
            <a:r>
              <a:rPr lang="sk-SK" sz="1800" i="1" dirty="0"/>
              <a:t> </a:t>
            </a:r>
            <a:r>
              <a:rPr lang="sk-SK" sz="1800" i="1" dirty="0" err="1"/>
              <a:t>schoolwork</a:t>
            </a:r>
            <a:r>
              <a:rPr lang="sk-SK" sz="1800" i="1" dirty="0"/>
              <a:t> </a:t>
            </a:r>
            <a:r>
              <a:rPr lang="sk-SK" sz="1800" b="0" dirty="0"/>
              <a:t>or </a:t>
            </a:r>
            <a:r>
              <a:rPr lang="sk-SK" sz="1800" b="0" dirty="0" err="1"/>
              <a:t>homework</a:t>
            </a:r>
            <a:r>
              <a:rPr lang="sk-SK" sz="1800" b="0" dirty="0"/>
              <a:t> </a:t>
            </a:r>
            <a:r>
              <a:rPr lang="sk-SK" sz="1800" b="0" dirty="0" err="1"/>
              <a:t>smoothly</a:t>
            </a:r>
            <a:r>
              <a:rPr lang="sk-SK" sz="1800" b="0" dirty="0"/>
              <a:t>.</a:t>
            </a:r>
          </a:p>
          <a:p>
            <a:pPr marL="342900" indent="-342900">
              <a:buFont typeface="Wingdings" charset="2"/>
              <a:buChar char="Ø"/>
            </a:pPr>
            <a:r>
              <a:rPr lang="sk-SK" sz="1800" b="0" dirty="0" err="1"/>
              <a:t>Significant</a:t>
            </a:r>
            <a:r>
              <a:rPr lang="sk-SK" sz="1800" b="0" dirty="0"/>
              <a:t> </a:t>
            </a:r>
            <a:r>
              <a:rPr lang="sk-SK" sz="1800" i="1" dirty="0" err="1"/>
              <a:t>difficulties</a:t>
            </a:r>
            <a:r>
              <a:rPr lang="sk-SK" sz="1800" i="1" dirty="0"/>
              <a:t> in </a:t>
            </a:r>
            <a:r>
              <a:rPr lang="sk-SK" sz="1800" i="1" dirty="0" err="1"/>
              <a:t>organizing</a:t>
            </a:r>
            <a:r>
              <a:rPr lang="sk-SK" sz="1800" i="1" dirty="0"/>
              <a:t> </a:t>
            </a:r>
            <a:r>
              <a:rPr lang="sk-SK" sz="1800" i="1" dirty="0" err="1"/>
              <a:t>own</a:t>
            </a:r>
            <a:r>
              <a:rPr lang="sk-SK" sz="1800" i="1" dirty="0"/>
              <a:t> </a:t>
            </a:r>
            <a:r>
              <a:rPr lang="sk-SK" sz="1800" i="1" dirty="0" err="1"/>
              <a:t>activities</a:t>
            </a:r>
            <a:r>
              <a:rPr lang="sk-SK" sz="1800" b="0" dirty="0"/>
              <a:t>, </a:t>
            </a:r>
            <a:r>
              <a:rPr lang="sk-SK" sz="1800" b="0" dirty="0" err="1"/>
              <a:t>planning</a:t>
            </a:r>
            <a:r>
              <a:rPr lang="sk-SK" sz="1800" b="0" dirty="0"/>
              <a:t> </a:t>
            </a:r>
            <a:r>
              <a:rPr lang="sk-SK" sz="1800" b="0" dirty="0" err="1"/>
              <a:t>work</a:t>
            </a:r>
            <a:r>
              <a:rPr lang="sk-SK" sz="1800" b="0" dirty="0"/>
              <a:t>/</a:t>
            </a:r>
            <a:r>
              <a:rPr lang="sk-SK" sz="1800" b="0" dirty="0" err="1"/>
              <a:t>games</a:t>
            </a:r>
            <a:r>
              <a:rPr lang="sk-SK" sz="1800" b="0" dirty="0"/>
              <a:t>.</a:t>
            </a:r>
          </a:p>
          <a:p>
            <a:pPr marL="342900" indent="-342900">
              <a:buFont typeface="Wingdings" charset="2"/>
              <a:buChar char="Ø"/>
            </a:pPr>
            <a:r>
              <a:rPr lang="sk-SK" sz="1800" i="1" dirty="0" err="1"/>
              <a:t>Rejecting</a:t>
            </a:r>
            <a:r>
              <a:rPr lang="sk-SK" sz="1800" i="1" dirty="0"/>
              <a:t> </a:t>
            </a:r>
            <a:r>
              <a:rPr lang="sk-SK" sz="1800" i="1" dirty="0" err="1"/>
              <a:t>tasks</a:t>
            </a:r>
            <a:r>
              <a:rPr lang="sk-SK" sz="1800" i="1" dirty="0"/>
              <a:t> and </a:t>
            </a:r>
            <a:r>
              <a:rPr lang="sk-SK" sz="1800" i="1" dirty="0" err="1"/>
              <a:t>activities</a:t>
            </a:r>
            <a:r>
              <a:rPr lang="sk-SK" sz="1800" i="1" dirty="0"/>
              <a:t> </a:t>
            </a:r>
            <a:r>
              <a:rPr lang="sk-SK" sz="1800" b="0" dirty="0" err="1"/>
              <a:t>that</a:t>
            </a:r>
            <a:r>
              <a:rPr lang="sk-SK" sz="1800" b="0" dirty="0"/>
              <a:t> </a:t>
            </a:r>
            <a:r>
              <a:rPr lang="sk-SK" sz="1800" b="0" dirty="0" err="1"/>
              <a:t>require</a:t>
            </a:r>
            <a:r>
              <a:rPr lang="sk-SK" sz="1800" b="0" dirty="0"/>
              <a:t> </a:t>
            </a:r>
            <a:r>
              <a:rPr lang="sk-SK" sz="1800" b="0" dirty="0" err="1"/>
              <a:t>concentration</a:t>
            </a:r>
            <a:r>
              <a:rPr lang="sk-SK" sz="1800" b="0" dirty="0"/>
              <a:t> or </a:t>
            </a:r>
            <a:r>
              <a:rPr lang="sk-SK" sz="1800" b="0" dirty="0" err="1"/>
              <a:t>increased</a:t>
            </a:r>
            <a:r>
              <a:rPr lang="sk-SK" sz="1800" b="0" dirty="0"/>
              <a:t> </a:t>
            </a:r>
            <a:r>
              <a:rPr lang="sk-SK" sz="1800" b="0" dirty="0" err="1"/>
              <a:t>mental</a:t>
            </a:r>
            <a:r>
              <a:rPr lang="sk-SK" sz="1800" b="0" dirty="0"/>
              <a:t> </a:t>
            </a:r>
            <a:r>
              <a:rPr lang="sk-SK" sz="1800" b="0" dirty="0" err="1"/>
              <a:t>effort</a:t>
            </a:r>
            <a:r>
              <a:rPr lang="sk-SK" sz="1800" b="0" dirty="0"/>
              <a:t> (</a:t>
            </a:r>
            <a:r>
              <a:rPr lang="sk-SK" sz="1800" b="0" dirty="0" err="1"/>
              <a:t>listening</a:t>
            </a:r>
            <a:r>
              <a:rPr lang="sk-SK" sz="1800" b="0" dirty="0"/>
              <a:t> to </a:t>
            </a:r>
            <a:r>
              <a:rPr lang="sk-SK" sz="1800" b="0" dirty="0" err="1"/>
              <a:t>fairy</a:t>
            </a:r>
            <a:r>
              <a:rPr lang="sk-SK" sz="1800" b="0" dirty="0"/>
              <a:t> </a:t>
            </a:r>
            <a:r>
              <a:rPr lang="sk-SK" sz="1800" b="0" dirty="0" err="1"/>
              <a:t>tales</a:t>
            </a:r>
            <a:r>
              <a:rPr lang="sk-SK" sz="1800" b="0" dirty="0"/>
              <a:t>, </a:t>
            </a:r>
            <a:r>
              <a:rPr lang="sk-SK" sz="1800" b="0" dirty="0" err="1"/>
              <a:t>writing</a:t>
            </a:r>
            <a:r>
              <a:rPr lang="sk-SK" sz="1800" b="0" dirty="0"/>
              <a:t> </a:t>
            </a:r>
            <a:r>
              <a:rPr lang="sk-SK" sz="1800" b="0" dirty="0" err="1"/>
              <a:t>homework</a:t>
            </a:r>
            <a:r>
              <a:rPr lang="sk-SK" sz="1800" b="0" dirty="0"/>
              <a:t>).</a:t>
            </a:r>
          </a:p>
          <a:p>
            <a:pPr marL="342900" indent="-342900">
              <a:buFont typeface="Wingdings" charset="2"/>
              <a:buChar char="Ø"/>
            </a:pPr>
            <a:r>
              <a:rPr lang="sk-SK" sz="1800" i="1" dirty="0" err="1"/>
              <a:t>Frequent</a:t>
            </a:r>
            <a:r>
              <a:rPr lang="sk-SK" sz="1800" i="1" dirty="0"/>
              <a:t> </a:t>
            </a:r>
            <a:r>
              <a:rPr lang="sk-SK" sz="1800" i="1" dirty="0" err="1"/>
              <a:t>loss</a:t>
            </a:r>
            <a:r>
              <a:rPr lang="sk-SK" sz="1800" i="1" dirty="0"/>
              <a:t> of </a:t>
            </a:r>
            <a:r>
              <a:rPr lang="sk-SK" sz="1800" i="1" dirty="0" err="1"/>
              <a:t>things</a:t>
            </a:r>
            <a:r>
              <a:rPr lang="sk-SK" sz="1800" i="1" dirty="0"/>
              <a:t> </a:t>
            </a:r>
            <a:r>
              <a:rPr lang="sk-SK" sz="1800" b="0" dirty="0" err="1"/>
              <a:t>needed</a:t>
            </a:r>
            <a:r>
              <a:rPr lang="sk-SK" sz="1800" b="0" dirty="0"/>
              <a:t> to </a:t>
            </a:r>
            <a:r>
              <a:rPr lang="sk-SK" sz="1800" b="0" dirty="0" err="1"/>
              <a:t>develop</a:t>
            </a:r>
            <a:r>
              <a:rPr lang="sk-SK" sz="1800" b="0" dirty="0"/>
              <a:t> </a:t>
            </a:r>
            <a:r>
              <a:rPr lang="sk-SK" sz="1800" b="0" dirty="0" err="1"/>
              <a:t>tasks</a:t>
            </a:r>
            <a:r>
              <a:rPr lang="sk-SK" sz="1800" b="0" dirty="0"/>
              <a:t> or </a:t>
            </a:r>
            <a:r>
              <a:rPr lang="sk-SK" sz="1800" b="0" dirty="0" err="1"/>
              <a:t>perform</a:t>
            </a:r>
            <a:r>
              <a:rPr lang="sk-SK" sz="1800" b="0" dirty="0"/>
              <a:t> </a:t>
            </a:r>
            <a:r>
              <a:rPr lang="sk-SK" sz="1800" b="0" dirty="0" err="1"/>
              <a:t>activities</a:t>
            </a:r>
            <a:r>
              <a:rPr lang="sk-SK" sz="1800" b="0" dirty="0"/>
              <a:t>.</a:t>
            </a:r>
          </a:p>
          <a:p>
            <a:pPr marL="342900" indent="-342900">
              <a:buFont typeface="Wingdings" charset="2"/>
              <a:buChar char="Ø"/>
            </a:pPr>
            <a:r>
              <a:rPr lang="sk-SK" sz="1800" i="1" dirty="0" err="1"/>
              <a:t>Easy</a:t>
            </a:r>
            <a:r>
              <a:rPr lang="sk-SK" sz="1800" i="1" dirty="0"/>
              <a:t> </a:t>
            </a:r>
            <a:r>
              <a:rPr lang="sk-SK" sz="1800" i="1" dirty="0" err="1"/>
              <a:t>diversion</a:t>
            </a:r>
            <a:r>
              <a:rPr lang="sk-SK" sz="1800" i="1" dirty="0"/>
              <a:t> of </a:t>
            </a:r>
            <a:r>
              <a:rPr lang="sk-SK" sz="1800" i="1" dirty="0" err="1"/>
              <a:t>attention</a:t>
            </a:r>
            <a:r>
              <a:rPr lang="sk-SK" sz="1800" i="1" dirty="0"/>
              <a:t> </a:t>
            </a:r>
            <a:r>
              <a:rPr lang="sk-SK" sz="1800" b="0" dirty="0"/>
              <a:t>- </a:t>
            </a:r>
            <a:r>
              <a:rPr lang="sk-SK" sz="1800" b="0" dirty="0" err="1"/>
              <a:t>concentration</a:t>
            </a:r>
            <a:r>
              <a:rPr lang="sk-SK" sz="1800" b="0" dirty="0"/>
              <a:t> </a:t>
            </a:r>
            <a:r>
              <a:rPr lang="sk-SK" sz="1800" b="0" dirty="0" err="1"/>
              <a:t>is</a:t>
            </a:r>
            <a:r>
              <a:rPr lang="sk-SK" sz="1800" b="0" dirty="0"/>
              <a:t> </a:t>
            </a:r>
            <a:r>
              <a:rPr lang="sk-SK" sz="1800" b="0" dirty="0" err="1"/>
              <a:t>excessively</a:t>
            </a:r>
            <a:r>
              <a:rPr lang="sk-SK" sz="1800" b="0" dirty="0"/>
              <a:t> </a:t>
            </a:r>
            <a:r>
              <a:rPr lang="sk-SK" sz="1800" b="0" dirty="0" err="1"/>
              <a:t>often</a:t>
            </a:r>
            <a:r>
              <a:rPr lang="sk-SK" sz="1800" b="0" dirty="0"/>
              <a:t> </a:t>
            </a:r>
            <a:r>
              <a:rPr lang="sk-SK" sz="1800" b="0" dirty="0" err="1"/>
              <a:t>distracted</a:t>
            </a:r>
            <a:r>
              <a:rPr lang="sk-SK" sz="1800" b="0" dirty="0"/>
              <a:t> by </a:t>
            </a:r>
            <a:r>
              <a:rPr lang="sk-SK" sz="1800" b="0" dirty="0" err="1"/>
              <a:t>external</a:t>
            </a:r>
            <a:r>
              <a:rPr lang="sk-SK" sz="1800" b="0" dirty="0"/>
              <a:t> </a:t>
            </a:r>
            <a:r>
              <a:rPr lang="sk-SK" sz="1800" b="0" dirty="0" err="1"/>
              <a:t>influences</a:t>
            </a:r>
            <a:r>
              <a:rPr lang="sk-SK" sz="1800" b="0" dirty="0"/>
              <a:t>.</a:t>
            </a:r>
          </a:p>
          <a:p>
            <a:pPr marL="342900" indent="-342900">
              <a:buFont typeface="Wingdings" charset="2"/>
              <a:buChar char="Ø"/>
            </a:pPr>
            <a:r>
              <a:rPr lang="sk-SK" sz="1800" i="1" dirty="0" err="1"/>
              <a:t>Fast</a:t>
            </a:r>
            <a:r>
              <a:rPr lang="sk-SK" sz="1800" i="1" dirty="0"/>
              <a:t> and </a:t>
            </a:r>
            <a:r>
              <a:rPr lang="sk-SK" sz="1800" i="1" dirty="0" err="1"/>
              <a:t>inconsistent</a:t>
            </a:r>
            <a:r>
              <a:rPr lang="sk-SK" sz="1800" i="1" dirty="0"/>
              <a:t> </a:t>
            </a:r>
            <a:r>
              <a:rPr lang="sk-SK" sz="1800" i="1" dirty="0" err="1"/>
              <a:t>work</a:t>
            </a:r>
            <a:r>
              <a:rPr lang="sk-SK" sz="1800" i="1" dirty="0"/>
              <a:t> </a:t>
            </a:r>
            <a:r>
              <a:rPr lang="sk-SK" sz="1800" b="0" dirty="0"/>
              <a:t>on </a:t>
            </a:r>
            <a:r>
              <a:rPr lang="sk-SK" sz="1800" b="0" dirty="0" err="1"/>
              <a:t>the</a:t>
            </a:r>
            <a:r>
              <a:rPr lang="sk-SK" sz="1800" b="0" dirty="0"/>
              <a:t> </a:t>
            </a:r>
            <a:r>
              <a:rPr lang="sk-SK" sz="1800" b="0" dirty="0" err="1"/>
              <a:t>submitted</a:t>
            </a:r>
            <a:r>
              <a:rPr lang="sk-SK" sz="1800" b="0" dirty="0"/>
              <a:t> </a:t>
            </a:r>
            <a:r>
              <a:rPr lang="sk-SK" sz="1800" b="0" dirty="0" err="1"/>
              <a:t>assignments</a:t>
            </a:r>
            <a:r>
              <a:rPr lang="sk-SK" sz="1800" b="0" dirty="0"/>
              <a:t> </a:t>
            </a:r>
            <a:r>
              <a:rPr lang="sk-SK" sz="1800" b="0" dirty="0" err="1"/>
              <a:t>is</a:t>
            </a:r>
            <a:r>
              <a:rPr lang="sk-SK" sz="1800" b="0" dirty="0"/>
              <a:t> </a:t>
            </a:r>
            <a:r>
              <a:rPr lang="sk-SK" sz="1800" b="0" dirty="0" err="1"/>
              <a:t>characteristic</a:t>
            </a:r>
            <a:r>
              <a:rPr lang="sk-SK" sz="1800" b="0" dirty="0"/>
              <a:t> </a:t>
            </a:r>
            <a:r>
              <a:rPr lang="sk-SK" sz="1800" b="0" dirty="0" err="1"/>
              <a:t>etc</a:t>
            </a:r>
            <a:r>
              <a:rPr lang="sk-SK" sz="1800" b="0" dirty="0"/>
              <a:t>.</a:t>
            </a:r>
          </a:p>
          <a:p>
            <a:pPr marL="342900" indent="-342900">
              <a:buFont typeface="Wingdings" charset="2"/>
              <a:buChar char="Ø"/>
            </a:pPr>
            <a:endParaRPr lang="sk-SK" sz="1800" b="0" dirty="0"/>
          </a:p>
        </p:txBody>
      </p:sp>
      <p:sp>
        <p:nvSpPr>
          <p:cNvPr id="5" name="Nadpis 1"/>
          <p:cNvSpPr>
            <a:spLocks noGrp="1"/>
          </p:cNvSpPr>
          <p:nvPr>
            <p:ph type="title"/>
          </p:nvPr>
        </p:nvSpPr>
        <p:spPr>
          <a:xfrm>
            <a:off x="1975121" y="548680"/>
            <a:ext cx="6347048" cy="687606"/>
          </a:xfrm>
        </p:spPr>
        <p:txBody>
          <a:bodyPr>
            <a:normAutofit/>
          </a:bodyPr>
          <a:lstStyle/>
          <a:p>
            <a:r>
              <a:rPr lang="sk-SK" sz="3000" b="0" dirty="0" err="1">
                <a:latin typeface="Times New Roman" charset="0"/>
                <a:ea typeface="Times New Roman" charset="0"/>
                <a:cs typeface="Times New Roman" charset="0"/>
              </a:rPr>
              <a:t>Symptoms</a:t>
            </a:r>
            <a:r>
              <a:rPr lang="sk-SK" sz="3000" b="0" dirty="0">
                <a:latin typeface="Times New Roman" charset="0"/>
                <a:ea typeface="Times New Roman" charset="0"/>
                <a:cs typeface="Times New Roman" charset="0"/>
              </a:rPr>
              <a:t> of ADHD/ADD</a:t>
            </a:r>
          </a:p>
        </p:txBody>
      </p:sp>
    </p:spTree>
    <p:extLst>
      <p:ext uri="{BB962C8B-B14F-4D97-AF65-F5344CB8AC3E}">
        <p14:creationId xmlns:p14="http://schemas.microsoft.com/office/powerpoint/2010/main" val="41733609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2207568" y="548680"/>
            <a:ext cx="6347048" cy="687606"/>
          </a:xfrm>
          <a:prstGeom prst="rect">
            <a:avLst/>
          </a:prstGeom>
        </p:spPr>
        <p:txBody>
          <a:bodyPr>
            <a:normAutofit/>
          </a:bodyPr>
          <a:lstStyle>
            <a:lvl1pPr algn="l" defTabSz="914400" rtl="0" eaLnBrk="1" latinLnBrk="0" hangingPunct="1">
              <a:spcBef>
                <a:spcPct val="0"/>
              </a:spcBef>
              <a:buNone/>
              <a:defRPr sz="3600" kern="1200" cap="all" spc="-60" baseline="0">
                <a:solidFill>
                  <a:schemeClr val="accent6"/>
                </a:solidFill>
                <a:latin typeface="+mj-lt"/>
                <a:ea typeface="+mj-ea"/>
                <a:cs typeface="+mj-cs"/>
              </a:defRPr>
            </a:lvl1pPr>
          </a:lstStyle>
          <a:p>
            <a:r>
              <a:rPr lang="sk-SK" sz="3000">
                <a:solidFill>
                  <a:srgbClr val="51C3F9"/>
                </a:solidFill>
                <a:latin typeface="Times New Roman" charset="0"/>
                <a:ea typeface="Times New Roman" charset="0"/>
                <a:cs typeface="Times New Roman" charset="0"/>
              </a:rPr>
              <a:t>Symptoms of ADHD/ADD</a:t>
            </a:r>
            <a:endParaRPr lang="sk-SK" sz="3000" dirty="0">
              <a:solidFill>
                <a:srgbClr val="51C3F9"/>
              </a:solidFill>
              <a:latin typeface="Times New Roman" charset="0"/>
              <a:ea typeface="Times New Roman" charset="0"/>
              <a:cs typeface="Times New Roman" charset="0"/>
            </a:endParaRPr>
          </a:p>
        </p:txBody>
      </p:sp>
      <p:sp>
        <p:nvSpPr>
          <p:cNvPr id="3" name="Zástupný objekt pre obsah 2"/>
          <p:cNvSpPr txBox="1">
            <a:spLocks/>
          </p:cNvSpPr>
          <p:nvPr/>
        </p:nvSpPr>
        <p:spPr>
          <a:xfrm>
            <a:off x="1775521" y="1046690"/>
            <a:ext cx="8476935" cy="5478654"/>
          </a:xfrm>
          <a:prstGeom prst="rect">
            <a:avLst/>
          </a:prstGeom>
        </p:spPr>
        <p:txBody>
          <a:bodyPr>
            <a:no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sk-SK" sz="1800" dirty="0">
                <a:solidFill>
                  <a:prstClr val="black"/>
                </a:solidFill>
                <a:latin typeface="Arial"/>
              </a:rPr>
              <a:t>B) </a:t>
            </a:r>
            <a:r>
              <a:rPr lang="sk-SK" sz="1800" dirty="0" err="1">
                <a:solidFill>
                  <a:prstClr val="black"/>
                </a:solidFill>
                <a:latin typeface="Arial"/>
              </a:rPr>
              <a:t>Predominantly</a:t>
            </a:r>
            <a:r>
              <a:rPr lang="sk-SK" sz="1800" dirty="0">
                <a:solidFill>
                  <a:prstClr val="black"/>
                </a:solidFill>
                <a:latin typeface="Arial"/>
              </a:rPr>
              <a:t> </a:t>
            </a:r>
            <a:r>
              <a:rPr lang="sk-SK" sz="1800" dirty="0" err="1">
                <a:solidFill>
                  <a:prstClr val="black"/>
                </a:solidFill>
                <a:latin typeface="Arial"/>
              </a:rPr>
              <a:t>hyperactive</a:t>
            </a:r>
            <a:r>
              <a:rPr lang="sk-SK" sz="1800" dirty="0">
                <a:solidFill>
                  <a:prstClr val="black"/>
                </a:solidFill>
                <a:latin typeface="Arial"/>
              </a:rPr>
              <a:t>/</a:t>
            </a:r>
            <a:r>
              <a:rPr lang="sk-SK" sz="1800" dirty="0" err="1">
                <a:solidFill>
                  <a:prstClr val="black"/>
                </a:solidFill>
                <a:latin typeface="Arial"/>
              </a:rPr>
              <a:t>impulsive</a:t>
            </a:r>
            <a:r>
              <a:rPr lang="sk-SK" sz="1800" dirty="0">
                <a:solidFill>
                  <a:prstClr val="black"/>
                </a:solidFill>
                <a:latin typeface="Arial"/>
              </a:rPr>
              <a:t> type. </a:t>
            </a:r>
          </a:p>
          <a:p>
            <a:pPr marL="285750" indent="-285750">
              <a:buFont typeface="Wingdings" charset="2"/>
              <a:buChar char="Ø"/>
            </a:pPr>
            <a:r>
              <a:rPr lang="sk-SK" sz="1800" i="1" dirty="0" err="1">
                <a:solidFill>
                  <a:prstClr val="black"/>
                </a:solidFill>
                <a:latin typeface="Arial"/>
              </a:rPr>
              <a:t>Excessive</a:t>
            </a:r>
            <a:r>
              <a:rPr lang="sk-SK" sz="1800" i="1" dirty="0">
                <a:solidFill>
                  <a:prstClr val="black"/>
                </a:solidFill>
                <a:latin typeface="Arial"/>
              </a:rPr>
              <a:t> </a:t>
            </a:r>
            <a:r>
              <a:rPr lang="sk-SK" sz="1800" i="1" dirty="0" err="1">
                <a:solidFill>
                  <a:prstClr val="black"/>
                </a:solidFill>
                <a:latin typeface="Arial"/>
              </a:rPr>
              <a:t>psychomotor</a:t>
            </a:r>
            <a:r>
              <a:rPr lang="sk-SK" sz="1800" i="1" dirty="0">
                <a:solidFill>
                  <a:prstClr val="black"/>
                </a:solidFill>
                <a:latin typeface="Arial"/>
              </a:rPr>
              <a:t> </a:t>
            </a:r>
            <a:r>
              <a:rPr lang="sk-SK" sz="1800" i="1" dirty="0" err="1">
                <a:solidFill>
                  <a:prstClr val="black"/>
                </a:solidFill>
                <a:latin typeface="Arial"/>
              </a:rPr>
              <a:t>restlessness</a:t>
            </a:r>
            <a:r>
              <a:rPr lang="sk-SK" sz="1800" i="1" dirty="0">
                <a:solidFill>
                  <a:prstClr val="black"/>
                </a:solidFill>
                <a:latin typeface="Arial"/>
              </a:rPr>
              <a:t> </a:t>
            </a:r>
            <a:r>
              <a:rPr lang="sk-SK" sz="1800" b="0" dirty="0">
                <a:solidFill>
                  <a:prstClr val="black"/>
                </a:solidFill>
                <a:latin typeface="Arial"/>
              </a:rPr>
              <a:t>- </a:t>
            </a:r>
            <a:r>
              <a:rPr lang="sk-SK" sz="1800" b="0" dirty="0" err="1">
                <a:solidFill>
                  <a:prstClr val="black"/>
                </a:solidFill>
                <a:latin typeface="Arial"/>
              </a:rPr>
              <a:t>constantly</a:t>
            </a:r>
            <a:r>
              <a:rPr lang="sk-SK" sz="1800" b="0" dirty="0">
                <a:solidFill>
                  <a:prstClr val="black"/>
                </a:solidFill>
                <a:latin typeface="Arial"/>
              </a:rPr>
              <a:t> </a:t>
            </a:r>
            <a:r>
              <a:rPr lang="sk-SK" sz="1800" b="0" dirty="0" err="1">
                <a:solidFill>
                  <a:prstClr val="black"/>
                </a:solidFill>
                <a:latin typeface="Arial"/>
              </a:rPr>
              <a:t>running</a:t>
            </a:r>
            <a:r>
              <a:rPr lang="sk-SK" sz="1800" b="0" dirty="0">
                <a:solidFill>
                  <a:prstClr val="black"/>
                </a:solidFill>
                <a:latin typeface="Arial"/>
              </a:rPr>
              <a:t> </a:t>
            </a:r>
            <a:r>
              <a:rPr lang="sk-SK" sz="1800" b="0" dirty="0" err="1">
                <a:solidFill>
                  <a:prstClr val="black"/>
                </a:solidFill>
                <a:latin typeface="Arial"/>
              </a:rPr>
              <a:t>around</a:t>
            </a:r>
            <a:r>
              <a:rPr lang="sk-SK" sz="1800" b="0" dirty="0">
                <a:solidFill>
                  <a:prstClr val="black"/>
                </a:solidFill>
                <a:latin typeface="Arial"/>
              </a:rPr>
              <a:t> </a:t>
            </a:r>
            <a:r>
              <a:rPr lang="sk-SK" sz="1800" b="0" dirty="0" err="1">
                <a:solidFill>
                  <a:prstClr val="black"/>
                </a:solidFill>
                <a:latin typeface="Arial"/>
              </a:rPr>
              <a:t>the</a:t>
            </a:r>
            <a:r>
              <a:rPr lang="sk-SK" sz="1800" b="0" dirty="0">
                <a:solidFill>
                  <a:prstClr val="black"/>
                </a:solidFill>
                <a:latin typeface="Arial"/>
              </a:rPr>
              <a:t> </a:t>
            </a:r>
            <a:r>
              <a:rPr lang="sk-SK" sz="1800" b="0" dirty="0" err="1">
                <a:solidFill>
                  <a:prstClr val="black"/>
                </a:solidFill>
                <a:latin typeface="Arial"/>
              </a:rPr>
              <a:t>class</a:t>
            </a:r>
            <a:r>
              <a:rPr lang="sk-SK" sz="1800" b="0" dirty="0">
                <a:solidFill>
                  <a:prstClr val="black"/>
                </a:solidFill>
                <a:latin typeface="Arial"/>
              </a:rPr>
              <a:t> (</a:t>
            </a:r>
            <a:r>
              <a:rPr lang="sk-SK" sz="1800" b="0" dirty="0" err="1">
                <a:solidFill>
                  <a:prstClr val="black"/>
                </a:solidFill>
                <a:latin typeface="Arial"/>
              </a:rPr>
              <a:t>during</a:t>
            </a:r>
            <a:r>
              <a:rPr lang="sk-SK" sz="1800" b="0" dirty="0">
                <a:solidFill>
                  <a:prstClr val="black"/>
                </a:solidFill>
                <a:latin typeface="Arial"/>
              </a:rPr>
              <a:t> </a:t>
            </a:r>
            <a:r>
              <a:rPr lang="sk-SK" sz="1800" b="0" dirty="0" err="1">
                <a:solidFill>
                  <a:prstClr val="black"/>
                </a:solidFill>
                <a:latin typeface="Arial"/>
              </a:rPr>
              <a:t>class</a:t>
            </a:r>
            <a:r>
              <a:rPr lang="sk-SK" sz="1800" b="0" dirty="0">
                <a:solidFill>
                  <a:prstClr val="black"/>
                </a:solidFill>
                <a:latin typeface="Arial"/>
              </a:rPr>
              <a:t>) or </a:t>
            </a:r>
            <a:r>
              <a:rPr lang="sk-SK" sz="1800" b="0" dirty="0" err="1">
                <a:solidFill>
                  <a:prstClr val="black"/>
                </a:solidFill>
                <a:latin typeface="Arial"/>
              </a:rPr>
              <a:t>room</a:t>
            </a:r>
            <a:r>
              <a:rPr lang="sk-SK" sz="1800" b="0" dirty="0">
                <a:solidFill>
                  <a:prstClr val="black"/>
                </a:solidFill>
                <a:latin typeface="Arial"/>
              </a:rPr>
              <a:t>, </a:t>
            </a:r>
            <a:r>
              <a:rPr lang="sk-SK" sz="1800" b="0" dirty="0" err="1">
                <a:solidFill>
                  <a:prstClr val="black"/>
                </a:solidFill>
                <a:latin typeface="Arial"/>
              </a:rPr>
              <a:t>constantly</a:t>
            </a:r>
            <a:r>
              <a:rPr lang="sk-SK" sz="1800" b="0" dirty="0">
                <a:solidFill>
                  <a:prstClr val="black"/>
                </a:solidFill>
                <a:latin typeface="Arial"/>
              </a:rPr>
              <a:t> </a:t>
            </a:r>
            <a:r>
              <a:rPr lang="sk-SK" sz="1800" b="0" dirty="0" err="1">
                <a:solidFill>
                  <a:prstClr val="black"/>
                </a:solidFill>
                <a:latin typeface="Arial"/>
              </a:rPr>
              <a:t>fidgeting</a:t>
            </a:r>
            <a:r>
              <a:rPr lang="sk-SK" sz="1800" b="0" dirty="0">
                <a:solidFill>
                  <a:prstClr val="black"/>
                </a:solidFill>
                <a:latin typeface="Arial"/>
              </a:rPr>
              <a:t> in a </a:t>
            </a:r>
            <a:r>
              <a:rPr lang="sk-SK" sz="1800" b="0" dirty="0" err="1">
                <a:solidFill>
                  <a:prstClr val="black"/>
                </a:solidFill>
                <a:latin typeface="Arial"/>
              </a:rPr>
              <a:t>chair</a:t>
            </a:r>
            <a:r>
              <a:rPr lang="sk-SK" sz="1800" b="0" dirty="0">
                <a:solidFill>
                  <a:prstClr val="black"/>
                </a:solidFill>
                <a:latin typeface="Arial"/>
              </a:rPr>
              <a:t>, </a:t>
            </a:r>
            <a:r>
              <a:rPr lang="sk-SK" sz="1800" b="0" dirty="0" err="1">
                <a:solidFill>
                  <a:prstClr val="black"/>
                </a:solidFill>
                <a:latin typeface="Arial"/>
              </a:rPr>
              <a:t>permanent</a:t>
            </a:r>
            <a:r>
              <a:rPr lang="sk-SK" sz="1800" b="0" dirty="0">
                <a:solidFill>
                  <a:prstClr val="black"/>
                </a:solidFill>
                <a:latin typeface="Arial"/>
              </a:rPr>
              <a:t> </a:t>
            </a:r>
            <a:r>
              <a:rPr lang="sk-SK" sz="1800" b="0" dirty="0" err="1">
                <a:solidFill>
                  <a:prstClr val="black"/>
                </a:solidFill>
                <a:latin typeface="Arial"/>
              </a:rPr>
              <a:t>pointless</a:t>
            </a:r>
            <a:r>
              <a:rPr lang="sk-SK" sz="1800" b="0" dirty="0">
                <a:solidFill>
                  <a:prstClr val="black"/>
                </a:solidFill>
                <a:latin typeface="Arial"/>
              </a:rPr>
              <a:t> </a:t>
            </a:r>
            <a:r>
              <a:rPr lang="sk-SK" sz="1800" b="0" dirty="0" err="1">
                <a:solidFill>
                  <a:prstClr val="black"/>
                </a:solidFill>
                <a:latin typeface="Arial"/>
              </a:rPr>
              <a:t>kicking</a:t>
            </a:r>
            <a:r>
              <a:rPr lang="sk-SK" sz="1800" b="0" dirty="0">
                <a:solidFill>
                  <a:prstClr val="black"/>
                </a:solidFill>
                <a:latin typeface="Arial"/>
              </a:rPr>
              <a:t>, </a:t>
            </a:r>
            <a:r>
              <a:rPr lang="sk-SK" sz="1800" b="0" dirty="0" err="1">
                <a:solidFill>
                  <a:prstClr val="black"/>
                </a:solidFill>
                <a:latin typeface="Arial"/>
              </a:rPr>
              <a:t>swinging</a:t>
            </a:r>
            <a:r>
              <a:rPr lang="sk-SK" sz="1800" b="0" dirty="0">
                <a:solidFill>
                  <a:prstClr val="black"/>
                </a:solidFill>
                <a:latin typeface="Arial"/>
              </a:rPr>
              <a:t>, </a:t>
            </a:r>
            <a:r>
              <a:rPr lang="sk-SK" sz="1800" b="0" dirty="0" err="1">
                <a:solidFill>
                  <a:prstClr val="black"/>
                </a:solidFill>
                <a:latin typeface="Arial"/>
              </a:rPr>
              <a:t>frequent</a:t>
            </a:r>
            <a:r>
              <a:rPr lang="sk-SK" sz="1800" b="0" dirty="0">
                <a:solidFill>
                  <a:prstClr val="black"/>
                </a:solidFill>
                <a:latin typeface="Arial"/>
              </a:rPr>
              <a:t> </a:t>
            </a:r>
            <a:r>
              <a:rPr lang="sk-SK" sz="1800" b="0" dirty="0" err="1">
                <a:solidFill>
                  <a:prstClr val="black"/>
                </a:solidFill>
                <a:latin typeface="Arial"/>
              </a:rPr>
              <a:t>getting</a:t>
            </a:r>
            <a:r>
              <a:rPr lang="sk-SK" sz="1800" b="0" dirty="0">
                <a:solidFill>
                  <a:prstClr val="black"/>
                </a:solidFill>
                <a:latin typeface="Arial"/>
              </a:rPr>
              <a:t> </a:t>
            </a:r>
            <a:r>
              <a:rPr lang="sk-SK" sz="1800" b="0" dirty="0" err="1">
                <a:solidFill>
                  <a:prstClr val="black"/>
                </a:solidFill>
                <a:latin typeface="Arial"/>
              </a:rPr>
              <a:t>up</a:t>
            </a:r>
            <a:r>
              <a:rPr lang="sk-SK" sz="1800" b="0" dirty="0">
                <a:solidFill>
                  <a:prstClr val="black"/>
                </a:solidFill>
                <a:latin typeface="Arial"/>
              </a:rPr>
              <a:t> </a:t>
            </a:r>
            <a:r>
              <a:rPr lang="sk-SK" sz="1800" b="0" dirty="0" err="1">
                <a:solidFill>
                  <a:prstClr val="black"/>
                </a:solidFill>
                <a:latin typeface="Arial"/>
              </a:rPr>
              <a:t>from</a:t>
            </a:r>
            <a:r>
              <a:rPr lang="sk-SK" sz="1800" b="0" dirty="0">
                <a:solidFill>
                  <a:prstClr val="black"/>
                </a:solidFill>
                <a:latin typeface="Arial"/>
              </a:rPr>
              <a:t> </a:t>
            </a:r>
            <a:r>
              <a:rPr lang="sk-SK" sz="1800" b="0" dirty="0" err="1">
                <a:solidFill>
                  <a:prstClr val="black"/>
                </a:solidFill>
                <a:latin typeface="Arial"/>
              </a:rPr>
              <a:t>the</a:t>
            </a:r>
            <a:r>
              <a:rPr lang="sk-SK" sz="1800" b="0" dirty="0">
                <a:solidFill>
                  <a:prstClr val="black"/>
                </a:solidFill>
                <a:latin typeface="Arial"/>
              </a:rPr>
              <a:t> </a:t>
            </a:r>
            <a:r>
              <a:rPr lang="sk-SK" sz="1800" b="0" dirty="0" err="1">
                <a:solidFill>
                  <a:prstClr val="black"/>
                </a:solidFill>
                <a:latin typeface="Arial"/>
              </a:rPr>
              <a:t>chair</a:t>
            </a:r>
            <a:r>
              <a:rPr lang="sk-SK" sz="1800" b="0" dirty="0">
                <a:solidFill>
                  <a:prstClr val="black"/>
                </a:solidFill>
                <a:latin typeface="Arial"/>
              </a:rPr>
              <a:t> </a:t>
            </a:r>
            <a:r>
              <a:rPr lang="sk-SK" sz="1800" b="0" dirty="0" err="1">
                <a:solidFill>
                  <a:prstClr val="black"/>
                </a:solidFill>
                <a:latin typeface="Arial"/>
              </a:rPr>
              <a:t>etc</a:t>
            </a:r>
            <a:r>
              <a:rPr lang="sk-SK" sz="1800" b="0" dirty="0">
                <a:solidFill>
                  <a:prstClr val="black"/>
                </a:solidFill>
                <a:latin typeface="Arial"/>
              </a:rPr>
              <a:t>.</a:t>
            </a:r>
          </a:p>
          <a:p>
            <a:pPr marL="285750" indent="-285750">
              <a:buFont typeface="Wingdings" charset="2"/>
              <a:buChar char="Ø"/>
            </a:pPr>
            <a:r>
              <a:rPr lang="sk-SK" sz="1800" i="1" dirty="0">
                <a:solidFill>
                  <a:prstClr val="black"/>
                </a:solidFill>
                <a:latin typeface="Arial"/>
              </a:rPr>
              <a:t>Rapid </a:t>
            </a:r>
            <a:r>
              <a:rPr lang="sk-SK" sz="1800" i="1" dirty="0" err="1">
                <a:solidFill>
                  <a:prstClr val="black"/>
                </a:solidFill>
                <a:latin typeface="Arial"/>
              </a:rPr>
              <a:t>changes</a:t>
            </a:r>
            <a:r>
              <a:rPr lang="sk-SK" sz="1800" i="1" dirty="0">
                <a:solidFill>
                  <a:prstClr val="black"/>
                </a:solidFill>
                <a:latin typeface="Arial"/>
              </a:rPr>
              <a:t> </a:t>
            </a:r>
            <a:r>
              <a:rPr lang="sk-SK" sz="1800" b="0" dirty="0">
                <a:solidFill>
                  <a:prstClr val="black"/>
                </a:solidFill>
                <a:latin typeface="Arial"/>
              </a:rPr>
              <a:t>in </a:t>
            </a:r>
            <a:r>
              <a:rPr lang="sk-SK" sz="1800" b="0" dirty="0" err="1">
                <a:solidFill>
                  <a:prstClr val="black"/>
                </a:solidFill>
                <a:latin typeface="Arial"/>
              </a:rPr>
              <a:t>the</a:t>
            </a:r>
            <a:r>
              <a:rPr lang="sk-SK" sz="1800" b="0" dirty="0">
                <a:solidFill>
                  <a:prstClr val="black"/>
                </a:solidFill>
                <a:latin typeface="Arial"/>
              </a:rPr>
              <a:t> </a:t>
            </a:r>
            <a:r>
              <a:rPr lang="sk-SK" sz="1800" b="0" dirty="0" err="1">
                <a:solidFill>
                  <a:prstClr val="black"/>
                </a:solidFill>
                <a:latin typeface="Arial"/>
              </a:rPr>
              <a:t>subject</a:t>
            </a:r>
            <a:r>
              <a:rPr lang="sk-SK" sz="1800" b="0" dirty="0">
                <a:solidFill>
                  <a:prstClr val="black"/>
                </a:solidFill>
                <a:latin typeface="Arial"/>
              </a:rPr>
              <a:t> of </a:t>
            </a:r>
            <a:r>
              <a:rPr lang="sk-SK" sz="1800" b="0" dirty="0" err="1">
                <a:solidFill>
                  <a:prstClr val="black"/>
                </a:solidFill>
                <a:latin typeface="Arial"/>
              </a:rPr>
              <a:t>interest</a:t>
            </a:r>
            <a:r>
              <a:rPr lang="sk-SK" sz="1800" b="0" dirty="0">
                <a:solidFill>
                  <a:prstClr val="black"/>
                </a:solidFill>
                <a:latin typeface="Arial"/>
              </a:rPr>
              <a:t>.</a:t>
            </a:r>
          </a:p>
          <a:p>
            <a:pPr marL="285750" indent="-285750">
              <a:buFont typeface="Wingdings" charset="2"/>
              <a:buChar char="Ø"/>
            </a:pPr>
            <a:r>
              <a:rPr lang="sk-SK" sz="1800" i="1" dirty="0" err="1">
                <a:solidFill>
                  <a:prstClr val="black"/>
                </a:solidFill>
                <a:latin typeface="Arial"/>
              </a:rPr>
              <a:t>Excessive</a:t>
            </a:r>
            <a:r>
              <a:rPr lang="sk-SK" sz="1800" i="1" dirty="0">
                <a:solidFill>
                  <a:prstClr val="black"/>
                </a:solidFill>
                <a:latin typeface="Arial"/>
              </a:rPr>
              <a:t> </a:t>
            </a:r>
            <a:r>
              <a:rPr lang="sk-SK" sz="1800" i="1" dirty="0" err="1">
                <a:solidFill>
                  <a:prstClr val="black"/>
                </a:solidFill>
                <a:latin typeface="Arial"/>
              </a:rPr>
              <a:t>verbal</a:t>
            </a:r>
            <a:r>
              <a:rPr lang="sk-SK" sz="1800" i="1" dirty="0">
                <a:solidFill>
                  <a:prstClr val="black"/>
                </a:solidFill>
                <a:latin typeface="Arial"/>
              </a:rPr>
              <a:t> </a:t>
            </a:r>
            <a:r>
              <a:rPr lang="sk-SK" sz="1800" i="1" dirty="0" err="1">
                <a:solidFill>
                  <a:prstClr val="black"/>
                </a:solidFill>
                <a:latin typeface="Arial"/>
              </a:rPr>
              <a:t>activity</a:t>
            </a:r>
            <a:r>
              <a:rPr lang="sk-SK" sz="1800" i="1" dirty="0">
                <a:solidFill>
                  <a:prstClr val="black"/>
                </a:solidFill>
                <a:latin typeface="Arial"/>
              </a:rPr>
              <a:t> </a:t>
            </a:r>
            <a:r>
              <a:rPr lang="sk-SK" sz="1800" b="0" dirty="0">
                <a:solidFill>
                  <a:prstClr val="black"/>
                </a:solidFill>
                <a:latin typeface="Arial"/>
              </a:rPr>
              <a:t>- </a:t>
            </a:r>
            <a:r>
              <a:rPr lang="sk-SK" sz="1800" b="0" dirty="0" err="1">
                <a:solidFill>
                  <a:prstClr val="black"/>
                </a:solidFill>
                <a:latin typeface="Arial"/>
              </a:rPr>
              <a:t>constant</a:t>
            </a:r>
            <a:r>
              <a:rPr lang="sk-SK" sz="1800" b="0" dirty="0">
                <a:solidFill>
                  <a:prstClr val="black"/>
                </a:solidFill>
                <a:latin typeface="Arial"/>
              </a:rPr>
              <a:t> </a:t>
            </a:r>
            <a:r>
              <a:rPr lang="sk-SK" sz="1800" b="0" dirty="0" err="1">
                <a:solidFill>
                  <a:prstClr val="black"/>
                </a:solidFill>
                <a:latin typeface="Arial"/>
              </a:rPr>
              <a:t>talking</a:t>
            </a:r>
            <a:r>
              <a:rPr lang="sk-SK" sz="1800" b="0" dirty="0">
                <a:solidFill>
                  <a:prstClr val="black"/>
                </a:solidFill>
                <a:latin typeface="Arial"/>
              </a:rPr>
              <a:t>, </a:t>
            </a:r>
            <a:r>
              <a:rPr lang="sk-SK" sz="1800" b="0" dirty="0" err="1">
                <a:solidFill>
                  <a:prstClr val="black"/>
                </a:solidFill>
                <a:latin typeface="Arial"/>
              </a:rPr>
              <a:t>jumping</a:t>
            </a:r>
            <a:r>
              <a:rPr lang="sk-SK" sz="1800" b="0" dirty="0">
                <a:solidFill>
                  <a:prstClr val="black"/>
                </a:solidFill>
                <a:latin typeface="Arial"/>
              </a:rPr>
              <a:t> </a:t>
            </a:r>
            <a:r>
              <a:rPr lang="sk-SK" sz="1800" b="0" dirty="0" err="1">
                <a:solidFill>
                  <a:prstClr val="black"/>
                </a:solidFill>
                <a:latin typeface="Arial"/>
              </a:rPr>
              <a:t>into</a:t>
            </a:r>
            <a:r>
              <a:rPr lang="sk-SK" sz="1800" b="0" dirty="0">
                <a:solidFill>
                  <a:prstClr val="black"/>
                </a:solidFill>
                <a:latin typeface="Arial"/>
              </a:rPr>
              <a:t> </a:t>
            </a:r>
            <a:r>
              <a:rPr lang="sk-SK" sz="1800" b="0" dirty="0" err="1">
                <a:solidFill>
                  <a:prstClr val="black"/>
                </a:solidFill>
                <a:latin typeface="Arial"/>
              </a:rPr>
              <a:t>speech</a:t>
            </a:r>
            <a:r>
              <a:rPr lang="sk-SK" sz="1800" b="0" dirty="0">
                <a:solidFill>
                  <a:prstClr val="black"/>
                </a:solidFill>
                <a:latin typeface="Arial"/>
              </a:rPr>
              <a:t>, </a:t>
            </a:r>
            <a:r>
              <a:rPr lang="sk-SK" sz="1800" b="0" dirty="0" err="1">
                <a:solidFill>
                  <a:prstClr val="black"/>
                </a:solidFill>
                <a:latin typeface="Arial"/>
              </a:rPr>
              <a:t>asking</a:t>
            </a:r>
            <a:r>
              <a:rPr lang="sk-SK" sz="1800" b="0" dirty="0">
                <a:solidFill>
                  <a:prstClr val="black"/>
                </a:solidFill>
                <a:latin typeface="Arial"/>
              </a:rPr>
              <a:t> </a:t>
            </a:r>
            <a:r>
              <a:rPr lang="sk-SK" sz="1800" b="0" dirty="0" err="1">
                <a:solidFill>
                  <a:prstClr val="black"/>
                </a:solidFill>
                <a:latin typeface="Arial"/>
              </a:rPr>
              <a:t>questions</a:t>
            </a:r>
            <a:r>
              <a:rPr lang="sk-SK" sz="1800" b="0" dirty="0">
                <a:solidFill>
                  <a:prstClr val="black"/>
                </a:solidFill>
                <a:latin typeface="Arial"/>
              </a:rPr>
              <a:t>, </a:t>
            </a:r>
            <a:r>
              <a:rPr lang="sk-SK" sz="1800" b="0" dirty="0" err="1">
                <a:solidFill>
                  <a:prstClr val="black"/>
                </a:solidFill>
                <a:latin typeface="Arial"/>
              </a:rPr>
              <a:t>snorting</a:t>
            </a:r>
            <a:r>
              <a:rPr lang="sk-SK" sz="1800" b="0" dirty="0">
                <a:solidFill>
                  <a:prstClr val="black"/>
                </a:solidFill>
                <a:latin typeface="Arial"/>
              </a:rPr>
              <a:t> </a:t>
            </a:r>
            <a:r>
              <a:rPr lang="sk-SK" sz="1800" b="0" dirty="0" err="1">
                <a:solidFill>
                  <a:prstClr val="black"/>
                </a:solidFill>
                <a:latin typeface="Arial"/>
              </a:rPr>
              <a:t>answers</a:t>
            </a:r>
            <a:r>
              <a:rPr lang="sk-SK" sz="1800" b="0" dirty="0">
                <a:solidFill>
                  <a:prstClr val="black"/>
                </a:solidFill>
                <a:latin typeface="Arial"/>
              </a:rPr>
              <a:t> </a:t>
            </a:r>
            <a:r>
              <a:rPr lang="sk-SK" sz="1800" b="0" dirty="0" err="1">
                <a:solidFill>
                  <a:prstClr val="black"/>
                </a:solidFill>
                <a:latin typeface="Arial"/>
              </a:rPr>
              <a:t>before</a:t>
            </a:r>
            <a:r>
              <a:rPr lang="sk-SK" sz="1800" b="0" dirty="0">
                <a:solidFill>
                  <a:prstClr val="black"/>
                </a:solidFill>
                <a:latin typeface="Arial"/>
              </a:rPr>
              <a:t> </a:t>
            </a:r>
            <a:r>
              <a:rPr lang="sk-SK" sz="1800" b="0" dirty="0" err="1">
                <a:solidFill>
                  <a:prstClr val="black"/>
                </a:solidFill>
                <a:latin typeface="Arial"/>
              </a:rPr>
              <a:t>teacher</a:t>
            </a:r>
            <a:r>
              <a:rPr lang="sk-SK" sz="1800" b="0" dirty="0">
                <a:solidFill>
                  <a:prstClr val="black"/>
                </a:solidFill>
                <a:latin typeface="Arial"/>
              </a:rPr>
              <a:t> </a:t>
            </a:r>
            <a:r>
              <a:rPr lang="sk-SK" sz="1800" b="0" dirty="0" err="1">
                <a:solidFill>
                  <a:prstClr val="black"/>
                </a:solidFill>
                <a:latin typeface="Arial"/>
              </a:rPr>
              <a:t>completes</a:t>
            </a:r>
            <a:r>
              <a:rPr lang="sk-SK" sz="1800" b="0" dirty="0">
                <a:solidFill>
                  <a:prstClr val="black"/>
                </a:solidFill>
                <a:latin typeface="Arial"/>
              </a:rPr>
              <a:t> a </a:t>
            </a:r>
            <a:r>
              <a:rPr lang="sk-SK" sz="1800" b="0" dirty="0" err="1">
                <a:solidFill>
                  <a:prstClr val="black"/>
                </a:solidFill>
                <a:latin typeface="Arial"/>
              </a:rPr>
              <a:t>question</a:t>
            </a:r>
            <a:r>
              <a:rPr lang="sk-SK" sz="1800" b="0" dirty="0">
                <a:solidFill>
                  <a:prstClr val="black"/>
                </a:solidFill>
                <a:latin typeface="Arial"/>
              </a:rPr>
              <a:t>. </a:t>
            </a:r>
            <a:r>
              <a:rPr lang="sk-SK" sz="1800" b="0" dirty="0" err="1">
                <a:solidFill>
                  <a:prstClr val="black"/>
                </a:solidFill>
                <a:latin typeface="Arial"/>
              </a:rPr>
              <a:t>Often</a:t>
            </a:r>
            <a:r>
              <a:rPr lang="sk-SK" sz="1800" b="0" dirty="0">
                <a:solidFill>
                  <a:prstClr val="black"/>
                </a:solidFill>
                <a:latin typeface="Arial"/>
              </a:rPr>
              <a:t> </a:t>
            </a:r>
            <a:r>
              <a:rPr lang="sk-SK" sz="1800" b="0" dirty="0" err="1">
                <a:solidFill>
                  <a:prstClr val="black"/>
                </a:solidFill>
                <a:latin typeface="Arial"/>
              </a:rPr>
              <a:t>gives</a:t>
            </a:r>
            <a:r>
              <a:rPr lang="sk-SK" sz="1800" b="0" dirty="0">
                <a:solidFill>
                  <a:prstClr val="black"/>
                </a:solidFill>
                <a:latin typeface="Arial"/>
              </a:rPr>
              <a:t> </a:t>
            </a:r>
            <a:r>
              <a:rPr lang="sk-SK" sz="1800" b="0" dirty="0" err="1">
                <a:solidFill>
                  <a:prstClr val="black"/>
                </a:solidFill>
                <a:latin typeface="Arial"/>
              </a:rPr>
              <a:t>ill-considered</a:t>
            </a:r>
            <a:r>
              <a:rPr lang="sk-SK" sz="1800" b="0" dirty="0">
                <a:solidFill>
                  <a:prstClr val="black"/>
                </a:solidFill>
                <a:latin typeface="Arial"/>
              </a:rPr>
              <a:t>, </a:t>
            </a:r>
            <a:r>
              <a:rPr lang="sk-SK" sz="1800" b="0" dirty="0" err="1">
                <a:solidFill>
                  <a:prstClr val="black"/>
                </a:solidFill>
                <a:latin typeface="Arial"/>
              </a:rPr>
              <a:t>impulsive</a:t>
            </a:r>
            <a:r>
              <a:rPr lang="sk-SK" sz="1800" b="0" dirty="0">
                <a:solidFill>
                  <a:prstClr val="black"/>
                </a:solidFill>
                <a:latin typeface="Arial"/>
              </a:rPr>
              <a:t> </a:t>
            </a:r>
            <a:r>
              <a:rPr lang="sk-SK" sz="1800" b="0" dirty="0" err="1">
                <a:solidFill>
                  <a:prstClr val="black"/>
                </a:solidFill>
                <a:latin typeface="Arial"/>
              </a:rPr>
              <a:t>answers</a:t>
            </a:r>
            <a:r>
              <a:rPr lang="sk-SK" sz="1800" b="0" dirty="0">
                <a:solidFill>
                  <a:prstClr val="black"/>
                </a:solidFill>
                <a:latin typeface="Arial"/>
              </a:rPr>
              <a:t>.</a:t>
            </a:r>
          </a:p>
          <a:p>
            <a:pPr marL="285750" indent="-285750">
              <a:buFont typeface="Wingdings" charset="2"/>
              <a:buChar char="Ø"/>
            </a:pPr>
            <a:r>
              <a:rPr lang="sk-SK" sz="1800" i="1" dirty="0" err="1">
                <a:solidFill>
                  <a:prstClr val="black"/>
                </a:solidFill>
                <a:latin typeface="Arial"/>
              </a:rPr>
              <a:t>Difficulties</a:t>
            </a:r>
            <a:r>
              <a:rPr lang="sk-SK" sz="1800" i="1" dirty="0">
                <a:solidFill>
                  <a:prstClr val="black"/>
                </a:solidFill>
                <a:latin typeface="Arial"/>
              </a:rPr>
              <a:t> </a:t>
            </a:r>
            <a:r>
              <a:rPr lang="sk-SK" sz="1800" i="1" dirty="0" err="1">
                <a:solidFill>
                  <a:prstClr val="black"/>
                </a:solidFill>
                <a:latin typeface="Arial"/>
              </a:rPr>
              <a:t>with</a:t>
            </a:r>
            <a:r>
              <a:rPr lang="sk-SK" sz="1800" i="1" dirty="0">
                <a:solidFill>
                  <a:prstClr val="black"/>
                </a:solidFill>
                <a:latin typeface="Arial"/>
              </a:rPr>
              <a:t> self-</a:t>
            </a:r>
            <a:r>
              <a:rPr lang="sk-SK" sz="1800" i="1" dirty="0" err="1">
                <a:solidFill>
                  <a:prstClr val="black"/>
                </a:solidFill>
                <a:latin typeface="Arial"/>
              </a:rPr>
              <a:t>control</a:t>
            </a:r>
            <a:r>
              <a:rPr lang="sk-SK" sz="1800" i="1" dirty="0">
                <a:solidFill>
                  <a:prstClr val="black"/>
                </a:solidFill>
                <a:latin typeface="Arial"/>
              </a:rPr>
              <a:t> and </a:t>
            </a:r>
            <a:r>
              <a:rPr lang="sk-SK" sz="1800" i="1" dirty="0" err="1">
                <a:solidFill>
                  <a:prstClr val="black"/>
                </a:solidFill>
                <a:latin typeface="Arial"/>
              </a:rPr>
              <a:t>regulation</a:t>
            </a:r>
            <a:r>
              <a:rPr lang="sk-SK" sz="1800" b="0" dirty="0">
                <a:solidFill>
                  <a:prstClr val="black"/>
                </a:solidFill>
                <a:latin typeface="Arial"/>
              </a:rPr>
              <a:t> of </a:t>
            </a:r>
            <a:r>
              <a:rPr lang="sk-SK" sz="1800" b="0" dirty="0" err="1">
                <a:solidFill>
                  <a:prstClr val="black"/>
                </a:solidFill>
                <a:latin typeface="Arial"/>
              </a:rPr>
              <a:t>one's</a:t>
            </a:r>
            <a:r>
              <a:rPr lang="sk-SK" sz="1800" b="0" dirty="0">
                <a:solidFill>
                  <a:prstClr val="black"/>
                </a:solidFill>
                <a:latin typeface="Arial"/>
              </a:rPr>
              <a:t> </a:t>
            </a:r>
            <a:r>
              <a:rPr lang="sk-SK" sz="1800" b="0" dirty="0" err="1">
                <a:solidFill>
                  <a:prstClr val="black"/>
                </a:solidFill>
                <a:latin typeface="Arial"/>
              </a:rPr>
              <a:t>own</a:t>
            </a:r>
            <a:r>
              <a:rPr lang="sk-SK" sz="1800" b="0" dirty="0">
                <a:solidFill>
                  <a:prstClr val="black"/>
                </a:solidFill>
                <a:latin typeface="Arial"/>
              </a:rPr>
              <a:t> </a:t>
            </a:r>
            <a:r>
              <a:rPr lang="sk-SK" sz="1800" b="0" dirty="0" err="1">
                <a:solidFill>
                  <a:prstClr val="black"/>
                </a:solidFill>
                <a:latin typeface="Arial"/>
              </a:rPr>
              <a:t>behavior</a:t>
            </a:r>
            <a:r>
              <a:rPr lang="sk-SK" sz="1800" b="0" dirty="0">
                <a:solidFill>
                  <a:prstClr val="black"/>
                </a:solidFill>
                <a:latin typeface="Arial"/>
              </a:rPr>
              <a:t>.</a:t>
            </a:r>
          </a:p>
          <a:p>
            <a:pPr marL="285750" indent="-285750">
              <a:buFont typeface="Wingdings" charset="2"/>
              <a:buChar char="Ø"/>
            </a:pPr>
            <a:r>
              <a:rPr lang="sk-SK" sz="1800" i="1" dirty="0" err="1">
                <a:solidFill>
                  <a:prstClr val="black"/>
                </a:solidFill>
                <a:latin typeface="Arial"/>
              </a:rPr>
              <a:t>Inability</a:t>
            </a:r>
            <a:r>
              <a:rPr lang="sk-SK" sz="1800" i="1" dirty="0">
                <a:solidFill>
                  <a:prstClr val="black"/>
                </a:solidFill>
                <a:latin typeface="Arial"/>
              </a:rPr>
              <a:t> to </a:t>
            </a:r>
            <a:r>
              <a:rPr lang="sk-SK" sz="1800" i="1" dirty="0" err="1">
                <a:solidFill>
                  <a:prstClr val="black"/>
                </a:solidFill>
                <a:latin typeface="Arial"/>
              </a:rPr>
              <a:t>postpone</a:t>
            </a:r>
            <a:r>
              <a:rPr lang="sk-SK" sz="1800" i="1" dirty="0">
                <a:solidFill>
                  <a:prstClr val="black"/>
                </a:solidFill>
                <a:latin typeface="Arial"/>
              </a:rPr>
              <a:t> </a:t>
            </a:r>
            <a:r>
              <a:rPr lang="sk-SK" sz="1800" i="1" dirty="0" err="1">
                <a:solidFill>
                  <a:prstClr val="black"/>
                </a:solidFill>
                <a:latin typeface="Arial"/>
              </a:rPr>
              <a:t>the</a:t>
            </a:r>
            <a:r>
              <a:rPr lang="sk-SK" sz="1800" i="1" dirty="0">
                <a:solidFill>
                  <a:prstClr val="black"/>
                </a:solidFill>
                <a:latin typeface="Arial"/>
              </a:rPr>
              <a:t> </a:t>
            </a:r>
            <a:r>
              <a:rPr lang="sk-SK" sz="1800" i="1" dirty="0" err="1">
                <a:solidFill>
                  <a:prstClr val="black"/>
                </a:solidFill>
                <a:latin typeface="Arial"/>
              </a:rPr>
              <a:t>satisfaction</a:t>
            </a:r>
            <a:r>
              <a:rPr lang="sk-SK" sz="1800" i="1" dirty="0">
                <a:solidFill>
                  <a:prstClr val="black"/>
                </a:solidFill>
                <a:latin typeface="Arial"/>
              </a:rPr>
              <a:t> </a:t>
            </a:r>
            <a:r>
              <a:rPr lang="sk-SK" sz="1800" b="0" dirty="0">
                <a:solidFill>
                  <a:prstClr val="black"/>
                </a:solidFill>
                <a:latin typeface="Arial"/>
              </a:rPr>
              <a:t>of </a:t>
            </a:r>
            <a:r>
              <a:rPr lang="sk-SK" sz="1800" b="0" dirty="0" err="1">
                <a:solidFill>
                  <a:prstClr val="black"/>
                </a:solidFill>
                <a:latin typeface="Arial"/>
              </a:rPr>
              <a:t>one's</a:t>
            </a:r>
            <a:r>
              <a:rPr lang="sk-SK" sz="1800" b="0" dirty="0">
                <a:solidFill>
                  <a:prstClr val="black"/>
                </a:solidFill>
                <a:latin typeface="Arial"/>
              </a:rPr>
              <a:t> </a:t>
            </a:r>
            <a:r>
              <a:rPr lang="sk-SK" sz="1800" b="0" dirty="0" err="1">
                <a:solidFill>
                  <a:prstClr val="black"/>
                </a:solidFill>
                <a:latin typeface="Arial"/>
              </a:rPr>
              <a:t>need</a:t>
            </a:r>
            <a:r>
              <a:rPr lang="sk-SK" sz="1800" b="0" dirty="0">
                <a:solidFill>
                  <a:prstClr val="black"/>
                </a:solidFill>
                <a:latin typeface="Arial"/>
              </a:rPr>
              <a:t>, </a:t>
            </a:r>
            <a:r>
              <a:rPr lang="sk-SK" sz="1800" b="0" dirty="0" err="1">
                <a:solidFill>
                  <a:prstClr val="black"/>
                </a:solidFill>
                <a:latin typeface="Arial"/>
              </a:rPr>
              <a:t>intensive</a:t>
            </a:r>
            <a:r>
              <a:rPr lang="sk-SK" sz="1800" b="0" dirty="0">
                <a:solidFill>
                  <a:prstClr val="black"/>
                </a:solidFill>
                <a:latin typeface="Arial"/>
              </a:rPr>
              <a:t> </a:t>
            </a:r>
            <a:r>
              <a:rPr lang="sk-SK" sz="1800" b="0" dirty="0" err="1">
                <a:solidFill>
                  <a:prstClr val="black"/>
                </a:solidFill>
                <a:latin typeface="Arial"/>
              </a:rPr>
              <a:t>demand</a:t>
            </a:r>
            <a:r>
              <a:rPr lang="sk-SK" sz="1800" b="0" dirty="0">
                <a:solidFill>
                  <a:prstClr val="black"/>
                </a:solidFill>
                <a:latin typeface="Arial"/>
              </a:rPr>
              <a:t> </a:t>
            </a:r>
            <a:r>
              <a:rPr lang="sk-SK" sz="1800" b="0" dirty="0" err="1">
                <a:solidFill>
                  <a:prstClr val="black"/>
                </a:solidFill>
                <a:latin typeface="Arial"/>
              </a:rPr>
              <a:t>for</a:t>
            </a:r>
            <a:r>
              <a:rPr lang="sk-SK" sz="1800" b="0" dirty="0">
                <a:solidFill>
                  <a:prstClr val="black"/>
                </a:solidFill>
                <a:latin typeface="Arial"/>
              </a:rPr>
              <a:t> </a:t>
            </a:r>
            <a:r>
              <a:rPr lang="sk-SK" sz="1800" b="0" dirty="0" err="1">
                <a:solidFill>
                  <a:prstClr val="black"/>
                </a:solidFill>
                <a:latin typeface="Arial"/>
              </a:rPr>
              <a:t>its</a:t>
            </a:r>
            <a:r>
              <a:rPr lang="sk-SK" sz="1800" b="0" dirty="0">
                <a:solidFill>
                  <a:prstClr val="black"/>
                </a:solidFill>
                <a:latin typeface="Arial"/>
              </a:rPr>
              <a:t> </a:t>
            </a:r>
            <a:r>
              <a:rPr lang="sk-SK" sz="1800" b="0" dirty="0" err="1">
                <a:solidFill>
                  <a:prstClr val="black"/>
                </a:solidFill>
                <a:latin typeface="Arial"/>
              </a:rPr>
              <a:t>immediate</a:t>
            </a:r>
            <a:r>
              <a:rPr lang="sk-SK" sz="1800" b="0" dirty="0">
                <a:solidFill>
                  <a:prstClr val="black"/>
                </a:solidFill>
                <a:latin typeface="Arial"/>
              </a:rPr>
              <a:t> </a:t>
            </a:r>
            <a:r>
              <a:rPr lang="sk-SK" sz="1800" b="0" dirty="0" err="1">
                <a:solidFill>
                  <a:prstClr val="black"/>
                </a:solidFill>
                <a:latin typeface="Arial"/>
              </a:rPr>
              <a:t>fulfillment</a:t>
            </a:r>
            <a:r>
              <a:rPr lang="sk-SK" sz="1800" b="0" dirty="0">
                <a:solidFill>
                  <a:prstClr val="black"/>
                </a:solidFill>
                <a:latin typeface="Arial"/>
              </a:rPr>
              <a:t>. </a:t>
            </a:r>
            <a:r>
              <a:rPr lang="sk-SK" sz="1800" b="0" dirty="0" err="1">
                <a:solidFill>
                  <a:prstClr val="black"/>
                </a:solidFill>
                <a:latin typeface="Arial"/>
              </a:rPr>
              <a:t>Thoughtless</a:t>
            </a:r>
            <a:r>
              <a:rPr lang="sk-SK" sz="1800" b="0" dirty="0">
                <a:solidFill>
                  <a:prstClr val="black"/>
                </a:solidFill>
                <a:latin typeface="Arial"/>
              </a:rPr>
              <a:t>, </a:t>
            </a:r>
            <a:r>
              <a:rPr lang="sk-SK" sz="1800" b="0" dirty="0" err="1">
                <a:solidFill>
                  <a:prstClr val="black"/>
                </a:solidFill>
                <a:latin typeface="Arial"/>
              </a:rPr>
              <a:t>impulsive</a:t>
            </a:r>
            <a:r>
              <a:rPr lang="sk-SK" sz="1800" b="0" dirty="0">
                <a:solidFill>
                  <a:prstClr val="black"/>
                </a:solidFill>
                <a:latin typeface="Arial"/>
              </a:rPr>
              <a:t> </a:t>
            </a:r>
            <a:r>
              <a:rPr lang="sk-SK" sz="1800" b="0" dirty="0" err="1">
                <a:solidFill>
                  <a:prstClr val="black"/>
                </a:solidFill>
                <a:latin typeface="Arial"/>
              </a:rPr>
              <a:t>action</a:t>
            </a:r>
            <a:r>
              <a:rPr lang="sk-SK" sz="1800" b="0" dirty="0">
                <a:solidFill>
                  <a:prstClr val="black"/>
                </a:solidFill>
                <a:latin typeface="Arial"/>
              </a:rPr>
              <a:t>, </a:t>
            </a:r>
            <a:r>
              <a:rPr lang="sk-SK" sz="1800" b="0" dirty="0" err="1">
                <a:solidFill>
                  <a:prstClr val="black"/>
                </a:solidFill>
                <a:latin typeface="Arial"/>
              </a:rPr>
              <a:t>regardless</a:t>
            </a:r>
            <a:r>
              <a:rPr lang="sk-SK" sz="1800" b="0" dirty="0">
                <a:solidFill>
                  <a:prstClr val="black"/>
                </a:solidFill>
                <a:latin typeface="Arial"/>
              </a:rPr>
              <a:t> of </a:t>
            </a:r>
            <a:r>
              <a:rPr lang="sk-SK" sz="1800" b="0" dirty="0" err="1">
                <a:solidFill>
                  <a:prstClr val="black"/>
                </a:solidFill>
                <a:latin typeface="Arial"/>
              </a:rPr>
              <a:t>the</a:t>
            </a:r>
            <a:r>
              <a:rPr lang="sk-SK" sz="1800" b="0" dirty="0">
                <a:solidFill>
                  <a:prstClr val="black"/>
                </a:solidFill>
                <a:latin typeface="Arial"/>
              </a:rPr>
              <a:t> </a:t>
            </a:r>
            <a:r>
              <a:rPr lang="sk-SK" sz="1800" b="0" dirty="0" err="1">
                <a:solidFill>
                  <a:prstClr val="black"/>
                </a:solidFill>
                <a:latin typeface="Arial"/>
              </a:rPr>
              <a:t>consequences</a:t>
            </a:r>
            <a:r>
              <a:rPr lang="sk-SK" sz="1800" b="0" dirty="0">
                <a:solidFill>
                  <a:prstClr val="black"/>
                </a:solidFill>
                <a:latin typeface="Arial"/>
              </a:rPr>
              <a:t> or </a:t>
            </a:r>
            <a:r>
              <a:rPr lang="sk-SK" sz="1800" b="0" dirty="0" err="1">
                <a:solidFill>
                  <a:prstClr val="black"/>
                </a:solidFill>
                <a:latin typeface="Arial"/>
              </a:rPr>
              <a:t>risks</a:t>
            </a:r>
            <a:r>
              <a:rPr lang="sk-SK" sz="1800" b="0" dirty="0">
                <a:solidFill>
                  <a:prstClr val="black"/>
                </a:solidFill>
                <a:latin typeface="Arial"/>
              </a:rPr>
              <a:t>.</a:t>
            </a:r>
          </a:p>
          <a:p>
            <a:pPr marL="285750" indent="-285750">
              <a:buFont typeface="Wingdings" charset="2"/>
              <a:buChar char="Ø"/>
            </a:pPr>
            <a:r>
              <a:rPr lang="sk-SK" sz="1800" i="1" dirty="0" err="1">
                <a:solidFill>
                  <a:prstClr val="black"/>
                </a:solidFill>
                <a:latin typeface="Arial"/>
              </a:rPr>
              <a:t>Affective</a:t>
            </a:r>
            <a:r>
              <a:rPr lang="sk-SK" sz="1800" i="1" dirty="0">
                <a:solidFill>
                  <a:prstClr val="black"/>
                </a:solidFill>
                <a:latin typeface="Arial"/>
              </a:rPr>
              <a:t> </a:t>
            </a:r>
            <a:r>
              <a:rPr lang="sk-SK" sz="1800" i="1" dirty="0" err="1">
                <a:solidFill>
                  <a:prstClr val="black"/>
                </a:solidFill>
                <a:latin typeface="Arial"/>
              </a:rPr>
              <a:t>instability</a:t>
            </a:r>
            <a:r>
              <a:rPr lang="sk-SK" sz="1800" i="1" dirty="0">
                <a:solidFill>
                  <a:prstClr val="black"/>
                </a:solidFill>
                <a:latin typeface="Arial"/>
              </a:rPr>
              <a:t>, </a:t>
            </a:r>
            <a:r>
              <a:rPr lang="sk-SK" sz="1800" b="0" dirty="0" err="1">
                <a:solidFill>
                  <a:prstClr val="black"/>
                </a:solidFill>
                <a:latin typeface="Arial"/>
              </a:rPr>
              <a:t>frequent</a:t>
            </a:r>
            <a:r>
              <a:rPr lang="sk-SK" sz="1800" b="0" dirty="0">
                <a:solidFill>
                  <a:prstClr val="black"/>
                </a:solidFill>
                <a:latin typeface="Arial"/>
              </a:rPr>
              <a:t> </a:t>
            </a:r>
            <a:r>
              <a:rPr lang="sk-SK" sz="1800" b="0" dirty="0" err="1">
                <a:solidFill>
                  <a:prstClr val="black"/>
                </a:solidFill>
                <a:latin typeface="Arial"/>
              </a:rPr>
              <a:t>significant</a:t>
            </a:r>
            <a:r>
              <a:rPr lang="sk-SK" sz="1800" b="0" dirty="0">
                <a:solidFill>
                  <a:prstClr val="black"/>
                </a:solidFill>
                <a:latin typeface="Arial"/>
              </a:rPr>
              <a:t> </a:t>
            </a:r>
            <a:r>
              <a:rPr lang="sk-SK" sz="1800" b="0" dirty="0" err="1">
                <a:solidFill>
                  <a:prstClr val="black"/>
                </a:solidFill>
                <a:latin typeface="Arial"/>
              </a:rPr>
              <a:t>affective</a:t>
            </a:r>
            <a:r>
              <a:rPr lang="sk-SK" sz="1800" b="0" dirty="0">
                <a:solidFill>
                  <a:prstClr val="black"/>
                </a:solidFill>
                <a:latin typeface="Arial"/>
              </a:rPr>
              <a:t> </a:t>
            </a:r>
            <a:r>
              <a:rPr lang="sk-SK" sz="1800" b="0" dirty="0" err="1">
                <a:solidFill>
                  <a:prstClr val="black"/>
                </a:solidFill>
                <a:latin typeface="Arial"/>
              </a:rPr>
              <a:t>breakdowns</a:t>
            </a:r>
            <a:r>
              <a:rPr lang="sk-SK" sz="1800" b="0" dirty="0">
                <a:solidFill>
                  <a:prstClr val="black"/>
                </a:solidFill>
                <a:latin typeface="Arial"/>
              </a:rPr>
              <a:t>, </a:t>
            </a:r>
            <a:r>
              <a:rPr lang="sk-SK" sz="1800" b="0" dirty="0" err="1">
                <a:solidFill>
                  <a:prstClr val="black"/>
                </a:solidFill>
                <a:latin typeface="Arial"/>
              </a:rPr>
              <a:t>especially</a:t>
            </a:r>
            <a:r>
              <a:rPr lang="sk-SK" sz="1800" b="0" dirty="0">
                <a:solidFill>
                  <a:prstClr val="black"/>
                </a:solidFill>
                <a:latin typeface="Arial"/>
              </a:rPr>
              <a:t> </a:t>
            </a:r>
            <a:r>
              <a:rPr lang="sk-SK" sz="1800" b="0" dirty="0" err="1">
                <a:solidFill>
                  <a:prstClr val="black"/>
                </a:solidFill>
                <a:latin typeface="Arial"/>
              </a:rPr>
              <a:t>outbursts</a:t>
            </a:r>
            <a:r>
              <a:rPr lang="sk-SK" sz="1800" b="0" dirty="0">
                <a:solidFill>
                  <a:prstClr val="black"/>
                </a:solidFill>
                <a:latin typeface="Arial"/>
              </a:rPr>
              <a:t> of </a:t>
            </a:r>
            <a:r>
              <a:rPr lang="sk-SK" sz="1800" b="0" dirty="0" err="1">
                <a:solidFill>
                  <a:prstClr val="black"/>
                </a:solidFill>
                <a:latin typeface="Arial"/>
              </a:rPr>
              <a:t>anger</a:t>
            </a:r>
            <a:r>
              <a:rPr lang="sk-SK" sz="1800" b="0" dirty="0">
                <a:solidFill>
                  <a:prstClr val="black"/>
                </a:solidFill>
                <a:latin typeface="Arial"/>
              </a:rPr>
              <a:t> and </a:t>
            </a:r>
            <a:r>
              <a:rPr lang="sk-SK" sz="1800" b="0" dirty="0" err="1">
                <a:solidFill>
                  <a:prstClr val="black"/>
                </a:solidFill>
                <a:latin typeface="Arial"/>
              </a:rPr>
              <a:t>crying</a:t>
            </a:r>
            <a:r>
              <a:rPr lang="sk-SK" sz="1800" b="0" dirty="0">
                <a:solidFill>
                  <a:prstClr val="black"/>
                </a:solidFill>
                <a:latin typeface="Arial"/>
              </a:rPr>
              <a:t>. </a:t>
            </a:r>
          </a:p>
          <a:p>
            <a:pPr marL="285750" indent="-285750">
              <a:buFont typeface="Wingdings" charset="2"/>
              <a:buChar char="Ø"/>
            </a:pPr>
            <a:r>
              <a:rPr lang="sk-SK" sz="1800" b="0" dirty="0" err="1">
                <a:solidFill>
                  <a:prstClr val="black"/>
                </a:solidFill>
                <a:latin typeface="Arial"/>
              </a:rPr>
              <a:t>Significant</a:t>
            </a:r>
            <a:r>
              <a:rPr lang="sk-SK" sz="1800" b="0" dirty="0">
                <a:solidFill>
                  <a:prstClr val="black"/>
                </a:solidFill>
                <a:latin typeface="Arial"/>
              </a:rPr>
              <a:t> </a:t>
            </a:r>
            <a:r>
              <a:rPr lang="sk-SK" sz="1800" i="1" dirty="0" err="1">
                <a:solidFill>
                  <a:prstClr val="black"/>
                </a:solidFill>
                <a:latin typeface="Arial"/>
              </a:rPr>
              <a:t>difficulties</a:t>
            </a:r>
            <a:r>
              <a:rPr lang="sk-SK" sz="1800" i="1" dirty="0">
                <a:solidFill>
                  <a:prstClr val="black"/>
                </a:solidFill>
                <a:latin typeface="Arial"/>
              </a:rPr>
              <a:t> in </a:t>
            </a:r>
            <a:r>
              <a:rPr lang="sk-SK" sz="1800" i="1" dirty="0" err="1">
                <a:solidFill>
                  <a:prstClr val="black"/>
                </a:solidFill>
                <a:latin typeface="Arial"/>
              </a:rPr>
              <a:t>complying</a:t>
            </a:r>
            <a:r>
              <a:rPr lang="sk-SK" sz="1800" i="1" dirty="0">
                <a:solidFill>
                  <a:prstClr val="black"/>
                </a:solidFill>
                <a:latin typeface="Arial"/>
              </a:rPr>
              <a:t> </a:t>
            </a:r>
            <a:r>
              <a:rPr lang="sk-SK" sz="1800" i="1" dirty="0" err="1">
                <a:solidFill>
                  <a:prstClr val="black"/>
                </a:solidFill>
                <a:latin typeface="Arial"/>
              </a:rPr>
              <a:t>with</a:t>
            </a:r>
            <a:r>
              <a:rPr lang="sk-SK" sz="1800" i="1" dirty="0">
                <a:solidFill>
                  <a:prstClr val="black"/>
                </a:solidFill>
                <a:latin typeface="Arial"/>
              </a:rPr>
              <a:t> </a:t>
            </a:r>
            <a:r>
              <a:rPr lang="sk-SK" sz="1800" i="1" dirty="0" err="1">
                <a:solidFill>
                  <a:prstClr val="black"/>
                </a:solidFill>
                <a:latin typeface="Arial"/>
              </a:rPr>
              <a:t>instructions</a:t>
            </a:r>
            <a:r>
              <a:rPr lang="sk-SK" sz="1800" b="0" dirty="0">
                <a:solidFill>
                  <a:prstClr val="black"/>
                </a:solidFill>
                <a:latin typeface="Arial"/>
              </a:rPr>
              <a:t>, </a:t>
            </a:r>
            <a:r>
              <a:rPr lang="sk-SK" sz="1800" b="0" dirty="0" err="1">
                <a:solidFill>
                  <a:prstClr val="black"/>
                </a:solidFill>
                <a:latin typeface="Arial"/>
              </a:rPr>
              <a:t>orders</a:t>
            </a:r>
            <a:r>
              <a:rPr lang="sk-SK" sz="1800" b="0" dirty="0">
                <a:solidFill>
                  <a:prstClr val="black"/>
                </a:solidFill>
                <a:latin typeface="Arial"/>
              </a:rPr>
              <a:t>, </a:t>
            </a:r>
            <a:r>
              <a:rPr lang="sk-SK" sz="1800" b="0" dirty="0" err="1">
                <a:solidFill>
                  <a:prstClr val="black"/>
                </a:solidFill>
                <a:latin typeface="Arial"/>
              </a:rPr>
              <a:t>school</a:t>
            </a:r>
            <a:r>
              <a:rPr lang="sk-SK" sz="1800" b="0" dirty="0">
                <a:solidFill>
                  <a:prstClr val="black"/>
                </a:solidFill>
                <a:latin typeface="Arial"/>
              </a:rPr>
              <a:t> </a:t>
            </a:r>
            <a:r>
              <a:rPr lang="sk-SK" sz="1800" b="0" dirty="0" err="1">
                <a:solidFill>
                  <a:prstClr val="black"/>
                </a:solidFill>
                <a:latin typeface="Arial"/>
              </a:rPr>
              <a:t>rules</a:t>
            </a:r>
            <a:r>
              <a:rPr lang="sk-SK" sz="1800" b="0" dirty="0">
                <a:solidFill>
                  <a:prstClr val="black"/>
                </a:solidFill>
                <a:latin typeface="Arial"/>
              </a:rPr>
              <a:t>, </a:t>
            </a:r>
            <a:r>
              <a:rPr lang="sk-SK" sz="1800" b="0" dirty="0" err="1">
                <a:solidFill>
                  <a:prstClr val="black"/>
                </a:solidFill>
                <a:latin typeface="Arial"/>
              </a:rPr>
              <a:t>non-respect</a:t>
            </a:r>
            <a:r>
              <a:rPr lang="sk-SK" sz="1800" b="0" dirty="0">
                <a:solidFill>
                  <a:prstClr val="black"/>
                </a:solidFill>
                <a:latin typeface="Arial"/>
              </a:rPr>
              <a:t> of </a:t>
            </a:r>
            <a:r>
              <a:rPr lang="sk-SK" sz="1800" b="0" dirty="0" err="1">
                <a:solidFill>
                  <a:prstClr val="black"/>
                </a:solidFill>
                <a:latin typeface="Arial"/>
              </a:rPr>
              <a:t>authorities</a:t>
            </a:r>
            <a:r>
              <a:rPr lang="sk-SK" sz="1800" b="0" dirty="0">
                <a:solidFill>
                  <a:prstClr val="black"/>
                </a:solidFill>
                <a:latin typeface="Arial"/>
              </a:rPr>
              <a:t> </a:t>
            </a:r>
            <a:r>
              <a:rPr lang="sk-SK" sz="1800" b="0" dirty="0" err="1">
                <a:solidFill>
                  <a:prstClr val="black"/>
                </a:solidFill>
                <a:latin typeface="Arial"/>
              </a:rPr>
              <a:t>etc</a:t>
            </a:r>
            <a:r>
              <a:rPr lang="sk-SK" sz="1800" b="0" dirty="0">
                <a:solidFill>
                  <a:prstClr val="black"/>
                </a:solidFill>
                <a:latin typeface="Arial"/>
              </a:rPr>
              <a:t>.</a:t>
            </a:r>
          </a:p>
        </p:txBody>
      </p:sp>
    </p:spTree>
    <p:extLst>
      <p:ext uri="{BB962C8B-B14F-4D97-AF65-F5344CB8AC3E}">
        <p14:creationId xmlns:p14="http://schemas.microsoft.com/office/powerpoint/2010/main" val="3051972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1981200" y="476672"/>
            <a:ext cx="5791200" cy="831622"/>
          </a:xfrm>
          <a:prstGeom prst="rect">
            <a:avLst/>
          </a:prstGeom>
        </p:spPr>
        <p:txBody>
          <a:bodyPr>
            <a:normAutofit/>
          </a:bodyPr>
          <a:lstStyle>
            <a:lvl1pPr algn="l" defTabSz="914400" rtl="0" eaLnBrk="1" latinLnBrk="0" hangingPunct="1">
              <a:spcBef>
                <a:spcPct val="0"/>
              </a:spcBef>
              <a:buNone/>
              <a:defRPr sz="3600" kern="1200" cap="all" spc="-60" baseline="0">
                <a:solidFill>
                  <a:schemeClr val="accent6"/>
                </a:solidFill>
                <a:latin typeface="+mj-lt"/>
                <a:ea typeface="+mj-ea"/>
                <a:cs typeface="+mj-cs"/>
              </a:defRPr>
            </a:lvl1pPr>
          </a:lstStyle>
          <a:p>
            <a:r>
              <a:rPr lang="sk-SK" sz="3000">
                <a:solidFill>
                  <a:srgbClr val="51C3F9"/>
                </a:solidFill>
                <a:latin typeface="Times New Roman" charset="0"/>
                <a:ea typeface="Times New Roman" charset="0"/>
                <a:cs typeface="Times New Roman" charset="0"/>
              </a:rPr>
              <a:t>Causes of ADHD/ADD</a:t>
            </a:r>
            <a:endParaRPr lang="sk-SK" sz="3000" dirty="0">
              <a:solidFill>
                <a:srgbClr val="51C3F9"/>
              </a:solidFill>
              <a:latin typeface="Times New Roman" charset="0"/>
              <a:ea typeface="Times New Roman" charset="0"/>
              <a:cs typeface="Times New Roman" charset="0"/>
            </a:endParaRPr>
          </a:p>
        </p:txBody>
      </p:sp>
      <p:sp>
        <p:nvSpPr>
          <p:cNvPr id="3" name="Zástupný objekt pre obsah 2"/>
          <p:cNvSpPr txBox="1">
            <a:spLocks/>
          </p:cNvSpPr>
          <p:nvPr/>
        </p:nvSpPr>
        <p:spPr>
          <a:xfrm>
            <a:off x="1981200" y="1308294"/>
            <a:ext cx="8291264" cy="5256584"/>
          </a:xfrm>
          <a:prstGeom prst="rect">
            <a:avLst/>
          </a:prstGeom>
        </p:spPr>
        <p:txBody>
          <a:bodyPr>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a:lnSpc>
                <a:spcPct val="150000"/>
              </a:lnSpc>
              <a:spcAft>
                <a:spcPts val="1800"/>
              </a:spcAft>
            </a:pPr>
            <a:r>
              <a:rPr lang="sk-SK" b="0">
                <a:solidFill>
                  <a:prstClr val="black"/>
                </a:solidFill>
                <a:latin typeface="Arial"/>
              </a:rPr>
              <a:t>While the exact cause of </a:t>
            </a:r>
            <a:r>
              <a:rPr lang="sk-SK">
                <a:solidFill>
                  <a:prstClr val="black"/>
                </a:solidFill>
                <a:latin typeface="Arial"/>
              </a:rPr>
              <a:t>ADHD</a:t>
            </a:r>
            <a:r>
              <a:rPr lang="sk-SK" b="0">
                <a:solidFill>
                  <a:prstClr val="black"/>
                </a:solidFill>
                <a:latin typeface="Arial"/>
              </a:rPr>
              <a:t> is not clear, research efforts continue. Factors that may be involved in the development of </a:t>
            </a:r>
            <a:r>
              <a:rPr lang="sk-SK">
                <a:solidFill>
                  <a:prstClr val="black"/>
                </a:solidFill>
                <a:latin typeface="Arial"/>
              </a:rPr>
              <a:t>ADHD</a:t>
            </a:r>
            <a:r>
              <a:rPr lang="sk-SK" b="0">
                <a:solidFill>
                  <a:prstClr val="black"/>
                </a:solidFill>
                <a:latin typeface="Arial"/>
              </a:rPr>
              <a:t> include genetics, the environment or problems with the central nervous system at key moments in development.</a:t>
            </a:r>
          </a:p>
          <a:p>
            <a:r>
              <a:rPr lang="sk-SK">
                <a:solidFill>
                  <a:prstClr val="black"/>
                </a:solidFill>
                <a:latin typeface="Arial"/>
              </a:rPr>
              <a:t>Risk factors for ADHD may include:</a:t>
            </a:r>
          </a:p>
          <a:p>
            <a:pPr marL="342900" indent="-342900">
              <a:buFont typeface="Wingdings" charset="2"/>
              <a:buChar char="Ø"/>
            </a:pPr>
            <a:r>
              <a:rPr lang="sk-SK" b="0">
                <a:solidFill>
                  <a:prstClr val="black"/>
                </a:solidFill>
                <a:latin typeface="Arial"/>
              </a:rPr>
              <a:t>Blood relatives, such as a parent or sibling, with ADHD or another mental health disorder.</a:t>
            </a:r>
          </a:p>
          <a:p>
            <a:pPr marL="342900" indent="-342900">
              <a:buFont typeface="Wingdings" charset="2"/>
              <a:buChar char="Ø"/>
            </a:pPr>
            <a:r>
              <a:rPr lang="sk-SK" b="0">
                <a:solidFill>
                  <a:prstClr val="black"/>
                </a:solidFill>
                <a:latin typeface="Arial"/>
              </a:rPr>
              <a:t>Exposure to environmental toxins — such as lead, found mainly in paint and pipes in older buildings.</a:t>
            </a:r>
          </a:p>
          <a:p>
            <a:pPr marL="342900" indent="-342900">
              <a:buFont typeface="Wingdings" charset="2"/>
              <a:buChar char="Ø"/>
            </a:pPr>
            <a:r>
              <a:rPr lang="sk-SK" b="0">
                <a:solidFill>
                  <a:prstClr val="black"/>
                </a:solidFill>
                <a:latin typeface="Arial"/>
              </a:rPr>
              <a:t>Maternal drug use, alcohol use or smoking during pregnancy.</a:t>
            </a:r>
          </a:p>
          <a:p>
            <a:pPr marL="342900" indent="-342900">
              <a:buFont typeface="Wingdings" charset="2"/>
              <a:buChar char="Ø"/>
            </a:pPr>
            <a:r>
              <a:rPr lang="sk-SK" b="0">
                <a:solidFill>
                  <a:prstClr val="black"/>
                </a:solidFill>
                <a:latin typeface="Arial"/>
              </a:rPr>
              <a:t>Premature birth.</a:t>
            </a:r>
          </a:p>
          <a:p>
            <a:endParaRPr lang="sk-SK" dirty="0">
              <a:solidFill>
                <a:prstClr val="black"/>
              </a:solidFill>
              <a:latin typeface="Arial"/>
            </a:endParaRPr>
          </a:p>
        </p:txBody>
      </p:sp>
    </p:spTree>
    <p:extLst>
      <p:ext uri="{BB962C8B-B14F-4D97-AF65-F5344CB8AC3E}">
        <p14:creationId xmlns:p14="http://schemas.microsoft.com/office/powerpoint/2010/main" val="1206932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1991544" y="422578"/>
            <a:ext cx="5791200" cy="759614"/>
          </a:xfrm>
          <a:prstGeom prst="rect">
            <a:avLst/>
          </a:prstGeom>
        </p:spPr>
        <p:txBody>
          <a:bodyPr>
            <a:normAutofit/>
          </a:bodyPr>
          <a:lstStyle>
            <a:lvl1pPr algn="l" defTabSz="914400" rtl="0" eaLnBrk="1" latinLnBrk="0" hangingPunct="1">
              <a:spcBef>
                <a:spcPct val="0"/>
              </a:spcBef>
              <a:buNone/>
              <a:defRPr sz="3600" kern="1200" cap="all" spc="-60" baseline="0">
                <a:solidFill>
                  <a:schemeClr val="accent6"/>
                </a:solidFill>
                <a:latin typeface="+mj-lt"/>
                <a:ea typeface="+mj-ea"/>
                <a:cs typeface="+mj-cs"/>
              </a:defRPr>
            </a:lvl1pPr>
          </a:lstStyle>
          <a:p>
            <a:r>
              <a:rPr lang="sk-SK" sz="3000">
                <a:solidFill>
                  <a:srgbClr val="51C3F9"/>
                </a:solidFill>
                <a:latin typeface="Times New Roman" charset="0"/>
                <a:ea typeface="Times New Roman" charset="0"/>
                <a:cs typeface="Times New Roman" charset="0"/>
              </a:rPr>
              <a:t>Consequences of ADHD/ADD</a:t>
            </a:r>
            <a:endParaRPr lang="sk-SK" sz="3000" dirty="0">
              <a:solidFill>
                <a:srgbClr val="51C3F9"/>
              </a:solidFill>
              <a:latin typeface="Times New Roman" charset="0"/>
              <a:ea typeface="Times New Roman" charset="0"/>
              <a:cs typeface="Times New Roman" charset="0"/>
            </a:endParaRPr>
          </a:p>
        </p:txBody>
      </p:sp>
      <p:sp>
        <p:nvSpPr>
          <p:cNvPr id="3" name="Zástupný objekt pre obsah 2"/>
          <p:cNvSpPr txBox="1">
            <a:spLocks/>
          </p:cNvSpPr>
          <p:nvPr/>
        </p:nvSpPr>
        <p:spPr>
          <a:xfrm>
            <a:off x="1703512" y="1361084"/>
            <a:ext cx="8496944" cy="5472608"/>
          </a:xfrm>
          <a:prstGeom prst="rect">
            <a:avLst/>
          </a:prstGeom>
        </p:spPr>
        <p:txBody>
          <a:bodyPr>
            <a:no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pPr marL="342900" indent="-342900" algn="just">
              <a:buFont typeface="Symbol" charset="2"/>
              <a:buChar char=""/>
            </a:pPr>
            <a:r>
              <a:rPr lang="en-US" sz="1700" i="1" dirty="0">
                <a:solidFill>
                  <a:prstClr val="black"/>
                </a:solidFill>
                <a:latin typeface="Arial" charset="0"/>
                <a:ea typeface="Arial" charset="0"/>
                <a:cs typeface="Arial" charset="0"/>
              </a:rPr>
              <a:t>Impairment in cognitive functions</a:t>
            </a:r>
            <a:r>
              <a:rPr lang="en-US" sz="1700" b="0" dirty="0">
                <a:solidFill>
                  <a:prstClr val="black"/>
                </a:solidFill>
                <a:latin typeface="Arial" charset="0"/>
                <a:ea typeface="Arial" charset="0"/>
                <a:cs typeface="Arial" charset="0"/>
              </a:rPr>
              <a:t> </a:t>
            </a:r>
            <a:r>
              <a:rPr lang="en-US" sz="1700" i="1" dirty="0">
                <a:solidFill>
                  <a:prstClr val="black"/>
                </a:solidFill>
                <a:latin typeface="Arial" charset="0"/>
                <a:ea typeface="Arial" charset="0"/>
                <a:cs typeface="Arial" charset="0"/>
              </a:rPr>
              <a:t>and selective selection</a:t>
            </a:r>
            <a:r>
              <a:rPr lang="en-US" sz="1700" b="0" dirty="0">
                <a:solidFill>
                  <a:prstClr val="black"/>
                </a:solidFill>
                <a:latin typeface="Arial" charset="0"/>
                <a:ea typeface="Arial" charset="0"/>
                <a:cs typeface="Arial" charset="0"/>
              </a:rPr>
              <a:t> -– impaired working and verbal memory, spatial imagination, reduced ability to perceive perspective, to solve geometric problems, inability to choose the essentials from the information.</a:t>
            </a:r>
            <a:endParaRPr lang="sk-SK" sz="1700" b="0" dirty="0">
              <a:solidFill>
                <a:prstClr val="black"/>
              </a:solidFill>
              <a:latin typeface="Arial" charset="0"/>
              <a:ea typeface="Arial" charset="0"/>
              <a:cs typeface="Arial" charset="0"/>
            </a:endParaRPr>
          </a:p>
          <a:p>
            <a:pPr marL="342900" indent="-342900" algn="just">
              <a:buFont typeface="Symbol" charset="2"/>
              <a:buChar char=""/>
            </a:pPr>
            <a:r>
              <a:rPr lang="en-US" sz="1700" i="1" dirty="0">
                <a:solidFill>
                  <a:prstClr val="black"/>
                </a:solidFill>
                <a:latin typeface="Arial" charset="0"/>
                <a:ea typeface="Arial" charset="0"/>
                <a:cs typeface="Arial" charset="0"/>
              </a:rPr>
              <a:t>Failure of sequencing and implementation of the plan </a:t>
            </a:r>
            <a:r>
              <a:rPr lang="en-US" sz="1700" b="0" dirty="0">
                <a:solidFill>
                  <a:prstClr val="black"/>
                </a:solidFill>
                <a:latin typeface="Arial" charset="0"/>
                <a:ea typeface="Arial" charset="0"/>
                <a:cs typeface="Arial" charset="0"/>
              </a:rPr>
              <a:t>- inability to divide the task, plan gradual steps, work towards the result.</a:t>
            </a:r>
            <a:r>
              <a:rPr lang="sk-SK" sz="1700" b="0" dirty="0">
                <a:solidFill>
                  <a:prstClr val="black"/>
                </a:solidFill>
                <a:latin typeface="Arial" charset="0"/>
                <a:ea typeface="Arial" charset="0"/>
                <a:cs typeface="Arial" charset="0"/>
              </a:rPr>
              <a:t> </a:t>
            </a:r>
          </a:p>
          <a:p>
            <a:pPr marL="342900" indent="-342900" algn="just">
              <a:buFont typeface="Symbol" charset="2"/>
              <a:buChar char=""/>
            </a:pPr>
            <a:r>
              <a:rPr lang="sk-SK" sz="1700" i="1" dirty="0" err="1">
                <a:solidFill>
                  <a:prstClr val="black"/>
                </a:solidFill>
                <a:latin typeface="Arial" charset="0"/>
                <a:ea typeface="Arial" charset="0"/>
                <a:cs typeface="Arial" charset="0"/>
              </a:rPr>
              <a:t>Moodiness</a:t>
            </a:r>
            <a:r>
              <a:rPr lang="sk-SK" sz="1700" i="1" dirty="0">
                <a:solidFill>
                  <a:prstClr val="black"/>
                </a:solidFill>
                <a:latin typeface="Arial" charset="0"/>
                <a:ea typeface="Arial" charset="0"/>
                <a:cs typeface="Arial" charset="0"/>
              </a:rPr>
              <a:t> -</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rapid</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mood</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swings</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unpredictable</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emotional</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reaction</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gets</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angry</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easily</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is</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immediately</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ready</a:t>
            </a:r>
            <a:r>
              <a:rPr lang="sk-SK" sz="1700" b="0" dirty="0">
                <a:solidFill>
                  <a:prstClr val="black"/>
                </a:solidFill>
                <a:latin typeface="Arial" charset="0"/>
                <a:ea typeface="Arial" charset="0"/>
                <a:cs typeface="Arial" charset="0"/>
              </a:rPr>
              <a:t> to </a:t>
            </a:r>
            <a:r>
              <a:rPr lang="sk-SK" sz="1700" b="0" dirty="0" err="1">
                <a:solidFill>
                  <a:prstClr val="black"/>
                </a:solidFill>
                <a:latin typeface="Arial" charset="0"/>
                <a:ea typeface="Arial" charset="0"/>
                <a:cs typeface="Arial" charset="0"/>
              </a:rPr>
              <a:t>act</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aggressively</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prone</a:t>
            </a:r>
            <a:r>
              <a:rPr lang="sk-SK" sz="1700" b="0" dirty="0">
                <a:solidFill>
                  <a:prstClr val="black"/>
                </a:solidFill>
                <a:latin typeface="Arial" charset="0"/>
                <a:ea typeface="Arial" charset="0"/>
                <a:cs typeface="Arial" charset="0"/>
              </a:rPr>
              <a:t> to </a:t>
            </a:r>
            <a:r>
              <a:rPr lang="sk-SK" sz="1700" b="0" dirty="0" err="1">
                <a:solidFill>
                  <a:prstClr val="black"/>
                </a:solidFill>
                <a:latin typeface="Arial" charset="0"/>
                <a:ea typeface="Arial" charset="0"/>
                <a:cs typeface="Arial" charset="0"/>
              </a:rPr>
              <a:t>negativistic</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reactions</a:t>
            </a:r>
            <a:r>
              <a:rPr lang="sk-SK" sz="1700" b="0" dirty="0">
                <a:solidFill>
                  <a:prstClr val="black"/>
                </a:solidFill>
                <a:latin typeface="Arial" charset="0"/>
                <a:ea typeface="Arial" charset="0"/>
                <a:cs typeface="Arial" charset="0"/>
              </a:rPr>
              <a:t>.</a:t>
            </a:r>
          </a:p>
          <a:p>
            <a:pPr marL="342900" indent="-342900" algn="just">
              <a:buFont typeface="Symbol" charset="2"/>
              <a:buChar char=""/>
            </a:pPr>
            <a:r>
              <a:rPr lang="sk-SK" sz="1700" i="1" dirty="0" err="1">
                <a:solidFill>
                  <a:prstClr val="black"/>
                </a:solidFill>
                <a:latin typeface="Arial" charset="0"/>
                <a:ea typeface="Arial" charset="0"/>
                <a:cs typeface="Arial" charset="0"/>
              </a:rPr>
              <a:t>Intolerance</a:t>
            </a:r>
            <a:r>
              <a:rPr lang="sk-SK" sz="1700" i="1" dirty="0">
                <a:solidFill>
                  <a:prstClr val="black"/>
                </a:solidFill>
                <a:latin typeface="Arial" charset="0"/>
                <a:ea typeface="Arial" charset="0"/>
                <a:cs typeface="Arial" charset="0"/>
              </a:rPr>
              <a:t> </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chronic</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aggression</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towards</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some</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people</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destructive</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behavior</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etc</a:t>
            </a:r>
            <a:r>
              <a:rPr lang="sk-SK" sz="1700" b="0" dirty="0">
                <a:solidFill>
                  <a:prstClr val="black"/>
                </a:solidFill>
                <a:latin typeface="Arial" charset="0"/>
                <a:ea typeface="Arial" charset="0"/>
                <a:cs typeface="Arial" charset="0"/>
              </a:rPr>
              <a:t>.</a:t>
            </a:r>
          </a:p>
          <a:p>
            <a:pPr marL="342900" indent="-342900" algn="just">
              <a:buFont typeface="Symbol" charset="2"/>
              <a:buChar char=""/>
            </a:pPr>
            <a:r>
              <a:rPr lang="sk-SK" sz="1700" i="1" dirty="0" err="1">
                <a:solidFill>
                  <a:prstClr val="black"/>
                </a:solidFill>
                <a:latin typeface="Arial" charset="0"/>
                <a:ea typeface="Arial" charset="0"/>
                <a:cs typeface="Arial" charset="0"/>
              </a:rPr>
              <a:t>Inability</a:t>
            </a:r>
            <a:r>
              <a:rPr lang="sk-SK" sz="1700" i="1" dirty="0">
                <a:solidFill>
                  <a:prstClr val="black"/>
                </a:solidFill>
                <a:latin typeface="Arial" charset="0"/>
                <a:ea typeface="Arial" charset="0"/>
                <a:cs typeface="Arial" charset="0"/>
              </a:rPr>
              <a:t> to </a:t>
            </a:r>
            <a:r>
              <a:rPr lang="sk-SK" sz="1700" i="1" dirty="0" err="1">
                <a:solidFill>
                  <a:prstClr val="black"/>
                </a:solidFill>
                <a:latin typeface="Arial" charset="0"/>
                <a:ea typeface="Arial" charset="0"/>
                <a:cs typeface="Arial" charset="0"/>
              </a:rPr>
              <a:t>submit</a:t>
            </a:r>
            <a:r>
              <a:rPr lang="sk-SK" sz="1700" i="1" dirty="0">
                <a:solidFill>
                  <a:prstClr val="black"/>
                </a:solidFill>
                <a:latin typeface="Arial" charset="0"/>
                <a:ea typeface="Arial" charset="0"/>
                <a:cs typeface="Arial" charset="0"/>
              </a:rPr>
              <a:t> to </a:t>
            </a:r>
            <a:r>
              <a:rPr lang="sk-SK" sz="1700" i="1" dirty="0" err="1">
                <a:solidFill>
                  <a:prstClr val="black"/>
                </a:solidFill>
                <a:latin typeface="Arial" charset="0"/>
                <a:ea typeface="Arial" charset="0"/>
                <a:cs typeface="Arial" charset="0"/>
              </a:rPr>
              <a:t>authority</a:t>
            </a:r>
            <a:r>
              <a:rPr lang="sk-SK" sz="1700" i="1" dirty="0">
                <a:solidFill>
                  <a:prstClr val="black"/>
                </a:solidFill>
                <a:latin typeface="Arial" charset="0"/>
                <a:ea typeface="Arial" charset="0"/>
                <a:cs typeface="Arial" charset="0"/>
              </a:rPr>
              <a:t> and </a:t>
            </a:r>
            <a:r>
              <a:rPr lang="sk-SK" sz="1700" i="1" dirty="0" err="1">
                <a:solidFill>
                  <a:prstClr val="black"/>
                </a:solidFill>
                <a:latin typeface="Arial" charset="0"/>
                <a:ea typeface="Arial" charset="0"/>
                <a:cs typeface="Arial" charset="0"/>
              </a:rPr>
              <a:t>rules</a:t>
            </a:r>
            <a:r>
              <a:rPr lang="sk-SK" sz="1700" i="1"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children</a:t>
            </a:r>
            <a:r>
              <a:rPr lang="sk-SK" sz="1700" b="0" dirty="0">
                <a:solidFill>
                  <a:prstClr val="black"/>
                </a:solidFill>
                <a:latin typeface="Arial" charset="0"/>
                <a:ea typeface="Arial" charset="0"/>
                <a:cs typeface="Arial" charset="0"/>
              </a:rPr>
              <a:t> get </a:t>
            </a:r>
            <a:r>
              <a:rPr lang="sk-SK" sz="1700" b="0" dirty="0" err="1">
                <a:solidFill>
                  <a:prstClr val="black"/>
                </a:solidFill>
                <a:latin typeface="Arial" charset="0"/>
                <a:ea typeface="Arial" charset="0"/>
                <a:cs typeface="Arial" charset="0"/>
              </a:rPr>
              <a:t>angry</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they</a:t>
            </a:r>
            <a:r>
              <a:rPr lang="sk-SK" sz="1700" b="0" dirty="0">
                <a:solidFill>
                  <a:prstClr val="black"/>
                </a:solidFill>
                <a:latin typeface="Arial" charset="0"/>
                <a:ea typeface="Arial" charset="0"/>
                <a:cs typeface="Arial" charset="0"/>
              </a:rPr>
              <a:t> are </a:t>
            </a:r>
            <a:r>
              <a:rPr lang="sk-SK" sz="1700" b="0" dirty="0" err="1">
                <a:solidFill>
                  <a:prstClr val="black"/>
                </a:solidFill>
                <a:latin typeface="Arial" charset="0"/>
                <a:ea typeface="Arial" charset="0"/>
                <a:cs typeface="Arial" charset="0"/>
              </a:rPr>
              <a:t>deliberately</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annoying</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they</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argue</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with</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adults</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opposition</a:t>
            </a:r>
            <a:r>
              <a:rPr lang="sk-SK" sz="1700" b="0" dirty="0">
                <a:solidFill>
                  <a:prstClr val="black"/>
                </a:solidFill>
                <a:latin typeface="Arial" charset="0"/>
                <a:ea typeface="Arial" charset="0"/>
                <a:cs typeface="Arial" charset="0"/>
              </a:rPr>
              <a:t> </a:t>
            </a:r>
            <a:r>
              <a:rPr lang="sk-SK" sz="1700" b="0" dirty="0" err="1">
                <a:solidFill>
                  <a:prstClr val="black"/>
                </a:solidFill>
                <a:latin typeface="Arial" charset="0"/>
                <a:ea typeface="Arial" charset="0"/>
                <a:cs typeface="Arial" charset="0"/>
              </a:rPr>
              <a:t>behavior</a:t>
            </a:r>
            <a:r>
              <a:rPr lang="sk-SK" sz="1700" b="0" dirty="0">
                <a:solidFill>
                  <a:prstClr val="black"/>
                </a:solidFill>
                <a:latin typeface="Arial" charset="0"/>
                <a:ea typeface="Arial" charset="0"/>
                <a:cs typeface="Arial" charset="0"/>
              </a:rPr>
              <a:t>)</a:t>
            </a:r>
          </a:p>
          <a:p>
            <a:pPr marL="342900" indent="-342900" algn="just">
              <a:buFont typeface="Symbol" charset="2"/>
              <a:buChar char=""/>
            </a:pPr>
            <a:r>
              <a:rPr lang="en-US" sz="1700" i="1" dirty="0">
                <a:solidFill>
                  <a:prstClr val="black"/>
                </a:solidFill>
                <a:latin typeface="Arial" charset="0"/>
                <a:ea typeface="Arial" charset="0"/>
                <a:cs typeface="Arial" charset="0"/>
              </a:rPr>
              <a:t>Less resistance to failure, criticism, insult </a:t>
            </a:r>
          </a:p>
          <a:p>
            <a:pPr marL="342900" indent="-342900" algn="just">
              <a:buFont typeface="Symbol" charset="2"/>
              <a:buChar char=""/>
            </a:pPr>
            <a:r>
              <a:rPr lang="en-US" sz="1700" i="1" dirty="0">
                <a:solidFill>
                  <a:prstClr val="black"/>
                </a:solidFill>
                <a:latin typeface="Arial" charset="0"/>
                <a:ea typeface="Arial" charset="0"/>
                <a:cs typeface="Arial" charset="0"/>
              </a:rPr>
              <a:t>Low self-esteem </a:t>
            </a:r>
            <a:r>
              <a:rPr lang="en-US" sz="1700" b="0" dirty="0">
                <a:solidFill>
                  <a:prstClr val="black"/>
                </a:solidFill>
                <a:latin typeface="Arial" charset="0"/>
                <a:ea typeface="Arial" charset="0"/>
                <a:cs typeface="Arial" charset="0"/>
              </a:rPr>
              <a:t>- children have problems realizing their own value, they feel insecure, they have unpleasant feelings, they experience embarrassment.</a:t>
            </a:r>
            <a:endParaRPr lang="sk-SK" sz="1700" b="0" dirty="0">
              <a:solidFill>
                <a:prstClr val="black"/>
              </a:solidFill>
              <a:latin typeface="Arial" charset="0"/>
              <a:ea typeface="Arial" charset="0"/>
              <a:cs typeface="Arial" charset="0"/>
            </a:endParaRPr>
          </a:p>
          <a:p>
            <a:pPr marL="342900" indent="-342900" algn="just">
              <a:buFont typeface="Symbol" charset="2"/>
              <a:buChar char=""/>
            </a:pPr>
            <a:r>
              <a:rPr lang="en-US" sz="1700" i="1" dirty="0">
                <a:solidFill>
                  <a:prstClr val="black"/>
                </a:solidFill>
                <a:latin typeface="Arial" charset="0"/>
                <a:ea typeface="Arial" charset="0"/>
                <a:cs typeface="Arial" charset="0"/>
              </a:rPr>
              <a:t>Avoiding homework </a:t>
            </a:r>
            <a:r>
              <a:rPr lang="en-US" sz="1700" b="0" dirty="0">
                <a:solidFill>
                  <a:prstClr val="black"/>
                </a:solidFill>
                <a:latin typeface="Arial" charset="0"/>
                <a:ea typeface="Arial" charset="0"/>
                <a:cs typeface="Arial" charset="0"/>
              </a:rPr>
              <a:t>- due to a concentration problem, writing homework is often a problem, the more children are forced into homework, the greater the resistance.</a:t>
            </a:r>
            <a:endParaRPr lang="sk-SK" sz="1700" b="0" dirty="0">
              <a:solidFill>
                <a:prstClr val="black"/>
              </a:solidFill>
              <a:latin typeface="Arial" charset="0"/>
              <a:ea typeface="Arial" charset="0"/>
              <a:cs typeface="Arial" charset="0"/>
            </a:endParaRPr>
          </a:p>
          <a:p>
            <a:pPr marL="342900" indent="-342900" algn="just">
              <a:spcAft>
                <a:spcPts val="1200"/>
              </a:spcAft>
              <a:buFont typeface="Symbol" charset="2"/>
              <a:buChar char=""/>
            </a:pPr>
            <a:endParaRPr lang="sk-SK" sz="1700" b="0" dirty="0">
              <a:solidFill>
                <a:prstClr val="black"/>
              </a:solidFill>
              <a:latin typeface="Arial" charset="0"/>
              <a:ea typeface="Arial" charset="0"/>
              <a:cs typeface="Arial" charset="0"/>
            </a:endParaRPr>
          </a:p>
        </p:txBody>
      </p:sp>
    </p:spTree>
    <p:extLst>
      <p:ext uri="{BB962C8B-B14F-4D97-AF65-F5344CB8AC3E}">
        <p14:creationId xmlns:p14="http://schemas.microsoft.com/office/powerpoint/2010/main" val="488980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1981200" y="188640"/>
            <a:ext cx="5791200" cy="687606"/>
          </a:xfrm>
          <a:prstGeom prst="rect">
            <a:avLst/>
          </a:prstGeom>
        </p:spPr>
        <p:txBody>
          <a:bodyPr>
            <a:normAutofit/>
          </a:bodyPr>
          <a:lstStyle>
            <a:lvl1pPr algn="l" defTabSz="914400" rtl="0" eaLnBrk="1" latinLnBrk="0" hangingPunct="1">
              <a:spcBef>
                <a:spcPct val="0"/>
              </a:spcBef>
              <a:buNone/>
              <a:defRPr sz="3600" kern="1200" cap="all" spc="-60" baseline="0">
                <a:solidFill>
                  <a:schemeClr val="accent6"/>
                </a:solidFill>
                <a:latin typeface="+mj-lt"/>
                <a:ea typeface="+mj-ea"/>
                <a:cs typeface="+mj-cs"/>
              </a:defRPr>
            </a:lvl1pPr>
          </a:lstStyle>
          <a:p>
            <a:r>
              <a:rPr lang="sk-SK" sz="3000">
                <a:solidFill>
                  <a:srgbClr val="51C3F9"/>
                </a:solidFill>
                <a:latin typeface="Times New Roman" charset="0"/>
                <a:ea typeface="Times New Roman" charset="0"/>
                <a:cs typeface="Times New Roman" charset="0"/>
              </a:rPr>
              <a:t>Intervention</a:t>
            </a:r>
            <a:endParaRPr lang="sk-SK" sz="3000" dirty="0">
              <a:solidFill>
                <a:srgbClr val="51C3F9"/>
              </a:solidFill>
              <a:latin typeface="Times New Roman" charset="0"/>
              <a:ea typeface="Times New Roman" charset="0"/>
              <a:cs typeface="Times New Roman" charset="0"/>
            </a:endParaRPr>
          </a:p>
        </p:txBody>
      </p:sp>
      <p:graphicFrame>
        <p:nvGraphicFramePr>
          <p:cNvPr id="3" name="Zástupný objekt pre obsah 3"/>
          <p:cNvGraphicFramePr>
            <a:graphicFrameLocks/>
          </p:cNvGraphicFramePr>
          <p:nvPr/>
        </p:nvGraphicFramePr>
        <p:xfrm>
          <a:off x="1703512" y="1124744"/>
          <a:ext cx="8686800" cy="5557802"/>
        </p:xfrm>
        <a:graphic>
          <a:graphicData uri="http://schemas.openxmlformats.org/drawingml/2006/table">
            <a:tbl>
              <a:tblPr firstRow="1" bandRow="1">
                <a:tableStyleId>{FABFCF23-3B69-468F-B69F-88F6DE6A72F2}</a:tableStyleId>
              </a:tblPr>
              <a:tblGrid>
                <a:gridCol w="3106688">
                  <a:extLst>
                    <a:ext uri="{9D8B030D-6E8A-4147-A177-3AD203B41FA5}">
                      <a16:colId xmlns:a16="http://schemas.microsoft.com/office/drawing/2014/main" val="20000"/>
                    </a:ext>
                  </a:extLst>
                </a:gridCol>
                <a:gridCol w="5580112">
                  <a:extLst>
                    <a:ext uri="{9D8B030D-6E8A-4147-A177-3AD203B41FA5}">
                      <a16:colId xmlns:a16="http://schemas.microsoft.com/office/drawing/2014/main" val="20001"/>
                    </a:ext>
                  </a:extLst>
                </a:gridCol>
              </a:tblGrid>
              <a:tr h="528602">
                <a:tc>
                  <a:txBody>
                    <a:bodyPr/>
                    <a:lstStyle/>
                    <a:p>
                      <a:pPr algn="ctr"/>
                      <a:r>
                        <a:rPr lang="sk-SK" dirty="0" err="1"/>
                        <a:t>What</a:t>
                      </a:r>
                      <a:r>
                        <a:rPr lang="sk-SK" dirty="0"/>
                        <a:t> </a:t>
                      </a:r>
                      <a:r>
                        <a:rPr lang="sk-SK" dirty="0" err="1"/>
                        <a:t>you</a:t>
                      </a:r>
                      <a:r>
                        <a:rPr lang="sk-SK" dirty="0"/>
                        <a:t> </a:t>
                      </a:r>
                      <a:r>
                        <a:rPr lang="sk-SK" dirty="0" err="1"/>
                        <a:t>should</a:t>
                      </a:r>
                      <a:r>
                        <a:rPr lang="sk-SK" baseline="0" dirty="0"/>
                        <a:t> do? </a:t>
                      </a:r>
                      <a:endParaRPr lang="sk-SK" dirty="0"/>
                    </a:p>
                  </a:txBody>
                  <a:tcPr/>
                </a:tc>
                <a:tc>
                  <a:txBody>
                    <a:bodyPr/>
                    <a:lstStyle/>
                    <a:p>
                      <a:pPr algn="ctr"/>
                      <a:r>
                        <a:rPr lang="sk-SK" dirty="0" err="1"/>
                        <a:t>How</a:t>
                      </a:r>
                      <a:r>
                        <a:rPr lang="sk-SK" dirty="0"/>
                        <a:t> to do </a:t>
                      </a:r>
                      <a:r>
                        <a:rPr lang="sk-SK" dirty="0" err="1"/>
                        <a:t>it</a:t>
                      </a:r>
                      <a:r>
                        <a:rPr lang="sk-SK" dirty="0"/>
                        <a:t>? </a:t>
                      </a:r>
                    </a:p>
                  </a:txBody>
                  <a:tcPr/>
                </a:tc>
                <a:extLst>
                  <a:ext uri="{0D108BD9-81ED-4DB2-BD59-A6C34878D82A}">
                    <a16:rowId xmlns:a16="http://schemas.microsoft.com/office/drawing/2014/main" val="10000"/>
                  </a:ext>
                </a:extLst>
              </a:tr>
              <a:tr h="1213003">
                <a:tc>
                  <a:txBody>
                    <a:bodyPr/>
                    <a:lstStyle/>
                    <a:p>
                      <a:pPr algn="ctr"/>
                      <a:r>
                        <a:rPr lang="sk-SK" b="1" dirty="0"/>
                        <a:t>1.</a:t>
                      </a:r>
                      <a:r>
                        <a:rPr lang="sk-SK" b="1" baseline="0" dirty="0"/>
                        <a:t> </a:t>
                      </a:r>
                      <a:r>
                        <a:rPr lang="sk-SK" b="1" baseline="0" dirty="0" err="1"/>
                        <a:t>Changing</a:t>
                      </a:r>
                      <a:r>
                        <a:rPr lang="sk-SK" b="1" baseline="0" dirty="0"/>
                        <a:t> of </a:t>
                      </a:r>
                      <a:r>
                        <a:rPr lang="sk-SK" b="1" baseline="0" dirty="0" err="1"/>
                        <a:t>seating</a:t>
                      </a:r>
                      <a:r>
                        <a:rPr lang="sk-SK" b="1" baseline="0" dirty="0"/>
                        <a:t> </a:t>
                      </a:r>
                      <a:r>
                        <a:rPr lang="sk-SK" b="1" baseline="0" dirty="0" err="1"/>
                        <a:t>arrangement</a:t>
                      </a:r>
                      <a:r>
                        <a:rPr lang="sk-SK" b="1" baseline="0" dirty="0"/>
                        <a:t> of </a:t>
                      </a:r>
                      <a:r>
                        <a:rPr lang="sk-SK" b="1" baseline="0" dirty="0" err="1"/>
                        <a:t>the</a:t>
                      </a:r>
                      <a:r>
                        <a:rPr lang="sk-SK" b="1" baseline="0" dirty="0"/>
                        <a:t> </a:t>
                      </a:r>
                      <a:r>
                        <a:rPr lang="sk-SK" b="1" baseline="0" dirty="0" err="1"/>
                        <a:t>student</a:t>
                      </a:r>
                      <a:endParaRPr lang="sk-SK" b="1" dirty="0"/>
                    </a:p>
                  </a:txBody>
                  <a:tcPr/>
                </a:tc>
                <a:tc>
                  <a:txBody>
                    <a:bodyPr/>
                    <a:lstStyle/>
                    <a:p>
                      <a:r>
                        <a:rPr lang="sk-SK" sz="1800" dirty="0"/>
                        <a:t>-</a:t>
                      </a:r>
                      <a:r>
                        <a:rPr lang="sk-SK" sz="1800" dirty="0" err="1"/>
                        <a:t>if</a:t>
                      </a:r>
                      <a:r>
                        <a:rPr lang="sk-SK" sz="1800" baseline="0" dirty="0"/>
                        <a:t> </a:t>
                      </a:r>
                      <a:r>
                        <a:rPr lang="sk-SK" sz="1800" baseline="0" dirty="0" err="1"/>
                        <a:t>student</a:t>
                      </a:r>
                      <a:r>
                        <a:rPr lang="sk-SK" sz="1800" baseline="0" dirty="0"/>
                        <a:t> </a:t>
                      </a:r>
                      <a:r>
                        <a:rPr lang="sk-SK" sz="1800" baseline="0" dirty="0" err="1"/>
                        <a:t>is</a:t>
                      </a:r>
                      <a:r>
                        <a:rPr lang="sk-SK" sz="1800" baseline="0" dirty="0"/>
                        <a:t> more </a:t>
                      </a:r>
                      <a:r>
                        <a:rPr lang="sk-SK" sz="1800" baseline="0" dirty="0" err="1"/>
                        <a:t>inattentive</a:t>
                      </a:r>
                      <a:r>
                        <a:rPr lang="sk-SK" sz="1800" baseline="0" dirty="0"/>
                        <a:t>, </a:t>
                      </a:r>
                      <a:r>
                        <a:rPr lang="sk-SK" sz="1800" baseline="0" dirty="0" err="1"/>
                        <a:t>place</a:t>
                      </a:r>
                      <a:r>
                        <a:rPr lang="sk-SK" sz="1800" baseline="0" dirty="0"/>
                        <a:t> </a:t>
                      </a:r>
                      <a:r>
                        <a:rPr lang="sk-SK" sz="1800" baseline="0" dirty="0" err="1"/>
                        <a:t>him</a:t>
                      </a:r>
                      <a:r>
                        <a:rPr lang="sk-SK" sz="1800" baseline="0" dirty="0"/>
                        <a:t> in </a:t>
                      </a:r>
                      <a:r>
                        <a:rPr lang="sk-SK" sz="1800" baseline="0" dirty="0" err="1"/>
                        <a:t>the</a:t>
                      </a:r>
                      <a:r>
                        <a:rPr lang="sk-SK" sz="1800" baseline="0" dirty="0"/>
                        <a:t> front, </a:t>
                      </a:r>
                      <a:r>
                        <a:rPr lang="sk-SK" sz="1800" baseline="0" dirty="0" err="1"/>
                        <a:t>with</a:t>
                      </a:r>
                      <a:r>
                        <a:rPr lang="sk-SK" sz="1800" baseline="0" dirty="0"/>
                        <a:t> </a:t>
                      </a:r>
                      <a:r>
                        <a:rPr lang="sk-SK" sz="1800" baseline="0" dirty="0" err="1"/>
                        <a:t>calm</a:t>
                      </a:r>
                      <a:r>
                        <a:rPr lang="sk-SK" sz="1800" baseline="0" dirty="0"/>
                        <a:t> and </a:t>
                      </a:r>
                      <a:r>
                        <a:rPr lang="sk-SK" sz="1800" baseline="0" dirty="0" err="1"/>
                        <a:t>patient</a:t>
                      </a:r>
                      <a:r>
                        <a:rPr lang="sk-SK" sz="1800" baseline="0" dirty="0"/>
                        <a:t> </a:t>
                      </a:r>
                      <a:r>
                        <a:rPr lang="sk-SK" sz="1800" baseline="0" dirty="0" err="1"/>
                        <a:t>classmate</a:t>
                      </a:r>
                      <a:r>
                        <a:rPr lang="sk-SK" sz="1800" baseline="0" dirty="0"/>
                        <a:t>. </a:t>
                      </a:r>
                      <a:r>
                        <a:rPr lang="sk-SK" sz="1800" baseline="0" dirty="0" err="1"/>
                        <a:t>If</a:t>
                      </a:r>
                      <a:r>
                        <a:rPr lang="sk-SK" sz="1800" baseline="0" dirty="0"/>
                        <a:t> </a:t>
                      </a:r>
                      <a:r>
                        <a:rPr lang="sk-SK" sz="1800" baseline="0" dirty="0" err="1"/>
                        <a:t>there</a:t>
                      </a:r>
                      <a:r>
                        <a:rPr lang="sk-SK" sz="1800" baseline="0" dirty="0"/>
                        <a:t> </a:t>
                      </a:r>
                      <a:r>
                        <a:rPr lang="sk-SK" sz="1800" baseline="0" dirty="0" err="1"/>
                        <a:t>is</a:t>
                      </a:r>
                      <a:r>
                        <a:rPr lang="sk-SK" sz="1800" baseline="0" dirty="0"/>
                        <a:t> more </a:t>
                      </a:r>
                      <a:r>
                        <a:rPr lang="sk-SK" sz="1800" baseline="0" dirty="0" err="1"/>
                        <a:t>hyperactivity</a:t>
                      </a:r>
                      <a:r>
                        <a:rPr lang="sk-SK" sz="1800" baseline="0" dirty="0"/>
                        <a:t>, </a:t>
                      </a:r>
                      <a:r>
                        <a:rPr lang="sk-SK" sz="1800" baseline="0" dirty="0" err="1"/>
                        <a:t>consider</a:t>
                      </a:r>
                      <a:r>
                        <a:rPr lang="sk-SK" sz="1800" baseline="0" dirty="0"/>
                        <a:t> </a:t>
                      </a:r>
                      <a:r>
                        <a:rPr lang="sk-SK" sz="1800" baseline="0" dirty="0" err="1"/>
                        <a:t>placement</a:t>
                      </a:r>
                      <a:r>
                        <a:rPr lang="sk-SK" sz="1800" baseline="0" dirty="0"/>
                        <a:t> in </a:t>
                      </a:r>
                      <a:r>
                        <a:rPr lang="sk-SK" sz="1800" baseline="0" dirty="0" err="1"/>
                        <a:t>the</a:t>
                      </a:r>
                      <a:r>
                        <a:rPr lang="sk-SK" sz="1800" baseline="0" dirty="0"/>
                        <a:t> </a:t>
                      </a:r>
                      <a:r>
                        <a:rPr lang="sk-SK" sz="1800" baseline="0" dirty="0" err="1"/>
                        <a:t>back</a:t>
                      </a:r>
                      <a:r>
                        <a:rPr lang="sk-SK" sz="1800" baseline="0" dirty="0"/>
                        <a:t> of </a:t>
                      </a:r>
                      <a:r>
                        <a:rPr lang="sk-SK" sz="1800" baseline="0" dirty="0" err="1"/>
                        <a:t>the</a:t>
                      </a:r>
                      <a:r>
                        <a:rPr lang="sk-SK" sz="1800" baseline="0" dirty="0"/>
                        <a:t> </a:t>
                      </a:r>
                      <a:r>
                        <a:rPr lang="sk-SK" sz="1800" baseline="0" dirty="0" err="1"/>
                        <a:t>class</a:t>
                      </a:r>
                      <a:r>
                        <a:rPr lang="sk-SK" sz="1800" baseline="0" dirty="0"/>
                        <a:t>, </a:t>
                      </a:r>
                      <a:r>
                        <a:rPr lang="sk-SK" sz="1800" baseline="0" dirty="0" err="1"/>
                        <a:t>where</a:t>
                      </a:r>
                      <a:r>
                        <a:rPr lang="sk-SK" sz="1800" baseline="0" dirty="0"/>
                        <a:t> he </a:t>
                      </a:r>
                      <a:r>
                        <a:rPr lang="sk-SK" sz="1800" baseline="0" dirty="0" err="1"/>
                        <a:t>can</a:t>
                      </a:r>
                      <a:r>
                        <a:rPr lang="sk-SK" sz="1800" baseline="0" dirty="0"/>
                        <a:t> </a:t>
                      </a:r>
                      <a:r>
                        <a:rPr lang="sk-SK" sz="1800" baseline="0" dirty="0" err="1"/>
                        <a:t>move</a:t>
                      </a:r>
                      <a:r>
                        <a:rPr lang="sk-SK" sz="1800" baseline="0" dirty="0"/>
                        <a:t> </a:t>
                      </a:r>
                      <a:r>
                        <a:rPr lang="sk-SK" sz="1800" baseline="0" dirty="0" err="1"/>
                        <a:t>without</a:t>
                      </a:r>
                      <a:r>
                        <a:rPr lang="sk-SK" sz="1800" baseline="0" dirty="0"/>
                        <a:t> </a:t>
                      </a:r>
                      <a:r>
                        <a:rPr lang="sk-SK" sz="1800" baseline="0" dirty="0" err="1"/>
                        <a:t>interupting</a:t>
                      </a:r>
                      <a:r>
                        <a:rPr lang="sk-SK" sz="1800" baseline="0" dirty="0"/>
                        <a:t> </a:t>
                      </a:r>
                      <a:r>
                        <a:rPr lang="sk-SK" sz="1800" baseline="0" dirty="0" err="1"/>
                        <a:t>others</a:t>
                      </a:r>
                      <a:r>
                        <a:rPr lang="sk-SK" sz="1800" baseline="0" dirty="0"/>
                        <a:t> so </a:t>
                      </a:r>
                      <a:r>
                        <a:rPr lang="sk-SK" sz="1800" baseline="0" dirty="0" err="1"/>
                        <a:t>much</a:t>
                      </a:r>
                      <a:r>
                        <a:rPr lang="sk-SK" sz="1800" baseline="0" dirty="0"/>
                        <a:t>. </a:t>
                      </a:r>
                      <a:endParaRPr lang="sk-SK" sz="1800" dirty="0"/>
                    </a:p>
                  </a:txBody>
                  <a:tcPr/>
                </a:tc>
                <a:extLst>
                  <a:ext uri="{0D108BD9-81ED-4DB2-BD59-A6C34878D82A}">
                    <a16:rowId xmlns:a16="http://schemas.microsoft.com/office/drawing/2014/main" val="10001"/>
                  </a:ext>
                </a:extLst>
              </a:tr>
              <a:tr h="825941">
                <a:tc>
                  <a:txBody>
                    <a:bodyPr/>
                    <a:lstStyle/>
                    <a:p>
                      <a:pPr algn="ctr"/>
                      <a:r>
                        <a:rPr lang="sk-SK" b="1" dirty="0"/>
                        <a:t>2. </a:t>
                      </a:r>
                      <a:r>
                        <a:rPr lang="sk-SK" b="1" dirty="0" err="1"/>
                        <a:t>Give</a:t>
                      </a:r>
                      <a:r>
                        <a:rPr lang="sk-SK" b="1" dirty="0"/>
                        <a:t> </a:t>
                      </a:r>
                      <a:r>
                        <a:rPr lang="sk-SK" b="1" dirty="0" err="1"/>
                        <a:t>verbal</a:t>
                      </a:r>
                      <a:r>
                        <a:rPr lang="sk-SK" b="1" dirty="0"/>
                        <a:t> and </a:t>
                      </a:r>
                      <a:r>
                        <a:rPr lang="sk-SK" b="1" dirty="0" err="1"/>
                        <a:t>written</a:t>
                      </a:r>
                      <a:r>
                        <a:rPr lang="sk-SK" b="1" dirty="0"/>
                        <a:t> </a:t>
                      </a:r>
                      <a:r>
                        <a:rPr lang="sk-SK" b="1" dirty="0" err="1"/>
                        <a:t>instructions</a:t>
                      </a:r>
                      <a:r>
                        <a:rPr lang="sk-SK" b="1" dirty="0"/>
                        <a:t> as </a:t>
                      </a:r>
                      <a:r>
                        <a:rPr lang="sk-SK" b="1" dirty="0" err="1"/>
                        <a:t>well</a:t>
                      </a:r>
                      <a:endParaRPr lang="sk-SK"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800" dirty="0"/>
                        <a:t>-</a:t>
                      </a:r>
                      <a:r>
                        <a:rPr lang="sk-SK" sz="1800" dirty="0" err="1"/>
                        <a:t>make</a:t>
                      </a:r>
                      <a:r>
                        <a:rPr lang="sk-SK" sz="1800" dirty="0"/>
                        <a:t> </a:t>
                      </a:r>
                      <a:r>
                        <a:rPr lang="sk-SK" sz="1800" dirty="0" err="1"/>
                        <a:t>sure</a:t>
                      </a:r>
                      <a:r>
                        <a:rPr lang="sk-SK" sz="1800" dirty="0"/>
                        <a:t> </a:t>
                      </a:r>
                      <a:r>
                        <a:rPr lang="sk-SK" sz="1800" dirty="0" err="1"/>
                        <a:t>that</a:t>
                      </a:r>
                      <a:r>
                        <a:rPr lang="sk-SK" sz="1800" dirty="0"/>
                        <a:t> </a:t>
                      </a:r>
                      <a:r>
                        <a:rPr lang="sk-SK" sz="1800" dirty="0" err="1"/>
                        <a:t>the</a:t>
                      </a:r>
                      <a:r>
                        <a:rPr lang="sk-SK" sz="1800" dirty="0"/>
                        <a:t> </a:t>
                      </a:r>
                      <a:r>
                        <a:rPr lang="sk-SK" sz="1800" dirty="0" err="1"/>
                        <a:t>student</a:t>
                      </a:r>
                      <a:r>
                        <a:rPr lang="sk-SK" sz="1800" dirty="0"/>
                        <a:t> has </a:t>
                      </a:r>
                      <a:r>
                        <a:rPr lang="sk-SK" sz="1800" dirty="0" err="1"/>
                        <a:t>understood</a:t>
                      </a:r>
                      <a:r>
                        <a:rPr lang="sk-SK" sz="1800" dirty="0"/>
                        <a:t> </a:t>
                      </a:r>
                      <a:r>
                        <a:rPr lang="sk-SK" sz="1800" dirty="0" err="1"/>
                        <a:t>the</a:t>
                      </a:r>
                      <a:r>
                        <a:rPr lang="sk-SK" sz="1800" dirty="0"/>
                        <a:t> </a:t>
                      </a:r>
                      <a:r>
                        <a:rPr lang="sk-SK" sz="1800" dirty="0" err="1"/>
                        <a:t>assignment</a:t>
                      </a:r>
                      <a:r>
                        <a:rPr lang="sk-SK" sz="1800" dirty="0"/>
                        <a:t>. </a:t>
                      </a:r>
                      <a:r>
                        <a:rPr lang="sk-SK" sz="1800" dirty="0" err="1"/>
                        <a:t>If</a:t>
                      </a:r>
                      <a:r>
                        <a:rPr lang="sk-SK" sz="1800" dirty="0"/>
                        <a:t> </a:t>
                      </a:r>
                      <a:r>
                        <a:rPr lang="sk-SK" sz="1800" dirty="0" err="1"/>
                        <a:t>multiple</a:t>
                      </a:r>
                      <a:r>
                        <a:rPr lang="sk-SK" sz="1800" dirty="0"/>
                        <a:t> </a:t>
                      </a:r>
                      <a:r>
                        <a:rPr lang="sk-SK" sz="1800" dirty="0" err="1"/>
                        <a:t>repetition</a:t>
                      </a:r>
                      <a:r>
                        <a:rPr lang="sk-SK" sz="1800" dirty="0"/>
                        <a:t> of </a:t>
                      </a:r>
                      <a:r>
                        <a:rPr lang="sk-SK" sz="1800" dirty="0" err="1"/>
                        <a:t>instructions</a:t>
                      </a:r>
                      <a:r>
                        <a:rPr lang="sk-SK" sz="1800" dirty="0"/>
                        <a:t> are </a:t>
                      </a:r>
                      <a:r>
                        <a:rPr lang="sk-SK" sz="1800" dirty="0" err="1"/>
                        <a:t>needed</a:t>
                      </a:r>
                      <a:r>
                        <a:rPr lang="sk-SK" sz="1800" dirty="0"/>
                        <a:t>, </a:t>
                      </a:r>
                      <a:r>
                        <a:rPr lang="sk-SK" sz="1800" dirty="0" err="1"/>
                        <a:t>you</a:t>
                      </a:r>
                      <a:r>
                        <a:rPr lang="sk-SK" sz="1800" dirty="0"/>
                        <a:t> </a:t>
                      </a:r>
                      <a:r>
                        <a:rPr lang="sk-SK" sz="1800" dirty="0" err="1"/>
                        <a:t>should</a:t>
                      </a:r>
                      <a:r>
                        <a:rPr lang="sk-SK" sz="1800" dirty="0"/>
                        <a:t> </a:t>
                      </a:r>
                      <a:r>
                        <a:rPr lang="sk-SK" sz="1800" dirty="0" err="1"/>
                        <a:t>stay</a:t>
                      </a:r>
                      <a:r>
                        <a:rPr lang="sk-SK" sz="1800" dirty="0"/>
                        <a:t> </a:t>
                      </a:r>
                      <a:r>
                        <a:rPr lang="sk-SK" sz="1800" dirty="0" err="1"/>
                        <a:t>calm</a:t>
                      </a:r>
                      <a:r>
                        <a:rPr lang="sk-SK" sz="1800" dirty="0"/>
                        <a:t>. </a:t>
                      </a:r>
                    </a:p>
                  </a:txBody>
                  <a:tcPr/>
                </a:tc>
                <a:extLst>
                  <a:ext uri="{0D108BD9-81ED-4DB2-BD59-A6C34878D82A}">
                    <a16:rowId xmlns:a16="http://schemas.microsoft.com/office/drawing/2014/main" val="10002"/>
                  </a:ext>
                </a:extLst>
              </a:tr>
              <a:tr h="939099">
                <a:tc>
                  <a:txBody>
                    <a:bodyPr/>
                    <a:lstStyle/>
                    <a:p>
                      <a:pPr algn="ctr"/>
                      <a:r>
                        <a:rPr lang="sk-SK" b="1" dirty="0"/>
                        <a:t>3.</a:t>
                      </a:r>
                      <a:r>
                        <a:rPr lang="sk-SK" b="1" baseline="0" dirty="0"/>
                        <a:t> </a:t>
                      </a:r>
                      <a:r>
                        <a:rPr lang="sk-SK" b="1" baseline="0" dirty="0" err="1"/>
                        <a:t>Individual</a:t>
                      </a:r>
                      <a:r>
                        <a:rPr lang="sk-SK" b="1" baseline="0" dirty="0"/>
                        <a:t> </a:t>
                      </a:r>
                      <a:r>
                        <a:rPr lang="sk-SK" b="1" baseline="0" dirty="0" err="1"/>
                        <a:t>approach</a:t>
                      </a:r>
                      <a:endParaRPr lang="sk-SK" b="1" dirty="0"/>
                    </a:p>
                  </a:txBody>
                  <a:tcPr/>
                </a:tc>
                <a:tc>
                  <a:txBody>
                    <a:bodyPr/>
                    <a:lstStyle/>
                    <a:p>
                      <a:r>
                        <a:rPr lang="sk-SK" sz="1800" dirty="0"/>
                        <a:t>-</a:t>
                      </a:r>
                      <a:r>
                        <a:rPr lang="sk-SK" sz="1800" dirty="0" err="1"/>
                        <a:t>give</a:t>
                      </a:r>
                      <a:r>
                        <a:rPr lang="sk-SK" sz="1800" dirty="0"/>
                        <a:t> more </a:t>
                      </a:r>
                      <a:r>
                        <a:rPr lang="sk-SK" sz="1800" dirty="0" err="1"/>
                        <a:t>time</a:t>
                      </a:r>
                      <a:r>
                        <a:rPr lang="sk-SK" sz="1800" dirty="0"/>
                        <a:t>, </a:t>
                      </a:r>
                      <a:r>
                        <a:rPr lang="sk-SK" sz="1800" dirty="0" err="1"/>
                        <a:t>modify</a:t>
                      </a:r>
                      <a:r>
                        <a:rPr lang="sk-SK" sz="1800" dirty="0"/>
                        <a:t> </a:t>
                      </a:r>
                      <a:r>
                        <a:rPr lang="sk-SK" sz="1800" dirty="0" err="1"/>
                        <a:t>task</a:t>
                      </a:r>
                      <a:r>
                        <a:rPr lang="sk-SK" sz="1800" dirty="0"/>
                        <a:t> (</a:t>
                      </a:r>
                      <a:r>
                        <a:rPr lang="sk-SK" sz="1800" dirty="0" err="1"/>
                        <a:t>e.g</a:t>
                      </a:r>
                      <a:r>
                        <a:rPr lang="sk-SK" sz="1800" dirty="0"/>
                        <a:t>. </a:t>
                      </a:r>
                      <a:r>
                        <a:rPr lang="sk-SK" sz="1800" dirty="0" err="1"/>
                        <a:t>Shorter</a:t>
                      </a:r>
                      <a:r>
                        <a:rPr lang="sk-SK" sz="1800" dirty="0"/>
                        <a:t>, </a:t>
                      </a:r>
                      <a:r>
                        <a:rPr lang="sk-SK" sz="1800" dirty="0" err="1"/>
                        <a:t>but</a:t>
                      </a:r>
                      <a:r>
                        <a:rPr lang="sk-SK" sz="1800" dirty="0"/>
                        <a:t> </a:t>
                      </a:r>
                      <a:r>
                        <a:rPr lang="sk-SK" sz="1800" dirty="0" err="1"/>
                        <a:t>elaborated</a:t>
                      </a:r>
                      <a:r>
                        <a:rPr lang="sk-SK" sz="1800" dirty="0"/>
                        <a:t> in </a:t>
                      </a:r>
                      <a:r>
                        <a:rPr lang="sk-SK" sz="1800" dirty="0" err="1"/>
                        <a:t>form</a:t>
                      </a:r>
                      <a:r>
                        <a:rPr lang="sk-SK" sz="1800" baseline="0" dirty="0"/>
                        <a:t> and </a:t>
                      </a:r>
                      <a:r>
                        <a:rPr lang="sk-SK" sz="1800" baseline="0" dirty="0" err="1"/>
                        <a:t>content</a:t>
                      </a:r>
                      <a:r>
                        <a:rPr lang="sk-SK" sz="1800" baseline="0" dirty="0"/>
                        <a:t> </a:t>
                      </a:r>
                      <a:r>
                        <a:rPr lang="sk-SK" sz="1800" baseline="0" dirty="0" err="1"/>
                        <a:t>correctly</a:t>
                      </a:r>
                      <a:r>
                        <a:rPr lang="sk-SK" sz="1800" dirty="0"/>
                        <a:t>). </a:t>
                      </a:r>
                      <a:r>
                        <a:rPr lang="sk-SK" sz="1800" dirty="0" err="1"/>
                        <a:t>Gradually</a:t>
                      </a:r>
                      <a:r>
                        <a:rPr lang="sk-SK" sz="1800" baseline="0" dirty="0"/>
                        <a:t> </a:t>
                      </a:r>
                      <a:r>
                        <a:rPr lang="sk-SK" sz="1800" baseline="0" dirty="0" err="1"/>
                        <a:t>increase</a:t>
                      </a:r>
                      <a:r>
                        <a:rPr lang="sk-SK" sz="1800" baseline="0" dirty="0"/>
                        <a:t> </a:t>
                      </a:r>
                      <a:r>
                        <a:rPr lang="sk-SK" sz="1800" baseline="0" dirty="0" err="1"/>
                        <a:t>the</a:t>
                      </a:r>
                      <a:r>
                        <a:rPr lang="sk-SK" sz="1800" baseline="0" dirty="0"/>
                        <a:t> </a:t>
                      </a:r>
                      <a:r>
                        <a:rPr lang="sk-SK" sz="1800" baseline="0" dirty="0" err="1"/>
                        <a:t>demands</a:t>
                      </a:r>
                      <a:r>
                        <a:rPr lang="sk-SK" sz="1800" baseline="0"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sk-SK" sz="1800" baseline="0" dirty="0"/>
                        <a:t>-</a:t>
                      </a:r>
                      <a:r>
                        <a:rPr lang="sk-SK" sz="1800" baseline="0" dirty="0" err="1"/>
                        <a:t>Divide</a:t>
                      </a:r>
                      <a:r>
                        <a:rPr lang="sk-SK" sz="1800" baseline="0" dirty="0"/>
                        <a:t> </a:t>
                      </a:r>
                      <a:r>
                        <a:rPr lang="sk-SK" sz="1800" baseline="0" dirty="0" err="1"/>
                        <a:t>the</a:t>
                      </a:r>
                      <a:r>
                        <a:rPr lang="sk-SK" sz="1800" baseline="0" dirty="0"/>
                        <a:t> </a:t>
                      </a:r>
                      <a:r>
                        <a:rPr lang="sk-SK" sz="1800" baseline="0" dirty="0" err="1"/>
                        <a:t>larger</a:t>
                      </a:r>
                      <a:r>
                        <a:rPr lang="sk-SK" sz="1800" baseline="0" dirty="0"/>
                        <a:t> </a:t>
                      </a:r>
                      <a:r>
                        <a:rPr lang="sk-SK" sz="1800" baseline="0" dirty="0" err="1"/>
                        <a:t>task</a:t>
                      </a:r>
                      <a:r>
                        <a:rPr lang="sk-SK" sz="1800" baseline="0" dirty="0"/>
                        <a:t> </a:t>
                      </a:r>
                      <a:r>
                        <a:rPr lang="sk-SK" sz="1800" baseline="0" dirty="0" err="1"/>
                        <a:t>into</a:t>
                      </a:r>
                      <a:r>
                        <a:rPr lang="sk-SK" sz="1800" baseline="0" dirty="0"/>
                        <a:t> more </a:t>
                      </a:r>
                      <a:r>
                        <a:rPr lang="sk-SK" sz="1800" baseline="0" dirty="0" err="1"/>
                        <a:t>separate</a:t>
                      </a:r>
                      <a:r>
                        <a:rPr lang="sk-SK" sz="1800" baseline="0" dirty="0"/>
                        <a:t> </a:t>
                      </a:r>
                      <a:r>
                        <a:rPr lang="sk-SK" sz="1800" baseline="0" dirty="0" err="1"/>
                        <a:t>units</a:t>
                      </a:r>
                      <a:r>
                        <a:rPr lang="sk-SK" sz="1800" baseline="0" dirty="0"/>
                        <a:t>, </a:t>
                      </a:r>
                      <a:endParaRPr lang="sk-SK" sz="1800" dirty="0"/>
                    </a:p>
                  </a:txBody>
                  <a:tcPr/>
                </a:tc>
                <a:extLst>
                  <a:ext uri="{0D108BD9-81ED-4DB2-BD59-A6C34878D82A}">
                    <a16:rowId xmlns:a16="http://schemas.microsoft.com/office/drawing/2014/main" val="10003"/>
                  </a:ext>
                </a:extLst>
              </a:tr>
              <a:tr h="1173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k-SK" b="1" dirty="0"/>
                        <a:t>4. </a:t>
                      </a:r>
                      <a:r>
                        <a:rPr lang="sk-SK" b="1" dirty="0" err="1"/>
                        <a:t>You</a:t>
                      </a:r>
                      <a:r>
                        <a:rPr lang="sk-SK" b="1" dirty="0"/>
                        <a:t> </a:t>
                      </a:r>
                      <a:r>
                        <a:rPr lang="sk-SK" b="1" dirty="0" err="1"/>
                        <a:t>have</a:t>
                      </a:r>
                      <a:r>
                        <a:rPr lang="sk-SK" b="1" dirty="0"/>
                        <a:t> to </a:t>
                      </a:r>
                      <a:r>
                        <a:rPr lang="sk-SK" b="1" dirty="0" err="1"/>
                        <a:t>be</a:t>
                      </a:r>
                      <a:r>
                        <a:rPr lang="sk-SK" b="1" dirty="0"/>
                        <a:t> </a:t>
                      </a:r>
                      <a:r>
                        <a:rPr lang="sk-SK" b="1" dirty="0" err="1"/>
                        <a:t>able</a:t>
                      </a:r>
                      <a:r>
                        <a:rPr lang="sk-SK" b="1" dirty="0"/>
                        <a:t> to </a:t>
                      </a:r>
                      <a:r>
                        <a:rPr lang="sk-SK" b="1" dirty="0" err="1"/>
                        <a:t>deal</a:t>
                      </a:r>
                      <a:r>
                        <a:rPr lang="sk-SK" b="1" dirty="0"/>
                        <a:t> </a:t>
                      </a:r>
                      <a:r>
                        <a:rPr lang="sk-SK" b="1" dirty="0" err="1"/>
                        <a:t>with</a:t>
                      </a:r>
                      <a:r>
                        <a:rPr lang="sk-SK" b="1" dirty="0"/>
                        <a:t> </a:t>
                      </a:r>
                      <a:r>
                        <a:rPr lang="sk-SK" b="1" dirty="0" err="1"/>
                        <a:t>emotional</a:t>
                      </a:r>
                      <a:r>
                        <a:rPr lang="sk-SK" b="1" baseline="0" dirty="0"/>
                        <a:t> </a:t>
                      </a:r>
                      <a:r>
                        <a:rPr lang="sk-SK" b="1" baseline="0" dirty="0" err="1"/>
                        <a:t>reactions</a:t>
                      </a:r>
                      <a:endParaRPr lang="sk-SK" b="1" dirty="0"/>
                    </a:p>
                  </a:txBody>
                  <a:tcPr/>
                </a:tc>
                <a:tc>
                  <a:txBody>
                    <a:bodyPr/>
                    <a:lstStyle/>
                    <a:p>
                      <a:r>
                        <a:rPr lang="sk-SK" sz="1800" dirty="0"/>
                        <a:t>-</a:t>
                      </a:r>
                      <a:r>
                        <a:rPr lang="sk-SK" sz="1800" dirty="0" err="1"/>
                        <a:t>estimate</a:t>
                      </a:r>
                      <a:r>
                        <a:rPr lang="sk-SK" sz="1800" dirty="0"/>
                        <a:t> and </a:t>
                      </a:r>
                      <a:r>
                        <a:rPr lang="sk-SK" sz="1800" dirty="0" err="1"/>
                        <a:t>avoid</a:t>
                      </a:r>
                      <a:r>
                        <a:rPr lang="sk-SK" sz="1800" dirty="0"/>
                        <a:t> </a:t>
                      </a:r>
                      <a:r>
                        <a:rPr lang="sk-SK" sz="1800" dirty="0" err="1"/>
                        <a:t>situations</a:t>
                      </a:r>
                      <a:r>
                        <a:rPr lang="sk-SK" sz="1800" baseline="0" dirty="0"/>
                        <a:t>, </a:t>
                      </a:r>
                      <a:r>
                        <a:rPr lang="sk-SK" sz="1800" baseline="0" dirty="0" err="1"/>
                        <a:t>which</a:t>
                      </a:r>
                      <a:r>
                        <a:rPr lang="sk-SK" sz="1800" baseline="0" dirty="0"/>
                        <a:t> </a:t>
                      </a:r>
                      <a:r>
                        <a:rPr lang="sk-SK" sz="1800" baseline="0" dirty="0" err="1"/>
                        <a:t>can</a:t>
                      </a:r>
                      <a:r>
                        <a:rPr lang="sk-SK" sz="1800" baseline="0" dirty="0"/>
                        <a:t> </a:t>
                      </a:r>
                      <a:r>
                        <a:rPr lang="sk-SK" sz="1800" baseline="0" dirty="0" err="1"/>
                        <a:t>cause</a:t>
                      </a:r>
                      <a:r>
                        <a:rPr lang="sk-SK" sz="1800" baseline="0" dirty="0"/>
                        <a:t> </a:t>
                      </a:r>
                      <a:r>
                        <a:rPr lang="sk-SK" sz="1800" baseline="0" dirty="0" err="1"/>
                        <a:t>this</a:t>
                      </a:r>
                      <a:r>
                        <a:rPr lang="sk-SK" sz="1800" baseline="0" dirty="0"/>
                        <a:t> </a:t>
                      </a:r>
                      <a:r>
                        <a:rPr lang="sk-SK" sz="1800" baseline="0" dirty="0" err="1"/>
                        <a:t>behavior</a:t>
                      </a:r>
                      <a:endParaRPr lang="sk-SK" sz="1800" baseline="0" dirty="0"/>
                    </a:p>
                    <a:p>
                      <a:r>
                        <a:rPr lang="sk-SK" sz="1800" baseline="0" dirty="0"/>
                        <a:t>-</a:t>
                      </a:r>
                      <a:r>
                        <a:rPr lang="sk-SK" sz="1800" baseline="0" dirty="0" err="1"/>
                        <a:t>if</a:t>
                      </a:r>
                      <a:r>
                        <a:rPr lang="sk-SK" sz="1800" baseline="0" dirty="0"/>
                        <a:t> </a:t>
                      </a:r>
                      <a:r>
                        <a:rPr lang="sk-SK" sz="1800" baseline="0" dirty="0" err="1"/>
                        <a:t>it</a:t>
                      </a:r>
                      <a:r>
                        <a:rPr lang="sk-SK" sz="1800" baseline="0" dirty="0"/>
                        <a:t> </a:t>
                      </a:r>
                      <a:r>
                        <a:rPr lang="sk-SK" sz="1800" baseline="0" dirty="0" err="1"/>
                        <a:t>already</a:t>
                      </a:r>
                      <a:r>
                        <a:rPr lang="sk-SK" sz="1800" baseline="0" dirty="0"/>
                        <a:t> </a:t>
                      </a:r>
                      <a:r>
                        <a:rPr lang="sk-SK" sz="1800" baseline="0" dirty="0" err="1"/>
                        <a:t>happened</a:t>
                      </a:r>
                      <a:r>
                        <a:rPr lang="sk-SK" sz="1800" baseline="0" dirty="0"/>
                        <a:t>, </a:t>
                      </a:r>
                      <a:r>
                        <a:rPr lang="sk-SK" sz="1800" baseline="0" dirty="0" err="1"/>
                        <a:t>remain</a:t>
                      </a:r>
                      <a:r>
                        <a:rPr lang="sk-SK" sz="1800" baseline="0" dirty="0"/>
                        <a:t> </a:t>
                      </a:r>
                      <a:r>
                        <a:rPr lang="sk-SK" sz="1800" baseline="0" dirty="0" err="1"/>
                        <a:t>calm</a:t>
                      </a:r>
                      <a:r>
                        <a:rPr lang="sk-SK" sz="1800" baseline="0" dirty="0"/>
                        <a:t>, </a:t>
                      </a:r>
                      <a:r>
                        <a:rPr lang="sk-SK" sz="1800" baseline="0" dirty="0" err="1"/>
                        <a:t>dont</a:t>
                      </a:r>
                      <a:r>
                        <a:rPr lang="sk-SK" sz="1800" baseline="0" dirty="0"/>
                        <a:t> </a:t>
                      </a:r>
                      <a:r>
                        <a:rPr lang="sk-SK" sz="1800" baseline="0" dirty="0" err="1"/>
                        <a:t>use</a:t>
                      </a:r>
                      <a:r>
                        <a:rPr lang="sk-SK" sz="1800" baseline="0" dirty="0"/>
                        <a:t> </a:t>
                      </a:r>
                      <a:r>
                        <a:rPr lang="sk-SK" sz="1800" baseline="0" dirty="0" err="1"/>
                        <a:t>threats</a:t>
                      </a:r>
                      <a:r>
                        <a:rPr lang="sk-SK" sz="1800" baseline="0" dirty="0"/>
                        <a:t> and let </a:t>
                      </a:r>
                      <a:r>
                        <a:rPr lang="sk-SK" sz="1800" baseline="0" dirty="0" err="1"/>
                        <a:t>it</a:t>
                      </a:r>
                      <a:r>
                        <a:rPr lang="sk-SK" sz="1800" baseline="0" dirty="0"/>
                        <a:t> go </a:t>
                      </a:r>
                      <a:r>
                        <a:rPr lang="sk-SK" sz="1800" baseline="0" dirty="0" err="1"/>
                        <a:t>away</a:t>
                      </a:r>
                      <a:r>
                        <a:rPr lang="sk-SK" sz="1800" baseline="0" dirty="0"/>
                        <a:t>. </a:t>
                      </a:r>
                      <a:r>
                        <a:rPr lang="sk-SK" sz="1800" baseline="0" dirty="0" err="1"/>
                        <a:t>Student</a:t>
                      </a:r>
                      <a:r>
                        <a:rPr lang="sk-SK" sz="1800" baseline="0" dirty="0"/>
                        <a:t> </a:t>
                      </a:r>
                      <a:r>
                        <a:rPr lang="sk-SK" sz="1800" baseline="0" dirty="0" err="1"/>
                        <a:t>calms</a:t>
                      </a:r>
                      <a:r>
                        <a:rPr lang="sk-SK" sz="1800" baseline="0" dirty="0"/>
                        <a:t> </a:t>
                      </a:r>
                      <a:r>
                        <a:rPr lang="sk-SK" sz="1800" baseline="0" dirty="0" err="1"/>
                        <a:t>down</a:t>
                      </a:r>
                      <a:r>
                        <a:rPr lang="sk-SK" sz="1800" baseline="0" dirty="0"/>
                        <a:t> </a:t>
                      </a:r>
                      <a:r>
                        <a:rPr lang="sk-SK" sz="1800" baseline="0" dirty="0" err="1"/>
                        <a:t>quicker</a:t>
                      </a:r>
                      <a:r>
                        <a:rPr lang="sk-SK" sz="1800" baseline="0" dirty="0"/>
                        <a:t> </a:t>
                      </a:r>
                      <a:r>
                        <a:rPr lang="sk-SK" sz="1800" baseline="0" dirty="0" err="1"/>
                        <a:t>if</a:t>
                      </a:r>
                      <a:r>
                        <a:rPr lang="sk-SK" sz="1800" baseline="0" dirty="0"/>
                        <a:t> he </a:t>
                      </a:r>
                      <a:r>
                        <a:rPr lang="sk-SK" sz="1800" baseline="0" dirty="0" err="1"/>
                        <a:t>sees</a:t>
                      </a:r>
                      <a:r>
                        <a:rPr lang="sk-SK" sz="1800" baseline="0" dirty="0"/>
                        <a:t>, </a:t>
                      </a:r>
                      <a:r>
                        <a:rPr lang="sk-SK" sz="1800" baseline="0" dirty="0" err="1"/>
                        <a:t>you</a:t>
                      </a:r>
                      <a:r>
                        <a:rPr lang="sk-SK" sz="1800" baseline="0" dirty="0"/>
                        <a:t> are </a:t>
                      </a:r>
                      <a:r>
                        <a:rPr lang="sk-SK" sz="1800" baseline="0" dirty="0" err="1"/>
                        <a:t>calm</a:t>
                      </a:r>
                      <a:r>
                        <a:rPr lang="sk-SK" sz="1800" baseline="0" dirty="0"/>
                        <a:t>. </a:t>
                      </a:r>
                      <a:endParaRPr lang="sk-SK" sz="18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3129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1981200" y="188640"/>
            <a:ext cx="5791200" cy="687606"/>
          </a:xfrm>
          <a:prstGeom prst="rect">
            <a:avLst/>
          </a:prstGeom>
        </p:spPr>
        <p:txBody>
          <a:bodyPr>
            <a:normAutofit/>
          </a:bodyPr>
          <a:lstStyle>
            <a:lvl1pPr algn="l" defTabSz="914400" rtl="0" eaLnBrk="1" latinLnBrk="0" hangingPunct="1">
              <a:spcBef>
                <a:spcPct val="0"/>
              </a:spcBef>
              <a:buNone/>
              <a:defRPr sz="3600" kern="1200" cap="all" spc="-60" baseline="0">
                <a:solidFill>
                  <a:schemeClr val="accent6"/>
                </a:solidFill>
                <a:latin typeface="+mj-lt"/>
                <a:ea typeface="+mj-ea"/>
                <a:cs typeface="+mj-cs"/>
              </a:defRPr>
            </a:lvl1pPr>
          </a:lstStyle>
          <a:p>
            <a:r>
              <a:rPr lang="sk-SK" sz="3000">
                <a:solidFill>
                  <a:srgbClr val="51C3F9"/>
                </a:solidFill>
                <a:latin typeface="Times New Roman" charset="0"/>
                <a:ea typeface="Times New Roman" charset="0"/>
                <a:cs typeface="Times New Roman" charset="0"/>
              </a:rPr>
              <a:t>Intervention</a:t>
            </a:r>
            <a:endParaRPr lang="sk-SK" sz="3000" dirty="0">
              <a:solidFill>
                <a:srgbClr val="51C3F9"/>
              </a:solidFill>
              <a:latin typeface="Times New Roman" charset="0"/>
              <a:ea typeface="Times New Roman" charset="0"/>
              <a:cs typeface="Times New Roman" charset="0"/>
            </a:endParaRPr>
          </a:p>
        </p:txBody>
      </p:sp>
      <p:graphicFrame>
        <p:nvGraphicFramePr>
          <p:cNvPr id="3" name="Zástupný objekt pre obsah 3"/>
          <p:cNvGraphicFramePr>
            <a:graphicFrameLocks/>
          </p:cNvGraphicFramePr>
          <p:nvPr/>
        </p:nvGraphicFramePr>
        <p:xfrm>
          <a:off x="1775520" y="1124744"/>
          <a:ext cx="8424936" cy="5601270"/>
        </p:xfrm>
        <a:graphic>
          <a:graphicData uri="http://schemas.openxmlformats.org/drawingml/2006/table">
            <a:tbl>
              <a:tblPr firstRow="1" bandRow="1">
                <a:tableStyleId>{FABFCF23-3B69-468F-B69F-88F6DE6A72F2}</a:tableStyleId>
              </a:tblPr>
              <a:tblGrid>
                <a:gridCol w="2948728">
                  <a:extLst>
                    <a:ext uri="{9D8B030D-6E8A-4147-A177-3AD203B41FA5}">
                      <a16:colId xmlns:a16="http://schemas.microsoft.com/office/drawing/2014/main" val="20000"/>
                    </a:ext>
                  </a:extLst>
                </a:gridCol>
                <a:gridCol w="5476208">
                  <a:extLst>
                    <a:ext uri="{9D8B030D-6E8A-4147-A177-3AD203B41FA5}">
                      <a16:colId xmlns:a16="http://schemas.microsoft.com/office/drawing/2014/main" val="20001"/>
                    </a:ext>
                  </a:extLst>
                </a:gridCol>
              </a:tblGrid>
              <a:tr h="379645">
                <a:tc>
                  <a:txBody>
                    <a:bodyPr/>
                    <a:lstStyle/>
                    <a:p>
                      <a:pPr algn="ctr"/>
                      <a:r>
                        <a:rPr lang="sk-SK" sz="1800" dirty="0" err="1"/>
                        <a:t>What</a:t>
                      </a:r>
                      <a:r>
                        <a:rPr lang="sk-SK" sz="1800" dirty="0"/>
                        <a:t> </a:t>
                      </a:r>
                      <a:r>
                        <a:rPr lang="sk-SK" sz="1800" dirty="0" err="1"/>
                        <a:t>you</a:t>
                      </a:r>
                      <a:r>
                        <a:rPr lang="sk-SK" sz="1800" baseline="0" dirty="0"/>
                        <a:t> </a:t>
                      </a:r>
                      <a:r>
                        <a:rPr lang="sk-SK" sz="1800" baseline="0" dirty="0" err="1"/>
                        <a:t>sould</a:t>
                      </a:r>
                      <a:r>
                        <a:rPr lang="sk-SK" sz="1800" baseline="0" dirty="0"/>
                        <a:t> do? </a:t>
                      </a:r>
                      <a:endParaRPr lang="sk-SK" sz="1800" dirty="0"/>
                    </a:p>
                  </a:txBody>
                  <a:tcPr/>
                </a:tc>
                <a:tc>
                  <a:txBody>
                    <a:bodyPr/>
                    <a:lstStyle/>
                    <a:p>
                      <a:pPr algn="ctr"/>
                      <a:r>
                        <a:rPr lang="sk-SK" sz="1800" dirty="0" err="1"/>
                        <a:t>How</a:t>
                      </a:r>
                      <a:r>
                        <a:rPr lang="sk-SK" sz="1800" dirty="0"/>
                        <a:t> to do </a:t>
                      </a:r>
                      <a:r>
                        <a:rPr lang="sk-SK" sz="1800" dirty="0" err="1"/>
                        <a:t>it</a:t>
                      </a:r>
                      <a:r>
                        <a:rPr lang="sk-SK" sz="1800" dirty="0"/>
                        <a:t>? </a:t>
                      </a:r>
                    </a:p>
                  </a:txBody>
                  <a:tcPr/>
                </a:tc>
                <a:extLst>
                  <a:ext uri="{0D108BD9-81ED-4DB2-BD59-A6C34878D82A}">
                    <a16:rowId xmlns:a16="http://schemas.microsoft.com/office/drawing/2014/main" val="10000"/>
                  </a:ext>
                </a:extLst>
              </a:tr>
              <a:tr h="12623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k-SK" b="1" dirty="0"/>
                        <a:t>5. </a:t>
                      </a:r>
                      <a:r>
                        <a:rPr lang="sk-SK" b="1" dirty="0" err="1"/>
                        <a:t>Support</a:t>
                      </a:r>
                      <a:r>
                        <a:rPr lang="sk-SK" b="1" dirty="0"/>
                        <a:t> </a:t>
                      </a:r>
                      <a:r>
                        <a:rPr lang="sk-SK" b="1" dirty="0" err="1"/>
                        <a:t>student</a:t>
                      </a:r>
                      <a:r>
                        <a:rPr lang="sk-SK" b="1" dirty="0"/>
                        <a:t> </a:t>
                      </a:r>
                      <a:r>
                        <a:rPr lang="sk-SK" b="1" dirty="0" err="1"/>
                        <a:t>individually</a:t>
                      </a:r>
                      <a:endParaRPr lang="sk-SK"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800" dirty="0"/>
                        <a:t>-</a:t>
                      </a:r>
                      <a:r>
                        <a:rPr lang="sk-SK" sz="1800" dirty="0" err="1"/>
                        <a:t>Encourage</a:t>
                      </a:r>
                      <a:r>
                        <a:rPr lang="sk-SK" sz="1800" dirty="0"/>
                        <a:t> </a:t>
                      </a:r>
                      <a:r>
                        <a:rPr lang="sk-SK" sz="1800" dirty="0" err="1"/>
                        <a:t>the</a:t>
                      </a:r>
                      <a:r>
                        <a:rPr lang="sk-SK" sz="1800" dirty="0"/>
                        <a:t> </a:t>
                      </a:r>
                      <a:r>
                        <a:rPr lang="sk-SK" sz="1800" dirty="0" err="1"/>
                        <a:t>child</a:t>
                      </a:r>
                      <a:r>
                        <a:rPr lang="sk-SK" sz="1800" baseline="0" dirty="0"/>
                        <a:t> </a:t>
                      </a:r>
                      <a:r>
                        <a:rPr lang="sk-SK" sz="1800" baseline="0" dirty="0" err="1"/>
                        <a:t>if</a:t>
                      </a:r>
                      <a:r>
                        <a:rPr lang="sk-SK" sz="1800" baseline="0" dirty="0"/>
                        <a:t> he has </a:t>
                      </a:r>
                      <a:r>
                        <a:rPr lang="sk-SK" sz="1800" baseline="0" dirty="0" err="1"/>
                        <a:t>problems</a:t>
                      </a:r>
                      <a:r>
                        <a:rPr lang="sk-SK" sz="1800" baseline="0" dirty="0"/>
                        <a:t> </a:t>
                      </a:r>
                      <a:r>
                        <a:rPr lang="sk-SK" sz="1800" baseline="0" dirty="0" err="1"/>
                        <a:t>with</a:t>
                      </a:r>
                      <a:r>
                        <a:rPr lang="sk-SK" sz="1800" baseline="0" dirty="0"/>
                        <a:t> </a:t>
                      </a:r>
                      <a:r>
                        <a:rPr lang="sk-SK" sz="1800" baseline="0" dirty="0" err="1"/>
                        <a:t>task</a:t>
                      </a:r>
                      <a:r>
                        <a:rPr lang="sk-SK" sz="1800" baseline="0" dirty="0"/>
                        <a:t>, </a:t>
                      </a:r>
                      <a:r>
                        <a:rPr lang="sk-SK" sz="1800" dirty="0" err="1"/>
                        <a:t>praise</a:t>
                      </a:r>
                      <a:r>
                        <a:rPr lang="sk-SK" sz="1800" dirty="0"/>
                        <a:t> </a:t>
                      </a:r>
                      <a:r>
                        <a:rPr lang="sk-SK" sz="1800" dirty="0" err="1"/>
                        <a:t>them</a:t>
                      </a:r>
                      <a:r>
                        <a:rPr lang="sk-SK" sz="1800" dirty="0"/>
                        <a:t>, </a:t>
                      </a:r>
                      <a:r>
                        <a:rPr lang="sk-SK" sz="1800" dirty="0" err="1"/>
                        <a:t>make</a:t>
                      </a:r>
                      <a:r>
                        <a:rPr lang="sk-SK" sz="1800" baseline="0" dirty="0"/>
                        <a:t> </a:t>
                      </a:r>
                      <a:r>
                        <a:rPr lang="sk-SK" sz="1800" baseline="0" dirty="0" err="1"/>
                        <a:t>sure</a:t>
                      </a:r>
                      <a:r>
                        <a:rPr lang="sk-SK" sz="1800" baseline="0" dirty="0"/>
                        <a:t> </a:t>
                      </a:r>
                      <a:r>
                        <a:rPr lang="sk-SK" sz="1800" baseline="0" dirty="0" err="1"/>
                        <a:t>they</a:t>
                      </a:r>
                      <a:r>
                        <a:rPr lang="sk-SK" sz="1800" baseline="0" dirty="0"/>
                        <a:t> </a:t>
                      </a:r>
                      <a:r>
                        <a:rPr lang="sk-SK" sz="1800" baseline="0" dirty="0" err="1"/>
                        <a:t>know</a:t>
                      </a:r>
                      <a:r>
                        <a:rPr lang="sk-SK" sz="1800" baseline="0" dirty="0"/>
                        <a:t>, </a:t>
                      </a:r>
                      <a:r>
                        <a:rPr lang="sk-SK" sz="1800" baseline="0" dirty="0" err="1"/>
                        <a:t>if</a:t>
                      </a:r>
                      <a:r>
                        <a:rPr lang="sk-SK" sz="1800" baseline="0" dirty="0"/>
                        <a:t> </a:t>
                      </a:r>
                      <a:r>
                        <a:rPr lang="sk-SK" sz="1800" baseline="0" dirty="0" err="1"/>
                        <a:t>they</a:t>
                      </a:r>
                      <a:r>
                        <a:rPr lang="sk-SK" sz="1800" baseline="0" dirty="0"/>
                        <a:t> </a:t>
                      </a:r>
                      <a:r>
                        <a:rPr lang="sk-SK" sz="1800" baseline="0" dirty="0" err="1"/>
                        <a:t>did</a:t>
                      </a:r>
                      <a:r>
                        <a:rPr lang="sk-SK" sz="1800" baseline="0" dirty="0"/>
                        <a:t> </a:t>
                      </a:r>
                      <a:r>
                        <a:rPr lang="sk-SK" sz="1800" baseline="0" dirty="0" err="1"/>
                        <a:t>something</a:t>
                      </a:r>
                      <a:r>
                        <a:rPr lang="sk-SK" sz="1800" baseline="0" dirty="0"/>
                        <a:t> </a:t>
                      </a:r>
                      <a:r>
                        <a:rPr lang="sk-SK" sz="1800" baseline="0" dirty="0" err="1"/>
                        <a:t>correctly</a:t>
                      </a:r>
                      <a:r>
                        <a:rPr lang="sk-SK" sz="1800" baseline="0" dirty="0"/>
                        <a:t>/ on </a:t>
                      </a:r>
                      <a:r>
                        <a:rPr lang="sk-SK" sz="1800" baseline="0" dirty="0" err="1"/>
                        <a:t>time</a:t>
                      </a:r>
                      <a:r>
                        <a:rPr lang="sk-SK" sz="1800" baseline="0" dirty="0"/>
                        <a:t>/ by </a:t>
                      </a:r>
                      <a:r>
                        <a:rPr lang="sk-SK" sz="1800" baseline="0" dirty="0" err="1"/>
                        <a:t>themselves</a:t>
                      </a:r>
                      <a:r>
                        <a:rPr lang="sk-SK" sz="1800" baseline="0" dirty="0"/>
                        <a:t> </a:t>
                      </a:r>
                      <a:r>
                        <a:rPr lang="sk-SK" sz="1800" baseline="0" dirty="0" err="1"/>
                        <a:t>without</a:t>
                      </a:r>
                      <a:r>
                        <a:rPr lang="sk-SK" sz="1800" baseline="0" dirty="0"/>
                        <a:t> </a:t>
                      </a:r>
                      <a:r>
                        <a:rPr lang="sk-SK" sz="1800" baseline="0" dirty="0" err="1"/>
                        <a:t>help</a:t>
                      </a:r>
                      <a:r>
                        <a:rPr lang="sk-SK" sz="1800" baseline="0" dirty="0"/>
                        <a:t> </a:t>
                      </a:r>
                      <a:r>
                        <a:rPr lang="sk-SK" sz="1800" baseline="0" dirty="0" err="1"/>
                        <a:t>etc</a:t>
                      </a:r>
                      <a:r>
                        <a:rPr lang="sk-SK" sz="1800" baseline="0" dirty="0"/>
                        <a:t>.</a:t>
                      </a:r>
                      <a:endParaRPr lang="sk-SK" sz="1800" dirty="0"/>
                    </a:p>
                  </a:txBody>
                  <a:tcPr/>
                </a:tc>
                <a:extLst>
                  <a:ext uri="{0D108BD9-81ED-4DB2-BD59-A6C34878D82A}">
                    <a16:rowId xmlns:a16="http://schemas.microsoft.com/office/drawing/2014/main" val="10001"/>
                  </a:ext>
                </a:extLst>
              </a:tr>
              <a:tr h="1262370">
                <a:tc>
                  <a:txBody>
                    <a:bodyPr/>
                    <a:lstStyle/>
                    <a:p>
                      <a:pPr algn="ctr"/>
                      <a:r>
                        <a:rPr lang="sk-SK" b="1" dirty="0"/>
                        <a:t>6. </a:t>
                      </a:r>
                      <a:r>
                        <a:rPr lang="sk-SK" b="1" dirty="0" err="1"/>
                        <a:t>Create</a:t>
                      </a:r>
                      <a:r>
                        <a:rPr lang="sk-SK" b="1" dirty="0"/>
                        <a:t> management </a:t>
                      </a:r>
                      <a:r>
                        <a:rPr lang="sk-SK" b="1" dirty="0" err="1"/>
                        <a:t>system</a:t>
                      </a:r>
                      <a:r>
                        <a:rPr lang="sk-SK" b="1" dirty="0"/>
                        <a:t> </a:t>
                      </a:r>
                      <a:r>
                        <a:rPr lang="sk-SK" b="1" dirty="0" err="1"/>
                        <a:t>for</a:t>
                      </a:r>
                      <a:r>
                        <a:rPr lang="sk-SK" b="1" dirty="0"/>
                        <a:t> </a:t>
                      </a:r>
                      <a:r>
                        <a:rPr lang="sk-SK" b="1" dirty="0" err="1"/>
                        <a:t>the</a:t>
                      </a:r>
                      <a:r>
                        <a:rPr lang="sk-SK" b="1" dirty="0"/>
                        <a:t> </a:t>
                      </a:r>
                      <a:r>
                        <a:rPr lang="sk-SK" b="1" dirty="0" err="1"/>
                        <a:t>class</a:t>
                      </a:r>
                      <a:endParaRPr lang="sk-SK" b="1" dirty="0"/>
                    </a:p>
                  </a:txBody>
                  <a:tcPr/>
                </a:tc>
                <a:tc>
                  <a:txBody>
                    <a:bodyPr/>
                    <a:lstStyle/>
                    <a:p>
                      <a:r>
                        <a:rPr lang="sk-SK" sz="1800" dirty="0"/>
                        <a:t>-</a:t>
                      </a:r>
                      <a:r>
                        <a:rPr lang="sk-SK" sz="1800" baseline="0" dirty="0" err="1"/>
                        <a:t>For</a:t>
                      </a:r>
                      <a:r>
                        <a:rPr lang="sk-SK" sz="1800" baseline="0" dirty="0"/>
                        <a:t> </a:t>
                      </a:r>
                      <a:r>
                        <a:rPr lang="sk-SK" sz="1800" baseline="0" dirty="0" err="1"/>
                        <a:t>examle</a:t>
                      </a:r>
                      <a:r>
                        <a:rPr lang="sk-SK" sz="1800" baseline="0" dirty="0"/>
                        <a:t> a </a:t>
                      </a:r>
                      <a:r>
                        <a:rPr lang="sk-SK" sz="1800" baseline="0" dirty="0" err="1"/>
                        <a:t>board</a:t>
                      </a:r>
                      <a:r>
                        <a:rPr lang="sk-SK" sz="1800" baseline="0" dirty="0"/>
                        <a:t> </a:t>
                      </a:r>
                      <a:r>
                        <a:rPr lang="sk-SK" sz="1800" baseline="0" dirty="0" err="1"/>
                        <a:t>with</a:t>
                      </a:r>
                      <a:r>
                        <a:rPr lang="sk-SK" sz="1800" baseline="0" dirty="0"/>
                        <a:t> „</a:t>
                      </a:r>
                      <a:r>
                        <a:rPr lang="sk-SK" sz="1800" baseline="0" dirty="0" err="1"/>
                        <a:t>smiley</a:t>
                      </a:r>
                      <a:r>
                        <a:rPr lang="sk-SK" sz="1800" baseline="0" dirty="0"/>
                        <a:t> </a:t>
                      </a:r>
                      <a:r>
                        <a:rPr lang="sk-SK" sz="1800" baseline="0" dirty="0" err="1"/>
                        <a:t>faces</a:t>
                      </a:r>
                      <a:r>
                        <a:rPr lang="sk-SK" sz="1800" baseline="0" dirty="0"/>
                        <a:t>“ (in </a:t>
                      </a:r>
                      <a:r>
                        <a:rPr lang="sk-SK" sz="1800" baseline="0" dirty="0" err="1"/>
                        <a:t>lower</a:t>
                      </a:r>
                      <a:r>
                        <a:rPr lang="sk-SK" sz="1800" baseline="0" dirty="0"/>
                        <a:t> </a:t>
                      </a:r>
                      <a:r>
                        <a:rPr lang="sk-SK" sz="1800" baseline="0" dirty="0" err="1"/>
                        <a:t>grades</a:t>
                      </a:r>
                      <a:r>
                        <a:rPr lang="sk-SK" sz="1800" baseline="0" dirty="0"/>
                        <a:t>), </a:t>
                      </a:r>
                      <a:r>
                        <a:rPr lang="sk-SK" sz="1800" baseline="0" dirty="0" err="1"/>
                        <a:t>kids</a:t>
                      </a:r>
                      <a:r>
                        <a:rPr lang="sk-SK" sz="1800" baseline="0" dirty="0"/>
                        <a:t> are </a:t>
                      </a:r>
                      <a:r>
                        <a:rPr lang="sk-SK" sz="1800" baseline="0" dirty="0" err="1"/>
                        <a:t>getting</a:t>
                      </a:r>
                      <a:r>
                        <a:rPr lang="sk-SK" sz="1800" baseline="0" dirty="0"/>
                        <a:t> </a:t>
                      </a:r>
                      <a:r>
                        <a:rPr lang="sk-SK" sz="1800" baseline="0" dirty="0" err="1"/>
                        <a:t>everytime</a:t>
                      </a:r>
                      <a:r>
                        <a:rPr lang="sk-SK" sz="1800" baseline="0" dirty="0"/>
                        <a:t> </a:t>
                      </a:r>
                      <a:r>
                        <a:rPr lang="sk-SK" sz="1800" baseline="0" dirty="0" err="1"/>
                        <a:t>they</a:t>
                      </a:r>
                      <a:r>
                        <a:rPr lang="sk-SK" sz="1800" baseline="0" dirty="0"/>
                        <a:t> </a:t>
                      </a:r>
                      <a:r>
                        <a:rPr lang="sk-SK" sz="1800" baseline="0" dirty="0" err="1"/>
                        <a:t>help</a:t>
                      </a:r>
                      <a:r>
                        <a:rPr lang="sk-SK" sz="1800" baseline="0" dirty="0"/>
                        <a:t> </a:t>
                      </a:r>
                      <a:r>
                        <a:rPr lang="sk-SK" sz="1800" baseline="0" dirty="0" err="1"/>
                        <a:t>with</a:t>
                      </a:r>
                      <a:r>
                        <a:rPr lang="sk-SK" sz="1800" baseline="0" dirty="0"/>
                        <a:t> </a:t>
                      </a:r>
                      <a:r>
                        <a:rPr lang="sk-SK" sz="1800" baseline="0" dirty="0" err="1"/>
                        <a:t>tools</a:t>
                      </a:r>
                      <a:r>
                        <a:rPr lang="sk-SK" sz="1800" baseline="0" dirty="0"/>
                        <a:t>, </a:t>
                      </a:r>
                      <a:r>
                        <a:rPr lang="sk-SK" sz="1800" baseline="0" dirty="0" err="1"/>
                        <a:t>they</a:t>
                      </a:r>
                      <a:r>
                        <a:rPr lang="sk-SK" sz="1800" baseline="0" dirty="0"/>
                        <a:t> do </a:t>
                      </a:r>
                      <a:r>
                        <a:rPr lang="sk-SK" sz="1800" baseline="0" dirty="0" err="1"/>
                        <a:t>something</a:t>
                      </a:r>
                      <a:r>
                        <a:rPr lang="sk-SK" sz="1800" baseline="0" dirty="0"/>
                        <a:t> </a:t>
                      </a:r>
                      <a:r>
                        <a:rPr lang="sk-SK" sz="1800" baseline="0" dirty="0" err="1"/>
                        <a:t>correctly</a:t>
                      </a:r>
                      <a:r>
                        <a:rPr lang="sk-SK" sz="1800" baseline="0" dirty="0"/>
                        <a:t>, </a:t>
                      </a:r>
                      <a:r>
                        <a:rPr lang="sk-SK" sz="1800" baseline="0" dirty="0" err="1"/>
                        <a:t>finish</a:t>
                      </a:r>
                      <a:r>
                        <a:rPr lang="sk-SK" sz="1800" baseline="0" dirty="0"/>
                        <a:t> </a:t>
                      </a:r>
                      <a:r>
                        <a:rPr lang="sk-SK" sz="1800" baseline="0" dirty="0" err="1"/>
                        <a:t>tasks</a:t>
                      </a:r>
                      <a:r>
                        <a:rPr lang="sk-SK" sz="1800" baseline="0" dirty="0"/>
                        <a:t> </a:t>
                      </a:r>
                      <a:r>
                        <a:rPr lang="sk-SK" sz="1800" baseline="0" dirty="0" err="1"/>
                        <a:t>properly</a:t>
                      </a:r>
                      <a:r>
                        <a:rPr lang="sk-SK" sz="1800" baseline="0" dirty="0"/>
                        <a:t> so </a:t>
                      </a:r>
                      <a:r>
                        <a:rPr lang="sk-SK" sz="1800" baseline="0" dirty="0" err="1"/>
                        <a:t>students</a:t>
                      </a:r>
                      <a:r>
                        <a:rPr lang="sk-SK" sz="1800" baseline="0" dirty="0"/>
                        <a:t> do </a:t>
                      </a:r>
                      <a:r>
                        <a:rPr lang="sk-SK" sz="1800" baseline="0" dirty="0" err="1"/>
                        <a:t>not</a:t>
                      </a:r>
                      <a:r>
                        <a:rPr lang="sk-SK" sz="1800" baseline="0" dirty="0"/>
                        <a:t> </a:t>
                      </a:r>
                      <a:r>
                        <a:rPr lang="sk-SK" sz="1800" baseline="0" dirty="0" err="1"/>
                        <a:t>feel</a:t>
                      </a:r>
                      <a:r>
                        <a:rPr lang="sk-SK" sz="1800" baseline="0" dirty="0"/>
                        <a:t> </a:t>
                      </a:r>
                      <a:r>
                        <a:rPr lang="sk-SK" sz="1800" baseline="0" dirty="0" err="1"/>
                        <a:t>disadvantaged</a:t>
                      </a:r>
                      <a:r>
                        <a:rPr lang="sk-SK" sz="1800" baseline="0" dirty="0"/>
                        <a:t> in </a:t>
                      </a:r>
                      <a:r>
                        <a:rPr lang="sk-SK" sz="1800" baseline="0" dirty="0" err="1"/>
                        <a:t>comparison</a:t>
                      </a:r>
                      <a:r>
                        <a:rPr lang="sk-SK" sz="1800" baseline="0" dirty="0"/>
                        <a:t> </a:t>
                      </a:r>
                      <a:r>
                        <a:rPr lang="sk-SK" sz="1800" baseline="0" dirty="0" err="1"/>
                        <a:t>with</a:t>
                      </a:r>
                      <a:r>
                        <a:rPr lang="sk-SK" sz="1800" baseline="0" dirty="0"/>
                        <a:t> </a:t>
                      </a:r>
                      <a:r>
                        <a:rPr lang="sk-SK" sz="1800" baseline="0" dirty="0" err="1"/>
                        <a:t>students</a:t>
                      </a:r>
                      <a:r>
                        <a:rPr lang="sk-SK" sz="1800" baseline="0" dirty="0"/>
                        <a:t> </a:t>
                      </a:r>
                      <a:r>
                        <a:rPr lang="sk-SK" sz="1800" baseline="0" dirty="0" err="1"/>
                        <a:t>with</a:t>
                      </a:r>
                      <a:r>
                        <a:rPr lang="sk-SK" sz="1800" baseline="0" dirty="0"/>
                        <a:t> ADHD. </a:t>
                      </a:r>
                      <a:endParaRPr lang="sk-SK" sz="1800" dirty="0"/>
                    </a:p>
                  </a:txBody>
                  <a:tcPr/>
                </a:tc>
                <a:extLst>
                  <a:ext uri="{0D108BD9-81ED-4DB2-BD59-A6C34878D82A}">
                    <a16:rowId xmlns:a16="http://schemas.microsoft.com/office/drawing/2014/main" val="10002"/>
                  </a:ext>
                </a:extLst>
              </a:tr>
              <a:tr h="12623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k-SK" b="1" dirty="0"/>
                        <a:t>7. </a:t>
                      </a:r>
                      <a:r>
                        <a:rPr lang="sk-SK" b="1" dirty="0" err="1"/>
                        <a:t>Help</a:t>
                      </a:r>
                      <a:r>
                        <a:rPr lang="sk-SK" b="1" dirty="0"/>
                        <a:t> </a:t>
                      </a:r>
                      <a:r>
                        <a:rPr lang="sk-SK" b="1" dirty="0" err="1"/>
                        <a:t>with</a:t>
                      </a:r>
                      <a:r>
                        <a:rPr lang="sk-SK" b="1" dirty="0"/>
                        <a:t> </a:t>
                      </a:r>
                      <a:r>
                        <a:rPr lang="sk-SK" b="1" dirty="0" err="1"/>
                        <a:t>organization</a:t>
                      </a:r>
                      <a:r>
                        <a:rPr lang="sk-SK" b="1" dirty="0"/>
                        <a:t> of </a:t>
                      </a:r>
                      <a:r>
                        <a:rPr lang="sk-SK" b="1" dirty="0" err="1"/>
                        <a:t>work</a:t>
                      </a:r>
                      <a:r>
                        <a:rPr lang="sk-SK" b="1" dirty="0"/>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800" dirty="0"/>
                        <a:t>-</a:t>
                      </a:r>
                      <a:r>
                        <a:rPr lang="sk-SK" sz="1800" dirty="0" err="1"/>
                        <a:t>arranging</a:t>
                      </a:r>
                      <a:r>
                        <a:rPr lang="sk-SK" sz="1800" dirty="0"/>
                        <a:t> </a:t>
                      </a:r>
                      <a:r>
                        <a:rPr lang="sk-SK" sz="1800" dirty="0" err="1"/>
                        <a:t>school</a:t>
                      </a:r>
                      <a:r>
                        <a:rPr lang="sk-SK" sz="1800" dirty="0"/>
                        <a:t> </a:t>
                      </a:r>
                      <a:r>
                        <a:rPr lang="sk-SK" sz="1800" dirty="0" err="1"/>
                        <a:t>supplies</a:t>
                      </a:r>
                      <a:r>
                        <a:rPr lang="sk-SK" sz="1800" dirty="0"/>
                        <a:t> and </a:t>
                      </a:r>
                      <a:r>
                        <a:rPr lang="sk-SK" sz="1800" dirty="0" err="1"/>
                        <a:t>learning</a:t>
                      </a:r>
                      <a:r>
                        <a:rPr lang="sk-SK" sz="1800" dirty="0"/>
                        <a:t> </a:t>
                      </a:r>
                      <a:r>
                        <a:rPr lang="sk-SK" sz="1800" dirty="0" err="1"/>
                        <a:t>space</a:t>
                      </a:r>
                      <a:r>
                        <a:rPr lang="sk-SK" sz="1800" dirty="0"/>
                        <a:t>, </a:t>
                      </a:r>
                      <a:r>
                        <a:rPr lang="sk-SK" sz="1800" dirty="0" err="1"/>
                        <a:t>writing</a:t>
                      </a:r>
                      <a:r>
                        <a:rPr lang="sk-SK" sz="1800" dirty="0"/>
                        <a:t> </a:t>
                      </a:r>
                      <a:r>
                        <a:rPr lang="sk-SK" sz="1800" dirty="0" err="1"/>
                        <a:t>down</a:t>
                      </a:r>
                      <a:r>
                        <a:rPr lang="sk-SK" sz="1800" dirty="0"/>
                        <a:t> </a:t>
                      </a:r>
                      <a:r>
                        <a:rPr lang="sk-SK" sz="1800" dirty="0" err="1"/>
                        <a:t>assignments</a:t>
                      </a:r>
                      <a:r>
                        <a:rPr lang="sk-SK" sz="1800" dirty="0"/>
                        <a:t>, </a:t>
                      </a:r>
                      <a:r>
                        <a:rPr lang="sk-SK" sz="1800" dirty="0" err="1"/>
                        <a:t>creating</a:t>
                      </a:r>
                      <a:r>
                        <a:rPr lang="sk-SK" sz="1800" dirty="0"/>
                        <a:t> </a:t>
                      </a:r>
                      <a:r>
                        <a:rPr lang="sk-SK" sz="1800" dirty="0" err="1"/>
                        <a:t>lists</a:t>
                      </a:r>
                      <a:r>
                        <a:rPr lang="sk-SK" sz="1800" dirty="0"/>
                        <a:t>, </a:t>
                      </a:r>
                      <a:r>
                        <a:rPr lang="sk-SK" sz="1800" dirty="0" err="1"/>
                        <a:t>sorting</a:t>
                      </a:r>
                      <a:r>
                        <a:rPr lang="sk-SK" sz="1800" dirty="0"/>
                        <a:t> </a:t>
                      </a:r>
                      <a:r>
                        <a:rPr lang="sk-SK" sz="1800" dirty="0" err="1"/>
                        <a:t>activities</a:t>
                      </a:r>
                      <a:r>
                        <a:rPr lang="sk-SK" sz="1800" dirty="0"/>
                        <a:t> </a:t>
                      </a:r>
                      <a:r>
                        <a:rPr lang="sk-SK" sz="1800" dirty="0" err="1"/>
                        <a:t>according</a:t>
                      </a:r>
                      <a:r>
                        <a:rPr lang="sk-SK" sz="1800" dirty="0"/>
                        <a:t> to </a:t>
                      </a:r>
                      <a:r>
                        <a:rPr lang="sk-SK" sz="1800" dirty="0" err="1"/>
                        <a:t>importance</a:t>
                      </a:r>
                      <a:r>
                        <a:rPr lang="sk-SK" sz="1800" dirty="0"/>
                        <a:t>, </a:t>
                      </a:r>
                      <a:r>
                        <a:rPr lang="sk-SK" sz="1800" dirty="0" err="1"/>
                        <a:t>knowing</a:t>
                      </a:r>
                      <a:r>
                        <a:rPr lang="sk-SK" sz="1800" dirty="0"/>
                        <a:t> </a:t>
                      </a:r>
                      <a:r>
                        <a:rPr lang="sk-SK" sz="1800" dirty="0" err="1"/>
                        <a:t>what</a:t>
                      </a:r>
                      <a:r>
                        <a:rPr lang="sk-SK" sz="1800" dirty="0"/>
                        <a:t> to </a:t>
                      </a:r>
                      <a:r>
                        <a:rPr lang="sk-SK" sz="1800" dirty="0" err="1"/>
                        <a:t>take</a:t>
                      </a:r>
                      <a:r>
                        <a:rPr lang="sk-SK" sz="1800" dirty="0"/>
                        <a:t> </a:t>
                      </a:r>
                      <a:r>
                        <a:rPr lang="sk-SK" sz="1800" dirty="0" err="1"/>
                        <a:t>away</a:t>
                      </a:r>
                      <a:r>
                        <a:rPr lang="sk-SK" sz="1800" dirty="0"/>
                        <a:t> and </a:t>
                      </a:r>
                      <a:r>
                        <a:rPr lang="sk-SK" sz="1800" dirty="0" err="1"/>
                        <a:t>bring</a:t>
                      </a:r>
                      <a:r>
                        <a:rPr lang="sk-SK" sz="1800" baseline="0" dirty="0"/>
                        <a:t> </a:t>
                      </a:r>
                      <a:r>
                        <a:rPr lang="sk-SK" sz="1800" baseline="0" dirty="0" err="1"/>
                        <a:t>from</a:t>
                      </a:r>
                      <a:r>
                        <a:rPr lang="sk-SK" sz="1800" baseline="0" dirty="0"/>
                        <a:t> </a:t>
                      </a:r>
                      <a:r>
                        <a:rPr lang="sk-SK" sz="1800" baseline="0" dirty="0" err="1"/>
                        <a:t>home</a:t>
                      </a:r>
                      <a:r>
                        <a:rPr lang="sk-SK" sz="1800" baseline="0" dirty="0"/>
                        <a:t> </a:t>
                      </a:r>
                      <a:r>
                        <a:rPr lang="sk-SK" sz="1800" baseline="0" dirty="0" err="1"/>
                        <a:t>etc</a:t>
                      </a:r>
                      <a:r>
                        <a:rPr lang="sk-SK" sz="1800" baseline="0" dirty="0"/>
                        <a:t>.</a:t>
                      </a:r>
                      <a:endParaRPr lang="sk-SK" sz="1800" dirty="0"/>
                    </a:p>
                  </a:txBody>
                  <a:tcPr/>
                </a:tc>
                <a:extLst>
                  <a:ext uri="{0D108BD9-81ED-4DB2-BD59-A6C34878D82A}">
                    <a16:rowId xmlns:a16="http://schemas.microsoft.com/office/drawing/2014/main" val="10003"/>
                  </a:ext>
                </a:extLst>
              </a:tr>
              <a:tr h="123384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k-SK" b="1" dirty="0"/>
                        <a:t>8. </a:t>
                      </a:r>
                      <a:r>
                        <a:rPr lang="sk-SK" b="1" dirty="0" err="1"/>
                        <a:t>Communicate</a:t>
                      </a:r>
                      <a:r>
                        <a:rPr lang="sk-SK" b="1" dirty="0"/>
                        <a:t> </a:t>
                      </a:r>
                      <a:r>
                        <a:rPr lang="sk-SK" b="1" dirty="0" err="1"/>
                        <a:t>with</a:t>
                      </a:r>
                      <a:r>
                        <a:rPr lang="sk-SK" b="1" dirty="0"/>
                        <a:t> </a:t>
                      </a:r>
                      <a:r>
                        <a:rPr lang="sk-SK" b="1" dirty="0" err="1"/>
                        <a:t>parents</a:t>
                      </a:r>
                      <a:endParaRPr lang="sk-SK"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800" dirty="0"/>
                        <a:t>-</a:t>
                      </a:r>
                      <a:r>
                        <a:rPr lang="sk-SK" sz="1800" dirty="0" err="1"/>
                        <a:t>the</a:t>
                      </a:r>
                      <a:r>
                        <a:rPr lang="sk-SK" sz="1800" dirty="0"/>
                        <a:t> </a:t>
                      </a:r>
                      <a:r>
                        <a:rPr lang="sk-SK" sz="1800" dirty="0" err="1"/>
                        <a:t>better</a:t>
                      </a:r>
                      <a:r>
                        <a:rPr lang="sk-SK" sz="1800" dirty="0"/>
                        <a:t> </a:t>
                      </a:r>
                      <a:r>
                        <a:rPr lang="sk-SK" sz="1800" dirty="0" err="1"/>
                        <a:t>the</a:t>
                      </a:r>
                      <a:r>
                        <a:rPr lang="sk-SK" sz="1800" dirty="0"/>
                        <a:t> </a:t>
                      </a:r>
                      <a:r>
                        <a:rPr lang="sk-SK" sz="1800" dirty="0" err="1"/>
                        <a:t>interaction</a:t>
                      </a:r>
                      <a:r>
                        <a:rPr lang="sk-SK" sz="1800" dirty="0"/>
                        <a:t> of </a:t>
                      </a:r>
                      <a:r>
                        <a:rPr lang="sk-SK" sz="1800" dirty="0" err="1"/>
                        <a:t>all</a:t>
                      </a:r>
                      <a:r>
                        <a:rPr lang="sk-SK" sz="1800" dirty="0"/>
                        <a:t> </a:t>
                      </a:r>
                      <a:r>
                        <a:rPr lang="sk-SK" sz="1800" dirty="0" err="1"/>
                        <a:t>professionals</a:t>
                      </a:r>
                      <a:r>
                        <a:rPr lang="sk-SK" sz="1800" dirty="0"/>
                        <a:t>, </a:t>
                      </a:r>
                      <a:r>
                        <a:rPr lang="sk-SK" sz="1800" dirty="0" err="1"/>
                        <a:t>teachers</a:t>
                      </a:r>
                      <a:r>
                        <a:rPr lang="sk-SK" sz="1800" dirty="0"/>
                        <a:t> and </a:t>
                      </a:r>
                      <a:r>
                        <a:rPr lang="sk-SK" sz="1800" dirty="0" err="1"/>
                        <a:t>parents</a:t>
                      </a:r>
                      <a:r>
                        <a:rPr lang="sk-SK" sz="1800" dirty="0"/>
                        <a:t>, </a:t>
                      </a:r>
                      <a:r>
                        <a:rPr lang="sk-SK" sz="1800" dirty="0" err="1"/>
                        <a:t>the</a:t>
                      </a:r>
                      <a:r>
                        <a:rPr lang="sk-SK" sz="1800" dirty="0"/>
                        <a:t> </a:t>
                      </a:r>
                      <a:r>
                        <a:rPr lang="sk-SK" sz="1800" dirty="0" err="1"/>
                        <a:t>sooner</a:t>
                      </a:r>
                      <a:r>
                        <a:rPr lang="sk-SK" sz="1800" dirty="0"/>
                        <a:t> </a:t>
                      </a:r>
                      <a:r>
                        <a:rPr lang="sk-SK" sz="1800" dirty="0" err="1"/>
                        <a:t>we</a:t>
                      </a:r>
                      <a:r>
                        <a:rPr lang="sk-SK" sz="1800" dirty="0"/>
                        <a:t> </a:t>
                      </a:r>
                      <a:r>
                        <a:rPr lang="sk-SK" sz="1800" dirty="0" err="1"/>
                        <a:t>can</a:t>
                      </a:r>
                      <a:r>
                        <a:rPr lang="sk-SK" sz="1800" dirty="0"/>
                        <a:t> </a:t>
                      </a:r>
                      <a:r>
                        <a:rPr lang="sk-SK" sz="1800" dirty="0" err="1"/>
                        <a:t>expect</a:t>
                      </a:r>
                      <a:r>
                        <a:rPr lang="sk-SK" sz="1800" dirty="0"/>
                        <a:t> to </a:t>
                      </a:r>
                      <a:r>
                        <a:rPr lang="sk-SK" sz="1800" dirty="0" err="1"/>
                        <a:t>overcome</a:t>
                      </a:r>
                      <a:r>
                        <a:rPr lang="sk-SK" sz="1800" dirty="0"/>
                        <a:t> or </a:t>
                      </a:r>
                      <a:r>
                        <a:rPr lang="sk-SK" sz="1800" dirty="0" err="1"/>
                        <a:t>alleviate</a:t>
                      </a:r>
                      <a:r>
                        <a:rPr lang="sk-SK" sz="1800" dirty="0"/>
                        <a:t> </a:t>
                      </a:r>
                      <a:r>
                        <a:rPr lang="sk-SK" sz="1800" dirty="0" err="1"/>
                        <a:t>the</a:t>
                      </a:r>
                      <a:r>
                        <a:rPr lang="sk-SK" sz="1800" dirty="0"/>
                        <a:t> </a:t>
                      </a:r>
                      <a:r>
                        <a:rPr lang="sk-SK" sz="1800" dirty="0" err="1"/>
                        <a:t>difficulties</a:t>
                      </a:r>
                      <a:r>
                        <a:rPr lang="sk-SK" sz="1800" dirty="0"/>
                        <a:t> in </a:t>
                      </a:r>
                      <a:r>
                        <a:rPr lang="sk-SK" sz="1800" dirty="0" err="1"/>
                        <a:t>raising</a:t>
                      </a:r>
                      <a:r>
                        <a:rPr lang="sk-SK" sz="1800" dirty="0"/>
                        <a:t> and </a:t>
                      </a:r>
                      <a:r>
                        <a:rPr lang="sk-SK" sz="1800" dirty="0" err="1"/>
                        <a:t>teaching</a:t>
                      </a:r>
                      <a:r>
                        <a:rPr lang="sk-SK" sz="1800" dirty="0"/>
                        <a:t> a </a:t>
                      </a:r>
                      <a:r>
                        <a:rPr lang="sk-SK" sz="1800" dirty="0" err="1"/>
                        <a:t>child</a:t>
                      </a:r>
                      <a:r>
                        <a:rPr lang="sk-SK" sz="1800" baseline="0" dirty="0"/>
                        <a:t> </a:t>
                      </a:r>
                      <a:r>
                        <a:rPr lang="sk-SK" sz="1800" baseline="0" dirty="0" err="1"/>
                        <a:t>with</a:t>
                      </a:r>
                      <a:r>
                        <a:rPr lang="sk-SK" sz="1800" baseline="0" dirty="0"/>
                        <a:t> ADHD.</a:t>
                      </a:r>
                      <a:endParaRPr lang="sk-SK" sz="18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101419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980728"/>
            <a:ext cx="7499176" cy="795536"/>
          </a:xfrm>
        </p:spPr>
        <p:txBody>
          <a:bodyPr>
            <a:normAutofit/>
          </a:bodyPr>
          <a:lstStyle/>
          <a:p>
            <a:r>
              <a:rPr lang="sk-SK" sz="3200" b="0" dirty="0" err="1"/>
              <a:t>What</a:t>
            </a:r>
            <a:r>
              <a:rPr lang="sk-SK" sz="3200" b="0" dirty="0"/>
              <a:t> do </a:t>
            </a:r>
            <a:r>
              <a:rPr lang="sk-SK" sz="3200" b="0" dirty="0" err="1"/>
              <a:t>we</a:t>
            </a:r>
            <a:r>
              <a:rPr lang="sk-SK" sz="3200" b="0" dirty="0"/>
              <a:t> </a:t>
            </a:r>
            <a:r>
              <a:rPr lang="sk-SK" sz="3200" b="0" dirty="0" err="1"/>
              <a:t>know</a:t>
            </a:r>
            <a:r>
              <a:rPr lang="sk-SK" sz="3200" b="0" dirty="0"/>
              <a:t> </a:t>
            </a:r>
            <a:r>
              <a:rPr lang="sk-SK" sz="3200" b="0" dirty="0" err="1"/>
              <a:t>about</a:t>
            </a:r>
            <a:r>
              <a:rPr lang="sk-SK" sz="3200" b="0" dirty="0"/>
              <a:t> </a:t>
            </a:r>
            <a:r>
              <a:rPr lang="sk-SK" sz="3200" b="0" dirty="0" err="1"/>
              <a:t>alice</a:t>
            </a:r>
            <a:r>
              <a:rPr lang="sk-SK" sz="3200" b="0" dirty="0"/>
              <a:t>? </a:t>
            </a:r>
          </a:p>
        </p:txBody>
      </p:sp>
      <p:sp>
        <p:nvSpPr>
          <p:cNvPr id="3" name="Zástupný objekt pre obsah 2"/>
          <p:cNvSpPr>
            <a:spLocks noGrp="1"/>
          </p:cNvSpPr>
          <p:nvPr>
            <p:ph idx="1"/>
          </p:nvPr>
        </p:nvSpPr>
        <p:spPr>
          <a:xfrm>
            <a:off x="1981200" y="1988841"/>
            <a:ext cx="7931224" cy="4176463"/>
          </a:xfrm>
        </p:spPr>
        <p:txBody>
          <a:bodyPr/>
          <a:lstStyle/>
          <a:p>
            <a:pPr marL="342900" indent="-342900" algn="just">
              <a:buFont typeface="Arial" charset="0"/>
              <a:buChar char="•"/>
            </a:pPr>
            <a:r>
              <a:rPr lang="sk-SK" sz="2400" b="0" dirty="0"/>
              <a:t>Alice and </a:t>
            </a:r>
            <a:r>
              <a:rPr lang="sk-SK" sz="2400" b="0" dirty="0" err="1"/>
              <a:t>she</a:t>
            </a:r>
            <a:r>
              <a:rPr lang="sk-SK" sz="2400" b="0" dirty="0"/>
              <a:t> </a:t>
            </a:r>
            <a:r>
              <a:rPr lang="sk-SK" sz="2400" b="0" dirty="0" err="1"/>
              <a:t>is</a:t>
            </a:r>
            <a:r>
              <a:rPr lang="sk-SK" sz="2400" b="0" dirty="0"/>
              <a:t> transfer </a:t>
            </a:r>
            <a:r>
              <a:rPr lang="sk-SK" sz="2400" b="0" dirty="0" err="1"/>
              <a:t>student</a:t>
            </a:r>
            <a:r>
              <a:rPr lang="sk-SK" sz="2400" b="0" dirty="0"/>
              <a:t> </a:t>
            </a:r>
            <a:r>
              <a:rPr lang="sk-SK" sz="2400" b="0" dirty="0" err="1"/>
              <a:t>from</a:t>
            </a:r>
            <a:r>
              <a:rPr lang="sk-SK" sz="2400" b="0" dirty="0"/>
              <a:t> </a:t>
            </a:r>
            <a:r>
              <a:rPr lang="sk-SK" sz="2400" b="0" dirty="0" err="1"/>
              <a:t>different</a:t>
            </a:r>
            <a:r>
              <a:rPr lang="sk-SK" sz="2400" b="0" dirty="0"/>
              <a:t> </a:t>
            </a:r>
            <a:r>
              <a:rPr lang="sk-SK" sz="2400" b="0" dirty="0" err="1"/>
              <a:t>school</a:t>
            </a:r>
            <a:r>
              <a:rPr lang="sk-SK" sz="2400" b="0" dirty="0"/>
              <a:t>. </a:t>
            </a:r>
            <a:r>
              <a:rPr lang="sk-SK" sz="2400" b="0" dirty="0" err="1"/>
              <a:t>Although</a:t>
            </a:r>
            <a:r>
              <a:rPr lang="sk-SK" sz="2400" b="0" dirty="0"/>
              <a:t> Alice </a:t>
            </a:r>
            <a:r>
              <a:rPr lang="sk-SK" sz="2400" b="0" dirty="0" err="1"/>
              <a:t>always</a:t>
            </a:r>
            <a:r>
              <a:rPr lang="sk-SK" sz="2400" b="0" dirty="0"/>
              <a:t> </a:t>
            </a:r>
            <a:r>
              <a:rPr lang="sk-SK" sz="2400" b="0" dirty="0" err="1"/>
              <a:t>earned</a:t>
            </a:r>
            <a:r>
              <a:rPr lang="sk-SK" sz="2400" b="0" dirty="0"/>
              <a:t> </a:t>
            </a:r>
            <a:r>
              <a:rPr lang="sk-SK" sz="2400" b="0" dirty="0" err="1"/>
              <a:t>good</a:t>
            </a:r>
            <a:r>
              <a:rPr lang="sk-SK" sz="2400" b="0" dirty="0"/>
              <a:t> </a:t>
            </a:r>
            <a:r>
              <a:rPr lang="sk-SK" sz="2400" b="0" dirty="0" err="1"/>
              <a:t>grades</a:t>
            </a:r>
            <a:r>
              <a:rPr lang="sk-SK" sz="2400" b="0" dirty="0"/>
              <a:t> at </a:t>
            </a:r>
            <a:r>
              <a:rPr lang="sk-SK" sz="2400" b="0" dirty="0" err="1"/>
              <a:t>her</a:t>
            </a:r>
            <a:r>
              <a:rPr lang="sk-SK" sz="2400" b="0" dirty="0"/>
              <a:t> </a:t>
            </a:r>
            <a:r>
              <a:rPr lang="sk-SK" sz="2400" b="0" dirty="0" err="1"/>
              <a:t>old</a:t>
            </a:r>
            <a:r>
              <a:rPr lang="sk-SK" sz="2400" b="0" dirty="0"/>
              <a:t> </a:t>
            </a:r>
            <a:r>
              <a:rPr lang="sk-SK" sz="2400" b="0" dirty="0" err="1"/>
              <a:t>school</a:t>
            </a:r>
            <a:r>
              <a:rPr lang="sk-SK" sz="2400" b="0" dirty="0"/>
              <a:t>, </a:t>
            </a:r>
            <a:r>
              <a:rPr lang="sk-SK" sz="2400" b="0" dirty="0" err="1"/>
              <a:t>her</a:t>
            </a:r>
            <a:r>
              <a:rPr lang="sk-SK" sz="2400" b="0" dirty="0"/>
              <a:t> </a:t>
            </a:r>
            <a:r>
              <a:rPr lang="sk-SK" sz="2400" b="0" dirty="0" err="1"/>
              <a:t>grades</a:t>
            </a:r>
            <a:r>
              <a:rPr lang="sk-SK" sz="2400" b="0" dirty="0"/>
              <a:t> </a:t>
            </a:r>
            <a:r>
              <a:rPr lang="sk-SK" sz="2400" b="0" dirty="0" err="1"/>
              <a:t>have</a:t>
            </a:r>
            <a:r>
              <a:rPr lang="sk-SK" sz="2400" b="0" dirty="0"/>
              <a:t> </a:t>
            </a:r>
            <a:r>
              <a:rPr lang="sk-SK" sz="2400" b="0" dirty="0" err="1"/>
              <a:t>steadily</a:t>
            </a:r>
            <a:r>
              <a:rPr lang="sk-SK" sz="2400" b="0" dirty="0"/>
              <a:t> </a:t>
            </a:r>
            <a:r>
              <a:rPr lang="sk-SK" sz="2400" b="0" dirty="0" err="1"/>
              <a:t>dropped</a:t>
            </a:r>
            <a:r>
              <a:rPr lang="sk-SK" sz="2400" b="0" dirty="0"/>
              <a:t>. </a:t>
            </a:r>
            <a:r>
              <a:rPr lang="sk-SK" sz="2400" b="0" dirty="0" err="1"/>
              <a:t>She</a:t>
            </a:r>
            <a:r>
              <a:rPr lang="sk-SK" sz="2400" b="0" dirty="0"/>
              <a:t> has </a:t>
            </a:r>
            <a:r>
              <a:rPr lang="sk-SK" sz="2400" b="0" dirty="0" err="1"/>
              <a:t>made</a:t>
            </a:r>
            <a:r>
              <a:rPr lang="sk-SK" sz="2400" b="0" dirty="0"/>
              <a:t> no </a:t>
            </a:r>
            <a:r>
              <a:rPr lang="sk-SK" sz="2400" b="0" dirty="0" err="1"/>
              <a:t>friends</a:t>
            </a:r>
            <a:r>
              <a:rPr lang="sk-SK" sz="2400" b="0" dirty="0"/>
              <a:t> and </a:t>
            </a:r>
            <a:r>
              <a:rPr lang="sk-SK" sz="2400" b="0" dirty="0" err="1"/>
              <a:t>tends</a:t>
            </a:r>
            <a:r>
              <a:rPr lang="sk-SK" sz="2400" b="0" dirty="0"/>
              <a:t> to </a:t>
            </a:r>
            <a:r>
              <a:rPr lang="sk-SK" sz="2400" b="0" dirty="0" err="1"/>
              <a:t>spend</a:t>
            </a:r>
            <a:r>
              <a:rPr lang="sk-SK" sz="2400" b="0" dirty="0"/>
              <a:t> </a:t>
            </a:r>
            <a:r>
              <a:rPr lang="sk-SK" sz="2400" b="0" dirty="0" err="1"/>
              <a:t>her</a:t>
            </a:r>
            <a:r>
              <a:rPr lang="sk-SK" sz="2400" b="0" dirty="0"/>
              <a:t> extra </a:t>
            </a:r>
            <a:r>
              <a:rPr lang="sk-SK" sz="2400" b="0" dirty="0" err="1"/>
              <a:t>time</a:t>
            </a:r>
            <a:r>
              <a:rPr lang="sk-SK" sz="2400" b="0" dirty="0"/>
              <a:t> at </a:t>
            </a:r>
            <a:r>
              <a:rPr lang="sk-SK" sz="2400" b="0" dirty="0" err="1"/>
              <a:t>school</a:t>
            </a:r>
            <a:r>
              <a:rPr lang="sk-SK" sz="2400" b="0" dirty="0"/>
              <a:t> </a:t>
            </a:r>
            <a:r>
              <a:rPr lang="sk-SK" sz="2400" b="0" dirty="0" err="1"/>
              <a:t>with</a:t>
            </a:r>
            <a:r>
              <a:rPr lang="sk-SK" sz="2400" b="0" dirty="0"/>
              <a:t> a </a:t>
            </a:r>
            <a:r>
              <a:rPr lang="sk-SK" sz="2400" b="0" dirty="0" err="1"/>
              <a:t>few</a:t>
            </a:r>
            <a:r>
              <a:rPr lang="sk-SK" sz="2400" b="0" dirty="0"/>
              <a:t> </a:t>
            </a:r>
            <a:r>
              <a:rPr lang="sk-SK" sz="2400" b="0" dirty="0" err="1"/>
              <a:t>select</a:t>
            </a:r>
            <a:r>
              <a:rPr lang="sk-SK" sz="2400" b="0" dirty="0"/>
              <a:t> </a:t>
            </a:r>
            <a:r>
              <a:rPr lang="sk-SK" sz="2400" b="0" dirty="0" err="1"/>
              <a:t>teachers</a:t>
            </a:r>
            <a:r>
              <a:rPr lang="sk-SK" sz="2400" b="0" dirty="0"/>
              <a:t>. </a:t>
            </a:r>
            <a:r>
              <a:rPr lang="sk-SK" sz="2400" b="0" dirty="0" err="1"/>
              <a:t>She</a:t>
            </a:r>
            <a:r>
              <a:rPr lang="sk-SK" sz="2400" b="0" dirty="0"/>
              <a:t> </a:t>
            </a:r>
            <a:r>
              <a:rPr lang="sk-SK" sz="2400" b="0" dirty="0" err="1"/>
              <a:t>whines</a:t>
            </a:r>
            <a:r>
              <a:rPr lang="sk-SK" sz="2400" b="0" dirty="0"/>
              <a:t> </a:t>
            </a:r>
            <a:r>
              <a:rPr lang="sk-SK" sz="2400" b="0" dirty="0" err="1"/>
              <a:t>often</a:t>
            </a:r>
            <a:r>
              <a:rPr lang="sk-SK" sz="2400" b="0" dirty="0"/>
              <a:t>, </a:t>
            </a:r>
            <a:r>
              <a:rPr lang="sk-SK" sz="2400" b="0" dirty="0" err="1"/>
              <a:t>is</a:t>
            </a:r>
            <a:r>
              <a:rPr lang="sk-SK" sz="2400" b="0" dirty="0"/>
              <a:t> </a:t>
            </a:r>
            <a:r>
              <a:rPr lang="sk-SK" sz="2400" b="0" dirty="0" err="1"/>
              <a:t>extremely</a:t>
            </a:r>
            <a:r>
              <a:rPr lang="sk-SK" sz="2400" b="0" dirty="0"/>
              <a:t> </a:t>
            </a:r>
            <a:r>
              <a:rPr lang="sk-SK" sz="2400" b="0" dirty="0" err="1"/>
              <a:t>shy</a:t>
            </a:r>
            <a:r>
              <a:rPr lang="sk-SK" sz="2400" b="0" dirty="0"/>
              <a:t>, and </a:t>
            </a:r>
            <a:r>
              <a:rPr lang="sk-SK" sz="2400" b="0" dirty="0" err="1"/>
              <a:t>does</a:t>
            </a:r>
            <a:r>
              <a:rPr lang="sk-SK" sz="2400" b="0" dirty="0"/>
              <a:t> </a:t>
            </a:r>
            <a:r>
              <a:rPr lang="sk-SK" sz="2400" b="0" dirty="0" err="1"/>
              <a:t>not</a:t>
            </a:r>
            <a:r>
              <a:rPr lang="sk-SK" sz="2400" b="0" dirty="0"/>
              <a:t> </a:t>
            </a:r>
            <a:r>
              <a:rPr lang="sk-SK" sz="2400" b="0" dirty="0" err="1"/>
              <a:t>embrace</a:t>
            </a:r>
            <a:r>
              <a:rPr lang="sk-SK" sz="2400" b="0" dirty="0"/>
              <a:t> </a:t>
            </a:r>
            <a:r>
              <a:rPr lang="sk-SK" sz="2400" b="0" dirty="0" err="1"/>
              <a:t>interests</a:t>
            </a:r>
            <a:r>
              <a:rPr lang="sk-SK" sz="2400" b="0" dirty="0"/>
              <a:t> </a:t>
            </a:r>
            <a:r>
              <a:rPr lang="sk-SK" sz="2400" b="0" dirty="0" err="1"/>
              <a:t>common</a:t>
            </a:r>
            <a:r>
              <a:rPr lang="sk-SK" sz="2400" b="0" dirty="0"/>
              <a:t> to </a:t>
            </a:r>
            <a:r>
              <a:rPr lang="sk-SK" sz="2400" b="0" dirty="0" err="1"/>
              <a:t>teenage</a:t>
            </a:r>
            <a:r>
              <a:rPr lang="sk-SK" sz="2400" b="0" dirty="0"/>
              <a:t> </a:t>
            </a:r>
            <a:r>
              <a:rPr lang="sk-SK" sz="2400" b="0" dirty="0" err="1"/>
              <a:t>girls</a:t>
            </a:r>
            <a:r>
              <a:rPr lang="sk-SK" sz="2400" b="0" dirty="0"/>
              <a:t>. </a:t>
            </a:r>
            <a:r>
              <a:rPr lang="sk-SK" sz="2400" b="0" dirty="0" err="1"/>
              <a:t>She</a:t>
            </a:r>
            <a:r>
              <a:rPr lang="sk-SK" sz="2400" b="0" dirty="0"/>
              <a:t> </a:t>
            </a:r>
            <a:r>
              <a:rPr lang="sk-SK" sz="2400" b="0" dirty="0" err="1"/>
              <a:t>is</a:t>
            </a:r>
            <a:r>
              <a:rPr lang="sk-SK" sz="2400" b="0" dirty="0"/>
              <a:t> no table to </a:t>
            </a:r>
            <a:r>
              <a:rPr lang="sk-SK" sz="2400" b="0" dirty="0" err="1"/>
              <a:t>focus</a:t>
            </a:r>
            <a:r>
              <a:rPr lang="sk-SK" sz="2400" b="0" dirty="0"/>
              <a:t> or </a:t>
            </a:r>
            <a:r>
              <a:rPr lang="sk-SK" sz="2400" b="0" dirty="0" err="1"/>
              <a:t>complete</a:t>
            </a:r>
            <a:r>
              <a:rPr lang="sk-SK" sz="2400" b="0" dirty="0"/>
              <a:t> </a:t>
            </a:r>
            <a:r>
              <a:rPr lang="sk-SK" sz="2400" b="0" dirty="0" err="1"/>
              <a:t>any</a:t>
            </a:r>
            <a:r>
              <a:rPr lang="sk-SK" sz="2400" b="0" dirty="0"/>
              <a:t> </a:t>
            </a:r>
            <a:r>
              <a:rPr lang="sk-SK" sz="2400" b="0" dirty="0" err="1"/>
              <a:t>task</a:t>
            </a:r>
            <a:r>
              <a:rPr lang="sk-SK" sz="2400" b="0" dirty="0"/>
              <a:t> </a:t>
            </a:r>
            <a:r>
              <a:rPr lang="sk-SK" sz="2400" b="0" dirty="0" err="1"/>
              <a:t>she</a:t>
            </a:r>
            <a:r>
              <a:rPr lang="sk-SK" sz="2400" b="0" dirty="0"/>
              <a:t> </a:t>
            </a:r>
            <a:r>
              <a:rPr lang="sk-SK" sz="2400" b="0" dirty="0" err="1"/>
              <a:t>starts</a:t>
            </a:r>
            <a:r>
              <a:rPr lang="sk-SK" sz="2400" b="0" dirty="0"/>
              <a:t> to </a:t>
            </a:r>
            <a:r>
              <a:rPr lang="sk-SK" sz="2400" b="0" dirty="0" err="1"/>
              <a:t>work</a:t>
            </a:r>
            <a:r>
              <a:rPr lang="sk-SK" sz="2400" b="0" dirty="0"/>
              <a:t> on. </a:t>
            </a:r>
            <a:r>
              <a:rPr lang="sk-SK" sz="2400" b="0" dirty="0" err="1"/>
              <a:t>She</a:t>
            </a:r>
            <a:r>
              <a:rPr lang="sk-SK" sz="2400" b="0" dirty="0"/>
              <a:t> has </a:t>
            </a:r>
            <a:r>
              <a:rPr lang="sk-SK" sz="2400" b="0" dirty="0" err="1"/>
              <a:t>lost</a:t>
            </a:r>
            <a:r>
              <a:rPr lang="sk-SK" sz="2400" b="0" dirty="0"/>
              <a:t> </a:t>
            </a:r>
            <a:r>
              <a:rPr lang="sk-SK" sz="2400" b="0" dirty="0" err="1"/>
              <a:t>interest</a:t>
            </a:r>
            <a:r>
              <a:rPr lang="sk-SK" sz="2400" b="0" dirty="0"/>
              <a:t> in most </a:t>
            </a:r>
            <a:r>
              <a:rPr lang="sk-SK" sz="2400" b="0" dirty="0" err="1"/>
              <a:t>daily</a:t>
            </a:r>
            <a:r>
              <a:rPr lang="sk-SK" sz="2400" b="0" dirty="0"/>
              <a:t> </a:t>
            </a:r>
            <a:r>
              <a:rPr lang="sk-SK" sz="2400" b="0" dirty="0" err="1"/>
              <a:t>activities</a:t>
            </a:r>
            <a:r>
              <a:rPr lang="sk-SK" sz="2400" b="0" dirty="0"/>
              <a:t>, </a:t>
            </a:r>
            <a:r>
              <a:rPr lang="sk-SK" sz="2400" b="0" dirty="0" err="1"/>
              <a:t>cries</a:t>
            </a:r>
            <a:r>
              <a:rPr lang="sk-SK" sz="2400" b="0" dirty="0"/>
              <a:t> </a:t>
            </a:r>
            <a:r>
              <a:rPr lang="sk-SK" sz="2400" b="0" dirty="0" err="1"/>
              <a:t>often</a:t>
            </a:r>
            <a:r>
              <a:rPr lang="sk-SK" sz="2400" b="0" dirty="0"/>
              <a:t>, and has a </a:t>
            </a:r>
            <a:r>
              <a:rPr lang="sk-SK" sz="2400" b="0" dirty="0" err="1"/>
              <a:t>difficult</a:t>
            </a:r>
            <a:r>
              <a:rPr lang="sk-SK" sz="2400" b="0" dirty="0"/>
              <a:t> </a:t>
            </a:r>
            <a:r>
              <a:rPr lang="sk-SK" sz="2400" b="0" dirty="0" err="1"/>
              <a:t>time</a:t>
            </a:r>
            <a:r>
              <a:rPr lang="sk-SK" sz="2400" b="0" dirty="0"/>
              <a:t> </a:t>
            </a:r>
            <a:r>
              <a:rPr lang="sk-SK" sz="2400" b="0" dirty="0" err="1"/>
              <a:t>being</a:t>
            </a:r>
            <a:r>
              <a:rPr lang="sk-SK" sz="2400" b="0" dirty="0"/>
              <a:t> </a:t>
            </a:r>
            <a:r>
              <a:rPr lang="sk-SK" sz="2400" b="0" dirty="0" err="1"/>
              <a:t>focused</a:t>
            </a:r>
            <a:r>
              <a:rPr lang="sk-SK" sz="2400" b="0" dirty="0"/>
              <a:t> on </a:t>
            </a:r>
            <a:r>
              <a:rPr lang="sk-SK" sz="2400" b="0"/>
              <a:t>anything.</a:t>
            </a:r>
            <a:endParaRPr lang="sk-SK" sz="2400" b="0" dirty="0"/>
          </a:p>
          <a:p>
            <a:endParaRPr lang="sk-SK" dirty="0"/>
          </a:p>
        </p:txBody>
      </p:sp>
    </p:spTree>
    <p:extLst>
      <p:ext uri="{BB962C8B-B14F-4D97-AF65-F5344CB8AC3E}">
        <p14:creationId xmlns:p14="http://schemas.microsoft.com/office/powerpoint/2010/main" val="2046453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81158" y="2786058"/>
            <a:ext cx="8072494" cy="1297250"/>
          </a:xfrm>
        </p:spPr>
        <p:txBody>
          <a:bodyPr/>
          <a:lstStyle/>
          <a:p>
            <a:pPr algn="ctr"/>
            <a:r>
              <a:rPr lang="en-US" sz="4000" b="1" dirty="0"/>
              <a:t>4. Stages of building a strategy for working with a student with internalizing problems</a:t>
            </a:r>
            <a:endParaRPr lang="sk-SK" sz="4000" dirty="0"/>
          </a:p>
        </p:txBody>
      </p:sp>
      <p:sp>
        <p:nvSpPr>
          <p:cNvPr id="3" name="Podnadpis 2"/>
          <p:cNvSpPr>
            <a:spLocks noGrp="1"/>
          </p:cNvSpPr>
          <p:nvPr>
            <p:ph type="subTitle" idx="1"/>
          </p:nvPr>
        </p:nvSpPr>
        <p:spPr>
          <a:xfrm>
            <a:off x="2166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6844" y="285729"/>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1738282" y="785796"/>
            <a:ext cx="3637638" cy="307777"/>
          </a:xfrm>
          <a:prstGeom prst="rect">
            <a:avLst/>
          </a:prstGeom>
        </p:spPr>
        <p:txBody>
          <a:bodyPr wrap="square">
            <a:spAutoFit/>
          </a:bodyPr>
          <a:lstStyle/>
          <a:p>
            <a:pPr algn="ctr"/>
            <a:r>
              <a:rPr lang="en-US" sz="1400" b="1" dirty="0">
                <a:solidFill>
                  <a:prstClr val="black"/>
                </a:solidFill>
                <a:latin typeface="Arial"/>
              </a:rPr>
              <a:t>ERASMUS + 2019-1-PL01- KA201-06486</a:t>
            </a:r>
            <a:endParaRPr lang="en-GB" sz="1050" dirty="0">
              <a:solidFill>
                <a:srgbClr val="455F51"/>
              </a:solidFill>
              <a:latin typeface="Arial"/>
            </a:endParaRPr>
          </a:p>
        </p:txBody>
      </p:sp>
    </p:spTree>
    <p:extLst>
      <p:ext uri="{BB962C8B-B14F-4D97-AF65-F5344CB8AC3E}">
        <p14:creationId xmlns:p14="http://schemas.microsoft.com/office/powerpoint/2010/main" val="10777680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
          <p:cNvSpPr txBox="1">
            <a:spLocks noGrp="1"/>
          </p:cNvSpPr>
          <p:nvPr>
            <p:ph type="title"/>
          </p:nvPr>
        </p:nvSpPr>
        <p:spPr>
          <a:xfrm>
            <a:off x="1971824" y="188640"/>
            <a:ext cx="5791200" cy="759614"/>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accent6"/>
              </a:buClr>
              <a:buSzPts val="3600"/>
              <a:buFont typeface="Arial "/>
              <a:buNone/>
            </a:pPr>
            <a:r>
              <a:rPr lang="sk-SK" b="0"/>
              <a:t>INTRODUCTION</a:t>
            </a:r>
            <a:endParaRPr b="0"/>
          </a:p>
        </p:txBody>
      </p:sp>
      <p:sp>
        <p:nvSpPr>
          <p:cNvPr id="97" name="Google Shape;97;p2"/>
          <p:cNvSpPr txBox="1">
            <a:spLocks noGrp="1"/>
          </p:cNvSpPr>
          <p:nvPr>
            <p:ph type="body" idx="1"/>
          </p:nvPr>
        </p:nvSpPr>
        <p:spPr>
          <a:xfrm>
            <a:off x="1631504" y="1196752"/>
            <a:ext cx="8640960" cy="5661248"/>
          </a:xfrm>
          <a:prstGeom prst="rect">
            <a:avLst/>
          </a:prstGeom>
          <a:noFill/>
          <a:ln>
            <a:noFill/>
          </a:ln>
        </p:spPr>
        <p:txBody>
          <a:bodyPr spcFirstLastPara="1" wrap="square" lIns="91425" tIns="45700" rIns="91425" bIns="45700" anchor="t" anchorCtr="0">
            <a:normAutofit/>
          </a:bodyPr>
          <a:lstStyle/>
          <a:p>
            <a:pPr marL="342900" lvl="0" indent="-342900" algn="just" rtl="0">
              <a:lnSpc>
                <a:spcPct val="90000"/>
              </a:lnSpc>
              <a:spcBef>
                <a:spcPts val="0"/>
              </a:spcBef>
              <a:spcAft>
                <a:spcPts val="0"/>
              </a:spcAft>
              <a:buClr>
                <a:schemeClr val="dk1"/>
              </a:buClr>
              <a:buSzPts val="2000"/>
              <a:buFont typeface="Arial"/>
              <a:buChar char="•"/>
            </a:pPr>
            <a:r>
              <a:rPr lang="sk-SK" b="0"/>
              <a:t>The concept of ‘internalizing behaviour’ reflects a child’s emotional or psychological state and typically includes depressive disorders, anxiety disorders, social withdrawl or somatic complaints. </a:t>
            </a:r>
            <a:endParaRPr/>
          </a:p>
          <a:p>
            <a:pPr marL="800100" lvl="1" indent="-342900" algn="just" rtl="0">
              <a:lnSpc>
                <a:spcPct val="90000"/>
              </a:lnSpc>
              <a:spcBef>
                <a:spcPts val="1000"/>
              </a:spcBef>
              <a:spcAft>
                <a:spcPts val="0"/>
              </a:spcAft>
              <a:buSzPts val="2000"/>
              <a:buFont typeface="Arial"/>
              <a:buChar char="•"/>
            </a:pPr>
            <a:r>
              <a:rPr lang="sk-SK" b="1" i="1"/>
              <a:t>Depression</a:t>
            </a:r>
            <a:r>
              <a:rPr lang="sk-SK" b="0"/>
              <a:t> is a serious medical condition in which a person feels very sad, hopeless, and unimportant and often is unable to live in a normal way. Children who are depressed may pretend to be sick, refuse to go to school, cling to a parent etc.</a:t>
            </a:r>
            <a:endParaRPr/>
          </a:p>
          <a:p>
            <a:pPr marL="800100" lvl="1" indent="-342900" algn="just" rtl="0">
              <a:lnSpc>
                <a:spcPct val="90000"/>
              </a:lnSpc>
              <a:spcBef>
                <a:spcPts val="400"/>
              </a:spcBef>
              <a:spcAft>
                <a:spcPts val="0"/>
              </a:spcAft>
              <a:buSzPts val="2000"/>
              <a:buFont typeface="Arial"/>
              <a:buChar char="•"/>
            </a:pPr>
            <a:r>
              <a:rPr lang="sk-SK" b="1" i="1"/>
              <a:t>Anxiety </a:t>
            </a:r>
            <a:r>
              <a:rPr lang="sk-SK" b="0"/>
              <a:t>is a feeling of worry, nervousness, or unease, typically about an imminent event or something with an uncertain outcome. Anxiety disorders also often co-occur with other disorders such as depression, eating disorders or ADHD.</a:t>
            </a:r>
            <a:endParaRPr/>
          </a:p>
          <a:p>
            <a:pPr marL="800100" lvl="1" indent="-342900" algn="just" rtl="0">
              <a:lnSpc>
                <a:spcPct val="90000"/>
              </a:lnSpc>
              <a:spcBef>
                <a:spcPts val="400"/>
              </a:spcBef>
              <a:spcAft>
                <a:spcPts val="0"/>
              </a:spcAft>
              <a:buSzPts val="2000"/>
              <a:buFont typeface="Arial"/>
              <a:buChar char="•"/>
            </a:pPr>
            <a:r>
              <a:rPr lang="sk-SK" b="1"/>
              <a:t>Social withdrawal </a:t>
            </a:r>
            <a:r>
              <a:rPr lang="sk-SK" b="0"/>
              <a:t>is defined as separating or isolating oneself from others. Social withdrawal is fear of, or withdrawal from, people or social situations. </a:t>
            </a:r>
            <a:endParaRPr/>
          </a:p>
          <a:p>
            <a:pPr marL="800100" lvl="1" indent="-342900" algn="just" rtl="0">
              <a:lnSpc>
                <a:spcPct val="90000"/>
              </a:lnSpc>
              <a:spcBef>
                <a:spcPts val="400"/>
              </a:spcBef>
              <a:spcAft>
                <a:spcPts val="0"/>
              </a:spcAft>
              <a:buSzPts val="2000"/>
              <a:buFont typeface="Arial"/>
              <a:buChar char="•"/>
            </a:pPr>
            <a:r>
              <a:rPr lang="sk-SK" b="1" i="1"/>
              <a:t>Somatic/Physical complaints</a:t>
            </a:r>
            <a:r>
              <a:rPr lang="sk-SK" b="0"/>
              <a:t> is the tendency to experience and communicate somatic symptoms that are unaccounted for by pathological findings, attribute these to physical illness, and seek medical help</a:t>
            </a:r>
            <a:endParaRPr b="0"/>
          </a:p>
          <a:p>
            <a:pPr marL="342900" lvl="0" indent="-215900" algn="just" rtl="0">
              <a:lnSpc>
                <a:spcPct val="90000"/>
              </a:lnSpc>
              <a:spcBef>
                <a:spcPts val="400"/>
              </a:spcBef>
              <a:spcAft>
                <a:spcPts val="0"/>
              </a:spcAft>
              <a:buClr>
                <a:schemeClr val="dk1"/>
              </a:buClr>
              <a:buSzPts val="2000"/>
              <a:buFont typeface="Arial"/>
              <a:buNone/>
            </a:pPr>
            <a:endParaRPr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52718"/>
            <a:ext cx="6563072" cy="1476082"/>
          </a:xfrm>
        </p:spPr>
        <p:txBody>
          <a:bodyPr/>
          <a:lstStyle/>
          <a:p>
            <a:r>
              <a:rPr lang="sk-SK" b="0" dirty="0" err="1"/>
              <a:t>Causes</a:t>
            </a:r>
            <a:r>
              <a:rPr lang="sk-SK" b="0" dirty="0"/>
              <a:t> of </a:t>
            </a:r>
            <a:r>
              <a:rPr lang="sk-SK" b="0" dirty="0" err="1"/>
              <a:t>specific</a:t>
            </a:r>
            <a:r>
              <a:rPr lang="sk-SK" b="0" dirty="0"/>
              <a:t> </a:t>
            </a:r>
            <a:r>
              <a:rPr lang="sk-SK" b="0" dirty="0" err="1"/>
              <a:t>learning</a:t>
            </a:r>
            <a:r>
              <a:rPr lang="sk-SK" b="0" dirty="0"/>
              <a:t> </a:t>
            </a:r>
            <a:r>
              <a:rPr lang="sk-SK" b="0" dirty="0" err="1"/>
              <a:t>disabilities</a:t>
            </a:r>
            <a:endParaRPr lang="sk-SK" b="0" dirty="0"/>
          </a:p>
        </p:txBody>
      </p:sp>
      <p:sp>
        <p:nvSpPr>
          <p:cNvPr id="3" name="Zástupný objekt pre obsah 2"/>
          <p:cNvSpPr>
            <a:spLocks noGrp="1"/>
          </p:cNvSpPr>
          <p:nvPr>
            <p:ph idx="1"/>
          </p:nvPr>
        </p:nvSpPr>
        <p:spPr>
          <a:xfrm>
            <a:off x="1981200" y="1752600"/>
            <a:ext cx="8363272" cy="4772744"/>
          </a:xfrm>
        </p:spPr>
        <p:txBody>
          <a:bodyPr>
            <a:normAutofit/>
          </a:bodyPr>
          <a:lstStyle/>
          <a:p>
            <a:r>
              <a:rPr lang="sk-SK" b="0" dirty="0" err="1"/>
              <a:t>Factors</a:t>
            </a:r>
            <a:r>
              <a:rPr lang="sk-SK" b="0" dirty="0"/>
              <a:t> </a:t>
            </a:r>
            <a:r>
              <a:rPr lang="sk-SK" b="0" dirty="0" err="1"/>
              <a:t>that</a:t>
            </a:r>
            <a:r>
              <a:rPr lang="sk-SK" b="0" dirty="0"/>
              <a:t> </a:t>
            </a:r>
            <a:r>
              <a:rPr lang="sk-SK" b="0" dirty="0" err="1"/>
              <a:t>might</a:t>
            </a:r>
            <a:r>
              <a:rPr lang="sk-SK" b="0" dirty="0"/>
              <a:t> </a:t>
            </a:r>
            <a:r>
              <a:rPr lang="sk-SK" b="0" dirty="0" err="1"/>
              <a:t>influence</a:t>
            </a:r>
            <a:r>
              <a:rPr lang="sk-SK" b="0" dirty="0"/>
              <a:t> </a:t>
            </a:r>
            <a:r>
              <a:rPr lang="sk-SK" b="0" dirty="0" err="1"/>
              <a:t>the</a:t>
            </a:r>
            <a:r>
              <a:rPr lang="sk-SK" b="0" dirty="0"/>
              <a:t> </a:t>
            </a:r>
            <a:r>
              <a:rPr lang="sk-SK" b="0" dirty="0" err="1"/>
              <a:t>development</a:t>
            </a:r>
            <a:r>
              <a:rPr lang="sk-SK" b="0" dirty="0"/>
              <a:t> of </a:t>
            </a:r>
            <a:r>
              <a:rPr lang="sk-SK" b="0" dirty="0" err="1"/>
              <a:t>specific</a:t>
            </a:r>
            <a:r>
              <a:rPr lang="sk-SK" b="0" dirty="0"/>
              <a:t> </a:t>
            </a:r>
            <a:r>
              <a:rPr lang="sk-SK" b="0" dirty="0" err="1"/>
              <a:t>learning</a:t>
            </a:r>
            <a:r>
              <a:rPr lang="sk-SK" b="0" dirty="0"/>
              <a:t> </a:t>
            </a:r>
            <a:r>
              <a:rPr lang="sk-SK" b="0" dirty="0" err="1"/>
              <a:t>disorders</a:t>
            </a:r>
            <a:r>
              <a:rPr lang="sk-SK" b="0" dirty="0"/>
              <a:t> </a:t>
            </a:r>
            <a:r>
              <a:rPr lang="sk-SK" b="0" dirty="0" err="1"/>
              <a:t>include</a:t>
            </a:r>
            <a:r>
              <a:rPr lang="sk-SK" b="0" dirty="0"/>
              <a:t>:</a:t>
            </a:r>
          </a:p>
          <a:p>
            <a:pPr lvl="1"/>
            <a:r>
              <a:rPr lang="sk-SK" b="1" dirty="0" err="1"/>
              <a:t>Family</a:t>
            </a:r>
            <a:r>
              <a:rPr lang="sk-SK" b="1" dirty="0"/>
              <a:t> </a:t>
            </a:r>
            <a:r>
              <a:rPr lang="sk-SK" b="1" dirty="0" err="1"/>
              <a:t>history</a:t>
            </a:r>
            <a:r>
              <a:rPr lang="sk-SK" b="1" dirty="0"/>
              <a:t> and </a:t>
            </a:r>
            <a:r>
              <a:rPr lang="sk-SK" b="1" dirty="0" err="1"/>
              <a:t>genetics</a:t>
            </a:r>
            <a:r>
              <a:rPr lang="sk-SK" dirty="0"/>
              <a:t>.</a:t>
            </a:r>
            <a:r>
              <a:rPr lang="sk-SK" b="0" dirty="0"/>
              <a:t> A </a:t>
            </a:r>
            <a:r>
              <a:rPr lang="sk-SK" b="0" dirty="0" err="1"/>
              <a:t>family</a:t>
            </a:r>
            <a:r>
              <a:rPr lang="sk-SK" b="0" dirty="0"/>
              <a:t> </a:t>
            </a:r>
            <a:r>
              <a:rPr lang="sk-SK" b="0" dirty="0" err="1"/>
              <a:t>history</a:t>
            </a:r>
            <a:r>
              <a:rPr lang="sk-SK" b="0" dirty="0"/>
              <a:t> of </a:t>
            </a:r>
            <a:r>
              <a:rPr lang="sk-SK" b="0" dirty="0" err="1"/>
              <a:t>learning</a:t>
            </a:r>
            <a:r>
              <a:rPr lang="sk-SK" b="0" dirty="0"/>
              <a:t> </a:t>
            </a:r>
            <a:r>
              <a:rPr lang="sk-SK" b="0" dirty="0" err="1"/>
              <a:t>disorders</a:t>
            </a:r>
            <a:r>
              <a:rPr lang="sk-SK" b="0" dirty="0"/>
              <a:t> </a:t>
            </a:r>
            <a:r>
              <a:rPr lang="sk-SK" b="0" dirty="0" err="1"/>
              <a:t>increases</a:t>
            </a:r>
            <a:r>
              <a:rPr lang="sk-SK" b="0" dirty="0"/>
              <a:t> </a:t>
            </a:r>
            <a:r>
              <a:rPr lang="sk-SK" b="0" dirty="0" err="1"/>
              <a:t>the</a:t>
            </a:r>
            <a:r>
              <a:rPr lang="sk-SK" b="0" dirty="0"/>
              <a:t> risk of a </a:t>
            </a:r>
            <a:r>
              <a:rPr lang="sk-SK" b="0" dirty="0" err="1"/>
              <a:t>child</a:t>
            </a:r>
            <a:r>
              <a:rPr lang="sk-SK" b="0" dirty="0"/>
              <a:t> </a:t>
            </a:r>
            <a:r>
              <a:rPr lang="sk-SK" b="0" dirty="0" err="1"/>
              <a:t>developing</a:t>
            </a:r>
            <a:r>
              <a:rPr lang="sk-SK" b="0" dirty="0"/>
              <a:t> a </a:t>
            </a:r>
            <a:r>
              <a:rPr lang="sk-SK" b="0" dirty="0" err="1"/>
              <a:t>disorder</a:t>
            </a:r>
            <a:r>
              <a:rPr lang="sk-SK" b="0" dirty="0"/>
              <a:t>.</a:t>
            </a:r>
          </a:p>
          <a:p>
            <a:pPr lvl="1"/>
            <a:r>
              <a:rPr lang="sk-SK" b="1" dirty="0" err="1"/>
              <a:t>Prenatal</a:t>
            </a:r>
            <a:r>
              <a:rPr lang="sk-SK" b="1" dirty="0"/>
              <a:t> and </a:t>
            </a:r>
            <a:r>
              <a:rPr lang="sk-SK" b="1" dirty="0" err="1"/>
              <a:t>neonatal</a:t>
            </a:r>
            <a:r>
              <a:rPr lang="sk-SK" b="1" dirty="0"/>
              <a:t> </a:t>
            </a:r>
            <a:r>
              <a:rPr lang="sk-SK" b="1" dirty="0" err="1"/>
              <a:t>risks</a:t>
            </a:r>
            <a:r>
              <a:rPr lang="sk-SK" b="1" dirty="0"/>
              <a:t>.</a:t>
            </a:r>
            <a:r>
              <a:rPr lang="sk-SK" b="0" dirty="0"/>
              <a:t> Poor </a:t>
            </a:r>
            <a:r>
              <a:rPr lang="sk-SK" b="0" dirty="0" err="1"/>
              <a:t>growth</a:t>
            </a:r>
            <a:r>
              <a:rPr lang="sk-SK" b="0" dirty="0"/>
              <a:t> in </a:t>
            </a:r>
            <a:r>
              <a:rPr lang="sk-SK" b="0" dirty="0" err="1"/>
              <a:t>the</a:t>
            </a:r>
            <a:r>
              <a:rPr lang="sk-SK" b="0" dirty="0"/>
              <a:t> </a:t>
            </a:r>
            <a:r>
              <a:rPr lang="sk-SK" b="0" dirty="0" err="1"/>
              <a:t>uterus</a:t>
            </a:r>
            <a:r>
              <a:rPr lang="sk-SK" dirty="0"/>
              <a:t>, </a:t>
            </a:r>
            <a:r>
              <a:rPr lang="sk-SK" b="0" dirty="0" err="1"/>
              <a:t>exposure</a:t>
            </a:r>
            <a:r>
              <a:rPr lang="sk-SK" b="0" dirty="0"/>
              <a:t> to </a:t>
            </a:r>
            <a:r>
              <a:rPr lang="sk-SK" b="0" dirty="0" err="1"/>
              <a:t>alcohol</a:t>
            </a:r>
            <a:r>
              <a:rPr lang="sk-SK" b="0" dirty="0"/>
              <a:t> or </a:t>
            </a:r>
            <a:r>
              <a:rPr lang="sk-SK" b="0" dirty="0" err="1"/>
              <a:t>drugs</a:t>
            </a:r>
            <a:r>
              <a:rPr lang="sk-SK" b="0" dirty="0"/>
              <a:t> </a:t>
            </a:r>
            <a:r>
              <a:rPr lang="sk-SK" b="0" dirty="0" err="1"/>
              <a:t>before</a:t>
            </a:r>
            <a:r>
              <a:rPr lang="sk-SK" b="0" dirty="0"/>
              <a:t> </a:t>
            </a:r>
            <a:r>
              <a:rPr lang="sk-SK" b="0" dirty="0" err="1"/>
              <a:t>being</a:t>
            </a:r>
            <a:r>
              <a:rPr lang="sk-SK" b="0" dirty="0"/>
              <a:t> </a:t>
            </a:r>
            <a:r>
              <a:rPr lang="sk-SK" b="0" dirty="0" err="1"/>
              <a:t>born</a:t>
            </a:r>
            <a:r>
              <a:rPr lang="sk-SK" b="0" dirty="0"/>
              <a:t>, </a:t>
            </a:r>
            <a:r>
              <a:rPr lang="sk-SK" b="0" dirty="0" err="1"/>
              <a:t>premature</a:t>
            </a:r>
            <a:r>
              <a:rPr lang="sk-SK" b="0" dirty="0"/>
              <a:t> </a:t>
            </a:r>
            <a:r>
              <a:rPr lang="sk-SK" b="0" dirty="0" err="1"/>
              <a:t>birth</a:t>
            </a:r>
            <a:r>
              <a:rPr lang="sk-SK" b="0" dirty="0"/>
              <a:t>, and </a:t>
            </a:r>
            <a:r>
              <a:rPr lang="sk-SK" b="0" dirty="0" err="1"/>
              <a:t>very</a:t>
            </a:r>
            <a:r>
              <a:rPr lang="sk-SK" b="0" dirty="0"/>
              <a:t> </a:t>
            </a:r>
            <a:r>
              <a:rPr lang="sk-SK" b="0" dirty="0" err="1"/>
              <a:t>low</a:t>
            </a:r>
            <a:r>
              <a:rPr lang="sk-SK" b="0" dirty="0"/>
              <a:t> </a:t>
            </a:r>
            <a:r>
              <a:rPr lang="sk-SK" b="0" dirty="0" err="1"/>
              <a:t>birthweight</a:t>
            </a:r>
            <a:r>
              <a:rPr lang="sk-SK" b="0" dirty="0"/>
              <a:t> </a:t>
            </a:r>
            <a:r>
              <a:rPr lang="sk-SK" b="0" dirty="0" err="1"/>
              <a:t>have</a:t>
            </a:r>
            <a:r>
              <a:rPr lang="sk-SK" b="0" dirty="0"/>
              <a:t> </a:t>
            </a:r>
            <a:r>
              <a:rPr lang="sk-SK" b="0" dirty="0" err="1"/>
              <a:t>been</a:t>
            </a:r>
            <a:r>
              <a:rPr lang="sk-SK" b="0" dirty="0"/>
              <a:t> </a:t>
            </a:r>
            <a:r>
              <a:rPr lang="sk-SK" b="0" dirty="0" err="1"/>
              <a:t>linked</a:t>
            </a:r>
            <a:r>
              <a:rPr lang="sk-SK" b="0" dirty="0"/>
              <a:t> </a:t>
            </a:r>
            <a:r>
              <a:rPr lang="sk-SK" b="0" dirty="0" err="1"/>
              <a:t>with</a:t>
            </a:r>
            <a:r>
              <a:rPr lang="sk-SK" b="0" dirty="0"/>
              <a:t> </a:t>
            </a:r>
            <a:r>
              <a:rPr lang="sk-SK" b="0" dirty="0" err="1"/>
              <a:t>learning</a:t>
            </a:r>
            <a:r>
              <a:rPr lang="sk-SK" b="0" dirty="0"/>
              <a:t> </a:t>
            </a:r>
            <a:r>
              <a:rPr lang="sk-SK" b="0" dirty="0" err="1"/>
              <a:t>disorders</a:t>
            </a:r>
            <a:r>
              <a:rPr lang="sk-SK" b="0" dirty="0"/>
              <a:t>.</a:t>
            </a:r>
          </a:p>
          <a:p>
            <a:pPr lvl="1"/>
            <a:r>
              <a:rPr lang="sk-SK" b="1" dirty="0" err="1"/>
              <a:t>Physical</a:t>
            </a:r>
            <a:r>
              <a:rPr lang="sk-SK" b="1" dirty="0"/>
              <a:t> trauma</a:t>
            </a:r>
            <a:r>
              <a:rPr lang="sk-SK" dirty="0"/>
              <a:t>. </a:t>
            </a:r>
            <a:r>
              <a:rPr lang="sk-SK" dirty="0" err="1"/>
              <a:t>Head</a:t>
            </a:r>
            <a:r>
              <a:rPr lang="sk-SK" dirty="0"/>
              <a:t> </a:t>
            </a:r>
            <a:r>
              <a:rPr lang="sk-SK" dirty="0" err="1"/>
              <a:t>injuries</a:t>
            </a:r>
            <a:r>
              <a:rPr lang="sk-SK" dirty="0"/>
              <a:t> or </a:t>
            </a:r>
            <a:r>
              <a:rPr lang="sk-SK" dirty="0" err="1"/>
              <a:t>nervous</a:t>
            </a:r>
            <a:r>
              <a:rPr lang="sk-SK" dirty="0"/>
              <a:t> </a:t>
            </a:r>
            <a:r>
              <a:rPr lang="sk-SK" dirty="0" err="1"/>
              <a:t>system</a:t>
            </a:r>
            <a:r>
              <a:rPr lang="sk-SK" dirty="0"/>
              <a:t> </a:t>
            </a:r>
            <a:r>
              <a:rPr lang="sk-SK" dirty="0" err="1"/>
              <a:t>infections</a:t>
            </a:r>
            <a:r>
              <a:rPr lang="sk-SK" dirty="0"/>
              <a:t> </a:t>
            </a:r>
            <a:r>
              <a:rPr lang="sk-SK" dirty="0" err="1"/>
              <a:t>might</a:t>
            </a:r>
            <a:r>
              <a:rPr lang="sk-SK" dirty="0"/>
              <a:t> </a:t>
            </a:r>
            <a:r>
              <a:rPr lang="sk-SK" dirty="0" err="1"/>
              <a:t>play</a:t>
            </a:r>
            <a:r>
              <a:rPr lang="sk-SK" dirty="0"/>
              <a:t> a role in </a:t>
            </a:r>
            <a:r>
              <a:rPr lang="sk-SK" dirty="0" err="1"/>
              <a:t>the</a:t>
            </a:r>
            <a:r>
              <a:rPr lang="sk-SK" dirty="0"/>
              <a:t> </a:t>
            </a:r>
            <a:r>
              <a:rPr lang="sk-SK" dirty="0" err="1"/>
              <a:t>development</a:t>
            </a:r>
            <a:r>
              <a:rPr lang="sk-SK" dirty="0"/>
              <a:t> of </a:t>
            </a:r>
            <a:r>
              <a:rPr lang="sk-SK" dirty="0" err="1"/>
              <a:t>learning</a:t>
            </a:r>
            <a:r>
              <a:rPr lang="sk-SK" dirty="0"/>
              <a:t> </a:t>
            </a:r>
            <a:r>
              <a:rPr lang="sk-SK" dirty="0" err="1"/>
              <a:t>disorders</a:t>
            </a:r>
            <a:r>
              <a:rPr lang="sk-SK" dirty="0"/>
              <a:t>.</a:t>
            </a:r>
          </a:p>
          <a:p>
            <a:pPr lvl="1"/>
            <a:r>
              <a:rPr lang="sk-SK" b="1" dirty="0" err="1"/>
              <a:t>Environmental</a:t>
            </a:r>
            <a:r>
              <a:rPr lang="sk-SK" b="1" dirty="0"/>
              <a:t> </a:t>
            </a:r>
            <a:r>
              <a:rPr lang="sk-SK" b="1" dirty="0" err="1"/>
              <a:t>exposure</a:t>
            </a:r>
            <a:r>
              <a:rPr lang="sk-SK" dirty="0"/>
              <a:t>. </a:t>
            </a:r>
            <a:r>
              <a:rPr lang="sk-SK" dirty="0" err="1"/>
              <a:t>Exposure</a:t>
            </a:r>
            <a:r>
              <a:rPr lang="sk-SK" dirty="0"/>
              <a:t> to </a:t>
            </a:r>
            <a:r>
              <a:rPr lang="sk-SK" dirty="0" err="1"/>
              <a:t>high</a:t>
            </a:r>
            <a:r>
              <a:rPr lang="sk-SK" dirty="0"/>
              <a:t> </a:t>
            </a:r>
            <a:r>
              <a:rPr lang="sk-SK" dirty="0" err="1"/>
              <a:t>levels</a:t>
            </a:r>
            <a:r>
              <a:rPr lang="sk-SK" dirty="0"/>
              <a:t> of </a:t>
            </a:r>
            <a:r>
              <a:rPr lang="sk-SK" dirty="0" err="1"/>
              <a:t>toxins</a:t>
            </a:r>
            <a:r>
              <a:rPr lang="sk-SK" dirty="0"/>
              <a:t>, </a:t>
            </a:r>
            <a:r>
              <a:rPr lang="sk-SK" dirty="0" err="1"/>
              <a:t>such</a:t>
            </a:r>
            <a:r>
              <a:rPr lang="sk-SK" dirty="0"/>
              <a:t> as </a:t>
            </a:r>
            <a:r>
              <a:rPr lang="sk-SK" dirty="0" err="1"/>
              <a:t>lead</a:t>
            </a:r>
            <a:r>
              <a:rPr lang="sk-SK" dirty="0"/>
              <a:t>, has </a:t>
            </a:r>
            <a:r>
              <a:rPr lang="sk-SK" dirty="0" err="1"/>
              <a:t>been</a:t>
            </a:r>
            <a:r>
              <a:rPr lang="sk-SK" dirty="0"/>
              <a:t> </a:t>
            </a:r>
            <a:r>
              <a:rPr lang="sk-SK" dirty="0" err="1"/>
              <a:t>linked</a:t>
            </a:r>
            <a:r>
              <a:rPr lang="sk-SK" dirty="0"/>
              <a:t> to </a:t>
            </a:r>
            <a:r>
              <a:rPr lang="sk-SK" dirty="0" err="1"/>
              <a:t>an</a:t>
            </a:r>
            <a:r>
              <a:rPr lang="sk-SK" dirty="0"/>
              <a:t> </a:t>
            </a:r>
            <a:r>
              <a:rPr lang="sk-SK" dirty="0" err="1"/>
              <a:t>increased</a:t>
            </a:r>
            <a:r>
              <a:rPr lang="sk-SK" dirty="0"/>
              <a:t> risk of </a:t>
            </a:r>
            <a:r>
              <a:rPr lang="sk-SK" dirty="0" err="1"/>
              <a:t>learning</a:t>
            </a:r>
            <a:r>
              <a:rPr lang="sk-SK" dirty="0"/>
              <a:t> </a:t>
            </a:r>
            <a:r>
              <a:rPr lang="sk-SK" dirty="0" err="1"/>
              <a:t>disorders</a:t>
            </a:r>
            <a:r>
              <a:rPr lang="sk-SK" dirty="0"/>
              <a:t>.</a:t>
            </a:r>
          </a:p>
          <a:p>
            <a:pPr lvl="1"/>
            <a:r>
              <a:rPr lang="sk-SK" b="1" dirty="0" err="1"/>
              <a:t>Psychological</a:t>
            </a:r>
            <a:r>
              <a:rPr lang="sk-SK" b="1" dirty="0"/>
              <a:t> trauma.</a:t>
            </a:r>
            <a:r>
              <a:rPr lang="sk-SK" b="0" dirty="0"/>
              <a:t> </a:t>
            </a:r>
            <a:r>
              <a:rPr lang="sk-SK" b="0" dirty="0" err="1"/>
              <a:t>Psychological</a:t>
            </a:r>
            <a:r>
              <a:rPr lang="sk-SK" b="0" dirty="0"/>
              <a:t> trauma or </a:t>
            </a:r>
            <a:r>
              <a:rPr lang="sk-SK" b="0" dirty="0" err="1"/>
              <a:t>abuse</a:t>
            </a:r>
            <a:r>
              <a:rPr lang="sk-SK" b="0" dirty="0"/>
              <a:t> in </a:t>
            </a:r>
            <a:r>
              <a:rPr lang="sk-SK" b="0" dirty="0" err="1"/>
              <a:t>early</a:t>
            </a:r>
            <a:r>
              <a:rPr lang="sk-SK" b="0" dirty="0"/>
              <a:t> </a:t>
            </a:r>
            <a:r>
              <a:rPr lang="sk-SK" b="0" dirty="0" err="1"/>
              <a:t>childhood</a:t>
            </a:r>
            <a:r>
              <a:rPr lang="sk-SK" b="0" dirty="0"/>
              <a:t> </a:t>
            </a:r>
            <a:r>
              <a:rPr lang="sk-SK" b="0" dirty="0" err="1"/>
              <a:t>may</a:t>
            </a:r>
            <a:r>
              <a:rPr lang="sk-SK" b="0" dirty="0"/>
              <a:t> </a:t>
            </a:r>
            <a:r>
              <a:rPr lang="sk-SK" b="0" dirty="0" err="1"/>
              <a:t>affect</a:t>
            </a:r>
            <a:r>
              <a:rPr lang="sk-SK" b="0" dirty="0"/>
              <a:t> brain </a:t>
            </a:r>
            <a:r>
              <a:rPr lang="sk-SK" b="0" dirty="0" err="1"/>
              <a:t>development</a:t>
            </a:r>
            <a:r>
              <a:rPr lang="sk-SK" b="0" dirty="0"/>
              <a:t> and </a:t>
            </a:r>
            <a:r>
              <a:rPr lang="sk-SK" b="0" dirty="0" err="1"/>
              <a:t>increase</a:t>
            </a:r>
            <a:r>
              <a:rPr lang="sk-SK" b="0" dirty="0"/>
              <a:t> </a:t>
            </a:r>
            <a:r>
              <a:rPr lang="sk-SK" b="0" dirty="0" err="1"/>
              <a:t>the</a:t>
            </a:r>
            <a:r>
              <a:rPr lang="sk-SK" b="0" dirty="0"/>
              <a:t> risk of </a:t>
            </a:r>
            <a:r>
              <a:rPr lang="sk-SK" b="0" dirty="0" err="1"/>
              <a:t>learning</a:t>
            </a:r>
            <a:r>
              <a:rPr lang="sk-SK" b="0" dirty="0"/>
              <a:t> </a:t>
            </a:r>
            <a:r>
              <a:rPr lang="sk-SK" b="0" dirty="0" err="1"/>
              <a:t>disorders</a:t>
            </a:r>
            <a:r>
              <a:rPr lang="sk-SK" b="0" dirty="0"/>
              <a:t>.</a:t>
            </a:r>
          </a:p>
        </p:txBody>
      </p:sp>
    </p:spTree>
    <p:extLst>
      <p:ext uri="{BB962C8B-B14F-4D97-AF65-F5344CB8AC3E}">
        <p14:creationId xmlns:p14="http://schemas.microsoft.com/office/powerpoint/2010/main" val="10748228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title"/>
          </p:nvPr>
        </p:nvSpPr>
        <p:spPr>
          <a:xfrm>
            <a:off x="1981200" y="476672"/>
            <a:ext cx="7427168" cy="108012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accent6"/>
              </a:buClr>
              <a:buSzPts val="3240"/>
              <a:buFont typeface="Arial "/>
              <a:buNone/>
            </a:pPr>
            <a:r>
              <a:rPr lang="sk-SK" sz="3240" b="0"/>
              <a:t>CAUSES OF INTERNALIZING PROBLEMS </a:t>
            </a:r>
            <a:endParaRPr/>
          </a:p>
        </p:txBody>
      </p:sp>
      <p:sp>
        <p:nvSpPr>
          <p:cNvPr id="103" name="Google Shape;103;p3"/>
          <p:cNvSpPr txBox="1">
            <a:spLocks noGrp="1"/>
          </p:cNvSpPr>
          <p:nvPr>
            <p:ph type="body" idx="1"/>
          </p:nvPr>
        </p:nvSpPr>
        <p:spPr>
          <a:xfrm>
            <a:off x="1981200" y="1752600"/>
            <a:ext cx="8363272" cy="4916760"/>
          </a:xfrm>
          <a:prstGeom prst="rect">
            <a:avLst/>
          </a:prstGeom>
          <a:noFill/>
          <a:ln>
            <a:noFill/>
          </a:ln>
        </p:spPr>
        <p:txBody>
          <a:bodyPr spcFirstLastPara="1" wrap="square" lIns="91425" tIns="45700" rIns="91425" bIns="45700" anchor="t" anchorCtr="0">
            <a:noAutofit/>
          </a:bodyPr>
          <a:lstStyle/>
          <a:p>
            <a:pPr marL="342900" lvl="0" indent="-342900" algn="just" rtl="0">
              <a:spcBef>
                <a:spcPts val="0"/>
              </a:spcBef>
              <a:spcAft>
                <a:spcPts val="0"/>
              </a:spcAft>
              <a:buClr>
                <a:schemeClr val="dk1"/>
              </a:buClr>
              <a:buSzPts val="2400"/>
              <a:buFont typeface="Arial"/>
              <a:buChar char="•"/>
            </a:pPr>
            <a:r>
              <a:rPr lang="sk-SK" sz="2400" b="0"/>
              <a:t>Some research suggests girls /women may be especially vulnerable to internalizing disorders. </a:t>
            </a:r>
            <a:endParaRPr/>
          </a:p>
          <a:p>
            <a:pPr marL="342900" lvl="0" indent="-342900" algn="just" rtl="0">
              <a:spcBef>
                <a:spcPts val="1080"/>
              </a:spcBef>
              <a:spcAft>
                <a:spcPts val="0"/>
              </a:spcAft>
              <a:buClr>
                <a:schemeClr val="dk1"/>
              </a:buClr>
              <a:buSzPts val="2400"/>
              <a:buFont typeface="Arial"/>
              <a:buChar char="•"/>
            </a:pPr>
            <a:r>
              <a:rPr lang="sk-SK" sz="2400" b="0"/>
              <a:t>Familiality is considered one of the most highly implicated factors in the development of depression and anxiety. </a:t>
            </a:r>
            <a:endParaRPr/>
          </a:p>
          <a:p>
            <a:pPr marL="342900" lvl="0" indent="-342900" algn="just" rtl="0">
              <a:spcBef>
                <a:spcPts val="1080"/>
              </a:spcBef>
              <a:spcAft>
                <a:spcPts val="0"/>
              </a:spcAft>
              <a:buClr>
                <a:schemeClr val="dk1"/>
              </a:buClr>
              <a:buSzPts val="2400"/>
              <a:buFont typeface="Arial"/>
              <a:buChar char="•"/>
            </a:pPr>
            <a:r>
              <a:rPr lang="sk-SK" sz="2400" b="0"/>
              <a:t>Negative life events in the social environment, particularly violence, poverty, abuse, bereavement/loss of loved ones, or parental separation, trauma or big life changes are thought to increase the risk for depression, anxiety and somatic complaints. </a:t>
            </a:r>
            <a:endParaRPr/>
          </a:p>
          <a:p>
            <a:pPr marL="342900" lvl="0" indent="-342900" algn="just" rtl="0">
              <a:spcBef>
                <a:spcPts val="1080"/>
              </a:spcBef>
              <a:spcAft>
                <a:spcPts val="0"/>
              </a:spcAft>
              <a:buClr>
                <a:schemeClr val="dk1"/>
              </a:buClr>
              <a:buSzPts val="2400"/>
              <a:buFont typeface="Arial"/>
              <a:buChar char="•"/>
            </a:pPr>
            <a:r>
              <a:rPr lang="sk-SK" sz="2400" b="0"/>
              <a:t>Interpersonal relationships and social interactions appear to influence development of anxiety and somatic complaints as well.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txBox="1">
            <a:spLocks noGrp="1"/>
          </p:cNvSpPr>
          <p:nvPr>
            <p:ph type="title"/>
          </p:nvPr>
        </p:nvSpPr>
        <p:spPr>
          <a:xfrm>
            <a:off x="609600" y="152718"/>
            <a:ext cx="7721600" cy="1371600"/>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accent6"/>
              </a:buClr>
              <a:buSzPts val="3600"/>
              <a:buFont typeface="Arial "/>
              <a:buNone/>
            </a:pPr>
            <a:r>
              <a:rPr lang="sk-SK" b="0"/>
              <a:t>SYMPTOMS OF INTERNALIZING PROBLEMS </a:t>
            </a:r>
            <a:endParaRPr/>
          </a:p>
        </p:txBody>
      </p:sp>
      <p:sp>
        <p:nvSpPr>
          <p:cNvPr id="109" name="Google Shape;109;p4"/>
          <p:cNvSpPr txBox="1">
            <a:spLocks noGrp="1"/>
          </p:cNvSpPr>
          <p:nvPr>
            <p:ph type="body" idx="1"/>
          </p:nvPr>
        </p:nvSpPr>
        <p:spPr>
          <a:xfrm>
            <a:off x="1847528" y="1772816"/>
            <a:ext cx="8352928" cy="4824536"/>
          </a:xfrm>
          <a:prstGeom prst="rect">
            <a:avLst/>
          </a:prstGeom>
          <a:noFill/>
          <a:ln>
            <a:noFill/>
          </a:ln>
        </p:spPr>
        <p:txBody>
          <a:bodyPr spcFirstLastPara="1" wrap="square" lIns="91425" tIns="45700" rIns="91425" bIns="45700" anchor="t" anchorCtr="0">
            <a:normAutofit fontScale="85000" lnSpcReduction="10000"/>
          </a:bodyPr>
          <a:lstStyle/>
          <a:p>
            <a:pPr marL="0" lvl="0" indent="0" algn="just" rtl="0">
              <a:spcBef>
                <a:spcPts val="0"/>
              </a:spcBef>
              <a:spcAft>
                <a:spcPts val="0"/>
              </a:spcAft>
              <a:buClr>
                <a:schemeClr val="dk1"/>
              </a:buClr>
              <a:buSzPts val="2000"/>
              <a:buNone/>
            </a:pPr>
            <a:r>
              <a:rPr lang="sk-SK" i="1"/>
              <a:t>Depression: </a:t>
            </a:r>
            <a:endParaRPr/>
          </a:p>
          <a:p>
            <a:pPr marL="342900" lvl="0" indent="-342900" algn="l" rtl="0">
              <a:spcBef>
                <a:spcPts val="1000"/>
              </a:spcBef>
              <a:spcAft>
                <a:spcPts val="0"/>
              </a:spcAft>
              <a:buClr>
                <a:schemeClr val="dk1"/>
              </a:buClr>
              <a:buSzPts val="2000"/>
              <a:buFont typeface="Arial"/>
              <a:buChar char="•"/>
            </a:pPr>
            <a:r>
              <a:rPr lang="sk-SK" b="0"/>
              <a:t>depressed mood, </a:t>
            </a:r>
            <a:endParaRPr/>
          </a:p>
          <a:p>
            <a:pPr marL="342900" lvl="0" indent="-342900" algn="l" rtl="0">
              <a:spcBef>
                <a:spcPts val="400"/>
              </a:spcBef>
              <a:spcAft>
                <a:spcPts val="0"/>
              </a:spcAft>
              <a:buClr>
                <a:schemeClr val="dk1"/>
              </a:buClr>
              <a:buSzPts val="2000"/>
              <a:buFont typeface="Arial"/>
              <a:buChar char="•"/>
            </a:pPr>
            <a:r>
              <a:rPr lang="sk-SK" b="0"/>
              <a:t>loss of interest in activities, </a:t>
            </a:r>
            <a:endParaRPr/>
          </a:p>
          <a:p>
            <a:pPr marL="342900" lvl="0" indent="-342900" algn="l" rtl="0">
              <a:spcBef>
                <a:spcPts val="400"/>
              </a:spcBef>
              <a:spcAft>
                <a:spcPts val="0"/>
              </a:spcAft>
              <a:buClr>
                <a:schemeClr val="dk1"/>
              </a:buClr>
              <a:buSzPts val="2000"/>
              <a:buFont typeface="Arial"/>
              <a:buChar char="•"/>
            </a:pPr>
            <a:r>
              <a:rPr lang="sk-SK" b="0"/>
              <a:t>sleep disturbance, </a:t>
            </a:r>
            <a:endParaRPr/>
          </a:p>
          <a:p>
            <a:pPr marL="342900" lvl="0" indent="-342900" algn="l" rtl="0">
              <a:spcBef>
                <a:spcPts val="400"/>
              </a:spcBef>
              <a:spcAft>
                <a:spcPts val="0"/>
              </a:spcAft>
              <a:buClr>
                <a:schemeClr val="dk1"/>
              </a:buClr>
              <a:buSzPts val="2000"/>
              <a:buFont typeface="Arial"/>
              <a:buChar char="•"/>
            </a:pPr>
            <a:r>
              <a:rPr lang="sk-SK" b="0"/>
              <a:t>fatigue,</a:t>
            </a:r>
            <a:endParaRPr/>
          </a:p>
          <a:p>
            <a:pPr marL="342900" lvl="0" indent="-342900" algn="l" rtl="0">
              <a:spcBef>
                <a:spcPts val="400"/>
              </a:spcBef>
              <a:spcAft>
                <a:spcPts val="0"/>
              </a:spcAft>
              <a:buClr>
                <a:schemeClr val="dk1"/>
              </a:buClr>
              <a:buSzPts val="2000"/>
              <a:buFont typeface="Arial"/>
              <a:buChar char="•"/>
            </a:pPr>
            <a:r>
              <a:rPr lang="sk-SK" b="0"/>
              <a:t>feelings of worthlessness, </a:t>
            </a:r>
            <a:endParaRPr/>
          </a:p>
          <a:p>
            <a:pPr marL="342900" lvl="0" indent="-342900" algn="l" rtl="0">
              <a:spcBef>
                <a:spcPts val="400"/>
              </a:spcBef>
              <a:spcAft>
                <a:spcPts val="0"/>
              </a:spcAft>
              <a:buClr>
                <a:schemeClr val="dk1"/>
              </a:buClr>
              <a:buSzPts val="2000"/>
              <a:buFont typeface="Arial"/>
              <a:buChar char="•"/>
            </a:pPr>
            <a:r>
              <a:rPr lang="sk-SK" b="0"/>
              <a:t>excessive guilt, </a:t>
            </a:r>
            <a:endParaRPr/>
          </a:p>
          <a:p>
            <a:pPr marL="342900" lvl="0" indent="-342900" algn="l" rtl="0">
              <a:spcBef>
                <a:spcPts val="400"/>
              </a:spcBef>
              <a:spcAft>
                <a:spcPts val="0"/>
              </a:spcAft>
              <a:buClr>
                <a:schemeClr val="dk1"/>
              </a:buClr>
              <a:buSzPts val="2000"/>
              <a:buFont typeface="Arial"/>
              <a:buChar char="•"/>
            </a:pPr>
            <a:r>
              <a:rPr lang="sk-SK" b="0"/>
              <a:t>difficulties with concentration </a:t>
            </a:r>
            <a:endParaRPr/>
          </a:p>
          <a:p>
            <a:pPr marL="342900" lvl="0" indent="-342900" algn="l" rtl="0">
              <a:spcBef>
                <a:spcPts val="400"/>
              </a:spcBef>
              <a:spcAft>
                <a:spcPts val="0"/>
              </a:spcAft>
              <a:buClr>
                <a:schemeClr val="dk1"/>
              </a:buClr>
              <a:buSzPts val="2000"/>
              <a:buFont typeface="Arial"/>
              <a:buChar char="•"/>
            </a:pPr>
            <a:r>
              <a:rPr lang="sk-SK" b="0"/>
              <a:t>difficulties with decision making, </a:t>
            </a:r>
            <a:endParaRPr/>
          </a:p>
          <a:p>
            <a:pPr marL="342900" lvl="0" indent="-342900" algn="l" rtl="0">
              <a:spcBef>
                <a:spcPts val="400"/>
              </a:spcBef>
              <a:spcAft>
                <a:spcPts val="0"/>
              </a:spcAft>
              <a:buClr>
                <a:schemeClr val="dk1"/>
              </a:buClr>
              <a:buSzPts val="2000"/>
              <a:buFont typeface="Arial"/>
              <a:buChar char="•"/>
            </a:pPr>
            <a:r>
              <a:rPr lang="sk-SK" b="0"/>
              <a:t>irritability, </a:t>
            </a:r>
            <a:endParaRPr/>
          </a:p>
          <a:p>
            <a:pPr marL="342900" lvl="0" indent="-342900" algn="l" rtl="0">
              <a:spcBef>
                <a:spcPts val="400"/>
              </a:spcBef>
              <a:spcAft>
                <a:spcPts val="0"/>
              </a:spcAft>
              <a:buClr>
                <a:schemeClr val="dk1"/>
              </a:buClr>
              <a:buSzPts val="2000"/>
              <a:buFont typeface="Arial"/>
              <a:buChar char="•"/>
            </a:pPr>
            <a:r>
              <a:rPr lang="sk-SK" b="0"/>
              <a:t>thoughts of death and dying beyond expectations for developmental stages. </a:t>
            </a:r>
            <a:endParaRPr i="1"/>
          </a:p>
          <a:p>
            <a:pPr marL="0" lvl="0" indent="0" algn="just" rtl="0">
              <a:spcBef>
                <a:spcPts val="400"/>
              </a:spcBef>
              <a:spcAft>
                <a:spcPts val="0"/>
              </a:spcAft>
              <a:buClr>
                <a:schemeClr val="dk1"/>
              </a:buClr>
              <a:buSzPts val="2000"/>
              <a:buNone/>
            </a:pPr>
            <a:r>
              <a:rPr lang="sk-SK" i="1"/>
              <a:t>Anxiety</a:t>
            </a:r>
            <a:endParaRPr/>
          </a:p>
          <a:p>
            <a:pPr marL="342900" lvl="0" indent="-342900" algn="l" rtl="0">
              <a:spcBef>
                <a:spcPts val="1000"/>
              </a:spcBef>
              <a:spcAft>
                <a:spcPts val="0"/>
              </a:spcAft>
              <a:buClr>
                <a:schemeClr val="dk1"/>
              </a:buClr>
              <a:buSzPts val="2000"/>
              <a:buFont typeface="Arial"/>
              <a:buChar char="•"/>
            </a:pPr>
            <a:r>
              <a:rPr lang="sk-SK" b="0"/>
              <a:t>tends to include subjective feelings of discomfort, fear, or dread, </a:t>
            </a:r>
            <a:endParaRPr/>
          </a:p>
          <a:p>
            <a:pPr marL="342900" lvl="0" indent="-342900" algn="l" rtl="0">
              <a:spcBef>
                <a:spcPts val="400"/>
              </a:spcBef>
              <a:spcAft>
                <a:spcPts val="0"/>
              </a:spcAft>
              <a:buClr>
                <a:schemeClr val="dk1"/>
              </a:buClr>
              <a:buSzPts val="2000"/>
              <a:buFont typeface="Arial"/>
              <a:buChar char="•"/>
            </a:pPr>
            <a:r>
              <a:rPr lang="sk-SK" b="0"/>
              <a:t>overt behaviors such as avoidance of stimuli or withdrawal, </a:t>
            </a:r>
            <a:endParaRPr/>
          </a:p>
          <a:p>
            <a:pPr marL="342900" lvl="0" indent="-342900" algn="l" rtl="0">
              <a:spcBef>
                <a:spcPts val="400"/>
              </a:spcBef>
              <a:spcAft>
                <a:spcPts val="0"/>
              </a:spcAft>
              <a:buClr>
                <a:schemeClr val="dk1"/>
              </a:buClr>
              <a:buSzPts val="2000"/>
              <a:buFont typeface="Arial"/>
              <a:buChar char="•"/>
            </a:pPr>
            <a:r>
              <a:rPr lang="sk-SK" b="0"/>
              <a:t>and physiological responses such as sweating, nausea, and general arousal</a:t>
            </a:r>
            <a:endParaRPr b="0" i="1"/>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5"/>
          <p:cNvSpPr txBox="1">
            <a:spLocks noGrp="1"/>
          </p:cNvSpPr>
          <p:nvPr>
            <p:ph type="title"/>
          </p:nvPr>
        </p:nvSpPr>
        <p:spPr>
          <a:xfrm>
            <a:off x="1981200" y="260648"/>
            <a:ext cx="6131024" cy="1224136"/>
          </a:xfrm>
          <a:prstGeom prst="rect">
            <a:avLst/>
          </a:prstGeom>
          <a:noFill/>
          <a:ln>
            <a:noFill/>
          </a:ln>
        </p:spPr>
        <p:txBody>
          <a:bodyPr spcFirstLastPara="1" wrap="square" lIns="91425" tIns="45700" rIns="91425" bIns="45700" anchor="b" anchorCtr="0">
            <a:normAutofit/>
          </a:bodyPr>
          <a:lstStyle/>
          <a:p>
            <a:pPr marL="0" lvl="0" indent="0" algn="l" rtl="0">
              <a:spcBef>
                <a:spcPts val="0"/>
              </a:spcBef>
              <a:spcAft>
                <a:spcPts val="0"/>
              </a:spcAft>
              <a:buClr>
                <a:schemeClr val="accent6"/>
              </a:buClr>
              <a:buSzPts val="3240"/>
              <a:buFont typeface="Arial "/>
              <a:buNone/>
            </a:pPr>
            <a:r>
              <a:rPr lang="sk-SK" sz="3240" b="0"/>
              <a:t>CONSEQUENCES OF INTERNALIZING PROBLEMS</a:t>
            </a:r>
            <a:endParaRPr sz="3240" b="0"/>
          </a:p>
        </p:txBody>
      </p:sp>
      <p:sp>
        <p:nvSpPr>
          <p:cNvPr id="115" name="Google Shape;115;p5"/>
          <p:cNvSpPr txBox="1">
            <a:spLocks noGrp="1"/>
          </p:cNvSpPr>
          <p:nvPr>
            <p:ph type="body" idx="1"/>
          </p:nvPr>
        </p:nvSpPr>
        <p:spPr>
          <a:xfrm>
            <a:off x="1981200" y="1752600"/>
            <a:ext cx="8147248" cy="4700736"/>
          </a:xfrm>
          <a:prstGeom prst="rect">
            <a:avLst/>
          </a:prstGeom>
          <a:noFill/>
          <a:ln>
            <a:noFill/>
          </a:ln>
        </p:spPr>
        <p:txBody>
          <a:bodyPr spcFirstLastPara="1" wrap="square" lIns="91425" tIns="45700" rIns="91425" bIns="45700" anchor="t" anchorCtr="0">
            <a:normAutofit/>
          </a:bodyPr>
          <a:lstStyle/>
          <a:p>
            <a:pPr marL="342900" lvl="0" indent="-342900" algn="l" rtl="0">
              <a:lnSpc>
                <a:spcPct val="90000"/>
              </a:lnSpc>
              <a:spcBef>
                <a:spcPts val="0"/>
              </a:spcBef>
              <a:spcAft>
                <a:spcPts val="0"/>
              </a:spcAft>
              <a:buClr>
                <a:schemeClr val="dk1"/>
              </a:buClr>
              <a:buSzPts val="1850"/>
              <a:buFont typeface="Arial"/>
              <a:buChar char="•"/>
            </a:pPr>
            <a:r>
              <a:rPr lang="sk-SK" sz="1850" b="0"/>
              <a:t>Internalizing behavior problems are result in poor academic grades and students with sever problems like this are less likely to graduate from high school.</a:t>
            </a:r>
            <a:endParaRPr/>
          </a:p>
          <a:p>
            <a:pPr marL="342900" lvl="0" indent="-342900" algn="l" rtl="0">
              <a:lnSpc>
                <a:spcPct val="90000"/>
              </a:lnSpc>
              <a:spcBef>
                <a:spcPts val="970"/>
              </a:spcBef>
              <a:spcAft>
                <a:spcPts val="0"/>
              </a:spcAft>
              <a:buClr>
                <a:schemeClr val="dk1"/>
              </a:buClr>
              <a:buSzPts val="1850"/>
              <a:buFont typeface="Arial"/>
              <a:buChar char="•"/>
            </a:pPr>
            <a:r>
              <a:rPr lang="sk-SK" sz="1850" b="0"/>
              <a:t>Depressed students often give up more quickly on tasks they perceive as daunting, refuse to attempt academic work they find too difficult, and quickly doubt their ability to independently complete academic tasks or solve problems.</a:t>
            </a:r>
            <a:endParaRPr/>
          </a:p>
          <a:p>
            <a:pPr marL="342900" lvl="0" indent="-342900" algn="l" rtl="0">
              <a:lnSpc>
                <a:spcPct val="90000"/>
              </a:lnSpc>
              <a:spcBef>
                <a:spcPts val="970"/>
              </a:spcBef>
              <a:spcAft>
                <a:spcPts val="0"/>
              </a:spcAft>
              <a:buClr>
                <a:schemeClr val="dk1"/>
              </a:buClr>
              <a:buSzPts val="1850"/>
              <a:buFont typeface="Arial"/>
              <a:buChar char="•"/>
            </a:pPr>
            <a:r>
              <a:rPr lang="sk-SK" sz="1850" b="0"/>
              <a:t>Memory, speech, physical and motor activity, and the ability to plan may also be affected. </a:t>
            </a:r>
            <a:endParaRPr/>
          </a:p>
          <a:p>
            <a:pPr marL="342900" lvl="0" indent="-342900" algn="l" rtl="0">
              <a:lnSpc>
                <a:spcPct val="90000"/>
              </a:lnSpc>
              <a:spcBef>
                <a:spcPts val="970"/>
              </a:spcBef>
              <a:spcAft>
                <a:spcPts val="0"/>
              </a:spcAft>
              <a:buClr>
                <a:schemeClr val="dk1"/>
              </a:buClr>
              <a:buSzPts val="1850"/>
              <a:buFont typeface="Arial"/>
              <a:buChar char="•"/>
            </a:pPr>
            <a:r>
              <a:rPr lang="sk-SK" sz="1850" b="0"/>
              <a:t>Many depressed children and adolescents are lethargic, speak laboriously, and have difficulty completely expressing thoughts and ideas.</a:t>
            </a:r>
            <a:endParaRPr/>
          </a:p>
          <a:p>
            <a:pPr marL="342900" lvl="0" indent="-342900" algn="l" rtl="0">
              <a:lnSpc>
                <a:spcPct val="90000"/>
              </a:lnSpc>
              <a:spcBef>
                <a:spcPts val="970"/>
              </a:spcBef>
              <a:spcAft>
                <a:spcPts val="0"/>
              </a:spcAft>
              <a:buClr>
                <a:schemeClr val="dk1"/>
              </a:buClr>
              <a:buSzPts val="1850"/>
              <a:buFont typeface="Arial"/>
              <a:buChar char="•"/>
            </a:pPr>
            <a:r>
              <a:rPr lang="sk-SK" sz="1850" b="0"/>
              <a:t>Behaviors children may show include limited social contact, avoidance, needing excessive feedback and reassurance, their activity and expressions are limited.</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260648"/>
            <a:ext cx="5791200" cy="687606"/>
          </a:xfrm>
        </p:spPr>
        <p:txBody>
          <a:bodyPr/>
          <a:lstStyle/>
          <a:p>
            <a:r>
              <a:rPr lang="sk-SK" b="0" dirty="0" err="1"/>
              <a:t>Interventions</a:t>
            </a:r>
            <a:endParaRPr lang="sk-SK" b="0" dirty="0"/>
          </a:p>
        </p:txBody>
      </p:sp>
      <p:graphicFrame>
        <p:nvGraphicFramePr>
          <p:cNvPr id="5" name="Zástupný objekt pre obsah 3"/>
          <p:cNvGraphicFramePr>
            <a:graphicFrameLocks/>
          </p:cNvGraphicFramePr>
          <p:nvPr/>
        </p:nvGraphicFramePr>
        <p:xfrm>
          <a:off x="1703512" y="1268760"/>
          <a:ext cx="8686800" cy="5059654"/>
        </p:xfrm>
        <a:graphic>
          <a:graphicData uri="http://schemas.openxmlformats.org/drawingml/2006/table">
            <a:tbl>
              <a:tblPr firstRow="1" bandRow="1">
                <a:tableStyleId>{FABFCF23-3B69-468F-B69F-88F6DE6A72F2}</a:tableStyleId>
              </a:tblPr>
              <a:tblGrid>
                <a:gridCol w="3106688">
                  <a:extLst>
                    <a:ext uri="{9D8B030D-6E8A-4147-A177-3AD203B41FA5}">
                      <a16:colId xmlns:a16="http://schemas.microsoft.com/office/drawing/2014/main" val="20000"/>
                    </a:ext>
                  </a:extLst>
                </a:gridCol>
                <a:gridCol w="5580112">
                  <a:extLst>
                    <a:ext uri="{9D8B030D-6E8A-4147-A177-3AD203B41FA5}">
                      <a16:colId xmlns:a16="http://schemas.microsoft.com/office/drawing/2014/main" val="20001"/>
                    </a:ext>
                  </a:extLst>
                </a:gridCol>
              </a:tblGrid>
              <a:tr h="576064">
                <a:tc>
                  <a:txBody>
                    <a:bodyPr/>
                    <a:lstStyle/>
                    <a:p>
                      <a:pPr algn="ctr"/>
                      <a:r>
                        <a:rPr lang="sk-SK" dirty="0" err="1"/>
                        <a:t>What</a:t>
                      </a:r>
                      <a:r>
                        <a:rPr lang="sk-SK" dirty="0"/>
                        <a:t> </a:t>
                      </a:r>
                      <a:r>
                        <a:rPr lang="sk-SK" dirty="0" err="1"/>
                        <a:t>you</a:t>
                      </a:r>
                      <a:r>
                        <a:rPr lang="sk-SK" dirty="0"/>
                        <a:t> </a:t>
                      </a:r>
                      <a:r>
                        <a:rPr lang="sk-SK" dirty="0" err="1"/>
                        <a:t>should</a:t>
                      </a:r>
                      <a:r>
                        <a:rPr lang="sk-SK" baseline="0" dirty="0"/>
                        <a:t> do? </a:t>
                      </a:r>
                      <a:endParaRPr lang="sk-SK" dirty="0"/>
                    </a:p>
                  </a:txBody>
                  <a:tcPr/>
                </a:tc>
                <a:tc>
                  <a:txBody>
                    <a:bodyPr/>
                    <a:lstStyle/>
                    <a:p>
                      <a:pPr algn="ctr"/>
                      <a:r>
                        <a:rPr lang="sk-SK" dirty="0" err="1"/>
                        <a:t>How</a:t>
                      </a:r>
                      <a:r>
                        <a:rPr lang="sk-SK" dirty="0"/>
                        <a:t> to do </a:t>
                      </a:r>
                      <a:r>
                        <a:rPr lang="sk-SK" dirty="0" err="1"/>
                        <a:t>it</a:t>
                      </a:r>
                      <a:r>
                        <a:rPr lang="sk-SK" dirty="0"/>
                        <a:t>? </a:t>
                      </a:r>
                    </a:p>
                  </a:txBody>
                  <a:tcPr/>
                </a:tc>
                <a:extLst>
                  <a:ext uri="{0D108BD9-81ED-4DB2-BD59-A6C34878D82A}">
                    <a16:rowId xmlns:a16="http://schemas.microsoft.com/office/drawing/2014/main" val="10000"/>
                  </a:ext>
                </a:extLst>
              </a:tr>
              <a:tr h="1278102">
                <a:tc>
                  <a:txBody>
                    <a:bodyPr/>
                    <a:lstStyle/>
                    <a:p>
                      <a:pPr algn="ctr"/>
                      <a:r>
                        <a:rPr lang="sk-SK" b="1" dirty="0"/>
                        <a:t>1.</a:t>
                      </a:r>
                      <a:r>
                        <a:rPr lang="sk-SK" b="1" baseline="0" dirty="0"/>
                        <a:t> </a:t>
                      </a:r>
                      <a:r>
                        <a:rPr lang="sk-SK" b="1" baseline="0" dirty="0" err="1"/>
                        <a:t>Communicate</a:t>
                      </a:r>
                      <a:r>
                        <a:rPr lang="sk-SK" b="1" baseline="0" dirty="0"/>
                        <a:t> </a:t>
                      </a:r>
                      <a:r>
                        <a:rPr lang="sk-SK" b="1" baseline="0" dirty="0" err="1"/>
                        <a:t>emotions</a:t>
                      </a:r>
                      <a:endParaRPr lang="sk-SK" b="1" dirty="0"/>
                    </a:p>
                  </a:txBody>
                  <a:tcPr/>
                </a:tc>
                <a:tc>
                  <a:txBody>
                    <a:bodyPr/>
                    <a:lstStyle/>
                    <a:p>
                      <a:r>
                        <a:rPr lang="sk-SK" sz="1800" dirty="0"/>
                        <a:t>-</a:t>
                      </a:r>
                      <a:r>
                        <a:rPr lang="pl-PL" sz="1800" kern="1200" dirty="0" err="1">
                          <a:solidFill>
                            <a:schemeClr val="dk1"/>
                          </a:solidFill>
                          <a:effectLst/>
                          <a:latin typeface="+mn-lt"/>
                          <a:ea typeface="+mn-ea"/>
                          <a:cs typeface="+mn-cs"/>
                        </a:rPr>
                        <a:t>once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students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learn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about</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emotions</a:t>
                      </a:r>
                      <a:r>
                        <a:rPr lang="pl-PL" sz="1800" kern="1200" dirty="0">
                          <a:solidFill>
                            <a:schemeClr val="dk1"/>
                          </a:solidFill>
                          <a:effectLst/>
                          <a:latin typeface="+mn-lt"/>
                          <a:ea typeface="+mn-ea"/>
                          <a:cs typeface="+mn-cs"/>
                        </a:rPr>
                        <a:t> and </a:t>
                      </a:r>
                      <a:r>
                        <a:rPr lang="pl-PL" sz="1800" kern="1200" dirty="0" err="1">
                          <a:solidFill>
                            <a:schemeClr val="dk1"/>
                          </a:solidFill>
                          <a:effectLst/>
                          <a:latin typeface="+mn-lt"/>
                          <a:ea typeface="+mn-ea"/>
                          <a:cs typeface="+mn-cs"/>
                        </a:rPr>
                        <a:t>positive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ways</a:t>
                      </a:r>
                      <a:r>
                        <a:rPr lang="pl-PL" sz="1800" kern="1200" dirty="0">
                          <a:solidFill>
                            <a:schemeClr val="dk1"/>
                          </a:solidFill>
                          <a:effectLst/>
                          <a:latin typeface="+mn-lt"/>
                          <a:ea typeface="+mn-ea"/>
                          <a:cs typeface="+mn-cs"/>
                        </a:rPr>
                        <a:t> in </a:t>
                      </a:r>
                      <a:r>
                        <a:rPr lang="pl-PL" sz="1800" kern="1200" dirty="0" err="1">
                          <a:solidFill>
                            <a:schemeClr val="dk1"/>
                          </a:solidFill>
                          <a:effectLst/>
                          <a:latin typeface="+mn-lt"/>
                          <a:ea typeface="+mn-ea"/>
                          <a:cs typeface="+mn-cs"/>
                        </a:rPr>
                        <a:t>which</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they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can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communicate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them</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they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can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learn</a:t>
                      </a:r>
                      <a:r>
                        <a:rPr lang="pl-PL" sz="1800" kern="1200" dirty="0">
                          <a:solidFill>
                            <a:schemeClr val="dk1"/>
                          </a:solidFill>
                          <a:effectLst/>
                          <a:latin typeface="+mn-lt"/>
                          <a:ea typeface="+mn-ea"/>
                          <a:cs typeface="+mn-cs"/>
                        </a:rPr>
                        <a:t> to </a:t>
                      </a:r>
                      <a:r>
                        <a:rPr lang="pl-PL" sz="1800" kern="1200" dirty="0" err="1">
                          <a:solidFill>
                            <a:schemeClr val="dk1"/>
                          </a:solidFill>
                          <a:effectLst/>
                          <a:latin typeface="+mn-lt"/>
                          <a:ea typeface="+mn-ea"/>
                          <a:cs typeface="+mn-cs"/>
                        </a:rPr>
                        <a:t>engage</a:t>
                      </a:r>
                      <a:r>
                        <a:rPr lang="pl-PL" sz="1800" kern="1200" dirty="0">
                          <a:solidFill>
                            <a:schemeClr val="dk1"/>
                          </a:solidFill>
                          <a:effectLst/>
                          <a:latin typeface="+mn-lt"/>
                          <a:ea typeface="+mn-ea"/>
                          <a:cs typeface="+mn-cs"/>
                        </a:rPr>
                        <a:t> in </a:t>
                      </a:r>
                      <a:r>
                        <a:rPr lang="pl-PL" sz="1800" kern="1200" dirty="0" err="1">
                          <a:solidFill>
                            <a:schemeClr val="dk1"/>
                          </a:solidFill>
                          <a:effectLst/>
                          <a:latin typeface="+mn-lt"/>
                          <a:ea typeface="+mn-ea"/>
                          <a:cs typeface="+mn-cs"/>
                        </a:rPr>
                        <a:t>activities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that</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can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distract</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them</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or</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alleviate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uncomfortable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feelings</a:t>
                      </a:r>
                      <a:r>
                        <a:rPr lang="pl-PL" sz="1800" kern="1200" dirty="0">
                          <a:solidFill>
                            <a:schemeClr val="dk1"/>
                          </a:solidFill>
                          <a:effectLst/>
                          <a:latin typeface="+mn-lt"/>
                          <a:ea typeface="+mn-ea"/>
                          <a:cs typeface="+mn-cs"/>
                        </a:rPr>
                        <a:t>.</a:t>
                      </a:r>
                      <a:r>
                        <a:rPr lang="sk-SK" dirty="0">
                          <a:effectLst/>
                        </a:rPr>
                        <a:t> </a:t>
                      </a:r>
                      <a:endParaRPr lang="sk-SK" sz="1800" dirty="0"/>
                    </a:p>
                  </a:txBody>
                  <a:tcPr/>
                </a:tc>
                <a:extLst>
                  <a:ext uri="{0D108BD9-81ED-4DB2-BD59-A6C34878D82A}">
                    <a16:rowId xmlns:a16="http://schemas.microsoft.com/office/drawing/2014/main" val="10001"/>
                  </a:ext>
                </a:extLst>
              </a:tr>
              <a:tr h="963474">
                <a:tc>
                  <a:txBody>
                    <a:bodyPr/>
                    <a:lstStyle/>
                    <a:p>
                      <a:pPr algn="ctr"/>
                      <a:r>
                        <a:rPr lang="sk-SK" b="1" dirty="0"/>
                        <a:t>2. </a:t>
                      </a:r>
                      <a:r>
                        <a:rPr lang="pl-PL" sz="1800" b="1" i="1" kern="1200" dirty="0" err="1">
                          <a:solidFill>
                            <a:schemeClr val="dk1"/>
                          </a:solidFill>
                          <a:effectLst/>
                          <a:latin typeface="+mn-lt"/>
                          <a:ea typeface="+mn-ea"/>
                          <a:cs typeface="+mn-cs"/>
                        </a:rPr>
                        <a:t>Give</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explicit</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instructions</a:t>
                      </a:r>
                      <a:r>
                        <a:rPr lang="pl-PL" sz="1800" b="1" i="1" kern="1200" dirty="0">
                          <a:solidFill>
                            <a:schemeClr val="dk1"/>
                          </a:solidFill>
                          <a:effectLst/>
                          <a:latin typeface="+mn-lt"/>
                          <a:ea typeface="+mn-ea"/>
                          <a:cs typeface="+mn-cs"/>
                        </a:rPr>
                        <a:t> and </a:t>
                      </a:r>
                      <a:r>
                        <a:rPr lang="pl-PL" sz="1800" b="1" i="1" kern="1200" dirty="0" err="1">
                          <a:solidFill>
                            <a:schemeClr val="dk1"/>
                          </a:solidFill>
                          <a:effectLst/>
                          <a:latin typeface="+mn-lt"/>
                          <a:ea typeface="+mn-ea"/>
                          <a:cs typeface="+mn-cs"/>
                        </a:rPr>
                        <a:t>provide</a:t>
                      </a:r>
                      <a:r>
                        <a:rPr lang="pl-PL" sz="1800" b="1" i="1" kern="1200" dirty="0">
                          <a:solidFill>
                            <a:schemeClr val="dk1"/>
                          </a:solidFill>
                          <a:effectLst/>
                          <a:latin typeface="+mn-lt"/>
                          <a:ea typeface="+mn-ea"/>
                          <a:cs typeface="+mn-cs"/>
                        </a:rPr>
                        <a:t> notes</a:t>
                      </a:r>
                      <a:r>
                        <a:rPr lang="sk-SK" dirty="0">
                          <a:effectLst/>
                        </a:rPr>
                        <a:t> </a:t>
                      </a:r>
                      <a:endParaRPr lang="sk-SK"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800" kern="1200" dirty="0">
                          <a:solidFill>
                            <a:schemeClr val="dk1"/>
                          </a:solidFill>
                          <a:effectLst/>
                          <a:latin typeface="+mn-lt"/>
                          <a:ea typeface="+mn-ea"/>
                          <a:cs typeface="+mn-cs"/>
                        </a:rPr>
                        <a:t>-</a:t>
                      </a:r>
                      <a:r>
                        <a:rPr lang="sk-SK" sz="1800" kern="1200" dirty="0" err="1">
                          <a:solidFill>
                            <a:schemeClr val="dk1"/>
                          </a:solidFill>
                          <a:effectLst/>
                          <a:latin typeface="+mn-lt"/>
                          <a:ea typeface="+mn-ea"/>
                          <a:cs typeface="+mn-cs"/>
                        </a:rPr>
                        <a:t>depressed</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students</a:t>
                      </a:r>
                      <a:r>
                        <a:rPr lang="sk-SK" sz="1800" kern="1200" dirty="0">
                          <a:solidFill>
                            <a:schemeClr val="dk1"/>
                          </a:solidFill>
                          <a:effectLst/>
                          <a:latin typeface="+mn-lt"/>
                          <a:ea typeface="+mn-ea"/>
                          <a:cs typeface="+mn-cs"/>
                        </a:rPr>
                        <a:t> benefit </a:t>
                      </a:r>
                      <a:r>
                        <a:rPr lang="sk-SK" sz="1800" kern="1200" dirty="0" err="1">
                          <a:solidFill>
                            <a:schemeClr val="dk1"/>
                          </a:solidFill>
                          <a:effectLst/>
                          <a:latin typeface="+mn-lt"/>
                          <a:ea typeface="+mn-ea"/>
                          <a:cs typeface="+mn-cs"/>
                        </a:rPr>
                        <a:t>from</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teacher-developed</a:t>
                      </a:r>
                      <a:r>
                        <a:rPr lang="sk-SK" sz="1800" kern="1200" dirty="0">
                          <a:solidFill>
                            <a:schemeClr val="dk1"/>
                          </a:solidFill>
                          <a:effectLst/>
                          <a:latin typeface="+mn-lt"/>
                          <a:ea typeface="+mn-ea"/>
                          <a:cs typeface="+mn-cs"/>
                        </a:rPr>
                        <a:t> study </a:t>
                      </a:r>
                      <a:r>
                        <a:rPr lang="sk-SK" sz="1800" kern="1200" dirty="0" err="1">
                          <a:solidFill>
                            <a:schemeClr val="dk1"/>
                          </a:solidFill>
                          <a:effectLst/>
                          <a:latin typeface="+mn-lt"/>
                          <a:ea typeface="+mn-ea"/>
                          <a:cs typeface="+mn-cs"/>
                        </a:rPr>
                        <a:t>guides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for</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tests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that</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enable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them</a:t>
                      </a:r>
                      <a:r>
                        <a:rPr lang="sk-SK" sz="1800" kern="1200" dirty="0">
                          <a:solidFill>
                            <a:schemeClr val="dk1"/>
                          </a:solidFill>
                          <a:effectLst/>
                          <a:latin typeface="+mn-lt"/>
                          <a:ea typeface="+mn-ea"/>
                          <a:cs typeface="+mn-cs"/>
                        </a:rPr>
                        <a:t> to </a:t>
                      </a:r>
                      <a:r>
                        <a:rPr lang="sk-SK" sz="1800" kern="1200" dirty="0" err="1">
                          <a:solidFill>
                            <a:schemeClr val="dk1"/>
                          </a:solidFill>
                          <a:effectLst/>
                          <a:latin typeface="+mn-lt"/>
                          <a:ea typeface="+mn-ea"/>
                          <a:cs typeface="+mn-cs"/>
                        </a:rPr>
                        <a:t>focus</a:t>
                      </a:r>
                      <a:r>
                        <a:rPr lang="sk-SK" sz="1800" kern="1200" dirty="0">
                          <a:solidFill>
                            <a:schemeClr val="dk1"/>
                          </a:solidFill>
                          <a:effectLst/>
                          <a:latin typeface="+mn-lt"/>
                          <a:ea typeface="+mn-ea"/>
                          <a:cs typeface="+mn-cs"/>
                        </a:rPr>
                        <a:t> on </a:t>
                      </a:r>
                      <a:r>
                        <a:rPr lang="sk-SK" sz="1800" kern="1200" dirty="0" err="1">
                          <a:solidFill>
                            <a:schemeClr val="dk1"/>
                          </a:solidFill>
                          <a:effectLst/>
                          <a:latin typeface="+mn-lt"/>
                          <a:ea typeface="+mn-ea"/>
                          <a:cs typeface="+mn-cs"/>
                        </a:rPr>
                        <a:t>the</a:t>
                      </a:r>
                      <a:r>
                        <a:rPr lang="sk-SK" sz="1800" kern="1200" dirty="0">
                          <a:solidFill>
                            <a:schemeClr val="dk1"/>
                          </a:solidFill>
                          <a:effectLst/>
                          <a:latin typeface="+mn-lt"/>
                          <a:ea typeface="+mn-ea"/>
                          <a:cs typeface="+mn-cs"/>
                        </a:rPr>
                        <a:t> most </a:t>
                      </a:r>
                      <a:r>
                        <a:rPr lang="sk-SK" sz="1800" kern="1200" dirty="0" err="1">
                          <a:solidFill>
                            <a:schemeClr val="dk1"/>
                          </a:solidFill>
                          <a:effectLst/>
                          <a:latin typeface="+mn-lt"/>
                          <a:ea typeface="+mn-ea"/>
                          <a:cs typeface="+mn-cs"/>
                        </a:rPr>
                        <a:t>important</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material</a:t>
                      </a:r>
                      <a:r>
                        <a:rPr lang="sk-SK" sz="1800" kern="1200" dirty="0">
                          <a:solidFill>
                            <a:schemeClr val="dk1"/>
                          </a:solidFill>
                          <a:effectLst/>
                          <a:latin typeface="+mn-lt"/>
                          <a:ea typeface="+mn-ea"/>
                          <a:cs typeface="+mn-cs"/>
                        </a:rPr>
                        <a:t>.</a:t>
                      </a:r>
                      <a:r>
                        <a:rPr lang="sk-SK" dirty="0">
                          <a:effectLst/>
                        </a:rPr>
                        <a:t> </a:t>
                      </a:r>
                      <a:endParaRPr lang="sk-SK" sz="1800" dirty="0"/>
                    </a:p>
                  </a:txBody>
                  <a:tcPr/>
                </a:tc>
                <a:extLst>
                  <a:ext uri="{0D108BD9-81ED-4DB2-BD59-A6C34878D82A}">
                    <a16:rowId xmlns:a16="http://schemas.microsoft.com/office/drawing/2014/main" val="10002"/>
                  </a:ext>
                </a:extLst>
              </a:tr>
              <a:tr h="989498">
                <a:tc>
                  <a:txBody>
                    <a:bodyPr/>
                    <a:lstStyle/>
                    <a:p>
                      <a:pPr algn="ctr"/>
                      <a:r>
                        <a:rPr lang="sk-SK" b="1" dirty="0"/>
                        <a:t>3.</a:t>
                      </a:r>
                      <a:r>
                        <a:rPr lang="sk-SK" b="1" baseline="0" dirty="0"/>
                        <a:t> </a:t>
                      </a:r>
                      <a:r>
                        <a:rPr lang="pl-PL" sz="1800" b="1" i="1" kern="1200" dirty="0" err="1">
                          <a:solidFill>
                            <a:schemeClr val="dk1"/>
                          </a:solidFill>
                          <a:effectLst/>
                          <a:latin typeface="+mn-lt"/>
                          <a:ea typeface="+mn-ea"/>
                          <a:cs typeface="+mn-cs"/>
                        </a:rPr>
                        <a:t>Develop</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modifications</a:t>
                      </a:r>
                      <a:r>
                        <a:rPr lang="sk-SK" dirty="0">
                          <a:effectLst/>
                        </a:rPr>
                        <a:t> </a:t>
                      </a:r>
                      <a:endParaRPr lang="sk-SK" b="1" dirty="0"/>
                    </a:p>
                  </a:txBody>
                  <a:tcPr/>
                </a:tc>
                <a:tc>
                  <a:txBody>
                    <a:bodyPr/>
                    <a:lstStyle/>
                    <a:p>
                      <a:r>
                        <a:rPr lang="sk-SK" sz="1800" kern="1200" dirty="0">
                          <a:solidFill>
                            <a:schemeClr val="dk1"/>
                          </a:solidFill>
                          <a:effectLst/>
                          <a:latin typeface="+mn-lt"/>
                          <a:ea typeface="+mn-ea"/>
                          <a:cs typeface="+mn-cs"/>
                        </a:rPr>
                        <a:t>-</a:t>
                      </a:r>
                      <a:r>
                        <a:rPr lang="sk-SK" sz="1800" kern="1200" dirty="0" err="1">
                          <a:solidFill>
                            <a:schemeClr val="dk1"/>
                          </a:solidFill>
                          <a:effectLst/>
                          <a:latin typeface="+mn-lt"/>
                          <a:ea typeface="+mn-ea"/>
                          <a:cs typeface="+mn-cs"/>
                        </a:rPr>
                        <a:t>develop</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modifications</a:t>
                      </a:r>
                      <a:r>
                        <a:rPr lang="sk-SK" sz="1800" kern="1200" dirty="0">
                          <a:solidFill>
                            <a:schemeClr val="dk1"/>
                          </a:solidFill>
                          <a:effectLst/>
                          <a:latin typeface="+mn-lt"/>
                          <a:ea typeface="+mn-ea"/>
                          <a:cs typeface="+mn-cs"/>
                        </a:rPr>
                        <a:t> and </a:t>
                      </a:r>
                      <a:r>
                        <a:rPr lang="sk-SK" sz="1800" kern="1200" dirty="0" err="1">
                          <a:solidFill>
                            <a:schemeClr val="dk1"/>
                          </a:solidFill>
                          <a:effectLst/>
                          <a:latin typeface="+mn-lt"/>
                          <a:ea typeface="+mn-ea"/>
                          <a:cs typeface="+mn-cs"/>
                        </a:rPr>
                        <a:t>accommodations</a:t>
                      </a:r>
                      <a:r>
                        <a:rPr lang="sk-SK" sz="1800" kern="1200" dirty="0">
                          <a:solidFill>
                            <a:schemeClr val="dk1"/>
                          </a:solidFill>
                          <a:effectLst/>
                          <a:latin typeface="+mn-lt"/>
                          <a:ea typeface="+mn-ea"/>
                          <a:cs typeface="+mn-cs"/>
                        </a:rPr>
                        <a:t> to </a:t>
                      </a:r>
                      <a:r>
                        <a:rPr lang="sk-SK" sz="1800" kern="1200" dirty="0" err="1">
                          <a:solidFill>
                            <a:schemeClr val="dk1"/>
                          </a:solidFill>
                          <a:effectLst/>
                          <a:latin typeface="+mn-lt"/>
                          <a:ea typeface="+mn-ea"/>
                          <a:cs typeface="+mn-cs"/>
                        </a:rPr>
                        <a:t>respond</a:t>
                      </a:r>
                      <a:r>
                        <a:rPr lang="sk-SK" sz="1800" kern="1200" dirty="0">
                          <a:solidFill>
                            <a:schemeClr val="dk1"/>
                          </a:solidFill>
                          <a:effectLst/>
                          <a:latin typeface="+mn-lt"/>
                          <a:ea typeface="+mn-ea"/>
                          <a:cs typeface="+mn-cs"/>
                        </a:rPr>
                        <a:t> to </a:t>
                      </a:r>
                      <a:r>
                        <a:rPr lang="sk-SK" sz="1800" kern="1200" dirty="0" err="1">
                          <a:solidFill>
                            <a:schemeClr val="dk1"/>
                          </a:solidFill>
                          <a:effectLst/>
                          <a:latin typeface="+mn-lt"/>
                          <a:ea typeface="+mn-ea"/>
                          <a:cs typeface="+mn-cs"/>
                        </a:rPr>
                        <a:t>the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student's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fluctuations</a:t>
                      </a:r>
                      <a:r>
                        <a:rPr lang="sk-SK" sz="1800" kern="1200" dirty="0">
                          <a:solidFill>
                            <a:schemeClr val="dk1"/>
                          </a:solidFill>
                          <a:effectLst/>
                          <a:latin typeface="+mn-lt"/>
                          <a:ea typeface="+mn-ea"/>
                          <a:cs typeface="+mn-cs"/>
                        </a:rPr>
                        <a:t> in </a:t>
                      </a:r>
                      <a:r>
                        <a:rPr lang="sk-SK" sz="1800" kern="1200" dirty="0" err="1">
                          <a:solidFill>
                            <a:schemeClr val="dk1"/>
                          </a:solidFill>
                          <a:effectLst/>
                          <a:latin typeface="+mn-lt"/>
                          <a:ea typeface="+mn-ea"/>
                          <a:cs typeface="+mn-cs"/>
                        </a:rPr>
                        <a:t>mood</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ability</a:t>
                      </a:r>
                      <a:r>
                        <a:rPr lang="sk-SK" sz="1800" kern="1200" dirty="0">
                          <a:solidFill>
                            <a:schemeClr val="dk1"/>
                          </a:solidFill>
                          <a:effectLst/>
                          <a:latin typeface="+mn-lt"/>
                          <a:ea typeface="+mn-ea"/>
                          <a:cs typeface="+mn-cs"/>
                        </a:rPr>
                        <a:t> to </a:t>
                      </a:r>
                      <a:r>
                        <a:rPr lang="sk-SK" sz="1800" kern="1200" dirty="0" err="1">
                          <a:solidFill>
                            <a:schemeClr val="dk1"/>
                          </a:solidFill>
                          <a:effectLst/>
                          <a:latin typeface="+mn-lt"/>
                          <a:ea typeface="+mn-ea"/>
                          <a:cs typeface="+mn-cs"/>
                        </a:rPr>
                        <a:t>concentrate</a:t>
                      </a:r>
                      <a:r>
                        <a:rPr lang="sk-SK" sz="1800" kern="1200" dirty="0">
                          <a:solidFill>
                            <a:schemeClr val="dk1"/>
                          </a:solidFill>
                          <a:effectLst/>
                          <a:latin typeface="+mn-lt"/>
                          <a:ea typeface="+mn-ea"/>
                          <a:cs typeface="+mn-cs"/>
                        </a:rPr>
                        <a:t>, or </a:t>
                      </a:r>
                      <a:r>
                        <a:rPr lang="sk-SK" sz="1800" kern="1200" dirty="0" err="1">
                          <a:solidFill>
                            <a:schemeClr val="dk1"/>
                          </a:solidFill>
                          <a:effectLst/>
                          <a:latin typeface="+mn-lt"/>
                          <a:ea typeface="+mn-ea"/>
                          <a:cs typeface="+mn-cs"/>
                        </a:rPr>
                        <a:t>side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effects</a:t>
                      </a:r>
                      <a:r>
                        <a:rPr lang="sk-SK" sz="1800" kern="1200" dirty="0">
                          <a:solidFill>
                            <a:schemeClr val="dk1"/>
                          </a:solidFill>
                          <a:effectLst/>
                          <a:latin typeface="+mn-lt"/>
                          <a:ea typeface="+mn-ea"/>
                          <a:cs typeface="+mn-cs"/>
                        </a:rPr>
                        <a:t> of </a:t>
                      </a:r>
                      <a:r>
                        <a:rPr lang="sk-SK" sz="1800" kern="1200" dirty="0" err="1">
                          <a:solidFill>
                            <a:schemeClr val="dk1"/>
                          </a:solidFill>
                          <a:effectLst/>
                          <a:latin typeface="+mn-lt"/>
                          <a:ea typeface="+mn-ea"/>
                          <a:cs typeface="+mn-cs"/>
                        </a:rPr>
                        <a:t>medication</a:t>
                      </a:r>
                      <a:r>
                        <a:rPr lang="sk-SK" sz="1800" kern="1200" dirty="0">
                          <a:solidFill>
                            <a:schemeClr val="dk1"/>
                          </a:solidFill>
                          <a:effectLst/>
                          <a:latin typeface="+mn-lt"/>
                          <a:ea typeface="+mn-ea"/>
                          <a:cs typeface="+mn-cs"/>
                        </a:rPr>
                        <a:t>. </a:t>
                      </a:r>
                      <a:endParaRPr lang="sk-SK" sz="1800" dirty="0"/>
                    </a:p>
                  </a:txBody>
                  <a:tcPr/>
                </a:tc>
                <a:extLst>
                  <a:ext uri="{0D108BD9-81ED-4DB2-BD59-A6C34878D82A}">
                    <a16:rowId xmlns:a16="http://schemas.microsoft.com/office/drawing/2014/main" val="10003"/>
                  </a:ext>
                </a:extLst>
              </a:tr>
              <a:tr h="12525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k-SK" b="1" dirty="0"/>
                        <a:t>4. </a:t>
                      </a:r>
                      <a:r>
                        <a:rPr lang="pl-PL" sz="1800" b="1" i="1" kern="1200" dirty="0" err="1">
                          <a:solidFill>
                            <a:schemeClr val="dk1"/>
                          </a:solidFill>
                          <a:effectLst/>
                          <a:latin typeface="+mn-lt"/>
                          <a:ea typeface="+mn-ea"/>
                          <a:cs typeface="+mn-cs"/>
                        </a:rPr>
                        <a:t>Allow</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breaks</a:t>
                      </a:r>
                      <a:r>
                        <a:rPr lang="sk-SK" dirty="0">
                          <a:effectLst/>
                        </a:rPr>
                        <a:t> </a:t>
                      </a:r>
                      <a:endParaRPr lang="sk-SK" b="1" dirty="0"/>
                    </a:p>
                  </a:txBody>
                  <a:tcPr/>
                </a:tc>
                <a:tc>
                  <a:txBody>
                    <a:bodyPr/>
                    <a:lstStyle/>
                    <a:p>
                      <a:r>
                        <a:rPr lang="pl-PL" sz="1800" kern="1200" dirty="0">
                          <a:solidFill>
                            <a:schemeClr val="dk1"/>
                          </a:solidFill>
                          <a:effectLst/>
                          <a:latin typeface="+mn-lt"/>
                          <a:ea typeface="+mn-ea"/>
                          <a:cs typeface="+mn-cs"/>
                        </a:rPr>
                        <a:t>-</a:t>
                      </a:r>
                      <a:r>
                        <a:rPr lang="pl-PL" sz="1800" kern="1200" dirty="0" err="1">
                          <a:solidFill>
                            <a:schemeClr val="dk1"/>
                          </a:solidFill>
                          <a:effectLst/>
                          <a:latin typeface="+mn-lt"/>
                          <a:ea typeface="+mn-ea"/>
                          <a:cs typeface="+mn-cs"/>
                        </a:rPr>
                        <a:t>allow</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them</a:t>
                      </a:r>
                      <a:r>
                        <a:rPr lang="pl-PL" sz="1800" kern="1200" dirty="0">
                          <a:solidFill>
                            <a:schemeClr val="dk1"/>
                          </a:solidFill>
                          <a:effectLst/>
                          <a:latin typeface="+mn-lt"/>
                          <a:ea typeface="+mn-ea"/>
                          <a:cs typeface="+mn-cs"/>
                        </a:rPr>
                        <a:t> to </a:t>
                      </a:r>
                      <a:r>
                        <a:rPr lang="pl-PL" sz="1800" kern="1200" dirty="0" err="1">
                          <a:solidFill>
                            <a:schemeClr val="dk1"/>
                          </a:solidFill>
                          <a:effectLst/>
                          <a:latin typeface="+mn-lt"/>
                          <a:ea typeface="+mn-ea"/>
                          <a:cs typeface="+mn-cs"/>
                        </a:rPr>
                        <a:t>leave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quietly</a:t>
                      </a:r>
                      <a:r>
                        <a:rPr lang="pl-PL" sz="1800" kern="1200" dirty="0">
                          <a:solidFill>
                            <a:schemeClr val="dk1"/>
                          </a:solidFill>
                          <a:effectLst/>
                          <a:latin typeface="+mn-lt"/>
                          <a:ea typeface="+mn-ea"/>
                          <a:cs typeface="+mn-cs"/>
                        </a:rPr>
                        <a:t> for a </a:t>
                      </a:r>
                      <a:r>
                        <a:rPr lang="pl-PL" sz="1800" kern="1200" dirty="0" err="1">
                          <a:solidFill>
                            <a:schemeClr val="dk1"/>
                          </a:solidFill>
                          <a:effectLst/>
                          <a:latin typeface="+mn-lt"/>
                          <a:ea typeface="+mn-ea"/>
                          <a:cs typeface="+mn-cs"/>
                        </a:rPr>
                        <a:t>break</a:t>
                      </a:r>
                      <a:r>
                        <a:rPr lang="pl-PL" sz="1800" kern="1200" dirty="0">
                          <a:solidFill>
                            <a:schemeClr val="dk1"/>
                          </a:solidFill>
                          <a:effectLst/>
                          <a:latin typeface="+mn-lt"/>
                          <a:ea typeface="+mn-ea"/>
                          <a:cs typeface="+mn-cs"/>
                        </a:rPr>
                        <a:t> in </a:t>
                      </a:r>
                      <a:r>
                        <a:rPr lang="pl-PL" sz="1800" kern="1200" dirty="0" err="1">
                          <a:solidFill>
                            <a:schemeClr val="dk1"/>
                          </a:solidFill>
                          <a:effectLst/>
                          <a:latin typeface="+mn-lt"/>
                          <a:ea typeface="+mn-ea"/>
                          <a:cs typeface="+mn-cs"/>
                        </a:rPr>
                        <a:t>quiet</a:t>
                      </a:r>
                      <a:r>
                        <a:rPr lang="pl-PL" sz="1800" kern="1200" dirty="0">
                          <a:solidFill>
                            <a:schemeClr val="dk1"/>
                          </a:solidFill>
                          <a:effectLst/>
                          <a:latin typeface="+mn-lt"/>
                          <a:ea typeface="+mn-ea"/>
                          <a:cs typeface="+mn-cs"/>
                        </a:rPr>
                        <a:t> part of the </a:t>
                      </a:r>
                      <a:r>
                        <a:rPr lang="pl-PL" sz="1800" kern="1200" dirty="0" err="1">
                          <a:solidFill>
                            <a:schemeClr val="dk1"/>
                          </a:solidFill>
                          <a:effectLst/>
                          <a:latin typeface="+mn-lt"/>
                          <a:ea typeface="+mn-ea"/>
                          <a:cs typeface="+mn-cs"/>
                        </a:rPr>
                        <a:t>claassroom</a:t>
                      </a:r>
                      <a:r>
                        <a:rPr lang="pl-PL" sz="1800" kern="1200" dirty="0">
                          <a:solidFill>
                            <a:schemeClr val="dk1"/>
                          </a:solidFill>
                          <a:effectLst/>
                          <a:latin typeface="+mn-lt"/>
                          <a:ea typeface="+mn-ea"/>
                          <a:cs typeface="+mn-cs"/>
                        </a:rPr>
                        <a:t>/</a:t>
                      </a:r>
                      <a:r>
                        <a:rPr lang="pl-PL" sz="1800" kern="1200" dirty="0" err="1">
                          <a:solidFill>
                            <a:schemeClr val="dk1"/>
                          </a:solidFill>
                          <a:effectLst/>
                          <a:latin typeface="+mn-lt"/>
                          <a:ea typeface="+mn-ea"/>
                          <a:cs typeface="+mn-cs"/>
                        </a:rPr>
                        <a:t>outside</a:t>
                      </a:r>
                      <a:r>
                        <a:rPr lang="pl-PL" sz="1800" kern="1200" dirty="0">
                          <a:solidFill>
                            <a:schemeClr val="dk1"/>
                          </a:solidFill>
                          <a:effectLst/>
                          <a:latin typeface="+mn-lt"/>
                          <a:ea typeface="+mn-ea"/>
                          <a:cs typeface="+mn-cs"/>
                        </a:rPr>
                        <a:t> the </a:t>
                      </a:r>
                      <a:r>
                        <a:rPr lang="pl-PL" sz="1800" kern="1200" dirty="0" err="1">
                          <a:solidFill>
                            <a:schemeClr val="dk1"/>
                          </a:solidFill>
                          <a:effectLst/>
                          <a:latin typeface="+mn-lt"/>
                          <a:ea typeface="+mn-ea"/>
                          <a:cs typeface="+mn-cs"/>
                        </a:rPr>
                        <a:t>classroom</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if</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they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need</a:t>
                      </a:r>
                      <a:r>
                        <a:rPr lang="pl-PL" sz="1800" kern="1200" dirty="0">
                          <a:solidFill>
                            <a:schemeClr val="dk1"/>
                          </a:solidFill>
                          <a:effectLst/>
                          <a:latin typeface="+mn-lt"/>
                          <a:ea typeface="+mn-ea"/>
                          <a:cs typeface="+mn-cs"/>
                        </a:rPr>
                        <a:t> to. </a:t>
                      </a:r>
                      <a:r>
                        <a:rPr lang="pl-PL" sz="1800" kern="1200" dirty="0" err="1">
                          <a:solidFill>
                            <a:schemeClr val="dk1"/>
                          </a:solidFill>
                          <a:effectLst/>
                          <a:latin typeface="+mn-lt"/>
                          <a:ea typeface="+mn-ea"/>
                          <a:cs typeface="+mn-cs"/>
                        </a:rPr>
                        <a:t>Make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sure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they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use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this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advantage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just</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when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they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really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don’t</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feel</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good</a:t>
                      </a:r>
                      <a:r>
                        <a:rPr lang="pl-PL" sz="1800" kern="1200" dirty="0">
                          <a:solidFill>
                            <a:schemeClr val="dk1"/>
                          </a:solidFill>
                          <a:effectLst/>
                          <a:latin typeface="+mn-lt"/>
                          <a:ea typeface="+mn-ea"/>
                          <a:cs typeface="+mn-cs"/>
                        </a:rPr>
                        <a:t>.</a:t>
                      </a:r>
                      <a:r>
                        <a:rPr lang="pl-PL" sz="1800" kern="1200" baseline="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Keep</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an</a:t>
                      </a:r>
                      <a:r>
                        <a:rPr lang="pl-PL" sz="1800" kern="1200" dirty="0">
                          <a:solidFill>
                            <a:schemeClr val="dk1"/>
                          </a:solidFill>
                          <a:effectLst/>
                          <a:latin typeface="+mn-lt"/>
                          <a:ea typeface="+mn-ea"/>
                          <a:cs typeface="+mn-cs"/>
                        </a:rPr>
                        <a:t> eye on </a:t>
                      </a:r>
                      <a:r>
                        <a:rPr lang="pl-PL" sz="1800" kern="1200" dirty="0" err="1">
                          <a:solidFill>
                            <a:schemeClr val="dk1"/>
                          </a:solidFill>
                          <a:effectLst/>
                          <a:latin typeface="+mn-lt"/>
                          <a:ea typeface="+mn-ea"/>
                          <a:cs typeface="+mn-cs"/>
                        </a:rPr>
                        <a:t>them</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always</a:t>
                      </a:r>
                      <a:r>
                        <a:rPr lang="sk-SK" dirty="0">
                          <a:effectLst/>
                        </a:rPr>
                        <a:t> </a:t>
                      </a:r>
                      <a:endParaRPr lang="sk-SK" sz="18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11751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59620" y="188640"/>
            <a:ext cx="5791200" cy="759614"/>
          </a:xfrm>
        </p:spPr>
        <p:txBody>
          <a:bodyPr/>
          <a:lstStyle/>
          <a:p>
            <a:r>
              <a:rPr lang="sk-SK" b="0" dirty="0" err="1"/>
              <a:t>Interventions</a:t>
            </a:r>
            <a:endParaRPr lang="sk-SK" b="0" dirty="0"/>
          </a:p>
        </p:txBody>
      </p:sp>
      <p:graphicFrame>
        <p:nvGraphicFramePr>
          <p:cNvPr id="5" name="Zástupný objekt pre obsah 3"/>
          <p:cNvGraphicFramePr>
            <a:graphicFrameLocks/>
          </p:cNvGraphicFramePr>
          <p:nvPr/>
        </p:nvGraphicFramePr>
        <p:xfrm>
          <a:off x="1703512" y="1124744"/>
          <a:ext cx="8686800" cy="5329837"/>
        </p:xfrm>
        <a:graphic>
          <a:graphicData uri="http://schemas.openxmlformats.org/drawingml/2006/table">
            <a:tbl>
              <a:tblPr firstRow="1" bandRow="1">
                <a:tableStyleId>{FABFCF23-3B69-468F-B69F-88F6DE6A72F2}</a:tableStyleId>
              </a:tblPr>
              <a:tblGrid>
                <a:gridCol w="3106688">
                  <a:extLst>
                    <a:ext uri="{9D8B030D-6E8A-4147-A177-3AD203B41FA5}">
                      <a16:colId xmlns:a16="http://schemas.microsoft.com/office/drawing/2014/main" val="20000"/>
                    </a:ext>
                  </a:extLst>
                </a:gridCol>
                <a:gridCol w="5580112">
                  <a:extLst>
                    <a:ext uri="{9D8B030D-6E8A-4147-A177-3AD203B41FA5}">
                      <a16:colId xmlns:a16="http://schemas.microsoft.com/office/drawing/2014/main" val="20001"/>
                    </a:ext>
                  </a:extLst>
                </a:gridCol>
              </a:tblGrid>
              <a:tr h="528602">
                <a:tc>
                  <a:txBody>
                    <a:bodyPr/>
                    <a:lstStyle/>
                    <a:p>
                      <a:pPr algn="ctr"/>
                      <a:r>
                        <a:rPr lang="sk-SK" dirty="0" err="1"/>
                        <a:t>What</a:t>
                      </a:r>
                      <a:r>
                        <a:rPr lang="sk-SK" dirty="0"/>
                        <a:t> </a:t>
                      </a:r>
                      <a:r>
                        <a:rPr lang="sk-SK" dirty="0" err="1"/>
                        <a:t>you</a:t>
                      </a:r>
                      <a:r>
                        <a:rPr lang="sk-SK" dirty="0"/>
                        <a:t> </a:t>
                      </a:r>
                      <a:r>
                        <a:rPr lang="sk-SK" dirty="0" err="1"/>
                        <a:t>should</a:t>
                      </a:r>
                      <a:r>
                        <a:rPr lang="sk-SK" baseline="0" dirty="0"/>
                        <a:t> do? </a:t>
                      </a:r>
                      <a:endParaRPr lang="sk-SK" dirty="0"/>
                    </a:p>
                  </a:txBody>
                  <a:tcPr/>
                </a:tc>
                <a:tc>
                  <a:txBody>
                    <a:bodyPr/>
                    <a:lstStyle/>
                    <a:p>
                      <a:pPr algn="ctr"/>
                      <a:r>
                        <a:rPr lang="sk-SK" dirty="0" err="1"/>
                        <a:t>How</a:t>
                      </a:r>
                      <a:r>
                        <a:rPr lang="sk-SK" dirty="0"/>
                        <a:t> to do </a:t>
                      </a:r>
                      <a:r>
                        <a:rPr lang="sk-SK" dirty="0" err="1"/>
                        <a:t>it</a:t>
                      </a:r>
                      <a:r>
                        <a:rPr lang="sk-SK" dirty="0"/>
                        <a:t>? </a:t>
                      </a:r>
                    </a:p>
                  </a:txBody>
                  <a:tcPr/>
                </a:tc>
                <a:extLst>
                  <a:ext uri="{0D108BD9-81ED-4DB2-BD59-A6C34878D82A}">
                    <a16:rowId xmlns:a16="http://schemas.microsoft.com/office/drawing/2014/main" val="10000"/>
                  </a:ext>
                </a:extLst>
              </a:tr>
              <a:tr h="911558">
                <a:tc>
                  <a:txBody>
                    <a:bodyPr/>
                    <a:lstStyle/>
                    <a:p>
                      <a:pPr algn="ctr"/>
                      <a:r>
                        <a:rPr lang="sk-SK" b="1" dirty="0"/>
                        <a:t>5.</a:t>
                      </a:r>
                      <a:r>
                        <a:rPr lang="sk-SK" b="1" baseline="0" dirty="0"/>
                        <a:t> </a:t>
                      </a:r>
                      <a:r>
                        <a:rPr lang="sk-SK" b="1" baseline="0" dirty="0" err="1"/>
                        <a:t>Changing</a:t>
                      </a:r>
                      <a:r>
                        <a:rPr lang="sk-SK" b="1" baseline="0" dirty="0"/>
                        <a:t> of </a:t>
                      </a:r>
                      <a:r>
                        <a:rPr lang="sk-SK" b="1" baseline="0" dirty="0" err="1"/>
                        <a:t>seating</a:t>
                      </a:r>
                      <a:r>
                        <a:rPr lang="sk-SK" b="1" baseline="0" dirty="0"/>
                        <a:t> </a:t>
                      </a:r>
                      <a:r>
                        <a:rPr lang="sk-SK" b="1" baseline="0" dirty="0" err="1"/>
                        <a:t>arrangement</a:t>
                      </a:r>
                      <a:r>
                        <a:rPr lang="sk-SK" b="1" baseline="0" dirty="0"/>
                        <a:t> of </a:t>
                      </a:r>
                      <a:r>
                        <a:rPr lang="sk-SK" b="1" baseline="0" dirty="0" err="1"/>
                        <a:t>the</a:t>
                      </a:r>
                      <a:r>
                        <a:rPr lang="sk-SK" b="1" baseline="0" dirty="0"/>
                        <a:t> </a:t>
                      </a:r>
                      <a:r>
                        <a:rPr lang="sk-SK" b="1" baseline="0" dirty="0" err="1"/>
                        <a:t>student</a:t>
                      </a:r>
                      <a:endParaRPr lang="sk-SK" b="1" dirty="0"/>
                    </a:p>
                  </a:txBody>
                  <a:tcPr/>
                </a:tc>
                <a:tc>
                  <a:txBody>
                    <a:bodyPr/>
                    <a:lstStyle/>
                    <a:p>
                      <a:r>
                        <a:rPr lang="pl-PL" sz="1800" kern="1200" dirty="0">
                          <a:solidFill>
                            <a:schemeClr val="dk1"/>
                          </a:solidFill>
                          <a:effectLst/>
                          <a:latin typeface="+mn-lt"/>
                          <a:ea typeface="+mn-ea"/>
                          <a:cs typeface="+mn-cs"/>
                        </a:rPr>
                        <a:t>-</a:t>
                      </a:r>
                      <a:r>
                        <a:rPr lang="pl-PL" sz="1800" kern="1200" dirty="0" err="1">
                          <a:solidFill>
                            <a:schemeClr val="dk1"/>
                          </a:solidFill>
                          <a:effectLst/>
                          <a:latin typeface="+mn-lt"/>
                          <a:ea typeface="+mn-ea"/>
                          <a:cs typeface="+mn-cs"/>
                        </a:rPr>
                        <a:t>Because</a:t>
                      </a:r>
                      <a:r>
                        <a:rPr lang="pl-PL" sz="1800" kern="1200" dirty="0">
                          <a:solidFill>
                            <a:schemeClr val="dk1"/>
                          </a:solidFill>
                          <a:effectLst/>
                          <a:latin typeface="+mn-lt"/>
                          <a:ea typeface="+mn-ea"/>
                          <a:cs typeface="+mn-cs"/>
                        </a:rPr>
                        <a:t> of </a:t>
                      </a:r>
                      <a:r>
                        <a:rPr lang="pl-PL" sz="1800" kern="1200" dirty="0" err="1">
                          <a:solidFill>
                            <a:schemeClr val="dk1"/>
                          </a:solidFill>
                          <a:effectLst/>
                          <a:latin typeface="+mn-lt"/>
                          <a:ea typeface="+mn-ea"/>
                          <a:cs typeface="+mn-cs"/>
                        </a:rPr>
                        <a:t>these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breaks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make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sure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they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are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seated</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close</a:t>
                      </a:r>
                      <a:r>
                        <a:rPr lang="pl-PL" sz="1800" kern="1200" dirty="0">
                          <a:solidFill>
                            <a:schemeClr val="dk1"/>
                          </a:solidFill>
                          <a:effectLst/>
                          <a:latin typeface="+mn-lt"/>
                          <a:ea typeface="+mn-ea"/>
                          <a:cs typeface="+mn-cs"/>
                        </a:rPr>
                        <a:t> to the </a:t>
                      </a:r>
                      <a:r>
                        <a:rPr lang="pl-PL" sz="1800" kern="1200" dirty="0" err="1">
                          <a:solidFill>
                            <a:schemeClr val="dk1"/>
                          </a:solidFill>
                          <a:effectLst/>
                          <a:latin typeface="+mn-lt"/>
                          <a:ea typeface="+mn-ea"/>
                          <a:cs typeface="+mn-cs"/>
                        </a:rPr>
                        <a:t>door</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so</a:t>
                      </a:r>
                      <a:r>
                        <a:rPr lang="pl-PL" sz="1800" kern="1200" dirty="0">
                          <a:solidFill>
                            <a:schemeClr val="dk1"/>
                          </a:solidFill>
                          <a:effectLst/>
                          <a:latin typeface="+mn-lt"/>
                          <a:ea typeface="+mn-ea"/>
                          <a:cs typeface="+mn-cs"/>
                        </a:rPr>
                        <a:t> the do not </a:t>
                      </a:r>
                      <a:r>
                        <a:rPr lang="pl-PL" sz="1800" kern="1200" dirty="0" err="1">
                          <a:solidFill>
                            <a:schemeClr val="dk1"/>
                          </a:solidFill>
                          <a:effectLst/>
                          <a:latin typeface="+mn-lt"/>
                          <a:ea typeface="+mn-ea"/>
                          <a:cs typeface="+mn-cs"/>
                        </a:rPr>
                        <a:t>interupt</a:t>
                      </a:r>
                      <a:r>
                        <a:rPr lang="pl-PL" sz="1800" kern="1200" dirty="0">
                          <a:solidFill>
                            <a:schemeClr val="dk1"/>
                          </a:solidFill>
                          <a:effectLst/>
                          <a:latin typeface="+mn-lt"/>
                          <a:ea typeface="+mn-ea"/>
                          <a:cs typeface="+mn-cs"/>
                        </a:rPr>
                        <a:t> the </a:t>
                      </a:r>
                      <a:r>
                        <a:rPr lang="pl-PL" sz="1800" kern="1200" dirty="0" err="1">
                          <a:solidFill>
                            <a:schemeClr val="dk1"/>
                          </a:solidFill>
                          <a:effectLst/>
                          <a:latin typeface="+mn-lt"/>
                          <a:ea typeface="+mn-ea"/>
                          <a:cs typeface="+mn-cs"/>
                        </a:rPr>
                        <a:t>rest</a:t>
                      </a:r>
                      <a:r>
                        <a:rPr lang="pl-PL" sz="1800" kern="1200" dirty="0">
                          <a:solidFill>
                            <a:schemeClr val="dk1"/>
                          </a:solidFill>
                          <a:effectLst/>
                          <a:latin typeface="+mn-lt"/>
                          <a:ea typeface="+mn-ea"/>
                          <a:cs typeface="+mn-cs"/>
                        </a:rPr>
                        <a:t> of the </a:t>
                      </a:r>
                      <a:r>
                        <a:rPr lang="pl-PL" sz="1800" kern="1200" dirty="0" err="1">
                          <a:solidFill>
                            <a:schemeClr val="dk1"/>
                          </a:solidFill>
                          <a:effectLst/>
                          <a:latin typeface="+mn-lt"/>
                          <a:ea typeface="+mn-ea"/>
                          <a:cs typeface="+mn-cs"/>
                        </a:rPr>
                        <a:t>class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while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leaving</a:t>
                      </a:r>
                      <a:r>
                        <a:rPr lang="sk-SK" sz="1800" kern="1200" dirty="0">
                          <a:solidFill>
                            <a:schemeClr val="dk1"/>
                          </a:solidFill>
                          <a:effectLst/>
                          <a:latin typeface="+mn-lt"/>
                          <a:ea typeface="+mn-ea"/>
                          <a:cs typeface="+mn-cs"/>
                        </a:rPr>
                        <a:t>.</a:t>
                      </a:r>
                      <a:r>
                        <a:rPr lang="sk-SK" sz="1800" kern="1200" baseline="0" dirty="0">
                          <a:solidFill>
                            <a:schemeClr val="dk1"/>
                          </a:solidFill>
                          <a:effectLst/>
                          <a:latin typeface="+mn-lt"/>
                          <a:ea typeface="+mn-ea"/>
                          <a:cs typeface="+mn-cs"/>
                        </a:rPr>
                        <a:t> </a:t>
                      </a:r>
                      <a:endParaRPr lang="sk-SK" sz="1800" dirty="0"/>
                    </a:p>
                  </a:txBody>
                  <a:tcPr/>
                </a:tc>
                <a:extLst>
                  <a:ext uri="{0D108BD9-81ED-4DB2-BD59-A6C34878D82A}">
                    <a16:rowId xmlns:a16="http://schemas.microsoft.com/office/drawing/2014/main" val="10001"/>
                  </a:ext>
                </a:extLst>
              </a:tr>
              <a:tr h="825941">
                <a:tc>
                  <a:txBody>
                    <a:bodyPr/>
                    <a:lstStyle/>
                    <a:p>
                      <a:pPr algn="ctr"/>
                      <a:r>
                        <a:rPr lang="sk-SK" b="1" dirty="0"/>
                        <a:t>6. </a:t>
                      </a:r>
                      <a:r>
                        <a:rPr lang="pl-PL" sz="1800" b="1" i="1" kern="1200" dirty="0">
                          <a:solidFill>
                            <a:schemeClr val="dk1"/>
                          </a:solidFill>
                          <a:effectLst/>
                          <a:latin typeface="+mn-lt"/>
                          <a:ea typeface="+mn-ea"/>
                          <a:cs typeface="+mn-cs"/>
                        </a:rPr>
                        <a:t>Break </a:t>
                      </a:r>
                      <a:r>
                        <a:rPr lang="pl-PL" sz="1800" b="1" i="1" kern="1200" dirty="0" err="1">
                          <a:solidFill>
                            <a:schemeClr val="dk1"/>
                          </a:solidFill>
                          <a:effectLst/>
                          <a:latin typeface="+mn-lt"/>
                          <a:ea typeface="+mn-ea"/>
                          <a:cs typeface="+mn-cs"/>
                        </a:rPr>
                        <a:t>schoolwork</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into</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discrete</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tasks</a:t>
                      </a:r>
                      <a:r>
                        <a:rPr lang="sk-SK" dirty="0">
                          <a:effectLst/>
                        </a:rPr>
                        <a:t> </a:t>
                      </a:r>
                      <a:endParaRPr lang="sk-SK" b="1" dirty="0"/>
                    </a:p>
                  </a:txBody>
                  <a:tcPr/>
                </a:tc>
                <a:tc>
                  <a:txBody>
                    <a:bodyPr/>
                    <a:lstStyle/>
                    <a:p>
                      <a:pPr algn="just">
                        <a:lnSpc>
                          <a:spcPct val="115000"/>
                        </a:lnSpc>
                        <a:spcAft>
                          <a:spcPts val="0"/>
                        </a:spcAft>
                      </a:pPr>
                      <a:r>
                        <a:rPr lang="sk-SK" sz="1800" dirty="0">
                          <a:effectLst/>
                          <a:latin typeface="+mn-lt"/>
                          <a:ea typeface="Times New Roman" charset="0"/>
                          <a:cs typeface="Times New Roman" charset="0"/>
                        </a:rPr>
                        <a:t>-</a:t>
                      </a:r>
                      <a:r>
                        <a:rPr lang="sk-SK" sz="1800" dirty="0" err="1">
                          <a:effectLst/>
                          <a:latin typeface="+mn-lt"/>
                          <a:ea typeface="Times New Roman" charset="0"/>
                          <a:cs typeface="Times New Roman" charset="0"/>
                        </a:rPr>
                        <a:t>chunk</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assignments</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into</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smaller</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pieces</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help</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develop</a:t>
                      </a:r>
                      <a:r>
                        <a:rPr lang="sk-SK" sz="1800" dirty="0">
                          <a:effectLst/>
                          <a:latin typeface="+mn-lt"/>
                          <a:ea typeface="Times New Roman" charset="0"/>
                          <a:cs typeface="Times New Roman" charset="0"/>
                        </a:rPr>
                        <a:t> and </a:t>
                      </a:r>
                      <a:r>
                        <a:rPr lang="sk-SK" sz="1800" dirty="0" err="1">
                          <a:effectLst/>
                          <a:latin typeface="+mn-lt"/>
                          <a:ea typeface="Times New Roman" charset="0"/>
                          <a:cs typeface="Times New Roman" charset="0"/>
                        </a:rPr>
                        <a:t>manage</a:t>
                      </a:r>
                      <a:r>
                        <a:rPr lang="sk-SK" sz="1800" dirty="0">
                          <a:effectLst/>
                          <a:latin typeface="+mn-lt"/>
                          <a:ea typeface="Times New Roman" charset="0"/>
                          <a:cs typeface="Times New Roman" charset="0"/>
                        </a:rPr>
                        <a:t> a </a:t>
                      </a:r>
                      <a:r>
                        <a:rPr lang="sk-SK" sz="1800" dirty="0" err="1">
                          <a:effectLst/>
                          <a:latin typeface="+mn-lt"/>
                          <a:ea typeface="Times New Roman" charset="0"/>
                          <a:cs typeface="Times New Roman" charset="0"/>
                        </a:rPr>
                        <a:t>time</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line</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for</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when</a:t>
                      </a:r>
                      <a:r>
                        <a:rPr lang="sk-SK" sz="1800" dirty="0">
                          <a:effectLst/>
                          <a:latin typeface="+mn-lt"/>
                          <a:ea typeface="Times New Roman" charset="0"/>
                          <a:cs typeface="Times New Roman" charset="0"/>
                        </a:rPr>
                        <a:t> to </a:t>
                      </a:r>
                      <a:r>
                        <a:rPr lang="sk-SK" sz="1800" dirty="0" err="1">
                          <a:effectLst/>
                          <a:latin typeface="+mn-lt"/>
                          <a:ea typeface="Times New Roman" charset="0"/>
                          <a:cs typeface="Times New Roman" charset="0"/>
                        </a:rPr>
                        <a:t>complete</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each</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task</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Create</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chcecklist</a:t>
                      </a:r>
                      <a:r>
                        <a:rPr lang="sk-SK" sz="1800" dirty="0">
                          <a:effectLst/>
                          <a:latin typeface="+mn-lt"/>
                          <a:ea typeface="Times New Roman" charset="0"/>
                          <a:cs typeface="Times New Roman" charset="0"/>
                        </a:rPr>
                        <a:t> to </a:t>
                      </a:r>
                      <a:r>
                        <a:rPr lang="sk-SK" sz="1800" dirty="0" err="1">
                          <a:effectLst/>
                          <a:latin typeface="+mn-lt"/>
                          <a:ea typeface="Times New Roman" charset="0"/>
                          <a:cs typeface="Times New Roman" charset="0"/>
                        </a:rPr>
                        <a:t>highlight</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the</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task</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they</a:t>
                      </a:r>
                      <a:r>
                        <a:rPr lang="sk-SK" sz="1800" dirty="0">
                          <a:effectLst/>
                          <a:latin typeface="+mn-lt"/>
                          <a:ea typeface="Times New Roman" charset="0"/>
                          <a:cs typeface="Times New Roman" charset="0"/>
                        </a:rPr>
                        <a:t> </a:t>
                      </a:r>
                      <a:r>
                        <a:rPr lang="sk-SK" sz="1800" dirty="0" err="1">
                          <a:effectLst/>
                          <a:latin typeface="+mn-lt"/>
                          <a:ea typeface="Times New Roman" charset="0"/>
                          <a:cs typeface="Times New Roman" charset="0"/>
                        </a:rPr>
                        <a:t>completed</a:t>
                      </a:r>
                      <a:endParaRPr lang="sk-SK" sz="1800" dirty="0">
                        <a:effectLst/>
                        <a:latin typeface="+mn-lt"/>
                        <a:ea typeface="Times New Roman" charset="0"/>
                        <a:cs typeface="Times New Roman" charset="0"/>
                      </a:endParaRPr>
                    </a:p>
                  </a:txBody>
                  <a:tcPr marL="68580" marR="68580" marT="0" marB="0"/>
                </a:tc>
                <a:extLst>
                  <a:ext uri="{0D108BD9-81ED-4DB2-BD59-A6C34878D82A}">
                    <a16:rowId xmlns:a16="http://schemas.microsoft.com/office/drawing/2014/main" val="10002"/>
                  </a:ext>
                </a:extLst>
              </a:tr>
              <a:tr h="939099">
                <a:tc>
                  <a:txBody>
                    <a:bodyPr/>
                    <a:lstStyle/>
                    <a:p>
                      <a:pPr algn="ctr"/>
                      <a:r>
                        <a:rPr lang="sk-SK" b="1" dirty="0"/>
                        <a:t>7.</a:t>
                      </a:r>
                      <a:r>
                        <a:rPr lang="sk-SK" b="1" baseline="0" dirty="0"/>
                        <a:t> </a:t>
                      </a:r>
                      <a:r>
                        <a:rPr lang="pl-PL" sz="1800" b="1" i="1" kern="1200" dirty="0" err="1">
                          <a:solidFill>
                            <a:schemeClr val="dk1"/>
                          </a:solidFill>
                          <a:effectLst/>
                          <a:latin typeface="+mn-lt"/>
                          <a:ea typeface="+mn-ea"/>
                          <a:cs typeface="+mn-cs"/>
                        </a:rPr>
                        <a:t>Promote</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social</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interactions</a:t>
                      </a:r>
                      <a:r>
                        <a:rPr lang="sk-SK" dirty="0">
                          <a:effectLst/>
                        </a:rPr>
                        <a:t> </a:t>
                      </a:r>
                      <a:endParaRPr lang="sk-SK" b="1" dirty="0"/>
                    </a:p>
                  </a:txBody>
                  <a:tcPr/>
                </a:tc>
                <a:tc>
                  <a:txBody>
                    <a:bodyPr/>
                    <a:lstStyle/>
                    <a:p>
                      <a:pPr algn="just"/>
                      <a:r>
                        <a:rPr lang="sk-SK" sz="1800" dirty="0"/>
                        <a:t>-</a:t>
                      </a:r>
                      <a:r>
                        <a:rPr lang="pl-PL" sz="1800" kern="1200" dirty="0" err="1">
                          <a:solidFill>
                            <a:schemeClr val="dk1"/>
                          </a:solidFill>
                          <a:effectLst/>
                          <a:latin typeface="+mn-lt"/>
                          <a:ea typeface="+mn-ea"/>
                          <a:cs typeface="+mn-cs"/>
                        </a:rPr>
                        <a:t>Include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cooperative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group</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activities</a:t>
                      </a:r>
                      <a:r>
                        <a:rPr lang="pl-PL" sz="1800" kern="1200" dirty="0">
                          <a:solidFill>
                            <a:schemeClr val="dk1"/>
                          </a:solidFill>
                          <a:effectLst/>
                          <a:latin typeface="+mn-lt"/>
                          <a:ea typeface="+mn-ea"/>
                          <a:cs typeface="+mn-cs"/>
                        </a:rPr>
                        <a:t> in the </a:t>
                      </a:r>
                      <a:r>
                        <a:rPr lang="pl-PL" sz="1800" kern="1200" dirty="0" err="1">
                          <a:solidFill>
                            <a:schemeClr val="dk1"/>
                          </a:solidFill>
                          <a:effectLst/>
                          <a:latin typeface="+mn-lt"/>
                          <a:ea typeface="+mn-ea"/>
                          <a:cs typeface="+mn-cs"/>
                        </a:rPr>
                        <a:t>classroom</a:t>
                      </a:r>
                      <a:r>
                        <a:rPr lang="pl-PL" sz="1800" kern="1200" dirty="0">
                          <a:solidFill>
                            <a:schemeClr val="dk1"/>
                          </a:solidFill>
                          <a:effectLst/>
                          <a:latin typeface="+mn-lt"/>
                          <a:ea typeface="+mn-ea"/>
                          <a:cs typeface="+mn-cs"/>
                        </a:rPr>
                        <a:t> and </a:t>
                      </a:r>
                      <a:r>
                        <a:rPr lang="pl-PL" sz="1800" kern="1200" dirty="0" err="1">
                          <a:solidFill>
                            <a:schemeClr val="dk1"/>
                          </a:solidFill>
                          <a:effectLst/>
                          <a:latin typeface="+mn-lt"/>
                          <a:ea typeface="+mn-ea"/>
                          <a:cs typeface="+mn-cs"/>
                        </a:rPr>
                        <a:t>carefully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select</a:t>
                      </a:r>
                      <a:r>
                        <a:rPr lang="pl-PL" sz="1800" kern="1200" dirty="0">
                          <a:solidFill>
                            <a:schemeClr val="dk1"/>
                          </a:solidFill>
                          <a:effectLst/>
                          <a:latin typeface="+mn-lt"/>
                          <a:ea typeface="+mn-ea"/>
                          <a:cs typeface="+mn-cs"/>
                        </a:rPr>
                        <a:t> in </a:t>
                      </a:r>
                      <a:r>
                        <a:rPr lang="pl-PL" sz="1800" kern="1200" dirty="0" err="1">
                          <a:solidFill>
                            <a:schemeClr val="dk1"/>
                          </a:solidFill>
                          <a:effectLst/>
                          <a:latin typeface="+mn-lt"/>
                          <a:ea typeface="+mn-ea"/>
                          <a:cs typeface="+mn-cs"/>
                        </a:rPr>
                        <a:t>which</a:t>
                      </a:r>
                      <a:r>
                        <a:rPr lang="pl-PL" sz="1800" kern="1200" dirty="0">
                          <a:solidFill>
                            <a:schemeClr val="dk1"/>
                          </a:solidFill>
                          <a:effectLst/>
                          <a:latin typeface="+mn-lt"/>
                          <a:ea typeface="+mn-ea"/>
                          <a:cs typeface="+mn-cs"/>
                        </a:rPr>
                        <a:t> to </a:t>
                      </a:r>
                      <a:r>
                        <a:rPr lang="pl-PL" sz="1800" kern="1200" dirty="0" err="1">
                          <a:solidFill>
                            <a:schemeClr val="dk1"/>
                          </a:solidFill>
                          <a:effectLst/>
                          <a:latin typeface="+mn-lt"/>
                          <a:ea typeface="+mn-ea"/>
                          <a:cs typeface="+mn-cs"/>
                        </a:rPr>
                        <a:t>put</a:t>
                      </a:r>
                      <a:r>
                        <a:rPr lang="pl-PL" sz="1800" kern="1200" dirty="0">
                          <a:solidFill>
                            <a:schemeClr val="dk1"/>
                          </a:solidFill>
                          <a:effectLst/>
                          <a:latin typeface="+mn-lt"/>
                          <a:ea typeface="+mn-ea"/>
                          <a:cs typeface="+mn-cs"/>
                        </a:rPr>
                        <a:t> student with </a:t>
                      </a:r>
                      <a:r>
                        <a:rPr lang="pl-PL" sz="1800" kern="1200" dirty="0" err="1">
                          <a:solidFill>
                            <a:schemeClr val="dk1"/>
                          </a:solidFill>
                          <a:effectLst/>
                          <a:latin typeface="+mn-lt"/>
                          <a:ea typeface="+mn-ea"/>
                          <a:cs typeface="+mn-cs"/>
                        </a:rPr>
                        <a:t>internalizing</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behavior</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signs</a:t>
                      </a:r>
                      <a:r>
                        <a:rPr lang="pl-PL" sz="1800" kern="1200" dirty="0">
                          <a:solidFill>
                            <a:schemeClr val="dk1"/>
                          </a:solidFill>
                          <a:effectLst/>
                          <a:latin typeface="+mn-lt"/>
                          <a:ea typeface="+mn-ea"/>
                          <a:cs typeface="+mn-cs"/>
                        </a:rPr>
                        <a:t>. It </a:t>
                      </a:r>
                      <a:r>
                        <a:rPr lang="pl-PL" sz="1800" kern="1200" dirty="0" err="1">
                          <a:solidFill>
                            <a:schemeClr val="dk1"/>
                          </a:solidFill>
                          <a:effectLst/>
                          <a:latin typeface="+mn-lt"/>
                          <a:ea typeface="+mn-ea"/>
                          <a:cs typeface="+mn-cs"/>
                        </a:rPr>
                        <a:t>can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increase</a:t>
                      </a:r>
                      <a:r>
                        <a:rPr lang="pl-PL" sz="1800" kern="1200" dirty="0">
                          <a:solidFill>
                            <a:schemeClr val="dk1"/>
                          </a:solidFill>
                          <a:effectLst/>
                          <a:latin typeface="+mn-lt"/>
                          <a:ea typeface="+mn-ea"/>
                          <a:cs typeface="+mn-cs"/>
                        </a:rPr>
                        <a:t> the </a:t>
                      </a:r>
                      <a:r>
                        <a:rPr lang="pl-PL" sz="1800" kern="1200" dirty="0" err="1">
                          <a:solidFill>
                            <a:schemeClr val="dk1"/>
                          </a:solidFill>
                          <a:effectLst/>
                          <a:latin typeface="+mn-lt"/>
                          <a:ea typeface="+mn-ea"/>
                          <a:cs typeface="+mn-cs"/>
                        </a:rPr>
                        <a:t>likelihood</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that</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they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would</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enjoy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some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positive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interactions</a:t>
                      </a:r>
                      <a:r>
                        <a:rPr lang="sk-SK" dirty="0">
                          <a:effectLst/>
                        </a:rPr>
                        <a:t> </a:t>
                      </a:r>
                      <a:endParaRPr lang="sk-SK" sz="1800" dirty="0"/>
                    </a:p>
                  </a:txBody>
                  <a:tcPr/>
                </a:tc>
                <a:extLst>
                  <a:ext uri="{0D108BD9-81ED-4DB2-BD59-A6C34878D82A}">
                    <a16:rowId xmlns:a16="http://schemas.microsoft.com/office/drawing/2014/main" val="10003"/>
                  </a:ext>
                </a:extLst>
              </a:tr>
              <a:tr h="117387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k-SK" b="1" dirty="0"/>
                        <a:t>8.</a:t>
                      </a:r>
                      <a:r>
                        <a:rPr lang="sk-SK" b="1" baseline="0" dirty="0"/>
                        <a:t> </a:t>
                      </a:r>
                      <a:r>
                        <a:rPr lang="pl-PL" sz="1800" b="1" i="1" kern="1200" dirty="0">
                          <a:solidFill>
                            <a:schemeClr val="dk1"/>
                          </a:solidFill>
                          <a:effectLst/>
                          <a:latin typeface="+mn-lt"/>
                          <a:ea typeface="+mn-ea"/>
                          <a:cs typeface="+mn-cs"/>
                        </a:rPr>
                        <a:t>Help </a:t>
                      </a:r>
                      <a:r>
                        <a:rPr lang="pl-PL" sz="1800" b="1" i="1" kern="1200" dirty="0" err="1">
                          <a:solidFill>
                            <a:schemeClr val="dk1"/>
                          </a:solidFill>
                          <a:effectLst/>
                          <a:latin typeface="+mn-lt"/>
                          <a:ea typeface="+mn-ea"/>
                          <a:cs typeface="+mn-cs"/>
                        </a:rPr>
                        <a:t>them</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experience</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success</a:t>
                      </a:r>
                      <a:r>
                        <a:rPr lang="pl-PL" sz="1800" b="1" i="1" kern="1200" dirty="0">
                          <a:solidFill>
                            <a:schemeClr val="dk1"/>
                          </a:solidFill>
                          <a:effectLst/>
                          <a:latin typeface="+mn-lt"/>
                          <a:ea typeface="+mn-ea"/>
                          <a:cs typeface="+mn-cs"/>
                        </a:rPr>
                        <a:t> and </a:t>
                      </a:r>
                      <a:r>
                        <a:rPr lang="pl-PL" sz="1800" b="1" i="1" kern="1200" dirty="0" err="1">
                          <a:solidFill>
                            <a:schemeClr val="dk1"/>
                          </a:solidFill>
                          <a:effectLst/>
                          <a:latin typeface="+mn-lt"/>
                          <a:ea typeface="+mn-ea"/>
                          <a:cs typeface="+mn-cs"/>
                        </a:rPr>
                        <a:t>positive</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thinking</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about</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themselves</a:t>
                      </a:r>
                      <a:r>
                        <a:rPr lang="sk-SK" dirty="0">
                          <a:effectLst/>
                        </a:rPr>
                        <a:t> </a:t>
                      </a:r>
                      <a:endParaRPr lang="sk-SK" b="1" dirty="0"/>
                    </a:p>
                  </a:txBody>
                  <a:tcPr/>
                </a:tc>
                <a:tc>
                  <a:txBody>
                    <a:bodyPr/>
                    <a:lstStyle/>
                    <a:p>
                      <a:r>
                        <a:rPr lang="sk-SK" sz="1800" dirty="0"/>
                        <a:t>-</a:t>
                      </a:r>
                      <a:r>
                        <a:rPr lang="sk-SK" sz="1800" kern="1200" dirty="0" err="1">
                          <a:solidFill>
                            <a:schemeClr val="dk1"/>
                          </a:solidFill>
                          <a:effectLst/>
                          <a:latin typeface="+mn-lt"/>
                          <a:ea typeface="+mn-ea"/>
                          <a:cs typeface="+mn-cs"/>
                        </a:rPr>
                        <a:t>Teachers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can</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help</a:t>
                      </a:r>
                      <a:r>
                        <a:rPr lang="sk-SK" sz="1800" kern="1200" dirty="0">
                          <a:solidFill>
                            <a:schemeClr val="dk1"/>
                          </a:solidFill>
                          <a:effectLst/>
                          <a:latin typeface="+mn-lt"/>
                          <a:ea typeface="+mn-ea"/>
                          <a:cs typeface="+mn-cs"/>
                        </a:rPr>
                        <a:t> by </a:t>
                      </a:r>
                      <a:r>
                        <a:rPr lang="sk-SK" sz="1800" kern="1200" dirty="0" err="1">
                          <a:solidFill>
                            <a:schemeClr val="dk1"/>
                          </a:solidFill>
                          <a:effectLst/>
                          <a:latin typeface="+mn-lt"/>
                          <a:ea typeface="+mn-ea"/>
                          <a:cs typeface="+mn-cs"/>
                        </a:rPr>
                        <a:t>matching</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social</a:t>
                      </a:r>
                      <a:r>
                        <a:rPr lang="sk-SK" sz="1800" kern="1200" dirty="0">
                          <a:solidFill>
                            <a:schemeClr val="dk1"/>
                          </a:solidFill>
                          <a:effectLst/>
                          <a:latin typeface="+mn-lt"/>
                          <a:ea typeface="+mn-ea"/>
                          <a:cs typeface="+mn-cs"/>
                        </a:rPr>
                        <a:t> and </a:t>
                      </a:r>
                      <a:r>
                        <a:rPr lang="sk-SK" sz="1800" kern="1200" dirty="0" err="1">
                          <a:solidFill>
                            <a:schemeClr val="dk1"/>
                          </a:solidFill>
                          <a:effectLst/>
                          <a:latin typeface="+mn-lt"/>
                          <a:ea typeface="+mn-ea"/>
                          <a:cs typeface="+mn-cs"/>
                        </a:rPr>
                        <a:t>academic</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tasks</a:t>
                      </a:r>
                      <a:r>
                        <a:rPr lang="sk-SK" sz="1800" kern="1200" dirty="0">
                          <a:solidFill>
                            <a:schemeClr val="dk1"/>
                          </a:solidFill>
                          <a:effectLst/>
                          <a:latin typeface="+mn-lt"/>
                          <a:ea typeface="+mn-ea"/>
                          <a:cs typeface="+mn-cs"/>
                        </a:rPr>
                        <a:t> to </a:t>
                      </a:r>
                      <a:r>
                        <a:rPr lang="sk-SK" sz="1800" kern="1200" dirty="0" err="1">
                          <a:solidFill>
                            <a:schemeClr val="dk1"/>
                          </a:solidFill>
                          <a:effectLst/>
                          <a:latin typeface="+mn-lt"/>
                          <a:ea typeface="+mn-ea"/>
                          <a:cs typeface="+mn-cs"/>
                        </a:rPr>
                        <a:t>children’s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skill</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levels</a:t>
                      </a:r>
                      <a:r>
                        <a:rPr lang="sk-SK" sz="1800" kern="1200" dirty="0">
                          <a:solidFill>
                            <a:schemeClr val="dk1"/>
                          </a:solidFill>
                          <a:effectLst/>
                          <a:latin typeface="+mn-lt"/>
                          <a:ea typeface="+mn-ea"/>
                          <a:cs typeface="+mn-cs"/>
                        </a:rPr>
                        <a:t> or just </a:t>
                      </a:r>
                      <a:r>
                        <a:rPr lang="sk-SK" sz="1800" kern="1200" dirty="0" err="1">
                          <a:solidFill>
                            <a:schemeClr val="dk1"/>
                          </a:solidFill>
                          <a:effectLst/>
                          <a:latin typeface="+mn-lt"/>
                          <a:ea typeface="+mn-ea"/>
                          <a:cs typeface="+mn-cs"/>
                        </a:rPr>
                        <a:t>beyond</a:t>
                      </a:r>
                      <a:r>
                        <a:rPr lang="sk-SK" sz="1800" kern="1200" dirty="0">
                          <a:solidFill>
                            <a:schemeClr val="dk1"/>
                          </a:solidFill>
                          <a:effectLst/>
                          <a:latin typeface="+mn-lt"/>
                          <a:ea typeface="+mn-ea"/>
                          <a:cs typeface="+mn-cs"/>
                        </a:rPr>
                        <a:t> so </a:t>
                      </a:r>
                      <a:r>
                        <a:rPr lang="sk-SK" sz="1800" kern="1200" dirty="0" err="1">
                          <a:solidFill>
                            <a:schemeClr val="dk1"/>
                          </a:solidFill>
                          <a:effectLst/>
                          <a:latin typeface="+mn-lt"/>
                          <a:ea typeface="+mn-ea"/>
                          <a:cs typeface="+mn-cs"/>
                        </a:rPr>
                        <a:t>that</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they</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experience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success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repeatedly</a:t>
                      </a:r>
                      <a:r>
                        <a:rPr lang="sk-SK" sz="1800" kern="1200" dirty="0">
                          <a:solidFill>
                            <a:schemeClr val="dk1"/>
                          </a:solidFill>
                          <a:effectLst/>
                          <a:latin typeface="+mn-lt"/>
                          <a:ea typeface="+mn-ea"/>
                          <a:cs typeface="+mn-cs"/>
                        </a:rPr>
                        <a:t> and </a:t>
                      </a:r>
                      <a:r>
                        <a:rPr lang="sk-SK" sz="1800" kern="1200" dirty="0" err="1">
                          <a:solidFill>
                            <a:schemeClr val="dk1"/>
                          </a:solidFill>
                          <a:effectLst/>
                          <a:latin typeface="+mn-lt"/>
                          <a:ea typeface="+mn-ea"/>
                          <a:cs typeface="+mn-cs"/>
                        </a:rPr>
                        <a:t>with</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high</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rates</a:t>
                      </a:r>
                      <a:r>
                        <a:rPr lang="sk-SK" sz="1800" kern="1200" dirty="0">
                          <a:solidFill>
                            <a:schemeClr val="dk1"/>
                          </a:solidFill>
                          <a:effectLst/>
                          <a:latin typeface="+mn-lt"/>
                          <a:ea typeface="+mn-ea"/>
                          <a:cs typeface="+mn-cs"/>
                        </a:rPr>
                        <a:t> of </a:t>
                      </a:r>
                      <a:r>
                        <a:rPr lang="sk-SK" sz="1800" kern="1200" dirty="0" err="1">
                          <a:solidFill>
                            <a:schemeClr val="dk1"/>
                          </a:solidFill>
                          <a:effectLst/>
                          <a:latin typeface="+mn-lt"/>
                          <a:ea typeface="+mn-ea"/>
                          <a:cs typeface="+mn-cs"/>
                        </a:rPr>
                        <a:t>accuracy</a:t>
                      </a:r>
                      <a:r>
                        <a:rPr lang="sk-SK" sz="1800" kern="1200" dirty="0">
                          <a:solidFill>
                            <a:schemeClr val="dk1"/>
                          </a:solidFill>
                          <a:effectLst/>
                          <a:latin typeface="+mn-lt"/>
                          <a:ea typeface="+mn-ea"/>
                          <a:cs typeface="+mn-cs"/>
                        </a:rPr>
                        <a:t>. </a:t>
                      </a:r>
                      <a:endParaRPr lang="sk-SK" sz="18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9296214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199" y="152718"/>
            <a:ext cx="7434263" cy="1404074"/>
          </a:xfrm>
        </p:spPr>
        <p:txBody>
          <a:bodyPr/>
          <a:lstStyle/>
          <a:p>
            <a:r>
              <a:rPr lang="sk-SK" b="0" dirty="0" err="1">
                <a:latin typeface="Times New Roman" charset="0"/>
                <a:ea typeface="Times New Roman" charset="0"/>
                <a:cs typeface="Times New Roman" charset="0"/>
              </a:rPr>
              <a:t>What</a:t>
            </a:r>
            <a:r>
              <a:rPr lang="sk-SK" b="0" dirty="0">
                <a:latin typeface="Times New Roman" charset="0"/>
                <a:ea typeface="Times New Roman" charset="0"/>
                <a:cs typeface="Times New Roman" charset="0"/>
              </a:rPr>
              <a:t> do i </a:t>
            </a:r>
            <a:r>
              <a:rPr lang="sk-SK" b="0" dirty="0" err="1">
                <a:latin typeface="Times New Roman" charset="0"/>
                <a:ea typeface="Times New Roman" charset="0"/>
                <a:cs typeface="Times New Roman" charset="0"/>
              </a:rPr>
              <a:t>know</a:t>
            </a:r>
            <a:r>
              <a:rPr lang="sk-SK" b="0" dirty="0">
                <a:latin typeface="Times New Roman" charset="0"/>
                <a:ea typeface="Times New Roman" charset="0"/>
                <a:cs typeface="Times New Roman" charset="0"/>
              </a:rPr>
              <a:t> </a:t>
            </a:r>
            <a:r>
              <a:rPr lang="sk-SK" b="0" dirty="0" err="1">
                <a:latin typeface="Times New Roman" charset="0"/>
                <a:ea typeface="Times New Roman" charset="0"/>
                <a:cs typeface="Times New Roman" charset="0"/>
              </a:rPr>
              <a:t>about</a:t>
            </a:r>
            <a:r>
              <a:rPr lang="sk-SK" b="0" dirty="0">
                <a:latin typeface="Times New Roman" charset="0"/>
                <a:ea typeface="Times New Roman" charset="0"/>
                <a:cs typeface="Times New Roman" charset="0"/>
              </a:rPr>
              <a:t> ZACH? </a:t>
            </a:r>
            <a:endParaRPr lang="sk-SK" dirty="0"/>
          </a:p>
        </p:txBody>
      </p:sp>
      <p:sp>
        <p:nvSpPr>
          <p:cNvPr id="4" name="Zástupný objekt pre obsah 2"/>
          <p:cNvSpPr>
            <a:spLocks noGrp="1"/>
          </p:cNvSpPr>
          <p:nvPr>
            <p:ph idx="1"/>
          </p:nvPr>
        </p:nvSpPr>
        <p:spPr>
          <a:xfrm>
            <a:off x="1613263" y="1556792"/>
            <a:ext cx="8965474" cy="5148490"/>
          </a:xfrm>
        </p:spPr>
        <p:txBody>
          <a:bodyPr>
            <a:noAutofit/>
          </a:bodyPr>
          <a:lstStyle/>
          <a:p>
            <a:pPr algn="just">
              <a:lnSpc>
                <a:spcPct val="115000"/>
              </a:lnSpc>
            </a:pP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Zachary is often late for school, he seems very inattentive and doesn’t really have much friends, because his classmates think he is „weird“. He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usually</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needs</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to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check</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homeworks</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or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shoolwork</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multiple</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times</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after</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he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is</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done,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what</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makes</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him</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often</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submit</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it</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past</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due</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Same</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thing</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happens</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after</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the</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school</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is</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done, he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usually</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returns</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few</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times</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to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check</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he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took</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a:t>
            </a:r>
            <a:r>
              <a:rPr lang="sk-SK" sz="2800" b="0" dirty="0" err="1">
                <a:latin typeface="Times New Roman" panose="02020603050405020304" pitchFamily="18" charset="0"/>
                <a:ea typeface="Times New Roman" panose="02020603050405020304" pitchFamily="18" charset="0"/>
                <a:cs typeface="Times New Roman" panose="02020603050405020304" pitchFamily="18" charset="0"/>
              </a:rPr>
              <a:t>everything</a:t>
            </a:r>
            <a:r>
              <a:rPr lang="sk-SK" sz="2800" b="0" dirty="0">
                <a:latin typeface="Times New Roman" panose="02020603050405020304" pitchFamily="18" charset="0"/>
                <a:ea typeface="Times New Roman" panose="02020603050405020304" pitchFamily="18" charset="0"/>
                <a:cs typeface="Times New Roman" panose="02020603050405020304" pitchFamily="18" charset="0"/>
              </a:rPr>
              <a:t>. He asks to go to the bathroom multiple times during class, what is interupting his classmates, and if Miss Samantha forbids im to go, he gets nervous and even more unfocused. </a:t>
            </a:r>
            <a:endParaRPr lang="sk-SK" sz="2800" b="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35013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81158" y="2786058"/>
            <a:ext cx="8072494" cy="1297250"/>
          </a:xfrm>
        </p:spPr>
        <p:txBody>
          <a:bodyPr/>
          <a:lstStyle/>
          <a:p>
            <a:pPr algn="ctr"/>
            <a:r>
              <a:rPr lang="en-US" sz="4000" b="1" dirty="0"/>
              <a:t>5. Stages of building a strategy for working with a student with </a:t>
            </a:r>
            <a:r>
              <a:rPr lang="en-US" sz="4000" b="1" dirty="0" err="1"/>
              <a:t>obsedant</a:t>
            </a:r>
            <a:r>
              <a:rPr lang="en-US" sz="4000" b="1" dirty="0"/>
              <a:t>-compulsive disorder (OCD)</a:t>
            </a:r>
            <a:endParaRPr lang="sk-SK" sz="4000" dirty="0"/>
          </a:p>
        </p:txBody>
      </p:sp>
      <p:sp>
        <p:nvSpPr>
          <p:cNvPr id="3" name="Podnadpis 2"/>
          <p:cNvSpPr>
            <a:spLocks noGrp="1"/>
          </p:cNvSpPr>
          <p:nvPr>
            <p:ph type="subTitle" idx="1"/>
          </p:nvPr>
        </p:nvSpPr>
        <p:spPr>
          <a:xfrm>
            <a:off x="2166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6844" y="285729"/>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1738282" y="785796"/>
            <a:ext cx="3637638" cy="307777"/>
          </a:xfrm>
          <a:prstGeom prst="rect">
            <a:avLst/>
          </a:prstGeom>
        </p:spPr>
        <p:txBody>
          <a:bodyPr wrap="square">
            <a:spAutoFit/>
          </a:bodyPr>
          <a:lstStyle/>
          <a:p>
            <a:pPr algn="ctr"/>
            <a:r>
              <a:rPr lang="en-US" sz="1400" b="1" dirty="0">
                <a:solidFill>
                  <a:prstClr val="black"/>
                </a:solidFill>
                <a:latin typeface="Arial"/>
              </a:rPr>
              <a:t>ERASMUS + 2019-1-PL01- KA201-06486</a:t>
            </a:r>
            <a:endParaRPr lang="en-GB" sz="1050" dirty="0">
              <a:solidFill>
                <a:srgbClr val="455F51"/>
              </a:solidFill>
              <a:latin typeface="Arial"/>
            </a:endParaRPr>
          </a:p>
        </p:txBody>
      </p:sp>
    </p:spTree>
    <p:extLst>
      <p:ext uri="{BB962C8B-B14F-4D97-AF65-F5344CB8AC3E}">
        <p14:creationId xmlns:p14="http://schemas.microsoft.com/office/powerpoint/2010/main" val="16229664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51484" y="260648"/>
            <a:ext cx="5791200" cy="756002"/>
          </a:xfrm>
        </p:spPr>
        <p:txBody>
          <a:bodyPr/>
          <a:lstStyle/>
          <a:p>
            <a:r>
              <a:rPr lang="sk-SK" b="0" dirty="0" err="1"/>
              <a:t>Introduction</a:t>
            </a:r>
            <a:endParaRPr lang="sk-SK" b="0" dirty="0"/>
          </a:p>
        </p:txBody>
      </p:sp>
      <p:sp>
        <p:nvSpPr>
          <p:cNvPr id="3" name="Zástupný objekt pre obsah 2"/>
          <p:cNvSpPr>
            <a:spLocks noGrp="1"/>
          </p:cNvSpPr>
          <p:nvPr>
            <p:ph idx="1"/>
          </p:nvPr>
        </p:nvSpPr>
        <p:spPr>
          <a:xfrm>
            <a:off x="1847528" y="1268760"/>
            <a:ext cx="8392988" cy="5184576"/>
          </a:xfrm>
        </p:spPr>
        <p:txBody>
          <a:bodyPr>
            <a:normAutofit/>
          </a:bodyPr>
          <a:lstStyle/>
          <a:p>
            <a:pPr marL="342900" indent="-342900">
              <a:buFont typeface="Arial" charset="0"/>
              <a:buChar char="•"/>
            </a:pPr>
            <a:r>
              <a:rPr lang="pl-PL" dirty="0" err="1"/>
              <a:t>Obsessive-compulsive</a:t>
            </a:r>
            <a:r>
              <a:rPr lang="pl-PL" dirty="0"/>
              <a:t> </a:t>
            </a:r>
            <a:r>
              <a:rPr lang="pl-PL" dirty="0" err="1"/>
              <a:t>disorder</a:t>
            </a:r>
            <a:r>
              <a:rPr lang="pl-PL" dirty="0"/>
              <a:t> (OCD) </a:t>
            </a:r>
            <a:r>
              <a:rPr lang="pl-PL" b="0" dirty="0" err="1"/>
              <a:t>is</a:t>
            </a:r>
            <a:r>
              <a:rPr lang="pl-PL" b="0" dirty="0"/>
              <a:t> a </a:t>
            </a:r>
            <a:r>
              <a:rPr lang="pl-PL" b="0" dirty="0" err="1"/>
              <a:t>neurological</a:t>
            </a:r>
            <a:r>
              <a:rPr lang="pl-PL" b="0" dirty="0"/>
              <a:t> </a:t>
            </a:r>
            <a:r>
              <a:rPr lang="pl-PL" b="0" dirty="0" err="1"/>
              <a:t>disorder</a:t>
            </a:r>
            <a:r>
              <a:rPr lang="pl-PL" b="0" dirty="0"/>
              <a:t> </a:t>
            </a:r>
            <a:r>
              <a:rPr lang="pl-PL" b="0" dirty="0" err="1"/>
              <a:t>affecting</a:t>
            </a:r>
            <a:r>
              <a:rPr lang="pl-PL" b="0" dirty="0"/>
              <a:t> </a:t>
            </a:r>
            <a:r>
              <a:rPr lang="pl-PL" b="0" dirty="0" err="1"/>
              <a:t>approximately</a:t>
            </a:r>
            <a:r>
              <a:rPr lang="pl-PL" b="0" dirty="0"/>
              <a:t> 1 </a:t>
            </a:r>
            <a:r>
              <a:rPr lang="pl-PL" b="0" dirty="0" err="1"/>
              <a:t>percent</a:t>
            </a:r>
            <a:r>
              <a:rPr lang="pl-PL" b="0" dirty="0"/>
              <a:t> of </a:t>
            </a:r>
            <a:r>
              <a:rPr lang="pl-PL" b="0" dirty="0" err="1"/>
              <a:t>school-age</a:t>
            </a:r>
            <a:r>
              <a:rPr lang="pl-PL" b="0" dirty="0"/>
              <a:t> </a:t>
            </a:r>
            <a:r>
              <a:rPr lang="pl-PL" b="0" dirty="0" err="1"/>
              <a:t>children</a:t>
            </a:r>
            <a:r>
              <a:rPr lang="pl-PL" b="0" dirty="0"/>
              <a:t>. </a:t>
            </a:r>
          </a:p>
          <a:p>
            <a:pPr marL="342900" indent="-342900">
              <a:buFont typeface="Arial" charset="0"/>
              <a:buChar char="•"/>
            </a:pPr>
            <a:r>
              <a:rPr lang="pl-PL" b="0" dirty="0"/>
              <a:t>OCD </a:t>
            </a:r>
            <a:r>
              <a:rPr lang="pl-PL" b="0" dirty="0" err="1"/>
              <a:t>is</a:t>
            </a:r>
            <a:r>
              <a:rPr lang="pl-PL" b="0" dirty="0"/>
              <a:t> </a:t>
            </a:r>
            <a:r>
              <a:rPr lang="pl-PL" b="0" dirty="0" err="1"/>
              <a:t>characterized</a:t>
            </a:r>
            <a:r>
              <a:rPr lang="pl-PL" b="0" dirty="0"/>
              <a:t> by </a:t>
            </a:r>
            <a:r>
              <a:rPr lang="pl-PL" b="0" dirty="0" err="1"/>
              <a:t>recurring</a:t>
            </a:r>
            <a:r>
              <a:rPr lang="pl-PL" b="0" dirty="0"/>
              <a:t>, </a:t>
            </a:r>
            <a:r>
              <a:rPr lang="pl-PL" b="0" dirty="0" err="1"/>
              <a:t>involuntary</a:t>
            </a:r>
            <a:r>
              <a:rPr lang="pl-PL" b="0" dirty="0"/>
              <a:t> </a:t>
            </a:r>
            <a:r>
              <a:rPr lang="pl-PL" b="0" dirty="0" err="1"/>
              <a:t>obsessions</a:t>
            </a:r>
            <a:r>
              <a:rPr lang="pl-PL" b="0" dirty="0"/>
              <a:t> and </a:t>
            </a:r>
            <a:r>
              <a:rPr lang="pl-PL" b="0" dirty="0" err="1"/>
              <a:t>compulsions</a:t>
            </a:r>
            <a:r>
              <a:rPr lang="pl-PL" b="0" dirty="0"/>
              <a:t> </a:t>
            </a:r>
            <a:r>
              <a:rPr lang="pl-PL" b="0" dirty="0" err="1"/>
              <a:t>that</a:t>
            </a:r>
            <a:r>
              <a:rPr lang="pl-PL" b="0" dirty="0"/>
              <a:t> </a:t>
            </a:r>
            <a:r>
              <a:rPr lang="pl-PL" b="0" dirty="0" err="1"/>
              <a:t>provoke</a:t>
            </a:r>
            <a:r>
              <a:rPr lang="pl-PL" b="0" dirty="0"/>
              <a:t> anxiety, </a:t>
            </a:r>
            <a:r>
              <a:rPr lang="pl-PL" b="0" dirty="0" err="1"/>
              <a:t>consume</a:t>
            </a:r>
            <a:r>
              <a:rPr lang="pl-PL" b="0" dirty="0"/>
              <a:t> </a:t>
            </a:r>
            <a:r>
              <a:rPr lang="pl-PL" b="0" dirty="0" err="1"/>
              <a:t>time</a:t>
            </a:r>
            <a:r>
              <a:rPr lang="pl-PL" b="0" dirty="0"/>
              <a:t>, and </a:t>
            </a:r>
            <a:r>
              <a:rPr lang="pl-PL" b="0" dirty="0" err="1"/>
              <a:t>interfere</a:t>
            </a:r>
            <a:r>
              <a:rPr lang="pl-PL" b="0" dirty="0"/>
              <a:t> with </a:t>
            </a:r>
            <a:r>
              <a:rPr lang="pl-PL" b="0" dirty="0" err="1"/>
              <a:t>typical</a:t>
            </a:r>
            <a:r>
              <a:rPr lang="pl-PL" b="0" dirty="0"/>
              <a:t> </a:t>
            </a:r>
            <a:r>
              <a:rPr lang="pl-PL" b="0" dirty="0" err="1"/>
              <a:t>school</a:t>
            </a:r>
            <a:r>
              <a:rPr lang="pl-PL" b="0" dirty="0"/>
              <a:t> functioning.</a:t>
            </a:r>
          </a:p>
          <a:p>
            <a:pPr marL="800100" lvl="1" indent="-342900">
              <a:buFont typeface="Arial" charset="0"/>
              <a:buChar char="•"/>
            </a:pPr>
            <a:r>
              <a:rPr lang="sk-SK" b="1" dirty="0" err="1"/>
              <a:t>Obsessions</a:t>
            </a:r>
            <a:r>
              <a:rPr lang="sk-SK" b="1" dirty="0"/>
              <a:t> </a:t>
            </a:r>
            <a:r>
              <a:rPr lang="sk-SK" dirty="0"/>
              <a:t>are </a:t>
            </a:r>
            <a:r>
              <a:rPr lang="sk-SK" dirty="0" err="1"/>
              <a:t>persistent</a:t>
            </a:r>
            <a:r>
              <a:rPr lang="sk-SK" dirty="0"/>
              <a:t> </a:t>
            </a:r>
            <a:r>
              <a:rPr lang="sk-SK" dirty="0" err="1"/>
              <a:t>thoughts</a:t>
            </a:r>
            <a:r>
              <a:rPr lang="sk-SK" dirty="0"/>
              <a:t>, </a:t>
            </a:r>
            <a:r>
              <a:rPr lang="sk-SK" dirty="0" err="1"/>
              <a:t>feelings</a:t>
            </a:r>
            <a:r>
              <a:rPr lang="sk-SK" dirty="0"/>
              <a:t>, or </a:t>
            </a:r>
            <a:r>
              <a:rPr lang="sk-SK" dirty="0" err="1"/>
              <a:t>images</a:t>
            </a:r>
            <a:r>
              <a:rPr lang="sk-SK" dirty="0"/>
              <a:t> </a:t>
            </a:r>
            <a:r>
              <a:rPr lang="sk-SK" dirty="0" err="1"/>
              <a:t>that</a:t>
            </a:r>
            <a:r>
              <a:rPr lang="sk-SK" dirty="0"/>
              <a:t> </a:t>
            </a:r>
            <a:r>
              <a:rPr lang="sk-SK" dirty="0" err="1"/>
              <a:t>enter</a:t>
            </a:r>
            <a:r>
              <a:rPr lang="sk-SK" dirty="0"/>
              <a:t> a </a:t>
            </a:r>
            <a:r>
              <a:rPr lang="sk-SK" dirty="0" err="1"/>
              <a:t>student’s</a:t>
            </a:r>
            <a:r>
              <a:rPr lang="sk-SK" dirty="0"/>
              <a:t> </a:t>
            </a:r>
            <a:r>
              <a:rPr lang="sk-SK" dirty="0" err="1"/>
              <a:t>head</a:t>
            </a:r>
            <a:r>
              <a:rPr lang="sk-SK" dirty="0"/>
              <a:t> and are </a:t>
            </a:r>
            <a:r>
              <a:rPr lang="sk-SK" dirty="0" err="1"/>
              <a:t>experienced</a:t>
            </a:r>
            <a:r>
              <a:rPr lang="sk-SK" dirty="0"/>
              <a:t> to </a:t>
            </a:r>
            <a:r>
              <a:rPr lang="sk-SK" dirty="0" err="1"/>
              <a:t>an</a:t>
            </a:r>
            <a:r>
              <a:rPr lang="sk-SK" dirty="0"/>
              <a:t> </a:t>
            </a:r>
            <a:r>
              <a:rPr lang="sk-SK" dirty="0" err="1"/>
              <a:t>unreasonable</a:t>
            </a:r>
            <a:r>
              <a:rPr lang="sk-SK" dirty="0"/>
              <a:t> and </a:t>
            </a:r>
            <a:r>
              <a:rPr lang="sk-SK" dirty="0" err="1"/>
              <a:t>excessive</a:t>
            </a:r>
            <a:r>
              <a:rPr lang="sk-SK" dirty="0"/>
              <a:t> </a:t>
            </a:r>
            <a:r>
              <a:rPr lang="sk-SK" dirty="0" err="1"/>
              <a:t>extent</a:t>
            </a:r>
            <a:r>
              <a:rPr lang="sk-SK" dirty="0"/>
              <a:t>. </a:t>
            </a:r>
            <a:r>
              <a:rPr lang="sk-SK" dirty="0" err="1"/>
              <a:t>They</a:t>
            </a:r>
            <a:r>
              <a:rPr lang="sk-SK" dirty="0"/>
              <a:t> are </a:t>
            </a:r>
            <a:r>
              <a:rPr lang="sk-SK" dirty="0" err="1"/>
              <a:t>involuntary</a:t>
            </a:r>
            <a:r>
              <a:rPr lang="sk-SK" dirty="0"/>
              <a:t>, </a:t>
            </a:r>
            <a:r>
              <a:rPr lang="sk-SK" dirty="0" err="1"/>
              <a:t>recurring</a:t>
            </a:r>
            <a:r>
              <a:rPr lang="sk-SK" dirty="0"/>
              <a:t>, and </a:t>
            </a:r>
            <a:r>
              <a:rPr lang="sk-SK" dirty="0" err="1"/>
              <a:t>unwanted</a:t>
            </a:r>
            <a:r>
              <a:rPr lang="sk-SK" dirty="0"/>
              <a:t> </a:t>
            </a:r>
            <a:r>
              <a:rPr lang="sk-SK" dirty="0" err="1"/>
              <a:t>thoughts</a:t>
            </a:r>
            <a:r>
              <a:rPr lang="sk-SK" dirty="0"/>
              <a:t> </a:t>
            </a:r>
            <a:r>
              <a:rPr lang="sk-SK" dirty="0" err="1"/>
              <a:t>that</a:t>
            </a:r>
            <a:r>
              <a:rPr lang="sk-SK" dirty="0"/>
              <a:t> </a:t>
            </a:r>
            <a:r>
              <a:rPr lang="sk-SK" dirty="0" err="1"/>
              <a:t>cause</a:t>
            </a:r>
            <a:r>
              <a:rPr lang="sk-SK" dirty="0"/>
              <a:t> </a:t>
            </a:r>
            <a:r>
              <a:rPr lang="sk-SK" dirty="0" err="1"/>
              <a:t>feelings</a:t>
            </a:r>
            <a:r>
              <a:rPr lang="sk-SK" dirty="0"/>
              <a:t> of anxiety or </a:t>
            </a:r>
            <a:r>
              <a:rPr lang="sk-SK" dirty="0" err="1"/>
              <a:t>dread</a:t>
            </a:r>
            <a:r>
              <a:rPr lang="sk-SK" dirty="0"/>
              <a:t>. </a:t>
            </a:r>
          </a:p>
          <a:p>
            <a:pPr marL="800100" lvl="1" indent="-342900">
              <a:buFont typeface="Arial" charset="0"/>
              <a:buChar char="•"/>
            </a:pPr>
            <a:r>
              <a:rPr lang="pl-PL" b="1" dirty="0" err="1"/>
              <a:t>Compulsions</a:t>
            </a:r>
            <a:r>
              <a:rPr lang="pl-PL" b="1" dirty="0"/>
              <a:t> </a:t>
            </a:r>
            <a:r>
              <a:rPr lang="pl-PL" dirty="0" err="1"/>
              <a:t>are</a:t>
            </a:r>
            <a:r>
              <a:rPr lang="pl-PL" dirty="0"/>
              <a:t> </a:t>
            </a:r>
            <a:r>
              <a:rPr lang="pl-PL" dirty="0" err="1"/>
              <a:t>ritualistic</a:t>
            </a:r>
            <a:r>
              <a:rPr lang="pl-PL" dirty="0"/>
              <a:t>, </a:t>
            </a:r>
            <a:r>
              <a:rPr lang="pl-PL" dirty="0" err="1"/>
              <a:t>repetitive</a:t>
            </a:r>
            <a:r>
              <a:rPr lang="pl-PL" dirty="0"/>
              <a:t> </a:t>
            </a:r>
            <a:r>
              <a:rPr lang="pl-PL" dirty="0" err="1"/>
              <a:t>behaviors</a:t>
            </a:r>
            <a:r>
              <a:rPr lang="pl-PL" dirty="0"/>
              <a:t> </a:t>
            </a:r>
            <a:r>
              <a:rPr lang="pl-PL" dirty="0" err="1"/>
              <a:t>that</a:t>
            </a:r>
            <a:r>
              <a:rPr lang="pl-PL" dirty="0"/>
              <a:t> </a:t>
            </a:r>
            <a:r>
              <a:rPr lang="pl-PL" dirty="0" err="1"/>
              <a:t>are</a:t>
            </a:r>
            <a:r>
              <a:rPr lang="pl-PL" dirty="0"/>
              <a:t> </a:t>
            </a:r>
            <a:r>
              <a:rPr lang="pl-PL" dirty="0" err="1"/>
              <a:t>often</a:t>
            </a:r>
            <a:r>
              <a:rPr lang="pl-PL" dirty="0"/>
              <a:t> </a:t>
            </a:r>
            <a:r>
              <a:rPr lang="pl-PL" dirty="0" err="1"/>
              <a:t>associated</a:t>
            </a:r>
            <a:r>
              <a:rPr lang="pl-PL" dirty="0"/>
              <a:t> with </a:t>
            </a:r>
            <a:r>
              <a:rPr lang="pl-PL" dirty="0" err="1"/>
              <a:t>an</a:t>
            </a:r>
            <a:r>
              <a:rPr lang="pl-PL" dirty="0"/>
              <a:t> </a:t>
            </a:r>
            <a:r>
              <a:rPr lang="pl-PL" dirty="0" err="1"/>
              <a:t>obsession</a:t>
            </a:r>
            <a:r>
              <a:rPr lang="pl-PL" dirty="0"/>
              <a:t> and </a:t>
            </a:r>
            <a:r>
              <a:rPr lang="pl-PL" dirty="0" err="1"/>
              <a:t>are</a:t>
            </a:r>
            <a:r>
              <a:rPr lang="pl-PL" dirty="0"/>
              <a:t> </a:t>
            </a:r>
            <a:r>
              <a:rPr lang="pl-PL" dirty="0" err="1"/>
              <a:t>executed</a:t>
            </a:r>
            <a:r>
              <a:rPr lang="pl-PL" dirty="0"/>
              <a:t> to </a:t>
            </a:r>
            <a:r>
              <a:rPr lang="pl-PL" dirty="0" err="1"/>
              <a:t>relieve</a:t>
            </a:r>
            <a:r>
              <a:rPr lang="pl-PL" dirty="0"/>
              <a:t> anxiety </a:t>
            </a:r>
            <a:r>
              <a:rPr lang="pl-PL" dirty="0" err="1"/>
              <a:t>caused</a:t>
            </a:r>
            <a:r>
              <a:rPr lang="pl-PL" dirty="0"/>
              <a:t> by the </a:t>
            </a:r>
            <a:r>
              <a:rPr lang="pl-PL" dirty="0" err="1"/>
              <a:t>obsession</a:t>
            </a:r>
            <a:r>
              <a:rPr lang="pl-PL" dirty="0"/>
              <a:t>. </a:t>
            </a:r>
            <a:r>
              <a:rPr lang="pl-PL" dirty="0" err="1"/>
              <a:t>Sometimes</a:t>
            </a:r>
            <a:r>
              <a:rPr lang="pl-PL" dirty="0"/>
              <a:t> </a:t>
            </a:r>
            <a:r>
              <a:rPr lang="pl-PL" dirty="0" err="1"/>
              <a:t>there</a:t>
            </a:r>
            <a:r>
              <a:rPr lang="pl-PL" dirty="0"/>
              <a:t> </a:t>
            </a:r>
            <a:r>
              <a:rPr lang="pl-PL" dirty="0" err="1"/>
              <a:t>is</a:t>
            </a:r>
            <a:r>
              <a:rPr lang="pl-PL" dirty="0"/>
              <a:t> a </a:t>
            </a:r>
            <a:r>
              <a:rPr lang="pl-PL" dirty="0" err="1"/>
              <a:t>clear</a:t>
            </a:r>
            <a:r>
              <a:rPr lang="pl-PL" dirty="0"/>
              <a:t> </a:t>
            </a:r>
            <a:r>
              <a:rPr lang="pl-PL" dirty="0" err="1"/>
              <a:t>connection</a:t>
            </a:r>
            <a:r>
              <a:rPr lang="pl-PL" dirty="0"/>
              <a:t> </a:t>
            </a:r>
            <a:r>
              <a:rPr lang="pl-PL" dirty="0" err="1"/>
              <a:t>between</a:t>
            </a:r>
            <a:r>
              <a:rPr lang="pl-PL" dirty="0"/>
              <a:t> the </a:t>
            </a:r>
            <a:r>
              <a:rPr lang="pl-PL" dirty="0" err="1"/>
              <a:t>obsession</a:t>
            </a:r>
            <a:r>
              <a:rPr lang="pl-PL" dirty="0"/>
              <a:t> and the </a:t>
            </a:r>
            <a:r>
              <a:rPr lang="pl-PL" dirty="0" err="1"/>
              <a:t>compulsion</a:t>
            </a:r>
            <a:r>
              <a:rPr lang="pl-PL" dirty="0"/>
              <a:t> (</a:t>
            </a:r>
            <a:r>
              <a:rPr lang="pl-PL" dirty="0" err="1"/>
              <a:t>e.g</a:t>
            </a:r>
            <a:r>
              <a:rPr lang="pl-PL" dirty="0"/>
              <a:t>., </a:t>
            </a:r>
            <a:r>
              <a:rPr lang="pl-PL" dirty="0" err="1"/>
              <a:t>contamination</a:t>
            </a:r>
            <a:r>
              <a:rPr lang="pl-PL" dirty="0"/>
              <a:t> and </a:t>
            </a:r>
            <a:r>
              <a:rPr lang="pl-PL" dirty="0" err="1"/>
              <a:t>washing</a:t>
            </a:r>
            <a:r>
              <a:rPr lang="pl-PL" dirty="0"/>
              <a:t>), but </a:t>
            </a:r>
            <a:r>
              <a:rPr lang="pl-PL" dirty="0" err="1"/>
              <a:t>this</a:t>
            </a:r>
            <a:r>
              <a:rPr lang="pl-PL" dirty="0"/>
              <a:t> </a:t>
            </a:r>
            <a:r>
              <a:rPr lang="pl-PL" dirty="0" err="1"/>
              <a:t>may</a:t>
            </a:r>
            <a:r>
              <a:rPr lang="pl-PL" dirty="0"/>
              <a:t> not </a:t>
            </a:r>
            <a:r>
              <a:rPr lang="pl-PL" dirty="0" err="1"/>
              <a:t>always</a:t>
            </a:r>
            <a:r>
              <a:rPr lang="pl-PL" dirty="0"/>
              <a:t> be the </a:t>
            </a:r>
            <a:r>
              <a:rPr lang="pl-PL" dirty="0" err="1"/>
              <a:t>case</a:t>
            </a:r>
            <a:r>
              <a:rPr lang="pl-PL" dirty="0"/>
              <a:t> (</a:t>
            </a:r>
            <a:r>
              <a:rPr lang="pl-PL" dirty="0" err="1"/>
              <a:t>e.g</a:t>
            </a:r>
            <a:r>
              <a:rPr lang="pl-PL" dirty="0"/>
              <a:t>., </a:t>
            </a:r>
            <a:r>
              <a:rPr lang="pl-PL" dirty="0" err="1"/>
              <a:t>counting</a:t>
            </a:r>
            <a:r>
              <a:rPr lang="pl-PL" dirty="0"/>
              <a:t> </a:t>
            </a:r>
            <a:r>
              <a:rPr lang="pl-PL" dirty="0" err="1"/>
              <a:t>behaviors</a:t>
            </a:r>
            <a:r>
              <a:rPr lang="pl-PL" dirty="0"/>
              <a:t> </a:t>
            </a:r>
            <a:r>
              <a:rPr lang="pl-PL" dirty="0" err="1"/>
              <a:t>may</a:t>
            </a:r>
            <a:r>
              <a:rPr lang="pl-PL" dirty="0"/>
              <a:t> be </a:t>
            </a:r>
            <a:r>
              <a:rPr lang="pl-PL" dirty="0" err="1"/>
              <a:t>used</a:t>
            </a:r>
            <a:r>
              <a:rPr lang="pl-PL" dirty="0"/>
              <a:t> to </a:t>
            </a:r>
            <a:r>
              <a:rPr lang="pl-PL" dirty="0" err="1"/>
              <a:t>prevent</a:t>
            </a:r>
            <a:r>
              <a:rPr lang="pl-PL" dirty="0"/>
              <a:t> </a:t>
            </a:r>
            <a:r>
              <a:rPr lang="pl-PL" dirty="0" err="1"/>
              <a:t>harm</a:t>
            </a:r>
            <a:r>
              <a:rPr lang="pl-PL" dirty="0"/>
              <a:t> to </a:t>
            </a:r>
            <a:r>
              <a:rPr lang="pl-PL" dirty="0" err="1"/>
              <a:t>others</a:t>
            </a:r>
            <a:r>
              <a:rPr lang="pl-PL" dirty="0"/>
              <a:t>). </a:t>
            </a:r>
            <a:endParaRPr lang="sk-SK" b="0" dirty="0"/>
          </a:p>
        </p:txBody>
      </p:sp>
    </p:spTree>
    <p:extLst>
      <p:ext uri="{BB962C8B-B14F-4D97-AF65-F5344CB8AC3E}">
        <p14:creationId xmlns:p14="http://schemas.microsoft.com/office/powerpoint/2010/main" val="12151945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52718"/>
            <a:ext cx="5791200" cy="828010"/>
          </a:xfrm>
        </p:spPr>
        <p:txBody>
          <a:bodyPr/>
          <a:lstStyle/>
          <a:p>
            <a:r>
              <a:rPr lang="sk-SK" b="0" dirty="0" err="1"/>
              <a:t>Causes</a:t>
            </a:r>
            <a:r>
              <a:rPr lang="sk-SK" b="0" dirty="0"/>
              <a:t> of </a:t>
            </a:r>
            <a:r>
              <a:rPr lang="sk-SK" b="0" dirty="0" err="1"/>
              <a:t>ocd</a:t>
            </a:r>
            <a:r>
              <a:rPr lang="sk-SK" b="0" dirty="0"/>
              <a:t> </a:t>
            </a:r>
          </a:p>
        </p:txBody>
      </p:sp>
      <p:sp>
        <p:nvSpPr>
          <p:cNvPr id="3" name="Zástupný objekt pre obsah 2"/>
          <p:cNvSpPr>
            <a:spLocks noGrp="1"/>
          </p:cNvSpPr>
          <p:nvPr>
            <p:ph idx="1"/>
          </p:nvPr>
        </p:nvSpPr>
        <p:spPr>
          <a:xfrm>
            <a:off x="1775520" y="1196752"/>
            <a:ext cx="8640960" cy="5544616"/>
          </a:xfrm>
        </p:spPr>
        <p:txBody>
          <a:bodyPr>
            <a:normAutofit fontScale="92500" lnSpcReduction="10000"/>
          </a:bodyPr>
          <a:lstStyle/>
          <a:p>
            <a:pPr marL="342900" indent="-342900">
              <a:buFont typeface="Arial" charset="0"/>
              <a:buChar char="•"/>
            </a:pPr>
            <a:r>
              <a:rPr lang="pl-PL" sz="2400" dirty="0"/>
              <a:t>The </a:t>
            </a:r>
            <a:r>
              <a:rPr lang="pl-PL" sz="2400" dirty="0" err="1"/>
              <a:t>cause</a:t>
            </a:r>
            <a:r>
              <a:rPr lang="pl-PL" sz="2400" dirty="0"/>
              <a:t> of </a:t>
            </a:r>
            <a:r>
              <a:rPr lang="pl-PL" dirty="0"/>
              <a:t>OCD</a:t>
            </a:r>
            <a:r>
              <a:rPr lang="pl-PL" sz="2400" b="0" dirty="0"/>
              <a:t> </a:t>
            </a:r>
            <a:r>
              <a:rPr lang="pl-PL" sz="2400" b="0" dirty="0" err="1"/>
              <a:t>is</a:t>
            </a:r>
            <a:r>
              <a:rPr lang="pl-PL" sz="2400" b="0" dirty="0"/>
              <a:t> </a:t>
            </a:r>
            <a:r>
              <a:rPr lang="pl-PL" sz="2400" b="0" dirty="0" err="1"/>
              <a:t>unknown</a:t>
            </a:r>
            <a:r>
              <a:rPr lang="pl-PL" sz="2400" b="0" dirty="0"/>
              <a:t>, but </a:t>
            </a:r>
            <a:r>
              <a:rPr lang="pl-PL" sz="2400" b="0" dirty="0" err="1"/>
              <a:t>research</a:t>
            </a:r>
            <a:r>
              <a:rPr lang="pl-PL" sz="2400" b="0" dirty="0"/>
              <a:t> </a:t>
            </a:r>
            <a:r>
              <a:rPr lang="pl-PL" sz="2400" b="0" dirty="0" err="1"/>
              <a:t>suggests</a:t>
            </a:r>
            <a:r>
              <a:rPr lang="pl-PL" sz="2400" b="0" dirty="0"/>
              <a:t> </a:t>
            </a:r>
            <a:r>
              <a:rPr lang="pl-PL" sz="2400" b="0" dirty="0" err="1"/>
              <a:t>that</a:t>
            </a:r>
            <a:r>
              <a:rPr lang="pl-PL" sz="2400" b="0" dirty="0"/>
              <a:t> </a:t>
            </a:r>
            <a:r>
              <a:rPr lang="pl-PL" sz="2400" b="0" dirty="0" err="1"/>
              <a:t>it</a:t>
            </a:r>
            <a:r>
              <a:rPr lang="pl-PL" sz="2400" b="0" dirty="0"/>
              <a:t> </a:t>
            </a:r>
            <a:r>
              <a:rPr lang="pl-PL" sz="2400" b="0" dirty="0" err="1"/>
              <a:t>may</a:t>
            </a:r>
            <a:r>
              <a:rPr lang="pl-PL" sz="2400" b="0" dirty="0"/>
              <a:t> </a:t>
            </a:r>
            <a:r>
              <a:rPr lang="pl-PL" sz="2400" b="0" dirty="0" err="1"/>
              <a:t>relate</a:t>
            </a:r>
            <a:r>
              <a:rPr lang="pl-PL" sz="2400" b="0" dirty="0"/>
              <a:t> to a </a:t>
            </a:r>
            <a:r>
              <a:rPr lang="pl-PL" sz="2400" b="0" dirty="0" err="1"/>
              <a:t>biochemical</a:t>
            </a:r>
            <a:r>
              <a:rPr lang="pl-PL" sz="2400" b="0" dirty="0"/>
              <a:t> </a:t>
            </a:r>
            <a:r>
              <a:rPr lang="pl-PL" sz="2400" b="0" dirty="0" err="1"/>
              <a:t>imbalance</a:t>
            </a:r>
            <a:r>
              <a:rPr lang="pl-PL" sz="2400" b="0" dirty="0"/>
              <a:t> </a:t>
            </a:r>
            <a:r>
              <a:rPr lang="pl-PL" sz="2400" b="0" dirty="0" err="1"/>
              <a:t>that</a:t>
            </a:r>
            <a:r>
              <a:rPr lang="pl-PL" sz="2400" b="0" dirty="0"/>
              <a:t> </a:t>
            </a:r>
            <a:r>
              <a:rPr lang="pl-PL" sz="2400" b="0" dirty="0" err="1"/>
              <a:t>interferes</a:t>
            </a:r>
            <a:r>
              <a:rPr lang="pl-PL" sz="2400" b="0" dirty="0"/>
              <a:t> with the </a:t>
            </a:r>
            <a:r>
              <a:rPr lang="pl-PL" sz="2400" b="0" dirty="0" err="1"/>
              <a:t>way</a:t>
            </a:r>
            <a:r>
              <a:rPr lang="pl-PL" sz="2400" b="0" dirty="0"/>
              <a:t> the brain </a:t>
            </a:r>
            <a:r>
              <a:rPr lang="pl-PL" sz="2400" b="0" dirty="0" err="1"/>
              <a:t>processes</a:t>
            </a:r>
            <a:r>
              <a:rPr lang="pl-PL" sz="2400" b="0" dirty="0"/>
              <a:t> </a:t>
            </a:r>
            <a:r>
              <a:rPr lang="pl-PL" sz="2400" b="0" dirty="0" err="1"/>
              <a:t>information</a:t>
            </a:r>
            <a:r>
              <a:rPr lang="pl-PL" sz="2400" b="0" dirty="0"/>
              <a:t> and </a:t>
            </a:r>
            <a:r>
              <a:rPr lang="pl-PL" sz="2400" b="0" dirty="0" err="1"/>
              <a:t>causes</a:t>
            </a:r>
            <a:r>
              <a:rPr lang="pl-PL" sz="2400" b="0" dirty="0"/>
              <a:t> the brain to </a:t>
            </a:r>
            <a:r>
              <a:rPr lang="pl-PL" sz="2400" b="0" dirty="0" err="1"/>
              <a:t>send</a:t>
            </a:r>
            <a:r>
              <a:rPr lang="pl-PL" sz="2400" b="0" dirty="0"/>
              <a:t> </a:t>
            </a:r>
            <a:r>
              <a:rPr lang="pl-PL" sz="2400" b="0" dirty="0" err="1"/>
              <a:t>false</a:t>
            </a:r>
            <a:r>
              <a:rPr lang="pl-PL" sz="2400" b="0" dirty="0"/>
              <a:t> </a:t>
            </a:r>
            <a:r>
              <a:rPr lang="pl-PL" sz="2400" b="0" dirty="0" err="1"/>
              <a:t>messages</a:t>
            </a:r>
            <a:r>
              <a:rPr lang="pl-PL" sz="2400" b="0" dirty="0"/>
              <a:t> of </a:t>
            </a:r>
            <a:r>
              <a:rPr lang="pl-PL" sz="2400" b="0" dirty="0" err="1"/>
              <a:t>danger</a:t>
            </a:r>
            <a:r>
              <a:rPr lang="pl-PL" sz="2400" b="0" dirty="0"/>
              <a:t>.</a:t>
            </a:r>
          </a:p>
          <a:p>
            <a:pPr marL="342900" indent="-342900">
              <a:buFont typeface="Arial" charset="0"/>
              <a:buChar char="•"/>
            </a:pPr>
            <a:r>
              <a:rPr lang="pl-PL" sz="2400" b="0" dirty="0"/>
              <a:t>OCD </a:t>
            </a:r>
            <a:r>
              <a:rPr lang="pl-PL" sz="2400" b="0" dirty="0" err="1"/>
              <a:t>may</a:t>
            </a:r>
            <a:r>
              <a:rPr lang="pl-PL" sz="2400" b="0" dirty="0"/>
              <a:t> be a </a:t>
            </a:r>
            <a:r>
              <a:rPr lang="pl-PL" sz="2400" b="0" dirty="0" err="1"/>
              <a:t>learned</a:t>
            </a:r>
            <a:r>
              <a:rPr lang="pl-PL" sz="2400" b="0" dirty="0"/>
              <a:t> </a:t>
            </a:r>
            <a:r>
              <a:rPr lang="pl-PL" sz="2400" b="0" dirty="0" err="1"/>
              <a:t>response</a:t>
            </a:r>
            <a:r>
              <a:rPr lang="pl-PL" sz="2400" b="0" dirty="0"/>
              <a:t> to </a:t>
            </a:r>
            <a:r>
              <a:rPr lang="pl-PL" sz="2400" b="0" dirty="0" err="1"/>
              <a:t>reduce</a:t>
            </a:r>
            <a:r>
              <a:rPr lang="pl-PL" sz="2400" b="0" dirty="0"/>
              <a:t> anxiety </a:t>
            </a:r>
            <a:r>
              <a:rPr lang="pl-PL" sz="2400" b="0" dirty="0" err="1"/>
              <a:t>or</a:t>
            </a:r>
            <a:r>
              <a:rPr lang="pl-PL" sz="2400" b="0" dirty="0"/>
              <a:t> </a:t>
            </a:r>
            <a:r>
              <a:rPr lang="pl-PL" sz="2400" b="0" dirty="0" err="1"/>
              <a:t>may</a:t>
            </a:r>
            <a:r>
              <a:rPr lang="pl-PL" sz="2400" b="0" dirty="0"/>
              <a:t> be </a:t>
            </a:r>
            <a:r>
              <a:rPr lang="pl-PL" sz="2400" b="0" dirty="0" err="1"/>
              <a:t>triggered</a:t>
            </a:r>
            <a:r>
              <a:rPr lang="pl-PL" sz="2400" b="0" dirty="0"/>
              <a:t> by a </a:t>
            </a:r>
            <a:r>
              <a:rPr lang="pl-PL" sz="2400" b="0" dirty="0" err="1"/>
              <a:t>stressful</a:t>
            </a:r>
            <a:r>
              <a:rPr lang="pl-PL" sz="2400" b="0" dirty="0"/>
              <a:t> event. </a:t>
            </a:r>
          </a:p>
          <a:p>
            <a:pPr marL="342900" indent="-342900">
              <a:buFont typeface="Arial" charset="0"/>
              <a:buChar char="•"/>
            </a:pPr>
            <a:r>
              <a:rPr lang="pl-PL" sz="2400" b="0" dirty="0"/>
              <a:t>The </a:t>
            </a:r>
            <a:r>
              <a:rPr lang="pl-PL" sz="2400" b="0" dirty="0" err="1"/>
              <a:t>potential</a:t>
            </a:r>
            <a:r>
              <a:rPr lang="pl-PL" sz="2400" b="0" dirty="0"/>
              <a:t> </a:t>
            </a:r>
            <a:r>
              <a:rPr lang="pl-PL" sz="2400" b="0" dirty="0" err="1"/>
              <a:t>causes</a:t>
            </a:r>
            <a:r>
              <a:rPr lang="pl-PL" sz="2400" b="0" dirty="0"/>
              <a:t> of OCD, </a:t>
            </a:r>
            <a:r>
              <a:rPr lang="pl-PL" sz="2400" b="0" dirty="0" err="1"/>
              <a:t>involving</a:t>
            </a:r>
            <a:r>
              <a:rPr lang="pl-PL" sz="2400" b="0" dirty="0"/>
              <a:t> one of </a:t>
            </a:r>
            <a:r>
              <a:rPr lang="pl-PL" sz="2400" b="0" dirty="0" err="1"/>
              <a:t>or</a:t>
            </a:r>
            <a:r>
              <a:rPr lang="pl-PL" sz="2400" b="0" dirty="0"/>
              <a:t> a </a:t>
            </a:r>
            <a:r>
              <a:rPr lang="pl-PL" sz="2400" b="0" dirty="0" err="1"/>
              <a:t>combination</a:t>
            </a:r>
            <a:r>
              <a:rPr lang="pl-PL" sz="2400" b="0" dirty="0"/>
              <a:t> of </a:t>
            </a:r>
            <a:r>
              <a:rPr lang="pl-PL" sz="2400" b="0" dirty="0" err="1"/>
              <a:t>either</a:t>
            </a:r>
            <a:r>
              <a:rPr lang="pl-PL" sz="2400" b="0" dirty="0"/>
              <a:t> </a:t>
            </a:r>
            <a:r>
              <a:rPr lang="pl-PL" sz="2400" b="0" dirty="0" err="1"/>
              <a:t>are</a:t>
            </a:r>
            <a:r>
              <a:rPr lang="pl-PL" sz="2400" b="0" dirty="0"/>
              <a:t>: </a:t>
            </a:r>
          </a:p>
          <a:p>
            <a:pPr marL="800100" lvl="1" indent="-342900">
              <a:buFont typeface="Arial" charset="0"/>
              <a:buChar char="•"/>
            </a:pPr>
            <a:r>
              <a:rPr lang="pl-PL" sz="2400" dirty="0" err="1"/>
              <a:t>neurobiological</a:t>
            </a:r>
            <a:r>
              <a:rPr lang="pl-PL" sz="2400" dirty="0"/>
              <a:t>, </a:t>
            </a:r>
          </a:p>
          <a:p>
            <a:pPr marL="800100" lvl="1" indent="-342900">
              <a:buFont typeface="Arial" charset="0"/>
              <a:buChar char="•"/>
            </a:pPr>
            <a:r>
              <a:rPr lang="pl-PL" sz="2400" dirty="0" err="1"/>
              <a:t>genetic</a:t>
            </a:r>
            <a:r>
              <a:rPr lang="pl-PL" sz="2400" dirty="0"/>
              <a:t>, </a:t>
            </a:r>
          </a:p>
          <a:p>
            <a:pPr marL="800100" lvl="1" indent="-342900">
              <a:buFont typeface="Arial" charset="0"/>
              <a:buChar char="•"/>
            </a:pPr>
            <a:r>
              <a:rPr lang="pl-PL" sz="2400" dirty="0" err="1"/>
              <a:t>learned</a:t>
            </a:r>
            <a:r>
              <a:rPr lang="pl-PL" sz="2400" dirty="0"/>
              <a:t> </a:t>
            </a:r>
            <a:r>
              <a:rPr lang="pl-PL" sz="2400" dirty="0" err="1"/>
              <a:t>behaviours</a:t>
            </a:r>
            <a:r>
              <a:rPr lang="pl-PL" sz="2400" dirty="0"/>
              <a:t>, </a:t>
            </a:r>
          </a:p>
          <a:p>
            <a:pPr marL="800100" lvl="1" indent="-342900">
              <a:buFont typeface="Arial" charset="0"/>
              <a:buChar char="•"/>
            </a:pPr>
            <a:r>
              <a:rPr lang="pl-PL" sz="2400" dirty="0" err="1"/>
              <a:t>pregnancy</a:t>
            </a:r>
            <a:r>
              <a:rPr lang="pl-PL" sz="2400" dirty="0"/>
              <a:t>, </a:t>
            </a:r>
          </a:p>
          <a:p>
            <a:pPr marL="800100" lvl="1" indent="-342900">
              <a:buFont typeface="Arial" charset="0"/>
              <a:buChar char="•"/>
            </a:pPr>
            <a:r>
              <a:rPr lang="pl-PL" sz="2400" dirty="0" err="1"/>
              <a:t>environmental</a:t>
            </a:r>
            <a:r>
              <a:rPr lang="pl-PL" sz="2400" dirty="0"/>
              <a:t> </a:t>
            </a:r>
            <a:r>
              <a:rPr lang="pl-PL" sz="2400" dirty="0" err="1"/>
              <a:t>factors</a:t>
            </a:r>
            <a:r>
              <a:rPr lang="pl-PL" sz="2400" dirty="0"/>
              <a:t>, </a:t>
            </a:r>
          </a:p>
          <a:p>
            <a:pPr marL="800100" lvl="1" indent="-342900">
              <a:buFont typeface="Arial" charset="0"/>
              <a:buChar char="•"/>
            </a:pPr>
            <a:r>
              <a:rPr lang="pl-PL" sz="2400" dirty="0" err="1"/>
              <a:t>specific</a:t>
            </a:r>
            <a:r>
              <a:rPr lang="pl-PL" sz="2400" dirty="0"/>
              <a:t> </a:t>
            </a:r>
            <a:r>
              <a:rPr lang="pl-PL" sz="2400" dirty="0" err="1"/>
              <a:t>events</a:t>
            </a:r>
            <a:r>
              <a:rPr lang="pl-PL" sz="2400" dirty="0"/>
              <a:t> </a:t>
            </a:r>
            <a:r>
              <a:rPr lang="pl-PL" sz="2400" dirty="0" err="1"/>
              <a:t>that</a:t>
            </a:r>
            <a:r>
              <a:rPr lang="pl-PL" sz="2400" dirty="0"/>
              <a:t> </a:t>
            </a:r>
            <a:r>
              <a:rPr lang="pl-PL" sz="2400" dirty="0" err="1"/>
              <a:t>trigger</a:t>
            </a:r>
            <a:r>
              <a:rPr lang="pl-PL" sz="2400" dirty="0"/>
              <a:t> the </a:t>
            </a:r>
            <a:r>
              <a:rPr lang="pl-PL" sz="2400" dirty="0" err="1"/>
              <a:t>disorder</a:t>
            </a:r>
            <a:r>
              <a:rPr lang="pl-PL" sz="2400" dirty="0"/>
              <a:t> in a </a:t>
            </a:r>
            <a:r>
              <a:rPr lang="pl-PL" sz="2400" dirty="0" err="1"/>
              <a:t>specific</a:t>
            </a:r>
            <a:r>
              <a:rPr lang="pl-PL" sz="2400" dirty="0"/>
              <a:t> </a:t>
            </a:r>
            <a:r>
              <a:rPr lang="pl-PL" sz="2400" dirty="0" err="1"/>
              <a:t>individual</a:t>
            </a:r>
            <a:r>
              <a:rPr lang="pl-PL" sz="2400" dirty="0"/>
              <a:t> </a:t>
            </a:r>
            <a:r>
              <a:rPr lang="pl-PL" sz="2400" dirty="0" err="1"/>
              <a:t>at</a:t>
            </a:r>
            <a:r>
              <a:rPr lang="pl-PL" sz="2400" dirty="0"/>
              <a:t> a </a:t>
            </a:r>
            <a:r>
              <a:rPr lang="pl-PL" sz="2400" dirty="0" err="1"/>
              <a:t>particular</a:t>
            </a:r>
            <a:r>
              <a:rPr lang="pl-PL" sz="2400" dirty="0"/>
              <a:t> point in </a:t>
            </a:r>
            <a:r>
              <a:rPr lang="pl-PL" sz="2400" dirty="0" err="1"/>
              <a:t>time</a:t>
            </a:r>
            <a:r>
              <a:rPr lang="pl-PL" sz="2400" dirty="0"/>
              <a:t>.</a:t>
            </a:r>
          </a:p>
        </p:txBody>
      </p:sp>
    </p:spTree>
    <p:extLst>
      <p:ext uri="{BB962C8B-B14F-4D97-AF65-F5344CB8AC3E}">
        <p14:creationId xmlns:p14="http://schemas.microsoft.com/office/powerpoint/2010/main" val="20607746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52718"/>
            <a:ext cx="5791200" cy="900018"/>
          </a:xfrm>
        </p:spPr>
        <p:txBody>
          <a:bodyPr/>
          <a:lstStyle/>
          <a:p>
            <a:r>
              <a:rPr lang="sk-SK" b="0" dirty="0" err="1"/>
              <a:t>Symptoms</a:t>
            </a:r>
            <a:r>
              <a:rPr lang="sk-SK" b="0" dirty="0"/>
              <a:t> of </a:t>
            </a:r>
            <a:r>
              <a:rPr lang="sk-SK" b="0" dirty="0" err="1"/>
              <a:t>ocd</a:t>
            </a:r>
            <a:endParaRPr lang="sk-SK" b="0" dirty="0"/>
          </a:p>
        </p:txBody>
      </p:sp>
      <p:sp>
        <p:nvSpPr>
          <p:cNvPr id="3" name="Zástupný objekt pre obsah 2"/>
          <p:cNvSpPr>
            <a:spLocks noGrp="1"/>
          </p:cNvSpPr>
          <p:nvPr>
            <p:ph idx="1"/>
          </p:nvPr>
        </p:nvSpPr>
        <p:spPr>
          <a:xfrm>
            <a:off x="1847528" y="1196752"/>
            <a:ext cx="8280920" cy="5472608"/>
          </a:xfrm>
        </p:spPr>
        <p:txBody>
          <a:bodyPr>
            <a:normAutofit fontScale="92500" lnSpcReduction="10000"/>
          </a:bodyPr>
          <a:lstStyle/>
          <a:p>
            <a:r>
              <a:rPr lang="pl-PL" i="1" u="sng" dirty="0" err="1"/>
              <a:t>Common</a:t>
            </a:r>
            <a:r>
              <a:rPr lang="pl-PL" i="1" u="sng" dirty="0"/>
              <a:t> </a:t>
            </a:r>
            <a:r>
              <a:rPr lang="pl-PL" i="1" u="sng" dirty="0" err="1"/>
              <a:t>obsessions</a:t>
            </a:r>
            <a:r>
              <a:rPr lang="pl-PL" i="1" u="sng" dirty="0"/>
              <a:t> in OCD </a:t>
            </a:r>
            <a:r>
              <a:rPr lang="pl-PL" i="1" u="sng" dirty="0" err="1"/>
              <a:t>individuals</a:t>
            </a:r>
            <a:r>
              <a:rPr lang="pl-PL" i="1" u="sng" dirty="0"/>
              <a:t>:</a:t>
            </a:r>
            <a:endParaRPr lang="sk-SK" dirty="0"/>
          </a:p>
          <a:p>
            <a:pPr marL="342900" indent="-342900">
              <a:buFont typeface="Arial" charset="0"/>
              <a:buChar char="•"/>
            </a:pPr>
            <a:r>
              <a:rPr lang="pl-PL" sz="2400" i="1" dirty="0" err="1"/>
              <a:t>Washing</a:t>
            </a:r>
            <a:r>
              <a:rPr lang="pl-PL" sz="2400" i="1" dirty="0"/>
              <a:t> and </a:t>
            </a:r>
            <a:r>
              <a:rPr lang="pl-PL" sz="2400" i="1" dirty="0" err="1"/>
              <a:t>Cleaning</a:t>
            </a:r>
            <a:r>
              <a:rPr lang="pl-PL" sz="2400" i="1" dirty="0"/>
              <a:t> </a:t>
            </a:r>
            <a:r>
              <a:rPr lang="pl-PL" sz="2400" b="0" dirty="0"/>
              <a:t>(</a:t>
            </a:r>
            <a:r>
              <a:rPr lang="pl-PL" sz="2400" b="0" dirty="0" err="1"/>
              <a:t>e.g</a:t>
            </a:r>
            <a:r>
              <a:rPr lang="pl-PL" sz="2400" b="0" dirty="0"/>
              <a:t>., </a:t>
            </a:r>
            <a:r>
              <a:rPr lang="pl-PL" sz="2400" b="0" dirty="0" err="1"/>
              <a:t>excessive</a:t>
            </a:r>
            <a:r>
              <a:rPr lang="pl-PL" sz="2400" b="0" dirty="0"/>
              <a:t> </a:t>
            </a:r>
            <a:r>
              <a:rPr lang="pl-PL" sz="2400" b="0" dirty="0" err="1"/>
              <a:t>showering</a:t>
            </a:r>
            <a:r>
              <a:rPr lang="pl-PL" sz="2400" b="0" dirty="0"/>
              <a:t>, hand </a:t>
            </a:r>
            <a:r>
              <a:rPr lang="pl-PL" sz="2400" b="0" dirty="0" err="1"/>
              <a:t>washing</a:t>
            </a:r>
            <a:r>
              <a:rPr lang="pl-PL" sz="2400" b="0" dirty="0"/>
              <a:t>, </a:t>
            </a:r>
            <a:r>
              <a:rPr lang="pl-PL" sz="2400" b="0" dirty="0" err="1"/>
              <a:t>house</a:t>
            </a:r>
            <a:r>
              <a:rPr lang="pl-PL" sz="2400" b="0" dirty="0"/>
              <a:t> </a:t>
            </a:r>
            <a:r>
              <a:rPr lang="pl-PL" sz="2400" b="0" dirty="0" err="1"/>
              <a:t>cleaning</a:t>
            </a:r>
            <a:r>
              <a:rPr lang="pl-PL" sz="2400" b="0" dirty="0"/>
              <a:t>).</a:t>
            </a:r>
            <a:endParaRPr lang="sk-SK" sz="2400" b="0" dirty="0"/>
          </a:p>
          <a:p>
            <a:pPr marL="342900" indent="-342900">
              <a:buFont typeface="Arial" charset="0"/>
              <a:buChar char="•"/>
            </a:pPr>
            <a:r>
              <a:rPr lang="pl-PL" sz="2400" i="1" dirty="0" err="1"/>
              <a:t>Checking</a:t>
            </a:r>
            <a:r>
              <a:rPr lang="pl-PL" sz="2400" b="0" dirty="0"/>
              <a:t> (</a:t>
            </a:r>
            <a:r>
              <a:rPr lang="pl-PL" sz="2400" b="0" dirty="0" err="1"/>
              <a:t>e.g</a:t>
            </a:r>
            <a:r>
              <a:rPr lang="pl-PL" sz="2400" b="0" dirty="0"/>
              <a:t>., </a:t>
            </a:r>
            <a:r>
              <a:rPr lang="pl-PL" sz="2400" b="0" dirty="0" err="1"/>
              <a:t>locks</a:t>
            </a:r>
            <a:r>
              <a:rPr lang="pl-PL" sz="2400" b="0" dirty="0"/>
              <a:t>, </a:t>
            </a:r>
            <a:r>
              <a:rPr lang="pl-PL" sz="2400" b="0" dirty="0" err="1"/>
              <a:t>appliances</a:t>
            </a:r>
            <a:r>
              <a:rPr lang="pl-PL" sz="2400" b="0" dirty="0"/>
              <a:t>, </a:t>
            </a:r>
            <a:r>
              <a:rPr lang="pl-PL" sz="2400" b="0" dirty="0" err="1"/>
              <a:t>paperwork</a:t>
            </a:r>
            <a:r>
              <a:rPr lang="pl-PL" sz="2400" b="0" dirty="0"/>
              <a:t>, </a:t>
            </a:r>
            <a:r>
              <a:rPr lang="pl-PL" sz="2400" b="0" dirty="0" err="1"/>
              <a:t>driving</a:t>
            </a:r>
            <a:r>
              <a:rPr lang="pl-PL" sz="2400" b="0" dirty="0"/>
              <a:t> </a:t>
            </a:r>
            <a:r>
              <a:rPr lang="pl-PL" sz="2400" b="0" dirty="0" err="1"/>
              <a:t>routes</a:t>
            </a:r>
            <a:r>
              <a:rPr lang="pl-PL" sz="2400" b="0" dirty="0"/>
              <a:t>).</a:t>
            </a:r>
            <a:endParaRPr lang="sk-SK" sz="2400" b="0" dirty="0"/>
          </a:p>
          <a:p>
            <a:pPr marL="342900" indent="-342900">
              <a:buFont typeface="Arial" charset="0"/>
              <a:buChar char="•"/>
            </a:pPr>
            <a:r>
              <a:rPr lang="pl-PL" sz="2400" i="1" dirty="0" err="1"/>
              <a:t>Counting</a:t>
            </a:r>
            <a:r>
              <a:rPr lang="pl-PL" sz="2400" i="1" dirty="0"/>
              <a:t> </a:t>
            </a:r>
            <a:r>
              <a:rPr lang="pl-PL" sz="2400" b="0" dirty="0"/>
              <a:t>(</a:t>
            </a:r>
            <a:r>
              <a:rPr lang="pl-PL" sz="2400" b="0" dirty="0" err="1"/>
              <a:t>e.g</a:t>
            </a:r>
            <a:r>
              <a:rPr lang="pl-PL" sz="2400" b="0" dirty="0"/>
              <a:t>., </a:t>
            </a:r>
            <a:r>
              <a:rPr lang="pl-PL" sz="2400" b="0" dirty="0" err="1"/>
              <a:t>preferences</a:t>
            </a:r>
            <a:r>
              <a:rPr lang="pl-PL" sz="2400" b="0" dirty="0"/>
              <a:t> for </a:t>
            </a:r>
            <a:r>
              <a:rPr lang="pl-PL" sz="2400" b="0" dirty="0" err="1"/>
              <a:t>even</a:t>
            </a:r>
            <a:r>
              <a:rPr lang="pl-PL" sz="2400" b="0" dirty="0"/>
              <a:t> </a:t>
            </a:r>
            <a:r>
              <a:rPr lang="pl-PL" sz="2400" b="0" dirty="0" err="1"/>
              <a:t>or</a:t>
            </a:r>
            <a:r>
              <a:rPr lang="pl-PL" sz="2400" b="0" dirty="0"/>
              <a:t> </a:t>
            </a:r>
            <a:r>
              <a:rPr lang="pl-PL" sz="2400" b="0" dirty="0" err="1"/>
              <a:t>odd</a:t>
            </a:r>
            <a:r>
              <a:rPr lang="pl-PL" sz="2400" b="0" dirty="0"/>
              <a:t> </a:t>
            </a:r>
            <a:r>
              <a:rPr lang="pl-PL" sz="2400" b="0" dirty="0" err="1"/>
              <a:t>numbers</a:t>
            </a:r>
            <a:r>
              <a:rPr lang="pl-PL" sz="2400" b="0" dirty="0"/>
              <a:t>, </a:t>
            </a:r>
            <a:r>
              <a:rPr lang="pl-PL" sz="2400" b="0" dirty="0" err="1"/>
              <a:t>tabulating</a:t>
            </a:r>
            <a:r>
              <a:rPr lang="pl-PL" sz="2400" b="0" dirty="0"/>
              <a:t> </a:t>
            </a:r>
            <a:r>
              <a:rPr lang="pl-PL" sz="2400" b="0" dirty="0" err="1"/>
              <a:t>figures</a:t>
            </a:r>
            <a:r>
              <a:rPr lang="pl-PL" sz="2400" b="0" dirty="0"/>
              <a:t>).</a:t>
            </a:r>
            <a:endParaRPr lang="sk-SK" sz="2400" b="0" dirty="0"/>
          </a:p>
          <a:p>
            <a:pPr marL="342900" indent="-342900">
              <a:buFont typeface="Arial" charset="0"/>
              <a:buChar char="•"/>
            </a:pPr>
            <a:r>
              <a:rPr lang="pl-PL" sz="2400" i="1" dirty="0" err="1"/>
              <a:t>Repeating</a:t>
            </a:r>
            <a:r>
              <a:rPr lang="pl-PL" sz="2400" i="1" dirty="0"/>
              <a:t> </a:t>
            </a:r>
            <a:r>
              <a:rPr lang="pl-PL" sz="2400" i="1" dirty="0" err="1"/>
              <a:t>Actions</a:t>
            </a:r>
            <a:r>
              <a:rPr lang="pl-PL" sz="2400" i="1" dirty="0"/>
              <a:t> </a:t>
            </a:r>
            <a:r>
              <a:rPr lang="pl-PL" sz="2400" i="1" dirty="0" err="1"/>
              <a:t>or</a:t>
            </a:r>
            <a:r>
              <a:rPr lang="pl-PL" sz="2400" i="1" dirty="0"/>
              <a:t> </a:t>
            </a:r>
            <a:r>
              <a:rPr lang="pl-PL" sz="2400" i="1" dirty="0" err="1"/>
              <a:t>Thoughts</a:t>
            </a:r>
            <a:r>
              <a:rPr lang="pl-PL" sz="2400" i="1" dirty="0"/>
              <a:t> </a:t>
            </a:r>
            <a:r>
              <a:rPr lang="pl-PL" sz="2400" b="0" dirty="0"/>
              <a:t>(</a:t>
            </a:r>
            <a:r>
              <a:rPr lang="pl-PL" sz="2400" b="0" dirty="0" err="1"/>
              <a:t>e.g</a:t>
            </a:r>
            <a:r>
              <a:rPr lang="pl-PL" sz="2400" b="0" dirty="0"/>
              <a:t>., </a:t>
            </a:r>
            <a:r>
              <a:rPr lang="pl-PL" sz="2400" b="0" dirty="0" err="1"/>
              <a:t>turning</a:t>
            </a:r>
            <a:r>
              <a:rPr lang="pl-PL" sz="2400" b="0" dirty="0"/>
              <a:t> </a:t>
            </a:r>
            <a:r>
              <a:rPr lang="pl-PL" sz="2400" b="0" dirty="0" err="1"/>
              <a:t>lights</a:t>
            </a:r>
            <a:r>
              <a:rPr lang="pl-PL" sz="2400" b="0" dirty="0"/>
              <a:t> on/off, </a:t>
            </a:r>
            <a:r>
              <a:rPr lang="pl-PL" sz="2400" b="0" dirty="0" err="1"/>
              <a:t>getting</a:t>
            </a:r>
            <a:r>
              <a:rPr lang="pl-PL" sz="2400" b="0" dirty="0"/>
              <a:t> </a:t>
            </a:r>
            <a:r>
              <a:rPr lang="pl-PL" sz="2400" b="0" dirty="0" err="1"/>
              <a:t>up</a:t>
            </a:r>
            <a:r>
              <a:rPr lang="pl-PL" sz="2400" b="0" dirty="0"/>
              <a:t>/down in </a:t>
            </a:r>
            <a:r>
              <a:rPr lang="pl-PL" sz="2400" b="0" dirty="0" err="1"/>
              <a:t>chairs</a:t>
            </a:r>
            <a:r>
              <a:rPr lang="pl-PL" sz="2400" b="0" dirty="0"/>
              <a:t>, </a:t>
            </a:r>
            <a:r>
              <a:rPr lang="pl-PL" sz="2400" b="0" dirty="0" err="1"/>
              <a:t>rereading</a:t>
            </a:r>
            <a:r>
              <a:rPr lang="pl-PL" sz="2400" b="0" dirty="0"/>
              <a:t>, </a:t>
            </a:r>
            <a:r>
              <a:rPr lang="pl-PL" sz="2400" b="0" dirty="0" err="1"/>
              <a:t>rewriting</a:t>
            </a:r>
            <a:r>
              <a:rPr lang="pl-PL" sz="2400" b="0" dirty="0"/>
              <a:t>).</a:t>
            </a:r>
            <a:endParaRPr lang="sk-SK" sz="2400" b="0" dirty="0"/>
          </a:p>
          <a:p>
            <a:pPr marL="342900" indent="-342900">
              <a:buFont typeface="Arial" charset="0"/>
              <a:buChar char="•"/>
            </a:pPr>
            <a:r>
              <a:rPr lang="pl-PL" sz="2400" i="1" dirty="0" err="1"/>
              <a:t>Need</a:t>
            </a:r>
            <a:r>
              <a:rPr lang="pl-PL" sz="2400" i="1" dirty="0"/>
              <a:t> to </a:t>
            </a:r>
            <a:r>
              <a:rPr lang="pl-PL" sz="2400" i="1" dirty="0" err="1"/>
              <a:t>Ask</a:t>
            </a:r>
            <a:r>
              <a:rPr lang="pl-PL" sz="2400" i="1" dirty="0"/>
              <a:t> </a:t>
            </a:r>
            <a:r>
              <a:rPr lang="pl-PL" sz="2400" i="1" dirty="0" err="1"/>
              <a:t>or</a:t>
            </a:r>
            <a:r>
              <a:rPr lang="pl-PL" sz="2400" i="1" dirty="0"/>
              <a:t> </a:t>
            </a:r>
            <a:r>
              <a:rPr lang="pl-PL" sz="2400" i="1" dirty="0" err="1"/>
              <a:t>Confess</a:t>
            </a:r>
            <a:r>
              <a:rPr lang="pl-PL" sz="2400" i="1" dirty="0"/>
              <a:t> </a:t>
            </a:r>
            <a:r>
              <a:rPr lang="pl-PL" sz="2400" b="0" dirty="0"/>
              <a:t>(</a:t>
            </a:r>
            <a:r>
              <a:rPr lang="pl-PL" sz="2400" b="0" dirty="0" err="1"/>
              <a:t>e.g</a:t>
            </a:r>
            <a:r>
              <a:rPr lang="pl-PL" sz="2400" b="0" dirty="0"/>
              <a:t>., </a:t>
            </a:r>
            <a:r>
              <a:rPr lang="pl-PL" sz="2400" b="0" dirty="0" err="1"/>
              <a:t>asking</a:t>
            </a:r>
            <a:r>
              <a:rPr lang="pl-PL" sz="2400" b="0" dirty="0"/>
              <a:t> for </a:t>
            </a:r>
            <a:r>
              <a:rPr lang="pl-PL" sz="2400" b="0" dirty="0" err="1"/>
              <a:t>reassurance</a:t>
            </a:r>
            <a:r>
              <a:rPr lang="pl-PL" sz="2400" b="0" dirty="0"/>
              <a:t>).</a:t>
            </a:r>
            <a:endParaRPr lang="sk-SK" sz="2400" b="0" dirty="0"/>
          </a:p>
          <a:p>
            <a:pPr marL="342900" indent="-342900">
              <a:buFont typeface="Arial" charset="0"/>
              <a:buChar char="•"/>
            </a:pPr>
            <a:r>
              <a:rPr lang="pl-PL" sz="2400" i="1" dirty="0" err="1"/>
              <a:t>Hoarding</a:t>
            </a:r>
            <a:r>
              <a:rPr lang="pl-PL" sz="2400" b="0" dirty="0"/>
              <a:t> (</a:t>
            </a:r>
            <a:r>
              <a:rPr lang="pl-PL" sz="2400" b="0" dirty="0" err="1"/>
              <a:t>e.g</a:t>
            </a:r>
            <a:r>
              <a:rPr lang="pl-PL" sz="2400" b="0" dirty="0"/>
              <a:t>., </a:t>
            </a:r>
            <a:r>
              <a:rPr lang="pl-PL" sz="2400" b="0" dirty="0" err="1"/>
              <a:t>magazines</a:t>
            </a:r>
            <a:r>
              <a:rPr lang="pl-PL" sz="2400" b="0" dirty="0"/>
              <a:t>, </a:t>
            </a:r>
            <a:r>
              <a:rPr lang="pl-PL" sz="2400" b="0" dirty="0" err="1"/>
              <a:t>flyers</a:t>
            </a:r>
            <a:r>
              <a:rPr lang="pl-PL" sz="2400" b="0" dirty="0"/>
              <a:t>, </a:t>
            </a:r>
            <a:r>
              <a:rPr lang="pl-PL" sz="2400" b="0" dirty="0" err="1"/>
              <a:t>clothing</a:t>
            </a:r>
            <a:r>
              <a:rPr lang="pl-PL" sz="2400" b="0" dirty="0"/>
              <a:t>, </a:t>
            </a:r>
            <a:r>
              <a:rPr lang="pl-PL" sz="2400" b="0" dirty="0" err="1"/>
              <a:t>information</a:t>
            </a:r>
            <a:r>
              <a:rPr lang="pl-PL" sz="2400" b="0" dirty="0"/>
              <a:t>).</a:t>
            </a:r>
            <a:endParaRPr lang="sk-SK" sz="2400" b="0" dirty="0"/>
          </a:p>
          <a:p>
            <a:pPr marL="342900" indent="-342900">
              <a:buFont typeface="Arial" charset="0"/>
              <a:buChar char="•"/>
            </a:pPr>
            <a:r>
              <a:rPr lang="pl-PL" sz="2400" i="1" dirty="0" err="1"/>
              <a:t>Ordering</a:t>
            </a:r>
            <a:r>
              <a:rPr lang="pl-PL" sz="2400" i="1" dirty="0"/>
              <a:t> and </a:t>
            </a:r>
            <a:r>
              <a:rPr lang="pl-PL" sz="2400" i="1" dirty="0" err="1"/>
              <a:t>Arranging</a:t>
            </a:r>
            <a:r>
              <a:rPr lang="pl-PL" sz="2400" i="1" dirty="0"/>
              <a:t> </a:t>
            </a:r>
            <a:r>
              <a:rPr lang="pl-PL" sz="2400" b="0" dirty="0"/>
              <a:t>(e.g.,</a:t>
            </a:r>
            <a:r>
              <a:rPr lang="pl-PL" sz="2400" b="0" dirty="0" err="1"/>
              <a:t>need</a:t>
            </a:r>
            <a:r>
              <a:rPr lang="pl-PL" sz="2400" b="0" dirty="0"/>
              <a:t> for </a:t>
            </a:r>
            <a:r>
              <a:rPr lang="pl-PL" sz="2400" b="0" dirty="0" err="1"/>
              <a:t>things</a:t>
            </a:r>
            <a:r>
              <a:rPr lang="pl-PL" sz="2400" b="0" dirty="0"/>
              <a:t> to be </a:t>
            </a:r>
            <a:r>
              <a:rPr lang="pl-PL" sz="2400" b="0" dirty="0" err="1"/>
              <a:t>straight</a:t>
            </a:r>
            <a:r>
              <a:rPr lang="pl-PL" sz="2400" b="0" dirty="0"/>
              <a:t>, </a:t>
            </a:r>
            <a:r>
              <a:rPr lang="pl-PL" sz="2400" b="0" dirty="0" err="1"/>
              <a:t>sequenced</a:t>
            </a:r>
            <a:r>
              <a:rPr lang="pl-PL" sz="2400" b="0" dirty="0"/>
              <a:t>, </a:t>
            </a:r>
            <a:r>
              <a:rPr lang="pl-PL" sz="2400" b="0" dirty="0" err="1"/>
              <a:t>or</a:t>
            </a:r>
            <a:r>
              <a:rPr lang="pl-PL" sz="2400" b="0" dirty="0"/>
              <a:t> in a </a:t>
            </a:r>
            <a:r>
              <a:rPr lang="pl-PL" sz="2400" b="0" dirty="0" err="1"/>
              <a:t>certain</a:t>
            </a:r>
            <a:r>
              <a:rPr lang="pl-PL" sz="2400" b="0" dirty="0"/>
              <a:t> order).</a:t>
            </a:r>
            <a:endParaRPr lang="sk-SK" sz="2400" b="0" dirty="0"/>
          </a:p>
          <a:p>
            <a:pPr marL="342900" indent="-342900">
              <a:buFont typeface="Arial" charset="0"/>
              <a:buChar char="•"/>
            </a:pPr>
            <a:r>
              <a:rPr lang="pl-PL" sz="2400" i="1" dirty="0" err="1"/>
              <a:t>Repeating</a:t>
            </a:r>
            <a:r>
              <a:rPr lang="pl-PL" sz="2400" i="1" dirty="0"/>
              <a:t> </a:t>
            </a:r>
            <a:r>
              <a:rPr lang="pl-PL" sz="2400" i="1" dirty="0" err="1"/>
              <a:t>Words</a:t>
            </a:r>
            <a:r>
              <a:rPr lang="pl-PL" sz="2400" i="1" dirty="0"/>
              <a:t>, </a:t>
            </a:r>
            <a:r>
              <a:rPr lang="pl-PL" sz="2400" i="1" dirty="0" err="1"/>
              <a:t>Phrases</a:t>
            </a:r>
            <a:r>
              <a:rPr lang="pl-PL" sz="2400" i="1" dirty="0"/>
              <a:t>, </a:t>
            </a:r>
            <a:r>
              <a:rPr lang="pl-PL" sz="2400" i="1" dirty="0" err="1"/>
              <a:t>or</a:t>
            </a:r>
            <a:r>
              <a:rPr lang="pl-PL" sz="2400" i="1" dirty="0"/>
              <a:t> </a:t>
            </a:r>
            <a:r>
              <a:rPr lang="pl-PL" sz="2400" i="1" dirty="0" err="1"/>
              <a:t>Prayers</a:t>
            </a:r>
            <a:r>
              <a:rPr lang="pl-PL" sz="2400" i="1" dirty="0"/>
              <a:t> to </a:t>
            </a:r>
            <a:r>
              <a:rPr lang="pl-PL" sz="2400" i="1" dirty="0" err="1"/>
              <a:t>Oneself</a:t>
            </a:r>
            <a:r>
              <a:rPr lang="pl-PL" sz="2400" i="1" dirty="0"/>
              <a:t> </a:t>
            </a:r>
            <a:r>
              <a:rPr lang="pl-PL" sz="2400" b="0" dirty="0"/>
              <a:t>(</a:t>
            </a:r>
            <a:r>
              <a:rPr lang="pl-PL" sz="2400" b="0" dirty="0" err="1"/>
              <a:t>e.g</a:t>
            </a:r>
            <a:r>
              <a:rPr lang="pl-PL" sz="2400" b="0" dirty="0"/>
              <a:t>., </a:t>
            </a:r>
            <a:r>
              <a:rPr lang="pl-PL" sz="2400" b="0" dirty="0" err="1"/>
              <a:t>repeating</a:t>
            </a:r>
            <a:r>
              <a:rPr lang="pl-PL" sz="2400" b="0" dirty="0"/>
              <a:t> “</a:t>
            </a:r>
            <a:r>
              <a:rPr lang="pl-PL" sz="2400" b="0" dirty="0" err="1"/>
              <a:t>safe</a:t>
            </a:r>
            <a:r>
              <a:rPr lang="pl-PL" sz="2400" b="0" dirty="0"/>
              <a:t>” </a:t>
            </a:r>
            <a:r>
              <a:rPr lang="pl-PL" sz="2400" b="0" dirty="0" err="1"/>
              <a:t>words</a:t>
            </a:r>
            <a:r>
              <a:rPr lang="pl-PL" sz="2400" b="0" dirty="0"/>
              <a:t> </a:t>
            </a:r>
            <a:r>
              <a:rPr lang="pl-PL" sz="2400" b="0" dirty="0" err="1"/>
              <a:t>prayers</a:t>
            </a:r>
            <a:r>
              <a:rPr lang="pl-PL" sz="2400" b="0" dirty="0"/>
              <a:t>).</a:t>
            </a:r>
            <a:endParaRPr lang="sk-SK" sz="2400" b="0" dirty="0"/>
          </a:p>
        </p:txBody>
      </p:sp>
    </p:spTree>
    <p:extLst>
      <p:ext uri="{BB962C8B-B14F-4D97-AF65-F5344CB8AC3E}">
        <p14:creationId xmlns:p14="http://schemas.microsoft.com/office/powerpoint/2010/main" val="120852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7528" y="116632"/>
            <a:ext cx="6131024" cy="1224136"/>
          </a:xfrm>
        </p:spPr>
        <p:txBody>
          <a:bodyPr/>
          <a:lstStyle/>
          <a:p>
            <a:r>
              <a:rPr lang="sk-SK" b="0" dirty="0" err="1"/>
              <a:t>Symptoms</a:t>
            </a:r>
            <a:r>
              <a:rPr lang="sk-SK" b="0" dirty="0"/>
              <a:t> of </a:t>
            </a:r>
            <a:r>
              <a:rPr lang="sk-SK" b="0" dirty="0" err="1"/>
              <a:t>specific</a:t>
            </a:r>
            <a:r>
              <a:rPr lang="sk-SK" b="0" dirty="0"/>
              <a:t> </a:t>
            </a:r>
            <a:r>
              <a:rPr lang="sk-SK" b="0" dirty="0" err="1"/>
              <a:t>learning</a:t>
            </a:r>
            <a:r>
              <a:rPr lang="sk-SK" b="0" dirty="0"/>
              <a:t> </a:t>
            </a:r>
            <a:r>
              <a:rPr lang="sk-SK" b="0" dirty="0" err="1"/>
              <a:t>disabilities</a:t>
            </a:r>
            <a:endParaRPr lang="sk-SK" b="0" dirty="0"/>
          </a:p>
        </p:txBody>
      </p:sp>
      <p:sp>
        <p:nvSpPr>
          <p:cNvPr id="3" name="Zástupný objekt pre obsah 2"/>
          <p:cNvSpPr>
            <a:spLocks noGrp="1"/>
          </p:cNvSpPr>
          <p:nvPr>
            <p:ph idx="1"/>
          </p:nvPr>
        </p:nvSpPr>
        <p:spPr>
          <a:xfrm>
            <a:off x="1847528" y="1412776"/>
            <a:ext cx="8424936" cy="5328592"/>
          </a:xfrm>
        </p:spPr>
        <p:txBody>
          <a:bodyPr>
            <a:normAutofit fontScale="92500" lnSpcReduction="10000"/>
          </a:bodyPr>
          <a:lstStyle/>
          <a:p>
            <a:r>
              <a:rPr lang="pl-PL" dirty="0"/>
              <a:t>A) </a:t>
            </a:r>
            <a:r>
              <a:rPr lang="pl-PL" dirty="0" err="1"/>
              <a:t>Dyslexic</a:t>
            </a:r>
            <a:r>
              <a:rPr lang="pl-PL" dirty="0"/>
              <a:t> </a:t>
            </a:r>
            <a:r>
              <a:rPr lang="pl-PL" dirty="0" err="1"/>
              <a:t>manifestations</a:t>
            </a:r>
            <a:endParaRPr lang="sk-SK" dirty="0"/>
          </a:p>
          <a:p>
            <a:pPr marL="274320" lvl="1" indent="0">
              <a:buNone/>
            </a:pPr>
            <a:r>
              <a:rPr lang="sk-SK" b="0" dirty="0"/>
              <a:t>-</a:t>
            </a:r>
            <a:r>
              <a:rPr lang="sk-SK" b="0" dirty="0" err="1"/>
              <a:t>children</a:t>
            </a:r>
            <a:r>
              <a:rPr lang="sk-SK" b="0" dirty="0"/>
              <a:t> </a:t>
            </a:r>
            <a:r>
              <a:rPr lang="sk-SK" b="0" dirty="0" err="1"/>
              <a:t>may</a:t>
            </a:r>
            <a:r>
              <a:rPr lang="sk-SK" b="0" dirty="0"/>
              <a:t> </a:t>
            </a:r>
            <a:r>
              <a:rPr lang="sk-SK" b="0" dirty="0" err="1"/>
              <a:t>have</a:t>
            </a:r>
            <a:r>
              <a:rPr lang="sk-SK" b="0" dirty="0"/>
              <a:t> </a:t>
            </a:r>
            <a:r>
              <a:rPr lang="sk-SK" b="0" dirty="0" err="1"/>
              <a:t>difficulty</a:t>
            </a:r>
            <a:r>
              <a:rPr lang="sk-SK" b="0" dirty="0"/>
              <a:t> </a:t>
            </a:r>
            <a:r>
              <a:rPr lang="sk-SK" b="0" dirty="0" err="1"/>
              <a:t>with</a:t>
            </a:r>
            <a:r>
              <a:rPr lang="sk-SK" b="0" dirty="0"/>
              <a:t> </a:t>
            </a:r>
            <a:r>
              <a:rPr lang="sk-SK" b="0" dirty="0" err="1"/>
              <a:t>the</a:t>
            </a:r>
            <a:r>
              <a:rPr lang="sk-SK" b="0" dirty="0"/>
              <a:t> </a:t>
            </a:r>
            <a:r>
              <a:rPr lang="sk-SK" b="0" dirty="0" err="1"/>
              <a:t>following</a:t>
            </a:r>
            <a:r>
              <a:rPr lang="sk-SK" b="0" dirty="0"/>
              <a:t> </a:t>
            </a:r>
            <a:r>
              <a:rPr lang="sk-SK" b="0" dirty="0" err="1"/>
              <a:t>skills</a:t>
            </a:r>
            <a:r>
              <a:rPr lang="sk-SK" b="0" dirty="0"/>
              <a:t>:</a:t>
            </a:r>
          </a:p>
          <a:p>
            <a:pPr lvl="1"/>
            <a:r>
              <a:rPr lang="sk-SK" b="0" dirty="0" err="1"/>
              <a:t>Reading</a:t>
            </a:r>
            <a:r>
              <a:rPr lang="sk-SK" b="0" dirty="0"/>
              <a:t> at a </a:t>
            </a:r>
            <a:r>
              <a:rPr lang="sk-SK" b="0" dirty="0" err="1"/>
              <a:t>typical</a:t>
            </a:r>
            <a:r>
              <a:rPr lang="sk-SK" b="0" dirty="0"/>
              <a:t> </a:t>
            </a:r>
            <a:r>
              <a:rPr lang="sk-SK" b="0" dirty="0" err="1"/>
              <a:t>pace</a:t>
            </a:r>
            <a:endParaRPr lang="sk-SK" b="0" dirty="0"/>
          </a:p>
          <a:p>
            <a:pPr lvl="1"/>
            <a:r>
              <a:rPr lang="sk-SK" b="0" dirty="0" err="1"/>
              <a:t>Understanding</a:t>
            </a:r>
            <a:r>
              <a:rPr lang="sk-SK" b="0" dirty="0"/>
              <a:t> </a:t>
            </a:r>
            <a:r>
              <a:rPr lang="sk-SK" b="0" dirty="0" err="1"/>
              <a:t>what</a:t>
            </a:r>
            <a:r>
              <a:rPr lang="sk-SK" b="0" dirty="0"/>
              <a:t> </a:t>
            </a:r>
            <a:r>
              <a:rPr lang="sk-SK" b="0" dirty="0" err="1"/>
              <a:t>they</a:t>
            </a:r>
            <a:r>
              <a:rPr lang="sk-SK" b="0" dirty="0"/>
              <a:t> </a:t>
            </a:r>
            <a:r>
              <a:rPr lang="sk-SK" b="0" dirty="0" err="1"/>
              <a:t>read</a:t>
            </a:r>
            <a:endParaRPr lang="sk-SK" b="0" dirty="0"/>
          </a:p>
          <a:p>
            <a:pPr lvl="1"/>
            <a:r>
              <a:rPr lang="sk-SK" b="0" dirty="0" err="1"/>
              <a:t>Recalling</a:t>
            </a:r>
            <a:r>
              <a:rPr lang="sk-SK" b="0" dirty="0"/>
              <a:t> </a:t>
            </a:r>
            <a:r>
              <a:rPr lang="sk-SK" b="0" dirty="0" err="1"/>
              <a:t>accurately</a:t>
            </a:r>
            <a:r>
              <a:rPr lang="sk-SK" b="0" dirty="0"/>
              <a:t> </a:t>
            </a:r>
            <a:r>
              <a:rPr lang="sk-SK" b="0" dirty="0" err="1"/>
              <a:t>what</a:t>
            </a:r>
            <a:r>
              <a:rPr lang="sk-SK" b="0" dirty="0"/>
              <a:t> </a:t>
            </a:r>
            <a:r>
              <a:rPr lang="sk-SK" b="0" dirty="0" err="1"/>
              <a:t>they</a:t>
            </a:r>
            <a:r>
              <a:rPr lang="sk-SK" b="0" dirty="0"/>
              <a:t> </a:t>
            </a:r>
            <a:r>
              <a:rPr lang="sk-SK" b="0" dirty="0" err="1"/>
              <a:t>read</a:t>
            </a:r>
            <a:endParaRPr lang="sk-SK" b="0" dirty="0"/>
          </a:p>
          <a:p>
            <a:pPr lvl="1"/>
            <a:r>
              <a:rPr lang="sk-SK" b="0" dirty="0" err="1"/>
              <a:t>Making</a:t>
            </a:r>
            <a:r>
              <a:rPr lang="sk-SK" b="0" dirty="0"/>
              <a:t> </a:t>
            </a:r>
            <a:r>
              <a:rPr lang="sk-SK" b="0" dirty="0" err="1"/>
              <a:t>inferences</a:t>
            </a:r>
            <a:r>
              <a:rPr lang="sk-SK" b="0" dirty="0"/>
              <a:t> </a:t>
            </a:r>
            <a:r>
              <a:rPr lang="sk-SK" b="0" dirty="0" err="1"/>
              <a:t>based</a:t>
            </a:r>
            <a:r>
              <a:rPr lang="sk-SK" b="0" dirty="0"/>
              <a:t> on </a:t>
            </a:r>
            <a:r>
              <a:rPr lang="sk-SK" b="0" dirty="0" err="1"/>
              <a:t>their</a:t>
            </a:r>
            <a:r>
              <a:rPr lang="sk-SK" b="0" dirty="0"/>
              <a:t> </a:t>
            </a:r>
            <a:r>
              <a:rPr lang="sk-SK" b="0" dirty="0" err="1"/>
              <a:t>reading</a:t>
            </a:r>
            <a:endParaRPr lang="sk-SK" b="0" dirty="0"/>
          </a:p>
          <a:p>
            <a:pPr lvl="1"/>
            <a:r>
              <a:rPr lang="sk-SK" b="0" dirty="0" err="1"/>
              <a:t>Spelling</a:t>
            </a:r>
            <a:endParaRPr lang="sk-SK" b="0" dirty="0"/>
          </a:p>
          <a:p>
            <a:pPr marL="274320" lvl="1" indent="0">
              <a:buNone/>
            </a:pPr>
            <a:endParaRPr lang="pl-PL" dirty="0"/>
          </a:p>
          <a:p>
            <a:r>
              <a:rPr lang="pl-PL" dirty="0"/>
              <a:t>B) </a:t>
            </a:r>
            <a:r>
              <a:rPr lang="pl-PL" dirty="0" err="1"/>
              <a:t>Dysgraphic</a:t>
            </a:r>
            <a:r>
              <a:rPr lang="pl-PL" dirty="0"/>
              <a:t> </a:t>
            </a:r>
            <a:r>
              <a:rPr lang="pl-PL" dirty="0" err="1"/>
              <a:t>manifestations</a:t>
            </a:r>
            <a:endParaRPr lang="sk-SK" sz="1800" dirty="0"/>
          </a:p>
          <a:p>
            <a:pPr lvl="1"/>
            <a:r>
              <a:rPr lang="pl-PL" b="0" dirty="0" err="1"/>
              <a:t>illegible</a:t>
            </a:r>
            <a:r>
              <a:rPr lang="pl-PL" b="0" dirty="0"/>
              <a:t> </a:t>
            </a:r>
            <a:r>
              <a:rPr lang="pl-PL" b="0" dirty="0" err="1"/>
              <a:t>writing</a:t>
            </a:r>
            <a:r>
              <a:rPr lang="pl-PL" b="0" dirty="0"/>
              <a:t> </a:t>
            </a:r>
            <a:r>
              <a:rPr lang="pl-PL" b="0" dirty="0" err="1"/>
              <a:t>despite</a:t>
            </a:r>
            <a:r>
              <a:rPr lang="pl-PL" b="0" dirty="0"/>
              <a:t> </a:t>
            </a:r>
            <a:r>
              <a:rPr lang="pl-PL" b="0" dirty="0" err="1"/>
              <a:t>sufficient</a:t>
            </a:r>
            <a:r>
              <a:rPr lang="pl-PL" b="0" dirty="0"/>
              <a:t> </a:t>
            </a:r>
            <a:r>
              <a:rPr lang="pl-PL" b="0" dirty="0" err="1"/>
              <a:t>time</a:t>
            </a:r>
            <a:r>
              <a:rPr lang="pl-PL" b="0" dirty="0"/>
              <a:t> and </a:t>
            </a:r>
            <a:r>
              <a:rPr lang="pl-PL" b="0" dirty="0" err="1"/>
              <a:t>attention</a:t>
            </a:r>
            <a:r>
              <a:rPr lang="pl-PL" b="0" dirty="0"/>
              <a:t> to the </a:t>
            </a:r>
            <a:r>
              <a:rPr lang="pl-PL" b="0" dirty="0" err="1"/>
              <a:t>task</a:t>
            </a:r>
            <a:r>
              <a:rPr lang="pl-PL" b="0" dirty="0"/>
              <a:t>,</a:t>
            </a:r>
            <a:endParaRPr lang="sk-SK" sz="1800" dirty="0"/>
          </a:p>
          <a:p>
            <a:pPr lvl="1"/>
            <a:r>
              <a:rPr lang="sk-SK" dirty="0" err="1"/>
              <a:t>s</a:t>
            </a:r>
            <a:r>
              <a:rPr lang="sk-SK" b="0" dirty="0" err="1"/>
              <a:t>low</a:t>
            </a:r>
            <a:r>
              <a:rPr lang="sk-SK" b="0" dirty="0"/>
              <a:t> and </a:t>
            </a:r>
            <a:r>
              <a:rPr lang="sk-SK" b="0" dirty="0" err="1"/>
              <a:t>labor-intensive</a:t>
            </a:r>
            <a:r>
              <a:rPr lang="sk-SK" b="0" dirty="0"/>
              <a:t> </a:t>
            </a:r>
            <a:r>
              <a:rPr lang="sk-SK" b="0" dirty="0" err="1"/>
              <a:t>handwriting</a:t>
            </a:r>
            <a:endParaRPr lang="sk-SK" b="0" dirty="0"/>
          </a:p>
          <a:p>
            <a:pPr lvl="1"/>
            <a:r>
              <a:rPr lang="sk-SK" dirty="0" err="1"/>
              <a:t>h</a:t>
            </a:r>
            <a:r>
              <a:rPr lang="sk-SK" b="0" dirty="0" err="1"/>
              <a:t>andwriting</a:t>
            </a:r>
            <a:r>
              <a:rPr lang="sk-SK" b="0" dirty="0"/>
              <a:t> </a:t>
            </a:r>
            <a:r>
              <a:rPr lang="sk-SK" b="0" dirty="0" err="1"/>
              <a:t>that's</a:t>
            </a:r>
            <a:r>
              <a:rPr lang="sk-SK" b="0" dirty="0"/>
              <a:t> </a:t>
            </a:r>
            <a:r>
              <a:rPr lang="sk-SK" b="0" dirty="0" err="1"/>
              <a:t>hard</a:t>
            </a:r>
            <a:r>
              <a:rPr lang="sk-SK" b="0" dirty="0"/>
              <a:t> to </a:t>
            </a:r>
            <a:r>
              <a:rPr lang="sk-SK" b="0" dirty="0" err="1"/>
              <a:t>read</a:t>
            </a:r>
            <a:endParaRPr lang="sk-SK" b="0" dirty="0"/>
          </a:p>
          <a:p>
            <a:pPr lvl="1"/>
            <a:r>
              <a:rPr lang="sk-SK" dirty="0" err="1"/>
              <a:t>d</a:t>
            </a:r>
            <a:r>
              <a:rPr lang="sk-SK" b="0" dirty="0" err="1"/>
              <a:t>ifficulty</a:t>
            </a:r>
            <a:r>
              <a:rPr lang="sk-SK" b="0" dirty="0"/>
              <a:t> </a:t>
            </a:r>
            <a:r>
              <a:rPr lang="sk-SK" b="0" dirty="0" err="1"/>
              <a:t>putting</a:t>
            </a:r>
            <a:r>
              <a:rPr lang="sk-SK" b="0" dirty="0"/>
              <a:t> </a:t>
            </a:r>
            <a:r>
              <a:rPr lang="sk-SK" b="0" dirty="0" err="1"/>
              <a:t>thoughts</a:t>
            </a:r>
            <a:r>
              <a:rPr lang="sk-SK" b="0" dirty="0"/>
              <a:t> </a:t>
            </a:r>
            <a:r>
              <a:rPr lang="sk-SK" b="0" dirty="0" err="1"/>
              <a:t>into</a:t>
            </a:r>
            <a:r>
              <a:rPr lang="sk-SK" b="0" dirty="0"/>
              <a:t> </a:t>
            </a:r>
            <a:r>
              <a:rPr lang="sk-SK" b="0" dirty="0" err="1"/>
              <a:t>writing</a:t>
            </a:r>
            <a:endParaRPr lang="sk-SK" b="0" dirty="0"/>
          </a:p>
          <a:p>
            <a:pPr lvl="1"/>
            <a:r>
              <a:rPr lang="sk-SK" dirty="0" err="1"/>
              <a:t>w</a:t>
            </a:r>
            <a:r>
              <a:rPr lang="sk-SK" b="0" dirty="0" err="1"/>
              <a:t>ritten</a:t>
            </a:r>
            <a:r>
              <a:rPr lang="sk-SK" b="0" dirty="0"/>
              <a:t> text </a:t>
            </a:r>
            <a:r>
              <a:rPr lang="sk-SK" b="0" dirty="0" err="1"/>
              <a:t>that's</a:t>
            </a:r>
            <a:r>
              <a:rPr lang="sk-SK" b="0" dirty="0"/>
              <a:t> </a:t>
            </a:r>
            <a:r>
              <a:rPr lang="sk-SK" b="0" dirty="0" err="1"/>
              <a:t>poorly</a:t>
            </a:r>
            <a:r>
              <a:rPr lang="sk-SK" b="0" dirty="0"/>
              <a:t> </a:t>
            </a:r>
            <a:r>
              <a:rPr lang="sk-SK" b="0" dirty="0" err="1"/>
              <a:t>organized</a:t>
            </a:r>
            <a:r>
              <a:rPr lang="sk-SK" b="0" dirty="0"/>
              <a:t> or </a:t>
            </a:r>
            <a:r>
              <a:rPr lang="sk-SK" b="0" dirty="0" err="1"/>
              <a:t>hard</a:t>
            </a:r>
            <a:r>
              <a:rPr lang="sk-SK" b="0" dirty="0"/>
              <a:t> to </a:t>
            </a:r>
            <a:r>
              <a:rPr lang="sk-SK" b="0" dirty="0" err="1"/>
              <a:t>understand</a:t>
            </a:r>
            <a:endParaRPr lang="sk-SK" b="0" dirty="0"/>
          </a:p>
          <a:p>
            <a:pPr lvl="1"/>
            <a:r>
              <a:rPr lang="sk-SK" dirty="0" err="1"/>
              <a:t>t</a:t>
            </a:r>
            <a:r>
              <a:rPr lang="sk-SK" b="0" dirty="0" err="1"/>
              <a:t>rouble</a:t>
            </a:r>
            <a:r>
              <a:rPr lang="sk-SK" b="0" dirty="0"/>
              <a:t> </a:t>
            </a:r>
            <a:r>
              <a:rPr lang="sk-SK" b="0" dirty="0" err="1"/>
              <a:t>with</a:t>
            </a:r>
            <a:r>
              <a:rPr lang="sk-SK" b="0" dirty="0"/>
              <a:t> </a:t>
            </a:r>
            <a:r>
              <a:rPr lang="sk-SK" b="0" dirty="0" err="1"/>
              <a:t>spelling</a:t>
            </a:r>
            <a:r>
              <a:rPr lang="sk-SK" b="0" dirty="0"/>
              <a:t>, </a:t>
            </a:r>
            <a:r>
              <a:rPr lang="sk-SK" b="0" dirty="0" err="1"/>
              <a:t>grammar</a:t>
            </a:r>
            <a:r>
              <a:rPr lang="sk-SK" b="0" dirty="0"/>
              <a:t> and </a:t>
            </a:r>
            <a:r>
              <a:rPr lang="sk-SK" b="0" dirty="0" err="1"/>
              <a:t>punctuation</a:t>
            </a:r>
            <a:endParaRPr lang="sk-SK" b="0" dirty="0"/>
          </a:p>
          <a:p>
            <a:pPr marL="274320" lvl="1" indent="0">
              <a:buNone/>
            </a:pPr>
            <a:endParaRPr lang="sk-SK" b="0" dirty="0"/>
          </a:p>
          <a:p>
            <a:pPr lvl="1"/>
            <a:endParaRPr lang="sk-SK" b="0" dirty="0"/>
          </a:p>
        </p:txBody>
      </p:sp>
    </p:spTree>
    <p:extLst>
      <p:ext uri="{BB962C8B-B14F-4D97-AF65-F5344CB8AC3E}">
        <p14:creationId xmlns:p14="http://schemas.microsoft.com/office/powerpoint/2010/main" val="11795373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52718"/>
            <a:ext cx="5915000" cy="900018"/>
          </a:xfrm>
        </p:spPr>
        <p:txBody>
          <a:bodyPr/>
          <a:lstStyle/>
          <a:p>
            <a:r>
              <a:rPr lang="sk-SK" b="0" dirty="0" err="1"/>
              <a:t>Consequences</a:t>
            </a:r>
            <a:r>
              <a:rPr lang="sk-SK" b="0" dirty="0"/>
              <a:t> of </a:t>
            </a:r>
            <a:r>
              <a:rPr lang="sk-SK" b="0" dirty="0" err="1"/>
              <a:t>ocd</a:t>
            </a:r>
            <a:endParaRPr lang="sk-SK" b="0" dirty="0"/>
          </a:p>
        </p:txBody>
      </p:sp>
      <p:sp>
        <p:nvSpPr>
          <p:cNvPr id="3" name="Zástupný objekt pre obsah 2"/>
          <p:cNvSpPr>
            <a:spLocks noGrp="1"/>
          </p:cNvSpPr>
          <p:nvPr>
            <p:ph idx="1"/>
          </p:nvPr>
        </p:nvSpPr>
        <p:spPr>
          <a:xfrm>
            <a:off x="1847528" y="1268760"/>
            <a:ext cx="8424936" cy="5328592"/>
          </a:xfrm>
        </p:spPr>
        <p:txBody>
          <a:bodyPr>
            <a:normAutofit fontScale="92500" lnSpcReduction="10000"/>
          </a:bodyPr>
          <a:lstStyle/>
          <a:p>
            <a:pPr marL="342900" indent="-342900">
              <a:buFont typeface="Arial" charset="0"/>
              <a:buChar char="•"/>
            </a:pPr>
            <a:r>
              <a:rPr lang="sk-SK" b="0" dirty="0" err="1"/>
              <a:t>Students</a:t>
            </a:r>
            <a:r>
              <a:rPr lang="sk-SK" b="0" dirty="0"/>
              <a:t> </a:t>
            </a:r>
            <a:r>
              <a:rPr lang="sk-SK" b="0" dirty="0" err="1"/>
              <a:t>with</a:t>
            </a:r>
            <a:r>
              <a:rPr lang="sk-SK" b="0" dirty="0"/>
              <a:t> OCD </a:t>
            </a:r>
            <a:r>
              <a:rPr lang="sk-SK" b="0" dirty="0" err="1"/>
              <a:t>typically</a:t>
            </a:r>
            <a:r>
              <a:rPr lang="sk-SK" b="0" dirty="0"/>
              <a:t> </a:t>
            </a:r>
            <a:r>
              <a:rPr lang="sk-SK" b="0" dirty="0" err="1"/>
              <a:t>perform</a:t>
            </a:r>
            <a:r>
              <a:rPr lang="sk-SK" b="0" dirty="0"/>
              <a:t> </a:t>
            </a:r>
            <a:r>
              <a:rPr lang="sk-SK" b="0" dirty="0" err="1"/>
              <a:t>well</a:t>
            </a:r>
            <a:r>
              <a:rPr lang="sk-SK" b="0" dirty="0"/>
              <a:t> </a:t>
            </a:r>
            <a:r>
              <a:rPr lang="sk-SK" b="0" dirty="0" err="1"/>
              <a:t>below</a:t>
            </a:r>
            <a:r>
              <a:rPr lang="sk-SK" b="0" dirty="0"/>
              <a:t> </a:t>
            </a:r>
            <a:r>
              <a:rPr lang="sk-SK" b="0" dirty="0" err="1"/>
              <a:t>their</a:t>
            </a:r>
            <a:r>
              <a:rPr lang="sk-SK" b="0" dirty="0"/>
              <a:t> </a:t>
            </a:r>
            <a:r>
              <a:rPr lang="sk-SK" b="0" dirty="0" err="1"/>
              <a:t>potential</a:t>
            </a:r>
            <a:r>
              <a:rPr lang="sk-SK" b="0" dirty="0"/>
              <a:t> in </a:t>
            </a:r>
            <a:r>
              <a:rPr lang="sk-SK" b="0" dirty="0" err="1"/>
              <a:t>areas</a:t>
            </a:r>
            <a:r>
              <a:rPr lang="sk-SK" b="0" dirty="0"/>
              <a:t> of </a:t>
            </a:r>
            <a:r>
              <a:rPr lang="sk-SK" b="0" dirty="0" err="1"/>
              <a:t>academic</a:t>
            </a:r>
            <a:r>
              <a:rPr lang="sk-SK" b="0" dirty="0"/>
              <a:t> </a:t>
            </a:r>
            <a:r>
              <a:rPr lang="sk-SK" b="0" dirty="0" err="1"/>
              <a:t>achievement</a:t>
            </a:r>
            <a:r>
              <a:rPr lang="sk-SK" b="0" dirty="0"/>
              <a:t>. </a:t>
            </a:r>
          </a:p>
          <a:p>
            <a:pPr marL="342900" indent="-342900">
              <a:buFont typeface="Arial" charset="0"/>
              <a:buChar char="•"/>
            </a:pPr>
            <a:r>
              <a:rPr lang="sk-SK" b="0" dirty="0" err="1"/>
              <a:t>This</a:t>
            </a:r>
            <a:r>
              <a:rPr lang="sk-SK" b="0" dirty="0"/>
              <a:t> </a:t>
            </a:r>
            <a:r>
              <a:rPr lang="sk-SK" b="0" dirty="0" err="1"/>
              <a:t>decline</a:t>
            </a:r>
            <a:r>
              <a:rPr lang="sk-SK" b="0" dirty="0"/>
              <a:t> in </a:t>
            </a:r>
            <a:r>
              <a:rPr lang="sk-SK" b="0" dirty="0" err="1"/>
              <a:t>schoolwork</a:t>
            </a:r>
            <a:r>
              <a:rPr lang="sk-SK" b="0" dirty="0"/>
              <a:t> </a:t>
            </a:r>
            <a:r>
              <a:rPr lang="sk-SK" b="0" dirty="0" err="1"/>
              <a:t>often</a:t>
            </a:r>
            <a:r>
              <a:rPr lang="sk-SK" b="0" dirty="0"/>
              <a:t> </a:t>
            </a:r>
            <a:r>
              <a:rPr lang="sk-SK" b="0" dirty="0" err="1"/>
              <a:t>occurs</a:t>
            </a:r>
            <a:r>
              <a:rPr lang="sk-SK" b="0" dirty="0"/>
              <a:t> </a:t>
            </a:r>
            <a:r>
              <a:rPr lang="sk-SK" b="0" dirty="0" err="1"/>
              <a:t>because</a:t>
            </a:r>
            <a:r>
              <a:rPr lang="sk-SK" b="0" dirty="0"/>
              <a:t> </a:t>
            </a:r>
            <a:r>
              <a:rPr lang="sk-SK" b="0" dirty="0" err="1"/>
              <a:t>symptoms</a:t>
            </a:r>
            <a:r>
              <a:rPr lang="sk-SK" b="0" dirty="0"/>
              <a:t> of OCD are </a:t>
            </a:r>
            <a:r>
              <a:rPr lang="sk-SK" b="0" dirty="0" err="1"/>
              <a:t>interfering</a:t>
            </a:r>
            <a:r>
              <a:rPr lang="sk-SK" b="0" dirty="0"/>
              <a:t> </a:t>
            </a:r>
            <a:r>
              <a:rPr lang="sk-SK" b="0" dirty="0" err="1"/>
              <a:t>with</a:t>
            </a:r>
            <a:r>
              <a:rPr lang="sk-SK" b="0" dirty="0"/>
              <a:t> </a:t>
            </a:r>
            <a:r>
              <a:rPr lang="sk-SK" b="0" dirty="0" err="1"/>
              <a:t>concentration</a:t>
            </a:r>
            <a:r>
              <a:rPr lang="sk-SK" b="0" dirty="0"/>
              <a:t> and </a:t>
            </a:r>
            <a:r>
              <a:rPr lang="sk-SK" b="0" dirty="0" err="1"/>
              <a:t>productivity</a:t>
            </a:r>
            <a:r>
              <a:rPr lang="sk-SK" b="0" dirty="0"/>
              <a:t>.</a:t>
            </a:r>
          </a:p>
          <a:p>
            <a:pPr marL="342900" indent="-342900">
              <a:buFont typeface="Arial" charset="0"/>
              <a:buChar char="•"/>
            </a:pPr>
            <a:r>
              <a:rPr lang="pl-PL" b="0" dirty="0" err="1"/>
              <a:t>Some</a:t>
            </a:r>
            <a:r>
              <a:rPr lang="pl-PL" b="0" dirty="0"/>
              <a:t> </a:t>
            </a:r>
            <a:r>
              <a:rPr lang="pl-PL" b="0" dirty="0" err="1"/>
              <a:t>students</a:t>
            </a:r>
            <a:r>
              <a:rPr lang="pl-PL" b="0" dirty="0"/>
              <a:t> </a:t>
            </a:r>
            <a:r>
              <a:rPr lang="pl-PL" b="0" dirty="0" err="1"/>
              <a:t>may</a:t>
            </a:r>
            <a:r>
              <a:rPr lang="pl-PL" b="0" dirty="0"/>
              <a:t> not be </a:t>
            </a:r>
            <a:r>
              <a:rPr lang="pl-PL" b="0" dirty="0" err="1"/>
              <a:t>able</a:t>
            </a:r>
            <a:r>
              <a:rPr lang="pl-PL" b="0" dirty="0"/>
              <a:t> to </a:t>
            </a:r>
            <a:r>
              <a:rPr lang="pl-PL" b="0" dirty="0" err="1"/>
              <a:t>finish</a:t>
            </a:r>
            <a:r>
              <a:rPr lang="pl-PL" b="0" dirty="0"/>
              <a:t> </a:t>
            </a:r>
            <a:r>
              <a:rPr lang="pl-PL" b="0" dirty="0" err="1"/>
              <a:t>their</a:t>
            </a:r>
            <a:r>
              <a:rPr lang="pl-PL" b="0" dirty="0"/>
              <a:t> </a:t>
            </a:r>
            <a:r>
              <a:rPr lang="pl-PL" b="0" dirty="0" err="1"/>
              <a:t>homework</a:t>
            </a:r>
            <a:r>
              <a:rPr lang="pl-PL" b="0" dirty="0"/>
              <a:t> </a:t>
            </a:r>
            <a:r>
              <a:rPr lang="pl-PL" b="0" dirty="0" err="1"/>
              <a:t>because</a:t>
            </a:r>
            <a:r>
              <a:rPr lang="pl-PL" b="0" dirty="0"/>
              <a:t> </a:t>
            </a:r>
            <a:r>
              <a:rPr lang="pl-PL" b="0" dirty="0" err="1"/>
              <a:t>they</a:t>
            </a:r>
            <a:r>
              <a:rPr lang="pl-PL" b="0" dirty="0"/>
              <a:t> </a:t>
            </a:r>
            <a:r>
              <a:rPr lang="pl-PL" b="0" dirty="0" err="1"/>
              <a:t>are</a:t>
            </a:r>
            <a:r>
              <a:rPr lang="pl-PL" b="0" dirty="0"/>
              <a:t> </a:t>
            </a:r>
            <a:r>
              <a:rPr lang="pl-PL" b="0" dirty="0" err="1"/>
              <a:t>frequently</a:t>
            </a:r>
            <a:r>
              <a:rPr lang="pl-PL" b="0" dirty="0"/>
              <a:t> </a:t>
            </a:r>
            <a:r>
              <a:rPr lang="pl-PL" b="0" dirty="0" err="1"/>
              <a:t>erasing</a:t>
            </a:r>
            <a:r>
              <a:rPr lang="pl-PL" b="0" dirty="0"/>
              <a:t>, </a:t>
            </a:r>
            <a:r>
              <a:rPr lang="pl-PL" b="0" dirty="0" err="1"/>
              <a:t>redoing</a:t>
            </a:r>
            <a:r>
              <a:rPr lang="pl-PL" b="0" dirty="0"/>
              <a:t>, and </a:t>
            </a:r>
            <a:r>
              <a:rPr lang="pl-PL" b="0" dirty="0" err="1"/>
              <a:t>perfecting</a:t>
            </a:r>
            <a:r>
              <a:rPr lang="pl-PL" b="0" dirty="0"/>
              <a:t> </a:t>
            </a:r>
            <a:r>
              <a:rPr lang="pl-PL" b="0" dirty="0" err="1"/>
              <a:t>their</a:t>
            </a:r>
            <a:r>
              <a:rPr lang="pl-PL" b="0" dirty="0"/>
              <a:t> </a:t>
            </a:r>
            <a:r>
              <a:rPr lang="pl-PL" b="0" dirty="0" err="1"/>
              <a:t>work</a:t>
            </a:r>
            <a:r>
              <a:rPr lang="pl-PL" b="0" dirty="0"/>
              <a:t>.</a:t>
            </a:r>
          </a:p>
          <a:p>
            <a:pPr marL="342900" indent="-342900">
              <a:buFont typeface="Arial" charset="0"/>
              <a:buChar char="•"/>
            </a:pPr>
            <a:r>
              <a:rPr lang="pl-PL" b="0" dirty="0" err="1"/>
              <a:t>Some</a:t>
            </a:r>
            <a:r>
              <a:rPr lang="pl-PL" b="0" dirty="0"/>
              <a:t> </a:t>
            </a:r>
            <a:r>
              <a:rPr lang="pl-PL" b="0" dirty="0" err="1"/>
              <a:t>students</a:t>
            </a:r>
            <a:r>
              <a:rPr lang="pl-PL" b="0" dirty="0"/>
              <a:t> </a:t>
            </a:r>
            <a:r>
              <a:rPr lang="pl-PL" b="0" dirty="0" err="1"/>
              <a:t>may</a:t>
            </a:r>
            <a:r>
              <a:rPr lang="pl-PL" b="0" dirty="0"/>
              <a:t> </a:t>
            </a:r>
            <a:r>
              <a:rPr lang="pl-PL" b="0" dirty="0" err="1"/>
              <a:t>have</a:t>
            </a:r>
            <a:r>
              <a:rPr lang="pl-PL" b="0" dirty="0"/>
              <a:t> anxiety </a:t>
            </a:r>
            <a:r>
              <a:rPr lang="pl-PL" b="0" dirty="0" err="1"/>
              <a:t>attacks</a:t>
            </a:r>
            <a:r>
              <a:rPr lang="pl-PL" b="0" dirty="0"/>
              <a:t> </a:t>
            </a:r>
            <a:r>
              <a:rPr lang="pl-PL" b="0" dirty="0" err="1"/>
              <a:t>during</a:t>
            </a:r>
            <a:r>
              <a:rPr lang="pl-PL" b="0" dirty="0"/>
              <a:t> </a:t>
            </a:r>
            <a:r>
              <a:rPr lang="pl-PL" b="0" dirty="0" err="1"/>
              <a:t>tests</a:t>
            </a:r>
            <a:r>
              <a:rPr lang="pl-PL" b="0" dirty="0"/>
              <a:t> </a:t>
            </a:r>
            <a:r>
              <a:rPr lang="pl-PL" b="0" dirty="0" err="1"/>
              <a:t>or</a:t>
            </a:r>
            <a:r>
              <a:rPr lang="pl-PL" b="0" dirty="0"/>
              <a:t> </a:t>
            </a:r>
            <a:r>
              <a:rPr lang="pl-PL" b="0" dirty="0" err="1"/>
              <a:t>become</a:t>
            </a:r>
            <a:r>
              <a:rPr lang="pl-PL" b="0" dirty="0"/>
              <a:t> </a:t>
            </a:r>
            <a:r>
              <a:rPr lang="pl-PL" b="0" dirty="0" err="1"/>
              <a:t>too</a:t>
            </a:r>
            <a:r>
              <a:rPr lang="pl-PL" b="0" dirty="0"/>
              <a:t> </a:t>
            </a:r>
            <a:r>
              <a:rPr lang="pl-PL" b="0" dirty="0" err="1"/>
              <a:t>depressed</a:t>
            </a:r>
            <a:r>
              <a:rPr lang="pl-PL" b="0" dirty="0"/>
              <a:t> to </a:t>
            </a:r>
            <a:r>
              <a:rPr lang="pl-PL" b="0" dirty="0" err="1"/>
              <a:t>attend</a:t>
            </a:r>
            <a:r>
              <a:rPr lang="pl-PL" b="0" dirty="0"/>
              <a:t> </a:t>
            </a:r>
            <a:r>
              <a:rPr lang="pl-PL" b="0" dirty="0" err="1"/>
              <a:t>school</a:t>
            </a:r>
            <a:r>
              <a:rPr lang="pl-PL" b="0" dirty="0"/>
              <a:t>. </a:t>
            </a:r>
          </a:p>
          <a:p>
            <a:pPr marL="342900" indent="-342900">
              <a:buFont typeface="Arial" charset="0"/>
              <a:buChar char="•"/>
            </a:pPr>
            <a:r>
              <a:rPr lang="pl-PL" b="0" dirty="0" err="1"/>
              <a:t>Students</a:t>
            </a:r>
            <a:r>
              <a:rPr lang="pl-PL" b="0" dirty="0"/>
              <a:t> with OCD </a:t>
            </a:r>
            <a:r>
              <a:rPr lang="pl-PL" b="0" dirty="0" err="1"/>
              <a:t>tend</a:t>
            </a:r>
            <a:r>
              <a:rPr lang="pl-PL" b="0" dirty="0"/>
              <a:t> to </a:t>
            </a:r>
            <a:r>
              <a:rPr lang="pl-PL" b="0" dirty="0" err="1"/>
              <a:t>have</a:t>
            </a:r>
            <a:r>
              <a:rPr lang="pl-PL" b="0" dirty="0"/>
              <a:t> </a:t>
            </a:r>
            <a:r>
              <a:rPr lang="pl-PL" b="0" dirty="0" err="1"/>
              <a:t>more</a:t>
            </a:r>
            <a:r>
              <a:rPr lang="pl-PL" b="0" dirty="0"/>
              <a:t> learning </a:t>
            </a:r>
            <a:r>
              <a:rPr lang="pl-PL" b="0" dirty="0" err="1"/>
              <a:t>disorders</a:t>
            </a:r>
            <a:r>
              <a:rPr lang="pl-PL" b="0" dirty="0"/>
              <a:t>—</a:t>
            </a:r>
            <a:r>
              <a:rPr lang="pl-PL" b="0" dirty="0" err="1"/>
              <a:t>specifically</a:t>
            </a:r>
            <a:r>
              <a:rPr lang="pl-PL" b="0" dirty="0"/>
              <a:t>, </a:t>
            </a:r>
            <a:r>
              <a:rPr lang="pl-PL" b="0" dirty="0" err="1"/>
              <a:t>nonverbal</a:t>
            </a:r>
            <a:r>
              <a:rPr lang="pl-PL" b="0" dirty="0"/>
              <a:t> learning </a:t>
            </a:r>
            <a:r>
              <a:rPr lang="pl-PL" b="0" dirty="0" err="1"/>
              <a:t>disabilities</a:t>
            </a:r>
            <a:r>
              <a:rPr lang="pl-PL" b="0" dirty="0"/>
              <a:t>—</a:t>
            </a:r>
            <a:r>
              <a:rPr lang="pl-PL" b="0" dirty="0" err="1"/>
              <a:t>than</a:t>
            </a:r>
            <a:r>
              <a:rPr lang="pl-PL" b="0" dirty="0"/>
              <a:t> </a:t>
            </a:r>
            <a:r>
              <a:rPr lang="pl-PL" b="0" dirty="0" err="1"/>
              <a:t>those</a:t>
            </a:r>
            <a:r>
              <a:rPr lang="pl-PL" b="0" dirty="0"/>
              <a:t> </a:t>
            </a:r>
            <a:r>
              <a:rPr lang="pl-PL" b="0" dirty="0" err="1"/>
              <a:t>without</a:t>
            </a:r>
            <a:r>
              <a:rPr lang="pl-PL" b="0" dirty="0"/>
              <a:t> OCD.</a:t>
            </a:r>
          </a:p>
          <a:p>
            <a:pPr marL="342900" indent="-342900">
              <a:buFont typeface="Arial" charset="0"/>
              <a:buChar char="•"/>
            </a:pPr>
            <a:r>
              <a:rPr lang="pl-PL" b="0" dirty="0" err="1"/>
              <a:t>Students</a:t>
            </a:r>
            <a:r>
              <a:rPr lang="pl-PL" b="0" dirty="0"/>
              <a:t> with OCD </a:t>
            </a:r>
            <a:r>
              <a:rPr lang="pl-PL" b="0" dirty="0" err="1"/>
              <a:t>may</a:t>
            </a:r>
            <a:r>
              <a:rPr lang="pl-PL" b="0" dirty="0"/>
              <a:t> </a:t>
            </a:r>
            <a:r>
              <a:rPr lang="pl-PL" b="0" dirty="0" err="1"/>
              <a:t>have</a:t>
            </a:r>
            <a:r>
              <a:rPr lang="pl-PL" b="0" dirty="0"/>
              <a:t> </a:t>
            </a:r>
            <a:r>
              <a:rPr lang="pl-PL" b="0" dirty="0" err="1"/>
              <a:t>trouble</a:t>
            </a:r>
            <a:r>
              <a:rPr lang="pl-PL" b="0" dirty="0"/>
              <a:t> </a:t>
            </a:r>
            <a:r>
              <a:rPr lang="pl-PL" b="0" dirty="0" err="1"/>
              <a:t>paying</a:t>
            </a:r>
            <a:r>
              <a:rPr lang="pl-PL" b="0" dirty="0"/>
              <a:t> </a:t>
            </a:r>
            <a:r>
              <a:rPr lang="pl-PL" b="0" dirty="0" err="1"/>
              <a:t>attention</a:t>
            </a:r>
            <a:r>
              <a:rPr lang="pl-PL" b="0" dirty="0"/>
              <a:t> in </a:t>
            </a:r>
            <a:r>
              <a:rPr lang="pl-PL" b="0" dirty="0" err="1"/>
              <a:t>class</a:t>
            </a:r>
            <a:r>
              <a:rPr lang="pl-PL" b="0" dirty="0"/>
              <a:t> </a:t>
            </a:r>
            <a:r>
              <a:rPr lang="pl-PL" b="0" dirty="0" err="1"/>
              <a:t>because</a:t>
            </a:r>
            <a:r>
              <a:rPr lang="pl-PL" b="0" dirty="0"/>
              <a:t> </a:t>
            </a:r>
            <a:r>
              <a:rPr lang="pl-PL" b="0" dirty="0" err="1"/>
              <a:t>they</a:t>
            </a:r>
            <a:r>
              <a:rPr lang="pl-PL" b="0" dirty="0"/>
              <a:t> </a:t>
            </a:r>
            <a:r>
              <a:rPr lang="pl-PL" b="0" dirty="0" err="1"/>
              <a:t>have</a:t>
            </a:r>
            <a:r>
              <a:rPr lang="pl-PL" b="0" dirty="0"/>
              <a:t> a hard </a:t>
            </a:r>
            <a:r>
              <a:rPr lang="pl-PL" b="0" dirty="0" err="1"/>
              <a:t>time</a:t>
            </a:r>
            <a:r>
              <a:rPr lang="pl-PL" b="0" dirty="0"/>
              <a:t> </a:t>
            </a:r>
            <a:r>
              <a:rPr lang="pl-PL" b="0" dirty="0" err="1"/>
              <a:t>disengaging</a:t>
            </a:r>
            <a:r>
              <a:rPr lang="pl-PL" b="0" dirty="0"/>
              <a:t> from </a:t>
            </a:r>
            <a:r>
              <a:rPr lang="pl-PL" b="0" dirty="0" err="1"/>
              <a:t>their</a:t>
            </a:r>
            <a:r>
              <a:rPr lang="pl-PL" b="0" dirty="0"/>
              <a:t> </a:t>
            </a:r>
            <a:r>
              <a:rPr lang="pl-PL" b="0" dirty="0" err="1"/>
              <a:t>own</a:t>
            </a:r>
            <a:r>
              <a:rPr lang="pl-PL" b="0" dirty="0"/>
              <a:t> </a:t>
            </a:r>
            <a:r>
              <a:rPr lang="pl-PL" b="0" dirty="0" err="1"/>
              <a:t>thoughts</a:t>
            </a:r>
            <a:r>
              <a:rPr lang="pl-PL" b="0" dirty="0"/>
              <a:t> </a:t>
            </a:r>
            <a:r>
              <a:rPr lang="pl-PL" b="0" dirty="0" err="1"/>
              <a:t>or</a:t>
            </a:r>
            <a:r>
              <a:rPr lang="pl-PL" b="0" dirty="0"/>
              <a:t> </a:t>
            </a:r>
            <a:r>
              <a:rPr lang="pl-PL" b="0" dirty="0" err="1"/>
              <a:t>are</a:t>
            </a:r>
            <a:r>
              <a:rPr lang="pl-PL" b="0" dirty="0"/>
              <a:t> </a:t>
            </a:r>
            <a:r>
              <a:rPr lang="pl-PL" b="0" dirty="0" err="1"/>
              <a:t>involved</a:t>
            </a:r>
            <a:r>
              <a:rPr lang="pl-PL" b="0" dirty="0"/>
              <a:t> in </a:t>
            </a:r>
            <a:r>
              <a:rPr lang="pl-PL" b="0" dirty="0" err="1"/>
              <a:t>mental</a:t>
            </a:r>
            <a:r>
              <a:rPr lang="pl-PL" b="0" dirty="0"/>
              <a:t> </a:t>
            </a:r>
            <a:r>
              <a:rPr lang="pl-PL" b="0" dirty="0" err="1"/>
              <a:t>rituals</a:t>
            </a:r>
            <a:r>
              <a:rPr lang="pl-PL" b="0" dirty="0"/>
              <a:t> in </a:t>
            </a:r>
            <a:r>
              <a:rPr lang="pl-PL" b="0" dirty="0" err="1"/>
              <a:t>response</a:t>
            </a:r>
            <a:r>
              <a:rPr lang="pl-PL" b="0" dirty="0"/>
              <a:t> to </a:t>
            </a:r>
            <a:r>
              <a:rPr lang="pl-PL" b="0" dirty="0" err="1"/>
              <a:t>their</a:t>
            </a:r>
            <a:r>
              <a:rPr lang="pl-PL" b="0" dirty="0"/>
              <a:t> </a:t>
            </a:r>
            <a:r>
              <a:rPr lang="pl-PL" b="0" dirty="0" err="1"/>
              <a:t>obsessions</a:t>
            </a:r>
            <a:r>
              <a:rPr lang="pl-PL" b="0" dirty="0"/>
              <a:t>.</a:t>
            </a:r>
          </a:p>
          <a:p>
            <a:pPr marL="342900" indent="-342900">
              <a:buFont typeface="Arial" charset="0"/>
              <a:buChar char="•"/>
            </a:pPr>
            <a:r>
              <a:rPr lang="pl-PL" b="0" dirty="0" err="1"/>
              <a:t>Students</a:t>
            </a:r>
            <a:r>
              <a:rPr lang="pl-PL" b="0" dirty="0"/>
              <a:t> with OCD </a:t>
            </a:r>
            <a:r>
              <a:rPr lang="pl-PL" b="0" dirty="0" err="1"/>
              <a:t>often</a:t>
            </a:r>
            <a:r>
              <a:rPr lang="pl-PL" b="0" dirty="0"/>
              <a:t> </a:t>
            </a:r>
            <a:r>
              <a:rPr lang="pl-PL" b="0" dirty="0" err="1"/>
              <a:t>have</a:t>
            </a:r>
            <a:r>
              <a:rPr lang="pl-PL" b="0" dirty="0"/>
              <a:t> </a:t>
            </a:r>
            <a:r>
              <a:rPr lang="pl-PL" b="0" dirty="0" err="1"/>
              <a:t>problems</a:t>
            </a:r>
            <a:r>
              <a:rPr lang="pl-PL" b="0" dirty="0"/>
              <a:t> </a:t>
            </a:r>
            <a:r>
              <a:rPr lang="pl-PL" b="0" dirty="0" err="1"/>
              <a:t>initiating</a:t>
            </a:r>
            <a:r>
              <a:rPr lang="pl-PL" b="0" dirty="0"/>
              <a:t> and </a:t>
            </a:r>
            <a:r>
              <a:rPr lang="pl-PL" b="0" dirty="0" err="1"/>
              <a:t>completing</a:t>
            </a:r>
            <a:r>
              <a:rPr lang="pl-PL" b="0" dirty="0"/>
              <a:t> </a:t>
            </a:r>
            <a:r>
              <a:rPr lang="pl-PL" b="0" dirty="0" err="1"/>
              <a:t>assigned</a:t>
            </a:r>
            <a:r>
              <a:rPr lang="pl-PL" b="0" dirty="0"/>
              <a:t> </a:t>
            </a:r>
            <a:r>
              <a:rPr lang="pl-PL" b="0" dirty="0" err="1"/>
              <a:t>tasks</a:t>
            </a:r>
            <a:r>
              <a:rPr lang="pl-PL" b="0" dirty="0"/>
              <a:t>, </a:t>
            </a:r>
            <a:r>
              <a:rPr lang="pl-PL" b="0" dirty="0" err="1"/>
              <a:t>paying</a:t>
            </a:r>
            <a:r>
              <a:rPr lang="pl-PL" b="0" dirty="0"/>
              <a:t> </a:t>
            </a:r>
            <a:r>
              <a:rPr lang="pl-PL" b="0" dirty="0" err="1"/>
              <a:t>attention</a:t>
            </a:r>
            <a:r>
              <a:rPr lang="pl-PL" b="0" dirty="0"/>
              <a:t> in </a:t>
            </a:r>
            <a:r>
              <a:rPr lang="pl-PL" b="0" dirty="0" err="1"/>
              <a:t>class</a:t>
            </a:r>
            <a:r>
              <a:rPr lang="pl-PL" b="0" dirty="0"/>
              <a:t>, and </a:t>
            </a:r>
            <a:r>
              <a:rPr lang="pl-PL" b="0" dirty="0" err="1"/>
              <a:t>focusing</a:t>
            </a:r>
            <a:r>
              <a:rPr lang="pl-PL" b="0" dirty="0"/>
              <a:t> on </a:t>
            </a:r>
            <a:r>
              <a:rPr lang="pl-PL" b="0" dirty="0" err="1"/>
              <a:t>classroom</a:t>
            </a:r>
            <a:r>
              <a:rPr lang="pl-PL" b="0" dirty="0"/>
              <a:t> </a:t>
            </a:r>
            <a:r>
              <a:rPr lang="pl-PL" b="0" dirty="0" err="1"/>
              <a:t>activities</a:t>
            </a:r>
            <a:r>
              <a:rPr lang="pl-PL" b="0" dirty="0"/>
              <a:t>. </a:t>
            </a:r>
            <a:endParaRPr lang="sk-SK" b="0" dirty="0"/>
          </a:p>
        </p:txBody>
      </p:sp>
    </p:spTree>
    <p:extLst>
      <p:ext uri="{BB962C8B-B14F-4D97-AF65-F5344CB8AC3E}">
        <p14:creationId xmlns:p14="http://schemas.microsoft.com/office/powerpoint/2010/main" val="23798077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88640"/>
            <a:ext cx="5791200" cy="759614"/>
          </a:xfrm>
        </p:spPr>
        <p:txBody>
          <a:bodyPr/>
          <a:lstStyle/>
          <a:p>
            <a:r>
              <a:rPr lang="sk-SK" b="0" dirty="0" err="1"/>
              <a:t>Interventions</a:t>
            </a:r>
            <a:r>
              <a:rPr lang="sk-SK" b="0" dirty="0"/>
              <a:t> </a:t>
            </a:r>
          </a:p>
        </p:txBody>
      </p:sp>
      <p:graphicFrame>
        <p:nvGraphicFramePr>
          <p:cNvPr id="4" name="Zástupný objekt pre obsah 3"/>
          <p:cNvGraphicFramePr>
            <a:graphicFrameLocks/>
          </p:cNvGraphicFramePr>
          <p:nvPr/>
        </p:nvGraphicFramePr>
        <p:xfrm>
          <a:off x="1703512" y="1173906"/>
          <a:ext cx="8686800" cy="5354469"/>
        </p:xfrm>
        <a:graphic>
          <a:graphicData uri="http://schemas.openxmlformats.org/drawingml/2006/table">
            <a:tbl>
              <a:tblPr firstRow="1" bandRow="1">
                <a:tableStyleId>{FABFCF23-3B69-468F-B69F-88F6DE6A72F2}</a:tableStyleId>
              </a:tblPr>
              <a:tblGrid>
                <a:gridCol w="3106688">
                  <a:extLst>
                    <a:ext uri="{9D8B030D-6E8A-4147-A177-3AD203B41FA5}">
                      <a16:colId xmlns:a16="http://schemas.microsoft.com/office/drawing/2014/main" val="20000"/>
                    </a:ext>
                  </a:extLst>
                </a:gridCol>
                <a:gridCol w="5580112">
                  <a:extLst>
                    <a:ext uri="{9D8B030D-6E8A-4147-A177-3AD203B41FA5}">
                      <a16:colId xmlns:a16="http://schemas.microsoft.com/office/drawing/2014/main" val="20001"/>
                    </a:ext>
                  </a:extLst>
                </a:gridCol>
              </a:tblGrid>
              <a:tr h="570352">
                <a:tc>
                  <a:txBody>
                    <a:bodyPr/>
                    <a:lstStyle/>
                    <a:p>
                      <a:pPr algn="ctr"/>
                      <a:r>
                        <a:rPr lang="sk-SK" dirty="0" err="1"/>
                        <a:t>What</a:t>
                      </a:r>
                      <a:r>
                        <a:rPr lang="sk-SK" dirty="0"/>
                        <a:t> </a:t>
                      </a:r>
                      <a:r>
                        <a:rPr lang="sk-SK" dirty="0" err="1"/>
                        <a:t>you</a:t>
                      </a:r>
                      <a:r>
                        <a:rPr lang="sk-SK" dirty="0"/>
                        <a:t> </a:t>
                      </a:r>
                      <a:r>
                        <a:rPr lang="sk-SK" dirty="0" err="1"/>
                        <a:t>should</a:t>
                      </a:r>
                      <a:r>
                        <a:rPr lang="sk-SK" baseline="0" dirty="0"/>
                        <a:t> do? </a:t>
                      </a:r>
                      <a:endParaRPr lang="sk-SK" dirty="0"/>
                    </a:p>
                  </a:txBody>
                  <a:tcPr/>
                </a:tc>
                <a:tc>
                  <a:txBody>
                    <a:bodyPr/>
                    <a:lstStyle/>
                    <a:p>
                      <a:pPr algn="ctr"/>
                      <a:r>
                        <a:rPr lang="sk-SK" dirty="0" err="1"/>
                        <a:t>How</a:t>
                      </a:r>
                      <a:r>
                        <a:rPr lang="sk-SK" dirty="0"/>
                        <a:t> to do </a:t>
                      </a:r>
                      <a:r>
                        <a:rPr lang="sk-SK" dirty="0" err="1"/>
                        <a:t>it</a:t>
                      </a:r>
                      <a:r>
                        <a:rPr lang="sk-SK" dirty="0"/>
                        <a:t>? </a:t>
                      </a:r>
                    </a:p>
                  </a:txBody>
                  <a:tcPr/>
                </a:tc>
                <a:extLst>
                  <a:ext uri="{0D108BD9-81ED-4DB2-BD59-A6C34878D82A}">
                    <a16:rowId xmlns:a16="http://schemas.microsoft.com/office/drawing/2014/main" val="10000"/>
                  </a:ext>
                </a:extLst>
              </a:tr>
              <a:tr h="695305">
                <a:tc>
                  <a:txBody>
                    <a:bodyPr/>
                    <a:lstStyle/>
                    <a:p>
                      <a:pPr algn="ctr"/>
                      <a:r>
                        <a:rPr lang="sk-SK" b="1" dirty="0"/>
                        <a:t>1.</a:t>
                      </a:r>
                      <a:r>
                        <a:rPr lang="sk-SK" b="1" baseline="0" dirty="0"/>
                        <a:t> </a:t>
                      </a:r>
                      <a:r>
                        <a:rPr lang="pl-PL" sz="1800" b="1" i="1" kern="1200" dirty="0" err="1">
                          <a:solidFill>
                            <a:schemeClr val="dk1"/>
                          </a:solidFill>
                          <a:effectLst/>
                          <a:latin typeface="+mn-lt"/>
                          <a:ea typeface="+mn-ea"/>
                          <a:cs typeface="+mn-cs"/>
                        </a:rPr>
                        <a:t>Try</a:t>
                      </a:r>
                      <a:r>
                        <a:rPr lang="pl-PL" sz="1800" b="1" i="1" kern="1200" dirty="0">
                          <a:solidFill>
                            <a:schemeClr val="dk1"/>
                          </a:solidFill>
                          <a:effectLst/>
                          <a:latin typeface="+mn-lt"/>
                          <a:ea typeface="+mn-ea"/>
                          <a:cs typeface="+mn-cs"/>
                        </a:rPr>
                        <a:t> to </a:t>
                      </a:r>
                      <a:r>
                        <a:rPr lang="pl-PL" sz="1800" b="1" i="1" kern="1200" dirty="0" err="1">
                          <a:solidFill>
                            <a:schemeClr val="dk1"/>
                          </a:solidFill>
                          <a:effectLst/>
                          <a:latin typeface="+mn-lt"/>
                          <a:ea typeface="+mn-ea"/>
                          <a:cs typeface="+mn-cs"/>
                        </a:rPr>
                        <a:t>maintain</a:t>
                      </a:r>
                      <a:r>
                        <a:rPr lang="pl-PL" sz="1800" b="1" i="1" kern="1200" dirty="0">
                          <a:solidFill>
                            <a:schemeClr val="dk1"/>
                          </a:solidFill>
                          <a:effectLst/>
                          <a:latin typeface="+mn-lt"/>
                          <a:ea typeface="+mn-ea"/>
                          <a:cs typeface="+mn-cs"/>
                        </a:rPr>
                        <a:t> a </a:t>
                      </a:r>
                      <a:r>
                        <a:rPr lang="pl-PL" sz="1800" b="1" i="1" kern="1200" dirty="0" err="1">
                          <a:solidFill>
                            <a:schemeClr val="dk1"/>
                          </a:solidFill>
                          <a:effectLst/>
                          <a:latin typeface="+mn-lt"/>
                          <a:ea typeface="+mn-ea"/>
                          <a:cs typeface="+mn-cs"/>
                        </a:rPr>
                        <a:t>stress-free</a:t>
                      </a:r>
                      <a:r>
                        <a:rPr lang="pl-PL" sz="1800" b="1" i="1" kern="1200" dirty="0">
                          <a:solidFill>
                            <a:schemeClr val="dk1"/>
                          </a:solidFill>
                          <a:effectLst/>
                          <a:latin typeface="+mn-lt"/>
                          <a:ea typeface="+mn-ea"/>
                          <a:cs typeface="+mn-cs"/>
                        </a:rPr>
                        <a:t> and </a:t>
                      </a:r>
                      <a:r>
                        <a:rPr lang="pl-PL" sz="1800" b="1" i="1" kern="1200" dirty="0" err="1">
                          <a:solidFill>
                            <a:schemeClr val="dk1"/>
                          </a:solidFill>
                          <a:effectLst/>
                          <a:latin typeface="+mn-lt"/>
                          <a:ea typeface="+mn-ea"/>
                          <a:cs typeface="+mn-cs"/>
                        </a:rPr>
                        <a:t>supportive</a:t>
                      </a:r>
                      <a:r>
                        <a:rPr lang="pl-PL" sz="1800" b="1" i="1" kern="1200" dirty="0">
                          <a:solidFill>
                            <a:schemeClr val="dk1"/>
                          </a:solidFill>
                          <a:effectLst/>
                          <a:latin typeface="+mn-lt"/>
                          <a:ea typeface="+mn-ea"/>
                          <a:cs typeface="+mn-cs"/>
                        </a:rPr>
                        <a:t> environment.</a:t>
                      </a:r>
                      <a:r>
                        <a:rPr lang="sk-SK" dirty="0">
                          <a:effectLst/>
                        </a:rPr>
                        <a:t> </a:t>
                      </a:r>
                      <a:endParaRPr lang="sk-SK" b="1" dirty="0"/>
                    </a:p>
                  </a:txBody>
                  <a:tcPr/>
                </a:tc>
                <a:tc>
                  <a:txBody>
                    <a:bodyPr/>
                    <a:lstStyle/>
                    <a:p>
                      <a:r>
                        <a:rPr lang="pl-PL" sz="1800" kern="1200" dirty="0" err="1">
                          <a:solidFill>
                            <a:schemeClr val="dk1"/>
                          </a:solidFill>
                          <a:effectLst/>
                          <a:latin typeface="+mn-lt"/>
                          <a:ea typeface="+mn-ea"/>
                          <a:cs typeface="+mn-cs"/>
                        </a:rPr>
                        <a:t>Create</a:t>
                      </a:r>
                      <a:r>
                        <a:rPr lang="pl-PL" sz="1800" kern="1200" dirty="0">
                          <a:solidFill>
                            <a:schemeClr val="dk1"/>
                          </a:solidFill>
                          <a:effectLst/>
                          <a:latin typeface="+mn-lt"/>
                          <a:ea typeface="+mn-ea"/>
                          <a:cs typeface="+mn-cs"/>
                        </a:rPr>
                        <a:t> a </a:t>
                      </a:r>
                      <a:r>
                        <a:rPr lang="pl-PL" sz="1800" kern="1200" dirty="0" err="1">
                          <a:solidFill>
                            <a:schemeClr val="dk1"/>
                          </a:solidFill>
                          <a:effectLst/>
                          <a:latin typeface="+mn-lt"/>
                          <a:ea typeface="+mn-ea"/>
                          <a:cs typeface="+mn-cs"/>
                        </a:rPr>
                        <a:t>positive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enviroment</a:t>
                      </a:r>
                      <a:r>
                        <a:rPr lang="pl-PL" sz="1800" kern="1200" dirty="0">
                          <a:solidFill>
                            <a:schemeClr val="dk1"/>
                          </a:solidFill>
                          <a:effectLst/>
                          <a:latin typeface="+mn-lt"/>
                          <a:ea typeface="+mn-ea"/>
                          <a:cs typeface="+mn-cs"/>
                        </a:rPr>
                        <a:t> by </a:t>
                      </a:r>
                      <a:r>
                        <a:rPr lang="pl-PL" sz="1800" kern="1200" dirty="0" err="1">
                          <a:solidFill>
                            <a:schemeClr val="dk1"/>
                          </a:solidFill>
                          <a:effectLst/>
                          <a:latin typeface="+mn-lt"/>
                          <a:ea typeface="+mn-ea"/>
                          <a:cs typeface="+mn-cs"/>
                        </a:rPr>
                        <a:t>making</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sure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students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know</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they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are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allowed</a:t>
                      </a:r>
                      <a:r>
                        <a:rPr lang="pl-PL" sz="1800" kern="1200" dirty="0">
                          <a:solidFill>
                            <a:schemeClr val="dk1"/>
                          </a:solidFill>
                          <a:effectLst/>
                          <a:latin typeface="+mn-lt"/>
                          <a:ea typeface="+mn-ea"/>
                          <a:cs typeface="+mn-cs"/>
                        </a:rPr>
                        <a:t> to </a:t>
                      </a:r>
                      <a:r>
                        <a:rPr lang="pl-PL" sz="1800" kern="1200" dirty="0" err="1">
                          <a:solidFill>
                            <a:schemeClr val="dk1"/>
                          </a:solidFill>
                          <a:effectLst/>
                          <a:latin typeface="+mn-lt"/>
                          <a:ea typeface="+mn-ea"/>
                          <a:cs typeface="+mn-cs"/>
                        </a:rPr>
                        <a:t>make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mistakes</a:t>
                      </a:r>
                      <a:r>
                        <a:rPr lang="pl-PL" sz="1800" kern="1200" dirty="0">
                          <a:solidFill>
                            <a:schemeClr val="dk1"/>
                          </a:solidFill>
                          <a:effectLst/>
                          <a:latin typeface="+mn-lt"/>
                          <a:ea typeface="+mn-ea"/>
                          <a:cs typeface="+mn-cs"/>
                        </a:rPr>
                        <a:t> etc.</a:t>
                      </a:r>
                      <a:r>
                        <a:rPr lang="sk-SK" dirty="0">
                          <a:effectLst/>
                        </a:rPr>
                        <a:t> </a:t>
                      </a:r>
                      <a:endParaRPr lang="sk-SK" sz="1800" dirty="0"/>
                    </a:p>
                  </a:txBody>
                  <a:tcPr/>
                </a:tc>
                <a:extLst>
                  <a:ext uri="{0D108BD9-81ED-4DB2-BD59-A6C34878D82A}">
                    <a16:rowId xmlns:a16="http://schemas.microsoft.com/office/drawing/2014/main" val="10001"/>
                  </a:ext>
                </a:extLst>
              </a:tr>
              <a:tr h="1130383">
                <a:tc>
                  <a:txBody>
                    <a:bodyPr/>
                    <a:lstStyle/>
                    <a:p>
                      <a:pPr algn="ctr"/>
                      <a:r>
                        <a:rPr lang="sk-SK" b="1" dirty="0"/>
                        <a:t>2. </a:t>
                      </a:r>
                      <a:r>
                        <a:rPr lang="pl-PL" sz="1800" b="1" i="1" kern="1200" dirty="0" err="1">
                          <a:solidFill>
                            <a:schemeClr val="dk1"/>
                          </a:solidFill>
                          <a:effectLst/>
                          <a:latin typeface="+mn-lt"/>
                          <a:ea typeface="+mn-ea"/>
                          <a:cs typeface="+mn-cs"/>
                        </a:rPr>
                        <a:t>Establish</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predictable</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clearly</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stated</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rules</a:t>
                      </a:r>
                      <a:r>
                        <a:rPr lang="pl-PL" sz="1800" b="1" i="1" kern="1200" dirty="0">
                          <a:solidFill>
                            <a:schemeClr val="dk1"/>
                          </a:solidFill>
                          <a:effectLst/>
                          <a:latin typeface="+mn-lt"/>
                          <a:ea typeface="+mn-ea"/>
                          <a:cs typeface="+mn-cs"/>
                        </a:rPr>
                        <a:t> and </a:t>
                      </a:r>
                      <a:r>
                        <a:rPr lang="pl-PL" sz="1800" b="1" i="1" kern="1200" dirty="0" err="1">
                          <a:solidFill>
                            <a:schemeClr val="dk1"/>
                          </a:solidFill>
                          <a:effectLst/>
                          <a:latin typeface="+mn-lt"/>
                          <a:ea typeface="+mn-ea"/>
                          <a:cs typeface="+mn-cs"/>
                        </a:rPr>
                        <a:t>expectations</a:t>
                      </a:r>
                      <a:r>
                        <a:rPr lang="sk-SK" dirty="0">
                          <a:effectLst/>
                        </a:rPr>
                        <a:t> </a:t>
                      </a:r>
                      <a:endParaRPr lang="sk-SK" b="1" dirty="0"/>
                    </a:p>
                  </a:txBody>
                  <a:tcPr/>
                </a:tc>
                <a:tc>
                  <a:txBody>
                    <a:bodyPr/>
                    <a:lstStyle/>
                    <a:p>
                      <a:pPr algn="just">
                        <a:lnSpc>
                          <a:spcPct val="100000"/>
                        </a:lnSpc>
                        <a:spcAft>
                          <a:spcPts val="0"/>
                        </a:spcAft>
                      </a:pPr>
                      <a:r>
                        <a:rPr lang="pl-PL" sz="1800" kern="1200" dirty="0" err="1">
                          <a:solidFill>
                            <a:schemeClr val="dk1"/>
                          </a:solidFill>
                          <a:effectLst/>
                          <a:latin typeface="+mn-lt"/>
                          <a:ea typeface="+mn-ea"/>
                          <a:cs typeface="+mn-cs"/>
                        </a:rPr>
                        <a:t>Provide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structured</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routines</a:t>
                      </a:r>
                      <a:r>
                        <a:rPr lang="pl-PL" sz="1800" kern="1200" dirty="0">
                          <a:solidFill>
                            <a:schemeClr val="dk1"/>
                          </a:solidFill>
                          <a:effectLst/>
                          <a:latin typeface="+mn-lt"/>
                          <a:ea typeface="+mn-ea"/>
                          <a:cs typeface="+mn-cs"/>
                        </a:rPr>
                        <a:t> for </a:t>
                      </a:r>
                      <a:r>
                        <a:rPr lang="pl-PL" sz="1800" kern="1200" dirty="0" err="1">
                          <a:solidFill>
                            <a:schemeClr val="dk1"/>
                          </a:solidFill>
                          <a:effectLst/>
                          <a:latin typeface="+mn-lt"/>
                          <a:ea typeface="+mn-ea"/>
                          <a:cs typeface="+mn-cs"/>
                        </a:rPr>
                        <a:t>students</a:t>
                      </a:r>
                      <a:r>
                        <a:rPr lang="pl-PL" sz="1800" kern="1200" dirty="0">
                          <a:solidFill>
                            <a:schemeClr val="dk1"/>
                          </a:solidFill>
                          <a:effectLst/>
                          <a:latin typeface="+mn-lt"/>
                          <a:ea typeface="+mn-ea"/>
                          <a:cs typeface="+mn-cs"/>
                        </a:rPr>
                        <a:t> to </a:t>
                      </a:r>
                      <a:r>
                        <a:rPr lang="pl-PL" sz="1800" kern="1200" dirty="0" err="1">
                          <a:solidFill>
                            <a:schemeClr val="dk1"/>
                          </a:solidFill>
                          <a:effectLst/>
                          <a:latin typeface="+mn-lt"/>
                          <a:ea typeface="+mn-ea"/>
                          <a:cs typeface="+mn-cs"/>
                        </a:rPr>
                        <a:t>follow</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Provide</a:t>
                      </a:r>
                      <a:r>
                        <a:rPr lang="pl-PL" sz="1800" kern="1200" dirty="0">
                          <a:solidFill>
                            <a:schemeClr val="dk1"/>
                          </a:solidFill>
                          <a:effectLst/>
                          <a:latin typeface="+mn-lt"/>
                          <a:ea typeface="+mn-ea"/>
                          <a:cs typeface="+mn-cs"/>
                        </a:rPr>
                        <a:t> the student with as much </a:t>
                      </a:r>
                      <a:r>
                        <a:rPr lang="pl-PL" sz="1800" kern="1200" dirty="0" err="1">
                          <a:solidFill>
                            <a:schemeClr val="dk1"/>
                          </a:solidFill>
                          <a:effectLst/>
                          <a:latin typeface="+mn-lt"/>
                          <a:ea typeface="+mn-ea"/>
                          <a:cs typeface="+mn-cs"/>
                        </a:rPr>
                        <a:t>notice</a:t>
                      </a:r>
                      <a:r>
                        <a:rPr lang="pl-PL" sz="1800" kern="1200" dirty="0">
                          <a:solidFill>
                            <a:schemeClr val="dk1"/>
                          </a:solidFill>
                          <a:effectLst/>
                          <a:latin typeface="+mn-lt"/>
                          <a:ea typeface="+mn-ea"/>
                          <a:cs typeface="+mn-cs"/>
                        </a:rPr>
                        <a:t> as </a:t>
                      </a:r>
                      <a:r>
                        <a:rPr lang="pl-PL" sz="1800" kern="1200" dirty="0" err="1">
                          <a:solidFill>
                            <a:schemeClr val="dk1"/>
                          </a:solidFill>
                          <a:effectLst/>
                          <a:latin typeface="+mn-lt"/>
                          <a:ea typeface="+mn-ea"/>
                          <a:cs typeface="+mn-cs"/>
                        </a:rPr>
                        <a:t>possible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if</a:t>
                      </a:r>
                      <a:r>
                        <a:rPr lang="pl-PL" sz="1800" kern="1200" dirty="0">
                          <a:solidFill>
                            <a:schemeClr val="dk1"/>
                          </a:solidFill>
                          <a:effectLst/>
                          <a:latin typeface="+mn-lt"/>
                          <a:ea typeface="+mn-ea"/>
                          <a:cs typeface="+mn-cs"/>
                        </a:rPr>
                        <a:t> the </a:t>
                      </a:r>
                      <a:r>
                        <a:rPr lang="pl-PL" sz="1800" kern="1200" dirty="0" err="1">
                          <a:solidFill>
                            <a:schemeClr val="dk1"/>
                          </a:solidFill>
                          <a:effectLst/>
                          <a:latin typeface="+mn-lt"/>
                          <a:ea typeface="+mn-ea"/>
                          <a:cs typeface="+mn-cs"/>
                        </a:rPr>
                        <a:t>routine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must</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change</a:t>
                      </a:r>
                      <a:r>
                        <a:rPr lang="sk-SK" dirty="0">
                          <a:effectLst/>
                        </a:rPr>
                        <a:t> </a:t>
                      </a:r>
                      <a:endParaRPr lang="sk-SK" sz="16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02"/>
                  </a:ext>
                </a:extLst>
              </a:tr>
              <a:tr h="1024822">
                <a:tc>
                  <a:txBody>
                    <a:bodyPr/>
                    <a:lstStyle/>
                    <a:p>
                      <a:pPr algn="ctr"/>
                      <a:r>
                        <a:rPr lang="pl-PL" sz="1800" b="1" i="1" kern="1200" dirty="0">
                          <a:solidFill>
                            <a:schemeClr val="dk1"/>
                          </a:solidFill>
                          <a:effectLst/>
                          <a:latin typeface="+mn-lt"/>
                          <a:ea typeface="+mn-ea"/>
                          <a:cs typeface="+mn-cs"/>
                        </a:rPr>
                        <a:t>3. </a:t>
                      </a:r>
                      <a:r>
                        <a:rPr lang="sk-SK" sz="1800" b="1" i="1" kern="1200" dirty="0" err="1">
                          <a:solidFill>
                            <a:schemeClr val="dk1"/>
                          </a:solidFill>
                          <a:effectLst/>
                          <a:latin typeface="+mn-lt"/>
                          <a:ea typeface="+mn-ea"/>
                          <a:cs typeface="+mn-cs"/>
                        </a:rPr>
                        <a:t>Be</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aware</a:t>
                      </a:r>
                      <a:r>
                        <a:rPr lang="sk-SK" sz="1800" b="1" i="1" kern="1200" dirty="0">
                          <a:solidFill>
                            <a:schemeClr val="dk1"/>
                          </a:solidFill>
                          <a:effectLst/>
                          <a:latin typeface="+mn-lt"/>
                          <a:ea typeface="+mn-ea"/>
                          <a:cs typeface="+mn-cs"/>
                        </a:rPr>
                        <a:t> of </a:t>
                      </a:r>
                      <a:r>
                        <a:rPr lang="sk-SK" sz="1800" b="1" i="1" kern="1200" dirty="0" err="1">
                          <a:solidFill>
                            <a:schemeClr val="dk1"/>
                          </a:solidFill>
                          <a:effectLst/>
                          <a:latin typeface="+mn-lt"/>
                          <a:ea typeface="+mn-ea"/>
                          <a:cs typeface="+mn-cs"/>
                        </a:rPr>
                        <a:t>triggering</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events</a:t>
                      </a:r>
                      <a:r>
                        <a:rPr lang="sk-SK" sz="1800" b="1" i="1" kern="1200" dirty="0">
                          <a:solidFill>
                            <a:schemeClr val="dk1"/>
                          </a:solidFill>
                          <a:effectLst/>
                          <a:latin typeface="+mn-lt"/>
                          <a:ea typeface="+mn-ea"/>
                          <a:cs typeface="+mn-cs"/>
                        </a:rPr>
                        <a:t>,</a:t>
                      </a:r>
                      <a:r>
                        <a:rPr lang="sk-SK" sz="1800" b="1" i="1" kern="1200" baseline="0" dirty="0">
                          <a:solidFill>
                            <a:schemeClr val="dk1"/>
                          </a:solidFill>
                          <a:effectLst/>
                          <a:latin typeface="+mn-lt"/>
                          <a:ea typeface="+mn-ea"/>
                          <a:cs typeface="+mn-cs"/>
                        </a:rPr>
                        <a:t> </a:t>
                      </a:r>
                      <a:r>
                        <a:rPr lang="sk-SK" sz="1800" b="1" i="1" kern="1200" baseline="0" dirty="0" err="1">
                          <a:solidFill>
                            <a:schemeClr val="dk1"/>
                          </a:solidFill>
                          <a:effectLst/>
                          <a:latin typeface="+mn-lt"/>
                          <a:ea typeface="+mn-ea"/>
                          <a:cs typeface="+mn-cs"/>
                        </a:rPr>
                        <a:t>try</a:t>
                      </a:r>
                      <a:r>
                        <a:rPr lang="sk-SK" sz="1800" b="1" i="1" kern="1200" baseline="0" dirty="0">
                          <a:solidFill>
                            <a:schemeClr val="dk1"/>
                          </a:solidFill>
                          <a:effectLst/>
                          <a:latin typeface="+mn-lt"/>
                          <a:ea typeface="+mn-ea"/>
                          <a:cs typeface="+mn-cs"/>
                        </a:rPr>
                        <a:t> to </a:t>
                      </a:r>
                      <a:r>
                        <a:rPr lang="sk-SK" sz="1800" b="1" i="1" kern="1200" baseline="0" dirty="0" err="1">
                          <a:solidFill>
                            <a:schemeClr val="dk1"/>
                          </a:solidFill>
                          <a:effectLst/>
                          <a:latin typeface="+mn-lt"/>
                          <a:ea typeface="+mn-ea"/>
                          <a:cs typeface="+mn-cs"/>
                        </a:rPr>
                        <a:t>prevent</a:t>
                      </a:r>
                      <a:r>
                        <a:rPr lang="sk-SK" sz="1800" b="1" i="1" kern="1200" baseline="0" dirty="0">
                          <a:solidFill>
                            <a:schemeClr val="dk1"/>
                          </a:solidFill>
                          <a:effectLst/>
                          <a:latin typeface="+mn-lt"/>
                          <a:ea typeface="+mn-ea"/>
                          <a:cs typeface="+mn-cs"/>
                        </a:rPr>
                        <a:t> </a:t>
                      </a:r>
                      <a:r>
                        <a:rPr lang="sk-SK" sz="1800" b="1" i="1" kern="1200" baseline="0" dirty="0" err="1">
                          <a:solidFill>
                            <a:schemeClr val="dk1"/>
                          </a:solidFill>
                          <a:effectLst/>
                          <a:latin typeface="+mn-lt"/>
                          <a:ea typeface="+mn-ea"/>
                          <a:cs typeface="+mn-cs"/>
                        </a:rPr>
                        <a:t>them</a:t>
                      </a:r>
                      <a:endParaRPr lang="sk-SK" b="1" dirty="0"/>
                    </a:p>
                  </a:txBody>
                  <a:tcPr/>
                </a:tc>
                <a:tc>
                  <a:txBody>
                    <a:bodyPr/>
                    <a:lstStyle/>
                    <a:p>
                      <a:r>
                        <a:rPr lang="sk-SK" sz="1800" kern="1200" dirty="0" err="1">
                          <a:solidFill>
                            <a:schemeClr val="dk1"/>
                          </a:solidFill>
                          <a:effectLst/>
                          <a:latin typeface="+mn-lt"/>
                          <a:ea typeface="+mn-ea"/>
                          <a:cs typeface="+mn-cs"/>
                        </a:rPr>
                        <a:t>It’s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very</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important</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for</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teachers</a:t>
                      </a:r>
                      <a:r>
                        <a:rPr lang="sk-SK" sz="1800" kern="1200" dirty="0">
                          <a:solidFill>
                            <a:schemeClr val="dk1"/>
                          </a:solidFill>
                          <a:effectLst/>
                          <a:latin typeface="+mn-lt"/>
                          <a:ea typeface="+mn-ea"/>
                          <a:cs typeface="+mn-cs"/>
                        </a:rPr>
                        <a:t> to </a:t>
                      </a:r>
                      <a:r>
                        <a:rPr lang="sk-SK" sz="1800" kern="1200" dirty="0" err="1">
                          <a:solidFill>
                            <a:schemeClr val="dk1"/>
                          </a:solidFill>
                          <a:effectLst/>
                          <a:latin typeface="+mn-lt"/>
                          <a:ea typeface="+mn-ea"/>
                          <a:cs typeface="+mn-cs"/>
                        </a:rPr>
                        <a:t>know</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what</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kind</a:t>
                      </a:r>
                      <a:r>
                        <a:rPr lang="sk-SK" sz="1800" kern="1200" dirty="0">
                          <a:solidFill>
                            <a:schemeClr val="dk1"/>
                          </a:solidFill>
                          <a:effectLst/>
                          <a:latin typeface="+mn-lt"/>
                          <a:ea typeface="+mn-ea"/>
                          <a:cs typeface="+mn-cs"/>
                        </a:rPr>
                        <a:t> of </a:t>
                      </a:r>
                      <a:r>
                        <a:rPr lang="sk-SK" sz="1800" kern="1200" dirty="0" err="1">
                          <a:solidFill>
                            <a:schemeClr val="dk1"/>
                          </a:solidFill>
                          <a:effectLst/>
                          <a:latin typeface="+mn-lt"/>
                          <a:ea typeface="+mn-ea"/>
                          <a:cs typeface="+mn-cs"/>
                        </a:rPr>
                        <a:t>things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might</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trigger</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the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symptoms</a:t>
                      </a:r>
                      <a:r>
                        <a:rPr lang="sk-SK" sz="1800" kern="1200" dirty="0">
                          <a:solidFill>
                            <a:schemeClr val="dk1"/>
                          </a:solidFill>
                          <a:effectLst/>
                          <a:latin typeface="+mn-lt"/>
                          <a:ea typeface="+mn-ea"/>
                          <a:cs typeface="+mn-cs"/>
                        </a:rPr>
                        <a:t>.</a:t>
                      </a:r>
                      <a:r>
                        <a:rPr lang="sk-SK" sz="1800" kern="1200" baseline="0" dirty="0">
                          <a:solidFill>
                            <a:schemeClr val="dk1"/>
                          </a:solidFill>
                          <a:effectLst/>
                          <a:latin typeface="+mn-lt"/>
                          <a:ea typeface="+mn-ea"/>
                          <a:cs typeface="+mn-cs"/>
                        </a:rPr>
                        <a:t> </a:t>
                      </a:r>
                      <a:endParaRPr lang="sk-SK" sz="1800" dirty="0"/>
                    </a:p>
                  </a:txBody>
                  <a:tcPr/>
                </a:tc>
                <a:extLst>
                  <a:ext uri="{0D108BD9-81ED-4DB2-BD59-A6C34878D82A}">
                    <a16:rowId xmlns:a16="http://schemas.microsoft.com/office/drawing/2014/main" val="10003"/>
                  </a:ext>
                </a:extLst>
              </a:tr>
              <a:tr h="171451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k-SK" b="1" dirty="0"/>
                        <a:t>4. </a:t>
                      </a:r>
                      <a:r>
                        <a:rPr lang="pl-PL" sz="1800" b="1" i="1" kern="1200" dirty="0" err="1">
                          <a:solidFill>
                            <a:schemeClr val="dk1"/>
                          </a:solidFill>
                          <a:effectLst/>
                          <a:latin typeface="+mn-lt"/>
                          <a:ea typeface="+mn-ea"/>
                          <a:cs typeface="+mn-cs"/>
                        </a:rPr>
                        <a:t>Allow</a:t>
                      </a:r>
                      <a:r>
                        <a:rPr lang="pl-PL" sz="1800" b="1" i="1" kern="1200" dirty="0">
                          <a:solidFill>
                            <a:schemeClr val="dk1"/>
                          </a:solidFill>
                          <a:effectLst/>
                          <a:latin typeface="+mn-lt"/>
                          <a:ea typeface="+mn-ea"/>
                          <a:cs typeface="+mn-cs"/>
                        </a:rPr>
                        <a:t> extra </a:t>
                      </a:r>
                      <a:r>
                        <a:rPr lang="pl-PL" sz="1800" b="1" i="1" kern="1200" dirty="0" err="1">
                          <a:solidFill>
                            <a:schemeClr val="dk1"/>
                          </a:solidFill>
                          <a:effectLst/>
                          <a:latin typeface="+mn-lt"/>
                          <a:ea typeface="+mn-ea"/>
                          <a:cs typeface="+mn-cs"/>
                        </a:rPr>
                        <a:t>time</a:t>
                      </a:r>
                      <a:r>
                        <a:rPr lang="pl-PL" sz="1800" b="1" i="1" kern="1200" dirty="0">
                          <a:solidFill>
                            <a:schemeClr val="dk1"/>
                          </a:solidFill>
                          <a:effectLst/>
                          <a:latin typeface="+mn-lt"/>
                          <a:ea typeface="+mn-ea"/>
                          <a:cs typeface="+mn-cs"/>
                        </a:rPr>
                        <a:t> and re-</a:t>
                      </a:r>
                      <a:r>
                        <a:rPr lang="pl-PL" sz="1800" b="1" i="1" kern="1200" dirty="0" err="1">
                          <a:solidFill>
                            <a:schemeClr val="dk1"/>
                          </a:solidFill>
                          <a:effectLst/>
                          <a:latin typeface="+mn-lt"/>
                          <a:ea typeface="+mn-ea"/>
                          <a:cs typeface="+mn-cs"/>
                        </a:rPr>
                        <a:t>check</a:t>
                      </a:r>
                      <a:r>
                        <a:rPr lang="sk-SK" dirty="0">
                          <a:effectLst/>
                        </a:rPr>
                        <a:t> </a:t>
                      </a:r>
                      <a:endParaRPr lang="sk-SK" b="1" dirty="0"/>
                    </a:p>
                  </a:txBody>
                  <a:tcPr/>
                </a:tc>
                <a:tc>
                  <a:txBody>
                    <a:bodyPr/>
                    <a:lstStyle/>
                    <a:p>
                      <a:pPr>
                        <a:lnSpc>
                          <a:spcPct val="100000"/>
                        </a:lnSpc>
                      </a:pPr>
                      <a:r>
                        <a:rPr lang="sk-SK" sz="1800" kern="1200" dirty="0" err="1">
                          <a:solidFill>
                            <a:schemeClr val="dk1"/>
                          </a:solidFill>
                          <a:effectLst/>
                          <a:latin typeface="+mn-lt"/>
                          <a:ea typeface="+mn-ea"/>
                          <a:cs typeface="+mn-cs"/>
                        </a:rPr>
                        <a:t>Allow</a:t>
                      </a:r>
                      <a:r>
                        <a:rPr lang="sk-SK" sz="1800" kern="1200" dirty="0">
                          <a:solidFill>
                            <a:schemeClr val="dk1"/>
                          </a:solidFill>
                          <a:effectLst/>
                          <a:latin typeface="+mn-lt"/>
                          <a:ea typeface="+mn-ea"/>
                          <a:cs typeface="+mn-cs"/>
                        </a:rPr>
                        <a:t> a </a:t>
                      </a:r>
                      <a:r>
                        <a:rPr lang="sk-SK" sz="1800" kern="1200" dirty="0" err="1">
                          <a:solidFill>
                            <a:schemeClr val="dk1"/>
                          </a:solidFill>
                          <a:effectLst/>
                          <a:latin typeface="+mn-lt"/>
                          <a:ea typeface="+mn-ea"/>
                          <a:cs typeface="+mn-cs"/>
                        </a:rPr>
                        <a:t>student</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with</a:t>
                      </a:r>
                      <a:r>
                        <a:rPr lang="sk-SK" sz="1800" kern="1200" dirty="0">
                          <a:solidFill>
                            <a:schemeClr val="dk1"/>
                          </a:solidFill>
                          <a:effectLst/>
                          <a:latin typeface="+mn-lt"/>
                          <a:ea typeface="+mn-ea"/>
                          <a:cs typeface="+mn-cs"/>
                        </a:rPr>
                        <a:t> OCD </a:t>
                      </a:r>
                      <a:r>
                        <a:rPr lang="sk-SK" sz="1800" kern="1200" dirty="0" err="1">
                          <a:solidFill>
                            <a:schemeClr val="dk1"/>
                          </a:solidFill>
                          <a:effectLst/>
                          <a:latin typeface="+mn-lt"/>
                          <a:ea typeface="+mn-ea"/>
                          <a:cs typeface="+mn-cs"/>
                        </a:rPr>
                        <a:t>who</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feels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compelled</a:t>
                      </a:r>
                      <a:r>
                        <a:rPr lang="sk-SK" sz="1800" kern="1200" dirty="0">
                          <a:solidFill>
                            <a:schemeClr val="dk1"/>
                          </a:solidFill>
                          <a:effectLst/>
                          <a:latin typeface="+mn-lt"/>
                          <a:ea typeface="+mn-ea"/>
                          <a:cs typeface="+mn-cs"/>
                        </a:rPr>
                        <a:t> to </a:t>
                      </a:r>
                      <a:r>
                        <a:rPr lang="sk-SK" sz="1800" kern="1200" dirty="0" err="1">
                          <a:solidFill>
                            <a:schemeClr val="dk1"/>
                          </a:solidFill>
                          <a:effectLst/>
                          <a:latin typeface="+mn-lt"/>
                          <a:ea typeface="+mn-ea"/>
                          <a:cs typeface="+mn-cs"/>
                        </a:rPr>
                        <a:t>check</a:t>
                      </a:r>
                      <a:r>
                        <a:rPr lang="sk-SK" sz="1800" kern="1200" dirty="0">
                          <a:solidFill>
                            <a:schemeClr val="dk1"/>
                          </a:solidFill>
                          <a:effectLst/>
                          <a:latin typeface="+mn-lt"/>
                          <a:ea typeface="+mn-ea"/>
                          <a:cs typeface="+mn-cs"/>
                        </a:rPr>
                        <a:t> and re-</a:t>
                      </a:r>
                      <a:r>
                        <a:rPr lang="sk-SK" sz="1800" kern="1200" dirty="0" err="1">
                          <a:solidFill>
                            <a:schemeClr val="dk1"/>
                          </a:solidFill>
                          <a:effectLst/>
                          <a:latin typeface="+mn-lt"/>
                          <a:ea typeface="+mn-ea"/>
                          <a:cs typeface="+mn-cs"/>
                        </a:rPr>
                        <a:t>check</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work</a:t>
                      </a:r>
                      <a:r>
                        <a:rPr lang="sk-SK" sz="1800" kern="1200" dirty="0">
                          <a:solidFill>
                            <a:schemeClr val="dk1"/>
                          </a:solidFill>
                          <a:effectLst/>
                          <a:latin typeface="+mn-lt"/>
                          <a:ea typeface="+mn-ea"/>
                          <a:cs typeface="+mn-cs"/>
                        </a:rPr>
                        <a:t> to </a:t>
                      </a:r>
                      <a:r>
                        <a:rPr lang="sk-SK" sz="1800" kern="1200" dirty="0" err="1">
                          <a:solidFill>
                            <a:schemeClr val="dk1"/>
                          </a:solidFill>
                          <a:effectLst/>
                          <a:latin typeface="+mn-lt"/>
                          <a:ea typeface="+mn-ea"/>
                          <a:cs typeface="+mn-cs"/>
                        </a:rPr>
                        <a:t>submit</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homework</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after</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the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due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date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when</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feasible</a:t>
                      </a:r>
                      <a:r>
                        <a:rPr lang="sk-SK" sz="1800" kern="1200" dirty="0">
                          <a:solidFill>
                            <a:schemeClr val="dk1"/>
                          </a:solidFill>
                          <a:effectLst/>
                          <a:latin typeface="+mn-lt"/>
                          <a:ea typeface="+mn-ea"/>
                          <a:cs typeface="+mn-cs"/>
                        </a:rPr>
                        <a:t> and fair to </a:t>
                      </a:r>
                      <a:r>
                        <a:rPr lang="sk-SK" sz="1800" kern="1200" dirty="0" err="1">
                          <a:solidFill>
                            <a:schemeClr val="dk1"/>
                          </a:solidFill>
                          <a:effectLst/>
                          <a:latin typeface="+mn-lt"/>
                          <a:ea typeface="+mn-ea"/>
                          <a:cs typeface="+mn-cs"/>
                        </a:rPr>
                        <a:t>others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Allow</a:t>
                      </a:r>
                      <a:r>
                        <a:rPr lang="sk-SK" sz="1800" kern="1200" dirty="0">
                          <a:solidFill>
                            <a:schemeClr val="dk1"/>
                          </a:solidFill>
                          <a:effectLst/>
                          <a:latin typeface="+mn-lt"/>
                          <a:ea typeface="+mn-ea"/>
                          <a:cs typeface="+mn-cs"/>
                        </a:rPr>
                        <a:t> extra </a:t>
                      </a:r>
                      <a:r>
                        <a:rPr lang="sk-SK" sz="1800" kern="1200" dirty="0" err="1">
                          <a:solidFill>
                            <a:schemeClr val="dk1"/>
                          </a:solidFill>
                          <a:effectLst/>
                          <a:latin typeface="+mn-lt"/>
                          <a:ea typeface="+mn-ea"/>
                          <a:cs typeface="+mn-cs"/>
                        </a:rPr>
                        <a:t>time</a:t>
                      </a:r>
                      <a:r>
                        <a:rPr lang="sk-SK" sz="1800" kern="1200" dirty="0">
                          <a:solidFill>
                            <a:schemeClr val="dk1"/>
                          </a:solidFill>
                          <a:effectLst/>
                          <a:latin typeface="+mn-lt"/>
                          <a:ea typeface="+mn-ea"/>
                          <a:cs typeface="+mn-cs"/>
                        </a:rPr>
                        <a:t> to </a:t>
                      </a:r>
                      <a:r>
                        <a:rPr lang="sk-SK" sz="1800" kern="1200" dirty="0" err="1">
                          <a:solidFill>
                            <a:schemeClr val="dk1"/>
                          </a:solidFill>
                          <a:effectLst/>
                          <a:latin typeface="+mn-lt"/>
                          <a:ea typeface="+mn-ea"/>
                          <a:cs typeface="+mn-cs"/>
                        </a:rPr>
                        <a:t>complete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tests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if</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they</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need</a:t>
                      </a:r>
                      <a:r>
                        <a:rPr lang="sk-SK" sz="1800" kern="1200" dirty="0">
                          <a:solidFill>
                            <a:schemeClr val="dk1"/>
                          </a:solidFill>
                          <a:effectLst/>
                          <a:latin typeface="+mn-lt"/>
                          <a:ea typeface="+mn-ea"/>
                          <a:cs typeface="+mn-cs"/>
                        </a:rPr>
                        <a:t>. </a:t>
                      </a:r>
                      <a:endParaRPr lang="sk-SK" sz="18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5505663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9088" y="260648"/>
            <a:ext cx="5791200" cy="759614"/>
          </a:xfrm>
        </p:spPr>
        <p:txBody>
          <a:bodyPr/>
          <a:lstStyle/>
          <a:p>
            <a:r>
              <a:rPr lang="sk-SK"/>
              <a:t>Interventions</a:t>
            </a:r>
            <a:endParaRPr lang="sk-SK" dirty="0"/>
          </a:p>
        </p:txBody>
      </p:sp>
      <p:graphicFrame>
        <p:nvGraphicFramePr>
          <p:cNvPr id="4" name="Zástupný objekt pre obsah 3"/>
          <p:cNvGraphicFramePr>
            <a:graphicFrameLocks/>
          </p:cNvGraphicFramePr>
          <p:nvPr/>
        </p:nvGraphicFramePr>
        <p:xfrm>
          <a:off x="1703512" y="1173906"/>
          <a:ext cx="8686800" cy="5279431"/>
        </p:xfrm>
        <a:graphic>
          <a:graphicData uri="http://schemas.openxmlformats.org/drawingml/2006/table">
            <a:tbl>
              <a:tblPr firstRow="1" bandRow="1">
                <a:tableStyleId>{FABFCF23-3B69-468F-B69F-88F6DE6A72F2}</a:tableStyleId>
              </a:tblPr>
              <a:tblGrid>
                <a:gridCol w="3106688">
                  <a:extLst>
                    <a:ext uri="{9D8B030D-6E8A-4147-A177-3AD203B41FA5}">
                      <a16:colId xmlns:a16="http://schemas.microsoft.com/office/drawing/2014/main" val="20000"/>
                    </a:ext>
                  </a:extLst>
                </a:gridCol>
                <a:gridCol w="5580112">
                  <a:extLst>
                    <a:ext uri="{9D8B030D-6E8A-4147-A177-3AD203B41FA5}">
                      <a16:colId xmlns:a16="http://schemas.microsoft.com/office/drawing/2014/main" val="20001"/>
                    </a:ext>
                  </a:extLst>
                </a:gridCol>
              </a:tblGrid>
              <a:tr h="534566">
                <a:tc>
                  <a:txBody>
                    <a:bodyPr/>
                    <a:lstStyle/>
                    <a:p>
                      <a:pPr algn="ctr"/>
                      <a:r>
                        <a:rPr lang="sk-SK" dirty="0" err="1"/>
                        <a:t>What</a:t>
                      </a:r>
                      <a:r>
                        <a:rPr lang="sk-SK" dirty="0"/>
                        <a:t> </a:t>
                      </a:r>
                      <a:r>
                        <a:rPr lang="sk-SK" dirty="0" err="1"/>
                        <a:t>you</a:t>
                      </a:r>
                      <a:r>
                        <a:rPr lang="sk-SK" dirty="0"/>
                        <a:t> </a:t>
                      </a:r>
                      <a:r>
                        <a:rPr lang="sk-SK" dirty="0" err="1"/>
                        <a:t>should</a:t>
                      </a:r>
                      <a:r>
                        <a:rPr lang="sk-SK" baseline="0" dirty="0"/>
                        <a:t> do? </a:t>
                      </a:r>
                      <a:endParaRPr lang="sk-SK" dirty="0"/>
                    </a:p>
                  </a:txBody>
                  <a:tcPr/>
                </a:tc>
                <a:tc>
                  <a:txBody>
                    <a:bodyPr/>
                    <a:lstStyle/>
                    <a:p>
                      <a:pPr algn="ctr"/>
                      <a:r>
                        <a:rPr lang="sk-SK" dirty="0" err="1"/>
                        <a:t>How</a:t>
                      </a:r>
                      <a:r>
                        <a:rPr lang="sk-SK" dirty="0"/>
                        <a:t> to do </a:t>
                      </a:r>
                      <a:r>
                        <a:rPr lang="sk-SK" dirty="0" err="1"/>
                        <a:t>it</a:t>
                      </a:r>
                      <a:r>
                        <a:rPr lang="sk-SK" dirty="0"/>
                        <a:t>? </a:t>
                      </a:r>
                    </a:p>
                  </a:txBody>
                  <a:tcPr/>
                </a:tc>
                <a:extLst>
                  <a:ext uri="{0D108BD9-81ED-4DB2-BD59-A6C34878D82A}">
                    <a16:rowId xmlns:a16="http://schemas.microsoft.com/office/drawing/2014/main" val="10000"/>
                  </a:ext>
                </a:extLst>
              </a:tr>
              <a:tr h="1371243">
                <a:tc>
                  <a:txBody>
                    <a:bodyPr/>
                    <a:lstStyle/>
                    <a:p>
                      <a:pPr algn="ctr"/>
                      <a:r>
                        <a:rPr lang="sk-SK" b="1" dirty="0"/>
                        <a:t>5.</a:t>
                      </a:r>
                      <a:r>
                        <a:rPr lang="sk-SK" b="1" baseline="0" dirty="0"/>
                        <a:t> </a:t>
                      </a:r>
                      <a:r>
                        <a:rPr lang="pl-PL" sz="1800" b="1" i="1" kern="1200" dirty="0" err="1">
                          <a:solidFill>
                            <a:schemeClr val="dk1"/>
                          </a:solidFill>
                          <a:effectLst/>
                          <a:latin typeface="+mn-lt"/>
                          <a:ea typeface="+mn-ea"/>
                          <a:cs typeface="+mn-cs"/>
                        </a:rPr>
                        <a:t>Make</a:t>
                      </a:r>
                      <a:r>
                        <a:rPr lang="pl-PL" sz="1800" b="1" i="1" kern="1200" dirty="0">
                          <a:solidFill>
                            <a:schemeClr val="dk1"/>
                          </a:solidFill>
                          <a:effectLst/>
                          <a:latin typeface="+mn-lt"/>
                          <a:ea typeface="+mn-ea"/>
                          <a:cs typeface="+mn-cs"/>
                        </a:rPr>
                        <a:t> </a:t>
                      </a:r>
                      <a:r>
                        <a:rPr lang="pl-PL" sz="1800" b="1" i="1" kern="1200" dirty="0" err="1">
                          <a:solidFill>
                            <a:schemeClr val="dk1"/>
                          </a:solidFill>
                          <a:effectLst/>
                          <a:latin typeface="+mn-lt"/>
                          <a:ea typeface="+mn-ea"/>
                          <a:cs typeface="+mn-cs"/>
                        </a:rPr>
                        <a:t>communication</a:t>
                      </a:r>
                      <a:r>
                        <a:rPr lang="pl-PL" sz="1800" b="1" i="1" kern="1200" dirty="0">
                          <a:solidFill>
                            <a:schemeClr val="dk1"/>
                          </a:solidFill>
                          <a:effectLst/>
                          <a:latin typeface="+mn-lt"/>
                          <a:ea typeface="+mn-ea"/>
                          <a:cs typeface="+mn-cs"/>
                        </a:rPr>
                        <a:t> system </a:t>
                      </a:r>
                      <a:endParaRPr lang="sk-SK" b="1" dirty="0"/>
                    </a:p>
                  </a:txBody>
                  <a:tcPr/>
                </a:tc>
                <a:tc>
                  <a:txBody>
                    <a:bodyPr/>
                    <a:lstStyle/>
                    <a:p>
                      <a:r>
                        <a:rPr lang="pl-PL" sz="1800" kern="1200" dirty="0" err="1">
                          <a:solidFill>
                            <a:schemeClr val="dk1"/>
                          </a:solidFill>
                          <a:effectLst/>
                          <a:latin typeface="+mn-lt"/>
                          <a:ea typeface="+mn-ea"/>
                          <a:cs typeface="+mn-cs"/>
                        </a:rPr>
                        <a:t>If</a:t>
                      </a:r>
                      <a:r>
                        <a:rPr lang="pl-PL" sz="1800" kern="1200" dirty="0">
                          <a:solidFill>
                            <a:schemeClr val="dk1"/>
                          </a:solidFill>
                          <a:effectLst/>
                          <a:latin typeface="+mn-lt"/>
                          <a:ea typeface="+mn-ea"/>
                          <a:cs typeface="+mn-cs"/>
                        </a:rPr>
                        <a:t> the student </a:t>
                      </a:r>
                      <a:r>
                        <a:rPr lang="pl-PL" sz="1800" kern="1200" dirty="0" err="1">
                          <a:solidFill>
                            <a:schemeClr val="dk1"/>
                          </a:solidFill>
                          <a:effectLst/>
                          <a:latin typeface="+mn-lt"/>
                          <a:ea typeface="+mn-ea"/>
                          <a:cs typeface="+mn-cs"/>
                        </a:rPr>
                        <a:t>feels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symptoms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coming</a:t>
                      </a:r>
                      <a:r>
                        <a:rPr lang="pl-PL" sz="1800" kern="1200" dirty="0">
                          <a:solidFill>
                            <a:schemeClr val="dk1"/>
                          </a:solidFill>
                          <a:effectLst/>
                          <a:latin typeface="+mn-lt"/>
                          <a:ea typeface="+mn-ea"/>
                          <a:cs typeface="+mn-cs"/>
                        </a:rPr>
                        <a:t> on, he/</a:t>
                      </a:r>
                      <a:r>
                        <a:rPr lang="pl-PL" sz="1800" kern="1200" dirty="0" err="1">
                          <a:solidFill>
                            <a:schemeClr val="dk1"/>
                          </a:solidFill>
                          <a:effectLst/>
                          <a:latin typeface="+mn-lt"/>
                          <a:ea typeface="+mn-ea"/>
                          <a:cs typeface="+mn-cs"/>
                        </a:rPr>
                        <a:t>she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can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signal</a:t>
                      </a:r>
                      <a:r>
                        <a:rPr lang="pl-PL" sz="1800" kern="1200" dirty="0">
                          <a:solidFill>
                            <a:schemeClr val="dk1"/>
                          </a:solidFill>
                          <a:effectLst/>
                          <a:latin typeface="+mn-lt"/>
                          <a:ea typeface="+mn-ea"/>
                          <a:cs typeface="+mn-cs"/>
                        </a:rPr>
                        <a:t> to </a:t>
                      </a:r>
                      <a:r>
                        <a:rPr lang="pl-PL" sz="1800" kern="1200" dirty="0" err="1">
                          <a:solidFill>
                            <a:schemeClr val="dk1"/>
                          </a:solidFill>
                          <a:effectLst/>
                          <a:latin typeface="+mn-lt"/>
                          <a:ea typeface="+mn-ea"/>
                          <a:cs typeface="+mn-cs"/>
                        </a:rPr>
                        <a:t>you</a:t>
                      </a:r>
                      <a:r>
                        <a:rPr lang="pl-PL" sz="1800" kern="1200" dirty="0">
                          <a:solidFill>
                            <a:schemeClr val="dk1"/>
                          </a:solidFill>
                          <a:effectLst/>
                          <a:latin typeface="+mn-lt"/>
                          <a:ea typeface="+mn-ea"/>
                          <a:cs typeface="+mn-cs"/>
                        </a:rPr>
                        <a:t> and </a:t>
                      </a:r>
                      <a:r>
                        <a:rPr lang="pl-PL" sz="1800" kern="1200" dirty="0" err="1">
                          <a:solidFill>
                            <a:schemeClr val="dk1"/>
                          </a:solidFill>
                          <a:effectLst/>
                          <a:latin typeface="+mn-lt"/>
                          <a:ea typeface="+mn-ea"/>
                          <a:cs typeface="+mn-cs"/>
                        </a:rPr>
                        <a:t>leave</a:t>
                      </a:r>
                      <a:r>
                        <a:rPr lang="pl-PL" sz="1800" kern="1200" dirty="0">
                          <a:solidFill>
                            <a:schemeClr val="dk1"/>
                          </a:solidFill>
                          <a:effectLst/>
                          <a:latin typeface="+mn-lt"/>
                          <a:ea typeface="+mn-ea"/>
                          <a:cs typeface="+mn-cs"/>
                        </a:rPr>
                        <a:t> the </a:t>
                      </a:r>
                      <a:r>
                        <a:rPr lang="pl-PL" sz="1800" kern="1200" dirty="0" err="1">
                          <a:solidFill>
                            <a:schemeClr val="dk1"/>
                          </a:solidFill>
                          <a:effectLst/>
                          <a:latin typeface="+mn-lt"/>
                          <a:ea typeface="+mn-ea"/>
                          <a:cs typeface="+mn-cs"/>
                        </a:rPr>
                        <a:t>classroom</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or</a:t>
                      </a:r>
                      <a:r>
                        <a:rPr lang="pl-PL" sz="1800" kern="1200" dirty="0">
                          <a:solidFill>
                            <a:schemeClr val="dk1"/>
                          </a:solidFill>
                          <a:effectLst/>
                          <a:latin typeface="+mn-lt"/>
                          <a:ea typeface="+mn-ea"/>
                          <a:cs typeface="+mn-cs"/>
                        </a:rPr>
                        <a:t> go to a </a:t>
                      </a:r>
                      <a:r>
                        <a:rPr lang="pl-PL" sz="1800" kern="1200" dirty="0" err="1">
                          <a:solidFill>
                            <a:schemeClr val="dk1"/>
                          </a:solidFill>
                          <a:effectLst/>
                          <a:latin typeface="+mn-lt"/>
                          <a:ea typeface="+mn-ea"/>
                          <a:cs typeface="+mn-cs"/>
                        </a:rPr>
                        <a:t>protected</a:t>
                      </a:r>
                      <a:r>
                        <a:rPr lang="pl-PL" sz="1800" kern="1200" dirty="0">
                          <a:solidFill>
                            <a:schemeClr val="dk1"/>
                          </a:solidFill>
                          <a:effectLst/>
                          <a:latin typeface="+mn-lt"/>
                          <a:ea typeface="+mn-ea"/>
                          <a:cs typeface="+mn-cs"/>
                        </a:rPr>
                        <a:t> place in the </a:t>
                      </a:r>
                      <a:r>
                        <a:rPr lang="pl-PL" sz="1800" kern="1200" dirty="0" err="1">
                          <a:solidFill>
                            <a:schemeClr val="dk1"/>
                          </a:solidFill>
                          <a:effectLst/>
                          <a:latin typeface="+mn-lt"/>
                          <a:ea typeface="+mn-ea"/>
                          <a:cs typeface="+mn-cs"/>
                        </a:rPr>
                        <a:t>classroom</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without</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interrupting</a:t>
                      </a:r>
                      <a:r>
                        <a:rPr lang="pl-PL" sz="1800" kern="1200" dirty="0">
                          <a:solidFill>
                            <a:schemeClr val="dk1"/>
                          </a:solidFill>
                          <a:effectLst/>
                          <a:latin typeface="+mn-lt"/>
                          <a:ea typeface="+mn-ea"/>
                          <a:cs typeface="+mn-cs"/>
                        </a:rPr>
                        <a:t> the </a:t>
                      </a:r>
                      <a:r>
                        <a:rPr lang="pl-PL" sz="1800" kern="1200" dirty="0" err="1">
                          <a:solidFill>
                            <a:schemeClr val="dk1"/>
                          </a:solidFill>
                          <a:effectLst/>
                          <a:latin typeface="+mn-lt"/>
                          <a:ea typeface="+mn-ea"/>
                          <a:cs typeface="+mn-cs"/>
                        </a:rPr>
                        <a:t>class</a:t>
                      </a:r>
                      <a:r>
                        <a:rPr lang="pl-PL" sz="1800" kern="1200" dirty="0">
                          <a:solidFill>
                            <a:schemeClr val="dk1"/>
                          </a:solidFill>
                          <a:effectLst/>
                          <a:latin typeface="+mn-lt"/>
                          <a:ea typeface="+mn-ea"/>
                          <a:cs typeface="+mn-cs"/>
                        </a:rPr>
                        <a:t>. It </a:t>
                      </a:r>
                      <a:r>
                        <a:rPr lang="pl-PL" sz="1800" kern="1200" dirty="0" err="1">
                          <a:solidFill>
                            <a:schemeClr val="dk1"/>
                          </a:solidFill>
                          <a:effectLst/>
                          <a:latin typeface="+mn-lt"/>
                          <a:ea typeface="+mn-ea"/>
                          <a:cs typeface="+mn-cs"/>
                        </a:rPr>
                        <a:t>can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prevent</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an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embarrassing</a:t>
                      </a:r>
                      <a:r>
                        <a:rPr lang="pl-PL" sz="1800" kern="1200" dirty="0">
                          <a:solidFill>
                            <a:schemeClr val="dk1"/>
                          </a:solidFill>
                          <a:effectLst/>
                          <a:latin typeface="+mn-lt"/>
                          <a:ea typeface="+mn-ea"/>
                          <a:cs typeface="+mn-cs"/>
                        </a:rPr>
                        <a:t> and </a:t>
                      </a:r>
                      <a:r>
                        <a:rPr lang="pl-PL" sz="1800" kern="1200" dirty="0" err="1">
                          <a:solidFill>
                            <a:schemeClr val="dk1"/>
                          </a:solidFill>
                          <a:effectLst/>
                          <a:latin typeface="+mn-lt"/>
                          <a:ea typeface="+mn-ea"/>
                          <a:cs typeface="+mn-cs"/>
                        </a:rPr>
                        <a:t>disruptive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blowup</a:t>
                      </a:r>
                      <a:r>
                        <a:rPr lang="pl-PL" sz="1800" kern="1200" dirty="0">
                          <a:solidFill>
                            <a:schemeClr val="dk1"/>
                          </a:solidFill>
                          <a:effectLst/>
                          <a:latin typeface="+mn-lt"/>
                          <a:ea typeface="+mn-ea"/>
                          <a:cs typeface="+mn-cs"/>
                        </a:rPr>
                        <a:t> of </a:t>
                      </a:r>
                      <a:r>
                        <a:rPr lang="pl-PL" sz="1800" kern="1200" dirty="0" err="1">
                          <a:solidFill>
                            <a:schemeClr val="dk1"/>
                          </a:solidFill>
                          <a:effectLst/>
                          <a:latin typeface="+mn-lt"/>
                          <a:ea typeface="+mn-ea"/>
                          <a:cs typeface="+mn-cs"/>
                        </a:rPr>
                        <a:t>symptoms</a:t>
                      </a:r>
                      <a:r>
                        <a:rPr lang="pl-PL" sz="1800" kern="1200" dirty="0">
                          <a:solidFill>
                            <a:schemeClr val="dk1"/>
                          </a:solidFill>
                          <a:effectLst/>
                          <a:latin typeface="+mn-lt"/>
                          <a:ea typeface="+mn-ea"/>
                          <a:cs typeface="+mn-cs"/>
                        </a:rPr>
                        <a:t> in the </a:t>
                      </a:r>
                      <a:r>
                        <a:rPr lang="pl-PL" sz="1800" kern="1200" dirty="0" err="1">
                          <a:solidFill>
                            <a:schemeClr val="dk1"/>
                          </a:solidFill>
                          <a:effectLst/>
                          <a:latin typeface="+mn-lt"/>
                          <a:ea typeface="+mn-ea"/>
                          <a:cs typeface="+mn-cs"/>
                        </a:rPr>
                        <a:t>classroom</a:t>
                      </a:r>
                      <a:r>
                        <a:rPr lang="pl-PL" sz="1800" kern="1200" dirty="0">
                          <a:solidFill>
                            <a:schemeClr val="dk1"/>
                          </a:solidFill>
                          <a:effectLst/>
                          <a:latin typeface="+mn-lt"/>
                          <a:ea typeface="+mn-ea"/>
                          <a:cs typeface="+mn-cs"/>
                        </a:rPr>
                        <a:t>.</a:t>
                      </a:r>
                      <a:r>
                        <a:rPr lang="pl-PL" sz="1800" kern="1200" baseline="0" dirty="0">
                          <a:solidFill>
                            <a:schemeClr val="dk1"/>
                          </a:solidFill>
                          <a:effectLst/>
                          <a:latin typeface="+mn-lt"/>
                          <a:ea typeface="+mn-ea"/>
                          <a:cs typeface="+mn-cs"/>
                        </a:rPr>
                        <a:t> </a:t>
                      </a:r>
                      <a:endParaRPr lang="sk-SK" sz="1800" dirty="0"/>
                    </a:p>
                  </a:txBody>
                  <a:tcPr/>
                </a:tc>
                <a:extLst>
                  <a:ext uri="{0D108BD9-81ED-4DB2-BD59-A6C34878D82A}">
                    <a16:rowId xmlns:a16="http://schemas.microsoft.com/office/drawing/2014/main" val="10001"/>
                  </a:ext>
                </a:extLst>
              </a:tr>
              <a:tr h="950182">
                <a:tc>
                  <a:txBody>
                    <a:bodyPr/>
                    <a:lstStyle/>
                    <a:p>
                      <a:pPr algn="ctr"/>
                      <a:r>
                        <a:rPr lang="sk-SK" b="1" dirty="0"/>
                        <a:t>6. </a:t>
                      </a:r>
                      <a:r>
                        <a:rPr lang="sk-SK" sz="1800" b="1" i="1" kern="1200" dirty="0" err="1">
                          <a:solidFill>
                            <a:schemeClr val="dk1"/>
                          </a:solidFill>
                          <a:effectLst/>
                          <a:latin typeface="+mn-lt"/>
                          <a:ea typeface="+mn-ea"/>
                          <a:cs typeface="+mn-cs"/>
                        </a:rPr>
                        <a:t>Educate</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classmates</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about</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behaviors</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associated</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with</a:t>
                      </a:r>
                      <a:r>
                        <a:rPr lang="sk-SK" sz="1800" b="1" i="1" kern="1200" dirty="0">
                          <a:solidFill>
                            <a:schemeClr val="dk1"/>
                          </a:solidFill>
                          <a:effectLst/>
                          <a:latin typeface="+mn-lt"/>
                          <a:ea typeface="+mn-ea"/>
                          <a:cs typeface="+mn-cs"/>
                        </a:rPr>
                        <a:t> OCD</a:t>
                      </a:r>
                      <a:r>
                        <a:rPr lang="sk-SK" dirty="0">
                          <a:effectLst/>
                        </a:rPr>
                        <a:t> </a:t>
                      </a:r>
                      <a:endParaRPr lang="sk-SK" b="1" dirty="0"/>
                    </a:p>
                  </a:txBody>
                  <a:tcPr/>
                </a:tc>
                <a:tc>
                  <a:txBody>
                    <a:bodyPr/>
                    <a:lstStyle/>
                    <a:p>
                      <a:pPr algn="just">
                        <a:lnSpc>
                          <a:spcPct val="100000"/>
                        </a:lnSpc>
                        <a:spcAft>
                          <a:spcPts val="0"/>
                        </a:spcAft>
                      </a:pPr>
                      <a:r>
                        <a:rPr lang="sk-SK" sz="1800" kern="1200" dirty="0" err="1">
                          <a:solidFill>
                            <a:schemeClr val="dk1"/>
                          </a:solidFill>
                          <a:effectLst/>
                          <a:latin typeface="+mn-lt"/>
                          <a:ea typeface="+mn-ea"/>
                          <a:cs typeface="+mn-cs"/>
                        </a:rPr>
                        <a:t>Help</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peers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understand</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the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importance</a:t>
                      </a:r>
                      <a:r>
                        <a:rPr lang="sk-SK" sz="1800" kern="1200" dirty="0">
                          <a:solidFill>
                            <a:schemeClr val="dk1"/>
                          </a:solidFill>
                          <a:effectLst/>
                          <a:latin typeface="+mn-lt"/>
                          <a:ea typeface="+mn-ea"/>
                          <a:cs typeface="+mn-cs"/>
                        </a:rPr>
                        <a:t> of </a:t>
                      </a:r>
                      <a:r>
                        <a:rPr lang="sk-SK" sz="1800" kern="1200" dirty="0" err="1">
                          <a:solidFill>
                            <a:schemeClr val="dk1"/>
                          </a:solidFill>
                          <a:effectLst/>
                          <a:latin typeface="+mn-lt"/>
                          <a:ea typeface="+mn-ea"/>
                          <a:cs typeface="+mn-cs"/>
                        </a:rPr>
                        <a:t>individual</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differences</a:t>
                      </a:r>
                      <a:r>
                        <a:rPr lang="sk-SK" sz="1800" kern="1200" dirty="0">
                          <a:solidFill>
                            <a:schemeClr val="dk1"/>
                          </a:solidFill>
                          <a:effectLst/>
                          <a:latin typeface="+mn-lt"/>
                          <a:ea typeface="+mn-ea"/>
                          <a:cs typeface="+mn-cs"/>
                        </a:rPr>
                        <a:t> and </a:t>
                      </a:r>
                      <a:r>
                        <a:rPr lang="sk-SK" sz="1800" kern="1200" dirty="0" err="1">
                          <a:solidFill>
                            <a:schemeClr val="dk1"/>
                          </a:solidFill>
                          <a:effectLst/>
                          <a:latin typeface="+mn-lt"/>
                          <a:ea typeface="+mn-ea"/>
                          <a:cs typeface="+mn-cs"/>
                        </a:rPr>
                        <a:t>necessary</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modifications</a:t>
                      </a:r>
                      <a:r>
                        <a:rPr lang="sk-SK" sz="1800" kern="1200" dirty="0">
                          <a:solidFill>
                            <a:schemeClr val="dk1"/>
                          </a:solidFill>
                          <a:effectLst/>
                          <a:latin typeface="+mn-lt"/>
                          <a:ea typeface="+mn-ea"/>
                          <a:cs typeface="+mn-cs"/>
                        </a:rPr>
                        <a:t>.</a:t>
                      </a:r>
                      <a:r>
                        <a:rPr lang="sk-SK" sz="1800" kern="1200" baseline="0" dirty="0">
                          <a:solidFill>
                            <a:schemeClr val="dk1"/>
                          </a:solidFill>
                          <a:effectLst/>
                          <a:latin typeface="+mn-lt"/>
                          <a:ea typeface="+mn-ea"/>
                          <a:cs typeface="+mn-cs"/>
                        </a:rPr>
                        <a:t> </a:t>
                      </a:r>
                      <a:endParaRPr lang="sk-SK" sz="1600" dirty="0">
                        <a:effectLst/>
                        <a:latin typeface="Arial" charset="0"/>
                        <a:ea typeface="Arial" charset="0"/>
                        <a:cs typeface="Arial" charset="0"/>
                      </a:endParaRPr>
                    </a:p>
                  </a:txBody>
                  <a:tcPr marL="68580" marR="68580" marT="0" marB="0" anchor="ctr"/>
                </a:tc>
                <a:extLst>
                  <a:ext uri="{0D108BD9-81ED-4DB2-BD59-A6C34878D82A}">
                    <a16:rowId xmlns:a16="http://schemas.microsoft.com/office/drawing/2014/main" val="10002"/>
                  </a:ext>
                </a:extLst>
              </a:tr>
              <a:tr h="960520">
                <a:tc>
                  <a:txBody>
                    <a:bodyPr/>
                    <a:lstStyle/>
                    <a:p>
                      <a:pPr algn="ctr"/>
                      <a:r>
                        <a:rPr lang="pl-PL" sz="1800" b="1" i="1" kern="1200" dirty="0">
                          <a:solidFill>
                            <a:schemeClr val="dk1"/>
                          </a:solidFill>
                          <a:effectLst/>
                          <a:latin typeface="+mn-lt"/>
                          <a:ea typeface="+mn-ea"/>
                          <a:cs typeface="+mn-cs"/>
                        </a:rPr>
                        <a:t>7. </a:t>
                      </a:r>
                      <a:r>
                        <a:rPr lang="sk-SK" sz="1800" b="1" i="1" kern="1200" dirty="0" err="1">
                          <a:solidFill>
                            <a:schemeClr val="dk1"/>
                          </a:solidFill>
                          <a:effectLst/>
                          <a:latin typeface="+mn-lt"/>
                          <a:ea typeface="+mn-ea"/>
                          <a:cs typeface="+mn-cs"/>
                        </a:rPr>
                        <a:t>Implement</a:t>
                      </a:r>
                      <a:r>
                        <a:rPr lang="sk-SK" sz="1800" b="1" i="1" kern="1200" dirty="0">
                          <a:solidFill>
                            <a:schemeClr val="dk1"/>
                          </a:solidFill>
                          <a:effectLst/>
                          <a:latin typeface="+mn-lt"/>
                          <a:ea typeface="+mn-ea"/>
                          <a:cs typeface="+mn-cs"/>
                        </a:rPr>
                        <a:t> and </a:t>
                      </a:r>
                      <a:r>
                        <a:rPr lang="sk-SK" sz="1800" b="1" i="1" kern="1200" dirty="0" err="1">
                          <a:solidFill>
                            <a:schemeClr val="dk1"/>
                          </a:solidFill>
                          <a:effectLst/>
                          <a:latin typeface="+mn-lt"/>
                          <a:ea typeface="+mn-ea"/>
                          <a:cs typeface="+mn-cs"/>
                        </a:rPr>
                        <a:t>maintain</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regular</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communication</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with</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the</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student’s</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parents</a:t>
                      </a:r>
                      <a:r>
                        <a:rPr lang="sk-SK" dirty="0">
                          <a:effectLst/>
                        </a:rPr>
                        <a:t> </a:t>
                      </a:r>
                      <a:endParaRPr lang="sk-SK" b="1" dirty="0"/>
                    </a:p>
                  </a:txBody>
                  <a:tcPr/>
                </a:tc>
                <a:tc>
                  <a:txBody>
                    <a:bodyPr/>
                    <a:lstStyle/>
                    <a:p>
                      <a:r>
                        <a:rPr lang="pl-PL" sz="1800" kern="1200" dirty="0" err="1">
                          <a:solidFill>
                            <a:schemeClr val="dk1"/>
                          </a:solidFill>
                          <a:effectLst/>
                          <a:latin typeface="+mn-lt"/>
                          <a:ea typeface="+mn-ea"/>
                          <a:cs typeface="+mn-cs"/>
                        </a:rPr>
                        <a:t>Inform</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parents</a:t>
                      </a:r>
                      <a:r>
                        <a:rPr lang="pl-PL" sz="1800" kern="1200" dirty="0">
                          <a:solidFill>
                            <a:schemeClr val="dk1"/>
                          </a:solidFill>
                          <a:effectLst/>
                          <a:latin typeface="+mn-lt"/>
                          <a:ea typeface="+mn-ea"/>
                          <a:cs typeface="+mn-cs"/>
                        </a:rPr>
                        <a:t> of the </a:t>
                      </a:r>
                      <a:r>
                        <a:rPr lang="pl-PL" sz="1800" kern="1200" dirty="0" err="1">
                          <a:solidFill>
                            <a:schemeClr val="dk1"/>
                          </a:solidFill>
                          <a:effectLst/>
                          <a:latin typeface="+mn-lt"/>
                          <a:ea typeface="+mn-ea"/>
                          <a:cs typeface="+mn-cs"/>
                        </a:rPr>
                        <a:t>student’s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positive</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behavior</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rather</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than</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only</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contacting</a:t>
                      </a:r>
                      <a:r>
                        <a:rPr lang="pl-PL" sz="1800" kern="1200" dirty="0">
                          <a:solidFill>
                            <a:schemeClr val="dk1"/>
                          </a:solidFill>
                          <a:effectLst/>
                          <a:latin typeface="+mn-lt"/>
                          <a:ea typeface="+mn-ea"/>
                          <a:cs typeface="+mn-cs"/>
                        </a:rPr>
                        <a:t> the </a:t>
                      </a:r>
                      <a:r>
                        <a:rPr lang="pl-PL" sz="1800" kern="1200" dirty="0" err="1">
                          <a:solidFill>
                            <a:schemeClr val="dk1"/>
                          </a:solidFill>
                          <a:effectLst/>
                          <a:latin typeface="+mn-lt"/>
                          <a:ea typeface="+mn-ea"/>
                          <a:cs typeface="+mn-cs"/>
                        </a:rPr>
                        <a:t>parents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when</a:t>
                      </a:r>
                      <a:r>
                        <a:rPr lang="pl-PL" sz="1800" kern="1200" dirty="0">
                          <a:solidFill>
                            <a:schemeClr val="dk1"/>
                          </a:solidFill>
                          <a:effectLst/>
                          <a:latin typeface="+mn-lt"/>
                          <a:ea typeface="+mn-ea"/>
                          <a:cs typeface="+mn-cs"/>
                        </a:rPr>
                        <a:t> the student </a:t>
                      </a:r>
                      <a:r>
                        <a:rPr lang="pl-PL" sz="1800" kern="1200" dirty="0" err="1">
                          <a:solidFill>
                            <a:schemeClr val="dk1"/>
                          </a:solidFill>
                          <a:effectLst/>
                          <a:latin typeface="+mn-lt"/>
                          <a:ea typeface="+mn-ea"/>
                          <a:cs typeface="+mn-cs"/>
                        </a:rPr>
                        <a:t>has</a:t>
                      </a:r>
                      <a:r>
                        <a:rPr lang="pl-PL" sz="1800" kern="1200" dirty="0">
                          <a:solidFill>
                            <a:schemeClr val="dk1"/>
                          </a:solidFill>
                          <a:effectLst/>
                          <a:latin typeface="+mn-lt"/>
                          <a:ea typeface="+mn-ea"/>
                          <a:cs typeface="+mn-cs"/>
                        </a:rPr>
                        <a:t> </a:t>
                      </a:r>
                      <a:r>
                        <a:rPr lang="pl-PL" sz="1800" kern="1200" dirty="0" err="1">
                          <a:solidFill>
                            <a:schemeClr val="dk1"/>
                          </a:solidFill>
                          <a:effectLst/>
                          <a:latin typeface="+mn-lt"/>
                          <a:ea typeface="+mn-ea"/>
                          <a:cs typeface="+mn-cs"/>
                        </a:rPr>
                        <a:t>misbehaved</a:t>
                      </a:r>
                      <a:r>
                        <a:rPr lang="pl-PL" sz="1800" kern="1200" dirty="0">
                          <a:solidFill>
                            <a:schemeClr val="dk1"/>
                          </a:solidFill>
                          <a:effectLst/>
                          <a:latin typeface="+mn-lt"/>
                          <a:ea typeface="+mn-ea"/>
                          <a:cs typeface="+mn-cs"/>
                        </a:rPr>
                        <a:t>.</a:t>
                      </a:r>
                      <a:r>
                        <a:rPr lang="sk-SK" dirty="0">
                          <a:effectLst/>
                        </a:rPr>
                        <a:t> </a:t>
                      </a:r>
                      <a:endParaRPr lang="sk-SK" sz="1800" dirty="0"/>
                    </a:p>
                  </a:txBody>
                  <a:tcPr/>
                </a:tc>
                <a:extLst>
                  <a:ext uri="{0D108BD9-81ED-4DB2-BD59-A6C34878D82A}">
                    <a16:rowId xmlns:a16="http://schemas.microsoft.com/office/drawing/2014/main" val="10003"/>
                  </a:ext>
                </a:extLst>
              </a:tr>
              <a:tr h="137112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sk-SK" b="1" dirty="0"/>
                        <a:t>8. </a:t>
                      </a:r>
                      <a:r>
                        <a:rPr lang="sk-SK" sz="1800" b="1" i="1" kern="1200" dirty="0" err="1">
                          <a:solidFill>
                            <a:schemeClr val="dk1"/>
                          </a:solidFill>
                          <a:effectLst/>
                          <a:latin typeface="+mn-lt"/>
                          <a:ea typeface="+mn-ea"/>
                          <a:cs typeface="+mn-cs"/>
                        </a:rPr>
                        <a:t>Be</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flexible</a:t>
                      </a:r>
                      <a:r>
                        <a:rPr lang="sk-SK" sz="1800" b="1" i="1" kern="1200" dirty="0">
                          <a:solidFill>
                            <a:schemeClr val="dk1"/>
                          </a:solidFill>
                          <a:effectLst/>
                          <a:latin typeface="+mn-lt"/>
                          <a:ea typeface="+mn-ea"/>
                          <a:cs typeface="+mn-cs"/>
                        </a:rPr>
                        <a:t> and </a:t>
                      </a:r>
                      <a:r>
                        <a:rPr lang="sk-SK" sz="1800" b="1" i="1" kern="1200" dirty="0" err="1">
                          <a:solidFill>
                            <a:schemeClr val="dk1"/>
                          </a:solidFill>
                          <a:effectLst/>
                          <a:latin typeface="+mn-lt"/>
                          <a:ea typeface="+mn-ea"/>
                          <a:cs typeface="+mn-cs"/>
                        </a:rPr>
                        <a:t>willing</a:t>
                      </a:r>
                      <a:r>
                        <a:rPr lang="sk-SK" sz="1800" b="1" i="1" kern="1200" dirty="0">
                          <a:solidFill>
                            <a:schemeClr val="dk1"/>
                          </a:solidFill>
                          <a:effectLst/>
                          <a:latin typeface="+mn-lt"/>
                          <a:ea typeface="+mn-ea"/>
                          <a:cs typeface="+mn-cs"/>
                        </a:rPr>
                        <a:t> to </a:t>
                      </a:r>
                      <a:r>
                        <a:rPr lang="sk-SK" sz="1800" b="1" i="1" kern="1200" dirty="0" err="1">
                          <a:solidFill>
                            <a:schemeClr val="dk1"/>
                          </a:solidFill>
                          <a:effectLst/>
                          <a:latin typeface="+mn-lt"/>
                          <a:ea typeface="+mn-ea"/>
                          <a:cs typeface="+mn-cs"/>
                        </a:rPr>
                        <a:t>adjust</a:t>
                      </a:r>
                      <a:r>
                        <a:rPr lang="sk-SK" sz="1800" b="1" i="1" kern="1200" dirty="0">
                          <a:solidFill>
                            <a:schemeClr val="dk1"/>
                          </a:solidFill>
                          <a:effectLst/>
                          <a:latin typeface="+mn-lt"/>
                          <a:ea typeface="+mn-ea"/>
                          <a:cs typeface="+mn-cs"/>
                        </a:rPr>
                        <a:t> </a:t>
                      </a:r>
                      <a:r>
                        <a:rPr lang="sk-SK" sz="1800" b="1" i="1" kern="1200" dirty="0" err="1">
                          <a:solidFill>
                            <a:schemeClr val="dk1"/>
                          </a:solidFill>
                          <a:effectLst/>
                          <a:latin typeface="+mn-lt"/>
                          <a:ea typeface="+mn-ea"/>
                          <a:cs typeface="+mn-cs"/>
                        </a:rPr>
                        <a:t>expectations</a:t>
                      </a:r>
                      <a:r>
                        <a:rPr lang="sk-SK" dirty="0">
                          <a:effectLst/>
                        </a:rPr>
                        <a:t> </a:t>
                      </a:r>
                      <a:endParaRPr lang="sk-SK" b="1" dirty="0"/>
                    </a:p>
                  </a:txBody>
                  <a:tcPr/>
                </a:tc>
                <a:tc>
                  <a:txBody>
                    <a:bodyPr/>
                    <a:lstStyle/>
                    <a:p>
                      <a:pPr>
                        <a:lnSpc>
                          <a:spcPct val="100000"/>
                        </a:lnSpc>
                      </a:pPr>
                      <a:r>
                        <a:rPr lang="sk-SK" sz="1800" kern="1200" dirty="0" err="1">
                          <a:solidFill>
                            <a:schemeClr val="dk1"/>
                          </a:solidFill>
                          <a:effectLst/>
                          <a:latin typeface="+mn-lt"/>
                          <a:ea typeface="+mn-ea"/>
                          <a:cs typeface="+mn-cs"/>
                        </a:rPr>
                        <a:t>Realize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that</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once</a:t>
                      </a:r>
                      <a:r>
                        <a:rPr lang="sk-SK" sz="1800" kern="1200" dirty="0">
                          <a:solidFill>
                            <a:schemeClr val="dk1"/>
                          </a:solidFill>
                          <a:effectLst/>
                          <a:latin typeface="+mn-lt"/>
                          <a:ea typeface="+mn-ea"/>
                          <a:cs typeface="+mn-cs"/>
                        </a:rPr>
                        <a:t> a </a:t>
                      </a:r>
                      <a:r>
                        <a:rPr lang="sk-SK" sz="1800" kern="1200" dirty="0" err="1">
                          <a:solidFill>
                            <a:schemeClr val="dk1"/>
                          </a:solidFill>
                          <a:effectLst/>
                          <a:latin typeface="+mn-lt"/>
                          <a:ea typeface="+mn-ea"/>
                          <a:cs typeface="+mn-cs"/>
                        </a:rPr>
                        <a:t>student</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with</a:t>
                      </a:r>
                      <a:r>
                        <a:rPr lang="sk-SK" sz="1800" kern="1200" dirty="0">
                          <a:solidFill>
                            <a:schemeClr val="dk1"/>
                          </a:solidFill>
                          <a:effectLst/>
                          <a:latin typeface="+mn-lt"/>
                          <a:ea typeface="+mn-ea"/>
                          <a:cs typeface="+mn-cs"/>
                        </a:rPr>
                        <a:t> OCD </a:t>
                      </a:r>
                      <a:r>
                        <a:rPr lang="sk-SK" sz="1800" kern="1200" dirty="0" err="1">
                          <a:solidFill>
                            <a:schemeClr val="dk1"/>
                          </a:solidFill>
                          <a:effectLst/>
                          <a:latin typeface="+mn-lt"/>
                          <a:ea typeface="+mn-ea"/>
                          <a:cs typeface="+mn-cs"/>
                        </a:rPr>
                        <a:t>begins</a:t>
                      </a:r>
                      <a:r>
                        <a:rPr lang="sk-SK" sz="1800" kern="1200" dirty="0">
                          <a:solidFill>
                            <a:schemeClr val="dk1"/>
                          </a:solidFill>
                          <a:effectLst/>
                          <a:latin typeface="+mn-lt"/>
                          <a:ea typeface="+mn-ea"/>
                          <a:cs typeface="+mn-cs"/>
                        </a:rPr>
                        <a:t> a </a:t>
                      </a:r>
                      <a:r>
                        <a:rPr lang="sk-SK" sz="1800" kern="1200" dirty="0" err="1">
                          <a:solidFill>
                            <a:schemeClr val="dk1"/>
                          </a:solidFill>
                          <a:effectLst/>
                          <a:latin typeface="+mn-lt"/>
                          <a:ea typeface="+mn-ea"/>
                          <a:cs typeface="+mn-cs"/>
                        </a:rPr>
                        <a:t>ritual</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i.e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checking</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counting</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arranging</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performing</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perfectionistic</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behaviors</a:t>
                      </a:r>
                      <a:r>
                        <a:rPr lang="sk-SK" sz="1800" kern="1200" dirty="0">
                          <a:solidFill>
                            <a:schemeClr val="dk1"/>
                          </a:solidFill>
                          <a:effectLst/>
                          <a:latin typeface="+mn-lt"/>
                          <a:ea typeface="+mn-ea"/>
                          <a:cs typeface="+mn-cs"/>
                        </a:rPr>
                        <a:t>) in </a:t>
                      </a:r>
                      <a:r>
                        <a:rPr lang="sk-SK" sz="1800" kern="1200" dirty="0" err="1">
                          <a:solidFill>
                            <a:schemeClr val="dk1"/>
                          </a:solidFill>
                          <a:effectLst/>
                          <a:latin typeface="+mn-lt"/>
                          <a:ea typeface="+mn-ea"/>
                          <a:cs typeface="+mn-cs"/>
                        </a:rPr>
                        <a:t>the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classroom</a:t>
                      </a:r>
                      <a:r>
                        <a:rPr lang="sk-SK" sz="1800" kern="1200" dirty="0">
                          <a:solidFill>
                            <a:schemeClr val="dk1"/>
                          </a:solidFill>
                          <a:effectLst/>
                          <a:latin typeface="+mn-lt"/>
                          <a:ea typeface="+mn-ea"/>
                          <a:cs typeface="+mn-cs"/>
                        </a:rPr>
                        <a:t>, he/</a:t>
                      </a:r>
                      <a:r>
                        <a:rPr lang="sk-SK" sz="1800" kern="1200" dirty="0" err="1">
                          <a:solidFill>
                            <a:schemeClr val="dk1"/>
                          </a:solidFill>
                          <a:effectLst/>
                          <a:latin typeface="+mn-lt"/>
                          <a:ea typeface="+mn-ea"/>
                          <a:cs typeface="+mn-cs"/>
                        </a:rPr>
                        <a:t>she</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is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unable</a:t>
                      </a:r>
                      <a:r>
                        <a:rPr lang="sk-SK" sz="1800" kern="1200" dirty="0">
                          <a:solidFill>
                            <a:schemeClr val="dk1"/>
                          </a:solidFill>
                          <a:effectLst/>
                          <a:latin typeface="+mn-lt"/>
                          <a:ea typeface="+mn-ea"/>
                          <a:cs typeface="+mn-cs"/>
                        </a:rPr>
                        <a:t> to stop </a:t>
                      </a:r>
                      <a:r>
                        <a:rPr lang="sk-SK" sz="1800" kern="1200" dirty="0" err="1">
                          <a:solidFill>
                            <a:schemeClr val="dk1"/>
                          </a:solidFill>
                          <a:effectLst/>
                          <a:latin typeface="+mn-lt"/>
                          <a:ea typeface="+mn-ea"/>
                          <a:cs typeface="+mn-cs"/>
                        </a:rPr>
                        <a:t>until</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it</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is</a:t>
                      </a:r>
                      <a:r>
                        <a:rPr lang="sk-SK" sz="1800" kern="1200" dirty="0">
                          <a:solidFill>
                            <a:schemeClr val="dk1"/>
                          </a:solidFill>
                          <a:effectLst/>
                          <a:latin typeface="+mn-lt"/>
                          <a:ea typeface="+mn-ea"/>
                          <a:cs typeface="+mn-cs"/>
                        </a:rPr>
                        <a:t> </a:t>
                      </a:r>
                      <a:r>
                        <a:rPr lang="sk-SK" sz="1800" kern="1200" dirty="0" err="1">
                          <a:solidFill>
                            <a:schemeClr val="dk1"/>
                          </a:solidFill>
                          <a:effectLst/>
                          <a:latin typeface="+mn-lt"/>
                          <a:ea typeface="+mn-ea"/>
                          <a:cs typeface="+mn-cs"/>
                        </a:rPr>
                        <a:t>completed</a:t>
                      </a:r>
                      <a:r>
                        <a:rPr lang="sk-SK" sz="1800" kern="1200" dirty="0">
                          <a:solidFill>
                            <a:schemeClr val="dk1"/>
                          </a:solidFill>
                          <a:effectLst/>
                          <a:latin typeface="+mn-lt"/>
                          <a:ea typeface="+mn-ea"/>
                          <a:cs typeface="+mn-cs"/>
                        </a:rPr>
                        <a:t>.</a:t>
                      </a:r>
                      <a:r>
                        <a:rPr lang="sk-SK" dirty="0">
                          <a:effectLst/>
                        </a:rPr>
                        <a:t> </a:t>
                      </a:r>
                      <a:endParaRPr lang="sk-SK" sz="18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415636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47528" y="476672"/>
            <a:ext cx="6131024" cy="1224136"/>
          </a:xfrm>
        </p:spPr>
        <p:txBody>
          <a:bodyPr/>
          <a:lstStyle/>
          <a:p>
            <a:r>
              <a:rPr lang="sk-SK" b="0" dirty="0" err="1"/>
              <a:t>Symptoms</a:t>
            </a:r>
            <a:r>
              <a:rPr lang="sk-SK" b="0" dirty="0"/>
              <a:t> of </a:t>
            </a:r>
            <a:r>
              <a:rPr lang="sk-SK" b="0" dirty="0" err="1"/>
              <a:t>specific</a:t>
            </a:r>
            <a:r>
              <a:rPr lang="sk-SK" b="0" dirty="0"/>
              <a:t> </a:t>
            </a:r>
            <a:r>
              <a:rPr lang="sk-SK" b="0" dirty="0" err="1"/>
              <a:t>learning</a:t>
            </a:r>
            <a:r>
              <a:rPr lang="sk-SK" b="0" dirty="0"/>
              <a:t> </a:t>
            </a:r>
            <a:r>
              <a:rPr lang="sk-SK" b="0" dirty="0" err="1"/>
              <a:t>disabilities</a:t>
            </a:r>
            <a:endParaRPr lang="sk-SK" b="0" dirty="0"/>
          </a:p>
        </p:txBody>
      </p:sp>
      <p:sp>
        <p:nvSpPr>
          <p:cNvPr id="3" name="Zástupný objekt pre obsah 2"/>
          <p:cNvSpPr>
            <a:spLocks noGrp="1"/>
          </p:cNvSpPr>
          <p:nvPr>
            <p:ph idx="1"/>
          </p:nvPr>
        </p:nvSpPr>
        <p:spPr>
          <a:xfrm>
            <a:off x="1859608" y="2204864"/>
            <a:ext cx="8424936" cy="3024336"/>
          </a:xfrm>
        </p:spPr>
        <p:txBody>
          <a:bodyPr>
            <a:normAutofit/>
          </a:bodyPr>
          <a:lstStyle/>
          <a:p>
            <a:r>
              <a:rPr lang="pl-PL" dirty="0"/>
              <a:t>C) </a:t>
            </a:r>
            <a:r>
              <a:rPr lang="pl-PL" dirty="0" err="1"/>
              <a:t>Dyscalculic</a:t>
            </a:r>
            <a:r>
              <a:rPr lang="pl-PL" dirty="0"/>
              <a:t> </a:t>
            </a:r>
            <a:r>
              <a:rPr lang="pl-PL" dirty="0" err="1"/>
              <a:t>manifestations</a:t>
            </a:r>
            <a:endParaRPr lang="pl-PL" dirty="0"/>
          </a:p>
          <a:p>
            <a:pPr lvl="1"/>
            <a:r>
              <a:rPr lang="pl-PL" sz="1800" dirty="0" err="1"/>
              <a:t>Understanding</a:t>
            </a:r>
            <a:r>
              <a:rPr lang="pl-PL" sz="1800" dirty="0"/>
              <a:t> </a:t>
            </a:r>
            <a:r>
              <a:rPr lang="pl-PL" sz="1800" dirty="0" err="1"/>
              <a:t>how</a:t>
            </a:r>
            <a:r>
              <a:rPr lang="pl-PL" sz="1800" dirty="0"/>
              <a:t> </a:t>
            </a:r>
            <a:r>
              <a:rPr lang="pl-PL" sz="1800" dirty="0" err="1"/>
              <a:t>numbers</a:t>
            </a:r>
            <a:r>
              <a:rPr lang="pl-PL" sz="1800" dirty="0"/>
              <a:t> </a:t>
            </a:r>
            <a:r>
              <a:rPr lang="pl-PL" sz="1800" dirty="0" err="1"/>
              <a:t>work</a:t>
            </a:r>
            <a:r>
              <a:rPr lang="pl-PL" sz="1800" dirty="0"/>
              <a:t> and </a:t>
            </a:r>
            <a:r>
              <a:rPr lang="pl-PL" sz="1800" dirty="0" err="1"/>
              <a:t>relate</a:t>
            </a:r>
            <a:r>
              <a:rPr lang="pl-PL" sz="1800" dirty="0"/>
              <a:t> to </a:t>
            </a:r>
            <a:r>
              <a:rPr lang="pl-PL" sz="1800" dirty="0" err="1"/>
              <a:t>each</a:t>
            </a:r>
            <a:r>
              <a:rPr lang="pl-PL" sz="1800" dirty="0"/>
              <a:t> </a:t>
            </a:r>
            <a:r>
              <a:rPr lang="pl-PL" sz="1800" dirty="0" err="1"/>
              <a:t>other</a:t>
            </a:r>
            <a:endParaRPr lang="pl-PL" sz="1800" dirty="0"/>
          </a:p>
          <a:p>
            <a:pPr lvl="1"/>
            <a:r>
              <a:rPr lang="pl-PL" sz="1800" dirty="0" err="1"/>
              <a:t>Calculating</a:t>
            </a:r>
            <a:r>
              <a:rPr lang="pl-PL" sz="1800" dirty="0"/>
              <a:t> </a:t>
            </a:r>
            <a:r>
              <a:rPr lang="pl-PL" sz="1800" dirty="0" err="1"/>
              <a:t>math</a:t>
            </a:r>
            <a:r>
              <a:rPr lang="pl-PL" sz="1800" dirty="0"/>
              <a:t> </a:t>
            </a:r>
            <a:r>
              <a:rPr lang="pl-PL" sz="1800" dirty="0" err="1"/>
              <a:t>problems</a:t>
            </a:r>
            <a:endParaRPr lang="pl-PL" sz="1800" dirty="0"/>
          </a:p>
          <a:p>
            <a:pPr lvl="1"/>
            <a:r>
              <a:rPr lang="pl-PL" sz="1800" dirty="0" err="1"/>
              <a:t>Memorizing</a:t>
            </a:r>
            <a:r>
              <a:rPr lang="pl-PL" sz="1800" dirty="0"/>
              <a:t> </a:t>
            </a:r>
            <a:r>
              <a:rPr lang="pl-PL" sz="1800" dirty="0" err="1"/>
              <a:t>basic</a:t>
            </a:r>
            <a:r>
              <a:rPr lang="pl-PL" sz="1800" dirty="0"/>
              <a:t> </a:t>
            </a:r>
            <a:r>
              <a:rPr lang="pl-PL" sz="1800" dirty="0" err="1"/>
              <a:t>calculations</a:t>
            </a:r>
            <a:endParaRPr lang="pl-PL" sz="1800" dirty="0"/>
          </a:p>
          <a:p>
            <a:pPr lvl="1"/>
            <a:r>
              <a:rPr lang="pl-PL" sz="1800" dirty="0"/>
              <a:t>Using </a:t>
            </a:r>
            <a:r>
              <a:rPr lang="pl-PL" sz="1800" dirty="0" err="1"/>
              <a:t>math</a:t>
            </a:r>
            <a:r>
              <a:rPr lang="pl-PL" sz="1800" dirty="0"/>
              <a:t> </a:t>
            </a:r>
            <a:r>
              <a:rPr lang="pl-PL" sz="1800" dirty="0" err="1"/>
              <a:t>symbols</a:t>
            </a:r>
            <a:endParaRPr lang="pl-PL" sz="1800" dirty="0"/>
          </a:p>
          <a:p>
            <a:pPr lvl="1"/>
            <a:r>
              <a:rPr lang="pl-PL" sz="1800" dirty="0" err="1"/>
              <a:t>Understanding</a:t>
            </a:r>
            <a:r>
              <a:rPr lang="pl-PL" sz="1800" dirty="0"/>
              <a:t> </a:t>
            </a:r>
            <a:r>
              <a:rPr lang="pl-PL" sz="1800" dirty="0" err="1"/>
              <a:t>word</a:t>
            </a:r>
            <a:r>
              <a:rPr lang="pl-PL" sz="1800" dirty="0"/>
              <a:t> </a:t>
            </a:r>
            <a:r>
              <a:rPr lang="pl-PL" sz="1800" dirty="0" err="1"/>
              <a:t>problems</a:t>
            </a:r>
            <a:endParaRPr lang="pl-PL" sz="1800" dirty="0"/>
          </a:p>
          <a:p>
            <a:pPr lvl="1"/>
            <a:r>
              <a:rPr lang="pl-PL" sz="1800" dirty="0" err="1"/>
              <a:t>Organizing</a:t>
            </a:r>
            <a:r>
              <a:rPr lang="pl-PL" sz="1800" dirty="0"/>
              <a:t> and </a:t>
            </a:r>
            <a:r>
              <a:rPr lang="pl-PL" sz="1800" dirty="0" err="1"/>
              <a:t>recording</a:t>
            </a:r>
            <a:r>
              <a:rPr lang="pl-PL" sz="1800" dirty="0"/>
              <a:t> </a:t>
            </a:r>
            <a:r>
              <a:rPr lang="pl-PL" sz="1800" dirty="0" err="1"/>
              <a:t>information</a:t>
            </a:r>
            <a:r>
              <a:rPr lang="pl-PL" sz="1800" dirty="0"/>
              <a:t> </a:t>
            </a:r>
            <a:r>
              <a:rPr lang="pl-PL" sz="1800" dirty="0" err="1"/>
              <a:t>while</a:t>
            </a:r>
            <a:r>
              <a:rPr lang="pl-PL" sz="1800" dirty="0"/>
              <a:t> </a:t>
            </a:r>
            <a:r>
              <a:rPr lang="pl-PL" sz="1800" dirty="0" err="1"/>
              <a:t>solving</a:t>
            </a:r>
            <a:r>
              <a:rPr lang="pl-PL" sz="1800" dirty="0"/>
              <a:t> a </a:t>
            </a:r>
            <a:r>
              <a:rPr lang="pl-PL" sz="1800" dirty="0" err="1"/>
              <a:t>math</a:t>
            </a:r>
            <a:r>
              <a:rPr lang="pl-PL" sz="1800" dirty="0"/>
              <a:t> problem</a:t>
            </a:r>
          </a:p>
          <a:p>
            <a:pPr lvl="1"/>
            <a:endParaRPr lang="sk-SK" sz="1800" dirty="0"/>
          </a:p>
        </p:txBody>
      </p:sp>
    </p:spTree>
    <p:extLst>
      <p:ext uri="{BB962C8B-B14F-4D97-AF65-F5344CB8AC3E}">
        <p14:creationId xmlns:p14="http://schemas.microsoft.com/office/powerpoint/2010/main" val="1144906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332656"/>
            <a:ext cx="5791200" cy="831622"/>
          </a:xfrm>
        </p:spPr>
        <p:txBody>
          <a:bodyPr/>
          <a:lstStyle/>
          <a:p>
            <a:r>
              <a:rPr lang="sk-SK" b="0" dirty="0" err="1"/>
              <a:t>Consequences</a:t>
            </a:r>
            <a:endParaRPr lang="sk-SK" b="0" dirty="0"/>
          </a:p>
        </p:txBody>
      </p:sp>
      <p:sp>
        <p:nvSpPr>
          <p:cNvPr id="3" name="Zástupný objekt pre obsah 2"/>
          <p:cNvSpPr>
            <a:spLocks noGrp="1"/>
          </p:cNvSpPr>
          <p:nvPr>
            <p:ph idx="1"/>
          </p:nvPr>
        </p:nvSpPr>
        <p:spPr>
          <a:xfrm>
            <a:off x="1981200" y="1484784"/>
            <a:ext cx="7931224" cy="4968552"/>
          </a:xfrm>
        </p:spPr>
        <p:txBody>
          <a:bodyPr>
            <a:normAutofit/>
          </a:bodyPr>
          <a:lstStyle/>
          <a:p>
            <a:pPr marL="368100" lvl="1" indent="-342900" algn="just">
              <a:buFont typeface="Arial" charset="0"/>
              <a:buChar char="•"/>
            </a:pPr>
            <a:r>
              <a:rPr lang="sk-SK" dirty="0" err="1"/>
              <a:t>Language</a:t>
            </a:r>
            <a:r>
              <a:rPr lang="sk-SK" dirty="0"/>
              <a:t> </a:t>
            </a:r>
            <a:r>
              <a:rPr lang="sk-SK" dirty="0" err="1"/>
              <a:t>processing</a:t>
            </a:r>
            <a:r>
              <a:rPr lang="sk-SK" dirty="0"/>
              <a:t> </a:t>
            </a:r>
            <a:r>
              <a:rPr lang="sk-SK" dirty="0" err="1"/>
              <a:t>disabilities</a:t>
            </a:r>
            <a:r>
              <a:rPr lang="sk-SK" dirty="0"/>
              <a:t> </a:t>
            </a:r>
            <a:r>
              <a:rPr lang="sk-SK" dirty="0" err="1"/>
              <a:t>can</a:t>
            </a:r>
            <a:r>
              <a:rPr lang="sk-SK" dirty="0"/>
              <a:t> </a:t>
            </a:r>
            <a:r>
              <a:rPr lang="sk-SK" dirty="0" err="1"/>
              <a:t>make</a:t>
            </a:r>
            <a:r>
              <a:rPr lang="sk-SK" dirty="0"/>
              <a:t> </a:t>
            </a:r>
            <a:r>
              <a:rPr lang="sk-SK" dirty="0" err="1"/>
              <a:t>reading</a:t>
            </a:r>
            <a:r>
              <a:rPr lang="sk-SK" dirty="0"/>
              <a:t> and </a:t>
            </a:r>
            <a:r>
              <a:rPr lang="sk-SK" dirty="0" err="1"/>
              <a:t>writing</a:t>
            </a:r>
            <a:r>
              <a:rPr lang="sk-SK" dirty="0"/>
              <a:t> </a:t>
            </a:r>
            <a:r>
              <a:rPr lang="sk-SK" dirty="0" err="1"/>
              <a:t>slow</a:t>
            </a:r>
            <a:r>
              <a:rPr lang="sk-SK" dirty="0"/>
              <a:t> and </a:t>
            </a:r>
            <a:r>
              <a:rPr lang="sk-SK" dirty="0" err="1"/>
              <a:t>challenging</a:t>
            </a:r>
            <a:r>
              <a:rPr lang="sk-SK" dirty="0"/>
              <a:t>, and memory </a:t>
            </a:r>
            <a:r>
              <a:rPr lang="sk-SK" dirty="0" err="1"/>
              <a:t>issues</a:t>
            </a:r>
            <a:r>
              <a:rPr lang="sk-SK" dirty="0"/>
              <a:t> </a:t>
            </a:r>
            <a:r>
              <a:rPr lang="sk-SK" dirty="0" err="1"/>
              <a:t>can</a:t>
            </a:r>
            <a:r>
              <a:rPr lang="sk-SK" dirty="0"/>
              <a:t> </a:t>
            </a:r>
            <a:r>
              <a:rPr lang="sk-SK" dirty="0" err="1"/>
              <a:t>result</a:t>
            </a:r>
            <a:r>
              <a:rPr lang="sk-SK" dirty="0"/>
              <a:t> in a </a:t>
            </a:r>
            <a:r>
              <a:rPr lang="sk-SK" dirty="0" err="1"/>
              <a:t>student</a:t>
            </a:r>
            <a:r>
              <a:rPr lang="sk-SK" dirty="0"/>
              <a:t> </a:t>
            </a:r>
            <a:r>
              <a:rPr lang="sk-SK" dirty="0" err="1"/>
              <a:t>having</a:t>
            </a:r>
            <a:r>
              <a:rPr lang="sk-SK" dirty="0"/>
              <a:t> to </a:t>
            </a:r>
            <a:r>
              <a:rPr lang="sk-SK" dirty="0" err="1"/>
              <a:t>reread</a:t>
            </a:r>
            <a:r>
              <a:rPr lang="sk-SK" dirty="0"/>
              <a:t> a </a:t>
            </a:r>
            <a:r>
              <a:rPr lang="sk-SK" dirty="0" err="1"/>
              <a:t>piece</a:t>
            </a:r>
            <a:r>
              <a:rPr lang="sk-SK" dirty="0"/>
              <a:t> of text or </a:t>
            </a:r>
            <a:r>
              <a:rPr lang="sk-SK" dirty="0" err="1"/>
              <a:t>listen</a:t>
            </a:r>
            <a:r>
              <a:rPr lang="sk-SK" dirty="0"/>
              <a:t> to </a:t>
            </a:r>
            <a:r>
              <a:rPr lang="sk-SK" dirty="0" err="1"/>
              <a:t>spoken</a:t>
            </a:r>
            <a:r>
              <a:rPr lang="sk-SK" dirty="0"/>
              <a:t> </a:t>
            </a:r>
            <a:r>
              <a:rPr lang="sk-SK" dirty="0" err="1"/>
              <a:t>instructions</a:t>
            </a:r>
            <a:r>
              <a:rPr lang="sk-SK" dirty="0"/>
              <a:t> </a:t>
            </a:r>
            <a:r>
              <a:rPr lang="sk-SK" dirty="0" err="1"/>
              <a:t>many</a:t>
            </a:r>
            <a:r>
              <a:rPr lang="sk-SK" dirty="0"/>
              <a:t> </a:t>
            </a:r>
            <a:r>
              <a:rPr lang="sk-SK" dirty="0" err="1"/>
              <a:t>times</a:t>
            </a:r>
            <a:r>
              <a:rPr lang="sk-SK" dirty="0"/>
              <a:t>. </a:t>
            </a:r>
          </a:p>
          <a:p>
            <a:pPr marL="368100" lvl="1" indent="-342900" algn="just">
              <a:buFont typeface="Arial" charset="0"/>
              <a:buChar char="•"/>
            </a:pPr>
            <a:r>
              <a:rPr lang="sk-SK" dirty="0" err="1"/>
              <a:t>These</a:t>
            </a:r>
            <a:r>
              <a:rPr lang="sk-SK" dirty="0"/>
              <a:t> </a:t>
            </a:r>
            <a:r>
              <a:rPr lang="sk-SK" dirty="0" err="1"/>
              <a:t>students</a:t>
            </a:r>
            <a:r>
              <a:rPr lang="sk-SK" dirty="0"/>
              <a:t> </a:t>
            </a:r>
            <a:r>
              <a:rPr lang="sk-SK" dirty="0" err="1"/>
              <a:t>also</a:t>
            </a:r>
            <a:r>
              <a:rPr lang="sk-SK" dirty="0"/>
              <a:t> </a:t>
            </a:r>
            <a:r>
              <a:rPr lang="sk-SK" dirty="0" err="1"/>
              <a:t>may</a:t>
            </a:r>
            <a:r>
              <a:rPr lang="sk-SK" dirty="0"/>
              <a:t> </a:t>
            </a:r>
            <a:r>
              <a:rPr lang="sk-SK" dirty="0" err="1"/>
              <a:t>need</a:t>
            </a:r>
            <a:r>
              <a:rPr lang="sk-SK" dirty="0"/>
              <a:t> more </a:t>
            </a:r>
            <a:r>
              <a:rPr lang="sk-SK" dirty="0" err="1"/>
              <a:t>time</a:t>
            </a:r>
            <a:r>
              <a:rPr lang="sk-SK" dirty="0"/>
              <a:t> to </a:t>
            </a:r>
            <a:r>
              <a:rPr lang="sk-SK" dirty="0" err="1"/>
              <a:t>process</a:t>
            </a:r>
            <a:r>
              <a:rPr lang="sk-SK" dirty="0"/>
              <a:t> </a:t>
            </a:r>
            <a:r>
              <a:rPr lang="sk-SK" dirty="0" err="1"/>
              <a:t>information</a:t>
            </a:r>
            <a:r>
              <a:rPr lang="sk-SK" dirty="0"/>
              <a:t> </a:t>
            </a:r>
            <a:r>
              <a:rPr lang="sk-SK" dirty="0" err="1"/>
              <a:t>before</a:t>
            </a:r>
            <a:r>
              <a:rPr lang="sk-SK" dirty="0"/>
              <a:t> </a:t>
            </a:r>
            <a:r>
              <a:rPr lang="sk-SK" dirty="0" err="1"/>
              <a:t>answering</a:t>
            </a:r>
            <a:r>
              <a:rPr lang="sk-SK" dirty="0"/>
              <a:t> </a:t>
            </a:r>
            <a:r>
              <a:rPr lang="sk-SK" dirty="0" err="1"/>
              <a:t>questions</a:t>
            </a:r>
            <a:r>
              <a:rPr lang="sk-SK" dirty="0"/>
              <a:t> or </a:t>
            </a:r>
            <a:r>
              <a:rPr lang="sk-SK" dirty="0" err="1"/>
              <a:t>replying</a:t>
            </a:r>
            <a:r>
              <a:rPr lang="sk-SK" dirty="0"/>
              <a:t> </a:t>
            </a:r>
            <a:r>
              <a:rPr lang="sk-SK" dirty="0" err="1"/>
              <a:t>when</a:t>
            </a:r>
            <a:r>
              <a:rPr lang="sk-SK" dirty="0"/>
              <a:t> </a:t>
            </a:r>
            <a:r>
              <a:rPr lang="sk-SK" dirty="0" err="1"/>
              <a:t>spoken</a:t>
            </a:r>
            <a:r>
              <a:rPr lang="sk-SK" dirty="0"/>
              <a:t> to, </a:t>
            </a:r>
            <a:r>
              <a:rPr lang="sk-SK" dirty="0" err="1"/>
              <a:t>which</a:t>
            </a:r>
            <a:r>
              <a:rPr lang="sk-SK" dirty="0"/>
              <a:t> </a:t>
            </a:r>
            <a:r>
              <a:rPr lang="sk-SK" dirty="0" err="1"/>
              <a:t>can</a:t>
            </a:r>
            <a:r>
              <a:rPr lang="sk-SK" dirty="0"/>
              <a:t> </a:t>
            </a:r>
            <a:r>
              <a:rPr lang="sk-SK" dirty="0" err="1"/>
              <a:t>result</a:t>
            </a:r>
            <a:r>
              <a:rPr lang="sk-SK" dirty="0"/>
              <a:t> in </a:t>
            </a:r>
            <a:r>
              <a:rPr lang="sk-SK" dirty="0" err="1"/>
              <a:t>difficulties</a:t>
            </a:r>
            <a:r>
              <a:rPr lang="sk-SK" dirty="0"/>
              <a:t> </a:t>
            </a:r>
            <a:r>
              <a:rPr lang="sk-SK" dirty="0" err="1"/>
              <a:t>contributing</a:t>
            </a:r>
            <a:r>
              <a:rPr lang="sk-SK" dirty="0"/>
              <a:t> to </a:t>
            </a:r>
            <a:r>
              <a:rPr lang="sk-SK" dirty="0" err="1"/>
              <a:t>classroom</a:t>
            </a:r>
            <a:r>
              <a:rPr lang="sk-SK" dirty="0"/>
              <a:t> or </a:t>
            </a:r>
            <a:r>
              <a:rPr lang="sk-SK" dirty="0" err="1"/>
              <a:t>group</a:t>
            </a:r>
            <a:r>
              <a:rPr lang="sk-SK" dirty="0"/>
              <a:t> </a:t>
            </a:r>
            <a:r>
              <a:rPr lang="sk-SK" dirty="0" err="1"/>
              <a:t>discussions</a:t>
            </a:r>
            <a:r>
              <a:rPr lang="sk-SK" dirty="0"/>
              <a:t>.</a:t>
            </a:r>
          </a:p>
          <a:p>
            <a:pPr marL="368100" lvl="1" indent="-342900" algn="just">
              <a:buFont typeface="Arial" charset="0"/>
              <a:buChar char="•"/>
            </a:pPr>
            <a:r>
              <a:rPr lang="sk-SK" dirty="0" err="1"/>
              <a:t>Organization</a:t>
            </a:r>
            <a:r>
              <a:rPr lang="sk-SK" dirty="0"/>
              <a:t> and </a:t>
            </a:r>
            <a:r>
              <a:rPr lang="sk-SK" dirty="0" err="1"/>
              <a:t>planning</a:t>
            </a:r>
            <a:r>
              <a:rPr lang="sk-SK" dirty="0"/>
              <a:t> </a:t>
            </a:r>
            <a:r>
              <a:rPr lang="sk-SK" dirty="0" err="1"/>
              <a:t>can</a:t>
            </a:r>
            <a:r>
              <a:rPr lang="sk-SK" dirty="0"/>
              <a:t> </a:t>
            </a:r>
            <a:r>
              <a:rPr lang="sk-SK" dirty="0" err="1"/>
              <a:t>also</a:t>
            </a:r>
            <a:r>
              <a:rPr lang="sk-SK" dirty="0"/>
              <a:t> </a:t>
            </a:r>
            <a:r>
              <a:rPr lang="sk-SK" dirty="0" err="1"/>
              <a:t>be</a:t>
            </a:r>
            <a:r>
              <a:rPr lang="sk-SK" dirty="0"/>
              <a:t> </a:t>
            </a:r>
            <a:r>
              <a:rPr lang="sk-SK" dirty="0" err="1"/>
              <a:t>impaired</a:t>
            </a:r>
            <a:r>
              <a:rPr lang="sk-SK" dirty="0"/>
              <a:t>, </a:t>
            </a:r>
            <a:r>
              <a:rPr lang="sk-SK" dirty="0" err="1"/>
              <a:t>resulting</a:t>
            </a:r>
            <a:r>
              <a:rPr lang="sk-SK" dirty="0"/>
              <a:t> in </a:t>
            </a:r>
            <a:r>
              <a:rPr lang="sk-SK" dirty="0" err="1"/>
              <a:t>difficulty</a:t>
            </a:r>
            <a:r>
              <a:rPr lang="sk-SK" dirty="0"/>
              <a:t> </a:t>
            </a:r>
            <a:r>
              <a:rPr lang="sk-SK" dirty="0" err="1"/>
              <a:t>keeping</a:t>
            </a:r>
            <a:r>
              <a:rPr lang="sk-SK" dirty="0"/>
              <a:t> </a:t>
            </a:r>
            <a:r>
              <a:rPr lang="sk-SK" dirty="0" err="1"/>
              <a:t>track</a:t>
            </a:r>
            <a:r>
              <a:rPr lang="sk-SK" dirty="0"/>
              <a:t> of </a:t>
            </a:r>
            <a:r>
              <a:rPr lang="sk-SK" dirty="0" err="1"/>
              <a:t>assignments</a:t>
            </a:r>
            <a:r>
              <a:rPr lang="sk-SK" dirty="0"/>
              <a:t> or </a:t>
            </a:r>
            <a:r>
              <a:rPr lang="sk-SK" dirty="0" err="1"/>
              <a:t>supplies</a:t>
            </a:r>
            <a:r>
              <a:rPr lang="sk-SK" dirty="0"/>
              <a:t> and </a:t>
            </a:r>
            <a:r>
              <a:rPr lang="sk-SK" dirty="0" err="1"/>
              <a:t>submitting</a:t>
            </a:r>
            <a:r>
              <a:rPr lang="sk-SK" dirty="0"/>
              <a:t> </a:t>
            </a:r>
            <a:r>
              <a:rPr lang="sk-SK" dirty="0" err="1"/>
              <a:t>work</a:t>
            </a:r>
            <a:r>
              <a:rPr lang="sk-SK" dirty="0"/>
              <a:t> on </a:t>
            </a:r>
            <a:r>
              <a:rPr lang="sk-SK" dirty="0" err="1"/>
              <a:t>time</a:t>
            </a:r>
            <a:r>
              <a:rPr lang="sk-SK" dirty="0"/>
              <a:t>.</a:t>
            </a:r>
          </a:p>
          <a:p>
            <a:pPr marL="368100" lvl="1" indent="-342900" algn="just">
              <a:buFont typeface="Arial" charset="0"/>
              <a:buChar char="•"/>
            </a:pPr>
            <a:r>
              <a:rPr lang="sk-SK" dirty="0" err="1"/>
              <a:t>Because</a:t>
            </a:r>
            <a:r>
              <a:rPr lang="sk-SK" dirty="0"/>
              <a:t> of </a:t>
            </a:r>
            <a:r>
              <a:rPr lang="sk-SK" dirty="0" err="1"/>
              <a:t>frustration</a:t>
            </a:r>
            <a:r>
              <a:rPr lang="sk-SK" dirty="0"/>
              <a:t> of </a:t>
            </a:r>
            <a:r>
              <a:rPr lang="sk-SK" dirty="0" err="1"/>
              <a:t>not</a:t>
            </a:r>
            <a:r>
              <a:rPr lang="sk-SK" dirty="0"/>
              <a:t> </a:t>
            </a:r>
            <a:r>
              <a:rPr lang="sk-SK" dirty="0" err="1"/>
              <a:t>being</a:t>
            </a:r>
            <a:r>
              <a:rPr lang="sk-SK" dirty="0"/>
              <a:t> </a:t>
            </a:r>
            <a:r>
              <a:rPr lang="sk-SK" dirty="0" err="1"/>
              <a:t>able</a:t>
            </a:r>
            <a:r>
              <a:rPr lang="sk-SK" dirty="0"/>
              <a:t> to </a:t>
            </a:r>
            <a:r>
              <a:rPr lang="sk-SK" dirty="0" err="1"/>
              <a:t>read</a:t>
            </a:r>
            <a:r>
              <a:rPr lang="sk-SK" dirty="0"/>
              <a:t>/</a:t>
            </a:r>
            <a:r>
              <a:rPr lang="sk-SK" dirty="0" err="1"/>
              <a:t>write</a:t>
            </a:r>
            <a:r>
              <a:rPr lang="sk-SK" dirty="0"/>
              <a:t> or do </a:t>
            </a:r>
            <a:r>
              <a:rPr lang="sk-SK" dirty="0" err="1"/>
              <a:t>math</a:t>
            </a:r>
            <a:r>
              <a:rPr lang="sk-SK" dirty="0"/>
              <a:t> </a:t>
            </a:r>
            <a:r>
              <a:rPr lang="sk-SK" dirty="0" err="1"/>
              <a:t>properly</a:t>
            </a:r>
            <a:r>
              <a:rPr lang="sk-SK" dirty="0"/>
              <a:t>, </a:t>
            </a:r>
            <a:r>
              <a:rPr lang="sk-SK" dirty="0" err="1"/>
              <a:t>students</a:t>
            </a:r>
            <a:r>
              <a:rPr lang="sk-SK" dirty="0"/>
              <a:t> </a:t>
            </a:r>
            <a:r>
              <a:rPr lang="sk-SK" dirty="0" err="1"/>
              <a:t>may</a:t>
            </a:r>
            <a:r>
              <a:rPr lang="sk-SK" dirty="0"/>
              <a:t> </a:t>
            </a:r>
            <a:r>
              <a:rPr lang="sk-SK" dirty="0" err="1"/>
              <a:t>purposefully</a:t>
            </a:r>
            <a:r>
              <a:rPr lang="sk-SK" dirty="0"/>
              <a:t> </a:t>
            </a:r>
            <a:r>
              <a:rPr lang="sk-SK" dirty="0" err="1"/>
              <a:t>misbehave</a:t>
            </a:r>
            <a:r>
              <a:rPr lang="sk-SK" dirty="0"/>
              <a:t> in </a:t>
            </a:r>
            <a:r>
              <a:rPr lang="sk-SK" dirty="0" err="1"/>
              <a:t>class</a:t>
            </a:r>
            <a:r>
              <a:rPr lang="sk-SK" dirty="0"/>
              <a:t> to </a:t>
            </a:r>
            <a:r>
              <a:rPr lang="sk-SK" dirty="0" err="1"/>
              <a:t>disguise</a:t>
            </a:r>
            <a:r>
              <a:rPr lang="sk-SK" dirty="0"/>
              <a:t> SLD. </a:t>
            </a:r>
          </a:p>
          <a:p>
            <a:pPr marL="368100" lvl="1" indent="-342900" algn="just">
              <a:buFont typeface="Arial" charset="0"/>
              <a:buChar char="•"/>
            </a:pPr>
            <a:endParaRPr lang="sk-SK" dirty="0"/>
          </a:p>
        </p:txBody>
      </p:sp>
    </p:spTree>
    <p:extLst>
      <p:ext uri="{BB962C8B-B14F-4D97-AF65-F5344CB8AC3E}">
        <p14:creationId xmlns:p14="http://schemas.microsoft.com/office/powerpoint/2010/main" val="3581436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g7977427301_1_0"/>
          <p:cNvSpPr txBox="1">
            <a:spLocks noGrp="1"/>
          </p:cNvSpPr>
          <p:nvPr>
            <p:ph type="title"/>
          </p:nvPr>
        </p:nvSpPr>
        <p:spPr>
          <a:xfrm>
            <a:off x="609600" y="188640"/>
            <a:ext cx="7721700" cy="7596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6"/>
              </a:buClr>
              <a:buSzPts val="3600"/>
              <a:buFont typeface="Arial "/>
              <a:buNone/>
            </a:pPr>
            <a:r>
              <a:rPr lang="sk-SK" b="0"/>
              <a:t>INTERVENTIONS</a:t>
            </a:r>
            <a:endParaRPr b="0"/>
          </a:p>
        </p:txBody>
      </p:sp>
      <p:graphicFrame>
        <p:nvGraphicFramePr>
          <p:cNvPr id="97" name="Google Shape;97;g7977427301_1_0"/>
          <p:cNvGraphicFramePr/>
          <p:nvPr/>
        </p:nvGraphicFramePr>
        <p:xfrm>
          <a:off x="239349" y="1173905"/>
          <a:ext cx="11582400" cy="5403500"/>
        </p:xfrm>
        <a:graphic>
          <a:graphicData uri="http://schemas.openxmlformats.org/drawingml/2006/table">
            <a:tbl>
              <a:tblPr firstRow="1" bandRow="1">
                <a:noFill/>
              </a:tblPr>
              <a:tblGrid>
                <a:gridCol w="4142275">
                  <a:extLst>
                    <a:ext uri="{9D8B030D-6E8A-4147-A177-3AD203B41FA5}">
                      <a16:colId xmlns:a16="http://schemas.microsoft.com/office/drawing/2014/main" val="20000"/>
                    </a:ext>
                  </a:extLst>
                </a:gridCol>
                <a:gridCol w="7440125">
                  <a:extLst>
                    <a:ext uri="{9D8B030D-6E8A-4147-A177-3AD203B41FA5}">
                      <a16:colId xmlns:a16="http://schemas.microsoft.com/office/drawing/2014/main" val="20001"/>
                    </a:ext>
                  </a:extLst>
                </a:gridCol>
              </a:tblGrid>
              <a:tr h="570350">
                <a:tc>
                  <a:txBody>
                    <a:bodyPr/>
                    <a:lstStyle/>
                    <a:p>
                      <a:pPr marL="0" marR="0" lvl="0" indent="0" algn="ctr" rtl="0">
                        <a:spcBef>
                          <a:spcPts val="0"/>
                        </a:spcBef>
                        <a:spcAft>
                          <a:spcPts val="0"/>
                        </a:spcAft>
                        <a:buNone/>
                      </a:pPr>
                      <a:r>
                        <a:rPr lang="sk-SK" sz="1800" u="none" strike="noStrike" cap="none"/>
                        <a:t>What you should do? </a:t>
                      </a:r>
                      <a:endParaRPr sz="1800" u="none" strike="noStrike" cap="none"/>
                    </a:p>
                  </a:txBody>
                  <a:tcPr marL="91450" marR="91450" marT="45725" marB="45725"/>
                </a:tc>
                <a:tc>
                  <a:txBody>
                    <a:bodyPr/>
                    <a:lstStyle/>
                    <a:p>
                      <a:pPr marL="0" marR="0" lvl="0" indent="0" algn="ctr" rtl="0">
                        <a:spcBef>
                          <a:spcPts val="0"/>
                        </a:spcBef>
                        <a:spcAft>
                          <a:spcPts val="0"/>
                        </a:spcAft>
                        <a:buNone/>
                      </a:pPr>
                      <a:r>
                        <a:rPr lang="sk-SK" sz="1800" u="none" strike="noStrike" cap="none"/>
                        <a:t>How to do it? </a:t>
                      </a:r>
                      <a:endParaRPr sz="1800" u="none" strike="noStrike" cap="none"/>
                    </a:p>
                  </a:txBody>
                  <a:tcPr marL="91450" marR="91450" marT="45725" marB="45725"/>
                </a:tc>
                <a:extLst>
                  <a:ext uri="{0D108BD9-81ED-4DB2-BD59-A6C34878D82A}">
                    <a16:rowId xmlns:a16="http://schemas.microsoft.com/office/drawing/2014/main" val="10000"/>
                  </a:ext>
                </a:extLst>
              </a:tr>
              <a:tr h="695300">
                <a:tc>
                  <a:txBody>
                    <a:bodyPr/>
                    <a:lstStyle/>
                    <a:p>
                      <a:pPr marL="0" marR="0" lvl="0" indent="0" algn="ctr" rtl="0">
                        <a:spcBef>
                          <a:spcPts val="0"/>
                        </a:spcBef>
                        <a:spcAft>
                          <a:spcPts val="0"/>
                        </a:spcAft>
                        <a:buNone/>
                      </a:pPr>
                      <a:r>
                        <a:rPr lang="sk-SK" sz="1800" b="1" u="none" strike="noStrike" cap="none"/>
                        <a:t>1. </a:t>
                      </a:r>
                      <a:r>
                        <a:rPr lang="sk-SK" sz="1800" b="1" i="1" u="none" strike="noStrike" cap="none">
                          <a:solidFill>
                            <a:schemeClr val="dk1"/>
                          </a:solidFill>
                          <a:latin typeface="Arial"/>
                          <a:ea typeface="Arial"/>
                          <a:cs typeface="Arial"/>
                          <a:sym typeface="Arial"/>
                        </a:rPr>
                        <a:t>Supply regular, quality feedback</a:t>
                      </a:r>
                      <a:r>
                        <a:rPr lang="sk-SK" sz="1800" u="none" strike="noStrike" cap="none"/>
                        <a:t> </a:t>
                      </a:r>
                      <a:endParaRPr sz="1800" b="1" u="none" strike="noStrike" cap="none"/>
                    </a:p>
                  </a:txBody>
                  <a:tcPr marL="91450" marR="91450" marT="45725" marB="45725"/>
                </a:tc>
                <a:tc>
                  <a:txBody>
                    <a:bodyPr/>
                    <a:lstStyle/>
                    <a:p>
                      <a:pPr marL="0" marR="0" lvl="0" indent="0" algn="l" rtl="0">
                        <a:spcBef>
                          <a:spcPts val="0"/>
                        </a:spcBef>
                        <a:spcAft>
                          <a:spcPts val="0"/>
                        </a:spcAft>
                        <a:buNone/>
                      </a:pPr>
                      <a:r>
                        <a:rPr lang="sk-SK" sz="1800" u="none" strike="noStrike" cap="none">
                          <a:solidFill>
                            <a:schemeClr val="dk1"/>
                          </a:solidFill>
                          <a:latin typeface="Arial"/>
                          <a:ea typeface="Arial"/>
                          <a:cs typeface="Arial"/>
                          <a:sym typeface="Arial"/>
                        </a:rPr>
                        <a:t>Constant feedback and opportunities to employ the strategies you taught in your lessons.</a:t>
                      </a:r>
                      <a:r>
                        <a:rPr lang="sk-SK" sz="1800" u="none" strike="noStrike" cap="none"/>
                        <a:t> </a:t>
                      </a:r>
                      <a:endParaRPr sz="1800"/>
                    </a:p>
                  </a:txBody>
                  <a:tcPr marL="91450" marR="91450" marT="45725" marB="45725"/>
                </a:tc>
                <a:extLst>
                  <a:ext uri="{0D108BD9-81ED-4DB2-BD59-A6C34878D82A}">
                    <a16:rowId xmlns:a16="http://schemas.microsoft.com/office/drawing/2014/main" val="10001"/>
                  </a:ext>
                </a:extLst>
              </a:tr>
              <a:tr h="1398525">
                <a:tc>
                  <a:txBody>
                    <a:bodyPr/>
                    <a:lstStyle/>
                    <a:p>
                      <a:pPr marL="0" marR="0" lvl="0" indent="0" algn="ctr" rtl="0">
                        <a:spcBef>
                          <a:spcPts val="0"/>
                        </a:spcBef>
                        <a:spcAft>
                          <a:spcPts val="0"/>
                        </a:spcAft>
                        <a:buNone/>
                      </a:pPr>
                      <a:r>
                        <a:rPr lang="sk-SK" sz="1800" b="1"/>
                        <a:t>2. Define expectations</a:t>
                      </a:r>
                      <a:endParaRPr sz="1800" b="1"/>
                    </a:p>
                  </a:txBody>
                  <a:tcPr marL="91450" marR="91450" marT="45725" marB="45725"/>
                </a:tc>
                <a:tc>
                  <a:txBody>
                    <a:bodyPr/>
                    <a:lstStyle/>
                    <a:p>
                      <a:pPr marL="0" marR="0" lvl="0" indent="0" algn="just" rtl="0">
                        <a:lnSpc>
                          <a:spcPct val="100000"/>
                        </a:lnSpc>
                        <a:spcBef>
                          <a:spcPts val="0"/>
                        </a:spcBef>
                        <a:spcAft>
                          <a:spcPts val="0"/>
                        </a:spcAft>
                        <a:buNone/>
                      </a:pPr>
                      <a:r>
                        <a:rPr lang="sk-SK" sz="1800">
                          <a:latin typeface="Arial"/>
                          <a:ea typeface="Arial"/>
                          <a:cs typeface="Arial"/>
                          <a:sym typeface="Arial"/>
                        </a:rPr>
                        <a:t>Clearly define classroom expectations for work and behavior. Making your requirements a part of the classroom or homework routine will help the student meet expectations. </a:t>
                      </a:r>
                      <a:endParaRPr sz="1600">
                        <a:latin typeface="Arial"/>
                        <a:ea typeface="Arial"/>
                        <a:cs typeface="Arial"/>
                        <a:sym typeface="Arial"/>
                      </a:endParaRPr>
                    </a:p>
                  </a:txBody>
                  <a:tcPr marL="68575" marR="68575" marT="0" marB="0" anchor="ctr"/>
                </a:tc>
                <a:extLst>
                  <a:ext uri="{0D108BD9-81ED-4DB2-BD59-A6C34878D82A}">
                    <a16:rowId xmlns:a16="http://schemas.microsoft.com/office/drawing/2014/main" val="10002"/>
                  </a:ext>
                </a:extLst>
              </a:tr>
              <a:tr h="1024825">
                <a:tc>
                  <a:txBody>
                    <a:bodyPr/>
                    <a:lstStyle/>
                    <a:p>
                      <a:pPr marL="0" marR="0" lvl="0" indent="0" algn="ctr" rtl="0">
                        <a:spcBef>
                          <a:spcPts val="0"/>
                        </a:spcBef>
                        <a:spcAft>
                          <a:spcPts val="0"/>
                        </a:spcAft>
                        <a:buNone/>
                      </a:pPr>
                      <a:r>
                        <a:rPr lang="sk-SK" sz="1800" b="1" i="1">
                          <a:solidFill>
                            <a:schemeClr val="dk1"/>
                          </a:solidFill>
                          <a:latin typeface="Arial"/>
                          <a:ea typeface="Arial"/>
                          <a:cs typeface="Arial"/>
                          <a:sym typeface="Arial"/>
                        </a:rPr>
                        <a:t>3. Make sure the other students don’t feel disadvantaged</a:t>
                      </a:r>
                      <a:r>
                        <a:rPr lang="sk-SK" sz="1800"/>
                        <a:t> </a:t>
                      </a:r>
                      <a:endParaRPr sz="1800" b="1"/>
                    </a:p>
                  </a:txBody>
                  <a:tcPr marL="91450" marR="91450" marT="45725" marB="45725"/>
                </a:tc>
                <a:tc>
                  <a:txBody>
                    <a:bodyPr/>
                    <a:lstStyle/>
                    <a:p>
                      <a:pPr marL="0" marR="0" lvl="0" indent="0" algn="l" rtl="0">
                        <a:spcBef>
                          <a:spcPts val="0"/>
                        </a:spcBef>
                        <a:spcAft>
                          <a:spcPts val="0"/>
                        </a:spcAft>
                        <a:buNone/>
                      </a:pPr>
                      <a:r>
                        <a:rPr lang="sk-SK" sz="1800">
                          <a:solidFill>
                            <a:schemeClr val="dk1"/>
                          </a:solidFill>
                          <a:latin typeface="Arial"/>
                          <a:ea typeface="Arial"/>
                          <a:cs typeface="Arial"/>
                          <a:sym typeface="Arial"/>
                        </a:rPr>
                        <a:t>Explain in a suitable way to other classmates a different approach to the assessment of an individual with a specific learning disability.</a:t>
                      </a:r>
                      <a:r>
                        <a:rPr lang="sk-SK" sz="1800"/>
                        <a:t> </a:t>
                      </a:r>
                      <a:endParaRPr sz="1800"/>
                    </a:p>
                  </a:txBody>
                  <a:tcPr marL="91450" marR="91450" marT="45725" marB="45725"/>
                </a:tc>
                <a:extLst>
                  <a:ext uri="{0D108BD9-81ED-4DB2-BD59-A6C34878D82A}">
                    <a16:rowId xmlns:a16="http://schemas.microsoft.com/office/drawing/2014/main" val="10003"/>
                  </a:ext>
                </a:extLst>
              </a:tr>
              <a:tr h="1714500">
                <a:tc>
                  <a:txBody>
                    <a:bodyPr/>
                    <a:lstStyle/>
                    <a:p>
                      <a:pPr marL="0" marR="0" lvl="0" indent="0" algn="ctr" rtl="0">
                        <a:lnSpc>
                          <a:spcPct val="100000"/>
                        </a:lnSpc>
                        <a:spcBef>
                          <a:spcPts val="0"/>
                        </a:spcBef>
                        <a:spcAft>
                          <a:spcPts val="0"/>
                        </a:spcAft>
                        <a:buClr>
                          <a:schemeClr val="dk1"/>
                        </a:buClr>
                        <a:buSzPts val="1800"/>
                        <a:buFont typeface="Arial"/>
                        <a:buNone/>
                      </a:pPr>
                      <a:r>
                        <a:rPr lang="sk-SK" sz="1800" b="1"/>
                        <a:t>4. </a:t>
                      </a:r>
                      <a:r>
                        <a:rPr lang="sk-SK" sz="1800" b="1" i="1">
                          <a:solidFill>
                            <a:schemeClr val="dk1"/>
                          </a:solidFill>
                          <a:latin typeface="Arial"/>
                          <a:ea typeface="Arial"/>
                          <a:cs typeface="Arial"/>
                          <a:sym typeface="Arial"/>
                        </a:rPr>
                        <a:t>Individual approach</a:t>
                      </a:r>
                      <a:r>
                        <a:rPr lang="sk-SK" sz="1800"/>
                        <a:t> </a:t>
                      </a:r>
                      <a:endParaRPr sz="1800" b="1"/>
                    </a:p>
                  </a:txBody>
                  <a:tcPr marL="91450" marR="91450" marT="45725" marB="45725"/>
                </a:tc>
                <a:tc>
                  <a:txBody>
                    <a:bodyPr/>
                    <a:lstStyle/>
                    <a:p>
                      <a:pPr marL="0" marR="0" lvl="0" indent="0" algn="l" rtl="0">
                        <a:lnSpc>
                          <a:spcPct val="100000"/>
                        </a:lnSpc>
                        <a:spcBef>
                          <a:spcPts val="0"/>
                        </a:spcBef>
                        <a:spcAft>
                          <a:spcPts val="0"/>
                        </a:spcAft>
                        <a:buNone/>
                      </a:pPr>
                      <a:r>
                        <a:rPr lang="sk-SK" sz="1800">
                          <a:solidFill>
                            <a:schemeClr val="dk1"/>
                          </a:solidFill>
                          <a:latin typeface="Arial"/>
                          <a:ea typeface="Arial"/>
                          <a:cs typeface="Arial"/>
                          <a:sym typeface="Arial"/>
                        </a:rPr>
                        <a:t>Do NOT compare them with others, evaluate them individually, try to understand and respect their problems. Allow them to experience a sense of success, providing them with opportunities that reveal their strengths. Make changes in assgnments or task, if needed. </a:t>
                      </a:r>
                      <a:endParaRPr sz="1800"/>
                    </a:p>
                  </a:txBody>
                  <a:tcPr marL="91450" marR="91450" marT="45725" marB="45725"/>
                </a:tc>
                <a:extLst>
                  <a:ext uri="{0D108BD9-81ED-4DB2-BD59-A6C34878D82A}">
                    <a16:rowId xmlns:a16="http://schemas.microsoft.com/office/drawing/2014/main" val="10004"/>
                  </a:ext>
                </a:extLst>
              </a:tr>
            </a:tbl>
          </a:graphicData>
        </a:graphic>
      </p:graphicFrame>
      <p:sp>
        <p:nvSpPr>
          <p:cNvPr id="98" name="Google Shape;98;g7977427301_1_0"/>
          <p:cNvSpPr txBox="1"/>
          <p:nvPr/>
        </p:nvSpPr>
        <p:spPr>
          <a:xfrm>
            <a:off x="13224933" y="25400"/>
            <a:ext cx="246300" cy="369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g7977427301_1_6"/>
          <p:cNvSpPr txBox="1">
            <a:spLocks noGrp="1"/>
          </p:cNvSpPr>
          <p:nvPr>
            <p:ph type="title"/>
          </p:nvPr>
        </p:nvSpPr>
        <p:spPr>
          <a:xfrm>
            <a:off x="642309" y="188640"/>
            <a:ext cx="7721700" cy="8316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accent6"/>
              </a:buClr>
              <a:buSzPts val="3600"/>
              <a:buFont typeface="Arial "/>
              <a:buNone/>
            </a:pPr>
            <a:r>
              <a:rPr lang="sk-SK" b="0"/>
              <a:t>INTERVENTIONS</a:t>
            </a:r>
            <a:endParaRPr b="0"/>
          </a:p>
        </p:txBody>
      </p:sp>
      <p:graphicFrame>
        <p:nvGraphicFramePr>
          <p:cNvPr id="104" name="Google Shape;104;g7977427301_1_6"/>
          <p:cNvGraphicFramePr/>
          <p:nvPr/>
        </p:nvGraphicFramePr>
        <p:xfrm>
          <a:off x="239349" y="1268761"/>
          <a:ext cx="11582400" cy="4824550"/>
        </p:xfrm>
        <a:graphic>
          <a:graphicData uri="http://schemas.openxmlformats.org/drawingml/2006/table">
            <a:tbl>
              <a:tblPr firstRow="1" bandRow="1">
                <a:noFill/>
              </a:tblPr>
              <a:tblGrid>
                <a:gridCol w="3360375">
                  <a:extLst>
                    <a:ext uri="{9D8B030D-6E8A-4147-A177-3AD203B41FA5}">
                      <a16:colId xmlns:a16="http://schemas.microsoft.com/office/drawing/2014/main" val="20000"/>
                    </a:ext>
                  </a:extLst>
                </a:gridCol>
                <a:gridCol w="8222025">
                  <a:extLst>
                    <a:ext uri="{9D8B030D-6E8A-4147-A177-3AD203B41FA5}">
                      <a16:colId xmlns:a16="http://schemas.microsoft.com/office/drawing/2014/main" val="20001"/>
                    </a:ext>
                  </a:extLst>
                </a:gridCol>
              </a:tblGrid>
              <a:tr h="458200">
                <a:tc>
                  <a:txBody>
                    <a:bodyPr/>
                    <a:lstStyle/>
                    <a:p>
                      <a:pPr marL="0" marR="0" lvl="0" indent="0" algn="ctr" rtl="0">
                        <a:spcBef>
                          <a:spcPts val="0"/>
                        </a:spcBef>
                        <a:spcAft>
                          <a:spcPts val="0"/>
                        </a:spcAft>
                        <a:buNone/>
                      </a:pPr>
                      <a:r>
                        <a:rPr lang="sk-SK" sz="1800"/>
                        <a:t>What you should do? </a:t>
                      </a:r>
                      <a:endParaRPr sz="1800"/>
                    </a:p>
                  </a:txBody>
                  <a:tcPr marL="91450" marR="91450" marT="45725" marB="45725"/>
                </a:tc>
                <a:tc>
                  <a:txBody>
                    <a:bodyPr/>
                    <a:lstStyle/>
                    <a:p>
                      <a:pPr marL="0" marR="0" lvl="0" indent="0" algn="ctr" rtl="0">
                        <a:spcBef>
                          <a:spcPts val="0"/>
                        </a:spcBef>
                        <a:spcAft>
                          <a:spcPts val="0"/>
                        </a:spcAft>
                        <a:buNone/>
                      </a:pPr>
                      <a:r>
                        <a:rPr lang="sk-SK" sz="1800"/>
                        <a:t>How to do it? </a:t>
                      </a:r>
                      <a:endParaRPr sz="1800"/>
                    </a:p>
                  </a:txBody>
                  <a:tcPr marL="91450" marR="91450" marT="45725" marB="45725"/>
                </a:tc>
                <a:extLst>
                  <a:ext uri="{0D108BD9-81ED-4DB2-BD59-A6C34878D82A}">
                    <a16:rowId xmlns:a16="http://schemas.microsoft.com/office/drawing/2014/main" val="10000"/>
                  </a:ext>
                </a:extLst>
              </a:tr>
              <a:tr h="987350">
                <a:tc>
                  <a:txBody>
                    <a:bodyPr/>
                    <a:lstStyle/>
                    <a:p>
                      <a:pPr marL="0" marR="0" lvl="0" indent="0" algn="ctr" rtl="0">
                        <a:spcBef>
                          <a:spcPts val="0"/>
                        </a:spcBef>
                        <a:spcAft>
                          <a:spcPts val="0"/>
                        </a:spcAft>
                        <a:buNone/>
                      </a:pPr>
                      <a:r>
                        <a:rPr lang="sk-SK" sz="1800" b="1"/>
                        <a:t>5. </a:t>
                      </a:r>
                      <a:r>
                        <a:rPr lang="sk-SK" sz="1800" b="1" i="1">
                          <a:solidFill>
                            <a:schemeClr val="dk1"/>
                          </a:solidFill>
                          <a:latin typeface="Arial"/>
                          <a:ea typeface="Arial"/>
                          <a:cs typeface="Arial"/>
                          <a:sym typeface="Arial"/>
                        </a:rPr>
                        <a:t>Be patient</a:t>
                      </a:r>
                      <a:endParaRPr sz="1800" b="1"/>
                    </a:p>
                  </a:txBody>
                  <a:tcPr marL="91450" marR="91450" marT="45725" marB="45725"/>
                </a:tc>
                <a:tc>
                  <a:txBody>
                    <a:bodyPr/>
                    <a:lstStyle/>
                    <a:p>
                      <a:pPr marL="0" marR="0" lvl="0" indent="0" algn="l" rtl="0">
                        <a:spcBef>
                          <a:spcPts val="0"/>
                        </a:spcBef>
                        <a:spcAft>
                          <a:spcPts val="0"/>
                        </a:spcAft>
                        <a:buNone/>
                      </a:pPr>
                      <a:r>
                        <a:rPr lang="sk-SK" sz="1800">
                          <a:solidFill>
                            <a:schemeClr val="dk1"/>
                          </a:solidFill>
                          <a:latin typeface="Arial"/>
                          <a:ea typeface="Arial"/>
                          <a:cs typeface="Arial"/>
                          <a:sym typeface="Arial"/>
                        </a:rPr>
                        <a:t>When a student asks a question that requires you to repeat something you already said or was already in the reading you assigned, repeat the information patiently</a:t>
                      </a:r>
                      <a:r>
                        <a:rPr lang="sk-SK" sz="1800"/>
                        <a:t> </a:t>
                      </a:r>
                      <a:endParaRPr sz="1800"/>
                    </a:p>
                  </a:txBody>
                  <a:tcPr marL="91450" marR="91450" marT="45725" marB="45725"/>
                </a:tc>
                <a:extLst>
                  <a:ext uri="{0D108BD9-81ED-4DB2-BD59-A6C34878D82A}">
                    <a16:rowId xmlns:a16="http://schemas.microsoft.com/office/drawing/2014/main" val="10001"/>
                  </a:ext>
                </a:extLst>
              </a:tr>
              <a:tr h="1123500">
                <a:tc>
                  <a:txBody>
                    <a:bodyPr/>
                    <a:lstStyle/>
                    <a:p>
                      <a:pPr marL="0" marR="0" lvl="0" indent="0" algn="ctr" rtl="0">
                        <a:spcBef>
                          <a:spcPts val="0"/>
                        </a:spcBef>
                        <a:spcAft>
                          <a:spcPts val="0"/>
                        </a:spcAft>
                        <a:buNone/>
                      </a:pPr>
                      <a:r>
                        <a:rPr lang="sk-SK" sz="1800" b="1"/>
                        <a:t>6. Help with reading problems</a:t>
                      </a:r>
                      <a:endParaRPr sz="1800" b="1"/>
                    </a:p>
                  </a:txBody>
                  <a:tcPr marL="91450" marR="91450" marT="45725" marB="45725"/>
                </a:tc>
                <a:tc>
                  <a:txBody>
                    <a:bodyPr/>
                    <a:lstStyle/>
                    <a:p>
                      <a:pPr marL="0" marR="0" lvl="0" indent="0" algn="just" rtl="0">
                        <a:lnSpc>
                          <a:spcPct val="100000"/>
                        </a:lnSpc>
                        <a:spcBef>
                          <a:spcPts val="0"/>
                        </a:spcBef>
                        <a:spcAft>
                          <a:spcPts val="0"/>
                        </a:spcAft>
                        <a:buNone/>
                      </a:pPr>
                      <a:r>
                        <a:rPr lang="sk-SK" sz="1800">
                          <a:solidFill>
                            <a:schemeClr val="dk1"/>
                          </a:solidFill>
                          <a:latin typeface="Arial"/>
                          <a:ea typeface="Arial"/>
                          <a:cs typeface="Arial"/>
                          <a:sym typeface="Arial"/>
                        </a:rPr>
                        <a:t>Provide guided notes for each chapter. The notes should contain a summary of the main points and key terms listed in sequential order. Student may benefit from using different colored highlighters- organize.</a:t>
                      </a:r>
                      <a:endParaRPr sz="1600">
                        <a:latin typeface="Arial"/>
                        <a:ea typeface="Arial"/>
                        <a:cs typeface="Arial"/>
                        <a:sym typeface="Arial"/>
                      </a:endParaRPr>
                    </a:p>
                  </a:txBody>
                  <a:tcPr marL="68575" marR="68575" marT="0" marB="0" anchor="ctr"/>
                </a:tc>
                <a:extLst>
                  <a:ext uri="{0D108BD9-81ED-4DB2-BD59-A6C34878D82A}">
                    <a16:rowId xmlns:a16="http://schemas.microsoft.com/office/drawing/2014/main" val="10002"/>
                  </a:ext>
                </a:extLst>
              </a:tr>
              <a:tr h="987350">
                <a:tc>
                  <a:txBody>
                    <a:bodyPr/>
                    <a:lstStyle/>
                    <a:p>
                      <a:pPr marL="0" marR="0" lvl="0" indent="0" algn="ctr" rtl="0">
                        <a:spcBef>
                          <a:spcPts val="0"/>
                        </a:spcBef>
                        <a:spcAft>
                          <a:spcPts val="0"/>
                        </a:spcAft>
                        <a:buNone/>
                      </a:pPr>
                      <a:r>
                        <a:rPr lang="sk-SK" sz="1800" b="1" i="1">
                          <a:solidFill>
                            <a:schemeClr val="dk1"/>
                          </a:solidFill>
                          <a:latin typeface="Arial"/>
                          <a:ea typeface="Arial"/>
                          <a:cs typeface="Arial"/>
                          <a:sym typeface="Arial"/>
                        </a:rPr>
                        <a:t>7. Help with writing problems</a:t>
                      </a:r>
                      <a:endParaRPr sz="1800" b="1"/>
                    </a:p>
                  </a:txBody>
                  <a:tcPr marL="91450" marR="91450" marT="45725" marB="45725"/>
                </a:tc>
                <a:tc>
                  <a:txBody>
                    <a:bodyPr/>
                    <a:lstStyle/>
                    <a:p>
                      <a:pPr marL="0" marR="0" lvl="0" indent="0" algn="l" rtl="0">
                        <a:lnSpc>
                          <a:spcPct val="100000"/>
                        </a:lnSpc>
                        <a:spcBef>
                          <a:spcPts val="0"/>
                        </a:spcBef>
                        <a:spcAft>
                          <a:spcPts val="0"/>
                        </a:spcAft>
                        <a:buNone/>
                      </a:pPr>
                      <a:r>
                        <a:rPr lang="sk-SK" sz="1800">
                          <a:solidFill>
                            <a:schemeClr val="dk1"/>
                          </a:solidFill>
                          <a:latin typeface="Arial"/>
                          <a:ea typeface="Arial"/>
                          <a:cs typeface="Arial"/>
                          <a:sym typeface="Arial"/>
                        </a:rPr>
                        <a:t>Grade written assignments for ideas only or provide two grades: one for content and one for technical skills. Make sure student understands what is being asked in a written assignment. </a:t>
                      </a:r>
                      <a:endParaRPr sz="1800"/>
                    </a:p>
                  </a:txBody>
                  <a:tcPr marL="91450" marR="91450" marT="45725" marB="45725"/>
                </a:tc>
                <a:extLst>
                  <a:ext uri="{0D108BD9-81ED-4DB2-BD59-A6C34878D82A}">
                    <a16:rowId xmlns:a16="http://schemas.microsoft.com/office/drawing/2014/main" val="10003"/>
                  </a:ext>
                </a:extLst>
              </a:tr>
              <a:tr h="1268150">
                <a:tc>
                  <a:txBody>
                    <a:bodyPr/>
                    <a:lstStyle/>
                    <a:p>
                      <a:pPr marL="0" marR="0" lvl="0" indent="0" algn="ctr" rtl="0">
                        <a:lnSpc>
                          <a:spcPct val="100000"/>
                        </a:lnSpc>
                        <a:spcBef>
                          <a:spcPts val="0"/>
                        </a:spcBef>
                        <a:spcAft>
                          <a:spcPts val="0"/>
                        </a:spcAft>
                        <a:buClr>
                          <a:schemeClr val="dk1"/>
                        </a:buClr>
                        <a:buSzPts val="1800"/>
                        <a:buFont typeface="Arial"/>
                        <a:buNone/>
                      </a:pPr>
                      <a:r>
                        <a:rPr lang="sk-SK" sz="1800" b="1"/>
                        <a:t>8. </a:t>
                      </a:r>
                      <a:r>
                        <a:rPr lang="sk-SK" sz="1800" b="1" i="1">
                          <a:solidFill>
                            <a:schemeClr val="dk1"/>
                          </a:solidFill>
                          <a:latin typeface="Arial"/>
                          <a:ea typeface="Arial"/>
                          <a:cs typeface="Arial"/>
                          <a:sym typeface="Arial"/>
                        </a:rPr>
                        <a:t>Help with problems in math</a:t>
                      </a:r>
                      <a:endParaRPr sz="1800" b="1"/>
                    </a:p>
                  </a:txBody>
                  <a:tcPr marL="91450" marR="91450" marT="45725" marB="45725"/>
                </a:tc>
                <a:tc>
                  <a:txBody>
                    <a:bodyPr/>
                    <a:lstStyle/>
                    <a:p>
                      <a:pPr marL="0" marR="0" lvl="0" indent="0" algn="l" rtl="0">
                        <a:lnSpc>
                          <a:spcPct val="100000"/>
                        </a:lnSpc>
                        <a:spcBef>
                          <a:spcPts val="0"/>
                        </a:spcBef>
                        <a:spcAft>
                          <a:spcPts val="0"/>
                        </a:spcAft>
                        <a:buNone/>
                      </a:pPr>
                      <a:r>
                        <a:rPr lang="sk-SK" sz="1800">
                          <a:solidFill>
                            <a:schemeClr val="dk1"/>
                          </a:solidFill>
                          <a:latin typeface="Arial"/>
                          <a:ea typeface="Arial"/>
                          <a:cs typeface="Arial"/>
                          <a:sym typeface="Arial"/>
                        </a:rPr>
                        <a:t>When lecturing, use concrete examples similar to student's experiences. Learning may also be improved if a concept is introduced first and numbers are added later. Encourage student to use color coding in order to visualize a problem better. </a:t>
                      </a:r>
                      <a:endParaRPr sz="1800"/>
                    </a:p>
                  </a:txBody>
                  <a:tcPr marL="91450" marR="91450" marT="45725" marB="45725"/>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1981200" y="692696"/>
            <a:ext cx="6851104" cy="936104"/>
          </a:xfrm>
        </p:spPr>
        <p:txBody>
          <a:bodyPr>
            <a:normAutofit fontScale="90000"/>
          </a:bodyPr>
          <a:lstStyle/>
          <a:p>
            <a:r>
              <a:rPr lang="sk-SK" b="0" dirty="0" err="1">
                <a:latin typeface="Arial" charset="0"/>
                <a:ea typeface="Arial" charset="0"/>
                <a:cs typeface="Arial" charset="0"/>
              </a:rPr>
              <a:t>What</a:t>
            </a:r>
            <a:r>
              <a:rPr lang="sk-SK" b="0" dirty="0">
                <a:latin typeface="Arial" charset="0"/>
                <a:ea typeface="Arial" charset="0"/>
                <a:cs typeface="Arial" charset="0"/>
              </a:rPr>
              <a:t> do i </a:t>
            </a:r>
            <a:r>
              <a:rPr lang="sk-SK" b="0" dirty="0" err="1">
                <a:latin typeface="Arial" charset="0"/>
                <a:ea typeface="Arial" charset="0"/>
                <a:cs typeface="Arial" charset="0"/>
              </a:rPr>
              <a:t>know</a:t>
            </a:r>
            <a:r>
              <a:rPr lang="sk-SK" b="0" dirty="0">
                <a:latin typeface="Arial" charset="0"/>
                <a:ea typeface="Arial" charset="0"/>
                <a:cs typeface="Arial" charset="0"/>
              </a:rPr>
              <a:t> </a:t>
            </a:r>
            <a:r>
              <a:rPr lang="sk-SK" b="0" dirty="0" err="1">
                <a:latin typeface="Arial" charset="0"/>
                <a:ea typeface="Arial" charset="0"/>
                <a:cs typeface="Arial" charset="0"/>
              </a:rPr>
              <a:t>about</a:t>
            </a:r>
            <a:r>
              <a:rPr lang="sk-SK" b="0" dirty="0">
                <a:latin typeface="Arial" charset="0"/>
                <a:ea typeface="Arial" charset="0"/>
                <a:cs typeface="Arial" charset="0"/>
              </a:rPr>
              <a:t> </a:t>
            </a:r>
            <a:r>
              <a:rPr lang="sk-SK" b="0" dirty="0" err="1">
                <a:latin typeface="Arial" charset="0"/>
                <a:ea typeface="Arial" charset="0"/>
                <a:cs typeface="Arial" charset="0"/>
              </a:rPr>
              <a:t>Olivia</a:t>
            </a:r>
            <a:r>
              <a:rPr lang="sk-SK" b="0" dirty="0">
                <a:latin typeface="Arial" charset="0"/>
                <a:ea typeface="Arial" charset="0"/>
                <a:cs typeface="Arial" charset="0"/>
              </a:rPr>
              <a:t>? </a:t>
            </a:r>
            <a:endParaRPr lang="sk-SK" dirty="0"/>
          </a:p>
        </p:txBody>
      </p:sp>
      <p:sp>
        <p:nvSpPr>
          <p:cNvPr id="5" name="Zástupný objekt pre obsah 4"/>
          <p:cNvSpPr>
            <a:spLocks noGrp="1"/>
          </p:cNvSpPr>
          <p:nvPr>
            <p:ph idx="1"/>
          </p:nvPr>
        </p:nvSpPr>
        <p:spPr>
          <a:xfrm>
            <a:off x="1981200" y="1772817"/>
            <a:ext cx="8064896" cy="4373563"/>
          </a:xfrm>
        </p:spPr>
        <p:txBody>
          <a:bodyPr>
            <a:normAutofit lnSpcReduction="10000"/>
          </a:bodyPr>
          <a:lstStyle/>
          <a:p>
            <a:pPr algn="just">
              <a:lnSpc>
                <a:spcPct val="150000"/>
              </a:lnSpc>
            </a:pPr>
            <a:r>
              <a:rPr lang="sk-SK" b="0" dirty="0" err="1"/>
              <a:t>Olivia</a:t>
            </a:r>
            <a:r>
              <a:rPr lang="sk-SK" b="0" dirty="0"/>
              <a:t> </a:t>
            </a:r>
            <a:r>
              <a:rPr lang="sk-SK" b="0" dirty="0" err="1"/>
              <a:t>is</a:t>
            </a:r>
            <a:r>
              <a:rPr lang="sk-SK" b="0" dirty="0"/>
              <a:t> late </a:t>
            </a:r>
            <a:r>
              <a:rPr lang="sk-SK" b="0" dirty="0" err="1"/>
              <a:t>for</a:t>
            </a:r>
            <a:r>
              <a:rPr lang="sk-SK" b="0" dirty="0"/>
              <a:t> </a:t>
            </a:r>
            <a:r>
              <a:rPr lang="sk-SK" b="0" dirty="0" err="1"/>
              <a:t>school</a:t>
            </a:r>
            <a:r>
              <a:rPr lang="sk-SK" b="0" dirty="0"/>
              <a:t> </a:t>
            </a:r>
            <a:r>
              <a:rPr lang="sk-SK" b="0" dirty="0" err="1"/>
              <a:t>again</a:t>
            </a:r>
            <a:r>
              <a:rPr lang="sk-SK" b="0" dirty="0"/>
              <a:t>, </a:t>
            </a:r>
            <a:r>
              <a:rPr lang="sk-SK" b="0" dirty="0" err="1"/>
              <a:t>because</a:t>
            </a:r>
            <a:r>
              <a:rPr lang="sk-SK" b="0" dirty="0"/>
              <a:t> </a:t>
            </a:r>
            <a:r>
              <a:rPr lang="sk-SK" b="0" dirty="0" err="1"/>
              <a:t>she</a:t>
            </a:r>
            <a:r>
              <a:rPr lang="sk-SK" b="0" dirty="0"/>
              <a:t> </a:t>
            </a:r>
            <a:r>
              <a:rPr lang="sk-SK" b="0" dirty="0" err="1"/>
              <a:t>forgot</a:t>
            </a:r>
            <a:r>
              <a:rPr lang="sk-SK" b="0" dirty="0"/>
              <a:t> </a:t>
            </a:r>
            <a:r>
              <a:rPr lang="sk-SK" b="0" dirty="0" err="1"/>
              <a:t>her</a:t>
            </a:r>
            <a:r>
              <a:rPr lang="sk-SK" b="0" dirty="0"/>
              <a:t> </a:t>
            </a:r>
            <a:r>
              <a:rPr lang="sk-SK" b="0" dirty="0" err="1"/>
              <a:t>books</a:t>
            </a:r>
            <a:r>
              <a:rPr lang="sk-SK" b="0" dirty="0"/>
              <a:t> at </a:t>
            </a:r>
            <a:r>
              <a:rPr lang="sk-SK" b="0" dirty="0" err="1"/>
              <a:t>home</a:t>
            </a:r>
            <a:r>
              <a:rPr lang="sk-SK" b="0" dirty="0"/>
              <a:t> and </a:t>
            </a:r>
            <a:r>
              <a:rPr lang="sk-SK" b="0" dirty="0" err="1"/>
              <a:t>then</a:t>
            </a:r>
            <a:r>
              <a:rPr lang="sk-SK" b="0" dirty="0"/>
              <a:t> </a:t>
            </a:r>
            <a:r>
              <a:rPr lang="sk-SK" b="0" dirty="0" err="1"/>
              <a:t>she</a:t>
            </a:r>
            <a:r>
              <a:rPr lang="sk-SK" b="0" dirty="0"/>
              <a:t> </a:t>
            </a:r>
            <a:r>
              <a:rPr lang="sk-SK" b="0" dirty="0" err="1"/>
              <a:t>missed</a:t>
            </a:r>
            <a:r>
              <a:rPr lang="sk-SK" b="0" dirty="0"/>
              <a:t> </a:t>
            </a:r>
            <a:r>
              <a:rPr lang="sk-SK" b="0" dirty="0" err="1"/>
              <a:t>the</a:t>
            </a:r>
            <a:r>
              <a:rPr lang="sk-SK" b="0" dirty="0"/>
              <a:t> </a:t>
            </a:r>
            <a:r>
              <a:rPr lang="sk-SK" b="0" dirty="0" err="1"/>
              <a:t>bus</a:t>
            </a:r>
            <a:r>
              <a:rPr lang="sk-SK" b="0" dirty="0"/>
              <a:t>. </a:t>
            </a:r>
            <a:r>
              <a:rPr lang="sk-SK" b="0" dirty="0" err="1"/>
              <a:t>She</a:t>
            </a:r>
            <a:r>
              <a:rPr lang="sk-SK" b="0" dirty="0"/>
              <a:t> </a:t>
            </a:r>
            <a:r>
              <a:rPr lang="sk-SK" b="0" dirty="0" err="1"/>
              <a:t>usually</a:t>
            </a:r>
            <a:r>
              <a:rPr lang="sk-SK" b="0" dirty="0"/>
              <a:t> has a </a:t>
            </a:r>
            <a:r>
              <a:rPr lang="sk-SK" b="0" dirty="0" err="1"/>
              <a:t>lot</a:t>
            </a:r>
            <a:r>
              <a:rPr lang="sk-SK" b="0" dirty="0"/>
              <a:t> of </a:t>
            </a:r>
            <a:r>
              <a:rPr lang="sk-SK" b="0" dirty="0" err="1"/>
              <a:t>trouble</a:t>
            </a:r>
            <a:r>
              <a:rPr lang="sk-SK" b="0" dirty="0"/>
              <a:t> “</a:t>
            </a:r>
            <a:r>
              <a:rPr lang="sk-SK" b="0" dirty="0" err="1"/>
              <a:t>getting</a:t>
            </a:r>
            <a:r>
              <a:rPr lang="sk-SK" b="0" dirty="0"/>
              <a:t> </a:t>
            </a:r>
            <a:r>
              <a:rPr lang="sk-SK" b="0" dirty="0" err="1"/>
              <a:t>organized</a:t>
            </a:r>
            <a:r>
              <a:rPr lang="sk-SK" b="0" dirty="0"/>
              <a:t>” </a:t>
            </a:r>
            <a:r>
              <a:rPr lang="sk-SK" b="0" dirty="0" err="1"/>
              <a:t>for</a:t>
            </a:r>
            <a:r>
              <a:rPr lang="sk-SK" b="0" dirty="0"/>
              <a:t> </a:t>
            </a:r>
            <a:r>
              <a:rPr lang="sk-SK" b="0" dirty="0" err="1"/>
              <a:t>school</a:t>
            </a:r>
            <a:r>
              <a:rPr lang="sk-SK" b="0" dirty="0"/>
              <a:t>. At </a:t>
            </a:r>
            <a:r>
              <a:rPr lang="sk-SK" b="0" dirty="0" err="1"/>
              <a:t>school</a:t>
            </a:r>
            <a:r>
              <a:rPr lang="sk-SK" b="0" dirty="0"/>
              <a:t> </a:t>
            </a:r>
            <a:r>
              <a:rPr lang="sk-SK" b="0" dirty="0" err="1"/>
              <a:t>she</a:t>
            </a:r>
            <a:r>
              <a:rPr lang="sk-SK" b="0" dirty="0"/>
              <a:t> has a </a:t>
            </a:r>
            <a:r>
              <a:rPr lang="sk-SK" b="0" dirty="0" err="1"/>
              <a:t>lot</a:t>
            </a:r>
            <a:r>
              <a:rPr lang="sk-SK" b="0" dirty="0"/>
              <a:t> of </a:t>
            </a:r>
            <a:r>
              <a:rPr lang="sk-SK" b="0" dirty="0" err="1"/>
              <a:t>difficulties</a:t>
            </a:r>
            <a:r>
              <a:rPr lang="sk-SK" b="0" dirty="0"/>
              <a:t> in “</a:t>
            </a:r>
            <a:r>
              <a:rPr lang="sk-SK" b="0" dirty="0" err="1"/>
              <a:t>sizing</a:t>
            </a:r>
            <a:r>
              <a:rPr lang="sk-SK" b="0" dirty="0"/>
              <a:t> </a:t>
            </a:r>
            <a:r>
              <a:rPr lang="sk-SK" b="0" dirty="0" err="1"/>
              <a:t>up</a:t>
            </a:r>
            <a:r>
              <a:rPr lang="sk-SK" b="0" dirty="0"/>
              <a:t>” </a:t>
            </a:r>
            <a:r>
              <a:rPr lang="sk-SK" b="0" dirty="0" err="1"/>
              <a:t>the</a:t>
            </a:r>
            <a:r>
              <a:rPr lang="sk-SK" b="0" dirty="0"/>
              <a:t> </a:t>
            </a:r>
            <a:r>
              <a:rPr lang="sk-SK" b="0" dirty="0" err="1"/>
              <a:t>demands</a:t>
            </a:r>
            <a:r>
              <a:rPr lang="sk-SK" b="0" dirty="0"/>
              <a:t> of </a:t>
            </a:r>
            <a:r>
              <a:rPr lang="sk-SK" b="0" dirty="0" err="1"/>
              <a:t>school</a:t>
            </a:r>
            <a:r>
              <a:rPr lang="sk-SK" b="0" dirty="0"/>
              <a:t> </a:t>
            </a:r>
            <a:r>
              <a:rPr lang="sk-SK" b="0" dirty="0" err="1"/>
              <a:t>assignments</a:t>
            </a:r>
            <a:r>
              <a:rPr lang="sk-SK" b="0" dirty="0"/>
              <a:t> and </a:t>
            </a:r>
            <a:r>
              <a:rPr lang="sk-SK" b="0" dirty="0" err="1"/>
              <a:t>applying</a:t>
            </a:r>
            <a:r>
              <a:rPr lang="sk-SK" b="0" dirty="0"/>
              <a:t> </a:t>
            </a:r>
            <a:r>
              <a:rPr lang="sk-SK" b="0" dirty="0" err="1"/>
              <a:t>the</a:t>
            </a:r>
            <a:r>
              <a:rPr lang="sk-SK" b="0" dirty="0"/>
              <a:t> </a:t>
            </a:r>
            <a:r>
              <a:rPr lang="sk-SK" b="0" dirty="0" err="1"/>
              <a:t>proper</a:t>
            </a:r>
            <a:r>
              <a:rPr lang="sk-SK" b="0" dirty="0"/>
              <a:t> </a:t>
            </a:r>
            <a:r>
              <a:rPr lang="sk-SK" b="0" dirty="0" err="1"/>
              <a:t>amount</a:t>
            </a:r>
            <a:r>
              <a:rPr lang="sk-SK" b="0" dirty="0"/>
              <a:t> of </a:t>
            </a:r>
            <a:r>
              <a:rPr lang="sk-SK" b="0" dirty="0" err="1"/>
              <a:t>effort</a:t>
            </a:r>
            <a:r>
              <a:rPr lang="sk-SK" b="0" dirty="0"/>
              <a:t> to </a:t>
            </a:r>
            <a:r>
              <a:rPr lang="sk-SK" b="0" dirty="0" err="1"/>
              <a:t>tasks</a:t>
            </a:r>
            <a:r>
              <a:rPr lang="sk-SK" b="0" dirty="0"/>
              <a:t>. </a:t>
            </a:r>
            <a:r>
              <a:rPr lang="sk-SK" b="0" dirty="0" err="1"/>
              <a:t>She</a:t>
            </a:r>
            <a:r>
              <a:rPr lang="sk-SK" b="0" dirty="0"/>
              <a:t> </a:t>
            </a:r>
            <a:r>
              <a:rPr lang="sk-SK" b="0" dirty="0" err="1"/>
              <a:t>usually</a:t>
            </a:r>
            <a:r>
              <a:rPr lang="sk-SK" b="0" dirty="0"/>
              <a:t> </a:t>
            </a:r>
            <a:r>
              <a:rPr lang="sk-SK" b="0" dirty="0" err="1"/>
              <a:t>thinks</a:t>
            </a:r>
            <a:r>
              <a:rPr lang="sk-SK" b="0" dirty="0"/>
              <a:t> </a:t>
            </a:r>
            <a:r>
              <a:rPr lang="sk-SK" b="0" dirty="0" err="1"/>
              <a:t>that</a:t>
            </a:r>
            <a:r>
              <a:rPr lang="sk-SK" b="0" dirty="0"/>
              <a:t> </a:t>
            </a:r>
            <a:r>
              <a:rPr lang="sk-SK" b="0" dirty="0" err="1"/>
              <a:t>assigned</a:t>
            </a:r>
            <a:r>
              <a:rPr lang="sk-SK" b="0" dirty="0"/>
              <a:t> </a:t>
            </a:r>
            <a:r>
              <a:rPr lang="sk-SK" b="0" dirty="0" err="1"/>
              <a:t>tasks</a:t>
            </a:r>
            <a:r>
              <a:rPr lang="sk-SK" b="0" dirty="0"/>
              <a:t> are </a:t>
            </a:r>
            <a:r>
              <a:rPr lang="sk-SK" b="0" dirty="0" err="1"/>
              <a:t>much</a:t>
            </a:r>
            <a:r>
              <a:rPr lang="sk-SK" b="0" dirty="0"/>
              <a:t> </a:t>
            </a:r>
            <a:r>
              <a:rPr lang="sk-SK" b="0" dirty="0" err="1"/>
              <a:t>easier</a:t>
            </a:r>
            <a:r>
              <a:rPr lang="sk-SK" b="0" dirty="0"/>
              <a:t> </a:t>
            </a:r>
            <a:r>
              <a:rPr lang="sk-SK" b="0" dirty="0" err="1"/>
              <a:t>than</a:t>
            </a:r>
            <a:r>
              <a:rPr lang="sk-SK" b="0" dirty="0"/>
              <a:t> </a:t>
            </a:r>
            <a:r>
              <a:rPr lang="sk-SK" b="0" dirty="0" err="1"/>
              <a:t>they</a:t>
            </a:r>
            <a:r>
              <a:rPr lang="sk-SK" b="0" dirty="0"/>
              <a:t> </a:t>
            </a:r>
            <a:r>
              <a:rPr lang="sk-SK" b="0" dirty="0" err="1"/>
              <a:t>really</a:t>
            </a:r>
            <a:r>
              <a:rPr lang="sk-SK" b="0" dirty="0"/>
              <a:t> </a:t>
            </a:r>
            <a:r>
              <a:rPr lang="sk-SK" b="0" dirty="0" err="1"/>
              <a:t>turn</a:t>
            </a:r>
            <a:r>
              <a:rPr lang="sk-SK" b="0" dirty="0"/>
              <a:t>  out  to  </a:t>
            </a:r>
            <a:r>
              <a:rPr lang="sk-SK" b="0" dirty="0" err="1"/>
              <a:t>be</a:t>
            </a:r>
            <a:r>
              <a:rPr lang="sk-SK" b="0" dirty="0"/>
              <a:t>, </a:t>
            </a:r>
            <a:r>
              <a:rPr lang="sk-SK" b="0" dirty="0" err="1"/>
              <a:t>that</a:t>
            </a:r>
            <a:r>
              <a:rPr lang="sk-SK" b="0" dirty="0"/>
              <a:t>  </a:t>
            </a:r>
            <a:r>
              <a:rPr lang="sk-SK" b="0" dirty="0" err="1"/>
              <a:t>the</a:t>
            </a:r>
            <a:r>
              <a:rPr lang="sk-SK" b="0" dirty="0"/>
              <a:t>  </a:t>
            </a:r>
            <a:r>
              <a:rPr lang="sk-SK" b="0" dirty="0" err="1"/>
              <a:t>amount</a:t>
            </a:r>
            <a:r>
              <a:rPr lang="sk-SK" b="0" dirty="0"/>
              <a:t>  of  </a:t>
            </a:r>
            <a:r>
              <a:rPr lang="sk-SK" b="0" dirty="0" err="1"/>
              <a:t>effort</a:t>
            </a:r>
            <a:r>
              <a:rPr lang="sk-SK" b="0" dirty="0"/>
              <a:t> </a:t>
            </a:r>
            <a:r>
              <a:rPr lang="sk-SK" b="0" dirty="0" err="1"/>
              <a:t>expended</a:t>
            </a:r>
            <a:r>
              <a:rPr lang="sk-SK" b="0" dirty="0"/>
              <a:t>  </a:t>
            </a:r>
            <a:r>
              <a:rPr lang="sk-SK" b="0" dirty="0" err="1"/>
              <a:t>was</a:t>
            </a:r>
            <a:r>
              <a:rPr lang="sk-SK" b="0" dirty="0"/>
              <a:t>  </a:t>
            </a:r>
            <a:r>
              <a:rPr lang="sk-SK" b="0" dirty="0" err="1"/>
              <a:t>sufficient</a:t>
            </a:r>
            <a:r>
              <a:rPr lang="sk-SK" b="0" dirty="0"/>
              <a:t>  </a:t>
            </a:r>
            <a:r>
              <a:rPr lang="sk-SK" b="0" dirty="0" err="1"/>
              <a:t>when</a:t>
            </a:r>
            <a:r>
              <a:rPr lang="sk-SK" b="0" dirty="0"/>
              <a:t>, </a:t>
            </a:r>
            <a:r>
              <a:rPr lang="sk-SK" b="0" dirty="0" err="1"/>
              <a:t>actually</a:t>
            </a:r>
            <a:r>
              <a:rPr lang="sk-SK" b="0" dirty="0"/>
              <a:t>, </a:t>
            </a:r>
            <a:r>
              <a:rPr lang="sk-SK" b="0" dirty="0" err="1"/>
              <a:t>it</a:t>
            </a:r>
            <a:r>
              <a:rPr lang="sk-SK" b="0" dirty="0"/>
              <a:t>  </a:t>
            </a:r>
            <a:r>
              <a:rPr lang="sk-SK" b="0" dirty="0" err="1"/>
              <a:t>was</a:t>
            </a:r>
            <a:r>
              <a:rPr lang="sk-SK" b="0" dirty="0"/>
              <a:t>  </a:t>
            </a:r>
            <a:r>
              <a:rPr lang="sk-SK" b="0" dirty="0" err="1"/>
              <a:t>much</a:t>
            </a:r>
            <a:r>
              <a:rPr lang="sk-SK" b="0" dirty="0"/>
              <a:t> </a:t>
            </a:r>
            <a:r>
              <a:rPr lang="sk-SK" b="0" dirty="0" err="1"/>
              <a:t>less</a:t>
            </a:r>
            <a:r>
              <a:rPr lang="sk-SK" b="0" dirty="0"/>
              <a:t> </a:t>
            </a:r>
            <a:r>
              <a:rPr lang="sk-SK" b="0" dirty="0" err="1"/>
              <a:t>than</a:t>
            </a:r>
            <a:r>
              <a:rPr lang="sk-SK" b="0" dirty="0"/>
              <a:t> </a:t>
            </a:r>
            <a:r>
              <a:rPr lang="sk-SK" b="0" dirty="0" err="1"/>
              <a:t>needed</a:t>
            </a:r>
            <a:r>
              <a:rPr lang="sk-SK" b="0" dirty="0"/>
              <a:t> and </a:t>
            </a:r>
            <a:r>
              <a:rPr lang="sk-SK" b="0" dirty="0" err="1"/>
              <a:t>often</a:t>
            </a:r>
            <a:r>
              <a:rPr lang="sk-SK" b="0" dirty="0"/>
              <a:t> </a:t>
            </a:r>
            <a:r>
              <a:rPr lang="sk-SK" b="0" dirty="0" err="1"/>
              <a:t>believing</a:t>
            </a:r>
            <a:r>
              <a:rPr lang="sk-SK" b="0" dirty="0"/>
              <a:t> </a:t>
            </a:r>
            <a:r>
              <a:rPr lang="sk-SK" b="0" dirty="0" err="1"/>
              <a:t>that</a:t>
            </a:r>
            <a:r>
              <a:rPr lang="sk-SK" b="0" dirty="0"/>
              <a:t> </a:t>
            </a:r>
            <a:r>
              <a:rPr lang="sk-SK" b="0" dirty="0" err="1"/>
              <a:t>she</a:t>
            </a:r>
            <a:r>
              <a:rPr lang="sk-SK" b="0" dirty="0"/>
              <a:t> </a:t>
            </a:r>
            <a:r>
              <a:rPr lang="sk-SK" b="0" dirty="0" err="1"/>
              <a:t>did</a:t>
            </a:r>
            <a:r>
              <a:rPr lang="sk-SK" b="0" dirty="0"/>
              <a:t> </a:t>
            </a:r>
            <a:r>
              <a:rPr lang="sk-SK" b="0" dirty="0" err="1"/>
              <a:t>well</a:t>
            </a:r>
            <a:r>
              <a:rPr lang="sk-SK" b="0" dirty="0"/>
              <a:t> on a </a:t>
            </a:r>
            <a:r>
              <a:rPr lang="sk-SK" b="0" dirty="0" err="1"/>
              <a:t>task</a:t>
            </a:r>
            <a:r>
              <a:rPr lang="sk-SK" b="0" dirty="0"/>
              <a:t> </a:t>
            </a:r>
            <a:r>
              <a:rPr lang="sk-SK" b="0" dirty="0" err="1"/>
              <a:t>when</a:t>
            </a:r>
            <a:r>
              <a:rPr lang="sk-SK" b="0" dirty="0"/>
              <a:t> </a:t>
            </a:r>
            <a:r>
              <a:rPr lang="sk-SK" b="0" dirty="0" err="1"/>
              <a:t>she</a:t>
            </a:r>
            <a:r>
              <a:rPr lang="sk-SK" b="0" dirty="0"/>
              <a:t> </a:t>
            </a:r>
            <a:r>
              <a:rPr lang="sk-SK" b="0" dirty="0" err="1"/>
              <a:t>did</a:t>
            </a:r>
            <a:r>
              <a:rPr lang="sk-SK" b="0" dirty="0"/>
              <a:t> </a:t>
            </a:r>
            <a:r>
              <a:rPr lang="sk-SK" b="0" dirty="0" err="1"/>
              <a:t>very</a:t>
            </a:r>
            <a:r>
              <a:rPr lang="sk-SK" b="0" dirty="0"/>
              <a:t> </a:t>
            </a:r>
            <a:r>
              <a:rPr lang="sk-SK" b="0" dirty="0" err="1"/>
              <a:t>poorly</a:t>
            </a:r>
            <a:r>
              <a:rPr lang="sk-SK" b="0" dirty="0"/>
              <a:t>. </a:t>
            </a:r>
            <a:r>
              <a:rPr lang="sk-SK" b="0" dirty="0" err="1"/>
              <a:t>Also</a:t>
            </a:r>
            <a:r>
              <a:rPr lang="sk-SK" b="0" dirty="0"/>
              <a:t> </a:t>
            </a:r>
            <a:r>
              <a:rPr lang="sk-SK" b="0" dirty="0" err="1"/>
              <a:t>her</a:t>
            </a:r>
            <a:r>
              <a:rPr lang="sk-SK" b="0" dirty="0"/>
              <a:t> </a:t>
            </a:r>
            <a:r>
              <a:rPr lang="sk-SK" b="0" dirty="0" err="1"/>
              <a:t>sense</a:t>
            </a:r>
            <a:r>
              <a:rPr lang="sk-SK" b="0" dirty="0"/>
              <a:t> of </a:t>
            </a:r>
            <a:r>
              <a:rPr lang="sk-SK" b="0" dirty="0" err="1"/>
              <a:t>time</a:t>
            </a:r>
            <a:r>
              <a:rPr lang="sk-SK" b="0" dirty="0"/>
              <a:t> </a:t>
            </a:r>
            <a:r>
              <a:rPr lang="sk-SK" b="0" dirty="0" err="1"/>
              <a:t>is</a:t>
            </a:r>
            <a:r>
              <a:rPr lang="sk-SK" b="0" dirty="0"/>
              <a:t> poor </a:t>
            </a:r>
            <a:r>
              <a:rPr lang="sk-SK" b="0" dirty="0" err="1"/>
              <a:t>when</a:t>
            </a:r>
            <a:r>
              <a:rPr lang="sk-SK" b="0" dirty="0"/>
              <a:t> </a:t>
            </a:r>
            <a:r>
              <a:rPr lang="sk-SK" b="0" dirty="0" err="1"/>
              <a:t>working</a:t>
            </a:r>
            <a:r>
              <a:rPr lang="sk-SK" b="0" dirty="0"/>
              <a:t> on </a:t>
            </a:r>
            <a:r>
              <a:rPr lang="sk-SK" b="0" dirty="0" err="1"/>
              <a:t>academic</a:t>
            </a:r>
            <a:r>
              <a:rPr lang="sk-SK" b="0" dirty="0"/>
              <a:t> </a:t>
            </a:r>
            <a:r>
              <a:rPr lang="sk-SK" b="0" dirty="0" err="1"/>
              <a:t>tasks</a:t>
            </a:r>
            <a:r>
              <a:rPr lang="sk-SK" b="0" dirty="0"/>
              <a:t>. </a:t>
            </a:r>
          </a:p>
        </p:txBody>
      </p:sp>
    </p:spTree>
    <p:extLst>
      <p:ext uri="{BB962C8B-B14F-4D97-AF65-F5344CB8AC3E}">
        <p14:creationId xmlns:p14="http://schemas.microsoft.com/office/powerpoint/2010/main" val="7419443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4906</Words>
  <Application>Microsoft Office PowerPoint</Application>
  <PresentationFormat>Widescreen</PresentationFormat>
  <Paragraphs>324</Paragraphs>
  <Slides>42</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Arial</vt:lpstr>
      <vt:lpstr>Arial </vt:lpstr>
      <vt:lpstr>Arial Black</vt:lpstr>
      <vt:lpstr>Calibri</vt:lpstr>
      <vt:lpstr>Symbol</vt:lpstr>
      <vt:lpstr>Times New Roman</vt:lpstr>
      <vt:lpstr>Wingdings</vt:lpstr>
      <vt:lpstr>Základné</vt:lpstr>
      <vt:lpstr>What do i know about max ? </vt:lpstr>
      <vt:lpstr>1. Stages of building a strategy for working with a student with specific learning disabilities (SLD)</vt:lpstr>
      <vt:lpstr>Causes of specific learning disabilities</vt:lpstr>
      <vt:lpstr>Symptoms of specific learning disabilities</vt:lpstr>
      <vt:lpstr>Symptoms of specific learning disabilities</vt:lpstr>
      <vt:lpstr>Consequences</vt:lpstr>
      <vt:lpstr>INTERVENTIONS</vt:lpstr>
      <vt:lpstr>INTERVENTIONS</vt:lpstr>
      <vt:lpstr>What do i know about Olivia? </vt:lpstr>
      <vt:lpstr>2. Stages of building a strategy for working with a student with executive function disorder (EFD)</vt:lpstr>
      <vt:lpstr>Introduction </vt:lpstr>
      <vt:lpstr>Causes of Executive function disorder</vt:lpstr>
      <vt:lpstr>Symptoms of EFD</vt:lpstr>
      <vt:lpstr>Consequences of EFD</vt:lpstr>
      <vt:lpstr>interventions</vt:lpstr>
      <vt:lpstr>interventions</vt:lpstr>
      <vt:lpstr>WHAT DO I KNOW ABOUT ANDY? </vt:lpstr>
      <vt:lpstr>WHAT DO I KNOW ABOUT ANDY? </vt:lpstr>
      <vt:lpstr>3. Stages of building a strategy for working with a student with attention deficit hyperactivity disorder (ADHD)</vt:lpstr>
      <vt:lpstr>Introduction </vt:lpstr>
      <vt:lpstr>Symptoms of ADHD/ADD</vt:lpstr>
      <vt:lpstr>PowerPoint Presentation</vt:lpstr>
      <vt:lpstr>PowerPoint Presentation</vt:lpstr>
      <vt:lpstr>PowerPoint Presentation</vt:lpstr>
      <vt:lpstr>PowerPoint Presentation</vt:lpstr>
      <vt:lpstr>PowerPoint Presentation</vt:lpstr>
      <vt:lpstr>What do we know about alice? </vt:lpstr>
      <vt:lpstr>4. Stages of building a strategy for working with a student with internalizing problems</vt:lpstr>
      <vt:lpstr>INTRODUCTION</vt:lpstr>
      <vt:lpstr>CAUSES OF INTERNALIZING PROBLEMS </vt:lpstr>
      <vt:lpstr>SYMPTOMS OF INTERNALIZING PROBLEMS </vt:lpstr>
      <vt:lpstr>CONSEQUENCES OF INTERNALIZING PROBLEMS</vt:lpstr>
      <vt:lpstr>Interventions</vt:lpstr>
      <vt:lpstr>Interventions</vt:lpstr>
      <vt:lpstr>What do i know about ZACH? </vt:lpstr>
      <vt:lpstr>5. Stages of building a strategy for working with a student with obsedant-compulsive disorder (OCD)</vt:lpstr>
      <vt:lpstr>Introduction</vt:lpstr>
      <vt:lpstr>Causes of ocd </vt:lpstr>
      <vt:lpstr>Symptoms of ocd</vt:lpstr>
      <vt:lpstr>Consequences of ocd</vt:lpstr>
      <vt:lpstr>Interventions </vt:lpstr>
      <vt:lpstr>Interventions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Kyžňanská Laura</dc:creator>
  <cp:lastModifiedBy>Κόβας Κωνσταντίνος</cp:lastModifiedBy>
  <cp:revision>11</cp:revision>
  <dcterms:created xsi:type="dcterms:W3CDTF">2021-01-26T16:49:09Z</dcterms:created>
  <dcterms:modified xsi:type="dcterms:W3CDTF">2021-03-01T18:13:04Z</dcterms:modified>
</cp:coreProperties>
</file>