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Lst>
  <p:sldSz cy="6858000" cx="9144000"/>
  <p:notesSz cx="7315200" cy="9601200"/>
  <p:embeddedFontLst>
    <p:embeddedFont>
      <p:font typeface="Helvetica Neue"/>
      <p:regular r:id="rId133"/>
      <p:bold r:id="rId134"/>
      <p:italic r:id="rId135"/>
      <p:boldItalic r:id="rId136"/>
    </p:embeddedFont>
    <p:embeddedFont>
      <p:font typeface="Arial Black"/>
      <p:regular r:id="rId1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38" roundtripDataSignature="AMtx7mi8EyfYJ16s+rzl17hJ67Zmkl7x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979F44-E91E-4C29-B9D7-07DF40FB00C5}">
  <a:tblStyle styleId="{56979F44-E91E-4C29-B9D7-07DF40FB00C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6E7"/>
          </a:solidFill>
        </a:fill>
      </a:tcStyle>
    </a:wholeTbl>
    <a:band1H>
      <a:tcTxStyle b="off" i="off"/>
      <a:tcStyle>
        <a:fill>
          <a:solidFill>
            <a:srgbClr val="DDECCC"/>
          </a:solidFill>
        </a:fill>
      </a:tcStyle>
    </a:band1H>
    <a:band2H>
      <a:tcTxStyle b="off" i="off"/>
    </a:band2H>
    <a:band1V>
      <a:tcTxStyle b="off" i="off"/>
      <a:tcStyle>
        <a:fill>
          <a:solidFill>
            <a:srgbClr val="DDECCC"/>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8" Type="http://customschemas.google.com/relationships/presentationmetadata" Target="metadata"/><Relationship Id="rId137" Type="http://schemas.openxmlformats.org/officeDocument/2006/relationships/font" Target="fonts/ArialBlack-regular.fntdata"/><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font" Target="fonts/HelveticaNeue-boldItalic.fntdata"/><Relationship Id="rId135" Type="http://schemas.openxmlformats.org/officeDocument/2006/relationships/font" Target="fonts/HelveticaNeue-italic.fntdata"/><Relationship Id="rId134" Type="http://schemas.openxmlformats.org/officeDocument/2006/relationships/font" Target="fonts/HelveticaNeue-bold.fntdata"/><Relationship Id="rId133" Type="http://schemas.openxmlformats.org/officeDocument/2006/relationships/font" Target="fonts/HelveticaNeue-regular.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3169920" cy="4800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1"/>
            <a:ext cx="3169920" cy="48006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00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1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1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1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1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1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1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11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1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1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1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11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1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11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1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1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1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2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1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12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p1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12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1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2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1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12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1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2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1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p1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5" name="Google Shape;875;p1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1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1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1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12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12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13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13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13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13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3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3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13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1" name="Google Shape;961;p13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13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13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13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13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13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13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13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13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13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13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p2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2: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2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2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2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4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4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4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4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4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4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4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4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8" name="Google Shape;308;p47: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4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4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5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5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5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5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5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5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5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5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5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5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5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5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6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6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6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6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6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6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6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6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6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6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6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6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6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6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6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7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7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7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7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7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7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3: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7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7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74: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492" name="Google Shape;492;p74: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7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7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7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7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7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7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7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7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8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8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8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8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8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8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8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8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8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8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8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8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8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8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8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8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8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8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8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9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9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9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9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9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9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9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9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9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9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96: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9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9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9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9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9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9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9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10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10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0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0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02: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10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03: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10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04: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10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05: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10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10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p106:notes"/>
          <p:cNvSpPr txBox="1"/>
          <p:nvPr>
            <p:ph idx="1" type="body"/>
          </p:nvPr>
        </p:nvSpPr>
        <p:spPr>
          <a:xfrm>
            <a:off x="731521" y="4560570"/>
            <a:ext cx="5852160" cy="432054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733" name="Google Shape;733;p106:notes"/>
          <p:cNvSpPr txBox="1"/>
          <p:nvPr>
            <p:ph idx="12" type="sldNum"/>
          </p:nvPr>
        </p:nvSpPr>
        <p:spPr>
          <a:xfrm>
            <a:off x="4143587" y="9119474"/>
            <a:ext cx="3169920" cy="48006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07: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10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08: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10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09: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10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10: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1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11:notes"/>
          <p:cNvSpPr txBox="1"/>
          <p:nvPr>
            <p:ph idx="1" type="body"/>
          </p:nvPr>
        </p:nvSpPr>
        <p:spPr>
          <a:xfrm>
            <a:off x="731521" y="4560570"/>
            <a:ext cx="5852160" cy="432054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1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showMasterSp="0" type="title">
  <p:cSld name="TITLE">
    <p:spTree>
      <p:nvGrpSpPr>
        <p:cNvPr id="18" name="Shape 18"/>
        <p:cNvGrpSpPr/>
        <p:nvPr/>
      </p:nvGrpSpPr>
      <p:grpSpPr>
        <a:xfrm>
          <a:off x="0" y="0"/>
          <a:ext cx="0" cy="0"/>
          <a:chOff x="0" y="0"/>
          <a:chExt cx="0" cy="0"/>
        </a:xfrm>
      </p:grpSpPr>
      <p:sp>
        <p:nvSpPr>
          <p:cNvPr id="19" name="Google Shape;19;p30"/>
          <p:cNvSpPr txBox="1"/>
          <p:nvPr>
            <p:ph type="ctrTitle"/>
          </p:nvPr>
        </p:nvSpPr>
        <p:spPr>
          <a:xfrm>
            <a:off x="457200" y="1626915"/>
            <a:ext cx="7772400" cy="31736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6000"/>
              <a:buFont typeface="Arial Black"/>
              <a:buNone/>
              <a:defRPr sz="60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0"/>
          <p:cNvSpPr txBox="1"/>
          <p:nvPr>
            <p:ph idx="1" type="subTitle"/>
          </p:nvPr>
        </p:nvSpPr>
        <p:spPr>
          <a:xfrm>
            <a:off x="457200" y="48006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lnSpc>
                <a:spcPct val="100000"/>
              </a:lnSpc>
              <a:spcBef>
                <a:spcPts val="600"/>
              </a:spcBef>
              <a:spcAft>
                <a:spcPts val="0"/>
              </a:spcAft>
              <a:buSzPts val="2000"/>
              <a:buNone/>
              <a:defRPr>
                <a:solidFill>
                  <a:srgbClr val="888888"/>
                </a:solidFill>
              </a:defRPr>
            </a:lvl2pPr>
            <a:lvl3pPr lvl="2" algn="ctr">
              <a:lnSpc>
                <a:spcPct val="100000"/>
              </a:lnSpc>
              <a:spcBef>
                <a:spcPts val="360"/>
              </a:spcBef>
              <a:spcAft>
                <a:spcPts val="0"/>
              </a:spcAft>
              <a:buSzPts val="1800"/>
              <a:buNone/>
              <a:defRPr>
                <a:solidFill>
                  <a:srgbClr val="888888"/>
                </a:solidFill>
              </a:defRPr>
            </a:lvl3pPr>
            <a:lvl4pPr lvl="3" algn="ctr">
              <a:lnSpc>
                <a:spcPct val="100000"/>
              </a:lnSpc>
              <a:spcBef>
                <a:spcPts val="360"/>
              </a:spcBef>
              <a:spcAft>
                <a:spcPts val="0"/>
              </a:spcAft>
              <a:buSzPts val="1800"/>
              <a:buNone/>
              <a:defRPr>
                <a:solidFill>
                  <a:srgbClr val="888888"/>
                </a:solidFill>
              </a:defRPr>
            </a:lvl4pPr>
            <a:lvl5pPr lvl="4" algn="ctr">
              <a:lnSpc>
                <a:spcPct val="100000"/>
              </a:lnSpc>
              <a:spcBef>
                <a:spcPts val="360"/>
              </a:spcBef>
              <a:spcAft>
                <a:spcPts val="0"/>
              </a:spcAft>
              <a:buSzPts val="18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p:txBody>
      </p:sp>
      <p:sp>
        <p:nvSpPr>
          <p:cNvPr id="21" name="Google Shape;21;p3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p:nvPr/>
        </p:nvSpPr>
        <p:spPr>
          <a:xfrm>
            <a:off x="9001124" y="4846320"/>
            <a:ext cx="142876" cy="201168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30"/>
          <p:cNvSpPr/>
          <p:nvPr/>
        </p:nvSpPr>
        <p:spPr>
          <a:xfrm>
            <a:off x="9001124" y="0"/>
            <a:ext cx="142876" cy="48463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 name="Google Shape;25;p3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logo 2" id="26" name="Google Shape;26;p30"/>
          <p:cNvPicPr preferRelativeResize="0"/>
          <p:nvPr/>
        </p:nvPicPr>
        <p:blipFill rotWithShape="1">
          <a:blip r:embed="rId2">
            <a:alphaModFix/>
          </a:blip>
          <a:srcRect b="0" l="0" r="0" t="0"/>
          <a:stretch/>
        </p:blipFill>
        <p:spPr>
          <a:xfrm>
            <a:off x="6627132" y="223836"/>
            <a:ext cx="2103331" cy="8288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80" name="Shape 80"/>
        <p:cNvGrpSpPr/>
        <p:nvPr/>
      </p:nvGrpSpPr>
      <p:grpSpPr>
        <a:xfrm>
          <a:off x="0" y="0"/>
          <a:ext cx="0" cy="0"/>
          <a:chOff x="0" y="0"/>
          <a:chExt cx="0" cy="0"/>
        </a:xfrm>
      </p:grpSpPr>
      <p:sp>
        <p:nvSpPr>
          <p:cNvPr id="81" name="Google Shape;81;p3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 type="body"/>
          </p:nvPr>
        </p:nvSpPr>
        <p:spPr>
          <a:xfrm rot="5400000">
            <a:off x="2080418" y="129382"/>
            <a:ext cx="4373563" cy="7620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3" name="Google Shape;83;p3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86" name="Shape 86"/>
        <p:cNvGrpSpPr/>
        <p:nvPr/>
      </p:nvGrpSpPr>
      <p:grpSpPr>
        <a:xfrm>
          <a:off x="0" y="0"/>
          <a:ext cx="0" cy="0"/>
          <a:chOff x="0" y="0"/>
          <a:chExt cx="0" cy="0"/>
        </a:xfrm>
      </p:grpSpPr>
      <p:sp>
        <p:nvSpPr>
          <p:cNvPr id="87" name="Google Shape;87;p40"/>
          <p:cNvSpPr txBox="1"/>
          <p:nvPr>
            <p:ph type="title"/>
          </p:nvPr>
        </p:nvSpPr>
        <p:spPr>
          <a:xfrm rot="5400000">
            <a:off x="5157391" y="2596753"/>
            <a:ext cx="5001419"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9" name="Google Shape;89;p40"/>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0"/>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40"/>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7" name="Shape 27"/>
        <p:cNvGrpSpPr/>
        <p:nvPr/>
      </p:nvGrpSpPr>
      <p:grpSpPr>
        <a:xfrm>
          <a:off x="0" y="0"/>
          <a:ext cx="0" cy="0"/>
          <a:chOff x="0" y="0"/>
          <a:chExt cx="0" cy="0"/>
        </a:xfrm>
      </p:grpSpPr>
      <p:sp>
        <p:nvSpPr>
          <p:cNvPr id="28" name="Google Shape;28;p3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0" name="Google Shape;30;p3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33" name="Shape 33"/>
        <p:cNvGrpSpPr/>
        <p:nvPr/>
      </p:nvGrpSpPr>
      <p:grpSpPr>
        <a:xfrm>
          <a:off x="0" y="0"/>
          <a:ext cx="0" cy="0"/>
          <a:chOff x="0" y="0"/>
          <a:chExt cx="0" cy="0"/>
        </a:xfrm>
      </p:grpSpPr>
      <p:sp>
        <p:nvSpPr>
          <p:cNvPr id="34" name="Google Shape;34;p32"/>
          <p:cNvSpPr txBox="1"/>
          <p:nvPr>
            <p:ph type="title"/>
          </p:nvPr>
        </p:nvSpPr>
        <p:spPr>
          <a:xfrm>
            <a:off x="457200" y="1447800"/>
            <a:ext cx="7772400" cy="43211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6"/>
              </a:buClr>
              <a:buSzPts val="7200"/>
              <a:buFont typeface="Arial Black"/>
              <a:buNone/>
              <a:defRPr b="0" sz="7200" cap="none">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 type="body"/>
          </p:nvPr>
        </p:nvSpPr>
        <p:spPr>
          <a:xfrm>
            <a:off x="457200" y="228601"/>
            <a:ext cx="7772400" cy="1066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dk2"/>
              </a:buClr>
              <a:buSzPts val="2000"/>
              <a:buNone/>
              <a:defRPr b="0" sz="2000" cap="none">
                <a:solidFill>
                  <a:schemeClr val="dk2"/>
                </a:solidFill>
                <a:latin typeface="Arial Black"/>
                <a:ea typeface="Arial Black"/>
                <a:cs typeface="Arial Black"/>
                <a:sym typeface="Arial Black"/>
              </a:defRPr>
            </a:lvl1pPr>
            <a:lvl2pPr indent="-228600" lvl="1" marL="914400" algn="l">
              <a:lnSpc>
                <a:spcPct val="100000"/>
              </a:lnSpc>
              <a:spcBef>
                <a:spcPts val="600"/>
              </a:spcBef>
              <a:spcAft>
                <a:spcPts val="0"/>
              </a:spcAft>
              <a:buSzPts val="1800"/>
              <a:buNone/>
              <a:defRPr sz="1800">
                <a:solidFill>
                  <a:srgbClr val="888888"/>
                </a:solidFill>
              </a:defRPr>
            </a:lvl2pPr>
            <a:lvl3pPr indent="-228600" lvl="2" marL="1371600" algn="l">
              <a:lnSpc>
                <a:spcPct val="100000"/>
              </a:lnSpc>
              <a:spcBef>
                <a:spcPts val="320"/>
              </a:spcBef>
              <a:spcAft>
                <a:spcPts val="0"/>
              </a:spcAft>
              <a:buSzPts val="1600"/>
              <a:buNone/>
              <a:defRPr sz="1600">
                <a:solidFill>
                  <a:srgbClr val="888888"/>
                </a:solidFill>
              </a:defRPr>
            </a:lvl3pPr>
            <a:lvl4pPr indent="-228600" lvl="3" marL="1828800" algn="l">
              <a:lnSpc>
                <a:spcPct val="100000"/>
              </a:lnSpc>
              <a:spcBef>
                <a:spcPts val="280"/>
              </a:spcBef>
              <a:spcAft>
                <a:spcPts val="0"/>
              </a:spcAft>
              <a:buSzPts val="1400"/>
              <a:buNone/>
              <a:defRPr sz="1400">
                <a:solidFill>
                  <a:srgbClr val="888888"/>
                </a:solidFill>
              </a:defRPr>
            </a:lvl4pPr>
            <a:lvl5pPr indent="-228600" lvl="4" marL="2286000" algn="l">
              <a:lnSpc>
                <a:spcPct val="100000"/>
              </a:lnSpc>
              <a:spcBef>
                <a:spcPts val="280"/>
              </a:spcBef>
              <a:spcAft>
                <a:spcPts val="0"/>
              </a:spcAft>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36" name="Google Shape;36;p3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2"/>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3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9" name="Shape 39"/>
        <p:cNvGrpSpPr/>
        <p:nvPr/>
      </p:nvGrpSpPr>
      <p:grpSpPr>
        <a:xfrm>
          <a:off x="0" y="0"/>
          <a:ext cx="0" cy="0"/>
          <a:chOff x="0" y="0"/>
          <a:chExt cx="0" cy="0"/>
        </a:xfrm>
      </p:grpSpPr>
      <p:sp>
        <p:nvSpPr>
          <p:cNvPr id="40" name="Google Shape;40;p3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 type="body"/>
          </p:nvPr>
        </p:nvSpPr>
        <p:spPr>
          <a:xfrm>
            <a:off x="163068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2" name="Google Shape;42;p33"/>
          <p:cNvSpPr txBox="1"/>
          <p:nvPr>
            <p:ph idx="2" type="body"/>
          </p:nvPr>
        </p:nvSpPr>
        <p:spPr>
          <a:xfrm>
            <a:off x="5090160" y="1574800"/>
            <a:ext cx="329184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60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3" name="Google Shape;43;p3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6" name="Shape 46"/>
        <p:cNvGrpSpPr/>
        <p:nvPr/>
      </p:nvGrpSpPr>
      <p:grpSpPr>
        <a:xfrm>
          <a:off x="0" y="0"/>
          <a:ext cx="0" cy="0"/>
          <a:chOff x="0" y="0"/>
          <a:chExt cx="0" cy="0"/>
        </a:xfrm>
      </p:grpSpPr>
      <p:sp>
        <p:nvSpPr>
          <p:cNvPr id="47" name="Google Shape;47;p3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4"/>
          <p:cNvSpPr txBox="1"/>
          <p:nvPr>
            <p:ph idx="1" type="body"/>
          </p:nvPr>
        </p:nvSpPr>
        <p:spPr>
          <a:xfrm>
            <a:off x="1627632"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49" name="Google Shape;49;p34"/>
          <p:cNvSpPr txBox="1"/>
          <p:nvPr>
            <p:ph idx="2" type="body"/>
          </p:nvPr>
        </p:nvSpPr>
        <p:spPr>
          <a:xfrm>
            <a:off x="1627632"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0" name="Google Shape;50;p34"/>
          <p:cNvSpPr txBox="1"/>
          <p:nvPr>
            <p:ph idx="3" type="body"/>
          </p:nvPr>
        </p:nvSpPr>
        <p:spPr>
          <a:xfrm>
            <a:off x="5093208" y="1572768"/>
            <a:ext cx="3291840"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1800"/>
              <a:buNone/>
              <a:defRPr b="0" sz="1800" cap="none">
                <a:solidFill>
                  <a:schemeClr val="dk1"/>
                </a:solidFill>
                <a:latin typeface="Arial Black"/>
                <a:ea typeface="Arial Black"/>
                <a:cs typeface="Arial Black"/>
                <a:sym typeface="Arial Black"/>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1" name="Google Shape;51;p34"/>
          <p:cNvSpPr txBox="1"/>
          <p:nvPr>
            <p:ph idx="4" type="body"/>
          </p:nvPr>
        </p:nvSpPr>
        <p:spPr>
          <a:xfrm>
            <a:off x="5093208" y="2259366"/>
            <a:ext cx="3291840" cy="384048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6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2" name="Google Shape;52;p3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55" name="Shape 55"/>
        <p:cNvGrpSpPr/>
        <p:nvPr/>
      </p:nvGrpSpPr>
      <p:grpSpPr>
        <a:xfrm>
          <a:off x="0" y="0"/>
          <a:ext cx="0" cy="0"/>
          <a:chOff x="0" y="0"/>
          <a:chExt cx="0" cy="0"/>
        </a:xfrm>
      </p:grpSpPr>
      <p:sp>
        <p:nvSpPr>
          <p:cNvPr id="56" name="Google Shape;56;p3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6"/>
              </a:buClr>
              <a:buSzPts val="3600"/>
              <a:buFont typeface="Arial Black"/>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60" name="Shape 60"/>
        <p:cNvGrpSpPr/>
        <p:nvPr/>
      </p:nvGrpSpPr>
      <p:grpSpPr>
        <a:xfrm>
          <a:off x="0" y="0"/>
          <a:ext cx="0" cy="0"/>
          <a:chOff x="0" y="0"/>
          <a:chExt cx="0" cy="0"/>
        </a:xfrm>
      </p:grpSpPr>
      <p:sp>
        <p:nvSpPr>
          <p:cNvPr id="61" name="Google Shape;61;p36"/>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6"/>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64" name="Shape 64"/>
        <p:cNvGrpSpPr/>
        <p:nvPr/>
      </p:nvGrpSpPr>
      <p:grpSpPr>
        <a:xfrm>
          <a:off x="0" y="0"/>
          <a:ext cx="0" cy="0"/>
          <a:chOff x="0" y="0"/>
          <a:chExt cx="0" cy="0"/>
        </a:xfrm>
      </p:grpSpPr>
      <p:sp>
        <p:nvSpPr>
          <p:cNvPr id="65" name="Google Shape;65;p37"/>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40"/>
              </a:spcBef>
              <a:spcAft>
                <a:spcPts val="0"/>
              </a:spcAft>
              <a:buClr>
                <a:schemeClr val="dk1"/>
              </a:buClr>
              <a:buSzPts val="3200"/>
              <a:buNone/>
              <a:defRPr sz="3200"/>
            </a:lvl1pPr>
            <a:lvl2pPr indent="-406400" lvl="1" marL="914400" algn="l">
              <a:lnSpc>
                <a:spcPct val="100000"/>
              </a:lnSpc>
              <a:spcBef>
                <a:spcPts val="60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37"/>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37"/>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7"/>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3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6"/>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showMasterSp="0" type="picTx">
  <p:cSld name="PICTURE_WITH_CAPTION_TEXT">
    <p:spTree>
      <p:nvGrpSpPr>
        <p:cNvPr id="71" name="Shape 71"/>
        <p:cNvGrpSpPr/>
        <p:nvPr/>
      </p:nvGrpSpPr>
      <p:grpSpPr>
        <a:xfrm>
          <a:off x="0" y="0"/>
          <a:ext cx="0" cy="0"/>
          <a:chOff x="0" y="0"/>
          <a:chExt cx="0" cy="0"/>
        </a:xfrm>
      </p:grpSpPr>
      <p:sp>
        <p:nvSpPr>
          <p:cNvPr id="72" name="Google Shape;72;p38"/>
          <p:cNvSpPr/>
          <p:nvPr/>
        </p:nvSpPr>
        <p:spPr>
          <a:xfrm>
            <a:off x="9001124" y="4846320"/>
            <a:ext cx="142876" cy="201168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38"/>
          <p:cNvSpPr/>
          <p:nvPr>
            <p:ph idx="2" type="pic"/>
          </p:nvPr>
        </p:nvSpPr>
        <p:spPr>
          <a:xfrm>
            <a:off x="-1" y="0"/>
            <a:ext cx="9000877" cy="4846320"/>
          </a:xfrm>
          <a:prstGeom prst="rect">
            <a:avLst/>
          </a:prstGeom>
          <a:solidFill>
            <a:srgbClr val="BFBFBF"/>
          </a:solid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2"/>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38"/>
          <p:cNvSpPr txBox="1"/>
          <p:nvPr>
            <p:ph idx="1" type="body"/>
          </p:nvPr>
        </p:nvSpPr>
        <p:spPr>
          <a:xfrm>
            <a:off x="457200" y="5715000"/>
            <a:ext cx="81534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38"/>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400"/>
              <a:buFont typeface="Arial"/>
              <a:buNone/>
              <a:defRPr b="1" i="0" sz="2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38"/>
          <p:cNvSpPr txBox="1"/>
          <p:nvPr>
            <p:ph type="title"/>
          </p:nvPr>
        </p:nvSpPr>
        <p:spPr>
          <a:xfrm>
            <a:off x="457200" y="4953000"/>
            <a:ext cx="8153400" cy="762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2400"/>
              <a:buFont typeface="Arial Black"/>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p:nvPr/>
        </p:nvSpPr>
        <p:spPr>
          <a:xfrm>
            <a:off x="9001124" y="0"/>
            <a:ext cx="142876" cy="484632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6"/>
              </a:buClr>
              <a:buSzPts val="3600"/>
              <a:buFont typeface="Arial Black"/>
              <a:buNone/>
              <a:defRPr b="0" i="0" sz="36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29"/>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9"/>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9"/>
          <p:cNvSpPr txBox="1"/>
          <p:nvPr>
            <p:ph idx="12" type="sldNum"/>
          </p:nvPr>
        </p:nvSpPr>
        <p:spPr>
          <a:xfrm rot="-5400000">
            <a:off x="8227377" y="5885497"/>
            <a:ext cx="1315721"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1" i="0" sz="24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29"/>
          <p:cNvSpPr/>
          <p:nvPr/>
        </p:nvSpPr>
        <p:spPr>
          <a:xfrm>
            <a:off x="9001124" y="0"/>
            <a:ext cx="142876" cy="1371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29"/>
          <p:cNvSpPr/>
          <p:nvPr/>
        </p:nvSpPr>
        <p:spPr>
          <a:xfrm>
            <a:off x="9001124" y="1371600"/>
            <a:ext cx="142876" cy="5486400"/>
          </a:xfrm>
          <a:prstGeom prst="rect">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logo 2" id="17" name="Google Shape;17;p29"/>
          <p:cNvPicPr preferRelativeResize="0"/>
          <p:nvPr/>
        </p:nvPicPr>
        <p:blipFill rotWithShape="1">
          <a:blip r:embed="rId1">
            <a:alphaModFix/>
          </a:blip>
          <a:srcRect b="0" l="0" r="0" t="0"/>
          <a:stretch/>
        </p:blipFill>
        <p:spPr>
          <a:xfrm>
            <a:off x="6627132" y="223836"/>
            <a:ext cx="2103331" cy="8288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0.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hyperlink" Target="https://www.uopeople.edu/blog/definition-of-bullying/"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1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1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2.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en-US" sz="4000">
                <a:solidFill>
                  <a:srgbClr val="08A5EF"/>
                </a:solidFill>
                <a:latin typeface="Calibri"/>
                <a:ea typeface="Calibri"/>
                <a:cs typeface="Calibri"/>
                <a:sym typeface="Calibri"/>
              </a:rPr>
              <a:t>Group: Definition, Functions, Types of Groups. </a:t>
            </a:r>
            <a:endParaRPr/>
          </a:p>
        </p:txBody>
      </p:sp>
      <p:sp>
        <p:nvSpPr>
          <p:cNvPr id="98" name="Google Shape;98;p1"/>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en-US"/>
              <a:t> </a:t>
            </a:r>
            <a:endParaRPr/>
          </a:p>
        </p:txBody>
      </p:sp>
      <p:pic>
        <p:nvPicPr>
          <p:cNvPr id="99" name="Google Shape;99;p1"/>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100" name="Google Shape;100;p1"/>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101" name="Google Shape;101;p1"/>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F8E7B"/>
                </a:solidFill>
                <a:latin typeface="Arial"/>
                <a:ea typeface="Arial"/>
                <a:cs typeface="Arial"/>
                <a:sym typeface="Arial"/>
              </a:rPr>
              <a:t>Asociatia Centrul de Training European - CTE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I.6. CRITERIA FOR MAKING A GROUP</a:t>
            </a:r>
            <a:endParaRPr/>
          </a:p>
        </p:txBody>
      </p:sp>
      <p:sp>
        <p:nvSpPr>
          <p:cNvPr id="159" name="Google Shape;159;p12"/>
          <p:cNvSpPr txBox="1"/>
          <p:nvPr>
            <p:ph idx="1" type="body"/>
          </p:nvPr>
        </p:nvSpPr>
        <p:spPr>
          <a:xfrm>
            <a:off x="762000" y="1752600"/>
            <a:ext cx="7620000" cy="4750837"/>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000000"/>
              </a:buClr>
              <a:buSzPts val="1679"/>
              <a:buFont typeface="Noto Sans Symbols"/>
              <a:buChar char="⮚"/>
            </a:pPr>
            <a:r>
              <a:rPr lang="en-US" sz="1679" u="sng">
                <a:solidFill>
                  <a:srgbClr val="000000"/>
                </a:solidFill>
              </a:rPr>
              <a:t>Interaction among Group Members</a:t>
            </a:r>
            <a:r>
              <a:rPr lang="en-US" sz="1679">
                <a:solidFill>
                  <a:srgbClr val="000000"/>
                </a:solidFill>
              </a:rPr>
              <a:t>:</a:t>
            </a:r>
            <a:endParaRPr/>
          </a:p>
          <a:p>
            <a:pPr indent="0" lvl="0" marL="0" rtl="0" algn="l">
              <a:lnSpc>
                <a:spcPct val="80000"/>
              </a:lnSpc>
              <a:spcBef>
                <a:spcPts val="936"/>
              </a:spcBef>
              <a:spcAft>
                <a:spcPts val="0"/>
              </a:spcAft>
              <a:buClr>
                <a:srgbClr val="000000"/>
              </a:buClr>
              <a:buSzPts val="1679"/>
              <a:buNone/>
            </a:pPr>
            <a:r>
              <a:rPr lang="en-US" sz="1679">
                <a:solidFill>
                  <a:srgbClr val="000000"/>
                </a:solidFill>
              </a:rPr>
              <a:t>At the foundation and basic level groups must allow some forms of interaction among their members. It need not be physical face to face interaction, however verbal or written interaction may suffice.</a:t>
            </a:r>
            <a:endParaRPr/>
          </a:p>
          <a:p>
            <a:pPr indent="-342900" lvl="0" marL="342900" rtl="0" algn="l">
              <a:lnSpc>
                <a:spcPct val="80000"/>
              </a:lnSpc>
              <a:spcBef>
                <a:spcPts val="936"/>
              </a:spcBef>
              <a:spcAft>
                <a:spcPts val="0"/>
              </a:spcAft>
              <a:buClr>
                <a:srgbClr val="000000"/>
              </a:buClr>
              <a:buSzPts val="1679"/>
              <a:buFont typeface="Noto Sans Symbols"/>
              <a:buChar char="⮚"/>
            </a:pPr>
            <a:r>
              <a:rPr lang="en-US" sz="1679" u="sng">
                <a:solidFill>
                  <a:srgbClr val="000000"/>
                </a:solidFill>
              </a:rPr>
              <a:t>Perception of Group Membership</a:t>
            </a:r>
            <a:r>
              <a:rPr lang="en-US" sz="1679">
                <a:solidFill>
                  <a:srgbClr val="000000"/>
                </a:solidFill>
              </a:rPr>
              <a:t>:</a:t>
            </a:r>
            <a:endParaRPr/>
          </a:p>
          <a:p>
            <a:pPr indent="0" lvl="0" marL="0" rtl="0" algn="l">
              <a:lnSpc>
                <a:spcPct val="80000"/>
              </a:lnSpc>
              <a:spcBef>
                <a:spcPts val="936"/>
              </a:spcBef>
              <a:spcAft>
                <a:spcPts val="0"/>
              </a:spcAft>
              <a:buClr>
                <a:srgbClr val="000000"/>
              </a:buClr>
              <a:buSzPts val="1679"/>
              <a:buNone/>
            </a:pPr>
            <a:r>
              <a:rPr lang="en-US" sz="1679">
                <a:solidFill>
                  <a:srgbClr val="000000"/>
                </a:solidFill>
              </a:rPr>
              <a:t>Individuals must consider themselves as members of a group.</a:t>
            </a:r>
            <a:endParaRPr/>
          </a:p>
          <a:p>
            <a:pPr indent="-342900" lvl="0" marL="342900" rtl="0" algn="l">
              <a:lnSpc>
                <a:spcPct val="80000"/>
              </a:lnSpc>
              <a:spcBef>
                <a:spcPts val="936"/>
              </a:spcBef>
              <a:spcAft>
                <a:spcPts val="0"/>
              </a:spcAft>
              <a:buClr>
                <a:srgbClr val="000000"/>
              </a:buClr>
              <a:buSzPts val="1679"/>
              <a:buFont typeface="Noto Sans Symbols"/>
              <a:buChar char="⮚"/>
            </a:pPr>
            <a:r>
              <a:rPr lang="en-US" sz="1679" u="sng">
                <a:solidFill>
                  <a:srgbClr val="000000"/>
                </a:solidFill>
              </a:rPr>
              <a:t>Shared Goals and Norms</a:t>
            </a:r>
            <a:r>
              <a:rPr lang="en-US" sz="1679">
                <a:solidFill>
                  <a:srgbClr val="000000"/>
                </a:solidFill>
              </a:rPr>
              <a:t>:</a:t>
            </a:r>
            <a:endParaRPr/>
          </a:p>
          <a:p>
            <a:pPr indent="0" lvl="0" marL="0" rtl="0" algn="l">
              <a:lnSpc>
                <a:spcPct val="80000"/>
              </a:lnSpc>
              <a:spcBef>
                <a:spcPts val="936"/>
              </a:spcBef>
              <a:spcAft>
                <a:spcPts val="0"/>
              </a:spcAft>
              <a:buClr>
                <a:srgbClr val="000000"/>
              </a:buClr>
              <a:buSzPts val="1679"/>
              <a:buNone/>
            </a:pPr>
            <a:r>
              <a:rPr lang="en-US" sz="1679">
                <a:solidFill>
                  <a:srgbClr val="000000"/>
                </a:solidFill>
              </a:rPr>
              <a:t>People become a member to a group to achieve some goals such as to avoid loneliness, to promote freedom of speech or to promote a particular cause. The existence of shared norms is a very important characteristic of a formal group.</a:t>
            </a:r>
            <a:endParaRPr/>
          </a:p>
          <a:p>
            <a:pPr indent="-342900" lvl="0" marL="342900" rtl="0" algn="l">
              <a:lnSpc>
                <a:spcPct val="80000"/>
              </a:lnSpc>
              <a:spcBef>
                <a:spcPts val="936"/>
              </a:spcBef>
              <a:spcAft>
                <a:spcPts val="0"/>
              </a:spcAft>
              <a:buClr>
                <a:srgbClr val="000000"/>
              </a:buClr>
              <a:buSzPts val="1679"/>
              <a:buFont typeface="Noto Sans Symbols"/>
              <a:buChar char="⮚"/>
            </a:pPr>
            <a:r>
              <a:rPr lang="en-US" sz="1679" u="sng">
                <a:solidFill>
                  <a:srgbClr val="000000"/>
                </a:solidFill>
              </a:rPr>
              <a:t>Fate Interdependence</a:t>
            </a:r>
            <a:r>
              <a:rPr lang="en-US" sz="1679">
                <a:solidFill>
                  <a:srgbClr val="000000"/>
                </a:solidFill>
              </a:rPr>
              <a:t>:</a:t>
            </a:r>
            <a:endParaRPr/>
          </a:p>
          <a:p>
            <a:pPr indent="0" lvl="0" marL="0" rtl="0" algn="l">
              <a:lnSpc>
                <a:spcPct val="80000"/>
              </a:lnSpc>
              <a:spcBef>
                <a:spcPts val="936"/>
              </a:spcBef>
              <a:spcAft>
                <a:spcPts val="0"/>
              </a:spcAft>
              <a:buClr>
                <a:srgbClr val="000000"/>
              </a:buClr>
              <a:buSzPts val="1679"/>
              <a:buNone/>
            </a:pPr>
            <a:r>
              <a:rPr lang="en-US" sz="1679">
                <a:solidFill>
                  <a:srgbClr val="000000"/>
                </a:solidFill>
              </a:rPr>
              <a:t>Events that affect one group member affects other group members and can affect the ability of the group to meet the goals for which it may have been formed</a:t>
            </a:r>
            <a:endParaRPr/>
          </a:p>
          <a:p>
            <a:pPr indent="0" lvl="0" marL="0" rtl="0" algn="l">
              <a:lnSpc>
                <a:spcPct val="80000"/>
              </a:lnSpc>
              <a:spcBef>
                <a:spcPts val="880"/>
              </a:spcBef>
              <a:spcAft>
                <a:spcPts val="0"/>
              </a:spcAft>
              <a:buClr>
                <a:schemeClr val="dk1"/>
              </a:buClr>
              <a:buSzPts val="1400"/>
              <a:buNone/>
            </a:pPr>
            <a:r>
              <a:t/>
            </a:r>
            <a:endParaRPr b="0" sz="1400">
              <a:solidFill>
                <a:srgbClr val="000000"/>
              </a:solidFill>
            </a:endParaRPr>
          </a:p>
          <a:p>
            <a:pPr indent="0" lvl="0" marL="0" rtl="0" algn="l">
              <a:lnSpc>
                <a:spcPct val="80000"/>
              </a:lnSpc>
              <a:spcBef>
                <a:spcPts val="880"/>
              </a:spcBef>
              <a:spcAft>
                <a:spcPts val="0"/>
              </a:spcAft>
              <a:buClr>
                <a:schemeClr val="dk1"/>
              </a:buClr>
              <a:buSzPts val="1400"/>
              <a:buNone/>
            </a:pPr>
            <a:r>
              <a:t/>
            </a:r>
            <a:endParaRPr b="0" sz="1400">
              <a:solidFill>
                <a:srgbClr val="000000"/>
              </a:solidFill>
              <a:latin typeface="Georgia"/>
              <a:ea typeface="Georgia"/>
              <a:cs typeface="Georgia"/>
              <a:sym typeface="Georgia"/>
            </a:endParaRPr>
          </a:p>
          <a:p>
            <a:pPr indent="0" lvl="0" marL="0" rtl="0" algn="l">
              <a:lnSpc>
                <a:spcPct val="80000"/>
              </a:lnSpc>
              <a:spcBef>
                <a:spcPts val="880"/>
              </a:spcBef>
              <a:spcAft>
                <a:spcPts val="0"/>
              </a:spcAft>
              <a:buClr>
                <a:schemeClr val="dk1"/>
              </a:buClr>
              <a:buSzPts val="1400"/>
              <a:buNone/>
            </a:pPr>
            <a:r>
              <a:t/>
            </a:r>
            <a:endParaRPr b="0" sz="1400">
              <a:solidFill>
                <a:srgbClr val="000000"/>
              </a:solidFill>
              <a:latin typeface="Georgia"/>
              <a:ea typeface="Georgia"/>
              <a:cs typeface="Georgia"/>
              <a:sym typeface="Georgia"/>
            </a:endParaRPr>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transition spd="slow">
    <p:push/>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11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1. Embrace conflict</a:t>
            </a:r>
            <a:endParaRPr/>
          </a:p>
        </p:txBody>
      </p:sp>
      <p:sp>
        <p:nvSpPr>
          <p:cNvPr id="774" name="Google Shape;774;p11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b="0" sz="3000"/>
          </a:p>
          <a:p>
            <a:pPr indent="-457200" lvl="0" marL="457200" rtl="0" algn="l">
              <a:lnSpc>
                <a:spcPct val="100000"/>
              </a:lnSpc>
              <a:spcBef>
                <a:spcPts val="360"/>
              </a:spcBef>
              <a:spcAft>
                <a:spcPts val="0"/>
              </a:spcAft>
              <a:buSzPts val="1800"/>
              <a:buFont typeface="Arial"/>
              <a:buChar char="-"/>
            </a:pPr>
            <a:r>
              <a:rPr b="0" lang="en-US" sz="3000"/>
              <a:t>don`t avoid the conflict or pretend that nothing happened</a:t>
            </a:r>
            <a:endParaRPr/>
          </a:p>
          <a:p>
            <a:pPr indent="-457200" lvl="0" marL="457200" rtl="0" algn="l">
              <a:lnSpc>
                <a:spcPct val="100000"/>
              </a:lnSpc>
              <a:spcBef>
                <a:spcPts val="360"/>
              </a:spcBef>
              <a:spcAft>
                <a:spcPts val="0"/>
              </a:spcAft>
              <a:buSzPts val="1800"/>
              <a:buFont typeface="Arial"/>
              <a:buChar char="-"/>
            </a:pPr>
            <a:r>
              <a:rPr b="0" lang="en-US" sz="3000"/>
              <a:t>deal with these uncomfortable issues as soon as possible</a:t>
            </a:r>
            <a:endParaRPr/>
          </a:p>
          <a:p>
            <a:pPr indent="-457200" lvl="0" marL="457200" rtl="0" algn="l">
              <a:lnSpc>
                <a:spcPct val="100000"/>
              </a:lnSpc>
              <a:spcBef>
                <a:spcPts val="360"/>
              </a:spcBef>
              <a:spcAft>
                <a:spcPts val="0"/>
              </a:spcAft>
              <a:buSzPts val="1800"/>
              <a:buFont typeface="Arial"/>
              <a:buChar char="-"/>
            </a:pPr>
            <a:r>
              <a:rPr b="0" lang="en-US" sz="3000"/>
              <a:t>address it head on and in private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2. Talk together</a:t>
            </a:r>
            <a:endParaRPr/>
          </a:p>
        </p:txBody>
      </p:sp>
      <p:sp>
        <p:nvSpPr>
          <p:cNvPr id="780" name="Google Shape;780;p11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b="0" sz="3000"/>
          </a:p>
          <a:p>
            <a:pPr indent="-228600" lvl="0" marL="457200" rtl="0" algn="l">
              <a:lnSpc>
                <a:spcPct val="100000"/>
              </a:lnSpc>
              <a:spcBef>
                <a:spcPts val="360"/>
              </a:spcBef>
              <a:spcAft>
                <a:spcPts val="0"/>
              </a:spcAft>
              <a:buClr>
                <a:schemeClr val="dk1"/>
              </a:buClr>
              <a:buSzPts val="1800"/>
              <a:buNone/>
            </a:pPr>
            <a:r>
              <a:rPr b="0" lang="en-US" sz="3000"/>
              <a:t>- set a time and place to talk about the disagreements</a:t>
            </a:r>
            <a:endParaRPr/>
          </a:p>
          <a:p>
            <a:pPr indent="-228600" lvl="0" marL="457200" rtl="0" algn="l">
              <a:lnSpc>
                <a:spcPct val="100000"/>
              </a:lnSpc>
              <a:spcBef>
                <a:spcPts val="360"/>
              </a:spcBef>
              <a:spcAft>
                <a:spcPts val="0"/>
              </a:spcAft>
              <a:buClr>
                <a:schemeClr val="dk1"/>
              </a:buClr>
              <a:buSzPts val="1800"/>
              <a:buNone/>
            </a:pPr>
            <a:r>
              <a:rPr b="0" lang="en-US" sz="3000"/>
              <a:t>- try to have enough time for each member of the group and don't let any individual monopolize the conversation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3. Listen carefully</a:t>
            </a:r>
            <a:endParaRPr/>
          </a:p>
        </p:txBody>
      </p:sp>
      <p:sp>
        <p:nvSpPr>
          <p:cNvPr id="786" name="Google Shape;786;p11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Font typeface="Arial"/>
              <a:buNone/>
            </a:pPr>
            <a:r>
              <a:t/>
            </a:r>
            <a:endParaRPr b="0" sz="3000"/>
          </a:p>
          <a:p>
            <a:pPr indent="-457200" lvl="0" marL="457200" rtl="0" algn="l">
              <a:lnSpc>
                <a:spcPct val="100000"/>
              </a:lnSpc>
              <a:spcBef>
                <a:spcPts val="360"/>
              </a:spcBef>
              <a:spcAft>
                <a:spcPts val="0"/>
              </a:spcAft>
              <a:buSzPts val="1800"/>
              <a:buFont typeface="Arial"/>
              <a:buChar char="-"/>
            </a:pPr>
            <a:r>
              <a:rPr b="0" lang="en-US" sz="3000"/>
              <a:t>it's essential to give your complete attention to the person who is talking</a:t>
            </a:r>
            <a:endParaRPr/>
          </a:p>
          <a:p>
            <a:pPr indent="-457200" lvl="0" marL="457200" rtl="0" algn="l">
              <a:lnSpc>
                <a:spcPct val="100000"/>
              </a:lnSpc>
              <a:spcBef>
                <a:spcPts val="360"/>
              </a:spcBef>
              <a:spcAft>
                <a:spcPts val="0"/>
              </a:spcAft>
              <a:buSzPts val="1800"/>
              <a:buFont typeface="Arial"/>
              <a:buChar char="-"/>
            </a:pPr>
            <a:r>
              <a:rPr b="0" lang="en-US" sz="3000"/>
              <a:t>rephrase and repeat back what you've heard to confirm understanding</a:t>
            </a:r>
            <a:endParaRPr/>
          </a:p>
          <a:p>
            <a:pPr indent="-457200" lvl="0" marL="457200" rtl="0" algn="l">
              <a:lnSpc>
                <a:spcPct val="100000"/>
              </a:lnSpc>
              <a:spcBef>
                <a:spcPts val="360"/>
              </a:spcBef>
              <a:spcAft>
                <a:spcPts val="0"/>
              </a:spcAft>
              <a:buSzPts val="1800"/>
              <a:buFont typeface="Arial"/>
              <a:buChar char="-"/>
            </a:pPr>
            <a:r>
              <a:rPr b="0" lang="en-US" sz="3000"/>
              <a:t>ask clarifying questions if needed</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1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4. Find agreement</a:t>
            </a:r>
            <a:endParaRPr/>
          </a:p>
        </p:txBody>
      </p:sp>
      <p:sp>
        <p:nvSpPr>
          <p:cNvPr id="792" name="Google Shape;792;p11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Font typeface="Arial"/>
              <a:buNone/>
            </a:pPr>
            <a:r>
              <a:t/>
            </a:r>
            <a:endParaRPr b="0" sz="3000"/>
          </a:p>
          <a:p>
            <a:pPr indent="-457200" lvl="0" marL="457200" rtl="0" algn="l">
              <a:lnSpc>
                <a:spcPct val="100000"/>
              </a:lnSpc>
              <a:spcBef>
                <a:spcPts val="360"/>
              </a:spcBef>
              <a:spcAft>
                <a:spcPts val="0"/>
              </a:spcAft>
              <a:buSzPts val="1800"/>
              <a:buFont typeface="Arial"/>
              <a:buChar char="-"/>
            </a:pPr>
            <a:r>
              <a:rPr b="0" lang="en-US" sz="3000"/>
              <a:t>find points of agreement</a:t>
            </a:r>
            <a:endParaRPr/>
          </a:p>
          <a:p>
            <a:pPr indent="-457200" lvl="0" marL="457200" rtl="0" algn="l">
              <a:lnSpc>
                <a:spcPct val="100000"/>
              </a:lnSpc>
              <a:spcBef>
                <a:spcPts val="360"/>
              </a:spcBef>
              <a:spcAft>
                <a:spcPts val="0"/>
              </a:spcAft>
              <a:buSzPts val="1800"/>
              <a:buFont typeface="Arial"/>
              <a:buChar char="-"/>
            </a:pPr>
            <a:r>
              <a:rPr b="0" lang="en-US" sz="3000"/>
              <a:t>shed light on commonalities</a:t>
            </a:r>
            <a:endParaRPr/>
          </a:p>
          <a:p>
            <a:pPr indent="-457200" lvl="0" marL="457200" rtl="0" algn="l">
              <a:lnSpc>
                <a:spcPct val="100000"/>
              </a:lnSpc>
              <a:spcBef>
                <a:spcPts val="360"/>
              </a:spcBef>
              <a:spcAft>
                <a:spcPts val="0"/>
              </a:spcAft>
              <a:buSzPts val="1800"/>
              <a:buFont typeface="Arial"/>
              <a:buChar char="-"/>
            </a:pPr>
            <a:r>
              <a:rPr b="0" lang="en-US" sz="3000"/>
              <a:t>share examples or instances in which you agree with the other person or can see another point of view</a:t>
            </a:r>
            <a:endParaRPr/>
          </a:p>
          <a:p>
            <a:pPr indent="-228600" lvl="0" marL="457200" rtl="0" algn="l">
              <a:lnSpc>
                <a:spcPct val="100000"/>
              </a:lnSpc>
              <a:spcBef>
                <a:spcPts val="360"/>
              </a:spcBef>
              <a:spcAft>
                <a:spcPts val="0"/>
              </a:spcAft>
              <a:buClr>
                <a:schemeClr val="dk1"/>
              </a:buClr>
              <a:buSzPts val="1800"/>
              <a:buNone/>
            </a:pPr>
            <a:r>
              <a:t/>
            </a:r>
            <a:endParaRPr b="0" sz="3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1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5. Provide guidance</a:t>
            </a:r>
            <a:endParaRPr/>
          </a:p>
        </p:txBody>
      </p:sp>
      <p:sp>
        <p:nvSpPr>
          <p:cNvPr id="798" name="Google Shape;798;p11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Font typeface="Arial"/>
              <a:buNone/>
            </a:pPr>
            <a:r>
              <a:t/>
            </a:r>
            <a:endParaRPr b="0" sz="3000"/>
          </a:p>
          <a:p>
            <a:pPr indent="-457200" lvl="0" marL="457200" rtl="0" algn="l">
              <a:lnSpc>
                <a:spcPct val="100000"/>
              </a:lnSpc>
              <a:spcBef>
                <a:spcPts val="360"/>
              </a:spcBef>
              <a:spcAft>
                <a:spcPts val="0"/>
              </a:spcAft>
              <a:buSzPts val="1800"/>
              <a:buFont typeface="Arial"/>
              <a:buChar char="-"/>
            </a:pPr>
            <a:r>
              <a:rPr b="0" lang="en-US" sz="3000"/>
              <a:t>don’t take sides</a:t>
            </a:r>
            <a:endParaRPr/>
          </a:p>
          <a:p>
            <a:pPr indent="-457200" lvl="0" marL="457200" rtl="0" algn="l">
              <a:lnSpc>
                <a:spcPct val="100000"/>
              </a:lnSpc>
              <a:spcBef>
                <a:spcPts val="360"/>
              </a:spcBef>
              <a:spcAft>
                <a:spcPts val="0"/>
              </a:spcAft>
              <a:buSzPts val="1800"/>
              <a:buFont typeface="Arial"/>
              <a:buChar char="-"/>
            </a:pPr>
            <a:r>
              <a:rPr b="0" lang="en-US" sz="3000"/>
              <a:t>guide the conversation</a:t>
            </a:r>
            <a:endParaRPr/>
          </a:p>
          <a:p>
            <a:pPr indent="-457200" lvl="0" marL="457200" rtl="0" algn="l">
              <a:lnSpc>
                <a:spcPct val="100000"/>
              </a:lnSpc>
              <a:spcBef>
                <a:spcPts val="360"/>
              </a:spcBef>
              <a:spcAft>
                <a:spcPts val="0"/>
              </a:spcAft>
              <a:buSzPts val="1800"/>
              <a:buFont typeface="Arial"/>
              <a:buChar char="-"/>
            </a:pPr>
            <a:r>
              <a:rPr b="0" lang="en-US" sz="3000"/>
              <a:t>highlight the positive aspects of the process and suggest related topics or actions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6. Be quick to forgive</a:t>
            </a:r>
            <a:endParaRPr/>
          </a:p>
        </p:txBody>
      </p:sp>
      <p:sp>
        <p:nvSpPr>
          <p:cNvPr id="804" name="Google Shape;804;p117"/>
          <p:cNvSpPr txBox="1"/>
          <p:nvPr>
            <p:ph idx="1" type="body"/>
          </p:nvPr>
        </p:nvSpPr>
        <p:spPr>
          <a:xfrm>
            <a:off x="457200" y="1752600"/>
            <a:ext cx="7859216" cy="43735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Font typeface="Arial"/>
              <a:buNone/>
            </a:pPr>
            <a:r>
              <a:t/>
            </a:r>
            <a:endParaRPr b="0" sz="3000"/>
          </a:p>
          <a:p>
            <a:pPr indent="-457200" lvl="0" marL="457200" rtl="0" algn="l">
              <a:lnSpc>
                <a:spcPct val="100000"/>
              </a:lnSpc>
              <a:spcBef>
                <a:spcPts val="360"/>
              </a:spcBef>
              <a:spcAft>
                <a:spcPts val="0"/>
              </a:spcAft>
              <a:buSzPts val="1800"/>
              <a:buFont typeface="Arial"/>
              <a:buChar char="-"/>
            </a:pPr>
            <a:r>
              <a:rPr b="0" lang="en-US" sz="3000"/>
              <a:t>apologize</a:t>
            </a:r>
            <a:endParaRPr/>
          </a:p>
          <a:p>
            <a:pPr indent="-457200" lvl="0" marL="457200" rtl="0" algn="l">
              <a:lnSpc>
                <a:spcPct val="100000"/>
              </a:lnSpc>
              <a:spcBef>
                <a:spcPts val="360"/>
              </a:spcBef>
              <a:spcAft>
                <a:spcPts val="0"/>
              </a:spcAft>
              <a:buSzPts val="1800"/>
              <a:buFont typeface="Arial"/>
              <a:buChar char="-"/>
            </a:pPr>
            <a:r>
              <a:rPr b="0" lang="en-US" sz="3000"/>
              <a:t>forgive the other person</a:t>
            </a:r>
            <a:endParaRPr/>
          </a:p>
          <a:p>
            <a:pPr indent="-457200" lvl="0" marL="457200" rtl="0" algn="l">
              <a:lnSpc>
                <a:spcPct val="100000"/>
              </a:lnSpc>
              <a:spcBef>
                <a:spcPts val="360"/>
              </a:spcBef>
              <a:spcAft>
                <a:spcPts val="0"/>
              </a:spcAft>
              <a:buSzPts val="1800"/>
              <a:buFont typeface="Arial"/>
              <a:buChar char="-"/>
            </a:pPr>
            <a:r>
              <a:rPr b="0" lang="en-US" sz="3000"/>
              <a:t>tell the other person you're truly sorry for any ill words or actions -and mean it</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1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d. Types of Conflict and How to Address Them</a:t>
            </a:r>
            <a:endParaRPr/>
          </a:p>
        </p:txBody>
      </p:sp>
      <p:grpSp>
        <p:nvGrpSpPr>
          <p:cNvPr id="810" name="Google Shape;810;p118"/>
          <p:cNvGrpSpPr/>
          <p:nvPr/>
        </p:nvGrpSpPr>
        <p:grpSpPr>
          <a:xfrm>
            <a:off x="611560" y="2163417"/>
            <a:ext cx="7620000" cy="4312440"/>
            <a:chOff x="0" y="30561"/>
            <a:chExt cx="7620000" cy="4312440"/>
          </a:xfrm>
        </p:grpSpPr>
        <p:sp>
          <p:nvSpPr>
            <p:cNvPr id="811" name="Google Shape;811;p118"/>
            <p:cNvSpPr/>
            <p:nvPr/>
          </p:nvSpPr>
          <p:spPr>
            <a:xfrm>
              <a:off x="0" y="517641"/>
              <a:ext cx="7620000" cy="831600"/>
            </a:xfrm>
            <a:prstGeom prst="rect">
              <a:avLst/>
            </a:prstGeom>
            <a:solidFill>
              <a:schemeClr val="lt1">
                <a:alpha val="89803"/>
              </a:schemeClr>
            </a:solidFill>
            <a:ln cap="flat" cmpd="sng" w="9525">
              <a:solidFill>
                <a:srgbClr val="62A53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18"/>
            <p:cNvSpPr/>
            <p:nvPr/>
          </p:nvSpPr>
          <p:spPr>
            <a:xfrm>
              <a:off x="381000" y="30561"/>
              <a:ext cx="5334000" cy="974160"/>
            </a:xfrm>
            <a:prstGeom prst="roundRect">
              <a:avLst>
                <a:gd fmla="val 16667" name="adj"/>
              </a:avLst>
            </a:prstGeom>
            <a:gradFill>
              <a:gsLst>
                <a:gs pos="0">
                  <a:srgbClr val="5EB523"/>
                </a:gs>
                <a:gs pos="100000">
                  <a:srgbClr val="B3F99B"/>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18"/>
            <p:cNvSpPr txBox="1"/>
            <p:nvPr/>
          </p:nvSpPr>
          <p:spPr>
            <a:xfrm>
              <a:off x="428555" y="78116"/>
              <a:ext cx="5238890" cy="87905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Task Conflict</a:t>
              </a:r>
              <a:endParaRPr/>
            </a:p>
          </p:txBody>
        </p:sp>
        <p:sp>
          <p:nvSpPr>
            <p:cNvPr id="814" name="Google Shape;814;p118"/>
            <p:cNvSpPr/>
            <p:nvPr/>
          </p:nvSpPr>
          <p:spPr>
            <a:xfrm>
              <a:off x="0" y="2014521"/>
              <a:ext cx="7620000" cy="831600"/>
            </a:xfrm>
            <a:prstGeom prst="rect">
              <a:avLst/>
            </a:prstGeom>
            <a:solidFill>
              <a:schemeClr val="lt1">
                <a:alpha val="89803"/>
              </a:schemeClr>
            </a:solidFill>
            <a:ln cap="flat" cmpd="sng" w="9525">
              <a:solidFill>
                <a:srgbClr val="34A76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18"/>
            <p:cNvSpPr/>
            <p:nvPr/>
          </p:nvSpPr>
          <p:spPr>
            <a:xfrm>
              <a:off x="381000" y="1527441"/>
              <a:ext cx="5334000" cy="974160"/>
            </a:xfrm>
            <a:prstGeom prst="roundRect">
              <a:avLst>
                <a:gd fmla="val 16667" name="adj"/>
              </a:avLst>
            </a:prstGeom>
            <a:gradFill>
              <a:gsLst>
                <a:gs pos="0">
                  <a:srgbClr val="22B86B"/>
                </a:gs>
                <a:gs pos="100000">
                  <a:srgbClr val="9BF9B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18"/>
            <p:cNvSpPr txBox="1"/>
            <p:nvPr/>
          </p:nvSpPr>
          <p:spPr>
            <a:xfrm>
              <a:off x="428555" y="1574996"/>
              <a:ext cx="5238890" cy="87905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Relationship Conflict</a:t>
              </a:r>
              <a:endParaRPr/>
            </a:p>
          </p:txBody>
        </p:sp>
        <p:sp>
          <p:nvSpPr>
            <p:cNvPr id="817" name="Google Shape;817;p118"/>
            <p:cNvSpPr/>
            <p:nvPr/>
          </p:nvSpPr>
          <p:spPr>
            <a:xfrm>
              <a:off x="0" y="3511401"/>
              <a:ext cx="7620000" cy="831600"/>
            </a:xfrm>
            <a:prstGeom prst="rect">
              <a:avLst/>
            </a:prstGeom>
            <a:solidFill>
              <a:schemeClr val="lt1">
                <a:alpha val="89803"/>
              </a:schemeClr>
            </a:solidFill>
            <a:ln cap="flat" cmpd="sng" w="9525">
              <a:solidFill>
                <a:srgbClr val="43C1A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18"/>
            <p:cNvSpPr/>
            <p:nvPr/>
          </p:nvSpPr>
          <p:spPr>
            <a:xfrm>
              <a:off x="381000" y="3024321"/>
              <a:ext cx="5334000" cy="974160"/>
            </a:xfrm>
            <a:prstGeom prst="roundRect">
              <a:avLst>
                <a:gd fmla="val 16667" name="adj"/>
              </a:avLst>
            </a:prstGeom>
            <a:gradFill>
              <a:gsLst>
                <a:gs pos="0">
                  <a:srgbClr val="30D3AC"/>
                </a:gs>
                <a:gs pos="100000">
                  <a:srgbClr val="8FFFE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18"/>
            <p:cNvSpPr txBox="1"/>
            <p:nvPr/>
          </p:nvSpPr>
          <p:spPr>
            <a:xfrm>
              <a:off x="428555" y="3071876"/>
              <a:ext cx="5238890" cy="879050"/>
            </a:xfrm>
            <a:prstGeom prst="rect">
              <a:avLst/>
            </a:prstGeom>
            <a:noFill/>
            <a:ln>
              <a:noFill/>
            </a:ln>
          </p:spPr>
          <p:txBody>
            <a:bodyPr anchorCtr="0" anchor="ctr" bIns="0" lIns="201600" spcFirstLastPara="1" rIns="201600" wrap="square" tIns="0">
              <a:no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Value Conflict</a:t>
              </a:r>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1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1. Task Conflict</a:t>
            </a:r>
            <a:endParaRPr/>
          </a:p>
        </p:txBody>
      </p:sp>
      <p:sp>
        <p:nvSpPr>
          <p:cNvPr id="825" name="Google Shape;825;p11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457200" lvl="0" marL="457200" rtl="0" algn="just">
              <a:lnSpc>
                <a:spcPct val="100000"/>
              </a:lnSpc>
              <a:spcBef>
                <a:spcPts val="360"/>
              </a:spcBef>
              <a:spcAft>
                <a:spcPts val="0"/>
              </a:spcAft>
              <a:buSzPts val="1800"/>
              <a:buFont typeface="Arial"/>
              <a:buChar char="-"/>
            </a:pPr>
            <a:r>
              <a:rPr b="0" lang="en-US" sz="3000"/>
              <a:t>involves concrete issues related to group member`s assignments and can include disputes about how to divide up resources</a:t>
            </a:r>
            <a:endParaRPr/>
          </a:p>
          <a:p>
            <a:pPr indent="-342900" lvl="0" marL="457200" rtl="0" algn="just">
              <a:lnSpc>
                <a:spcPct val="100000"/>
              </a:lnSpc>
              <a:spcBef>
                <a:spcPts val="360"/>
              </a:spcBef>
              <a:spcAft>
                <a:spcPts val="0"/>
              </a:spcAft>
              <a:buSzPts val="1800"/>
              <a:buFont typeface="Arial"/>
              <a:buNone/>
            </a:pPr>
            <a:r>
              <a:t/>
            </a:r>
            <a:endParaRPr b="0" sz="3000"/>
          </a:p>
          <a:p>
            <a:pPr indent="-457200" lvl="0" marL="457200" rtl="0" algn="just">
              <a:lnSpc>
                <a:spcPct val="100000"/>
              </a:lnSpc>
              <a:spcBef>
                <a:spcPts val="360"/>
              </a:spcBef>
              <a:spcAft>
                <a:spcPts val="0"/>
              </a:spcAft>
              <a:buSzPts val="1800"/>
              <a:buFont typeface="Arial"/>
              <a:buChar char="-"/>
            </a:pPr>
            <a:r>
              <a:rPr b="0" lang="en-US" sz="3000"/>
              <a:t>is the simplest to resolve</a:t>
            </a:r>
            <a:endParaRPr/>
          </a:p>
          <a:p>
            <a:pPr indent="-228600" lvl="0" marL="457200" rtl="0" algn="just">
              <a:lnSpc>
                <a:spcPct val="100000"/>
              </a:lnSpc>
              <a:spcBef>
                <a:spcPts val="360"/>
              </a:spcBef>
              <a:spcAft>
                <a:spcPts val="0"/>
              </a:spcAft>
              <a:buSzPts val="1800"/>
              <a:buNone/>
            </a:pPr>
            <a:r>
              <a:t/>
            </a:r>
            <a:endParaRPr b="0" sz="3000"/>
          </a:p>
          <a:p>
            <a:pPr indent="-457200" lvl="0" marL="457200" rtl="0" algn="just">
              <a:lnSpc>
                <a:spcPct val="100000"/>
              </a:lnSpc>
              <a:spcBef>
                <a:spcPts val="360"/>
              </a:spcBef>
              <a:spcAft>
                <a:spcPts val="0"/>
              </a:spcAft>
              <a:buSzPts val="1800"/>
              <a:buFont typeface="Arial"/>
              <a:buChar char="-"/>
            </a:pPr>
            <a:r>
              <a:rPr b="0" lang="en-US" sz="3000"/>
              <a:t>ask conflict often benefits from the intervention of an group’s leaders</a:t>
            </a:r>
            <a:endParaRPr/>
          </a:p>
          <a:p>
            <a:pPr indent="-228600" lvl="0" marL="457200" rtl="0" algn="just">
              <a:lnSpc>
                <a:spcPct val="100000"/>
              </a:lnSpc>
              <a:spcBef>
                <a:spcPts val="360"/>
              </a:spcBef>
              <a:spcAft>
                <a:spcPts val="0"/>
              </a:spcAft>
              <a:buSzPts val="1800"/>
              <a:buNone/>
            </a:pPr>
            <a:r>
              <a:t/>
            </a:r>
            <a:endParaRPr b="0" sz="30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20"/>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2. Relationship Conflict</a:t>
            </a:r>
            <a:endParaRPr/>
          </a:p>
        </p:txBody>
      </p:sp>
      <p:sp>
        <p:nvSpPr>
          <p:cNvPr id="831" name="Google Shape;831;p120"/>
          <p:cNvSpPr txBox="1"/>
          <p:nvPr>
            <p:ph idx="1" type="body"/>
          </p:nvPr>
        </p:nvSpPr>
        <p:spPr>
          <a:xfrm>
            <a:off x="457200" y="2060848"/>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3000"/>
              <a:t>arises from differences in personality, style, matters of taste, and even conflict styles</a:t>
            </a:r>
            <a:endParaRPr/>
          </a:p>
          <a:p>
            <a:pPr indent="-457200" lvl="0" marL="457200" rtl="0" algn="just">
              <a:lnSpc>
                <a:spcPct val="100000"/>
              </a:lnSpc>
              <a:spcBef>
                <a:spcPts val="360"/>
              </a:spcBef>
              <a:spcAft>
                <a:spcPts val="0"/>
              </a:spcAft>
              <a:buSzPts val="1800"/>
              <a:buFont typeface="Arial"/>
              <a:buChar char="-"/>
            </a:pPr>
            <a:r>
              <a:rPr b="0" lang="en-US" sz="3000"/>
              <a:t>bring up the source of the tension and focus on listening to the other person’s point of view</a:t>
            </a:r>
            <a:endParaRPr/>
          </a:p>
          <a:p>
            <a:pPr indent="-457200" lvl="0" marL="457200" rtl="0" algn="just">
              <a:lnSpc>
                <a:spcPct val="100000"/>
              </a:lnSpc>
              <a:spcBef>
                <a:spcPts val="360"/>
              </a:spcBef>
              <a:spcAft>
                <a:spcPts val="0"/>
              </a:spcAft>
              <a:buSzPts val="1800"/>
              <a:buFont typeface="Arial"/>
              <a:buChar char="-"/>
            </a:pPr>
            <a:r>
              <a:rPr b="0" lang="en-US" sz="3000"/>
              <a:t>resist the urge to argue or defend your position</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121"/>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3. Value Conflict</a:t>
            </a:r>
            <a:endParaRPr/>
          </a:p>
        </p:txBody>
      </p:sp>
      <p:sp>
        <p:nvSpPr>
          <p:cNvPr id="837" name="Google Shape;837;p121"/>
          <p:cNvSpPr txBox="1"/>
          <p:nvPr>
            <p:ph idx="1" type="body"/>
          </p:nvPr>
        </p:nvSpPr>
        <p:spPr>
          <a:xfrm>
            <a:off x="457200" y="2132856"/>
            <a:ext cx="7620000" cy="4373563"/>
          </a:xfrm>
          <a:prstGeom prst="rect">
            <a:avLst/>
          </a:prstGeom>
          <a:noFill/>
          <a:ln>
            <a:noFill/>
          </a:ln>
        </p:spPr>
        <p:txBody>
          <a:bodyPr anchorCtr="0" anchor="t" bIns="45700" lIns="91425" spcFirstLastPara="1" rIns="91425" wrap="square" tIns="45700">
            <a:normAutofit lnSpcReduction="10000"/>
          </a:bodyPr>
          <a:lstStyle/>
          <a:p>
            <a:pPr indent="-457200" lvl="0" marL="457200" rtl="0" algn="just">
              <a:lnSpc>
                <a:spcPct val="100000"/>
              </a:lnSpc>
              <a:spcBef>
                <a:spcPts val="360"/>
              </a:spcBef>
              <a:spcAft>
                <a:spcPts val="0"/>
              </a:spcAft>
              <a:buSzPts val="1800"/>
              <a:buFont typeface="Arial"/>
              <a:buChar char="-"/>
            </a:pPr>
            <a:r>
              <a:rPr b="0" lang="en-US" sz="3000"/>
              <a:t>arise from fundamental differences in identities and values, which can include differences in politics, religion, ethics, norms, and other deeply held beliefs</a:t>
            </a:r>
            <a:endParaRPr/>
          </a:p>
          <a:p>
            <a:pPr indent="-457200" lvl="0" marL="457200" rtl="0" algn="just">
              <a:lnSpc>
                <a:spcPct val="100000"/>
              </a:lnSpc>
              <a:spcBef>
                <a:spcPts val="360"/>
              </a:spcBef>
              <a:spcAft>
                <a:spcPts val="0"/>
              </a:spcAft>
              <a:buSzPts val="1800"/>
              <a:buFont typeface="Arial"/>
              <a:buChar char="-"/>
            </a:pPr>
            <a:r>
              <a:rPr b="0" lang="en-US" sz="3000"/>
              <a:t>disputes involving values tend to heighten defensiveness, distrust, and alienation</a:t>
            </a:r>
            <a:endParaRPr/>
          </a:p>
          <a:p>
            <a:pPr indent="-457200" lvl="0" marL="457200" rtl="0" algn="just">
              <a:lnSpc>
                <a:spcPct val="100000"/>
              </a:lnSpc>
              <a:spcBef>
                <a:spcPts val="360"/>
              </a:spcBef>
              <a:spcAft>
                <a:spcPts val="0"/>
              </a:spcAft>
              <a:buSzPts val="1800"/>
              <a:buFont typeface="Arial"/>
              <a:buChar char="-"/>
            </a:pPr>
            <a:r>
              <a:rPr b="0" lang="en-US" sz="3000"/>
              <a:t>move beyond demonization toward mutual understanding and respect through dialogue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b="1" i="0" lang="en-US" sz="4000">
                <a:solidFill>
                  <a:srgbClr val="00B0F0"/>
                </a:solidFill>
                <a:latin typeface="Calibri"/>
                <a:ea typeface="Calibri"/>
                <a:cs typeface="Calibri"/>
                <a:sym typeface="Calibri"/>
              </a:rPr>
              <a:t>II. FUNCTIONS OF GROUPS</a:t>
            </a:r>
            <a:br>
              <a:rPr b="1" i="0" lang="en-US">
                <a:solidFill>
                  <a:srgbClr val="00B0F0"/>
                </a:solidFill>
                <a:latin typeface="Arial"/>
                <a:ea typeface="Arial"/>
                <a:cs typeface="Arial"/>
                <a:sym typeface="Arial"/>
              </a:rPr>
            </a:br>
            <a:endParaRPr>
              <a:solidFill>
                <a:srgbClr val="00B0F0"/>
              </a:solidFill>
            </a:endParaRPr>
          </a:p>
        </p:txBody>
      </p:sp>
      <p:sp>
        <p:nvSpPr>
          <p:cNvPr id="165" name="Google Shape;165;p13"/>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t>The group is the context that stimulates the search for solutions, produces socio-cognitive conflict, facilitates the knowledge of alternative frames of reference.</a:t>
            </a:r>
            <a:endParaRPr/>
          </a:p>
          <a:p>
            <a:pPr indent="0" lvl="0" marL="0" rtl="0" algn="l">
              <a:lnSpc>
                <a:spcPct val="100000"/>
              </a:lnSpc>
              <a:spcBef>
                <a:spcPts val="1080"/>
              </a:spcBef>
              <a:spcAft>
                <a:spcPts val="0"/>
              </a:spcAft>
              <a:buClr>
                <a:schemeClr val="dk1"/>
              </a:buClr>
              <a:buSzPts val="2400"/>
              <a:buNone/>
            </a:pPr>
            <a:r>
              <a:rPr lang="en-US" sz="2400"/>
              <a:t>The functions of the group are: </a:t>
            </a:r>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FF0000"/>
                </a:solidFill>
              </a:rPr>
              <a:t>Satisfaction of Needs;</a:t>
            </a:r>
            <a:endParaRPr>
              <a:solidFill>
                <a:srgbClr val="FF0000"/>
              </a:solidFill>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FF0000"/>
                </a:solidFill>
              </a:rPr>
              <a:t>Loyalty of the Members;</a:t>
            </a:r>
            <a:endParaRPr>
              <a:solidFill>
                <a:srgbClr val="FF0000"/>
              </a:solidFill>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FF0000"/>
                </a:solidFill>
              </a:rPr>
              <a:t>Belief for the Group.</a:t>
            </a:r>
            <a:endParaRPr>
              <a:solidFill>
                <a:srgbClr val="FF0000"/>
              </a:solidFill>
            </a:endParaRPr>
          </a:p>
        </p:txBody>
      </p:sp>
    </p:spTree>
  </p:cSld>
  <p:clrMapOvr>
    <a:masterClrMapping/>
  </p:clrMapOvr>
  <p:transition spd="slow">
    <p:push/>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122"/>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common issues in groups</a:t>
            </a:r>
            <a:endParaRPr/>
          </a:p>
        </p:txBody>
      </p:sp>
      <p:sp>
        <p:nvSpPr>
          <p:cNvPr id="843" name="Google Shape;843;p122"/>
          <p:cNvSpPr txBox="1"/>
          <p:nvPr>
            <p:ph idx="1" type="body"/>
          </p:nvPr>
        </p:nvSpPr>
        <p:spPr>
          <a:xfrm>
            <a:off x="457200" y="2132856"/>
            <a:ext cx="7620000" cy="4373563"/>
          </a:xfrm>
          <a:prstGeom prst="rect">
            <a:avLst/>
          </a:prstGeom>
          <a:noFill/>
          <a:ln>
            <a:noFill/>
          </a:ln>
        </p:spPr>
        <p:txBody>
          <a:bodyPr anchorCtr="0" anchor="t" bIns="45700" lIns="91425" spcFirstLastPara="1" rIns="91425" wrap="square" tIns="45700">
            <a:normAutofit/>
          </a:bodyPr>
          <a:lstStyle/>
          <a:p>
            <a:pPr indent="0" lvl="1" marL="914400" rtl="0" algn="just">
              <a:lnSpc>
                <a:spcPct val="100000"/>
              </a:lnSpc>
              <a:spcBef>
                <a:spcPts val="600"/>
              </a:spcBef>
              <a:spcAft>
                <a:spcPts val="0"/>
              </a:spcAft>
              <a:buSzPts val="1800"/>
              <a:buNone/>
            </a:pPr>
            <a:r>
              <a:t/>
            </a:r>
            <a:endParaRPr b="0" sz="3000"/>
          </a:p>
          <a:p>
            <a:pPr indent="-514350" lvl="1" marL="971550" rtl="0" algn="just">
              <a:lnSpc>
                <a:spcPct val="100000"/>
              </a:lnSpc>
              <a:spcBef>
                <a:spcPts val="600"/>
              </a:spcBef>
              <a:spcAft>
                <a:spcPts val="0"/>
              </a:spcAft>
              <a:buSzPts val="1800"/>
              <a:buFont typeface="Arial"/>
              <a:buAutoNum type="arabicPeriod"/>
            </a:pPr>
            <a:r>
              <a:rPr b="0" lang="en-US" sz="3000"/>
              <a:t>Poor communication</a:t>
            </a:r>
            <a:endParaRPr/>
          </a:p>
          <a:p>
            <a:pPr indent="-514350" lvl="1" marL="971550" rtl="0" algn="just">
              <a:lnSpc>
                <a:spcPct val="100000"/>
              </a:lnSpc>
              <a:spcBef>
                <a:spcPts val="600"/>
              </a:spcBef>
              <a:spcAft>
                <a:spcPts val="0"/>
              </a:spcAft>
              <a:buSzPts val="1800"/>
              <a:buFont typeface="Arial"/>
              <a:buAutoNum type="arabicPeriod"/>
            </a:pPr>
            <a:r>
              <a:rPr b="0" lang="en-US" sz="3000"/>
              <a:t>Personal issues </a:t>
            </a:r>
            <a:endParaRPr/>
          </a:p>
          <a:p>
            <a:pPr indent="-514350" lvl="1" marL="971550" rtl="0" algn="just">
              <a:lnSpc>
                <a:spcPct val="100000"/>
              </a:lnSpc>
              <a:spcBef>
                <a:spcPts val="600"/>
              </a:spcBef>
              <a:spcAft>
                <a:spcPts val="0"/>
              </a:spcAft>
              <a:buSzPts val="1800"/>
              <a:buFont typeface="Arial"/>
              <a:buAutoNum type="arabicPeriod"/>
            </a:pPr>
            <a:r>
              <a:rPr b="0" lang="en-US" sz="3000"/>
              <a:t>Unequal contribution</a:t>
            </a:r>
            <a:endParaRPr/>
          </a:p>
          <a:p>
            <a:pPr indent="-514350" lvl="1" marL="971550" rtl="0" algn="just">
              <a:lnSpc>
                <a:spcPct val="100000"/>
              </a:lnSpc>
              <a:spcBef>
                <a:spcPts val="600"/>
              </a:spcBef>
              <a:spcAft>
                <a:spcPts val="0"/>
              </a:spcAft>
              <a:buSzPts val="1800"/>
              <a:buFont typeface="Arial"/>
              <a:buAutoNum type="arabicPeriod"/>
            </a:pPr>
            <a:r>
              <a:rPr b="0" lang="en-US" sz="3000"/>
              <a:t>Lacking focus</a:t>
            </a:r>
            <a:endParaRPr/>
          </a:p>
          <a:p>
            <a:pPr indent="-514350" lvl="1" marL="971550" rtl="0" algn="just">
              <a:lnSpc>
                <a:spcPct val="100000"/>
              </a:lnSpc>
              <a:spcBef>
                <a:spcPts val="600"/>
              </a:spcBef>
              <a:spcAft>
                <a:spcPts val="0"/>
              </a:spcAft>
              <a:buSzPts val="1800"/>
              <a:buFont typeface="Arial"/>
              <a:buAutoNum type="arabicPeriod"/>
            </a:pPr>
            <a:r>
              <a:rPr b="0" lang="en-US" sz="3000"/>
              <a:t>Missing deadlines</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23"/>
          <p:cNvSpPr txBox="1"/>
          <p:nvPr>
            <p:ph type="title"/>
          </p:nvPr>
        </p:nvSpPr>
        <p:spPr>
          <a:xfrm>
            <a:off x="1259632" y="3430487"/>
            <a:ext cx="6419056" cy="1371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SzPct val="111111"/>
              <a:buNone/>
            </a:pPr>
            <a:br>
              <a:rPr lang="en-US"/>
            </a:br>
            <a:r>
              <a:rPr lang="en-US"/>
              <a:t>II. Conflict management</a:t>
            </a:r>
            <a:br>
              <a:rPr lang="en-US"/>
            </a:br>
            <a:br>
              <a:rPr lang="en-US"/>
            </a:br>
            <a:br>
              <a:rPr lang="en-US"/>
            </a:br>
            <a:r>
              <a:rPr lang="en-US"/>
              <a:t>How do we solve them?</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24"/>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Poor communication</a:t>
            </a:r>
            <a:endParaRPr/>
          </a:p>
        </p:txBody>
      </p:sp>
      <p:grpSp>
        <p:nvGrpSpPr>
          <p:cNvPr id="854" name="Google Shape;854;p124"/>
          <p:cNvGrpSpPr/>
          <p:nvPr/>
        </p:nvGrpSpPr>
        <p:grpSpPr>
          <a:xfrm>
            <a:off x="762000" y="2133932"/>
            <a:ext cx="7619999" cy="4371411"/>
            <a:chOff x="0" y="1076"/>
            <a:chExt cx="7619999" cy="4371411"/>
          </a:xfrm>
        </p:grpSpPr>
        <p:sp>
          <p:nvSpPr>
            <p:cNvPr id="855" name="Google Shape;855;p124"/>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24"/>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857" name="Google Shape;857;p124"/>
            <p:cNvSpPr/>
            <p:nvPr/>
          </p:nvSpPr>
          <p:spPr>
            <a:xfrm rot="5400000">
              <a:off x="3849667" y="-2737903"/>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24"/>
            <p:cNvSpPr txBox="1"/>
            <p:nvPr/>
          </p:nvSpPr>
          <p:spPr>
            <a:xfrm>
              <a:off x="1110689" y="51422"/>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clarify anything they don't understand</a:t>
              </a:r>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ask questions instead of making accusations</a:t>
              </a:r>
              <a:endParaRPr/>
            </a:p>
          </p:txBody>
        </p:sp>
        <p:sp>
          <p:nvSpPr>
            <p:cNvPr id="859" name="Google Shape;859;p124"/>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24"/>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861" name="Google Shape;861;p124"/>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24"/>
            <p:cNvSpPr txBox="1"/>
            <p:nvPr/>
          </p:nvSpPr>
          <p:spPr>
            <a:xfrm>
              <a:off x="1110689" y="1443779"/>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make requests instead of demands</a:t>
              </a:r>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express their views as opinions instead of facts</a:t>
              </a:r>
              <a:endParaRPr/>
            </a:p>
          </p:txBody>
        </p:sp>
        <p:sp>
          <p:nvSpPr>
            <p:cNvPr id="863" name="Google Shape;863;p124"/>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24"/>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865" name="Google Shape;865;p124"/>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24"/>
            <p:cNvSpPr txBox="1"/>
            <p:nvPr/>
          </p:nvSpPr>
          <p:spPr>
            <a:xfrm>
              <a:off x="1110689" y="2836136"/>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provide constructive criticism</a:t>
              </a:r>
              <a:endParaRPr/>
            </a:p>
            <a:p>
              <a:pPr indent="-228600" lvl="1" marL="228600" marR="0" rtl="0" algn="l">
                <a:lnSpc>
                  <a:spcPct val="90000"/>
                </a:lnSpc>
                <a:spcBef>
                  <a:spcPts val="33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speak respectfully and positively</a:t>
              </a:r>
              <a:endParaRPr/>
            </a:p>
          </p:txBody>
        </p:sp>
      </p:gr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25"/>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Tips &amp; Tricks</a:t>
            </a:r>
            <a:endParaRPr/>
          </a:p>
        </p:txBody>
      </p:sp>
      <p:sp>
        <p:nvSpPr>
          <p:cNvPr id="872" name="Google Shape;872;p12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a:bodyPr>
          <a:lstStyle/>
          <a:p>
            <a:pPr indent="-228600" lvl="0" marL="457200" rtl="0" algn="l">
              <a:lnSpc>
                <a:spcPct val="100000"/>
              </a:lnSpc>
              <a:spcBef>
                <a:spcPts val="360"/>
              </a:spcBef>
              <a:spcAft>
                <a:spcPts val="0"/>
              </a:spcAft>
              <a:buClr>
                <a:schemeClr val="dk1"/>
              </a:buClr>
              <a:buSzPct val="64864"/>
              <a:buNone/>
            </a:pPr>
            <a:r>
              <a:rPr b="0" lang="en-US" sz="3000"/>
              <a:t>Instead of saying "You're wrong" say "I don't think I agree with that because...".</a:t>
            </a:r>
            <a:endParaRPr/>
          </a:p>
          <a:p>
            <a:pPr indent="-228600" lvl="0" marL="457200" rtl="0" algn="l">
              <a:lnSpc>
                <a:spcPct val="100000"/>
              </a:lnSpc>
              <a:spcBef>
                <a:spcPts val="360"/>
              </a:spcBef>
              <a:spcAft>
                <a:spcPts val="0"/>
              </a:spcAft>
              <a:buClr>
                <a:schemeClr val="dk1"/>
              </a:buClr>
              <a:buSzPct val="64864"/>
              <a:buNone/>
            </a:pPr>
            <a:r>
              <a:t/>
            </a:r>
            <a:endParaRPr b="0" sz="3000"/>
          </a:p>
          <a:p>
            <a:pPr indent="-228600" lvl="0" marL="457200" rtl="0" algn="l">
              <a:lnSpc>
                <a:spcPct val="100000"/>
              </a:lnSpc>
              <a:spcBef>
                <a:spcPts val="360"/>
              </a:spcBef>
              <a:spcAft>
                <a:spcPts val="0"/>
              </a:spcAft>
              <a:buClr>
                <a:schemeClr val="dk1"/>
              </a:buClr>
              <a:buSzPct val="64864"/>
              <a:buNone/>
            </a:pPr>
            <a:r>
              <a:rPr b="0" lang="en-US" sz="3000"/>
              <a:t>Instead of saying "You're being lazy" say "You don't seem to be contributing to the group. Is there a problem?".</a:t>
            </a:r>
            <a:endParaRPr/>
          </a:p>
          <a:p>
            <a:pPr indent="-228600" lvl="0" marL="457200" rtl="0" algn="l">
              <a:lnSpc>
                <a:spcPct val="100000"/>
              </a:lnSpc>
              <a:spcBef>
                <a:spcPts val="360"/>
              </a:spcBef>
              <a:spcAft>
                <a:spcPts val="0"/>
              </a:spcAft>
              <a:buClr>
                <a:schemeClr val="dk1"/>
              </a:buClr>
              <a:buSzPct val="64864"/>
              <a:buNone/>
            </a:pPr>
            <a:r>
              <a:t/>
            </a:r>
            <a:endParaRPr b="0" sz="3000"/>
          </a:p>
          <a:p>
            <a:pPr indent="-228600" lvl="0" marL="457200" rtl="0" algn="l">
              <a:lnSpc>
                <a:spcPct val="100000"/>
              </a:lnSpc>
              <a:spcBef>
                <a:spcPts val="360"/>
              </a:spcBef>
              <a:spcAft>
                <a:spcPts val="0"/>
              </a:spcAft>
              <a:buClr>
                <a:schemeClr val="dk1"/>
              </a:buClr>
              <a:buSzPct val="64864"/>
              <a:buNone/>
            </a:pPr>
            <a:r>
              <a:rPr b="0" lang="en-US" sz="3000"/>
              <a:t>Instead of saying "You should do it this way" say "It might help if we do it this way.".</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26"/>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Personal issues </a:t>
            </a:r>
            <a:endParaRPr/>
          </a:p>
        </p:txBody>
      </p:sp>
      <p:sp>
        <p:nvSpPr>
          <p:cNvPr id="878" name="Google Shape;878;p1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t/>
            </a:r>
            <a:endParaRPr b="0" sz="3000"/>
          </a:p>
          <a:p>
            <a:pPr indent="-228600" lvl="0" marL="457200" rtl="0" algn="l">
              <a:lnSpc>
                <a:spcPct val="100000"/>
              </a:lnSpc>
              <a:spcBef>
                <a:spcPts val="360"/>
              </a:spcBef>
              <a:spcAft>
                <a:spcPts val="0"/>
              </a:spcAft>
              <a:buClr>
                <a:schemeClr val="dk1"/>
              </a:buClr>
              <a:buSzPts val="1800"/>
              <a:buNone/>
            </a:pPr>
            <a:r>
              <a:rPr b="0" lang="en-US" sz="3000"/>
              <a:t>Arises when 2 different types of personalities clash:</a:t>
            </a:r>
            <a:endParaRPr/>
          </a:p>
          <a:p>
            <a:pPr indent="-228600" lvl="0" marL="457200" rtl="0" algn="l">
              <a:lnSpc>
                <a:spcPct val="100000"/>
              </a:lnSpc>
              <a:spcBef>
                <a:spcPts val="360"/>
              </a:spcBef>
              <a:spcAft>
                <a:spcPts val="0"/>
              </a:spcAft>
              <a:buClr>
                <a:schemeClr val="dk1"/>
              </a:buClr>
              <a:buSzPts val="1800"/>
              <a:buNone/>
            </a:pPr>
            <a:r>
              <a:t/>
            </a:r>
            <a:endParaRPr sz="3000"/>
          </a:p>
          <a:p>
            <a:pPr indent="-457200" lvl="0" marL="457200" rtl="0" algn="l">
              <a:lnSpc>
                <a:spcPct val="100000"/>
              </a:lnSpc>
              <a:spcBef>
                <a:spcPts val="360"/>
              </a:spcBef>
              <a:spcAft>
                <a:spcPts val="0"/>
              </a:spcAft>
              <a:buSzPts val="1800"/>
              <a:buFont typeface="Arial"/>
              <a:buChar char="•"/>
            </a:pPr>
            <a:r>
              <a:rPr b="0" lang="en-US" sz="3000"/>
              <a:t>Conflict between members</a:t>
            </a:r>
            <a:endParaRPr/>
          </a:p>
          <a:p>
            <a:pPr indent="-457200" lvl="0" marL="457200" rtl="0" algn="l">
              <a:lnSpc>
                <a:spcPct val="100000"/>
              </a:lnSpc>
              <a:spcBef>
                <a:spcPts val="360"/>
              </a:spcBef>
              <a:spcAft>
                <a:spcPts val="0"/>
              </a:spcAft>
              <a:buSzPts val="1800"/>
              <a:buFont typeface="Arial"/>
              <a:buChar char="•"/>
            </a:pPr>
            <a:r>
              <a:rPr b="0" lang="en-US" sz="3000"/>
              <a:t>Domineering personalities</a:t>
            </a:r>
            <a:endParaRPr/>
          </a:p>
          <a:p>
            <a:pPr indent="-228600" lvl="0" marL="457200" rtl="0" algn="l">
              <a:lnSpc>
                <a:spcPct val="100000"/>
              </a:lnSpc>
              <a:spcBef>
                <a:spcPts val="360"/>
              </a:spcBef>
              <a:spcAft>
                <a:spcPts val="0"/>
              </a:spcAft>
              <a:buClr>
                <a:schemeClr val="dk1"/>
              </a:buClr>
              <a:buSzPts val="1800"/>
              <a:buNone/>
            </a:pPr>
            <a:r>
              <a:t/>
            </a:r>
            <a:endParaRPr sz="30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27"/>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Conflict between members</a:t>
            </a:r>
            <a:endParaRPr/>
          </a:p>
        </p:txBody>
      </p:sp>
      <p:grpSp>
        <p:nvGrpSpPr>
          <p:cNvPr id="884" name="Google Shape;884;p127"/>
          <p:cNvGrpSpPr/>
          <p:nvPr/>
        </p:nvGrpSpPr>
        <p:grpSpPr>
          <a:xfrm>
            <a:off x="762001" y="2062454"/>
            <a:ext cx="7619998" cy="4370349"/>
            <a:chOff x="1" y="1606"/>
            <a:chExt cx="7619998" cy="4370349"/>
          </a:xfrm>
        </p:grpSpPr>
        <p:sp>
          <p:nvSpPr>
            <p:cNvPr id="885" name="Google Shape;885;p127"/>
            <p:cNvSpPr/>
            <p:nvPr/>
          </p:nvSpPr>
          <p:spPr>
            <a:xfrm rot="5400000">
              <a:off x="-349158" y="350765"/>
              <a:ext cx="2327726" cy="162940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27"/>
            <p:cNvSpPr txBox="1"/>
            <p:nvPr/>
          </p:nvSpPr>
          <p:spPr>
            <a:xfrm>
              <a:off x="1" y="816310"/>
              <a:ext cx="1629408" cy="6983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Arial"/>
                  <a:ea typeface="Arial"/>
                  <a:cs typeface="Arial"/>
                  <a:sym typeface="Arial"/>
                </a:rPr>
                <a:t>1.</a:t>
              </a:r>
              <a:endParaRPr/>
            </a:p>
          </p:txBody>
        </p:sp>
        <p:sp>
          <p:nvSpPr>
            <p:cNvPr id="887" name="Google Shape;887;p127"/>
            <p:cNvSpPr/>
            <p:nvPr/>
          </p:nvSpPr>
          <p:spPr>
            <a:xfrm rot="5400000">
              <a:off x="3868193" y="-2237178"/>
              <a:ext cx="1513022" cy="599059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27"/>
            <p:cNvSpPr txBox="1"/>
            <p:nvPr/>
          </p:nvSpPr>
          <p:spPr>
            <a:xfrm>
              <a:off x="1629409" y="75466"/>
              <a:ext cx="5916731" cy="1365302"/>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respect and acknowledge others' ideas</a:t>
              </a:r>
              <a:endParaRPr b="0" i="0" sz="2400" u="none" cap="none" strike="noStrike">
                <a:solidFill>
                  <a:srgbClr val="000000"/>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consider how they can improve their communication</a:t>
              </a:r>
              <a:endParaRPr b="0" i="0" sz="2400" u="none" cap="none" strike="noStrike">
                <a:solidFill>
                  <a:srgbClr val="000000"/>
                </a:solidFill>
                <a:latin typeface="Arial"/>
                <a:ea typeface="Arial"/>
                <a:cs typeface="Arial"/>
                <a:sym typeface="Arial"/>
              </a:endParaRPr>
            </a:p>
          </p:txBody>
        </p:sp>
        <p:sp>
          <p:nvSpPr>
            <p:cNvPr id="889" name="Google Shape;889;p127"/>
            <p:cNvSpPr/>
            <p:nvPr/>
          </p:nvSpPr>
          <p:spPr>
            <a:xfrm rot="5400000">
              <a:off x="-349158" y="2393388"/>
              <a:ext cx="2327726" cy="162940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27"/>
            <p:cNvSpPr txBox="1"/>
            <p:nvPr/>
          </p:nvSpPr>
          <p:spPr>
            <a:xfrm>
              <a:off x="1" y="2858933"/>
              <a:ext cx="1629408" cy="698318"/>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000000"/>
                </a:buClr>
                <a:buSzPts val="4800"/>
                <a:buFont typeface="Arial"/>
                <a:buNone/>
              </a:pPr>
              <a:r>
                <a:rPr b="0" i="0" lang="en-US" sz="4800" u="none" cap="none" strike="noStrike">
                  <a:solidFill>
                    <a:schemeClr val="lt1"/>
                  </a:solidFill>
                  <a:latin typeface="Arial"/>
                  <a:ea typeface="Arial"/>
                  <a:cs typeface="Arial"/>
                  <a:sym typeface="Arial"/>
                </a:rPr>
                <a:t>2.</a:t>
              </a:r>
              <a:endParaRPr/>
            </a:p>
          </p:txBody>
        </p:sp>
        <p:sp>
          <p:nvSpPr>
            <p:cNvPr id="891" name="Google Shape;891;p127"/>
            <p:cNvSpPr/>
            <p:nvPr/>
          </p:nvSpPr>
          <p:spPr>
            <a:xfrm rot="5400000">
              <a:off x="3868193" y="-194554"/>
              <a:ext cx="1513022" cy="599059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27"/>
            <p:cNvSpPr txBox="1"/>
            <p:nvPr/>
          </p:nvSpPr>
          <p:spPr>
            <a:xfrm>
              <a:off x="1629409" y="2118090"/>
              <a:ext cx="5916731" cy="1365302"/>
            </a:xfrm>
            <a:prstGeom prst="rect">
              <a:avLst/>
            </a:prstGeom>
            <a:noFill/>
            <a:ln>
              <a:noFill/>
            </a:ln>
          </p:spPr>
          <p:txBody>
            <a:bodyPr anchorCtr="0" anchor="ctr" bIns="15225" lIns="170675" spcFirstLastPara="1" rIns="15225" wrap="square" tIns="152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work through the cause of the conflict as a group</a:t>
              </a:r>
              <a:endParaRPr b="0" i="0" sz="2400" u="none" cap="none" strike="noStrike">
                <a:solidFill>
                  <a:srgbClr val="000000"/>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understand that working in a team may require negotiation and compromise</a:t>
              </a:r>
              <a:endParaRPr b="0" i="0" sz="2400" u="none" cap="none" strike="noStrike">
                <a:solidFill>
                  <a:srgbClr val="000000"/>
                </a:solidFill>
                <a:latin typeface="Arial"/>
                <a:ea typeface="Arial"/>
                <a:cs typeface="Arial"/>
                <a:sym typeface="Arial"/>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128"/>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Domineering personalities</a:t>
            </a:r>
            <a:endParaRPr/>
          </a:p>
        </p:txBody>
      </p:sp>
      <p:grpSp>
        <p:nvGrpSpPr>
          <p:cNvPr id="898" name="Google Shape;898;p128"/>
          <p:cNvGrpSpPr/>
          <p:nvPr/>
        </p:nvGrpSpPr>
        <p:grpSpPr>
          <a:xfrm>
            <a:off x="762000" y="2060852"/>
            <a:ext cx="7619999" cy="4372482"/>
            <a:chOff x="0" y="4"/>
            <a:chExt cx="7619999" cy="4372482"/>
          </a:xfrm>
        </p:grpSpPr>
        <p:sp>
          <p:nvSpPr>
            <p:cNvPr id="899" name="Google Shape;899;p128"/>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28"/>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01" name="Google Shape;901;p128"/>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28"/>
            <p:cNvSpPr txBox="1"/>
            <p:nvPr/>
          </p:nvSpPr>
          <p:spPr>
            <a:xfrm>
              <a:off x="1110689" y="50350"/>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create time limits for individual contributions</a:t>
              </a:r>
              <a:endParaRPr b="0" i="0" sz="2200" u="none" cap="none" strike="noStrike">
                <a:solidFill>
                  <a:srgbClr val="000000"/>
                </a:solidFill>
                <a:latin typeface="Arial"/>
                <a:ea typeface="Arial"/>
                <a:cs typeface="Arial"/>
                <a:sym typeface="Arial"/>
              </a:endParaRPr>
            </a:p>
          </p:txBody>
        </p:sp>
        <p:sp>
          <p:nvSpPr>
            <p:cNvPr id="903" name="Google Shape;903;p128"/>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28"/>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05" name="Google Shape;905;p128"/>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28"/>
            <p:cNvSpPr txBox="1"/>
            <p:nvPr/>
          </p:nvSpPr>
          <p:spPr>
            <a:xfrm>
              <a:off x="1110689" y="1443779"/>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ensure that each member has a chance to speak without interruption</a:t>
              </a:r>
              <a:endParaRPr b="0" i="0" sz="2200" u="none" cap="none" strike="noStrike">
                <a:solidFill>
                  <a:srgbClr val="000000"/>
                </a:solidFill>
                <a:latin typeface="Arial"/>
                <a:ea typeface="Arial"/>
                <a:cs typeface="Arial"/>
                <a:sym typeface="Arial"/>
              </a:endParaRPr>
            </a:p>
          </p:txBody>
        </p:sp>
        <p:sp>
          <p:nvSpPr>
            <p:cNvPr id="907" name="Google Shape;907;p128"/>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28"/>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09" name="Google Shape;909;p128"/>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28"/>
            <p:cNvSpPr txBox="1"/>
            <p:nvPr/>
          </p:nvSpPr>
          <p:spPr>
            <a:xfrm>
              <a:off x="1110689" y="2836136"/>
              <a:ext cx="6458964" cy="930659"/>
            </a:xfrm>
            <a:prstGeom prst="rect">
              <a:avLst/>
            </a:prstGeom>
            <a:noFill/>
            <a:ln>
              <a:noFill/>
            </a:ln>
          </p:spPr>
          <p:txBody>
            <a:bodyPr anchorCtr="0" anchor="ctr" bIns="13950" lIns="156450" spcFirstLastPara="1" rIns="13950" wrap="square" tIns="13950">
              <a:noAutofit/>
            </a:bodyPr>
            <a:lstStyle/>
            <a:p>
              <a:pPr indent="-228600" lvl="1" marL="228600" marR="0" rtl="0" algn="l">
                <a:lnSpc>
                  <a:spcPct val="90000"/>
                </a:lnSpc>
                <a:spcBef>
                  <a:spcPts val="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remind all members that it's important to hear all opinions about the topic and respect those opinions</a:t>
              </a:r>
              <a:endParaRPr b="0" i="0" sz="2200" u="none" cap="none" strike="noStrike">
                <a:solidFill>
                  <a:srgbClr val="000000"/>
                </a:solidFill>
                <a:latin typeface="Arial"/>
                <a:ea typeface="Arial"/>
                <a:cs typeface="Arial"/>
                <a:sym typeface="Arial"/>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29"/>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Unequal contribution</a:t>
            </a:r>
            <a:endParaRPr/>
          </a:p>
        </p:txBody>
      </p:sp>
      <p:sp>
        <p:nvSpPr>
          <p:cNvPr id="916" name="Google Shape;916;p12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360"/>
              </a:spcBef>
              <a:spcAft>
                <a:spcPts val="0"/>
              </a:spcAft>
              <a:buSzPts val="1800"/>
              <a:buFont typeface="Arial"/>
              <a:buChar char="•"/>
            </a:pPr>
            <a:r>
              <a:rPr b="0" lang="en-US" sz="3000"/>
              <a:t>Remember to reassure all members that their opinions are valid</a:t>
            </a:r>
            <a:endParaRPr/>
          </a:p>
          <a:p>
            <a:pPr indent="-228600" lvl="0" marL="457200" rtl="0" algn="l">
              <a:lnSpc>
                <a:spcPct val="100000"/>
              </a:lnSpc>
              <a:spcBef>
                <a:spcPts val="360"/>
              </a:spcBef>
              <a:spcAft>
                <a:spcPts val="0"/>
              </a:spcAft>
              <a:buClr>
                <a:schemeClr val="dk1"/>
              </a:buClr>
              <a:buSzPts val="1800"/>
              <a:buNone/>
            </a:pPr>
            <a:r>
              <a:t/>
            </a:r>
            <a:endParaRPr b="0" sz="3000"/>
          </a:p>
          <a:p>
            <a:pPr indent="-457200" lvl="0" marL="457200" rtl="0" algn="l">
              <a:lnSpc>
                <a:spcPct val="100000"/>
              </a:lnSpc>
              <a:spcBef>
                <a:spcPts val="360"/>
              </a:spcBef>
              <a:spcAft>
                <a:spcPts val="0"/>
              </a:spcAft>
              <a:buSzPts val="1800"/>
              <a:buFont typeface="Arial"/>
              <a:buChar char="•"/>
            </a:pPr>
            <a:r>
              <a:rPr b="0" lang="en-US" sz="3000"/>
              <a:t>Try to find out why they're not participating</a:t>
            </a:r>
            <a:endParaRPr/>
          </a:p>
          <a:p>
            <a:pPr indent="-342900" lvl="0" marL="457200" rtl="0" algn="l">
              <a:lnSpc>
                <a:spcPct val="100000"/>
              </a:lnSpc>
              <a:spcBef>
                <a:spcPts val="360"/>
              </a:spcBef>
              <a:spcAft>
                <a:spcPts val="0"/>
              </a:spcAft>
              <a:buSzPts val="1800"/>
              <a:buFont typeface="Arial"/>
              <a:buNone/>
            </a:pPr>
            <a:r>
              <a:t/>
            </a:r>
            <a:endParaRPr b="0" sz="3000"/>
          </a:p>
          <a:p>
            <a:pPr indent="-457200" lvl="0" marL="457200" rtl="0" algn="l">
              <a:lnSpc>
                <a:spcPct val="100000"/>
              </a:lnSpc>
              <a:spcBef>
                <a:spcPts val="360"/>
              </a:spcBef>
              <a:spcAft>
                <a:spcPts val="0"/>
              </a:spcAft>
              <a:buSzPts val="1800"/>
              <a:buFont typeface="Arial"/>
              <a:buChar char="•"/>
            </a:pPr>
            <a:r>
              <a:rPr b="0" lang="en-US" sz="3000"/>
              <a:t>Some group members may be quieter than others</a:t>
            </a:r>
            <a:endParaRPr sz="30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30"/>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Tips &amp; Tricks</a:t>
            </a:r>
            <a:endParaRPr/>
          </a:p>
        </p:txBody>
      </p:sp>
      <p:grpSp>
        <p:nvGrpSpPr>
          <p:cNvPr id="922" name="Google Shape;922;p130"/>
          <p:cNvGrpSpPr/>
          <p:nvPr/>
        </p:nvGrpSpPr>
        <p:grpSpPr>
          <a:xfrm>
            <a:off x="762000" y="2060852"/>
            <a:ext cx="7619999" cy="4372482"/>
            <a:chOff x="0" y="4"/>
            <a:chExt cx="7619999" cy="4372482"/>
          </a:xfrm>
        </p:grpSpPr>
        <p:sp>
          <p:nvSpPr>
            <p:cNvPr id="923" name="Google Shape;923;p130"/>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30"/>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25" name="Google Shape;925;p130"/>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30"/>
            <p:cNvSpPr txBox="1"/>
            <p:nvPr/>
          </p:nvSpPr>
          <p:spPr>
            <a:xfrm>
              <a:off x="1110689" y="50350"/>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brainstorm the topic as a group</a:t>
              </a:r>
              <a:endParaRPr b="0" i="0" sz="2600" u="none" cap="none" strike="noStrike">
                <a:solidFill>
                  <a:srgbClr val="000000"/>
                </a:solidFill>
                <a:latin typeface="Arial"/>
                <a:ea typeface="Arial"/>
                <a:cs typeface="Arial"/>
                <a:sym typeface="Arial"/>
              </a:endParaRPr>
            </a:p>
          </p:txBody>
        </p:sp>
        <p:sp>
          <p:nvSpPr>
            <p:cNvPr id="927" name="Google Shape;927;p130"/>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30"/>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29" name="Google Shape;929;p130"/>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30"/>
            <p:cNvSpPr txBox="1"/>
            <p:nvPr/>
          </p:nvSpPr>
          <p:spPr>
            <a:xfrm>
              <a:off x="1110689" y="1443779"/>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research the topic independently and then meet to discuss the group's findings</a:t>
              </a:r>
              <a:endParaRPr b="0" i="0" sz="2600" u="none" cap="none" strike="noStrike">
                <a:solidFill>
                  <a:srgbClr val="000000"/>
                </a:solidFill>
                <a:latin typeface="Arial"/>
                <a:ea typeface="Arial"/>
                <a:cs typeface="Arial"/>
                <a:sym typeface="Arial"/>
              </a:endParaRPr>
            </a:p>
          </p:txBody>
        </p:sp>
        <p:sp>
          <p:nvSpPr>
            <p:cNvPr id="931" name="Google Shape;931;p130"/>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30"/>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33" name="Google Shape;933;p130"/>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30"/>
            <p:cNvSpPr txBox="1"/>
            <p:nvPr/>
          </p:nvSpPr>
          <p:spPr>
            <a:xfrm>
              <a:off x="1110689" y="2836136"/>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ask everyone to contribute with their ideas</a:t>
              </a:r>
              <a:endParaRPr b="0" i="0" sz="2600" u="none" cap="none" strike="noStrike">
                <a:solidFill>
                  <a:srgbClr val="000000"/>
                </a:solidFill>
                <a:latin typeface="Arial"/>
                <a:ea typeface="Arial"/>
                <a:cs typeface="Arial"/>
                <a:sym typeface="Arial"/>
              </a:endParaRPr>
            </a:p>
          </p:txBody>
        </p:sp>
      </p:gr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31"/>
          <p:cNvSpPr txBox="1"/>
          <p:nvPr>
            <p:ph type="title"/>
          </p:nvPr>
        </p:nvSpPr>
        <p:spPr>
          <a:xfrm>
            <a:off x="457200" y="152718"/>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Lacking focus</a:t>
            </a:r>
            <a:endParaRPr/>
          </a:p>
        </p:txBody>
      </p:sp>
      <p:grpSp>
        <p:nvGrpSpPr>
          <p:cNvPr id="940" name="Google Shape;940;p131"/>
          <p:cNvGrpSpPr/>
          <p:nvPr/>
        </p:nvGrpSpPr>
        <p:grpSpPr>
          <a:xfrm>
            <a:off x="762000" y="2060852"/>
            <a:ext cx="7619999" cy="4372482"/>
            <a:chOff x="0" y="4"/>
            <a:chExt cx="7619999" cy="4372482"/>
          </a:xfrm>
        </p:grpSpPr>
        <p:sp>
          <p:nvSpPr>
            <p:cNvPr id="941" name="Google Shape;941;p131"/>
            <p:cNvSpPr/>
            <p:nvPr/>
          </p:nvSpPr>
          <p:spPr>
            <a:xfrm rot="5400000">
              <a:off x="-238004" y="239080"/>
              <a:ext cx="1586697" cy="1110688"/>
            </a:xfrm>
            <a:prstGeom prst="chevron">
              <a:avLst>
                <a:gd fmla="val 50000" name="adj"/>
              </a:avLst>
            </a:prstGeom>
            <a:solidFill>
              <a:srgbClr val="62A534"/>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31"/>
            <p:cNvSpPr txBox="1"/>
            <p:nvPr/>
          </p:nvSpPr>
          <p:spPr>
            <a:xfrm>
              <a:off x="1" y="556419"/>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1.</a:t>
              </a:r>
              <a:endParaRPr/>
            </a:p>
          </p:txBody>
        </p:sp>
        <p:sp>
          <p:nvSpPr>
            <p:cNvPr id="943" name="Google Shape;943;p131"/>
            <p:cNvSpPr/>
            <p:nvPr/>
          </p:nvSpPr>
          <p:spPr>
            <a:xfrm rot="5400000">
              <a:off x="3849667" y="-2738975"/>
              <a:ext cx="1031353" cy="6509311"/>
            </a:xfrm>
            <a:prstGeom prst="round2SameRect">
              <a:avLst>
                <a:gd fmla="val 16667" name="adj1"/>
                <a:gd fmla="val 0" name="adj2"/>
              </a:avLst>
            </a:prstGeom>
            <a:solidFill>
              <a:schemeClr val="lt1">
                <a:alpha val="89803"/>
              </a:schemeClr>
            </a:solidFill>
            <a:ln cap="flat" cmpd="sng" w="25400">
              <a:solidFill>
                <a:srgbClr val="62A53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31"/>
            <p:cNvSpPr txBox="1"/>
            <p:nvPr/>
          </p:nvSpPr>
          <p:spPr>
            <a:xfrm>
              <a:off x="1110689" y="50350"/>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setting meeting goals</a:t>
              </a:r>
              <a:endParaRPr b="0" i="0" sz="2600" u="none" cap="none" strike="noStrike">
                <a:solidFill>
                  <a:srgbClr val="000000"/>
                </a:solidFill>
                <a:latin typeface="Arial"/>
                <a:ea typeface="Arial"/>
                <a:cs typeface="Arial"/>
                <a:sym typeface="Arial"/>
              </a:endParaRPr>
            </a:p>
          </p:txBody>
        </p:sp>
        <p:sp>
          <p:nvSpPr>
            <p:cNvPr id="945" name="Google Shape;945;p131"/>
            <p:cNvSpPr/>
            <p:nvPr/>
          </p:nvSpPr>
          <p:spPr>
            <a:xfrm rot="5400000">
              <a:off x="-238004" y="1631437"/>
              <a:ext cx="1586697" cy="1110688"/>
            </a:xfrm>
            <a:prstGeom prst="chevron">
              <a:avLst>
                <a:gd fmla="val 50000" name="adj"/>
              </a:avLst>
            </a:prstGeom>
            <a:solidFill>
              <a:srgbClr val="34A76C"/>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31"/>
            <p:cNvSpPr txBox="1"/>
            <p:nvPr/>
          </p:nvSpPr>
          <p:spPr>
            <a:xfrm>
              <a:off x="1" y="1948776"/>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2.</a:t>
              </a:r>
              <a:endParaRPr/>
            </a:p>
          </p:txBody>
        </p:sp>
        <p:sp>
          <p:nvSpPr>
            <p:cNvPr id="947" name="Google Shape;947;p131"/>
            <p:cNvSpPr/>
            <p:nvPr/>
          </p:nvSpPr>
          <p:spPr>
            <a:xfrm rot="5400000">
              <a:off x="3849667" y="-1345546"/>
              <a:ext cx="1031353" cy="6509311"/>
            </a:xfrm>
            <a:prstGeom prst="round2SameRect">
              <a:avLst>
                <a:gd fmla="val 16667" name="adj1"/>
                <a:gd fmla="val 0" name="adj2"/>
              </a:avLst>
            </a:prstGeom>
            <a:solidFill>
              <a:schemeClr val="lt1">
                <a:alpha val="89803"/>
              </a:schemeClr>
            </a:solidFill>
            <a:ln cap="flat" cmpd="sng" w="25400">
              <a:solidFill>
                <a:srgbClr val="34A7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31"/>
            <p:cNvSpPr txBox="1"/>
            <p:nvPr/>
          </p:nvSpPr>
          <p:spPr>
            <a:xfrm>
              <a:off x="1110689" y="1443779"/>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working through complex tasks as a group</a:t>
              </a:r>
              <a:endParaRPr b="0" i="0" sz="2600" u="none" cap="none" strike="noStrike">
                <a:solidFill>
                  <a:srgbClr val="000000"/>
                </a:solidFill>
                <a:latin typeface="Arial"/>
                <a:ea typeface="Arial"/>
                <a:cs typeface="Arial"/>
                <a:sym typeface="Arial"/>
              </a:endParaRPr>
            </a:p>
          </p:txBody>
        </p:sp>
        <p:sp>
          <p:nvSpPr>
            <p:cNvPr id="949" name="Google Shape;949;p131"/>
            <p:cNvSpPr/>
            <p:nvPr/>
          </p:nvSpPr>
          <p:spPr>
            <a:xfrm rot="5400000">
              <a:off x="-238004" y="3023794"/>
              <a:ext cx="1586697" cy="1110688"/>
            </a:xfrm>
            <a:prstGeom prst="chevron">
              <a:avLst>
                <a:gd fmla="val 50000" name="adj"/>
              </a:avLst>
            </a:prstGeom>
            <a:solidFill>
              <a:srgbClr val="43C1A3"/>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31"/>
            <p:cNvSpPr txBox="1"/>
            <p:nvPr/>
          </p:nvSpPr>
          <p:spPr>
            <a:xfrm>
              <a:off x="1" y="3341133"/>
              <a:ext cx="1110688" cy="476009"/>
            </a:xfrm>
            <a:prstGeom prst="rect">
              <a:avLst/>
            </a:prstGeom>
            <a:noFill/>
            <a:ln>
              <a:noFill/>
            </a:ln>
          </p:spPr>
          <p:txBody>
            <a:bodyPr anchorCtr="0" anchor="ctr" bIns="20950" lIns="20950" spcFirstLastPara="1" rIns="20950" wrap="square" tIns="20950">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Arial"/>
                  <a:ea typeface="Arial"/>
                  <a:cs typeface="Arial"/>
                  <a:sym typeface="Arial"/>
                </a:rPr>
                <a:t>3.</a:t>
              </a:r>
              <a:endParaRPr/>
            </a:p>
          </p:txBody>
        </p:sp>
        <p:sp>
          <p:nvSpPr>
            <p:cNvPr id="951" name="Google Shape;951;p131"/>
            <p:cNvSpPr/>
            <p:nvPr/>
          </p:nvSpPr>
          <p:spPr>
            <a:xfrm rot="5400000">
              <a:off x="3849667" y="46810"/>
              <a:ext cx="1031353" cy="6509311"/>
            </a:xfrm>
            <a:prstGeom prst="round2SameRect">
              <a:avLst>
                <a:gd fmla="val 16667" name="adj1"/>
                <a:gd fmla="val 0" name="adj2"/>
              </a:avLst>
            </a:prstGeom>
            <a:solidFill>
              <a:schemeClr val="lt1">
                <a:alpha val="89803"/>
              </a:schemeClr>
            </a:solidFill>
            <a:ln cap="flat" cmpd="sng" w="25400">
              <a:solidFill>
                <a:srgbClr val="43C1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31"/>
            <p:cNvSpPr txBox="1"/>
            <p:nvPr/>
          </p:nvSpPr>
          <p:spPr>
            <a:xfrm>
              <a:off x="1110689" y="2836136"/>
              <a:ext cx="6458964" cy="930659"/>
            </a:xfrm>
            <a:prstGeom prst="rect">
              <a:avLst/>
            </a:prstGeom>
            <a:noFill/>
            <a:ln>
              <a:noFill/>
            </a:ln>
          </p:spPr>
          <p:txBody>
            <a:bodyPr anchorCtr="0" anchor="ctr" bIns="16500" lIns="184900" spcFirstLastPara="1" rIns="16500" wrap="square" tIns="16500">
              <a:noAutofit/>
            </a:bodyPr>
            <a:lstStyle/>
            <a:p>
              <a:pPr indent="-228600" lvl="1" marL="228600" marR="0" rtl="0" algn="l">
                <a:lnSpc>
                  <a:spcPct val="90000"/>
                </a:lnSpc>
                <a:spcBef>
                  <a:spcPts val="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rewarding the group for staying on task (e.g. organise a lunch or another activity)</a:t>
              </a:r>
              <a:endParaRPr b="0" i="0" sz="26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b="1" i="0" lang="en-US" sz="4000">
                <a:solidFill>
                  <a:srgbClr val="00B0F0"/>
                </a:solidFill>
                <a:latin typeface="Calibri"/>
                <a:ea typeface="Calibri"/>
                <a:cs typeface="Calibri"/>
                <a:sym typeface="Calibri"/>
              </a:rPr>
              <a:t>II. FUNCTIONS OF GROUPS</a:t>
            </a:r>
            <a:endParaRPr sz="4000"/>
          </a:p>
        </p:txBody>
      </p:sp>
      <p:sp>
        <p:nvSpPr>
          <p:cNvPr id="171" name="Google Shape;171;p14"/>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00000"/>
              </a:buClr>
              <a:buSzPts val="2000"/>
              <a:buFont typeface="Noto Sans Symbols"/>
              <a:buChar char="⮚"/>
            </a:pPr>
            <a:r>
              <a:rPr lang="en-US">
                <a:solidFill>
                  <a:srgbClr val="FF0000"/>
                </a:solidFill>
                <a:latin typeface="Georgia"/>
                <a:ea typeface="Georgia"/>
                <a:cs typeface="Georgia"/>
                <a:sym typeface="Georgia"/>
              </a:rPr>
              <a:t> </a:t>
            </a:r>
            <a:r>
              <a:rPr lang="en-US" sz="2400">
                <a:solidFill>
                  <a:srgbClr val="FF0000"/>
                </a:solidFill>
              </a:rPr>
              <a:t>Satisfaction of Needs</a:t>
            </a:r>
            <a:r>
              <a:rPr lang="en-US" sz="2400">
                <a:solidFill>
                  <a:srgbClr val="000000"/>
                </a:solidFill>
              </a:rPr>
              <a:t>:</a:t>
            </a:r>
            <a:endParaRPr/>
          </a:p>
          <a:p>
            <a:pPr indent="0" lvl="0" marL="0" rtl="0" algn="l">
              <a:lnSpc>
                <a:spcPct val="100000"/>
              </a:lnSpc>
              <a:spcBef>
                <a:spcPts val="1080"/>
              </a:spcBef>
              <a:spcAft>
                <a:spcPts val="0"/>
              </a:spcAft>
              <a:buClr>
                <a:srgbClr val="000000"/>
              </a:buClr>
              <a:buSzPts val="2400"/>
              <a:buNone/>
            </a:pPr>
            <a:r>
              <a:rPr lang="en-US" sz="2400">
                <a:solidFill>
                  <a:srgbClr val="000000"/>
                </a:solidFill>
              </a:rPr>
              <a:t>Satisfaction of needs of individual members is supposed to be the most essential features of the function of a group. People join different groups and societies for satisfaction of different needs. For example, people join photographic society, music associations, health clubs, dance clubs, psychological or economic society according to their respective interests.</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transition spd="slow">
    <p:push/>
  </p:transition>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32"/>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Missing deadlines</a:t>
            </a:r>
            <a:endParaRPr/>
          </a:p>
        </p:txBody>
      </p:sp>
      <p:sp>
        <p:nvSpPr>
          <p:cNvPr id="958" name="Google Shape;958;p13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360"/>
              </a:spcBef>
              <a:spcAft>
                <a:spcPts val="0"/>
              </a:spcAft>
              <a:buSzPts val="1800"/>
              <a:buFont typeface="Arial"/>
              <a:buChar char="•"/>
            </a:pPr>
            <a:r>
              <a:rPr b="0" lang="en-US" sz="3000"/>
              <a:t>Make sure you discuss tasks with your group</a:t>
            </a:r>
            <a:endParaRPr/>
          </a:p>
          <a:p>
            <a:pPr indent="-228600" lvl="0" marL="457200" rtl="0" algn="l">
              <a:lnSpc>
                <a:spcPct val="100000"/>
              </a:lnSpc>
              <a:spcBef>
                <a:spcPts val="360"/>
              </a:spcBef>
              <a:spcAft>
                <a:spcPts val="0"/>
              </a:spcAft>
              <a:buClr>
                <a:schemeClr val="dk1"/>
              </a:buClr>
              <a:buSzPts val="1800"/>
              <a:buNone/>
            </a:pPr>
            <a:r>
              <a:t/>
            </a:r>
            <a:endParaRPr b="0" sz="3000"/>
          </a:p>
          <a:p>
            <a:pPr indent="-457200" lvl="0" marL="457200" rtl="0" algn="l">
              <a:lnSpc>
                <a:spcPct val="100000"/>
              </a:lnSpc>
              <a:spcBef>
                <a:spcPts val="360"/>
              </a:spcBef>
              <a:spcAft>
                <a:spcPts val="0"/>
              </a:spcAft>
              <a:buSzPts val="1800"/>
              <a:buFont typeface="Arial"/>
              <a:buChar char="•"/>
            </a:pPr>
            <a:r>
              <a:rPr b="0" lang="en-US" sz="3000"/>
              <a:t> establish firm (and realistic) deadlines</a:t>
            </a:r>
            <a:endParaRPr/>
          </a:p>
          <a:p>
            <a:pPr indent="-228600" lvl="0" marL="457200" rtl="0" algn="l">
              <a:lnSpc>
                <a:spcPct val="100000"/>
              </a:lnSpc>
              <a:spcBef>
                <a:spcPts val="360"/>
              </a:spcBef>
              <a:spcAft>
                <a:spcPts val="0"/>
              </a:spcAft>
              <a:buClr>
                <a:schemeClr val="dk1"/>
              </a:buClr>
              <a:buSzPts val="1800"/>
              <a:buNone/>
            </a:pPr>
            <a:r>
              <a:t/>
            </a:r>
            <a:endParaRPr b="0" sz="3000"/>
          </a:p>
          <a:p>
            <a:pPr indent="-457200" lvl="0" marL="457200" rtl="0" algn="l">
              <a:lnSpc>
                <a:spcPct val="100000"/>
              </a:lnSpc>
              <a:spcBef>
                <a:spcPts val="360"/>
              </a:spcBef>
              <a:spcAft>
                <a:spcPts val="0"/>
              </a:spcAft>
              <a:buSzPts val="1800"/>
              <a:buFont typeface="Arial"/>
              <a:buChar char="•"/>
            </a:pPr>
            <a:r>
              <a:rPr b="0" lang="en-US" sz="3000"/>
              <a:t>adjust deadlines if needed</a:t>
            </a:r>
            <a:endParaRPr/>
          </a:p>
          <a:p>
            <a:pPr indent="-228600" lvl="0" marL="457200" rtl="0" algn="l">
              <a:lnSpc>
                <a:spcPct val="100000"/>
              </a:lnSpc>
              <a:spcBef>
                <a:spcPts val="360"/>
              </a:spcBef>
              <a:spcAft>
                <a:spcPts val="0"/>
              </a:spcAft>
              <a:buClr>
                <a:schemeClr val="dk1"/>
              </a:buClr>
              <a:buSzPts val="1800"/>
              <a:buNone/>
            </a:pPr>
            <a:r>
              <a:t/>
            </a:r>
            <a:endParaRPr sz="300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33"/>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MEASURES TO AVOID BULLYING</a:t>
            </a:r>
            <a:endParaRPr/>
          </a:p>
        </p:txBody>
      </p:sp>
      <p:sp>
        <p:nvSpPr>
          <p:cNvPr id="964" name="Google Shape;964;p13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rPr lang="en-US" sz="1800"/>
              <a:t>1. Establish a safe and positive School Climate</a:t>
            </a:r>
            <a:endParaRPr/>
          </a:p>
          <a:p>
            <a:pPr indent="-342900" lvl="0" marL="342900" rtl="0" algn="just">
              <a:lnSpc>
                <a:spcPct val="100000"/>
              </a:lnSpc>
              <a:spcBef>
                <a:spcPts val="360"/>
              </a:spcBef>
              <a:spcAft>
                <a:spcPts val="0"/>
              </a:spcAft>
              <a:buSzPts val="1800"/>
              <a:buFont typeface="Arial"/>
              <a:buChar char="-"/>
            </a:pPr>
            <a:r>
              <a:rPr b="0" lang="en-US" sz="1800"/>
              <a:t>each member of the group will feel safe, encouraged and appreciated and the negative behavior will decrease</a:t>
            </a:r>
            <a:endParaRPr/>
          </a:p>
          <a:p>
            <a:pPr indent="-342900" lvl="0" marL="342900" rtl="0" algn="just">
              <a:lnSpc>
                <a:spcPct val="100000"/>
              </a:lnSpc>
              <a:spcBef>
                <a:spcPts val="360"/>
              </a:spcBef>
              <a:spcAft>
                <a:spcPts val="0"/>
              </a:spcAft>
              <a:buSzPts val="1800"/>
              <a:buFont typeface="Arial"/>
              <a:buChar char="-"/>
            </a:pPr>
            <a:r>
              <a:rPr b="0" lang="en-US" sz="1800"/>
              <a:t>a good climate in the classroom can be established by:</a:t>
            </a:r>
            <a:endParaRPr/>
          </a:p>
          <a:p>
            <a:pPr indent="-228600" lvl="0" marL="342900" rtl="0" algn="just">
              <a:lnSpc>
                <a:spcPct val="100000"/>
              </a:lnSpc>
              <a:spcBef>
                <a:spcPts val="360"/>
              </a:spcBef>
              <a:spcAft>
                <a:spcPts val="0"/>
              </a:spcAft>
              <a:buSzPts val="1800"/>
              <a:buFont typeface="Arial"/>
              <a:buNone/>
            </a:pPr>
            <a:r>
              <a:t/>
            </a:r>
            <a:endParaRPr b="0" sz="1800"/>
          </a:p>
          <a:p>
            <a:pPr indent="-342900" lvl="1" marL="800100" rtl="0" algn="just">
              <a:lnSpc>
                <a:spcPct val="100000"/>
              </a:lnSpc>
              <a:spcBef>
                <a:spcPts val="600"/>
              </a:spcBef>
              <a:spcAft>
                <a:spcPts val="0"/>
              </a:spcAft>
              <a:buSzPts val="1800"/>
              <a:buChar char="•"/>
            </a:pPr>
            <a:r>
              <a:rPr b="0" lang="en-US" sz="1800"/>
              <a:t>Teach Kindness and Empathy</a:t>
            </a:r>
            <a:endParaRPr/>
          </a:p>
          <a:p>
            <a:pPr indent="-342900" lvl="1" marL="800100" rtl="0" algn="just">
              <a:lnSpc>
                <a:spcPct val="100000"/>
              </a:lnSpc>
              <a:spcBef>
                <a:spcPts val="600"/>
              </a:spcBef>
              <a:spcAft>
                <a:spcPts val="0"/>
              </a:spcAft>
              <a:buSzPts val="1800"/>
              <a:buChar char="•"/>
            </a:pPr>
            <a:r>
              <a:rPr b="0" lang="en-US" sz="1800"/>
              <a:t>Identify Gateway Behaviors and Warning Signs</a:t>
            </a:r>
            <a:endParaRPr/>
          </a:p>
          <a:p>
            <a:pPr indent="-342900" lvl="1" marL="800100" rtl="0" algn="just">
              <a:lnSpc>
                <a:spcPct val="100000"/>
              </a:lnSpc>
              <a:spcBef>
                <a:spcPts val="600"/>
              </a:spcBef>
              <a:spcAft>
                <a:spcPts val="0"/>
              </a:spcAft>
              <a:buSzPts val="1800"/>
              <a:buChar char="•"/>
            </a:pPr>
            <a:r>
              <a:rPr b="0" lang="en-US" sz="1800"/>
              <a:t>Create Opportunities for Connections</a:t>
            </a:r>
            <a:endParaRPr/>
          </a:p>
          <a:p>
            <a:pPr indent="-342900" lvl="1" marL="800100" rtl="0" algn="just">
              <a:lnSpc>
                <a:spcPct val="100000"/>
              </a:lnSpc>
              <a:spcBef>
                <a:spcPts val="600"/>
              </a:spcBef>
              <a:spcAft>
                <a:spcPts val="0"/>
              </a:spcAft>
              <a:buSzPts val="1800"/>
              <a:buChar char="•"/>
            </a:pPr>
            <a:r>
              <a:rPr b="0" lang="en-US" sz="1800"/>
              <a:t>Participate in Simulations</a:t>
            </a:r>
            <a:endParaRPr/>
          </a:p>
          <a:p>
            <a:pPr indent="-342900" lvl="1" marL="800100" rtl="0" algn="just">
              <a:lnSpc>
                <a:spcPct val="100000"/>
              </a:lnSpc>
              <a:spcBef>
                <a:spcPts val="600"/>
              </a:spcBef>
              <a:spcAft>
                <a:spcPts val="0"/>
              </a:spcAft>
              <a:buSzPts val="1800"/>
              <a:buChar char="•"/>
            </a:pPr>
            <a:r>
              <a:rPr b="0" lang="en-US" sz="1800"/>
              <a:t>Set Clear, Enforceable Rules</a:t>
            </a:r>
            <a:endParaRPr/>
          </a:p>
          <a:p>
            <a:pPr indent="-342900" lvl="1" marL="800100" rtl="0" algn="just">
              <a:lnSpc>
                <a:spcPct val="100000"/>
              </a:lnSpc>
              <a:spcBef>
                <a:spcPts val="600"/>
              </a:spcBef>
              <a:spcAft>
                <a:spcPts val="0"/>
              </a:spcAft>
              <a:buSzPts val="1800"/>
              <a:buChar char="•"/>
            </a:pPr>
            <a:r>
              <a:rPr b="0" lang="en-US" sz="1800"/>
              <a:t>Remove Labels, Address Behaviors</a:t>
            </a:r>
            <a:endParaRPr/>
          </a:p>
          <a:p>
            <a:pPr indent="-342900" lvl="1" marL="800100" rtl="0" algn="just">
              <a:lnSpc>
                <a:spcPct val="100000"/>
              </a:lnSpc>
              <a:spcBef>
                <a:spcPts val="600"/>
              </a:spcBef>
              <a:spcAft>
                <a:spcPts val="0"/>
              </a:spcAft>
              <a:buSzPts val="1800"/>
              <a:buChar char="•"/>
            </a:pPr>
            <a:r>
              <a:rPr b="0" lang="en-US" sz="1800"/>
              <a:t>Reward Positive Behavior</a:t>
            </a:r>
            <a:endParaRPr/>
          </a:p>
          <a:p>
            <a:pPr indent="-228600" lvl="0" marL="457200" rtl="0" algn="just">
              <a:lnSpc>
                <a:spcPct val="100000"/>
              </a:lnSpc>
              <a:spcBef>
                <a:spcPts val="360"/>
              </a:spcBef>
              <a:spcAft>
                <a:spcPts val="0"/>
              </a:spcAft>
              <a:buSzPts val="1800"/>
              <a:buNone/>
            </a:pPr>
            <a:r>
              <a:t/>
            </a:r>
            <a:endParaRPr b="0" sz="1800"/>
          </a:p>
          <a:p>
            <a:pPr indent="-228600" lvl="0" marL="457200" rtl="0" algn="just">
              <a:lnSpc>
                <a:spcPct val="100000"/>
              </a:lnSpc>
              <a:spcBef>
                <a:spcPts val="360"/>
              </a:spcBef>
              <a:spcAft>
                <a:spcPts val="0"/>
              </a:spcAft>
              <a:buSzPts val="1800"/>
              <a:buNone/>
            </a:pPr>
            <a:r>
              <a:t/>
            </a:r>
            <a:endParaRPr b="0" sz="1800"/>
          </a:p>
          <a:p>
            <a:pPr indent="-228600" lvl="0" marL="457200" rtl="0" algn="just">
              <a:lnSpc>
                <a:spcPct val="100000"/>
              </a:lnSpc>
              <a:spcBef>
                <a:spcPts val="360"/>
              </a:spcBef>
              <a:spcAft>
                <a:spcPts val="0"/>
              </a:spcAft>
              <a:buSzPts val="1800"/>
              <a:buNone/>
            </a:pPr>
            <a:r>
              <a:t/>
            </a:r>
            <a:endParaRPr b="0" sz="1800"/>
          </a:p>
          <a:p>
            <a:pPr indent="-228600" lvl="0" marL="342900" rtl="0" algn="just">
              <a:lnSpc>
                <a:spcPct val="100000"/>
              </a:lnSpc>
              <a:spcBef>
                <a:spcPts val="360"/>
              </a:spcBef>
              <a:spcAft>
                <a:spcPts val="0"/>
              </a:spcAft>
              <a:buSzPts val="1800"/>
              <a:buFont typeface="Arial"/>
              <a:buNone/>
            </a:pPr>
            <a:r>
              <a:t/>
            </a:r>
            <a:endParaRPr b="0" sz="180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34"/>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MEASURES TO AVOID BULLYING</a:t>
            </a:r>
            <a:endParaRPr/>
          </a:p>
        </p:txBody>
      </p:sp>
      <p:sp>
        <p:nvSpPr>
          <p:cNvPr id="970" name="Google Shape;970;p13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rPr lang="en-US" sz="1800"/>
              <a:t>1. Establish a safe and positive School Climate</a:t>
            </a:r>
            <a:endParaRPr/>
          </a:p>
          <a:p>
            <a:pPr indent="-342900" lvl="0" marL="342900" rtl="0" algn="just">
              <a:lnSpc>
                <a:spcPct val="100000"/>
              </a:lnSpc>
              <a:spcBef>
                <a:spcPts val="360"/>
              </a:spcBef>
              <a:spcAft>
                <a:spcPts val="0"/>
              </a:spcAft>
              <a:buSzPts val="1800"/>
              <a:buFont typeface="Arial"/>
              <a:buChar char="-"/>
            </a:pPr>
            <a:r>
              <a:rPr b="0" lang="en-US" sz="1800"/>
              <a:t>each member of the group will feel safe, encouraged and appreciated and the negative behavior will decrease</a:t>
            </a:r>
            <a:endParaRPr/>
          </a:p>
          <a:p>
            <a:pPr indent="-342900" lvl="0" marL="342900" rtl="0" algn="just">
              <a:lnSpc>
                <a:spcPct val="100000"/>
              </a:lnSpc>
              <a:spcBef>
                <a:spcPts val="360"/>
              </a:spcBef>
              <a:spcAft>
                <a:spcPts val="0"/>
              </a:spcAft>
              <a:buSzPts val="1800"/>
              <a:buFont typeface="Arial"/>
              <a:buChar char="-"/>
            </a:pPr>
            <a:r>
              <a:rPr b="0" lang="en-US" sz="1800"/>
              <a:t>a good climate in the classroom can be established by:</a:t>
            </a:r>
            <a:endParaRPr/>
          </a:p>
          <a:p>
            <a:pPr indent="-228600" lvl="0" marL="342900" rtl="0" algn="just">
              <a:lnSpc>
                <a:spcPct val="100000"/>
              </a:lnSpc>
              <a:spcBef>
                <a:spcPts val="360"/>
              </a:spcBef>
              <a:spcAft>
                <a:spcPts val="0"/>
              </a:spcAft>
              <a:buSzPts val="1800"/>
              <a:buFont typeface="Arial"/>
              <a:buNone/>
            </a:pPr>
            <a:r>
              <a:t/>
            </a:r>
            <a:endParaRPr b="0" sz="1800"/>
          </a:p>
          <a:p>
            <a:pPr indent="-342900" lvl="1" marL="800100" rtl="0" algn="just">
              <a:lnSpc>
                <a:spcPct val="100000"/>
              </a:lnSpc>
              <a:spcBef>
                <a:spcPts val="600"/>
              </a:spcBef>
              <a:spcAft>
                <a:spcPts val="0"/>
              </a:spcAft>
              <a:buSzPts val="1800"/>
              <a:buChar char="•"/>
            </a:pPr>
            <a:r>
              <a:rPr b="0" lang="en-US" sz="1800"/>
              <a:t>Teach Kindness and Empathy</a:t>
            </a:r>
            <a:endParaRPr/>
          </a:p>
          <a:p>
            <a:pPr indent="-342900" lvl="1" marL="800100" rtl="0" algn="just">
              <a:lnSpc>
                <a:spcPct val="100000"/>
              </a:lnSpc>
              <a:spcBef>
                <a:spcPts val="600"/>
              </a:spcBef>
              <a:spcAft>
                <a:spcPts val="0"/>
              </a:spcAft>
              <a:buSzPts val="1800"/>
              <a:buChar char="•"/>
            </a:pPr>
            <a:r>
              <a:rPr b="0" lang="en-US" sz="1800"/>
              <a:t>Identify Gateway Behaviors and Warning Signs</a:t>
            </a:r>
            <a:endParaRPr/>
          </a:p>
          <a:p>
            <a:pPr indent="-342900" lvl="1" marL="800100" rtl="0" algn="just">
              <a:lnSpc>
                <a:spcPct val="100000"/>
              </a:lnSpc>
              <a:spcBef>
                <a:spcPts val="600"/>
              </a:spcBef>
              <a:spcAft>
                <a:spcPts val="0"/>
              </a:spcAft>
              <a:buSzPts val="1800"/>
              <a:buChar char="•"/>
            </a:pPr>
            <a:r>
              <a:rPr b="0" lang="en-US" sz="1800"/>
              <a:t>Create Opportunities for Connections</a:t>
            </a:r>
            <a:endParaRPr/>
          </a:p>
          <a:p>
            <a:pPr indent="-342900" lvl="1" marL="800100" rtl="0" algn="just">
              <a:lnSpc>
                <a:spcPct val="100000"/>
              </a:lnSpc>
              <a:spcBef>
                <a:spcPts val="600"/>
              </a:spcBef>
              <a:spcAft>
                <a:spcPts val="0"/>
              </a:spcAft>
              <a:buSzPts val="1800"/>
              <a:buChar char="•"/>
            </a:pPr>
            <a:r>
              <a:rPr b="0" lang="en-US" sz="1800"/>
              <a:t>Participate in Simulations</a:t>
            </a:r>
            <a:endParaRPr/>
          </a:p>
          <a:p>
            <a:pPr indent="-342900" lvl="1" marL="800100" rtl="0" algn="just">
              <a:lnSpc>
                <a:spcPct val="100000"/>
              </a:lnSpc>
              <a:spcBef>
                <a:spcPts val="600"/>
              </a:spcBef>
              <a:spcAft>
                <a:spcPts val="0"/>
              </a:spcAft>
              <a:buSzPts val="1800"/>
              <a:buChar char="•"/>
            </a:pPr>
            <a:r>
              <a:rPr b="0" lang="en-US" sz="1800"/>
              <a:t>Set Clear, Enforceable Rules</a:t>
            </a:r>
            <a:endParaRPr/>
          </a:p>
          <a:p>
            <a:pPr indent="-342900" lvl="1" marL="800100" rtl="0" algn="just">
              <a:lnSpc>
                <a:spcPct val="100000"/>
              </a:lnSpc>
              <a:spcBef>
                <a:spcPts val="600"/>
              </a:spcBef>
              <a:spcAft>
                <a:spcPts val="0"/>
              </a:spcAft>
              <a:buSzPts val="1800"/>
              <a:buChar char="•"/>
            </a:pPr>
            <a:r>
              <a:rPr b="0" lang="en-US" sz="1800"/>
              <a:t>Remove Labels, Address Behaviors</a:t>
            </a:r>
            <a:endParaRPr/>
          </a:p>
          <a:p>
            <a:pPr indent="-342900" lvl="1" marL="800100" rtl="0" algn="just">
              <a:lnSpc>
                <a:spcPct val="100000"/>
              </a:lnSpc>
              <a:spcBef>
                <a:spcPts val="600"/>
              </a:spcBef>
              <a:spcAft>
                <a:spcPts val="0"/>
              </a:spcAft>
              <a:buSzPts val="1800"/>
              <a:buChar char="•"/>
            </a:pPr>
            <a:r>
              <a:rPr b="0" lang="en-US" sz="1800"/>
              <a:t>Reward Positive Behavior</a:t>
            </a:r>
            <a:endParaRPr/>
          </a:p>
          <a:p>
            <a:pPr indent="-228600" lvl="0" marL="457200" rtl="0" algn="just">
              <a:lnSpc>
                <a:spcPct val="100000"/>
              </a:lnSpc>
              <a:spcBef>
                <a:spcPts val="360"/>
              </a:spcBef>
              <a:spcAft>
                <a:spcPts val="0"/>
              </a:spcAft>
              <a:buSzPts val="1800"/>
              <a:buNone/>
            </a:pPr>
            <a:r>
              <a:t/>
            </a:r>
            <a:endParaRPr b="0" sz="1800"/>
          </a:p>
          <a:p>
            <a:pPr indent="-228600" lvl="0" marL="457200" rtl="0" algn="just">
              <a:lnSpc>
                <a:spcPct val="100000"/>
              </a:lnSpc>
              <a:spcBef>
                <a:spcPts val="360"/>
              </a:spcBef>
              <a:spcAft>
                <a:spcPts val="0"/>
              </a:spcAft>
              <a:buSzPts val="1800"/>
              <a:buNone/>
            </a:pPr>
            <a:r>
              <a:t/>
            </a:r>
            <a:endParaRPr b="0" sz="1800"/>
          </a:p>
          <a:p>
            <a:pPr indent="-228600" lvl="0" marL="457200" rtl="0" algn="just">
              <a:lnSpc>
                <a:spcPct val="100000"/>
              </a:lnSpc>
              <a:spcBef>
                <a:spcPts val="360"/>
              </a:spcBef>
              <a:spcAft>
                <a:spcPts val="0"/>
              </a:spcAft>
              <a:buSzPts val="1800"/>
              <a:buNone/>
            </a:pPr>
            <a:r>
              <a:t/>
            </a:r>
            <a:endParaRPr b="0" sz="1800"/>
          </a:p>
          <a:p>
            <a:pPr indent="-228600" lvl="0" marL="342900" rtl="0" algn="just">
              <a:lnSpc>
                <a:spcPct val="100000"/>
              </a:lnSpc>
              <a:spcBef>
                <a:spcPts val="360"/>
              </a:spcBef>
              <a:spcAft>
                <a:spcPts val="0"/>
              </a:spcAft>
              <a:buSzPts val="1800"/>
              <a:buFont typeface="Arial"/>
              <a:buNone/>
            </a:pPr>
            <a:r>
              <a:t/>
            </a:r>
            <a:endParaRPr b="0" sz="1800"/>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35"/>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MEASURES TO AVOID BULLYING</a:t>
            </a:r>
            <a:endParaRPr/>
          </a:p>
        </p:txBody>
      </p:sp>
      <p:sp>
        <p:nvSpPr>
          <p:cNvPr id="976" name="Google Shape;976;p13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rPr lang="en-US" sz="1800"/>
              <a:t>2. Talk with your students and their parents about bullying</a:t>
            </a:r>
            <a:endParaRPr/>
          </a:p>
          <a:p>
            <a:pPr indent="-228600" lvl="0" marL="457200" rtl="0" algn="l">
              <a:lnSpc>
                <a:spcPct val="100000"/>
              </a:lnSpc>
              <a:spcBef>
                <a:spcPts val="360"/>
              </a:spcBef>
              <a:spcAft>
                <a:spcPts val="0"/>
              </a:spcAft>
              <a:buClr>
                <a:schemeClr val="dk1"/>
              </a:buClr>
              <a:buSzPts val="1800"/>
              <a:buNone/>
            </a:pPr>
            <a:r>
              <a:rPr b="0" lang="en-US" sz="1800"/>
              <a:t>Students:</a:t>
            </a:r>
            <a:endParaRPr/>
          </a:p>
          <a:p>
            <a:pPr indent="-342900" lvl="0" marL="342900" rtl="0" algn="just">
              <a:lnSpc>
                <a:spcPct val="100000"/>
              </a:lnSpc>
              <a:spcBef>
                <a:spcPts val="360"/>
              </a:spcBef>
              <a:spcAft>
                <a:spcPts val="0"/>
              </a:spcAft>
              <a:buSzPts val="1800"/>
              <a:buFont typeface="Arial"/>
              <a:buChar char="-"/>
            </a:pPr>
            <a:r>
              <a:rPr b="0" lang="en-US" sz="1800"/>
              <a:t>let them know which behaviours are considered bullying</a:t>
            </a:r>
            <a:endParaRPr/>
          </a:p>
          <a:p>
            <a:pPr indent="-342900" lvl="0" marL="342900" rtl="0" algn="just">
              <a:lnSpc>
                <a:spcPct val="100000"/>
              </a:lnSpc>
              <a:spcBef>
                <a:spcPts val="360"/>
              </a:spcBef>
              <a:spcAft>
                <a:spcPts val="0"/>
              </a:spcAft>
              <a:buSzPts val="1800"/>
              <a:buFont typeface="Arial"/>
              <a:buChar char="-"/>
            </a:pPr>
            <a:r>
              <a:rPr b="0" lang="en-US" sz="1800"/>
              <a:t>ensure your students know the consequences for bullying others at school</a:t>
            </a:r>
            <a:endParaRPr/>
          </a:p>
          <a:p>
            <a:pPr indent="-342900" lvl="0" marL="342900" rtl="0" algn="just">
              <a:lnSpc>
                <a:spcPct val="100000"/>
              </a:lnSpc>
              <a:spcBef>
                <a:spcPts val="360"/>
              </a:spcBef>
              <a:spcAft>
                <a:spcPts val="0"/>
              </a:spcAft>
              <a:buSzPts val="1800"/>
              <a:buFont typeface="Arial"/>
              <a:buChar char="-"/>
            </a:pPr>
            <a:r>
              <a:rPr b="0" lang="en-US" sz="1800"/>
              <a:t>Establish a set of rules for the group and talk about their importance</a:t>
            </a:r>
            <a:endParaRPr/>
          </a:p>
          <a:p>
            <a:pPr indent="-228600" lvl="0" marL="342900" rtl="0" algn="just">
              <a:lnSpc>
                <a:spcPct val="100000"/>
              </a:lnSpc>
              <a:spcBef>
                <a:spcPts val="360"/>
              </a:spcBef>
              <a:spcAft>
                <a:spcPts val="0"/>
              </a:spcAft>
              <a:buSzPts val="1800"/>
              <a:buFont typeface="Arial"/>
              <a:buNone/>
            </a:pPr>
            <a:r>
              <a:t/>
            </a:r>
            <a:endParaRPr b="0" sz="1800"/>
          </a:p>
          <a:p>
            <a:pPr indent="-228600" lvl="0" marL="457200" rtl="0" algn="just">
              <a:lnSpc>
                <a:spcPct val="100000"/>
              </a:lnSpc>
              <a:spcBef>
                <a:spcPts val="360"/>
              </a:spcBef>
              <a:spcAft>
                <a:spcPts val="0"/>
              </a:spcAft>
              <a:buSzPts val="1800"/>
              <a:buNone/>
            </a:pPr>
            <a:r>
              <a:rPr b="0" lang="en-US" sz="1800"/>
              <a:t>Parents:</a:t>
            </a:r>
            <a:endParaRPr/>
          </a:p>
          <a:p>
            <a:pPr indent="-342900" lvl="0" marL="342900" rtl="0" algn="just">
              <a:lnSpc>
                <a:spcPct val="100000"/>
              </a:lnSpc>
              <a:spcBef>
                <a:spcPts val="360"/>
              </a:spcBef>
              <a:spcAft>
                <a:spcPts val="0"/>
              </a:spcAft>
              <a:buSzPts val="1800"/>
              <a:buFont typeface="Arial"/>
              <a:buChar char="-"/>
            </a:pPr>
            <a:r>
              <a:rPr b="0" lang="en-US" sz="1800"/>
              <a:t>engage parents in your bullying prevention programs &amp; Increase awareness</a:t>
            </a:r>
            <a:endParaRPr/>
          </a:p>
          <a:p>
            <a:pPr indent="-342900" lvl="0" marL="342900" rtl="0" algn="just">
              <a:lnSpc>
                <a:spcPct val="100000"/>
              </a:lnSpc>
              <a:spcBef>
                <a:spcPts val="360"/>
              </a:spcBef>
              <a:spcAft>
                <a:spcPts val="0"/>
              </a:spcAft>
              <a:buSzPts val="1800"/>
              <a:buFont typeface="Arial"/>
              <a:buChar char="-"/>
            </a:pPr>
            <a:r>
              <a:rPr b="0" lang="en-US" sz="1800"/>
              <a:t>Make them your partner</a:t>
            </a:r>
            <a:endParaRPr/>
          </a:p>
          <a:p>
            <a:pPr indent="-228600" lvl="0" marL="457200" rtl="0" algn="just">
              <a:lnSpc>
                <a:spcPct val="100000"/>
              </a:lnSpc>
              <a:spcBef>
                <a:spcPts val="360"/>
              </a:spcBef>
              <a:spcAft>
                <a:spcPts val="0"/>
              </a:spcAft>
              <a:buSzPts val="1800"/>
              <a:buNone/>
            </a:pPr>
            <a:r>
              <a:t/>
            </a:r>
            <a:endParaRPr b="0" sz="1800"/>
          </a:p>
          <a:p>
            <a:pPr indent="-228600" lvl="0" marL="342900" rtl="0" algn="just">
              <a:lnSpc>
                <a:spcPct val="100000"/>
              </a:lnSpc>
              <a:spcBef>
                <a:spcPts val="360"/>
              </a:spcBef>
              <a:spcAft>
                <a:spcPts val="0"/>
              </a:spcAft>
              <a:buSzPts val="1800"/>
              <a:buFont typeface="Arial"/>
              <a:buNone/>
            </a:pPr>
            <a:r>
              <a:t/>
            </a:r>
            <a:endParaRPr b="0" sz="18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36"/>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MEASURES TO AVOID BULLYING</a:t>
            </a:r>
            <a:endParaRPr/>
          </a:p>
        </p:txBody>
      </p:sp>
      <p:sp>
        <p:nvSpPr>
          <p:cNvPr id="982" name="Google Shape;982;p13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rPr lang="en-US"/>
              <a:t>3. Learn about the bullying indicators</a:t>
            </a:r>
            <a:endParaRPr/>
          </a:p>
          <a:p>
            <a:pPr indent="-228600" lvl="0" marL="457200" rtl="0" algn="l">
              <a:lnSpc>
                <a:spcPct val="100000"/>
              </a:lnSpc>
              <a:spcBef>
                <a:spcPts val="360"/>
              </a:spcBef>
              <a:spcAft>
                <a:spcPts val="0"/>
              </a:spcAft>
              <a:buClr>
                <a:schemeClr val="dk1"/>
              </a:buClr>
              <a:buSzPts val="1800"/>
              <a:buNone/>
            </a:pPr>
            <a:r>
              <a:t/>
            </a:r>
            <a:endParaRPr/>
          </a:p>
          <a:p>
            <a:pPr indent="-228600" lvl="0" marL="457200" rtl="0" algn="l">
              <a:lnSpc>
                <a:spcPct val="100000"/>
              </a:lnSpc>
              <a:spcBef>
                <a:spcPts val="360"/>
              </a:spcBef>
              <a:spcAft>
                <a:spcPts val="0"/>
              </a:spcAft>
              <a:buClr>
                <a:schemeClr val="dk1"/>
              </a:buClr>
              <a:buSzPts val="1800"/>
              <a:buNone/>
            </a:pPr>
            <a:r>
              <a:rPr b="0" lang="en-US"/>
              <a:t>- be sure you are able to recognize the most common types of bullying</a:t>
            </a:r>
            <a:endParaRPr/>
          </a:p>
          <a:p>
            <a:pPr indent="-342900" lvl="0" marL="342900" rtl="0" algn="just">
              <a:lnSpc>
                <a:spcPct val="100000"/>
              </a:lnSpc>
              <a:spcBef>
                <a:spcPts val="360"/>
              </a:spcBef>
              <a:spcAft>
                <a:spcPts val="0"/>
              </a:spcAft>
              <a:buSzPts val="1800"/>
              <a:buFont typeface="Arial"/>
              <a:buChar char="-"/>
            </a:pPr>
            <a:r>
              <a:rPr b="0" lang="en-US"/>
              <a:t>look for what is called "gateway indicators." These are initial behaviors that students display:</a:t>
            </a:r>
            <a:endParaRPr/>
          </a:p>
          <a:p>
            <a:pPr indent="-342900" lvl="1" marL="800100" rtl="0" algn="just">
              <a:lnSpc>
                <a:spcPct val="100000"/>
              </a:lnSpc>
              <a:spcBef>
                <a:spcPts val="600"/>
              </a:spcBef>
              <a:spcAft>
                <a:spcPts val="0"/>
              </a:spcAft>
              <a:buSzPts val="1800"/>
              <a:buChar char="•"/>
            </a:pPr>
            <a:r>
              <a:rPr b="0" lang="en-US"/>
              <a:t>rolling eyes</a:t>
            </a:r>
            <a:endParaRPr/>
          </a:p>
          <a:p>
            <a:pPr indent="-342900" lvl="1" marL="800100" rtl="0" algn="just">
              <a:lnSpc>
                <a:spcPct val="100000"/>
              </a:lnSpc>
              <a:spcBef>
                <a:spcPts val="600"/>
              </a:spcBef>
              <a:spcAft>
                <a:spcPts val="0"/>
              </a:spcAft>
              <a:buSzPts val="1800"/>
              <a:buChar char="•"/>
            </a:pPr>
            <a:r>
              <a:rPr b="0" lang="en-US"/>
              <a:t>laughing under their breath</a:t>
            </a:r>
            <a:endParaRPr/>
          </a:p>
          <a:p>
            <a:pPr indent="-342900" lvl="1" marL="800100" rtl="0" algn="just">
              <a:lnSpc>
                <a:spcPct val="100000"/>
              </a:lnSpc>
              <a:spcBef>
                <a:spcPts val="600"/>
              </a:spcBef>
              <a:spcAft>
                <a:spcPts val="0"/>
              </a:spcAft>
              <a:buSzPts val="1800"/>
              <a:buChar char="•"/>
            </a:pPr>
            <a:r>
              <a:rPr b="0" lang="en-US"/>
              <a:t>making jokes</a:t>
            </a:r>
            <a:endParaRPr/>
          </a:p>
          <a:p>
            <a:pPr indent="-342900" lvl="1" marL="800100" rtl="0" algn="just">
              <a:lnSpc>
                <a:spcPct val="100000"/>
              </a:lnSpc>
              <a:spcBef>
                <a:spcPts val="600"/>
              </a:spcBef>
              <a:spcAft>
                <a:spcPts val="0"/>
              </a:spcAft>
              <a:buSzPts val="1800"/>
              <a:buChar char="•"/>
            </a:pPr>
            <a:r>
              <a:rPr b="0" lang="en-US"/>
              <a:t>turning their back on others</a:t>
            </a:r>
            <a:endParaRPr/>
          </a:p>
          <a:p>
            <a:pPr indent="-342900" lvl="1" marL="800100" rtl="0" algn="just">
              <a:lnSpc>
                <a:spcPct val="100000"/>
              </a:lnSpc>
              <a:spcBef>
                <a:spcPts val="600"/>
              </a:spcBef>
              <a:spcAft>
                <a:spcPts val="0"/>
              </a:spcAft>
              <a:buSzPts val="1800"/>
              <a:buChar char="•"/>
            </a:pPr>
            <a:r>
              <a:rPr b="0" lang="en-US"/>
              <a:t>and using sarcasm</a:t>
            </a:r>
            <a:endParaRPr/>
          </a:p>
          <a:p>
            <a:pPr indent="-228600" lvl="0" marL="457200" rtl="0" algn="just">
              <a:lnSpc>
                <a:spcPct val="100000"/>
              </a:lnSpc>
              <a:spcBef>
                <a:spcPts val="360"/>
              </a:spcBef>
              <a:spcAft>
                <a:spcPts val="0"/>
              </a:spcAft>
              <a:buSzPts val="1800"/>
              <a:buNone/>
            </a:pPr>
            <a:r>
              <a:t/>
            </a:r>
            <a:endParaRPr b="0"/>
          </a:p>
          <a:p>
            <a:pPr indent="-228600" lvl="0" marL="342900" rtl="0" algn="just">
              <a:lnSpc>
                <a:spcPct val="100000"/>
              </a:lnSpc>
              <a:spcBef>
                <a:spcPts val="360"/>
              </a:spcBef>
              <a:spcAft>
                <a:spcPts val="0"/>
              </a:spcAft>
              <a:buSzPts val="1800"/>
              <a:buFont typeface="Arial"/>
              <a:buNone/>
            </a:pPr>
            <a:r>
              <a:t/>
            </a:r>
            <a:endParaRPr b="0"/>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37"/>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MEASURES TO AVOID BULLYING</a:t>
            </a:r>
            <a:endParaRPr/>
          </a:p>
        </p:txBody>
      </p:sp>
      <p:sp>
        <p:nvSpPr>
          <p:cNvPr id="988" name="Google Shape;988;p13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360"/>
              </a:spcBef>
              <a:spcAft>
                <a:spcPts val="0"/>
              </a:spcAft>
              <a:buClr>
                <a:schemeClr val="dk1"/>
              </a:buClr>
              <a:buSzPts val="1800"/>
              <a:buNone/>
            </a:pPr>
            <a:r>
              <a:rPr lang="en-US"/>
              <a:t>4. Be visible in the areas where someone can be bullyied and respond quickly</a:t>
            </a:r>
            <a:endParaRPr/>
          </a:p>
          <a:p>
            <a:pPr indent="-228600" lvl="0" marL="457200" rtl="0" algn="l">
              <a:lnSpc>
                <a:spcPct val="100000"/>
              </a:lnSpc>
              <a:spcBef>
                <a:spcPts val="360"/>
              </a:spcBef>
              <a:spcAft>
                <a:spcPts val="0"/>
              </a:spcAft>
              <a:buClr>
                <a:schemeClr val="dk1"/>
              </a:buClr>
              <a:buSzPts val="1800"/>
              <a:buNone/>
            </a:pPr>
            <a:r>
              <a:t/>
            </a:r>
            <a:endParaRPr/>
          </a:p>
          <a:p>
            <a:pPr indent="-342900" lvl="0" marL="342900" rtl="0" algn="l">
              <a:lnSpc>
                <a:spcPct val="100000"/>
              </a:lnSpc>
              <a:spcBef>
                <a:spcPts val="360"/>
              </a:spcBef>
              <a:spcAft>
                <a:spcPts val="0"/>
              </a:spcAft>
              <a:buSzPts val="1800"/>
              <a:buFont typeface="Arial"/>
              <a:buChar char="-"/>
            </a:pPr>
            <a:r>
              <a:rPr b="0" lang="en-US"/>
              <a:t>make sure your students see you anywhere bullying might occur like the bathrooms, hallways, and even in the lunchroom</a:t>
            </a:r>
            <a:endParaRPr/>
          </a:p>
          <a:p>
            <a:pPr indent="-342900" lvl="0" marL="342900" rtl="0" algn="l">
              <a:lnSpc>
                <a:spcPct val="100000"/>
              </a:lnSpc>
              <a:spcBef>
                <a:spcPts val="360"/>
              </a:spcBef>
              <a:spcAft>
                <a:spcPts val="0"/>
              </a:spcAft>
              <a:buSzPts val="1800"/>
              <a:buFont typeface="Arial"/>
              <a:buChar char="-"/>
            </a:pPr>
            <a:r>
              <a:rPr b="0" lang="en-US"/>
              <a:t>when you spot bullying, address it right away; don`t let this undiscussed or punished</a:t>
            </a:r>
            <a:endParaRPr/>
          </a:p>
          <a:p>
            <a:pPr indent="-342900" lvl="0" marL="342900" rtl="0" algn="l">
              <a:lnSpc>
                <a:spcPct val="100000"/>
              </a:lnSpc>
              <a:spcBef>
                <a:spcPts val="360"/>
              </a:spcBef>
              <a:spcAft>
                <a:spcPts val="0"/>
              </a:spcAft>
              <a:buSzPts val="1800"/>
              <a:buFont typeface="Arial"/>
              <a:buChar char="-"/>
            </a:pPr>
            <a:r>
              <a:rPr b="0" lang="en-US"/>
              <a:t>keep a close eye on the situation</a:t>
            </a:r>
            <a:endParaRPr/>
          </a:p>
          <a:p>
            <a:pPr indent="-228600" lvl="0" marL="342900" rtl="0" algn="l">
              <a:lnSpc>
                <a:spcPct val="100000"/>
              </a:lnSpc>
              <a:spcBef>
                <a:spcPts val="360"/>
              </a:spcBef>
              <a:spcAft>
                <a:spcPts val="0"/>
              </a:spcAft>
              <a:buSzPts val="1800"/>
              <a:buFont typeface="Arial"/>
              <a:buNone/>
            </a:pPr>
            <a:r>
              <a:t/>
            </a:r>
            <a:endParaRPr b="0"/>
          </a:p>
          <a:p>
            <a:pPr indent="-228600" lvl="0" marL="342900" rtl="0" algn="just">
              <a:lnSpc>
                <a:spcPct val="100000"/>
              </a:lnSpc>
              <a:spcBef>
                <a:spcPts val="360"/>
              </a:spcBef>
              <a:spcAft>
                <a:spcPts val="0"/>
              </a:spcAft>
              <a:buSzPts val="1800"/>
              <a:buFont typeface="Arial"/>
              <a:buNone/>
            </a:pPr>
            <a:r>
              <a:t/>
            </a:r>
            <a:endParaRPr b="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38"/>
          <p:cNvSpPr txBox="1"/>
          <p:nvPr>
            <p:ph type="title"/>
          </p:nvPr>
        </p:nvSpPr>
        <p:spPr>
          <a:xfrm>
            <a:off x="457200" y="0"/>
            <a:ext cx="6419056"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600"/>
              <a:buNone/>
            </a:pPr>
            <a:r>
              <a:rPr lang="en-US" sz="2800"/>
              <a:t>Get involved and be an inspiration for your students!</a:t>
            </a:r>
            <a:endParaRPr/>
          </a:p>
        </p:txBody>
      </p:sp>
      <p:pic>
        <p:nvPicPr>
          <p:cNvPr id="994" name="Google Shape;994;p138"/>
          <p:cNvPicPr preferRelativeResize="0"/>
          <p:nvPr/>
        </p:nvPicPr>
        <p:blipFill rotWithShape="1">
          <a:blip r:embed="rId3">
            <a:alphaModFix/>
          </a:blip>
          <a:srcRect b="0" l="0" r="0" t="0"/>
          <a:stretch/>
        </p:blipFill>
        <p:spPr>
          <a:xfrm>
            <a:off x="323528" y="2708920"/>
            <a:ext cx="8291513" cy="30928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b="1" i="0" lang="en-US" sz="4000">
                <a:solidFill>
                  <a:srgbClr val="00B0F0"/>
                </a:solidFill>
                <a:latin typeface="Calibri"/>
                <a:ea typeface="Calibri"/>
                <a:cs typeface="Calibri"/>
                <a:sym typeface="Calibri"/>
              </a:rPr>
              <a:t>II. FUNCTIONS OF GROUPS</a:t>
            </a:r>
            <a:endParaRPr sz="4000"/>
          </a:p>
        </p:txBody>
      </p:sp>
      <p:sp>
        <p:nvSpPr>
          <p:cNvPr id="177" name="Google Shape;177;p1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rgbClr val="000000"/>
              </a:buClr>
              <a:buSzPts val="2400"/>
              <a:buFont typeface="Noto Sans Symbols"/>
              <a:buChar char="⮚"/>
            </a:pPr>
            <a:r>
              <a:rPr b="1" lang="en-US" sz="2400">
                <a:solidFill>
                  <a:srgbClr val="FF0000"/>
                </a:solidFill>
              </a:rPr>
              <a:t>Loyalty of the Members</a:t>
            </a:r>
            <a:r>
              <a:rPr b="1" lang="en-US" sz="2400">
                <a:solidFill>
                  <a:srgbClr val="000000"/>
                </a:solidFill>
              </a:rPr>
              <a:t>:</a:t>
            </a:r>
            <a:endParaRPr/>
          </a:p>
          <a:p>
            <a:pPr indent="0" lvl="0" marL="0" rtl="0" algn="l">
              <a:lnSpc>
                <a:spcPct val="100000"/>
              </a:lnSpc>
              <a:spcBef>
                <a:spcPts val="1080"/>
              </a:spcBef>
              <a:spcAft>
                <a:spcPts val="0"/>
              </a:spcAft>
              <a:buClr>
                <a:srgbClr val="000000"/>
              </a:buClr>
              <a:buSzPts val="2400"/>
              <a:buNone/>
            </a:pPr>
            <a:r>
              <a:rPr lang="en-US" sz="2400">
                <a:solidFill>
                  <a:srgbClr val="000000"/>
                </a:solidFill>
              </a:rPr>
              <a:t>The group loyalty will depend upon the extent to which the group satisfies the vital needs of the individual members. These vital needs are social and biological. In a social context, the need for dominance or belongingness, recognition, prestige etc. are important.</a:t>
            </a:r>
            <a:endParaRPr/>
          </a:p>
          <a:p>
            <a:pPr indent="0" lvl="0" marL="0" rtl="0" algn="l">
              <a:lnSpc>
                <a:spcPct val="100000"/>
              </a:lnSpc>
              <a:spcBef>
                <a:spcPts val="1080"/>
              </a:spcBef>
              <a:spcAft>
                <a:spcPts val="0"/>
              </a:spcAft>
              <a:buClr>
                <a:srgbClr val="000000"/>
              </a:buClr>
              <a:buSzPts val="2400"/>
              <a:buNone/>
            </a:pPr>
            <a:r>
              <a:rPr lang="en-US" sz="2400">
                <a:solidFill>
                  <a:srgbClr val="000000"/>
                </a:solidFill>
              </a:rPr>
              <a:t>More a person identifies with a group with the hope of satisfaction of his needs, more will be the loyalty to that group. Smooth group functioning is closely inter-related with such membership loyalty.</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b="1" i="0" lang="en-US" sz="4000">
                <a:solidFill>
                  <a:srgbClr val="00B0F0"/>
                </a:solidFill>
                <a:latin typeface="Calibri"/>
                <a:ea typeface="Calibri"/>
                <a:cs typeface="Calibri"/>
                <a:sym typeface="Calibri"/>
              </a:rPr>
              <a:t>II. FUNCTIONS OF GROUPS</a:t>
            </a:r>
            <a:endParaRPr sz="4000"/>
          </a:p>
        </p:txBody>
      </p:sp>
      <p:sp>
        <p:nvSpPr>
          <p:cNvPr id="183" name="Google Shape;183;p16"/>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00000"/>
              </a:buClr>
              <a:buSzPts val="2400"/>
              <a:buFont typeface="Noto Sans Symbols"/>
              <a:buChar char="⮚"/>
            </a:pPr>
            <a:r>
              <a:rPr b="1" lang="en-US" sz="2400">
                <a:solidFill>
                  <a:srgbClr val="FF0000"/>
                </a:solidFill>
              </a:rPr>
              <a:t>Belief for the Group</a:t>
            </a:r>
            <a:r>
              <a:rPr b="1" lang="en-US" sz="2400">
                <a:solidFill>
                  <a:srgbClr val="000000"/>
                </a:solidFill>
              </a:rPr>
              <a:t>:</a:t>
            </a:r>
            <a:endParaRPr/>
          </a:p>
          <a:p>
            <a:pPr indent="0" lvl="0" marL="0" rtl="0" algn="l">
              <a:lnSpc>
                <a:spcPct val="100000"/>
              </a:lnSpc>
              <a:spcBef>
                <a:spcPts val="1080"/>
              </a:spcBef>
              <a:spcAft>
                <a:spcPts val="0"/>
              </a:spcAft>
              <a:buClr>
                <a:srgbClr val="000000"/>
              </a:buClr>
              <a:buSzPts val="2400"/>
              <a:buNone/>
            </a:pPr>
            <a:r>
              <a:rPr lang="en-US" sz="2400">
                <a:solidFill>
                  <a:srgbClr val="000000"/>
                </a:solidFill>
              </a:rPr>
              <a:t>Just as people have common needs in a group, a common belief also serves as uniting the different members of the group. Different values for the group are also connected with the beliefs. The degree to which a group can live up to its values and beliefs with more solidarity is to be expected in the group.</a:t>
            </a:r>
            <a:endParaRPr/>
          </a:p>
          <a:p>
            <a:pPr indent="0" lvl="0" marL="0" rtl="0" algn="l">
              <a:lnSpc>
                <a:spcPct val="100000"/>
              </a:lnSpc>
              <a:spcBef>
                <a:spcPts val="1000"/>
              </a:spcBef>
              <a:spcAft>
                <a:spcPts val="0"/>
              </a:spcAft>
              <a:buClr>
                <a:schemeClr val="dk1"/>
              </a:buClr>
              <a:buSzPts val="2000"/>
              <a:buNone/>
            </a:pPr>
            <a:r>
              <a:t/>
            </a:r>
            <a:endParaRPr/>
          </a:p>
        </p:txBody>
      </p:sp>
      <p:pic>
        <p:nvPicPr>
          <p:cNvPr id="184" name="Google Shape;184;p16"/>
          <p:cNvPicPr preferRelativeResize="0"/>
          <p:nvPr/>
        </p:nvPicPr>
        <p:blipFill rotWithShape="1">
          <a:blip r:embed="rId3">
            <a:alphaModFix/>
          </a:blip>
          <a:srcRect b="0" l="0" r="0" t="0"/>
          <a:stretch/>
        </p:blipFill>
        <p:spPr>
          <a:xfrm>
            <a:off x="5215811" y="4702859"/>
            <a:ext cx="3582956" cy="2002423"/>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b="1" lang="en-US" sz="4000">
                <a:solidFill>
                  <a:srgbClr val="00B0F0"/>
                </a:solidFill>
                <a:latin typeface="Calibri"/>
                <a:ea typeface="Calibri"/>
                <a:cs typeface="Calibri"/>
                <a:sym typeface="Calibri"/>
              </a:rPr>
              <a:t>III. TYPES OF GROUPS</a:t>
            </a:r>
            <a:br>
              <a:rPr b="1" lang="en-US">
                <a:solidFill>
                  <a:srgbClr val="000000"/>
                </a:solidFill>
                <a:latin typeface="Georgia"/>
                <a:ea typeface="Georgia"/>
                <a:cs typeface="Georgia"/>
                <a:sym typeface="Georgia"/>
              </a:rPr>
            </a:br>
            <a:endParaRPr/>
          </a:p>
        </p:txBody>
      </p:sp>
      <p:sp>
        <p:nvSpPr>
          <p:cNvPr id="190" name="Google Shape;190;p17"/>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2400"/>
              <a:buNone/>
            </a:pPr>
            <a:r>
              <a:rPr lang="en-US" sz="2400" u="sng">
                <a:solidFill>
                  <a:srgbClr val="000000"/>
                </a:solidFill>
              </a:rPr>
              <a:t>The main types of Groups are</a:t>
            </a:r>
            <a:r>
              <a:rPr b="0" lang="en-US" sz="2400" u="sng">
                <a:solidFill>
                  <a:srgbClr val="000000"/>
                </a:solidFill>
              </a:rPr>
              <a:t>:</a:t>
            </a:r>
            <a:endParaRPr u="sng"/>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Primary and Secondary Groups;</a:t>
            </a:r>
            <a:endParaRPr sz="2400">
              <a:solidFill>
                <a:srgbClr val="000000"/>
              </a:solidFill>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Formal and Informal Groups;</a:t>
            </a:r>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Ingroups and Outgroups;</a:t>
            </a:r>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Autocratic and Democratic Groups;</a:t>
            </a:r>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Face to face and Co-acting Groups;</a:t>
            </a:r>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rPr>
              <a:t>Membership and Reference Groups.</a:t>
            </a:r>
            <a:endParaRPr/>
          </a:p>
          <a:p>
            <a:pPr indent="0" lvl="0" marL="0" rtl="0" algn="l">
              <a:lnSpc>
                <a:spcPct val="100000"/>
              </a:lnSpc>
              <a:spcBef>
                <a:spcPts val="1000"/>
              </a:spcBef>
              <a:spcAft>
                <a:spcPts val="0"/>
              </a:spcAft>
              <a:buClr>
                <a:schemeClr val="dk1"/>
              </a:buClr>
              <a:buSzPts val="2000"/>
              <a:buNone/>
            </a:pPr>
            <a:r>
              <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III.1. </a:t>
            </a:r>
            <a:r>
              <a:rPr b="1" lang="en-US" sz="4000">
                <a:solidFill>
                  <a:srgbClr val="00B0F0"/>
                </a:solidFill>
                <a:latin typeface="Calibri"/>
                <a:ea typeface="Calibri"/>
                <a:cs typeface="Calibri"/>
                <a:sym typeface="Calibri"/>
              </a:rPr>
              <a:t>PRIMARY AND SECONDARY GROUPS</a:t>
            </a:r>
            <a:endParaRPr sz="4000">
              <a:solidFill>
                <a:srgbClr val="00B0F0"/>
              </a:solidFill>
              <a:latin typeface="Calibri"/>
              <a:ea typeface="Calibri"/>
              <a:cs typeface="Calibri"/>
              <a:sym typeface="Calibri"/>
            </a:endParaRPr>
          </a:p>
        </p:txBody>
      </p:sp>
      <p:sp>
        <p:nvSpPr>
          <p:cNvPr id="196" name="Google Shape;196;p1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b="0" i="0">
              <a:solidFill>
                <a:srgbClr val="222222"/>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Font typeface="Arial"/>
              <a:buNone/>
            </a:pPr>
            <a:r>
              <a:t/>
            </a:r>
            <a:endParaRPr b="0" i="0">
              <a:solidFill>
                <a:srgbClr val="222222"/>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None/>
            </a:pPr>
            <a:r>
              <a:t/>
            </a:r>
            <a:endParaRPr/>
          </a:p>
        </p:txBody>
      </p:sp>
      <p:pic>
        <p:nvPicPr>
          <p:cNvPr id="197" name="Google Shape;197;p18"/>
          <p:cNvPicPr preferRelativeResize="0"/>
          <p:nvPr/>
        </p:nvPicPr>
        <p:blipFill rotWithShape="1">
          <a:blip r:embed="rId3">
            <a:alphaModFix/>
          </a:blip>
          <a:srcRect b="0" l="0" r="0" t="0"/>
          <a:stretch/>
        </p:blipFill>
        <p:spPr>
          <a:xfrm>
            <a:off x="395536" y="1752600"/>
            <a:ext cx="8136903" cy="4124672"/>
          </a:xfrm>
          <a:prstGeom prst="rect">
            <a:avLst/>
          </a:prstGeom>
          <a:noFill/>
          <a:ln>
            <a:noFill/>
          </a:ln>
        </p:spPr>
      </p:pic>
      <p:sp>
        <p:nvSpPr>
          <p:cNvPr id="198" name="Google Shape;198;p18"/>
          <p:cNvSpPr/>
          <p:nvPr/>
        </p:nvSpPr>
        <p:spPr>
          <a:xfrm>
            <a:off x="395536" y="1752600"/>
            <a:ext cx="8136903" cy="4124672"/>
          </a:xfrm>
          <a:prstGeom prst="rect">
            <a:avLst/>
          </a:prstGeom>
          <a:solidFill>
            <a:schemeClr val="lt1">
              <a:alpha val="82352"/>
            </a:schemeClr>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p18"/>
          <p:cNvSpPr txBox="1"/>
          <p:nvPr/>
        </p:nvSpPr>
        <p:spPr>
          <a:xfrm>
            <a:off x="534381" y="1752600"/>
            <a:ext cx="8075239" cy="347783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222222"/>
              </a:buClr>
              <a:buSzPts val="2400"/>
              <a:buFont typeface="Noto Sans Symbols"/>
              <a:buChar char="⮚"/>
            </a:pPr>
            <a:r>
              <a:rPr b="1" i="0" lang="en-US" sz="2000" u="none" cap="none" strike="noStrike">
                <a:solidFill>
                  <a:srgbClr val="FF0000"/>
                </a:solidFill>
                <a:latin typeface="Arial"/>
                <a:ea typeface="Arial"/>
                <a:cs typeface="Arial"/>
                <a:sym typeface="Arial"/>
              </a:rPr>
              <a:t>Primary groups </a:t>
            </a:r>
            <a:r>
              <a:rPr b="1" i="0" lang="en-US" sz="2000" u="none" cap="none" strike="noStrike">
                <a:solidFill>
                  <a:srgbClr val="222222"/>
                </a:solidFill>
                <a:latin typeface="Arial"/>
                <a:ea typeface="Arial"/>
                <a:cs typeface="Arial"/>
                <a:sym typeface="Arial"/>
              </a:rPr>
              <a:t>are small and characterized by close, personal relationships that last a long time.</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222222"/>
              </a:solidFill>
              <a:latin typeface="Arial"/>
              <a:ea typeface="Arial"/>
              <a:cs typeface="Arial"/>
              <a:sym typeface="Arial"/>
            </a:endParaRPr>
          </a:p>
          <a:p>
            <a:pPr indent="-342900" lvl="0" marL="342900" marR="0" rtl="0" algn="l">
              <a:lnSpc>
                <a:spcPct val="100000"/>
              </a:lnSpc>
              <a:spcBef>
                <a:spcPts val="0"/>
              </a:spcBef>
              <a:spcAft>
                <a:spcPts val="0"/>
              </a:spcAft>
              <a:buClr>
                <a:srgbClr val="373D3F"/>
              </a:buClr>
              <a:buSzPts val="2400"/>
              <a:buFont typeface="Arial"/>
              <a:buChar char="•"/>
            </a:pPr>
            <a:r>
              <a:rPr b="1" i="0" lang="en-US" sz="2000" u="none" cap="none" strike="noStrike">
                <a:solidFill>
                  <a:srgbClr val="373D3F"/>
                </a:solidFill>
                <a:latin typeface="Arial"/>
                <a:ea typeface="Arial"/>
                <a:cs typeface="Arial"/>
                <a:sym typeface="Arial"/>
              </a:rPr>
              <a:t>primary groups are marked by concern for one another, shared activities and culture, and long periods of time spent together. They are psychologically comforting and quite influential in developing personal identity;</a:t>
            </a:r>
            <a:endParaRPr b="1"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3D3F"/>
              </a:buClr>
              <a:buSzPts val="2400"/>
              <a:buFont typeface="Arial"/>
              <a:buChar char="•"/>
            </a:pPr>
            <a:r>
              <a:rPr b="1" i="0" lang="en-US" sz="2000" u="none" cap="none" strike="noStrike">
                <a:solidFill>
                  <a:srgbClr val="373D3F"/>
                </a:solidFill>
                <a:latin typeface="Arial"/>
                <a:ea typeface="Arial"/>
                <a:cs typeface="Arial"/>
                <a:sym typeface="Arial"/>
              </a:rPr>
              <a:t>families and close friends are examples of primary groups;</a:t>
            </a:r>
            <a:endParaRPr b="1" i="0" sz="20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373D3F"/>
              </a:buClr>
              <a:buSzPts val="2400"/>
              <a:buFont typeface="Arial"/>
              <a:buChar char="•"/>
            </a:pPr>
            <a:r>
              <a:rPr b="1" i="0" lang="en-US" sz="2000" u="none" cap="none" strike="noStrike">
                <a:solidFill>
                  <a:srgbClr val="373D3F"/>
                </a:solidFill>
                <a:latin typeface="Arial"/>
                <a:ea typeface="Arial"/>
                <a:cs typeface="Arial"/>
                <a:sym typeface="Arial"/>
              </a:rPr>
              <a:t>the goal of primary groups is actually the relationships themselves rather than achieving some other purpose.</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III.1. </a:t>
            </a:r>
            <a:r>
              <a:rPr b="1" lang="en-US" sz="4000">
                <a:solidFill>
                  <a:srgbClr val="00B0F0"/>
                </a:solidFill>
                <a:latin typeface="Calibri"/>
                <a:ea typeface="Calibri"/>
                <a:cs typeface="Calibri"/>
                <a:sym typeface="Calibri"/>
              </a:rPr>
              <a:t>PRIMARY AND SECONDARY GROUPS</a:t>
            </a:r>
            <a:endParaRPr sz="4000"/>
          </a:p>
        </p:txBody>
      </p:sp>
      <p:sp>
        <p:nvSpPr>
          <p:cNvPr id="205" name="Google Shape;205;p1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80000"/>
              </a:lnSpc>
              <a:spcBef>
                <a:spcPts val="0"/>
              </a:spcBef>
              <a:spcAft>
                <a:spcPts val="0"/>
              </a:spcAft>
              <a:buClr>
                <a:srgbClr val="222222"/>
              </a:buClr>
              <a:buSzPts val="2015"/>
              <a:buFont typeface="Noto Sans Symbols"/>
              <a:buChar char="⮚"/>
            </a:pPr>
            <a:r>
              <a:rPr i="0" lang="en-US" sz="2015">
                <a:solidFill>
                  <a:srgbClr val="FF0000"/>
                </a:solidFill>
              </a:rPr>
              <a:t>Secondary groups </a:t>
            </a:r>
            <a:r>
              <a:rPr i="0" lang="en-US" sz="2015">
                <a:solidFill>
                  <a:srgbClr val="222222"/>
                </a:solidFill>
              </a:rPr>
              <a:t>include impersonal, temporary relationships that are goal-oriented.</a:t>
            </a:r>
            <a:endParaRPr/>
          </a:p>
          <a:p>
            <a:pPr indent="-457200" lvl="0" marL="457200" rtl="0" algn="l">
              <a:lnSpc>
                <a:spcPct val="80000"/>
              </a:lnSpc>
              <a:spcBef>
                <a:spcPts val="1003"/>
              </a:spcBef>
              <a:spcAft>
                <a:spcPts val="0"/>
              </a:spcAft>
              <a:buClr>
                <a:srgbClr val="373D3F"/>
              </a:buClr>
              <a:buSzPts val="2015"/>
              <a:buFont typeface="Arial"/>
              <a:buChar char="•"/>
            </a:pPr>
            <a:r>
              <a:rPr i="0" lang="en-US" sz="2015">
                <a:solidFill>
                  <a:srgbClr val="373D3F"/>
                </a:solidFill>
              </a:rPr>
              <a:t>the distinction between primary and secondary groups was originally proposed by Charles Cooley. He termed them “secondary” because they generally develop later in life and are much less likely to be influential on one’s identity than primary groups;</a:t>
            </a:r>
            <a:endParaRPr/>
          </a:p>
          <a:p>
            <a:pPr indent="-457200" lvl="0" marL="457200" rtl="0" algn="l">
              <a:lnSpc>
                <a:spcPct val="80000"/>
              </a:lnSpc>
              <a:spcBef>
                <a:spcPts val="1003"/>
              </a:spcBef>
              <a:spcAft>
                <a:spcPts val="0"/>
              </a:spcAft>
              <a:buClr>
                <a:srgbClr val="373D3F"/>
              </a:buClr>
              <a:buSzPts val="2015"/>
              <a:buFont typeface="Arial"/>
              <a:buChar char="•"/>
            </a:pPr>
            <a:r>
              <a:rPr lang="en-US" sz="2015">
                <a:solidFill>
                  <a:srgbClr val="373D3F"/>
                </a:solidFill>
              </a:rPr>
              <a:t>s</a:t>
            </a:r>
            <a:r>
              <a:rPr i="0" lang="en-US" sz="2015">
                <a:solidFill>
                  <a:srgbClr val="373D3F"/>
                </a:solidFill>
              </a:rPr>
              <a:t>econdary relationships involve weak emotional ties and little personal knowledge of one another. In contrast to primary groups, secondary groups don’t have the goal of maintaining and developing the relationships themselves;</a:t>
            </a:r>
            <a:endParaRPr/>
          </a:p>
          <a:p>
            <a:pPr indent="-457200" lvl="0" marL="457200" rtl="0" algn="l">
              <a:lnSpc>
                <a:spcPct val="80000"/>
              </a:lnSpc>
              <a:spcBef>
                <a:spcPts val="1003"/>
              </a:spcBef>
              <a:spcAft>
                <a:spcPts val="0"/>
              </a:spcAft>
              <a:buClr>
                <a:srgbClr val="373D3F"/>
              </a:buClr>
              <a:buSzPts val="2015"/>
              <a:buFont typeface="Arial"/>
              <a:buChar char="•"/>
            </a:pPr>
            <a:r>
              <a:rPr i="0" lang="en-US" sz="2015">
                <a:solidFill>
                  <a:srgbClr val="373D3F"/>
                </a:solidFill>
              </a:rPr>
              <a:t>include groups in which one exchanges explicit commodities, such as labor for wages, services for payments, and such. They also include university classes, athletic teams, and groups of co-workers.</a:t>
            </a:r>
            <a:endParaRPr/>
          </a:p>
          <a:p>
            <a:pPr indent="0" lvl="0" marL="0" rtl="0" algn="l">
              <a:lnSpc>
                <a:spcPct val="80000"/>
              </a:lnSpc>
              <a:spcBef>
                <a:spcPts val="910"/>
              </a:spcBef>
              <a:spcAft>
                <a:spcPts val="0"/>
              </a:spcAft>
              <a:buClr>
                <a:schemeClr val="dk1"/>
              </a:buClr>
              <a:buSzPts val="1550"/>
              <a:buNone/>
            </a:pPr>
            <a:r>
              <a:t/>
            </a:r>
            <a:endParaRPr sz="1550"/>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0B0F0"/>
              </a:buClr>
              <a:buSzPts val="4000"/>
              <a:buFont typeface="Calibri"/>
              <a:buNone/>
            </a:pPr>
            <a:r>
              <a:rPr lang="en-US" sz="4000">
                <a:solidFill>
                  <a:srgbClr val="00B0F0"/>
                </a:solidFill>
                <a:latin typeface="Calibri"/>
                <a:ea typeface="Calibri"/>
                <a:cs typeface="Calibri"/>
                <a:sym typeface="Calibri"/>
              </a:rPr>
              <a:t>III.2. FORMAL AND INFORMAL GROUPS</a:t>
            </a:r>
            <a:endParaRPr sz="4000">
              <a:solidFill>
                <a:srgbClr val="00B0F0"/>
              </a:solidFill>
              <a:latin typeface="Calibri"/>
              <a:ea typeface="Calibri"/>
              <a:cs typeface="Calibri"/>
              <a:sym typeface="Calibri"/>
            </a:endParaRPr>
          </a:p>
        </p:txBody>
      </p:sp>
      <p:graphicFrame>
        <p:nvGraphicFramePr>
          <p:cNvPr id="211" name="Google Shape;211;p20"/>
          <p:cNvGraphicFramePr/>
          <p:nvPr/>
        </p:nvGraphicFramePr>
        <p:xfrm>
          <a:off x="539552" y="1556792"/>
          <a:ext cx="3000000" cy="3000000"/>
        </p:xfrm>
        <a:graphic>
          <a:graphicData uri="http://schemas.openxmlformats.org/drawingml/2006/table">
            <a:tbl>
              <a:tblPr bandRow="1" firstCol="1" firstRow="1">
                <a:noFill/>
                <a:tableStyleId>{56979F44-E91E-4C29-B9D7-07DF40FB00C5}</a:tableStyleId>
              </a:tblPr>
              <a:tblGrid>
                <a:gridCol w="4068450"/>
                <a:gridCol w="4068450"/>
              </a:tblGrid>
              <a:tr h="432050">
                <a:tc gridSpan="2">
                  <a:txBody>
                    <a:bodyPr/>
                    <a:lstStyle/>
                    <a:p>
                      <a:pPr indent="0" lvl="0" marL="0" marR="0" rtl="0" algn="ctr">
                        <a:lnSpc>
                          <a:spcPct val="107000"/>
                        </a:lnSpc>
                        <a:spcBef>
                          <a:spcPts val="0"/>
                        </a:spcBef>
                        <a:spcAft>
                          <a:spcPts val="0"/>
                        </a:spcAft>
                        <a:buClr>
                          <a:srgbClr val="000000"/>
                        </a:buClr>
                        <a:buSzPts val="1600"/>
                        <a:buFont typeface="Arial"/>
                        <a:buNone/>
                      </a:pPr>
                      <a:r>
                        <a:rPr lang="en-US" sz="1600" u="none" cap="none" strike="noStrike">
                          <a:solidFill>
                            <a:schemeClr val="dk1"/>
                          </a:solidFill>
                        </a:rPr>
                        <a:t>Differences between Formal and Informal Groups</a:t>
                      </a:r>
                      <a:endParaRPr sz="1600" u="none" cap="none" strike="noStrike">
                        <a:solidFill>
                          <a:schemeClr val="dk1"/>
                        </a:solidFill>
                        <a:latin typeface="Calibri"/>
                        <a:ea typeface="Calibri"/>
                        <a:cs typeface="Calibri"/>
                        <a:sym typeface="Calibri"/>
                      </a:endParaRPr>
                    </a:p>
                  </a:txBody>
                  <a:tcPr marT="0" marB="0" marR="68575" marL="68575">
                    <a:solidFill>
                      <a:srgbClr val="95DBFB"/>
                    </a:solidFill>
                  </a:tcPr>
                </a:tc>
                <a:tc hMerge="1"/>
              </a:tr>
              <a:tr h="177800">
                <a:tc>
                  <a:txBody>
                    <a:bodyPr/>
                    <a:lstStyle/>
                    <a:p>
                      <a:pPr indent="0" lvl="0" marL="0" marR="0" rtl="0" algn="ctr">
                        <a:lnSpc>
                          <a:spcPct val="107000"/>
                        </a:lnSpc>
                        <a:spcBef>
                          <a:spcPts val="0"/>
                        </a:spcBef>
                        <a:spcAft>
                          <a:spcPts val="0"/>
                        </a:spcAft>
                        <a:buClr>
                          <a:srgbClr val="000000"/>
                        </a:buClr>
                        <a:buSzPts val="1400"/>
                        <a:buFont typeface="Arial"/>
                        <a:buNone/>
                      </a:pPr>
                      <a:r>
                        <a:rPr lang="en-US" sz="1400" u="none" cap="none" strike="noStrike">
                          <a:solidFill>
                            <a:schemeClr val="dk1"/>
                          </a:solidFill>
                        </a:rPr>
                        <a:t>The Formal Group</a:t>
                      </a:r>
                      <a:endParaRPr sz="1400" u="none" cap="none" strike="noStrike"/>
                    </a:p>
                    <a:p>
                      <a:pPr indent="0" lvl="0" marL="0" marR="0" rtl="0" algn="l">
                        <a:lnSpc>
                          <a:spcPct val="107000"/>
                        </a:lnSpc>
                        <a:spcBef>
                          <a:spcPts val="800"/>
                        </a:spcBef>
                        <a:spcAft>
                          <a:spcPts val="0"/>
                        </a:spcAft>
                        <a:buClr>
                          <a:srgbClr val="000000"/>
                        </a:buClr>
                        <a:buSzPts val="1400"/>
                        <a:buFont typeface="Arial"/>
                        <a:buNone/>
                      </a:pPr>
                      <a:r>
                        <a:rPr lang="en-US"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68575" marL="68575">
                    <a:solidFill>
                      <a:srgbClr val="B8E7FC"/>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US" sz="1400" u="none" cap="none" strike="noStrike">
                          <a:solidFill>
                            <a:srgbClr val="DBF3FD"/>
                          </a:solidFill>
                        </a:rPr>
                        <a:t>The Informal Group</a:t>
                      </a:r>
                      <a:endParaRPr b="1" sz="1400" u="none" cap="none" strike="noStrike">
                        <a:solidFill>
                          <a:srgbClr val="DBF3FD"/>
                        </a:solidFill>
                        <a:latin typeface="Calibri"/>
                        <a:ea typeface="Calibri"/>
                        <a:cs typeface="Calibri"/>
                        <a:sym typeface="Calibri"/>
                      </a:endParaRPr>
                    </a:p>
                  </a:txBody>
                  <a:tcPr marT="0" marB="0" marR="68575" marL="68575">
                    <a:solidFill>
                      <a:srgbClr val="08A5EF"/>
                    </a:solidFill>
                  </a:tcPr>
                </a:tc>
              </a:tr>
              <a:tr h="4140750">
                <a:tc>
                  <a:txBody>
                    <a:bodyPr/>
                    <a:lstStyle/>
                    <a:p>
                      <a:pPr indent="-342900" lvl="0" marL="342900" marR="0" rtl="0" algn="l">
                        <a:lnSpc>
                          <a:spcPct val="107000"/>
                        </a:lnSpc>
                        <a:spcBef>
                          <a:spcPts val="0"/>
                        </a:spcBef>
                        <a:spcAft>
                          <a:spcPts val="0"/>
                        </a:spcAft>
                        <a:buClr>
                          <a:schemeClr val="dk1"/>
                        </a:buClr>
                        <a:buSzPts val="1400"/>
                        <a:buFont typeface="Noto Sans Symbols"/>
                        <a:buChar char="∙"/>
                      </a:pPr>
                      <a:r>
                        <a:rPr lang="en-US" sz="1400" u="none" cap="none" strike="noStrike">
                          <a:solidFill>
                            <a:schemeClr val="dk1"/>
                          </a:solidFill>
                        </a:rPr>
                        <a:t>The </a:t>
                      </a:r>
                      <a:r>
                        <a:rPr lang="en-US" sz="1400" u="none" cap="none" strike="noStrike">
                          <a:solidFill>
                            <a:schemeClr val="dk1"/>
                          </a:solidFill>
                          <a:latin typeface="Arial"/>
                          <a:ea typeface="Arial"/>
                          <a:cs typeface="Arial"/>
                          <a:sym typeface="Arial"/>
                        </a:rPr>
                        <a:t>formal</a:t>
                      </a:r>
                      <a:r>
                        <a:rPr lang="en-US" sz="1400" u="none" cap="none" strike="noStrike">
                          <a:solidFill>
                            <a:schemeClr val="dk1"/>
                          </a:solidFill>
                        </a:rPr>
                        <a:t> group tends to be either large or a part of a large organization; </a:t>
                      </a:r>
                      <a:endParaRPr sz="1400" u="none" cap="none" strike="noStrike"/>
                    </a:p>
                    <a:p>
                      <a:pPr indent="-342900" lvl="0" marL="342900" marR="0" rtl="0" algn="l">
                        <a:lnSpc>
                          <a:spcPct val="107000"/>
                        </a:lnSpc>
                        <a:spcBef>
                          <a:spcPts val="800"/>
                        </a:spcBef>
                        <a:spcAft>
                          <a:spcPts val="0"/>
                        </a:spcAft>
                        <a:buClr>
                          <a:schemeClr val="dk1"/>
                        </a:buClr>
                        <a:buSzPts val="1400"/>
                        <a:buFont typeface="Noto Sans Symbols"/>
                        <a:buChar char="∙"/>
                      </a:pPr>
                      <a:r>
                        <a:rPr lang="en-US" sz="1400" u="none" cap="none" strike="noStrike">
                          <a:solidFill>
                            <a:schemeClr val="dk1"/>
                          </a:solidFill>
                        </a:rPr>
                        <a:t>An army and a labour union is the example of formal group;</a:t>
                      </a:r>
                      <a:endParaRPr sz="1400" u="none" cap="none" strike="noStrike"/>
                    </a:p>
                    <a:p>
                      <a:pPr indent="-342900" lvl="0" marL="342900" marR="0" rtl="0" algn="l">
                        <a:lnSpc>
                          <a:spcPct val="107000"/>
                        </a:lnSpc>
                        <a:spcBef>
                          <a:spcPts val="800"/>
                        </a:spcBef>
                        <a:spcAft>
                          <a:spcPts val="0"/>
                        </a:spcAft>
                        <a:buClr>
                          <a:schemeClr val="dk1"/>
                        </a:buClr>
                        <a:buSzPts val="1400"/>
                        <a:buFont typeface="Noto Sans Symbols"/>
                        <a:buChar char="∙"/>
                      </a:pPr>
                      <a:r>
                        <a:rPr lang="en-US" sz="1400" u="none" cap="none" strike="noStrike">
                          <a:solidFill>
                            <a:schemeClr val="dk1"/>
                          </a:solidFill>
                        </a:rPr>
                        <a:t>A formal group always has a normative, hierarchical structure of status system; </a:t>
                      </a:r>
                      <a:endParaRPr sz="1400" u="none" cap="none" strike="noStrike"/>
                    </a:p>
                    <a:p>
                      <a:pPr indent="-342900" lvl="0" marL="342900" marR="0" rtl="0" algn="l">
                        <a:lnSpc>
                          <a:spcPct val="107000"/>
                        </a:lnSpc>
                        <a:spcBef>
                          <a:spcPts val="800"/>
                        </a:spcBef>
                        <a:spcAft>
                          <a:spcPts val="0"/>
                        </a:spcAft>
                        <a:buClr>
                          <a:schemeClr val="dk1"/>
                        </a:buClr>
                        <a:buSzPts val="1400"/>
                        <a:buFont typeface="Noto Sans Symbols"/>
                        <a:buChar char="∙"/>
                      </a:pPr>
                      <a:r>
                        <a:rPr lang="en-US" sz="1400" u="none" cap="none" strike="noStrike">
                          <a:solidFill>
                            <a:schemeClr val="dk1"/>
                          </a:solidFill>
                        </a:rPr>
                        <a:t>Formal group expects strict discipline from its members;</a:t>
                      </a:r>
                      <a:endParaRPr sz="1400" u="none" cap="none" strike="noStrike"/>
                    </a:p>
                    <a:p>
                      <a:pPr indent="-342900" lvl="0" marL="342900" marR="0" rtl="0" algn="l">
                        <a:lnSpc>
                          <a:spcPct val="107000"/>
                        </a:lnSpc>
                        <a:spcBef>
                          <a:spcPts val="800"/>
                        </a:spcBef>
                        <a:spcAft>
                          <a:spcPts val="0"/>
                        </a:spcAft>
                        <a:buClr>
                          <a:schemeClr val="dk1"/>
                        </a:buClr>
                        <a:buSzPts val="1400"/>
                        <a:buFont typeface="Noto Sans Symbols"/>
                        <a:buChar char="∙"/>
                      </a:pPr>
                      <a:r>
                        <a:rPr lang="en-US" sz="1400" u="none" cap="none" strike="noStrike">
                          <a:solidFill>
                            <a:schemeClr val="dk1"/>
                          </a:solidFill>
                        </a:rPr>
                        <a:t>These groups may follow order from their senior officers or leaders.</a:t>
                      </a:r>
                      <a:endParaRPr sz="1400" u="none" cap="none" strike="noStrike">
                        <a:solidFill>
                          <a:schemeClr val="dk1"/>
                        </a:solidFill>
                        <a:latin typeface="Calibri"/>
                        <a:ea typeface="Calibri"/>
                        <a:cs typeface="Calibri"/>
                        <a:sym typeface="Calibri"/>
                      </a:endParaRPr>
                    </a:p>
                  </a:txBody>
                  <a:tcPr marT="0" marB="0" marR="68575" marL="68575">
                    <a:solidFill>
                      <a:srgbClr val="B8E7FC"/>
                    </a:solidFill>
                  </a:tcPr>
                </a:tc>
                <a:tc>
                  <a:txBody>
                    <a:bodyPr/>
                    <a:lstStyle/>
                    <a:p>
                      <a:pPr indent="-342900" lvl="0" marL="342900" marR="0" rtl="0" algn="l">
                        <a:lnSpc>
                          <a:spcPct val="107000"/>
                        </a:lnSpc>
                        <a:spcBef>
                          <a:spcPts val="0"/>
                        </a:spcBef>
                        <a:spcAft>
                          <a:spcPts val="0"/>
                        </a:spcAft>
                        <a:buClr>
                          <a:srgbClr val="DBF3FD"/>
                        </a:buClr>
                        <a:buSzPts val="1400"/>
                        <a:buFont typeface="Noto Sans Symbols"/>
                        <a:buChar char="∙"/>
                      </a:pPr>
                      <a:r>
                        <a:rPr b="1" lang="en-US" sz="1400" u="none" cap="none" strike="noStrike">
                          <a:solidFill>
                            <a:srgbClr val="DBF3FD"/>
                          </a:solidFill>
                        </a:rPr>
                        <a:t>A group without formally stated group rules, goals or leaders is called informal group;</a:t>
                      </a:r>
                      <a:endParaRPr sz="1400" u="none" cap="none" strike="noStrike"/>
                    </a:p>
                    <a:p>
                      <a:pPr indent="-342900" lvl="0" marL="342900" marR="0" rtl="0" algn="l">
                        <a:lnSpc>
                          <a:spcPct val="107000"/>
                        </a:lnSpc>
                        <a:spcBef>
                          <a:spcPts val="0"/>
                        </a:spcBef>
                        <a:spcAft>
                          <a:spcPts val="0"/>
                        </a:spcAft>
                        <a:buClr>
                          <a:srgbClr val="DBF3FD"/>
                        </a:buClr>
                        <a:buSzPts val="1400"/>
                        <a:buFont typeface="Noto Sans Symbols"/>
                        <a:buChar char="∙"/>
                      </a:pPr>
                      <a:r>
                        <a:rPr b="1" lang="en-US" sz="1400" u="none" cap="none" strike="noStrike">
                          <a:solidFill>
                            <a:srgbClr val="DBF3FD"/>
                          </a:solidFill>
                        </a:rPr>
                        <a:t>It is a typically small; and often; casually and spontaneously formed; </a:t>
                      </a:r>
                      <a:endParaRPr sz="1400" u="none" cap="none" strike="noStrike"/>
                    </a:p>
                    <a:p>
                      <a:pPr indent="-342900" lvl="0" marL="342900" marR="0" rtl="0" algn="l">
                        <a:lnSpc>
                          <a:spcPct val="107000"/>
                        </a:lnSpc>
                        <a:spcBef>
                          <a:spcPts val="0"/>
                        </a:spcBef>
                        <a:spcAft>
                          <a:spcPts val="0"/>
                        </a:spcAft>
                        <a:buClr>
                          <a:srgbClr val="DBF3FD"/>
                        </a:buClr>
                        <a:buSzPts val="1400"/>
                        <a:buFont typeface="Noto Sans Symbols"/>
                        <a:buChar char="∙"/>
                      </a:pPr>
                      <a:r>
                        <a:rPr b="1" lang="en-US" sz="1400" u="none" cap="none" strike="noStrike">
                          <a:solidFill>
                            <a:srgbClr val="DBF3FD"/>
                          </a:solidFill>
                        </a:rPr>
                        <a:t>Interaction is based on common interests and intimate conduct;</a:t>
                      </a:r>
                      <a:endParaRPr sz="1400" u="none" cap="none" strike="noStrike"/>
                    </a:p>
                    <a:p>
                      <a:pPr indent="-342900" lvl="0" marL="342900" marR="0" rtl="0" algn="l">
                        <a:lnSpc>
                          <a:spcPct val="107000"/>
                        </a:lnSpc>
                        <a:spcBef>
                          <a:spcPts val="0"/>
                        </a:spcBef>
                        <a:spcAft>
                          <a:spcPts val="0"/>
                        </a:spcAft>
                        <a:buClr>
                          <a:srgbClr val="DBF3FD"/>
                        </a:buClr>
                        <a:buSzPts val="1400"/>
                        <a:buFont typeface="Noto Sans Symbols"/>
                        <a:buChar char="∙"/>
                      </a:pPr>
                      <a:r>
                        <a:rPr b="1" lang="en-US" sz="1400" u="none" cap="none" strike="noStrike">
                          <a:solidFill>
                            <a:srgbClr val="DBF3FD"/>
                          </a:solidFill>
                        </a:rPr>
                        <a:t>Informal groups may or may not have strong group norms, and adherence to group norms rest on personal loyalty— rather than or explicit group rules;</a:t>
                      </a:r>
                      <a:endParaRPr sz="1400" u="none" cap="none" strike="noStrike"/>
                    </a:p>
                    <a:p>
                      <a:pPr indent="-342900" lvl="0" marL="342900" marR="0" rtl="0" algn="l">
                        <a:lnSpc>
                          <a:spcPct val="107000"/>
                        </a:lnSpc>
                        <a:spcBef>
                          <a:spcPts val="0"/>
                        </a:spcBef>
                        <a:spcAft>
                          <a:spcPts val="0"/>
                        </a:spcAft>
                        <a:buClr>
                          <a:srgbClr val="DBF3FD"/>
                        </a:buClr>
                        <a:buSzPts val="1400"/>
                        <a:buFont typeface="Noto Sans Symbols"/>
                        <a:buChar char="∙"/>
                      </a:pPr>
                      <a:r>
                        <a:rPr b="1" lang="en-US" sz="1400" u="none" cap="none" strike="noStrike">
                          <a:solidFill>
                            <a:srgbClr val="DBF3FD"/>
                          </a:solidFill>
                        </a:rPr>
                        <a:t>Children's play group and gangs, as well as cliques (which might be formed within a formal organization), are examples of informal groups.</a:t>
                      </a:r>
                      <a:endParaRPr sz="1400" u="none" cap="none" strike="noStrike"/>
                    </a:p>
                    <a:p>
                      <a:pPr indent="0" lvl="0" marL="0" marR="0" rtl="0" algn="l">
                        <a:lnSpc>
                          <a:spcPct val="107000"/>
                        </a:lnSpc>
                        <a:spcBef>
                          <a:spcPts val="800"/>
                        </a:spcBef>
                        <a:spcAft>
                          <a:spcPts val="0"/>
                        </a:spcAft>
                        <a:buClr>
                          <a:srgbClr val="000000"/>
                        </a:buClr>
                        <a:buSzPts val="1400"/>
                        <a:buFont typeface="Arial"/>
                        <a:buNone/>
                      </a:pPr>
                      <a:r>
                        <a:rPr b="1" lang="en-US" sz="1400" u="none" cap="none" strike="noStrike">
                          <a:solidFill>
                            <a:srgbClr val="DBF3FD"/>
                          </a:solidFill>
                        </a:rPr>
                        <a:t> </a:t>
                      </a:r>
                      <a:endParaRPr b="1" sz="1400" u="none" cap="none" strike="noStrike">
                        <a:solidFill>
                          <a:srgbClr val="DBF3FD"/>
                        </a:solidFill>
                        <a:latin typeface="Calibri"/>
                        <a:ea typeface="Calibri"/>
                        <a:cs typeface="Calibri"/>
                        <a:sym typeface="Calibri"/>
                      </a:endParaRPr>
                    </a:p>
                  </a:txBody>
                  <a:tcPr marT="0" marB="0" marR="68575" marL="68575">
                    <a:solidFill>
                      <a:srgbClr val="08A5EF"/>
                    </a:solidFill>
                  </a:tcPr>
                </a:tc>
              </a:tr>
            </a:tbl>
          </a:graphicData>
        </a:graphic>
      </p:graphicFrame>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4000"/>
              <a:buFont typeface="Calibri"/>
              <a:buNone/>
            </a:pPr>
            <a:r>
              <a:rPr lang="en-US" sz="4000">
                <a:solidFill>
                  <a:srgbClr val="08A5EF"/>
                </a:solidFill>
                <a:latin typeface="Calibri"/>
                <a:ea typeface="Calibri"/>
                <a:cs typeface="Calibri"/>
                <a:sym typeface="Calibri"/>
              </a:rPr>
              <a:t>III.3. INGROUPS AND OUTGROUPS</a:t>
            </a:r>
            <a:endParaRPr sz="4000">
              <a:solidFill>
                <a:srgbClr val="08A5EF"/>
              </a:solidFill>
              <a:latin typeface="Calibri"/>
              <a:ea typeface="Calibri"/>
              <a:cs typeface="Calibri"/>
              <a:sym typeface="Calibri"/>
            </a:endParaRPr>
          </a:p>
        </p:txBody>
      </p:sp>
      <p:sp>
        <p:nvSpPr>
          <p:cNvPr id="217" name="Google Shape;217;p21"/>
          <p:cNvSpPr txBox="1"/>
          <p:nvPr>
            <p:ph idx="1" type="body"/>
          </p:nvPr>
        </p:nvSpPr>
        <p:spPr>
          <a:xfrm>
            <a:off x="762000" y="1752600"/>
            <a:ext cx="7620000" cy="4772744"/>
          </a:xfrm>
          <a:prstGeom prst="rect">
            <a:avLst/>
          </a:prstGeom>
          <a:noFill/>
          <a:ln>
            <a:noFill/>
          </a:ln>
        </p:spPr>
        <p:txBody>
          <a:bodyPr anchorCtr="0" anchor="t" bIns="45700" lIns="91425" spcFirstLastPara="1" rIns="91425" wrap="square" tIns="45700">
            <a:normAutofit/>
          </a:bodyPr>
          <a:lstStyle/>
          <a:p>
            <a:pPr indent="-457200" lvl="0" marL="457200" rtl="0" algn="l">
              <a:lnSpc>
                <a:spcPct val="80000"/>
              </a:lnSpc>
              <a:spcBef>
                <a:spcPts val="0"/>
              </a:spcBef>
              <a:spcAft>
                <a:spcPts val="0"/>
              </a:spcAft>
              <a:buClr>
                <a:srgbClr val="373D3F"/>
              </a:buClr>
              <a:buSzPts val="1595"/>
              <a:buFont typeface="Noto Sans Symbols"/>
              <a:buChar char="⮚"/>
            </a:pPr>
            <a:r>
              <a:rPr i="0" lang="en-US" sz="1595">
                <a:solidFill>
                  <a:srgbClr val="FF0000"/>
                </a:solidFill>
              </a:rPr>
              <a:t>In-groups</a:t>
            </a:r>
            <a:r>
              <a:rPr i="0" lang="en-US" sz="1595">
                <a:solidFill>
                  <a:srgbClr val="373D3F"/>
                </a:solidFill>
              </a:rPr>
              <a:t> are social groups to which an individual feels he or she belongs, while an individual doesn’t identify with the </a:t>
            </a:r>
            <a:r>
              <a:rPr i="0" lang="en-US" sz="1595">
                <a:solidFill>
                  <a:srgbClr val="FF0000"/>
                </a:solidFill>
              </a:rPr>
              <a:t>out-group</a:t>
            </a:r>
            <a:r>
              <a:rPr i="0" lang="en-US" sz="1595">
                <a:solidFill>
                  <a:srgbClr val="373D3F"/>
                </a:solidFill>
              </a:rPr>
              <a:t>.</a:t>
            </a:r>
            <a:endParaRPr i="0" sz="1595">
              <a:solidFill>
                <a:srgbClr val="373D3F"/>
              </a:solidFill>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In- group favoritism refers to a preference and affinity for one’s in-group over the out-group, or anyone viewed as outside the in-group;</a:t>
            </a:r>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One of the key determinants of group biases is the need to improve self-esteem. That is individuals will find a reason, no matter how insignificant, to prove to themselves why their group is superior;</a:t>
            </a:r>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Intergroup aggression is any behavior intended to harm another person, because he or she is a member of an out-group, the behavior being viewed by its targets as undesirable;</a:t>
            </a:r>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The out-group homogeneity effect is one’s perception of out-group members as more similar to one another than are in-group members (e.g., “they are alike; we are diverse”);</a:t>
            </a:r>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Prejudice is a hostile or negative attitude toward people in a distinct group, based solely on their membership within that group;</a:t>
            </a:r>
            <a:endParaRPr/>
          </a:p>
          <a:p>
            <a:pPr indent="-457200" lvl="0" marL="457200" rtl="0" algn="l">
              <a:lnSpc>
                <a:spcPct val="80000"/>
              </a:lnSpc>
              <a:spcBef>
                <a:spcPts val="919"/>
              </a:spcBef>
              <a:spcAft>
                <a:spcPts val="0"/>
              </a:spcAft>
              <a:buClr>
                <a:srgbClr val="373D3F"/>
              </a:buClr>
              <a:buSzPts val="1595"/>
              <a:buFont typeface="Arial"/>
              <a:buChar char="•"/>
            </a:pPr>
            <a:r>
              <a:rPr i="0" lang="en-US" sz="1595">
                <a:solidFill>
                  <a:srgbClr val="373D3F"/>
                </a:solidFill>
              </a:rPr>
              <a:t>A stereotype is a generalization about a group of people in which identical characteristics are assigned to virtually all members of the group, regardless of actual variation among the members.</a:t>
            </a:r>
            <a:endParaRPr/>
          </a:p>
          <a:p>
            <a:pPr indent="0" lvl="0" marL="0" rtl="0" algn="l">
              <a:lnSpc>
                <a:spcPct val="80000"/>
              </a:lnSpc>
              <a:spcBef>
                <a:spcPts val="820"/>
              </a:spcBef>
              <a:spcAft>
                <a:spcPts val="0"/>
              </a:spcAft>
              <a:buClr>
                <a:schemeClr val="dk1"/>
              </a:buClr>
              <a:buSzPts val="1100"/>
              <a:buNone/>
            </a:pPr>
            <a:r>
              <a:t/>
            </a:r>
            <a:endParaRPr sz="1100"/>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457200" y="152718"/>
            <a:ext cx="5791200" cy="169210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00B0F0"/>
              </a:buClr>
              <a:buSzPct val="111111"/>
              <a:buFont typeface="Arial"/>
              <a:buNone/>
            </a:pPr>
            <a:br>
              <a:rPr b="1" i="0" lang="en-US" sz="3240">
                <a:solidFill>
                  <a:srgbClr val="00B0F0"/>
                </a:solidFill>
                <a:latin typeface="Arial"/>
                <a:ea typeface="Arial"/>
                <a:cs typeface="Arial"/>
                <a:sym typeface="Arial"/>
              </a:rPr>
            </a:br>
            <a:br>
              <a:rPr b="1" i="0" lang="en-US" sz="3240">
                <a:solidFill>
                  <a:srgbClr val="00B0F0"/>
                </a:solidFill>
                <a:latin typeface="Arial"/>
                <a:ea typeface="Arial"/>
                <a:cs typeface="Arial"/>
                <a:sym typeface="Arial"/>
              </a:rPr>
            </a:br>
            <a:br>
              <a:rPr b="1" i="0" lang="en-US" sz="3959">
                <a:solidFill>
                  <a:srgbClr val="00B0F0"/>
                </a:solidFill>
                <a:latin typeface="Calibri"/>
                <a:ea typeface="Calibri"/>
                <a:cs typeface="Calibri"/>
                <a:sym typeface="Calibri"/>
              </a:rPr>
            </a:br>
            <a:r>
              <a:rPr lang="en-US" sz="3959">
                <a:solidFill>
                  <a:srgbClr val="00B0F0"/>
                </a:solidFill>
                <a:latin typeface="Calibri"/>
                <a:ea typeface="Calibri"/>
                <a:cs typeface="Calibri"/>
                <a:sym typeface="Calibri"/>
              </a:rPr>
              <a:t>I. </a:t>
            </a:r>
            <a:r>
              <a:rPr b="1" i="0" lang="en-US" sz="3959">
                <a:solidFill>
                  <a:srgbClr val="00B0F0"/>
                </a:solidFill>
                <a:latin typeface="Calibri"/>
                <a:ea typeface="Calibri"/>
                <a:cs typeface="Calibri"/>
                <a:sym typeface="Calibri"/>
              </a:rPr>
              <a:t>WHAT IS A GROUP</a:t>
            </a:r>
            <a:r>
              <a:rPr b="1" i="0" lang="en-US" sz="3959">
                <a:solidFill>
                  <a:srgbClr val="00B0F0"/>
                </a:solidFill>
                <a:latin typeface="Calibri"/>
                <a:ea typeface="Calibri"/>
                <a:cs typeface="Calibri"/>
                <a:sym typeface="Calibri"/>
              </a:rPr>
              <a:t>?</a:t>
            </a:r>
            <a:br>
              <a:rPr b="1" i="0" lang="en-US" sz="3240">
                <a:solidFill>
                  <a:srgbClr val="151515"/>
                </a:solidFill>
                <a:latin typeface="Arial"/>
                <a:ea typeface="Arial"/>
                <a:cs typeface="Arial"/>
                <a:sym typeface="Arial"/>
              </a:rPr>
            </a:br>
            <a:endParaRPr sz="3240"/>
          </a:p>
        </p:txBody>
      </p:sp>
      <p:sp>
        <p:nvSpPr>
          <p:cNvPr id="107" name="Google Shape;107;p2"/>
          <p:cNvSpPr txBox="1"/>
          <p:nvPr>
            <p:ph idx="1" type="body"/>
          </p:nvPr>
        </p:nvSpPr>
        <p:spPr>
          <a:xfrm>
            <a:off x="762000" y="1268760"/>
            <a:ext cx="7620000" cy="4857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b="0" i="0" sz="2400">
              <a:solidFill>
                <a:srgbClr val="151515"/>
              </a:solidFill>
            </a:endParaRPr>
          </a:p>
          <a:p>
            <a:pPr indent="0" lvl="0" marL="0" rtl="0" algn="l">
              <a:lnSpc>
                <a:spcPct val="100000"/>
              </a:lnSpc>
              <a:spcBef>
                <a:spcPts val="1080"/>
              </a:spcBef>
              <a:spcAft>
                <a:spcPts val="0"/>
              </a:spcAft>
              <a:buClr>
                <a:srgbClr val="151515"/>
              </a:buClr>
              <a:buSzPts val="2400"/>
              <a:buNone/>
            </a:pPr>
            <a:r>
              <a:t/>
            </a:r>
            <a:endParaRPr i="0" sz="2400">
              <a:solidFill>
                <a:srgbClr val="151515"/>
              </a:solidFill>
            </a:endParaRPr>
          </a:p>
          <a:p>
            <a:pPr indent="0" lvl="0" marL="0" rtl="0" algn="l">
              <a:lnSpc>
                <a:spcPct val="100000"/>
              </a:lnSpc>
              <a:spcBef>
                <a:spcPts val="1080"/>
              </a:spcBef>
              <a:spcAft>
                <a:spcPts val="0"/>
              </a:spcAft>
              <a:buClr>
                <a:srgbClr val="151515"/>
              </a:buClr>
              <a:buSzPts val="2400"/>
              <a:buNone/>
            </a:pPr>
            <a:r>
              <a:rPr i="0" lang="en-US" sz="2400">
                <a:solidFill>
                  <a:srgbClr val="151515"/>
                </a:solidFill>
              </a:rPr>
              <a:t>A group is a collection of individuals who interact with each other such that one person’s actions have an impact on the others. In other words, a group is defined as two or more individuals, interacting and interdependent, who have come together to achieve particular objectives.</a:t>
            </a:r>
            <a:endParaRPr/>
          </a:p>
          <a:p>
            <a:pPr indent="0" lvl="0" marL="0" rtl="0" algn="l">
              <a:lnSpc>
                <a:spcPct val="100000"/>
              </a:lnSpc>
              <a:spcBef>
                <a:spcPts val="1200"/>
              </a:spcBef>
              <a:spcAft>
                <a:spcPts val="0"/>
              </a:spcAft>
              <a:buClr>
                <a:schemeClr val="dk1"/>
              </a:buClr>
              <a:buSzPts val="3000"/>
              <a:buNone/>
            </a:pPr>
            <a:r>
              <a:t/>
            </a:r>
            <a:endParaRPr sz="300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III.4. AUTOCRATIC AND DEMOCRATIC GROUPS</a:t>
            </a:r>
            <a:endParaRPr sz="4000">
              <a:latin typeface="Calibri"/>
              <a:ea typeface="Calibri"/>
              <a:cs typeface="Calibri"/>
              <a:sym typeface="Calibri"/>
            </a:endParaRPr>
          </a:p>
        </p:txBody>
      </p:sp>
      <p:graphicFrame>
        <p:nvGraphicFramePr>
          <p:cNvPr id="223" name="Google Shape;223;p22"/>
          <p:cNvGraphicFramePr/>
          <p:nvPr/>
        </p:nvGraphicFramePr>
        <p:xfrm>
          <a:off x="539552" y="1524318"/>
          <a:ext cx="3000000" cy="3000000"/>
        </p:xfrm>
        <a:graphic>
          <a:graphicData uri="http://schemas.openxmlformats.org/drawingml/2006/table">
            <a:tbl>
              <a:tblPr bandRow="1" firstCol="1" firstRow="1">
                <a:noFill/>
                <a:tableStyleId>{56979F44-E91E-4C29-B9D7-07DF40FB00C5}</a:tableStyleId>
              </a:tblPr>
              <a:tblGrid>
                <a:gridCol w="3924425"/>
                <a:gridCol w="3924425"/>
              </a:tblGrid>
              <a:tr h="250375">
                <a:tc gridSpan="2">
                  <a:txBody>
                    <a:bodyPr/>
                    <a:lstStyle/>
                    <a:p>
                      <a:pPr indent="0" lvl="0" marL="0" marR="0" rtl="0" algn="ctr">
                        <a:lnSpc>
                          <a:spcPct val="107000"/>
                        </a:lnSpc>
                        <a:spcBef>
                          <a:spcPts val="0"/>
                        </a:spcBef>
                        <a:spcAft>
                          <a:spcPts val="0"/>
                        </a:spcAft>
                        <a:buClr>
                          <a:srgbClr val="000000"/>
                        </a:buClr>
                        <a:buSzPts val="1600"/>
                        <a:buFont typeface="Arial"/>
                        <a:buNone/>
                      </a:pPr>
                      <a:r>
                        <a:rPr b="1" lang="en-US" sz="1600" u="none" cap="none" strike="noStrike">
                          <a:solidFill>
                            <a:schemeClr val="dk1"/>
                          </a:solidFill>
                        </a:rPr>
                        <a:t>Differences between Autocratic and Democratic Groups</a:t>
                      </a:r>
                      <a:endParaRPr b="1" sz="1600" u="none" cap="none" strike="noStrike">
                        <a:solidFill>
                          <a:schemeClr val="dk1"/>
                        </a:solidFill>
                        <a:latin typeface="Calibri"/>
                        <a:ea typeface="Calibri"/>
                        <a:cs typeface="Calibri"/>
                        <a:sym typeface="Calibri"/>
                      </a:endParaRPr>
                    </a:p>
                  </a:txBody>
                  <a:tcPr marT="0" marB="0" marR="38300" marL="38300">
                    <a:solidFill>
                      <a:schemeClr val="accent6"/>
                    </a:solidFill>
                  </a:tcPr>
                </a:tc>
                <a:tc hMerge="1"/>
              </a:tr>
              <a:tr h="250375">
                <a:tc>
                  <a:txBody>
                    <a:bodyPr/>
                    <a:lstStyle/>
                    <a:p>
                      <a:pPr indent="0" lvl="0" marL="0" marR="0" rtl="0" algn="ctr">
                        <a:lnSpc>
                          <a:spcPct val="107000"/>
                        </a:lnSpc>
                        <a:spcBef>
                          <a:spcPts val="0"/>
                        </a:spcBef>
                        <a:spcAft>
                          <a:spcPts val="0"/>
                        </a:spcAft>
                        <a:buClr>
                          <a:srgbClr val="000000"/>
                        </a:buClr>
                        <a:buSzPts val="1600"/>
                        <a:buFont typeface="Arial"/>
                        <a:buNone/>
                      </a:pPr>
                      <a:r>
                        <a:rPr b="1" lang="en-US" sz="1600" u="none" cap="none" strike="noStrike">
                          <a:solidFill>
                            <a:schemeClr val="dk1"/>
                          </a:solidFill>
                        </a:rPr>
                        <a:t>Autocratic Groups</a:t>
                      </a:r>
                      <a:endParaRPr b="1" sz="1600" u="none" cap="none" strike="noStrike">
                        <a:solidFill>
                          <a:schemeClr val="dk1"/>
                        </a:solidFill>
                        <a:latin typeface="Calibri"/>
                        <a:ea typeface="Calibri"/>
                        <a:cs typeface="Calibri"/>
                        <a:sym typeface="Calibri"/>
                      </a:endParaRPr>
                    </a:p>
                  </a:txBody>
                  <a:tcPr marT="0" marB="0" marR="38300" marL="38300">
                    <a:solidFill>
                      <a:srgbClr val="95DBFB"/>
                    </a:solidFill>
                  </a:tcPr>
                </a:tc>
                <a:tc>
                  <a:txBody>
                    <a:bodyPr/>
                    <a:lstStyle/>
                    <a:p>
                      <a:pPr indent="0" lvl="0" marL="0" marR="0" rtl="0" algn="ctr">
                        <a:lnSpc>
                          <a:spcPct val="107000"/>
                        </a:lnSpc>
                        <a:spcBef>
                          <a:spcPts val="0"/>
                        </a:spcBef>
                        <a:spcAft>
                          <a:spcPts val="0"/>
                        </a:spcAft>
                        <a:buClr>
                          <a:srgbClr val="000000"/>
                        </a:buClr>
                        <a:buSzPts val="1600"/>
                        <a:buFont typeface="Arial"/>
                        <a:buNone/>
                      </a:pPr>
                      <a:r>
                        <a:rPr b="1" lang="en-US" sz="1600" u="none" cap="none" strike="noStrike">
                          <a:solidFill>
                            <a:srgbClr val="DBF3FD"/>
                          </a:solidFill>
                        </a:rPr>
                        <a:t>Democratic Groups</a:t>
                      </a:r>
                      <a:endParaRPr b="1" sz="1600" u="none" cap="none" strike="noStrike">
                        <a:solidFill>
                          <a:srgbClr val="DBF3FD"/>
                        </a:solidFill>
                        <a:latin typeface="Calibri"/>
                        <a:ea typeface="Calibri"/>
                        <a:cs typeface="Calibri"/>
                        <a:sym typeface="Calibri"/>
                      </a:endParaRPr>
                    </a:p>
                  </a:txBody>
                  <a:tcPr marT="0" marB="0" marR="38300" marL="38300">
                    <a:solidFill>
                      <a:srgbClr val="08A5EF"/>
                    </a:solidFill>
                  </a:tcPr>
                </a:tc>
              </a:tr>
              <a:tr h="4680225">
                <a:tc>
                  <a:txBody>
                    <a:bodyPr/>
                    <a:lstStyle/>
                    <a:p>
                      <a:pPr indent="-342900" lvl="0" marL="342900" marR="0" rtl="0" algn="l">
                        <a:lnSpc>
                          <a:spcPct val="128571"/>
                        </a:lnSpc>
                        <a:spcBef>
                          <a:spcPts val="0"/>
                        </a:spcBef>
                        <a:spcAft>
                          <a:spcPts val="0"/>
                        </a:spcAft>
                        <a:buClr>
                          <a:schemeClr val="dk1"/>
                        </a:buClr>
                        <a:buSzPts val="1000"/>
                        <a:buFont typeface="Noto Sans Symbols"/>
                        <a:buChar char="∙"/>
                      </a:pPr>
                      <a:r>
                        <a:rPr b="1" lang="en-US" sz="1400" u="none" cap="none" strike="noStrike">
                          <a:solidFill>
                            <a:schemeClr val="dk1"/>
                          </a:solidFill>
                        </a:rPr>
                        <a:t>The role of the individual is minimum as the leader is the fountain head of all responsibilities;</a:t>
                      </a:r>
                      <a:endParaRPr sz="1400" u="none" cap="none" strike="noStrike"/>
                    </a:p>
                    <a:p>
                      <a:pPr indent="-342900" lvl="0" marL="342900" marR="0" rtl="0" algn="l">
                        <a:lnSpc>
                          <a:spcPct val="107000"/>
                        </a:lnSpc>
                        <a:spcBef>
                          <a:spcPts val="1440"/>
                        </a:spcBef>
                        <a:spcAft>
                          <a:spcPts val="0"/>
                        </a:spcAft>
                        <a:buClr>
                          <a:schemeClr val="dk1"/>
                        </a:buClr>
                        <a:buSzPts val="1000"/>
                        <a:buFont typeface="Noto Sans Symbols"/>
                        <a:buChar char="∙"/>
                      </a:pPr>
                      <a:r>
                        <a:rPr b="1" lang="en-US" sz="1400" u="none" cap="none" strike="noStrike">
                          <a:solidFill>
                            <a:schemeClr val="dk1"/>
                          </a:solidFill>
                        </a:rPr>
                        <a:t>The autocrat is very rigid and believes that praise will improve the members efficiency and loyalty in group;</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b="1" lang="en-US" sz="1400" u="none" cap="none" strike="noStrike">
                          <a:solidFill>
                            <a:schemeClr val="dk1"/>
                          </a:solidFill>
                        </a:rPr>
                        <a:t> </a:t>
                      </a:r>
                      <a:endParaRPr sz="1400" u="none" cap="none" strike="noStrike"/>
                    </a:p>
                    <a:p>
                      <a:pPr indent="-342900" lvl="0" marL="342900" marR="0" rtl="0" algn="l">
                        <a:lnSpc>
                          <a:spcPct val="107000"/>
                        </a:lnSpc>
                        <a:spcBef>
                          <a:spcPts val="0"/>
                        </a:spcBef>
                        <a:spcAft>
                          <a:spcPts val="0"/>
                        </a:spcAft>
                        <a:buClr>
                          <a:schemeClr val="dk1"/>
                        </a:buClr>
                        <a:buSzPts val="1000"/>
                        <a:buFont typeface="Noto Sans Symbols"/>
                        <a:buChar char="∙"/>
                      </a:pPr>
                      <a:r>
                        <a:rPr b="1" lang="en-US" sz="1400" u="none" cap="none" strike="noStrike">
                          <a:solidFill>
                            <a:schemeClr val="dk1"/>
                          </a:solidFill>
                        </a:rPr>
                        <a:t>Leader of the group dominates all members of the group;</a:t>
                      </a:r>
                      <a:endParaRPr sz="1400" u="none" cap="none" strike="noStrike"/>
                    </a:p>
                    <a:p>
                      <a:pPr indent="0" lvl="0" marL="457200" marR="0" rtl="0" algn="l">
                        <a:lnSpc>
                          <a:spcPct val="107000"/>
                        </a:lnSpc>
                        <a:spcBef>
                          <a:spcPts val="0"/>
                        </a:spcBef>
                        <a:spcAft>
                          <a:spcPts val="0"/>
                        </a:spcAft>
                        <a:buClr>
                          <a:srgbClr val="000000"/>
                        </a:buClr>
                        <a:buSzPts val="1400"/>
                        <a:buFont typeface="Arial"/>
                        <a:buNone/>
                      </a:pPr>
                      <a:r>
                        <a:rPr b="1" lang="en-US" sz="1400" u="none" cap="none" strike="noStrike">
                          <a:solidFill>
                            <a:schemeClr val="dk1"/>
                          </a:solidFill>
                        </a:rPr>
                        <a:t> </a:t>
                      </a:r>
                      <a:endParaRPr sz="1400" u="none" cap="none" strike="noStrike"/>
                    </a:p>
                    <a:p>
                      <a:pPr indent="-342900" lvl="0" marL="342900" marR="0" rtl="0" algn="l">
                        <a:lnSpc>
                          <a:spcPct val="107000"/>
                        </a:lnSpc>
                        <a:spcBef>
                          <a:spcPts val="0"/>
                        </a:spcBef>
                        <a:spcAft>
                          <a:spcPts val="0"/>
                        </a:spcAft>
                        <a:buClr>
                          <a:schemeClr val="dk1"/>
                        </a:buClr>
                        <a:buSzPts val="1000"/>
                        <a:buFont typeface="Noto Sans Symbols"/>
                        <a:buChar char="∙"/>
                      </a:pPr>
                      <a:r>
                        <a:rPr b="1" lang="en-US" sz="1400" u="none" cap="none" strike="noStrike">
                          <a:solidFill>
                            <a:schemeClr val="dk1"/>
                          </a:solidFill>
                        </a:rPr>
                        <a:t>The members depend upon the leader for all decisions and demonstrate a slow regression to more submission, dependency and inability to take responsibility.</a:t>
                      </a:r>
                      <a:endParaRPr sz="1400" u="none" cap="none" strike="noStrike"/>
                    </a:p>
                    <a:p>
                      <a:pPr indent="0" lvl="0" marL="0" marR="0" rtl="0" algn="l">
                        <a:lnSpc>
                          <a:spcPct val="128571"/>
                        </a:lnSpc>
                        <a:spcBef>
                          <a:spcPts val="0"/>
                        </a:spcBef>
                        <a:spcAft>
                          <a:spcPts val="0"/>
                        </a:spcAft>
                        <a:buClr>
                          <a:srgbClr val="000000"/>
                        </a:buClr>
                        <a:buSzPts val="1400"/>
                        <a:buFont typeface="Arial"/>
                        <a:buNone/>
                      </a:pPr>
                      <a:r>
                        <a:rPr b="1" lang="en-US" sz="1400" u="none" cap="none" strike="noStrike">
                          <a:solidFill>
                            <a:schemeClr val="dk1"/>
                          </a:solidFill>
                        </a:rPr>
                        <a:t> </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b="1" lang="en-US" sz="1400" u="none" cap="none" strike="noStrike">
                          <a:solidFill>
                            <a:schemeClr val="dk1"/>
                          </a:solidFill>
                        </a:rPr>
                        <a:t> </a:t>
                      </a:r>
                      <a:endParaRPr b="1" sz="1400" u="none" cap="none" strike="noStrike">
                        <a:solidFill>
                          <a:schemeClr val="dk1"/>
                        </a:solidFill>
                        <a:latin typeface="Calibri"/>
                        <a:ea typeface="Calibri"/>
                        <a:cs typeface="Calibri"/>
                        <a:sym typeface="Calibri"/>
                      </a:endParaRPr>
                    </a:p>
                  </a:txBody>
                  <a:tcPr marT="0" marB="0" marR="38300" marL="38300">
                    <a:solidFill>
                      <a:srgbClr val="95DBFB"/>
                    </a:solidFill>
                  </a:tcPr>
                </a:tc>
                <a:tc>
                  <a:txBody>
                    <a:bodyPr/>
                    <a:lstStyle/>
                    <a:p>
                      <a:pPr indent="-342900" lvl="0" marL="342900" marR="0" rtl="0" algn="l">
                        <a:lnSpc>
                          <a:spcPct val="107000"/>
                        </a:lnSpc>
                        <a:spcBef>
                          <a:spcPts val="0"/>
                        </a:spcBef>
                        <a:spcAft>
                          <a:spcPts val="0"/>
                        </a:spcAft>
                        <a:buClr>
                          <a:srgbClr val="DBF3FD"/>
                        </a:buClr>
                        <a:buSzPts val="1000"/>
                        <a:buFont typeface="Noto Sans Symbols"/>
                        <a:buChar char="∙"/>
                      </a:pPr>
                      <a:r>
                        <a:rPr b="1" lang="en-US" sz="1400" u="none" cap="none" strike="noStrike">
                          <a:solidFill>
                            <a:srgbClr val="DBF3FD"/>
                          </a:solidFill>
                        </a:rPr>
                        <a:t>In democratic group the individual member has more responsibility and more scope for active participation in the functions of the group;</a:t>
                      </a:r>
                      <a:endParaRPr sz="1400" u="none" cap="none" strike="noStrike"/>
                    </a:p>
                    <a:p>
                      <a:pPr indent="-342900" lvl="0" marL="342900" marR="0" rtl="0" algn="l">
                        <a:lnSpc>
                          <a:spcPct val="107000"/>
                        </a:lnSpc>
                        <a:spcBef>
                          <a:spcPts val="0"/>
                        </a:spcBef>
                        <a:spcAft>
                          <a:spcPts val="0"/>
                        </a:spcAft>
                        <a:buClr>
                          <a:srgbClr val="DBF3FD"/>
                        </a:buClr>
                        <a:buSzPts val="1000"/>
                        <a:buFont typeface="Noto Sans Symbols"/>
                        <a:buChar char="∙"/>
                      </a:pPr>
                      <a:r>
                        <a:rPr b="1" lang="en-US" sz="1400" u="none" cap="none" strike="noStrike">
                          <a:solidFill>
                            <a:srgbClr val="DBF3FD"/>
                          </a:solidFill>
                        </a:rPr>
                        <a:t>In such a group every member is allotted some responsibility, some power, for which he feels great and involved;</a:t>
                      </a:r>
                      <a:endParaRPr sz="1400" u="none" cap="none" strike="noStrike"/>
                    </a:p>
                    <a:p>
                      <a:pPr indent="-342900" lvl="0" marL="342900" marR="0" rtl="0" algn="l">
                        <a:lnSpc>
                          <a:spcPct val="107000"/>
                        </a:lnSpc>
                        <a:spcBef>
                          <a:spcPts val="0"/>
                        </a:spcBef>
                        <a:spcAft>
                          <a:spcPts val="0"/>
                        </a:spcAft>
                        <a:buClr>
                          <a:srgbClr val="DBF3FD"/>
                        </a:buClr>
                        <a:buSzPts val="1000"/>
                        <a:buFont typeface="Noto Sans Symbols"/>
                        <a:buChar char="∙"/>
                      </a:pPr>
                      <a:r>
                        <a:rPr b="1" lang="en-US" sz="1400" u="none" cap="none" strike="noStrike">
                          <a:solidFill>
                            <a:srgbClr val="DBF3FD"/>
                          </a:solidFill>
                        </a:rPr>
                        <a:t>Different members know each other directly as the group members have link with each other;</a:t>
                      </a:r>
                      <a:endParaRPr sz="1400" u="none" cap="none" strike="noStrike"/>
                    </a:p>
                    <a:p>
                      <a:pPr indent="-342900" lvl="0" marL="342900" marR="0" rtl="0" algn="l">
                        <a:lnSpc>
                          <a:spcPct val="107000"/>
                        </a:lnSpc>
                        <a:spcBef>
                          <a:spcPts val="0"/>
                        </a:spcBef>
                        <a:spcAft>
                          <a:spcPts val="0"/>
                        </a:spcAft>
                        <a:buClr>
                          <a:srgbClr val="DBF3FD"/>
                        </a:buClr>
                        <a:buSzPts val="1000"/>
                        <a:buFont typeface="Noto Sans Symbols"/>
                        <a:buChar char="∙"/>
                      </a:pPr>
                      <a:r>
                        <a:rPr b="1" lang="en-US" sz="1400" u="none" cap="none" strike="noStrike">
                          <a:solidFill>
                            <a:srgbClr val="DBF3FD"/>
                          </a:solidFill>
                        </a:rPr>
                        <a:t>Group members are encouraged to share ideas and opinions, even though the leader retains the final say over decisions;</a:t>
                      </a:r>
                      <a:endParaRPr sz="1400" u="none" cap="none" strike="noStrike"/>
                    </a:p>
                    <a:p>
                      <a:pPr indent="-342900" lvl="0" marL="342900" marR="0" rtl="0" algn="l">
                        <a:lnSpc>
                          <a:spcPct val="107000"/>
                        </a:lnSpc>
                        <a:spcBef>
                          <a:spcPts val="800"/>
                        </a:spcBef>
                        <a:spcAft>
                          <a:spcPts val="0"/>
                        </a:spcAft>
                        <a:buClr>
                          <a:srgbClr val="DBF3FD"/>
                        </a:buClr>
                        <a:buSzPts val="1000"/>
                        <a:buFont typeface="Noto Sans Symbols"/>
                        <a:buChar char="∙"/>
                      </a:pPr>
                      <a:r>
                        <a:rPr b="1" lang="en-US" sz="1400" u="none" cap="none" strike="noStrike">
                          <a:solidFill>
                            <a:srgbClr val="DBF3FD"/>
                          </a:solidFill>
                        </a:rPr>
                        <a:t>Members of the group feel more engaged in the process;</a:t>
                      </a:r>
                      <a:endParaRPr sz="1400" u="none" cap="none" strike="noStrike"/>
                    </a:p>
                    <a:p>
                      <a:pPr indent="-342900" lvl="0" marL="342900" marR="0" rtl="0" algn="l">
                        <a:lnSpc>
                          <a:spcPct val="107000"/>
                        </a:lnSpc>
                        <a:spcBef>
                          <a:spcPts val="800"/>
                        </a:spcBef>
                        <a:spcAft>
                          <a:spcPts val="0"/>
                        </a:spcAft>
                        <a:buClr>
                          <a:srgbClr val="DBF3FD"/>
                        </a:buClr>
                        <a:buSzPts val="1000"/>
                        <a:buFont typeface="Noto Sans Symbols"/>
                        <a:buChar char="∙"/>
                      </a:pPr>
                      <a:r>
                        <a:rPr b="1" lang="en-US" sz="1400" u="none" cap="none" strike="noStrike">
                          <a:solidFill>
                            <a:srgbClr val="DBF3FD"/>
                          </a:solidFill>
                        </a:rPr>
                        <a:t>Creativity is encouraged and rewarded.</a:t>
                      </a:r>
                      <a:endParaRPr sz="1400" u="none" cap="none" strike="noStrike"/>
                    </a:p>
                    <a:p>
                      <a:pPr indent="0" lvl="0" marL="0" marR="0" rtl="0" algn="l">
                        <a:lnSpc>
                          <a:spcPct val="107000"/>
                        </a:lnSpc>
                        <a:spcBef>
                          <a:spcPts val="800"/>
                        </a:spcBef>
                        <a:spcAft>
                          <a:spcPts val="0"/>
                        </a:spcAft>
                        <a:buClr>
                          <a:srgbClr val="000000"/>
                        </a:buClr>
                        <a:buSzPts val="1400"/>
                        <a:buFont typeface="Arial"/>
                        <a:buNone/>
                      </a:pPr>
                      <a:r>
                        <a:rPr b="1" lang="en-US" sz="1400" u="none" cap="none" strike="noStrike">
                          <a:solidFill>
                            <a:srgbClr val="DBF3FD"/>
                          </a:solidFill>
                        </a:rPr>
                        <a:t> </a:t>
                      </a:r>
                      <a:endParaRPr sz="1400" u="none" cap="none" strike="noStrike"/>
                    </a:p>
                    <a:p>
                      <a:pPr indent="0" lvl="0" marL="0" marR="0" rtl="0" algn="l">
                        <a:lnSpc>
                          <a:spcPct val="107000"/>
                        </a:lnSpc>
                        <a:spcBef>
                          <a:spcPts val="0"/>
                        </a:spcBef>
                        <a:spcAft>
                          <a:spcPts val="0"/>
                        </a:spcAft>
                        <a:buClr>
                          <a:srgbClr val="000000"/>
                        </a:buClr>
                        <a:buSzPts val="1400"/>
                        <a:buFont typeface="Arial"/>
                        <a:buNone/>
                      </a:pPr>
                      <a:r>
                        <a:rPr b="1" lang="en-US" sz="1400" u="none" cap="none" strike="noStrike">
                          <a:solidFill>
                            <a:srgbClr val="DBF3FD"/>
                          </a:solidFill>
                        </a:rPr>
                        <a:t> </a:t>
                      </a:r>
                      <a:endParaRPr b="1" sz="1400" u="none" cap="none" strike="noStrike">
                        <a:solidFill>
                          <a:srgbClr val="DBF3FD"/>
                        </a:solidFill>
                        <a:latin typeface="Calibri"/>
                        <a:ea typeface="Calibri"/>
                        <a:cs typeface="Calibri"/>
                        <a:sym typeface="Calibri"/>
                      </a:endParaRPr>
                    </a:p>
                  </a:txBody>
                  <a:tcPr marT="0" marB="0" marR="38300" marL="38300">
                    <a:solidFill>
                      <a:srgbClr val="08A5EF"/>
                    </a:solidFill>
                  </a:tcPr>
                </a:tc>
              </a:tr>
            </a:tbl>
          </a:graphicData>
        </a:graphic>
      </p:graphicFrame>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III.5. FACE TO FACE AND CO-ACTING GROUPS </a:t>
            </a:r>
            <a:endParaRPr sz="4000">
              <a:latin typeface="Calibri"/>
              <a:ea typeface="Calibri"/>
              <a:cs typeface="Calibri"/>
              <a:sym typeface="Calibri"/>
            </a:endParaRPr>
          </a:p>
        </p:txBody>
      </p:sp>
      <p:sp>
        <p:nvSpPr>
          <p:cNvPr id="229" name="Google Shape;229;p23"/>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rgbClr val="222222"/>
              </a:buClr>
              <a:buSzPts val="2040"/>
              <a:buFont typeface="Noto Sans Symbols"/>
              <a:buChar char="⮚"/>
            </a:pPr>
            <a:r>
              <a:rPr i="0" lang="en-US" sz="2040">
                <a:solidFill>
                  <a:srgbClr val="FF0000"/>
                </a:solidFill>
              </a:rPr>
              <a:t>Face-to-face group </a:t>
            </a:r>
            <a:r>
              <a:rPr i="0" lang="en-US" sz="2040">
                <a:solidFill>
                  <a:srgbClr val="222222"/>
                </a:solidFill>
              </a:rPr>
              <a:t>refers to social term for a small group of people in close enough physical proximity for each person in the group to interact directly with each of the others. Such a group is usually no more than six to eight people.</a:t>
            </a:r>
            <a:endParaRPr i="0" sz="2040">
              <a:solidFill>
                <a:srgbClr val="222222"/>
              </a:solidFill>
            </a:endParaRPr>
          </a:p>
          <a:p>
            <a:pPr indent="0" lvl="0" marL="0" rtl="0" algn="l">
              <a:lnSpc>
                <a:spcPct val="90000"/>
              </a:lnSpc>
              <a:spcBef>
                <a:spcPts val="1008"/>
              </a:spcBef>
              <a:spcAft>
                <a:spcPts val="0"/>
              </a:spcAft>
              <a:buClr>
                <a:schemeClr val="dk1"/>
              </a:buClr>
              <a:buSzPts val="2040"/>
              <a:buNone/>
            </a:pPr>
            <a:r>
              <a:t/>
            </a:r>
            <a:endParaRPr sz="2040">
              <a:solidFill>
                <a:srgbClr val="222222"/>
              </a:solidFill>
            </a:endParaRPr>
          </a:p>
          <a:p>
            <a:pPr indent="0" lvl="0" marL="0" rtl="0" algn="l">
              <a:lnSpc>
                <a:spcPct val="90000"/>
              </a:lnSpc>
              <a:spcBef>
                <a:spcPts val="1008"/>
              </a:spcBef>
              <a:spcAft>
                <a:spcPts val="0"/>
              </a:spcAft>
              <a:buClr>
                <a:schemeClr val="dk1"/>
              </a:buClr>
              <a:buSzPts val="2040"/>
              <a:buNone/>
            </a:pPr>
            <a:r>
              <a:t/>
            </a:r>
            <a:endParaRPr i="0" sz="2040">
              <a:solidFill>
                <a:srgbClr val="222222"/>
              </a:solidFill>
            </a:endParaRPr>
          </a:p>
          <a:p>
            <a:pPr indent="0" lvl="0" marL="0" rtl="0" algn="l">
              <a:lnSpc>
                <a:spcPct val="90000"/>
              </a:lnSpc>
              <a:spcBef>
                <a:spcPts val="1008"/>
              </a:spcBef>
              <a:spcAft>
                <a:spcPts val="0"/>
              </a:spcAft>
              <a:buClr>
                <a:schemeClr val="dk1"/>
              </a:buClr>
              <a:buSzPts val="2040"/>
              <a:buNone/>
            </a:pPr>
            <a:r>
              <a:t/>
            </a:r>
            <a:endParaRPr i="0" sz="2040">
              <a:solidFill>
                <a:srgbClr val="222222"/>
              </a:solidFill>
            </a:endParaRPr>
          </a:p>
          <a:p>
            <a:pPr indent="0" lvl="0" marL="0" rtl="0" algn="l">
              <a:lnSpc>
                <a:spcPct val="90000"/>
              </a:lnSpc>
              <a:spcBef>
                <a:spcPts val="1008"/>
              </a:spcBef>
              <a:spcAft>
                <a:spcPts val="0"/>
              </a:spcAft>
              <a:buClr>
                <a:schemeClr val="dk1"/>
              </a:buClr>
              <a:buSzPts val="2040"/>
              <a:buNone/>
            </a:pPr>
            <a:r>
              <a:t/>
            </a:r>
            <a:endParaRPr i="0" sz="2040">
              <a:solidFill>
                <a:srgbClr val="222222"/>
              </a:solidFill>
            </a:endParaRPr>
          </a:p>
          <a:p>
            <a:pPr indent="0" lvl="0" marL="0" rtl="0" algn="l">
              <a:lnSpc>
                <a:spcPct val="90000"/>
              </a:lnSpc>
              <a:spcBef>
                <a:spcPts val="1008"/>
              </a:spcBef>
              <a:spcAft>
                <a:spcPts val="0"/>
              </a:spcAft>
              <a:buClr>
                <a:schemeClr val="dk1"/>
              </a:buClr>
              <a:buSzPts val="2040"/>
              <a:buNone/>
            </a:pPr>
            <a:r>
              <a:t/>
            </a:r>
            <a:endParaRPr i="0" sz="2040">
              <a:solidFill>
                <a:srgbClr val="222222"/>
              </a:solidFill>
            </a:endParaRPr>
          </a:p>
          <a:p>
            <a:pPr indent="-342900" lvl="0" marL="342900" rtl="0" algn="l">
              <a:lnSpc>
                <a:spcPct val="90000"/>
              </a:lnSpc>
              <a:spcBef>
                <a:spcPts val="1008"/>
              </a:spcBef>
              <a:spcAft>
                <a:spcPts val="0"/>
              </a:spcAft>
              <a:buClr>
                <a:srgbClr val="222222"/>
              </a:buClr>
              <a:buSzPts val="2040"/>
              <a:buFont typeface="Noto Sans Symbols"/>
              <a:buChar char="⮚"/>
            </a:pPr>
            <a:r>
              <a:rPr i="0" lang="en-US" sz="2040">
                <a:solidFill>
                  <a:srgbClr val="FF0000"/>
                </a:solidFill>
              </a:rPr>
              <a:t>Co-acting group </a:t>
            </a:r>
            <a:r>
              <a:rPr i="0" lang="en-US" sz="2040">
                <a:solidFill>
                  <a:srgbClr val="222222"/>
                </a:solidFill>
              </a:rPr>
              <a:t>is the sociological term for people who share the same goal but work towards it without communicating or interacting.</a:t>
            </a:r>
            <a:endParaRPr i="0" sz="2040">
              <a:solidFill>
                <a:srgbClr val="222222"/>
              </a:solidFill>
            </a:endParaRPr>
          </a:p>
          <a:p>
            <a:pPr indent="0" lvl="0" marL="0" rtl="0" algn="l">
              <a:lnSpc>
                <a:spcPct val="90000"/>
              </a:lnSpc>
              <a:spcBef>
                <a:spcPts val="1008"/>
              </a:spcBef>
              <a:spcAft>
                <a:spcPts val="0"/>
              </a:spcAft>
              <a:buClr>
                <a:schemeClr val="dk1"/>
              </a:buClr>
              <a:buSzPts val="2040"/>
              <a:buNone/>
            </a:pPr>
            <a:r>
              <a:t/>
            </a:r>
            <a:endParaRPr sz="2040"/>
          </a:p>
        </p:txBody>
      </p:sp>
      <p:pic>
        <p:nvPicPr>
          <p:cNvPr id="230" name="Google Shape;230;p23"/>
          <p:cNvPicPr preferRelativeResize="0"/>
          <p:nvPr/>
        </p:nvPicPr>
        <p:blipFill rotWithShape="1">
          <a:blip r:embed="rId3">
            <a:alphaModFix/>
          </a:blip>
          <a:srcRect b="0" l="0" r="0" t="0"/>
          <a:stretch/>
        </p:blipFill>
        <p:spPr>
          <a:xfrm>
            <a:off x="2024945" y="2855167"/>
            <a:ext cx="2929610" cy="1984568"/>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III.6. MEMBERSHIP AND REFERENCE GROUPS</a:t>
            </a:r>
            <a:endParaRPr sz="4000">
              <a:latin typeface="Calibri"/>
              <a:ea typeface="Calibri"/>
              <a:cs typeface="Calibri"/>
              <a:sym typeface="Calibri"/>
            </a:endParaRPr>
          </a:p>
        </p:txBody>
      </p:sp>
      <p:sp>
        <p:nvSpPr>
          <p:cNvPr id="236" name="Google Shape;236;p2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b="0">
              <a:solidFill>
                <a:srgbClr val="000000"/>
              </a:solidFill>
              <a:latin typeface="arial"/>
              <a:ea typeface="arial"/>
              <a:cs typeface="arial"/>
              <a:sym typeface="arial"/>
            </a:endParaRPr>
          </a:p>
          <a:p>
            <a:pPr indent="0" lvl="0" marL="0" rtl="0" algn="l">
              <a:lnSpc>
                <a:spcPct val="100000"/>
              </a:lnSpc>
              <a:spcBef>
                <a:spcPts val="1000"/>
              </a:spcBef>
              <a:spcAft>
                <a:spcPts val="0"/>
              </a:spcAft>
              <a:buClr>
                <a:schemeClr val="dk1"/>
              </a:buClr>
              <a:buSzPts val="2000"/>
              <a:buNone/>
            </a:pPr>
            <a:r>
              <a:t/>
            </a:r>
            <a:endParaRPr/>
          </a:p>
        </p:txBody>
      </p:sp>
      <p:pic>
        <p:nvPicPr>
          <p:cNvPr id="237" name="Google Shape;237;p24"/>
          <p:cNvPicPr preferRelativeResize="0"/>
          <p:nvPr/>
        </p:nvPicPr>
        <p:blipFill rotWithShape="1">
          <a:blip r:embed="rId3">
            <a:alphaModFix/>
          </a:blip>
          <a:srcRect b="0" l="0" r="0" t="0"/>
          <a:stretch/>
        </p:blipFill>
        <p:spPr>
          <a:xfrm>
            <a:off x="3198527" y="2636912"/>
            <a:ext cx="5765962" cy="4221088"/>
          </a:xfrm>
          <a:prstGeom prst="rect">
            <a:avLst/>
          </a:prstGeom>
          <a:noFill/>
          <a:ln>
            <a:noFill/>
          </a:ln>
        </p:spPr>
      </p:pic>
      <p:sp>
        <p:nvSpPr>
          <p:cNvPr id="238" name="Google Shape;238;p24"/>
          <p:cNvSpPr/>
          <p:nvPr/>
        </p:nvSpPr>
        <p:spPr>
          <a:xfrm>
            <a:off x="3203848" y="2636912"/>
            <a:ext cx="5760640" cy="4221088"/>
          </a:xfrm>
          <a:prstGeom prst="rect">
            <a:avLst/>
          </a:prstGeom>
          <a:solidFill>
            <a:schemeClr val="lt1">
              <a:alpha val="81568"/>
            </a:schemeClr>
          </a:solidFill>
          <a:ln cap="flat" cmpd="sng" w="28575">
            <a:solidFill>
              <a:schemeClr val="lt1"/>
            </a:solidFill>
            <a:prstDash val="solid"/>
            <a:round/>
            <a:headEnd len="sm" w="sm" type="none"/>
            <a:tailEnd len="sm" w="sm" type="none"/>
          </a:ln>
          <a:effectLst>
            <a:outerShdw blurRad="50800" rotWithShape="0" algn="ctr" dir="5400000" dist="50800">
              <a:schemeClr val="lt1">
                <a:alpha val="0"/>
              </a:schemeClr>
            </a:outerShdw>
            <a:reflection blurRad="0" dir="5400000" dist="50800" endA="0" endPos="65000" fadeDir="5400000" kx="0" rotWithShape="0" algn="bl" stA="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p24"/>
          <p:cNvSpPr txBox="1"/>
          <p:nvPr/>
        </p:nvSpPr>
        <p:spPr>
          <a:xfrm>
            <a:off x="534380" y="1752600"/>
            <a:ext cx="8075240" cy="443194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Noto Sans Symbols"/>
              <a:buChar char="⮚"/>
            </a:pPr>
            <a:r>
              <a:rPr b="1" i="0" lang="en-US" sz="2400" u="none" cap="none" strike="noStrike">
                <a:solidFill>
                  <a:srgbClr val="FF0000"/>
                </a:solidFill>
                <a:latin typeface="Arial"/>
                <a:ea typeface="Arial"/>
                <a:cs typeface="Arial"/>
                <a:sym typeface="Arial"/>
              </a:rPr>
              <a:t>The Membership Groups </a:t>
            </a:r>
            <a:r>
              <a:rPr b="1" i="0" lang="en-US" sz="2400" u="none" cap="none" strike="noStrike">
                <a:solidFill>
                  <a:srgbClr val="000000"/>
                </a:solidFill>
                <a:latin typeface="Arial"/>
                <a:ea typeface="Arial"/>
                <a:cs typeface="Arial"/>
                <a:sym typeface="Arial"/>
              </a:rPr>
              <a:t>is a process which usually either informally or formally accepts members into its ranks granting them membership. Groups such as this include- societies, clubs, teams, cliques and political parties.</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Those groups to which a person actually belongs informally or formally is designated as his membership group. Ordinarily his attitudes, identifications and subsequently his diverse and specific reactions are regulated and determined by such membership groups.</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Calibri"/>
              <a:buNone/>
            </a:pPr>
            <a:r>
              <a:rPr lang="en-US" sz="3600">
                <a:latin typeface="Calibri"/>
                <a:ea typeface="Calibri"/>
                <a:cs typeface="Calibri"/>
                <a:sym typeface="Calibri"/>
              </a:rPr>
              <a:t>III.6. MEMBERSHIP AND REFERENCE GROUPS</a:t>
            </a:r>
            <a:endParaRPr/>
          </a:p>
        </p:txBody>
      </p:sp>
      <p:sp>
        <p:nvSpPr>
          <p:cNvPr id="245" name="Google Shape;245;p2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514350" lvl="0" marL="514350" rtl="0" algn="l">
              <a:lnSpc>
                <a:spcPct val="80000"/>
              </a:lnSpc>
              <a:spcBef>
                <a:spcPts val="0"/>
              </a:spcBef>
              <a:spcAft>
                <a:spcPts val="0"/>
              </a:spcAft>
              <a:buClr>
                <a:schemeClr val="dk1"/>
              </a:buClr>
              <a:buSzPts val="1750"/>
              <a:buFont typeface="Noto Sans Symbols"/>
              <a:buChar char="⮚"/>
            </a:pPr>
            <a:r>
              <a:rPr i="0" lang="en-US" sz="1750"/>
              <a:t>A</a:t>
            </a:r>
            <a:r>
              <a:rPr i="0" lang="en-US" sz="1750">
                <a:solidFill>
                  <a:srgbClr val="FF0000"/>
                </a:solidFill>
              </a:rPr>
              <a:t> reference group</a:t>
            </a:r>
            <a:r>
              <a:rPr i="0" lang="en-US" sz="1750"/>
              <a:t> includes individuals or groups that influence our opinions, beliefs, attitudes and behaviors. They often serve as our role models and inspiration. Marketers view reference groups as important because they influence how consumers interpret information and make purchasing decisions. Reference groups influence what types of products you will purchase and which brand of product you choose.</a:t>
            </a:r>
            <a:endParaRPr/>
          </a:p>
          <a:p>
            <a:pPr indent="0" lvl="0" marL="0" rtl="0" algn="l">
              <a:lnSpc>
                <a:spcPct val="80000"/>
              </a:lnSpc>
              <a:spcBef>
                <a:spcPts val="950"/>
              </a:spcBef>
              <a:spcAft>
                <a:spcPts val="0"/>
              </a:spcAft>
              <a:buClr>
                <a:schemeClr val="dk1"/>
              </a:buClr>
              <a:buSzPts val="1750"/>
              <a:buNone/>
            </a:pPr>
            <a:r>
              <a:t/>
            </a:r>
            <a:endParaRPr i="0" sz="1750"/>
          </a:p>
          <a:p>
            <a:pPr indent="0" lvl="0" marL="0" rtl="0" algn="l">
              <a:lnSpc>
                <a:spcPct val="80000"/>
              </a:lnSpc>
              <a:spcBef>
                <a:spcPts val="950"/>
              </a:spcBef>
              <a:spcAft>
                <a:spcPts val="0"/>
              </a:spcAft>
              <a:buClr>
                <a:schemeClr val="dk1"/>
              </a:buClr>
              <a:buSzPts val="1750"/>
              <a:buNone/>
            </a:pPr>
            <a:r>
              <a:rPr i="1" lang="en-US" sz="1750"/>
              <a:t>       Types of Reference Groups</a:t>
            </a:r>
            <a:r>
              <a:rPr lang="en-US" sz="1750"/>
              <a:t>:</a:t>
            </a:r>
            <a:endParaRPr/>
          </a:p>
          <a:p>
            <a:pPr indent="-457200" lvl="0" marL="457200" rtl="0" algn="l">
              <a:lnSpc>
                <a:spcPct val="80000"/>
              </a:lnSpc>
              <a:spcBef>
                <a:spcPts val="950"/>
              </a:spcBef>
              <a:spcAft>
                <a:spcPts val="0"/>
              </a:spcAft>
              <a:buClr>
                <a:schemeClr val="dk1"/>
              </a:buClr>
              <a:buSzPts val="1750"/>
              <a:buFont typeface="Arial"/>
              <a:buChar char="•"/>
            </a:pPr>
            <a:r>
              <a:rPr i="0" lang="en-US" sz="1750"/>
              <a:t>A normative reference group influences your norms, attitudes, and values through direct interaction. Examples of your normative reference groups include your parents, siblings, teachers, peers, associates and friends.</a:t>
            </a:r>
            <a:endParaRPr/>
          </a:p>
          <a:p>
            <a:pPr indent="-457200" lvl="0" marL="457200" rtl="0" algn="l">
              <a:lnSpc>
                <a:spcPct val="80000"/>
              </a:lnSpc>
              <a:spcBef>
                <a:spcPts val="950"/>
              </a:spcBef>
              <a:spcAft>
                <a:spcPts val="0"/>
              </a:spcAft>
              <a:buClr>
                <a:schemeClr val="dk1"/>
              </a:buClr>
              <a:buSzPts val="1750"/>
              <a:buFont typeface="Arial"/>
              <a:buChar char="•"/>
            </a:pPr>
            <a:r>
              <a:rPr i="0" lang="en-US" sz="1750"/>
              <a:t>A comparative reference group is a group of individuals whom you compare yourself against and may strive to be like. Examples include celebrities and heroes.</a:t>
            </a:r>
            <a:endParaRPr/>
          </a:p>
          <a:p>
            <a:pPr indent="0" lvl="0" marL="0" rtl="0" algn="l">
              <a:lnSpc>
                <a:spcPct val="80000"/>
              </a:lnSpc>
              <a:spcBef>
                <a:spcPts val="850"/>
              </a:spcBef>
              <a:spcAft>
                <a:spcPts val="0"/>
              </a:spcAft>
              <a:buClr>
                <a:schemeClr val="dk1"/>
              </a:buClr>
              <a:buSzPts val="1250"/>
              <a:buNone/>
            </a:pPr>
            <a:r>
              <a:t/>
            </a:r>
            <a:endParaRPr sz="1250"/>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IV. School Group</a:t>
            </a:r>
            <a:endParaRPr/>
          </a:p>
        </p:txBody>
      </p:sp>
      <p:sp>
        <p:nvSpPr>
          <p:cNvPr id="251" name="Google Shape;251;p4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sz="2800"/>
              <a:t>The class of students is a formal, institutionalized working group;</a:t>
            </a:r>
            <a:endParaRPr sz="2800"/>
          </a:p>
          <a:p>
            <a:pPr indent="-342900" lvl="0" marL="571500" rtl="0" algn="l">
              <a:lnSpc>
                <a:spcPct val="100000"/>
              </a:lnSpc>
              <a:spcBef>
                <a:spcPts val="360"/>
              </a:spcBef>
              <a:spcAft>
                <a:spcPts val="0"/>
              </a:spcAft>
              <a:buSzPts val="1800"/>
              <a:buFont typeface="Noto Sans Symbols"/>
              <a:buChar char="⮚"/>
            </a:pPr>
            <a:r>
              <a:rPr lang="en-US" sz="2800"/>
              <a:t>The cohesion of the students' class is an objective of the teacher's work;</a:t>
            </a:r>
            <a:endParaRPr/>
          </a:p>
          <a:p>
            <a:pPr indent="-228600" lvl="0" marL="457200" rtl="0" algn="l">
              <a:lnSpc>
                <a:spcPct val="100000"/>
              </a:lnSpc>
              <a:spcBef>
                <a:spcPts val="360"/>
              </a:spcBef>
              <a:spcAft>
                <a:spcPts val="0"/>
              </a:spcAft>
              <a:buClr>
                <a:schemeClr val="dk1"/>
              </a:buClr>
              <a:buSzPts val="1800"/>
              <a:buNone/>
            </a:pPr>
            <a:r>
              <a:t/>
            </a:r>
            <a:endParaRPr/>
          </a:p>
        </p:txBody>
      </p:sp>
      <p:pic>
        <p:nvPicPr>
          <p:cNvPr id="252" name="Google Shape;252;p41"/>
          <p:cNvPicPr preferRelativeResize="0"/>
          <p:nvPr/>
        </p:nvPicPr>
        <p:blipFill rotWithShape="1">
          <a:blip r:embed="rId3">
            <a:alphaModFix/>
          </a:blip>
          <a:srcRect b="0" l="0" r="0" t="0"/>
          <a:stretch/>
        </p:blipFill>
        <p:spPr>
          <a:xfrm>
            <a:off x="2249059" y="3705776"/>
            <a:ext cx="3999341" cy="29995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IV.1. School Climate</a:t>
            </a:r>
            <a:endParaRPr/>
          </a:p>
        </p:txBody>
      </p:sp>
      <p:sp>
        <p:nvSpPr>
          <p:cNvPr id="258" name="Google Shape;258;p2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360"/>
              </a:spcBef>
              <a:spcAft>
                <a:spcPts val="0"/>
              </a:spcAft>
              <a:buSzPts val="1800"/>
              <a:buFont typeface="Noto Sans Symbols"/>
              <a:buChar char="⮚"/>
            </a:pPr>
            <a:r>
              <a:rPr lang="en-US">
                <a:latin typeface="Times New Roman"/>
                <a:ea typeface="Times New Roman"/>
                <a:cs typeface="Times New Roman"/>
                <a:sym typeface="Times New Roman"/>
              </a:rPr>
              <a:t>School climate refers to the quality and character of school life as it relates to norms and values, interpersonal relations and social interactions, and organizational processes and structures. </a:t>
            </a:r>
            <a:endParaRPr/>
          </a:p>
          <a:p>
            <a:pPr indent="-228600" lvl="0" marL="571500" rtl="0" algn="l">
              <a:lnSpc>
                <a:spcPct val="100000"/>
              </a:lnSpc>
              <a:spcBef>
                <a:spcPts val="360"/>
              </a:spcBef>
              <a:spcAft>
                <a:spcPts val="0"/>
              </a:spcAft>
              <a:buSzPts val="1800"/>
              <a:buFont typeface="Noto Sans Symbols"/>
              <a:buNone/>
            </a:pPr>
            <a:r>
              <a:t/>
            </a:r>
            <a:endParaRPr>
              <a:latin typeface="Times New Roman"/>
              <a:ea typeface="Times New Roman"/>
              <a:cs typeface="Times New Roman"/>
              <a:sym typeface="Times New Roman"/>
            </a:endParaRPr>
          </a:p>
          <a:p>
            <a:pPr indent="-342900" lvl="0" marL="342900" rtl="0" algn="l">
              <a:lnSpc>
                <a:spcPct val="100000"/>
              </a:lnSpc>
              <a:spcBef>
                <a:spcPts val="360"/>
              </a:spcBef>
              <a:spcAft>
                <a:spcPts val="0"/>
              </a:spcAft>
              <a:buSzPts val="1800"/>
              <a:buFont typeface="Noto Sans Symbols"/>
              <a:buChar char="⮚"/>
            </a:pPr>
            <a:r>
              <a:rPr lang="en-US">
                <a:latin typeface="Times New Roman"/>
                <a:ea typeface="Times New Roman"/>
                <a:cs typeface="Times New Roman"/>
                <a:sym typeface="Times New Roman"/>
              </a:rPr>
              <a:t>School climate sets the tone for all the learning and teaching done in the school environment and it is predictive of students’ ability to learn and develop in healthy ways.</a:t>
            </a:r>
            <a:endParaRPr/>
          </a:p>
          <a:p>
            <a:pPr indent="-228600" lvl="0" marL="571500" rtl="0" algn="l">
              <a:lnSpc>
                <a:spcPct val="100000"/>
              </a:lnSpc>
              <a:spcBef>
                <a:spcPts val="360"/>
              </a:spcBef>
              <a:spcAft>
                <a:spcPts val="0"/>
              </a:spcAft>
              <a:buSzPts val="1800"/>
              <a:buFont typeface="Noto Sans Symbols"/>
              <a:buNone/>
            </a:pPr>
            <a:r>
              <a:t/>
            </a:r>
            <a:endParaRPr>
              <a:latin typeface="Times New Roman"/>
              <a:ea typeface="Times New Roman"/>
              <a:cs typeface="Times New Roman"/>
              <a:sym typeface="Times New Roman"/>
            </a:endParaRPr>
          </a:p>
          <a:p>
            <a:pPr indent="-342900" lvl="0" marL="342900" rtl="0" algn="l">
              <a:lnSpc>
                <a:spcPct val="100000"/>
              </a:lnSpc>
              <a:spcBef>
                <a:spcPts val="360"/>
              </a:spcBef>
              <a:spcAft>
                <a:spcPts val="0"/>
              </a:spcAft>
              <a:buSzPts val="1800"/>
              <a:buFont typeface="Noto Sans Symbols"/>
              <a:buChar char="⮚"/>
            </a:pPr>
            <a:r>
              <a:rPr lang="en-US">
                <a:latin typeface="Times New Roman"/>
                <a:ea typeface="Times New Roman"/>
                <a:cs typeface="Times New Roman"/>
                <a:sym typeface="Times New Roman"/>
              </a:rPr>
              <a:t>School climate directly impacts important indicators of success such as </a:t>
            </a:r>
            <a:r>
              <a:rPr lang="en-US">
                <a:solidFill>
                  <a:srgbClr val="FF0000"/>
                </a:solidFill>
                <a:latin typeface="Times New Roman"/>
                <a:ea typeface="Times New Roman"/>
                <a:cs typeface="Times New Roman"/>
                <a:sym typeface="Times New Roman"/>
              </a:rPr>
              <a:t>increased teacher retention, lower dropout rates, decreased incidences of violence, and higher student achievement.</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IV.1. School Climate</a:t>
            </a:r>
            <a:endParaRPr/>
          </a:p>
        </p:txBody>
      </p:sp>
      <p:sp>
        <p:nvSpPr>
          <p:cNvPr id="264" name="Google Shape;264;p2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100000"/>
              </a:lnSpc>
              <a:spcBef>
                <a:spcPts val="360"/>
              </a:spcBef>
              <a:spcAft>
                <a:spcPts val="0"/>
              </a:spcAft>
              <a:buClr>
                <a:schemeClr val="dk1"/>
              </a:buClr>
              <a:buSzPts val="1800"/>
              <a:buNone/>
            </a:pPr>
            <a:r>
              <a:rPr lang="en-US" sz="2400"/>
              <a:t>The </a:t>
            </a:r>
            <a:r>
              <a:rPr lang="en-US" sz="2400">
                <a:solidFill>
                  <a:srgbClr val="FF0000"/>
                </a:solidFill>
              </a:rPr>
              <a:t>favorable psychological climate </a:t>
            </a:r>
            <a:r>
              <a:rPr lang="en-US" sz="2400"/>
              <a:t>contributes</a:t>
            </a:r>
            <a:endParaRPr/>
          </a:p>
          <a:p>
            <a:pPr indent="-228600" lvl="0" marL="457200" rtl="0" algn="l">
              <a:lnSpc>
                <a:spcPct val="100000"/>
              </a:lnSpc>
              <a:spcBef>
                <a:spcPts val="360"/>
              </a:spcBef>
              <a:spcAft>
                <a:spcPts val="0"/>
              </a:spcAft>
              <a:buClr>
                <a:schemeClr val="dk1"/>
              </a:buClr>
              <a:buSzPts val="1800"/>
              <a:buNone/>
            </a:pPr>
            <a:r>
              <a:rPr lang="en-US" sz="2400"/>
              <a:t>to:</a:t>
            </a:r>
            <a:endParaRPr/>
          </a:p>
          <a:p>
            <a:pPr indent="-228600" lvl="0" marL="457200" rtl="0" algn="l">
              <a:lnSpc>
                <a:spcPct val="100000"/>
              </a:lnSpc>
              <a:spcBef>
                <a:spcPts val="360"/>
              </a:spcBef>
              <a:spcAft>
                <a:spcPts val="0"/>
              </a:spcAft>
              <a:buClr>
                <a:schemeClr val="dk1"/>
              </a:buClr>
              <a:buSzPts val="1800"/>
              <a:buNone/>
            </a:pPr>
            <a:r>
              <a:t/>
            </a:r>
            <a:endParaRPr sz="2400"/>
          </a:p>
          <a:p>
            <a:pPr indent="-342900" lvl="0" marL="342900" rtl="0" algn="l">
              <a:lnSpc>
                <a:spcPct val="100000"/>
              </a:lnSpc>
              <a:spcBef>
                <a:spcPts val="360"/>
              </a:spcBef>
              <a:spcAft>
                <a:spcPts val="0"/>
              </a:spcAft>
              <a:buSzPts val="1800"/>
              <a:buFont typeface="Arial"/>
              <a:buChar char="•"/>
            </a:pPr>
            <a:r>
              <a:rPr lang="en-US" sz="2400"/>
              <a:t>raising the level of intelligence of team members;</a:t>
            </a:r>
            <a:endParaRPr/>
          </a:p>
          <a:p>
            <a:pPr indent="-342900" lvl="0" marL="342900" rtl="0" algn="l">
              <a:lnSpc>
                <a:spcPct val="100000"/>
              </a:lnSpc>
              <a:spcBef>
                <a:spcPts val="360"/>
              </a:spcBef>
              <a:spcAft>
                <a:spcPts val="0"/>
              </a:spcAft>
              <a:buSzPts val="1800"/>
              <a:buFont typeface="Arial"/>
              <a:buChar char="•"/>
            </a:pPr>
            <a:r>
              <a:rPr lang="en-US" sz="2400"/>
              <a:t>the development of positive character traits such as: kindness, generosity, mutual help, collectivism, etc .;</a:t>
            </a:r>
            <a:endParaRPr/>
          </a:p>
          <a:p>
            <a:pPr indent="-342900" lvl="0" marL="342900" rtl="0" algn="l">
              <a:lnSpc>
                <a:spcPct val="100000"/>
              </a:lnSpc>
              <a:spcBef>
                <a:spcPts val="360"/>
              </a:spcBef>
              <a:spcAft>
                <a:spcPts val="0"/>
              </a:spcAft>
              <a:buSzPts val="1800"/>
              <a:buFont typeface="Arial"/>
              <a:buChar char="•"/>
            </a:pPr>
            <a:r>
              <a:rPr lang="en-US" sz="2400"/>
              <a:t>developing creativity;</a:t>
            </a:r>
            <a:endParaRPr/>
          </a:p>
          <a:p>
            <a:pPr indent="-342900" lvl="0" marL="342900" rtl="0" algn="l">
              <a:lnSpc>
                <a:spcPct val="100000"/>
              </a:lnSpc>
              <a:spcBef>
                <a:spcPts val="360"/>
              </a:spcBef>
              <a:spcAft>
                <a:spcPts val="0"/>
              </a:spcAft>
              <a:buSzPts val="1800"/>
              <a:buFont typeface="Arial"/>
              <a:buChar char="•"/>
            </a:pPr>
            <a:r>
              <a:rPr lang="en-US" sz="2400"/>
              <a:t>creating the conditions for the emergence, development and implementation of ideas.</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457200" y="152718"/>
            <a:ext cx="5791200" cy="1713404"/>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IV.2. THE ROLE OF THE TEACHER IN A GROUP</a:t>
            </a:r>
            <a:endParaRPr/>
          </a:p>
        </p:txBody>
      </p:sp>
      <p:sp>
        <p:nvSpPr>
          <p:cNvPr id="270" name="Google Shape;270;p2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a:p>
            <a:pPr indent="0" lvl="0" marL="228600" rtl="0" algn="l">
              <a:lnSpc>
                <a:spcPct val="100000"/>
              </a:lnSpc>
              <a:spcBef>
                <a:spcPts val="360"/>
              </a:spcBef>
              <a:spcAft>
                <a:spcPts val="0"/>
              </a:spcAft>
              <a:buSzPts val="1800"/>
              <a:buNone/>
            </a:pPr>
            <a:r>
              <a:t/>
            </a:r>
            <a:endParaRPr sz="2400"/>
          </a:p>
          <a:p>
            <a:pPr indent="-342900" lvl="0" marL="571500" rtl="0" algn="l">
              <a:lnSpc>
                <a:spcPct val="100000"/>
              </a:lnSpc>
              <a:spcBef>
                <a:spcPts val="360"/>
              </a:spcBef>
              <a:spcAft>
                <a:spcPts val="0"/>
              </a:spcAft>
              <a:buSzPts val="1800"/>
              <a:buFont typeface="Noto Sans Symbols"/>
              <a:buChar char="⮚"/>
            </a:pPr>
            <a:r>
              <a:rPr lang="en-US" sz="2400"/>
              <a:t>The person called to shape each student individually and the entire student group is the teacher. The teacher creates the environment in which the group of students is created and developed. This ambiance deeply shapes both the quality of the group experience and the quality of the individual experience.</a:t>
            </a:r>
            <a:r>
              <a:rPr lang="en-US"/>
              <a:t>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t>IV.2. THE ROLE OF THE TEACHER IN A GROUP CLIMATE</a:t>
            </a:r>
            <a:endParaRPr/>
          </a:p>
        </p:txBody>
      </p:sp>
      <p:sp>
        <p:nvSpPr>
          <p:cNvPr id="276" name="Google Shape;276;p4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a:bodyPr>
          <a:lstStyle/>
          <a:p>
            <a:pPr indent="-228600" lvl="0" marL="457200" rtl="0" algn="l">
              <a:lnSpc>
                <a:spcPct val="100000"/>
              </a:lnSpc>
              <a:spcBef>
                <a:spcPts val="360"/>
              </a:spcBef>
              <a:spcAft>
                <a:spcPts val="0"/>
              </a:spcAft>
              <a:buClr>
                <a:schemeClr val="dk1"/>
              </a:buClr>
              <a:buSzPct val="88452"/>
              <a:buNone/>
            </a:pPr>
            <a:r>
              <a:rPr lang="en-US" sz="2200"/>
              <a:t>A teacher must:</a:t>
            </a:r>
            <a:endParaRPr/>
          </a:p>
          <a:p>
            <a:pPr indent="-228600" lvl="0" marL="457200" rtl="0" algn="l">
              <a:lnSpc>
                <a:spcPct val="100000"/>
              </a:lnSpc>
              <a:spcBef>
                <a:spcPts val="360"/>
              </a:spcBef>
              <a:spcAft>
                <a:spcPts val="0"/>
              </a:spcAft>
              <a:buClr>
                <a:schemeClr val="dk1"/>
              </a:buClr>
              <a:buSzPct val="88452"/>
              <a:buNone/>
            </a:pPr>
            <a:r>
              <a:t/>
            </a:r>
            <a:endParaRPr sz="2200"/>
          </a:p>
          <a:p>
            <a:pPr indent="-342900" lvl="0" marL="342900" rtl="0" algn="l">
              <a:lnSpc>
                <a:spcPct val="100000"/>
              </a:lnSpc>
              <a:spcBef>
                <a:spcPts val="360"/>
              </a:spcBef>
              <a:spcAft>
                <a:spcPts val="0"/>
              </a:spcAft>
              <a:buSzPct val="88452"/>
              <a:buFont typeface="Arial"/>
              <a:buChar char="•"/>
            </a:pPr>
            <a:r>
              <a:rPr lang="en-US" sz="2200"/>
              <a:t>be a good specialist who has methodical knowledge and interactive work techniques;</a:t>
            </a:r>
            <a:endParaRPr/>
          </a:p>
          <a:p>
            <a:pPr indent="-342900" lvl="0" marL="342900" rtl="0" algn="l">
              <a:lnSpc>
                <a:spcPct val="100000"/>
              </a:lnSpc>
              <a:spcBef>
                <a:spcPts val="360"/>
              </a:spcBef>
              <a:spcAft>
                <a:spcPts val="0"/>
              </a:spcAft>
              <a:buSzPct val="88452"/>
              <a:buFont typeface="Arial"/>
              <a:buChar char="•"/>
            </a:pPr>
            <a:r>
              <a:rPr lang="en-US" sz="2200"/>
              <a:t>to be creative and energetic, passionate about his work;</a:t>
            </a:r>
            <a:endParaRPr/>
          </a:p>
          <a:p>
            <a:pPr indent="-342900" lvl="0" marL="342900" rtl="0" algn="l">
              <a:lnSpc>
                <a:spcPct val="100000"/>
              </a:lnSpc>
              <a:spcBef>
                <a:spcPts val="360"/>
              </a:spcBef>
              <a:spcAft>
                <a:spcPts val="0"/>
              </a:spcAft>
              <a:buSzPct val="88452"/>
              <a:buFont typeface="Arial"/>
              <a:buChar char="•"/>
            </a:pPr>
            <a:r>
              <a:rPr lang="en-US" sz="2200"/>
              <a:t>to be orderly, demanding, polite, persevering, but also tolerant, empathetic, assertive;</a:t>
            </a:r>
            <a:endParaRPr/>
          </a:p>
          <a:p>
            <a:pPr indent="-342900" lvl="0" marL="342900" rtl="0" algn="l">
              <a:lnSpc>
                <a:spcPct val="100000"/>
              </a:lnSpc>
              <a:spcBef>
                <a:spcPts val="360"/>
              </a:spcBef>
              <a:spcAft>
                <a:spcPts val="0"/>
              </a:spcAft>
              <a:buSzPct val="88452"/>
              <a:buFont typeface="Arial"/>
              <a:buChar char="•"/>
            </a:pPr>
            <a:r>
              <a:rPr lang="en-US" sz="2200"/>
              <a:t>to love children, giving them love, warmth and security;</a:t>
            </a:r>
            <a:endParaRPr/>
          </a:p>
          <a:p>
            <a:pPr indent="-342900" lvl="0" marL="342900" rtl="0" algn="l">
              <a:lnSpc>
                <a:spcPct val="100000"/>
              </a:lnSpc>
              <a:spcBef>
                <a:spcPts val="360"/>
              </a:spcBef>
              <a:spcAft>
                <a:spcPts val="0"/>
              </a:spcAft>
              <a:buSzPct val="88452"/>
              <a:buFont typeface="Arial"/>
              <a:buChar char="•"/>
            </a:pPr>
            <a:r>
              <a:rPr lang="en-US" sz="2200"/>
              <a:t>to emanate positive energy;</a:t>
            </a:r>
            <a:endParaRPr/>
          </a:p>
          <a:p>
            <a:pPr indent="-342900" lvl="0" marL="342900" rtl="0" algn="l">
              <a:lnSpc>
                <a:spcPct val="100000"/>
              </a:lnSpc>
              <a:spcBef>
                <a:spcPts val="360"/>
              </a:spcBef>
              <a:spcAft>
                <a:spcPts val="0"/>
              </a:spcAft>
              <a:buSzPct val="88452"/>
              <a:buFont typeface="Arial"/>
              <a:buChar char="•"/>
            </a:pPr>
            <a:r>
              <a:rPr lang="en-US" sz="2200"/>
              <a:t>to develop student-student and student-teacher relationships, etc.</a:t>
            </a:r>
            <a:endParaRPr/>
          </a:p>
          <a:p>
            <a:pPr indent="-228600" lvl="0" marL="457200" rtl="0" algn="l">
              <a:lnSpc>
                <a:spcPct val="100000"/>
              </a:lnSpc>
              <a:spcBef>
                <a:spcPts val="360"/>
              </a:spcBef>
              <a:spcAft>
                <a:spcPts val="0"/>
              </a:spcAft>
              <a:buClr>
                <a:schemeClr val="dk1"/>
              </a:buClr>
              <a:buSzPct val="97297"/>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t>IV.2. THE ROLE OF THE TEACHER IN A GROUP CLIMATE</a:t>
            </a:r>
            <a:endParaRPr/>
          </a:p>
        </p:txBody>
      </p:sp>
      <p:sp>
        <p:nvSpPr>
          <p:cNvPr id="282" name="Google Shape;282;p4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sz="2400"/>
              <a:t>An emotionally intelligent teacher is aware of his own emotions and masters them rationally, is optimistic, empathetic, has the skills to establish positive relationships, cooperation and collaboration with others, conflict resolution, can manage images, which he projects externally. If an intelligent person is perceived as cold, expressionless, unfriendly, then a rational intelligent person is sociable, cheerful, nice, pleasant and casual.</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3600"/>
              <a:buFont typeface="Calibri"/>
              <a:buNone/>
            </a:pPr>
            <a:r>
              <a:rPr lang="en-US" sz="3600">
                <a:solidFill>
                  <a:srgbClr val="08A5EF"/>
                </a:solidFill>
                <a:latin typeface="Calibri"/>
                <a:ea typeface="Calibri"/>
                <a:cs typeface="Calibri"/>
                <a:sym typeface="Calibri"/>
              </a:rPr>
              <a:t>I.</a:t>
            </a:r>
            <a:r>
              <a:rPr lang="en-US" sz="4000">
                <a:solidFill>
                  <a:srgbClr val="08A5EF"/>
                </a:solidFill>
                <a:latin typeface="Calibri"/>
                <a:ea typeface="Calibri"/>
                <a:cs typeface="Calibri"/>
                <a:sym typeface="Calibri"/>
              </a:rPr>
              <a:t>DEFINITION</a:t>
            </a:r>
            <a:endParaRPr sz="4000"/>
          </a:p>
        </p:txBody>
      </p:sp>
      <p:sp>
        <p:nvSpPr>
          <p:cNvPr id="113" name="Google Shape;113;p4"/>
          <p:cNvSpPr txBox="1"/>
          <p:nvPr>
            <p:ph idx="1" type="body"/>
          </p:nvPr>
        </p:nvSpPr>
        <p:spPr>
          <a:xfrm>
            <a:off x="762000" y="1628800"/>
            <a:ext cx="7620000" cy="451757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b="0" sz="2400"/>
          </a:p>
          <a:p>
            <a:pPr indent="0" lvl="0" marL="0" rtl="0" algn="l">
              <a:lnSpc>
                <a:spcPct val="100000"/>
              </a:lnSpc>
              <a:spcBef>
                <a:spcPts val="0"/>
              </a:spcBef>
              <a:spcAft>
                <a:spcPts val="0"/>
              </a:spcAft>
              <a:buClr>
                <a:schemeClr val="dk1"/>
              </a:buClr>
              <a:buSzPts val="2400"/>
              <a:buNone/>
            </a:pPr>
            <a:r>
              <a:t/>
            </a:r>
            <a:endParaRPr b="0" sz="2400"/>
          </a:p>
          <a:p>
            <a:pPr indent="0" lvl="0" marL="0" rtl="0" algn="l">
              <a:lnSpc>
                <a:spcPct val="100000"/>
              </a:lnSpc>
              <a:spcBef>
                <a:spcPts val="0"/>
              </a:spcBef>
              <a:spcAft>
                <a:spcPts val="0"/>
              </a:spcAft>
              <a:buClr>
                <a:schemeClr val="dk1"/>
              </a:buClr>
              <a:buSzPts val="2400"/>
              <a:buNone/>
            </a:pPr>
            <a:r>
              <a:rPr b="0" lang="en-US" sz="2400"/>
              <a:t>Sherif and Sherif (1969) define a group as follows “</a:t>
            </a:r>
            <a:r>
              <a:rPr i="1" lang="en-US" sz="2400"/>
              <a:t>A group is a social unit which consists of a number of individuals who stand in role and status relationship to one another stabilized in some degree at the time and who possess a set of value or norms of their own regulating their behaviour at least in matter of consequence to the group</a:t>
            </a:r>
            <a:r>
              <a:rPr b="0" lang="en-US" sz="2400"/>
              <a:t>.”</a:t>
            </a:r>
            <a:endParaRPr/>
          </a:p>
        </p:txBody>
      </p:sp>
    </p:spTree>
  </p:cSld>
  <p:clrMapOvr>
    <a:masterClrMapping/>
  </p:clrMapOvr>
  <p:transition spd="slow">
    <p:push/>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t>IV.2. THE ROLE OF THE TEACHER IN A GROUP CLIMATE</a:t>
            </a:r>
            <a:endParaRPr/>
          </a:p>
        </p:txBody>
      </p:sp>
      <p:sp>
        <p:nvSpPr>
          <p:cNvPr id="288" name="Google Shape;288;p4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l">
              <a:lnSpc>
                <a:spcPct val="100000"/>
              </a:lnSpc>
              <a:spcBef>
                <a:spcPts val="360"/>
              </a:spcBef>
              <a:spcAft>
                <a:spcPts val="0"/>
              </a:spcAft>
              <a:buClr>
                <a:schemeClr val="dk1"/>
              </a:buClr>
              <a:buSzPct val="69498"/>
              <a:buNone/>
            </a:pPr>
            <a:r>
              <a:rPr lang="en-US" sz="2800"/>
              <a:t>A teacher with a high level of emotional</a:t>
            </a:r>
            <a:endParaRPr sz="2800"/>
          </a:p>
          <a:p>
            <a:pPr indent="-228600" lvl="0" marL="457200" rtl="0" algn="l">
              <a:lnSpc>
                <a:spcPct val="100000"/>
              </a:lnSpc>
              <a:spcBef>
                <a:spcPts val="360"/>
              </a:spcBef>
              <a:spcAft>
                <a:spcPts val="0"/>
              </a:spcAft>
              <a:buClr>
                <a:schemeClr val="dk1"/>
              </a:buClr>
              <a:buSzPct val="69498"/>
              <a:buNone/>
            </a:pPr>
            <a:r>
              <a:rPr lang="en-US" sz="2800"/>
              <a:t>intelligence:</a:t>
            </a:r>
            <a:endParaRPr/>
          </a:p>
          <a:p>
            <a:pPr indent="-228600" lvl="0" marL="457200" rtl="0" algn="l">
              <a:lnSpc>
                <a:spcPct val="100000"/>
              </a:lnSpc>
              <a:spcBef>
                <a:spcPts val="360"/>
              </a:spcBef>
              <a:spcAft>
                <a:spcPts val="0"/>
              </a:spcAft>
              <a:buClr>
                <a:schemeClr val="dk1"/>
              </a:buClr>
              <a:buSzPct val="97297"/>
              <a:buNone/>
            </a:pPr>
            <a:r>
              <a:t/>
            </a:r>
            <a:endParaRPr/>
          </a:p>
          <a:p>
            <a:pPr indent="-457200" lvl="0" marL="457200" rtl="0" algn="l">
              <a:lnSpc>
                <a:spcPct val="100000"/>
              </a:lnSpc>
              <a:spcBef>
                <a:spcPts val="360"/>
              </a:spcBef>
              <a:spcAft>
                <a:spcPts val="0"/>
              </a:spcAft>
              <a:buSzPct val="69498"/>
              <a:buFont typeface="Noto Sans Symbols"/>
              <a:buChar char="⮚"/>
            </a:pPr>
            <a:r>
              <a:rPr lang="en-US" sz="2800"/>
              <a:t>is optimistic, but realistic, when necessary it can be pessimistic;</a:t>
            </a:r>
            <a:endParaRPr/>
          </a:p>
          <a:p>
            <a:pPr indent="-457200" lvl="0" marL="457200" rtl="0" algn="l">
              <a:lnSpc>
                <a:spcPct val="100000"/>
              </a:lnSpc>
              <a:spcBef>
                <a:spcPts val="360"/>
              </a:spcBef>
              <a:spcAft>
                <a:spcPts val="0"/>
              </a:spcAft>
              <a:buSzPct val="69498"/>
              <a:buFont typeface="Noto Sans Symbols"/>
              <a:buChar char="⮚"/>
            </a:pPr>
            <a:r>
              <a:rPr lang="en-US" sz="2800"/>
              <a:t>expresses emotions without fear, starting with the phrase: “I feel…”;</a:t>
            </a:r>
            <a:endParaRPr/>
          </a:p>
          <a:p>
            <a:pPr indent="-457200" lvl="0" marL="457200" rtl="0" algn="l">
              <a:lnSpc>
                <a:spcPct val="100000"/>
              </a:lnSpc>
              <a:spcBef>
                <a:spcPts val="360"/>
              </a:spcBef>
              <a:spcAft>
                <a:spcPts val="0"/>
              </a:spcAft>
              <a:buSzPct val="69498"/>
              <a:buFont typeface="Noto Sans Symbols"/>
              <a:buChar char="⮚"/>
            </a:pPr>
            <a:r>
              <a:rPr lang="en-US" sz="2800"/>
              <a:t>easily "reads" the non-verbal elements of communication;</a:t>
            </a:r>
            <a:endParaRPr/>
          </a:p>
          <a:p>
            <a:pPr indent="-457200" lvl="0" marL="457200" rtl="0" algn="l">
              <a:lnSpc>
                <a:spcPct val="100000"/>
              </a:lnSpc>
              <a:spcBef>
                <a:spcPts val="360"/>
              </a:spcBef>
              <a:spcAft>
                <a:spcPts val="0"/>
              </a:spcAft>
              <a:buSzPct val="69498"/>
              <a:buFont typeface="Noto Sans Symbols"/>
              <a:buChar char="⮚"/>
            </a:pPr>
            <a:r>
              <a:rPr lang="en-US" sz="2800"/>
              <a:t>uses balanced feelings, reason, logic and reality;</a:t>
            </a:r>
            <a:endParaRPr/>
          </a:p>
          <a:p>
            <a:pPr indent="-228600" lvl="0" marL="457200" rtl="0" algn="l">
              <a:lnSpc>
                <a:spcPct val="100000"/>
              </a:lnSpc>
              <a:spcBef>
                <a:spcPts val="360"/>
              </a:spcBef>
              <a:spcAft>
                <a:spcPts val="0"/>
              </a:spcAft>
              <a:buClr>
                <a:schemeClr val="dk1"/>
              </a:buClr>
              <a:buSzPct val="97297"/>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t>IV.2. THE ROLE OF THE TEACHER IN A GROUP CLIMATE</a:t>
            </a:r>
            <a:endParaRPr/>
          </a:p>
        </p:txBody>
      </p:sp>
      <p:sp>
        <p:nvSpPr>
          <p:cNvPr id="294" name="Google Shape;294;p4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360"/>
              </a:spcBef>
              <a:spcAft>
                <a:spcPts val="0"/>
              </a:spcAft>
              <a:buSzPts val="1800"/>
              <a:buFont typeface="Noto Sans Symbols"/>
              <a:buChar char="⮚"/>
            </a:pPr>
            <a:r>
              <a:rPr lang="en-US" sz="2800"/>
              <a:t>negative feelings such as fear, shame, shyness, victimization, addiction, discouragement are foreign;</a:t>
            </a:r>
            <a:endParaRPr/>
          </a:p>
          <a:p>
            <a:pPr indent="-342900" lvl="0" marL="342900" rtl="0" algn="l">
              <a:lnSpc>
                <a:spcPct val="100000"/>
              </a:lnSpc>
              <a:spcBef>
                <a:spcPts val="360"/>
              </a:spcBef>
              <a:spcAft>
                <a:spcPts val="0"/>
              </a:spcAft>
              <a:buSzPts val="1800"/>
              <a:buFont typeface="Noto Sans Symbols"/>
              <a:buChar char="⮚"/>
            </a:pPr>
            <a:r>
              <a:rPr lang="en-US" sz="2800"/>
              <a:t>is independent, with a strong morale;</a:t>
            </a:r>
            <a:endParaRPr/>
          </a:p>
          <a:p>
            <a:pPr indent="-342900" lvl="0" marL="342900" rtl="0" algn="l">
              <a:lnSpc>
                <a:spcPct val="100000"/>
              </a:lnSpc>
              <a:spcBef>
                <a:spcPts val="360"/>
              </a:spcBef>
              <a:spcAft>
                <a:spcPts val="0"/>
              </a:spcAft>
              <a:buSzPts val="1800"/>
              <a:buFont typeface="Noto Sans Symbols"/>
              <a:buChar char="⮚"/>
            </a:pPr>
            <a:r>
              <a:rPr lang="en-US" sz="2800"/>
              <a:t>possesses intrinsic motivation;</a:t>
            </a:r>
            <a:endParaRPr/>
          </a:p>
          <a:p>
            <a:pPr indent="-342900" lvl="0" marL="342900" rtl="0" algn="l">
              <a:lnSpc>
                <a:spcPct val="100000"/>
              </a:lnSpc>
              <a:spcBef>
                <a:spcPts val="360"/>
              </a:spcBef>
              <a:spcAft>
                <a:spcPts val="0"/>
              </a:spcAft>
              <a:buSzPts val="1800"/>
              <a:buFont typeface="Noto Sans Symbols"/>
              <a:buChar char="⮚"/>
            </a:pPr>
            <a:r>
              <a:rPr lang="en-US" sz="2800"/>
              <a:t>acts out of desire and not out of duty or obligation;</a:t>
            </a:r>
            <a:endParaRPr/>
          </a:p>
          <a:p>
            <a:pPr indent="-342900" lvl="0" marL="342900" rtl="0" algn="l">
              <a:lnSpc>
                <a:spcPct val="100000"/>
              </a:lnSpc>
              <a:spcBef>
                <a:spcPts val="360"/>
              </a:spcBef>
              <a:spcAft>
                <a:spcPts val="0"/>
              </a:spcAft>
              <a:buSzPts val="1800"/>
              <a:buFont typeface="Noto Sans Symbols"/>
              <a:buChar char="⮚"/>
            </a:pPr>
            <a:r>
              <a:rPr lang="en-US" sz="2800"/>
              <a:t>is guided by the own feelings, but takes into account the feelings of those around, etc.</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8A5EF"/>
              </a:buClr>
              <a:buSzPts val="4000"/>
              <a:buFont typeface="Calibri"/>
              <a:buNone/>
            </a:pPr>
            <a:r>
              <a:rPr b="1" lang="en-US" sz="4000">
                <a:latin typeface="Calibri"/>
                <a:ea typeface="Calibri"/>
                <a:cs typeface="Calibri"/>
                <a:sym typeface="Calibri"/>
              </a:rPr>
              <a:t>Teamwork Skills</a:t>
            </a:r>
            <a:endParaRPr b="1" sz="4000">
              <a:latin typeface="Calibri"/>
              <a:ea typeface="Calibri"/>
              <a:cs typeface="Calibri"/>
              <a:sym typeface="Calibri"/>
            </a:endParaRPr>
          </a:p>
        </p:txBody>
      </p:sp>
      <p:sp>
        <p:nvSpPr>
          <p:cNvPr id="301" name="Google Shape;301;p4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2"/>
              </a:buClr>
              <a:buSzPts val="2000"/>
              <a:buNone/>
            </a:pPr>
            <a:r>
              <a:rPr lang="en-US"/>
              <a:t> </a:t>
            </a:r>
            <a:endParaRPr/>
          </a:p>
        </p:txBody>
      </p:sp>
      <p:pic>
        <p:nvPicPr>
          <p:cNvPr id="302" name="Google Shape;302;p4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303" name="Google Shape;303;p4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ERASMUS + 2019-1-PL01- KA201-06486</a:t>
            </a:r>
            <a:endParaRPr b="0" i="0" sz="1050" u="none" cap="none" strike="noStrike">
              <a:solidFill>
                <a:schemeClr val="dk2"/>
              </a:solidFill>
              <a:latin typeface="Arial"/>
              <a:ea typeface="Arial"/>
              <a:cs typeface="Arial"/>
              <a:sym typeface="Arial"/>
            </a:endParaRPr>
          </a:p>
        </p:txBody>
      </p:sp>
      <p:sp>
        <p:nvSpPr>
          <p:cNvPr id="304" name="Google Shape;304;p46"/>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F8E7B"/>
                </a:solidFill>
                <a:latin typeface="Arial"/>
                <a:ea typeface="Arial"/>
                <a:cs typeface="Arial"/>
                <a:sym typeface="Arial"/>
              </a:rPr>
              <a:t>Asociatia Centrul de Training European - CTE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 DEFINITION</a:t>
            </a:r>
            <a:endParaRPr/>
          </a:p>
        </p:txBody>
      </p:sp>
      <p:sp>
        <p:nvSpPr>
          <p:cNvPr id="311" name="Google Shape;311;p47"/>
          <p:cNvSpPr txBox="1"/>
          <p:nvPr>
            <p:ph idx="1" type="body"/>
          </p:nvPr>
        </p:nvSpPr>
        <p:spPr>
          <a:xfrm>
            <a:off x="762000" y="1524318"/>
            <a:ext cx="7620000" cy="4601845"/>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b="0">
              <a:solidFill>
                <a:srgbClr val="212529"/>
              </a:solidFill>
              <a:latin typeface="Helvetica Neue"/>
              <a:ea typeface="Helvetica Neue"/>
              <a:cs typeface="Helvetica Neue"/>
              <a:sym typeface="Helvetica Neue"/>
            </a:endParaRPr>
          </a:p>
          <a:p>
            <a:pPr indent="0" lvl="0" marL="228600" rtl="0" algn="l">
              <a:lnSpc>
                <a:spcPct val="100000"/>
              </a:lnSpc>
              <a:spcBef>
                <a:spcPts val="360"/>
              </a:spcBef>
              <a:spcAft>
                <a:spcPts val="0"/>
              </a:spcAft>
              <a:buSzPts val="1800"/>
              <a:buNone/>
            </a:pPr>
            <a:r>
              <a:t/>
            </a:r>
            <a:endParaRPr/>
          </a:p>
        </p:txBody>
      </p:sp>
      <p:pic>
        <p:nvPicPr>
          <p:cNvPr id="312" name="Google Shape;312;p47"/>
          <p:cNvPicPr preferRelativeResize="0"/>
          <p:nvPr/>
        </p:nvPicPr>
        <p:blipFill rotWithShape="1">
          <a:blip r:embed="rId3">
            <a:alphaModFix/>
          </a:blip>
          <a:srcRect b="0" l="0" r="0" t="0"/>
          <a:stretch/>
        </p:blipFill>
        <p:spPr>
          <a:xfrm>
            <a:off x="8294" y="1800808"/>
            <a:ext cx="8990561" cy="5057192"/>
          </a:xfrm>
          <a:prstGeom prst="rect">
            <a:avLst/>
          </a:prstGeom>
          <a:noFill/>
          <a:ln>
            <a:noFill/>
          </a:ln>
        </p:spPr>
      </p:pic>
      <p:sp>
        <p:nvSpPr>
          <p:cNvPr id="313" name="Google Shape;313;p47"/>
          <p:cNvSpPr/>
          <p:nvPr/>
        </p:nvSpPr>
        <p:spPr>
          <a:xfrm>
            <a:off x="8295" y="1800808"/>
            <a:ext cx="8990560" cy="5057192"/>
          </a:xfrm>
          <a:prstGeom prst="rect">
            <a:avLst/>
          </a:prstGeom>
          <a:solidFill>
            <a:schemeClr val="lt1">
              <a:alpha val="73725"/>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4" name="Google Shape;314;p47"/>
          <p:cNvSpPr txBox="1"/>
          <p:nvPr/>
        </p:nvSpPr>
        <p:spPr>
          <a:xfrm>
            <a:off x="301174" y="1593503"/>
            <a:ext cx="8541653" cy="3693319"/>
          </a:xfrm>
          <a:prstGeom prst="rect">
            <a:avLst/>
          </a:prstGeom>
          <a:noFill/>
          <a:ln>
            <a:noFill/>
          </a:ln>
        </p:spPr>
        <p:txBody>
          <a:bodyPr anchorCtr="0" anchor="t" bIns="45700" lIns="91425" spcFirstLastPara="1" rIns="91425" wrap="square" tIns="45700">
            <a:spAutoFit/>
          </a:bodyPr>
          <a:lstStyle/>
          <a:p>
            <a:pPr indent="-165100" lvl="0" marL="342900" marR="0" rtl="0" algn="l">
              <a:lnSpc>
                <a:spcPct val="100000"/>
              </a:lnSpc>
              <a:spcBef>
                <a:spcPts val="0"/>
              </a:spcBef>
              <a:spcAft>
                <a:spcPts val="0"/>
              </a:spcAft>
              <a:buClr>
                <a:srgbClr val="000000"/>
              </a:buClr>
              <a:buSzPts val="2800"/>
              <a:buFont typeface="Noto Sans Symbols"/>
              <a:buNone/>
            </a:pPr>
            <a:r>
              <a:t/>
            </a:r>
            <a:endParaRPr b="1" i="0" sz="28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000000"/>
                </a:solidFill>
                <a:latin typeface="Arial"/>
                <a:ea typeface="Arial"/>
                <a:cs typeface="Arial"/>
                <a:sym typeface="Arial"/>
              </a:rPr>
              <a:t>What is Teamwork?</a:t>
            </a:r>
            <a:endParaRPr/>
          </a:p>
          <a:p>
            <a:pPr indent="0" lvl="0" marL="0" marR="0" rtl="0" algn="l">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Teamwork is a set of actions done by a group having a common purpose or goal. Teamwork is generally fulfilled under a collaborative environment since there is the assumption that working together produces a better outcome than making separated efforts.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 DEFINITION</a:t>
            </a:r>
            <a:endParaRPr/>
          </a:p>
        </p:txBody>
      </p:sp>
      <p:sp>
        <p:nvSpPr>
          <p:cNvPr id="320" name="Google Shape;320;p48"/>
          <p:cNvSpPr txBox="1"/>
          <p:nvPr>
            <p:ph idx="1" type="body"/>
          </p:nvPr>
        </p:nvSpPr>
        <p:spPr>
          <a:xfrm>
            <a:off x="617376" y="1752600"/>
            <a:ext cx="7909249"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sz="2400"/>
              <a:t>What are teamwork skills?</a:t>
            </a:r>
            <a:endParaRPr/>
          </a:p>
          <a:p>
            <a:pPr indent="-228600" lvl="0" marL="571500" rtl="0" algn="l">
              <a:lnSpc>
                <a:spcPct val="100000"/>
              </a:lnSpc>
              <a:spcBef>
                <a:spcPts val="360"/>
              </a:spcBef>
              <a:spcAft>
                <a:spcPts val="0"/>
              </a:spcAft>
              <a:buSzPts val="1800"/>
              <a:buFont typeface="Noto Sans Symbols"/>
              <a:buNone/>
            </a:pPr>
            <a:r>
              <a:t/>
            </a:r>
            <a:endParaRPr sz="2400"/>
          </a:p>
          <a:p>
            <a:pPr indent="0" lvl="0" marL="228600" rtl="0" algn="l">
              <a:lnSpc>
                <a:spcPct val="100000"/>
              </a:lnSpc>
              <a:spcBef>
                <a:spcPts val="360"/>
              </a:spcBef>
              <a:spcAft>
                <a:spcPts val="0"/>
              </a:spcAft>
              <a:buSzPts val="1800"/>
              <a:buNone/>
            </a:pPr>
            <a:r>
              <a:rPr lang="en-US" sz="2400"/>
              <a:t>Teamwork skills are the qualities and abilities that allow you to work well with others during conversations, projects, meetings or other collaborations. Having teamwork skills is dependent on your ability to communicate well, actively listen and be responsible and honest.</a:t>
            </a:r>
            <a:endParaRPr/>
          </a:p>
          <a:p>
            <a:pPr indent="-228600" lvl="0" marL="457200" rtl="0" algn="l">
              <a:lnSpc>
                <a:spcPct val="100000"/>
              </a:lnSpc>
              <a:spcBef>
                <a:spcPts val="360"/>
              </a:spcBef>
              <a:spcAft>
                <a:spcPts val="0"/>
              </a:spcAft>
              <a:buClr>
                <a:schemeClr val="dk1"/>
              </a:buClr>
              <a:buSzPts val="1800"/>
              <a:buNone/>
            </a:pPr>
            <a:r>
              <a:t/>
            </a:r>
            <a:endParaRPr/>
          </a:p>
        </p:txBody>
      </p:sp>
      <p:pic>
        <p:nvPicPr>
          <p:cNvPr id="321" name="Google Shape;321;p48"/>
          <p:cNvPicPr preferRelativeResize="0"/>
          <p:nvPr/>
        </p:nvPicPr>
        <p:blipFill rotWithShape="1">
          <a:blip r:embed="rId3">
            <a:alphaModFix/>
          </a:blip>
          <a:srcRect b="0" l="0" r="0" t="0"/>
          <a:stretch/>
        </p:blipFill>
        <p:spPr>
          <a:xfrm>
            <a:off x="4722920" y="5009018"/>
            <a:ext cx="4187815" cy="17836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txBox="1"/>
          <p:nvPr>
            <p:ph idx="1" type="body"/>
          </p:nvPr>
        </p:nvSpPr>
        <p:spPr>
          <a:xfrm>
            <a:off x="762000" y="1828800"/>
            <a:ext cx="7620000" cy="42973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t/>
            </a:r>
            <a:endParaRPr sz="2400">
              <a:solidFill>
                <a:srgbClr val="151515"/>
              </a:solidFill>
              <a:latin typeface="Arial"/>
              <a:ea typeface="Arial"/>
              <a:cs typeface="Arial"/>
              <a:sym typeface="Arial"/>
            </a:endParaRPr>
          </a:p>
          <a:p>
            <a:pPr indent="-228600" lvl="0" marL="457200" rtl="0" algn="l">
              <a:lnSpc>
                <a:spcPct val="100000"/>
              </a:lnSpc>
              <a:spcBef>
                <a:spcPts val="360"/>
              </a:spcBef>
              <a:spcAft>
                <a:spcPts val="0"/>
              </a:spcAft>
              <a:buSzPts val="1800"/>
              <a:buNone/>
            </a:pPr>
            <a:r>
              <a:rPr i="0" lang="en-US" sz="2400">
                <a:solidFill>
                  <a:srgbClr val="000000"/>
                </a:solidFill>
                <a:latin typeface="Arial"/>
                <a:ea typeface="Arial"/>
                <a:cs typeface="Arial"/>
                <a:sym typeface="Arial"/>
              </a:rPr>
              <a:t>Working well in a team means:</a:t>
            </a:r>
            <a:endParaRPr i="0" sz="2400">
              <a:solidFill>
                <a:srgbClr val="000000"/>
              </a:solidFill>
              <a:latin typeface="Arial"/>
              <a:ea typeface="Arial"/>
              <a:cs typeface="Arial"/>
              <a:sym typeface="Arial"/>
            </a:endParaRPr>
          </a:p>
          <a:p>
            <a:pPr indent="-228600" lvl="0" marL="457200" rtl="0" algn="l">
              <a:lnSpc>
                <a:spcPct val="100000"/>
              </a:lnSpc>
              <a:spcBef>
                <a:spcPts val="360"/>
              </a:spcBef>
              <a:spcAft>
                <a:spcPts val="0"/>
              </a:spcAft>
              <a:buSzPts val="1800"/>
              <a:buNone/>
            </a:pPr>
            <a:r>
              <a:t/>
            </a:r>
            <a:endParaRPr i="0" sz="2400">
              <a:solidFill>
                <a:srgbClr val="000000"/>
              </a:solidFill>
              <a:latin typeface="Arial"/>
              <a:ea typeface="Arial"/>
              <a:cs typeface="Arial"/>
              <a:sym typeface="Arial"/>
            </a:endParaRPr>
          </a:p>
          <a:p>
            <a:pPr indent="-342900" lvl="0" marL="571500" rtl="0" algn="l">
              <a:lnSpc>
                <a:spcPct val="100000"/>
              </a:lnSpc>
              <a:spcBef>
                <a:spcPts val="360"/>
              </a:spcBef>
              <a:spcAft>
                <a:spcPts val="0"/>
              </a:spcAft>
              <a:buSzPts val="1800"/>
              <a:buFont typeface="Arial"/>
              <a:buChar char="•"/>
            </a:pPr>
            <a:r>
              <a:rPr i="0" lang="en-US" sz="2400">
                <a:solidFill>
                  <a:srgbClr val="000000"/>
                </a:solidFill>
                <a:latin typeface="Arial"/>
                <a:ea typeface="Arial"/>
                <a:cs typeface="Arial"/>
                <a:sym typeface="Arial"/>
              </a:rPr>
              <a:t>Working with a group of people to achieve a shared goal or outcome in an effective way</a:t>
            </a:r>
            <a:r>
              <a:rPr lang="en-US" sz="2400">
                <a:solidFill>
                  <a:srgbClr val="000000"/>
                </a:solidFill>
                <a:latin typeface="Arial"/>
                <a:ea typeface="Arial"/>
                <a:cs typeface="Arial"/>
                <a:sym typeface="Arial"/>
              </a:rPr>
              <a:t>;</a:t>
            </a:r>
            <a:endParaRPr i="0" sz="2400">
              <a:solidFill>
                <a:srgbClr val="000000"/>
              </a:solidFill>
              <a:latin typeface="Arial"/>
              <a:ea typeface="Arial"/>
              <a:cs typeface="Arial"/>
              <a:sym typeface="Arial"/>
            </a:endParaRPr>
          </a:p>
          <a:p>
            <a:pPr indent="-342900" lvl="0" marL="571500" rtl="0" algn="l">
              <a:lnSpc>
                <a:spcPct val="100000"/>
              </a:lnSpc>
              <a:spcBef>
                <a:spcPts val="360"/>
              </a:spcBef>
              <a:spcAft>
                <a:spcPts val="0"/>
              </a:spcAft>
              <a:buSzPts val="1800"/>
              <a:buFont typeface="Arial"/>
              <a:buChar char="•"/>
            </a:pPr>
            <a:r>
              <a:rPr i="0" lang="en-US" sz="2400">
                <a:solidFill>
                  <a:srgbClr val="000000"/>
                </a:solidFill>
                <a:latin typeface="Arial"/>
                <a:ea typeface="Arial"/>
                <a:cs typeface="Arial"/>
                <a:sym typeface="Arial"/>
              </a:rPr>
              <a:t>Listening to other members of the team;</a:t>
            </a:r>
            <a:endParaRPr/>
          </a:p>
          <a:p>
            <a:pPr indent="-342900" lvl="0" marL="571500" rtl="0" algn="l">
              <a:lnSpc>
                <a:spcPct val="100000"/>
              </a:lnSpc>
              <a:spcBef>
                <a:spcPts val="360"/>
              </a:spcBef>
              <a:spcAft>
                <a:spcPts val="0"/>
              </a:spcAft>
              <a:buSzPts val="1800"/>
              <a:buFont typeface="Arial"/>
              <a:buChar char="•"/>
            </a:pPr>
            <a:r>
              <a:rPr i="0" lang="en-US" sz="2400">
                <a:solidFill>
                  <a:srgbClr val="000000"/>
                </a:solidFill>
                <a:latin typeface="Arial"/>
                <a:ea typeface="Arial"/>
                <a:cs typeface="Arial"/>
                <a:sym typeface="Arial"/>
              </a:rPr>
              <a:t>Taking everyone’s ideas on board, not just your own;</a:t>
            </a:r>
            <a:endParaRPr/>
          </a:p>
          <a:p>
            <a:pPr indent="-342900" lvl="0" marL="571500" rtl="0" algn="l">
              <a:lnSpc>
                <a:spcPct val="100000"/>
              </a:lnSpc>
              <a:spcBef>
                <a:spcPts val="360"/>
              </a:spcBef>
              <a:spcAft>
                <a:spcPts val="0"/>
              </a:spcAft>
              <a:buSzPts val="1800"/>
              <a:buFont typeface="Arial"/>
              <a:buChar char="•"/>
            </a:pPr>
            <a:r>
              <a:rPr i="0" lang="en-US" sz="2400">
                <a:solidFill>
                  <a:srgbClr val="000000"/>
                </a:solidFill>
                <a:latin typeface="Arial"/>
                <a:ea typeface="Arial"/>
                <a:cs typeface="Arial"/>
                <a:sym typeface="Arial"/>
              </a:rPr>
              <a:t>Working for the good of the group as a whole;</a:t>
            </a:r>
            <a:endParaRPr/>
          </a:p>
          <a:p>
            <a:pPr indent="-342900" lvl="0" marL="571500" rtl="0" algn="l">
              <a:lnSpc>
                <a:spcPct val="100000"/>
              </a:lnSpc>
              <a:spcBef>
                <a:spcPts val="360"/>
              </a:spcBef>
              <a:spcAft>
                <a:spcPts val="0"/>
              </a:spcAft>
              <a:buSzPts val="1800"/>
              <a:buFont typeface="Arial"/>
              <a:buChar char="•"/>
            </a:pPr>
            <a:r>
              <a:rPr i="0" lang="en-US" sz="2400">
                <a:solidFill>
                  <a:srgbClr val="000000"/>
                </a:solidFill>
                <a:latin typeface="Arial"/>
                <a:ea typeface="Arial"/>
                <a:cs typeface="Arial"/>
                <a:sym typeface="Arial"/>
              </a:rPr>
              <a:t>Having a say and sharing responsibility.</a:t>
            </a:r>
            <a:endParaRPr/>
          </a:p>
          <a:p>
            <a:pPr indent="0" lvl="0" marL="0" rtl="0" algn="l">
              <a:lnSpc>
                <a:spcPct val="100000"/>
              </a:lnSpc>
              <a:spcBef>
                <a:spcPts val="1080"/>
              </a:spcBef>
              <a:spcAft>
                <a:spcPts val="0"/>
              </a:spcAft>
              <a:buClr>
                <a:srgbClr val="151515"/>
              </a:buClr>
              <a:buSzPts val="2400"/>
              <a:buNone/>
            </a:pPr>
            <a:r>
              <a:t/>
            </a:r>
            <a:endParaRPr sz="2400">
              <a:latin typeface="Arial"/>
              <a:ea typeface="Arial"/>
              <a:cs typeface="Arial"/>
              <a:sym typeface="Arial"/>
            </a:endParaRPr>
          </a:p>
        </p:txBody>
      </p:sp>
      <p:sp>
        <p:nvSpPr>
          <p:cNvPr id="327" name="Google Shape;327;p4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latin typeface="Arial"/>
                <a:ea typeface="Arial"/>
                <a:cs typeface="Arial"/>
                <a:sym typeface="Arial"/>
              </a:rPr>
              <a:t>II. The meaning of Teamwork Skills</a:t>
            </a:r>
            <a:endParaRPr/>
          </a:p>
        </p:txBody>
      </p:sp>
    </p:spTree>
  </p:cSld>
  <p:clrMapOvr>
    <a:masterClrMapping/>
  </p:clrMapOvr>
  <p:transition spd="slow">
    <p:push/>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
          <p:cNvSpPr txBox="1"/>
          <p:nvPr>
            <p:ph type="title"/>
          </p:nvPr>
        </p:nvSpPr>
        <p:spPr>
          <a:xfrm>
            <a:off x="457200" y="332656"/>
            <a:ext cx="5791200" cy="100811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B0F0"/>
              </a:buClr>
              <a:buSzPts val="3600"/>
              <a:buFont typeface="Calibri"/>
              <a:buNone/>
            </a:pPr>
            <a:r>
              <a:rPr lang="en-US">
                <a:latin typeface="Arial"/>
                <a:ea typeface="Arial"/>
                <a:cs typeface="Arial"/>
                <a:sym typeface="Arial"/>
              </a:rPr>
              <a:t>II. The meaning of Teamwork Skills </a:t>
            </a:r>
            <a:endParaRPr>
              <a:latin typeface="Arial"/>
              <a:ea typeface="Arial"/>
              <a:cs typeface="Arial"/>
              <a:sym typeface="Arial"/>
            </a:endParaRPr>
          </a:p>
        </p:txBody>
      </p:sp>
      <p:sp>
        <p:nvSpPr>
          <p:cNvPr id="333" name="Google Shape;333;p3"/>
          <p:cNvSpPr txBox="1"/>
          <p:nvPr>
            <p:ph idx="1" type="body"/>
          </p:nvPr>
        </p:nvSpPr>
        <p:spPr>
          <a:xfrm>
            <a:off x="261257" y="1677955"/>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00000"/>
              </a:buClr>
              <a:buSzPts val="2400"/>
              <a:buNone/>
            </a:pPr>
            <a:r>
              <a:t/>
            </a:r>
            <a:endParaRPr sz="2400"/>
          </a:p>
          <a:p>
            <a:pPr indent="-342900" lvl="0" marL="342900" rtl="0" algn="l">
              <a:lnSpc>
                <a:spcPct val="100000"/>
              </a:lnSpc>
              <a:spcBef>
                <a:spcPts val="0"/>
              </a:spcBef>
              <a:spcAft>
                <a:spcPts val="0"/>
              </a:spcAft>
              <a:buClr>
                <a:srgbClr val="000000"/>
              </a:buClr>
              <a:buSzPts val="2400"/>
              <a:buFont typeface="Noto Sans Symbols"/>
              <a:buChar char="⮚"/>
            </a:pPr>
            <a:r>
              <a:rPr lang="en-US" sz="2800"/>
              <a:t>A successful team is one where everyone’s unique skills and strengths help the team achieve a shared goal in the most effective way.</a:t>
            </a:r>
            <a:endParaRPr/>
          </a:p>
          <a:p>
            <a:pPr indent="0" lvl="0" marL="0" rtl="0" algn="l">
              <a:lnSpc>
                <a:spcPct val="100000"/>
              </a:lnSpc>
              <a:spcBef>
                <a:spcPts val="0"/>
              </a:spcBef>
              <a:spcAft>
                <a:spcPts val="0"/>
              </a:spcAft>
              <a:buClr>
                <a:srgbClr val="000000"/>
              </a:buClr>
              <a:buSzPts val="2400"/>
              <a:buNone/>
            </a:pPr>
            <a:r>
              <a:t/>
            </a:r>
            <a:endParaRPr sz="2800"/>
          </a:p>
          <a:p>
            <a:pPr indent="-342900" lvl="0" marL="342900" rtl="0" algn="l">
              <a:lnSpc>
                <a:spcPct val="100000"/>
              </a:lnSpc>
              <a:spcBef>
                <a:spcPts val="0"/>
              </a:spcBef>
              <a:spcAft>
                <a:spcPts val="0"/>
              </a:spcAft>
              <a:buClr>
                <a:srgbClr val="000000"/>
              </a:buClr>
              <a:buSzPts val="2400"/>
              <a:buFont typeface="Noto Sans Symbols"/>
              <a:buChar char="⮚"/>
            </a:pPr>
            <a:r>
              <a:rPr lang="en-US" sz="2800"/>
              <a:t>If you have good people skills you’ll make a good team player, and skills like communication and having a positive attitude make a team great.</a:t>
            </a:r>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08A5EF"/>
              </a:buClr>
              <a:buSzPct val="111111"/>
              <a:buFont typeface="Calibri"/>
              <a:buNone/>
            </a:pP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br>
              <a:rPr lang="en-US" sz="3600">
                <a:solidFill>
                  <a:srgbClr val="08A5EF"/>
                </a:solidFill>
                <a:latin typeface="Calibri"/>
                <a:ea typeface="Calibri"/>
                <a:cs typeface="Calibri"/>
                <a:sym typeface="Calibri"/>
              </a:rPr>
            </a:br>
            <a:r>
              <a:rPr lang="en-US" sz="4000">
                <a:latin typeface="Arial"/>
                <a:ea typeface="Arial"/>
                <a:cs typeface="Arial"/>
                <a:sym typeface="Arial"/>
              </a:rPr>
              <a:t>III. Why are teamwork skills important?</a:t>
            </a:r>
            <a:endParaRPr sz="4000">
              <a:latin typeface="Arial"/>
              <a:ea typeface="Arial"/>
              <a:cs typeface="Arial"/>
              <a:sym typeface="Arial"/>
            </a:endParaRPr>
          </a:p>
        </p:txBody>
      </p:sp>
      <p:sp>
        <p:nvSpPr>
          <p:cNvPr id="339" name="Google Shape;339;p6"/>
          <p:cNvSpPr txBox="1"/>
          <p:nvPr>
            <p:ph idx="1" type="body"/>
          </p:nvPr>
        </p:nvSpPr>
        <p:spPr>
          <a:xfrm>
            <a:off x="646923" y="1855237"/>
            <a:ext cx="7850155" cy="43735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000000"/>
              </a:buClr>
              <a:buSzPts val="1800"/>
              <a:buFont typeface="Noto Sans Symbols"/>
              <a:buChar char="⮚"/>
            </a:pPr>
            <a:r>
              <a:rPr lang="en-US" sz="2400">
                <a:latin typeface="Arial"/>
                <a:ea typeface="Arial"/>
                <a:cs typeface="Arial"/>
                <a:sym typeface="Arial"/>
              </a:rPr>
              <a:t>Teamwork is vital if you want to work well with colleagues,with your class or your teammates. You will probably need to work as part of a team in many areas of life.</a:t>
            </a:r>
            <a:endParaRPr/>
          </a:p>
          <a:p>
            <a:pPr indent="0" lvl="0" marL="0" rtl="0" algn="l">
              <a:lnSpc>
                <a:spcPct val="100000"/>
              </a:lnSpc>
              <a:spcBef>
                <a:spcPts val="0"/>
              </a:spcBef>
              <a:spcAft>
                <a:spcPts val="0"/>
              </a:spcAft>
              <a:buClr>
                <a:srgbClr val="000000"/>
              </a:buClr>
              <a:buSzPts val="1800"/>
              <a:buNone/>
            </a:pPr>
            <a:r>
              <a:t/>
            </a:r>
            <a:endParaRPr sz="2400">
              <a:latin typeface="Arial"/>
              <a:ea typeface="Arial"/>
              <a:cs typeface="Arial"/>
              <a:sym typeface="Arial"/>
            </a:endParaRPr>
          </a:p>
          <a:p>
            <a:pPr indent="-342900" lvl="0" marL="342900" rtl="0" algn="l">
              <a:lnSpc>
                <a:spcPct val="100000"/>
              </a:lnSpc>
              <a:spcBef>
                <a:spcPts val="0"/>
              </a:spcBef>
              <a:spcAft>
                <a:spcPts val="0"/>
              </a:spcAft>
              <a:buClr>
                <a:srgbClr val="000000"/>
              </a:buClr>
              <a:buSzPts val="1800"/>
              <a:buFont typeface="Noto Sans Symbols"/>
              <a:buChar char="⮚"/>
            </a:pPr>
            <a:r>
              <a:rPr lang="en-US" sz="2400">
                <a:latin typeface="Arial"/>
                <a:ea typeface="Arial"/>
                <a:cs typeface="Arial"/>
                <a:sym typeface="Arial"/>
              </a:rPr>
              <a:t>The better you work with others, the more successful your team will be in achieving your goals. Colleagues often need to collaborate or work with others to complete tasks and projects - teamwork skills and experience will make it a much better experience.</a:t>
            </a:r>
            <a:endParaRPr/>
          </a:p>
          <a:p>
            <a:pPr indent="0" lvl="0" marL="0" rtl="0" algn="l">
              <a:lnSpc>
                <a:spcPct val="100000"/>
              </a:lnSpc>
              <a:spcBef>
                <a:spcPts val="0"/>
              </a:spcBef>
              <a:spcAft>
                <a:spcPts val="0"/>
              </a:spcAft>
              <a:buClr>
                <a:srgbClr val="000000"/>
              </a:buClr>
              <a:buSzPts val="1800"/>
              <a:buNone/>
            </a:pPr>
            <a:r>
              <a:t/>
            </a:r>
            <a:endParaRPr sz="2400">
              <a:latin typeface="Arial"/>
              <a:ea typeface="Arial"/>
              <a:cs typeface="Arial"/>
              <a:sym typeface="Arial"/>
            </a:endParaRPr>
          </a:p>
          <a:p>
            <a:pPr indent="0" lvl="0" marL="0" rtl="0" algn="l">
              <a:lnSpc>
                <a:spcPct val="100000"/>
              </a:lnSpc>
              <a:spcBef>
                <a:spcPts val="0"/>
              </a:spcBef>
              <a:spcAft>
                <a:spcPts val="0"/>
              </a:spcAft>
              <a:buClr>
                <a:srgbClr val="000000"/>
              </a:buClr>
              <a:buSzPts val="1800"/>
              <a:buNone/>
            </a:pPr>
            <a:r>
              <a:t/>
            </a:r>
            <a:endParaRPr b="0" sz="1800"/>
          </a:p>
        </p:txBody>
      </p:sp>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0"/>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Communication</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Communication is the foundation of effective teamwork. Whether you’re working on a presentation with your class or spearheading a new project at work, it’s important to talk openly and honestly with your group members about expectations, deadlines, and responsibilities. Establishing open lines of communication promotes trust and makes for a positive team environment. While disagreements might occur, being upfront and respectful in your communication with other team members will help you resolve issues quickly.</a:t>
            </a:r>
            <a:endParaRPr/>
          </a:p>
        </p:txBody>
      </p:sp>
      <p:sp>
        <p:nvSpPr>
          <p:cNvPr id="345" name="Google Shape;345;p5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latin typeface="Arial"/>
                <a:ea typeface="Arial"/>
                <a:cs typeface="Arial"/>
                <a:sym typeface="Arial"/>
              </a:rPr>
              <a:t>I</a:t>
            </a:r>
            <a:r>
              <a:rPr lang="en-US" sz="3600">
                <a:latin typeface="Arial"/>
                <a:ea typeface="Arial"/>
                <a:cs typeface="Arial"/>
                <a:sym typeface="Arial"/>
              </a:rPr>
              <a:t>V. E</a:t>
            </a:r>
            <a:r>
              <a:rPr i="0" lang="en-US" sz="3600">
                <a:latin typeface="Arial"/>
                <a:ea typeface="Arial"/>
                <a:cs typeface="Arial"/>
                <a:sym typeface="Arial"/>
              </a:rPr>
              <a:t>ssential teamwork skills</a:t>
            </a:r>
            <a:br>
              <a:rPr b="0" i="0" lang="en-US">
                <a:solidFill>
                  <a:srgbClr val="1E2022"/>
                </a:solidFill>
                <a:latin typeface="Helvetica Neue"/>
                <a:ea typeface="Helvetica Neue"/>
                <a:cs typeface="Helvetica Neue"/>
                <a:sym typeface="Helvetica Neue"/>
              </a:rPr>
            </a:b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latin typeface="Arial"/>
                <a:ea typeface="Arial"/>
                <a:cs typeface="Arial"/>
                <a:sym typeface="Arial"/>
              </a:rPr>
              <a:t>I</a:t>
            </a:r>
            <a:r>
              <a:rPr lang="en-US" sz="3600">
                <a:latin typeface="Arial"/>
                <a:ea typeface="Arial"/>
                <a:cs typeface="Arial"/>
                <a:sym typeface="Arial"/>
              </a:rPr>
              <a:t>V. E</a:t>
            </a:r>
            <a:r>
              <a:rPr i="0" lang="en-US" sz="3600">
                <a:latin typeface="Arial"/>
                <a:ea typeface="Arial"/>
                <a:cs typeface="Arial"/>
                <a:sym typeface="Arial"/>
              </a:rPr>
              <a:t>ssential teamwork skills</a:t>
            </a:r>
            <a:endParaRPr/>
          </a:p>
        </p:txBody>
      </p:sp>
      <p:sp>
        <p:nvSpPr>
          <p:cNvPr id="351" name="Google Shape;351;p51"/>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Effective communicators</a:t>
            </a:r>
            <a:r>
              <a:rPr lang="en-US"/>
              <a:t>:</a:t>
            </a:r>
            <a:endParaRPr/>
          </a:p>
          <a:p>
            <a:pPr indent="-228600" lvl="0" marL="457200" rtl="0" algn="l">
              <a:lnSpc>
                <a:spcPct val="100000"/>
              </a:lnSpc>
              <a:spcBef>
                <a:spcPts val="360"/>
              </a:spcBef>
              <a:spcAft>
                <a:spcPts val="0"/>
              </a:spcAft>
              <a:buClr>
                <a:schemeClr val="dk1"/>
              </a:buClr>
              <a:buSzPts val="1800"/>
              <a:buNone/>
            </a:pPr>
            <a:r>
              <a:t/>
            </a:r>
            <a:endParaRPr/>
          </a:p>
          <a:p>
            <a:pPr indent="-342900" lvl="0" marL="571500" rtl="0" algn="l">
              <a:lnSpc>
                <a:spcPct val="100000"/>
              </a:lnSpc>
              <a:spcBef>
                <a:spcPts val="360"/>
              </a:spcBef>
              <a:spcAft>
                <a:spcPts val="0"/>
              </a:spcAft>
              <a:buSzPts val="1800"/>
              <a:buFont typeface="Arial"/>
              <a:buChar char="•"/>
            </a:pPr>
            <a:r>
              <a:rPr lang="en-US"/>
              <a:t>can explain their own ideas;</a:t>
            </a:r>
            <a:endParaRPr/>
          </a:p>
          <a:p>
            <a:pPr indent="-342900" lvl="0" marL="571500" rtl="0" algn="l">
              <a:lnSpc>
                <a:spcPct val="100000"/>
              </a:lnSpc>
              <a:spcBef>
                <a:spcPts val="360"/>
              </a:spcBef>
              <a:spcAft>
                <a:spcPts val="0"/>
              </a:spcAft>
              <a:buSzPts val="1800"/>
              <a:buFont typeface="Arial"/>
              <a:buChar char="•"/>
            </a:pPr>
            <a:r>
              <a:rPr lang="en-US"/>
              <a:t>express their feelings in an open but non-threatening way;</a:t>
            </a:r>
            <a:endParaRPr/>
          </a:p>
          <a:p>
            <a:pPr indent="-342900" lvl="0" marL="571500" rtl="0" algn="l">
              <a:lnSpc>
                <a:spcPct val="100000"/>
              </a:lnSpc>
              <a:spcBef>
                <a:spcPts val="360"/>
              </a:spcBef>
              <a:spcAft>
                <a:spcPts val="0"/>
              </a:spcAft>
              <a:buSzPts val="1800"/>
              <a:buFont typeface="Arial"/>
              <a:buChar char="•"/>
            </a:pPr>
            <a:r>
              <a:rPr lang="en-US"/>
              <a:t>listen carefully to others;</a:t>
            </a:r>
            <a:endParaRPr/>
          </a:p>
          <a:p>
            <a:pPr indent="-342900" lvl="0" marL="571500" rtl="0" algn="l">
              <a:lnSpc>
                <a:spcPct val="100000"/>
              </a:lnSpc>
              <a:spcBef>
                <a:spcPts val="360"/>
              </a:spcBef>
              <a:spcAft>
                <a:spcPts val="0"/>
              </a:spcAft>
              <a:buSzPts val="1800"/>
              <a:buFont typeface="Arial"/>
              <a:buChar char="•"/>
            </a:pPr>
            <a:r>
              <a:rPr lang="en-US"/>
              <a:t>ask questions to clarify others’ ideas and emotions;</a:t>
            </a:r>
            <a:endParaRPr/>
          </a:p>
          <a:p>
            <a:pPr indent="-342900" lvl="0" marL="571500" rtl="0" algn="l">
              <a:lnSpc>
                <a:spcPct val="100000"/>
              </a:lnSpc>
              <a:spcBef>
                <a:spcPts val="360"/>
              </a:spcBef>
              <a:spcAft>
                <a:spcPts val="0"/>
              </a:spcAft>
              <a:buSzPts val="1800"/>
              <a:buFont typeface="Arial"/>
              <a:buChar char="•"/>
            </a:pPr>
            <a:r>
              <a:rPr lang="en-US"/>
              <a:t>can sense how others feel based on their nonverbal communication;</a:t>
            </a:r>
            <a:endParaRPr/>
          </a:p>
          <a:p>
            <a:pPr indent="-342900" lvl="0" marL="571500" rtl="0" algn="l">
              <a:lnSpc>
                <a:spcPct val="100000"/>
              </a:lnSpc>
              <a:spcBef>
                <a:spcPts val="360"/>
              </a:spcBef>
              <a:spcAft>
                <a:spcPts val="0"/>
              </a:spcAft>
              <a:buSzPts val="1800"/>
              <a:buFont typeface="Arial"/>
              <a:buChar char="•"/>
            </a:pPr>
            <a:r>
              <a:rPr lang="en-US"/>
              <a:t>will initiate conversations about group climate;</a:t>
            </a:r>
            <a:endParaRPr/>
          </a:p>
          <a:p>
            <a:pPr indent="-342900" lvl="0" marL="571500" rtl="0" algn="l">
              <a:lnSpc>
                <a:spcPct val="100000"/>
              </a:lnSpc>
              <a:spcBef>
                <a:spcPts val="360"/>
              </a:spcBef>
              <a:spcAft>
                <a:spcPts val="0"/>
              </a:spcAft>
              <a:buSzPts val="1800"/>
              <a:buFont typeface="Arial"/>
              <a:buChar char="•"/>
            </a:pPr>
            <a:r>
              <a:rPr lang="en-US"/>
              <a:t>reflect on the activities and interactions of their group and encourage other group members to do so as well.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08A5EF"/>
              </a:buClr>
              <a:buSzPts val="3200"/>
              <a:buFont typeface="Calibri"/>
              <a:buNone/>
            </a:pPr>
            <a:r>
              <a:rPr lang="en-US" sz="3200">
                <a:solidFill>
                  <a:srgbClr val="08A5EF"/>
                </a:solidFill>
                <a:latin typeface="Calibri"/>
                <a:ea typeface="Calibri"/>
                <a:cs typeface="Calibri"/>
                <a:sym typeface="Calibri"/>
              </a:rPr>
              <a:t>I.1. </a:t>
            </a:r>
            <a:r>
              <a:rPr lang="en-US" sz="3600">
                <a:solidFill>
                  <a:srgbClr val="08A5EF"/>
                </a:solidFill>
                <a:latin typeface="Calibri"/>
                <a:ea typeface="Calibri"/>
                <a:cs typeface="Calibri"/>
                <a:sym typeface="Calibri"/>
              </a:rPr>
              <a:t>DEFINITION</a:t>
            </a:r>
            <a:endParaRPr/>
          </a:p>
        </p:txBody>
      </p:sp>
      <p:sp>
        <p:nvSpPr>
          <p:cNvPr id="119" name="Google Shape;119;p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51515"/>
              </a:buClr>
              <a:buSzPts val="2400"/>
              <a:buNone/>
            </a:pPr>
            <a:r>
              <a:rPr lang="en-US" sz="2400">
                <a:solidFill>
                  <a:srgbClr val="151515"/>
                </a:solidFill>
              </a:rPr>
              <a:t>A comprehensive definition would say that a group is one where its members:</a:t>
            </a:r>
            <a:endParaRPr/>
          </a:p>
          <a:p>
            <a:pPr indent="-342900" lvl="0" marL="342900" rtl="0" algn="l">
              <a:lnSpc>
                <a:spcPct val="90000"/>
              </a:lnSpc>
              <a:spcBef>
                <a:spcPts val="1080"/>
              </a:spcBef>
              <a:spcAft>
                <a:spcPts val="0"/>
              </a:spcAft>
              <a:buClr>
                <a:srgbClr val="151515"/>
              </a:buClr>
              <a:buSzPts val="2400"/>
              <a:buFont typeface="Arial"/>
              <a:buChar char="•"/>
            </a:pPr>
            <a:r>
              <a:rPr lang="en-US" sz="2400">
                <a:solidFill>
                  <a:srgbClr val="151515"/>
                </a:solidFill>
              </a:rPr>
              <a:t>a</a:t>
            </a:r>
            <a:r>
              <a:rPr i="0" lang="en-US" sz="2400">
                <a:solidFill>
                  <a:srgbClr val="151515"/>
                </a:solidFill>
              </a:rPr>
              <a:t>re motivated to join;</a:t>
            </a:r>
            <a:endParaRPr/>
          </a:p>
          <a:p>
            <a:pPr indent="-342900" lvl="0" marL="342900" rtl="0" algn="l">
              <a:lnSpc>
                <a:spcPct val="90000"/>
              </a:lnSpc>
              <a:spcBef>
                <a:spcPts val="1080"/>
              </a:spcBef>
              <a:spcAft>
                <a:spcPts val="0"/>
              </a:spcAft>
              <a:buClr>
                <a:srgbClr val="151515"/>
              </a:buClr>
              <a:buSzPts val="2400"/>
              <a:buFont typeface="Arial"/>
              <a:buChar char="•"/>
            </a:pPr>
            <a:r>
              <a:rPr lang="en-US" sz="2400">
                <a:solidFill>
                  <a:srgbClr val="151515"/>
                </a:solidFill>
              </a:rPr>
              <a:t>p</a:t>
            </a:r>
            <a:r>
              <a:rPr i="0" lang="en-US" sz="2400">
                <a:solidFill>
                  <a:srgbClr val="151515"/>
                </a:solidFill>
              </a:rPr>
              <a:t>erceive the group as a unified unit of interacting with people;</a:t>
            </a:r>
            <a:endParaRPr/>
          </a:p>
          <a:p>
            <a:pPr indent="-342900" lvl="0" marL="342900" rtl="0" algn="l">
              <a:lnSpc>
                <a:spcPct val="90000"/>
              </a:lnSpc>
              <a:spcBef>
                <a:spcPts val="1080"/>
              </a:spcBef>
              <a:spcAft>
                <a:spcPts val="0"/>
              </a:spcAft>
              <a:buClr>
                <a:srgbClr val="151515"/>
              </a:buClr>
              <a:buSzPts val="2400"/>
              <a:buFont typeface="Arial"/>
              <a:buChar char="•"/>
            </a:pPr>
            <a:r>
              <a:rPr lang="en-US" sz="2400">
                <a:solidFill>
                  <a:srgbClr val="151515"/>
                </a:solidFill>
              </a:rPr>
              <a:t>c</a:t>
            </a:r>
            <a:r>
              <a:rPr i="0" lang="en-US" sz="2400">
                <a:solidFill>
                  <a:srgbClr val="151515"/>
                </a:solidFill>
              </a:rPr>
              <a:t>ontribute in various amounts to the group processes (that is, some people contribute more time or energy to the group than do Others);</a:t>
            </a:r>
            <a:endParaRPr/>
          </a:p>
          <a:p>
            <a:pPr indent="-342900" lvl="0" marL="342900" rtl="0" algn="l">
              <a:lnSpc>
                <a:spcPct val="90000"/>
              </a:lnSpc>
              <a:spcBef>
                <a:spcPts val="1080"/>
              </a:spcBef>
              <a:spcAft>
                <a:spcPts val="0"/>
              </a:spcAft>
              <a:buClr>
                <a:srgbClr val="151515"/>
              </a:buClr>
              <a:buSzPts val="2400"/>
              <a:buFont typeface="Arial"/>
              <a:buChar char="•"/>
            </a:pPr>
            <a:r>
              <a:rPr lang="en-US" sz="2400">
                <a:solidFill>
                  <a:srgbClr val="151515"/>
                </a:solidFill>
              </a:rPr>
              <a:t>r</a:t>
            </a:r>
            <a:r>
              <a:rPr i="0" lang="en-US" sz="2400">
                <a:solidFill>
                  <a:srgbClr val="151515"/>
                </a:solidFill>
              </a:rPr>
              <a:t>each agreements and have disagreements through various forms of interaction.</a:t>
            </a:r>
            <a:endParaRPr/>
          </a:p>
          <a:p>
            <a:pPr indent="0" lvl="0" marL="0" rtl="0" algn="l">
              <a:lnSpc>
                <a:spcPct val="90000"/>
              </a:lnSpc>
              <a:spcBef>
                <a:spcPts val="1000"/>
              </a:spcBef>
              <a:spcAft>
                <a:spcPts val="0"/>
              </a:spcAft>
              <a:buClr>
                <a:schemeClr val="dk1"/>
              </a:buClr>
              <a:buSzPts val="2000"/>
              <a:buNone/>
            </a:pPr>
            <a:r>
              <a:t/>
            </a:r>
            <a:endParaRPr/>
          </a:p>
        </p:txBody>
      </p:sp>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2"/>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Time management</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Time management, accountability and responsibility are all equally important for your career as they are in your academic life. Project managers, for example, must have strong organizational skills in order to set manageable goals for their team and keep others on track to meet their deadlines. Nurses must also demonstrate strong time management skills, prioritizing and delegating tasks so that they can spend more time on the patients who need extra care.</a:t>
            </a:r>
            <a:endParaRPr/>
          </a:p>
          <a:p>
            <a:pPr indent="0" lvl="0" marL="228600" rtl="0" algn="l">
              <a:lnSpc>
                <a:spcPct val="100000"/>
              </a:lnSpc>
              <a:spcBef>
                <a:spcPts val="360"/>
              </a:spcBef>
              <a:spcAft>
                <a:spcPts val="0"/>
              </a:spcAft>
              <a:buSzPts val="1800"/>
              <a:buNone/>
            </a:pPr>
            <a:r>
              <a:t/>
            </a:r>
            <a:endParaRPr/>
          </a:p>
        </p:txBody>
      </p:sp>
      <p:sp>
        <p:nvSpPr>
          <p:cNvPr id="357" name="Google Shape;357;p5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3"/>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Problem-solving</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Effective problem solvers are able to think outside the box when challenges or issues arise. Rather than focusing on negative outcomes, they stay calm and help their team work towards a solution. This approach helps uncover roadblocks or inefficiencies that are inhibiting the team’s success, so you can work to improve those processes in the future.</a:t>
            </a:r>
            <a:endParaRPr/>
          </a:p>
        </p:txBody>
      </p:sp>
      <p:sp>
        <p:nvSpPr>
          <p:cNvPr id="363" name="Google Shape;363;p5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
        <p:nvSpPr>
          <p:cNvPr id="369" name="Google Shape;369;p54"/>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Listening</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When working in a group, it’s important to keep an open mind. Recognize that your team members may see things from another perspective, and hear them out. Listening to other points of view can help you see multiple sides of an issue, including ones that you have never considered before. This allows you to be a better colleague and leader, to anticipate needs and challenges before they arise and to respond effectively when they do.</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
        <p:nvSpPr>
          <p:cNvPr id="375" name="Google Shape;375;p55"/>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Critical thinking</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Critical thinking allows you to make better, more informed decisions. It can be tempting to follow along with whatever the group decides, or what one team member believes is the best course of action, but sometimes a different approach or a new idea can help achieve better results. By thinking critically about the situation – examining all sides of an issue, reflecting on past experiences, and listening to what other group members have to say – you could arrive at a breakthrough that moves your team forward in new and exciting ways.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
        <p:nvSpPr>
          <p:cNvPr id="381" name="Google Shape;381;p5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Collaboration</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Working in a team can be challenging at times, but more often it is a great opportunity to uncover creative ideas, share different perspectives and experiences, as well as enhance your own skills. If you treat each group project as a learning experience, you can help foster a more productive team environment. Your desire to learn and your willingness to explore new approaches will make you a better teacher, manager, or leader.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sz="3600">
                <a:latin typeface="Arial"/>
                <a:ea typeface="Arial"/>
                <a:cs typeface="Arial"/>
                <a:sym typeface="Arial"/>
              </a:rPr>
              <a:t>IV. E</a:t>
            </a:r>
            <a:r>
              <a:rPr i="0" lang="en-US" sz="3600">
                <a:latin typeface="Arial"/>
                <a:ea typeface="Arial"/>
                <a:cs typeface="Arial"/>
                <a:sym typeface="Arial"/>
              </a:rPr>
              <a:t>ssential teamwork skills</a:t>
            </a:r>
            <a:endParaRPr/>
          </a:p>
        </p:txBody>
      </p:sp>
      <p:sp>
        <p:nvSpPr>
          <p:cNvPr id="387" name="Google Shape;387;p5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SzPts val="1800"/>
              <a:buNone/>
            </a:pPr>
            <a:r>
              <a:t/>
            </a:r>
            <a:endParaRPr/>
          </a:p>
        </p:txBody>
      </p:sp>
      <p:pic>
        <p:nvPicPr>
          <p:cNvPr id="388" name="Google Shape;388;p57"/>
          <p:cNvPicPr preferRelativeResize="0"/>
          <p:nvPr/>
        </p:nvPicPr>
        <p:blipFill rotWithShape="1">
          <a:blip r:embed="rId3">
            <a:alphaModFix/>
          </a:blip>
          <a:srcRect b="0" l="0" r="0" t="0"/>
          <a:stretch/>
        </p:blipFill>
        <p:spPr>
          <a:xfrm>
            <a:off x="-1" y="1670180"/>
            <a:ext cx="9032033" cy="5205355"/>
          </a:xfrm>
          <a:prstGeom prst="rect">
            <a:avLst/>
          </a:prstGeom>
          <a:noFill/>
          <a:ln>
            <a:noFill/>
          </a:ln>
        </p:spPr>
      </p:pic>
      <p:sp>
        <p:nvSpPr>
          <p:cNvPr id="389" name="Google Shape;389;p57"/>
          <p:cNvSpPr/>
          <p:nvPr/>
        </p:nvSpPr>
        <p:spPr>
          <a:xfrm>
            <a:off x="0" y="1670181"/>
            <a:ext cx="9022702" cy="5205354"/>
          </a:xfrm>
          <a:prstGeom prst="rect">
            <a:avLst/>
          </a:prstGeom>
          <a:solidFill>
            <a:schemeClr val="lt1">
              <a:alpha val="78823"/>
            </a:schemeClr>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0" name="Google Shape;390;p57"/>
          <p:cNvSpPr txBox="1"/>
          <p:nvPr/>
        </p:nvSpPr>
        <p:spPr>
          <a:xfrm>
            <a:off x="233266" y="1752600"/>
            <a:ext cx="8677469" cy="30469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1" i="0" lang="en-US" sz="2400" u="none" cap="none" strike="noStrike">
                <a:solidFill>
                  <a:srgbClr val="FF0000"/>
                </a:solidFill>
                <a:latin typeface="Arial"/>
                <a:ea typeface="Arial"/>
                <a:cs typeface="Arial"/>
                <a:sym typeface="Arial"/>
              </a:rPr>
              <a:t>Honesty</a:t>
            </a:r>
            <a:endParaRPr/>
          </a:p>
          <a:p>
            <a:pPr indent="-133350" lvl="0" marL="285750" marR="0" rtl="0" algn="l">
              <a:lnSpc>
                <a:spcPct val="100000"/>
              </a:lnSpc>
              <a:spcBef>
                <a:spcPts val="0"/>
              </a:spcBef>
              <a:spcAft>
                <a:spcPts val="0"/>
              </a:spcAft>
              <a:buClr>
                <a:srgbClr val="000000"/>
              </a:buClr>
              <a:buSzPts val="2400"/>
              <a:buFont typeface="Noto Sans Symbols"/>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Practicing honesty and transparency might mean working through a disagreement, explaining that you were not able to complete a certain task on time or sharing difficult updates. Without transparency, it can be difficult for a team to develop trust and therefore work together efficiently.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 Skills for a healthy group climate</a:t>
            </a:r>
            <a:endParaRPr/>
          </a:p>
        </p:txBody>
      </p:sp>
      <p:sp>
        <p:nvSpPr>
          <p:cNvPr id="396" name="Google Shape;396;p58"/>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Openness</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Group members are willing to get to know one another, particularly those with different interests and backgrounds. They are open to new ideas, diverse viewpoints, and the variety of individuals present within the group. They listen to others and elicit their ideas. They know how to balance the need for cohesion within a group with the need for individual expression.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 Skills for a healthy group climate</a:t>
            </a:r>
            <a:endParaRPr/>
          </a:p>
        </p:txBody>
      </p:sp>
      <p:sp>
        <p:nvSpPr>
          <p:cNvPr id="402" name="Google Shape;402;p5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Trust and self-disclosure</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t> Group members trust one another enough to share their own ideas and feelings. A sense of mutual trust develops only to the extent that everyone is willing to self-disclose and be honest yet respectful. Trust also grows as group members demonstrate personal accountability for the work they have been assigned.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 Skills for a healthy group climate</a:t>
            </a:r>
            <a:endParaRPr/>
          </a:p>
        </p:txBody>
      </p:sp>
      <p:sp>
        <p:nvSpPr>
          <p:cNvPr id="408" name="Google Shape;408;p6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rPr>
              <a:t>Support</a:t>
            </a:r>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Group members demonstrate support for one another as they accomplish their goals. They exemplify a sense of team loyalty and both cheer on the group as a whole and help members who are experiencing difficulties. They view one another not as competitors but as collaborators.</a:t>
            </a:r>
            <a:endParaRPr/>
          </a:p>
        </p:txBody>
      </p:sp>
      <p:pic>
        <p:nvPicPr>
          <p:cNvPr id="409" name="Google Shape;409;p60"/>
          <p:cNvPicPr preferRelativeResize="0"/>
          <p:nvPr/>
        </p:nvPicPr>
        <p:blipFill rotWithShape="1">
          <a:blip r:embed="rId3">
            <a:alphaModFix/>
          </a:blip>
          <a:srcRect b="0" l="0" r="0" t="0"/>
          <a:stretch/>
        </p:blipFill>
        <p:spPr>
          <a:xfrm>
            <a:off x="4204997" y="4301975"/>
            <a:ext cx="3872203" cy="240330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 Skills for a healthy group climate</a:t>
            </a:r>
            <a:endParaRPr/>
          </a:p>
        </p:txBody>
      </p:sp>
      <p:sp>
        <p:nvSpPr>
          <p:cNvPr id="415" name="Google Shape;415;p61"/>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a:solidFill>
                  <a:srgbClr val="FF0000"/>
                </a:solidFill>
                <a:latin typeface="Arial"/>
                <a:ea typeface="Arial"/>
                <a:cs typeface="Arial"/>
                <a:sym typeface="Arial"/>
              </a:rPr>
              <a:t>Respect and </a:t>
            </a:r>
            <a:r>
              <a:rPr b="1" i="0" lang="en-US">
                <a:solidFill>
                  <a:srgbClr val="FF0000"/>
                </a:solidFill>
                <a:latin typeface="Arial"/>
                <a:ea typeface="Arial"/>
                <a:cs typeface="Arial"/>
                <a:sym typeface="Arial"/>
              </a:rPr>
              <a:t>Constructive Feedback</a:t>
            </a:r>
            <a:endParaRPr>
              <a:solidFill>
                <a:srgbClr val="FF0000"/>
              </a:solidFill>
              <a:latin typeface="Arial"/>
              <a:ea typeface="Arial"/>
              <a:cs typeface="Arial"/>
              <a:sym typeface="Arial"/>
            </a:endParaRPr>
          </a:p>
          <a:p>
            <a:pPr indent="-228600" lvl="0" marL="571500" rtl="0" algn="l">
              <a:lnSpc>
                <a:spcPct val="100000"/>
              </a:lnSpc>
              <a:spcBef>
                <a:spcPts val="360"/>
              </a:spcBef>
              <a:spcAft>
                <a:spcPts val="0"/>
              </a:spcAft>
              <a:buSzPts val="1800"/>
              <a:buFont typeface="Noto Sans Symbols"/>
              <a:buNone/>
            </a:pPr>
            <a:r>
              <a:t/>
            </a:r>
            <a:endParaRPr/>
          </a:p>
          <a:p>
            <a:pPr indent="0" lvl="0" marL="228600" rtl="0" algn="l">
              <a:lnSpc>
                <a:spcPct val="100000"/>
              </a:lnSpc>
              <a:spcBef>
                <a:spcPts val="360"/>
              </a:spcBef>
              <a:spcAft>
                <a:spcPts val="0"/>
              </a:spcAft>
              <a:buSzPts val="1800"/>
              <a:buNone/>
            </a:pPr>
            <a:r>
              <a:rPr lang="en-US"/>
              <a:t>Group members communicate their opinions in a way that respects others, focusing on “What can we learn?” rather than “Who is to blame?”</a:t>
            </a:r>
            <a:endParaRPr/>
          </a:p>
          <a:p>
            <a:pPr indent="0" lvl="0" marL="228600" rtl="0" algn="l">
              <a:lnSpc>
                <a:spcPct val="100000"/>
              </a:lnSpc>
              <a:spcBef>
                <a:spcPts val="360"/>
              </a:spcBef>
              <a:spcAft>
                <a:spcPts val="0"/>
              </a:spcAft>
              <a:buSzPts val="1800"/>
              <a:buNone/>
            </a:pPr>
            <a:r>
              <a:rPr lang="en-US"/>
              <a:t>Group members are able to give and receive feedback about group ideas. Giving constructive feedback requires focusing on ideas and behaviours, instead of individuals, being as positive as possible, and offering suggestions for improvement. Receiving feedback requires listening well, asking for clarification if the comment is unclear, and being open to change and other ideas.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457200" y="152718"/>
            <a:ext cx="5791200" cy="147608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Calibri"/>
              <a:buNone/>
            </a:pPr>
            <a:br>
              <a:rPr lang="en-US" sz="3600">
                <a:latin typeface="Calibri"/>
                <a:ea typeface="Calibri"/>
                <a:cs typeface="Calibri"/>
                <a:sym typeface="Calibri"/>
              </a:rPr>
            </a:br>
            <a:br>
              <a:rPr lang="en-US" sz="3600">
                <a:latin typeface="Calibri"/>
                <a:ea typeface="Calibri"/>
                <a:cs typeface="Calibri"/>
                <a:sym typeface="Calibri"/>
              </a:rPr>
            </a:br>
            <a:r>
              <a:rPr lang="en-US" sz="3600">
                <a:latin typeface="Calibri"/>
                <a:ea typeface="Calibri"/>
                <a:cs typeface="Calibri"/>
                <a:sym typeface="Calibri"/>
              </a:rPr>
              <a:t>I.2. SOCIAL UNIT AND GROUP ROLE</a:t>
            </a:r>
            <a:endParaRPr/>
          </a:p>
        </p:txBody>
      </p:sp>
      <p:sp>
        <p:nvSpPr>
          <p:cNvPr id="125" name="Google Shape;125;p7"/>
          <p:cNvSpPr txBox="1"/>
          <p:nvPr>
            <p:ph idx="1" type="body"/>
          </p:nvPr>
        </p:nvSpPr>
        <p:spPr>
          <a:xfrm>
            <a:off x="762000" y="1772816"/>
            <a:ext cx="7620000" cy="4373563"/>
          </a:xfrm>
          <a:prstGeom prst="rect">
            <a:avLst/>
          </a:prstGeom>
          <a:noFill/>
          <a:ln>
            <a:noFill/>
          </a:ln>
        </p:spPr>
        <p:txBody>
          <a:bodyPr anchorCtr="0" anchor="t" bIns="45700" lIns="91425" spcFirstLastPara="1" rIns="91425" wrap="square" tIns="45700">
            <a:normAutofit/>
          </a:bodyPr>
          <a:lstStyle/>
          <a:p>
            <a:pPr indent="-190500" lvl="0" marL="342900" rtl="0" algn="l">
              <a:lnSpc>
                <a:spcPct val="100000"/>
              </a:lnSpc>
              <a:spcBef>
                <a:spcPts val="0"/>
              </a:spcBef>
              <a:spcAft>
                <a:spcPts val="0"/>
              </a:spcAft>
              <a:buClr>
                <a:schemeClr val="dk1"/>
              </a:buClr>
              <a:buSzPts val="2400"/>
              <a:buFont typeface="Noto Sans Symbols"/>
              <a:buNone/>
            </a:pPr>
            <a:r>
              <a:t/>
            </a:r>
            <a:endParaRPr i="0" sz="2400">
              <a:solidFill>
                <a:srgbClr val="000000"/>
              </a:solidFill>
              <a:latin typeface="Arial"/>
              <a:ea typeface="Arial"/>
              <a:cs typeface="Arial"/>
              <a:sym typeface="Arial"/>
            </a:endParaRPr>
          </a:p>
          <a:p>
            <a:pPr indent="-342900" lvl="0" marL="342900" rtl="0" algn="l">
              <a:lnSpc>
                <a:spcPct val="100000"/>
              </a:lnSpc>
              <a:spcBef>
                <a:spcPts val="1080"/>
              </a:spcBef>
              <a:spcAft>
                <a:spcPts val="0"/>
              </a:spcAft>
              <a:buClr>
                <a:srgbClr val="000000"/>
              </a:buClr>
              <a:buSzPts val="2400"/>
              <a:buFont typeface="Noto Sans Symbols"/>
              <a:buChar char="⮚"/>
            </a:pPr>
            <a:r>
              <a:rPr i="0" lang="en-US" sz="2400">
                <a:solidFill>
                  <a:srgbClr val="FF0000"/>
                </a:solidFill>
                <a:latin typeface="Arial"/>
                <a:ea typeface="Arial"/>
                <a:cs typeface="Arial"/>
                <a:sym typeface="Arial"/>
              </a:rPr>
              <a:t>Social unit </a:t>
            </a:r>
            <a:r>
              <a:rPr i="0" lang="en-US" sz="2400">
                <a:solidFill>
                  <a:srgbClr val="000000"/>
                </a:solidFill>
                <a:latin typeface="Arial"/>
                <a:ea typeface="Arial"/>
                <a:cs typeface="Arial"/>
                <a:sym typeface="Arial"/>
              </a:rPr>
              <a:t>means a kind of bounded system of interaction delineated from others, an in group feeling or a feeling of oneness.</a:t>
            </a:r>
            <a:endParaRPr/>
          </a:p>
          <a:p>
            <a:pPr indent="-190500" lvl="0" marL="342900" rtl="0" algn="l">
              <a:lnSpc>
                <a:spcPct val="100000"/>
              </a:lnSpc>
              <a:spcBef>
                <a:spcPts val="1080"/>
              </a:spcBef>
              <a:spcAft>
                <a:spcPts val="0"/>
              </a:spcAft>
              <a:buClr>
                <a:schemeClr val="dk1"/>
              </a:buClr>
              <a:buSzPts val="2400"/>
              <a:buFont typeface="Noto Sans Symbols"/>
              <a:buNone/>
            </a:pPr>
            <a:r>
              <a:t/>
            </a:r>
            <a:endParaRPr i="0" sz="2400">
              <a:solidFill>
                <a:srgbClr val="000000"/>
              </a:solidFill>
              <a:latin typeface="Arial"/>
              <a:ea typeface="Arial"/>
              <a:cs typeface="Arial"/>
              <a:sym typeface="Arial"/>
            </a:endParaRPr>
          </a:p>
          <a:p>
            <a:pPr indent="-342900" lvl="0" marL="342900" rtl="0" algn="l">
              <a:lnSpc>
                <a:spcPct val="100000"/>
              </a:lnSpc>
              <a:spcBef>
                <a:spcPts val="1080"/>
              </a:spcBef>
              <a:spcAft>
                <a:spcPts val="0"/>
              </a:spcAft>
              <a:buClr>
                <a:srgbClr val="000000"/>
              </a:buClr>
              <a:buSzPts val="2400"/>
              <a:buFont typeface="Noto Sans Symbols"/>
              <a:buChar char="⮚"/>
            </a:pPr>
            <a:r>
              <a:rPr lang="en-US" sz="2400">
                <a:solidFill>
                  <a:srgbClr val="000000"/>
                </a:solidFill>
                <a:latin typeface="Arial"/>
                <a:ea typeface="Arial"/>
                <a:cs typeface="Arial"/>
                <a:sym typeface="Arial"/>
              </a:rPr>
              <a:t>Every individual member of the group has a </a:t>
            </a:r>
            <a:r>
              <a:rPr lang="en-US" sz="2400">
                <a:solidFill>
                  <a:srgbClr val="FF0000"/>
                </a:solidFill>
                <a:latin typeface="Arial"/>
                <a:ea typeface="Arial"/>
                <a:cs typeface="Arial"/>
                <a:sym typeface="Arial"/>
              </a:rPr>
              <a:t>status</a:t>
            </a:r>
            <a:r>
              <a:rPr lang="en-US" sz="2400">
                <a:solidFill>
                  <a:srgbClr val="000000"/>
                </a:solidFill>
                <a:latin typeface="Arial"/>
                <a:ea typeface="Arial"/>
                <a:cs typeface="Arial"/>
                <a:sym typeface="Arial"/>
              </a:rPr>
              <a:t> and some </a:t>
            </a:r>
            <a:r>
              <a:rPr lang="en-US" sz="2400">
                <a:solidFill>
                  <a:srgbClr val="FF0000"/>
                </a:solidFill>
                <a:latin typeface="Arial"/>
                <a:ea typeface="Arial"/>
                <a:cs typeface="Arial"/>
                <a:sym typeface="Arial"/>
              </a:rPr>
              <a:t>role</a:t>
            </a:r>
            <a:r>
              <a:rPr lang="en-US" sz="2400">
                <a:solidFill>
                  <a:srgbClr val="000000"/>
                </a:solidFill>
                <a:latin typeface="Arial"/>
                <a:ea typeface="Arial"/>
                <a:cs typeface="Arial"/>
                <a:sym typeface="Arial"/>
              </a:rPr>
              <a:t> to play in the functions of the group, to achieve the group goal. The status of the individual member of the group determines his role and functions in the group.</a:t>
            </a:r>
            <a:endParaRPr/>
          </a:p>
        </p:txBody>
      </p:sp>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21" name="Google Shape;421;p6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571500" rtl="0" algn="l">
              <a:lnSpc>
                <a:spcPct val="100000"/>
              </a:lnSpc>
              <a:spcBef>
                <a:spcPts val="360"/>
              </a:spcBef>
              <a:spcAft>
                <a:spcPts val="0"/>
              </a:spcAft>
              <a:buSzPts val="1800"/>
              <a:buFont typeface="Noto Sans Symbols"/>
              <a:buChar char="⮚"/>
            </a:pPr>
            <a:r>
              <a:rPr lang="en-US" sz="2400"/>
              <a:t>Teachers have the ability to change lives and develop well-educated and respectable students; they can help with not only knowledge growth but personal improvement, too. It’s an incredibly rewarding career path!</a:t>
            </a:r>
            <a:endParaRPr/>
          </a:p>
          <a:p>
            <a:pPr indent="-228600" lvl="0" marL="571500" rtl="0" algn="l">
              <a:lnSpc>
                <a:spcPct val="100000"/>
              </a:lnSpc>
              <a:spcBef>
                <a:spcPts val="360"/>
              </a:spcBef>
              <a:spcAft>
                <a:spcPts val="0"/>
              </a:spcAft>
              <a:buSzPts val="1800"/>
              <a:buFont typeface="Noto Sans Symbols"/>
              <a:buNone/>
            </a:pPr>
            <a:r>
              <a:t/>
            </a:r>
            <a:endParaRPr sz="2400"/>
          </a:p>
        </p:txBody>
      </p:sp>
      <p:pic>
        <p:nvPicPr>
          <p:cNvPr id="422" name="Google Shape;422;p62"/>
          <p:cNvPicPr preferRelativeResize="0"/>
          <p:nvPr/>
        </p:nvPicPr>
        <p:blipFill rotWithShape="1">
          <a:blip r:embed="rId3">
            <a:alphaModFix/>
          </a:blip>
          <a:srcRect b="0" l="0" r="0" t="0"/>
          <a:stretch/>
        </p:blipFill>
        <p:spPr>
          <a:xfrm>
            <a:off x="4322815" y="4386915"/>
            <a:ext cx="4363985" cy="231836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28" name="Google Shape;428;p6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SzPts val="1800"/>
              <a:buNone/>
            </a:pPr>
            <a:r>
              <a:rPr lang="en-US">
                <a:solidFill>
                  <a:srgbClr val="00B050"/>
                </a:solidFill>
              </a:rPr>
              <a:t>1. Enthusiasm</a:t>
            </a:r>
            <a:endParaRPr/>
          </a:p>
          <a:p>
            <a:pPr indent="0" lvl="0" marL="228600" rtl="0" algn="l">
              <a:lnSpc>
                <a:spcPct val="100000"/>
              </a:lnSpc>
              <a:spcBef>
                <a:spcPts val="360"/>
              </a:spcBef>
              <a:spcAft>
                <a:spcPts val="0"/>
              </a:spcAft>
              <a:buSzPts val="1800"/>
              <a:buNone/>
            </a:pPr>
            <a:r>
              <a:rPr lang="en-US"/>
              <a:t>A great teacher is enthusiastic about their job and lesson, and encourages students to share the same passion as they do. Think back to your favourite teacher at school – was this person always upbeat and entertaining? You need to possess that same excitement for your class!</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solidFill>
                  <a:srgbClr val="00B050"/>
                </a:solidFill>
              </a:rPr>
              <a:t>2. Leadership</a:t>
            </a:r>
            <a:endParaRPr/>
          </a:p>
          <a:p>
            <a:pPr indent="0" lvl="0" marL="228600" rtl="0" algn="l">
              <a:lnSpc>
                <a:spcPct val="100000"/>
              </a:lnSpc>
              <a:spcBef>
                <a:spcPts val="360"/>
              </a:spcBef>
              <a:spcAft>
                <a:spcPts val="0"/>
              </a:spcAft>
              <a:buSzPts val="1800"/>
              <a:buNone/>
            </a:pPr>
            <a:r>
              <a:rPr lang="en-US"/>
              <a:t>An effective teacher has the ability to lead and guide the classroom; can manage a number of different personalities, including misbehaving children, and steer them into the right direction. Leads by example and is an important role model in the students’ lives.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34" name="Google Shape;434;p6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lang="en-US">
                <a:solidFill>
                  <a:srgbClr val="00B050"/>
                </a:solidFill>
              </a:rPr>
              <a:t>3. Organisation</a:t>
            </a:r>
            <a:endParaRPr>
              <a:solidFill>
                <a:srgbClr val="00B050"/>
              </a:solidFill>
            </a:endParaRPr>
          </a:p>
          <a:p>
            <a:pPr indent="0" lvl="0" marL="228600" rtl="0" algn="l">
              <a:lnSpc>
                <a:spcPct val="100000"/>
              </a:lnSpc>
              <a:spcBef>
                <a:spcPts val="360"/>
              </a:spcBef>
              <a:spcAft>
                <a:spcPts val="0"/>
              </a:spcAft>
              <a:buSzPts val="1800"/>
              <a:buNone/>
            </a:pPr>
            <a:r>
              <a:rPr lang="en-US"/>
              <a:t>Teachers have to juggle a number of tasks, from lesson planning to activities and marking. In order to succeed in their role, they are required to have exceptional organisation skills. They need to be able to keep on top of these tasks and complete their duties in a timely manner.</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solidFill>
                  <a:srgbClr val="00B050"/>
                </a:solidFill>
              </a:rPr>
              <a:t>4. Respectful</a:t>
            </a:r>
            <a:endParaRPr/>
          </a:p>
          <a:p>
            <a:pPr indent="0" lvl="0" marL="228600" rtl="0" algn="l">
              <a:lnSpc>
                <a:spcPct val="100000"/>
              </a:lnSpc>
              <a:spcBef>
                <a:spcPts val="360"/>
              </a:spcBef>
              <a:spcAft>
                <a:spcPts val="0"/>
              </a:spcAft>
              <a:buSzPts val="1800"/>
              <a:buNone/>
            </a:pPr>
            <a:r>
              <a:rPr lang="en-US"/>
              <a:t>A good teacher sets a respectful tone in the classroom. Students feel safe to share their values and opinions, and their classmates have learnt to be good listeners and respect others’ thoughts. Essentially, the educator has created a useful learning environment for her pupils.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40" name="Google Shape;440;p6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0" lvl="0" marL="228600" rtl="0" algn="l">
              <a:lnSpc>
                <a:spcPct val="100000"/>
              </a:lnSpc>
              <a:spcBef>
                <a:spcPts val="360"/>
              </a:spcBef>
              <a:spcAft>
                <a:spcPts val="0"/>
              </a:spcAft>
              <a:buSzPct val="97297"/>
              <a:buNone/>
            </a:pPr>
            <a:r>
              <a:rPr lang="en-US">
                <a:solidFill>
                  <a:srgbClr val="00B050"/>
                </a:solidFill>
              </a:rPr>
              <a:t>5. Multitasking</a:t>
            </a:r>
            <a:endParaRPr/>
          </a:p>
          <a:p>
            <a:pPr indent="0" lvl="0" marL="228600" rtl="0" algn="l">
              <a:lnSpc>
                <a:spcPct val="100000"/>
              </a:lnSpc>
              <a:spcBef>
                <a:spcPts val="360"/>
              </a:spcBef>
              <a:spcAft>
                <a:spcPts val="0"/>
              </a:spcAft>
              <a:buSzPct val="97297"/>
              <a:buNone/>
            </a:pPr>
            <a:r>
              <a:rPr lang="en-US"/>
              <a:t>Teaching is not only about following the curriculum and marking exams; it’s also about multitasking. A good teacher needs to have eyes on the back of the head and should be able to monitor all the pupils’ behaviour and keep their attention while completing the class. After the class, teacher need to plan following week, as well as create and mark tests and assignments.</a:t>
            </a:r>
            <a:endParaRPr/>
          </a:p>
          <a:p>
            <a:pPr indent="0" lvl="0" marL="228600" rtl="0" algn="l">
              <a:lnSpc>
                <a:spcPct val="100000"/>
              </a:lnSpc>
              <a:spcBef>
                <a:spcPts val="360"/>
              </a:spcBef>
              <a:spcAft>
                <a:spcPts val="0"/>
              </a:spcAft>
              <a:buSzPct val="97297"/>
              <a:buNone/>
            </a:pPr>
            <a:r>
              <a:t/>
            </a:r>
            <a:endParaRPr/>
          </a:p>
          <a:p>
            <a:pPr indent="0" lvl="0" marL="228600" rtl="0" algn="l">
              <a:lnSpc>
                <a:spcPct val="100000"/>
              </a:lnSpc>
              <a:spcBef>
                <a:spcPts val="360"/>
              </a:spcBef>
              <a:spcAft>
                <a:spcPts val="0"/>
              </a:spcAft>
              <a:buSzPct val="97297"/>
              <a:buNone/>
            </a:pPr>
            <a:r>
              <a:rPr lang="en-US">
                <a:solidFill>
                  <a:srgbClr val="00B050"/>
                </a:solidFill>
              </a:rPr>
              <a:t>6. Teamwork</a:t>
            </a:r>
            <a:endParaRPr/>
          </a:p>
          <a:p>
            <a:pPr indent="0" lvl="0" marL="228600" rtl="0" algn="l">
              <a:lnSpc>
                <a:spcPct val="100000"/>
              </a:lnSpc>
              <a:spcBef>
                <a:spcPts val="360"/>
              </a:spcBef>
              <a:spcAft>
                <a:spcPts val="0"/>
              </a:spcAft>
              <a:buSzPct val="97297"/>
              <a:buNone/>
            </a:pPr>
            <a:r>
              <a:rPr lang="en-US"/>
              <a:t>Part of being a teacher is the ability to work as part of a team, as well as alone. They’ll need to make their students feel like they are part of a team to enhance the learning experience. Furthermore, they must network with fellow teachers to solve problems and create plans regarding the overall teaching scheme.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46" name="Google Shape;446;p6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l">
              <a:lnSpc>
                <a:spcPct val="100000"/>
              </a:lnSpc>
              <a:spcBef>
                <a:spcPts val="360"/>
              </a:spcBef>
              <a:spcAft>
                <a:spcPts val="0"/>
              </a:spcAft>
              <a:buClr>
                <a:schemeClr val="dk1"/>
              </a:buClr>
              <a:buSzPct val="97297"/>
              <a:buNone/>
            </a:pPr>
            <a:r>
              <a:rPr lang="en-US">
                <a:solidFill>
                  <a:srgbClr val="00B050"/>
                </a:solidFill>
              </a:rPr>
              <a:t>7. Ability to Teach</a:t>
            </a:r>
            <a:endParaRPr/>
          </a:p>
          <a:p>
            <a:pPr indent="0" lvl="0" marL="228600" rtl="0" algn="l">
              <a:lnSpc>
                <a:spcPct val="100000"/>
              </a:lnSpc>
              <a:spcBef>
                <a:spcPts val="360"/>
              </a:spcBef>
              <a:spcAft>
                <a:spcPts val="0"/>
              </a:spcAft>
              <a:buSzPct val="97297"/>
              <a:buNone/>
            </a:pPr>
            <a:r>
              <a:rPr lang="en-US"/>
              <a:t>This is a given, but being a teacher is not just about the credentials you hold to educate others. You’ll need to have instructive skills, your own style of teaching and the ability to explain and demonstrate clearly so that concepts that are not easy to understand are simplified using memorable examples or props.</a:t>
            </a:r>
            <a:endParaRPr/>
          </a:p>
          <a:p>
            <a:pPr indent="0" lvl="0" marL="228600" rtl="0" algn="l">
              <a:lnSpc>
                <a:spcPct val="100000"/>
              </a:lnSpc>
              <a:spcBef>
                <a:spcPts val="360"/>
              </a:spcBef>
              <a:spcAft>
                <a:spcPts val="0"/>
              </a:spcAft>
              <a:buSzPct val="97297"/>
              <a:buNone/>
            </a:pPr>
            <a:r>
              <a:t/>
            </a:r>
            <a:endParaRPr/>
          </a:p>
          <a:p>
            <a:pPr indent="0" lvl="0" marL="228600" rtl="0" algn="l">
              <a:lnSpc>
                <a:spcPct val="100000"/>
              </a:lnSpc>
              <a:spcBef>
                <a:spcPts val="360"/>
              </a:spcBef>
              <a:spcAft>
                <a:spcPts val="0"/>
              </a:spcAft>
              <a:buSzPct val="97297"/>
              <a:buNone/>
            </a:pPr>
            <a:r>
              <a:rPr lang="en-US">
                <a:solidFill>
                  <a:srgbClr val="00B050"/>
                </a:solidFill>
              </a:rPr>
              <a:t>8. Communication</a:t>
            </a:r>
            <a:endParaRPr/>
          </a:p>
          <a:p>
            <a:pPr indent="0" lvl="0" marL="228600" rtl="0" algn="l">
              <a:lnSpc>
                <a:spcPct val="100000"/>
              </a:lnSpc>
              <a:spcBef>
                <a:spcPts val="360"/>
              </a:spcBef>
              <a:spcAft>
                <a:spcPts val="0"/>
              </a:spcAft>
              <a:buSzPct val="97297"/>
              <a:buNone/>
            </a:pPr>
            <a:r>
              <a:rPr lang="en-US"/>
              <a:t>Teachers must have remarkable communication abilities. They must be able to interact with people of all ages, including colleagues, pupils, parents and managers. Educators should effectively deliver information, understand the different points of view from other people and explain the rationale for the choices they make in regards to their teaching.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52" name="Google Shape;452;p6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20000"/>
          </a:bodyPr>
          <a:lstStyle/>
          <a:p>
            <a:pPr indent="0" lvl="0" marL="228600" rtl="0" algn="l">
              <a:lnSpc>
                <a:spcPct val="100000"/>
              </a:lnSpc>
              <a:spcBef>
                <a:spcPts val="360"/>
              </a:spcBef>
              <a:spcAft>
                <a:spcPts val="0"/>
              </a:spcAft>
              <a:buSzPct val="97297"/>
              <a:buNone/>
            </a:pPr>
            <a:r>
              <a:rPr lang="en-US">
                <a:solidFill>
                  <a:srgbClr val="00B050"/>
                </a:solidFill>
              </a:rPr>
              <a:t>9. Adaptability</a:t>
            </a:r>
            <a:endParaRPr/>
          </a:p>
          <a:p>
            <a:pPr indent="0" lvl="0" marL="228600" rtl="0" algn="l">
              <a:lnSpc>
                <a:spcPct val="100000"/>
              </a:lnSpc>
              <a:spcBef>
                <a:spcPts val="360"/>
              </a:spcBef>
              <a:spcAft>
                <a:spcPts val="0"/>
              </a:spcAft>
              <a:buSzPct val="97297"/>
              <a:buNone/>
            </a:pPr>
            <a:r>
              <a:rPr lang="en-US"/>
              <a:t>Being adaptable to unforeseen situations is key; you never know what will happen in your classroom each day and you will need to handle each circumstance appropriately and come with quick solutions. For example, if one of your pupils is really sick or injures themselves, you’ll need to remain calm and come to the rescue.</a:t>
            </a:r>
            <a:endParaRPr/>
          </a:p>
          <a:p>
            <a:pPr indent="0" lvl="0" marL="228600" rtl="0" algn="l">
              <a:lnSpc>
                <a:spcPct val="100000"/>
              </a:lnSpc>
              <a:spcBef>
                <a:spcPts val="360"/>
              </a:spcBef>
              <a:spcAft>
                <a:spcPts val="0"/>
              </a:spcAft>
              <a:buSzPct val="97297"/>
              <a:buNone/>
            </a:pPr>
            <a:r>
              <a:t/>
            </a:r>
            <a:endParaRPr/>
          </a:p>
          <a:p>
            <a:pPr indent="0" lvl="0" marL="228600" rtl="0" algn="l">
              <a:lnSpc>
                <a:spcPct val="100000"/>
              </a:lnSpc>
              <a:spcBef>
                <a:spcPts val="360"/>
              </a:spcBef>
              <a:spcAft>
                <a:spcPts val="0"/>
              </a:spcAft>
              <a:buSzPct val="97297"/>
              <a:buNone/>
            </a:pPr>
            <a:r>
              <a:rPr lang="en-US">
                <a:solidFill>
                  <a:srgbClr val="00B050"/>
                </a:solidFill>
              </a:rPr>
              <a:t>10. Interpersonal Skills</a:t>
            </a:r>
            <a:endParaRPr/>
          </a:p>
          <a:p>
            <a:pPr indent="0" lvl="0" marL="228600" rtl="0" algn="l">
              <a:lnSpc>
                <a:spcPct val="100000"/>
              </a:lnSpc>
              <a:spcBef>
                <a:spcPts val="360"/>
              </a:spcBef>
              <a:spcAft>
                <a:spcPts val="0"/>
              </a:spcAft>
              <a:buSzPct val="97297"/>
              <a:buNone/>
            </a:pPr>
            <a:r>
              <a:rPr lang="en-US"/>
              <a:t>Strong people skills can turn an average teacher into a successful one. An educator that is inclined towards helping others will create warm relationships that, in turn, boost learning. A pleasant teacher who has an engaging personality creates attentive and enthusiastic students. You will also be adept at handling students that may have learning difficulties or other disabilities that need special attention.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58" name="Google Shape;458;p6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0" lvl="0" marL="228600" rtl="0" algn="l">
              <a:lnSpc>
                <a:spcPct val="100000"/>
              </a:lnSpc>
              <a:spcBef>
                <a:spcPts val="360"/>
              </a:spcBef>
              <a:spcAft>
                <a:spcPts val="0"/>
              </a:spcAft>
              <a:buSzPts val="1800"/>
              <a:buNone/>
            </a:pPr>
            <a:r>
              <a:rPr lang="en-US">
                <a:solidFill>
                  <a:srgbClr val="00B050"/>
                </a:solidFill>
              </a:rPr>
              <a:t>11. Creativity</a:t>
            </a:r>
            <a:endParaRPr/>
          </a:p>
          <a:p>
            <a:pPr indent="0" lvl="0" marL="228600" rtl="0" algn="l">
              <a:lnSpc>
                <a:spcPct val="100000"/>
              </a:lnSpc>
              <a:spcBef>
                <a:spcPts val="360"/>
              </a:spcBef>
              <a:spcAft>
                <a:spcPts val="0"/>
              </a:spcAft>
              <a:buSzPts val="1800"/>
              <a:buNone/>
            </a:pPr>
            <a:r>
              <a:rPr lang="en-US"/>
              <a:t>Teachers need creativity to keep students interested and engaged, especially children that are in primary school. You’ll need to find different ways to keep the class interested and attention levels high – this could be through roleplay or other fun learning activities.</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solidFill>
                  <a:srgbClr val="00B050"/>
                </a:solidFill>
              </a:rPr>
              <a:t>12. Self-Evaluation</a:t>
            </a:r>
            <a:endParaRPr/>
          </a:p>
          <a:p>
            <a:pPr indent="0" lvl="0" marL="228600" rtl="0" algn="l">
              <a:lnSpc>
                <a:spcPct val="100000"/>
              </a:lnSpc>
              <a:spcBef>
                <a:spcPts val="360"/>
              </a:spcBef>
              <a:spcAft>
                <a:spcPts val="0"/>
              </a:spcAft>
              <a:buSzPts val="1800"/>
              <a:buNone/>
            </a:pPr>
            <a:r>
              <a:rPr lang="en-US"/>
              <a:t>To develop professionally and provide quality education, you’ll constantly need to self-evaluate and reinvent yourself. You will have to push your pride aside and analyse where you have gone wrong and what can be improved within your classes.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6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64" name="Google Shape;464;p6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SzPts val="1800"/>
              <a:buNone/>
            </a:pPr>
            <a:r>
              <a:rPr lang="en-US">
                <a:solidFill>
                  <a:srgbClr val="00B050"/>
                </a:solidFill>
              </a:rPr>
              <a:t>13. Patience</a:t>
            </a:r>
            <a:endParaRPr/>
          </a:p>
          <a:p>
            <a:pPr indent="0" lvl="0" marL="228600" rtl="0" algn="l">
              <a:lnSpc>
                <a:spcPct val="100000"/>
              </a:lnSpc>
              <a:spcBef>
                <a:spcPts val="360"/>
              </a:spcBef>
              <a:spcAft>
                <a:spcPts val="0"/>
              </a:spcAft>
              <a:buSzPts val="1800"/>
              <a:buNone/>
            </a:pPr>
            <a:r>
              <a:rPr lang="en-US"/>
              <a:t>Patience is key when working with children and teenagers; they won’t all be well-behaved and you’ll need to be understanding when kids start to act out. You will also need to be patient if a pupil doesn’t comprehend what you are saying – you must discover alternative ways to explain things.</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solidFill>
                  <a:srgbClr val="00B050"/>
                </a:solidFill>
              </a:rPr>
              <a:t>14. Emotional Intelligence</a:t>
            </a:r>
            <a:endParaRPr/>
          </a:p>
          <a:p>
            <a:pPr indent="0" lvl="0" marL="228600" rtl="0" algn="l">
              <a:lnSpc>
                <a:spcPct val="100000"/>
              </a:lnSpc>
              <a:spcBef>
                <a:spcPts val="360"/>
              </a:spcBef>
              <a:spcAft>
                <a:spcPts val="0"/>
              </a:spcAft>
              <a:buSzPts val="1800"/>
              <a:buNone/>
            </a:pPr>
            <a:r>
              <a:rPr lang="en-US">
                <a:solidFill>
                  <a:schemeClr val="dk1"/>
                </a:solidFill>
              </a:rPr>
              <a:t>Teachers who have a high level of emotional intelligence know themselves very well and are able to feel the emotions of others (recognize, identify, understand).</a:t>
            </a:r>
            <a:endParaRPr/>
          </a:p>
          <a:p>
            <a:pPr indent="0" lvl="0" marL="228600" rtl="0" algn="l">
              <a:lnSpc>
                <a:spcPct val="100000"/>
              </a:lnSpc>
              <a:spcBef>
                <a:spcPts val="360"/>
              </a:spcBef>
              <a:spcAft>
                <a:spcPts val="0"/>
              </a:spcAft>
              <a:buSzPts val="1800"/>
              <a:buNone/>
            </a:pPr>
            <a:r>
              <a:rPr lang="en-US">
                <a:solidFill>
                  <a:schemeClr val="dk1"/>
                </a:solidFill>
              </a:rPr>
              <a:t>These teachers are described by characteristics such as: open, resilient and optimistic.</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70" name="Google Shape;470;p7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228600" rtl="0" algn="l">
              <a:lnSpc>
                <a:spcPct val="100000"/>
              </a:lnSpc>
              <a:spcBef>
                <a:spcPts val="360"/>
              </a:spcBef>
              <a:spcAft>
                <a:spcPts val="0"/>
              </a:spcAft>
              <a:buSzPct val="97297"/>
              <a:buNone/>
            </a:pPr>
            <a:r>
              <a:rPr lang="en-US">
                <a:solidFill>
                  <a:srgbClr val="00B050"/>
                </a:solidFill>
              </a:rPr>
              <a:t>15. Empathy</a:t>
            </a:r>
            <a:endParaRPr/>
          </a:p>
          <a:p>
            <a:pPr indent="0" lvl="0" marL="228600" rtl="0" algn="l">
              <a:lnSpc>
                <a:spcPct val="100000"/>
              </a:lnSpc>
              <a:spcBef>
                <a:spcPts val="360"/>
              </a:spcBef>
              <a:spcAft>
                <a:spcPts val="0"/>
              </a:spcAft>
              <a:buSzPct val="97297"/>
              <a:buNone/>
            </a:pPr>
            <a:r>
              <a:rPr lang="en-US"/>
              <a:t>If you are empathetic towards your students, they too will learn to handle their emotions and be compassionate towards each other. Proud to be Primary advises that building healthy social-emotional skills in your students will benefit your class, as well as future classrooms. Classes cannot function well if classroom community standards aren’t discussed and encouraged.</a:t>
            </a:r>
            <a:endParaRPr/>
          </a:p>
          <a:p>
            <a:pPr indent="0" lvl="0" marL="228600" rtl="0" algn="l">
              <a:lnSpc>
                <a:spcPct val="100000"/>
              </a:lnSpc>
              <a:spcBef>
                <a:spcPts val="360"/>
              </a:spcBef>
              <a:spcAft>
                <a:spcPts val="0"/>
              </a:spcAft>
              <a:buSzPct val="97297"/>
              <a:buNone/>
            </a:pPr>
            <a:r>
              <a:t/>
            </a:r>
            <a:endParaRPr/>
          </a:p>
          <a:p>
            <a:pPr indent="0" lvl="0" marL="228600" rtl="0" algn="l">
              <a:lnSpc>
                <a:spcPct val="100000"/>
              </a:lnSpc>
              <a:spcBef>
                <a:spcPts val="360"/>
              </a:spcBef>
              <a:spcAft>
                <a:spcPts val="0"/>
              </a:spcAft>
              <a:buSzPct val="97297"/>
              <a:buNone/>
            </a:pPr>
            <a:r>
              <a:rPr lang="en-US">
                <a:solidFill>
                  <a:srgbClr val="00B050"/>
                </a:solidFill>
              </a:rPr>
              <a:t>16. Critical Thinking</a:t>
            </a:r>
            <a:endParaRPr/>
          </a:p>
          <a:p>
            <a:pPr indent="0" lvl="0" marL="228600" rtl="0" algn="l">
              <a:lnSpc>
                <a:spcPct val="100000"/>
              </a:lnSpc>
              <a:spcBef>
                <a:spcPts val="360"/>
              </a:spcBef>
              <a:spcAft>
                <a:spcPts val="0"/>
              </a:spcAft>
              <a:buSzPct val="97297"/>
              <a:buNone/>
            </a:pPr>
            <a:r>
              <a:rPr lang="en-US"/>
              <a:t>Teachers need to solve a number of different problems, often on a tight deadline. This frequently involves, answering difficult questions on the spot, solving conflicts, creating new lesson plans, teaching games and dealing with other personal issues between pupils or colleagues.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76" name="Google Shape;476;p7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0" lvl="0" marL="228600" rtl="0" algn="l">
              <a:lnSpc>
                <a:spcPct val="100000"/>
              </a:lnSpc>
              <a:spcBef>
                <a:spcPts val="360"/>
              </a:spcBef>
              <a:spcAft>
                <a:spcPts val="0"/>
              </a:spcAft>
              <a:buSzPts val="1800"/>
              <a:buNone/>
            </a:pPr>
            <a:r>
              <a:rPr lang="en-US">
                <a:solidFill>
                  <a:srgbClr val="00B050"/>
                </a:solidFill>
              </a:rPr>
              <a:t>17. Confidence</a:t>
            </a:r>
            <a:endParaRPr/>
          </a:p>
          <a:p>
            <a:pPr indent="0" lvl="0" marL="228600" rtl="0" algn="l">
              <a:lnSpc>
                <a:spcPct val="100000"/>
              </a:lnSpc>
              <a:spcBef>
                <a:spcPts val="360"/>
              </a:spcBef>
              <a:spcAft>
                <a:spcPts val="0"/>
              </a:spcAft>
              <a:buSzPts val="1800"/>
              <a:buNone/>
            </a:pPr>
            <a:r>
              <a:rPr lang="en-US"/>
              <a:t>You can’t be a teacher if you don’t have the confidence to stand at the front of the classroom and talk to your students. You have to be a strong character that can answer questions positively and instil the same self-assurance within your classroom.</a:t>
            </a:r>
            <a:endParaRPr/>
          </a:p>
          <a:p>
            <a:pPr indent="0" lvl="0" marL="228600" rtl="0" algn="l">
              <a:lnSpc>
                <a:spcPct val="100000"/>
              </a:lnSpc>
              <a:spcBef>
                <a:spcPts val="360"/>
              </a:spcBef>
              <a:spcAft>
                <a:spcPts val="0"/>
              </a:spcAft>
              <a:buSzPts val="1800"/>
              <a:buNone/>
            </a:pPr>
            <a:r>
              <a:t/>
            </a:r>
            <a:endParaRPr/>
          </a:p>
          <a:p>
            <a:pPr indent="0" lvl="0" marL="228600" rtl="0" algn="l">
              <a:lnSpc>
                <a:spcPct val="100000"/>
              </a:lnSpc>
              <a:spcBef>
                <a:spcPts val="360"/>
              </a:spcBef>
              <a:spcAft>
                <a:spcPts val="0"/>
              </a:spcAft>
              <a:buSzPts val="1800"/>
              <a:buNone/>
            </a:pPr>
            <a:r>
              <a:rPr lang="en-US">
                <a:solidFill>
                  <a:srgbClr val="00B050"/>
                </a:solidFill>
              </a:rPr>
              <a:t>18. Commitment</a:t>
            </a:r>
            <a:endParaRPr/>
          </a:p>
          <a:p>
            <a:pPr indent="0" lvl="0" marL="228600" rtl="0" algn="l">
              <a:lnSpc>
                <a:spcPct val="100000"/>
              </a:lnSpc>
              <a:spcBef>
                <a:spcPts val="360"/>
              </a:spcBef>
              <a:spcAft>
                <a:spcPts val="0"/>
              </a:spcAft>
              <a:buSzPts val="1800"/>
              <a:buNone/>
            </a:pPr>
            <a:r>
              <a:rPr lang="en-US"/>
              <a:t>You can’t stroll into your classroom when you feel like it and take a personal day because you just can’t be bothered. If you want to be a good educator, you must be committed to your job and your classroom. You need to have the passion to teach and change your pupils’ lives for the better.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I.3. VALUES AND NORMS</a:t>
            </a:r>
            <a:endParaRPr/>
          </a:p>
        </p:txBody>
      </p:sp>
      <p:sp>
        <p:nvSpPr>
          <p:cNvPr id="131" name="Google Shape;131;p8"/>
          <p:cNvSpPr txBox="1"/>
          <p:nvPr>
            <p:ph idx="1" type="body"/>
          </p:nvPr>
        </p:nvSpPr>
        <p:spPr>
          <a:xfrm>
            <a:off x="762000" y="1524318"/>
            <a:ext cx="7620000" cy="460184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Font typeface="Noto Sans Symbols"/>
              <a:buChar char="⮚"/>
            </a:pPr>
            <a:r>
              <a:rPr lang="en-US" sz="2400">
                <a:solidFill>
                  <a:srgbClr val="FF0000"/>
                </a:solidFill>
              </a:rPr>
              <a:t>Norms and values </a:t>
            </a:r>
            <a:r>
              <a:rPr lang="en-US" sz="2400"/>
              <a:t>refer to a set of standards which regulate important behaviour and functions of group members. However, members of a group may not be able to develop norms for every small or big problem which they encounter during their tenure in the group. Norms must be established to regulate important activities frequently engaged in and to maintain the group as a unit.</a:t>
            </a:r>
            <a:endParaRPr/>
          </a:p>
        </p:txBody>
      </p:sp>
      <p:pic>
        <p:nvPicPr>
          <p:cNvPr id="132" name="Google Shape;132;p8"/>
          <p:cNvPicPr preferRelativeResize="0"/>
          <p:nvPr/>
        </p:nvPicPr>
        <p:blipFill rotWithShape="1">
          <a:blip r:embed="rId3">
            <a:alphaModFix/>
          </a:blip>
          <a:srcRect b="0" l="0" r="0" t="0"/>
          <a:stretch/>
        </p:blipFill>
        <p:spPr>
          <a:xfrm>
            <a:off x="5962261" y="4640966"/>
            <a:ext cx="2877886" cy="1927785"/>
          </a:xfrm>
          <a:prstGeom prst="rect">
            <a:avLst/>
          </a:prstGeom>
          <a:noFill/>
          <a:ln>
            <a:noFill/>
          </a:ln>
        </p:spPr>
      </p:pic>
    </p:spTree>
  </p:cSld>
  <p:clrMapOvr>
    <a:masterClrMapping/>
  </p:clrMapOvr>
  <p:transition spd="slow">
    <p:push/>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VI. SKILLS FOR A SUCCESSFUL TEACHER</a:t>
            </a:r>
            <a:endParaRPr/>
          </a:p>
        </p:txBody>
      </p:sp>
      <p:sp>
        <p:nvSpPr>
          <p:cNvPr id="482" name="Google Shape;482;p7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0" lvl="0" marL="228600" rtl="0" algn="l">
              <a:lnSpc>
                <a:spcPct val="100000"/>
              </a:lnSpc>
              <a:spcBef>
                <a:spcPts val="360"/>
              </a:spcBef>
              <a:spcAft>
                <a:spcPts val="0"/>
              </a:spcAft>
              <a:buSzPct val="97297"/>
              <a:buNone/>
            </a:pPr>
            <a:r>
              <a:rPr lang="en-US">
                <a:solidFill>
                  <a:srgbClr val="00B050"/>
                </a:solidFill>
              </a:rPr>
              <a:t>19. A Sense of Humour</a:t>
            </a:r>
            <a:endParaRPr>
              <a:solidFill>
                <a:srgbClr val="00B050"/>
              </a:solidFill>
            </a:endParaRPr>
          </a:p>
          <a:p>
            <a:pPr indent="0" lvl="0" marL="228600" rtl="0" algn="l">
              <a:lnSpc>
                <a:spcPct val="100000"/>
              </a:lnSpc>
              <a:spcBef>
                <a:spcPts val="360"/>
              </a:spcBef>
              <a:spcAft>
                <a:spcPts val="0"/>
              </a:spcAft>
              <a:buSzPct val="97297"/>
              <a:buNone/>
            </a:pPr>
            <a:r>
              <a:rPr lang="en-US"/>
              <a:t>This isn’t strictly a skill; you either have a sense of humour or you don’t – but having one is super useful if you want to engage with your students. You should be able to have a laugh with them and make the lesson as fun as possible – and students that are happy tend to be more open to learning!</a:t>
            </a:r>
            <a:endParaRPr/>
          </a:p>
          <a:p>
            <a:pPr indent="0" lvl="0" marL="228600" rtl="0" algn="l">
              <a:lnSpc>
                <a:spcPct val="100000"/>
              </a:lnSpc>
              <a:spcBef>
                <a:spcPts val="360"/>
              </a:spcBef>
              <a:spcAft>
                <a:spcPts val="0"/>
              </a:spcAft>
              <a:buSzPct val="97297"/>
              <a:buNone/>
            </a:pPr>
            <a:r>
              <a:t/>
            </a:r>
            <a:endParaRPr/>
          </a:p>
          <a:p>
            <a:pPr indent="0" lvl="0" marL="228600" rtl="0" algn="l">
              <a:lnSpc>
                <a:spcPct val="100000"/>
              </a:lnSpc>
              <a:spcBef>
                <a:spcPts val="360"/>
              </a:spcBef>
              <a:spcAft>
                <a:spcPts val="0"/>
              </a:spcAft>
              <a:buSzPct val="97297"/>
              <a:buNone/>
            </a:pPr>
            <a:r>
              <a:rPr lang="en-US">
                <a:solidFill>
                  <a:srgbClr val="00B050"/>
                </a:solidFill>
              </a:rPr>
              <a:t>20. Approachableness</a:t>
            </a:r>
            <a:endParaRPr/>
          </a:p>
          <a:p>
            <a:pPr indent="0" lvl="0" marL="228600" rtl="0" algn="l">
              <a:lnSpc>
                <a:spcPct val="100000"/>
              </a:lnSpc>
              <a:spcBef>
                <a:spcPts val="360"/>
              </a:spcBef>
              <a:spcAft>
                <a:spcPts val="0"/>
              </a:spcAft>
              <a:buSzPct val="97297"/>
              <a:buNone/>
            </a:pPr>
            <a:r>
              <a:rPr lang="en-US"/>
              <a:t>Being approachable is a vital quality to have. Your students need to feel comfortable to ask you questions and to talk to you if they have an issue. They shouldn’t be afraid of failure or saying the wrong thing. Great teachers have warming characters that invite children to open up and get involved in the lesson.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3"/>
          <p:cNvSpPr txBox="1"/>
          <p:nvPr>
            <p:ph idx="1" type="body"/>
          </p:nvPr>
        </p:nvSpPr>
        <p:spPr>
          <a:xfrm>
            <a:off x="457200" y="692458"/>
            <a:ext cx="7620000" cy="543370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lang="en-US" sz="3600">
                <a:solidFill>
                  <a:schemeClr val="accent6"/>
                </a:solidFill>
                <a:latin typeface="Arial"/>
                <a:ea typeface="Arial"/>
                <a:cs typeface="Arial"/>
                <a:sym typeface="Arial"/>
              </a:rPr>
              <a:t>Get involved and be an inspiration for your students!</a:t>
            </a:r>
            <a:endParaRPr/>
          </a:p>
          <a:p>
            <a:pPr indent="0" lvl="0" marL="0" rtl="0" algn="l">
              <a:lnSpc>
                <a:spcPct val="100000"/>
              </a:lnSpc>
              <a:spcBef>
                <a:spcPts val="0"/>
              </a:spcBef>
              <a:spcAft>
                <a:spcPts val="0"/>
              </a:spcAft>
              <a:buClr>
                <a:srgbClr val="000000"/>
              </a:buClr>
              <a:buSzPts val="2400"/>
              <a:buNone/>
            </a:pPr>
            <a:r>
              <a:t/>
            </a:r>
            <a:endParaRPr sz="3600">
              <a:solidFill>
                <a:schemeClr val="accent6"/>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t/>
            </a:r>
            <a:endParaRPr sz="3600">
              <a:solidFill>
                <a:schemeClr val="accent6"/>
              </a:solidFill>
              <a:latin typeface="Arial"/>
              <a:ea typeface="Arial"/>
              <a:cs typeface="Arial"/>
              <a:sym typeface="Arial"/>
            </a:endParaRPr>
          </a:p>
          <a:p>
            <a:pPr indent="0" lvl="0" marL="0" rtl="0" algn="l">
              <a:lnSpc>
                <a:spcPct val="100000"/>
              </a:lnSpc>
              <a:spcBef>
                <a:spcPts val="0"/>
              </a:spcBef>
              <a:spcAft>
                <a:spcPts val="0"/>
              </a:spcAft>
              <a:buClr>
                <a:srgbClr val="000000"/>
              </a:buClr>
              <a:buSzPts val="2400"/>
              <a:buNone/>
            </a:pPr>
            <a:r>
              <a:t/>
            </a:r>
            <a:endParaRPr sz="2400"/>
          </a:p>
        </p:txBody>
      </p:sp>
      <p:pic>
        <p:nvPicPr>
          <p:cNvPr id="488" name="Google Shape;488;p73"/>
          <p:cNvPicPr preferRelativeResize="0"/>
          <p:nvPr/>
        </p:nvPicPr>
        <p:blipFill rotWithShape="1">
          <a:blip r:embed="rId3">
            <a:alphaModFix/>
          </a:blip>
          <a:srcRect b="0" l="0" r="0" t="0"/>
          <a:stretch/>
        </p:blipFill>
        <p:spPr>
          <a:xfrm>
            <a:off x="199785" y="2337231"/>
            <a:ext cx="8487015" cy="3165735"/>
          </a:xfrm>
          <a:prstGeom prst="rect">
            <a:avLst/>
          </a:prstGeom>
          <a:noFill/>
          <a:ln>
            <a:noFill/>
          </a:ln>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4"/>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en-US" sz="4000">
                <a:solidFill>
                  <a:srgbClr val="08A5EF"/>
                </a:solidFill>
                <a:latin typeface="Calibri"/>
                <a:ea typeface="Calibri"/>
                <a:cs typeface="Calibri"/>
                <a:sym typeface="Calibri"/>
              </a:rPr>
              <a:t>Identifying the problems in group functioning </a:t>
            </a:r>
            <a:endParaRPr/>
          </a:p>
        </p:txBody>
      </p:sp>
      <p:sp>
        <p:nvSpPr>
          <p:cNvPr id="495" name="Google Shape;495;p74"/>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en-US"/>
              <a:t> </a:t>
            </a:r>
            <a:endParaRPr/>
          </a:p>
        </p:txBody>
      </p:sp>
      <p:pic>
        <p:nvPicPr>
          <p:cNvPr id="496" name="Google Shape;496;p74"/>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497" name="Google Shape;497;p74"/>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498" name="Google Shape;498;p74"/>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EF8E7B"/>
                </a:solidFill>
                <a:latin typeface="Arial"/>
                <a:ea typeface="Arial"/>
                <a:cs typeface="Arial"/>
                <a:sym typeface="Arial"/>
              </a:rPr>
              <a:t>Asociatia Centrul de Training European - CTE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Inside of a group</a:t>
            </a:r>
            <a:endParaRPr/>
          </a:p>
        </p:txBody>
      </p:sp>
      <p:sp>
        <p:nvSpPr>
          <p:cNvPr id="504" name="Google Shape;504;p7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SzPts val="1800"/>
              <a:buFont typeface="Arial"/>
              <a:buNone/>
            </a:pPr>
            <a:r>
              <a:t/>
            </a:r>
            <a:endParaRPr sz="3000"/>
          </a:p>
          <a:p>
            <a:pPr indent="-228600" lvl="0" marL="457200" rtl="0" algn="l">
              <a:lnSpc>
                <a:spcPct val="100000"/>
              </a:lnSpc>
              <a:spcBef>
                <a:spcPts val="360"/>
              </a:spcBef>
              <a:spcAft>
                <a:spcPts val="0"/>
              </a:spcAft>
              <a:buClr>
                <a:schemeClr val="dk1"/>
              </a:buClr>
              <a:buSzPts val="1800"/>
              <a:buNone/>
            </a:pPr>
            <a:r>
              <a:rPr lang="en-US" sz="3000"/>
              <a:t>I. Group climate &amp; cohesion</a:t>
            </a:r>
            <a:endParaRPr/>
          </a:p>
          <a:p>
            <a:pPr indent="-228600" lvl="0" marL="457200" rtl="0" algn="l">
              <a:lnSpc>
                <a:spcPct val="100000"/>
              </a:lnSpc>
              <a:spcBef>
                <a:spcPts val="360"/>
              </a:spcBef>
              <a:spcAft>
                <a:spcPts val="0"/>
              </a:spcAft>
              <a:buClr>
                <a:schemeClr val="dk1"/>
              </a:buClr>
              <a:buSzPts val="1800"/>
              <a:buNone/>
            </a:pPr>
            <a:r>
              <a:rPr lang="en-US" sz="3000"/>
              <a:t>II. Problems in group functioning</a:t>
            </a:r>
            <a:endParaRPr/>
          </a:p>
          <a:p>
            <a:pPr indent="-228600" lvl="0" marL="457200" rtl="0" algn="l">
              <a:lnSpc>
                <a:spcPct val="100000"/>
              </a:lnSpc>
              <a:spcBef>
                <a:spcPts val="360"/>
              </a:spcBef>
              <a:spcAft>
                <a:spcPts val="0"/>
              </a:spcAft>
              <a:buClr>
                <a:schemeClr val="dk1"/>
              </a:buClr>
              <a:buSzPts val="1800"/>
              <a:buNone/>
            </a:pPr>
            <a:r>
              <a:rPr lang="en-US" sz="3000"/>
              <a:t>III. Bullying – a new challenge for this decade</a:t>
            </a:r>
            <a:endParaRPr/>
          </a:p>
          <a:p>
            <a:pPr indent="-228600" lvl="0" marL="457200" rtl="0" algn="l">
              <a:lnSpc>
                <a:spcPct val="100000"/>
              </a:lnSpc>
              <a:spcBef>
                <a:spcPts val="360"/>
              </a:spcBef>
              <a:spcAft>
                <a:spcPts val="0"/>
              </a:spcAft>
              <a:buClr>
                <a:schemeClr val="dk1"/>
              </a:buClr>
              <a:buSzPts val="1800"/>
              <a:buNone/>
            </a:pPr>
            <a:r>
              <a:t/>
            </a:r>
            <a:endParaRPr sz="30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 Group climate</a:t>
            </a:r>
            <a:endParaRPr/>
          </a:p>
        </p:txBody>
      </p:sp>
      <p:sp>
        <p:nvSpPr>
          <p:cNvPr id="510" name="Google Shape;510;p7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typically refers to “the general emotional atmosphere of the group” (McClendon &amp; Burlingame, 2011, p. 165)</a:t>
            </a:r>
            <a:endParaRPr/>
          </a:p>
          <a:p>
            <a:pPr indent="-342900" lvl="0" marL="457200" rtl="0" algn="just">
              <a:lnSpc>
                <a:spcPct val="100000"/>
              </a:lnSpc>
              <a:spcBef>
                <a:spcPts val="360"/>
              </a:spcBef>
              <a:spcAft>
                <a:spcPts val="0"/>
              </a:spcAft>
              <a:buSzPts val="1800"/>
              <a:buFont typeface="Arial"/>
              <a:buNone/>
            </a:pPr>
            <a:r>
              <a:t/>
            </a:r>
            <a:endParaRPr sz="2800"/>
          </a:p>
          <a:p>
            <a:pPr indent="-457200" lvl="0" marL="457200" rtl="0" algn="just">
              <a:lnSpc>
                <a:spcPct val="100000"/>
              </a:lnSpc>
              <a:spcBef>
                <a:spcPts val="360"/>
              </a:spcBef>
              <a:spcAft>
                <a:spcPts val="0"/>
              </a:spcAft>
              <a:buSzPts val="1800"/>
              <a:buFont typeface="Arial"/>
              <a:buChar char="•"/>
            </a:pPr>
            <a:r>
              <a:rPr b="0" lang="en-US" sz="2800"/>
              <a:t>the relative degree of acceptance, tolerance, and freedom of expression that characterizes the relationships within a counseling or therapy group.</a:t>
            </a:r>
            <a:endParaRPr/>
          </a:p>
          <a:p>
            <a:pPr indent="-342900" lvl="0" marL="457200" rtl="0" algn="just">
              <a:lnSpc>
                <a:spcPct val="100000"/>
              </a:lnSpc>
              <a:spcBef>
                <a:spcPts val="360"/>
              </a:spcBef>
              <a:spcAft>
                <a:spcPts val="0"/>
              </a:spcAft>
              <a:buSzPts val="1800"/>
              <a:buFont typeface="Arial"/>
              <a:buNone/>
            </a:pPr>
            <a:r>
              <a:t/>
            </a:r>
            <a:endParaRPr sz="2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 Group COHESION</a:t>
            </a:r>
            <a:endParaRPr/>
          </a:p>
        </p:txBody>
      </p:sp>
      <p:sp>
        <p:nvSpPr>
          <p:cNvPr id="516" name="Google Shape;516;p7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The ability of a group to be more or less cohesive is dependent on several factors.</a:t>
            </a:r>
            <a:endParaRPr/>
          </a:p>
          <a:p>
            <a:pPr indent="-342900" lvl="0" marL="457200" rtl="0" algn="just">
              <a:lnSpc>
                <a:spcPct val="100000"/>
              </a:lnSpc>
              <a:spcBef>
                <a:spcPts val="360"/>
              </a:spcBef>
              <a:spcAft>
                <a:spcPts val="0"/>
              </a:spcAft>
              <a:buSzPts val="1800"/>
              <a:buFont typeface="Arial"/>
              <a:buNone/>
            </a:pPr>
            <a:r>
              <a:t/>
            </a:r>
            <a:endParaRPr b="0" sz="2800"/>
          </a:p>
          <a:p>
            <a:pPr indent="-457200" lvl="0" marL="457200" rtl="0" algn="just">
              <a:lnSpc>
                <a:spcPct val="100000"/>
              </a:lnSpc>
              <a:spcBef>
                <a:spcPts val="360"/>
              </a:spcBef>
              <a:spcAft>
                <a:spcPts val="0"/>
              </a:spcAft>
              <a:buSzPts val="1800"/>
              <a:buFont typeface="Arial"/>
              <a:buChar char="•"/>
            </a:pPr>
            <a:r>
              <a:rPr b="0" lang="en-US" sz="2800"/>
              <a:t>Some important factors that have been found to impact group cohesiveness:</a:t>
            </a:r>
            <a:endParaRPr/>
          </a:p>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lang="en-US" sz="2800"/>
              <a:t>Similarity, Group Openness to New Members, Trust, Stage of the Group</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II.1. Similarity</a:t>
            </a:r>
            <a:endParaRPr/>
          </a:p>
        </p:txBody>
      </p:sp>
      <p:sp>
        <p:nvSpPr>
          <p:cNvPr id="522" name="Google Shape;522;p78"/>
          <p:cNvSpPr txBox="1"/>
          <p:nvPr>
            <p:ph idx="1" type="body"/>
          </p:nvPr>
        </p:nvSpPr>
        <p:spPr>
          <a:xfrm>
            <a:off x="457200" y="1752600"/>
            <a:ext cx="5050904" cy="4373563"/>
          </a:xfrm>
          <a:prstGeom prst="rect">
            <a:avLst/>
          </a:prstGeom>
          <a:noFill/>
          <a:ln>
            <a:noFill/>
          </a:ln>
        </p:spPr>
        <p:txBody>
          <a:bodyPr anchorCtr="0" anchor="t" bIns="45700" lIns="91425" spcFirstLastPara="1" rIns="91425" wrap="square" tIns="45700">
            <a:normAutofit lnSpcReduction="10000"/>
          </a:bodyPr>
          <a:lstStyle/>
          <a:p>
            <a:pPr indent="-457200" lvl="0" marL="457200" rtl="0" algn="just">
              <a:lnSpc>
                <a:spcPct val="100000"/>
              </a:lnSpc>
              <a:spcBef>
                <a:spcPts val="360"/>
              </a:spcBef>
              <a:spcAft>
                <a:spcPts val="0"/>
              </a:spcAft>
              <a:buSzPts val="1800"/>
              <a:buFont typeface="Arial"/>
              <a:buChar char="•"/>
            </a:pPr>
            <a:r>
              <a:rPr b="0" lang="en-US" sz="2800"/>
              <a:t>When the group members are similar, it's easier for the group to become cohesive.</a:t>
            </a:r>
            <a:endParaRPr/>
          </a:p>
          <a:p>
            <a:pPr indent="-342900" lvl="0" marL="457200" rtl="0" algn="just">
              <a:lnSpc>
                <a:spcPct val="100000"/>
              </a:lnSpc>
              <a:spcBef>
                <a:spcPts val="360"/>
              </a:spcBef>
              <a:spcAft>
                <a:spcPts val="0"/>
              </a:spcAft>
              <a:buSzPts val="1800"/>
              <a:buFont typeface="Arial"/>
              <a:buNone/>
            </a:pPr>
            <a:r>
              <a:t/>
            </a:r>
            <a:endParaRPr b="0" sz="2800"/>
          </a:p>
          <a:p>
            <a:pPr indent="-457200" lvl="0" marL="457200" rtl="0" algn="just">
              <a:lnSpc>
                <a:spcPct val="100000"/>
              </a:lnSpc>
              <a:spcBef>
                <a:spcPts val="360"/>
              </a:spcBef>
              <a:spcAft>
                <a:spcPts val="0"/>
              </a:spcAft>
              <a:buSzPts val="1800"/>
              <a:buFont typeface="Arial"/>
              <a:buChar char="•"/>
            </a:pPr>
            <a:r>
              <a:rPr b="0" lang="en-US" sz="2800"/>
              <a:t> The similarity can be due to several factors, such as having similar values, beliefs, life circumstances, or pressing life issues.</a:t>
            </a:r>
            <a:endParaRPr sz="2800"/>
          </a:p>
        </p:txBody>
      </p:sp>
      <p:pic>
        <p:nvPicPr>
          <p:cNvPr id="523" name="Google Shape;523;p78"/>
          <p:cNvPicPr preferRelativeResize="0"/>
          <p:nvPr/>
        </p:nvPicPr>
        <p:blipFill rotWithShape="1">
          <a:blip r:embed="rId3">
            <a:alphaModFix/>
          </a:blip>
          <a:srcRect b="0" l="0" r="0" t="0"/>
          <a:stretch/>
        </p:blipFill>
        <p:spPr>
          <a:xfrm>
            <a:off x="6013101" y="1699083"/>
            <a:ext cx="2951387" cy="442708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II.2. Group Openness to New Members</a:t>
            </a:r>
            <a:endParaRPr/>
          </a:p>
        </p:txBody>
      </p:sp>
      <p:sp>
        <p:nvSpPr>
          <p:cNvPr id="529" name="Google Shape;529;p7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When a group is open and welcoming to new members, group members more easily develop cohesion. </a:t>
            </a:r>
            <a:endParaRPr/>
          </a:p>
          <a:p>
            <a:pPr indent="-342900" lvl="0" marL="457200" rtl="0" algn="just">
              <a:lnSpc>
                <a:spcPct val="100000"/>
              </a:lnSpc>
              <a:spcBef>
                <a:spcPts val="360"/>
              </a:spcBef>
              <a:spcAft>
                <a:spcPts val="0"/>
              </a:spcAft>
              <a:buSzPts val="1800"/>
              <a:buFont typeface="Arial"/>
              <a:buNone/>
            </a:pPr>
            <a:r>
              <a:t/>
            </a:r>
            <a:endParaRPr b="0" sz="2800"/>
          </a:p>
          <a:p>
            <a:pPr indent="-457200" lvl="0" marL="457200" rtl="0" algn="just">
              <a:lnSpc>
                <a:spcPct val="100000"/>
              </a:lnSpc>
              <a:spcBef>
                <a:spcPts val="360"/>
              </a:spcBef>
              <a:spcAft>
                <a:spcPts val="0"/>
              </a:spcAft>
              <a:buSzPts val="1800"/>
              <a:buFont typeface="Arial"/>
              <a:buChar char="•"/>
            </a:pPr>
            <a:r>
              <a:rPr b="0" lang="en-US" sz="2800"/>
              <a:t>Often over time, group membership will change due to various life circumstances or changing individual needs.</a:t>
            </a:r>
            <a:endParaRPr sz="28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II.3. Trust</a:t>
            </a:r>
            <a:endParaRPr/>
          </a:p>
        </p:txBody>
      </p:sp>
      <p:sp>
        <p:nvSpPr>
          <p:cNvPr id="535" name="Google Shape;535;p8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When group members feel they can trust each other, group cohesiveness is more easily developed.</a:t>
            </a:r>
            <a:endParaRPr/>
          </a:p>
          <a:p>
            <a:pPr indent="-342900" lvl="0" marL="457200" rtl="0" algn="just">
              <a:lnSpc>
                <a:spcPct val="100000"/>
              </a:lnSpc>
              <a:spcBef>
                <a:spcPts val="360"/>
              </a:spcBef>
              <a:spcAft>
                <a:spcPts val="0"/>
              </a:spcAft>
              <a:buSzPts val="1800"/>
              <a:buFont typeface="Arial"/>
              <a:buNone/>
            </a:pPr>
            <a:r>
              <a:t/>
            </a:r>
            <a:endParaRPr b="0" sz="2800"/>
          </a:p>
          <a:p>
            <a:pPr indent="-228600" lvl="0" marL="457200" rtl="0" algn="just">
              <a:lnSpc>
                <a:spcPct val="100000"/>
              </a:lnSpc>
              <a:spcBef>
                <a:spcPts val="360"/>
              </a:spcBef>
              <a:spcAft>
                <a:spcPts val="0"/>
              </a:spcAft>
              <a:buSzPts val="1800"/>
              <a:buNone/>
            </a:pPr>
            <a:r>
              <a:rPr lang="en-US" sz="2800"/>
              <a:t>Example: A veteran shares with his PTSD support group things he did in Iraq for which he feels guilty. The other veterans in the group provide reassurance and don't judge him.</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II.4. Stage of the Group</a:t>
            </a:r>
            <a:endParaRPr/>
          </a:p>
        </p:txBody>
      </p:sp>
      <p:sp>
        <p:nvSpPr>
          <p:cNvPr id="541" name="Google Shape;541;p8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When a new group forms, there tends to be an initial burst in group cohesiveness because the first goal of any group is often to form.</a:t>
            </a:r>
            <a:endParaRPr sz="2800"/>
          </a:p>
        </p:txBody>
      </p:sp>
      <p:pic>
        <p:nvPicPr>
          <p:cNvPr id="542" name="Google Shape;542;p81"/>
          <p:cNvPicPr preferRelativeResize="0"/>
          <p:nvPr/>
        </p:nvPicPr>
        <p:blipFill rotWithShape="1">
          <a:blip r:embed="rId3">
            <a:alphaModFix/>
          </a:blip>
          <a:srcRect b="0" l="0" r="0" t="0"/>
          <a:stretch/>
        </p:blipFill>
        <p:spPr>
          <a:xfrm>
            <a:off x="3540696" y="3429000"/>
            <a:ext cx="4536504" cy="3028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I.4. CHARACTERISTICS OF GROUP</a:t>
            </a:r>
            <a:endParaRPr/>
          </a:p>
        </p:txBody>
      </p:sp>
      <p:sp>
        <p:nvSpPr>
          <p:cNvPr id="138" name="Google Shape;138;p9"/>
          <p:cNvSpPr txBox="1"/>
          <p:nvPr>
            <p:ph idx="1" type="body"/>
          </p:nvPr>
        </p:nvSpPr>
        <p:spPr>
          <a:xfrm>
            <a:off x="762000" y="1752600"/>
            <a:ext cx="7620000" cy="43735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a group consists of more than one person;</a:t>
            </a:r>
            <a:endParaRPr/>
          </a:p>
          <a:p>
            <a:pPr indent="-342900" lvl="0" marL="342900" rtl="0" algn="l">
              <a:lnSpc>
                <a:spcPct val="100000"/>
              </a:lnSpc>
              <a:spcBef>
                <a:spcPts val="1080"/>
              </a:spcBef>
              <a:spcAft>
                <a:spcPts val="0"/>
              </a:spcAft>
              <a:buClr>
                <a:srgbClr val="000000"/>
              </a:buClr>
              <a:buSzPts val="2400"/>
              <a:buFont typeface="Arial"/>
              <a:buChar char="•"/>
            </a:pPr>
            <a:r>
              <a:rPr lang="en-US">
                <a:solidFill>
                  <a:srgbClr val="000000"/>
                </a:solidFill>
              </a:rPr>
              <a:t>they meet together to satisfy some common motive or common purpose say to collect money for flood affected persons, or national defence fund. The common motive may be biogenic or sociogenic;</a:t>
            </a:r>
            <a:endParaRPr/>
          </a:p>
          <a:p>
            <a:pPr indent="-342900" lvl="0" marL="342900" rtl="0" algn="l">
              <a:lnSpc>
                <a:spcPct val="100000"/>
              </a:lnSpc>
              <a:spcBef>
                <a:spcPts val="1080"/>
              </a:spcBef>
              <a:spcAft>
                <a:spcPts val="0"/>
              </a:spcAft>
              <a:buClr>
                <a:srgbClr val="000000"/>
              </a:buClr>
              <a:buSzPts val="2400"/>
              <a:buFont typeface="Arial"/>
              <a:buChar char="•"/>
            </a:pPr>
            <a:r>
              <a:rPr lang="en-US">
                <a:solidFill>
                  <a:srgbClr val="000000"/>
                </a:solidFill>
              </a:rPr>
              <a:t>the group may disintegrate when the common motive is satisfied. This refers to a temporary group.</a:t>
            </a:r>
            <a:endParaRPr/>
          </a:p>
          <a:p>
            <a:pPr indent="0" lvl="0" marL="0" rtl="0" algn="l">
              <a:lnSpc>
                <a:spcPct val="100000"/>
              </a:lnSpc>
              <a:spcBef>
                <a:spcPts val="1080"/>
              </a:spcBef>
              <a:spcAft>
                <a:spcPts val="0"/>
              </a:spcAft>
              <a:buClr>
                <a:srgbClr val="000000"/>
              </a:buClr>
              <a:buSzPts val="2400"/>
              <a:buNone/>
            </a:pPr>
            <a:r>
              <a:rPr lang="en-US">
                <a:solidFill>
                  <a:srgbClr val="000000"/>
                </a:solidFill>
              </a:rPr>
              <a:t>A group can also have permanent motive or purpose like family, religious groups and different clubs which are formed to fulfil some permanent purposes. These are stable groups and continue for a long period. </a:t>
            </a:r>
            <a:endParaRPr/>
          </a:p>
        </p:txBody>
      </p:sp>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Ii.4.4. Group dynamics</a:t>
            </a:r>
            <a:endParaRPr/>
          </a:p>
        </p:txBody>
      </p:sp>
      <p:sp>
        <p:nvSpPr>
          <p:cNvPr id="548" name="Google Shape;548;p8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Group dynamics can be understood as how team member’s distinct roles and behaviours impact other group members and the group as a whole. </a:t>
            </a:r>
            <a:endParaRPr/>
          </a:p>
          <a:p>
            <a:pPr indent="-342900" lvl="0" marL="457200" rtl="0" algn="just">
              <a:lnSpc>
                <a:spcPct val="100000"/>
              </a:lnSpc>
              <a:spcBef>
                <a:spcPts val="360"/>
              </a:spcBef>
              <a:spcAft>
                <a:spcPts val="0"/>
              </a:spcAft>
              <a:buSzPts val="1800"/>
              <a:buFont typeface="Arial"/>
              <a:buNone/>
            </a:pPr>
            <a:r>
              <a:t/>
            </a:r>
            <a:endParaRPr b="0" sz="2800"/>
          </a:p>
          <a:p>
            <a:pPr indent="-457200" lvl="0" marL="457200" rtl="0" algn="just">
              <a:lnSpc>
                <a:spcPct val="100000"/>
              </a:lnSpc>
              <a:spcBef>
                <a:spcPts val="360"/>
              </a:spcBef>
              <a:spcAft>
                <a:spcPts val="0"/>
              </a:spcAft>
              <a:buSzPts val="1800"/>
              <a:buFont typeface="Arial"/>
              <a:buChar char="•"/>
            </a:pPr>
            <a:r>
              <a:rPr b="0" lang="en-US" sz="2800"/>
              <a:t>Team dynamics are therefore the unconscious, psychological factors that influence the direction of a team’s behaviour and performance.</a:t>
            </a:r>
            <a:endParaRPr sz="28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Ii.4.4. Group dynamics</a:t>
            </a:r>
            <a:endParaRPr/>
          </a:p>
        </p:txBody>
      </p:sp>
      <p:sp>
        <p:nvSpPr>
          <p:cNvPr id="554" name="Google Shape;554;p8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A team with positive group dynamics tend to have team members who trust each other. They can work towards collective decisions and they are held accountable for outcomes. </a:t>
            </a:r>
            <a:endParaRPr/>
          </a:p>
          <a:p>
            <a:pPr indent="-457200" lvl="0" marL="457200" rtl="0" algn="just">
              <a:lnSpc>
                <a:spcPct val="100000"/>
              </a:lnSpc>
              <a:spcBef>
                <a:spcPts val="360"/>
              </a:spcBef>
              <a:spcAft>
                <a:spcPts val="0"/>
              </a:spcAft>
              <a:buSzPts val="1800"/>
              <a:buFont typeface="Arial"/>
              <a:buChar char="•"/>
            </a:pPr>
            <a:r>
              <a:rPr b="0" lang="en-US" sz="2800"/>
              <a:t>A team with good group dynamics may be constructive and productive, and it may demonstrate mutual understanding and self-corrective behaviour. </a:t>
            </a:r>
            <a:endParaRPr sz="28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Ii.4.4. Group dynamics</a:t>
            </a:r>
            <a:endParaRPr/>
          </a:p>
        </p:txBody>
      </p:sp>
      <p:sp>
        <p:nvSpPr>
          <p:cNvPr id="560" name="Google Shape;560;p8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Group dynamics matter because they impact things like creativity, productivity and effectiveness. </a:t>
            </a:r>
            <a:endParaRPr/>
          </a:p>
          <a:p>
            <a:pPr indent="-342900" lvl="0" marL="457200" rtl="0" algn="just">
              <a:lnSpc>
                <a:spcPct val="100000"/>
              </a:lnSpc>
              <a:spcBef>
                <a:spcPts val="360"/>
              </a:spcBef>
              <a:spcAft>
                <a:spcPts val="0"/>
              </a:spcAft>
              <a:buSzPts val="1800"/>
              <a:buFont typeface="Arial"/>
              <a:buNone/>
            </a:pPr>
            <a:r>
              <a:t/>
            </a:r>
            <a:endParaRPr b="0" sz="2800"/>
          </a:p>
          <a:p>
            <a:pPr indent="-457200" lvl="0" marL="457200" rtl="0" algn="just">
              <a:lnSpc>
                <a:spcPct val="100000"/>
              </a:lnSpc>
              <a:spcBef>
                <a:spcPts val="360"/>
              </a:spcBef>
              <a:spcAft>
                <a:spcPts val="0"/>
              </a:spcAft>
              <a:buSzPts val="1800"/>
              <a:buFont typeface="Arial"/>
              <a:buChar char="•"/>
            </a:pPr>
            <a:r>
              <a:rPr b="0" lang="en-US" sz="2800"/>
              <a:t>Since group work is integral to organisations, for business leaders, addressing group dynamics can lead to better work outcomes, customer satisfaction and an improved bottom line.</a:t>
            </a:r>
            <a:endParaRPr sz="28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 Problems in group functioning</a:t>
            </a:r>
            <a:endParaRPr/>
          </a:p>
        </p:txBody>
      </p:sp>
      <p:sp>
        <p:nvSpPr>
          <p:cNvPr id="566" name="Google Shape;566;p8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sz="2800"/>
              <a:t>There are some common issues that may arise when working in a group:</a:t>
            </a:r>
            <a:endParaRPr/>
          </a:p>
          <a:p>
            <a:pPr indent="-342900" lvl="0" marL="457200" rtl="0" algn="just">
              <a:lnSpc>
                <a:spcPct val="100000"/>
              </a:lnSpc>
              <a:spcBef>
                <a:spcPts val="360"/>
              </a:spcBef>
              <a:spcAft>
                <a:spcPts val="0"/>
              </a:spcAft>
              <a:buSzPts val="1800"/>
              <a:buFont typeface="Arial"/>
              <a:buNone/>
            </a:pPr>
            <a:r>
              <a:t/>
            </a:r>
            <a:endParaRPr b="0" sz="2800"/>
          </a:p>
          <a:p>
            <a:pPr indent="-457200" lvl="1" marL="914400" rtl="0" algn="just">
              <a:lnSpc>
                <a:spcPct val="100000"/>
              </a:lnSpc>
              <a:spcBef>
                <a:spcPts val="600"/>
              </a:spcBef>
              <a:spcAft>
                <a:spcPts val="0"/>
              </a:spcAft>
              <a:buSzPts val="1800"/>
              <a:buChar char="•"/>
            </a:pPr>
            <a:r>
              <a:rPr b="0" lang="en-US" sz="2800"/>
              <a:t>Poor communication</a:t>
            </a:r>
            <a:endParaRPr/>
          </a:p>
          <a:p>
            <a:pPr indent="-457200" lvl="1" marL="914400" rtl="0" algn="just">
              <a:lnSpc>
                <a:spcPct val="100000"/>
              </a:lnSpc>
              <a:spcBef>
                <a:spcPts val="600"/>
              </a:spcBef>
              <a:spcAft>
                <a:spcPts val="0"/>
              </a:spcAft>
              <a:buSzPts val="1800"/>
              <a:buChar char="•"/>
            </a:pPr>
            <a:r>
              <a:rPr b="0" lang="en-US" sz="2800"/>
              <a:t>Personal issues</a:t>
            </a:r>
            <a:endParaRPr/>
          </a:p>
          <a:p>
            <a:pPr indent="-457200" lvl="1" marL="914400" rtl="0" algn="just">
              <a:lnSpc>
                <a:spcPct val="100000"/>
              </a:lnSpc>
              <a:spcBef>
                <a:spcPts val="600"/>
              </a:spcBef>
              <a:spcAft>
                <a:spcPts val="0"/>
              </a:spcAft>
              <a:buSzPts val="1800"/>
              <a:buChar char="•"/>
            </a:pPr>
            <a:r>
              <a:rPr b="0" lang="en-US" sz="2800"/>
              <a:t>Unequal contribution</a:t>
            </a:r>
            <a:endParaRPr/>
          </a:p>
          <a:p>
            <a:pPr indent="-457200" lvl="1" marL="914400" rtl="0" algn="just">
              <a:lnSpc>
                <a:spcPct val="100000"/>
              </a:lnSpc>
              <a:spcBef>
                <a:spcPts val="600"/>
              </a:spcBef>
              <a:spcAft>
                <a:spcPts val="0"/>
              </a:spcAft>
              <a:buSzPts val="1800"/>
              <a:buChar char="•"/>
            </a:pPr>
            <a:r>
              <a:rPr b="0" lang="en-US" sz="2800"/>
              <a:t>Lacking focus</a:t>
            </a:r>
            <a:endParaRPr/>
          </a:p>
          <a:p>
            <a:pPr indent="-457200" lvl="1" marL="914400" rtl="0" algn="just">
              <a:lnSpc>
                <a:spcPct val="100000"/>
              </a:lnSpc>
              <a:spcBef>
                <a:spcPts val="600"/>
              </a:spcBef>
              <a:spcAft>
                <a:spcPts val="0"/>
              </a:spcAft>
              <a:buSzPts val="1800"/>
              <a:buChar char="•"/>
            </a:pPr>
            <a:r>
              <a:rPr b="0" lang="en-US" sz="2800"/>
              <a:t>Missing deadlines</a:t>
            </a:r>
            <a:endParaRPr sz="2800"/>
          </a:p>
        </p:txBody>
      </p:sp>
      <p:pic>
        <p:nvPicPr>
          <p:cNvPr id="567" name="Google Shape;567;p85"/>
          <p:cNvPicPr preferRelativeResize="0"/>
          <p:nvPr/>
        </p:nvPicPr>
        <p:blipFill rotWithShape="1">
          <a:blip r:embed="rId3">
            <a:alphaModFix/>
          </a:blip>
          <a:srcRect b="0" l="0" r="0" t="0"/>
          <a:stretch/>
        </p:blipFill>
        <p:spPr>
          <a:xfrm>
            <a:off x="5269802" y="3429000"/>
            <a:ext cx="3672408" cy="2448272"/>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6"/>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III.1. Poor communication</a:t>
            </a:r>
            <a:endParaRPr/>
          </a:p>
        </p:txBody>
      </p:sp>
      <p:sp>
        <p:nvSpPr>
          <p:cNvPr id="573" name="Google Shape;573;p86"/>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lnSpcReduction="10000"/>
          </a:bodyPr>
          <a:lstStyle/>
          <a:p>
            <a:pPr indent="-228600" lvl="0" marL="457200" rtl="0" algn="just">
              <a:lnSpc>
                <a:spcPct val="100000"/>
              </a:lnSpc>
              <a:spcBef>
                <a:spcPts val="360"/>
              </a:spcBef>
              <a:spcAft>
                <a:spcPts val="0"/>
              </a:spcAft>
              <a:buSzPts val="1800"/>
              <a:buNone/>
            </a:pPr>
            <a:r>
              <a:rPr b="0" lang="en-US" sz="2800"/>
              <a:t>Sometimes, your group may misunderstand each other or communicate negatively. This can lead to group members:</a:t>
            </a:r>
            <a:endParaRPr/>
          </a:p>
          <a:p>
            <a:pPr indent="-228600" lvl="0" marL="457200" rtl="0" algn="just">
              <a:lnSpc>
                <a:spcPct val="100000"/>
              </a:lnSpc>
              <a:spcBef>
                <a:spcPts val="360"/>
              </a:spcBef>
              <a:spcAft>
                <a:spcPts val="0"/>
              </a:spcAft>
              <a:buSzPts val="1800"/>
              <a:buNone/>
            </a:pPr>
            <a:r>
              <a:t/>
            </a:r>
            <a:endParaRPr b="0" sz="2800"/>
          </a:p>
          <a:p>
            <a:pPr indent="-457200" lvl="1" marL="914400" rtl="0" algn="just">
              <a:lnSpc>
                <a:spcPct val="100000"/>
              </a:lnSpc>
              <a:spcBef>
                <a:spcPts val="600"/>
              </a:spcBef>
              <a:spcAft>
                <a:spcPts val="0"/>
              </a:spcAft>
              <a:buSzPts val="1800"/>
              <a:buChar char="•"/>
            </a:pPr>
            <a:r>
              <a:rPr b="0" lang="en-US" sz="2800"/>
              <a:t>making assumptions</a:t>
            </a:r>
            <a:endParaRPr/>
          </a:p>
          <a:p>
            <a:pPr indent="-457200" lvl="1" marL="914400" rtl="0" algn="just">
              <a:lnSpc>
                <a:spcPct val="100000"/>
              </a:lnSpc>
              <a:spcBef>
                <a:spcPts val="600"/>
              </a:spcBef>
              <a:spcAft>
                <a:spcPts val="0"/>
              </a:spcAft>
              <a:buSzPts val="1800"/>
              <a:buChar char="•"/>
            </a:pPr>
            <a:r>
              <a:rPr b="0" lang="en-US" sz="2800"/>
              <a:t>misinterpreting what's being discussed</a:t>
            </a:r>
            <a:endParaRPr/>
          </a:p>
          <a:p>
            <a:pPr indent="-457200" lvl="1" marL="914400" rtl="0" algn="just">
              <a:lnSpc>
                <a:spcPct val="100000"/>
              </a:lnSpc>
              <a:spcBef>
                <a:spcPts val="600"/>
              </a:spcBef>
              <a:spcAft>
                <a:spcPts val="0"/>
              </a:spcAft>
              <a:buSzPts val="1800"/>
              <a:buChar char="•"/>
            </a:pPr>
            <a:r>
              <a:rPr b="0" lang="en-US" sz="2800"/>
              <a:t>not understanding what they need to do</a:t>
            </a:r>
            <a:endParaRPr/>
          </a:p>
          <a:p>
            <a:pPr indent="-457200" lvl="1" marL="914400" rtl="0" algn="just">
              <a:lnSpc>
                <a:spcPct val="100000"/>
              </a:lnSpc>
              <a:spcBef>
                <a:spcPts val="600"/>
              </a:spcBef>
              <a:spcAft>
                <a:spcPts val="0"/>
              </a:spcAft>
              <a:buSzPts val="1800"/>
              <a:buChar char="•"/>
            </a:pPr>
            <a:r>
              <a:rPr b="0" lang="en-US" sz="2800"/>
              <a:t>working on the wrong task</a:t>
            </a:r>
            <a:endParaRPr/>
          </a:p>
          <a:p>
            <a:pPr indent="-457200" lvl="1" marL="914400" rtl="0" algn="just">
              <a:lnSpc>
                <a:spcPct val="100000"/>
              </a:lnSpc>
              <a:spcBef>
                <a:spcPts val="600"/>
              </a:spcBef>
              <a:spcAft>
                <a:spcPts val="0"/>
              </a:spcAft>
              <a:buSzPts val="1800"/>
              <a:buChar char="•"/>
            </a:pPr>
            <a:r>
              <a:rPr b="0" lang="en-US" sz="2800"/>
              <a:t>failing to work well together</a:t>
            </a:r>
            <a:endParaRPr sz="2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8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III.2. Personal issues</a:t>
            </a:r>
            <a:endParaRPr/>
          </a:p>
        </p:txBody>
      </p:sp>
      <p:sp>
        <p:nvSpPr>
          <p:cNvPr id="579" name="Google Shape;579;p87"/>
          <p:cNvSpPr txBox="1"/>
          <p:nvPr>
            <p:ph idx="1" type="body"/>
          </p:nvPr>
        </p:nvSpPr>
        <p:spPr>
          <a:xfrm>
            <a:off x="457200" y="1700808"/>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Problems may arise when personalities clash, or if group members start to argue with or speak over the top of each other.</a:t>
            </a:r>
            <a:endParaRPr sz="2800"/>
          </a:p>
        </p:txBody>
      </p:sp>
      <p:pic>
        <p:nvPicPr>
          <p:cNvPr id="580" name="Google Shape;580;p87"/>
          <p:cNvPicPr preferRelativeResize="0"/>
          <p:nvPr/>
        </p:nvPicPr>
        <p:blipFill rotWithShape="1">
          <a:blip r:embed="rId3">
            <a:alphaModFix/>
          </a:blip>
          <a:srcRect b="0" l="0" r="0" t="0"/>
          <a:stretch/>
        </p:blipFill>
        <p:spPr>
          <a:xfrm>
            <a:off x="2267669" y="3823033"/>
            <a:ext cx="3997161" cy="266831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8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III.3. Unequal contribution</a:t>
            </a:r>
            <a:endParaRPr/>
          </a:p>
        </p:txBody>
      </p:sp>
      <p:sp>
        <p:nvSpPr>
          <p:cNvPr id="586" name="Google Shape;586;p8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sz="2800"/>
              <a:t>Some group members may be quieter than others, but if members are not contributing at all this is a problem. </a:t>
            </a:r>
            <a:endParaRPr/>
          </a:p>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Try to find out why they're not participating – but don't be confrontational. </a:t>
            </a:r>
            <a:endParaRPr/>
          </a:p>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Remember to reassure all members that their opinions are valid.</a:t>
            </a:r>
            <a:endParaRPr sz="28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III.4. Lacking focus</a:t>
            </a:r>
            <a:endParaRPr/>
          </a:p>
        </p:txBody>
      </p:sp>
      <p:sp>
        <p:nvSpPr>
          <p:cNvPr id="592" name="Google Shape;592;p8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If your group is struggling to focus on their work, ask everyone to talk through the tasks they are trying to complete. </a:t>
            </a:r>
            <a:endParaRPr/>
          </a:p>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When they've explained their tasks, have the group discuss ideas for how to finish them.</a:t>
            </a:r>
            <a:endParaRPr sz="28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9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III.5. Missing deadlines</a:t>
            </a:r>
            <a:endParaRPr/>
          </a:p>
        </p:txBody>
      </p:sp>
      <p:sp>
        <p:nvSpPr>
          <p:cNvPr id="598" name="Google Shape;598;p9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Make sure you discuss tasks with your group and establish firm (and realistic) deadlines for completing those tasks. </a:t>
            </a:r>
            <a:endParaRPr/>
          </a:p>
          <a:p>
            <a:pPr indent="-228600" lvl="0" marL="457200" rtl="0" algn="just">
              <a:lnSpc>
                <a:spcPct val="100000"/>
              </a:lnSpc>
              <a:spcBef>
                <a:spcPts val="360"/>
              </a:spcBef>
              <a:spcAft>
                <a:spcPts val="0"/>
              </a:spcAft>
              <a:buSzPts val="1800"/>
              <a:buNone/>
            </a:pPr>
            <a:r>
              <a:t/>
            </a:r>
            <a:endParaRPr b="0" sz="2800"/>
          </a:p>
          <a:p>
            <a:pPr indent="-228600" lvl="0" marL="457200" rtl="0" algn="just">
              <a:lnSpc>
                <a:spcPct val="100000"/>
              </a:lnSpc>
              <a:spcBef>
                <a:spcPts val="360"/>
              </a:spcBef>
              <a:spcAft>
                <a:spcPts val="0"/>
              </a:spcAft>
              <a:buSzPts val="1800"/>
              <a:buNone/>
            </a:pPr>
            <a:r>
              <a:rPr b="0" lang="en-US" sz="2800"/>
              <a:t>All group members should agree on these deadlines before you start work.</a:t>
            </a:r>
            <a:endParaRPr sz="28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91"/>
          <p:cNvSpPr txBox="1"/>
          <p:nvPr>
            <p:ph type="title"/>
          </p:nvPr>
        </p:nvSpPr>
        <p:spPr>
          <a:xfrm>
            <a:off x="457200" y="381000"/>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III.6. Other problems</a:t>
            </a:r>
            <a:endParaRPr/>
          </a:p>
        </p:txBody>
      </p:sp>
      <p:sp>
        <p:nvSpPr>
          <p:cNvPr id="604" name="Google Shape;604;p91"/>
          <p:cNvSpPr txBox="1"/>
          <p:nvPr>
            <p:ph idx="1" type="body"/>
          </p:nvPr>
        </p:nvSpPr>
        <p:spPr>
          <a:xfrm>
            <a:off x="457200" y="2080246"/>
            <a:ext cx="7620000" cy="4373563"/>
          </a:xfrm>
          <a:prstGeom prst="rect">
            <a:avLst/>
          </a:prstGeom>
          <a:noFill/>
          <a:ln>
            <a:noFill/>
          </a:ln>
        </p:spPr>
        <p:txBody>
          <a:bodyPr anchorCtr="0" anchor="t" bIns="45700" lIns="91425" spcFirstLastPara="1" rIns="91425" wrap="square" tIns="45700">
            <a:normAutofit/>
          </a:bodyPr>
          <a:lstStyle/>
          <a:p>
            <a:pPr indent="-457200" lvl="0" marL="457200" rtl="0" algn="just">
              <a:lnSpc>
                <a:spcPct val="100000"/>
              </a:lnSpc>
              <a:spcBef>
                <a:spcPts val="360"/>
              </a:spcBef>
              <a:spcAft>
                <a:spcPts val="0"/>
              </a:spcAft>
              <a:buSzPts val="1800"/>
              <a:buFont typeface="Arial"/>
              <a:buChar char="-"/>
            </a:pPr>
            <a:r>
              <a:rPr b="0" lang="en-US" sz="2800"/>
              <a:t>Lack of trust</a:t>
            </a:r>
            <a:endParaRPr/>
          </a:p>
          <a:p>
            <a:pPr indent="-457200" lvl="0" marL="457200" rtl="0" algn="just">
              <a:lnSpc>
                <a:spcPct val="100000"/>
              </a:lnSpc>
              <a:spcBef>
                <a:spcPts val="360"/>
              </a:spcBef>
              <a:spcAft>
                <a:spcPts val="0"/>
              </a:spcAft>
              <a:buSzPts val="1800"/>
              <a:buFont typeface="Arial"/>
              <a:buChar char="-"/>
            </a:pPr>
            <a:r>
              <a:rPr b="0" lang="en-US" sz="2800"/>
              <a:t>Not sharing information </a:t>
            </a:r>
            <a:endParaRPr/>
          </a:p>
          <a:p>
            <a:pPr indent="-457200" lvl="0" marL="457200" rtl="0" algn="just">
              <a:lnSpc>
                <a:spcPct val="100000"/>
              </a:lnSpc>
              <a:spcBef>
                <a:spcPts val="360"/>
              </a:spcBef>
              <a:spcAft>
                <a:spcPts val="0"/>
              </a:spcAft>
              <a:buSzPts val="1800"/>
              <a:buFont typeface="Arial"/>
              <a:buChar char="-"/>
            </a:pPr>
            <a:r>
              <a:rPr b="0" lang="en-US" sz="2800"/>
              <a:t>Lack of transparency</a:t>
            </a:r>
            <a:endParaRPr/>
          </a:p>
          <a:p>
            <a:pPr indent="-457200" lvl="0" marL="457200" rtl="0" algn="just">
              <a:lnSpc>
                <a:spcPct val="100000"/>
              </a:lnSpc>
              <a:spcBef>
                <a:spcPts val="360"/>
              </a:spcBef>
              <a:spcAft>
                <a:spcPts val="0"/>
              </a:spcAft>
              <a:buSzPts val="1800"/>
              <a:buFont typeface="Arial"/>
              <a:buChar char="-"/>
            </a:pPr>
            <a:r>
              <a:rPr b="0" lang="en-US" sz="2800"/>
              <a:t>No long-term thinking</a:t>
            </a:r>
            <a:endParaRPr/>
          </a:p>
          <a:p>
            <a:pPr indent="-457200" lvl="0" marL="457200" rtl="0" algn="just">
              <a:lnSpc>
                <a:spcPct val="100000"/>
              </a:lnSpc>
              <a:spcBef>
                <a:spcPts val="360"/>
              </a:spcBef>
              <a:spcAft>
                <a:spcPts val="0"/>
              </a:spcAft>
              <a:buSzPts val="1800"/>
              <a:buFont typeface="Arial"/>
              <a:buChar char="-"/>
            </a:pPr>
            <a:r>
              <a:rPr b="0" lang="en-US" sz="2800"/>
              <a:t>Not going in the same direction</a:t>
            </a:r>
            <a:endParaRPr/>
          </a:p>
          <a:p>
            <a:pPr indent="-457200" lvl="0" marL="457200" rtl="0" algn="just">
              <a:lnSpc>
                <a:spcPct val="100000"/>
              </a:lnSpc>
              <a:spcBef>
                <a:spcPts val="360"/>
              </a:spcBef>
              <a:spcAft>
                <a:spcPts val="0"/>
              </a:spcAft>
              <a:buSzPts val="1800"/>
              <a:buFont typeface="Arial"/>
              <a:buChar char="-"/>
            </a:pPr>
            <a:r>
              <a:rPr b="0" lang="en-US" sz="2800"/>
              <a:t>Too Many Members/Groupthink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323528" y="-99392"/>
            <a:ext cx="5791200" cy="115212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I.5. GROUP PARAMETERS</a:t>
            </a:r>
            <a:endParaRPr/>
          </a:p>
        </p:txBody>
      </p:sp>
      <p:sp>
        <p:nvSpPr>
          <p:cNvPr id="144" name="Google Shape;144;p10"/>
          <p:cNvSpPr txBox="1"/>
          <p:nvPr>
            <p:ph idx="1" type="body"/>
          </p:nvPr>
        </p:nvSpPr>
        <p:spPr>
          <a:xfrm>
            <a:off x="762000" y="1268760"/>
            <a:ext cx="7620000" cy="4857403"/>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170"/>
              <a:buNone/>
            </a:pPr>
            <a:r>
              <a:rPr lang="en-US" sz="2170"/>
              <a:t>Any group can be characterized by a series of parameters, the most relevant are:</a:t>
            </a:r>
            <a:endParaRPr/>
          </a:p>
          <a:p>
            <a:pPr indent="-457200" lvl="0" marL="457200" rtl="0" algn="l">
              <a:lnSpc>
                <a:spcPct val="80000"/>
              </a:lnSpc>
              <a:spcBef>
                <a:spcPts val="1034"/>
              </a:spcBef>
              <a:spcAft>
                <a:spcPts val="0"/>
              </a:spcAft>
              <a:buClr>
                <a:schemeClr val="dk1"/>
              </a:buClr>
              <a:buSzPts val="2170"/>
              <a:buFont typeface="Arial"/>
              <a:buChar char="•"/>
            </a:pPr>
            <a:r>
              <a:rPr lang="en-US" sz="2170">
                <a:solidFill>
                  <a:srgbClr val="FF0000"/>
                </a:solidFill>
              </a:rPr>
              <a:t>group size </a:t>
            </a:r>
            <a:r>
              <a:rPr lang="en-US" sz="2170"/>
              <a:t>- which refers to the number of members that make a group;</a:t>
            </a:r>
            <a:endParaRPr/>
          </a:p>
          <a:p>
            <a:pPr indent="-457200" lvl="0" marL="457200" rtl="0" algn="l">
              <a:lnSpc>
                <a:spcPct val="80000"/>
              </a:lnSpc>
              <a:spcBef>
                <a:spcPts val="1034"/>
              </a:spcBef>
              <a:spcAft>
                <a:spcPts val="0"/>
              </a:spcAft>
              <a:buClr>
                <a:schemeClr val="dk1"/>
              </a:buClr>
              <a:buSzPts val="2170"/>
              <a:buFont typeface="Arial"/>
              <a:buChar char="•"/>
            </a:pPr>
            <a:r>
              <a:rPr lang="en-US" sz="2170">
                <a:solidFill>
                  <a:srgbClr val="FF0000"/>
                </a:solidFill>
              </a:rPr>
              <a:t>group composition </a:t>
            </a:r>
            <a:r>
              <a:rPr lang="en-US" sz="2170"/>
              <a:t>- respectively the totality of the elements that form a group and their distribution according to certain features;</a:t>
            </a:r>
            <a:endParaRPr/>
          </a:p>
          <a:p>
            <a:pPr indent="-457200" lvl="0" marL="457200" rtl="0" algn="l">
              <a:lnSpc>
                <a:spcPct val="80000"/>
              </a:lnSpc>
              <a:spcBef>
                <a:spcPts val="1034"/>
              </a:spcBef>
              <a:spcAft>
                <a:spcPts val="0"/>
              </a:spcAft>
              <a:buClr>
                <a:schemeClr val="dk1"/>
              </a:buClr>
              <a:buSzPts val="2170"/>
              <a:buFont typeface="Arial"/>
              <a:buChar char="•"/>
            </a:pPr>
            <a:r>
              <a:rPr lang="en-US" sz="2170">
                <a:solidFill>
                  <a:srgbClr val="FF0000"/>
                </a:solidFill>
              </a:rPr>
              <a:t>the interaction processes involved </a:t>
            </a:r>
            <a:r>
              <a:rPr lang="en-US" sz="2170"/>
              <a:t>- respectively a wide spectrum of relationships intergroup: hierarchical relations, management relations, processes of verbal and nonverbal communication, socio-affective attractions and impulses, etc.</a:t>
            </a:r>
            <a:endParaRPr/>
          </a:p>
          <a:p>
            <a:pPr indent="-457200" lvl="0" marL="457200" rtl="0" algn="l">
              <a:lnSpc>
                <a:spcPct val="80000"/>
              </a:lnSpc>
              <a:spcBef>
                <a:spcPts val="1034"/>
              </a:spcBef>
              <a:spcAft>
                <a:spcPts val="0"/>
              </a:spcAft>
              <a:buClr>
                <a:schemeClr val="dk1"/>
              </a:buClr>
              <a:buSzPts val="2170"/>
              <a:buFont typeface="Arial"/>
              <a:buChar char="•"/>
            </a:pPr>
            <a:r>
              <a:rPr lang="en-US" sz="2170">
                <a:solidFill>
                  <a:srgbClr val="FF0000"/>
                </a:solidFill>
              </a:rPr>
              <a:t>group structure </a:t>
            </a:r>
            <a:r>
              <a:rPr lang="en-US" sz="2170"/>
              <a:t>- respectively the configuration of relations between members, their differentiation according to status-role;</a:t>
            </a:r>
            <a:endParaRPr/>
          </a:p>
          <a:p>
            <a:pPr indent="0" lvl="0" marL="0" rtl="0" algn="l">
              <a:lnSpc>
                <a:spcPct val="80000"/>
              </a:lnSpc>
              <a:spcBef>
                <a:spcPts val="880"/>
              </a:spcBef>
              <a:spcAft>
                <a:spcPts val="0"/>
              </a:spcAft>
              <a:buClr>
                <a:schemeClr val="dk1"/>
              </a:buClr>
              <a:buSzPts val="1400"/>
              <a:buNone/>
            </a:pPr>
            <a:r>
              <a:t/>
            </a:r>
            <a:endParaRPr sz="1400"/>
          </a:p>
        </p:txBody>
      </p:sp>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WHAT IS Bullying?</a:t>
            </a:r>
            <a:endParaRPr/>
          </a:p>
        </p:txBody>
      </p:sp>
      <p:sp>
        <p:nvSpPr>
          <p:cNvPr id="610" name="Google Shape;610;p92"/>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a:t>Bullying is an ongoing and deliberate misuse of power in relationships through repeated verbal, physical and/or social behaviour that intends to cause physical, social and/or psychological harm. </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rPr b="0" lang="en-US"/>
              <a:t>It can involve an individual or a group misusing their power, or perceived power, over one or more persons who feel unable to stop it from happening. A behavior to be considered bullying needs meet some requirements:</a:t>
            </a:r>
            <a:endParaRPr/>
          </a:p>
          <a:p>
            <a:pPr indent="-228600" lvl="0" marL="457200" rtl="0" algn="just">
              <a:lnSpc>
                <a:spcPct val="100000"/>
              </a:lnSpc>
              <a:spcBef>
                <a:spcPts val="360"/>
              </a:spcBef>
              <a:spcAft>
                <a:spcPts val="0"/>
              </a:spcAft>
              <a:buSzPts val="1800"/>
              <a:buNone/>
            </a:pPr>
            <a:r>
              <a:t/>
            </a:r>
            <a:endParaRPr b="0"/>
          </a:p>
        </p:txBody>
      </p:sp>
      <p:grpSp>
        <p:nvGrpSpPr>
          <p:cNvPr id="611" name="Google Shape;611;p92"/>
          <p:cNvGrpSpPr/>
          <p:nvPr/>
        </p:nvGrpSpPr>
        <p:grpSpPr>
          <a:xfrm>
            <a:off x="971600" y="5013176"/>
            <a:ext cx="7194140" cy="1225440"/>
            <a:chOff x="611560" y="5013176"/>
            <a:chExt cx="7194140" cy="1225440"/>
          </a:xfrm>
        </p:grpSpPr>
        <p:sp>
          <p:nvSpPr>
            <p:cNvPr id="612" name="Google Shape;612;p92"/>
            <p:cNvSpPr/>
            <p:nvPr/>
          </p:nvSpPr>
          <p:spPr>
            <a:xfrm>
              <a:off x="611560" y="5013176"/>
              <a:ext cx="1944216" cy="504056"/>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malintent</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92"/>
            <p:cNvSpPr/>
            <p:nvPr/>
          </p:nvSpPr>
          <p:spPr>
            <a:xfrm>
              <a:off x="2915816" y="5013176"/>
              <a:ext cx="2309192"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imbalance of power</a:t>
              </a:r>
              <a:endParaRPr b="0" i="0" sz="1400" u="none" cap="none" strike="noStrike">
                <a:solidFill>
                  <a:schemeClr val="lt1"/>
                </a:solidFill>
                <a:latin typeface="Arial"/>
                <a:ea typeface="Arial"/>
                <a:cs typeface="Arial"/>
                <a:sym typeface="Arial"/>
              </a:endParaRPr>
            </a:p>
          </p:txBody>
        </p:sp>
        <p:sp>
          <p:nvSpPr>
            <p:cNvPr id="614" name="Google Shape;614;p92"/>
            <p:cNvSpPr/>
            <p:nvPr/>
          </p:nvSpPr>
          <p:spPr>
            <a:xfrm>
              <a:off x="5496508" y="5022306"/>
              <a:ext cx="2309192"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repeatedness</a:t>
              </a:r>
              <a:endParaRPr b="0" i="0" sz="1400" u="none" cap="none" strike="noStrike">
                <a:solidFill>
                  <a:schemeClr val="lt1"/>
                </a:solidFill>
                <a:latin typeface="Arial"/>
                <a:ea typeface="Arial"/>
                <a:cs typeface="Arial"/>
                <a:sym typeface="Arial"/>
              </a:endParaRPr>
            </a:p>
          </p:txBody>
        </p:sp>
        <p:sp>
          <p:nvSpPr>
            <p:cNvPr id="615" name="Google Shape;615;p92"/>
            <p:cNvSpPr/>
            <p:nvPr/>
          </p:nvSpPr>
          <p:spPr>
            <a:xfrm>
              <a:off x="1401179" y="5740646"/>
              <a:ext cx="2309193"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distress</a:t>
              </a:r>
              <a:endParaRPr b="0" i="0" sz="1400" u="none" cap="none" strike="noStrike">
                <a:solidFill>
                  <a:schemeClr val="lt1"/>
                </a:solidFill>
                <a:latin typeface="Arial"/>
                <a:ea typeface="Arial"/>
                <a:cs typeface="Arial"/>
                <a:sym typeface="Arial"/>
              </a:endParaRPr>
            </a:p>
          </p:txBody>
        </p:sp>
        <p:sp>
          <p:nvSpPr>
            <p:cNvPr id="616" name="Google Shape;616;p92"/>
            <p:cNvSpPr/>
            <p:nvPr/>
          </p:nvSpPr>
          <p:spPr>
            <a:xfrm>
              <a:off x="4654351" y="5740646"/>
              <a:ext cx="2274408" cy="497970"/>
            </a:xfrm>
            <a:prstGeom prst="roundRect">
              <a:avLst>
                <a:gd fmla="val 16667" name="adj"/>
              </a:avLst>
            </a:prstGeom>
            <a:solidFill>
              <a:schemeClr val="accent6"/>
            </a:solidFill>
            <a:ln cap="flat" cmpd="sng" w="25400">
              <a:solidFill>
                <a:srgbClr val="3B8E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provocation</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Bullying - Statistics</a:t>
            </a:r>
            <a:endParaRPr/>
          </a:p>
        </p:txBody>
      </p:sp>
      <p:sp>
        <p:nvSpPr>
          <p:cNvPr id="622" name="Google Shape;622;p93"/>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l">
              <a:lnSpc>
                <a:spcPct val="100000"/>
              </a:lnSpc>
              <a:spcBef>
                <a:spcPts val="360"/>
              </a:spcBef>
              <a:spcAft>
                <a:spcPts val="0"/>
              </a:spcAft>
              <a:buClr>
                <a:schemeClr val="dk1"/>
              </a:buClr>
              <a:buSzPct val="97297"/>
              <a:buNone/>
            </a:pPr>
            <a:r>
              <a:rPr b="0" lang="en-US"/>
              <a:t>1. More than one out of five students report being bullied in their life</a:t>
            </a:r>
            <a:endParaRPr/>
          </a:p>
          <a:p>
            <a:pPr indent="-228600" lvl="0" marL="457200" rtl="0" algn="l">
              <a:lnSpc>
                <a:spcPct val="100000"/>
              </a:lnSpc>
              <a:spcBef>
                <a:spcPts val="360"/>
              </a:spcBef>
              <a:spcAft>
                <a:spcPts val="0"/>
              </a:spcAft>
              <a:buClr>
                <a:schemeClr val="dk1"/>
              </a:buClr>
              <a:buSzPct val="97297"/>
              <a:buNone/>
            </a:pPr>
            <a:r>
              <a:t/>
            </a:r>
            <a:endParaRPr b="0"/>
          </a:p>
          <a:p>
            <a:pPr indent="-228600" lvl="0" marL="457200" rtl="0" algn="l">
              <a:lnSpc>
                <a:spcPct val="100000"/>
              </a:lnSpc>
              <a:spcBef>
                <a:spcPts val="360"/>
              </a:spcBef>
              <a:spcAft>
                <a:spcPts val="0"/>
              </a:spcAft>
              <a:buClr>
                <a:schemeClr val="dk1"/>
              </a:buClr>
              <a:buSzPct val="97297"/>
              <a:buNone/>
            </a:pPr>
            <a:r>
              <a:rPr b="0" lang="en-US"/>
              <a:t> 2. Bullied students reported that bullying occurred in the following places:</a:t>
            </a:r>
            <a:endParaRPr/>
          </a:p>
          <a:p>
            <a:pPr indent="-228600" lvl="0" marL="457200" rtl="0" algn="l">
              <a:lnSpc>
                <a:spcPct val="100000"/>
              </a:lnSpc>
              <a:spcBef>
                <a:spcPts val="360"/>
              </a:spcBef>
              <a:spcAft>
                <a:spcPts val="0"/>
              </a:spcAft>
              <a:buClr>
                <a:schemeClr val="dk1"/>
              </a:buClr>
              <a:buSzPct val="97297"/>
              <a:buNone/>
            </a:pPr>
            <a:r>
              <a:t/>
            </a:r>
            <a:endParaRPr b="0"/>
          </a:p>
          <a:p>
            <a:pPr indent="-342900" lvl="1" marL="800100" rtl="0" algn="l">
              <a:lnSpc>
                <a:spcPct val="100000"/>
              </a:lnSpc>
              <a:spcBef>
                <a:spcPts val="600"/>
              </a:spcBef>
              <a:spcAft>
                <a:spcPts val="0"/>
              </a:spcAft>
              <a:buSzPct val="97297"/>
              <a:buChar char="•"/>
            </a:pPr>
            <a:r>
              <a:rPr b="0" lang="en-US"/>
              <a:t>42% in the hallway or stairwell at school</a:t>
            </a:r>
            <a:endParaRPr/>
          </a:p>
          <a:p>
            <a:pPr indent="-342900" lvl="1" marL="800100" rtl="0" algn="l">
              <a:lnSpc>
                <a:spcPct val="100000"/>
              </a:lnSpc>
              <a:spcBef>
                <a:spcPts val="600"/>
              </a:spcBef>
              <a:spcAft>
                <a:spcPts val="0"/>
              </a:spcAft>
              <a:buSzPct val="97297"/>
              <a:buChar char="•"/>
            </a:pPr>
            <a:r>
              <a:rPr b="0" lang="en-US"/>
              <a:t>34% inside the classroom</a:t>
            </a:r>
            <a:endParaRPr/>
          </a:p>
          <a:p>
            <a:pPr indent="-342900" lvl="1" marL="800100" rtl="0" algn="l">
              <a:lnSpc>
                <a:spcPct val="100000"/>
              </a:lnSpc>
              <a:spcBef>
                <a:spcPts val="600"/>
              </a:spcBef>
              <a:spcAft>
                <a:spcPts val="0"/>
              </a:spcAft>
              <a:buSzPct val="97297"/>
              <a:buChar char="•"/>
            </a:pPr>
            <a:r>
              <a:rPr b="0" lang="en-US"/>
              <a:t>22% in the cafeteria</a:t>
            </a:r>
            <a:endParaRPr/>
          </a:p>
          <a:p>
            <a:pPr indent="-342900" lvl="1" marL="800100" rtl="0" algn="l">
              <a:lnSpc>
                <a:spcPct val="100000"/>
              </a:lnSpc>
              <a:spcBef>
                <a:spcPts val="600"/>
              </a:spcBef>
              <a:spcAft>
                <a:spcPts val="0"/>
              </a:spcAft>
              <a:buSzPct val="97297"/>
              <a:buChar char="•"/>
            </a:pPr>
            <a:r>
              <a:rPr b="0" lang="en-US"/>
              <a:t>19% outside on school grounds</a:t>
            </a:r>
            <a:endParaRPr/>
          </a:p>
          <a:p>
            <a:pPr indent="-342900" lvl="1" marL="800100" rtl="0" algn="l">
              <a:lnSpc>
                <a:spcPct val="100000"/>
              </a:lnSpc>
              <a:spcBef>
                <a:spcPts val="600"/>
              </a:spcBef>
              <a:spcAft>
                <a:spcPts val="0"/>
              </a:spcAft>
              <a:buSzPct val="97297"/>
              <a:buChar char="•"/>
            </a:pPr>
            <a:r>
              <a:rPr b="0" lang="en-US"/>
              <a:t>10% on the school bus</a:t>
            </a:r>
            <a:endParaRPr/>
          </a:p>
          <a:p>
            <a:pPr indent="-342900" lvl="1" marL="800100" rtl="0" algn="l">
              <a:lnSpc>
                <a:spcPct val="100000"/>
              </a:lnSpc>
              <a:spcBef>
                <a:spcPts val="600"/>
              </a:spcBef>
              <a:spcAft>
                <a:spcPts val="0"/>
              </a:spcAft>
              <a:buSzPct val="97297"/>
              <a:buChar char="•"/>
            </a:pPr>
            <a:r>
              <a:rPr b="0" lang="en-US"/>
              <a:t>9% in the bathroom or locker room</a:t>
            </a:r>
            <a:endParaRPr/>
          </a:p>
          <a:p>
            <a:pPr indent="-228600" lvl="0" marL="457200" rtl="0" algn="l">
              <a:lnSpc>
                <a:spcPct val="100000"/>
              </a:lnSpc>
              <a:spcBef>
                <a:spcPts val="360"/>
              </a:spcBef>
              <a:spcAft>
                <a:spcPts val="0"/>
              </a:spcAft>
              <a:buClr>
                <a:schemeClr val="dk1"/>
              </a:buClr>
              <a:buSzPct val="97297"/>
              <a:buNone/>
            </a:pPr>
            <a:r>
              <a:rPr b="0" lang="en-US"/>
              <a:t> </a:t>
            </a:r>
            <a:endParaRPr/>
          </a:p>
          <a:p>
            <a:pPr indent="-228600" lvl="0" marL="457200" rtl="0" algn="l">
              <a:lnSpc>
                <a:spcPct val="100000"/>
              </a:lnSpc>
              <a:spcBef>
                <a:spcPts val="360"/>
              </a:spcBef>
              <a:spcAft>
                <a:spcPts val="0"/>
              </a:spcAft>
              <a:buClr>
                <a:schemeClr val="dk1"/>
              </a:buClr>
              <a:buSzPct val="97297"/>
              <a:buNone/>
            </a:pPr>
            <a:r>
              <a:t/>
            </a:r>
            <a:endParaRPr b="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Bullying - Statistics</a:t>
            </a:r>
            <a:endParaRPr/>
          </a:p>
        </p:txBody>
      </p:sp>
      <p:sp>
        <p:nvSpPr>
          <p:cNvPr id="628" name="Google Shape;628;p94"/>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b="0" lang="en-US"/>
              <a:t>3. The reasons for being bullied reported most often by students include:</a:t>
            </a:r>
            <a:endParaRPr/>
          </a:p>
          <a:p>
            <a:pPr indent="-342900" lvl="1" marL="800100" rtl="0" algn="l">
              <a:lnSpc>
                <a:spcPct val="100000"/>
              </a:lnSpc>
              <a:spcBef>
                <a:spcPts val="600"/>
              </a:spcBef>
              <a:spcAft>
                <a:spcPts val="0"/>
              </a:spcAft>
              <a:buSzPts val="1800"/>
              <a:buChar char="•"/>
            </a:pPr>
            <a:r>
              <a:rPr b="0" lang="en-US"/>
              <a:t>Physical appearance</a:t>
            </a:r>
            <a:endParaRPr/>
          </a:p>
          <a:p>
            <a:pPr indent="-342900" lvl="1" marL="800100" rtl="0" algn="l">
              <a:lnSpc>
                <a:spcPct val="100000"/>
              </a:lnSpc>
              <a:spcBef>
                <a:spcPts val="600"/>
              </a:spcBef>
              <a:spcAft>
                <a:spcPts val="0"/>
              </a:spcAft>
              <a:buSzPts val="1800"/>
              <a:buChar char="•"/>
            </a:pPr>
            <a:r>
              <a:rPr b="0" lang="en-US"/>
              <a:t>Race/ethnicity</a:t>
            </a:r>
            <a:endParaRPr/>
          </a:p>
          <a:p>
            <a:pPr indent="-342900" lvl="1" marL="800100" rtl="0" algn="l">
              <a:lnSpc>
                <a:spcPct val="100000"/>
              </a:lnSpc>
              <a:spcBef>
                <a:spcPts val="600"/>
              </a:spcBef>
              <a:spcAft>
                <a:spcPts val="0"/>
              </a:spcAft>
              <a:buSzPts val="1800"/>
              <a:buChar char="•"/>
            </a:pPr>
            <a:r>
              <a:rPr b="0" lang="en-US"/>
              <a:t>Gender</a:t>
            </a:r>
            <a:endParaRPr/>
          </a:p>
          <a:p>
            <a:pPr indent="-342900" lvl="1" marL="800100" rtl="0" algn="l">
              <a:lnSpc>
                <a:spcPct val="100000"/>
              </a:lnSpc>
              <a:spcBef>
                <a:spcPts val="600"/>
              </a:spcBef>
              <a:spcAft>
                <a:spcPts val="0"/>
              </a:spcAft>
              <a:buSzPts val="1800"/>
              <a:buChar char="•"/>
            </a:pPr>
            <a:r>
              <a:rPr b="0" lang="en-US"/>
              <a:t>Disability</a:t>
            </a:r>
            <a:endParaRPr/>
          </a:p>
          <a:p>
            <a:pPr indent="-342900" lvl="1" marL="800100" rtl="0" algn="l">
              <a:lnSpc>
                <a:spcPct val="100000"/>
              </a:lnSpc>
              <a:spcBef>
                <a:spcPts val="600"/>
              </a:spcBef>
              <a:spcAft>
                <a:spcPts val="0"/>
              </a:spcAft>
              <a:buSzPts val="1800"/>
              <a:buChar char="•"/>
            </a:pPr>
            <a:r>
              <a:rPr b="0" lang="en-US"/>
              <a:t>Religion</a:t>
            </a:r>
            <a:endParaRPr/>
          </a:p>
          <a:p>
            <a:pPr indent="-342900" lvl="1" marL="800100" rtl="0" algn="l">
              <a:lnSpc>
                <a:spcPct val="100000"/>
              </a:lnSpc>
              <a:spcBef>
                <a:spcPts val="600"/>
              </a:spcBef>
              <a:spcAft>
                <a:spcPts val="0"/>
              </a:spcAft>
              <a:buSzPts val="1800"/>
              <a:buChar char="•"/>
            </a:pPr>
            <a:r>
              <a:rPr b="0" lang="en-US"/>
              <a:t>Sexual orientation</a:t>
            </a:r>
            <a:endParaRPr/>
          </a:p>
          <a:p>
            <a:pPr indent="-228600" lvl="0" marL="457200" rtl="0" algn="l">
              <a:lnSpc>
                <a:spcPct val="100000"/>
              </a:lnSpc>
              <a:spcBef>
                <a:spcPts val="360"/>
              </a:spcBef>
              <a:spcAft>
                <a:spcPts val="0"/>
              </a:spcAft>
              <a:buClr>
                <a:schemeClr val="dk1"/>
              </a:buClr>
              <a:buSzPts val="1800"/>
              <a:buNone/>
            </a:pPr>
            <a:r>
              <a:rPr b="0" lang="en-US"/>
              <a:t> </a:t>
            </a:r>
            <a:endParaRPr/>
          </a:p>
          <a:p>
            <a:pPr indent="-228600" lvl="0" marL="457200" rtl="0" algn="l">
              <a:lnSpc>
                <a:spcPct val="100000"/>
              </a:lnSpc>
              <a:spcBef>
                <a:spcPts val="360"/>
              </a:spcBef>
              <a:spcAft>
                <a:spcPts val="0"/>
              </a:spcAft>
              <a:buClr>
                <a:schemeClr val="dk1"/>
              </a:buClr>
              <a:buSzPts val="1800"/>
              <a:buNone/>
            </a:pPr>
            <a:r>
              <a:rPr b="0" lang="en-US"/>
              <a:t>4. School-based bullying prevention programs decrease bullying by up to 25%</a:t>
            </a:r>
            <a:endParaRPr/>
          </a:p>
        </p:txBody>
      </p:sp>
      <p:sp>
        <p:nvSpPr>
          <p:cNvPr id="629" name="Google Shape;629;p94"/>
          <p:cNvSpPr txBox="1"/>
          <p:nvPr/>
        </p:nvSpPr>
        <p:spPr>
          <a:xfrm>
            <a:off x="4427984" y="6169779"/>
            <a:ext cx="439248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Source: </a:t>
            </a: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https://www.uopeople.edu/blog/definition-of-bullying/</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95"/>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Bullying - Statistics</a:t>
            </a:r>
            <a:endParaRPr/>
          </a:p>
        </p:txBody>
      </p:sp>
      <p:sp>
        <p:nvSpPr>
          <p:cNvPr id="635" name="Google Shape;635;p95"/>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a:t>According to UNICEF, more than one in three students aged </a:t>
            </a:r>
            <a:r>
              <a:rPr lang="en-US" sz="2400">
                <a:solidFill>
                  <a:srgbClr val="2D8DA8"/>
                </a:solidFill>
              </a:rPr>
              <a:t>13-15</a:t>
            </a:r>
            <a:r>
              <a:rPr b="0" lang="en-US"/>
              <a:t> experience bullying, and about the same proportion are involved in physical fights.</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rPr lang="en-US" sz="2400">
                <a:solidFill>
                  <a:srgbClr val="2D8DA8"/>
                </a:solidFill>
              </a:rPr>
              <a:t>16.1</a:t>
            </a:r>
            <a:r>
              <a:rPr b="0" lang="en-US"/>
              <a:t>% of bullied children have experienced physical bullying, and </a:t>
            </a:r>
            <a:r>
              <a:rPr lang="en-US" sz="2400">
                <a:solidFill>
                  <a:srgbClr val="2D8DA8"/>
                </a:solidFill>
              </a:rPr>
              <a:t>11.2</a:t>
            </a:r>
            <a:r>
              <a:rPr b="0" lang="en-US"/>
              <a:t>% have experienced sexual bullying.</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rPr b="0" lang="en-US"/>
              <a:t>In </a:t>
            </a:r>
            <a:r>
              <a:rPr lang="en-US" sz="2400">
                <a:solidFill>
                  <a:srgbClr val="2D8DA8"/>
                </a:solidFill>
              </a:rPr>
              <a:t>39</a:t>
            </a:r>
            <a:r>
              <a:rPr b="0" lang="en-US"/>
              <a:t> industrialized countries, </a:t>
            </a:r>
            <a:r>
              <a:rPr lang="en-US" sz="2400">
                <a:solidFill>
                  <a:srgbClr val="2D8DA8"/>
                </a:solidFill>
              </a:rPr>
              <a:t>17</a:t>
            </a:r>
            <a:r>
              <a:rPr b="0" lang="en-US"/>
              <a:t> million young adolescents admitted to bullying others at school.</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rPr b="0" lang="en-US"/>
              <a:t>Victims of cyber bullying often do not report their victimization and are eight times more likely to carry a weapon to school.</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6"/>
          <p:cNvSpPr txBox="1"/>
          <p:nvPr>
            <p:ph type="title"/>
          </p:nvPr>
        </p:nvSpPr>
        <p:spPr>
          <a:xfrm>
            <a:off x="387530" y="390390"/>
            <a:ext cx="5791200" cy="710788"/>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Types of Bullying</a:t>
            </a:r>
            <a:endParaRPr/>
          </a:p>
        </p:txBody>
      </p:sp>
      <p:grpSp>
        <p:nvGrpSpPr>
          <p:cNvPr id="641" name="Google Shape;641;p96"/>
          <p:cNvGrpSpPr/>
          <p:nvPr/>
        </p:nvGrpSpPr>
        <p:grpSpPr>
          <a:xfrm>
            <a:off x="1259641" y="1775403"/>
            <a:ext cx="6588089" cy="4747354"/>
            <a:chOff x="432057" y="2586"/>
            <a:chExt cx="6588089" cy="4747354"/>
          </a:xfrm>
        </p:grpSpPr>
        <p:sp>
          <p:nvSpPr>
            <p:cNvPr id="642" name="Google Shape;642;p96"/>
            <p:cNvSpPr/>
            <p:nvPr/>
          </p:nvSpPr>
          <p:spPr>
            <a:xfrm rot="5400000">
              <a:off x="3364247" y="116976"/>
              <a:ext cx="1759843" cy="1531064"/>
            </a:xfrm>
            <a:prstGeom prst="hexagon">
              <a:avLst>
                <a:gd fmla="val 25000" name="adj"/>
                <a:gd fmla="val 115470" name="vf"/>
              </a:avLst>
            </a:prstGeom>
            <a:solidFill>
              <a:srgbClr val="43C1A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96"/>
            <p:cNvSpPr txBox="1"/>
            <p:nvPr/>
          </p:nvSpPr>
          <p:spPr>
            <a:xfrm>
              <a:off x="3717227" y="276829"/>
              <a:ext cx="1053882" cy="121135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SOCIAL</a:t>
              </a:r>
              <a:endParaRPr b="1" i="0" sz="1800" u="none" cap="none" strike="noStrike">
                <a:solidFill>
                  <a:schemeClr val="lt1"/>
                </a:solidFill>
                <a:latin typeface="Arial"/>
                <a:ea typeface="Arial"/>
                <a:cs typeface="Arial"/>
                <a:sym typeface="Arial"/>
              </a:endParaRPr>
            </a:p>
          </p:txBody>
        </p:sp>
        <p:sp>
          <p:nvSpPr>
            <p:cNvPr id="644" name="Google Shape;644;p96"/>
            <p:cNvSpPr/>
            <p:nvPr/>
          </p:nvSpPr>
          <p:spPr>
            <a:xfrm>
              <a:off x="792092" y="360035"/>
              <a:ext cx="1963985"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96"/>
            <p:cNvSpPr/>
            <p:nvPr/>
          </p:nvSpPr>
          <p:spPr>
            <a:xfrm rot="5400000">
              <a:off x="1710697" y="116976"/>
              <a:ext cx="1759843" cy="1531064"/>
            </a:xfrm>
            <a:prstGeom prst="hexagon">
              <a:avLst>
                <a:gd fmla="val 25000" name="adj"/>
                <a:gd fmla="val 115470" name="vf"/>
              </a:avLst>
            </a:prstGeom>
            <a:solidFill>
              <a:srgbClr val="44C3B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96"/>
            <p:cNvSpPr txBox="1"/>
            <p:nvPr/>
          </p:nvSpPr>
          <p:spPr>
            <a:xfrm>
              <a:off x="2063677" y="276829"/>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47" name="Google Shape;647;p96"/>
            <p:cNvSpPr/>
            <p:nvPr/>
          </p:nvSpPr>
          <p:spPr>
            <a:xfrm rot="5400000">
              <a:off x="2534304" y="1610731"/>
              <a:ext cx="1759843" cy="1531064"/>
            </a:xfrm>
            <a:prstGeom prst="hexagon">
              <a:avLst>
                <a:gd fmla="val 25000" name="adj"/>
                <a:gd fmla="val 115470" name="vf"/>
              </a:avLst>
            </a:prstGeom>
            <a:solidFill>
              <a:srgbClr val="46C6B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96"/>
            <p:cNvSpPr txBox="1"/>
            <p:nvPr/>
          </p:nvSpPr>
          <p:spPr>
            <a:xfrm>
              <a:off x="2887284" y="1770584"/>
              <a:ext cx="1053882" cy="12113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BULLYING</a:t>
              </a:r>
              <a:endParaRPr/>
            </a:p>
          </p:txBody>
        </p:sp>
        <p:sp>
          <p:nvSpPr>
            <p:cNvPr id="649" name="Google Shape;649;p96"/>
            <p:cNvSpPr/>
            <p:nvPr/>
          </p:nvSpPr>
          <p:spPr>
            <a:xfrm>
              <a:off x="432057" y="1848310"/>
              <a:ext cx="1900631"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96"/>
            <p:cNvSpPr txBox="1"/>
            <p:nvPr/>
          </p:nvSpPr>
          <p:spPr>
            <a:xfrm>
              <a:off x="432057" y="1848310"/>
              <a:ext cx="1900631" cy="1055906"/>
            </a:xfrm>
            <a:prstGeom prst="rect">
              <a:avLst/>
            </a:prstGeom>
            <a:noFill/>
            <a:ln>
              <a:noFill/>
            </a:ln>
          </p:spPr>
          <p:txBody>
            <a:bodyPr anchorCtr="0" anchor="ctr" bIns="106675" lIns="106675" spcFirstLastPara="1" rIns="106675" wrap="square" tIns="106675">
              <a:noAutofit/>
            </a:bodyPr>
            <a:lstStyle/>
            <a:p>
              <a:pPr indent="0" lvl="0" marL="0" marR="0" rtl="0" algn="r">
                <a:lnSpc>
                  <a:spcPct val="9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CYBER</a:t>
              </a:r>
              <a:endParaRPr b="1" i="0" sz="2800" u="none" cap="none" strike="noStrike">
                <a:solidFill>
                  <a:srgbClr val="000000"/>
                </a:solidFill>
                <a:latin typeface="Arial"/>
                <a:ea typeface="Arial"/>
                <a:cs typeface="Arial"/>
                <a:sym typeface="Arial"/>
              </a:endParaRPr>
            </a:p>
          </p:txBody>
        </p:sp>
        <p:sp>
          <p:nvSpPr>
            <p:cNvPr id="651" name="Google Shape;651;p96"/>
            <p:cNvSpPr/>
            <p:nvPr/>
          </p:nvSpPr>
          <p:spPr>
            <a:xfrm rot="5400000">
              <a:off x="4187854" y="1610731"/>
              <a:ext cx="1759843" cy="1531064"/>
            </a:xfrm>
            <a:prstGeom prst="hexagon">
              <a:avLst>
                <a:gd fmla="val 25000" name="adj"/>
                <a:gd fmla="val 115470" name="vf"/>
              </a:avLst>
            </a:prstGeom>
            <a:solidFill>
              <a:srgbClr val="48C3C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96"/>
            <p:cNvSpPr txBox="1"/>
            <p:nvPr/>
          </p:nvSpPr>
          <p:spPr>
            <a:xfrm>
              <a:off x="4540834" y="1770584"/>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sp>
          <p:nvSpPr>
            <p:cNvPr id="653" name="Google Shape;653;p96"/>
            <p:cNvSpPr/>
            <p:nvPr/>
          </p:nvSpPr>
          <p:spPr>
            <a:xfrm rot="5400000">
              <a:off x="3364247" y="3104487"/>
              <a:ext cx="1759843" cy="1531064"/>
            </a:xfrm>
            <a:prstGeom prst="hexagon">
              <a:avLst>
                <a:gd fmla="val 25000" name="adj"/>
                <a:gd fmla="val 115470" name="vf"/>
              </a:avLst>
            </a:prstGeom>
            <a:solidFill>
              <a:srgbClr val="49BBC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96"/>
            <p:cNvSpPr txBox="1"/>
            <p:nvPr/>
          </p:nvSpPr>
          <p:spPr>
            <a:xfrm>
              <a:off x="3717227" y="3264340"/>
              <a:ext cx="1053882" cy="1211359"/>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PHYSICAL</a:t>
              </a:r>
              <a:endParaRPr b="1" i="0" sz="1400" u="none" cap="none" strike="noStrike">
                <a:solidFill>
                  <a:schemeClr val="lt1"/>
                </a:solidFill>
                <a:latin typeface="Arial"/>
                <a:ea typeface="Arial"/>
                <a:cs typeface="Arial"/>
                <a:sym typeface="Arial"/>
              </a:endParaRPr>
            </a:p>
          </p:txBody>
        </p:sp>
        <p:sp>
          <p:nvSpPr>
            <p:cNvPr id="655" name="Google Shape;655;p96"/>
            <p:cNvSpPr/>
            <p:nvPr/>
          </p:nvSpPr>
          <p:spPr>
            <a:xfrm>
              <a:off x="5056161" y="3342066"/>
              <a:ext cx="1963985" cy="105590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96"/>
            <p:cNvSpPr/>
            <p:nvPr/>
          </p:nvSpPr>
          <p:spPr>
            <a:xfrm rot="5400000">
              <a:off x="1710697" y="3104487"/>
              <a:ext cx="1759843" cy="1531064"/>
            </a:xfrm>
            <a:prstGeom prst="hexagon">
              <a:avLst>
                <a:gd fmla="val 25000" name="adj"/>
                <a:gd fmla="val 115470" name="vf"/>
              </a:avLst>
            </a:prstGeom>
            <a:solidFill>
              <a:srgbClr val="4CB1C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6"/>
            <p:cNvSpPr txBox="1"/>
            <p:nvPr/>
          </p:nvSpPr>
          <p:spPr>
            <a:xfrm>
              <a:off x="2063677" y="3264340"/>
              <a:ext cx="1053882" cy="121135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3600"/>
                <a:buFont typeface="Arial"/>
                <a:buNone/>
              </a:pPr>
              <a:r>
                <a:t/>
              </a:r>
              <a:endParaRPr b="0" i="0" sz="3600" u="none" cap="none" strike="noStrike">
                <a:solidFill>
                  <a:schemeClr val="lt1"/>
                </a:solidFill>
                <a:latin typeface="Arial"/>
                <a:ea typeface="Arial"/>
                <a:cs typeface="Arial"/>
                <a:sym typeface="Arial"/>
              </a:endParaRPr>
            </a:p>
          </p:txBody>
        </p:sp>
      </p:grpSp>
      <p:sp>
        <p:nvSpPr>
          <p:cNvPr id="658" name="Google Shape;658;p96"/>
          <p:cNvSpPr txBox="1"/>
          <p:nvPr/>
        </p:nvSpPr>
        <p:spPr>
          <a:xfrm>
            <a:off x="2771222" y="2420888"/>
            <a:ext cx="136902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EMOTIONAL</a:t>
            </a:r>
            <a:endParaRPr b="1" i="0" sz="1400" u="none" cap="none" strike="noStrike">
              <a:solidFill>
                <a:schemeClr val="lt1"/>
              </a:solidFill>
              <a:latin typeface="Arial"/>
              <a:ea typeface="Arial"/>
              <a:cs typeface="Arial"/>
              <a:sym typeface="Arial"/>
            </a:endParaRPr>
          </a:p>
        </p:txBody>
      </p:sp>
      <p:sp>
        <p:nvSpPr>
          <p:cNvPr id="659" name="Google Shape;659;p96"/>
          <p:cNvSpPr txBox="1"/>
          <p:nvPr/>
        </p:nvSpPr>
        <p:spPr>
          <a:xfrm>
            <a:off x="2895327" y="5445224"/>
            <a:ext cx="112082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SEXUAL</a:t>
            </a:r>
            <a:endParaRPr/>
          </a:p>
        </p:txBody>
      </p:sp>
      <p:sp>
        <p:nvSpPr>
          <p:cNvPr id="660" name="Google Shape;660;p96"/>
          <p:cNvSpPr txBox="1"/>
          <p:nvPr/>
        </p:nvSpPr>
        <p:spPr>
          <a:xfrm>
            <a:off x="5436096" y="3964414"/>
            <a:ext cx="11336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VERBAL</a:t>
            </a:r>
            <a:endParaRPr/>
          </a:p>
        </p:txBody>
      </p:sp>
      <p:sp>
        <p:nvSpPr>
          <p:cNvPr id="661" name="Google Shape;661;p96"/>
          <p:cNvSpPr/>
          <p:nvPr/>
        </p:nvSpPr>
        <p:spPr>
          <a:xfrm>
            <a:off x="3131840" y="1542267"/>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a:t>
            </a:r>
            <a:endParaRPr/>
          </a:p>
        </p:txBody>
      </p:sp>
      <p:sp>
        <p:nvSpPr>
          <p:cNvPr id="662" name="Google Shape;662;p96"/>
          <p:cNvSpPr/>
          <p:nvPr/>
        </p:nvSpPr>
        <p:spPr>
          <a:xfrm>
            <a:off x="4883832" y="1524318"/>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2</a:t>
            </a:r>
            <a:endParaRPr/>
          </a:p>
        </p:txBody>
      </p:sp>
      <p:sp>
        <p:nvSpPr>
          <p:cNvPr id="663" name="Google Shape;663;p96"/>
          <p:cNvSpPr/>
          <p:nvPr/>
        </p:nvSpPr>
        <p:spPr>
          <a:xfrm>
            <a:off x="5652120" y="3195450"/>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3</a:t>
            </a:r>
            <a:endParaRPr/>
          </a:p>
        </p:txBody>
      </p:sp>
      <p:sp>
        <p:nvSpPr>
          <p:cNvPr id="664" name="Google Shape;664;p96"/>
          <p:cNvSpPr/>
          <p:nvPr/>
        </p:nvSpPr>
        <p:spPr>
          <a:xfrm>
            <a:off x="4788024" y="4725149"/>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4</a:t>
            </a:r>
            <a:endParaRPr/>
          </a:p>
        </p:txBody>
      </p:sp>
      <p:sp>
        <p:nvSpPr>
          <p:cNvPr id="665" name="Google Shape;665;p96"/>
          <p:cNvSpPr/>
          <p:nvPr/>
        </p:nvSpPr>
        <p:spPr>
          <a:xfrm>
            <a:off x="3131840" y="4718853"/>
            <a:ext cx="522283" cy="521582"/>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5</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1. EMOTIONAL Bullying</a:t>
            </a:r>
            <a:endParaRPr/>
          </a:p>
        </p:txBody>
      </p:sp>
      <p:sp>
        <p:nvSpPr>
          <p:cNvPr id="671" name="Google Shape;671;p9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a:t>Social bullying, sometimes referred to as relational bullying, involves hurting someone’s reputation or relationships. Social bullying includes:</a:t>
            </a:r>
            <a:endParaRPr/>
          </a:p>
          <a:p>
            <a:pPr indent="-228600" lvl="0" marL="457200" rtl="0" algn="just">
              <a:lnSpc>
                <a:spcPct val="100000"/>
              </a:lnSpc>
              <a:spcBef>
                <a:spcPts val="360"/>
              </a:spcBef>
              <a:spcAft>
                <a:spcPts val="0"/>
              </a:spcAft>
              <a:buSzPts val="1800"/>
              <a:buNone/>
            </a:pPr>
            <a:r>
              <a:t/>
            </a:r>
            <a:endParaRPr b="0"/>
          </a:p>
          <a:p>
            <a:pPr indent="-342900" lvl="0" marL="342900" rtl="0" algn="just">
              <a:lnSpc>
                <a:spcPct val="100000"/>
              </a:lnSpc>
              <a:spcBef>
                <a:spcPts val="360"/>
              </a:spcBef>
              <a:spcAft>
                <a:spcPts val="0"/>
              </a:spcAft>
              <a:buSzPts val="1800"/>
              <a:buFont typeface="Arial"/>
              <a:buChar char="•"/>
            </a:pPr>
            <a:r>
              <a:rPr b="0" lang="en-US"/>
              <a:t>Leaving someone out on purpose</a:t>
            </a:r>
            <a:endParaRPr/>
          </a:p>
          <a:p>
            <a:pPr indent="-342900" lvl="0" marL="342900" rtl="0" algn="just">
              <a:lnSpc>
                <a:spcPct val="100000"/>
              </a:lnSpc>
              <a:spcBef>
                <a:spcPts val="360"/>
              </a:spcBef>
              <a:spcAft>
                <a:spcPts val="0"/>
              </a:spcAft>
              <a:buSzPts val="1800"/>
              <a:buFont typeface="Arial"/>
              <a:buChar char="•"/>
            </a:pPr>
            <a:r>
              <a:rPr b="0" lang="en-US"/>
              <a:t>Telling other children not to be friends with someone</a:t>
            </a:r>
            <a:endParaRPr/>
          </a:p>
          <a:p>
            <a:pPr indent="-342900" lvl="0" marL="342900" rtl="0" algn="just">
              <a:lnSpc>
                <a:spcPct val="100000"/>
              </a:lnSpc>
              <a:spcBef>
                <a:spcPts val="360"/>
              </a:spcBef>
              <a:spcAft>
                <a:spcPts val="0"/>
              </a:spcAft>
              <a:buSzPts val="1800"/>
              <a:buFont typeface="Arial"/>
              <a:buChar char="•"/>
            </a:pPr>
            <a:r>
              <a:rPr b="0" lang="en-US"/>
              <a:t>Spreading rumors about someone</a:t>
            </a:r>
            <a:endParaRPr/>
          </a:p>
          <a:p>
            <a:pPr indent="-342900" lvl="0" marL="342900" rtl="0" algn="just">
              <a:lnSpc>
                <a:spcPct val="100000"/>
              </a:lnSpc>
              <a:spcBef>
                <a:spcPts val="360"/>
              </a:spcBef>
              <a:spcAft>
                <a:spcPts val="0"/>
              </a:spcAft>
              <a:buSzPts val="1800"/>
              <a:buFont typeface="Arial"/>
              <a:buChar char="•"/>
            </a:pPr>
            <a:r>
              <a:rPr b="0" lang="en-US"/>
              <a:t>Embarrassing someone in public</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8"/>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2. SOCIAL Bullying</a:t>
            </a:r>
            <a:endParaRPr/>
          </a:p>
        </p:txBody>
      </p:sp>
      <p:sp>
        <p:nvSpPr>
          <p:cNvPr id="677" name="Google Shape;677;p9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a:t>Social bullying, sometimes referred to as relational bullying, involves hurting someone’s reputation or relationships. Social bullying includes:</a:t>
            </a:r>
            <a:endParaRPr/>
          </a:p>
          <a:p>
            <a:pPr indent="-228600" lvl="0" marL="457200" rtl="0" algn="just">
              <a:lnSpc>
                <a:spcPct val="100000"/>
              </a:lnSpc>
              <a:spcBef>
                <a:spcPts val="360"/>
              </a:spcBef>
              <a:spcAft>
                <a:spcPts val="0"/>
              </a:spcAft>
              <a:buSzPts val="1800"/>
              <a:buNone/>
            </a:pPr>
            <a:r>
              <a:t/>
            </a:r>
            <a:endParaRPr b="0"/>
          </a:p>
          <a:p>
            <a:pPr indent="-342900" lvl="0" marL="342900" rtl="0" algn="just">
              <a:lnSpc>
                <a:spcPct val="100000"/>
              </a:lnSpc>
              <a:spcBef>
                <a:spcPts val="360"/>
              </a:spcBef>
              <a:spcAft>
                <a:spcPts val="0"/>
              </a:spcAft>
              <a:buSzPts val="1800"/>
              <a:buFont typeface="Arial"/>
              <a:buChar char="•"/>
            </a:pPr>
            <a:r>
              <a:rPr b="0" lang="en-US"/>
              <a:t>Leaving someone out on purpose</a:t>
            </a:r>
            <a:endParaRPr/>
          </a:p>
          <a:p>
            <a:pPr indent="-342900" lvl="0" marL="342900" rtl="0" algn="just">
              <a:lnSpc>
                <a:spcPct val="100000"/>
              </a:lnSpc>
              <a:spcBef>
                <a:spcPts val="360"/>
              </a:spcBef>
              <a:spcAft>
                <a:spcPts val="0"/>
              </a:spcAft>
              <a:buSzPts val="1800"/>
              <a:buFont typeface="Arial"/>
              <a:buChar char="•"/>
            </a:pPr>
            <a:r>
              <a:rPr b="0" lang="en-US"/>
              <a:t>Telling other children not to be friends with someone</a:t>
            </a:r>
            <a:endParaRPr/>
          </a:p>
          <a:p>
            <a:pPr indent="-342900" lvl="0" marL="342900" rtl="0" algn="just">
              <a:lnSpc>
                <a:spcPct val="100000"/>
              </a:lnSpc>
              <a:spcBef>
                <a:spcPts val="360"/>
              </a:spcBef>
              <a:spcAft>
                <a:spcPts val="0"/>
              </a:spcAft>
              <a:buSzPts val="1800"/>
              <a:buFont typeface="Arial"/>
              <a:buChar char="•"/>
            </a:pPr>
            <a:r>
              <a:rPr b="0" lang="en-US"/>
              <a:t>Spreading rumors about someone</a:t>
            </a:r>
            <a:endParaRPr/>
          </a:p>
          <a:p>
            <a:pPr indent="-342900" lvl="0" marL="342900" rtl="0" algn="just">
              <a:lnSpc>
                <a:spcPct val="100000"/>
              </a:lnSpc>
              <a:spcBef>
                <a:spcPts val="360"/>
              </a:spcBef>
              <a:spcAft>
                <a:spcPts val="0"/>
              </a:spcAft>
              <a:buSzPts val="1800"/>
              <a:buFont typeface="Arial"/>
              <a:buChar char="•"/>
            </a:pPr>
            <a:r>
              <a:rPr b="0" lang="en-US"/>
              <a:t>Embarrassing someone in public</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3. VERBAL Bullying</a:t>
            </a:r>
            <a:endParaRPr/>
          </a:p>
        </p:txBody>
      </p:sp>
      <p:sp>
        <p:nvSpPr>
          <p:cNvPr id="683" name="Google Shape;683;p9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b="0" lang="en-US"/>
              <a:t>Verbal bullying includes:</a:t>
            </a:r>
            <a:endParaRPr/>
          </a:p>
          <a:p>
            <a:pPr indent="-228600" lvl="0" marL="457200" rtl="0" algn="l">
              <a:lnSpc>
                <a:spcPct val="100000"/>
              </a:lnSpc>
              <a:spcBef>
                <a:spcPts val="360"/>
              </a:spcBef>
              <a:spcAft>
                <a:spcPts val="0"/>
              </a:spcAft>
              <a:buClr>
                <a:schemeClr val="dk1"/>
              </a:buClr>
              <a:buSzPts val="1800"/>
              <a:buNone/>
            </a:pPr>
            <a:r>
              <a:t/>
            </a:r>
            <a:endParaRPr b="0"/>
          </a:p>
          <a:p>
            <a:pPr indent="-342900" lvl="1" marL="800100" rtl="0" algn="l">
              <a:lnSpc>
                <a:spcPct val="100000"/>
              </a:lnSpc>
              <a:spcBef>
                <a:spcPts val="600"/>
              </a:spcBef>
              <a:spcAft>
                <a:spcPts val="0"/>
              </a:spcAft>
              <a:buSzPts val="1800"/>
              <a:buChar char="•"/>
            </a:pPr>
            <a:r>
              <a:rPr lang="en-US"/>
              <a:t>Teasing</a:t>
            </a:r>
            <a:endParaRPr/>
          </a:p>
          <a:p>
            <a:pPr indent="-342900" lvl="1" marL="800100" rtl="0" algn="l">
              <a:lnSpc>
                <a:spcPct val="100000"/>
              </a:lnSpc>
              <a:spcBef>
                <a:spcPts val="600"/>
              </a:spcBef>
              <a:spcAft>
                <a:spcPts val="0"/>
              </a:spcAft>
              <a:buSzPts val="1800"/>
              <a:buChar char="•"/>
            </a:pPr>
            <a:r>
              <a:rPr lang="en-US"/>
              <a:t>Name-calling</a:t>
            </a:r>
            <a:endParaRPr/>
          </a:p>
          <a:p>
            <a:pPr indent="-342900" lvl="1" marL="800100" rtl="0" algn="l">
              <a:lnSpc>
                <a:spcPct val="100000"/>
              </a:lnSpc>
              <a:spcBef>
                <a:spcPts val="600"/>
              </a:spcBef>
              <a:spcAft>
                <a:spcPts val="0"/>
              </a:spcAft>
              <a:buSzPts val="1800"/>
              <a:buChar char="•"/>
            </a:pPr>
            <a:r>
              <a:rPr lang="en-US"/>
              <a:t>Inappropriate sexual comments</a:t>
            </a:r>
            <a:endParaRPr/>
          </a:p>
          <a:p>
            <a:pPr indent="-342900" lvl="1" marL="800100" rtl="0" algn="l">
              <a:lnSpc>
                <a:spcPct val="100000"/>
              </a:lnSpc>
              <a:spcBef>
                <a:spcPts val="600"/>
              </a:spcBef>
              <a:spcAft>
                <a:spcPts val="0"/>
              </a:spcAft>
              <a:buSzPts val="1800"/>
              <a:buChar char="•"/>
            </a:pPr>
            <a:r>
              <a:rPr lang="en-US"/>
              <a:t>Taunting</a:t>
            </a:r>
            <a:endParaRPr/>
          </a:p>
          <a:p>
            <a:pPr indent="-342900" lvl="1" marL="800100" rtl="0" algn="l">
              <a:lnSpc>
                <a:spcPct val="100000"/>
              </a:lnSpc>
              <a:spcBef>
                <a:spcPts val="600"/>
              </a:spcBef>
              <a:spcAft>
                <a:spcPts val="0"/>
              </a:spcAft>
              <a:buSzPts val="1800"/>
              <a:buChar char="•"/>
            </a:pPr>
            <a:r>
              <a:rPr lang="en-US"/>
              <a:t>Threatening to cause harm</a:t>
            </a:r>
            <a:endParaRPr/>
          </a:p>
          <a:p>
            <a:pPr indent="-228600" lvl="0" marL="457200" rtl="0" algn="l">
              <a:lnSpc>
                <a:spcPct val="100000"/>
              </a:lnSpc>
              <a:spcBef>
                <a:spcPts val="360"/>
              </a:spcBef>
              <a:spcAft>
                <a:spcPts val="0"/>
              </a:spcAft>
              <a:buClr>
                <a:schemeClr val="dk1"/>
              </a:buClr>
              <a:buSzPts val="1800"/>
              <a:buNone/>
            </a:pPr>
            <a:r>
              <a:t/>
            </a:r>
            <a:endParaRPr b="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100"/>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4. PHYSICAL BULLYING</a:t>
            </a:r>
            <a:endParaRPr/>
          </a:p>
        </p:txBody>
      </p:sp>
      <p:sp>
        <p:nvSpPr>
          <p:cNvPr id="689" name="Google Shape;689;p100"/>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rPr b="0" lang="en-US"/>
              <a:t>Physical bullying involves hurting a person’s body or possessions. Physical bullying includes:</a:t>
            </a:r>
            <a:endParaRPr/>
          </a:p>
          <a:p>
            <a:pPr indent="-228600" lvl="0" marL="457200" rtl="0" algn="l">
              <a:lnSpc>
                <a:spcPct val="100000"/>
              </a:lnSpc>
              <a:spcBef>
                <a:spcPts val="360"/>
              </a:spcBef>
              <a:spcAft>
                <a:spcPts val="0"/>
              </a:spcAft>
              <a:buClr>
                <a:schemeClr val="dk1"/>
              </a:buClr>
              <a:buSzPts val="1800"/>
              <a:buNone/>
            </a:pPr>
            <a:r>
              <a:t/>
            </a:r>
            <a:endParaRPr b="0"/>
          </a:p>
          <a:p>
            <a:pPr indent="-342900" lvl="2" marL="1485900" rtl="0" algn="l">
              <a:lnSpc>
                <a:spcPct val="100000"/>
              </a:lnSpc>
              <a:spcBef>
                <a:spcPts val="360"/>
              </a:spcBef>
              <a:spcAft>
                <a:spcPts val="0"/>
              </a:spcAft>
              <a:buSzPts val="1800"/>
              <a:buChar char="•"/>
            </a:pPr>
            <a:r>
              <a:rPr lang="en-US" sz="2000"/>
              <a:t>Hitting/kicking/pinching</a:t>
            </a:r>
            <a:endParaRPr/>
          </a:p>
          <a:p>
            <a:pPr indent="-342900" lvl="2" marL="1485900" rtl="0" algn="l">
              <a:lnSpc>
                <a:spcPct val="100000"/>
              </a:lnSpc>
              <a:spcBef>
                <a:spcPts val="360"/>
              </a:spcBef>
              <a:spcAft>
                <a:spcPts val="0"/>
              </a:spcAft>
              <a:buSzPts val="1800"/>
              <a:buChar char="•"/>
            </a:pPr>
            <a:r>
              <a:rPr lang="en-US" sz="2000"/>
              <a:t>Spitting</a:t>
            </a:r>
            <a:endParaRPr/>
          </a:p>
          <a:p>
            <a:pPr indent="-342900" lvl="2" marL="1485900" rtl="0" algn="l">
              <a:lnSpc>
                <a:spcPct val="100000"/>
              </a:lnSpc>
              <a:spcBef>
                <a:spcPts val="360"/>
              </a:spcBef>
              <a:spcAft>
                <a:spcPts val="0"/>
              </a:spcAft>
              <a:buSzPts val="1800"/>
              <a:buChar char="•"/>
            </a:pPr>
            <a:r>
              <a:rPr lang="en-US" sz="2000"/>
              <a:t>Tripping/pushing</a:t>
            </a:r>
            <a:endParaRPr/>
          </a:p>
          <a:p>
            <a:pPr indent="-342900" lvl="2" marL="1485900" rtl="0" algn="l">
              <a:lnSpc>
                <a:spcPct val="100000"/>
              </a:lnSpc>
              <a:spcBef>
                <a:spcPts val="360"/>
              </a:spcBef>
              <a:spcAft>
                <a:spcPts val="0"/>
              </a:spcAft>
              <a:buSzPts val="1800"/>
              <a:buChar char="•"/>
            </a:pPr>
            <a:r>
              <a:rPr lang="en-US" sz="2000"/>
              <a:t>Taking or breaking someone’s things</a:t>
            </a:r>
            <a:endParaRPr/>
          </a:p>
          <a:p>
            <a:pPr indent="-342900" lvl="2" marL="1485900" rtl="0" algn="l">
              <a:lnSpc>
                <a:spcPct val="100000"/>
              </a:lnSpc>
              <a:spcBef>
                <a:spcPts val="360"/>
              </a:spcBef>
              <a:spcAft>
                <a:spcPts val="0"/>
              </a:spcAft>
              <a:buSzPts val="1800"/>
              <a:buChar char="•"/>
            </a:pPr>
            <a:r>
              <a:rPr lang="en-US" sz="2000"/>
              <a:t>Making mean or rude hand gestures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5. CYBERBULLYING</a:t>
            </a:r>
            <a:endParaRPr/>
          </a:p>
        </p:txBody>
      </p:sp>
      <p:sp>
        <p:nvSpPr>
          <p:cNvPr id="695" name="Google Shape;695;p10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just">
              <a:lnSpc>
                <a:spcPct val="100000"/>
              </a:lnSpc>
              <a:spcBef>
                <a:spcPts val="360"/>
              </a:spcBef>
              <a:spcAft>
                <a:spcPts val="0"/>
              </a:spcAft>
              <a:buSzPts val="1800"/>
              <a:buNone/>
            </a:pPr>
            <a:r>
              <a:rPr b="0" lang="en-US"/>
              <a:t>Cyberbullying is any type of bullying that happens online. It can be hurtful comments on a personal site or deceptive private messaging.</a:t>
            </a:r>
            <a:endParaRPr/>
          </a:p>
          <a:p>
            <a:pPr indent="-228600" lvl="0" marL="457200" rtl="0" algn="just">
              <a:lnSpc>
                <a:spcPct val="100000"/>
              </a:lnSpc>
              <a:spcBef>
                <a:spcPts val="360"/>
              </a:spcBef>
              <a:spcAft>
                <a:spcPts val="0"/>
              </a:spcAft>
              <a:buSzPts val="1800"/>
              <a:buNone/>
            </a:pPr>
            <a:r>
              <a:t/>
            </a:r>
            <a:endParaRPr b="0"/>
          </a:p>
          <a:p>
            <a:pPr indent="-228600" lvl="0" marL="457200" rtl="0" algn="just">
              <a:lnSpc>
                <a:spcPct val="100000"/>
              </a:lnSpc>
              <a:spcBef>
                <a:spcPts val="360"/>
              </a:spcBef>
              <a:spcAft>
                <a:spcPts val="0"/>
              </a:spcAft>
              <a:buSzPts val="1800"/>
              <a:buNone/>
            </a:pPr>
            <a:r>
              <a:rPr b="0" lang="en-US"/>
              <a:t>Involves using electronics to harm others. This type of bullying can be especially harmful because the perpetrators are more difficult to identify, it can more quickly and impulsively be spread to larger audiences, and the physical evidence of the bullying cannot be easily erased from cyberspace. Victims of cyber bullying are often also victims of traditional off-line bullying.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1"/>
          <p:cNvSpPr txBox="1"/>
          <p:nvPr>
            <p:ph type="title"/>
          </p:nvPr>
        </p:nvSpPr>
        <p:spPr>
          <a:xfrm>
            <a:off x="457200" y="152718"/>
            <a:ext cx="5791200" cy="97202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4000"/>
              <a:buFont typeface="Calibri"/>
              <a:buNone/>
            </a:pPr>
            <a:r>
              <a:rPr lang="en-US" sz="4000">
                <a:latin typeface="Calibri"/>
                <a:ea typeface="Calibri"/>
                <a:cs typeface="Calibri"/>
                <a:sym typeface="Calibri"/>
              </a:rPr>
              <a:t>I.5. GROUP PARAMETERS</a:t>
            </a:r>
            <a:endParaRPr sz="4000"/>
          </a:p>
        </p:txBody>
      </p:sp>
      <p:sp>
        <p:nvSpPr>
          <p:cNvPr id="150" name="Google Shape;150;p11"/>
          <p:cNvSpPr txBox="1"/>
          <p:nvPr>
            <p:ph idx="1" type="body"/>
          </p:nvPr>
        </p:nvSpPr>
        <p:spPr>
          <a:xfrm>
            <a:off x="457200" y="1752601"/>
            <a:ext cx="8030314" cy="406265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t/>
            </a:r>
            <a:endParaRPr/>
          </a:p>
        </p:txBody>
      </p:sp>
      <p:pic>
        <p:nvPicPr>
          <p:cNvPr id="151" name="Google Shape;151;p11"/>
          <p:cNvPicPr preferRelativeResize="0"/>
          <p:nvPr/>
        </p:nvPicPr>
        <p:blipFill rotWithShape="1">
          <a:blip r:embed="rId3">
            <a:alphaModFix/>
          </a:blip>
          <a:srcRect b="0" l="0" r="0" t="0"/>
          <a:stretch/>
        </p:blipFill>
        <p:spPr>
          <a:xfrm>
            <a:off x="278233" y="1591351"/>
            <a:ext cx="8209281" cy="4293840"/>
          </a:xfrm>
          <a:prstGeom prst="rect">
            <a:avLst/>
          </a:prstGeom>
          <a:noFill/>
          <a:ln>
            <a:noFill/>
          </a:ln>
        </p:spPr>
      </p:pic>
      <p:sp>
        <p:nvSpPr>
          <p:cNvPr id="152" name="Google Shape;152;p11"/>
          <p:cNvSpPr/>
          <p:nvPr/>
        </p:nvSpPr>
        <p:spPr>
          <a:xfrm>
            <a:off x="179513" y="1551489"/>
            <a:ext cx="8387960" cy="4373563"/>
          </a:xfrm>
          <a:prstGeom prst="rect">
            <a:avLst/>
          </a:prstGeom>
          <a:solidFill>
            <a:schemeClr val="lt1">
              <a:alpha val="74509"/>
            </a:schemeClr>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3" name="Google Shape;153;p11"/>
          <p:cNvSpPr txBox="1"/>
          <p:nvPr/>
        </p:nvSpPr>
        <p:spPr>
          <a:xfrm>
            <a:off x="612983" y="1758279"/>
            <a:ext cx="7918035" cy="443198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cap="none" strike="noStrike">
                <a:solidFill>
                  <a:srgbClr val="FF0000"/>
                </a:solidFill>
                <a:latin typeface="Arial"/>
                <a:ea typeface="Arial"/>
                <a:cs typeface="Arial"/>
                <a:sym typeface="Arial"/>
              </a:rPr>
              <a:t>collective consciousness </a:t>
            </a:r>
            <a:r>
              <a:rPr b="1" i="0" lang="en-US" sz="2400" u="none" cap="none" strike="noStrike">
                <a:solidFill>
                  <a:schemeClr val="dk1"/>
                </a:solidFill>
                <a:latin typeface="Arial"/>
                <a:ea typeface="Arial"/>
                <a:cs typeface="Arial"/>
                <a:sym typeface="Arial"/>
              </a:rPr>
              <a:t>- respectively the intensity  which the feeling is constituted of "us", of group identity;</a:t>
            </a:r>
            <a:endParaRPr b="1"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1" i="0" lang="en-US" sz="2400" u="none" cap="none" strike="noStrike">
                <a:solidFill>
                  <a:srgbClr val="FF0000"/>
                </a:solidFill>
                <a:latin typeface="Arial"/>
                <a:ea typeface="Arial"/>
                <a:cs typeface="Arial"/>
                <a:sym typeface="Arial"/>
              </a:rPr>
              <a:t>group efficiency </a:t>
            </a:r>
            <a:r>
              <a:rPr b="1" i="0" lang="en-US" sz="2400" u="none" cap="none" strike="noStrike">
                <a:solidFill>
                  <a:schemeClr val="dk1"/>
                </a:solidFill>
                <a:latin typeface="Arial"/>
                <a:ea typeface="Arial"/>
                <a:cs typeface="Arial"/>
                <a:sym typeface="Arial"/>
              </a:rPr>
              <a:t>- respectively the performances achieved;</a:t>
            </a:r>
            <a:endParaRPr b="1"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1" i="0" lang="en-US" sz="2400" u="none" cap="none" strike="noStrike">
                <a:solidFill>
                  <a:srgbClr val="FF0000"/>
                </a:solidFill>
                <a:latin typeface="Arial"/>
                <a:ea typeface="Arial"/>
                <a:cs typeface="Arial"/>
                <a:sym typeface="Arial"/>
              </a:rPr>
              <a:t>group cohesion </a:t>
            </a:r>
            <a:r>
              <a:rPr b="1" i="0" lang="en-US" sz="2400" u="none" cap="none" strike="noStrike">
                <a:solidFill>
                  <a:schemeClr val="dk1"/>
                </a:solidFill>
                <a:latin typeface="Arial"/>
                <a:ea typeface="Arial"/>
                <a:cs typeface="Arial"/>
                <a:sym typeface="Arial"/>
              </a:rPr>
              <a:t>- a fundamental parameter, which represents the global resultant of internal relations and common success, the effect of mutual knowledge, of acquiring the goals of the group and its norms, of the climate of mutual trust, the effect counteracting that of the dissociation of the group.</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02"/>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Check if you have problems in group</a:t>
            </a:r>
            <a:endParaRPr/>
          </a:p>
        </p:txBody>
      </p:sp>
      <p:sp>
        <p:nvSpPr>
          <p:cNvPr id="701" name="Google Shape;701;p102"/>
          <p:cNvSpPr txBox="1"/>
          <p:nvPr>
            <p:ph idx="1" type="body"/>
          </p:nvPr>
        </p:nvSpPr>
        <p:spPr>
          <a:xfrm>
            <a:off x="457200" y="1752600"/>
            <a:ext cx="8291264" cy="4952682"/>
          </a:xfrm>
          <a:prstGeom prst="rect">
            <a:avLst/>
          </a:prstGeom>
          <a:noFill/>
          <a:ln>
            <a:noFill/>
          </a:ln>
        </p:spPr>
        <p:txBody>
          <a:bodyPr anchorCtr="0" anchor="t" bIns="45700" lIns="91425" spcFirstLastPara="1" rIns="91425" wrap="square" tIns="45700">
            <a:noAutofit/>
          </a:bodyPr>
          <a:lstStyle/>
          <a:p>
            <a:pPr indent="0" lvl="2" marL="960120" rtl="0" algn="just">
              <a:lnSpc>
                <a:spcPct val="100000"/>
              </a:lnSpc>
              <a:spcBef>
                <a:spcPts val="360"/>
              </a:spcBef>
              <a:spcAft>
                <a:spcPts val="0"/>
              </a:spcAft>
              <a:buSzPts val="1800"/>
              <a:buNone/>
            </a:pPr>
            <a:r>
              <a:t/>
            </a:r>
            <a:endParaRPr b="0" sz="3000"/>
          </a:p>
          <a:p>
            <a:pPr indent="0" lvl="2" marL="960120" rtl="0" algn="just">
              <a:lnSpc>
                <a:spcPct val="100000"/>
              </a:lnSpc>
              <a:spcBef>
                <a:spcPts val="360"/>
              </a:spcBef>
              <a:spcAft>
                <a:spcPts val="0"/>
              </a:spcAft>
              <a:buSzPts val="1800"/>
              <a:buNone/>
            </a:pPr>
            <a:r>
              <a:rPr b="0" lang="en-US" sz="3000"/>
              <a:t>We don’t listen to each other.</a:t>
            </a:r>
            <a:endParaRPr/>
          </a:p>
          <a:p>
            <a:pPr indent="0" lvl="2" marL="960120" rtl="0" algn="just">
              <a:lnSpc>
                <a:spcPct val="100000"/>
              </a:lnSpc>
              <a:spcBef>
                <a:spcPts val="360"/>
              </a:spcBef>
              <a:spcAft>
                <a:spcPts val="0"/>
              </a:spcAft>
              <a:buSzPts val="1800"/>
              <a:buNone/>
            </a:pPr>
            <a:r>
              <a:t/>
            </a:r>
            <a:endParaRPr b="0" sz="3000"/>
          </a:p>
          <a:p>
            <a:pPr indent="0" lvl="2" marL="960120" rtl="0" algn="just">
              <a:lnSpc>
                <a:spcPct val="100000"/>
              </a:lnSpc>
              <a:spcBef>
                <a:spcPts val="360"/>
              </a:spcBef>
              <a:spcAft>
                <a:spcPts val="0"/>
              </a:spcAft>
              <a:buSzPts val="1800"/>
              <a:buNone/>
            </a:pPr>
            <a:r>
              <a:rPr b="0" lang="en-US" sz="3000"/>
              <a:t>We keep repeating arguments instead of moving on.</a:t>
            </a:r>
            <a:endParaRPr/>
          </a:p>
          <a:p>
            <a:pPr indent="0" lvl="2" marL="960120" rtl="0" algn="just">
              <a:lnSpc>
                <a:spcPct val="100000"/>
              </a:lnSpc>
              <a:spcBef>
                <a:spcPts val="360"/>
              </a:spcBef>
              <a:spcAft>
                <a:spcPts val="0"/>
              </a:spcAft>
              <a:buSzPts val="1800"/>
              <a:buNone/>
            </a:pPr>
            <a:r>
              <a:t/>
            </a:r>
            <a:endParaRPr b="0" sz="3000"/>
          </a:p>
          <a:p>
            <a:pPr indent="0" lvl="2" marL="960120" rtl="0" algn="just">
              <a:lnSpc>
                <a:spcPct val="100000"/>
              </a:lnSpc>
              <a:spcBef>
                <a:spcPts val="360"/>
              </a:spcBef>
              <a:spcAft>
                <a:spcPts val="0"/>
              </a:spcAft>
              <a:buSzPts val="1800"/>
              <a:buNone/>
            </a:pPr>
            <a:r>
              <a:rPr b="0" lang="en-US" sz="3000"/>
              <a:t>We constantly interrupt each other.</a:t>
            </a:r>
            <a:endParaRPr/>
          </a:p>
          <a:p>
            <a:pPr indent="0" lvl="2" marL="960120" rtl="0" algn="just">
              <a:lnSpc>
                <a:spcPct val="100000"/>
              </a:lnSpc>
              <a:spcBef>
                <a:spcPts val="360"/>
              </a:spcBef>
              <a:spcAft>
                <a:spcPts val="0"/>
              </a:spcAft>
              <a:buSzPts val="1800"/>
              <a:buNone/>
            </a:pPr>
            <a:r>
              <a:t/>
            </a:r>
            <a:endParaRPr b="0" sz="3000"/>
          </a:p>
        </p:txBody>
      </p:sp>
      <p:pic>
        <p:nvPicPr>
          <p:cNvPr id="702" name="Google Shape;702;p102"/>
          <p:cNvPicPr preferRelativeResize="0"/>
          <p:nvPr/>
        </p:nvPicPr>
        <p:blipFill rotWithShape="1">
          <a:blip r:embed="rId3">
            <a:alphaModFix/>
          </a:blip>
          <a:srcRect b="0" l="0" r="0" t="0"/>
          <a:stretch/>
        </p:blipFill>
        <p:spPr>
          <a:xfrm>
            <a:off x="683568" y="2276872"/>
            <a:ext cx="508007" cy="508007"/>
          </a:xfrm>
          <a:prstGeom prst="rect">
            <a:avLst/>
          </a:prstGeom>
          <a:noFill/>
          <a:ln>
            <a:noFill/>
          </a:ln>
        </p:spPr>
      </p:pic>
      <p:pic>
        <p:nvPicPr>
          <p:cNvPr id="703" name="Google Shape;703;p102"/>
          <p:cNvPicPr preferRelativeResize="0"/>
          <p:nvPr/>
        </p:nvPicPr>
        <p:blipFill rotWithShape="1">
          <a:blip r:embed="rId3">
            <a:alphaModFix/>
          </a:blip>
          <a:srcRect b="0" l="0" r="0" t="0"/>
          <a:stretch/>
        </p:blipFill>
        <p:spPr>
          <a:xfrm>
            <a:off x="683568" y="3497057"/>
            <a:ext cx="508007" cy="508007"/>
          </a:xfrm>
          <a:prstGeom prst="rect">
            <a:avLst/>
          </a:prstGeom>
          <a:noFill/>
          <a:ln>
            <a:noFill/>
          </a:ln>
        </p:spPr>
      </p:pic>
      <p:pic>
        <p:nvPicPr>
          <p:cNvPr id="704" name="Google Shape;704;p102"/>
          <p:cNvPicPr preferRelativeResize="0"/>
          <p:nvPr/>
        </p:nvPicPr>
        <p:blipFill rotWithShape="1">
          <a:blip r:embed="rId3">
            <a:alphaModFix/>
          </a:blip>
          <a:srcRect b="0" l="0" r="0" t="0"/>
          <a:stretch/>
        </p:blipFill>
        <p:spPr>
          <a:xfrm>
            <a:off x="683568" y="5009225"/>
            <a:ext cx="508007" cy="508007"/>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03"/>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Check if you have problems in group</a:t>
            </a:r>
            <a:endParaRPr/>
          </a:p>
        </p:txBody>
      </p:sp>
      <p:sp>
        <p:nvSpPr>
          <p:cNvPr id="710" name="Google Shape;710;p103"/>
          <p:cNvSpPr txBox="1"/>
          <p:nvPr>
            <p:ph idx="1" type="body"/>
          </p:nvPr>
        </p:nvSpPr>
        <p:spPr>
          <a:xfrm>
            <a:off x="457200" y="1752600"/>
            <a:ext cx="8291264" cy="4628728"/>
          </a:xfrm>
          <a:prstGeom prst="rect">
            <a:avLst/>
          </a:prstGeom>
          <a:noFill/>
          <a:ln>
            <a:noFill/>
          </a:ln>
        </p:spPr>
        <p:txBody>
          <a:bodyPr anchorCtr="0" anchor="t" bIns="45700" lIns="91425" spcFirstLastPara="1" rIns="91425" wrap="square" tIns="45700">
            <a:noAutofit/>
          </a:bodyPr>
          <a:lstStyle/>
          <a:p>
            <a:pPr indent="0" lvl="2" marL="960120" rtl="0" algn="just">
              <a:lnSpc>
                <a:spcPct val="100000"/>
              </a:lnSpc>
              <a:spcBef>
                <a:spcPts val="500"/>
              </a:spcBef>
              <a:spcAft>
                <a:spcPts val="0"/>
              </a:spcAft>
              <a:buSzPts val="1800"/>
              <a:buNone/>
            </a:pPr>
            <a:r>
              <a:t/>
            </a:r>
            <a:endParaRPr sz="3000"/>
          </a:p>
          <a:p>
            <a:pPr indent="0" lvl="2" marL="960120" rtl="0" algn="just">
              <a:lnSpc>
                <a:spcPct val="100000"/>
              </a:lnSpc>
              <a:spcBef>
                <a:spcPts val="500"/>
              </a:spcBef>
              <a:spcAft>
                <a:spcPts val="0"/>
              </a:spcAft>
              <a:buSzPts val="1800"/>
              <a:buNone/>
            </a:pPr>
            <a:r>
              <a:rPr lang="en-US" sz="3000"/>
              <a:t>We just push our own views instead of developing and encouraging other's ideas.</a:t>
            </a:r>
            <a:endParaRPr/>
          </a:p>
          <a:p>
            <a:pPr indent="0" lvl="2" marL="960120" rtl="0" algn="just">
              <a:lnSpc>
                <a:spcPct val="100000"/>
              </a:lnSpc>
              <a:spcBef>
                <a:spcPts val="500"/>
              </a:spcBef>
              <a:spcAft>
                <a:spcPts val="0"/>
              </a:spcAft>
              <a:buSzPts val="1800"/>
              <a:buNone/>
            </a:pPr>
            <a:r>
              <a:t/>
            </a:r>
            <a:endParaRPr b="0" sz="3000"/>
          </a:p>
          <a:p>
            <a:pPr indent="0" lvl="2" marL="960120" rtl="0" algn="just">
              <a:lnSpc>
                <a:spcPct val="100000"/>
              </a:lnSpc>
              <a:spcBef>
                <a:spcPts val="500"/>
              </a:spcBef>
              <a:spcAft>
                <a:spcPts val="0"/>
              </a:spcAft>
              <a:buSzPts val="1800"/>
              <a:buNone/>
            </a:pPr>
            <a:r>
              <a:rPr lang="en-US" sz="3000"/>
              <a:t>We allow dominant members to dominate.</a:t>
            </a:r>
            <a:endParaRPr/>
          </a:p>
          <a:p>
            <a:pPr indent="0" lvl="2" marL="960120" rtl="0" algn="just">
              <a:lnSpc>
                <a:spcPct val="100000"/>
              </a:lnSpc>
              <a:spcBef>
                <a:spcPts val="500"/>
              </a:spcBef>
              <a:spcAft>
                <a:spcPts val="0"/>
              </a:spcAft>
              <a:buSzPts val="1800"/>
              <a:buNone/>
            </a:pPr>
            <a:r>
              <a:t/>
            </a:r>
            <a:endParaRPr sz="3000"/>
          </a:p>
          <a:p>
            <a:pPr indent="0" lvl="2" marL="960120" rtl="0" algn="just">
              <a:lnSpc>
                <a:spcPct val="100000"/>
              </a:lnSpc>
              <a:spcBef>
                <a:spcPts val="500"/>
              </a:spcBef>
              <a:spcAft>
                <a:spcPts val="0"/>
              </a:spcAft>
              <a:buSzPts val="1800"/>
              <a:buNone/>
            </a:pPr>
            <a:r>
              <a:rPr lang="en-US" sz="3000"/>
              <a:t>Some of us don’t contribute.</a:t>
            </a:r>
            <a:endParaRPr/>
          </a:p>
          <a:p>
            <a:pPr indent="0" lvl="2" marL="960120" rtl="0" algn="just">
              <a:lnSpc>
                <a:spcPct val="100000"/>
              </a:lnSpc>
              <a:spcBef>
                <a:spcPts val="500"/>
              </a:spcBef>
              <a:spcAft>
                <a:spcPts val="0"/>
              </a:spcAft>
              <a:buSzPts val="1800"/>
              <a:buNone/>
            </a:pPr>
            <a:r>
              <a:t/>
            </a:r>
            <a:endParaRPr sz="3000"/>
          </a:p>
          <a:p>
            <a:pPr indent="0" lvl="2" marL="960120" rtl="0" algn="just">
              <a:lnSpc>
                <a:spcPct val="100000"/>
              </a:lnSpc>
              <a:spcBef>
                <a:spcPts val="500"/>
              </a:spcBef>
              <a:spcAft>
                <a:spcPts val="0"/>
              </a:spcAft>
              <a:buSzPts val="1800"/>
              <a:buNone/>
            </a:pPr>
            <a:r>
              <a:rPr lang="en-US" sz="3000"/>
              <a:t>We don’t compromise enough.</a:t>
            </a:r>
            <a:endParaRPr/>
          </a:p>
          <a:p>
            <a:pPr indent="0" lvl="2" marL="960120" rtl="0" algn="just">
              <a:lnSpc>
                <a:spcPct val="100000"/>
              </a:lnSpc>
              <a:spcBef>
                <a:spcPts val="500"/>
              </a:spcBef>
              <a:spcAft>
                <a:spcPts val="0"/>
              </a:spcAft>
              <a:buSzPts val="1800"/>
              <a:buNone/>
            </a:pPr>
            <a:r>
              <a:t/>
            </a:r>
            <a:endParaRPr sz="3000"/>
          </a:p>
          <a:p>
            <a:pPr indent="0" lvl="2" marL="960120" rtl="0" algn="just">
              <a:lnSpc>
                <a:spcPct val="100000"/>
              </a:lnSpc>
              <a:spcBef>
                <a:spcPts val="500"/>
              </a:spcBef>
              <a:spcAft>
                <a:spcPts val="0"/>
              </a:spcAft>
              <a:buSzPts val="1800"/>
              <a:buNone/>
            </a:pPr>
            <a:r>
              <a:t/>
            </a:r>
            <a:endParaRPr b="0" sz="3000"/>
          </a:p>
        </p:txBody>
      </p:sp>
      <p:pic>
        <p:nvPicPr>
          <p:cNvPr id="711" name="Google Shape;711;p103"/>
          <p:cNvPicPr preferRelativeResize="0"/>
          <p:nvPr/>
        </p:nvPicPr>
        <p:blipFill rotWithShape="1">
          <a:blip r:embed="rId3">
            <a:alphaModFix/>
          </a:blip>
          <a:srcRect b="0" l="0" r="0" t="0"/>
          <a:stretch/>
        </p:blipFill>
        <p:spPr>
          <a:xfrm>
            <a:off x="683568" y="2276872"/>
            <a:ext cx="508007" cy="508007"/>
          </a:xfrm>
          <a:prstGeom prst="rect">
            <a:avLst/>
          </a:prstGeom>
          <a:noFill/>
          <a:ln>
            <a:noFill/>
          </a:ln>
        </p:spPr>
      </p:pic>
      <p:pic>
        <p:nvPicPr>
          <p:cNvPr id="712" name="Google Shape;712;p103"/>
          <p:cNvPicPr preferRelativeResize="0"/>
          <p:nvPr/>
        </p:nvPicPr>
        <p:blipFill rotWithShape="1">
          <a:blip r:embed="rId3">
            <a:alphaModFix/>
          </a:blip>
          <a:srcRect b="0" l="0" r="0" t="0"/>
          <a:stretch/>
        </p:blipFill>
        <p:spPr>
          <a:xfrm>
            <a:off x="683568" y="3789040"/>
            <a:ext cx="508007" cy="508007"/>
          </a:xfrm>
          <a:prstGeom prst="rect">
            <a:avLst/>
          </a:prstGeom>
          <a:noFill/>
          <a:ln>
            <a:noFill/>
          </a:ln>
        </p:spPr>
      </p:pic>
      <p:pic>
        <p:nvPicPr>
          <p:cNvPr id="713" name="Google Shape;713;p103"/>
          <p:cNvPicPr preferRelativeResize="0"/>
          <p:nvPr/>
        </p:nvPicPr>
        <p:blipFill rotWithShape="1">
          <a:blip r:embed="rId3">
            <a:alphaModFix/>
          </a:blip>
          <a:srcRect b="0" l="0" r="0" t="0"/>
          <a:stretch/>
        </p:blipFill>
        <p:spPr>
          <a:xfrm>
            <a:off x="683568" y="4865209"/>
            <a:ext cx="508007" cy="508007"/>
          </a:xfrm>
          <a:prstGeom prst="rect">
            <a:avLst/>
          </a:prstGeom>
          <a:noFill/>
          <a:ln>
            <a:noFill/>
          </a:ln>
        </p:spPr>
      </p:pic>
      <p:pic>
        <p:nvPicPr>
          <p:cNvPr id="714" name="Google Shape;714;p103"/>
          <p:cNvPicPr preferRelativeResize="0"/>
          <p:nvPr/>
        </p:nvPicPr>
        <p:blipFill rotWithShape="1">
          <a:blip r:embed="rId3">
            <a:alphaModFix/>
          </a:blip>
          <a:srcRect b="0" l="0" r="0" t="0"/>
          <a:stretch/>
        </p:blipFill>
        <p:spPr>
          <a:xfrm>
            <a:off x="683568" y="5877272"/>
            <a:ext cx="508007" cy="508007"/>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04"/>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Check if you have problems in group</a:t>
            </a:r>
            <a:endParaRPr/>
          </a:p>
        </p:txBody>
      </p:sp>
      <p:sp>
        <p:nvSpPr>
          <p:cNvPr id="720" name="Google Shape;720;p104"/>
          <p:cNvSpPr txBox="1"/>
          <p:nvPr>
            <p:ph idx="1" type="body"/>
          </p:nvPr>
        </p:nvSpPr>
        <p:spPr>
          <a:xfrm>
            <a:off x="457200" y="1752600"/>
            <a:ext cx="8291264" cy="4952682"/>
          </a:xfrm>
          <a:prstGeom prst="rect">
            <a:avLst/>
          </a:prstGeom>
          <a:noFill/>
          <a:ln>
            <a:noFill/>
          </a:ln>
        </p:spPr>
        <p:txBody>
          <a:bodyPr anchorCtr="0" anchor="t" bIns="45700" lIns="91425" spcFirstLastPara="1" rIns="91425" wrap="square" tIns="45700">
            <a:noAutofit/>
          </a:bodyPr>
          <a:lstStyle/>
          <a:p>
            <a:pPr indent="0" lvl="2" marL="960120" rtl="0" algn="just">
              <a:lnSpc>
                <a:spcPct val="100000"/>
              </a:lnSpc>
              <a:spcBef>
                <a:spcPts val="360"/>
              </a:spcBef>
              <a:spcAft>
                <a:spcPts val="0"/>
              </a:spcAft>
              <a:buSzPts val="1800"/>
              <a:buNone/>
            </a:pPr>
            <a:r>
              <a:t/>
            </a:r>
            <a:endParaRPr b="0" sz="3000"/>
          </a:p>
          <a:p>
            <a:pPr indent="0" lvl="2" marL="960120" rtl="0" algn="just">
              <a:lnSpc>
                <a:spcPct val="100000"/>
              </a:lnSpc>
              <a:spcBef>
                <a:spcPts val="360"/>
              </a:spcBef>
              <a:spcAft>
                <a:spcPts val="0"/>
              </a:spcAft>
              <a:buSzPts val="1800"/>
              <a:buNone/>
            </a:pPr>
            <a:r>
              <a:rPr lang="en-US" sz="3000"/>
              <a:t>We concentrate on making impressions rather than getting the job done.</a:t>
            </a:r>
            <a:endParaRPr/>
          </a:p>
          <a:p>
            <a:pPr indent="0" lvl="2" marL="960120" rtl="0" algn="just">
              <a:lnSpc>
                <a:spcPct val="100000"/>
              </a:lnSpc>
              <a:spcBef>
                <a:spcPts val="360"/>
              </a:spcBef>
              <a:spcAft>
                <a:spcPts val="0"/>
              </a:spcAft>
              <a:buSzPts val="1800"/>
              <a:buNone/>
            </a:pPr>
            <a:r>
              <a:t/>
            </a:r>
            <a:endParaRPr sz="3000"/>
          </a:p>
          <a:p>
            <a:pPr indent="0" lvl="2" marL="960120" rtl="0" algn="just">
              <a:lnSpc>
                <a:spcPct val="100000"/>
              </a:lnSpc>
              <a:spcBef>
                <a:spcPts val="360"/>
              </a:spcBef>
              <a:spcAft>
                <a:spcPts val="0"/>
              </a:spcAft>
              <a:buSzPts val="1800"/>
              <a:buNone/>
            </a:pPr>
            <a:r>
              <a:rPr lang="en-US" sz="3000"/>
              <a:t>We don’t have clear tasks or objectives.</a:t>
            </a:r>
            <a:endParaRPr/>
          </a:p>
          <a:p>
            <a:pPr indent="0" lvl="2" marL="960120" rtl="0" algn="just">
              <a:lnSpc>
                <a:spcPct val="100000"/>
              </a:lnSpc>
              <a:spcBef>
                <a:spcPts val="360"/>
              </a:spcBef>
              <a:spcAft>
                <a:spcPts val="0"/>
              </a:spcAft>
              <a:buSzPts val="1800"/>
              <a:buNone/>
            </a:pPr>
            <a:r>
              <a:t/>
            </a:r>
            <a:endParaRPr sz="3000"/>
          </a:p>
          <a:p>
            <a:pPr indent="0" lvl="2" marL="960120" rtl="0" algn="just">
              <a:lnSpc>
                <a:spcPct val="100000"/>
              </a:lnSpc>
              <a:spcBef>
                <a:spcPts val="360"/>
              </a:spcBef>
              <a:spcAft>
                <a:spcPts val="0"/>
              </a:spcAft>
              <a:buSzPts val="1800"/>
              <a:buNone/>
            </a:pPr>
            <a:r>
              <a:rPr lang="en-US" sz="3000"/>
              <a:t>We are not clear about what has been decided.</a:t>
            </a:r>
            <a:endParaRPr/>
          </a:p>
          <a:p>
            <a:pPr indent="0" lvl="2" marL="960120" rtl="0" algn="just">
              <a:lnSpc>
                <a:spcPct val="100000"/>
              </a:lnSpc>
              <a:spcBef>
                <a:spcPts val="360"/>
              </a:spcBef>
              <a:spcAft>
                <a:spcPts val="0"/>
              </a:spcAft>
              <a:buSzPts val="1800"/>
              <a:buNone/>
            </a:pPr>
            <a:r>
              <a:t/>
            </a:r>
            <a:endParaRPr b="0" sz="3000"/>
          </a:p>
        </p:txBody>
      </p:sp>
      <p:pic>
        <p:nvPicPr>
          <p:cNvPr id="721" name="Google Shape;721;p104"/>
          <p:cNvPicPr preferRelativeResize="0"/>
          <p:nvPr/>
        </p:nvPicPr>
        <p:blipFill rotWithShape="1">
          <a:blip r:embed="rId3">
            <a:alphaModFix/>
          </a:blip>
          <a:srcRect b="0" l="0" r="0" t="0"/>
          <a:stretch/>
        </p:blipFill>
        <p:spPr>
          <a:xfrm>
            <a:off x="683568" y="2348880"/>
            <a:ext cx="508007" cy="508007"/>
          </a:xfrm>
          <a:prstGeom prst="rect">
            <a:avLst/>
          </a:prstGeom>
          <a:noFill/>
          <a:ln>
            <a:noFill/>
          </a:ln>
        </p:spPr>
      </p:pic>
      <p:pic>
        <p:nvPicPr>
          <p:cNvPr id="722" name="Google Shape;722;p104"/>
          <p:cNvPicPr preferRelativeResize="0"/>
          <p:nvPr/>
        </p:nvPicPr>
        <p:blipFill rotWithShape="1">
          <a:blip r:embed="rId3">
            <a:alphaModFix/>
          </a:blip>
          <a:srcRect b="0" l="0" r="0" t="0"/>
          <a:stretch/>
        </p:blipFill>
        <p:spPr>
          <a:xfrm>
            <a:off x="683568" y="3929105"/>
            <a:ext cx="508007" cy="508007"/>
          </a:xfrm>
          <a:prstGeom prst="rect">
            <a:avLst/>
          </a:prstGeom>
          <a:noFill/>
          <a:ln>
            <a:noFill/>
          </a:ln>
        </p:spPr>
      </p:pic>
      <p:pic>
        <p:nvPicPr>
          <p:cNvPr id="723" name="Google Shape;723;p104"/>
          <p:cNvPicPr preferRelativeResize="0"/>
          <p:nvPr/>
        </p:nvPicPr>
        <p:blipFill rotWithShape="1">
          <a:blip r:embed="rId3">
            <a:alphaModFix/>
          </a:blip>
          <a:srcRect b="0" l="0" r="0" t="0"/>
          <a:stretch/>
        </p:blipFill>
        <p:spPr>
          <a:xfrm>
            <a:off x="683568" y="5009225"/>
            <a:ext cx="508007" cy="508007"/>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05"/>
          <p:cNvSpPr txBox="1"/>
          <p:nvPr>
            <p:ph type="title"/>
          </p:nvPr>
        </p:nvSpPr>
        <p:spPr>
          <a:xfrm>
            <a:off x="457200" y="152718"/>
            <a:ext cx="6347048" cy="13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lang="en-US" sz="2800"/>
              <a:t>Get involved and be an inspiration for your students!</a:t>
            </a:r>
            <a:endParaRPr/>
          </a:p>
        </p:txBody>
      </p:sp>
      <p:pic>
        <p:nvPicPr>
          <p:cNvPr id="729" name="Google Shape;729;p105"/>
          <p:cNvPicPr preferRelativeResize="0"/>
          <p:nvPr>
            <p:ph idx="1" type="body"/>
          </p:nvPr>
        </p:nvPicPr>
        <p:blipFill rotWithShape="1">
          <a:blip r:embed="rId3">
            <a:alphaModFix/>
          </a:blip>
          <a:srcRect b="0" l="0" r="0" t="0"/>
          <a:stretch/>
        </p:blipFill>
        <p:spPr>
          <a:xfrm>
            <a:off x="323528" y="2708920"/>
            <a:ext cx="8291513" cy="309281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06"/>
          <p:cNvSpPr txBox="1"/>
          <p:nvPr>
            <p:ph type="ctrTitle"/>
          </p:nvPr>
        </p:nvSpPr>
        <p:spPr>
          <a:xfrm>
            <a:off x="357158" y="2786058"/>
            <a:ext cx="8072494" cy="129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6000"/>
              <a:buNone/>
            </a:pPr>
            <a:r>
              <a:rPr lang="en-US" sz="4000">
                <a:solidFill>
                  <a:srgbClr val="08A5EF"/>
                </a:solidFill>
                <a:latin typeface="Calibri"/>
                <a:ea typeface="Calibri"/>
                <a:cs typeface="Calibri"/>
                <a:sym typeface="Calibri"/>
              </a:rPr>
              <a:t>Discovering the possible ways of solving the conflict </a:t>
            </a:r>
            <a:endParaRPr/>
          </a:p>
        </p:txBody>
      </p:sp>
      <p:sp>
        <p:nvSpPr>
          <p:cNvPr id="736" name="Google Shape;736;p106"/>
          <p:cNvSpPr txBox="1"/>
          <p:nvPr>
            <p:ph idx="1" type="subTitle"/>
          </p:nvPr>
        </p:nvSpPr>
        <p:spPr>
          <a:xfrm>
            <a:off x="642910" y="4000504"/>
            <a:ext cx="7283152" cy="576064"/>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400"/>
              </a:spcBef>
              <a:spcAft>
                <a:spcPts val="0"/>
              </a:spcAft>
              <a:buSzPts val="2000"/>
              <a:buNone/>
            </a:pPr>
            <a:r>
              <a:rPr lang="en-US"/>
              <a:t> </a:t>
            </a:r>
            <a:endParaRPr/>
          </a:p>
        </p:txBody>
      </p:sp>
      <p:pic>
        <p:nvPicPr>
          <p:cNvPr id="737" name="Google Shape;737;p106"/>
          <p:cNvPicPr preferRelativeResize="0"/>
          <p:nvPr/>
        </p:nvPicPr>
        <p:blipFill rotWithShape="1">
          <a:blip r:embed="rId3">
            <a:alphaModFix/>
          </a:blip>
          <a:srcRect b="0" l="0" r="0" t="0"/>
          <a:stretch/>
        </p:blipFill>
        <p:spPr>
          <a:xfrm>
            <a:off x="142844" y="285728"/>
            <a:ext cx="1928826" cy="549715"/>
          </a:xfrm>
          <a:prstGeom prst="rect">
            <a:avLst/>
          </a:prstGeom>
          <a:noFill/>
          <a:ln>
            <a:noFill/>
          </a:ln>
        </p:spPr>
      </p:pic>
      <p:sp>
        <p:nvSpPr>
          <p:cNvPr id="738" name="Google Shape;738;p106"/>
          <p:cNvSpPr/>
          <p:nvPr/>
        </p:nvSpPr>
        <p:spPr>
          <a:xfrm>
            <a:off x="214282" y="785795"/>
            <a:ext cx="363763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ERASMUS + 2019-1-PL01- KA201-06486</a:t>
            </a:r>
            <a:endParaRPr b="0" i="0" sz="1050" u="none" cap="none" strike="noStrike">
              <a:solidFill>
                <a:schemeClr val="lt2"/>
              </a:solidFill>
              <a:latin typeface="Arial"/>
              <a:ea typeface="Arial"/>
              <a:cs typeface="Arial"/>
              <a:sym typeface="Arial"/>
            </a:endParaRPr>
          </a:p>
        </p:txBody>
      </p:sp>
      <p:sp>
        <p:nvSpPr>
          <p:cNvPr id="739" name="Google Shape;739;p106"/>
          <p:cNvSpPr/>
          <p:nvPr/>
        </p:nvSpPr>
        <p:spPr>
          <a:xfrm>
            <a:off x="500034" y="6286520"/>
            <a:ext cx="810177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EF8E7B"/>
                </a:solidFill>
                <a:latin typeface="Arial"/>
                <a:ea typeface="Arial"/>
                <a:cs typeface="Arial"/>
                <a:sym typeface="Arial"/>
              </a:rPr>
              <a:t>Asociatia Centrul de Training European - CTE</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07"/>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Content</a:t>
            </a:r>
            <a:endParaRPr/>
          </a:p>
        </p:txBody>
      </p:sp>
      <p:sp>
        <p:nvSpPr>
          <p:cNvPr id="745" name="Google Shape;745;p107"/>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sz="3000"/>
          </a:p>
          <a:p>
            <a:pPr indent="-571500" lvl="0" marL="571500" rtl="0" algn="l">
              <a:lnSpc>
                <a:spcPct val="100000"/>
              </a:lnSpc>
              <a:spcBef>
                <a:spcPts val="360"/>
              </a:spcBef>
              <a:spcAft>
                <a:spcPts val="0"/>
              </a:spcAft>
              <a:buSzPts val="1800"/>
              <a:buAutoNum type="romanUcPeriod"/>
            </a:pPr>
            <a:r>
              <a:rPr lang="en-US" sz="3000"/>
              <a:t>Sources of conflict in groups</a:t>
            </a:r>
            <a:endParaRPr/>
          </a:p>
          <a:p>
            <a:pPr indent="-457200" lvl="0" marL="571500" rtl="0" algn="l">
              <a:lnSpc>
                <a:spcPct val="100000"/>
              </a:lnSpc>
              <a:spcBef>
                <a:spcPts val="360"/>
              </a:spcBef>
              <a:spcAft>
                <a:spcPts val="0"/>
              </a:spcAft>
              <a:buSzPts val="1800"/>
              <a:buNone/>
            </a:pPr>
            <a:r>
              <a:t/>
            </a:r>
            <a:endParaRPr sz="3000"/>
          </a:p>
          <a:p>
            <a:pPr indent="-571500" lvl="0" marL="571500" rtl="0" algn="l">
              <a:lnSpc>
                <a:spcPct val="100000"/>
              </a:lnSpc>
              <a:spcBef>
                <a:spcPts val="360"/>
              </a:spcBef>
              <a:spcAft>
                <a:spcPts val="0"/>
              </a:spcAft>
              <a:buSzPts val="1800"/>
              <a:buAutoNum type="romanUcPeriod"/>
            </a:pPr>
            <a:r>
              <a:rPr lang="en-US" sz="3000"/>
              <a:t>Conflict management</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08"/>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ctr">
              <a:lnSpc>
                <a:spcPct val="100000"/>
              </a:lnSpc>
              <a:spcBef>
                <a:spcPts val="360"/>
              </a:spcBef>
              <a:spcAft>
                <a:spcPts val="0"/>
              </a:spcAft>
              <a:buSzPts val="1800"/>
              <a:buNone/>
            </a:pPr>
            <a:r>
              <a:rPr lang="en-US" sz="3200"/>
              <a:t>In order to avoid conflicts ensure that all the members of the group know the the mission, vision, and goals of the team</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09"/>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I. Sources of conflict in groups</a:t>
            </a:r>
            <a:endParaRPr/>
          </a:p>
        </p:txBody>
      </p:sp>
      <p:sp>
        <p:nvSpPr>
          <p:cNvPr id="756" name="Google Shape;756;p109"/>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600"/>
              </a:spcBef>
              <a:spcAft>
                <a:spcPts val="0"/>
              </a:spcAft>
              <a:buSzPts val="1800"/>
              <a:buNone/>
            </a:pPr>
            <a:r>
              <a:rPr b="0" lang="en-US" sz="3000"/>
              <a:t>Styles of Conflict Management:</a:t>
            </a:r>
            <a:endParaRPr/>
          </a:p>
          <a:p>
            <a:pPr indent="-342900" lvl="0" marL="457200" rtl="0" algn="just">
              <a:lnSpc>
                <a:spcPct val="100000"/>
              </a:lnSpc>
              <a:spcBef>
                <a:spcPts val="600"/>
              </a:spcBef>
              <a:spcAft>
                <a:spcPts val="0"/>
              </a:spcAft>
              <a:buSzPts val="1800"/>
              <a:buFont typeface="Arial"/>
              <a:buNone/>
            </a:pPr>
            <a:r>
              <a:t/>
            </a:r>
            <a:endParaRPr b="0" sz="3000"/>
          </a:p>
          <a:p>
            <a:pPr indent="-457200" lvl="0" marL="457200" rtl="0" algn="just">
              <a:lnSpc>
                <a:spcPct val="100000"/>
              </a:lnSpc>
              <a:spcBef>
                <a:spcPts val="600"/>
              </a:spcBef>
              <a:spcAft>
                <a:spcPts val="0"/>
              </a:spcAft>
              <a:buSzPts val="1800"/>
              <a:buFont typeface="Arial"/>
              <a:buChar char="•"/>
            </a:pPr>
            <a:r>
              <a:rPr b="0" lang="en-US" sz="3000"/>
              <a:t>integrating (high concern for self and others)</a:t>
            </a:r>
            <a:endParaRPr/>
          </a:p>
          <a:p>
            <a:pPr indent="-457200" lvl="0" marL="457200" rtl="0" algn="just">
              <a:lnSpc>
                <a:spcPct val="100000"/>
              </a:lnSpc>
              <a:spcBef>
                <a:spcPts val="600"/>
              </a:spcBef>
              <a:spcAft>
                <a:spcPts val="0"/>
              </a:spcAft>
              <a:buSzPts val="1800"/>
              <a:buFont typeface="Arial"/>
              <a:buChar char="•"/>
            </a:pPr>
            <a:r>
              <a:rPr b="0" lang="en-US" sz="3000"/>
              <a:t>dominating (low concern for others)</a:t>
            </a:r>
            <a:endParaRPr/>
          </a:p>
          <a:p>
            <a:pPr indent="-457200" lvl="0" marL="457200" rtl="0" algn="just">
              <a:lnSpc>
                <a:spcPct val="100000"/>
              </a:lnSpc>
              <a:spcBef>
                <a:spcPts val="600"/>
              </a:spcBef>
              <a:spcAft>
                <a:spcPts val="0"/>
              </a:spcAft>
              <a:buSzPts val="1800"/>
              <a:buFont typeface="Arial"/>
              <a:buChar char="•"/>
            </a:pPr>
            <a:r>
              <a:rPr b="0" lang="en-US" sz="3000"/>
              <a:t>obliging (low concern for self)</a:t>
            </a:r>
            <a:endParaRPr/>
          </a:p>
          <a:p>
            <a:pPr indent="-457200" lvl="0" marL="457200" rtl="0" algn="just">
              <a:lnSpc>
                <a:spcPct val="100000"/>
              </a:lnSpc>
              <a:spcBef>
                <a:spcPts val="360"/>
              </a:spcBef>
              <a:spcAft>
                <a:spcPts val="0"/>
              </a:spcAft>
              <a:buSzPts val="1800"/>
              <a:buFont typeface="Arial"/>
              <a:buChar char="•"/>
            </a:pPr>
            <a:r>
              <a:rPr b="0" lang="en-US" sz="3000"/>
              <a:t>avoiding (low concern for self and others)</a:t>
            </a:r>
            <a:endParaRPr/>
          </a:p>
          <a:p>
            <a:pPr indent="-457200" lvl="0" marL="457200" rtl="0" algn="just">
              <a:lnSpc>
                <a:spcPct val="100000"/>
              </a:lnSpc>
              <a:spcBef>
                <a:spcPts val="360"/>
              </a:spcBef>
              <a:spcAft>
                <a:spcPts val="0"/>
              </a:spcAft>
              <a:buSzPts val="1800"/>
              <a:buFont typeface="Arial"/>
              <a:buChar char="•"/>
            </a:pPr>
            <a:r>
              <a:rPr b="0" lang="en-US" sz="3000"/>
              <a:t>compromising (moderate levels for both)</a:t>
            </a:r>
            <a:endParaRPr sz="30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10"/>
          <p:cNvSpPr txBox="1"/>
          <p:nvPr>
            <p:ph type="title"/>
          </p:nvPr>
        </p:nvSpPr>
        <p:spPr>
          <a:xfrm>
            <a:off x="323528" y="260648"/>
            <a:ext cx="6203032" cy="75600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11111"/>
              <a:buFont typeface="Arial"/>
              <a:buNone/>
            </a:pPr>
            <a:r>
              <a:rPr lang="en-US"/>
              <a:t>A. FIVE STAGES OF CONFLICT</a:t>
            </a:r>
            <a:endParaRPr/>
          </a:p>
        </p:txBody>
      </p:sp>
      <p:graphicFrame>
        <p:nvGraphicFramePr>
          <p:cNvPr id="762" name="Google Shape;762;p110"/>
          <p:cNvGraphicFramePr/>
          <p:nvPr/>
        </p:nvGraphicFramePr>
        <p:xfrm>
          <a:off x="539552" y="1504704"/>
          <a:ext cx="3000000" cy="3000000"/>
        </p:xfrm>
        <a:graphic>
          <a:graphicData uri="http://schemas.openxmlformats.org/drawingml/2006/table">
            <a:tbl>
              <a:tblPr bandRow="1" firstRow="1">
                <a:noFill/>
                <a:tableStyleId>{56979F44-E91E-4C29-B9D7-07DF40FB00C5}</a:tableStyleId>
              </a:tblPr>
              <a:tblGrid>
                <a:gridCol w="2458625"/>
                <a:gridCol w="5161375"/>
              </a:tblGrid>
              <a:tr h="370850">
                <a:tc>
                  <a:txBody>
                    <a:bodyPr/>
                    <a:lstStyle/>
                    <a:p>
                      <a:pPr indent="0" lvl="0" marL="0" marR="0" rtl="0" algn="l">
                        <a:lnSpc>
                          <a:spcPct val="100000"/>
                        </a:lnSpc>
                        <a:spcBef>
                          <a:spcPts val="0"/>
                        </a:spcBef>
                        <a:spcAft>
                          <a:spcPts val="0"/>
                        </a:spcAft>
                        <a:buNone/>
                      </a:pPr>
                      <a:r>
                        <a:rPr lang="en-US" sz="3000" u="none" cap="none" strike="noStrike"/>
                        <a:t>Stage</a:t>
                      </a:r>
                      <a:endParaRPr/>
                    </a:p>
                  </a:txBody>
                  <a:tcPr marT="45725" marB="45725" marR="91450" marL="91450"/>
                </a:tc>
                <a:tc>
                  <a:txBody>
                    <a:bodyPr/>
                    <a:lstStyle/>
                    <a:p>
                      <a:pPr indent="0" lvl="0" marL="0" marR="0" rtl="0" algn="l">
                        <a:lnSpc>
                          <a:spcPct val="100000"/>
                        </a:lnSpc>
                        <a:spcBef>
                          <a:spcPts val="0"/>
                        </a:spcBef>
                        <a:spcAft>
                          <a:spcPts val="0"/>
                        </a:spcAft>
                        <a:buNone/>
                      </a:pPr>
                      <a:r>
                        <a:rPr lang="en-US" sz="3000" u="none" cap="none" strike="noStrike"/>
                        <a:t>Description</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Latent Stage</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b="0" lang="en-US" sz="3000" u="none" cap="none" strike="noStrike"/>
                        <a:t>Participants not yet aware of conflict</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Perceived Stage</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b="0" lang="en-US" sz="3000" u="none" cap="none" strike="noStrike"/>
                        <a:t>Participants aware a conflict exists</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Felt Stage</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b="0" lang="en-US" sz="3000" u="none" cap="none" strike="noStrike"/>
                        <a:t>Stress and anxiety</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Manifest</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3000"/>
                        <a:buFont typeface="Arial"/>
                        <a:buNone/>
                      </a:pPr>
                      <a:r>
                        <a:rPr b="0" lang="en-US" sz="3000" u="none" cap="none" strike="noStrike"/>
                        <a:t>Conflict is open and can be observed</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0" lang="en-US" sz="3000" u="none" cap="none" strike="noStrike"/>
                        <a:t>Aftermath</a:t>
                      </a:r>
                      <a:endParaRPr sz="3000" u="none" cap="none" strike="noStrike"/>
                    </a:p>
                  </a:txBody>
                  <a:tcPr marT="45725" marB="45725" marR="91450" marL="91450"/>
                </a:tc>
                <a:tc>
                  <a:txBody>
                    <a:bodyPr/>
                    <a:lstStyle/>
                    <a:p>
                      <a:pPr indent="0" lvl="0" marL="0" marR="0" rtl="0" algn="l">
                        <a:lnSpc>
                          <a:spcPct val="100000"/>
                        </a:lnSpc>
                        <a:spcBef>
                          <a:spcPts val="0"/>
                        </a:spcBef>
                        <a:spcAft>
                          <a:spcPts val="0"/>
                        </a:spcAft>
                        <a:buNone/>
                      </a:pPr>
                      <a:r>
                        <a:rPr b="0" lang="en-US" sz="3000" u="none" cap="none" strike="noStrike"/>
                        <a:t>Outcome of conflict, resolution or dissolution</a:t>
                      </a:r>
                      <a:endParaRPr sz="3000" u="none" cap="none" strike="noStrike"/>
                    </a:p>
                  </a:txBody>
                  <a:tcPr marT="45725" marB="45725" marR="91450" marL="91450"/>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11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6"/>
              </a:buClr>
              <a:buSzPts val="3600"/>
              <a:buFont typeface="Arial"/>
              <a:buNone/>
            </a:pPr>
            <a:r>
              <a:rPr lang="en-US"/>
              <a:t>c. Strategies to Resolve Conflict in groups</a:t>
            </a:r>
            <a:endParaRPr/>
          </a:p>
        </p:txBody>
      </p:sp>
      <p:sp>
        <p:nvSpPr>
          <p:cNvPr id="768" name="Google Shape;768;p11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a:p>
            <a:pPr indent="-457200" lvl="1" marL="914400" rtl="0" algn="l">
              <a:lnSpc>
                <a:spcPct val="100000"/>
              </a:lnSpc>
              <a:spcBef>
                <a:spcPts val="600"/>
              </a:spcBef>
              <a:spcAft>
                <a:spcPts val="0"/>
              </a:spcAft>
              <a:buSzPts val="1800"/>
              <a:buAutoNum type="arabicPeriod"/>
            </a:pPr>
            <a:r>
              <a:rPr lang="en-US" sz="3000"/>
              <a:t>Embrace conflict</a:t>
            </a:r>
            <a:endParaRPr/>
          </a:p>
          <a:p>
            <a:pPr indent="-457200" lvl="1" marL="914400" rtl="0" algn="l">
              <a:lnSpc>
                <a:spcPct val="100000"/>
              </a:lnSpc>
              <a:spcBef>
                <a:spcPts val="600"/>
              </a:spcBef>
              <a:spcAft>
                <a:spcPts val="0"/>
              </a:spcAft>
              <a:buSzPts val="1800"/>
              <a:buAutoNum type="arabicPeriod"/>
            </a:pPr>
            <a:r>
              <a:rPr lang="en-US" sz="3000"/>
              <a:t>Talk together</a:t>
            </a:r>
            <a:endParaRPr/>
          </a:p>
          <a:p>
            <a:pPr indent="-457200" lvl="1" marL="914400" rtl="0" algn="l">
              <a:lnSpc>
                <a:spcPct val="100000"/>
              </a:lnSpc>
              <a:spcBef>
                <a:spcPts val="600"/>
              </a:spcBef>
              <a:spcAft>
                <a:spcPts val="0"/>
              </a:spcAft>
              <a:buSzPts val="1800"/>
              <a:buAutoNum type="arabicPeriod"/>
            </a:pPr>
            <a:r>
              <a:rPr lang="en-US" sz="3000"/>
              <a:t>Listen carefully</a:t>
            </a:r>
            <a:endParaRPr/>
          </a:p>
          <a:p>
            <a:pPr indent="-457200" lvl="1" marL="914400" rtl="0" algn="l">
              <a:lnSpc>
                <a:spcPct val="100000"/>
              </a:lnSpc>
              <a:spcBef>
                <a:spcPts val="600"/>
              </a:spcBef>
              <a:spcAft>
                <a:spcPts val="0"/>
              </a:spcAft>
              <a:buSzPts val="1800"/>
              <a:buAutoNum type="arabicPeriod"/>
            </a:pPr>
            <a:r>
              <a:rPr lang="en-US" sz="3000"/>
              <a:t>Find agreement</a:t>
            </a:r>
            <a:endParaRPr/>
          </a:p>
          <a:p>
            <a:pPr indent="-457200" lvl="1" marL="914400" rtl="0" algn="l">
              <a:lnSpc>
                <a:spcPct val="100000"/>
              </a:lnSpc>
              <a:spcBef>
                <a:spcPts val="600"/>
              </a:spcBef>
              <a:spcAft>
                <a:spcPts val="0"/>
              </a:spcAft>
              <a:buSzPts val="1800"/>
              <a:buAutoNum type="arabicPeriod"/>
            </a:pPr>
            <a:r>
              <a:rPr lang="en-US" sz="3000"/>
              <a:t>Provide guidance</a:t>
            </a:r>
            <a:endParaRPr/>
          </a:p>
          <a:p>
            <a:pPr indent="-457200" lvl="1" marL="914400" rtl="0" algn="l">
              <a:lnSpc>
                <a:spcPct val="100000"/>
              </a:lnSpc>
              <a:spcBef>
                <a:spcPts val="600"/>
              </a:spcBef>
              <a:spcAft>
                <a:spcPts val="0"/>
              </a:spcAft>
              <a:buSzPts val="1800"/>
              <a:buAutoNum type="arabicPeriod"/>
            </a:pPr>
            <a:r>
              <a:rPr lang="en-US" sz="3000"/>
              <a:t>Be quick to forgive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2019-02-10T21:49:04Z</dcterms:created>
  <dc:creator>Zuzana Palková</dc:creator>
</cp:coreProperties>
</file>