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57" r:id="rId3"/>
    <p:sldId id="262" r:id="rId4"/>
    <p:sldId id="263" r:id="rId5"/>
    <p:sldId id="269" r:id="rId6"/>
    <p:sldId id="264" r:id="rId7"/>
    <p:sldId id="270" r:id="rId8"/>
    <p:sldId id="265" r:id="rId9"/>
    <p:sldId id="266" r:id="rId10"/>
    <p:sldId id="271" r:id="rId11"/>
    <p:sldId id="267" r:id="rId12"/>
    <p:sldId id="272" r:id="rId13"/>
    <p:sldId id="273" r:id="rId14"/>
    <p:sldId id="274" r:id="rId15"/>
    <p:sldId id="275" r:id="rId16"/>
    <p:sldId id="276" r:id="rId17"/>
    <p:sldId id="277" r:id="rId18"/>
    <p:sldId id="278" r:id="rId19"/>
    <p:sldId id="279" r:id="rId20"/>
    <p:sldId id="280" r:id="rId21"/>
    <p:sldId id="268"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Lst>
  <p:sldSz cx="9144000" cy="6858000" type="screen4x3"/>
  <p:notesSz cx="7315200" cy="96012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E7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78" autoAdjust="0"/>
    <p:restoredTop sz="73790" autoAdjust="0"/>
  </p:normalViewPr>
  <p:slideViewPr>
    <p:cSldViewPr>
      <p:cViewPr varScale="1">
        <p:scale>
          <a:sx n="82" d="100"/>
          <a:sy n="82" d="100"/>
        </p:scale>
        <p:origin x="102" y="7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180"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sz="quarter" idx="1"/>
          </p:nvPr>
        </p:nvSpPr>
        <p:spPr>
          <a:xfrm>
            <a:off x="4143587" y="0"/>
            <a:ext cx="3169920" cy="481728"/>
          </a:xfrm>
          <a:prstGeom prst="rect">
            <a:avLst/>
          </a:prstGeom>
        </p:spPr>
        <p:txBody>
          <a:bodyPr vert="horz" lIns="91440" tIns="45720" rIns="91440" bIns="45720" rtlCol="0"/>
          <a:lstStyle>
            <a:lvl1pPr algn="r">
              <a:defRPr sz="1200"/>
            </a:lvl1pPr>
          </a:lstStyle>
          <a:p>
            <a:fld id="{1372E2F8-8C27-4303-A77C-E724F5C8016B}" type="datetimeFigureOut">
              <a:rPr lang="sk-SK" smtClean="0"/>
              <a:pPr/>
              <a:t>9. 12. 2020</a:t>
            </a:fld>
            <a:endParaRPr lang="sk-SK"/>
          </a:p>
        </p:txBody>
      </p:sp>
      <p:sp>
        <p:nvSpPr>
          <p:cNvPr id="4" name="Zástupný symbol päty 3"/>
          <p:cNvSpPr>
            <a:spLocks noGrp="1"/>
          </p:cNvSpPr>
          <p:nvPr>
            <p:ph type="ftr" sz="quarter" idx="2"/>
          </p:nvPr>
        </p:nvSpPr>
        <p:spPr>
          <a:xfrm>
            <a:off x="0" y="9119474"/>
            <a:ext cx="3169920" cy="481727"/>
          </a:xfrm>
          <a:prstGeom prst="rect">
            <a:avLst/>
          </a:prstGeom>
        </p:spPr>
        <p:txBody>
          <a:bodyPr vert="horz" lIns="91440" tIns="45720" rIns="91440" bIns="45720"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4143587" y="9119474"/>
            <a:ext cx="3169920" cy="481727"/>
          </a:xfrm>
          <a:prstGeom prst="rect">
            <a:avLst/>
          </a:prstGeom>
        </p:spPr>
        <p:txBody>
          <a:bodyPr vert="horz" lIns="91440" tIns="45720" rIns="91440" bIns="45720" rtlCol="0" anchor="b"/>
          <a:lstStyle>
            <a:lvl1pPr algn="r">
              <a:defRPr sz="1200"/>
            </a:lvl1pPr>
          </a:lstStyle>
          <a:p>
            <a:fld id="{657CD2E3-5BDB-44FE-995E-F2DCFA948423}" type="slidenum">
              <a:rPr lang="sk-SK" smtClean="0"/>
              <a:pPr/>
              <a:t>‹#›</a:t>
            </a:fld>
            <a:endParaRPr lang="sk-SK"/>
          </a:p>
        </p:txBody>
      </p:sp>
    </p:spTree>
    <p:extLst>
      <p:ext uri="{BB962C8B-B14F-4D97-AF65-F5344CB8AC3E}">
        <p14:creationId xmlns:p14="http://schemas.microsoft.com/office/powerpoint/2010/main" val="1008055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vl1pPr>
          </a:lstStyle>
          <a:p>
            <a:fld id="{1F5F3F0D-312C-4AED-8EB4-1582FE5784D7}" type="datetimeFigureOut">
              <a:rPr lang="sk-SK" smtClean="0"/>
              <a:pPr/>
              <a:t>9. 12. 2020</a:t>
            </a:fld>
            <a:endParaRPr lang="sk-SK"/>
          </a:p>
        </p:txBody>
      </p:sp>
      <p:sp>
        <p:nvSpPr>
          <p:cNvPr id="4" name="Zástupný symbol obrazu snímky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4314993F-1191-4E28-A105-C8612743DD3B}" type="slidenum">
              <a:rPr lang="sk-SK" smtClean="0"/>
              <a:pPr/>
              <a:t>‹#›</a:t>
            </a:fld>
            <a:endParaRPr lang="sk-SK"/>
          </a:p>
        </p:txBody>
      </p:sp>
    </p:spTree>
    <p:extLst>
      <p:ext uri="{BB962C8B-B14F-4D97-AF65-F5344CB8AC3E}">
        <p14:creationId xmlns:p14="http://schemas.microsoft.com/office/powerpoint/2010/main" val="18289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13</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22</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34</a:t>
            </a:fld>
            <a:endParaRPr lang="sk-SK"/>
          </a:p>
        </p:txBody>
      </p:sp>
    </p:spTree>
    <p:extLst>
      <p:ext uri="{BB962C8B-B14F-4D97-AF65-F5344CB8AC3E}">
        <p14:creationId xmlns:p14="http://schemas.microsoft.com/office/powerpoint/2010/main" val="194734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4314993F-1191-4E28-A105-C8612743DD3B}" type="slidenum">
              <a:rPr lang="sk-SK" smtClean="0"/>
              <a:pPr/>
              <a:t>51</a:t>
            </a:fld>
            <a:endParaRPr lang="sk-SK"/>
          </a:p>
        </p:txBody>
      </p:sp>
    </p:spTree>
    <p:extLst>
      <p:ext uri="{BB962C8B-B14F-4D97-AF65-F5344CB8AC3E}">
        <p14:creationId xmlns:p14="http://schemas.microsoft.com/office/powerpoint/2010/main" val="194734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26915"/>
            <a:ext cx="7772400" cy="3173684"/>
          </a:xfrm>
        </p:spPr>
        <p:txBody>
          <a:bodyPr anchor="ctr">
            <a:noAutofit/>
          </a:bodyPr>
          <a:lstStyle>
            <a:lvl1pPr>
              <a:lnSpc>
                <a:spcPct val="100000"/>
              </a:lnSpc>
              <a:defRPr sz="6000" cap="none" spc="-80" baseline="0">
                <a:solidFill>
                  <a:schemeClr val="accent6"/>
                </a:solidFill>
              </a:defRPr>
            </a:lvl1pPr>
          </a:lstStyle>
          <a:p>
            <a:r>
              <a:rPr lang="sk-SK" dirty="0"/>
              <a:t>Kliknutím upravte štýl predlohy nadpisu</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5" name="Footer Placeholder 4"/>
          <p:cNvSpPr>
            <a:spLocks noGrp="1"/>
          </p:cNvSpPr>
          <p:nvPr>
            <p:ph type="ftr" sz="quarter" idx="11"/>
          </p:nvPr>
        </p:nvSpPr>
        <p:spPr/>
        <p:txBody>
          <a:bodyPr/>
          <a:lstStyle/>
          <a:p>
            <a:endParaRPr lang="sk-SK"/>
          </a:p>
        </p:txBody>
      </p:sp>
      <p:sp>
        <p:nvSpPr>
          <p:cNvPr id="9" name="Rectangle 8"/>
          <p:cNvSpPr/>
          <p:nvPr/>
        </p:nvSpPr>
        <p:spPr>
          <a:xfrm>
            <a:off x="9001124" y="4846320"/>
            <a:ext cx="142876" cy="20116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pic>
        <p:nvPicPr>
          <p:cNvPr id="11" name="Obraz 1" descr="logo 2">
            <a:extLst>
              <a:ext uri="{FF2B5EF4-FFF2-40B4-BE49-F238E27FC236}">
                <a16:creationId xmlns:a16="http://schemas.microsoft.com/office/drawing/2014/main" id="{E4468105-06B5-4679-A164-F7E5AAB071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27132" y="223836"/>
            <a:ext cx="2103331" cy="82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24744"/>
            <a:ext cx="2057400" cy="5001419"/>
          </a:xfrm>
        </p:spPr>
        <p:txBody>
          <a:bodyPr vert="eaVert">
            <a:normAutofit/>
          </a:bodyPr>
          <a:lstStyle>
            <a:lvl1pPr>
              <a:defRPr sz="2800"/>
            </a:lvl1pPr>
          </a:lstStyle>
          <a:p>
            <a:r>
              <a:rPr lang="sk-SK" dirty="0"/>
              <a:t>Kliknutím upravte štýl predlohy nadpisu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
              </a:defRPr>
            </a:lvl1pPr>
          </a:lstStyle>
          <a:p>
            <a:r>
              <a:rPr lang="sk-SK" dirty="0"/>
              <a:t>Kliknutím upravte štýl predlohy nadpisu</a:t>
            </a:r>
            <a:endParaRPr lang="en-US" dirty="0"/>
          </a:p>
        </p:txBody>
      </p:sp>
      <p:sp>
        <p:nvSpPr>
          <p:cNvPr id="3" name="Content Placeholder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none" spc="-80" baseline="0">
                <a:solidFill>
                  <a:schemeClr val="accent6"/>
                </a:solidFill>
              </a:defRPr>
            </a:lvl1pPr>
          </a:lstStyle>
          <a:p>
            <a:r>
              <a:rPr lang="sk-SK" dirty="0"/>
              <a:t>Kliknutím upravte štýl predlohy nadpisu</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7" name="Date Placeholder 6"/>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8" name="Slide Number Placeholder 7"/>
          <p:cNvSpPr>
            <a:spLocks noGrp="1"/>
          </p:cNvSpPr>
          <p:nvPr>
            <p:ph type="sldNum" sz="quarter" idx="11"/>
          </p:nvPr>
        </p:nvSpPr>
        <p:spPr/>
        <p:txBody>
          <a:bodyPr/>
          <a:lstStyle/>
          <a:p>
            <a:fld id="{EDF2FB19-191C-4C07-9760-6B65CEE1532D}" type="slidenum">
              <a:rPr lang="sk-SK" smtClean="0"/>
              <a:pPr/>
              <a:t>‹#›</a:t>
            </a:fld>
            <a:endParaRPr lang="sk-SK"/>
          </a:p>
        </p:txBody>
      </p:sp>
      <p:sp>
        <p:nvSpPr>
          <p:cNvPr id="9" name="Footer Placeholder 8"/>
          <p:cNvSpPr>
            <a:spLocks noGrp="1"/>
          </p:cNvSpPr>
          <p:nvPr>
            <p:ph type="ftr" sz="quarter" idx="12"/>
          </p:nvPr>
        </p:nvSpPr>
        <p:spPr/>
        <p:txBody>
          <a:bodyPr/>
          <a:lstStyle/>
          <a:p>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sk-SK" dirty="0"/>
              <a:t>Kliknutím upravte štýl predlohy nadpisu</a:t>
            </a:r>
            <a:endParaRPr lang="en-US" dirty="0"/>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sk-SK"/>
              <a:t>Upraviť štýly predlohy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DF2FB19-191C-4C07-9760-6B65CEE1532D}"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DF2FB19-191C-4C07-9760-6B65CEE1532D}" type="slidenum">
              <a:rPr lang="sk-SK" smtClean="0"/>
              <a:pPr/>
              <a:t>‹#›</a:t>
            </a:fld>
            <a:endParaRPr lang="sk-SK"/>
          </a:p>
        </p:txBody>
      </p:sp>
      <p:sp>
        <p:nvSpPr>
          <p:cNvPr id="8" name="Title 7"/>
          <p:cNvSpPr>
            <a:spLocks noGrp="1"/>
          </p:cNvSpPr>
          <p:nvPr>
            <p:ph type="title"/>
          </p:nvPr>
        </p:nvSpPr>
        <p:spPr/>
        <p:txBody>
          <a:bodyPr>
            <a:noAutofit/>
          </a:bodyPr>
          <a:lstStyle>
            <a:lvl1pPr>
              <a:defRPr sz="2800"/>
            </a:lvl1pPr>
          </a:lstStyle>
          <a:p>
            <a:r>
              <a:rPr lang="sk-SK"/>
              <a:t>Kliknutím upravte štýl predlohy nadpisu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CA76AC6C-1845-4AD9-86CE-459EC2905EDA}" type="datetimeFigureOut">
              <a:rPr lang="sk-SK" smtClean="0"/>
              <a:pPr/>
              <a:t>9. 12. 2020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DF2FB19-191C-4C07-9760-6B65CEE1532D}" type="slidenum">
              <a:rPr lang="sk-SK" smtClean="0"/>
              <a:pPr/>
              <a:t>‹#›</a:t>
            </a:fld>
            <a:endParaRPr lang="sk-SK"/>
          </a:p>
        </p:txBody>
      </p:sp>
      <p:sp>
        <p:nvSpPr>
          <p:cNvPr id="8" name="Title 7"/>
          <p:cNvSpPr>
            <a:spLocks noGrp="1"/>
          </p:cNvSpPr>
          <p:nvPr>
            <p:ph type="title"/>
          </p:nvPr>
        </p:nvSpPr>
        <p:spPr>
          <a:xfrm>
            <a:off x="457200" y="4953000"/>
            <a:ext cx="8153400" cy="762000"/>
          </a:xfrm>
        </p:spPr>
        <p:txBody>
          <a:bodyPr anchor="t">
            <a:noAutofit/>
          </a:bodyPr>
          <a:lstStyle>
            <a:lvl1pPr>
              <a:defRPr sz="2400"/>
            </a:lvl1pPr>
          </a:lstStyle>
          <a:p>
            <a:r>
              <a:rPr lang="sk-SK" dirty="0"/>
              <a:t>Kliknutím upravte štýl predlohy nadpisu</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sk-SK" dirty="0"/>
              <a:t>Upravte štýly predlohy textu</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A76AC6C-1845-4AD9-86CE-459EC2905EDA}" type="datetimeFigureOut">
              <a:rPr lang="sk-SK" smtClean="0"/>
              <a:pPr/>
              <a:t>9. 12. 2020</a:t>
            </a:fld>
            <a:endParaRPr lang="sk-SK"/>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sk-SK"/>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DF2FB19-191C-4C07-9760-6B65CEE1532D}" type="slidenum">
              <a:rPr lang="sk-SK" smtClean="0"/>
              <a:pPr/>
              <a:t>‹#›</a:t>
            </a:fld>
            <a:endParaRPr lang="sk-SK"/>
          </a:p>
        </p:txBody>
      </p:sp>
      <p:sp>
        <p:nvSpPr>
          <p:cNvPr id="7" name="Rectangle 6"/>
          <p:cNvSpPr/>
          <p:nvPr/>
        </p:nvSpPr>
        <p:spPr>
          <a:xfrm>
            <a:off x="9001124" y="0"/>
            <a:ext cx="142876"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Obraz 1" descr="logo 2">
            <a:extLst>
              <a:ext uri="{FF2B5EF4-FFF2-40B4-BE49-F238E27FC236}">
                <a16:creationId xmlns:a16="http://schemas.microsoft.com/office/drawing/2014/main" id="{CFF2300B-5795-4089-A1A4-7F4A926A996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27132" y="223836"/>
            <a:ext cx="2103331" cy="82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accent6"/>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pl-PL"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STAGES OF BUILDING WORK STRATEGY WITH AN AGGRESSIVE STUDENT</a:t>
            </a:r>
            <a:endParaRPr lang="en-US"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relations with adults</a:t>
            </a:r>
          </a:p>
        </p:txBody>
      </p:sp>
    </p:spTree>
    <p:extLst>
      <p:ext uri="{BB962C8B-B14F-4D97-AF65-F5344CB8AC3E}">
        <p14:creationId xmlns:p14="http://schemas.microsoft.com/office/powerpoint/2010/main" val="967997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52718"/>
            <a:ext cx="6192688" cy="1371600"/>
          </a:xfrm>
        </p:spPr>
        <p:txBody>
          <a:bodyPr>
            <a:normAutofit/>
          </a:bodyPr>
          <a:lstStyle/>
          <a:p>
            <a:r>
              <a:rPr lang="pl-PL" sz="3500" dirty="0"/>
              <a:t>INEFFECTIVE RESPONSE (2)</a:t>
            </a:r>
          </a:p>
        </p:txBody>
      </p:sp>
      <p:sp>
        <p:nvSpPr>
          <p:cNvPr id="3" name="Symbol zastępczy zawartości 2"/>
          <p:cNvSpPr>
            <a:spLocks noGrp="1"/>
          </p:cNvSpPr>
          <p:nvPr>
            <p:ph idx="1"/>
          </p:nvPr>
        </p:nvSpPr>
        <p:spPr>
          <a:xfrm>
            <a:off x="467544" y="2132856"/>
            <a:ext cx="7620000" cy="4373563"/>
          </a:xfrm>
        </p:spPr>
        <p:txBody>
          <a:bodyPr>
            <a:normAutofit/>
          </a:bodyPr>
          <a:lstStyle/>
          <a:p>
            <a:pPr marL="342900" indent="-342900" algn="just" fontAlgn="base">
              <a:buFont typeface="Arial" panose="020B0604020202020204" pitchFamily="34" charset="0"/>
              <a:buChar char="•"/>
            </a:pPr>
            <a:r>
              <a:rPr lang="en-US" sz="2400" dirty="0"/>
              <a:t>Touch the student</a:t>
            </a:r>
            <a:r>
              <a:rPr lang="pl-PL" sz="2400" dirty="0"/>
              <a:t> </a:t>
            </a:r>
            <a:r>
              <a:rPr lang="pl-PL" sz="2400" b="0" dirty="0"/>
              <a:t>– </a:t>
            </a:r>
            <a:r>
              <a:rPr lang="pl-PL" sz="2400" b="0" dirty="0" err="1"/>
              <a:t>it</a:t>
            </a:r>
            <a:r>
              <a:rPr lang="pl-PL" sz="2400" b="0" dirty="0"/>
              <a:t> </a:t>
            </a:r>
            <a:r>
              <a:rPr lang="pl-PL" sz="2400" b="0" dirty="0" err="1"/>
              <a:t>is</a:t>
            </a:r>
            <a:r>
              <a:rPr lang="pl-PL" sz="2400" b="0" dirty="0"/>
              <a:t> </a:t>
            </a:r>
            <a:r>
              <a:rPr lang="pl-PL" sz="2400" b="0" dirty="0" err="1"/>
              <a:t>often</a:t>
            </a:r>
            <a:r>
              <a:rPr lang="pl-PL" sz="2400" b="0" dirty="0"/>
              <a:t> for </a:t>
            </a:r>
            <a:r>
              <a:rPr lang="pl-PL" sz="2400" b="0" dirty="0" err="1"/>
              <a:t>teachers</a:t>
            </a:r>
            <a:r>
              <a:rPr lang="pl-PL" sz="2400" b="0" dirty="0"/>
              <a:t> to </a:t>
            </a:r>
            <a:r>
              <a:rPr lang="pl-PL" sz="2400" b="0" dirty="0" err="1"/>
              <a:t>put</a:t>
            </a:r>
            <a:r>
              <a:rPr lang="pl-PL" sz="2400" b="0" dirty="0"/>
              <a:t> a </a:t>
            </a:r>
            <a:r>
              <a:rPr lang="pl-PL" sz="2400" b="0" dirty="0" err="1"/>
              <a:t>hand</a:t>
            </a:r>
            <a:r>
              <a:rPr lang="pl-PL" sz="2400" b="0" dirty="0"/>
              <a:t> on a </a:t>
            </a:r>
            <a:r>
              <a:rPr lang="pl-PL" sz="2400" b="0" dirty="0" err="1"/>
              <a:t>student’s</a:t>
            </a:r>
            <a:r>
              <a:rPr lang="pl-PL" sz="2400" b="0" dirty="0"/>
              <a:t> </a:t>
            </a:r>
            <a:r>
              <a:rPr lang="pl-PL" sz="2400" b="0" dirty="0" err="1"/>
              <a:t>shoulder</a:t>
            </a:r>
            <a:r>
              <a:rPr lang="pl-PL" sz="2400" b="0" dirty="0"/>
              <a:t> to </a:t>
            </a:r>
            <a:r>
              <a:rPr lang="pl-PL" sz="2400" b="0" dirty="0" err="1"/>
              <a:t>calm</a:t>
            </a:r>
            <a:r>
              <a:rPr lang="pl-PL" sz="2400" b="0" dirty="0"/>
              <a:t> </a:t>
            </a:r>
            <a:r>
              <a:rPr lang="pl-PL" sz="2400" b="0" dirty="0" err="1"/>
              <a:t>him</a:t>
            </a:r>
            <a:r>
              <a:rPr lang="pl-PL" sz="2400" b="0" dirty="0"/>
              <a:t>. But </a:t>
            </a:r>
            <a:r>
              <a:rPr lang="pl-PL" sz="2400" b="0" dirty="0" err="1"/>
              <a:t>you</a:t>
            </a:r>
            <a:r>
              <a:rPr lang="pl-PL" sz="2400" b="0" dirty="0"/>
              <a:t> do not </a:t>
            </a:r>
            <a:r>
              <a:rPr lang="pl-PL" sz="2400" b="0" dirty="0" err="1"/>
              <a:t>know</a:t>
            </a:r>
            <a:r>
              <a:rPr lang="pl-PL" sz="2400" b="0" dirty="0"/>
              <a:t> </a:t>
            </a:r>
            <a:r>
              <a:rPr lang="pl-PL" sz="2400" b="0" dirty="0" err="1"/>
              <a:t>what</a:t>
            </a:r>
            <a:r>
              <a:rPr lang="pl-PL" sz="2400" b="0" dirty="0"/>
              <a:t> </a:t>
            </a:r>
            <a:r>
              <a:rPr lang="pl-PL" sz="2400" b="0" dirty="0" err="1"/>
              <a:t>students</a:t>
            </a:r>
            <a:r>
              <a:rPr lang="pl-PL" sz="2400" b="0" dirty="0"/>
              <a:t> </a:t>
            </a:r>
            <a:r>
              <a:rPr lang="pl-PL" sz="2400" b="0" dirty="0" err="1"/>
              <a:t>are</a:t>
            </a:r>
            <a:r>
              <a:rPr lang="pl-PL" sz="2400" b="0" dirty="0"/>
              <a:t> </a:t>
            </a:r>
            <a:r>
              <a:rPr lang="pl-PL" sz="2400" b="0" dirty="0" err="1"/>
              <a:t>thinking</a:t>
            </a:r>
            <a:r>
              <a:rPr lang="pl-PL" sz="2400" b="0" dirty="0"/>
              <a:t> and </a:t>
            </a:r>
            <a:r>
              <a:rPr lang="pl-PL" sz="2400" b="0" dirty="0" err="1"/>
              <a:t>what</a:t>
            </a:r>
            <a:r>
              <a:rPr lang="pl-PL" sz="2400" b="0" dirty="0"/>
              <a:t> </a:t>
            </a:r>
            <a:r>
              <a:rPr lang="pl-PL" sz="2400" b="0" dirty="0" err="1"/>
              <a:t>will</a:t>
            </a:r>
            <a:r>
              <a:rPr lang="pl-PL" sz="2400" b="0" dirty="0"/>
              <a:t> </a:t>
            </a:r>
            <a:r>
              <a:rPr lang="pl-PL" sz="2400" b="0" dirty="0" err="1"/>
              <a:t>they</a:t>
            </a:r>
            <a:r>
              <a:rPr lang="pl-PL" sz="2400" b="0" dirty="0"/>
              <a:t> </a:t>
            </a:r>
            <a:r>
              <a:rPr lang="pl-PL" sz="2400" b="0" dirty="0" err="1"/>
              <a:t>react</a:t>
            </a:r>
            <a:r>
              <a:rPr lang="pl-PL" sz="2400" b="0" dirty="0"/>
              <a:t>. It </a:t>
            </a:r>
            <a:r>
              <a:rPr lang="pl-PL" sz="2400" b="0" dirty="0" err="1"/>
              <a:t>is</a:t>
            </a:r>
            <a:r>
              <a:rPr lang="pl-PL" sz="2400" b="0" dirty="0"/>
              <a:t> </a:t>
            </a:r>
            <a:r>
              <a:rPr lang="pl-PL" sz="2400" b="0" dirty="0" err="1"/>
              <a:t>better</a:t>
            </a:r>
            <a:r>
              <a:rPr lang="pl-PL" sz="2400" b="0" dirty="0"/>
              <a:t> to </a:t>
            </a:r>
            <a:r>
              <a:rPr lang="pl-PL" sz="2400" b="0" dirty="0" err="1"/>
              <a:t>keep</a:t>
            </a:r>
            <a:r>
              <a:rPr lang="pl-PL" sz="2400" b="0" dirty="0"/>
              <a:t> the </a:t>
            </a:r>
            <a:r>
              <a:rPr lang="pl-PL" sz="2400" b="0" dirty="0" err="1"/>
              <a:t>distance</a:t>
            </a:r>
            <a:r>
              <a:rPr lang="pl-PL" sz="2400" b="0" dirty="0"/>
              <a:t>.</a:t>
            </a:r>
          </a:p>
          <a:p>
            <a:pPr marL="342900" indent="-342900" algn="just">
              <a:buFont typeface="Arial" panose="020B0604020202020204" pitchFamily="34" charset="0"/>
              <a:buChar char="•"/>
            </a:pPr>
            <a:endParaRPr lang="pl-PL" sz="2400" b="0" dirty="0"/>
          </a:p>
          <a:p>
            <a:pPr marL="342900" indent="-342900" algn="just" fontAlgn="base">
              <a:buFont typeface="Arial" panose="020B0604020202020204" pitchFamily="34" charset="0"/>
              <a:buChar char="•"/>
            </a:pPr>
            <a:r>
              <a:rPr lang="en-US" sz="2400" dirty="0"/>
              <a:t>Talk with the student</a:t>
            </a:r>
            <a:r>
              <a:rPr lang="pl-PL" sz="2400" dirty="0"/>
              <a:t> </a:t>
            </a:r>
            <a:r>
              <a:rPr lang="pl-PL" sz="2400" dirty="0" err="1"/>
              <a:t>immediately</a:t>
            </a:r>
            <a:r>
              <a:rPr lang="pl-PL" sz="2400" dirty="0"/>
              <a:t> </a:t>
            </a:r>
            <a:r>
              <a:rPr lang="pl-PL" sz="2400" b="0" dirty="0"/>
              <a:t>– </a:t>
            </a:r>
            <a:r>
              <a:rPr lang="pl-PL" sz="2400" b="0" dirty="0" err="1"/>
              <a:t>angry</a:t>
            </a:r>
            <a:r>
              <a:rPr lang="pl-PL" sz="2400" b="0" dirty="0"/>
              <a:t> </a:t>
            </a:r>
            <a:r>
              <a:rPr lang="pl-PL" sz="2400" b="0" dirty="0" err="1"/>
              <a:t>students</a:t>
            </a:r>
            <a:r>
              <a:rPr lang="pl-PL" sz="2400" b="0" dirty="0"/>
              <a:t> </a:t>
            </a:r>
            <a:r>
              <a:rPr lang="pl-PL" sz="2400" b="0" dirty="0" err="1"/>
              <a:t>are</a:t>
            </a:r>
            <a:r>
              <a:rPr lang="pl-PL" sz="2400" b="0" dirty="0"/>
              <a:t> not open to </a:t>
            </a:r>
            <a:r>
              <a:rPr lang="pl-PL" sz="2400" b="0" dirty="0" err="1"/>
              <a:t>conversation</a:t>
            </a:r>
            <a:r>
              <a:rPr lang="pl-PL" sz="2400" b="0" dirty="0"/>
              <a:t>. </a:t>
            </a:r>
            <a:r>
              <a:rPr lang="pl-PL" sz="2400" b="0" dirty="0" err="1"/>
              <a:t>Give</a:t>
            </a:r>
            <a:r>
              <a:rPr lang="pl-PL" sz="2400" b="0" dirty="0"/>
              <a:t> </a:t>
            </a:r>
            <a:r>
              <a:rPr lang="pl-PL" sz="2400" b="0" dirty="0" err="1"/>
              <a:t>them</a:t>
            </a:r>
            <a:r>
              <a:rPr lang="pl-PL" sz="2400" b="0" dirty="0"/>
              <a:t> </a:t>
            </a:r>
            <a:r>
              <a:rPr lang="pl-PL" sz="2400" b="0" dirty="0" err="1"/>
              <a:t>some</a:t>
            </a:r>
            <a:r>
              <a:rPr lang="pl-PL" sz="2400" b="0" dirty="0"/>
              <a:t> </a:t>
            </a:r>
            <a:r>
              <a:rPr lang="pl-PL" sz="2400" b="0" dirty="0" err="1"/>
              <a:t>time</a:t>
            </a:r>
            <a:r>
              <a:rPr lang="pl-PL" sz="2400" b="0" dirty="0"/>
              <a:t>, </a:t>
            </a:r>
            <a:r>
              <a:rPr lang="pl-PL" sz="2400" b="0" dirty="0" err="1"/>
              <a:t>leve</a:t>
            </a:r>
            <a:r>
              <a:rPr lang="pl-PL" sz="2400" b="0" dirty="0"/>
              <a:t> </a:t>
            </a:r>
            <a:r>
              <a:rPr lang="pl-PL" sz="2400" b="0" dirty="0" err="1"/>
              <a:t>them</a:t>
            </a:r>
            <a:r>
              <a:rPr lang="pl-PL" sz="2400" b="0" dirty="0"/>
              <a:t> </a:t>
            </a:r>
            <a:r>
              <a:rPr lang="pl-PL" sz="2400" b="0" dirty="0" err="1"/>
              <a:t>alone.Talk</a:t>
            </a:r>
            <a:r>
              <a:rPr lang="pl-PL" sz="2400" b="0" dirty="0"/>
              <a:t> to </a:t>
            </a:r>
            <a:r>
              <a:rPr lang="pl-PL" sz="2400" b="0" dirty="0" err="1"/>
              <a:t>them</a:t>
            </a:r>
            <a:r>
              <a:rPr lang="pl-PL" sz="2400" b="0" dirty="0"/>
              <a:t> </a:t>
            </a:r>
            <a:r>
              <a:rPr lang="pl-PL" sz="2400" b="0" dirty="0" err="1"/>
              <a:t>after</a:t>
            </a:r>
            <a:r>
              <a:rPr lang="pl-PL" sz="2400" b="0" dirty="0"/>
              <a:t> a </a:t>
            </a:r>
            <a:r>
              <a:rPr lang="pl-PL" sz="2400" b="0" dirty="0" err="1"/>
              <a:t>few</a:t>
            </a:r>
            <a:r>
              <a:rPr lang="pl-PL" sz="2400" b="0" dirty="0"/>
              <a:t> </a:t>
            </a:r>
            <a:r>
              <a:rPr lang="pl-PL" sz="2400" b="0" dirty="0" err="1"/>
              <a:t>hours</a:t>
            </a:r>
            <a:r>
              <a:rPr lang="pl-PL" sz="2400" b="0" dirty="0"/>
              <a:t>.</a:t>
            </a:r>
            <a:endParaRPr lang="en-US"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5733256"/>
            <a:ext cx="1072896" cy="881786"/>
          </a:xfrm>
          <a:prstGeom prst="rect">
            <a:avLst/>
          </a:prstGeom>
        </p:spPr>
      </p:pic>
    </p:spTree>
    <p:extLst>
      <p:ext uri="{BB962C8B-B14F-4D97-AF65-F5344CB8AC3E}">
        <p14:creationId xmlns:p14="http://schemas.microsoft.com/office/powerpoint/2010/main" val="197913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dirty="0" err="1"/>
              <a:t>Effective</a:t>
            </a:r>
            <a:r>
              <a:rPr lang="pl-PL" sz="3500" dirty="0"/>
              <a:t> </a:t>
            </a:r>
            <a:r>
              <a:rPr lang="pl-PL" sz="3500" dirty="0" err="1"/>
              <a:t>response</a:t>
            </a:r>
            <a:r>
              <a:rPr lang="pl-PL" sz="3500" dirty="0"/>
              <a:t> (1)</a:t>
            </a:r>
          </a:p>
        </p:txBody>
      </p:sp>
      <p:sp>
        <p:nvSpPr>
          <p:cNvPr id="3" name="Symbol zastępczy zawartości 2"/>
          <p:cNvSpPr>
            <a:spLocks noGrp="1"/>
          </p:cNvSpPr>
          <p:nvPr>
            <p:ph idx="1"/>
          </p:nvPr>
        </p:nvSpPr>
        <p:spPr>
          <a:xfrm>
            <a:off x="457200" y="1752600"/>
            <a:ext cx="7620000" cy="4628728"/>
          </a:xfrm>
        </p:spPr>
        <p:txBody>
          <a:bodyPr>
            <a:normAutofit lnSpcReduction="10000"/>
          </a:bodyPr>
          <a:lstStyle/>
          <a:p>
            <a:pPr algn="just">
              <a:spcAft>
                <a:spcPts val="1800"/>
              </a:spcAft>
            </a:pPr>
            <a:r>
              <a:rPr lang="pl-PL" sz="2400" b="0" dirty="0"/>
              <a:t>Here </a:t>
            </a:r>
            <a:r>
              <a:rPr lang="pl-PL" sz="2400" b="0" dirty="0" err="1"/>
              <a:t>is</a:t>
            </a:r>
            <a:r>
              <a:rPr lang="pl-PL" sz="2400" b="0" dirty="0"/>
              <a:t> </a:t>
            </a:r>
            <a:r>
              <a:rPr lang="pl-PL" sz="2400" b="0" dirty="0" err="1"/>
              <a:t>what</a:t>
            </a:r>
            <a:r>
              <a:rPr lang="pl-PL" sz="2400" b="0" dirty="0"/>
              <a:t> </a:t>
            </a:r>
            <a:r>
              <a:rPr lang="pl-PL" sz="2400" b="0" dirty="0" err="1"/>
              <a:t>you</a:t>
            </a:r>
            <a:r>
              <a:rPr lang="pl-PL" sz="2400" b="0" dirty="0"/>
              <a:t> </a:t>
            </a:r>
            <a:r>
              <a:rPr lang="pl-PL" sz="2400" dirty="0" err="1"/>
              <a:t>should</a:t>
            </a:r>
            <a:r>
              <a:rPr lang="pl-PL" sz="2400" b="0" dirty="0"/>
              <a:t> do:</a:t>
            </a:r>
          </a:p>
          <a:p>
            <a:pPr marL="457200" indent="-457200" algn="just">
              <a:spcAft>
                <a:spcPts val="1800"/>
              </a:spcAft>
              <a:buFont typeface="Arial" panose="020B0604020202020204" pitchFamily="34" charset="0"/>
              <a:buChar char="•"/>
            </a:pPr>
            <a:r>
              <a:rPr lang="pl-PL" sz="2400" dirty="0" err="1"/>
              <a:t>Stay</a:t>
            </a:r>
            <a:r>
              <a:rPr lang="pl-PL" sz="2400" dirty="0"/>
              <a:t> </a:t>
            </a:r>
            <a:r>
              <a:rPr lang="pl-PL" sz="2400" dirty="0" err="1"/>
              <a:t>calm</a:t>
            </a:r>
            <a:r>
              <a:rPr lang="pl-PL" sz="2400" dirty="0"/>
              <a:t> </a:t>
            </a:r>
            <a:r>
              <a:rPr lang="pl-PL" sz="2400" b="0" dirty="0"/>
              <a:t>– controling </a:t>
            </a:r>
            <a:r>
              <a:rPr lang="pl-PL" sz="2400" b="0" dirty="0" err="1"/>
              <a:t>your</a:t>
            </a:r>
            <a:r>
              <a:rPr lang="pl-PL" sz="2400" b="0" dirty="0"/>
              <a:t> </a:t>
            </a:r>
            <a:r>
              <a:rPr lang="pl-PL" sz="2400" b="0" dirty="0" err="1"/>
              <a:t>emotions</a:t>
            </a:r>
            <a:r>
              <a:rPr lang="pl-PL" sz="2400" b="0" dirty="0"/>
              <a:t> </a:t>
            </a:r>
            <a:r>
              <a:rPr lang="pl-PL" sz="2400" b="0" dirty="0" err="1"/>
              <a:t>is</a:t>
            </a:r>
            <a:r>
              <a:rPr lang="pl-PL" sz="2400" b="0" dirty="0"/>
              <a:t> a </a:t>
            </a:r>
            <a:r>
              <a:rPr lang="pl-PL" sz="2400" b="0" dirty="0" err="1"/>
              <a:t>first</a:t>
            </a:r>
            <a:r>
              <a:rPr lang="pl-PL" sz="2400" b="0" dirty="0"/>
              <a:t> step to </a:t>
            </a:r>
            <a:r>
              <a:rPr lang="pl-PL" sz="2400" b="0" dirty="0" err="1"/>
              <a:t>control</a:t>
            </a:r>
            <a:r>
              <a:rPr lang="pl-PL" sz="2400" b="0" dirty="0"/>
              <a:t> the </a:t>
            </a:r>
            <a:r>
              <a:rPr lang="pl-PL" sz="2400" b="0" dirty="0" err="1"/>
              <a:t>situation</a:t>
            </a:r>
            <a:r>
              <a:rPr lang="pl-PL" sz="2400" b="0" dirty="0"/>
              <a:t>.</a:t>
            </a:r>
          </a:p>
          <a:p>
            <a:pPr marL="457200" indent="-457200" algn="just">
              <a:spcAft>
                <a:spcPts val="1800"/>
              </a:spcAft>
              <a:buFont typeface="Arial" panose="020B0604020202020204" pitchFamily="34" charset="0"/>
              <a:buChar char="•"/>
            </a:pPr>
            <a:r>
              <a:rPr lang="pl-PL" sz="2400" dirty="0" err="1"/>
              <a:t>Shield</a:t>
            </a:r>
            <a:r>
              <a:rPr lang="pl-PL" sz="2400" dirty="0"/>
              <a:t> </a:t>
            </a:r>
            <a:r>
              <a:rPr lang="pl-PL" sz="2400" dirty="0" err="1"/>
              <a:t>other</a:t>
            </a:r>
            <a:r>
              <a:rPr lang="pl-PL" sz="2400" dirty="0"/>
              <a:t> </a:t>
            </a:r>
            <a:r>
              <a:rPr lang="pl-PL" sz="2400" dirty="0" err="1"/>
              <a:t>students</a:t>
            </a:r>
            <a:r>
              <a:rPr lang="pl-PL" sz="2400" dirty="0"/>
              <a:t> </a:t>
            </a:r>
            <a:r>
              <a:rPr lang="pl-PL" sz="2400" b="0" dirty="0"/>
              <a:t>– do not </a:t>
            </a:r>
            <a:r>
              <a:rPr lang="pl-PL" sz="2400" b="0" dirty="0" err="1"/>
              <a:t>let</a:t>
            </a:r>
            <a:r>
              <a:rPr lang="pl-PL" sz="2400" b="0" dirty="0"/>
              <a:t> </a:t>
            </a:r>
            <a:r>
              <a:rPr lang="pl-PL" sz="2400" b="0" dirty="0" err="1"/>
              <a:t>other</a:t>
            </a:r>
            <a:r>
              <a:rPr lang="pl-PL" sz="2400" b="0" dirty="0"/>
              <a:t> </a:t>
            </a:r>
            <a:r>
              <a:rPr lang="pl-PL" sz="2400" b="0" dirty="0" err="1"/>
              <a:t>students</a:t>
            </a:r>
            <a:r>
              <a:rPr lang="pl-PL" sz="2400" b="0" dirty="0"/>
              <a:t> be </a:t>
            </a:r>
            <a:r>
              <a:rPr lang="pl-PL" sz="2400" b="0" dirty="0" err="1"/>
              <a:t>involved</a:t>
            </a:r>
            <a:r>
              <a:rPr lang="pl-PL" sz="2400" b="0" dirty="0"/>
              <a:t> with the </a:t>
            </a:r>
            <a:r>
              <a:rPr lang="pl-PL" sz="2400" b="0" dirty="0" err="1"/>
              <a:t>angry</a:t>
            </a:r>
            <a:r>
              <a:rPr lang="pl-PL" sz="2400" b="0" dirty="0"/>
              <a:t> student. It </a:t>
            </a:r>
            <a:r>
              <a:rPr lang="pl-PL" sz="2400" b="0" dirty="0" err="1"/>
              <a:t>is</a:t>
            </a:r>
            <a:r>
              <a:rPr lang="pl-PL" sz="2400" b="0" dirty="0"/>
              <a:t> </a:t>
            </a:r>
            <a:r>
              <a:rPr lang="pl-PL" sz="2400" b="0" dirty="0" err="1"/>
              <a:t>your</a:t>
            </a:r>
            <a:r>
              <a:rPr lang="pl-PL" sz="2400" b="0" dirty="0"/>
              <a:t> </a:t>
            </a:r>
            <a:r>
              <a:rPr lang="pl-PL" sz="2400" b="0" dirty="0" err="1"/>
              <a:t>priority</a:t>
            </a:r>
            <a:r>
              <a:rPr lang="pl-PL" sz="2400" b="0" dirty="0"/>
              <a:t> to </a:t>
            </a:r>
            <a:r>
              <a:rPr lang="pl-PL" sz="2400" b="0" dirty="0" err="1"/>
              <a:t>keep</a:t>
            </a:r>
            <a:r>
              <a:rPr lang="pl-PL" sz="2400" b="0" dirty="0"/>
              <a:t> </a:t>
            </a:r>
            <a:r>
              <a:rPr lang="pl-PL" sz="2400" b="0" dirty="0" err="1"/>
              <a:t>them</a:t>
            </a:r>
            <a:r>
              <a:rPr lang="pl-PL" sz="2400" b="0" dirty="0"/>
              <a:t> </a:t>
            </a:r>
            <a:r>
              <a:rPr lang="pl-PL" sz="2400" b="0" dirty="0" err="1"/>
              <a:t>safe</a:t>
            </a:r>
            <a:r>
              <a:rPr lang="pl-PL" sz="2400" b="0" dirty="0"/>
              <a:t> and </a:t>
            </a:r>
            <a:r>
              <a:rPr lang="pl-PL" sz="2400" b="0" dirty="0" err="1"/>
              <a:t>calm</a:t>
            </a:r>
            <a:r>
              <a:rPr lang="pl-PL" sz="2400" b="0" dirty="0"/>
              <a:t>.</a:t>
            </a:r>
          </a:p>
          <a:p>
            <a:pPr marL="457200" indent="-457200" algn="just">
              <a:spcAft>
                <a:spcPts val="1800"/>
              </a:spcAft>
              <a:buFont typeface="Arial" panose="020B0604020202020204" pitchFamily="34" charset="0"/>
              <a:buChar char="•"/>
            </a:pPr>
            <a:r>
              <a:rPr lang="pl-PL" sz="2400" dirty="0" err="1"/>
              <a:t>Calm</a:t>
            </a:r>
            <a:r>
              <a:rPr lang="pl-PL" sz="2400" dirty="0"/>
              <a:t> the student </a:t>
            </a:r>
            <a:r>
              <a:rPr lang="pl-PL" sz="2400" b="0" dirty="0"/>
              <a:t>– </a:t>
            </a:r>
            <a:r>
              <a:rPr lang="pl-PL" sz="2400" b="0" dirty="0" err="1"/>
              <a:t>you</a:t>
            </a:r>
            <a:r>
              <a:rPr lang="pl-PL" sz="2400" b="0" dirty="0"/>
              <a:t> </a:t>
            </a:r>
            <a:r>
              <a:rPr lang="en-US" sz="2400" b="0" dirty="0"/>
              <a:t>might have to use calming language and reassurance to settle the student down. Say</a:t>
            </a:r>
            <a:r>
              <a:rPr lang="pl-PL" sz="2400" b="0" dirty="0"/>
              <a:t>: </a:t>
            </a:r>
            <a:r>
              <a:rPr lang="en-US" sz="2400" b="0" dirty="0"/>
              <a:t>“Take it easy… I know you’re frustrated… We’ll talk about it later…”</a:t>
            </a:r>
            <a:endParaRPr lang="pl-PL" sz="2400" b="0" dirty="0"/>
          </a:p>
          <a:p>
            <a:pPr marL="457200" indent="-457200" algn="just">
              <a:spcAft>
                <a:spcPts val="1800"/>
              </a:spcAf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196752"/>
            <a:ext cx="872490" cy="914400"/>
          </a:xfrm>
          <a:prstGeom prst="rect">
            <a:avLst/>
          </a:prstGeom>
        </p:spPr>
      </p:pic>
    </p:spTree>
    <p:extLst>
      <p:ext uri="{BB962C8B-B14F-4D97-AF65-F5344CB8AC3E}">
        <p14:creationId xmlns:p14="http://schemas.microsoft.com/office/powerpoint/2010/main" val="155746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500" dirty="0"/>
              <a:t>EFFECTIVE RESPONSE (2)</a:t>
            </a:r>
          </a:p>
        </p:txBody>
      </p:sp>
      <p:sp>
        <p:nvSpPr>
          <p:cNvPr id="3" name="Symbol zastępczy zawartości 2"/>
          <p:cNvSpPr>
            <a:spLocks noGrp="1"/>
          </p:cNvSpPr>
          <p:nvPr>
            <p:ph idx="1"/>
          </p:nvPr>
        </p:nvSpPr>
        <p:spPr/>
        <p:txBody>
          <a:bodyPr>
            <a:normAutofit/>
          </a:bodyPr>
          <a:lstStyle/>
          <a:p>
            <a:pPr marL="342900" indent="-342900" algn="just">
              <a:spcAft>
                <a:spcPts val="1800"/>
              </a:spcAft>
              <a:buFont typeface="Arial" panose="020B0604020202020204" pitchFamily="34" charset="0"/>
              <a:buChar char="•"/>
            </a:pPr>
            <a:r>
              <a:rPr lang="pl-PL" sz="2400" dirty="0" err="1"/>
              <a:t>Wait</a:t>
            </a:r>
            <a:r>
              <a:rPr lang="pl-PL" sz="2400" dirty="0"/>
              <a:t> – </a:t>
            </a:r>
            <a:r>
              <a:rPr lang="pl-PL" sz="2400" b="0" dirty="0"/>
              <a:t>d</a:t>
            </a:r>
            <a:r>
              <a:rPr lang="en-US" sz="2400" b="0" dirty="0"/>
              <a:t>o</a:t>
            </a:r>
            <a:r>
              <a:rPr lang="pl-PL" sz="2400" b="0" dirty="0"/>
              <a:t> not</a:t>
            </a:r>
            <a:r>
              <a:rPr lang="en-US" sz="2400" b="0" dirty="0"/>
              <a:t> speak to the angry student until he is in a calm emotional state. Continue with your day until you know the student is ready to listen.</a:t>
            </a:r>
            <a:endParaRPr lang="pl-PL" sz="2400" b="0" dirty="0"/>
          </a:p>
          <a:p>
            <a:pPr marL="342900" indent="-342900" algn="just">
              <a:spcAft>
                <a:spcPts val="1800"/>
              </a:spcAft>
              <a:buFont typeface="Arial" panose="020B0604020202020204" pitchFamily="34" charset="0"/>
              <a:buChar char="•"/>
            </a:pPr>
            <a:r>
              <a:rPr lang="pl-PL" sz="2400" dirty="0" err="1"/>
              <a:t>Hold</a:t>
            </a:r>
            <a:r>
              <a:rPr lang="pl-PL" sz="2400" dirty="0"/>
              <a:t> </a:t>
            </a:r>
            <a:r>
              <a:rPr lang="pl-PL" sz="2400" dirty="0" err="1"/>
              <a:t>accountable</a:t>
            </a:r>
            <a:r>
              <a:rPr lang="pl-PL" sz="2400" dirty="0"/>
              <a:t> </a:t>
            </a:r>
            <a:r>
              <a:rPr lang="pl-PL" sz="2400" b="0" dirty="0"/>
              <a:t>- a</a:t>
            </a:r>
            <a:r>
              <a:rPr lang="en-US" sz="2400" b="0" dirty="0" err="1"/>
              <a:t>fter</a:t>
            </a:r>
            <a:r>
              <a:rPr lang="en-US" sz="2400" b="0" dirty="0"/>
              <a:t> the student returns to a calm frame of mind</a:t>
            </a:r>
            <a:r>
              <a:rPr lang="pl-PL" sz="2400" b="0" dirty="0"/>
              <a:t> </a:t>
            </a:r>
            <a:r>
              <a:rPr lang="en-US" sz="2400" b="0" dirty="0"/>
              <a:t>briefly explain how he will be held accountable.</a:t>
            </a:r>
            <a:endParaRPr lang="pl-PL" sz="2400" b="0" dirty="0"/>
          </a:p>
          <a:p>
            <a:pPr marL="342900" indent="-342900" algn="just">
              <a:spcAft>
                <a:spcPts val="1800"/>
              </a:spcAft>
              <a:buFont typeface="Arial" panose="020B0604020202020204" pitchFamily="34" charset="0"/>
              <a:buChar char="•"/>
            </a:pPr>
            <a:r>
              <a:rPr lang="pl-PL" sz="2400" dirty="0" err="1"/>
              <a:t>Provide</a:t>
            </a:r>
            <a:r>
              <a:rPr lang="pl-PL" sz="2400" dirty="0"/>
              <a:t> a </a:t>
            </a:r>
            <a:r>
              <a:rPr lang="pl-PL" sz="2400" dirty="0" err="1"/>
              <a:t>stiff</a:t>
            </a:r>
            <a:r>
              <a:rPr lang="pl-PL" sz="2400" dirty="0"/>
              <a:t> </a:t>
            </a:r>
            <a:r>
              <a:rPr lang="pl-PL" sz="2400" dirty="0" err="1"/>
              <a:t>consequence</a:t>
            </a:r>
            <a:r>
              <a:rPr lang="pl-PL" sz="2400" b="0" dirty="0"/>
              <a:t> - a</a:t>
            </a:r>
            <a:r>
              <a:rPr lang="en-US" sz="2400" b="0" dirty="0" err="1"/>
              <a:t>cting</a:t>
            </a:r>
            <a:r>
              <a:rPr lang="en-US" sz="2400" b="0" dirty="0"/>
              <a:t> out in anger should result in consequences. </a:t>
            </a:r>
            <a:r>
              <a:rPr lang="pl-PL" sz="2400" b="0" dirty="0"/>
              <a:t>It </a:t>
            </a:r>
            <a:r>
              <a:rPr lang="pl-PL" sz="2400" b="0" dirty="0" err="1"/>
              <a:t>can</a:t>
            </a:r>
            <a:r>
              <a:rPr lang="pl-PL" sz="2400" b="0" dirty="0"/>
              <a:t> be a</a:t>
            </a:r>
            <a:r>
              <a:rPr lang="en-US" sz="2400" b="0" dirty="0"/>
              <a:t> full day in-class separation from the rest of the students</a:t>
            </a:r>
            <a:r>
              <a:rPr lang="pl-PL" sz="2400" b="0" dirty="0"/>
              <a:t>, etc.</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661248"/>
            <a:ext cx="872490" cy="914400"/>
          </a:xfrm>
          <a:prstGeom prst="rect">
            <a:avLst/>
          </a:prstGeom>
        </p:spPr>
      </p:pic>
    </p:spTree>
    <p:extLst>
      <p:ext uri="{BB962C8B-B14F-4D97-AF65-F5344CB8AC3E}">
        <p14:creationId xmlns:p14="http://schemas.microsoft.com/office/powerpoint/2010/main" val="3651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pl-PL"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STAGES OF BUILDING WORK STRATEGY WITH A STUDENT WITH NO WILL TO COOPERATE</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relations with adults</a:t>
            </a:r>
          </a:p>
        </p:txBody>
      </p:sp>
    </p:spTree>
    <p:extLst>
      <p:ext uri="{BB962C8B-B14F-4D97-AF65-F5344CB8AC3E}">
        <p14:creationId xmlns:p14="http://schemas.microsoft.com/office/powerpoint/2010/main" val="35591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t>
            </a:r>
            <a:r>
              <a:rPr lang="pl-PL" dirty="0"/>
              <a:t>TRODUCTION</a:t>
            </a:r>
            <a:endParaRPr lang="en-US" dirty="0"/>
          </a:p>
        </p:txBody>
      </p:sp>
      <p:sp>
        <p:nvSpPr>
          <p:cNvPr id="3" name="Content Placeholder 2"/>
          <p:cNvSpPr>
            <a:spLocks noGrp="1"/>
          </p:cNvSpPr>
          <p:nvPr>
            <p:ph idx="1"/>
          </p:nvPr>
        </p:nvSpPr>
        <p:spPr>
          <a:xfrm>
            <a:off x="457200" y="1752601"/>
            <a:ext cx="7620000" cy="2540496"/>
          </a:xfrm>
        </p:spPr>
        <p:txBody>
          <a:bodyPr>
            <a:normAutofit/>
          </a:bodyPr>
          <a:lstStyle/>
          <a:p>
            <a:pPr algn="just"/>
            <a:r>
              <a:rPr lang="pl-PL" sz="2400" dirty="0"/>
              <a:t>No will to </a:t>
            </a:r>
            <a:r>
              <a:rPr lang="pl-PL" sz="2400" dirty="0" err="1"/>
              <a:t>cooperate</a:t>
            </a:r>
            <a:r>
              <a:rPr lang="pl-PL" sz="2400" dirty="0"/>
              <a:t> </a:t>
            </a:r>
            <a:r>
              <a:rPr lang="pl-PL" sz="2400" b="0" dirty="0" err="1"/>
              <a:t>can</a:t>
            </a:r>
            <a:r>
              <a:rPr lang="pl-PL" sz="2400" b="0" dirty="0"/>
              <a:t> </a:t>
            </a:r>
            <a:r>
              <a:rPr lang="pl-PL" sz="2400" b="0" dirty="0" err="1"/>
              <a:t>have</a:t>
            </a:r>
            <a:r>
              <a:rPr lang="pl-PL" sz="2400" b="0" dirty="0"/>
              <a:t> </a:t>
            </a:r>
            <a:r>
              <a:rPr lang="pl-PL" sz="2400" b="0" dirty="0" err="1"/>
              <a:t>various</a:t>
            </a:r>
            <a:r>
              <a:rPr lang="pl-PL" sz="2400" b="0" dirty="0"/>
              <a:t> </a:t>
            </a:r>
            <a:r>
              <a:rPr lang="pl-PL" sz="2400" b="0" dirty="0" err="1"/>
              <a:t>forms</a:t>
            </a:r>
            <a:r>
              <a:rPr lang="pl-PL" sz="2400" b="0" dirty="0"/>
              <a:t> and </a:t>
            </a:r>
            <a:r>
              <a:rPr lang="pl-PL" sz="2400" b="0" dirty="0" err="1"/>
              <a:t>it</a:t>
            </a:r>
            <a:r>
              <a:rPr lang="pl-PL" sz="2400" b="0" dirty="0"/>
              <a:t> </a:t>
            </a:r>
            <a:r>
              <a:rPr lang="pl-PL" sz="2400" b="0" dirty="0" err="1"/>
              <a:t>can</a:t>
            </a:r>
            <a:r>
              <a:rPr lang="pl-PL" sz="2400" b="0" dirty="0"/>
              <a:t> be </a:t>
            </a:r>
            <a:r>
              <a:rPr lang="pl-PL" sz="2400" b="0" dirty="0" err="1"/>
              <a:t>caused</a:t>
            </a:r>
            <a:r>
              <a:rPr lang="pl-PL" sz="2400" b="0" dirty="0"/>
              <a:t> by </a:t>
            </a:r>
            <a:r>
              <a:rPr lang="pl-PL" sz="2400" b="0" dirty="0" err="1"/>
              <a:t>various</a:t>
            </a:r>
            <a:r>
              <a:rPr lang="pl-PL" sz="2400" b="0" dirty="0"/>
              <a:t> </a:t>
            </a:r>
            <a:r>
              <a:rPr lang="pl-PL" sz="2400" b="0" dirty="0" err="1"/>
              <a:t>problems</a:t>
            </a:r>
            <a:r>
              <a:rPr lang="pl-PL" sz="2400" b="0" dirty="0"/>
              <a:t>. </a:t>
            </a:r>
          </a:p>
          <a:p>
            <a:pPr algn="just"/>
            <a:r>
              <a:rPr lang="pl-PL" sz="2400" b="0" dirty="0"/>
              <a:t>The </a:t>
            </a:r>
            <a:r>
              <a:rPr lang="pl-PL" sz="2400" b="0" dirty="0" err="1"/>
              <a:t>teacher’s</a:t>
            </a:r>
            <a:r>
              <a:rPr lang="pl-PL" sz="2400" b="0" dirty="0"/>
              <a:t> role </a:t>
            </a:r>
            <a:r>
              <a:rPr lang="pl-PL" sz="2400" b="0" dirty="0" err="1"/>
              <a:t>is</a:t>
            </a:r>
            <a:r>
              <a:rPr lang="pl-PL" sz="2400" b="0" dirty="0"/>
              <a:t> to </a:t>
            </a:r>
            <a:r>
              <a:rPr lang="pl-PL" sz="2400" b="0" dirty="0" err="1"/>
              <a:t>recognize</a:t>
            </a:r>
            <a:r>
              <a:rPr lang="pl-PL" sz="2400" b="0" dirty="0"/>
              <a:t> the problem (</a:t>
            </a:r>
            <a:r>
              <a:rPr lang="pl-PL" sz="2400" b="0" dirty="0" err="1"/>
              <a:t>its</a:t>
            </a:r>
            <a:r>
              <a:rPr lang="pl-PL" sz="2400" b="0" dirty="0"/>
              <a:t> </a:t>
            </a:r>
            <a:r>
              <a:rPr lang="pl-PL" sz="2400" b="0" dirty="0" err="1"/>
              <a:t>causes</a:t>
            </a:r>
            <a:r>
              <a:rPr lang="pl-PL" sz="2400" b="0" dirty="0"/>
              <a:t>, </a:t>
            </a:r>
            <a:r>
              <a:rPr lang="pl-PL" sz="2400" b="0" dirty="0" err="1"/>
              <a:t>feelings</a:t>
            </a:r>
            <a:r>
              <a:rPr lang="pl-PL" sz="2400" b="0" dirty="0"/>
              <a:t> of a student, family </a:t>
            </a:r>
            <a:r>
              <a:rPr lang="pl-PL" sz="2400" b="0" dirty="0" err="1"/>
              <a:t>situation</a:t>
            </a:r>
            <a:r>
              <a:rPr lang="pl-PL" sz="2400" b="0" dirty="0"/>
              <a:t>, </a:t>
            </a:r>
            <a:r>
              <a:rPr lang="pl-PL" sz="2400" b="0" dirty="0" err="1"/>
              <a:t>peer</a:t>
            </a:r>
            <a:r>
              <a:rPr lang="pl-PL" sz="2400" b="0" dirty="0"/>
              <a:t> </a:t>
            </a:r>
            <a:r>
              <a:rPr lang="pl-PL" sz="2400" b="0" dirty="0" err="1"/>
              <a:t>relationships</a:t>
            </a:r>
            <a:r>
              <a:rPr lang="pl-PL" sz="2400" b="0" dirty="0"/>
              <a:t>, etc.) and </a:t>
            </a:r>
            <a:r>
              <a:rPr lang="pl-PL" sz="2400" b="0" dirty="0" err="1"/>
              <a:t>help</a:t>
            </a:r>
            <a:r>
              <a:rPr lang="pl-PL" sz="2400" b="0" dirty="0"/>
              <a:t> a student </a:t>
            </a:r>
            <a:r>
              <a:rPr lang="pl-PL" sz="2400" b="0" dirty="0" err="1"/>
              <a:t>work</a:t>
            </a:r>
            <a:r>
              <a:rPr lang="pl-PL" sz="2400" b="0" dirty="0"/>
              <a:t> out </a:t>
            </a:r>
            <a:r>
              <a:rPr lang="pl-PL" sz="2400" b="0" dirty="0" err="1"/>
              <a:t>ways</a:t>
            </a:r>
            <a:r>
              <a:rPr lang="pl-PL" sz="2400" b="0" dirty="0"/>
              <a:t> to </a:t>
            </a:r>
            <a:r>
              <a:rPr lang="pl-PL" sz="2400" b="0" dirty="0" err="1"/>
              <a:t>deal</a:t>
            </a:r>
            <a:r>
              <a:rPr lang="pl-PL" sz="2400" b="0" dirty="0"/>
              <a:t> with the problem.</a:t>
            </a: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5298" t="12097" r="5374" b="3762"/>
          <a:stretch/>
        </p:blipFill>
        <p:spPr>
          <a:xfrm>
            <a:off x="5003320" y="4365104"/>
            <a:ext cx="3485072" cy="2182484"/>
          </a:xfrm>
          <a:prstGeom prst="rect">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pole tekstowe 5"/>
          <p:cNvSpPr txBox="1"/>
          <p:nvPr/>
        </p:nvSpPr>
        <p:spPr>
          <a:xfrm>
            <a:off x="467544" y="4365104"/>
            <a:ext cx="4392488" cy="1477328"/>
          </a:xfrm>
          <a:prstGeom prst="rect">
            <a:avLst/>
          </a:prstGeom>
          <a:noFill/>
        </p:spPr>
        <p:txBody>
          <a:bodyPr wrap="square" rtlCol="0">
            <a:spAutoFit/>
          </a:bodyPr>
          <a:lstStyle/>
          <a:p>
            <a:r>
              <a:rPr lang="pl-PL" sz="2400" dirty="0" err="1"/>
              <a:t>This</a:t>
            </a:r>
            <a:r>
              <a:rPr lang="pl-PL" sz="2400" dirty="0"/>
              <a:t> </a:t>
            </a:r>
            <a:r>
              <a:rPr lang="pl-PL" sz="2400" dirty="0" err="1"/>
              <a:t>work</a:t>
            </a:r>
            <a:r>
              <a:rPr lang="pl-PL" sz="2400" dirty="0"/>
              <a:t> </a:t>
            </a:r>
            <a:r>
              <a:rPr lang="pl-PL" sz="2400" dirty="0" err="1"/>
              <a:t>needs</a:t>
            </a:r>
            <a:r>
              <a:rPr lang="pl-PL" sz="2400" dirty="0"/>
              <a:t> a lot of </a:t>
            </a:r>
            <a:r>
              <a:rPr lang="pl-PL" sz="2400" dirty="0" err="1"/>
              <a:t>intuition</a:t>
            </a:r>
            <a:r>
              <a:rPr lang="pl-PL" sz="2400" dirty="0"/>
              <a:t>, </a:t>
            </a:r>
            <a:r>
              <a:rPr lang="pl-PL" sz="2400" dirty="0" err="1"/>
              <a:t>delicateness</a:t>
            </a:r>
            <a:r>
              <a:rPr lang="pl-PL" sz="2400" dirty="0"/>
              <a:t>, and </a:t>
            </a:r>
            <a:r>
              <a:rPr lang="pl-PL" sz="2400" dirty="0" err="1"/>
              <a:t>mindfulness</a:t>
            </a:r>
            <a:r>
              <a:rPr lang="pl-PL" sz="2400" dirty="0"/>
              <a:t>.</a:t>
            </a:r>
            <a:endParaRPr lang="en-GB" sz="2400" dirty="0"/>
          </a:p>
          <a:p>
            <a:endParaRPr lang="pl-PL" dirty="0"/>
          </a:p>
        </p:txBody>
      </p:sp>
      <p:sp>
        <p:nvSpPr>
          <p:cNvPr id="9" name="Prostokąt 8"/>
          <p:cNvSpPr/>
          <p:nvPr/>
        </p:nvSpPr>
        <p:spPr>
          <a:xfrm>
            <a:off x="7104680" y="6558621"/>
            <a:ext cx="1383712" cy="215444"/>
          </a:xfrm>
          <a:prstGeom prst="rect">
            <a:avLst/>
          </a:prstGeom>
        </p:spPr>
        <p:txBody>
          <a:bodyPr wrap="none">
            <a:spAutoFit/>
          </a:bodyPr>
          <a:lstStyle/>
          <a:p>
            <a:r>
              <a:rPr lang="pl-PL" sz="800" dirty="0"/>
              <a:t>A </a:t>
            </a:r>
            <a:r>
              <a:rPr lang="pl-PL" sz="800" dirty="0" err="1"/>
              <a:t>photo</a:t>
            </a:r>
            <a:r>
              <a:rPr lang="pl-PL" sz="800" dirty="0"/>
              <a:t> from pixabay.com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SYMPTOMS (1)</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p:txBody>
      </p:sp>
      <p:sp>
        <p:nvSpPr>
          <p:cNvPr id="4" name="pole tekstowe 3"/>
          <p:cNvSpPr txBox="1"/>
          <p:nvPr/>
        </p:nvSpPr>
        <p:spPr>
          <a:xfrm>
            <a:off x="531013" y="1700808"/>
            <a:ext cx="6696744" cy="5539978"/>
          </a:xfrm>
          <a:prstGeom prst="rect">
            <a:avLst/>
          </a:prstGeom>
          <a:noFill/>
        </p:spPr>
        <p:txBody>
          <a:bodyPr wrap="square" rtlCol="0">
            <a:spAutoFit/>
          </a:bodyPr>
          <a:lstStyle/>
          <a:p>
            <a:pPr marL="285750" indent="-285750" algn="just">
              <a:spcBef>
                <a:spcPts val="24"/>
              </a:spcBef>
              <a:spcAft>
                <a:spcPts val="1200"/>
              </a:spcAft>
              <a:buFont typeface="Arial" panose="020B0604020202020204" pitchFamily="34" charset="0"/>
              <a:buChar char="•"/>
            </a:pPr>
            <a:r>
              <a:rPr lang="en-US" sz="2400" dirty="0"/>
              <a:t>A student does not want to follow the teacher’s instructions. He refuses doing tasks or he just pretends that he does them.</a:t>
            </a:r>
            <a:endParaRPr lang="pl-PL" sz="2400" dirty="0"/>
          </a:p>
          <a:p>
            <a:pPr marL="285750" indent="-285750" algn="just">
              <a:spcBef>
                <a:spcPts val="24"/>
              </a:spcBef>
              <a:spcAft>
                <a:spcPts val="1200"/>
              </a:spcAft>
              <a:buFont typeface="Arial" panose="020B0604020202020204" pitchFamily="34" charset="0"/>
              <a:buChar char="•"/>
            </a:pPr>
            <a:r>
              <a:rPr lang="en-US" sz="2400" dirty="0"/>
              <a:t>A student does not want to do tasks during the lesson. He does not want to read the text, does not want to take the quiz, he does not want to write down in a notebook.</a:t>
            </a:r>
          </a:p>
          <a:p>
            <a:pPr marL="285750" indent="-285750" algn="just">
              <a:spcBef>
                <a:spcPts val="24"/>
              </a:spcBef>
              <a:spcAft>
                <a:spcPts val="1200"/>
              </a:spcAft>
              <a:buFont typeface="Arial" panose="020B0604020202020204" pitchFamily="34" charset="0"/>
              <a:buChar char="•"/>
            </a:pPr>
            <a:r>
              <a:rPr lang="en-US" sz="2400" dirty="0"/>
              <a:t>A student is not interested in building communication with the teacher. He does not want to answer questions, he refuses a proposition to talk about problems. He also does not tell about himself.</a:t>
            </a:r>
          </a:p>
          <a:p>
            <a:pPr marL="285750" indent="-285750" algn="just">
              <a:buFont typeface="Arial" panose="020B0604020202020204" pitchFamily="34" charset="0"/>
              <a:buChar char="•"/>
            </a:pPr>
            <a:endParaRPr lang="en-US" dirty="0"/>
          </a:p>
          <a:p>
            <a:pPr algn="just"/>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128" y="2348880"/>
            <a:ext cx="1155214" cy="1156821"/>
          </a:xfrm>
          <a:prstGeom prst="rect">
            <a:avLst/>
          </a:prstGeom>
        </p:spPr>
      </p:pic>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4293096"/>
            <a:ext cx="1155214" cy="11568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(2)</a:t>
            </a:r>
          </a:p>
        </p:txBody>
      </p:sp>
      <p:sp>
        <p:nvSpPr>
          <p:cNvPr id="3" name="Symbol zastępczy zawartości 2"/>
          <p:cNvSpPr>
            <a:spLocks noGrp="1"/>
          </p:cNvSpPr>
          <p:nvPr>
            <p:ph idx="1"/>
          </p:nvPr>
        </p:nvSpPr>
        <p:spPr>
          <a:xfrm>
            <a:off x="457200" y="1752601"/>
            <a:ext cx="7643192" cy="3332584"/>
          </a:xfrm>
        </p:spPr>
        <p:txBody>
          <a:bodyPr>
            <a:normAutofit/>
          </a:bodyPr>
          <a:lstStyle/>
          <a:p>
            <a:pPr marL="342900" indent="-342900" algn="just">
              <a:spcBef>
                <a:spcPts val="24"/>
              </a:spcBef>
              <a:spcAft>
                <a:spcPts val="1200"/>
              </a:spcAft>
              <a:buFont typeface="Arial" panose="020B0604020202020204" pitchFamily="34" charset="0"/>
              <a:buChar char="•"/>
            </a:pPr>
            <a:r>
              <a:rPr lang="en-US" sz="2400" b="0" dirty="0"/>
              <a:t>A student skips classes. It can mean that a child does not see a value of the class. Skipping can also be an effect of stress connected with difficult tasks, a feeling of being misunderstood.</a:t>
            </a:r>
            <a:endParaRPr lang="pl-PL" sz="2400" b="0" dirty="0"/>
          </a:p>
          <a:p>
            <a:pPr marL="342900" indent="-342900" algn="just">
              <a:spcBef>
                <a:spcPts val="24"/>
              </a:spcBef>
              <a:spcAft>
                <a:spcPts val="1200"/>
              </a:spcAft>
              <a:buFont typeface="Arial" panose="020B0604020202020204" pitchFamily="34" charset="0"/>
              <a:buChar char="•"/>
            </a:pPr>
            <a:r>
              <a:rPr lang="en-US" sz="2400" b="0" dirty="0"/>
              <a:t>A student shows a disparaging attitude to school, learning and teachers. He can comment tasks as “stupid” or “needless”. He can also deride other students who are diligent and hardworking.</a:t>
            </a:r>
          </a:p>
          <a:p>
            <a:pPr marL="342900" indent="-342900" algn="just">
              <a:buFont typeface="Arial" panose="020B0604020202020204" pitchFamily="34" charset="0"/>
              <a:buChar char="•"/>
            </a:pPr>
            <a:endParaRPr lang="pl-PL" sz="240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5157192"/>
            <a:ext cx="1155214" cy="1156821"/>
          </a:xfrm>
          <a:prstGeom prst="rect">
            <a:avLst/>
          </a:prstGeom>
        </p:spPr>
      </p:pic>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5162145"/>
            <a:ext cx="1155214" cy="1156821"/>
          </a:xfrm>
          <a:prstGeom prst="rect">
            <a:avLst/>
          </a:prstGeom>
        </p:spPr>
      </p:pic>
    </p:spTree>
    <p:extLst>
      <p:ext uri="{BB962C8B-B14F-4D97-AF65-F5344CB8AC3E}">
        <p14:creationId xmlns:p14="http://schemas.microsoft.com/office/powerpoint/2010/main" val="4247476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(1)</a:t>
            </a:r>
          </a:p>
        </p:txBody>
      </p:sp>
      <p:sp>
        <p:nvSpPr>
          <p:cNvPr id="3" name="Symbol zastępczy zawartości 2"/>
          <p:cNvSpPr>
            <a:spLocks noGrp="1"/>
          </p:cNvSpPr>
          <p:nvPr>
            <p:ph idx="1"/>
          </p:nvPr>
        </p:nvSpPr>
        <p:spPr>
          <a:xfrm>
            <a:off x="457200" y="1752600"/>
            <a:ext cx="6851104" cy="4700736"/>
          </a:xfrm>
        </p:spPr>
        <p:txBody>
          <a:bodyPr>
            <a:noAutofit/>
          </a:bodyPr>
          <a:lstStyle/>
          <a:p>
            <a:pPr marL="342900" indent="-342900" algn="just">
              <a:spcBef>
                <a:spcPts val="24"/>
              </a:spcBef>
              <a:spcAft>
                <a:spcPts val="1200"/>
              </a:spcAft>
              <a:buFont typeface="Arial" panose="020B0604020202020204" pitchFamily="34" charset="0"/>
              <a:buChar char="•"/>
            </a:pPr>
            <a:r>
              <a:rPr lang="en-GB" sz="2200" b="0" dirty="0"/>
              <a:t>A student does not like school. It can be an effect of various factors. The environment of a student’s life could have taught him that a school is boring and that learning does not have any sense. When parents does not treat school and learning as an important thing, a child repossesses this conviction</a:t>
            </a:r>
            <a:r>
              <a:rPr lang="pl-PL" sz="2200" b="0" dirty="0"/>
              <a:t>.</a:t>
            </a:r>
          </a:p>
          <a:p>
            <a:pPr marL="342900" indent="-342900" algn="just">
              <a:lnSpc>
                <a:spcPct val="120000"/>
              </a:lnSpc>
              <a:spcBef>
                <a:spcPts val="24"/>
              </a:spcBef>
              <a:spcAft>
                <a:spcPts val="1800"/>
              </a:spcAft>
              <a:buFont typeface="Arial" panose="020B0604020202020204" pitchFamily="34" charset="0"/>
              <a:buChar char="•"/>
            </a:pPr>
            <a:r>
              <a:rPr lang="en-GB" sz="2200" b="0" dirty="0"/>
              <a:t>A teacher gives too high requirements to a student. A child cannot manage and after a few times he starts thinking that the tasks are impossible to be done correctly. It can lead to frustration which can be exhibited towards a teacher.</a:t>
            </a:r>
          </a:p>
          <a:p>
            <a:pPr marL="342900" indent="-342900" algn="just">
              <a:buFont typeface="Arial" panose="020B0604020202020204" pitchFamily="34" charset="0"/>
              <a:buChar char="•"/>
            </a:pPr>
            <a:endParaRPr lang="pl-PL" sz="22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0259" r="26095"/>
          <a:stretch/>
        </p:blipFill>
        <p:spPr>
          <a:xfrm>
            <a:off x="7279842" y="1844824"/>
            <a:ext cx="1716656" cy="3933056"/>
          </a:xfrm>
          <a:prstGeom prst="rect">
            <a:avLst/>
          </a:prstGeom>
        </p:spPr>
      </p:pic>
      <p:sp>
        <p:nvSpPr>
          <p:cNvPr id="5" name="Prostokąt 4"/>
          <p:cNvSpPr/>
          <p:nvPr/>
        </p:nvSpPr>
        <p:spPr>
          <a:xfrm>
            <a:off x="7612786" y="5670158"/>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78146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(2)</a:t>
            </a:r>
          </a:p>
        </p:txBody>
      </p:sp>
      <p:sp>
        <p:nvSpPr>
          <p:cNvPr id="3" name="Symbol zastępczy zawartości 2"/>
          <p:cNvSpPr>
            <a:spLocks noGrp="1"/>
          </p:cNvSpPr>
          <p:nvPr>
            <p:ph idx="1"/>
          </p:nvPr>
        </p:nvSpPr>
        <p:spPr>
          <a:xfrm>
            <a:off x="323528" y="1700808"/>
            <a:ext cx="7211144" cy="5040560"/>
          </a:xfrm>
        </p:spPr>
        <p:txBody>
          <a:bodyPr>
            <a:noAutofit/>
          </a:bodyPr>
          <a:lstStyle/>
          <a:p>
            <a:pPr marL="342900" indent="-342900" algn="just">
              <a:lnSpc>
                <a:spcPct val="120000"/>
              </a:lnSpc>
              <a:spcBef>
                <a:spcPts val="24"/>
              </a:spcBef>
              <a:spcAft>
                <a:spcPts val="1200"/>
              </a:spcAft>
              <a:buFont typeface="Arial" panose="020B0604020202020204" pitchFamily="34" charset="0"/>
              <a:buChar char="•"/>
            </a:pPr>
            <a:r>
              <a:rPr lang="en-GB" sz="2100" b="0" dirty="0"/>
              <a:t>A teacher has no will to cooperate with students. He treats his job not as a service and relation with student</a:t>
            </a:r>
            <a:r>
              <a:rPr lang="pl-PL" sz="2100" b="0" dirty="0"/>
              <a:t>s</a:t>
            </a:r>
            <a:r>
              <a:rPr lang="en-GB" sz="2100" b="0" dirty="0"/>
              <a:t> but just as a duty. He does not like students which show difficult attitudes and he has no patience to work with such students. </a:t>
            </a:r>
            <a:endParaRPr lang="pl-PL" sz="2100" b="0" dirty="0"/>
          </a:p>
          <a:p>
            <a:pPr marL="342900" indent="-342900" algn="just">
              <a:lnSpc>
                <a:spcPct val="120000"/>
              </a:lnSpc>
              <a:spcBef>
                <a:spcPts val="24"/>
              </a:spcBef>
              <a:spcAft>
                <a:spcPts val="1200"/>
              </a:spcAft>
              <a:buFont typeface="Arial" panose="020B0604020202020204" pitchFamily="34" charset="0"/>
              <a:buChar char="•"/>
            </a:pPr>
            <a:r>
              <a:rPr lang="en-GB" sz="2100" b="0" dirty="0"/>
              <a:t>A student has other difficulties which are not seen by a teacher. For example, it can be a dyslexia. The tasks are not accommodated to a student’s dysfunction and he has big problems with meeting the demands. It can lead to a thought that a teacher does not understand students and that no cooperation is possible. It also can lead to frustration and no will to cooperate.</a:t>
            </a:r>
          </a:p>
          <a:p>
            <a:endParaRPr lang="pl-PL" sz="2100"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22452" r="24059"/>
          <a:stretch/>
        </p:blipFill>
        <p:spPr>
          <a:xfrm>
            <a:off x="7498581" y="2276872"/>
            <a:ext cx="1447012" cy="2705282"/>
          </a:xfrm>
          <a:prstGeom prst="rect">
            <a:avLst/>
          </a:prstGeom>
        </p:spPr>
      </p:pic>
      <p:sp>
        <p:nvSpPr>
          <p:cNvPr id="6" name="Prostokąt 5"/>
          <p:cNvSpPr/>
          <p:nvPr/>
        </p:nvSpPr>
        <p:spPr>
          <a:xfrm>
            <a:off x="7561881" y="4971308"/>
            <a:ext cx="1462260"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104876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a:t>
            </a:r>
          </a:p>
        </p:txBody>
      </p:sp>
      <p:sp>
        <p:nvSpPr>
          <p:cNvPr id="3" name="Symbol zastępczy zawartości 2"/>
          <p:cNvSpPr>
            <a:spLocks noGrp="1"/>
          </p:cNvSpPr>
          <p:nvPr>
            <p:ph idx="1"/>
          </p:nvPr>
        </p:nvSpPr>
        <p:spPr>
          <a:xfrm>
            <a:off x="457200" y="1752600"/>
            <a:ext cx="8003232" cy="4772744"/>
          </a:xfrm>
        </p:spPr>
        <p:txBody>
          <a:bodyPr>
            <a:noAutofit/>
          </a:bodyPr>
          <a:lstStyle/>
          <a:p>
            <a:pPr marL="342900" indent="-342900" algn="just">
              <a:spcAft>
                <a:spcPts val="1200"/>
              </a:spcAft>
              <a:buFont typeface="Arial" panose="020B0604020202020204" pitchFamily="34" charset="0"/>
              <a:buChar char="•"/>
            </a:pPr>
            <a:r>
              <a:rPr lang="en-US" sz="2300" b="0" dirty="0"/>
              <a:t>A student does not do the tasks correctly. He makes a lot of mistakes in exercises and his works are not solid enough.</a:t>
            </a:r>
          </a:p>
          <a:p>
            <a:pPr marL="342900" indent="-342900" algn="just">
              <a:spcAft>
                <a:spcPts val="1200"/>
              </a:spcAft>
              <a:buFont typeface="Arial" panose="020B0604020202020204" pitchFamily="34" charset="0"/>
              <a:buChar char="•"/>
            </a:pPr>
            <a:r>
              <a:rPr lang="en-US" sz="2300" b="0" dirty="0"/>
              <a:t>A student is not prepared for classes.</a:t>
            </a:r>
          </a:p>
          <a:p>
            <a:pPr marL="342900" indent="-342900" algn="just">
              <a:spcAft>
                <a:spcPts val="1200"/>
              </a:spcAft>
              <a:buFont typeface="Arial" panose="020B0604020202020204" pitchFamily="34" charset="0"/>
              <a:buChar char="•"/>
            </a:pPr>
            <a:r>
              <a:rPr lang="en-US" sz="2300" b="0" dirty="0"/>
              <a:t>A student is more and more annoyed because he feels that a teacher does not understand him and his problem.</a:t>
            </a:r>
          </a:p>
          <a:p>
            <a:pPr marL="342900" indent="-342900" algn="just">
              <a:spcAft>
                <a:spcPts val="1200"/>
              </a:spcAft>
              <a:buFont typeface="Arial" panose="020B0604020202020204" pitchFamily="34" charset="0"/>
              <a:buChar char="•"/>
            </a:pPr>
            <a:r>
              <a:rPr lang="en-US" sz="2300" b="0" dirty="0"/>
              <a:t>A student’s talents and skills are hidden and cannot be seen by a teacher</a:t>
            </a:r>
            <a:r>
              <a:rPr lang="pl-PL" sz="2300" b="0" dirty="0"/>
              <a:t>.</a:t>
            </a:r>
            <a:endParaRPr lang="en-US" sz="2300" b="0" dirty="0"/>
          </a:p>
          <a:p>
            <a:pPr marL="342900" indent="-342900" algn="just">
              <a:spcAft>
                <a:spcPts val="1200"/>
              </a:spcAft>
              <a:buFont typeface="Arial" panose="020B0604020202020204" pitchFamily="34" charset="0"/>
              <a:buChar char="•"/>
            </a:pPr>
            <a:r>
              <a:rPr lang="pl-PL" sz="2300" b="0" dirty="0"/>
              <a:t>A student </a:t>
            </a:r>
            <a:r>
              <a:rPr lang="pl-PL" sz="2300" b="0" dirty="0" err="1"/>
              <a:t>can</a:t>
            </a:r>
            <a:r>
              <a:rPr lang="pl-PL" sz="2300" b="0" dirty="0"/>
              <a:t> </a:t>
            </a:r>
            <a:r>
              <a:rPr lang="pl-PL" sz="2300" b="0" dirty="0" err="1"/>
              <a:t>have</a:t>
            </a:r>
            <a:r>
              <a:rPr lang="pl-PL" sz="2300" b="0" dirty="0"/>
              <a:t> </a:t>
            </a:r>
            <a:r>
              <a:rPr lang="pl-PL" sz="2300" b="0" dirty="0" err="1"/>
              <a:t>problems</a:t>
            </a:r>
            <a:r>
              <a:rPr lang="pl-PL" sz="2300" b="0" dirty="0"/>
              <a:t> in </a:t>
            </a:r>
            <a:r>
              <a:rPr lang="pl-PL" sz="2300" b="0" dirty="0" err="1"/>
              <a:t>future</a:t>
            </a:r>
            <a:r>
              <a:rPr lang="pl-PL" sz="2300" b="0" dirty="0"/>
              <a:t> life (</a:t>
            </a:r>
            <a:r>
              <a:rPr lang="pl-PL" sz="2300" b="0" dirty="0" err="1"/>
              <a:t>problems</a:t>
            </a:r>
            <a:r>
              <a:rPr lang="pl-PL" sz="2300" b="0" dirty="0"/>
              <a:t> in learning </a:t>
            </a:r>
            <a:r>
              <a:rPr lang="pl-PL" sz="2300" b="0" dirty="0" err="1"/>
              <a:t>can</a:t>
            </a:r>
            <a:r>
              <a:rPr lang="pl-PL" sz="2300" b="0" dirty="0"/>
              <a:t> </a:t>
            </a:r>
            <a:r>
              <a:rPr lang="pl-PL" sz="2300" b="0" dirty="0" err="1"/>
              <a:t>lead</a:t>
            </a:r>
            <a:r>
              <a:rPr lang="pl-PL" sz="2300" b="0" dirty="0"/>
              <a:t> to </a:t>
            </a:r>
            <a:r>
              <a:rPr lang="pl-PL" sz="2300" b="0" dirty="0" err="1"/>
              <a:t>problems</a:t>
            </a:r>
            <a:r>
              <a:rPr lang="pl-PL" sz="2300" b="0" dirty="0"/>
              <a:t> in </a:t>
            </a:r>
            <a:r>
              <a:rPr lang="pl-PL" sz="2300" b="0" dirty="0" err="1"/>
              <a:t>finding</a:t>
            </a:r>
            <a:r>
              <a:rPr lang="pl-PL" sz="2300" b="0" dirty="0"/>
              <a:t> a </a:t>
            </a:r>
            <a:r>
              <a:rPr lang="pl-PL" sz="2300" b="0" dirty="0" err="1"/>
              <a:t>good</a:t>
            </a:r>
            <a:r>
              <a:rPr lang="pl-PL" sz="2300" b="0" dirty="0"/>
              <a:t> </a:t>
            </a:r>
            <a:r>
              <a:rPr lang="pl-PL" sz="2300" b="0" dirty="0" err="1"/>
              <a:t>job</a:t>
            </a:r>
            <a:r>
              <a:rPr lang="pl-PL" sz="2300" b="0" dirty="0"/>
              <a:t>; </a:t>
            </a:r>
            <a:r>
              <a:rPr lang="pl-PL" sz="2300" b="0" dirty="0" err="1"/>
              <a:t>lack</a:t>
            </a:r>
            <a:r>
              <a:rPr lang="pl-PL" sz="2300" b="0" dirty="0"/>
              <a:t> of </a:t>
            </a:r>
            <a:r>
              <a:rPr lang="pl-PL" sz="2300" b="0" dirty="0" err="1"/>
              <a:t>communication</a:t>
            </a:r>
            <a:r>
              <a:rPr lang="pl-PL" sz="2300" b="0" dirty="0"/>
              <a:t> </a:t>
            </a:r>
            <a:r>
              <a:rPr lang="pl-PL" sz="2300" b="0" dirty="0" err="1"/>
              <a:t>skills</a:t>
            </a:r>
            <a:r>
              <a:rPr lang="pl-PL" sz="2300" b="0" dirty="0"/>
              <a:t> </a:t>
            </a:r>
            <a:r>
              <a:rPr lang="pl-PL" sz="2300" b="0" dirty="0" err="1"/>
              <a:t>can</a:t>
            </a:r>
            <a:r>
              <a:rPr lang="pl-PL" sz="2300" b="0" dirty="0"/>
              <a:t> </a:t>
            </a:r>
            <a:r>
              <a:rPr lang="pl-PL" sz="2300" b="0" dirty="0" err="1"/>
              <a:t>also</a:t>
            </a:r>
            <a:r>
              <a:rPr lang="pl-PL" sz="2300" b="0" dirty="0"/>
              <a:t> </a:t>
            </a:r>
            <a:r>
              <a:rPr lang="pl-PL" sz="2300" b="0" dirty="0" err="1"/>
              <a:t>complicate</a:t>
            </a:r>
            <a:r>
              <a:rPr lang="pl-PL" sz="2300" b="0" dirty="0"/>
              <a:t> </a:t>
            </a:r>
            <a:r>
              <a:rPr lang="pl-PL" sz="2300" b="0" dirty="0" err="1"/>
              <a:t>teamwork</a:t>
            </a:r>
            <a:r>
              <a:rPr lang="pl-PL" sz="2300" b="0" dirty="0"/>
              <a:t>).</a:t>
            </a:r>
          </a:p>
        </p:txBody>
      </p:sp>
    </p:spTree>
    <p:extLst>
      <p:ext uri="{BB962C8B-B14F-4D97-AF65-F5344CB8AC3E}">
        <p14:creationId xmlns:p14="http://schemas.microsoft.com/office/powerpoint/2010/main" val="412395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2800" dirty="0" err="1"/>
              <a:t>What</a:t>
            </a:r>
            <a:r>
              <a:rPr lang="pl-PL" sz="2800" dirty="0"/>
              <a:t> do i </a:t>
            </a:r>
            <a:r>
              <a:rPr lang="pl-PL" sz="2800" dirty="0" err="1"/>
              <a:t>know</a:t>
            </a:r>
            <a:r>
              <a:rPr lang="pl-PL" sz="2800" dirty="0"/>
              <a:t> </a:t>
            </a:r>
            <a:r>
              <a:rPr lang="pl-PL" sz="2800" dirty="0" err="1"/>
              <a:t>about</a:t>
            </a:r>
            <a:r>
              <a:rPr lang="pl-PL" sz="2800" dirty="0"/>
              <a:t> tom?</a:t>
            </a:r>
            <a:endParaRPr lang="en-US" sz="2800" dirty="0"/>
          </a:p>
        </p:txBody>
      </p:sp>
      <p:sp>
        <p:nvSpPr>
          <p:cNvPr id="3" name="Content Placeholder 2"/>
          <p:cNvSpPr>
            <a:spLocks noGrp="1"/>
          </p:cNvSpPr>
          <p:nvPr>
            <p:ph idx="1"/>
          </p:nvPr>
        </p:nvSpPr>
        <p:spPr>
          <a:xfrm>
            <a:off x="467544" y="2204864"/>
            <a:ext cx="7620000" cy="2756520"/>
          </a:xfrm>
        </p:spPr>
        <p:txBody>
          <a:bodyPr>
            <a:normAutofit/>
          </a:bodyPr>
          <a:lstStyle/>
          <a:p>
            <a:pPr algn="just"/>
            <a:r>
              <a:rPr lang="pl-PL" sz="2400" b="0" dirty="0"/>
              <a:t>	Tom </a:t>
            </a:r>
            <a:r>
              <a:rPr lang="pl-PL" sz="2400" b="0" dirty="0" err="1"/>
              <a:t>is</a:t>
            </a:r>
            <a:r>
              <a:rPr lang="pl-PL" sz="2400" b="0" dirty="0"/>
              <a:t> a student </a:t>
            </a:r>
            <a:r>
              <a:rPr lang="pl-PL" sz="2400" b="0" dirty="0" err="1"/>
              <a:t>who</a:t>
            </a:r>
            <a:r>
              <a:rPr lang="pl-PL" sz="2400" b="0" dirty="0"/>
              <a:t> </a:t>
            </a:r>
            <a:r>
              <a:rPr lang="pl-PL" sz="2400" b="0" dirty="0" err="1"/>
              <a:t>cannot</a:t>
            </a:r>
            <a:r>
              <a:rPr lang="pl-PL" sz="2400" b="0" dirty="0"/>
              <a:t> </a:t>
            </a:r>
            <a:r>
              <a:rPr lang="pl-PL" sz="2400" b="0" dirty="0" err="1"/>
              <a:t>control</a:t>
            </a:r>
            <a:r>
              <a:rPr lang="pl-PL" sz="2400" b="0" dirty="0"/>
              <a:t> </a:t>
            </a:r>
            <a:r>
              <a:rPr lang="pl-PL" sz="2400" b="0" dirty="0" err="1"/>
              <a:t>his</a:t>
            </a:r>
            <a:r>
              <a:rPr lang="pl-PL" sz="2400" b="0" dirty="0"/>
              <a:t> </a:t>
            </a:r>
            <a:r>
              <a:rPr lang="pl-PL" sz="2400" b="0" dirty="0" err="1"/>
              <a:t>emotions</a:t>
            </a:r>
            <a:r>
              <a:rPr lang="pl-PL" sz="2400" b="0" dirty="0"/>
              <a:t>. He </a:t>
            </a:r>
            <a:r>
              <a:rPr lang="pl-PL" sz="2400" b="0" dirty="0" err="1"/>
              <a:t>comes</a:t>
            </a:r>
            <a:r>
              <a:rPr lang="pl-PL" sz="2400" b="0" dirty="0"/>
              <a:t> from a family </a:t>
            </a:r>
            <a:r>
              <a:rPr lang="pl-PL" sz="2400" b="0" dirty="0" err="1"/>
              <a:t>where</a:t>
            </a:r>
            <a:r>
              <a:rPr lang="pl-PL" sz="2400" b="0" dirty="0"/>
              <a:t> </a:t>
            </a:r>
            <a:r>
              <a:rPr lang="pl-PL" sz="2400" b="0" dirty="0" err="1"/>
              <a:t>parents</a:t>
            </a:r>
            <a:r>
              <a:rPr lang="pl-PL" sz="2400" b="0" dirty="0"/>
              <a:t> </a:t>
            </a:r>
            <a:r>
              <a:rPr lang="pl-PL" sz="2400" b="0" dirty="0" err="1"/>
              <a:t>shout</a:t>
            </a:r>
            <a:r>
              <a:rPr lang="pl-PL" sz="2400" b="0" dirty="0"/>
              <a:t> </a:t>
            </a:r>
            <a:r>
              <a:rPr lang="pl-PL" sz="2400" b="0" dirty="0" err="1"/>
              <a:t>at</a:t>
            </a:r>
            <a:r>
              <a:rPr lang="pl-PL" sz="2400" b="0" dirty="0"/>
              <a:t> </a:t>
            </a:r>
            <a:r>
              <a:rPr lang="pl-PL" sz="2400" b="0" dirty="0" err="1"/>
              <a:t>children</a:t>
            </a:r>
            <a:r>
              <a:rPr lang="pl-PL" sz="2400" b="0" dirty="0"/>
              <a:t> and do not </a:t>
            </a:r>
            <a:r>
              <a:rPr lang="pl-PL" sz="2400" b="0" dirty="0" err="1"/>
              <a:t>resolve</a:t>
            </a:r>
            <a:r>
              <a:rPr lang="pl-PL" sz="2400" b="0" dirty="0"/>
              <a:t> </a:t>
            </a:r>
            <a:r>
              <a:rPr lang="pl-PL" sz="2400" b="0" dirty="0" err="1"/>
              <a:t>conflict</a:t>
            </a:r>
            <a:r>
              <a:rPr lang="pl-PL" sz="2400" b="0" dirty="0"/>
              <a:t> by a </a:t>
            </a:r>
            <a:r>
              <a:rPr lang="pl-PL" sz="2400" b="0" dirty="0" err="1"/>
              <a:t>conversation</a:t>
            </a:r>
            <a:r>
              <a:rPr lang="pl-PL" sz="2400" b="0" dirty="0"/>
              <a:t>. Tom </a:t>
            </a:r>
            <a:r>
              <a:rPr lang="pl-PL" sz="2400" b="0" dirty="0" err="1"/>
              <a:t>has</a:t>
            </a:r>
            <a:r>
              <a:rPr lang="pl-PL" sz="2400" b="0" dirty="0"/>
              <a:t> </a:t>
            </a:r>
            <a:r>
              <a:rPr lang="pl-PL" sz="2400" b="0" dirty="0" err="1"/>
              <a:t>problems</a:t>
            </a:r>
            <a:r>
              <a:rPr lang="pl-PL" sz="2400" b="0" dirty="0"/>
              <a:t> with </a:t>
            </a:r>
            <a:r>
              <a:rPr lang="pl-PL" sz="2400" b="0" dirty="0" err="1"/>
              <a:t>communicating</a:t>
            </a:r>
            <a:r>
              <a:rPr lang="pl-PL" sz="2400" b="0" dirty="0"/>
              <a:t> </a:t>
            </a:r>
            <a:r>
              <a:rPr lang="pl-PL" sz="2400" b="0" dirty="0" err="1"/>
              <a:t>emotions</a:t>
            </a:r>
            <a:r>
              <a:rPr lang="pl-PL" sz="2400" b="0" dirty="0"/>
              <a:t> and </a:t>
            </a:r>
            <a:r>
              <a:rPr lang="pl-PL" sz="2400" b="0" dirty="0" err="1"/>
              <a:t>problems</a:t>
            </a:r>
            <a:r>
              <a:rPr lang="pl-PL" sz="2400" b="0" dirty="0"/>
              <a:t>. Tom </a:t>
            </a:r>
            <a:r>
              <a:rPr lang="pl-PL" sz="2400" b="0" dirty="0" err="1"/>
              <a:t>unloads</a:t>
            </a:r>
            <a:r>
              <a:rPr lang="pl-PL" sz="2400" b="0" dirty="0"/>
              <a:t> </a:t>
            </a:r>
            <a:r>
              <a:rPr lang="pl-PL" sz="2400" b="0" dirty="0" err="1"/>
              <a:t>his</a:t>
            </a:r>
            <a:r>
              <a:rPr lang="pl-PL" sz="2400" b="0" dirty="0"/>
              <a:t> </a:t>
            </a:r>
            <a:r>
              <a:rPr lang="pl-PL" sz="2400" b="0" dirty="0" err="1"/>
              <a:t>negative</a:t>
            </a:r>
            <a:r>
              <a:rPr lang="pl-PL" sz="2400" b="0" dirty="0"/>
              <a:t> </a:t>
            </a:r>
            <a:r>
              <a:rPr lang="pl-PL" sz="2400" b="0" dirty="0" err="1"/>
              <a:t>emotions</a:t>
            </a:r>
            <a:r>
              <a:rPr lang="pl-PL" sz="2400" b="0" dirty="0"/>
              <a:t> </a:t>
            </a:r>
            <a:r>
              <a:rPr lang="pl-PL" sz="2400" b="0" dirty="0" err="1"/>
              <a:t>using</a:t>
            </a:r>
            <a:r>
              <a:rPr lang="pl-PL" sz="2400" b="0" dirty="0"/>
              <a:t> </a:t>
            </a:r>
            <a:r>
              <a:rPr lang="pl-PL" sz="2400" b="0" dirty="0" err="1"/>
              <a:t>verbal</a:t>
            </a:r>
            <a:r>
              <a:rPr lang="pl-PL" sz="2400" b="0" dirty="0"/>
              <a:t> </a:t>
            </a:r>
            <a:r>
              <a:rPr lang="pl-PL" sz="2400" b="0" dirty="0" err="1"/>
              <a:t>or</a:t>
            </a:r>
            <a:r>
              <a:rPr lang="pl-PL" sz="2400" b="0" dirty="0"/>
              <a:t> </a:t>
            </a:r>
            <a:r>
              <a:rPr lang="pl-PL" sz="2400" b="0" dirty="0" err="1"/>
              <a:t>physical</a:t>
            </a:r>
            <a:r>
              <a:rPr lang="pl-PL" sz="2400" b="0" dirty="0"/>
              <a:t> </a:t>
            </a:r>
            <a:r>
              <a:rPr lang="pl-PL" sz="2400" b="0" dirty="0" err="1"/>
              <a:t>aggression</a:t>
            </a:r>
            <a:r>
              <a:rPr lang="pl-PL" sz="2400" b="0" dirty="0"/>
              <a:t>. </a:t>
            </a:r>
            <a:endParaRPr lang="en-GB" sz="24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404074"/>
          </a:xfrm>
        </p:spPr>
        <p:txBody>
          <a:bodyPr>
            <a:normAutofit fontScale="90000"/>
          </a:bodyPr>
          <a:lstStyle/>
          <a:p>
            <a:r>
              <a:rPr lang="pl-PL" sz="4000" dirty="0" err="1"/>
              <a:t>Teacher</a:t>
            </a:r>
            <a:r>
              <a:rPr lang="pl-PL" dirty="0"/>
              <a:t>! </a:t>
            </a:r>
            <a:br>
              <a:rPr lang="pl-PL" dirty="0"/>
            </a:br>
            <a:r>
              <a:rPr lang="pl-PL" sz="4000" dirty="0" err="1"/>
              <a:t>What</a:t>
            </a:r>
            <a:r>
              <a:rPr lang="pl-PL" sz="4000" dirty="0"/>
              <a:t> </a:t>
            </a:r>
            <a:r>
              <a:rPr lang="pl-PL" sz="4000" dirty="0" err="1"/>
              <a:t>should</a:t>
            </a:r>
            <a:r>
              <a:rPr lang="pl-PL" sz="4000" dirty="0"/>
              <a:t> </a:t>
            </a:r>
            <a:r>
              <a:rPr lang="pl-PL" sz="4000" dirty="0" err="1"/>
              <a:t>you</a:t>
            </a:r>
            <a:r>
              <a:rPr lang="pl-PL" sz="4000" dirty="0"/>
              <a:t> do? (1)</a:t>
            </a:r>
          </a:p>
        </p:txBody>
      </p:sp>
      <p:sp>
        <p:nvSpPr>
          <p:cNvPr id="3" name="Symbol zastępczy zawartości 2"/>
          <p:cNvSpPr>
            <a:spLocks noGrp="1"/>
          </p:cNvSpPr>
          <p:nvPr>
            <p:ph idx="1"/>
          </p:nvPr>
        </p:nvSpPr>
        <p:spPr>
          <a:xfrm>
            <a:off x="457200" y="1752601"/>
            <a:ext cx="8003232" cy="3188568"/>
          </a:xfrm>
        </p:spPr>
        <p:txBody>
          <a:bodyPr>
            <a:normAutofit/>
          </a:bodyPr>
          <a:lstStyle/>
          <a:p>
            <a:pPr marL="342900" indent="-342900" algn="just">
              <a:spcAft>
                <a:spcPts val="1200"/>
              </a:spcAft>
              <a:buFont typeface="Arial" panose="020B0604020202020204" pitchFamily="34" charset="0"/>
              <a:buChar char="•"/>
            </a:pPr>
            <a:r>
              <a:rPr lang="pl-PL" sz="2400" b="0" dirty="0"/>
              <a:t>Create a </a:t>
            </a:r>
            <a:r>
              <a:rPr lang="pl-PL" sz="2400" b="0" dirty="0" err="1"/>
              <a:t>relationship</a:t>
            </a:r>
            <a:r>
              <a:rPr lang="pl-PL" sz="2400" b="0" dirty="0"/>
              <a:t> with a student. </a:t>
            </a:r>
            <a:r>
              <a:rPr lang="pl-PL" sz="2400" b="0" dirty="0" err="1"/>
              <a:t>Let</a:t>
            </a:r>
            <a:r>
              <a:rPr lang="pl-PL" sz="2400" b="0" dirty="0"/>
              <a:t> </a:t>
            </a:r>
            <a:r>
              <a:rPr lang="pl-PL" sz="2400" b="0" dirty="0" err="1"/>
              <a:t>him</a:t>
            </a:r>
            <a:r>
              <a:rPr lang="pl-PL" sz="2400" b="0" dirty="0"/>
              <a:t> </a:t>
            </a:r>
            <a:r>
              <a:rPr lang="pl-PL" sz="2400" b="0" dirty="0" err="1"/>
              <a:t>know</a:t>
            </a:r>
            <a:r>
              <a:rPr lang="pl-PL" sz="2400" b="0" dirty="0"/>
              <a:t> </a:t>
            </a:r>
            <a:r>
              <a:rPr lang="pl-PL" sz="2400" b="0" dirty="0" err="1"/>
              <a:t>that</a:t>
            </a:r>
            <a:r>
              <a:rPr lang="pl-PL" sz="2400" b="0" dirty="0"/>
              <a:t> </a:t>
            </a:r>
            <a:r>
              <a:rPr lang="pl-PL" sz="2400" b="0" dirty="0" err="1"/>
              <a:t>you</a:t>
            </a:r>
            <a:r>
              <a:rPr lang="pl-PL" sz="2400" b="0" dirty="0"/>
              <a:t> want to </a:t>
            </a:r>
            <a:r>
              <a:rPr lang="pl-PL" sz="2400" b="0" dirty="0" err="1"/>
              <a:t>help</a:t>
            </a:r>
            <a:r>
              <a:rPr lang="pl-PL" sz="2400" b="0" dirty="0"/>
              <a:t> </a:t>
            </a:r>
            <a:r>
              <a:rPr lang="pl-PL" sz="2400" b="0" dirty="0" err="1"/>
              <a:t>him</a:t>
            </a:r>
            <a:r>
              <a:rPr lang="pl-PL" sz="2400" b="0" dirty="0"/>
              <a:t>.</a:t>
            </a:r>
          </a:p>
          <a:p>
            <a:pPr marL="342900" indent="-342900" algn="just">
              <a:buFont typeface="Arial" panose="020B0604020202020204" pitchFamily="34" charset="0"/>
              <a:buChar char="•"/>
            </a:pPr>
            <a:r>
              <a:rPr lang="pl-PL" sz="2400" b="0" dirty="0" err="1"/>
              <a:t>Try</a:t>
            </a:r>
            <a:r>
              <a:rPr lang="pl-PL" sz="2400" b="0" dirty="0"/>
              <a:t> to </a:t>
            </a:r>
            <a:r>
              <a:rPr lang="pl-PL" sz="2400" b="0" dirty="0" err="1"/>
              <a:t>elaborate</a:t>
            </a:r>
            <a:r>
              <a:rPr lang="pl-PL" sz="2400" b="0" dirty="0"/>
              <a:t> in a student </a:t>
            </a:r>
            <a:r>
              <a:rPr lang="pl-PL" sz="2400" b="0" dirty="0" err="1"/>
              <a:t>openess</a:t>
            </a:r>
            <a:r>
              <a:rPr lang="pl-PL" sz="2400" b="0" dirty="0"/>
              <a:t> and </a:t>
            </a:r>
            <a:r>
              <a:rPr lang="pl-PL" sz="2400" b="0" dirty="0" err="1"/>
              <a:t>feeling</a:t>
            </a:r>
            <a:r>
              <a:rPr lang="pl-PL" sz="2400" b="0" dirty="0"/>
              <a:t> of </a:t>
            </a:r>
            <a:r>
              <a:rPr lang="pl-PL" sz="2400" b="0" dirty="0" err="1"/>
              <a:t>being</a:t>
            </a:r>
            <a:r>
              <a:rPr lang="pl-PL" sz="2400" b="0" dirty="0"/>
              <a:t> </a:t>
            </a:r>
            <a:r>
              <a:rPr lang="pl-PL" sz="2400" b="0" dirty="0" err="1"/>
              <a:t>accepted</a:t>
            </a:r>
            <a:r>
              <a:rPr lang="pl-PL" sz="2400" b="0" dirty="0"/>
              <a:t>.</a:t>
            </a:r>
          </a:p>
          <a:p>
            <a:pPr marL="342900" indent="-342900" algn="just">
              <a:buFont typeface="Arial" panose="020B0604020202020204" pitchFamily="34" charset="0"/>
              <a:buChar char="•"/>
            </a:pPr>
            <a:r>
              <a:rPr lang="pl-PL" sz="2400" b="0" dirty="0"/>
              <a:t>Help a student </a:t>
            </a:r>
            <a:r>
              <a:rPr lang="pl-PL" sz="2400" b="0" dirty="0" err="1"/>
              <a:t>change</a:t>
            </a:r>
            <a:r>
              <a:rPr lang="pl-PL" sz="2400" b="0" dirty="0"/>
              <a:t> </a:t>
            </a:r>
            <a:r>
              <a:rPr lang="pl-PL" sz="2400" b="0" dirty="0" err="1"/>
              <a:t>his</a:t>
            </a:r>
            <a:r>
              <a:rPr lang="pl-PL" sz="2400" b="0" dirty="0"/>
              <a:t> </a:t>
            </a:r>
            <a:r>
              <a:rPr lang="pl-PL" sz="2400" b="0" dirty="0" err="1"/>
              <a:t>negative</a:t>
            </a:r>
            <a:r>
              <a:rPr lang="pl-PL" sz="2400" b="0" dirty="0"/>
              <a:t> </a:t>
            </a:r>
            <a:r>
              <a:rPr lang="pl-PL" sz="2400" b="0" dirty="0" err="1"/>
              <a:t>attitude</a:t>
            </a:r>
            <a:r>
              <a:rPr lang="pl-PL" sz="2400" b="0" dirty="0"/>
              <a:t> to learning </a:t>
            </a:r>
            <a:r>
              <a:rPr lang="pl-PL" sz="2400" b="0" dirty="0" err="1"/>
              <a:t>at</a:t>
            </a:r>
            <a:r>
              <a:rPr lang="pl-PL" sz="2400" b="0" dirty="0"/>
              <a:t> </a:t>
            </a:r>
            <a:r>
              <a:rPr lang="pl-PL" sz="2400" b="0" dirty="0" err="1"/>
              <a:t>schol</a:t>
            </a:r>
            <a:r>
              <a:rPr lang="pl-PL" sz="2400" b="0" dirty="0"/>
              <a:t>. </a:t>
            </a:r>
            <a:r>
              <a:rPr lang="pl-PL" sz="2400" b="0" dirty="0" err="1"/>
              <a:t>Make</a:t>
            </a:r>
            <a:r>
              <a:rPr lang="pl-PL" sz="2400" b="0" dirty="0"/>
              <a:t> </a:t>
            </a:r>
            <a:r>
              <a:rPr lang="pl-PL" sz="2400" b="0" dirty="0" err="1"/>
              <a:t>lessons</a:t>
            </a:r>
            <a:r>
              <a:rPr lang="pl-PL" sz="2400" b="0" dirty="0"/>
              <a:t> </a:t>
            </a:r>
            <a:r>
              <a:rPr lang="pl-PL" sz="2400" b="0" dirty="0" err="1"/>
              <a:t>interesting</a:t>
            </a:r>
            <a:r>
              <a:rPr lang="pl-PL" sz="2400" b="0" dirty="0"/>
              <a:t>, show the </a:t>
            </a:r>
            <a:r>
              <a:rPr lang="pl-PL" sz="2400" b="0" dirty="0" err="1"/>
              <a:t>advantages</a:t>
            </a:r>
            <a:r>
              <a:rPr lang="pl-PL" sz="2400" b="0" dirty="0"/>
              <a:t> of learning.</a:t>
            </a:r>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20343" r="25047"/>
          <a:stretch/>
        </p:blipFill>
        <p:spPr>
          <a:xfrm>
            <a:off x="6804248" y="4437112"/>
            <a:ext cx="1850560" cy="2258219"/>
          </a:xfrm>
          <a:prstGeom prst="rect">
            <a:avLst/>
          </a:prstGeom>
        </p:spPr>
      </p:pic>
      <p:sp>
        <p:nvSpPr>
          <p:cNvPr id="5" name="pole tekstowe 4"/>
          <p:cNvSpPr txBox="1"/>
          <p:nvPr/>
        </p:nvSpPr>
        <p:spPr>
          <a:xfrm>
            <a:off x="395536" y="4935279"/>
            <a:ext cx="6264696" cy="126188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t>Chang</a:t>
            </a:r>
            <a:r>
              <a:rPr lang="pl-PL" sz="2400" dirty="0"/>
              <a:t>e</a:t>
            </a:r>
            <a:r>
              <a:rPr lang="en-GB" sz="2400" dirty="0"/>
              <a:t> student’s motivation to learning (building an internal motivation)</a:t>
            </a:r>
            <a:r>
              <a:rPr lang="pl-PL" sz="2400" dirty="0"/>
              <a:t>.</a:t>
            </a:r>
            <a:endParaRPr lang="en-GB" sz="2400" dirty="0"/>
          </a:p>
          <a:p>
            <a:endParaRPr lang="pl-PL" dirty="0"/>
          </a:p>
        </p:txBody>
      </p:sp>
      <p:sp>
        <p:nvSpPr>
          <p:cNvPr id="6" name="Prostokąt 5"/>
          <p:cNvSpPr/>
          <p:nvPr/>
        </p:nvSpPr>
        <p:spPr>
          <a:xfrm>
            <a:off x="7012825" y="6642556"/>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277579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152718"/>
            <a:ext cx="6336704" cy="1371600"/>
          </a:xfrm>
        </p:spPr>
        <p:txBody>
          <a:bodyPr>
            <a:noAutofit/>
          </a:bodyPr>
          <a:lstStyle/>
          <a:p>
            <a:r>
              <a:rPr lang="pl-PL" dirty="0" err="1"/>
              <a:t>Teacher</a:t>
            </a:r>
            <a:r>
              <a:rPr lang="pl-PL" dirty="0"/>
              <a:t>! </a:t>
            </a:r>
            <a:br>
              <a:rPr lang="pl-PL" dirty="0"/>
            </a:br>
            <a:r>
              <a:rPr lang="pl-PL" dirty="0" err="1"/>
              <a:t>What</a:t>
            </a:r>
            <a:r>
              <a:rPr lang="pl-PL" dirty="0"/>
              <a:t> </a:t>
            </a:r>
            <a:r>
              <a:rPr lang="pl-PL" dirty="0" err="1"/>
              <a:t>should</a:t>
            </a:r>
            <a:r>
              <a:rPr lang="pl-PL" dirty="0"/>
              <a:t> </a:t>
            </a:r>
            <a:r>
              <a:rPr lang="pl-PL" dirty="0" err="1"/>
              <a:t>you</a:t>
            </a:r>
            <a:r>
              <a:rPr lang="pl-PL" dirty="0"/>
              <a:t> do? (2)</a:t>
            </a:r>
          </a:p>
        </p:txBody>
      </p:sp>
      <p:sp>
        <p:nvSpPr>
          <p:cNvPr id="3" name="Symbol zastępczy zawartości 2"/>
          <p:cNvSpPr>
            <a:spLocks noGrp="1"/>
          </p:cNvSpPr>
          <p:nvPr>
            <p:ph idx="1"/>
          </p:nvPr>
        </p:nvSpPr>
        <p:spPr/>
        <p:txBody>
          <a:bodyPr/>
          <a:lstStyle/>
          <a:p>
            <a:pPr marL="342900" indent="-342900" algn="just">
              <a:buFont typeface="Arial" panose="020B0604020202020204" pitchFamily="34" charset="0"/>
              <a:buChar char="•"/>
            </a:pPr>
            <a:r>
              <a:rPr lang="en-GB" sz="2400" b="0" dirty="0"/>
              <a:t>Increase of parents’ engagement in motivating a child to learning</a:t>
            </a:r>
            <a:r>
              <a:rPr lang="pl-PL" sz="2400" b="0" dirty="0"/>
              <a:t>.</a:t>
            </a:r>
          </a:p>
          <a:p>
            <a:pPr marL="342900" indent="-342900" algn="just">
              <a:buFont typeface="Arial" panose="020B0604020202020204" pitchFamily="34" charset="0"/>
              <a:buChar char="•"/>
            </a:pPr>
            <a:r>
              <a:rPr lang="en-GB" sz="2400" b="0" dirty="0" err="1"/>
              <a:t>Elaborat</a:t>
            </a:r>
            <a:r>
              <a:rPr lang="pl-PL" sz="2400" b="0" dirty="0"/>
              <a:t>e</a:t>
            </a:r>
            <a:r>
              <a:rPr lang="en-GB" sz="2400" b="0" dirty="0"/>
              <a:t> consistence in </a:t>
            </a:r>
            <a:r>
              <a:rPr lang="pl-PL" sz="2400" b="0" dirty="0" err="1"/>
              <a:t>student’s</a:t>
            </a:r>
            <a:r>
              <a:rPr lang="pl-PL" sz="2400" b="0" dirty="0"/>
              <a:t> </a:t>
            </a:r>
            <a:r>
              <a:rPr lang="en-GB" sz="2400" b="0" dirty="0"/>
              <a:t>compliance with the rules</a:t>
            </a:r>
            <a:r>
              <a:rPr lang="pl-PL" sz="2400" b="0" dirty="0"/>
              <a:t>.</a:t>
            </a:r>
            <a:endParaRPr lang="en-GB" sz="2400" b="0" dirty="0"/>
          </a:p>
          <a:p>
            <a:pPr marL="342900" indent="-342900" algn="just">
              <a:buFont typeface="Arial" panose="020B0604020202020204" pitchFamily="34" charset="0"/>
              <a:buChar char="•"/>
            </a:pPr>
            <a:r>
              <a:rPr lang="en-GB" sz="2400" b="0" dirty="0" err="1"/>
              <a:t>Improv</a:t>
            </a:r>
            <a:r>
              <a:rPr lang="pl-PL" sz="2400" b="0" dirty="0"/>
              <a:t>e</a:t>
            </a:r>
            <a:r>
              <a:rPr lang="en-GB" sz="2400" b="0" dirty="0"/>
              <a:t> quality of transferring the subject of a lesson</a:t>
            </a:r>
            <a:r>
              <a:rPr lang="pl-PL" sz="2400" b="0" dirty="0"/>
              <a:t> (</a:t>
            </a:r>
            <a:r>
              <a:rPr lang="pl-PL" sz="2400" b="0" dirty="0" err="1"/>
              <a:t>yes</a:t>
            </a:r>
            <a:r>
              <a:rPr lang="pl-PL" sz="2400" b="0" dirty="0"/>
              <a:t>! </a:t>
            </a:r>
            <a:r>
              <a:rPr lang="pl-PL" sz="2400" b="0" dirty="0" err="1"/>
              <a:t>sometimes</a:t>
            </a:r>
            <a:r>
              <a:rPr lang="pl-PL" sz="2400" b="0" dirty="0"/>
              <a:t> </a:t>
            </a:r>
            <a:r>
              <a:rPr lang="pl-PL" sz="2400" b="0" dirty="0" err="1"/>
              <a:t>lessons</a:t>
            </a:r>
            <a:r>
              <a:rPr lang="pl-PL" sz="2400" b="0" dirty="0"/>
              <a:t> </a:t>
            </a:r>
            <a:r>
              <a:rPr lang="pl-PL" sz="2400" b="0" dirty="0" err="1"/>
              <a:t>are</a:t>
            </a:r>
            <a:r>
              <a:rPr lang="pl-PL" sz="2400" b="0" dirty="0"/>
              <a:t> </a:t>
            </a:r>
            <a:r>
              <a:rPr lang="pl-PL" sz="2400" b="0" dirty="0" err="1"/>
              <a:t>just</a:t>
            </a:r>
            <a:r>
              <a:rPr lang="pl-PL" sz="2400" b="0" dirty="0"/>
              <a:t> </a:t>
            </a:r>
            <a:r>
              <a:rPr lang="pl-PL" sz="2400" b="0" dirty="0" err="1"/>
              <a:t>boring</a:t>
            </a:r>
            <a:r>
              <a:rPr lang="pl-PL" sz="2400" b="0" dirty="0"/>
              <a:t>!).</a:t>
            </a:r>
            <a:endParaRPr lang="en-GB" sz="2400" b="0" dirty="0"/>
          </a:p>
          <a:p>
            <a:endParaRPr lang="en-GB" dirty="0"/>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8644" b="23457"/>
          <a:stretch/>
        </p:blipFill>
        <p:spPr>
          <a:xfrm>
            <a:off x="1979712" y="4581128"/>
            <a:ext cx="4968552" cy="1917112"/>
          </a:xfrm>
          <a:prstGeom prst="rect">
            <a:avLst/>
          </a:prstGeom>
        </p:spPr>
      </p:pic>
      <p:sp>
        <p:nvSpPr>
          <p:cNvPr id="5" name="Prostokąt 4"/>
          <p:cNvSpPr/>
          <p:nvPr/>
        </p:nvSpPr>
        <p:spPr>
          <a:xfrm>
            <a:off x="5535698" y="6498240"/>
            <a:ext cx="1412566" cy="215444"/>
          </a:xfrm>
          <a:prstGeom prst="rect">
            <a:avLst/>
          </a:prstGeom>
        </p:spPr>
        <p:txBody>
          <a:bodyPr wrap="none">
            <a:spAutoFit/>
          </a:bodyPr>
          <a:lstStyle/>
          <a:p>
            <a:r>
              <a:rPr lang="pl-PL" sz="800" dirty="0"/>
              <a:t>A </a:t>
            </a:r>
            <a:r>
              <a:rPr lang="pl-PL" sz="800" dirty="0" err="1"/>
              <a:t>photo</a:t>
            </a:r>
            <a:r>
              <a:rPr lang="pl-PL" sz="800" dirty="0"/>
              <a:t>  from pixabay.com</a:t>
            </a:r>
          </a:p>
        </p:txBody>
      </p:sp>
    </p:spTree>
    <p:extLst>
      <p:ext uri="{BB962C8B-B14F-4D97-AF65-F5344CB8AC3E}">
        <p14:creationId xmlns:p14="http://schemas.microsoft.com/office/powerpoint/2010/main" val="108179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pl-PL"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STAGES OF BUILDING WORK STRATEGY WITH A MANIPULATIVE STUDENT</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relations with adults</a:t>
            </a:r>
          </a:p>
        </p:txBody>
      </p:sp>
    </p:spTree>
    <p:extLst>
      <p:ext uri="{BB962C8B-B14F-4D97-AF65-F5344CB8AC3E}">
        <p14:creationId xmlns:p14="http://schemas.microsoft.com/office/powerpoint/2010/main" val="41601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t>
            </a:r>
            <a:r>
              <a:rPr lang="pl-PL" dirty="0" err="1"/>
              <a:t>troduction</a:t>
            </a:r>
            <a:endParaRPr lang="en-US" dirty="0"/>
          </a:p>
        </p:txBody>
      </p:sp>
      <p:sp>
        <p:nvSpPr>
          <p:cNvPr id="3" name="Content Placeholder 2"/>
          <p:cNvSpPr>
            <a:spLocks noGrp="1"/>
          </p:cNvSpPr>
          <p:nvPr>
            <p:ph idx="1"/>
          </p:nvPr>
        </p:nvSpPr>
        <p:spPr>
          <a:xfrm>
            <a:off x="457200" y="1752601"/>
            <a:ext cx="7620000" cy="2252464"/>
          </a:xfrm>
        </p:spPr>
        <p:txBody>
          <a:bodyPr>
            <a:normAutofit/>
          </a:bodyPr>
          <a:lstStyle/>
          <a:p>
            <a:pPr algn="just"/>
            <a:r>
              <a:rPr lang="en-US" sz="2400" dirty="0"/>
              <a:t>Manipulation</a:t>
            </a:r>
            <a:r>
              <a:rPr lang="en-US" sz="2400" b="0" dirty="0"/>
              <a:t> is the practice of using indirect tactics to control behavior, emotions, and relationships.</a:t>
            </a:r>
            <a:endParaRPr lang="pl-PL" sz="2400" b="0" dirty="0"/>
          </a:p>
          <a:p>
            <a:pPr algn="just"/>
            <a:r>
              <a:rPr lang="en-US" sz="2400" b="0" dirty="0"/>
              <a:t>Manipulation is an emotionally unhealthy psychological strategy used by people who are incapable of asking for what they want and need in a direct way</a:t>
            </a:r>
            <a:r>
              <a:rPr lang="pl-PL" sz="2400" b="0" dirty="0"/>
              <a:t>.</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864848"/>
            <a:ext cx="3901440" cy="2599944"/>
          </a:xfrm>
          <a:prstGeom prst="rect">
            <a:avLst/>
          </a:prstGeom>
        </p:spPr>
      </p:pic>
      <p:sp>
        <p:nvSpPr>
          <p:cNvPr id="6" name="pole tekstowe 5"/>
          <p:cNvSpPr txBox="1"/>
          <p:nvPr/>
        </p:nvSpPr>
        <p:spPr>
          <a:xfrm>
            <a:off x="539552" y="3933056"/>
            <a:ext cx="4608512" cy="1477328"/>
          </a:xfrm>
          <a:prstGeom prst="rect">
            <a:avLst/>
          </a:prstGeom>
          <a:noFill/>
        </p:spPr>
        <p:txBody>
          <a:bodyPr wrap="square" rtlCol="0">
            <a:spAutoFit/>
          </a:bodyPr>
          <a:lstStyle/>
          <a:p>
            <a:r>
              <a:rPr lang="pl-PL" sz="2400" dirty="0" err="1"/>
              <a:t>Manipulation</a:t>
            </a:r>
            <a:r>
              <a:rPr lang="pl-PL" sz="2400" dirty="0"/>
              <a:t> </a:t>
            </a:r>
            <a:r>
              <a:rPr lang="pl-PL" sz="2400" dirty="0" err="1"/>
              <a:t>is</a:t>
            </a:r>
            <a:r>
              <a:rPr lang="pl-PL" sz="2400" dirty="0"/>
              <a:t> </a:t>
            </a:r>
            <a:r>
              <a:rPr lang="pl-PL" sz="2400" dirty="0" err="1"/>
              <a:t>used</a:t>
            </a:r>
            <a:r>
              <a:rPr lang="pl-PL" sz="2400" dirty="0"/>
              <a:t> by </a:t>
            </a:r>
            <a:r>
              <a:rPr lang="pl-PL" sz="2400" dirty="0" err="1"/>
              <a:t>adults</a:t>
            </a:r>
            <a:r>
              <a:rPr lang="pl-PL" sz="2400" dirty="0"/>
              <a:t> (</a:t>
            </a:r>
            <a:r>
              <a:rPr lang="pl-PL" sz="2400" dirty="0" err="1"/>
              <a:t>e.g</a:t>
            </a:r>
            <a:r>
              <a:rPr lang="pl-PL" sz="2400" dirty="0"/>
              <a:t>. in </a:t>
            </a:r>
            <a:r>
              <a:rPr lang="pl-PL" sz="2400" dirty="0" err="1"/>
              <a:t>their</a:t>
            </a:r>
            <a:r>
              <a:rPr lang="pl-PL" sz="2400" dirty="0"/>
              <a:t> </a:t>
            </a:r>
            <a:r>
              <a:rPr lang="pl-PL" sz="2400" dirty="0" err="1"/>
              <a:t>work</a:t>
            </a:r>
            <a:r>
              <a:rPr lang="pl-PL" sz="2400" dirty="0"/>
              <a:t> </a:t>
            </a:r>
            <a:r>
              <a:rPr lang="pl-PL" sz="2400" dirty="0" err="1"/>
              <a:t>or</a:t>
            </a:r>
            <a:r>
              <a:rPr lang="pl-PL" sz="2400" dirty="0"/>
              <a:t> family life) but </a:t>
            </a:r>
            <a:r>
              <a:rPr lang="pl-PL" sz="2400" dirty="0" err="1"/>
              <a:t>also</a:t>
            </a:r>
            <a:r>
              <a:rPr lang="pl-PL" sz="2400" dirty="0"/>
              <a:t> by </a:t>
            </a:r>
            <a:r>
              <a:rPr lang="pl-PL" sz="2400" dirty="0" err="1"/>
              <a:t>children</a:t>
            </a:r>
            <a:r>
              <a:rPr lang="pl-PL" sz="2400" dirty="0"/>
              <a:t>.</a:t>
            </a:r>
          </a:p>
          <a:p>
            <a:endParaRPr lang="pl-PL" dirty="0"/>
          </a:p>
        </p:txBody>
      </p:sp>
      <p:sp>
        <p:nvSpPr>
          <p:cNvPr id="7" name="Prostokąt 6"/>
          <p:cNvSpPr/>
          <p:nvPr/>
        </p:nvSpPr>
        <p:spPr>
          <a:xfrm>
            <a:off x="7328066" y="648905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SYMPTOMS (1)</a:t>
            </a:r>
            <a:endParaRPr lang="en-US" dirty="0"/>
          </a:p>
        </p:txBody>
      </p:sp>
      <p:sp>
        <p:nvSpPr>
          <p:cNvPr id="3" name="Content Placeholder 2"/>
          <p:cNvSpPr>
            <a:spLocks noGrp="1"/>
          </p:cNvSpPr>
          <p:nvPr>
            <p:ph idx="1"/>
          </p:nvPr>
        </p:nvSpPr>
        <p:spPr>
          <a:xfrm>
            <a:off x="467544" y="1772816"/>
            <a:ext cx="7620000" cy="1728192"/>
          </a:xfrm>
        </p:spPr>
        <p:txBody>
          <a:bodyPr>
            <a:normAutofit/>
          </a:bodyPr>
          <a:lstStyle/>
          <a:p>
            <a:pPr marL="342900" indent="-342900">
              <a:buFont typeface="Arial" panose="020B0604020202020204" pitchFamily="34" charset="0"/>
              <a:buChar char="•"/>
            </a:pPr>
            <a:r>
              <a:rPr lang="en-US" sz="2400" b="0" dirty="0"/>
              <a:t>A student pretends he cannot do the given task. The purpose of such an action can be to convince a teacher to do the task instead of a child</a:t>
            </a:r>
            <a:r>
              <a:rPr lang="pl-PL" sz="2400" b="0" dirty="0"/>
              <a:t>.</a:t>
            </a:r>
          </a:p>
          <a:p>
            <a:endParaRPr lang="en-US" dirty="0"/>
          </a:p>
          <a:p>
            <a:endParaRPr lang="en-US" dirty="0"/>
          </a:p>
          <a:p>
            <a:endParaRPr lang="en-US" dirty="0"/>
          </a:p>
          <a:p>
            <a:endParaRPr lang="en-US"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3140968"/>
            <a:ext cx="1755648" cy="2194560"/>
          </a:xfrm>
          <a:prstGeom prst="rect">
            <a:avLst/>
          </a:prstGeom>
        </p:spPr>
      </p:pic>
      <p:sp>
        <p:nvSpPr>
          <p:cNvPr id="6" name="pole tekstowe 5"/>
          <p:cNvSpPr txBox="1"/>
          <p:nvPr/>
        </p:nvSpPr>
        <p:spPr>
          <a:xfrm>
            <a:off x="467544" y="3212976"/>
            <a:ext cx="6332640" cy="369331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A student pretends he does not believe in himself and his value</a:t>
            </a:r>
            <a:r>
              <a:rPr lang="pl-PL" sz="2400" dirty="0"/>
              <a:t>. He do </a:t>
            </a:r>
            <a:r>
              <a:rPr lang="pl-PL" sz="2400" dirty="0" err="1"/>
              <a:t>it</a:t>
            </a:r>
            <a:r>
              <a:rPr lang="pl-PL" sz="2400" dirty="0"/>
              <a:t> to </a:t>
            </a:r>
            <a:r>
              <a:rPr lang="pl-PL" sz="2400" dirty="0" err="1"/>
              <a:t>get</a:t>
            </a:r>
            <a:r>
              <a:rPr lang="pl-PL" sz="2400" dirty="0"/>
              <a:t> </a:t>
            </a:r>
            <a:r>
              <a:rPr lang="pl-PL" sz="2400" dirty="0" err="1"/>
              <a:t>compassion</a:t>
            </a:r>
            <a:r>
              <a:rPr lang="pl-PL" sz="2400" dirty="0"/>
              <a:t> and pity and </a:t>
            </a:r>
            <a:r>
              <a:rPr lang="pl-PL" sz="2400" dirty="0" err="1"/>
              <a:t>gain</a:t>
            </a:r>
            <a:r>
              <a:rPr lang="pl-PL" sz="2400" dirty="0"/>
              <a:t> </a:t>
            </a:r>
            <a:r>
              <a:rPr lang="pl-PL" sz="2400" dirty="0" err="1"/>
              <a:t>lower</a:t>
            </a:r>
            <a:r>
              <a:rPr lang="pl-PL" sz="2400" dirty="0"/>
              <a:t> </a:t>
            </a:r>
            <a:r>
              <a:rPr lang="pl-PL" sz="2400" dirty="0" err="1"/>
              <a:t>requirements</a:t>
            </a:r>
            <a:r>
              <a:rPr lang="pl-PL" sz="2400" dirty="0"/>
              <a:t>.</a:t>
            </a:r>
          </a:p>
          <a:p>
            <a:pPr algn="just"/>
            <a:endParaRPr lang="pl-PL" sz="2400" dirty="0"/>
          </a:p>
          <a:p>
            <a:pPr marL="285750" indent="-285750" algn="just">
              <a:buFont typeface="Arial" panose="020B0604020202020204" pitchFamily="34" charset="0"/>
              <a:buChar char="•"/>
            </a:pPr>
            <a:r>
              <a:rPr lang="en-US" sz="2400" dirty="0"/>
              <a:t>A student tries to sidetrack a teacher by changing topics, finding other problems, asking questions, etc.</a:t>
            </a:r>
            <a:endParaRPr lang="pl-PL" sz="2400" dirty="0"/>
          </a:p>
          <a:p>
            <a:pPr marL="285750" indent="-285750" algn="just">
              <a:buFont typeface="Arial" panose="020B0604020202020204" pitchFamily="34" charset="0"/>
              <a:buChar char="•"/>
            </a:pPr>
            <a:endParaRPr lang="pl-PL" sz="2400" dirty="0"/>
          </a:p>
          <a:p>
            <a:endParaRPr lang="pl-PL" dirty="0"/>
          </a:p>
        </p:txBody>
      </p:sp>
      <p:sp>
        <p:nvSpPr>
          <p:cNvPr id="7" name="Prostokąt 6"/>
          <p:cNvSpPr/>
          <p:nvPr/>
        </p:nvSpPr>
        <p:spPr>
          <a:xfrm>
            <a:off x="7270506" y="5335528"/>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(2)</a:t>
            </a:r>
          </a:p>
        </p:txBody>
      </p:sp>
      <p:sp>
        <p:nvSpPr>
          <p:cNvPr id="3" name="Symbol zastępczy zawartości 2"/>
          <p:cNvSpPr>
            <a:spLocks noGrp="1"/>
          </p:cNvSpPr>
          <p:nvPr>
            <p:ph idx="1"/>
          </p:nvPr>
        </p:nvSpPr>
        <p:spPr>
          <a:xfrm>
            <a:off x="457200" y="1752601"/>
            <a:ext cx="7620000" cy="2108448"/>
          </a:xfrm>
        </p:spPr>
        <p:txBody>
          <a:bodyPr/>
          <a:lstStyle/>
          <a:p>
            <a:pPr marL="342900" indent="-342900" algn="just">
              <a:buFont typeface="Arial" panose="020B0604020202020204" pitchFamily="34" charset="0"/>
              <a:buChar char="•"/>
            </a:pPr>
            <a:r>
              <a:rPr lang="en-US" sz="2400" b="0" dirty="0"/>
              <a:t>A student tries to convince a teacher that someone else is responsible for his </a:t>
            </a:r>
            <a:r>
              <a:rPr lang="en-GB" sz="2400" b="0" dirty="0"/>
              <a:t>behaviour</a:t>
            </a:r>
            <a:r>
              <a:rPr lang="en-US" sz="2400" b="0" dirty="0"/>
              <a:t>/</a:t>
            </a:r>
            <a:r>
              <a:rPr lang="pl-PL" sz="2400" b="0" dirty="0"/>
              <a:t> </a:t>
            </a:r>
            <a:r>
              <a:rPr lang="en-US" sz="2400" b="0" dirty="0"/>
              <a:t>mistakes/</a:t>
            </a:r>
            <a:r>
              <a:rPr lang="pl-PL" sz="2400" b="0" dirty="0"/>
              <a:t> </a:t>
            </a:r>
            <a:r>
              <a:rPr lang="en-US" sz="2400" b="0" dirty="0"/>
              <a:t>emotions.</a:t>
            </a:r>
            <a:r>
              <a:rPr lang="pl-PL" sz="2400" b="0" dirty="0"/>
              <a:t> For </a:t>
            </a:r>
            <a:r>
              <a:rPr lang="pl-PL" sz="2400" b="0" dirty="0" err="1"/>
              <a:t>example</a:t>
            </a:r>
            <a:r>
              <a:rPr lang="pl-PL" sz="2400" b="0" dirty="0"/>
              <a:t>, he </a:t>
            </a:r>
            <a:r>
              <a:rPr lang="pl-PL" sz="2400" b="0" dirty="0" err="1"/>
              <a:t>blames</a:t>
            </a:r>
            <a:r>
              <a:rPr lang="pl-PL" sz="2400" b="0" dirty="0"/>
              <a:t> </a:t>
            </a:r>
            <a:r>
              <a:rPr lang="pl-PL" sz="2400" b="0" dirty="0" err="1"/>
              <a:t>teacher</a:t>
            </a:r>
            <a:r>
              <a:rPr lang="pl-PL" sz="2400" b="0" dirty="0"/>
              <a:t> </a:t>
            </a:r>
            <a:r>
              <a:rPr lang="pl-PL" sz="2400" b="0" dirty="0" err="1"/>
              <a:t>that</a:t>
            </a:r>
            <a:r>
              <a:rPr lang="pl-PL" sz="2400" b="0" dirty="0"/>
              <a:t> he </a:t>
            </a:r>
            <a:r>
              <a:rPr lang="pl-PL" sz="2400" b="0" dirty="0" err="1"/>
              <a:t>cannot</a:t>
            </a:r>
            <a:r>
              <a:rPr lang="pl-PL" sz="2400" b="0" dirty="0"/>
              <a:t> </a:t>
            </a:r>
            <a:r>
              <a:rPr lang="pl-PL" sz="2400" b="0" dirty="0" err="1"/>
              <a:t>teach</a:t>
            </a:r>
            <a:r>
              <a:rPr lang="pl-PL" sz="2400" b="0" dirty="0"/>
              <a:t> </a:t>
            </a:r>
            <a:r>
              <a:rPr lang="pl-PL" sz="2400" b="0" dirty="0" err="1"/>
              <a:t>well</a:t>
            </a:r>
            <a:r>
              <a:rPr lang="pl-PL" sz="2400" b="0" dirty="0"/>
              <a:t> </a:t>
            </a:r>
            <a:r>
              <a:rPr lang="pl-PL" sz="2400" b="0" dirty="0" err="1"/>
              <a:t>or</a:t>
            </a:r>
            <a:r>
              <a:rPr lang="pl-PL" sz="2400" b="0" dirty="0"/>
              <a:t> </a:t>
            </a:r>
            <a:r>
              <a:rPr lang="pl-PL" sz="2400" b="0" dirty="0" err="1"/>
              <a:t>parents</a:t>
            </a:r>
            <a:r>
              <a:rPr lang="pl-PL" sz="2400" b="0" dirty="0"/>
              <a:t> </a:t>
            </a:r>
            <a:r>
              <a:rPr lang="pl-PL" sz="2400" b="0" dirty="0" err="1"/>
              <a:t>who</a:t>
            </a:r>
            <a:r>
              <a:rPr lang="pl-PL" sz="2400" b="0" dirty="0"/>
              <a:t> </a:t>
            </a:r>
            <a:r>
              <a:rPr lang="pl-PL" sz="2400" b="0" dirty="0" err="1"/>
              <a:t>did</a:t>
            </a:r>
            <a:r>
              <a:rPr lang="pl-PL" sz="2400" b="0" dirty="0"/>
              <a:t> not </a:t>
            </a:r>
            <a:r>
              <a:rPr lang="pl-PL" sz="2400" b="0" dirty="0" err="1"/>
              <a:t>give</a:t>
            </a:r>
            <a:r>
              <a:rPr lang="pl-PL" sz="2400" b="0" dirty="0"/>
              <a:t> </a:t>
            </a:r>
            <a:r>
              <a:rPr lang="pl-PL" sz="2400" b="0" dirty="0" err="1"/>
              <a:t>him</a:t>
            </a:r>
            <a:r>
              <a:rPr lang="pl-PL" sz="2400" b="0" dirty="0"/>
              <a:t> </a:t>
            </a:r>
            <a:r>
              <a:rPr lang="pl-PL" sz="2400" b="0" dirty="0" err="1"/>
              <a:t>time</a:t>
            </a:r>
            <a:r>
              <a:rPr lang="pl-PL" sz="2400" b="0" dirty="0"/>
              <a:t> to do the </a:t>
            </a:r>
            <a:r>
              <a:rPr lang="pl-PL" sz="2400" b="0" dirty="0" err="1"/>
              <a:t>homework</a:t>
            </a:r>
            <a:r>
              <a:rPr lang="pl-PL" sz="2400" b="0" dirty="0"/>
              <a:t>.</a:t>
            </a:r>
          </a:p>
          <a:p>
            <a:pPr algn="just"/>
            <a:endParaRPr lang="pl-PL" sz="2400" b="0" dirty="0"/>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3892018"/>
            <a:ext cx="2743200" cy="2743200"/>
          </a:xfrm>
          <a:prstGeom prst="rect">
            <a:avLst/>
          </a:prstGeom>
        </p:spPr>
      </p:pic>
      <p:sp>
        <p:nvSpPr>
          <p:cNvPr id="5" name="pole tekstowe 4"/>
          <p:cNvSpPr txBox="1"/>
          <p:nvPr/>
        </p:nvSpPr>
        <p:spPr>
          <a:xfrm>
            <a:off x="467544" y="3933056"/>
            <a:ext cx="5184576" cy="2215991"/>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A student </a:t>
            </a:r>
            <a:r>
              <a:rPr lang="pl-PL" sz="2400" dirty="0" err="1"/>
              <a:t>pays</a:t>
            </a:r>
            <a:r>
              <a:rPr lang="en-US" sz="2400" dirty="0"/>
              <a:t> a lot of compliments towards a teacher.</a:t>
            </a:r>
            <a:endParaRPr lang="pl-PL" sz="2400" dirty="0"/>
          </a:p>
          <a:p>
            <a:pPr marL="342900" indent="-342900" algn="just">
              <a:buFont typeface="Arial" panose="020B0604020202020204" pitchFamily="34" charset="0"/>
              <a:buChar char="•"/>
            </a:pPr>
            <a:endParaRPr lang="pl-PL" sz="2400" dirty="0"/>
          </a:p>
          <a:p>
            <a:pPr marL="342900" indent="-342900" algn="just">
              <a:buFont typeface="Arial" panose="020B0604020202020204" pitchFamily="34" charset="0"/>
              <a:buChar char="•"/>
            </a:pPr>
            <a:r>
              <a:rPr lang="en-US" sz="2400" dirty="0"/>
              <a:t>A student blackmails a teacher or other student</a:t>
            </a:r>
            <a:r>
              <a:rPr lang="pl-PL" sz="2400" dirty="0"/>
              <a:t>s.</a:t>
            </a:r>
          </a:p>
          <a:p>
            <a:endParaRPr lang="pl-PL" dirty="0"/>
          </a:p>
        </p:txBody>
      </p:sp>
      <p:sp>
        <p:nvSpPr>
          <p:cNvPr id="6" name="Prostokąt 5"/>
          <p:cNvSpPr/>
          <p:nvPr/>
        </p:nvSpPr>
        <p:spPr>
          <a:xfrm>
            <a:off x="7321954" y="6419774"/>
            <a:ext cx="1433406" cy="215444"/>
          </a:xfrm>
          <a:prstGeom prst="rect">
            <a:avLst/>
          </a:prstGeom>
        </p:spPr>
        <p:txBody>
          <a:bodyPr wrap="none">
            <a:spAutoFit/>
          </a:bodyPr>
          <a:lstStyle/>
          <a:p>
            <a:r>
              <a:rPr lang="pl-PL" sz="800" dirty="0">
                <a:solidFill>
                  <a:schemeClr val="bg1"/>
                </a:solidFill>
              </a:rPr>
              <a:t>A </a:t>
            </a:r>
            <a:r>
              <a:rPr lang="pl-PL" sz="800" dirty="0" err="1">
                <a:solidFill>
                  <a:schemeClr val="bg1"/>
                </a:solidFill>
              </a:rPr>
              <a:t>picture</a:t>
            </a:r>
            <a:r>
              <a:rPr lang="pl-PL" sz="800" dirty="0">
                <a:solidFill>
                  <a:schemeClr val="bg1"/>
                </a:solidFill>
              </a:rPr>
              <a:t> from pixabay.com</a:t>
            </a:r>
          </a:p>
        </p:txBody>
      </p:sp>
    </p:spTree>
    <p:extLst>
      <p:ext uri="{BB962C8B-B14F-4D97-AF65-F5344CB8AC3E}">
        <p14:creationId xmlns:p14="http://schemas.microsoft.com/office/powerpoint/2010/main" val="1403945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(1)</a:t>
            </a:r>
          </a:p>
        </p:txBody>
      </p:sp>
      <p:sp>
        <p:nvSpPr>
          <p:cNvPr id="3" name="Symbol zastępczy zawartości 2"/>
          <p:cNvSpPr>
            <a:spLocks noGrp="1"/>
          </p:cNvSpPr>
          <p:nvPr>
            <p:ph idx="1"/>
          </p:nvPr>
        </p:nvSpPr>
        <p:spPr>
          <a:xfrm>
            <a:off x="457200" y="1752600"/>
            <a:ext cx="6059016" cy="1676399"/>
          </a:xfrm>
        </p:spPr>
        <p:txBody>
          <a:bodyPr>
            <a:normAutofit/>
          </a:bodyPr>
          <a:lstStyle/>
          <a:p>
            <a:pPr marL="342900" indent="-342900" algn="just">
              <a:buFont typeface="Arial" panose="020B0604020202020204" pitchFamily="34" charset="0"/>
              <a:buChar char="•"/>
            </a:pPr>
            <a:r>
              <a:rPr lang="pl-PL" sz="2400" b="0" dirty="0"/>
              <a:t>The most popular </a:t>
            </a:r>
            <a:r>
              <a:rPr lang="pl-PL" sz="2400" b="0" dirty="0" err="1"/>
              <a:t>cause</a:t>
            </a:r>
            <a:r>
              <a:rPr lang="pl-PL" sz="2400" b="0" dirty="0"/>
              <a:t>: a</a:t>
            </a:r>
            <a:r>
              <a:rPr lang="en-US" sz="2400" b="0" dirty="0"/>
              <a:t> student has a wrong model of </a:t>
            </a:r>
            <a:r>
              <a:rPr lang="en-GB" sz="2400" b="0" dirty="0"/>
              <a:t>behaviour.</a:t>
            </a:r>
            <a:r>
              <a:rPr lang="pl-PL" sz="2400" b="0" dirty="0"/>
              <a:t> He </a:t>
            </a:r>
            <a:r>
              <a:rPr lang="pl-PL" sz="2400" b="0" dirty="0" err="1"/>
              <a:t>usually</a:t>
            </a:r>
            <a:r>
              <a:rPr lang="pl-PL" sz="2400" b="0" dirty="0"/>
              <a:t> </a:t>
            </a:r>
            <a:r>
              <a:rPr lang="pl-PL" sz="2400" b="0" dirty="0" err="1"/>
              <a:t>takes</a:t>
            </a:r>
            <a:r>
              <a:rPr lang="pl-PL" sz="2400" b="0" dirty="0"/>
              <a:t> </a:t>
            </a:r>
            <a:r>
              <a:rPr lang="pl-PL" sz="2400" b="0" dirty="0" err="1"/>
              <a:t>it</a:t>
            </a:r>
            <a:r>
              <a:rPr lang="pl-PL" sz="2400" b="0" dirty="0"/>
              <a:t> from </a:t>
            </a:r>
            <a:r>
              <a:rPr lang="pl-PL" sz="2400" b="0" dirty="0" err="1"/>
              <a:t>home</a:t>
            </a:r>
            <a:r>
              <a:rPr lang="pl-PL" sz="2400" b="0" dirty="0"/>
              <a:t> (</a:t>
            </a:r>
            <a:r>
              <a:rPr lang="pl-PL" sz="2400" b="0" dirty="0" err="1"/>
              <a:t>e.g</a:t>
            </a:r>
            <a:r>
              <a:rPr lang="pl-PL" sz="2400" b="0" dirty="0"/>
              <a:t>. </a:t>
            </a:r>
            <a:r>
              <a:rPr lang="pl-PL" sz="2400" b="0" dirty="0" err="1"/>
              <a:t>parents</a:t>
            </a:r>
            <a:r>
              <a:rPr lang="pl-PL" sz="2400" b="0" dirty="0"/>
              <a:t> </a:t>
            </a:r>
            <a:r>
              <a:rPr lang="pl-PL" sz="2400" b="0" dirty="0" err="1"/>
              <a:t>uses</a:t>
            </a:r>
            <a:r>
              <a:rPr lang="pl-PL" sz="2400" b="0" dirty="0"/>
              <a:t> </a:t>
            </a:r>
            <a:r>
              <a:rPr lang="pl-PL" sz="2400" b="0" dirty="0" err="1"/>
              <a:t>manipulation</a:t>
            </a:r>
            <a:r>
              <a:rPr lang="pl-PL" sz="2400" b="0" dirty="0"/>
              <a:t> </a:t>
            </a:r>
            <a:r>
              <a:rPr lang="pl-PL" sz="2400" b="0" dirty="0" err="1"/>
              <a:t>toward</a:t>
            </a:r>
            <a:r>
              <a:rPr lang="pl-PL" sz="2400" b="0" dirty="0"/>
              <a:t> </a:t>
            </a:r>
            <a:r>
              <a:rPr lang="pl-PL" sz="2400" b="0" dirty="0" err="1"/>
              <a:t>him</a:t>
            </a:r>
            <a:r>
              <a:rPr lang="pl-PL" sz="2400" b="0" dirty="0"/>
              <a:t>).</a:t>
            </a:r>
          </a:p>
          <a:p>
            <a:pPr marL="342900" indent="-342900">
              <a:buFont typeface="Arial" panose="020B0604020202020204" pitchFamily="34" charset="0"/>
              <a:buChar char="•"/>
            </a:pPr>
            <a:endParaRPr lang="pl-PL" sz="2400" b="0" dirty="0"/>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340768"/>
            <a:ext cx="1990244" cy="1990244"/>
          </a:xfrm>
          <a:prstGeom prst="rect">
            <a:avLst/>
          </a:prstGeom>
        </p:spPr>
      </p:pic>
      <p:sp>
        <p:nvSpPr>
          <p:cNvPr id="5" name="pole tekstowe 4"/>
          <p:cNvSpPr txBox="1"/>
          <p:nvPr/>
        </p:nvSpPr>
        <p:spPr>
          <a:xfrm>
            <a:off x="414419" y="3429000"/>
            <a:ext cx="8424936" cy="2954655"/>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A student has no limits given by his parents. When parents cannot be assertive, a child makes use of their weakness and treats manipulation as one of the best methods to get what he wants.</a:t>
            </a:r>
            <a:endParaRPr lang="pl-PL" sz="2400" dirty="0"/>
          </a:p>
          <a:p>
            <a:pPr marL="342900" indent="-342900" algn="just">
              <a:buFont typeface="Arial" panose="020B0604020202020204" pitchFamily="34" charset="0"/>
              <a:buChar char="•"/>
            </a:pPr>
            <a:endParaRPr lang="pl-PL" sz="2400" dirty="0"/>
          </a:p>
          <a:p>
            <a:pPr marL="342900" indent="-342900" algn="just">
              <a:buFont typeface="Arial" panose="020B0604020202020204" pitchFamily="34" charset="0"/>
              <a:buChar char="•"/>
            </a:pPr>
            <a:r>
              <a:rPr lang="pl-PL" sz="2400" dirty="0"/>
              <a:t>A student </a:t>
            </a:r>
            <a:r>
              <a:rPr lang="pl-PL" sz="2400" dirty="0" err="1"/>
              <a:t>does</a:t>
            </a:r>
            <a:r>
              <a:rPr lang="pl-PL" sz="2400" dirty="0"/>
              <a:t> not </a:t>
            </a:r>
            <a:r>
              <a:rPr lang="pl-PL" sz="2400" dirty="0" err="1"/>
              <a:t>feel</a:t>
            </a:r>
            <a:r>
              <a:rPr lang="pl-PL" sz="2400" dirty="0"/>
              <a:t> </a:t>
            </a:r>
            <a:r>
              <a:rPr lang="pl-PL" sz="2400" dirty="0" err="1"/>
              <a:t>accepted</a:t>
            </a:r>
            <a:r>
              <a:rPr lang="pl-PL" sz="2400" dirty="0"/>
              <a:t> and he </a:t>
            </a:r>
            <a:r>
              <a:rPr lang="pl-PL" sz="2400" dirty="0" err="1"/>
              <a:t>tries</a:t>
            </a:r>
            <a:r>
              <a:rPr lang="pl-PL" sz="2400" dirty="0"/>
              <a:t> to </a:t>
            </a:r>
            <a:r>
              <a:rPr lang="pl-PL" sz="2400" dirty="0" err="1"/>
              <a:t>catch</a:t>
            </a:r>
            <a:r>
              <a:rPr lang="pl-PL" sz="2400" dirty="0"/>
              <a:t> </a:t>
            </a:r>
            <a:r>
              <a:rPr lang="pl-PL" sz="2400" dirty="0" err="1"/>
              <a:t>people’s</a:t>
            </a:r>
            <a:r>
              <a:rPr lang="pl-PL" sz="2400" dirty="0"/>
              <a:t> </a:t>
            </a:r>
            <a:r>
              <a:rPr lang="pl-PL" sz="2400" dirty="0" err="1"/>
              <a:t>attention</a:t>
            </a:r>
            <a:r>
              <a:rPr lang="pl-PL" sz="2400" dirty="0"/>
              <a:t> on </a:t>
            </a:r>
            <a:r>
              <a:rPr lang="pl-PL" sz="2400" dirty="0" err="1"/>
              <a:t>him</a:t>
            </a:r>
            <a:r>
              <a:rPr lang="pl-PL" sz="2400" dirty="0"/>
              <a:t>.</a:t>
            </a:r>
          </a:p>
          <a:p>
            <a:pPr algn="just"/>
            <a:endParaRPr lang="pl-PL" dirty="0"/>
          </a:p>
        </p:txBody>
      </p:sp>
      <p:sp>
        <p:nvSpPr>
          <p:cNvPr id="6" name="Prostokąt 5"/>
          <p:cNvSpPr/>
          <p:nvPr/>
        </p:nvSpPr>
        <p:spPr>
          <a:xfrm rot="343388">
            <a:off x="7010658" y="3044634"/>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28880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(2)</a:t>
            </a:r>
          </a:p>
        </p:txBody>
      </p:sp>
      <p:sp>
        <p:nvSpPr>
          <p:cNvPr id="3" name="Symbol zastępczy zawartości 2"/>
          <p:cNvSpPr>
            <a:spLocks noGrp="1"/>
          </p:cNvSpPr>
          <p:nvPr>
            <p:ph idx="1"/>
          </p:nvPr>
        </p:nvSpPr>
        <p:spPr>
          <a:xfrm>
            <a:off x="457200" y="1752601"/>
            <a:ext cx="7620000" cy="3116560"/>
          </a:xfrm>
        </p:spPr>
        <p:txBody>
          <a:bodyPr>
            <a:normAutofit/>
          </a:bodyPr>
          <a:lstStyle/>
          <a:p>
            <a:pPr marL="342900" indent="-342900" algn="just">
              <a:buFont typeface="Arial" panose="020B0604020202020204" pitchFamily="34" charset="0"/>
              <a:buChar char="•"/>
            </a:pPr>
            <a:r>
              <a:rPr lang="en-US" sz="2200" b="0" dirty="0"/>
              <a:t>A student has a big need for a sense of control. It can be caused by a low sense of security</a:t>
            </a:r>
            <a:r>
              <a:rPr lang="pl-PL" sz="2200" b="0" dirty="0"/>
              <a:t> </a:t>
            </a:r>
            <a:r>
              <a:rPr lang="pl-PL" sz="2200" b="0" dirty="0" err="1"/>
              <a:t>which</a:t>
            </a:r>
            <a:r>
              <a:rPr lang="pl-PL" sz="2200" b="0" dirty="0"/>
              <a:t> </a:t>
            </a:r>
            <a:r>
              <a:rPr lang="pl-PL" sz="2200" b="0" dirty="0" err="1"/>
              <a:t>can</a:t>
            </a:r>
            <a:r>
              <a:rPr lang="pl-PL" sz="2200" b="0" dirty="0"/>
              <a:t> </a:t>
            </a:r>
            <a:r>
              <a:rPr lang="pl-PL" sz="2200" b="0" dirty="0" err="1"/>
              <a:t>cause</a:t>
            </a:r>
            <a:r>
              <a:rPr lang="pl-PL" sz="2200" b="0" dirty="0"/>
              <a:t> </a:t>
            </a:r>
            <a:r>
              <a:rPr lang="pl-PL" sz="2200" b="0" dirty="0" err="1"/>
              <a:t>attempts</a:t>
            </a:r>
            <a:r>
              <a:rPr lang="pl-PL" sz="2200" b="0" dirty="0"/>
              <a:t> to </a:t>
            </a:r>
            <a:r>
              <a:rPr lang="pl-PL" sz="2200" b="0" dirty="0" err="1"/>
              <a:t>build</a:t>
            </a:r>
            <a:r>
              <a:rPr lang="pl-PL" sz="2200" b="0" dirty="0"/>
              <a:t> a </a:t>
            </a:r>
            <a:r>
              <a:rPr lang="pl-PL" sz="2200" b="0" dirty="0" err="1"/>
              <a:t>world</a:t>
            </a:r>
            <a:r>
              <a:rPr lang="pl-PL" sz="2200" b="0" dirty="0"/>
              <a:t> </a:t>
            </a:r>
            <a:r>
              <a:rPr lang="pl-PL" sz="2200" b="0" dirty="0" err="1"/>
              <a:t>without</a:t>
            </a:r>
            <a:r>
              <a:rPr lang="pl-PL" sz="2200" b="0" dirty="0"/>
              <a:t> </a:t>
            </a:r>
            <a:r>
              <a:rPr lang="pl-PL" sz="2200" b="0" dirty="0" err="1"/>
              <a:t>surprises</a:t>
            </a:r>
            <a:r>
              <a:rPr lang="pl-PL" sz="2200" b="0" dirty="0"/>
              <a:t>. </a:t>
            </a:r>
            <a:r>
              <a:rPr lang="pl-PL" sz="2200" b="0" dirty="0" err="1"/>
              <a:t>Manipulation</a:t>
            </a:r>
            <a:r>
              <a:rPr lang="pl-PL" sz="2200" b="0" dirty="0"/>
              <a:t> </a:t>
            </a:r>
            <a:r>
              <a:rPr lang="pl-PL" sz="2200" b="0" dirty="0" err="1"/>
              <a:t>helps</a:t>
            </a:r>
            <a:r>
              <a:rPr lang="pl-PL" sz="2200" b="0" dirty="0"/>
              <a:t> in </a:t>
            </a:r>
            <a:r>
              <a:rPr lang="pl-PL" sz="2200" b="0" dirty="0" err="1"/>
              <a:t>building</a:t>
            </a:r>
            <a:r>
              <a:rPr lang="pl-PL" sz="2200" b="0" dirty="0"/>
              <a:t> </a:t>
            </a:r>
            <a:r>
              <a:rPr lang="pl-PL" sz="2200" b="0" dirty="0" err="1"/>
              <a:t>such</a:t>
            </a:r>
            <a:r>
              <a:rPr lang="pl-PL" sz="2200" b="0" dirty="0"/>
              <a:t> a </a:t>
            </a:r>
            <a:r>
              <a:rPr lang="pl-PL" sz="2200" b="0" dirty="0" err="1"/>
              <a:t>safe</a:t>
            </a:r>
            <a:r>
              <a:rPr lang="pl-PL" sz="2200" b="0" dirty="0"/>
              <a:t> </a:t>
            </a:r>
            <a:r>
              <a:rPr lang="pl-PL" sz="2200" b="0" dirty="0" err="1"/>
              <a:t>world</a:t>
            </a:r>
            <a:r>
              <a:rPr lang="pl-PL" sz="2200" b="0" dirty="0"/>
              <a:t>.</a:t>
            </a:r>
          </a:p>
          <a:p>
            <a:pPr marL="342900" indent="-342900" algn="just">
              <a:buFont typeface="Arial" panose="020B0604020202020204" pitchFamily="34" charset="0"/>
              <a:buChar char="•"/>
            </a:pPr>
            <a:r>
              <a:rPr lang="pl-PL" sz="2200" b="0" dirty="0"/>
              <a:t>R</a:t>
            </a:r>
            <a:r>
              <a:rPr lang="en-US" sz="2200" b="0" dirty="0" err="1"/>
              <a:t>eduction</a:t>
            </a:r>
            <a:r>
              <a:rPr lang="en-US" sz="2200" b="0" dirty="0"/>
              <a:t> of empathy and sensitivity to other people’s problems and pains</a:t>
            </a:r>
            <a:r>
              <a:rPr lang="pl-PL" sz="2200" b="0" dirty="0"/>
              <a:t>. It </a:t>
            </a:r>
            <a:r>
              <a:rPr lang="pl-PL" sz="2200" b="0" dirty="0" err="1"/>
              <a:t>can</a:t>
            </a:r>
            <a:r>
              <a:rPr lang="pl-PL" sz="2200" b="0" dirty="0"/>
              <a:t> be </a:t>
            </a:r>
            <a:r>
              <a:rPr lang="pl-PL" sz="2200" b="0" dirty="0" err="1"/>
              <a:t>caused</a:t>
            </a:r>
            <a:r>
              <a:rPr lang="pl-PL" sz="2200" b="0" dirty="0"/>
              <a:t> by </a:t>
            </a:r>
            <a:r>
              <a:rPr lang="pl-PL" sz="2200" b="0" dirty="0" err="1"/>
              <a:t>interception</a:t>
            </a:r>
            <a:r>
              <a:rPr lang="pl-PL" sz="2200" b="0" dirty="0"/>
              <a:t> of </a:t>
            </a:r>
            <a:r>
              <a:rPr lang="pl-PL" sz="2200" b="0" dirty="0" err="1"/>
              <a:t>models</a:t>
            </a:r>
            <a:r>
              <a:rPr lang="pl-PL" sz="2200" b="0" dirty="0"/>
              <a:t> </a:t>
            </a:r>
            <a:r>
              <a:rPr lang="pl-PL" sz="2200" b="0" dirty="0" err="1"/>
              <a:t>taken</a:t>
            </a:r>
            <a:r>
              <a:rPr lang="pl-PL" sz="2200" b="0" dirty="0"/>
              <a:t> from the </a:t>
            </a:r>
            <a:r>
              <a:rPr lang="pl-PL" sz="2200" b="0" dirty="0" err="1"/>
              <a:t>virtual</a:t>
            </a:r>
            <a:r>
              <a:rPr lang="pl-PL" sz="2200" b="0" dirty="0"/>
              <a:t> </a:t>
            </a:r>
            <a:r>
              <a:rPr lang="pl-PL" sz="2200" b="0" dirty="0" err="1"/>
              <a:t>world</a:t>
            </a:r>
            <a:r>
              <a:rPr lang="pl-PL" sz="2200" b="0" dirty="0"/>
              <a:t>.</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106" y="4221088"/>
            <a:ext cx="2204864" cy="2204864"/>
          </a:xfrm>
          <a:prstGeom prst="rect">
            <a:avLst/>
          </a:prstGeom>
        </p:spPr>
      </p:pic>
      <p:sp>
        <p:nvSpPr>
          <p:cNvPr id="6" name="pole tekstowe 5"/>
          <p:cNvSpPr txBox="1"/>
          <p:nvPr/>
        </p:nvSpPr>
        <p:spPr>
          <a:xfrm>
            <a:off x="499956" y="4411223"/>
            <a:ext cx="6480720" cy="2400657"/>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t>A student was not taught how to control himself, how to overstep some desires, which are incorrect. For example, a strong desire to be the best student in the class and to be the most famous person at school can lead a student to use manipulation to gain this aim. </a:t>
            </a:r>
            <a:endParaRPr lang="pl-PL" sz="2200" dirty="0"/>
          </a:p>
          <a:p>
            <a:endParaRPr lang="pl-PL" dirty="0"/>
          </a:p>
        </p:txBody>
      </p:sp>
    </p:spTree>
    <p:extLst>
      <p:ext uri="{BB962C8B-B14F-4D97-AF65-F5344CB8AC3E}">
        <p14:creationId xmlns:p14="http://schemas.microsoft.com/office/powerpoint/2010/main" val="3852547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(1)</a:t>
            </a:r>
          </a:p>
        </p:txBody>
      </p:sp>
      <p:sp>
        <p:nvSpPr>
          <p:cNvPr id="3" name="Symbol zastępczy zawartości 2"/>
          <p:cNvSpPr>
            <a:spLocks noGrp="1"/>
          </p:cNvSpPr>
          <p:nvPr>
            <p:ph idx="1"/>
          </p:nvPr>
        </p:nvSpPr>
        <p:spPr/>
        <p:txBody>
          <a:bodyPr>
            <a:normAutofit/>
          </a:bodyPr>
          <a:lstStyle/>
          <a:p>
            <a:pPr marL="342900" indent="-342900" algn="just">
              <a:buFont typeface="Arial" panose="020B0604020202020204" pitchFamily="34" charset="0"/>
              <a:buChar char="•"/>
            </a:pPr>
            <a:r>
              <a:rPr lang="en-US" sz="2400" b="0" dirty="0"/>
              <a:t>A student have a wrong image of human relationships. He thinks that such relations should be based on manipulation, imposing, cheating instead of being based on freedom, fairness, collaboration.</a:t>
            </a:r>
          </a:p>
          <a:p>
            <a:pPr marL="342900" indent="-342900" algn="just">
              <a:buFont typeface="Arial" panose="020B0604020202020204" pitchFamily="34" charset="0"/>
              <a:buChar char="•"/>
            </a:pPr>
            <a:r>
              <a:rPr lang="en-US" sz="2400" b="0" dirty="0"/>
              <a:t>A student does not want to do his best and to develop himself because he can see that an easier and more effective way is to press someone to do the task instead of him.</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5101722"/>
            <a:ext cx="1698341" cy="1568312"/>
          </a:xfrm>
          <a:prstGeom prst="rect">
            <a:avLst/>
          </a:prstGeom>
        </p:spPr>
      </p:pic>
      <p:sp>
        <p:nvSpPr>
          <p:cNvPr id="6" name="Prostokąt 5"/>
          <p:cNvSpPr/>
          <p:nvPr/>
        </p:nvSpPr>
        <p:spPr>
          <a:xfrm>
            <a:off x="5412999" y="6642556"/>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523417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(2)</a:t>
            </a:r>
          </a:p>
        </p:txBody>
      </p:sp>
      <p:sp>
        <p:nvSpPr>
          <p:cNvPr id="3" name="Symbol zastępczy zawartości 2"/>
          <p:cNvSpPr>
            <a:spLocks noGrp="1"/>
          </p:cNvSpPr>
          <p:nvPr>
            <p:ph idx="1"/>
          </p:nvPr>
        </p:nvSpPr>
        <p:spPr>
          <a:xfrm>
            <a:off x="179512" y="1700808"/>
            <a:ext cx="6491064" cy="4916760"/>
          </a:xfrm>
        </p:spPr>
        <p:txBody>
          <a:bodyPr>
            <a:normAutofit/>
          </a:bodyPr>
          <a:lstStyle/>
          <a:p>
            <a:pPr marL="342900" indent="-342900" algn="just">
              <a:buFont typeface="Arial" panose="020B0604020202020204" pitchFamily="34" charset="0"/>
              <a:buChar char="•"/>
            </a:pPr>
            <a:r>
              <a:rPr lang="en-US" sz="2400" b="0" dirty="0"/>
              <a:t>A person who uses manipulation does not think that other people also have some aims – he treats them just as means to an end, as object which he can control. Such attitude also makes a student an egoist and a bighead.</a:t>
            </a:r>
            <a:endParaRPr lang="pl-PL" sz="2400" b="0" dirty="0"/>
          </a:p>
          <a:p>
            <a:pPr marL="342900" indent="-342900" algn="just">
              <a:buFont typeface="Arial" panose="020B0604020202020204" pitchFamily="34" charset="0"/>
              <a:buChar char="•"/>
            </a:pPr>
            <a:r>
              <a:rPr lang="en-US" sz="2400" b="0" dirty="0"/>
              <a:t>Manipulation in childhood, when it is not stemmed, can have adverse effects in adulthood. A student in his adulthood will manipulate his relatives (a wife/ a husband, children). Because of that, his relationships will be unhealthy.</a:t>
            </a:r>
          </a:p>
          <a:p>
            <a:pPr marL="342900" indent="-342900" algn="just">
              <a:buFont typeface="Arial" panose="020B0604020202020204" pitchFamily="34" charset="0"/>
              <a:buChar char="•"/>
            </a:pPr>
            <a:endParaRPr lang="en-US" sz="2400" b="0" dirty="0"/>
          </a:p>
          <a:p>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816" y="2420888"/>
            <a:ext cx="2408976" cy="3159312"/>
          </a:xfrm>
          <a:prstGeom prst="rect">
            <a:avLst/>
          </a:prstGeom>
        </p:spPr>
      </p:pic>
      <p:sp>
        <p:nvSpPr>
          <p:cNvPr id="5" name="Prostokąt 4"/>
          <p:cNvSpPr/>
          <p:nvPr/>
        </p:nvSpPr>
        <p:spPr>
          <a:xfrm>
            <a:off x="6876256" y="5580200"/>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226817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585" y="4221088"/>
            <a:ext cx="3023616" cy="2267712"/>
          </a:xfrm>
          <a:prstGeom prst="rect">
            <a:avLst/>
          </a:prstGeom>
        </p:spPr>
        <p:style>
          <a:lnRef idx="0">
            <a:schemeClr val="accent6"/>
          </a:lnRef>
          <a:fillRef idx="3">
            <a:schemeClr val="accent6"/>
          </a:fillRef>
          <a:effectRef idx="3">
            <a:schemeClr val="accent6"/>
          </a:effectRef>
          <a:fontRef idx="minor">
            <a:schemeClr val="lt1"/>
          </a:fontRef>
        </p:style>
      </p:pic>
      <p:sp>
        <p:nvSpPr>
          <p:cNvPr id="2" name="Title 1"/>
          <p:cNvSpPr>
            <a:spLocks noGrp="1"/>
          </p:cNvSpPr>
          <p:nvPr>
            <p:ph type="title"/>
          </p:nvPr>
        </p:nvSpPr>
        <p:spPr/>
        <p:txBody>
          <a:bodyPr/>
          <a:lstStyle/>
          <a:p>
            <a:r>
              <a:rPr lang="en-US" dirty="0"/>
              <a:t>In</a:t>
            </a:r>
            <a:r>
              <a:rPr lang="pl-PL" dirty="0" err="1"/>
              <a:t>troduction</a:t>
            </a:r>
            <a:endParaRPr lang="en-US" dirty="0"/>
          </a:p>
        </p:txBody>
      </p:sp>
      <p:sp>
        <p:nvSpPr>
          <p:cNvPr id="3" name="Content Placeholder 2"/>
          <p:cNvSpPr>
            <a:spLocks noGrp="1"/>
          </p:cNvSpPr>
          <p:nvPr>
            <p:ph idx="1"/>
          </p:nvPr>
        </p:nvSpPr>
        <p:spPr>
          <a:xfrm>
            <a:off x="467544" y="1628800"/>
            <a:ext cx="7620000" cy="2591635"/>
          </a:xfrm>
        </p:spPr>
        <p:txBody>
          <a:bodyPr>
            <a:normAutofit/>
          </a:bodyPr>
          <a:lstStyle/>
          <a:p>
            <a:pPr algn="just"/>
            <a:r>
              <a:rPr lang="pl-PL" sz="2400" dirty="0" err="1"/>
              <a:t>Aggression</a:t>
            </a:r>
            <a:r>
              <a:rPr lang="pl-PL" sz="2400" dirty="0"/>
              <a:t> </a:t>
            </a:r>
            <a:r>
              <a:rPr lang="pl-PL" sz="2400" b="0" dirty="0" err="1"/>
              <a:t>is</a:t>
            </a:r>
            <a:r>
              <a:rPr lang="pl-PL" sz="2400" b="0" dirty="0"/>
              <a:t> </a:t>
            </a:r>
            <a:r>
              <a:rPr lang="pl-PL" sz="2400" b="0" dirty="0" err="1"/>
              <a:t>defined</a:t>
            </a:r>
            <a:r>
              <a:rPr lang="pl-PL" sz="2400" b="0" dirty="0"/>
              <a:t> as </a:t>
            </a:r>
            <a:r>
              <a:rPr lang="en-US" sz="2400" b="0" dirty="0"/>
              <a:t>behavior that is intended to harm another individual who does not wish to be harmed</a:t>
            </a:r>
            <a:r>
              <a:rPr lang="pl-PL" sz="2400" b="0" dirty="0"/>
              <a:t>.</a:t>
            </a:r>
          </a:p>
          <a:p>
            <a:pPr algn="just"/>
            <a:r>
              <a:rPr lang="pl-PL" sz="2400" b="0" dirty="0"/>
              <a:t>In </a:t>
            </a:r>
            <a:r>
              <a:rPr lang="pl-PL" sz="2400" b="0" dirty="0" err="1"/>
              <a:t>school</a:t>
            </a:r>
            <a:r>
              <a:rPr lang="pl-PL" sz="2400" b="0" dirty="0"/>
              <a:t> life the problem of </a:t>
            </a:r>
            <a:r>
              <a:rPr lang="pl-PL" sz="2400" b="0" dirty="0" err="1"/>
              <a:t>aggression</a:t>
            </a:r>
            <a:r>
              <a:rPr lang="pl-PL" sz="2400" b="0" dirty="0"/>
              <a:t> </a:t>
            </a:r>
            <a:r>
              <a:rPr lang="pl-PL" sz="2400" b="0" dirty="0" err="1"/>
              <a:t>is</a:t>
            </a:r>
            <a:r>
              <a:rPr lang="pl-PL" sz="2400" b="0" dirty="0"/>
              <a:t> </a:t>
            </a:r>
            <a:r>
              <a:rPr lang="pl-PL" sz="2400" b="0" dirty="0" err="1"/>
              <a:t>very</a:t>
            </a:r>
            <a:r>
              <a:rPr lang="pl-PL" sz="2400" b="0" dirty="0"/>
              <a:t> popular </a:t>
            </a:r>
            <a:r>
              <a:rPr lang="pl-PL" sz="2400" b="0" dirty="0" err="1"/>
              <a:t>so</a:t>
            </a:r>
            <a:r>
              <a:rPr lang="pl-PL" sz="2400" b="0" dirty="0"/>
              <a:t> </a:t>
            </a:r>
            <a:r>
              <a:rPr lang="pl-PL" sz="2400" b="0" dirty="0" err="1"/>
              <a:t>every</a:t>
            </a:r>
            <a:r>
              <a:rPr lang="pl-PL" sz="2400" b="0" dirty="0"/>
              <a:t> </a:t>
            </a:r>
            <a:r>
              <a:rPr lang="pl-PL" sz="2400" b="0" dirty="0" err="1"/>
              <a:t>teacher</a:t>
            </a:r>
            <a:r>
              <a:rPr lang="pl-PL" sz="2400" b="0" dirty="0"/>
              <a:t> </a:t>
            </a:r>
            <a:r>
              <a:rPr lang="pl-PL" sz="2400" b="0" dirty="0" err="1"/>
              <a:t>should</a:t>
            </a:r>
            <a:r>
              <a:rPr lang="pl-PL" sz="2400" b="0" dirty="0"/>
              <a:t> </a:t>
            </a:r>
            <a:r>
              <a:rPr lang="pl-PL" sz="2400" b="0" dirty="0" err="1"/>
              <a:t>learn</a:t>
            </a:r>
            <a:r>
              <a:rPr lang="pl-PL" sz="2400" b="0" dirty="0"/>
              <a:t> </a:t>
            </a:r>
            <a:r>
              <a:rPr lang="pl-PL" sz="2400" b="0" dirty="0" err="1"/>
              <a:t>how</a:t>
            </a:r>
            <a:r>
              <a:rPr lang="pl-PL" sz="2400" b="0" dirty="0"/>
              <a:t> to </a:t>
            </a:r>
            <a:r>
              <a:rPr lang="pl-PL" sz="2400" b="0" dirty="0" err="1"/>
              <a:t>deal</a:t>
            </a:r>
            <a:r>
              <a:rPr lang="pl-PL" sz="2400" b="0" dirty="0"/>
              <a:t> with </a:t>
            </a:r>
            <a:r>
              <a:rPr lang="pl-PL" sz="2400" b="0" dirty="0" err="1"/>
              <a:t>students</a:t>
            </a:r>
            <a:r>
              <a:rPr lang="pl-PL" sz="2400" b="0" dirty="0"/>
              <a:t>’ </a:t>
            </a:r>
            <a:r>
              <a:rPr lang="pl-PL" sz="2400" b="0" dirty="0" err="1"/>
              <a:t>aggression</a:t>
            </a:r>
            <a:r>
              <a:rPr lang="pl-PL" sz="2400" b="0" dirty="0"/>
              <a:t>.</a:t>
            </a:r>
          </a:p>
          <a:p>
            <a:endParaRPr lang="en-US" dirty="0"/>
          </a:p>
        </p:txBody>
      </p:sp>
      <p:sp>
        <p:nvSpPr>
          <p:cNvPr id="5" name="pole tekstowe 4"/>
          <p:cNvSpPr txBox="1"/>
          <p:nvPr/>
        </p:nvSpPr>
        <p:spPr>
          <a:xfrm>
            <a:off x="539552" y="4221088"/>
            <a:ext cx="3672408" cy="2585323"/>
          </a:xfrm>
          <a:prstGeom prst="rect">
            <a:avLst/>
          </a:prstGeom>
          <a:noFill/>
        </p:spPr>
        <p:txBody>
          <a:bodyPr wrap="square" rtlCol="0">
            <a:spAutoFit/>
          </a:bodyPr>
          <a:lstStyle/>
          <a:p>
            <a:pPr algn="just"/>
            <a:r>
              <a:rPr lang="pl-PL" sz="2400" dirty="0"/>
              <a:t>The </a:t>
            </a:r>
            <a:r>
              <a:rPr lang="pl-PL" sz="2400" dirty="0" err="1"/>
              <a:t>first</a:t>
            </a:r>
            <a:r>
              <a:rPr lang="pl-PL" sz="2400" dirty="0"/>
              <a:t> step </a:t>
            </a:r>
            <a:r>
              <a:rPr lang="pl-PL" sz="2400" dirty="0" err="1"/>
              <a:t>is</a:t>
            </a:r>
            <a:r>
              <a:rPr lang="pl-PL" sz="2400" dirty="0"/>
              <a:t> to </a:t>
            </a:r>
            <a:r>
              <a:rPr lang="pl-PL" sz="2400" dirty="0" err="1"/>
              <a:t>learn</a:t>
            </a:r>
            <a:r>
              <a:rPr lang="pl-PL" sz="2400" dirty="0"/>
              <a:t> </a:t>
            </a:r>
            <a:r>
              <a:rPr lang="pl-PL" sz="2400" dirty="0" err="1"/>
              <a:t>causes</a:t>
            </a:r>
            <a:r>
              <a:rPr lang="pl-PL" sz="2400" dirty="0"/>
              <a:t> of </a:t>
            </a:r>
            <a:r>
              <a:rPr lang="pl-PL" sz="2400" dirty="0" err="1"/>
              <a:t>an</a:t>
            </a:r>
            <a:r>
              <a:rPr lang="pl-PL" sz="2400" dirty="0"/>
              <a:t> </a:t>
            </a:r>
            <a:r>
              <a:rPr lang="pl-PL" sz="2400" dirty="0" err="1"/>
              <a:t>individual</a:t>
            </a:r>
            <a:r>
              <a:rPr lang="pl-PL" sz="2400" dirty="0"/>
              <a:t> </a:t>
            </a:r>
            <a:r>
              <a:rPr lang="pl-PL" sz="2400" dirty="0" err="1"/>
              <a:t>student’s</a:t>
            </a:r>
            <a:r>
              <a:rPr lang="pl-PL" sz="2400" dirty="0"/>
              <a:t> </a:t>
            </a:r>
            <a:r>
              <a:rPr lang="pl-PL" sz="2400" dirty="0" err="1"/>
              <a:t>aggression</a:t>
            </a:r>
            <a:r>
              <a:rPr lang="pl-PL" sz="2400" dirty="0"/>
              <a:t> and </a:t>
            </a:r>
            <a:r>
              <a:rPr lang="pl-PL" sz="2400" dirty="0" err="1"/>
              <a:t>then</a:t>
            </a:r>
            <a:r>
              <a:rPr lang="pl-PL" sz="2400" dirty="0"/>
              <a:t>, to </a:t>
            </a:r>
            <a:r>
              <a:rPr lang="pl-PL" sz="2400" dirty="0" err="1"/>
              <a:t>take</a:t>
            </a:r>
            <a:r>
              <a:rPr lang="pl-PL" sz="2400" dirty="0"/>
              <a:t> </a:t>
            </a:r>
            <a:r>
              <a:rPr lang="pl-PL" sz="2400" dirty="0" err="1"/>
              <a:t>appropriate</a:t>
            </a:r>
            <a:r>
              <a:rPr lang="pl-PL" sz="2400" dirty="0"/>
              <a:t> </a:t>
            </a:r>
            <a:r>
              <a:rPr lang="pl-PL" sz="2400" dirty="0" err="1"/>
              <a:t>actions</a:t>
            </a:r>
            <a:r>
              <a:rPr lang="pl-PL" sz="2400" dirty="0"/>
              <a:t> to </a:t>
            </a:r>
            <a:r>
              <a:rPr lang="pl-PL" sz="2400" dirty="0" err="1"/>
              <a:t>help</a:t>
            </a:r>
            <a:r>
              <a:rPr lang="pl-PL" sz="2400" dirty="0"/>
              <a:t> a student </a:t>
            </a:r>
            <a:r>
              <a:rPr lang="pl-PL" sz="2400" dirty="0" err="1"/>
              <a:t>deal</a:t>
            </a:r>
            <a:r>
              <a:rPr lang="pl-PL" sz="2400" dirty="0"/>
              <a:t> with </a:t>
            </a:r>
            <a:r>
              <a:rPr lang="pl-PL" sz="2400" dirty="0" err="1"/>
              <a:t>aggression</a:t>
            </a:r>
            <a:r>
              <a:rPr lang="pl-PL" sz="2400" dirty="0"/>
              <a:t>.</a:t>
            </a:r>
            <a:endParaRPr lang="en-US" sz="2400" dirty="0"/>
          </a:p>
          <a:p>
            <a:endParaRPr lang="pl-PL" dirty="0"/>
          </a:p>
        </p:txBody>
      </p:sp>
      <p:sp>
        <p:nvSpPr>
          <p:cNvPr id="6" name="pole tekstowe 5"/>
          <p:cNvSpPr txBox="1"/>
          <p:nvPr/>
        </p:nvSpPr>
        <p:spPr>
          <a:xfrm>
            <a:off x="6471865" y="6543623"/>
            <a:ext cx="1462336" cy="215444"/>
          </a:xfrm>
          <a:prstGeom prst="rect">
            <a:avLst/>
          </a:prstGeom>
          <a:noFill/>
        </p:spPr>
        <p:txBody>
          <a:bodyPr wrap="square" rtlCol="0">
            <a:spAutoFit/>
          </a:bodyPr>
          <a:lstStyle/>
          <a:p>
            <a:r>
              <a:rPr lang="pl-PL" sz="800" dirty="0"/>
              <a:t>A </a:t>
            </a:r>
            <a:r>
              <a:rPr lang="pl-PL" sz="800" dirty="0" err="1"/>
              <a:t>photo</a:t>
            </a:r>
            <a:r>
              <a:rPr lang="pl-PL" sz="800" dirty="0"/>
              <a:t> from pixabay.com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(3)</a:t>
            </a:r>
          </a:p>
        </p:txBody>
      </p:sp>
      <p:sp>
        <p:nvSpPr>
          <p:cNvPr id="3" name="Symbol zastępczy zawartości 2"/>
          <p:cNvSpPr>
            <a:spLocks noGrp="1"/>
          </p:cNvSpPr>
          <p:nvPr>
            <p:ph idx="1"/>
          </p:nvPr>
        </p:nvSpPr>
        <p:spPr>
          <a:xfrm>
            <a:off x="457200" y="1752600"/>
            <a:ext cx="7620000" cy="3188568"/>
          </a:xfrm>
        </p:spPr>
        <p:txBody>
          <a:bodyPr>
            <a:normAutofit/>
          </a:bodyPr>
          <a:lstStyle/>
          <a:p>
            <a:pPr marL="342900" indent="-342900" algn="just">
              <a:buFont typeface="Arial" panose="020B0604020202020204" pitchFamily="34" charset="0"/>
              <a:buChar char="•"/>
            </a:pPr>
            <a:r>
              <a:rPr lang="pl-PL" sz="2400" b="0" dirty="0" err="1"/>
              <a:t>Manipulation</a:t>
            </a:r>
            <a:r>
              <a:rPr lang="pl-PL" sz="2400" b="0" dirty="0"/>
              <a:t> </a:t>
            </a:r>
            <a:r>
              <a:rPr lang="pl-PL" sz="2400" b="0" dirty="0" err="1"/>
              <a:t>can</a:t>
            </a:r>
            <a:r>
              <a:rPr lang="pl-PL" sz="2400" b="0" dirty="0"/>
              <a:t> </a:t>
            </a:r>
            <a:r>
              <a:rPr lang="pl-PL" sz="2400" b="0" dirty="0" err="1"/>
              <a:t>affect</a:t>
            </a:r>
            <a:r>
              <a:rPr lang="pl-PL" sz="2400" b="0" dirty="0"/>
              <a:t> a student-</a:t>
            </a:r>
            <a:r>
              <a:rPr lang="pl-PL" sz="2400" b="0" dirty="0" err="1"/>
              <a:t>teacher</a:t>
            </a:r>
            <a:r>
              <a:rPr lang="pl-PL" sz="2400" b="0" dirty="0"/>
              <a:t> </a:t>
            </a:r>
            <a:r>
              <a:rPr lang="pl-PL" sz="2400" b="0" dirty="0" err="1"/>
              <a:t>relationship</a:t>
            </a:r>
            <a:r>
              <a:rPr lang="pl-PL" sz="2400" b="0" dirty="0"/>
              <a:t>. A </a:t>
            </a:r>
            <a:r>
              <a:rPr lang="pl-PL" sz="2400" b="0" dirty="0" err="1"/>
              <a:t>teacher</a:t>
            </a:r>
            <a:r>
              <a:rPr lang="pl-PL" sz="2400" b="0" dirty="0"/>
              <a:t> </a:t>
            </a:r>
            <a:r>
              <a:rPr lang="pl-PL" sz="2400" b="0" dirty="0" err="1"/>
              <a:t>can</a:t>
            </a:r>
            <a:r>
              <a:rPr lang="pl-PL" sz="2400" b="0" dirty="0"/>
              <a:t> be </a:t>
            </a:r>
            <a:r>
              <a:rPr lang="pl-PL" sz="2400" b="0" dirty="0" err="1"/>
              <a:t>unwilling</a:t>
            </a:r>
            <a:r>
              <a:rPr lang="pl-PL" sz="2400" b="0" dirty="0"/>
              <a:t> to </a:t>
            </a:r>
            <a:r>
              <a:rPr lang="pl-PL" sz="2400" b="0" dirty="0" err="1"/>
              <a:t>work</a:t>
            </a:r>
            <a:r>
              <a:rPr lang="pl-PL" sz="2400" b="0" dirty="0"/>
              <a:t> with a student </a:t>
            </a:r>
            <a:r>
              <a:rPr lang="pl-PL" sz="2400" b="0" dirty="0" err="1"/>
              <a:t>who</a:t>
            </a:r>
            <a:r>
              <a:rPr lang="pl-PL" sz="2400" b="0" dirty="0"/>
              <a:t> </a:t>
            </a:r>
            <a:r>
              <a:rPr lang="pl-PL" sz="2400" b="0" dirty="0" err="1"/>
              <a:t>manipulate</a:t>
            </a:r>
            <a:r>
              <a:rPr lang="pl-PL" sz="2400" b="0" dirty="0"/>
              <a:t>. And </a:t>
            </a:r>
            <a:r>
              <a:rPr lang="pl-PL" sz="2400" b="0" dirty="0" err="1"/>
              <a:t>it</a:t>
            </a:r>
            <a:r>
              <a:rPr lang="pl-PL" sz="2400" b="0" dirty="0"/>
              <a:t> </a:t>
            </a:r>
            <a:r>
              <a:rPr lang="pl-PL" sz="2400" b="0" dirty="0" err="1"/>
              <a:t>can</a:t>
            </a:r>
            <a:r>
              <a:rPr lang="pl-PL" sz="2400" b="0" dirty="0"/>
              <a:t> </a:t>
            </a:r>
            <a:r>
              <a:rPr lang="pl-PL" sz="2400" b="0" dirty="0" err="1"/>
              <a:t>lead</a:t>
            </a:r>
            <a:r>
              <a:rPr lang="pl-PL" sz="2400" b="0" dirty="0"/>
              <a:t> a student to</a:t>
            </a:r>
            <a:r>
              <a:rPr lang="en-US" sz="2400" dirty="0"/>
              <a:t> </a:t>
            </a:r>
            <a:r>
              <a:rPr lang="en-US" sz="2400" b="0" dirty="0"/>
              <a:t>a conviction that teachers and all adults are unkind and that they will not help him</a:t>
            </a:r>
            <a:r>
              <a:rPr lang="pl-PL" sz="2400" b="0" dirty="0"/>
              <a:t>.</a:t>
            </a:r>
          </a:p>
          <a:p>
            <a:pPr marL="342900" indent="-342900" algn="just">
              <a:buFont typeface="Arial" panose="020B0604020202020204" pitchFamily="34" charset="0"/>
              <a:buChar char="•"/>
            </a:pPr>
            <a:r>
              <a:rPr lang="pl-PL" sz="2400" b="0" dirty="0" err="1"/>
              <a:t>Students</a:t>
            </a:r>
            <a:r>
              <a:rPr lang="pl-PL" sz="2400" b="0" dirty="0"/>
              <a:t> do not </a:t>
            </a:r>
            <a:r>
              <a:rPr lang="pl-PL" sz="2400" b="0" dirty="0" err="1"/>
              <a:t>like</a:t>
            </a:r>
            <a:r>
              <a:rPr lang="pl-PL" sz="2400" b="0" dirty="0"/>
              <a:t> </a:t>
            </a:r>
            <a:r>
              <a:rPr lang="pl-PL" sz="2400" b="0" dirty="0" err="1"/>
              <a:t>manipulative</a:t>
            </a:r>
            <a:r>
              <a:rPr lang="pl-PL" sz="2400" b="0" dirty="0"/>
              <a:t> </a:t>
            </a:r>
            <a:r>
              <a:rPr lang="pl-PL" sz="2400" b="0" dirty="0" err="1"/>
              <a:t>friends</a:t>
            </a:r>
            <a:r>
              <a:rPr lang="pl-PL" sz="2400" b="0" dirty="0"/>
              <a:t>. </a:t>
            </a:r>
            <a:r>
              <a:rPr lang="pl-PL" sz="2400" b="0" dirty="0" err="1"/>
              <a:t>They</a:t>
            </a:r>
            <a:r>
              <a:rPr lang="pl-PL" sz="2400" b="0" dirty="0"/>
              <a:t> do not </a:t>
            </a:r>
            <a:r>
              <a:rPr lang="pl-PL" sz="2400" b="0" dirty="0" err="1"/>
              <a:t>have</a:t>
            </a:r>
            <a:r>
              <a:rPr lang="pl-PL" sz="2400" b="0" dirty="0"/>
              <a:t> trust to </a:t>
            </a:r>
            <a:r>
              <a:rPr lang="pl-PL" sz="2400" b="0" dirty="0" err="1"/>
              <a:t>them</a:t>
            </a:r>
            <a:r>
              <a:rPr lang="pl-PL" sz="2400" b="0" dirty="0"/>
              <a:t> and </a:t>
            </a:r>
            <a:r>
              <a:rPr lang="pl-PL" sz="2400" b="0" dirty="0" err="1"/>
              <a:t>feel</a:t>
            </a:r>
            <a:r>
              <a:rPr lang="pl-PL" sz="2400" b="0" dirty="0"/>
              <a:t> </a:t>
            </a:r>
            <a:r>
              <a:rPr lang="pl-PL" sz="2400" b="0" dirty="0" err="1"/>
              <a:t>abused</a:t>
            </a:r>
            <a:r>
              <a:rPr lang="pl-PL" sz="2400" b="0" dirty="0"/>
              <a:t>. It </a:t>
            </a:r>
            <a:r>
              <a:rPr lang="pl-PL" sz="2400" b="0" dirty="0" err="1"/>
              <a:t>can</a:t>
            </a:r>
            <a:r>
              <a:rPr lang="pl-PL" sz="2400" b="0" dirty="0"/>
              <a:t> </a:t>
            </a:r>
            <a:r>
              <a:rPr lang="pl-PL" sz="2400" b="0" dirty="0" err="1"/>
              <a:t>lead</a:t>
            </a:r>
            <a:r>
              <a:rPr lang="pl-PL" sz="2400" b="0" dirty="0"/>
              <a:t> to </a:t>
            </a:r>
            <a:r>
              <a:rPr lang="pl-PL" sz="2400" b="0" dirty="0" err="1"/>
              <a:t>frustration</a:t>
            </a:r>
            <a:r>
              <a:rPr lang="pl-PL" sz="2400" b="0" dirty="0"/>
              <a:t> in a </a:t>
            </a:r>
            <a:r>
              <a:rPr lang="pl-PL" sz="2400" b="0" dirty="0" err="1"/>
              <a:t>manipulative</a:t>
            </a:r>
            <a:r>
              <a:rPr lang="pl-PL" sz="2400" b="0" dirty="0"/>
              <a:t> student.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0232" y="4671407"/>
            <a:ext cx="2503617" cy="1916832"/>
          </a:xfrm>
          <a:prstGeom prst="rect">
            <a:avLst/>
          </a:prstGeom>
        </p:spPr>
      </p:pic>
      <p:sp>
        <p:nvSpPr>
          <p:cNvPr id="5" name="pole tekstowe 4"/>
          <p:cNvSpPr txBox="1"/>
          <p:nvPr/>
        </p:nvSpPr>
        <p:spPr>
          <a:xfrm>
            <a:off x="514751" y="5088912"/>
            <a:ext cx="6264696" cy="1477328"/>
          </a:xfrm>
          <a:prstGeom prst="rect">
            <a:avLst/>
          </a:prstGeom>
          <a:noFill/>
        </p:spPr>
        <p:txBody>
          <a:bodyPr wrap="square" rtlCol="0">
            <a:spAutoFit/>
          </a:bodyPr>
          <a:lstStyle/>
          <a:p>
            <a:pPr marL="285750" indent="-285750" algn="just">
              <a:buFont typeface="Arial" panose="020B0604020202020204" pitchFamily="34" charset="0"/>
              <a:buChar char="•"/>
            </a:pPr>
            <a:r>
              <a:rPr lang="pl-PL" sz="2400" dirty="0" err="1"/>
              <a:t>Manipulation</a:t>
            </a:r>
            <a:r>
              <a:rPr lang="pl-PL" sz="2400" dirty="0"/>
              <a:t> </a:t>
            </a:r>
            <a:r>
              <a:rPr lang="pl-PL" sz="2400" dirty="0" err="1"/>
              <a:t>builds</a:t>
            </a:r>
            <a:r>
              <a:rPr lang="pl-PL" sz="2400" dirty="0"/>
              <a:t> a </a:t>
            </a:r>
            <a:r>
              <a:rPr lang="pl-PL" sz="2400" dirty="0" err="1"/>
              <a:t>false</a:t>
            </a:r>
            <a:r>
              <a:rPr lang="pl-PL" sz="2400" dirty="0"/>
              <a:t> image of a student. A </a:t>
            </a:r>
            <a:r>
              <a:rPr lang="pl-PL" sz="2400" dirty="0" err="1"/>
              <a:t>teacher</a:t>
            </a:r>
            <a:r>
              <a:rPr lang="pl-PL" sz="2400" dirty="0"/>
              <a:t> </a:t>
            </a:r>
            <a:r>
              <a:rPr lang="pl-PL" sz="2400" dirty="0" err="1"/>
              <a:t>cannot</a:t>
            </a:r>
            <a:r>
              <a:rPr lang="pl-PL" sz="2400" dirty="0"/>
              <a:t> </a:t>
            </a:r>
            <a:r>
              <a:rPr lang="pl-PL" sz="2400" dirty="0" err="1"/>
              <a:t>help</a:t>
            </a:r>
            <a:r>
              <a:rPr lang="pl-PL" sz="2400" dirty="0"/>
              <a:t> </a:t>
            </a:r>
            <a:r>
              <a:rPr lang="pl-PL" sz="2400" dirty="0" err="1"/>
              <a:t>him</a:t>
            </a:r>
            <a:r>
              <a:rPr lang="pl-PL" sz="2400" dirty="0"/>
              <a:t> with </a:t>
            </a:r>
            <a:r>
              <a:rPr lang="pl-PL" sz="2400" dirty="0" err="1"/>
              <a:t>problems</a:t>
            </a:r>
            <a:r>
              <a:rPr lang="pl-PL" sz="2400" dirty="0"/>
              <a:t> </a:t>
            </a:r>
            <a:r>
              <a:rPr lang="pl-PL" sz="2400" dirty="0" err="1"/>
              <a:t>because</a:t>
            </a:r>
            <a:r>
              <a:rPr lang="pl-PL" sz="2400" dirty="0"/>
              <a:t> he </a:t>
            </a:r>
            <a:r>
              <a:rPr lang="pl-PL" sz="2400" dirty="0" err="1"/>
              <a:t>cannot</a:t>
            </a:r>
            <a:r>
              <a:rPr lang="pl-PL" sz="2400" dirty="0"/>
              <a:t> </a:t>
            </a:r>
            <a:r>
              <a:rPr lang="pl-PL" sz="2400" dirty="0" err="1"/>
              <a:t>see</a:t>
            </a:r>
            <a:r>
              <a:rPr lang="pl-PL" sz="2400" dirty="0"/>
              <a:t> </a:t>
            </a:r>
            <a:r>
              <a:rPr lang="pl-PL" sz="2400" dirty="0" err="1"/>
              <a:t>them</a:t>
            </a:r>
            <a:r>
              <a:rPr lang="pl-PL" sz="2400" dirty="0"/>
              <a:t>.</a:t>
            </a:r>
            <a:endParaRPr lang="en-US" sz="2400" dirty="0"/>
          </a:p>
          <a:p>
            <a:pPr algn="just"/>
            <a:endParaRPr lang="pl-PL" dirty="0"/>
          </a:p>
        </p:txBody>
      </p:sp>
      <p:sp>
        <p:nvSpPr>
          <p:cNvPr id="6" name="Prostokąt 5"/>
          <p:cNvSpPr/>
          <p:nvPr/>
        </p:nvSpPr>
        <p:spPr>
          <a:xfrm>
            <a:off x="7524328" y="6458518"/>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96417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371600"/>
          </a:xfrm>
        </p:spPr>
        <p:txBody>
          <a:bodyPr>
            <a:no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(1)</a:t>
            </a:r>
          </a:p>
        </p:txBody>
      </p:sp>
      <p:sp>
        <p:nvSpPr>
          <p:cNvPr id="3" name="Symbol zastępczy zawartości 2"/>
          <p:cNvSpPr>
            <a:spLocks noGrp="1"/>
          </p:cNvSpPr>
          <p:nvPr>
            <p:ph idx="1"/>
          </p:nvPr>
        </p:nvSpPr>
        <p:spPr>
          <a:xfrm>
            <a:off x="467544" y="1700808"/>
            <a:ext cx="7620000" cy="4373563"/>
          </a:xfrm>
        </p:spPr>
        <p:txBody>
          <a:bodyPr>
            <a:normAutofit/>
          </a:bodyPr>
          <a:lstStyle/>
          <a:p>
            <a:pPr marL="342900" indent="-342900" algn="just">
              <a:buFont typeface="Arial" panose="020B0604020202020204" pitchFamily="34" charset="0"/>
              <a:buChar char="•"/>
            </a:pPr>
            <a:r>
              <a:rPr lang="pl-PL" sz="2400" b="0" dirty="0" err="1"/>
              <a:t>Try</a:t>
            </a:r>
            <a:r>
              <a:rPr lang="pl-PL" sz="2400" b="0" dirty="0"/>
              <a:t> to </a:t>
            </a:r>
            <a:r>
              <a:rPr lang="pl-PL" sz="2400" b="0" dirty="0" err="1"/>
              <a:t>identify</a:t>
            </a:r>
            <a:r>
              <a:rPr lang="pl-PL" sz="2400" b="0" dirty="0"/>
              <a:t> the </a:t>
            </a:r>
            <a:r>
              <a:rPr lang="pl-PL" sz="2400" b="0" dirty="0" err="1"/>
              <a:t>causes</a:t>
            </a:r>
            <a:r>
              <a:rPr lang="pl-PL" sz="2400" b="0" dirty="0"/>
              <a:t> of </a:t>
            </a:r>
            <a:r>
              <a:rPr lang="pl-PL" sz="2400" b="0" dirty="0" err="1"/>
              <a:t>student’s</a:t>
            </a:r>
            <a:r>
              <a:rPr lang="pl-PL" sz="2400" b="0" dirty="0"/>
              <a:t> </a:t>
            </a:r>
            <a:r>
              <a:rPr lang="pl-PL" sz="2400" b="0" dirty="0" err="1"/>
              <a:t>manipulation</a:t>
            </a:r>
            <a:r>
              <a:rPr lang="pl-PL" sz="2400" b="0" dirty="0"/>
              <a:t>. </a:t>
            </a:r>
            <a:r>
              <a:rPr lang="pl-PL" sz="2400" b="0" dirty="0" err="1"/>
              <a:t>Why</a:t>
            </a:r>
            <a:r>
              <a:rPr lang="pl-PL" sz="2400" b="0" dirty="0"/>
              <a:t> </a:t>
            </a:r>
            <a:r>
              <a:rPr lang="pl-PL" sz="2400" b="0" dirty="0" err="1"/>
              <a:t>does</a:t>
            </a:r>
            <a:r>
              <a:rPr lang="pl-PL" sz="2400" b="0" dirty="0"/>
              <a:t> he </a:t>
            </a:r>
            <a:r>
              <a:rPr lang="pl-PL" sz="2400" b="0" dirty="0" err="1"/>
              <a:t>manipulate</a:t>
            </a:r>
            <a:r>
              <a:rPr lang="pl-PL" sz="2400" b="0" dirty="0"/>
              <a:t>? </a:t>
            </a:r>
            <a:r>
              <a:rPr lang="pl-PL" sz="2400" b="0" dirty="0" err="1"/>
              <a:t>Where</a:t>
            </a:r>
            <a:r>
              <a:rPr lang="pl-PL" sz="2400" b="0" dirty="0"/>
              <a:t> </a:t>
            </a:r>
            <a:r>
              <a:rPr lang="pl-PL" sz="2400" b="0" dirty="0" err="1"/>
              <a:t>did</a:t>
            </a:r>
            <a:r>
              <a:rPr lang="pl-PL" sz="2400" b="0" dirty="0"/>
              <a:t> he </a:t>
            </a:r>
            <a:r>
              <a:rPr lang="pl-PL" sz="2400" b="0" dirty="0" err="1"/>
              <a:t>learn</a:t>
            </a:r>
            <a:r>
              <a:rPr lang="pl-PL" sz="2400" b="0" dirty="0"/>
              <a:t> </a:t>
            </a:r>
            <a:r>
              <a:rPr lang="pl-PL" sz="2400" b="0" dirty="0" err="1"/>
              <a:t>it</a:t>
            </a:r>
            <a:r>
              <a:rPr lang="pl-PL" sz="2400" b="0" dirty="0"/>
              <a:t>? </a:t>
            </a:r>
            <a:r>
              <a:rPr lang="pl-PL" sz="2400" b="0" dirty="0" err="1"/>
              <a:t>What</a:t>
            </a:r>
            <a:r>
              <a:rPr lang="pl-PL" sz="2400" b="0" dirty="0"/>
              <a:t> </a:t>
            </a:r>
            <a:r>
              <a:rPr lang="pl-PL" sz="2400" b="0" dirty="0" err="1"/>
              <a:t>does</a:t>
            </a:r>
            <a:r>
              <a:rPr lang="pl-PL" sz="2400" b="0" dirty="0"/>
              <a:t> he </a:t>
            </a:r>
            <a:r>
              <a:rPr lang="pl-PL" sz="2400" b="0" dirty="0" err="1"/>
              <a:t>try</a:t>
            </a:r>
            <a:r>
              <a:rPr lang="pl-PL" sz="2400" b="0" dirty="0"/>
              <a:t> to </a:t>
            </a:r>
            <a:r>
              <a:rPr lang="pl-PL" sz="2400" b="0" dirty="0" err="1"/>
              <a:t>achieve</a:t>
            </a:r>
            <a:r>
              <a:rPr lang="pl-PL" sz="2400" b="0" dirty="0"/>
              <a:t>?</a:t>
            </a:r>
          </a:p>
          <a:p>
            <a:pPr marL="342900" indent="-342900" algn="just">
              <a:buFont typeface="Arial" panose="020B0604020202020204" pitchFamily="34" charset="0"/>
              <a:buChar char="•"/>
            </a:pPr>
            <a:r>
              <a:rPr lang="pl-PL" sz="2400" b="0" dirty="0"/>
              <a:t>Create </a:t>
            </a:r>
            <a:r>
              <a:rPr lang="pl-PL" sz="2400" b="0" dirty="0" err="1"/>
              <a:t>relationships</a:t>
            </a:r>
            <a:r>
              <a:rPr lang="pl-PL" sz="2400" b="0" dirty="0"/>
              <a:t> </a:t>
            </a:r>
            <a:r>
              <a:rPr lang="pl-PL" sz="2400" b="0" dirty="0" err="1"/>
              <a:t>based</a:t>
            </a:r>
            <a:r>
              <a:rPr lang="pl-PL" sz="2400" b="0" dirty="0"/>
              <a:t> on a </a:t>
            </a:r>
            <a:r>
              <a:rPr lang="pl-PL" sz="2400" b="0" dirty="0" err="1"/>
              <a:t>sense</a:t>
            </a:r>
            <a:r>
              <a:rPr lang="pl-PL" sz="2400" b="0" dirty="0"/>
              <a:t> of </a:t>
            </a:r>
            <a:r>
              <a:rPr lang="pl-PL" sz="2400" b="0" dirty="0" err="1"/>
              <a:t>community</a:t>
            </a:r>
            <a:r>
              <a:rPr lang="pl-PL" sz="2400" b="0" dirty="0"/>
              <a:t> and co-</a:t>
            </a:r>
            <a:r>
              <a:rPr lang="pl-PL" sz="2400" b="0" dirty="0" err="1"/>
              <a:t>responsibility</a:t>
            </a:r>
            <a:r>
              <a:rPr lang="pl-PL" sz="2400" b="0" dirty="0"/>
              <a:t>. Show a student </a:t>
            </a:r>
            <a:r>
              <a:rPr lang="pl-PL" sz="2400" b="0" dirty="0" err="1"/>
              <a:t>that</a:t>
            </a:r>
            <a:r>
              <a:rPr lang="pl-PL" sz="2400" b="0" dirty="0"/>
              <a:t> he </a:t>
            </a:r>
            <a:r>
              <a:rPr lang="pl-PL" sz="2400" b="0" dirty="0" err="1"/>
              <a:t>is</a:t>
            </a:r>
            <a:r>
              <a:rPr lang="pl-PL" sz="2400" b="0" dirty="0"/>
              <a:t> </a:t>
            </a:r>
            <a:r>
              <a:rPr lang="pl-PL" sz="2400" b="0" dirty="0" err="1"/>
              <a:t>accepted</a:t>
            </a:r>
            <a:r>
              <a:rPr lang="pl-PL" sz="2400" b="0" dirty="0"/>
              <a:t>.</a:t>
            </a:r>
          </a:p>
          <a:p>
            <a:pPr marL="342900" indent="-342900" algn="just">
              <a:buFont typeface="Arial" panose="020B0604020202020204" pitchFamily="34" charset="0"/>
              <a:buChar char="•"/>
            </a:pPr>
            <a:r>
              <a:rPr lang="pl-PL" sz="2400" b="0" dirty="0" err="1"/>
              <a:t>Learn</a:t>
            </a:r>
            <a:r>
              <a:rPr lang="pl-PL" sz="2400" b="0" dirty="0"/>
              <a:t> </a:t>
            </a:r>
            <a:r>
              <a:rPr lang="pl-PL" sz="2400" b="0" dirty="0" err="1"/>
              <a:t>about</a:t>
            </a:r>
            <a:r>
              <a:rPr lang="pl-PL" sz="2400" b="0" dirty="0"/>
              <a:t> </a:t>
            </a:r>
            <a:r>
              <a:rPr lang="pl-PL" sz="2400" b="0" dirty="0" err="1"/>
              <a:t>manipulation</a:t>
            </a:r>
            <a:r>
              <a:rPr lang="pl-PL" sz="2400" b="0" dirty="0"/>
              <a:t>. </a:t>
            </a:r>
            <a:r>
              <a:rPr lang="pl-PL" sz="2400" b="0" dirty="0" err="1"/>
              <a:t>Learn</a:t>
            </a:r>
            <a:r>
              <a:rPr lang="pl-PL" sz="2400" b="0" dirty="0"/>
              <a:t> </a:t>
            </a:r>
            <a:r>
              <a:rPr lang="pl-PL" sz="2400" b="0" dirty="0" err="1"/>
              <a:t>how</a:t>
            </a:r>
            <a:r>
              <a:rPr lang="pl-PL" sz="2400" b="0" dirty="0"/>
              <a:t> to </a:t>
            </a:r>
            <a:r>
              <a:rPr lang="pl-PL" sz="2400" b="0" dirty="0" err="1"/>
              <a:t>deal</a:t>
            </a:r>
            <a:r>
              <a:rPr lang="pl-PL" sz="2400" b="0" dirty="0"/>
              <a:t> with </a:t>
            </a:r>
            <a:r>
              <a:rPr lang="pl-PL" sz="2400" b="0" dirty="0" err="1"/>
              <a:t>manipulation</a:t>
            </a:r>
            <a:r>
              <a:rPr lang="pl-PL" sz="2400" b="0" dirty="0"/>
              <a:t>.</a:t>
            </a:r>
          </a:p>
          <a:p>
            <a:pPr marL="342900" indent="-342900" algn="just">
              <a:buFont typeface="Arial" panose="020B0604020202020204" pitchFamily="34" charset="0"/>
              <a:buChar char="•"/>
            </a:pPr>
            <a:r>
              <a:rPr lang="pl-PL" sz="2400" b="0" dirty="0" err="1"/>
              <a:t>You</a:t>
            </a:r>
            <a:r>
              <a:rPr lang="pl-PL" sz="2400" b="0" dirty="0"/>
              <a:t> </a:t>
            </a:r>
            <a:r>
              <a:rPr lang="pl-PL" sz="2400" b="0" dirty="0" err="1"/>
              <a:t>can</a:t>
            </a:r>
            <a:r>
              <a:rPr lang="pl-PL" sz="2400" b="0" dirty="0"/>
              <a:t> </a:t>
            </a:r>
            <a:r>
              <a:rPr lang="pl-PL" sz="2400" b="0" dirty="0" err="1"/>
              <a:t>prepare</a:t>
            </a:r>
            <a:r>
              <a:rPr lang="pl-PL" sz="2400" b="0" dirty="0"/>
              <a:t> a </a:t>
            </a:r>
            <a:r>
              <a:rPr lang="pl-PL" sz="2400" b="0" dirty="0" err="1"/>
              <a:t>lesson</a:t>
            </a:r>
            <a:r>
              <a:rPr lang="pl-PL" sz="2400" b="0" dirty="0"/>
              <a:t> </a:t>
            </a:r>
            <a:r>
              <a:rPr lang="pl-PL" sz="2400" b="0" dirty="0" err="1"/>
              <a:t>about</a:t>
            </a:r>
            <a:r>
              <a:rPr lang="pl-PL" sz="2400" b="0" dirty="0"/>
              <a:t> </a:t>
            </a:r>
            <a:r>
              <a:rPr lang="pl-PL" sz="2400" b="0" dirty="0" err="1"/>
              <a:t>manipulation</a:t>
            </a:r>
            <a:r>
              <a:rPr lang="pl-PL" sz="2400" b="0" dirty="0"/>
              <a:t> to </a:t>
            </a:r>
            <a:r>
              <a:rPr lang="pl-PL" sz="2400" b="0" dirty="0" err="1"/>
              <a:t>protect</a:t>
            </a:r>
            <a:r>
              <a:rPr lang="pl-PL" sz="2400" b="0" dirty="0"/>
              <a:t> </a:t>
            </a:r>
            <a:r>
              <a:rPr lang="pl-PL" sz="2400" b="0" dirty="0" err="1"/>
              <a:t>students</a:t>
            </a:r>
            <a:r>
              <a:rPr lang="pl-PL" sz="2400" b="0" dirty="0"/>
              <a:t> from </a:t>
            </a:r>
            <a:r>
              <a:rPr lang="pl-PL" sz="2400" b="0" dirty="0" err="1"/>
              <a:t>it</a:t>
            </a:r>
            <a:r>
              <a:rPr lang="pl-PL" sz="2400" b="0" dirty="0"/>
              <a:t>.</a:t>
            </a:r>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842431"/>
            <a:ext cx="1944216" cy="972108"/>
          </a:xfrm>
          <a:prstGeom prst="rect">
            <a:avLst/>
          </a:prstGeom>
        </p:spPr>
      </p:pic>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5842431"/>
            <a:ext cx="1944216" cy="972108"/>
          </a:xfrm>
          <a:prstGeom prst="rect">
            <a:avLst/>
          </a:prstGeom>
        </p:spPr>
      </p:pic>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822596"/>
            <a:ext cx="1944216" cy="972108"/>
          </a:xfrm>
          <a:prstGeom prst="rect">
            <a:avLst/>
          </a:prstGeom>
        </p:spPr>
      </p:pic>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5805264"/>
            <a:ext cx="1944216" cy="972108"/>
          </a:xfrm>
          <a:prstGeom prst="rect">
            <a:avLst/>
          </a:prstGeom>
        </p:spPr>
      </p:pic>
      <p:sp>
        <p:nvSpPr>
          <p:cNvPr id="8" name="Prostokąt 7"/>
          <p:cNvSpPr/>
          <p:nvPr/>
        </p:nvSpPr>
        <p:spPr>
          <a:xfrm>
            <a:off x="7380312" y="6664562"/>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05048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347048"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(2)</a:t>
            </a:r>
          </a:p>
        </p:txBody>
      </p:sp>
      <p:sp>
        <p:nvSpPr>
          <p:cNvPr id="3" name="Symbol zastępczy zawartości 2"/>
          <p:cNvSpPr>
            <a:spLocks noGrp="1"/>
          </p:cNvSpPr>
          <p:nvPr>
            <p:ph idx="1"/>
          </p:nvPr>
        </p:nvSpPr>
        <p:spPr>
          <a:xfrm>
            <a:off x="457200" y="1752601"/>
            <a:ext cx="7620000" cy="2108448"/>
          </a:xfrm>
        </p:spPr>
        <p:txBody>
          <a:bodyPr>
            <a:normAutofit/>
          </a:bodyPr>
          <a:lstStyle/>
          <a:p>
            <a:pPr marL="342900" indent="-342900" algn="just">
              <a:buFont typeface="Arial" panose="020B0604020202020204" pitchFamily="34" charset="0"/>
              <a:buChar char="•"/>
            </a:pPr>
            <a:r>
              <a:rPr lang="pl-PL" sz="2400" b="0" dirty="0" err="1"/>
              <a:t>Try</a:t>
            </a:r>
            <a:r>
              <a:rPr lang="pl-PL" sz="2400" b="0" dirty="0"/>
              <a:t> to </a:t>
            </a:r>
            <a:r>
              <a:rPr lang="pl-PL" sz="2400" b="0" dirty="0" err="1"/>
              <a:t>decrease</a:t>
            </a:r>
            <a:r>
              <a:rPr lang="pl-PL" sz="2400" b="0" dirty="0"/>
              <a:t> a </a:t>
            </a:r>
            <a:r>
              <a:rPr lang="pl-PL" sz="2400" b="0" dirty="0" err="1"/>
              <a:t>student’s</a:t>
            </a:r>
            <a:r>
              <a:rPr lang="pl-PL" sz="2400" b="0" dirty="0"/>
              <a:t> </a:t>
            </a:r>
            <a:r>
              <a:rPr lang="pl-PL" sz="2400" b="0" dirty="0" err="1"/>
              <a:t>conviction</a:t>
            </a:r>
            <a:r>
              <a:rPr lang="pl-PL" sz="2400" b="0" dirty="0"/>
              <a:t> </a:t>
            </a:r>
            <a:r>
              <a:rPr lang="pl-PL" sz="2400" b="0" dirty="0" err="1"/>
              <a:t>that</a:t>
            </a:r>
            <a:r>
              <a:rPr lang="pl-PL" sz="2400" b="0" dirty="0"/>
              <a:t> </a:t>
            </a:r>
            <a:r>
              <a:rPr lang="pl-PL" sz="2400" b="0" dirty="0" err="1"/>
              <a:t>manipulation</a:t>
            </a:r>
            <a:r>
              <a:rPr lang="pl-PL" sz="2400" b="0" dirty="0"/>
              <a:t> </a:t>
            </a:r>
            <a:r>
              <a:rPr lang="pl-PL" sz="2400" b="0" dirty="0" err="1"/>
              <a:t>is</a:t>
            </a:r>
            <a:r>
              <a:rPr lang="pl-PL" sz="2400" b="0" dirty="0"/>
              <a:t> </a:t>
            </a:r>
            <a:r>
              <a:rPr lang="pl-PL" sz="2400" b="0" dirty="0" err="1"/>
              <a:t>efficient</a:t>
            </a:r>
            <a:r>
              <a:rPr lang="pl-PL" sz="2400" b="0" dirty="0"/>
              <a:t>. Set </a:t>
            </a:r>
            <a:r>
              <a:rPr lang="pl-PL" sz="2400" b="0" dirty="0" err="1"/>
              <a:t>boundaries</a:t>
            </a:r>
            <a:r>
              <a:rPr lang="pl-PL" sz="2400" b="0" dirty="0"/>
              <a:t> and be </a:t>
            </a:r>
            <a:r>
              <a:rPr lang="pl-PL" sz="2400" b="0" dirty="0" err="1"/>
              <a:t>consistent</a:t>
            </a:r>
            <a:r>
              <a:rPr lang="pl-PL" sz="2400" b="0" dirty="0"/>
              <a:t> in </a:t>
            </a:r>
            <a:r>
              <a:rPr lang="pl-PL" sz="2400" b="0" dirty="0" err="1"/>
              <a:t>keeping</a:t>
            </a:r>
            <a:r>
              <a:rPr lang="pl-PL" sz="2400" b="0" dirty="0"/>
              <a:t> </a:t>
            </a:r>
            <a:r>
              <a:rPr lang="pl-PL" sz="2400" b="0" dirty="0" err="1"/>
              <a:t>them</a:t>
            </a:r>
            <a:r>
              <a:rPr lang="pl-PL" sz="2400" b="0" dirty="0"/>
              <a:t>. Be </a:t>
            </a:r>
            <a:r>
              <a:rPr lang="pl-PL" sz="2400" b="0" dirty="0" err="1"/>
              <a:t>assertive</a:t>
            </a:r>
            <a:r>
              <a:rPr lang="pl-PL" sz="2400" b="0" dirty="0"/>
              <a:t>.</a:t>
            </a:r>
          </a:p>
          <a:p>
            <a:pPr marL="342900" indent="-342900" algn="just">
              <a:buFont typeface="Arial" panose="020B0604020202020204" pitchFamily="34" charset="0"/>
              <a:buChar char="•"/>
            </a:pPr>
            <a:r>
              <a:rPr lang="pl-PL" sz="2400" b="0" dirty="0"/>
              <a:t>Show </a:t>
            </a:r>
            <a:r>
              <a:rPr lang="pl-PL" sz="2400" b="0" dirty="0" err="1"/>
              <a:t>good</a:t>
            </a:r>
            <a:r>
              <a:rPr lang="pl-PL" sz="2400" b="0" dirty="0"/>
              <a:t> </a:t>
            </a:r>
            <a:r>
              <a:rPr lang="pl-PL" sz="2400" b="0" dirty="0" err="1"/>
              <a:t>behaviour</a:t>
            </a:r>
            <a:r>
              <a:rPr lang="pl-PL" sz="2400" b="0" dirty="0"/>
              <a:t> </a:t>
            </a:r>
            <a:r>
              <a:rPr lang="pl-PL" sz="2400" b="0" dirty="0" err="1"/>
              <a:t>patterns</a:t>
            </a:r>
            <a:r>
              <a:rPr lang="pl-PL" sz="2400" b="0" dirty="0"/>
              <a:t>. Do not </a:t>
            </a:r>
            <a:r>
              <a:rPr lang="pl-PL" sz="2400" b="0" dirty="0" err="1"/>
              <a:t>manipulate</a:t>
            </a:r>
            <a:r>
              <a:rPr lang="pl-PL" sz="2400" b="0" dirty="0"/>
              <a:t>!</a:t>
            </a:r>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755" y="3521871"/>
            <a:ext cx="1512168" cy="2480093"/>
          </a:xfrm>
          <a:prstGeom prst="rect">
            <a:avLst/>
          </a:prstGeom>
        </p:spPr>
      </p:pic>
      <p:sp>
        <p:nvSpPr>
          <p:cNvPr id="5" name="pole tekstowe 4"/>
          <p:cNvSpPr txBox="1"/>
          <p:nvPr/>
        </p:nvSpPr>
        <p:spPr>
          <a:xfrm>
            <a:off x="467544" y="3645024"/>
            <a:ext cx="6696744" cy="2954655"/>
          </a:xfrm>
          <a:prstGeom prst="rect">
            <a:avLst/>
          </a:prstGeom>
          <a:noFill/>
        </p:spPr>
        <p:txBody>
          <a:bodyPr wrap="square" rtlCol="0">
            <a:spAutoFit/>
          </a:bodyPr>
          <a:lstStyle/>
          <a:p>
            <a:pPr marL="342900" indent="-342900" algn="just">
              <a:buFont typeface="Arial" panose="020B0604020202020204" pitchFamily="34" charset="0"/>
              <a:buChar char="•"/>
            </a:pPr>
            <a:r>
              <a:rPr lang="pl-PL" sz="2400" dirty="0"/>
              <a:t>Talk with </a:t>
            </a:r>
            <a:r>
              <a:rPr lang="pl-PL" sz="2400" dirty="0" err="1"/>
              <a:t>students</a:t>
            </a:r>
            <a:r>
              <a:rPr lang="pl-PL" sz="2400" dirty="0"/>
              <a:t> </a:t>
            </a:r>
            <a:r>
              <a:rPr lang="pl-PL" sz="2400" dirty="0" err="1"/>
              <a:t>about</a:t>
            </a:r>
            <a:r>
              <a:rPr lang="pl-PL" sz="2400" dirty="0"/>
              <a:t> </a:t>
            </a:r>
            <a:r>
              <a:rPr lang="pl-PL" sz="2400" dirty="0" err="1"/>
              <a:t>ways</a:t>
            </a:r>
            <a:r>
              <a:rPr lang="pl-PL" sz="2400" dirty="0"/>
              <a:t> of </a:t>
            </a:r>
            <a:r>
              <a:rPr lang="pl-PL" sz="2400" dirty="0" err="1"/>
              <a:t>solving</a:t>
            </a:r>
            <a:r>
              <a:rPr lang="pl-PL" sz="2400" dirty="0"/>
              <a:t> </a:t>
            </a:r>
            <a:r>
              <a:rPr lang="pl-PL" sz="2400" dirty="0" err="1"/>
              <a:t>problems</a:t>
            </a:r>
            <a:r>
              <a:rPr lang="pl-PL" sz="2400" dirty="0"/>
              <a:t> in the </a:t>
            </a:r>
            <a:r>
              <a:rPr lang="pl-PL" sz="2400" dirty="0" err="1"/>
              <a:t>ethical</a:t>
            </a:r>
            <a:r>
              <a:rPr lang="pl-PL" sz="2400" dirty="0"/>
              <a:t> </a:t>
            </a:r>
            <a:r>
              <a:rPr lang="pl-PL" sz="2400" dirty="0" err="1"/>
              <a:t>way</a:t>
            </a:r>
            <a:r>
              <a:rPr lang="pl-PL" sz="2400" dirty="0"/>
              <a:t>. Show </a:t>
            </a:r>
            <a:r>
              <a:rPr lang="pl-PL" sz="2400" dirty="0" err="1"/>
              <a:t>alternatives</a:t>
            </a:r>
            <a:r>
              <a:rPr lang="pl-PL" sz="2400" dirty="0"/>
              <a:t> to </a:t>
            </a:r>
            <a:r>
              <a:rPr lang="pl-PL" sz="2400" dirty="0" err="1"/>
              <a:t>manipulation</a:t>
            </a:r>
            <a:r>
              <a:rPr lang="pl-PL" sz="2400" dirty="0"/>
              <a:t>.</a:t>
            </a:r>
          </a:p>
          <a:p>
            <a:pPr marL="342900" indent="-342900" algn="just">
              <a:buFont typeface="Arial" panose="020B0604020202020204" pitchFamily="34" charset="0"/>
              <a:buChar char="•"/>
            </a:pPr>
            <a:endParaRPr lang="pl-PL" sz="2400" dirty="0"/>
          </a:p>
          <a:p>
            <a:pPr marL="342900" indent="-342900" algn="just">
              <a:buFont typeface="Arial" panose="020B0604020202020204" pitchFamily="34" charset="0"/>
              <a:buChar char="•"/>
            </a:pPr>
            <a:r>
              <a:rPr lang="pl-PL" sz="2400" dirty="0"/>
              <a:t>Talk with </a:t>
            </a:r>
            <a:r>
              <a:rPr lang="pl-PL" sz="2400" dirty="0" err="1"/>
              <a:t>parents</a:t>
            </a:r>
            <a:r>
              <a:rPr lang="pl-PL" sz="2400" dirty="0"/>
              <a:t>. </a:t>
            </a:r>
            <a:r>
              <a:rPr lang="pl-PL" sz="2400" dirty="0" err="1"/>
              <a:t>Explain</a:t>
            </a:r>
            <a:r>
              <a:rPr lang="pl-PL" sz="2400" dirty="0"/>
              <a:t> </a:t>
            </a:r>
            <a:r>
              <a:rPr lang="pl-PL" sz="2400" dirty="0" err="1"/>
              <a:t>them</a:t>
            </a:r>
            <a:r>
              <a:rPr lang="pl-PL" sz="2400" dirty="0"/>
              <a:t> </a:t>
            </a:r>
            <a:r>
              <a:rPr lang="pl-PL" sz="2400" dirty="0" err="1"/>
              <a:t>techniques</a:t>
            </a:r>
            <a:r>
              <a:rPr lang="pl-PL" sz="2400" dirty="0"/>
              <a:t> of </a:t>
            </a:r>
            <a:r>
              <a:rPr lang="pl-PL" sz="2400" dirty="0" err="1"/>
              <a:t>manipulation</a:t>
            </a:r>
            <a:r>
              <a:rPr lang="pl-PL" sz="2400" dirty="0"/>
              <a:t> in </a:t>
            </a:r>
            <a:r>
              <a:rPr lang="pl-PL" sz="2400" dirty="0" err="1"/>
              <a:t>children’s</a:t>
            </a:r>
            <a:r>
              <a:rPr lang="pl-PL" sz="2400" dirty="0"/>
              <a:t> </a:t>
            </a:r>
            <a:r>
              <a:rPr lang="pl-PL" sz="2400" dirty="0" err="1"/>
              <a:t>behaviour</a:t>
            </a:r>
            <a:r>
              <a:rPr lang="pl-PL" sz="2400" dirty="0"/>
              <a:t> and </a:t>
            </a:r>
            <a:r>
              <a:rPr lang="pl-PL" sz="2400" dirty="0" err="1"/>
              <a:t>give</a:t>
            </a:r>
            <a:r>
              <a:rPr lang="pl-PL" sz="2400" dirty="0"/>
              <a:t> </a:t>
            </a:r>
            <a:r>
              <a:rPr lang="pl-PL" sz="2400" dirty="0" err="1"/>
              <a:t>advices</a:t>
            </a:r>
            <a:r>
              <a:rPr lang="pl-PL" sz="2400" dirty="0"/>
              <a:t> </a:t>
            </a:r>
            <a:r>
              <a:rPr lang="pl-PL" sz="2400" dirty="0" err="1"/>
              <a:t>how</a:t>
            </a:r>
            <a:r>
              <a:rPr lang="pl-PL" sz="2400" dirty="0"/>
              <a:t> to </a:t>
            </a:r>
            <a:r>
              <a:rPr lang="pl-PL" sz="2400" dirty="0" err="1"/>
              <a:t>deal</a:t>
            </a:r>
            <a:r>
              <a:rPr lang="pl-PL" sz="2400" dirty="0"/>
              <a:t> with </a:t>
            </a:r>
            <a:r>
              <a:rPr lang="pl-PL" sz="2400" dirty="0" err="1"/>
              <a:t>manipulation</a:t>
            </a:r>
            <a:r>
              <a:rPr lang="pl-PL" sz="2400" dirty="0"/>
              <a:t>.</a:t>
            </a:r>
          </a:p>
          <a:p>
            <a:endParaRPr lang="pl-PL" dirty="0"/>
          </a:p>
        </p:txBody>
      </p:sp>
      <p:sp>
        <p:nvSpPr>
          <p:cNvPr id="6" name="Prostokąt 5"/>
          <p:cNvSpPr/>
          <p:nvPr/>
        </p:nvSpPr>
        <p:spPr>
          <a:xfrm>
            <a:off x="7402877" y="6005375"/>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86833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(3)</a:t>
            </a:r>
          </a:p>
        </p:txBody>
      </p:sp>
      <p:sp>
        <p:nvSpPr>
          <p:cNvPr id="3" name="Symbol zastępczy zawartości 2"/>
          <p:cNvSpPr>
            <a:spLocks noGrp="1"/>
          </p:cNvSpPr>
          <p:nvPr>
            <p:ph idx="1"/>
          </p:nvPr>
        </p:nvSpPr>
        <p:spPr>
          <a:xfrm>
            <a:off x="457200" y="1752601"/>
            <a:ext cx="7620000" cy="2252464"/>
          </a:xfrm>
        </p:spPr>
        <p:txBody>
          <a:bodyPr>
            <a:normAutofit/>
          </a:bodyPr>
          <a:lstStyle/>
          <a:p>
            <a:pPr marL="342900" indent="-342900" algn="just">
              <a:buFont typeface="Arial" panose="020B0604020202020204" pitchFamily="34" charset="0"/>
              <a:buChar char="•"/>
            </a:pPr>
            <a:r>
              <a:rPr lang="pl-PL" sz="2400" b="0" dirty="0" err="1"/>
              <a:t>Improve</a:t>
            </a:r>
            <a:r>
              <a:rPr lang="pl-PL" sz="2400" b="0" dirty="0"/>
              <a:t> </a:t>
            </a:r>
            <a:r>
              <a:rPr lang="pl-PL" sz="2400" b="0" dirty="0" err="1"/>
              <a:t>students</a:t>
            </a:r>
            <a:r>
              <a:rPr lang="pl-PL" sz="2400" b="0" dirty="0"/>
              <a:t>’ </a:t>
            </a:r>
            <a:r>
              <a:rPr lang="pl-PL" sz="2400" b="0" dirty="0" err="1"/>
              <a:t>communication</a:t>
            </a:r>
            <a:r>
              <a:rPr lang="pl-PL" sz="2400" b="0" dirty="0"/>
              <a:t> </a:t>
            </a:r>
            <a:r>
              <a:rPr lang="pl-PL" sz="2400" b="0" dirty="0" err="1"/>
              <a:t>skills</a:t>
            </a:r>
            <a:r>
              <a:rPr lang="pl-PL" sz="2400" b="0" dirty="0"/>
              <a:t>. </a:t>
            </a:r>
            <a:r>
              <a:rPr lang="pl-PL" sz="2400" b="0" dirty="0" err="1"/>
              <a:t>Teach</a:t>
            </a:r>
            <a:r>
              <a:rPr lang="pl-PL" sz="2400" b="0" dirty="0"/>
              <a:t> </a:t>
            </a:r>
            <a:r>
              <a:rPr lang="pl-PL" sz="2400" b="0" dirty="0" err="1"/>
              <a:t>them</a:t>
            </a:r>
            <a:r>
              <a:rPr lang="pl-PL" sz="2400" b="0" dirty="0"/>
              <a:t> </a:t>
            </a:r>
            <a:r>
              <a:rPr lang="pl-PL" sz="2400" b="0" dirty="0" err="1"/>
              <a:t>how</a:t>
            </a:r>
            <a:r>
              <a:rPr lang="pl-PL" sz="2400" b="0" dirty="0"/>
              <a:t> to talk </a:t>
            </a:r>
            <a:r>
              <a:rPr lang="pl-PL" sz="2400" b="0" dirty="0" err="1"/>
              <a:t>about</a:t>
            </a:r>
            <a:r>
              <a:rPr lang="pl-PL" sz="2400" b="0" dirty="0"/>
              <a:t> </a:t>
            </a:r>
            <a:r>
              <a:rPr lang="pl-PL" sz="2400" b="0" dirty="0" err="1"/>
              <a:t>difficulties</a:t>
            </a:r>
            <a:r>
              <a:rPr lang="pl-PL" sz="2400" b="0" dirty="0"/>
              <a:t> and </a:t>
            </a:r>
            <a:r>
              <a:rPr lang="pl-PL" sz="2400" b="0" dirty="0" err="1"/>
              <a:t>emotions</a:t>
            </a:r>
            <a:r>
              <a:rPr lang="pl-PL" sz="2400" b="0" dirty="0"/>
              <a:t>.</a:t>
            </a:r>
          </a:p>
          <a:p>
            <a:pPr marL="342900" indent="-342900" algn="just">
              <a:buFont typeface="Arial" panose="020B0604020202020204" pitchFamily="34" charset="0"/>
              <a:buChar char="•"/>
            </a:pPr>
            <a:r>
              <a:rPr lang="en-GB" sz="2400" b="0" dirty="0"/>
              <a:t>Show a student that an honest working on one’s weakness has higher value than gaining goals at all costs.</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817550"/>
            <a:ext cx="4104456" cy="2815401"/>
          </a:xfrm>
          <a:prstGeom prst="rect">
            <a:avLst/>
          </a:prstGeom>
        </p:spPr>
      </p:pic>
      <p:sp>
        <p:nvSpPr>
          <p:cNvPr id="5" name="pole tekstowe 4"/>
          <p:cNvSpPr txBox="1"/>
          <p:nvPr/>
        </p:nvSpPr>
        <p:spPr>
          <a:xfrm>
            <a:off x="467544" y="3831944"/>
            <a:ext cx="4392488" cy="2215991"/>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Use positive reinforcements – praise a student for attempts to using other ways of achieving goals than manipulation.</a:t>
            </a:r>
          </a:p>
          <a:p>
            <a:pPr algn="just"/>
            <a:endParaRPr lang="pl-PL" dirty="0"/>
          </a:p>
        </p:txBody>
      </p:sp>
      <p:sp>
        <p:nvSpPr>
          <p:cNvPr id="6" name="Prostokąt 5"/>
          <p:cNvSpPr/>
          <p:nvPr/>
        </p:nvSpPr>
        <p:spPr>
          <a:xfrm>
            <a:off x="4499992" y="6642556"/>
            <a:ext cx="1433406" cy="215444"/>
          </a:xfrm>
          <a:prstGeom prst="rect">
            <a:avLst/>
          </a:prstGeom>
        </p:spPr>
        <p:txBody>
          <a:bodyPr wrap="none">
            <a:spAutoFit/>
          </a:bodyPr>
          <a:lstStyle/>
          <a:p>
            <a:pPr algn="ctr"/>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430964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pl-PL"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STAGES OF BUILDING WORK STRATEGY WITH AN ISOLATING STUDENT</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relations with adults</a:t>
            </a:r>
          </a:p>
        </p:txBody>
      </p:sp>
    </p:spTree>
    <p:extLst>
      <p:ext uri="{BB962C8B-B14F-4D97-AF65-F5344CB8AC3E}">
        <p14:creationId xmlns:p14="http://schemas.microsoft.com/office/powerpoint/2010/main" val="2421334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INTRODUCTION</a:t>
            </a:r>
            <a:endParaRPr lang="en-US" dirty="0"/>
          </a:p>
        </p:txBody>
      </p:sp>
      <p:sp>
        <p:nvSpPr>
          <p:cNvPr id="3" name="Content Placeholder 2"/>
          <p:cNvSpPr>
            <a:spLocks noGrp="1"/>
          </p:cNvSpPr>
          <p:nvPr>
            <p:ph idx="1"/>
          </p:nvPr>
        </p:nvSpPr>
        <p:spPr>
          <a:xfrm>
            <a:off x="457200" y="1752601"/>
            <a:ext cx="7787208" cy="3404592"/>
          </a:xfrm>
        </p:spPr>
        <p:txBody>
          <a:bodyPr>
            <a:normAutofit lnSpcReduction="10000"/>
          </a:bodyPr>
          <a:lstStyle/>
          <a:p>
            <a:pPr algn="just"/>
            <a:r>
              <a:rPr lang="en-GB" sz="2400" dirty="0"/>
              <a:t>Isolation</a:t>
            </a:r>
            <a:r>
              <a:rPr lang="pl-PL" sz="2400" dirty="0"/>
              <a:t> </a:t>
            </a:r>
            <a:r>
              <a:rPr lang="pl-PL" sz="2400" b="0" dirty="0"/>
              <a:t>problem</a:t>
            </a:r>
            <a:r>
              <a:rPr lang="en-GB" sz="2400" b="0" dirty="0"/>
              <a:t> is a wide topic. There are a lot of forms and causes of isolation. Not always isolation is something undesirable, sometimes it is normal and needed</a:t>
            </a:r>
            <a:r>
              <a:rPr lang="pl-PL" sz="2400" b="0" dirty="0"/>
              <a:t>. But </a:t>
            </a:r>
            <a:r>
              <a:rPr lang="en-GB" sz="2400" b="0" dirty="0"/>
              <a:t>there</a:t>
            </a:r>
            <a:r>
              <a:rPr lang="pl-PL" sz="2400" b="0" dirty="0"/>
              <a:t> </a:t>
            </a:r>
            <a:r>
              <a:rPr lang="en-GB" sz="2400" b="0" dirty="0"/>
              <a:t>are</a:t>
            </a:r>
            <a:r>
              <a:rPr lang="pl-PL" sz="2400" b="0" dirty="0"/>
              <a:t> a lot of </a:t>
            </a:r>
            <a:r>
              <a:rPr lang="en-GB" sz="2400" b="0" dirty="0"/>
              <a:t>negative forms of isolation.</a:t>
            </a:r>
          </a:p>
          <a:p>
            <a:pPr algn="just"/>
            <a:r>
              <a:rPr lang="en-GB" sz="2400" b="0" dirty="0"/>
              <a:t>Students’ isolation is a well-known problem for teachers. It is very important to observe isolating students and try to find reasons for their isolation. It is very important to help isolating student create relationships with people.</a:t>
            </a:r>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0713" t="13753" r="10351" b="7836"/>
          <a:stretch/>
        </p:blipFill>
        <p:spPr>
          <a:xfrm>
            <a:off x="2987824" y="5157192"/>
            <a:ext cx="3079630" cy="1457865"/>
          </a:xfrm>
          <a:prstGeom prst="rect">
            <a:avLst/>
          </a:prstGeom>
        </p:spPr>
      </p:pic>
      <p:sp>
        <p:nvSpPr>
          <p:cNvPr id="6" name="Prostokąt 5"/>
          <p:cNvSpPr/>
          <p:nvPr/>
        </p:nvSpPr>
        <p:spPr>
          <a:xfrm>
            <a:off x="3108126" y="6507335"/>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SYMPTOMS (1)</a:t>
            </a:r>
            <a:endParaRPr lang="en-US" dirty="0"/>
          </a:p>
        </p:txBody>
      </p:sp>
      <p:sp>
        <p:nvSpPr>
          <p:cNvPr id="3" name="Content Placeholder 2"/>
          <p:cNvSpPr>
            <a:spLocks noGrp="1"/>
          </p:cNvSpPr>
          <p:nvPr>
            <p:ph idx="1"/>
          </p:nvPr>
        </p:nvSpPr>
        <p:spPr>
          <a:xfrm>
            <a:off x="467544" y="1772817"/>
            <a:ext cx="7620000" cy="2520280"/>
          </a:xfrm>
        </p:spPr>
        <p:txBody>
          <a:bodyPr>
            <a:normAutofit/>
          </a:bodyPr>
          <a:lstStyle/>
          <a:p>
            <a:pPr marL="342900" indent="-342900">
              <a:spcAft>
                <a:spcPts val="1800"/>
              </a:spcAft>
              <a:buFont typeface="Arial" panose="020B0604020202020204" pitchFamily="34" charset="0"/>
              <a:buChar char="•"/>
            </a:pPr>
            <a:r>
              <a:rPr lang="en-US" sz="2400" b="0" dirty="0"/>
              <a:t>A student spends his time alone, not with other students. Especially it can be seen during the break.</a:t>
            </a:r>
          </a:p>
          <a:p>
            <a:pPr marL="342900" indent="-342900">
              <a:spcAft>
                <a:spcPts val="1800"/>
              </a:spcAft>
              <a:buFont typeface="Arial" panose="020B0604020202020204" pitchFamily="34" charset="0"/>
              <a:buChar char="•"/>
            </a:pPr>
            <a:r>
              <a:rPr lang="en-US" sz="2400" b="0" dirty="0"/>
              <a:t>A student does not have friends. He does not talk about other people after coming back from school, he does not meet friends.</a:t>
            </a:r>
          </a:p>
          <a:p>
            <a:endParaRPr lang="en-US" dirty="0"/>
          </a:p>
          <a:p>
            <a:endParaRPr lang="en-US" dirty="0"/>
          </a:p>
          <a:p>
            <a:endParaRPr lang="en-US"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338" y="3994670"/>
            <a:ext cx="2194560" cy="2194560"/>
          </a:xfrm>
          <a:prstGeom prst="rect">
            <a:avLst/>
          </a:prstGeom>
        </p:spPr>
      </p:pic>
      <p:sp>
        <p:nvSpPr>
          <p:cNvPr id="5" name="pole tekstowe 4"/>
          <p:cNvSpPr txBox="1"/>
          <p:nvPr/>
        </p:nvSpPr>
        <p:spPr>
          <a:xfrm>
            <a:off x="467544" y="4221088"/>
            <a:ext cx="6192688"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A student does not like team work during lessons. When he is forced to work with someone else, he is isolated – does not take active part in tasks, does not talk.</a:t>
            </a:r>
          </a:p>
          <a:p>
            <a:endParaRPr lang="pl-PL" dirty="0"/>
          </a:p>
        </p:txBody>
      </p:sp>
      <p:sp>
        <p:nvSpPr>
          <p:cNvPr id="6" name="Prostokąt 5"/>
          <p:cNvSpPr/>
          <p:nvPr/>
        </p:nvSpPr>
        <p:spPr>
          <a:xfrm>
            <a:off x="7381903" y="618923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(2)</a:t>
            </a:r>
          </a:p>
        </p:txBody>
      </p:sp>
      <p:sp>
        <p:nvSpPr>
          <p:cNvPr id="3" name="Symbol zastępczy zawartości 2"/>
          <p:cNvSpPr>
            <a:spLocks noGrp="1"/>
          </p:cNvSpPr>
          <p:nvPr>
            <p:ph idx="1"/>
          </p:nvPr>
        </p:nvSpPr>
        <p:spPr>
          <a:xfrm>
            <a:off x="464547" y="1916832"/>
            <a:ext cx="7563837" cy="1316360"/>
          </a:xfrm>
        </p:spPr>
        <p:txBody>
          <a:bodyPr>
            <a:normAutofit/>
          </a:bodyPr>
          <a:lstStyle/>
          <a:p>
            <a:pPr marL="342900" indent="-342900">
              <a:buFont typeface="Arial" panose="020B0604020202020204" pitchFamily="34" charset="0"/>
              <a:buChar char="•"/>
            </a:pPr>
            <a:r>
              <a:rPr lang="en-US" sz="2400" b="0" dirty="0"/>
              <a:t>A student cannot make contact with other people. He tells about them that they are stupid or terrible, that he does not like to spend time with them.</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3429000"/>
            <a:ext cx="2787784" cy="2787784"/>
          </a:xfrm>
          <a:prstGeom prst="rect">
            <a:avLst/>
          </a:prstGeom>
        </p:spPr>
      </p:pic>
      <p:sp>
        <p:nvSpPr>
          <p:cNvPr id="5" name="pole tekstowe 4"/>
          <p:cNvSpPr txBox="1"/>
          <p:nvPr/>
        </p:nvSpPr>
        <p:spPr>
          <a:xfrm>
            <a:off x="467544" y="3284984"/>
            <a:ext cx="5544616" cy="3693319"/>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t>A student tells that other children (or teachers) do not like him, that they do not understand him, they do not want to pay their attention on him or spend their time with him. He communicates that he feels strange with them, that he cannot be himself, that they do not treat him seriously, etc.</a:t>
            </a:r>
          </a:p>
          <a:p>
            <a:endParaRPr lang="pl-PL" dirty="0"/>
          </a:p>
        </p:txBody>
      </p:sp>
      <p:sp>
        <p:nvSpPr>
          <p:cNvPr id="6" name="Prostokąt 5"/>
          <p:cNvSpPr/>
          <p:nvPr/>
        </p:nvSpPr>
        <p:spPr>
          <a:xfrm>
            <a:off x="7427199" y="6214724"/>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73609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(3)</a:t>
            </a:r>
          </a:p>
        </p:txBody>
      </p:sp>
      <p:sp>
        <p:nvSpPr>
          <p:cNvPr id="3" name="Symbol zastępczy zawartości 2"/>
          <p:cNvSpPr>
            <a:spLocks noGrp="1"/>
          </p:cNvSpPr>
          <p:nvPr>
            <p:ph idx="1"/>
          </p:nvPr>
        </p:nvSpPr>
        <p:spPr>
          <a:xfrm>
            <a:off x="467544" y="1628800"/>
            <a:ext cx="7620000" cy="4373563"/>
          </a:xfrm>
        </p:spPr>
        <p:txBody>
          <a:bodyPr/>
          <a:lstStyle/>
          <a:p>
            <a:pPr marL="342900" indent="-342900" algn="just">
              <a:buFont typeface="Arial" panose="020B0604020202020204" pitchFamily="34" charset="0"/>
              <a:buChar char="•"/>
            </a:pPr>
            <a:r>
              <a:rPr lang="en-US" sz="2400" b="0" dirty="0"/>
              <a:t>A student is convinced about his worthless and he thinks that nobody will like him because he is not good enough, beautiful enough, funny enough, clever enough, etc. He is sad about that but he thinks that he cannot do anything with such a situation.</a:t>
            </a:r>
            <a:endParaRPr lang="pl-PL" sz="2400" b="0" dirty="0"/>
          </a:p>
          <a:p>
            <a:pPr marL="342900" indent="-342900" algn="just">
              <a:buFont typeface="Arial" panose="020B0604020202020204" pitchFamily="34" charset="0"/>
              <a:buChar char="•"/>
            </a:pPr>
            <a:r>
              <a:rPr lang="en-US" sz="2400" b="0" dirty="0"/>
              <a:t>A student avoids school trips, parties, integration games. He also does not like team sports and has no will to take part in organizing events with other people.</a:t>
            </a:r>
          </a:p>
          <a:p>
            <a:pPr algn="just"/>
            <a:endParaRPr lang="en-US" sz="2400" b="0" dirty="0"/>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3718" b="20785"/>
          <a:stretch/>
        </p:blipFill>
        <p:spPr>
          <a:xfrm>
            <a:off x="2588376" y="5441429"/>
            <a:ext cx="3651898" cy="1345427"/>
          </a:xfrm>
          <a:prstGeom prst="rect">
            <a:avLst/>
          </a:prstGeom>
        </p:spPr>
      </p:pic>
      <p:sp>
        <p:nvSpPr>
          <p:cNvPr id="5" name="Prostokąt 4"/>
          <p:cNvSpPr/>
          <p:nvPr/>
        </p:nvSpPr>
        <p:spPr>
          <a:xfrm>
            <a:off x="2560679" y="6595375"/>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505720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(1)</a:t>
            </a:r>
          </a:p>
        </p:txBody>
      </p:sp>
      <p:sp>
        <p:nvSpPr>
          <p:cNvPr id="3" name="Symbol zastępczy zawartości 2"/>
          <p:cNvSpPr>
            <a:spLocks noGrp="1"/>
          </p:cNvSpPr>
          <p:nvPr>
            <p:ph idx="1"/>
          </p:nvPr>
        </p:nvSpPr>
        <p:spPr>
          <a:xfrm>
            <a:off x="454015" y="1844824"/>
            <a:ext cx="8147248" cy="160439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r>
              <a:rPr lang="en-US" sz="1800" b="0" dirty="0"/>
              <a:t>It is important to know that the causes of problems can be connected with a particular situation or with a student’s personality. Some people are shy and introverted and they need less contact that other people. But sometimes a student’s personality does not affect his problems with building relations with people. Then causes are probably connected with some particular situations.</a:t>
            </a:r>
          </a:p>
          <a:p>
            <a:pPr algn="just"/>
            <a:endParaRPr lang="pl-PL" sz="2400" b="0" dirty="0"/>
          </a:p>
        </p:txBody>
      </p:sp>
      <p:sp>
        <p:nvSpPr>
          <p:cNvPr id="4" name="pole tekstowe 3"/>
          <p:cNvSpPr txBox="1"/>
          <p:nvPr/>
        </p:nvSpPr>
        <p:spPr>
          <a:xfrm>
            <a:off x="467544" y="3861048"/>
            <a:ext cx="7992888" cy="2308324"/>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A student do not have communication skills – no one has taught him how to start a contact with people, how to overstep shyness and stress. The reason can be also inappropriate relationships in family</a:t>
            </a:r>
            <a:r>
              <a:rPr lang="pl-PL" sz="2400" dirty="0"/>
              <a:t> and </a:t>
            </a:r>
            <a:r>
              <a:rPr lang="en-GB" sz="2400" dirty="0"/>
              <a:t>at school (difficulties in contact with teachers).</a:t>
            </a:r>
          </a:p>
          <a:p>
            <a:endParaRPr lang="pl-PL" sz="2400" dirty="0"/>
          </a:p>
        </p:txBody>
      </p:sp>
    </p:spTree>
    <p:extLst>
      <p:ext uri="{BB962C8B-B14F-4D97-AF65-F5344CB8AC3E}">
        <p14:creationId xmlns:p14="http://schemas.microsoft.com/office/powerpoint/2010/main" val="160905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a:t>
            </a:r>
          </a:p>
        </p:txBody>
      </p:sp>
      <p:sp>
        <p:nvSpPr>
          <p:cNvPr id="3" name="Symbol zastępczy zawartości 2"/>
          <p:cNvSpPr>
            <a:spLocks noGrp="1"/>
          </p:cNvSpPr>
          <p:nvPr>
            <p:ph idx="1"/>
          </p:nvPr>
        </p:nvSpPr>
        <p:spPr>
          <a:xfrm>
            <a:off x="467544" y="1628801"/>
            <a:ext cx="7620000" cy="2592288"/>
          </a:xfrm>
        </p:spPr>
        <p:txBody>
          <a:bodyPr>
            <a:normAutofit/>
          </a:bodyPr>
          <a:lstStyle/>
          <a:p>
            <a:pPr marL="457200" indent="-457200" algn="just">
              <a:buFont typeface="Arial" panose="020B0604020202020204" pitchFamily="34" charset="0"/>
              <a:buChar char="•"/>
            </a:pPr>
            <a:r>
              <a:rPr lang="pl-PL" sz="2400" dirty="0" err="1"/>
              <a:t>Verbal</a:t>
            </a:r>
            <a:r>
              <a:rPr lang="pl-PL" sz="2400" dirty="0"/>
              <a:t> </a:t>
            </a:r>
            <a:r>
              <a:rPr lang="pl-PL" sz="2400" dirty="0" err="1"/>
              <a:t>aggression</a:t>
            </a:r>
            <a:r>
              <a:rPr lang="pl-PL" sz="2400" dirty="0"/>
              <a:t>: </a:t>
            </a:r>
            <a:r>
              <a:rPr lang="pl-PL" sz="2400" b="0" dirty="0" err="1"/>
              <a:t>defiance</a:t>
            </a:r>
            <a:r>
              <a:rPr lang="pl-PL" sz="2400" b="0" dirty="0"/>
              <a:t>, </a:t>
            </a:r>
            <a:r>
              <a:rPr lang="pl-PL" sz="2400" b="0" dirty="0" err="1"/>
              <a:t>continuous</a:t>
            </a:r>
            <a:r>
              <a:rPr lang="pl-PL" sz="2400" b="0" dirty="0"/>
              <a:t> </a:t>
            </a:r>
            <a:r>
              <a:rPr lang="pl-PL" sz="2400" b="0" dirty="0" err="1"/>
              <a:t>arguing</a:t>
            </a:r>
            <a:r>
              <a:rPr lang="pl-PL" sz="2400" b="0" dirty="0"/>
              <a:t>, </a:t>
            </a:r>
            <a:r>
              <a:rPr lang="pl-PL" sz="2400" b="0" dirty="0" err="1"/>
              <a:t>threats</a:t>
            </a:r>
            <a:r>
              <a:rPr lang="pl-PL" sz="2400" b="0" dirty="0"/>
              <a:t>, </a:t>
            </a:r>
            <a:r>
              <a:rPr lang="pl-PL" sz="2400" b="0" dirty="0" err="1"/>
              <a:t>swearing</a:t>
            </a:r>
            <a:r>
              <a:rPr lang="pl-PL" sz="2400" b="0" dirty="0"/>
              <a:t>, </a:t>
            </a:r>
            <a:r>
              <a:rPr lang="pl-PL" sz="2400" b="0" dirty="0" err="1"/>
              <a:t>bossing</a:t>
            </a:r>
            <a:r>
              <a:rPr lang="pl-PL" sz="2400" b="0" dirty="0"/>
              <a:t>, </a:t>
            </a:r>
            <a:r>
              <a:rPr lang="pl-PL" sz="2400" b="0" dirty="0" err="1"/>
              <a:t>sarcasm</a:t>
            </a:r>
            <a:r>
              <a:rPr lang="pl-PL" sz="2400" b="0" dirty="0"/>
              <a:t>, </a:t>
            </a:r>
            <a:r>
              <a:rPr lang="pl-PL" sz="2400" b="0" dirty="0" err="1"/>
              <a:t>teasing</a:t>
            </a:r>
            <a:endParaRPr lang="pl-PL" sz="2400" b="0" dirty="0"/>
          </a:p>
          <a:p>
            <a:pPr marL="457200" indent="-457200" algn="just">
              <a:buFont typeface="Arial" panose="020B0604020202020204" pitchFamily="34" charset="0"/>
              <a:buChar char="•"/>
            </a:pPr>
            <a:endParaRPr lang="pl-PL" sz="2400" b="0" dirty="0"/>
          </a:p>
          <a:p>
            <a:pPr marL="457200" indent="-457200" algn="just">
              <a:buFont typeface="Arial" panose="020B0604020202020204" pitchFamily="34" charset="0"/>
              <a:buChar char="•"/>
            </a:pPr>
            <a:r>
              <a:rPr lang="pl-PL" sz="2400" dirty="0" err="1"/>
              <a:t>Physical</a:t>
            </a:r>
            <a:r>
              <a:rPr lang="pl-PL" sz="2400" dirty="0"/>
              <a:t> </a:t>
            </a:r>
            <a:r>
              <a:rPr lang="pl-PL" sz="2400" dirty="0" err="1"/>
              <a:t>aggression</a:t>
            </a:r>
            <a:r>
              <a:rPr lang="pl-PL" sz="2400" dirty="0"/>
              <a:t>: </a:t>
            </a:r>
            <a:r>
              <a:rPr lang="pl-PL" sz="2400" b="0" dirty="0" err="1"/>
              <a:t>kicking</a:t>
            </a:r>
            <a:r>
              <a:rPr lang="pl-PL" sz="2400" b="0" dirty="0"/>
              <a:t>, </a:t>
            </a:r>
            <a:r>
              <a:rPr lang="pl-PL" sz="2400" b="0" dirty="0" err="1"/>
              <a:t>hitting</a:t>
            </a:r>
            <a:r>
              <a:rPr lang="pl-PL" sz="2400" b="0" dirty="0"/>
              <a:t>, </a:t>
            </a:r>
            <a:r>
              <a:rPr lang="pl-PL" sz="2400" b="0" dirty="0" err="1"/>
              <a:t>fighting</a:t>
            </a:r>
            <a:r>
              <a:rPr lang="pl-PL" sz="2400" b="0" dirty="0"/>
              <a:t>, </a:t>
            </a:r>
            <a:r>
              <a:rPr lang="pl-PL" sz="2400" b="0" dirty="0" err="1"/>
              <a:t>spitting</a:t>
            </a:r>
            <a:r>
              <a:rPr lang="pl-PL" sz="2400" b="0" dirty="0"/>
              <a:t>, </a:t>
            </a:r>
            <a:r>
              <a:rPr lang="pl-PL" sz="2400" b="0" dirty="0" err="1"/>
              <a:t>throwing</a:t>
            </a:r>
            <a:r>
              <a:rPr lang="pl-PL" sz="2400" b="0" dirty="0"/>
              <a:t> </a:t>
            </a:r>
            <a:r>
              <a:rPr lang="pl-PL" sz="2400" b="0" dirty="0" err="1"/>
              <a:t>things</a:t>
            </a:r>
            <a:r>
              <a:rPr lang="pl-PL" sz="2400" b="0" dirty="0"/>
              <a:t> with </a:t>
            </a:r>
            <a:r>
              <a:rPr lang="pl-PL" sz="2400" b="0" dirty="0" err="1"/>
              <a:t>intent</a:t>
            </a:r>
            <a:r>
              <a:rPr lang="pl-PL" sz="2400" b="0" dirty="0"/>
              <a:t> to </a:t>
            </a:r>
            <a:r>
              <a:rPr lang="pl-PL" sz="2400" b="0" dirty="0" err="1"/>
              <a:t>harm</a:t>
            </a:r>
            <a:r>
              <a:rPr lang="pl-PL" sz="2400" b="0" dirty="0"/>
              <a:t>, </a:t>
            </a:r>
            <a:r>
              <a:rPr lang="pl-PL" sz="2400" b="0" dirty="0" err="1"/>
              <a:t>biting</a:t>
            </a:r>
            <a:endParaRPr lang="pl-PL" sz="2400" b="0" dirty="0"/>
          </a:p>
          <a:p>
            <a:pPr marL="457200" indent="-4572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732" y="4047229"/>
            <a:ext cx="3901440" cy="2599944"/>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5" name="pole tekstowe 4"/>
          <p:cNvSpPr txBox="1"/>
          <p:nvPr/>
        </p:nvSpPr>
        <p:spPr>
          <a:xfrm>
            <a:off x="539552" y="4437112"/>
            <a:ext cx="4464496" cy="1477328"/>
          </a:xfrm>
          <a:prstGeom prst="rect">
            <a:avLst/>
          </a:prstGeom>
          <a:noFill/>
        </p:spPr>
        <p:txBody>
          <a:bodyPr wrap="square" rtlCol="0">
            <a:spAutoFit/>
          </a:bodyPr>
          <a:lstStyle/>
          <a:p>
            <a:pPr marL="342900" indent="-342900" algn="just">
              <a:buFont typeface="Arial" panose="020B0604020202020204" pitchFamily="34" charset="0"/>
              <a:buChar char="•"/>
            </a:pPr>
            <a:r>
              <a:rPr lang="pl-PL" sz="2400" b="1" dirty="0" err="1"/>
              <a:t>Vandalism</a:t>
            </a:r>
            <a:r>
              <a:rPr lang="pl-PL" sz="2400" b="1" dirty="0"/>
              <a:t>:</a:t>
            </a:r>
            <a:r>
              <a:rPr lang="pl-PL" sz="2400" dirty="0"/>
              <a:t> </a:t>
            </a:r>
            <a:r>
              <a:rPr lang="pl-PL" sz="2400" dirty="0" err="1"/>
              <a:t>destructing</a:t>
            </a:r>
            <a:r>
              <a:rPr lang="pl-PL" sz="2400" dirty="0"/>
              <a:t> </a:t>
            </a:r>
            <a:r>
              <a:rPr lang="pl-PL" sz="2400" dirty="0" err="1"/>
              <a:t>or</a:t>
            </a:r>
            <a:r>
              <a:rPr lang="pl-PL" sz="2400" dirty="0"/>
              <a:t> </a:t>
            </a:r>
            <a:r>
              <a:rPr lang="pl-PL" sz="2400" dirty="0" err="1"/>
              <a:t>damaging</a:t>
            </a:r>
            <a:r>
              <a:rPr lang="pl-PL" sz="2400" dirty="0"/>
              <a:t> </a:t>
            </a:r>
            <a:r>
              <a:rPr lang="pl-PL" sz="2400" dirty="0" err="1"/>
              <a:t>things</a:t>
            </a:r>
            <a:r>
              <a:rPr lang="pl-PL" sz="2400" dirty="0"/>
              <a:t> and </a:t>
            </a:r>
            <a:r>
              <a:rPr lang="pl-PL" sz="2400" dirty="0" err="1"/>
              <a:t>theft</a:t>
            </a:r>
            <a:r>
              <a:rPr lang="pl-PL" sz="2400" dirty="0"/>
              <a:t>, </a:t>
            </a:r>
            <a:r>
              <a:rPr lang="pl-PL" sz="2400" dirty="0" err="1"/>
              <a:t>too</a:t>
            </a:r>
            <a:endParaRPr lang="pl-PL" sz="2400" dirty="0"/>
          </a:p>
          <a:p>
            <a:endParaRPr lang="pl-PL" dirty="0"/>
          </a:p>
        </p:txBody>
      </p:sp>
      <p:sp>
        <p:nvSpPr>
          <p:cNvPr id="6" name="Prostokąt 5"/>
          <p:cNvSpPr/>
          <p:nvPr/>
        </p:nvSpPr>
        <p:spPr>
          <a:xfrm>
            <a:off x="4976096" y="6642556"/>
            <a:ext cx="1383712" cy="215444"/>
          </a:xfrm>
          <a:prstGeom prst="rect">
            <a:avLst/>
          </a:prstGeom>
        </p:spPr>
        <p:txBody>
          <a:bodyPr wrap="none">
            <a:spAutoFit/>
          </a:bodyPr>
          <a:lstStyle/>
          <a:p>
            <a:r>
              <a:rPr lang="pl-PL" sz="800" dirty="0"/>
              <a:t>A </a:t>
            </a:r>
            <a:r>
              <a:rPr lang="pl-PL" sz="800" dirty="0" err="1"/>
              <a:t>photo</a:t>
            </a:r>
            <a:r>
              <a:rPr lang="pl-PL" sz="800" dirty="0"/>
              <a:t> from pixabay.com</a:t>
            </a:r>
          </a:p>
        </p:txBody>
      </p:sp>
    </p:spTree>
    <p:extLst>
      <p:ext uri="{BB962C8B-B14F-4D97-AF65-F5344CB8AC3E}">
        <p14:creationId xmlns:p14="http://schemas.microsoft.com/office/powerpoint/2010/main" val="548568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(2)</a:t>
            </a:r>
          </a:p>
        </p:txBody>
      </p:sp>
      <p:sp>
        <p:nvSpPr>
          <p:cNvPr id="3" name="Symbol zastępczy zawartości 2"/>
          <p:cNvSpPr>
            <a:spLocks noGrp="1"/>
          </p:cNvSpPr>
          <p:nvPr>
            <p:ph idx="1"/>
          </p:nvPr>
        </p:nvSpPr>
        <p:spPr>
          <a:xfrm>
            <a:off x="457200" y="1752600"/>
            <a:ext cx="6563072" cy="4373563"/>
          </a:xfrm>
        </p:spPr>
        <p:txBody>
          <a:bodyPr>
            <a:normAutofit/>
          </a:bodyPr>
          <a:lstStyle/>
          <a:p>
            <a:pPr marL="342900" indent="-342900" algn="just">
              <a:buFont typeface="Arial" panose="020B0604020202020204" pitchFamily="34" charset="0"/>
              <a:buChar char="•"/>
            </a:pPr>
            <a:r>
              <a:rPr lang="en-US" sz="2400" b="0" dirty="0"/>
              <a:t>Another cause of a student’s isolation can be incorrect b</a:t>
            </a:r>
            <a:r>
              <a:rPr lang="pl-PL" sz="2400" b="0" dirty="0"/>
              <a:t>e</a:t>
            </a:r>
            <a:r>
              <a:rPr lang="en-US" sz="2400" b="0" dirty="0" err="1"/>
              <a:t>haviour</a:t>
            </a:r>
            <a:r>
              <a:rPr lang="en-US" sz="2400" b="0" dirty="0"/>
              <a:t> of his teachers (for example, two or three teachers do not respect students or despise them – and a child can think that every teacher behaves this way).</a:t>
            </a:r>
            <a:endParaRPr lang="pl-PL" sz="2400" b="0" dirty="0"/>
          </a:p>
          <a:p>
            <a:pPr algn="just"/>
            <a:endParaRPr lang="pl-PL" sz="2400" b="0" dirty="0"/>
          </a:p>
          <a:p>
            <a:pPr marL="342900" indent="-342900" algn="just">
              <a:buFont typeface="Arial" panose="020B0604020202020204" pitchFamily="34" charset="0"/>
              <a:buChar char="•"/>
            </a:pPr>
            <a:r>
              <a:rPr lang="en-GB" sz="2400" b="0" dirty="0"/>
              <a:t>A student has a difficult family or material situation. For example, he is ashamed of his poverty or his appearance</a:t>
            </a:r>
            <a:r>
              <a:rPr lang="pl-PL" sz="2400" b="0" dirty="0"/>
              <a:t>.</a:t>
            </a:r>
          </a:p>
          <a:p>
            <a:pPr algn="just"/>
            <a:endParaRPr lang="en-GB" sz="2400" b="0" dirty="0"/>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1988840"/>
            <a:ext cx="988749" cy="1376982"/>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l="16391" t="17869" r="15728"/>
          <a:stretch/>
        </p:blipFill>
        <p:spPr>
          <a:xfrm>
            <a:off x="7308304" y="4653136"/>
            <a:ext cx="1523554" cy="1224136"/>
          </a:xfrm>
          <a:prstGeom prst="rect">
            <a:avLst/>
          </a:prstGeom>
        </p:spPr>
      </p:pic>
      <p:sp>
        <p:nvSpPr>
          <p:cNvPr id="6" name="Prostokąt 5"/>
          <p:cNvSpPr/>
          <p:nvPr/>
        </p:nvSpPr>
        <p:spPr>
          <a:xfrm>
            <a:off x="7353378" y="3390748"/>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
        <p:nvSpPr>
          <p:cNvPr id="7" name="Prostokąt 6"/>
          <p:cNvSpPr/>
          <p:nvPr/>
        </p:nvSpPr>
        <p:spPr>
          <a:xfrm>
            <a:off x="7353378" y="5877272"/>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425136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(3)</a:t>
            </a:r>
          </a:p>
        </p:txBody>
      </p:sp>
      <p:sp>
        <p:nvSpPr>
          <p:cNvPr id="3" name="Symbol zastępczy zawartości 2"/>
          <p:cNvSpPr>
            <a:spLocks noGrp="1"/>
          </p:cNvSpPr>
          <p:nvPr>
            <p:ph idx="1"/>
          </p:nvPr>
        </p:nvSpPr>
        <p:spPr>
          <a:xfrm>
            <a:off x="457200" y="1752600"/>
            <a:ext cx="7715200" cy="4916760"/>
          </a:xfrm>
        </p:spPr>
        <p:txBody>
          <a:bodyPr>
            <a:noAutofit/>
          </a:bodyPr>
          <a:lstStyle/>
          <a:p>
            <a:pPr marL="342900" indent="-342900" algn="just">
              <a:buFont typeface="Arial" panose="020B0604020202020204" pitchFamily="34" charset="0"/>
              <a:buChar char="•"/>
            </a:pPr>
            <a:r>
              <a:rPr lang="en-US" sz="2400" b="0" dirty="0"/>
              <a:t>A student has too low or to high sense of self-worth. He can think that nobody would like to talk to him or treat him seriously. He can also think that he is better than other people and he do not need their company.</a:t>
            </a:r>
            <a:endParaRPr lang="pl-PL" sz="2400" b="0" dirty="0"/>
          </a:p>
          <a:p>
            <a:pPr marL="342900" indent="-342900" algn="just">
              <a:buFont typeface="Arial" panose="020B0604020202020204" pitchFamily="34" charset="0"/>
              <a:buChar char="•"/>
            </a:pPr>
            <a:r>
              <a:rPr lang="en-US" sz="2400" b="0" dirty="0"/>
              <a:t>A student has wrong models from his family, for example, he is taught that people are always unkind and that they do not want to help him but they are hostile, malicious and ill-intentioned.</a:t>
            </a:r>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t="67689"/>
          <a:stretch/>
        </p:blipFill>
        <p:spPr>
          <a:xfrm>
            <a:off x="2195736" y="4913059"/>
            <a:ext cx="4608512" cy="1683094"/>
          </a:xfrm>
          <a:prstGeom prst="rect">
            <a:avLst/>
          </a:prstGeom>
        </p:spPr>
      </p:pic>
      <p:sp>
        <p:nvSpPr>
          <p:cNvPr id="5" name="Prostokąt 4"/>
          <p:cNvSpPr/>
          <p:nvPr/>
        </p:nvSpPr>
        <p:spPr>
          <a:xfrm>
            <a:off x="4572000" y="6610351"/>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452093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(4)</a:t>
            </a:r>
          </a:p>
        </p:txBody>
      </p:sp>
      <p:sp>
        <p:nvSpPr>
          <p:cNvPr id="3" name="Symbol zastępczy zawartości 2"/>
          <p:cNvSpPr>
            <a:spLocks noGrp="1"/>
          </p:cNvSpPr>
          <p:nvPr>
            <p:ph idx="1"/>
          </p:nvPr>
        </p:nvSpPr>
        <p:spPr>
          <a:xfrm>
            <a:off x="457200" y="1752600"/>
            <a:ext cx="7931224" cy="4700736"/>
          </a:xfrm>
        </p:spPr>
        <p:txBody>
          <a:bodyPr>
            <a:normAutofit lnSpcReduction="10000"/>
          </a:bodyPr>
          <a:lstStyle/>
          <a:p>
            <a:pPr marL="342900" indent="-342900" algn="just">
              <a:buFont typeface="Arial" panose="020B0604020202020204" pitchFamily="34" charset="0"/>
              <a:buChar char="•"/>
            </a:pPr>
            <a:r>
              <a:rPr lang="en-GB" sz="2400" b="0" dirty="0"/>
              <a:t>A student spends too much time in a virtual world of computer games, social networks, etc. It leads him to disability of making relationships with people in a real world. A student does not know how to talk especially with adults because relationship with them requires to know appropriate rules of behaviour, language etc.</a:t>
            </a:r>
            <a:endParaRPr lang="pl-PL" sz="2400" b="0" dirty="0"/>
          </a:p>
          <a:p>
            <a:pPr algn="just"/>
            <a:endParaRPr lang="pl-PL" sz="2400" b="0" dirty="0"/>
          </a:p>
          <a:p>
            <a:pPr marL="342900" indent="-342900" algn="just">
              <a:buFont typeface="Arial" panose="020B0604020202020204" pitchFamily="34" charset="0"/>
              <a:buChar char="•"/>
            </a:pPr>
            <a:r>
              <a:rPr lang="en-GB" sz="2400" b="0" dirty="0"/>
              <a:t>Some</a:t>
            </a:r>
            <a:r>
              <a:rPr lang="pl-PL" sz="2400" b="0" dirty="0"/>
              <a:t> </a:t>
            </a:r>
            <a:r>
              <a:rPr lang="en-GB" sz="2400" b="0" dirty="0"/>
              <a:t>difficult experience connected with adults, for example, a child was hurt or used by someone. The cause can be also that a child have lost someone that was very important to </a:t>
            </a:r>
            <a:r>
              <a:rPr lang="pl-PL" sz="2400" b="0" dirty="0" err="1"/>
              <a:t>him</a:t>
            </a:r>
            <a:r>
              <a:rPr lang="pl-PL" sz="2400" b="0" dirty="0"/>
              <a:t> </a:t>
            </a:r>
            <a:r>
              <a:rPr lang="en-GB" sz="2400" b="0" dirty="0"/>
              <a:t>and he is afraid of starting relations because he is afraid about new pain.</a:t>
            </a:r>
            <a:endParaRPr lang="pl-PL" sz="2400" b="0" dirty="0"/>
          </a:p>
          <a:p>
            <a:pPr marL="342900" indent="-342900" algn="just">
              <a:buFont typeface="Arial" panose="020B0604020202020204" pitchFamily="34" charset="0"/>
              <a:buChar char="•"/>
            </a:pPr>
            <a:endParaRPr lang="en-GB" sz="2400" b="0" dirty="0"/>
          </a:p>
          <a:p>
            <a:endParaRPr lang="pl-PL" dirty="0"/>
          </a:p>
        </p:txBody>
      </p:sp>
    </p:spTree>
    <p:extLst>
      <p:ext uri="{BB962C8B-B14F-4D97-AF65-F5344CB8AC3E}">
        <p14:creationId xmlns:p14="http://schemas.microsoft.com/office/powerpoint/2010/main" val="2458457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(1)</a:t>
            </a:r>
          </a:p>
        </p:txBody>
      </p:sp>
      <p:sp>
        <p:nvSpPr>
          <p:cNvPr id="3" name="Symbol zastępczy zawartości 2"/>
          <p:cNvSpPr>
            <a:spLocks noGrp="1"/>
          </p:cNvSpPr>
          <p:nvPr>
            <p:ph idx="1"/>
          </p:nvPr>
        </p:nvSpPr>
        <p:spPr>
          <a:xfrm>
            <a:off x="457200" y="1752600"/>
            <a:ext cx="6779096" cy="4916760"/>
          </a:xfrm>
        </p:spPr>
        <p:txBody>
          <a:bodyPr>
            <a:normAutofit/>
          </a:bodyPr>
          <a:lstStyle/>
          <a:p>
            <a:pPr marL="342900" indent="-342900" algn="just">
              <a:buFont typeface="Arial" panose="020B0604020202020204" pitchFamily="34" charset="0"/>
              <a:buChar char="•"/>
            </a:pPr>
            <a:r>
              <a:rPr lang="en-US" sz="2400" b="0" dirty="0"/>
              <a:t>School failure. When a student is passive during lessons, he has smaller chances to learn and get new skills. When he is too shy to ask a question, to tell that he does not understand something or just to answer the question, he looses the chance to understand things.</a:t>
            </a:r>
            <a:endParaRPr lang="pl-PL" sz="2400" b="0" dirty="0"/>
          </a:p>
          <a:p>
            <a:pPr marL="342900" indent="-342900" algn="just">
              <a:buFont typeface="Arial" panose="020B0604020202020204" pitchFamily="34" charset="0"/>
              <a:buChar char="•"/>
            </a:pPr>
            <a:r>
              <a:rPr lang="en-US" sz="2400" b="0" dirty="0"/>
              <a:t>A lack of communicative competences which are very important in functioning in the society. A student does not practice useful skills and have no will to make contacts with other people.</a:t>
            </a:r>
          </a:p>
          <a:p>
            <a:pPr marL="342900" indent="-342900" algn="just">
              <a:buFont typeface="Arial" panose="020B0604020202020204" pitchFamily="34" charset="0"/>
              <a:buChar char="•"/>
            </a:pPr>
            <a:endParaRPr lang="en-US" sz="2400" b="0" dirty="0"/>
          </a:p>
          <a:p>
            <a:endParaRPr lang="pl-PL" sz="2400" b="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53178" b="56129"/>
          <a:stretch/>
        </p:blipFill>
        <p:spPr>
          <a:xfrm>
            <a:off x="7280694" y="1916833"/>
            <a:ext cx="1497320" cy="955764"/>
          </a:xfrm>
          <a:prstGeom prst="rect">
            <a:avLst/>
          </a:prstGeom>
        </p:spPr>
      </p:pic>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r="47398" b="59017"/>
          <a:stretch/>
        </p:blipFill>
        <p:spPr>
          <a:xfrm>
            <a:off x="7280693" y="3501008"/>
            <a:ext cx="1682151" cy="892834"/>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l="52021" t="45536"/>
          <a:stretch/>
        </p:blipFill>
        <p:spPr>
          <a:xfrm>
            <a:off x="7280694" y="4869160"/>
            <a:ext cx="1686461" cy="1304194"/>
          </a:xfrm>
          <a:prstGeom prst="rect">
            <a:avLst/>
          </a:prstGeom>
        </p:spPr>
      </p:pic>
      <p:sp>
        <p:nvSpPr>
          <p:cNvPr id="7" name="Prostokąt 6"/>
          <p:cNvSpPr/>
          <p:nvPr/>
        </p:nvSpPr>
        <p:spPr>
          <a:xfrm>
            <a:off x="7407221" y="6309320"/>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12079927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(2)</a:t>
            </a:r>
          </a:p>
        </p:txBody>
      </p:sp>
      <p:sp>
        <p:nvSpPr>
          <p:cNvPr id="3" name="Symbol zastępczy zawartości 2"/>
          <p:cNvSpPr>
            <a:spLocks noGrp="1"/>
          </p:cNvSpPr>
          <p:nvPr>
            <p:ph idx="1"/>
          </p:nvPr>
        </p:nvSpPr>
        <p:spPr>
          <a:xfrm>
            <a:off x="323528" y="1628800"/>
            <a:ext cx="8147248" cy="2880320"/>
          </a:xfrm>
        </p:spPr>
        <p:txBody>
          <a:bodyPr>
            <a:normAutofit/>
          </a:bodyPr>
          <a:lstStyle/>
          <a:p>
            <a:pPr marL="342900" indent="-342900" algn="just">
              <a:buFont typeface="Arial" panose="020B0604020202020204" pitchFamily="34" charset="0"/>
              <a:buChar char="•"/>
            </a:pPr>
            <a:r>
              <a:rPr lang="en-US" sz="2400" b="0" dirty="0"/>
              <a:t>The consequences of an isolation from the society can be personality disorders like depression, anxiety disorders etc.</a:t>
            </a:r>
          </a:p>
          <a:p>
            <a:pPr marL="342900" indent="-342900" algn="just">
              <a:buFont typeface="Arial" panose="020B0604020202020204" pitchFamily="34" charset="0"/>
              <a:buChar char="•"/>
            </a:pPr>
            <a:r>
              <a:rPr lang="en-US" sz="2400" b="0" dirty="0"/>
              <a:t>A conviction about hostility of people. It leads to deeper isolation and no will to make relations and to let other people help. Such a person can think that he can rely only on himself.</a:t>
            </a:r>
          </a:p>
        </p:txBody>
      </p:sp>
      <p:sp>
        <p:nvSpPr>
          <p:cNvPr id="4" name="pole tekstowe 3"/>
          <p:cNvSpPr txBox="1"/>
          <p:nvPr/>
        </p:nvSpPr>
        <p:spPr>
          <a:xfrm>
            <a:off x="323528" y="4509120"/>
            <a:ext cx="7128792" cy="2585323"/>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t>A student does get a teacher’s attention because a teacher does not see any unwanted behaviour. Isolating students are often calm, shy and do not disturb lessons. So teachers do not know that they can have problems or need help because they do not develop correctly.</a:t>
            </a:r>
          </a:p>
          <a:p>
            <a:pPr algn="just"/>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4149080"/>
            <a:ext cx="1210444" cy="2420888"/>
          </a:xfrm>
          <a:prstGeom prst="rect">
            <a:avLst/>
          </a:prstGeom>
        </p:spPr>
      </p:pic>
      <p:sp>
        <p:nvSpPr>
          <p:cNvPr id="6" name="Prostokąt 5"/>
          <p:cNvSpPr/>
          <p:nvPr/>
        </p:nvSpPr>
        <p:spPr>
          <a:xfrm>
            <a:off x="7452320" y="6563096"/>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1009165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(3)</a:t>
            </a:r>
          </a:p>
        </p:txBody>
      </p:sp>
      <p:sp>
        <p:nvSpPr>
          <p:cNvPr id="3" name="Symbol zastępczy zawartości 2"/>
          <p:cNvSpPr>
            <a:spLocks noGrp="1"/>
          </p:cNvSpPr>
          <p:nvPr>
            <p:ph idx="1"/>
          </p:nvPr>
        </p:nvSpPr>
        <p:spPr>
          <a:xfrm>
            <a:off x="448108" y="3933056"/>
            <a:ext cx="8156340" cy="2337123"/>
          </a:xfrm>
        </p:spPr>
        <p:txBody>
          <a:bodyPr>
            <a:normAutofit/>
          </a:bodyPr>
          <a:lstStyle/>
          <a:p>
            <a:pPr marL="342900" indent="-342900" algn="just">
              <a:buFont typeface="Arial" panose="020B0604020202020204" pitchFamily="34" charset="0"/>
              <a:buChar char="•"/>
            </a:pPr>
            <a:r>
              <a:rPr lang="en-US" sz="2400" b="0" dirty="0"/>
              <a:t>A student who will not overstep his problems with communication and isolation will probably become a passive adult: a passive citizen of his country and a passive parent. It can lead also to rising children which will also isolate.</a:t>
            </a:r>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1988840"/>
            <a:ext cx="1548978" cy="1657153"/>
          </a:xfrm>
          <a:prstGeom prst="rect">
            <a:avLst/>
          </a:prstGeom>
        </p:spPr>
      </p:pic>
      <p:sp>
        <p:nvSpPr>
          <p:cNvPr id="5" name="pole tekstowe 4"/>
          <p:cNvSpPr txBox="1"/>
          <p:nvPr/>
        </p:nvSpPr>
        <p:spPr>
          <a:xfrm>
            <a:off x="467544" y="1844824"/>
            <a:ext cx="6120680" cy="2215991"/>
          </a:xfrm>
          <a:prstGeom prst="rect">
            <a:avLst/>
          </a:prstGeom>
          <a:noFill/>
        </p:spPr>
        <p:txBody>
          <a:bodyPr wrap="square" rtlCol="0">
            <a:spAutoFit/>
          </a:bodyPr>
          <a:lstStyle/>
          <a:p>
            <a:pPr marL="285750" indent="-285750" algn="just">
              <a:buFont typeface="Arial" panose="020B0604020202020204" pitchFamily="34" charset="0"/>
              <a:buChar char="•"/>
            </a:pPr>
            <a:r>
              <a:rPr lang="pl-PL" sz="2400" dirty="0"/>
              <a:t>A student </a:t>
            </a:r>
            <a:r>
              <a:rPr lang="pl-PL" sz="2400" dirty="0" err="1"/>
              <a:t>can</a:t>
            </a:r>
            <a:r>
              <a:rPr lang="pl-PL" sz="2400" dirty="0"/>
              <a:t> be </a:t>
            </a:r>
            <a:r>
              <a:rPr lang="en-US" sz="2400" dirty="0"/>
              <a:t>persecuted by other children. It is because he is too shy to stand up against them or to tell a teacher about the problem. Shy children are often “a scapegoats” in a class.</a:t>
            </a:r>
            <a:endParaRPr lang="pl-PL" sz="2400" dirty="0"/>
          </a:p>
          <a:p>
            <a:endParaRPr lang="pl-PL" dirty="0"/>
          </a:p>
        </p:txBody>
      </p:sp>
      <p:sp>
        <p:nvSpPr>
          <p:cNvPr id="6" name="Prostokąt 5"/>
          <p:cNvSpPr/>
          <p:nvPr/>
        </p:nvSpPr>
        <p:spPr>
          <a:xfrm>
            <a:off x="7052940" y="3645993"/>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616481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(4)</a:t>
            </a:r>
          </a:p>
        </p:txBody>
      </p:sp>
      <p:sp>
        <p:nvSpPr>
          <p:cNvPr id="3" name="Symbol zastępczy zawartości 2"/>
          <p:cNvSpPr>
            <a:spLocks noGrp="1"/>
          </p:cNvSpPr>
          <p:nvPr>
            <p:ph idx="1"/>
          </p:nvPr>
        </p:nvSpPr>
        <p:spPr>
          <a:xfrm>
            <a:off x="457200" y="1752601"/>
            <a:ext cx="8075240" cy="2036440"/>
          </a:xfrm>
        </p:spPr>
        <p:txBody>
          <a:bodyPr/>
          <a:lstStyle/>
          <a:p>
            <a:pPr marL="342900" indent="-342900" algn="just">
              <a:buFont typeface="Arial" panose="020B0604020202020204" pitchFamily="34" charset="0"/>
              <a:buChar char="•"/>
            </a:pPr>
            <a:r>
              <a:rPr lang="en-GB" sz="2400" b="0" dirty="0"/>
              <a:t>A student will probably have an untrue image of himself because he will not have a feedback about his character and behaviour from other people. It can lead to incorrect self-esteem: a person can have too low or too high self-esteem.</a:t>
            </a:r>
          </a:p>
          <a:p>
            <a:endParaRPr lang="pl-PL"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l="52264"/>
          <a:stretch/>
        </p:blipFill>
        <p:spPr>
          <a:xfrm>
            <a:off x="6660232" y="3758760"/>
            <a:ext cx="2182483" cy="2757488"/>
          </a:xfrm>
          <a:prstGeom prst="rect">
            <a:avLst/>
          </a:prstGeom>
        </p:spPr>
      </p:pic>
      <p:sp>
        <p:nvSpPr>
          <p:cNvPr id="5" name="pole tekstowe 4"/>
          <p:cNvSpPr txBox="1"/>
          <p:nvPr/>
        </p:nvSpPr>
        <p:spPr>
          <a:xfrm>
            <a:off x="470177" y="3789040"/>
            <a:ext cx="6264696" cy="2954655"/>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t>A student will not have deep relationships with other people. Relationships are very important in the integral development of a person. The lack of relationships can generate many problems according to communication, internal growth, moral development</a:t>
            </a:r>
            <a:r>
              <a:rPr lang="pl-PL" sz="2400" dirty="0"/>
              <a:t>,</a:t>
            </a:r>
            <a:r>
              <a:rPr lang="en-GB" sz="2400" dirty="0"/>
              <a:t> etc.</a:t>
            </a:r>
          </a:p>
          <a:p>
            <a:endParaRPr lang="pl-PL" dirty="0"/>
          </a:p>
        </p:txBody>
      </p:sp>
      <p:sp>
        <p:nvSpPr>
          <p:cNvPr id="6" name="Prostokąt 5"/>
          <p:cNvSpPr/>
          <p:nvPr/>
        </p:nvSpPr>
        <p:spPr>
          <a:xfrm>
            <a:off x="7034770" y="6237726"/>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1812446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(1)</a:t>
            </a:r>
          </a:p>
        </p:txBody>
      </p:sp>
      <p:sp>
        <p:nvSpPr>
          <p:cNvPr id="3" name="Symbol zastępczy zawartości 2"/>
          <p:cNvSpPr>
            <a:spLocks noGrp="1"/>
          </p:cNvSpPr>
          <p:nvPr>
            <p:ph idx="1"/>
          </p:nvPr>
        </p:nvSpPr>
        <p:spPr>
          <a:xfrm>
            <a:off x="395536" y="4149080"/>
            <a:ext cx="7931224" cy="2337123"/>
          </a:xfrm>
        </p:spPr>
        <p:txBody>
          <a:bodyPr>
            <a:normAutofit/>
          </a:bodyPr>
          <a:lstStyle/>
          <a:p>
            <a:pPr marL="342900" indent="-342900" algn="just">
              <a:buFont typeface="Arial" panose="020B0604020202020204" pitchFamily="34" charset="0"/>
              <a:buChar char="•"/>
            </a:pPr>
            <a:r>
              <a:rPr lang="pl-PL" sz="2400" b="0" dirty="0" err="1"/>
              <a:t>Work</a:t>
            </a:r>
            <a:r>
              <a:rPr lang="pl-PL" sz="2400" b="0" dirty="0"/>
              <a:t> on a </a:t>
            </a:r>
            <a:r>
              <a:rPr lang="pl-PL" sz="2400" b="0" dirty="0" err="1"/>
              <a:t>good</a:t>
            </a:r>
            <a:r>
              <a:rPr lang="pl-PL" sz="2400" b="0" dirty="0"/>
              <a:t> </a:t>
            </a:r>
            <a:r>
              <a:rPr lang="pl-PL" sz="2400" b="0" dirty="0" err="1"/>
              <a:t>relation</a:t>
            </a:r>
            <a:r>
              <a:rPr lang="pl-PL" sz="2400" b="0" dirty="0"/>
              <a:t> </a:t>
            </a:r>
            <a:r>
              <a:rPr lang="pl-PL" sz="2400" b="0" dirty="0" err="1"/>
              <a:t>between</a:t>
            </a:r>
            <a:r>
              <a:rPr lang="pl-PL" sz="2400" b="0" dirty="0"/>
              <a:t> </a:t>
            </a:r>
            <a:r>
              <a:rPr lang="pl-PL" sz="2400" b="0" dirty="0" err="1"/>
              <a:t>you</a:t>
            </a:r>
            <a:r>
              <a:rPr lang="pl-PL" sz="2400" b="0" dirty="0"/>
              <a:t> and a student (show </a:t>
            </a:r>
            <a:r>
              <a:rPr lang="pl-PL" sz="2400" b="0" dirty="0" err="1"/>
              <a:t>your</a:t>
            </a:r>
            <a:r>
              <a:rPr lang="pl-PL" sz="2400" b="0" dirty="0"/>
              <a:t> </a:t>
            </a:r>
            <a:r>
              <a:rPr lang="pl-PL" sz="2400" b="0" dirty="0" err="1"/>
              <a:t>attention</a:t>
            </a:r>
            <a:r>
              <a:rPr lang="pl-PL" sz="2400" b="0" dirty="0"/>
              <a:t> to a student; talk with a student </a:t>
            </a:r>
            <a:r>
              <a:rPr lang="pl-PL" sz="2400" b="0" dirty="0" err="1"/>
              <a:t>about</a:t>
            </a:r>
            <a:r>
              <a:rPr lang="pl-PL" sz="2400" b="0" dirty="0"/>
              <a:t> </a:t>
            </a:r>
            <a:r>
              <a:rPr lang="pl-PL" sz="2400" b="0" dirty="0" err="1"/>
              <a:t>problems</a:t>
            </a:r>
            <a:r>
              <a:rPr lang="pl-PL" sz="2400" b="0" dirty="0"/>
              <a:t> but </a:t>
            </a:r>
            <a:r>
              <a:rPr lang="pl-PL" sz="2400" b="0" dirty="0" err="1"/>
              <a:t>also</a:t>
            </a:r>
            <a:r>
              <a:rPr lang="pl-PL" sz="2400" b="0" dirty="0"/>
              <a:t> </a:t>
            </a:r>
            <a:r>
              <a:rPr lang="pl-PL" sz="2400" b="0" dirty="0" err="1"/>
              <a:t>about</a:t>
            </a:r>
            <a:r>
              <a:rPr lang="pl-PL" sz="2400" b="0" dirty="0"/>
              <a:t> </a:t>
            </a:r>
            <a:r>
              <a:rPr lang="pl-PL" sz="2400" b="0" dirty="0" err="1"/>
              <a:t>hobbies</a:t>
            </a:r>
            <a:r>
              <a:rPr lang="pl-PL" sz="2400" b="0" dirty="0"/>
              <a:t>, </a:t>
            </a:r>
            <a:r>
              <a:rPr lang="pl-PL" sz="2400" b="0" dirty="0" err="1"/>
              <a:t>interests</a:t>
            </a:r>
            <a:r>
              <a:rPr lang="pl-PL" sz="2400" b="0" dirty="0"/>
              <a:t> – show </a:t>
            </a:r>
            <a:r>
              <a:rPr lang="pl-PL" sz="2400" b="0" dirty="0" err="1"/>
              <a:t>that</a:t>
            </a:r>
            <a:r>
              <a:rPr lang="pl-PL" sz="2400" b="0" dirty="0"/>
              <a:t> </a:t>
            </a:r>
            <a:r>
              <a:rPr lang="pl-PL" sz="2400" b="0" dirty="0" err="1"/>
              <a:t>this</a:t>
            </a:r>
            <a:r>
              <a:rPr lang="pl-PL" sz="2400" b="0" dirty="0"/>
              <a:t> </a:t>
            </a:r>
            <a:r>
              <a:rPr lang="pl-PL" sz="2400" b="0" dirty="0" err="1"/>
              <a:t>relationship</a:t>
            </a:r>
            <a:r>
              <a:rPr lang="pl-PL" sz="2400" b="0" dirty="0"/>
              <a:t> </a:t>
            </a:r>
            <a:r>
              <a:rPr lang="pl-PL" sz="2400" b="0" dirty="0" err="1"/>
              <a:t>does</a:t>
            </a:r>
            <a:r>
              <a:rPr lang="pl-PL" sz="2400" b="0" dirty="0"/>
              <a:t> not </a:t>
            </a:r>
            <a:r>
              <a:rPr lang="pl-PL" sz="2400" b="0" dirty="0" err="1"/>
              <a:t>need</a:t>
            </a:r>
            <a:r>
              <a:rPr lang="pl-PL" sz="2400" b="0" dirty="0"/>
              <a:t> to be </a:t>
            </a:r>
            <a:r>
              <a:rPr lang="pl-PL" sz="2400" b="0" dirty="0" err="1"/>
              <a:t>only</a:t>
            </a:r>
            <a:r>
              <a:rPr lang="pl-PL" sz="2400" b="0" dirty="0"/>
              <a:t> </a:t>
            </a:r>
            <a:r>
              <a:rPr lang="pl-PL" sz="2400" b="0" dirty="0" err="1"/>
              <a:t>formal</a:t>
            </a:r>
            <a:r>
              <a:rPr lang="pl-PL" sz="2400" b="0" dirty="0"/>
              <a:t>).</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080" y="1700808"/>
            <a:ext cx="2087848" cy="2071537"/>
          </a:xfrm>
          <a:prstGeom prst="rect">
            <a:avLst/>
          </a:prstGeom>
        </p:spPr>
      </p:pic>
      <p:sp>
        <p:nvSpPr>
          <p:cNvPr id="5" name="pole tekstowe 4"/>
          <p:cNvSpPr txBox="1"/>
          <p:nvPr/>
        </p:nvSpPr>
        <p:spPr>
          <a:xfrm>
            <a:off x="467544" y="1700808"/>
            <a:ext cx="5976664" cy="2585323"/>
          </a:xfrm>
          <a:prstGeom prst="rect">
            <a:avLst/>
          </a:prstGeom>
          <a:noFill/>
        </p:spPr>
        <p:txBody>
          <a:bodyPr wrap="square" rtlCol="0">
            <a:spAutoFit/>
          </a:bodyPr>
          <a:lstStyle/>
          <a:p>
            <a:pPr marL="285750" indent="-285750" algn="just">
              <a:buFont typeface="Arial" panose="020B0604020202020204" pitchFamily="34" charset="0"/>
              <a:buChar char="•"/>
            </a:pPr>
            <a:r>
              <a:rPr lang="pl-PL" sz="2400" dirty="0" err="1"/>
              <a:t>Work</a:t>
            </a:r>
            <a:r>
              <a:rPr lang="pl-PL" sz="2400" dirty="0"/>
              <a:t> on the </a:t>
            </a:r>
            <a:r>
              <a:rPr lang="pl-PL" sz="2400" dirty="0" err="1"/>
              <a:t>integration</a:t>
            </a:r>
            <a:r>
              <a:rPr lang="pl-PL" sz="2400" dirty="0"/>
              <a:t> </a:t>
            </a:r>
            <a:r>
              <a:rPr lang="pl-PL" sz="2400" dirty="0" err="1"/>
              <a:t>between</a:t>
            </a:r>
            <a:r>
              <a:rPr lang="pl-PL" sz="2400" dirty="0"/>
              <a:t> a student and a </a:t>
            </a:r>
            <a:r>
              <a:rPr lang="pl-PL" sz="2400" dirty="0" err="1"/>
              <a:t>class</a:t>
            </a:r>
            <a:r>
              <a:rPr lang="pl-PL" sz="2400" dirty="0"/>
              <a:t> (</a:t>
            </a:r>
            <a:r>
              <a:rPr lang="pl-PL" sz="2400" dirty="0" err="1"/>
              <a:t>encourage</a:t>
            </a:r>
            <a:r>
              <a:rPr lang="pl-PL" sz="2400" dirty="0"/>
              <a:t> </a:t>
            </a:r>
            <a:r>
              <a:rPr lang="pl-PL" sz="2400" dirty="0" err="1"/>
              <a:t>students</a:t>
            </a:r>
            <a:r>
              <a:rPr lang="pl-PL" sz="2400" dirty="0"/>
              <a:t> to </a:t>
            </a:r>
            <a:r>
              <a:rPr lang="pl-PL" sz="2400" dirty="0" err="1"/>
              <a:t>have</a:t>
            </a:r>
            <a:r>
              <a:rPr lang="pl-PL" sz="2400" dirty="0"/>
              <a:t> </a:t>
            </a:r>
            <a:r>
              <a:rPr lang="pl-PL" sz="2400" dirty="0" err="1"/>
              <a:t>contact</a:t>
            </a:r>
            <a:r>
              <a:rPr lang="pl-PL" sz="2400" dirty="0"/>
              <a:t> with the </a:t>
            </a:r>
            <a:r>
              <a:rPr lang="pl-PL" sz="2400" dirty="0" err="1"/>
              <a:t>isolative</a:t>
            </a:r>
            <a:r>
              <a:rPr lang="pl-PL" sz="2400" dirty="0"/>
              <a:t> student; </a:t>
            </a:r>
            <a:r>
              <a:rPr lang="pl-PL" sz="2400" dirty="0" err="1"/>
              <a:t>organize</a:t>
            </a:r>
            <a:r>
              <a:rPr lang="pl-PL" sz="2400" dirty="0"/>
              <a:t> </a:t>
            </a:r>
            <a:r>
              <a:rPr lang="pl-PL" sz="2400" dirty="0" err="1"/>
              <a:t>integration</a:t>
            </a:r>
            <a:r>
              <a:rPr lang="pl-PL" sz="2400" dirty="0"/>
              <a:t> </a:t>
            </a:r>
            <a:r>
              <a:rPr lang="pl-PL" sz="2400" dirty="0" err="1"/>
              <a:t>games</a:t>
            </a:r>
            <a:r>
              <a:rPr lang="pl-PL" sz="2400" dirty="0"/>
              <a:t> and </a:t>
            </a:r>
            <a:r>
              <a:rPr lang="pl-PL" sz="2400" dirty="0" err="1"/>
              <a:t>exercises</a:t>
            </a:r>
            <a:r>
              <a:rPr lang="pl-PL" sz="2400" dirty="0"/>
              <a:t>, talk to </a:t>
            </a:r>
            <a:r>
              <a:rPr lang="pl-PL" sz="2400" dirty="0" err="1"/>
              <a:t>students</a:t>
            </a:r>
            <a:r>
              <a:rPr lang="pl-PL" sz="2400" dirty="0"/>
              <a:t> on </a:t>
            </a:r>
            <a:r>
              <a:rPr lang="pl-PL" sz="2400" dirty="0" err="1"/>
              <a:t>how</a:t>
            </a:r>
            <a:r>
              <a:rPr lang="pl-PL" sz="2400" dirty="0"/>
              <a:t> to be a </a:t>
            </a:r>
            <a:r>
              <a:rPr lang="pl-PL" sz="2400" dirty="0" err="1"/>
              <a:t>good</a:t>
            </a:r>
            <a:r>
              <a:rPr lang="pl-PL" sz="2400" dirty="0"/>
              <a:t> </a:t>
            </a:r>
            <a:r>
              <a:rPr lang="pl-PL" sz="2400" dirty="0" err="1"/>
              <a:t>friend</a:t>
            </a:r>
            <a:r>
              <a:rPr lang="pl-PL" sz="2400" dirty="0"/>
              <a:t>).</a:t>
            </a:r>
          </a:p>
          <a:p>
            <a:pPr algn="just"/>
            <a:endParaRPr lang="pl-PL" dirty="0"/>
          </a:p>
        </p:txBody>
      </p:sp>
      <p:sp>
        <p:nvSpPr>
          <p:cNvPr id="6" name="Prostokąt 5"/>
          <p:cNvSpPr/>
          <p:nvPr/>
        </p:nvSpPr>
        <p:spPr>
          <a:xfrm>
            <a:off x="6966301" y="3790400"/>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917608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(2)</a:t>
            </a:r>
          </a:p>
        </p:txBody>
      </p:sp>
      <p:sp>
        <p:nvSpPr>
          <p:cNvPr id="3" name="Symbol zastępczy zawartości 2"/>
          <p:cNvSpPr>
            <a:spLocks noGrp="1"/>
          </p:cNvSpPr>
          <p:nvPr>
            <p:ph idx="1"/>
          </p:nvPr>
        </p:nvSpPr>
        <p:spPr>
          <a:xfrm>
            <a:off x="457200" y="1752601"/>
            <a:ext cx="7620000" cy="3332584"/>
          </a:xfrm>
        </p:spPr>
        <p:txBody>
          <a:bodyPr>
            <a:normAutofit/>
          </a:bodyPr>
          <a:lstStyle/>
          <a:p>
            <a:pPr marL="342900" indent="-342900" algn="just">
              <a:buFont typeface="Arial" panose="020B0604020202020204" pitchFamily="34" charset="0"/>
              <a:buChar char="•"/>
            </a:pPr>
            <a:r>
              <a:rPr lang="pl-PL" sz="2400" b="0" dirty="0" err="1"/>
              <a:t>Develop</a:t>
            </a:r>
            <a:r>
              <a:rPr lang="pl-PL" sz="2400" b="0" dirty="0"/>
              <a:t> </a:t>
            </a:r>
            <a:r>
              <a:rPr lang="pl-PL" sz="2400" b="0" dirty="0" err="1"/>
              <a:t>communication</a:t>
            </a:r>
            <a:r>
              <a:rPr lang="pl-PL" sz="2400" b="0" dirty="0"/>
              <a:t> </a:t>
            </a:r>
            <a:r>
              <a:rPr lang="pl-PL" sz="2400" b="0" dirty="0" err="1"/>
              <a:t>skills</a:t>
            </a:r>
            <a:r>
              <a:rPr lang="pl-PL" sz="2400" b="0" dirty="0"/>
              <a:t> in a student (</a:t>
            </a:r>
            <a:r>
              <a:rPr lang="pl-PL" sz="2400" b="0" dirty="0" err="1"/>
              <a:t>prepare</a:t>
            </a:r>
            <a:r>
              <a:rPr lang="pl-PL" sz="2400" b="0" dirty="0"/>
              <a:t> a </a:t>
            </a:r>
            <a:r>
              <a:rPr lang="pl-PL" sz="2400" b="0" dirty="0" err="1"/>
              <a:t>lesson</a:t>
            </a:r>
            <a:r>
              <a:rPr lang="pl-PL" sz="2400" b="0" dirty="0"/>
              <a:t> </a:t>
            </a:r>
            <a:r>
              <a:rPr lang="pl-PL" sz="2400" b="0" dirty="0" err="1"/>
              <a:t>about</a:t>
            </a:r>
            <a:r>
              <a:rPr lang="pl-PL" sz="2400" b="0" dirty="0"/>
              <a:t> </a:t>
            </a:r>
            <a:r>
              <a:rPr lang="pl-PL" sz="2400" b="0" dirty="0" err="1"/>
              <a:t>practical</a:t>
            </a:r>
            <a:r>
              <a:rPr lang="pl-PL" sz="2400" b="0" dirty="0"/>
              <a:t> </a:t>
            </a:r>
            <a:r>
              <a:rPr lang="pl-PL" sz="2400" b="0" dirty="0" err="1"/>
              <a:t>tips</a:t>
            </a:r>
            <a:r>
              <a:rPr lang="pl-PL" sz="2400" b="0" dirty="0"/>
              <a:t> for </a:t>
            </a:r>
            <a:r>
              <a:rPr lang="pl-PL" sz="2400" b="0" dirty="0" err="1"/>
              <a:t>communication</a:t>
            </a:r>
            <a:r>
              <a:rPr lang="pl-PL" sz="2400" b="0" dirty="0"/>
              <a:t>; do </a:t>
            </a:r>
            <a:r>
              <a:rPr lang="pl-PL" sz="2400" b="0" dirty="0" err="1"/>
              <a:t>exercises</a:t>
            </a:r>
            <a:r>
              <a:rPr lang="pl-PL" sz="2400" b="0" dirty="0"/>
              <a:t> </a:t>
            </a:r>
            <a:r>
              <a:rPr lang="pl-PL" sz="2400" b="0" dirty="0" err="1"/>
              <a:t>about</a:t>
            </a:r>
            <a:r>
              <a:rPr lang="pl-PL" sz="2400" b="0" dirty="0"/>
              <a:t> </a:t>
            </a:r>
            <a:r>
              <a:rPr lang="pl-PL" sz="2400" b="0" dirty="0" err="1"/>
              <a:t>ommunication</a:t>
            </a:r>
            <a:r>
              <a:rPr lang="pl-PL" sz="2400" b="0" dirty="0"/>
              <a:t>; </a:t>
            </a:r>
            <a:r>
              <a:rPr lang="pl-PL" sz="2400" b="0" dirty="0" err="1"/>
              <a:t>ecourage</a:t>
            </a:r>
            <a:r>
              <a:rPr lang="pl-PL" sz="2400" b="0" dirty="0"/>
              <a:t> </a:t>
            </a:r>
            <a:r>
              <a:rPr lang="pl-PL" sz="2400" b="0" dirty="0" err="1"/>
              <a:t>children</a:t>
            </a:r>
            <a:r>
              <a:rPr lang="pl-PL" sz="2400" b="0" dirty="0"/>
              <a:t> to </a:t>
            </a:r>
            <a:r>
              <a:rPr lang="pl-PL" sz="2400" b="0" dirty="0" err="1"/>
              <a:t>communicate</a:t>
            </a:r>
            <a:r>
              <a:rPr lang="pl-PL" sz="2400" b="0" dirty="0"/>
              <a:t>).</a:t>
            </a:r>
          </a:p>
          <a:p>
            <a:pPr marL="342900" indent="-342900" algn="just">
              <a:buFont typeface="Arial" panose="020B0604020202020204" pitchFamily="34" charset="0"/>
              <a:buChar char="•"/>
            </a:pPr>
            <a:r>
              <a:rPr lang="pl-PL" sz="2400" b="0" dirty="0" err="1"/>
              <a:t>Encourage</a:t>
            </a:r>
            <a:r>
              <a:rPr lang="pl-PL" sz="2400" b="0" dirty="0"/>
              <a:t> </a:t>
            </a:r>
            <a:r>
              <a:rPr lang="pl-PL" sz="2400" b="0" dirty="0" err="1"/>
              <a:t>other</a:t>
            </a:r>
            <a:r>
              <a:rPr lang="pl-PL" sz="2400" b="0" dirty="0"/>
              <a:t> </a:t>
            </a:r>
            <a:r>
              <a:rPr lang="pl-PL" sz="2400" b="0" dirty="0" err="1"/>
              <a:t>children</a:t>
            </a:r>
            <a:r>
              <a:rPr lang="pl-PL" sz="2400" b="0" dirty="0"/>
              <a:t> to talk and </a:t>
            </a:r>
            <a:r>
              <a:rPr lang="pl-PL" sz="2400" b="0" dirty="0" err="1"/>
              <a:t>spend</a:t>
            </a:r>
            <a:r>
              <a:rPr lang="pl-PL" sz="2400" b="0" dirty="0"/>
              <a:t> </a:t>
            </a:r>
            <a:r>
              <a:rPr lang="pl-PL" sz="2400" b="0" dirty="0" err="1"/>
              <a:t>time</a:t>
            </a:r>
            <a:r>
              <a:rPr lang="pl-PL" sz="2400" b="0" dirty="0"/>
              <a:t> with a student </a:t>
            </a:r>
            <a:r>
              <a:rPr lang="pl-PL" sz="2400" b="0" dirty="0" err="1"/>
              <a:t>who</a:t>
            </a:r>
            <a:r>
              <a:rPr lang="pl-PL" sz="2400" b="0" dirty="0"/>
              <a:t> </a:t>
            </a:r>
            <a:r>
              <a:rPr lang="pl-PL" sz="2400" b="0" dirty="0" err="1"/>
              <a:t>isolates</a:t>
            </a:r>
            <a:r>
              <a:rPr lang="pl-PL" sz="2400" b="0" dirty="0"/>
              <a:t> </a:t>
            </a:r>
            <a:r>
              <a:rPr lang="pl-PL" sz="2400" b="0" dirty="0" err="1"/>
              <a:t>himself</a:t>
            </a:r>
            <a:r>
              <a:rPr lang="pl-PL" sz="2400" b="0" dirty="0"/>
              <a:t>. Talk with </a:t>
            </a:r>
            <a:r>
              <a:rPr lang="pl-PL" sz="2400" b="0" dirty="0" err="1"/>
              <a:t>four</a:t>
            </a:r>
            <a:r>
              <a:rPr lang="pl-PL" sz="2400" b="0" dirty="0"/>
              <a:t>/five </a:t>
            </a:r>
            <a:r>
              <a:rPr lang="pl-PL" sz="2400" b="0" dirty="0" err="1"/>
              <a:t>students</a:t>
            </a:r>
            <a:r>
              <a:rPr lang="pl-PL" sz="2400" b="0" dirty="0"/>
              <a:t> </a:t>
            </a:r>
            <a:r>
              <a:rPr lang="pl-PL" sz="2400" b="0" dirty="0" err="1"/>
              <a:t>privately</a:t>
            </a:r>
            <a:r>
              <a:rPr lang="pl-PL" sz="2400" b="0" dirty="0"/>
              <a:t> – </a:t>
            </a:r>
            <a:r>
              <a:rPr lang="pl-PL" sz="2400" b="0" dirty="0" err="1"/>
              <a:t>ask</a:t>
            </a:r>
            <a:r>
              <a:rPr lang="pl-PL" sz="2400" b="0" dirty="0"/>
              <a:t> </a:t>
            </a:r>
            <a:r>
              <a:rPr lang="pl-PL" sz="2400" b="0" dirty="0" err="1"/>
              <a:t>them</a:t>
            </a:r>
            <a:r>
              <a:rPr lang="pl-PL" sz="2400" b="0" dirty="0"/>
              <a:t> to </a:t>
            </a:r>
            <a:r>
              <a:rPr lang="pl-PL" sz="2400" b="0" dirty="0" err="1"/>
              <a:t>engage</a:t>
            </a:r>
            <a:r>
              <a:rPr lang="pl-PL" sz="2400" b="0" dirty="0"/>
              <a:t> </a:t>
            </a:r>
            <a:r>
              <a:rPr lang="pl-PL" sz="2400" b="0" dirty="0" err="1"/>
              <a:t>an</a:t>
            </a:r>
            <a:r>
              <a:rPr lang="pl-PL" sz="2400" b="0" dirty="0"/>
              <a:t> </a:t>
            </a:r>
            <a:r>
              <a:rPr lang="pl-PL" sz="2400" b="0" dirty="0" err="1"/>
              <a:t>isolating</a:t>
            </a:r>
            <a:r>
              <a:rPr lang="pl-PL" sz="2400" b="0" dirty="0"/>
              <a:t> student in a </a:t>
            </a:r>
            <a:r>
              <a:rPr lang="pl-PL" sz="2400" b="0" dirty="0" err="1"/>
              <a:t>class</a:t>
            </a:r>
            <a:r>
              <a:rPr lang="pl-PL" sz="2400" b="0" dirty="0"/>
              <a:t> life.</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6374" y="4581128"/>
            <a:ext cx="2085285" cy="2060848"/>
          </a:xfrm>
          <a:prstGeom prst="rect">
            <a:avLst/>
          </a:prstGeom>
        </p:spPr>
      </p:pic>
      <p:sp>
        <p:nvSpPr>
          <p:cNvPr id="5" name="pole tekstowe 4"/>
          <p:cNvSpPr txBox="1"/>
          <p:nvPr/>
        </p:nvSpPr>
        <p:spPr>
          <a:xfrm>
            <a:off x="539552" y="5041444"/>
            <a:ext cx="5184576" cy="1846659"/>
          </a:xfrm>
          <a:prstGeom prst="rect">
            <a:avLst/>
          </a:prstGeom>
          <a:noFill/>
        </p:spPr>
        <p:txBody>
          <a:bodyPr wrap="square" rtlCol="0">
            <a:spAutoFit/>
          </a:bodyPr>
          <a:lstStyle/>
          <a:p>
            <a:pPr marL="285750" indent="-285750" algn="just">
              <a:buFont typeface="Arial" panose="020B0604020202020204" pitchFamily="34" charset="0"/>
              <a:buChar char="•"/>
            </a:pPr>
            <a:r>
              <a:rPr lang="pl-PL" sz="2400" dirty="0" err="1"/>
              <a:t>Work</a:t>
            </a:r>
            <a:r>
              <a:rPr lang="pl-PL" sz="2400" dirty="0"/>
              <a:t> on </a:t>
            </a:r>
            <a:r>
              <a:rPr lang="pl-PL" sz="2400" dirty="0" err="1"/>
              <a:t>proper</a:t>
            </a:r>
            <a:r>
              <a:rPr lang="pl-PL" sz="2400" dirty="0"/>
              <a:t> </a:t>
            </a:r>
            <a:r>
              <a:rPr lang="pl-PL" sz="2400" dirty="0" err="1"/>
              <a:t>self-esteem</a:t>
            </a:r>
            <a:r>
              <a:rPr lang="pl-PL" sz="2400" dirty="0"/>
              <a:t> in a student – </a:t>
            </a:r>
            <a:r>
              <a:rPr lang="pl-PL" sz="2400" dirty="0" err="1"/>
              <a:t>build</a:t>
            </a:r>
            <a:r>
              <a:rPr lang="pl-PL" sz="2400" dirty="0"/>
              <a:t> </a:t>
            </a:r>
            <a:r>
              <a:rPr lang="pl-PL" sz="2400" dirty="0" err="1"/>
              <a:t>his</a:t>
            </a:r>
            <a:r>
              <a:rPr lang="pl-PL" sz="2400" dirty="0"/>
              <a:t> </a:t>
            </a:r>
            <a:r>
              <a:rPr lang="pl-PL" sz="2400" dirty="0" err="1"/>
              <a:t>self-confidence</a:t>
            </a:r>
            <a:r>
              <a:rPr lang="pl-PL" sz="2400" dirty="0"/>
              <a:t>, but </a:t>
            </a:r>
            <a:r>
              <a:rPr lang="pl-PL" sz="2400" dirty="0" err="1"/>
              <a:t>also</a:t>
            </a:r>
            <a:r>
              <a:rPr lang="pl-PL" sz="2400" dirty="0"/>
              <a:t> show </a:t>
            </a:r>
            <a:r>
              <a:rPr lang="pl-PL" sz="2400" dirty="0" err="1"/>
              <a:t>what</a:t>
            </a:r>
            <a:r>
              <a:rPr lang="pl-PL" sz="2400" dirty="0"/>
              <a:t> he </a:t>
            </a:r>
            <a:r>
              <a:rPr lang="pl-PL" sz="2400" dirty="0" err="1"/>
              <a:t>can</a:t>
            </a:r>
            <a:r>
              <a:rPr lang="pl-PL" sz="2400" dirty="0"/>
              <a:t> </a:t>
            </a:r>
            <a:r>
              <a:rPr lang="pl-PL" sz="2400" dirty="0" err="1"/>
              <a:t>change</a:t>
            </a:r>
            <a:r>
              <a:rPr lang="pl-PL" sz="2400" dirty="0"/>
              <a:t> in </a:t>
            </a:r>
            <a:r>
              <a:rPr lang="pl-PL" sz="2400" dirty="0" err="1"/>
              <a:t>his</a:t>
            </a:r>
            <a:r>
              <a:rPr lang="pl-PL" sz="2400" dirty="0"/>
              <a:t> </a:t>
            </a:r>
            <a:r>
              <a:rPr lang="pl-PL" sz="2400" dirty="0" err="1"/>
              <a:t>behaviour</a:t>
            </a:r>
            <a:r>
              <a:rPr lang="pl-PL" sz="2400" dirty="0"/>
              <a:t>.</a:t>
            </a:r>
          </a:p>
          <a:p>
            <a:endParaRPr lang="pl-PL" dirty="0"/>
          </a:p>
        </p:txBody>
      </p:sp>
      <p:sp>
        <p:nvSpPr>
          <p:cNvPr id="6" name="Prostokąt 5"/>
          <p:cNvSpPr/>
          <p:nvPr/>
        </p:nvSpPr>
        <p:spPr>
          <a:xfrm>
            <a:off x="6282313" y="6641976"/>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390113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19056"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(3)</a:t>
            </a:r>
          </a:p>
        </p:txBody>
      </p:sp>
      <p:sp>
        <p:nvSpPr>
          <p:cNvPr id="3" name="Symbol zastępczy zawartości 2"/>
          <p:cNvSpPr>
            <a:spLocks noGrp="1"/>
          </p:cNvSpPr>
          <p:nvPr>
            <p:ph idx="1"/>
          </p:nvPr>
        </p:nvSpPr>
        <p:spPr>
          <a:xfrm>
            <a:off x="457200" y="1752601"/>
            <a:ext cx="8147248" cy="3476600"/>
          </a:xfrm>
        </p:spPr>
        <p:txBody>
          <a:bodyPr>
            <a:normAutofit/>
          </a:bodyPr>
          <a:lstStyle/>
          <a:p>
            <a:pPr marL="342900" indent="-342900" algn="just">
              <a:buFont typeface="Arial" panose="020B0604020202020204" pitchFamily="34" charset="0"/>
              <a:buChar char="•"/>
            </a:pPr>
            <a:r>
              <a:rPr lang="pl-PL" sz="2400" b="0" dirty="0"/>
              <a:t>Be </a:t>
            </a:r>
            <a:r>
              <a:rPr lang="pl-PL" sz="2400" b="0" dirty="0" err="1"/>
              <a:t>kind</a:t>
            </a:r>
            <a:r>
              <a:rPr lang="pl-PL" sz="2400" b="0" dirty="0"/>
              <a:t> to </a:t>
            </a:r>
            <a:r>
              <a:rPr lang="pl-PL" sz="2400" b="0" dirty="0" err="1"/>
              <a:t>students</a:t>
            </a:r>
            <a:r>
              <a:rPr lang="pl-PL" sz="2400" b="0" dirty="0"/>
              <a:t> and show </a:t>
            </a:r>
            <a:r>
              <a:rPr lang="pl-PL" sz="2400" b="0" dirty="0" err="1"/>
              <a:t>eagerness</a:t>
            </a:r>
            <a:r>
              <a:rPr lang="pl-PL" sz="2400" b="0" dirty="0"/>
              <a:t> to </a:t>
            </a:r>
            <a:r>
              <a:rPr lang="pl-PL" sz="2400" b="0" dirty="0" err="1"/>
              <a:t>help</a:t>
            </a:r>
            <a:r>
              <a:rPr lang="pl-PL" sz="2400" b="0" dirty="0"/>
              <a:t> in </a:t>
            </a:r>
            <a:r>
              <a:rPr lang="pl-PL" sz="2400" b="0" dirty="0" err="1"/>
              <a:t>school</a:t>
            </a:r>
            <a:r>
              <a:rPr lang="pl-PL" sz="2400" b="0" dirty="0"/>
              <a:t> and </a:t>
            </a:r>
            <a:r>
              <a:rPr lang="pl-PL" sz="2400" b="0" dirty="0" err="1"/>
              <a:t>private</a:t>
            </a:r>
            <a:r>
              <a:rPr lang="pl-PL" sz="2400" b="0" dirty="0"/>
              <a:t> </a:t>
            </a:r>
            <a:r>
              <a:rPr lang="pl-PL" sz="2400" b="0" dirty="0" err="1"/>
              <a:t>difficulties</a:t>
            </a:r>
            <a:r>
              <a:rPr lang="pl-PL" sz="2400" b="0" dirty="0"/>
              <a:t>.</a:t>
            </a:r>
          </a:p>
          <a:p>
            <a:pPr marL="342900" indent="-342900" algn="just">
              <a:buFont typeface="Arial" panose="020B0604020202020204" pitchFamily="34" charset="0"/>
              <a:buChar char="•"/>
            </a:pPr>
            <a:r>
              <a:rPr lang="pl-PL" sz="2400" b="0" dirty="0"/>
              <a:t>Show the </a:t>
            </a:r>
            <a:r>
              <a:rPr lang="pl-PL" sz="2400" b="0" dirty="0" err="1"/>
              <a:t>world</a:t>
            </a:r>
            <a:r>
              <a:rPr lang="pl-PL" sz="2400" b="0" dirty="0"/>
              <a:t> as </a:t>
            </a:r>
            <a:r>
              <a:rPr lang="pl-PL" sz="2400" b="0" dirty="0" err="1"/>
              <a:t>friendly</a:t>
            </a:r>
            <a:r>
              <a:rPr lang="pl-PL" sz="2400" b="0" dirty="0"/>
              <a:t>, </a:t>
            </a:r>
            <a:r>
              <a:rPr lang="pl-PL" sz="2400" b="0" dirty="0" err="1"/>
              <a:t>full</a:t>
            </a:r>
            <a:r>
              <a:rPr lang="pl-PL" sz="2400" b="0" dirty="0"/>
              <a:t> of </a:t>
            </a:r>
            <a:r>
              <a:rPr lang="pl-PL" sz="2400" b="0" dirty="0" err="1"/>
              <a:t>surprises</a:t>
            </a:r>
            <a:r>
              <a:rPr lang="pl-PL" sz="2400" b="0" dirty="0"/>
              <a:t>, and </a:t>
            </a:r>
            <a:r>
              <a:rPr lang="pl-PL" sz="2400" b="0" dirty="0" err="1"/>
              <a:t>people</a:t>
            </a:r>
            <a:r>
              <a:rPr lang="pl-PL" sz="2400" b="0" dirty="0"/>
              <a:t> as </a:t>
            </a:r>
            <a:r>
              <a:rPr lang="pl-PL" sz="2400" b="0" dirty="0" err="1"/>
              <a:t>good</a:t>
            </a:r>
            <a:r>
              <a:rPr lang="pl-PL" sz="2400" b="0" dirty="0"/>
              <a:t> and </a:t>
            </a:r>
            <a:r>
              <a:rPr lang="pl-PL" sz="2400" b="0" dirty="0" err="1"/>
              <a:t>kind</a:t>
            </a:r>
            <a:r>
              <a:rPr lang="pl-PL" sz="2400" b="0" dirty="0"/>
              <a:t>. It </a:t>
            </a:r>
            <a:r>
              <a:rPr lang="pl-PL" sz="2400" b="0" dirty="0" err="1"/>
              <a:t>will</a:t>
            </a:r>
            <a:r>
              <a:rPr lang="pl-PL" sz="2400" b="0" dirty="0"/>
              <a:t> </a:t>
            </a:r>
            <a:r>
              <a:rPr lang="pl-PL" sz="2400" b="0" dirty="0" err="1"/>
              <a:t>help</a:t>
            </a:r>
            <a:r>
              <a:rPr lang="pl-PL" sz="2400" b="0" dirty="0"/>
              <a:t> a student in </a:t>
            </a:r>
            <a:r>
              <a:rPr lang="pl-PL" sz="2400" b="0" dirty="0" err="1"/>
              <a:t>overstepping</a:t>
            </a:r>
            <a:r>
              <a:rPr lang="pl-PL" sz="2400" b="0" dirty="0"/>
              <a:t> </a:t>
            </a:r>
            <a:r>
              <a:rPr lang="pl-PL" sz="2400" b="0" dirty="0" err="1"/>
              <a:t>distrust</a:t>
            </a:r>
            <a:r>
              <a:rPr lang="pl-PL" sz="2400" b="0" dirty="0"/>
              <a:t>. </a:t>
            </a:r>
          </a:p>
          <a:p>
            <a:pPr marL="342900" indent="-342900" algn="just">
              <a:buFont typeface="Arial" panose="020B0604020202020204" pitchFamily="34" charset="0"/>
              <a:buChar char="•"/>
            </a:pPr>
            <a:r>
              <a:rPr lang="pl-PL" sz="2400" b="0" dirty="0" err="1"/>
              <a:t>Work</a:t>
            </a:r>
            <a:r>
              <a:rPr lang="pl-PL" sz="2400" b="0" dirty="0"/>
              <a:t> on </a:t>
            </a:r>
            <a:r>
              <a:rPr lang="pl-PL" sz="2400" b="0" dirty="0" err="1"/>
              <a:t>social</a:t>
            </a:r>
            <a:r>
              <a:rPr lang="pl-PL" sz="2400" b="0" dirty="0"/>
              <a:t> </a:t>
            </a:r>
            <a:r>
              <a:rPr lang="pl-PL" sz="2400" b="0" dirty="0" err="1"/>
              <a:t>activation</a:t>
            </a:r>
            <a:r>
              <a:rPr lang="pl-PL" sz="2400" b="0" dirty="0"/>
              <a:t> of a student. </a:t>
            </a:r>
            <a:r>
              <a:rPr lang="pl-PL" sz="2400" b="0" dirty="0" err="1"/>
              <a:t>Involve</a:t>
            </a:r>
            <a:r>
              <a:rPr lang="pl-PL" sz="2400" b="0" dirty="0"/>
              <a:t> </a:t>
            </a:r>
            <a:r>
              <a:rPr lang="pl-PL" sz="2400" b="0" dirty="0" err="1"/>
              <a:t>him</a:t>
            </a:r>
            <a:r>
              <a:rPr lang="pl-PL" sz="2400" b="0" dirty="0"/>
              <a:t> in </a:t>
            </a:r>
            <a:r>
              <a:rPr lang="pl-PL" sz="2400" b="0" dirty="0" err="1"/>
              <a:t>organizing</a:t>
            </a:r>
            <a:r>
              <a:rPr lang="pl-PL" sz="2400" b="0" dirty="0"/>
              <a:t> </a:t>
            </a:r>
            <a:r>
              <a:rPr lang="pl-PL" sz="2400" b="0" dirty="0" err="1"/>
              <a:t>class</a:t>
            </a:r>
            <a:r>
              <a:rPr lang="pl-PL" sz="2400" b="0" dirty="0"/>
              <a:t> </a:t>
            </a:r>
            <a:r>
              <a:rPr lang="pl-PL" sz="2400" b="0" dirty="0" err="1"/>
              <a:t>events</a:t>
            </a:r>
            <a:r>
              <a:rPr lang="pl-PL" sz="2400" b="0" dirty="0"/>
              <a:t> and </a:t>
            </a:r>
            <a:r>
              <a:rPr lang="pl-PL" sz="2400" b="0" dirty="0" err="1"/>
              <a:t>trips</a:t>
            </a:r>
            <a:r>
              <a:rPr lang="pl-PL" sz="2400" b="0" dirty="0"/>
              <a:t>. </a:t>
            </a:r>
            <a:r>
              <a:rPr lang="pl-PL" sz="2400" b="0" dirty="0" err="1"/>
              <a:t>Encourage</a:t>
            </a:r>
            <a:r>
              <a:rPr lang="pl-PL" sz="2400" b="0" dirty="0"/>
              <a:t> </a:t>
            </a:r>
            <a:r>
              <a:rPr lang="pl-PL" sz="2400" b="0" dirty="0" err="1"/>
              <a:t>him</a:t>
            </a:r>
            <a:r>
              <a:rPr lang="pl-PL" sz="2400" b="0" dirty="0"/>
              <a:t> to </a:t>
            </a:r>
            <a:r>
              <a:rPr lang="pl-PL" sz="2400" b="0" dirty="0" err="1"/>
              <a:t>take</a:t>
            </a:r>
            <a:r>
              <a:rPr lang="pl-PL" sz="2400" b="0" dirty="0"/>
              <a:t> part in </a:t>
            </a:r>
            <a:r>
              <a:rPr lang="pl-PL" sz="2400" b="0" dirty="0" err="1"/>
              <a:t>various</a:t>
            </a:r>
            <a:r>
              <a:rPr lang="pl-PL" sz="2400" b="0" dirty="0"/>
              <a:t> team </a:t>
            </a:r>
            <a:r>
              <a:rPr lang="pl-PL" sz="2400" b="0" dirty="0" err="1"/>
              <a:t>projects</a:t>
            </a:r>
            <a:r>
              <a:rPr lang="pl-PL" sz="2400" b="0" dirty="0"/>
              <a:t>, </a:t>
            </a:r>
            <a:r>
              <a:rPr lang="pl-PL" sz="2400" b="0" dirty="0" err="1"/>
              <a:t>games</a:t>
            </a:r>
            <a:r>
              <a:rPr lang="pl-PL" sz="2400" b="0" dirty="0"/>
              <a:t>, etc.</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14" y="4202832"/>
            <a:ext cx="6984776" cy="3492388"/>
          </a:xfrm>
          <a:prstGeom prst="rect">
            <a:avLst/>
          </a:prstGeom>
        </p:spPr>
      </p:pic>
      <p:sp>
        <p:nvSpPr>
          <p:cNvPr id="5" name="Prostokąt 4"/>
          <p:cNvSpPr/>
          <p:nvPr/>
        </p:nvSpPr>
        <p:spPr>
          <a:xfrm>
            <a:off x="6156176" y="6596390"/>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294747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Why</a:t>
            </a:r>
            <a:r>
              <a:rPr lang="pl-PL" dirty="0"/>
              <a:t> </a:t>
            </a:r>
            <a:r>
              <a:rPr lang="pl-PL" dirty="0" err="1"/>
              <a:t>are</a:t>
            </a:r>
            <a:r>
              <a:rPr lang="pl-PL" dirty="0"/>
              <a:t> </a:t>
            </a:r>
            <a:r>
              <a:rPr lang="pl-PL" dirty="0" err="1"/>
              <a:t>people</a:t>
            </a:r>
            <a:r>
              <a:rPr lang="pl-PL" dirty="0"/>
              <a:t> </a:t>
            </a:r>
            <a:r>
              <a:rPr lang="pl-PL" dirty="0" err="1"/>
              <a:t>aggressive</a:t>
            </a:r>
            <a:r>
              <a:rPr lang="pl-PL" dirty="0"/>
              <a:t>?</a:t>
            </a:r>
          </a:p>
        </p:txBody>
      </p:sp>
      <p:sp>
        <p:nvSpPr>
          <p:cNvPr id="3" name="Symbol zastępczy zawartości 2"/>
          <p:cNvSpPr>
            <a:spLocks noGrp="1"/>
          </p:cNvSpPr>
          <p:nvPr>
            <p:ph idx="1"/>
          </p:nvPr>
        </p:nvSpPr>
        <p:spPr>
          <a:xfrm>
            <a:off x="457200" y="1752600"/>
            <a:ext cx="7787208" cy="4772744"/>
          </a:xfrm>
        </p:spPr>
        <p:txBody>
          <a:bodyPr>
            <a:noAutofit/>
          </a:bodyPr>
          <a:lstStyle/>
          <a:p>
            <a:pPr fontAlgn="base"/>
            <a:r>
              <a:rPr lang="pl-PL" sz="2400" b="0" dirty="0"/>
              <a:t>People </a:t>
            </a:r>
            <a:r>
              <a:rPr lang="pl-PL" sz="2400" b="0" dirty="0" err="1"/>
              <a:t>are</a:t>
            </a:r>
            <a:r>
              <a:rPr lang="pl-PL" sz="2400" b="0" dirty="0"/>
              <a:t> </a:t>
            </a:r>
            <a:r>
              <a:rPr lang="pl-PL" sz="2400" b="0" dirty="0" err="1"/>
              <a:t>aggressive</a:t>
            </a:r>
            <a:r>
              <a:rPr lang="pl-PL" sz="2400" b="0" dirty="0"/>
              <a:t>:</a:t>
            </a:r>
          </a:p>
          <a:p>
            <a:pPr marL="342900" indent="-342900" fontAlgn="base">
              <a:buFont typeface="Arial" panose="020B0604020202020204" pitchFamily="34" charset="0"/>
              <a:buChar char="•"/>
            </a:pPr>
            <a:r>
              <a:rPr lang="pl-PL" sz="2400" b="0" dirty="0"/>
              <a:t>t</a:t>
            </a:r>
            <a:r>
              <a:rPr lang="en-US" sz="2400" b="0" dirty="0"/>
              <a:t>o express anger or hostility</a:t>
            </a:r>
            <a:r>
              <a:rPr lang="pl-PL" sz="2400" b="0" dirty="0"/>
              <a:t>,</a:t>
            </a:r>
            <a:endParaRPr lang="en-US" sz="2400" b="0" dirty="0"/>
          </a:p>
          <a:p>
            <a:pPr marL="342900" indent="-342900" fontAlgn="base">
              <a:buFont typeface="Arial" panose="020B0604020202020204" pitchFamily="34" charset="0"/>
              <a:buChar char="•"/>
            </a:pPr>
            <a:r>
              <a:rPr lang="pl-PL" sz="2400" b="0" dirty="0"/>
              <a:t>t</a:t>
            </a:r>
            <a:r>
              <a:rPr lang="en-US" sz="2400" b="0" dirty="0"/>
              <a:t>o assert dominance</a:t>
            </a:r>
            <a:r>
              <a:rPr lang="pl-PL" sz="2400" b="0" dirty="0"/>
              <a:t>,</a:t>
            </a:r>
            <a:endParaRPr lang="en-US" sz="2400" b="0" dirty="0"/>
          </a:p>
          <a:p>
            <a:pPr marL="342900" indent="-342900" fontAlgn="base">
              <a:buFont typeface="Arial" panose="020B0604020202020204" pitchFamily="34" charset="0"/>
              <a:buChar char="•"/>
            </a:pPr>
            <a:r>
              <a:rPr lang="pl-PL" sz="2400" b="0" dirty="0"/>
              <a:t>t</a:t>
            </a:r>
            <a:r>
              <a:rPr lang="en-US" sz="2400" b="0" dirty="0"/>
              <a:t>o intimidate or threaten</a:t>
            </a:r>
            <a:r>
              <a:rPr lang="pl-PL" sz="2400" b="0" dirty="0"/>
              <a:t>,</a:t>
            </a:r>
            <a:endParaRPr lang="en-US" sz="2400" b="0" dirty="0"/>
          </a:p>
          <a:p>
            <a:pPr marL="342900" indent="-342900" fontAlgn="base">
              <a:buFont typeface="Arial" panose="020B0604020202020204" pitchFamily="34" charset="0"/>
              <a:buChar char="•"/>
            </a:pPr>
            <a:r>
              <a:rPr lang="pl-PL" sz="2400" b="0" dirty="0"/>
              <a:t>t</a:t>
            </a:r>
            <a:r>
              <a:rPr lang="en-US" sz="2400" b="0" dirty="0"/>
              <a:t>o achieve a goal</a:t>
            </a:r>
            <a:r>
              <a:rPr lang="pl-PL" sz="2400" b="0" dirty="0"/>
              <a:t>,</a:t>
            </a:r>
            <a:endParaRPr lang="en-US" sz="2400" b="0" dirty="0"/>
          </a:p>
          <a:p>
            <a:pPr marL="342900" indent="-342900" fontAlgn="base">
              <a:buFont typeface="Arial" panose="020B0604020202020204" pitchFamily="34" charset="0"/>
              <a:buChar char="•"/>
            </a:pPr>
            <a:r>
              <a:rPr lang="pl-PL" sz="2400" b="0" dirty="0"/>
              <a:t>t</a:t>
            </a:r>
            <a:r>
              <a:rPr lang="en-US" sz="2400" b="0" dirty="0"/>
              <a:t>o express possession</a:t>
            </a:r>
            <a:r>
              <a:rPr lang="pl-PL" sz="2400" b="0" dirty="0"/>
              <a:t>,</a:t>
            </a:r>
            <a:endParaRPr lang="en-US" sz="2400" b="0" dirty="0"/>
          </a:p>
          <a:p>
            <a:pPr marL="342900" indent="-342900" fontAlgn="base">
              <a:buFont typeface="Arial" panose="020B0604020202020204" pitchFamily="34" charset="0"/>
              <a:buChar char="•"/>
            </a:pPr>
            <a:r>
              <a:rPr lang="pl-PL" sz="2400" b="0" dirty="0"/>
              <a:t>t</a:t>
            </a:r>
            <a:r>
              <a:rPr lang="en-US" sz="2400" b="0" dirty="0"/>
              <a:t>o compete with others</a:t>
            </a:r>
            <a:r>
              <a:rPr lang="pl-PL" sz="2400" b="0" dirty="0"/>
              <a:t>.</a:t>
            </a:r>
          </a:p>
          <a:p>
            <a:pPr fontAlgn="base"/>
            <a:endParaRPr lang="pl-PL" sz="2400" b="0" dirty="0"/>
          </a:p>
          <a:p>
            <a:pPr fontAlgn="base"/>
            <a:r>
              <a:rPr lang="pl-PL" sz="2400" b="0" dirty="0" err="1"/>
              <a:t>Aggression</a:t>
            </a:r>
            <a:r>
              <a:rPr lang="pl-PL" sz="2400" b="0" dirty="0"/>
              <a:t> </a:t>
            </a:r>
            <a:r>
              <a:rPr lang="pl-PL" sz="2400" b="0" dirty="0" err="1"/>
              <a:t>can</a:t>
            </a:r>
            <a:r>
              <a:rPr lang="pl-PL" sz="2400" b="0" dirty="0"/>
              <a:t> be </a:t>
            </a:r>
            <a:r>
              <a:rPr lang="pl-PL" sz="2400" b="0" dirty="0" err="1"/>
              <a:t>also</a:t>
            </a:r>
            <a:r>
              <a:rPr lang="pl-PL" sz="2400" b="0" dirty="0"/>
              <a:t> a</a:t>
            </a:r>
            <a:r>
              <a:rPr lang="en-US" sz="2400" b="0" dirty="0"/>
              <a:t> response to fear</a:t>
            </a:r>
            <a:r>
              <a:rPr lang="pl-PL" sz="2400" b="0" dirty="0"/>
              <a:t> </a:t>
            </a:r>
            <a:r>
              <a:rPr lang="pl-PL" sz="2400" b="0" dirty="0" err="1"/>
              <a:t>or</a:t>
            </a:r>
            <a:r>
              <a:rPr lang="pl-PL" sz="2400" b="0" dirty="0"/>
              <a:t> a</a:t>
            </a:r>
            <a:r>
              <a:rPr lang="en-US" sz="2400" b="0" dirty="0"/>
              <a:t> reaction to pain</a:t>
            </a:r>
            <a:r>
              <a:rPr lang="pl-PL" sz="2400" b="0" dirty="0"/>
              <a:t>.</a:t>
            </a:r>
            <a:endParaRPr lang="en-US" sz="2400" b="0" dirty="0"/>
          </a:p>
          <a:p>
            <a:pPr fontAlgn="base"/>
            <a:endParaRPr lang="en-US" sz="2400" b="0" dirty="0"/>
          </a:p>
          <a:p>
            <a:endParaRPr lang="pl-PL" sz="2400" dirty="0"/>
          </a:p>
        </p:txBody>
      </p:sp>
    </p:spTree>
    <p:extLst>
      <p:ext uri="{BB962C8B-B14F-4D97-AF65-F5344CB8AC3E}">
        <p14:creationId xmlns:p14="http://schemas.microsoft.com/office/powerpoint/2010/main" val="3805550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(4)</a:t>
            </a:r>
          </a:p>
        </p:txBody>
      </p:sp>
      <p:sp>
        <p:nvSpPr>
          <p:cNvPr id="3" name="Symbol zastępczy zawartości 2"/>
          <p:cNvSpPr>
            <a:spLocks noGrp="1"/>
          </p:cNvSpPr>
          <p:nvPr>
            <p:ph idx="1"/>
          </p:nvPr>
        </p:nvSpPr>
        <p:spPr>
          <a:xfrm>
            <a:off x="492056" y="1916832"/>
            <a:ext cx="7620000" cy="1892424"/>
          </a:xfrm>
        </p:spPr>
        <p:txBody>
          <a:bodyPr>
            <a:normAutofit/>
          </a:bodyPr>
          <a:lstStyle/>
          <a:p>
            <a:pPr marL="342900" indent="-342900">
              <a:buFont typeface="Arial" panose="020B0604020202020204" pitchFamily="34" charset="0"/>
              <a:buChar char="•"/>
            </a:pPr>
            <a:r>
              <a:rPr lang="en-GB" sz="2400" b="0" dirty="0"/>
              <a:t>Form an attitude of perseverance</a:t>
            </a:r>
            <a:r>
              <a:rPr lang="pl-PL" sz="2400" b="0" dirty="0"/>
              <a:t> in a student (</a:t>
            </a:r>
            <a:r>
              <a:rPr lang="pl-PL" sz="2400" b="0" dirty="0" err="1"/>
              <a:t>make</a:t>
            </a:r>
            <a:r>
              <a:rPr lang="pl-PL" sz="2400" b="0" dirty="0"/>
              <a:t> </a:t>
            </a:r>
            <a:r>
              <a:rPr lang="pl-PL" sz="2400" b="0" dirty="0" err="1"/>
              <a:t>him</a:t>
            </a:r>
            <a:r>
              <a:rPr lang="pl-PL" sz="2400" b="0" dirty="0"/>
              <a:t> </a:t>
            </a:r>
            <a:r>
              <a:rPr lang="pl-PL" sz="2400" b="0" dirty="0" err="1"/>
              <a:t>aware</a:t>
            </a:r>
            <a:r>
              <a:rPr lang="pl-PL" sz="2400" b="0" dirty="0"/>
              <a:t> </a:t>
            </a:r>
            <a:r>
              <a:rPr lang="pl-PL" sz="2400" b="0" dirty="0" err="1"/>
              <a:t>that</a:t>
            </a:r>
            <a:r>
              <a:rPr lang="pl-PL" sz="2400" b="0" dirty="0"/>
              <a:t> </a:t>
            </a:r>
            <a:r>
              <a:rPr lang="pl-PL" sz="2400" b="0" dirty="0" err="1"/>
              <a:t>failures</a:t>
            </a:r>
            <a:r>
              <a:rPr lang="pl-PL" sz="2400" b="0" dirty="0"/>
              <a:t> </a:t>
            </a:r>
            <a:r>
              <a:rPr lang="pl-PL" sz="2400" b="0" dirty="0" err="1"/>
              <a:t>are</a:t>
            </a:r>
            <a:r>
              <a:rPr lang="pl-PL" sz="2400" b="0" dirty="0"/>
              <a:t> the part of the development </a:t>
            </a:r>
            <a:r>
              <a:rPr lang="pl-PL" sz="2400" b="0" dirty="0" err="1"/>
              <a:t>process</a:t>
            </a:r>
            <a:r>
              <a:rPr lang="pl-PL" sz="2400" b="0" dirty="0"/>
              <a:t>; </a:t>
            </a:r>
            <a:r>
              <a:rPr lang="pl-PL" sz="2400" b="0" dirty="0" err="1"/>
              <a:t>praise</a:t>
            </a:r>
            <a:r>
              <a:rPr lang="pl-PL" sz="2400" b="0" dirty="0"/>
              <a:t> a student </a:t>
            </a:r>
            <a:r>
              <a:rPr lang="pl-PL" sz="2400" b="0" dirty="0" err="1"/>
              <a:t>when</a:t>
            </a:r>
            <a:r>
              <a:rPr lang="pl-PL" sz="2400" b="0" dirty="0"/>
              <a:t> he </a:t>
            </a:r>
            <a:r>
              <a:rPr lang="pl-PL" sz="2400" b="0" dirty="0" err="1"/>
              <a:t>shows</a:t>
            </a:r>
            <a:r>
              <a:rPr lang="pl-PL" sz="2400" b="0" dirty="0"/>
              <a:t> </a:t>
            </a:r>
            <a:r>
              <a:rPr lang="pl-PL" sz="2400" b="0" dirty="0" err="1"/>
              <a:t>perseverance</a:t>
            </a:r>
            <a:r>
              <a:rPr lang="pl-PL" sz="2400" b="0" dirty="0"/>
              <a:t> in </a:t>
            </a:r>
            <a:r>
              <a:rPr lang="pl-PL" sz="2400" b="0" dirty="0" err="1"/>
              <a:t>making</a:t>
            </a:r>
            <a:r>
              <a:rPr lang="pl-PL" sz="2400" b="0" dirty="0"/>
              <a:t> </a:t>
            </a:r>
            <a:r>
              <a:rPr lang="pl-PL" sz="2400" b="0" dirty="0" err="1"/>
              <a:t>contact</a:t>
            </a:r>
            <a:r>
              <a:rPr lang="pl-PL" sz="2400" b="0" dirty="0"/>
              <a:t> with </a:t>
            </a:r>
            <a:r>
              <a:rPr lang="pl-PL" sz="2400" b="0" dirty="0" err="1"/>
              <a:t>people</a:t>
            </a:r>
            <a:r>
              <a:rPr lang="pl-PL" sz="2400" b="0" dirty="0"/>
              <a:t>).</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3645024"/>
            <a:ext cx="1816796" cy="2344252"/>
          </a:xfrm>
          <a:prstGeom prst="rect">
            <a:avLst/>
          </a:prstGeom>
        </p:spPr>
      </p:pic>
      <p:sp>
        <p:nvSpPr>
          <p:cNvPr id="6" name="pole tekstowe 5"/>
          <p:cNvSpPr txBox="1"/>
          <p:nvPr/>
        </p:nvSpPr>
        <p:spPr>
          <a:xfrm>
            <a:off x="492056" y="3861048"/>
            <a:ext cx="6120680" cy="2215991"/>
          </a:xfrm>
          <a:prstGeom prst="rect">
            <a:avLst/>
          </a:prstGeom>
          <a:noFill/>
        </p:spPr>
        <p:txBody>
          <a:bodyPr wrap="square" rtlCol="0">
            <a:spAutoFit/>
          </a:bodyPr>
          <a:lstStyle/>
          <a:p>
            <a:pPr marL="285750" indent="-285750">
              <a:buFont typeface="Arial" panose="020B0604020202020204" pitchFamily="34" charset="0"/>
              <a:buChar char="•"/>
            </a:pPr>
            <a:r>
              <a:rPr lang="pl-PL" sz="2400" dirty="0" err="1"/>
              <a:t>Include</a:t>
            </a:r>
            <a:r>
              <a:rPr lang="pl-PL" sz="2400" dirty="0"/>
              <a:t> </a:t>
            </a:r>
            <a:r>
              <a:rPr lang="pl-PL" sz="2400" dirty="0" err="1"/>
              <a:t>parents</a:t>
            </a:r>
            <a:r>
              <a:rPr lang="pl-PL" sz="2400" dirty="0"/>
              <a:t> </a:t>
            </a:r>
            <a:r>
              <a:rPr lang="pl-PL" sz="2400" dirty="0" err="1"/>
              <a:t>into</a:t>
            </a:r>
            <a:r>
              <a:rPr lang="pl-PL" sz="2400" dirty="0"/>
              <a:t> a </a:t>
            </a:r>
            <a:r>
              <a:rPr lang="pl-PL" sz="2400" dirty="0" err="1"/>
              <a:t>process</a:t>
            </a:r>
            <a:r>
              <a:rPr lang="pl-PL" sz="2400" dirty="0"/>
              <a:t> of </a:t>
            </a:r>
            <a:r>
              <a:rPr lang="pl-PL" sz="2400" dirty="0" err="1"/>
              <a:t>integration</a:t>
            </a:r>
            <a:r>
              <a:rPr lang="pl-PL" sz="2400" dirty="0"/>
              <a:t> </a:t>
            </a:r>
            <a:r>
              <a:rPr lang="pl-PL" sz="2400" dirty="0" err="1"/>
              <a:t>between</a:t>
            </a:r>
            <a:r>
              <a:rPr lang="pl-PL" sz="2400" dirty="0"/>
              <a:t> a student and </a:t>
            </a:r>
            <a:r>
              <a:rPr lang="pl-PL" sz="2400" dirty="0" err="1"/>
              <a:t>society</a:t>
            </a:r>
            <a:r>
              <a:rPr lang="pl-PL" sz="2400" dirty="0"/>
              <a:t> (show </a:t>
            </a:r>
            <a:r>
              <a:rPr lang="pl-PL" sz="2400" dirty="0" err="1"/>
              <a:t>them</a:t>
            </a:r>
            <a:r>
              <a:rPr lang="pl-PL" sz="2400" dirty="0"/>
              <a:t> </a:t>
            </a:r>
            <a:r>
              <a:rPr lang="pl-PL" sz="2400" dirty="0" err="1"/>
              <a:t>ideas</a:t>
            </a:r>
            <a:r>
              <a:rPr lang="pl-PL" sz="2400" dirty="0"/>
              <a:t> </a:t>
            </a:r>
            <a:r>
              <a:rPr lang="pl-PL" sz="2400" dirty="0" err="1"/>
              <a:t>how</a:t>
            </a:r>
            <a:r>
              <a:rPr lang="pl-PL" sz="2400" dirty="0"/>
              <a:t> </a:t>
            </a:r>
            <a:r>
              <a:rPr lang="pl-PL" sz="2400" dirty="0" err="1"/>
              <a:t>they</a:t>
            </a:r>
            <a:r>
              <a:rPr lang="pl-PL" sz="2400" dirty="0"/>
              <a:t> </a:t>
            </a:r>
            <a:r>
              <a:rPr lang="pl-PL" sz="2400" dirty="0" err="1"/>
              <a:t>can</a:t>
            </a:r>
            <a:r>
              <a:rPr lang="pl-PL" sz="2400" dirty="0"/>
              <a:t> </a:t>
            </a:r>
            <a:r>
              <a:rPr lang="pl-PL" sz="2400" dirty="0" err="1"/>
              <a:t>help</a:t>
            </a:r>
            <a:r>
              <a:rPr lang="pl-PL" sz="2400" dirty="0"/>
              <a:t>, </a:t>
            </a:r>
            <a:r>
              <a:rPr lang="pl-PL" sz="2400" dirty="0" err="1"/>
              <a:t>e.g</a:t>
            </a:r>
            <a:r>
              <a:rPr lang="pl-PL" sz="2400" dirty="0"/>
              <a:t>. </a:t>
            </a:r>
            <a:r>
              <a:rPr lang="pl-PL" sz="2400" dirty="0" err="1"/>
              <a:t>they</a:t>
            </a:r>
            <a:r>
              <a:rPr lang="pl-PL" sz="2400" dirty="0"/>
              <a:t> </a:t>
            </a:r>
            <a:r>
              <a:rPr lang="pl-PL" sz="2400" dirty="0" err="1"/>
              <a:t>can</a:t>
            </a:r>
            <a:r>
              <a:rPr lang="pl-PL" sz="2400" dirty="0"/>
              <a:t> </a:t>
            </a:r>
            <a:r>
              <a:rPr lang="pl-PL" sz="2400" dirty="0" err="1"/>
              <a:t>encourage</a:t>
            </a:r>
            <a:r>
              <a:rPr lang="pl-PL" sz="2400" dirty="0"/>
              <a:t> a </a:t>
            </a:r>
            <a:r>
              <a:rPr lang="pl-PL" sz="2400" dirty="0" err="1"/>
              <a:t>child</a:t>
            </a:r>
            <a:r>
              <a:rPr lang="pl-PL" sz="2400" dirty="0"/>
              <a:t> to </a:t>
            </a:r>
            <a:r>
              <a:rPr lang="pl-PL" sz="2400" dirty="0" err="1"/>
              <a:t>meet</a:t>
            </a:r>
            <a:r>
              <a:rPr lang="pl-PL" sz="2400" dirty="0"/>
              <a:t> </a:t>
            </a:r>
            <a:r>
              <a:rPr lang="pl-PL" sz="2400" dirty="0" err="1"/>
              <a:t>other</a:t>
            </a:r>
            <a:r>
              <a:rPr lang="pl-PL" sz="2400" dirty="0"/>
              <a:t> </a:t>
            </a:r>
            <a:r>
              <a:rPr lang="pl-PL" sz="2400" dirty="0" err="1"/>
              <a:t>children</a:t>
            </a:r>
            <a:r>
              <a:rPr lang="pl-PL" sz="2400" dirty="0"/>
              <a:t> </a:t>
            </a:r>
            <a:r>
              <a:rPr lang="pl-PL" sz="2400" dirty="0" err="1"/>
              <a:t>after</a:t>
            </a:r>
            <a:r>
              <a:rPr lang="pl-PL" sz="2400" dirty="0"/>
              <a:t> </a:t>
            </a:r>
            <a:r>
              <a:rPr lang="pl-PL" sz="2400" dirty="0" err="1"/>
              <a:t>school</a:t>
            </a:r>
            <a:r>
              <a:rPr lang="pl-PL" sz="2400" dirty="0"/>
              <a:t>).</a:t>
            </a:r>
            <a:endParaRPr lang="en-GB" sz="2400" dirty="0"/>
          </a:p>
          <a:p>
            <a:endParaRPr lang="pl-PL" dirty="0"/>
          </a:p>
        </p:txBody>
      </p:sp>
      <p:sp>
        <p:nvSpPr>
          <p:cNvPr id="7" name="Prostokąt 6"/>
          <p:cNvSpPr/>
          <p:nvPr/>
        </p:nvSpPr>
        <p:spPr>
          <a:xfrm>
            <a:off x="6995943" y="5993319"/>
            <a:ext cx="1433406" cy="215444"/>
          </a:xfrm>
          <a:prstGeom prst="rect">
            <a:avLst/>
          </a:prstGeom>
        </p:spPr>
        <p:txBody>
          <a:bodyPr wrap="none">
            <a:spAutoFit/>
          </a:bodyPr>
          <a:lstStyle/>
          <a:p>
            <a:r>
              <a:rPr lang="pl-PL" sz="800" dirty="0"/>
              <a:t>A </a:t>
            </a:r>
            <a:r>
              <a:rPr lang="en-GB" sz="800" dirty="0"/>
              <a:t>picture</a:t>
            </a:r>
            <a:r>
              <a:rPr lang="pl-PL" sz="800" dirty="0"/>
              <a:t> from pixabay.com</a:t>
            </a:r>
          </a:p>
        </p:txBody>
      </p:sp>
    </p:spTree>
    <p:extLst>
      <p:ext uri="{BB962C8B-B14F-4D97-AF65-F5344CB8AC3E}">
        <p14:creationId xmlns:p14="http://schemas.microsoft.com/office/powerpoint/2010/main" val="2070101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57158" y="2786058"/>
            <a:ext cx="8072494" cy="1297250"/>
          </a:xfrm>
        </p:spPr>
        <p:txBody>
          <a:bodyPr/>
          <a:lstStyle/>
          <a:p>
            <a:pPr algn="ctr"/>
            <a:r>
              <a:rPr lang="pl-PL" sz="4000" b="1" dirty="0">
                <a:solidFill>
                  <a:schemeClr val="accent6">
                    <a:lumMod val="75000"/>
                  </a:schemeClr>
                </a:solidFill>
                <a:latin typeface="Calibri" panose="020F0502020204030204" pitchFamily="34" charset="0"/>
                <a:ea typeface="Montserrat"/>
                <a:cs typeface="Calibri" panose="020F0502020204030204" pitchFamily="34" charset="0"/>
                <a:sym typeface="Montserrat"/>
              </a:rPr>
              <a:t>STAGES OF BUILDING WORK STRATEGY WITH A STUDENT WHO FOCUSSES ATTENTION ON HIMSELF</a:t>
            </a:r>
            <a:endParaRPr lang="en-US" sz="4000" dirty="0">
              <a:solidFill>
                <a:schemeClr val="accent6">
                  <a:lumMod val="75000"/>
                </a:schemeClr>
              </a:solidFill>
              <a:latin typeface="Calibri" panose="020F0502020204030204" pitchFamily="34" charset="0"/>
              <a:ea typeface="Montserrat"/>
              <a:cs typeface="Calibri" panose="020F0502020204030204" pitchFamily="34" charset="0"/>
              <a:sym typeface="Montserrat"/>
            </a:endParaRPr>
          </a:p>
        </p:txBody>
      </p:sp>
      <p:sp>
        <p:nvSpPr>
          <p:cNvPr id="3" name="Podnadpis 2"/>
          <p:cNvSpPr>
            <a:spLocks noGrp="1"/>
          </p:cNvSpPr>
          <p:nvPr>
            <p:ph type="subTitle" idx="1"/>
          </p:nvPr>
        </p:nvSpPr>
        <p:spPr>
          <a:xfrm>
            <a:off x="642910" y="4000504"/>
            <a:ext cx="7283152" cy="576064"/>
          </a:xfrm>
        </p:spPr>
        <p:txBody>
          <a:bodyPr>
            <a:normAutofit/>
          </a:bodyPr>
          <a:lstStyle/>
          <a:p>
            <a:pPr algn="ctr"/>
            <a:r>
              <a:rPr lang="en-GB" dirty="0"/>
              <a:t> </a:t>
            </a:r>
          </a:p>
        </p:txBody>
      </p:sp>
      <p:pic>
        <p:nvPicPr>
          <p:cNvPr id="5" name="Obrázok 4">
            <a:extLst>
              <a:ext uri="{FF2B5EF4-FFF2-40B4-BE49-F238E27FC236}">
                <a16:creationId xmlns:a16="http://schemas.microsoft.com/office/drawing/2014/main" id="{18DE5815-B6F5-4B90-A312-30FA0020A4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44" y="285728"/>
            <a:ext cx="1928826" cy="549715"/>
          </a:xfrm>
          <a:prstGeom prst="rect">
            <a:avLst/>
          </a:prstGeom>
        </p:spPr>
      </p:pic>
      <p:sp>
        <p:nvSpPr>
          <p:cNvPr id="4" name="Rectangle 3">
            <a:extLst>
              <a:ext uri="{FF2B5EF4-FFF2-40B4-BE49-F238E27FC236}">
                <a16:creationId xmlns:a16="http://schemas.microsoft.com/office/drawing/2014/main" id="{577A28BE-81F8-47BC-AF9B-227AEE2932BD}"/>
              </a:ext>
            </a:extLst>
          </p:cNvPr>
          <p:cNvSpPr/>
          <p:nvPr/>
        </p:nvSpPr>
        <p:spPr>
          <a:xfrm>
            <a:off x="214282" y="785795"/>
            <a:ext cx="3637638" cy="307777"/>
          </a:xfrm>
          <a:prstGeom prst="rect">
            <a:avLst/>
          </a:prstGeom>
        </p:spPr>
        <p:txBody>
          <a:bodyPr wrap="square">
            <a:spAutoFit/>
          </a:bodyPr>
          <a:lstStyle/>
          <a:p>
            <a:pPr algn="ctr"/>
            <a:r>
              <a:rPr lang="en-US" sz="1400" b="1" dirty="0"/>
              <a:t>ERASMUS + 2019-1-PL01- KA201-06486</a:t>
            </a:r>
            <a:endParaRPr lang="en-GB" sz="1050" dirty="0">
              <a:solidFill>
                <a:schemeClr val="tx2"/>
              </a:solidFill>
            </a:endParaRPr>
          </a:p>
        </p:txBody>
      </p:sp>
      <p:sp>
        <p:nvSpPr>
          <p:cNvPr id="9" name="Rectangle 8">
            <a:extLst>
              <a:ext uri="{FF2B5EF4-FFF2-40B4-BE49-F238E27FC236}">
                <a16:creationId xmlns:a16="http://schemas.microsoft.com/office/drawing/2014/main" id="{D14293BA-587F-487F-AFB8-C156BDE7446B}"/>
              </a:ext>
            </a:extLst>
          </p:cNvPr>
          <p:cNvSpPr/>
          <p:nvPr/>
        </p:nvSpPr>
        <p:spPr>
          <a:xfrm>
            <a:off x="500034" y="6286520"/>
            <a:ext cx="8101770" cy="369332"/>
          </a:xfrm>
          <a:prstGeom prst="rect">
            <a:avLst/>
          </a:prstGeom>
        </p:spPr>
        <p:txBody>
          <a:bodyPr wrap="square">
            <a:spAutoFit/>
          </a:bodyPr>
          <a:lstStyle/>
          <a:p>
            <a:pPr algn="ctr"/>
            <a:r>
              <a:rPr lang="en-US" dirty="0">
                <a:solidFill>
                  <a:srgbClr val="EF8E7B"/>
                </a:solidFill>
              </a:rPr>
              <a:t>Problems in relations with adults</a:t>
            </a:r>
          </a:p>
        </p:txBody>
      </p:sp>
    </p:spTree>
    <p:extLst>
      <p:ext uri="{BB962C8B-B14F-4D97-AF65-F5344CB8AC3E}">
        <p14:creationId xmlns:p14="http://schemas.microsoft.com/office/powerpoint/2010/main" val="3254248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err="1"/>
              <a:t>introduction</a:t>
            </a:r>
            <a:endParaRPr lang="en-US" dirty="0"/>
          </a:p>
        </p:txBody>
      </p:sp>
      <p:sp>
        <p:nvSpPr>
          <p:cNvPr id="3" name="Content Placeholder 2"/>
          <p:cNvSpPr>
            <a:spLocks noGrp="1"/>
          </p:cNvSpPr>
          <p:nvPr>
            <p:ph idx="1"/>
          </p:nvPr>
        </p:nvSpPr>
        <p:spPr>
          <a:xfrm>
            <a:off x="457200" y="1752600"/>
            <a:ext cx="8291264" cy="4373563"/>
          </a:xfrm>
        </p:spPr>
        <p:txBody>
          <a:bodyPr>
            <a:normAutofit/>
          </a:bodyPr>
          <a:lstStyle/>
          <a:p>
            <a:pPr algn="just"/>
            <a:r>
              <a:rPr lang="en-GB" sz="2400" b="0" dirty="0"/>
              <a:t>Most often children’s </a:t>
            </a:r>
            <a:r>
              <a:rPr lang="en-GB" sz="2400" dirty="0"/>
              <a:t>attempts to focus people’s attention on them </a:t>
            </a:r>
            <a:r>
              <a:rPr lang="en-GB" sz="2400" b="0" dirty="0"/>
              <a:t>is a result of a strong need to be accepted. </a:t>
            </a:r>
          </a:p>
          <a:p>
            <a:pPr algn="just"/>
            <a:r>
              <a:rPr lang="en-GB" sz="2400" b="0" dirty="0"/>
              <a:t>It is good to know that children’s attempts to focus someone’s attention on them is not a manipulation and conscious action. Children usually do not know why they try to catch someone’s attention</a:t>
            </a:r>
            <a:r>
              <a:rPr lang="pl-PL" sz="2400" b="0" dirty="0"/>
              <a:t>.</a:t>
            </a:r>
            <a:endParaRPr lang="en-GB" sz="2400" b="0"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4365104"/>
            <a:ext cx="3491458" cy="2326729"/>
          </a:xfrm>
          <a:prstGeom prst="rect">
            <a:avLst/>
          </a:prstGeom>
        </p:spPr>
        <p:style>
          <a:lnRef idx="0">
            <a:schemeClr val="accent6"/>
          </a:lnRef>
          <a:fillRef idx="3">
            <a:schemeClr val="accent6"/>
          </a:fillRef>
          <a:effectRef idx="3">
            <a:schemeClr val="accent6"/>
          </a:effectRef>
          <a:fontRef idx="minor">
            <a:schemeClr val="lt1"/>
          </a:fontRef>
        </p:style>
      </p:pic>
      <p:sp>
        <p:nvSpPr>
          <p:cNvPr id="6" name="Prostokąt 5"/>
          <p:cNvSpPr/>
          <p:nvPr/>
        </p:nvSpPr>
        <p:spPr>
          <a:xfrm>
            <a:off x="2843808" y="664860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SYMPTOMS (1)</a:t>
            </a:r>
            <a:endParaRPr lang="en-US" dirty="0"/>
          </a:p>
        </p:txBody>
      </p:sp>
      <p:sp>
        <p:nvSpPr>
          <p:cNvPr id="3" name="Content Placeholder 2"/>
          <p:cNvSpPr>
            <a:spLocks noGrp="1"/>
          </p:cNvSpPr>
          <p:nvPr>
            <p:ph idx="1"/>
          </p:nvPr>
        </p:nvSpPr>
        <p:spPr>
          <a:xfrm>
            <a:off x="457200" y="1752601"/>
            <a:ext cx="8075240" cy="2900535"/>
          </a:xfrm>
        </p:spPr>
        <p:txBody>
          <a:bodyPr>
            <a:normAutofit/>
          </a:bodyPr>
          <a:lstStyle/>
          <a:p>
            <a:pPr marL="342900" indent="-342900" algn="just">
              <a:buFont typeface="Arial" panose="020B0604020202020204" pitchFamily="34" charset="0"/>
              <a:buChar char="•"/>
            </a:pPr>
            <a:r>
              <a:rPr lang="en-US" sz="2400" b="0" dirty="0"/>
              <a:t>A student is loudly and noisy. He tries to interrupt a teacher during a lesson. He interposes funny or ironic comments. He </a:t>
            </a:r>
            <a:r>
              <a:rPr lang="en-GB" sz="2400" b="0" dirty="0"/>
              <a:t>expresses</a:t>
            </a:r>
            <a:r>
              <a:rPr lang="en-US" sz="2400" b="0" dirty="0"/>
              <a:t> his opinion about lessons, topics or about a teacher or other children.</a:t>
            </a:r>
            <a:endParaRPr lang="pl-PL" dirty="0"/>
          </a:p>
          <a:p>
            <a:pPr marL="342900" indent="-342900" algn="just">
              <a:buFont typeface="Arial" panose="020B0604020202020204" pitchFamily="34" charset="0"/>
              <a:buChar char="•"/>
            </a:pPr>
            <a:r>
              <a:rPr lang="en-US" sz="2400" b="0" dirty="0"/>
              <a:t>A student looks for plaudits of other students by doing funny things or making jokes. He can also be rude towards a teacher to get other children’s attention.</a:t>
            </a:r>
          </a:p>
          <a:p>
            <a:pPr marL="342900" indent="-342900" algn="just">
              <a:buFont typeface="Arial" panose="020B0604020202020204" pitchFamily="34" charset="0"/>
              <a:buChar char="•"/>
            </a:pPr>
            <a:endParaRPr lang="en-US"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418" y="4581128"/>
            <a:ext cx="3145061" cy="2095888"/>
          </a:xfrm>
          <a:prstGeom prst="rect">
            <a:avLst/>
          </a:prstGeom>
        </p:spPr>
        <p:style>
          <a:lnRef idx="0">
            <a:schemeClr val="accent6"/>
          </a:lnRef>
          <a:fillRef idx="3">
            <a:schemeClr val="accent6"/>
          </a:fillRef>
          <a:effectRef idx="3">
            <a:schemeClr val="accent6"/>
          </a:effectRef>
          <a:fontRef idx="minor">
            <a:schemeClr val="lt1"/>
          </a:fontRef>
        </p:style>
      </p:pic>
      <p:sp>
        <p:nvSpPr>
          <p:cNvPr id="5" name="pole tekstowe 4"/>
          <p:cNvSpPr txBox="1"/>
          <p:nvPr/>
        </p:nvSpPr>
        <p:spPr>
          <a:xfrm>
            <a:off x="467544" y="4653136"/>
            <a:ext cx="5040560"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A student comes late to school or plays truant. </a:t>
            </a:r>
          </a:p>
          <a:p>
            <a:endParaRPr lang="pl-PL" dirty="0"/>
          </a:p>
        </p:txBody>
      </p:sp>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46727" r="48686" b="11597"/>
          <a:stretch/>
        </p:blipFill>
        <p:spPr>
          <a:xfrm>
            <a:off x="1979712" y="5761131"/>
            <a:ext cx="1783236" cy="1022881"/>
          </a:xfrm>
          <a:prstGeom prst="rect">
            <a:avLst/>
          </a:prstGeom>
        </p:spPr>
      </p:pic>
      <p:sp>
        <p:nvSpPr>
          <p:cNvPr id="7" name="Prostokąt 6"/>
          <p:cNvSpPr/>
          <p:nvPr/>
        </p:nvSpPr>
        <p:spPr>
          <a:xfrm>
            <a:off x="4290278" y="6467183"/>
            <a:ext cx="1398140" cy="215444"/>
          </a:xfrm>
          <a:prstGeom prst="rect">
            <a:avLst/>
          </a:prstGeom>
        </p:spPr>
        <p:txBody>
          <a:bodyPr wrap="none">
            <a:spAutoFit/>
          </a:bodyPr>
          <a:lstStyle/>
          <a:p>
            <a:r>
              <a:rPr lang="pl-PL" sz="800" dirty="0" err="1"/>
              <a:t>Pictures</a:t>
            </a:r>
            <a:r>
              <a:rPr lang="pl-PL" sz="800" dirty="0"/>
              <a:t> from pixabay.com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(2)</a:t>
            </a:r>
          </a:p>
        </p:txBody>
      </p:sp>
      <p:sp>
        <p:nvSpPr>
          <p:cNvPr id="3" name="Symbol zastępczy zawartości 2"/>
          <p:cNvSpPr>
            <a:spLocks noGrp="1"/>
          </p:cNvSpPr>
          <p:nvPr>
            <p:ph idx="1"/>
          </p:nvPr>
        </p:nvSpPr>
        <p:spPr>
          <a:xfrm>
            <a:off x="451557" y="1630238"/>
            <a:ext cx="7620000" cy="1748408"/>
          </a:xfrm>
        </p:spPr>
        <p:txBody>
          <a:bodyPr>
            <a:normAutofit/>
          </a:bodyPr>
          <a:lstStyle/>
          <a:p>
            <a:pPr marL="342900" indent="-342900" algn="just">
              <a:buFont typeface="Arial" panose="020B0604020202020204" pitchFamily="34" charset="0"/>
              <a:buChar char="•"/>
            </a:pPr>
            <a:r>
              <a:rPr lang="en-US" sz="2400" b="0" dirty="0"/>
              <a:t>A student tries to be active all the time, he does not let other students answer questions or do some tasks. He does it even if he does not know the answer or does not know how to do the task.</a:t>
            </a:r>
            <a:endParaRPr lang="en-GB" sz="2400" b="0" dirty="0"/>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6213" y="3573016"/>
            <a:ext cx="2742135" cy="2924944"/>
          </a:xfrm>
          <a:prstGeom prst="rect">
            <a:avLst/>
          </a:prstGeom>
        </p:spPr>
      </p:pic>
      <p:sp>
        <p:nvSpPr>
          <p:cNvPr id="5" name="pole tekstowe 4"/>
          <p:cNvSpPr txBox="1"/>
          <p:nvPr/>
        </p:nvSpPr>
        <p:spPr>
          <a:xfrm>
            <a:off x="451557" y="3212976"/>
            <a:ext cx="5904656" cy="3847207"/>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GB" sz="2400" dirty="0"/>
              <a:t>A student does not respect rules, he breaks them intentionally and with no reason. He does not listen to a teacher’s injunctions and he feels no shame because of his incorrect behaviour.</a:t>
            </a:r>
            <a:endParaRPr lang="pl-PL" sz="2400" dirty="0"/>
          </a:p>
          <a:p>
            <a:pPr marL="342900" indent="-342900" algn="just">
              <a:buFont typeface="Arial" panose="020B0604020202020204" pitchFamily="34" charset="0"/>
              <a:buChar char="•"/>
            </a:pPr>
            <a:r>
              <a:rPr lang="en-US" sz="2400" dirty="0"/>
              <a:t>A student escapes home, he is not obedient to his parents, he comes home late.</a:t>
            </a:r>
          </a:p>
          <a:p>
            <a:endParaRPr lang="pl-PL" dirty="0"/>
          </a:p>
        </p:txBody>
      </p:sp>
      <p:sp>
        <p:nvSpPr>
          <p:cNvPr id="6" name="Prostokąt 5"/>
          <p:cNvSpPr/>
          <p:nvPr/>
        </p:nvSpPr>
        <p:spPr>
          <a:xfrm>
            <a:off x="6318851" y="649796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29916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SYMPTOMS (3)</a:t>
            </a:r>
          </a:p>
        </p:txBody>
      </p:sp>
      <p:sp>
        <p:nvSpPr>
          <p:cNvPr id="3" name="Symbol zastępczy zawartości 2"/>
          <p:cNvSpPr>
            <a:spLocks noGrp="1"/>
          </p:cNvSpPr>
          <p:nvPr>
            <p:ph idx="1"/>
          </p:nvPr>
        </p:nvSpPr>
        <p:spPr>
          <a:xfrm>
            <a:off x="457200" y="1752600"/>
            <a:ext cx="8075240" cy="4373563"/>
          </a:xfrm>
        </p:spPr>
        <p:txBody>
          <a:bodyPr>
            <a:normAutofit/>
          </a:bodyPr>
          <a:lstStyle/>
          <a:p>
            <a:pPr marL="342900" indent="-342900" algn="just">
              <a:buFont typeface="Arial" panose="020B0604020202020204" pitchFamily="34" charset="0"/>
              <a:buChar char="•"/>
            </a:pPr>
            <a:r>
              <a:rPr lang="en-US" sz="2400" b="0" dirty="0"/>
              <a:t>A student pretends that he cannot do tasks or exercises to get a teacher’s help and attention. He can also pretend incapacity in doing basic things because then he gets someone’s attention.</a:t>
            </a:r>
            <a:endParaRPr lang="pl-PL" sz="2400" b="0" dirty="0"/>
          </a:p>
          <a:p>
            <a:pPr marL="342900" indent="-342900" algn="just">
              <a:buFont typeface="Arial" panose="020B0604020202020204" pitchFamily="34" charset="0"/>
              <a:buChar char="•"/>
            </a:pPr>
            <a:r>
              <a:rPr lang="en-US" sz="2400" b="0" dirty="0"/>
              <a:t>In extreme cases, a student hurts himself or other people, for example, he injures visible parts of his hands, he beats or barges other children. A student can also destroy other people’s things or school equipment.</a:t>
            </a:r>
            <a:endParaRPr lang="pl-PL" sz="2400" b="0" dirty="0"/>
          </a:p>
          <a:p>
            <a:pPr marL="342900" indent="-342900" algn="just">
              <a:buFont typeface="Arial" panose="020B0604020202020204" pitchFamily="34" charset="0"/>
              <a:buChar char="•"/>
            </a:pPr>
            <a:r>
              <a:rPr lang="en-US" sz="2400" b="0" dirty="0"/>
              <a:t>A student uses vulgarisms.</a:t>
            </a:r>
            <a:endParaRPr lang="pl-PL" sz="2400" b="0" dirty="0"/>
          </a:p>
          <a:p>
            <a:pPr marL="342900" indent="-342900" algn="just">
              <a:buFont typeface="Arial" panose="020B0604020202020204" pitchFamily="34" charset="0"/>
              <a:buChar char="•"/>
            </a:pPr>
            <a:endParaRPr lang="en-US" sz="2400" b="0" dirty="0"/>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920969"/>
            <a:ext cx="1036115" cy="1797598"/>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367273"/>
            <a:ext cx="819708" cy="1320335"/>
          </a:xfrm>
          <a:prstGeom prst="rect">
            <a:avLst/>
          </a:prstGeom>
        </p:spPr>
      </p:pic>
      <p:sp>
        <p:nvSpPr>
          <p:cNvPr id="6" name="Prostokąt 5"/>
          <p:cNvSpPr/>
          <p:nvPr/>
        </p:nvSpPr>
        <p:spPr>
          <a:xfrm>
            <a:off x="5892874" y="6503173"/>
            <a:ext cx="1398140" cy="215444"/>
          </a:xfrm>
          <a:prstGeom prst="rect">
            <a:avLst/>
          </a:prstGeom>
        </p:spPr>
        <p:txBody>
          <a:bodyPr wrap="none">
            <a:spAutoFit/>
          </a:bodyPr>
          <a:lstStyle/>
          <a:p>
            <a:r>
              <a:rPr lang="en-GB" sz="800" dirty="0"/>
              <a:t>Pictures</a:t>
            </a:r>
            <a:r>
              <a:rPr lang="pl-PL" sz="800" dirty="0"/>
              <a:t> from pixabay.com</a:t>
            </a:r>
          </a:p>
        </p:txBody>
      </p:sp>
    </p:spTree>
    <p:extLst>
      <p:ext uri="{BB962C8B-B14F-4D97-AF65-F5344CB8AC3E}">
        <p14:creationId xmlns:p14="http://schemas.microsoft.com/office/powerpoint/2010/main" val="2021060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(1)</a:t>
            </a:r>
          </a:p>
        </p:txBody>
      </p:sp>
      <p:sp>
        <p:nvSpPr>
          <p:cNvPr id="3" name="Symbol zastępczy zawartości 2"/>
          <p:cNvSpPr>
            <a:spLocks noGrp="1"/>
          </p:cNvSpPr>
          <p:nvPr>
            <p:ph idx="1"/>
          </p:nvPr>
        </p:nvSpPr>
        <p:spPr>
          <a:xfrm>
            <a:off x="251520" y="1628800"/>
            <a:ext cx="8496943" cy="4916760"/>
          </a:xfrm>
        </p:spPr>
        <p:txBody>
          <a:bodyPr numCol="1">
            <a:normAutofit/>
          </a:bodyPr>
          <a:lstStyle/>
          <a:p>
            <a:pPr marL="342900" indent="-342900" algn="just">
              <a:spcAft>
                <a:spcPts val="1200"/>
              </a:spcAft>
              <a:buFont typeface="Arial" panose="020B0604020202020204" pitchFamily="34" charset="0"/>
              <a:buChar char="•"/>
            </a:pPr>
            <a:r>
              <a:rPr lang="en-US" sz="2300" b="0" dirty="0"/>
              <a:t>The lack of closeness in a student’s family. A student does not feel that parents love him and that he is important for them. Because of that, he starts drawing their attention. Firstly, he does it by communicating his needs (“mummy, play with me”) but when parents do not react for such needs, a child starts drawing their attention in a different way</a:t>
            </a:r>
            <a:r>
              <a:rPr lang="pl-PL" sz="2300" b="0" dirty="0"/>
              <a:t> (</a:t>
            </a:r>
            <a:r>
              <a:rPr lang="en-US" sz="2300" b="0" dirty="0"/>
              <a:t>he starts crying or shouting, he can be disobedient, noisy</a:t>
            </a:r>
            <a:r>
              <a:rPr lang="pl-PL" sz="2300" b="0" dirty="0"/>
              <a:t>).</a:t>
            </a:r>
            <a:endParaRPr lang="en-US" sz="2300" b="0" dirty="0"/>
          </a:p>
          <a:p>
            <a:pPr marL="342900" indent="-342900" algn="just">
              <a:buFont typeface="Arial" panose="020B0604020202020204" pitchFamily="34" charset="0"/>
              <a:buChar char="•"/>
            </a:pPr>
            <a:r>
              <a:rPr lang="en-US" sz="2300" b="0" dirty="0"/>
              <a:t>When other people’s attention is insufficient, a child can feel needless and try to show his presence in a group. For example, when other children do not want to play with him, he can start interrupting them or even offend them.</a:t>
            </a:r>
          </a:p>
          <a:p>
            <a:endParaRPr lang="pl-PL" sz="2300" dirty="0"/>
          </a:p>
        </p:txBody>
      </p:sp>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t="65994"/>
          <a:stretch/>
        </p:blipFill>
        <p:spPr>
          <a:xfrm>
            <a:off x="0" y="5917856"/>
            <a:ext cx="4571999" cy="940144"/>
          </a:xfrm>
          <a:prstGeom prst="rect">
            <a:avLst/>
          </a:prstGeom>
        </p:spPr>
      </p:pic>
      <p:pic>
        <p:nvPicPr>
          <p:cNvPr id="6" name="Obraz 5"/>
          <p:cNvPicPr>
            <a:picLocks noChangeAspect="1"/>
          </p:cNvPicPr>
          <p:nvPr/>
        </p:nvPicPr>
        <p:blipFill rotWithShape="1">
          <a:blip r:embed="rId3" cstate="print">
            <a:extLst>
              <a:ext uri="{28A0092B-C50C-407E-A947-70E740481C1C}">
                <a14:useLocalDpi xmlns:a14="http://schemas.microsoft.com/office/drawing/2010/main" val="0"/>
              </a:ext>
            </a:extLst>
          </a:blip>
          <a:srcRect t="33308" b="33385"/>
          <a:stretch/>
        </p:blipFill>
        <p:spPr>
          <a:xfrm>
            <a:off x="4499991" y="5937877"/>
            <a:ext cx="4469047" cy="900101"/>
          </a:xfrm>
          <a:prstGeom prst="rect">
            <a:avLst/>
          </a:prstGeom>
        </p:spPr>
      </p:pic>
      <p:sp>
        <p:nvSpPr>
          <p:cNvPr id="7" name="Prostokąt 6"/>
          <p:cNvSpPr/>
          <p:nvPr/>
        </p:nvSpPr>
        <p:spPr>
          <a:xfrm>
            <a:off x="7535632" y="5721985"/>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534753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(2)</a:t>
            </a:r>
          </a:p>
        </p:txBody>
      </p:sp>
      <p:sp>
        <p:nvSpPr>
          <p:cNvPr id="3" name="Symbol zastępczy zawartości 2"/>
          <p:cNvSpPr>
            <a:spLocks noGrp="1"/>
          </p:cNvSpPr>
          <p:nvPr>
            <p:ph idx="1"/>
          </p:nvPr>
        </p:nvSpPr>
        <p:spPr>
          <a:xfrm>
            <a:off x="457200" y="1752600"/>
            <a:ext cx="7620000" cy="2396480"/>
          </a:xfrm>
        </p:spPr>
        <p:txBody>
          <a:bodyPr>
            <a:normAutofit/>
          </a:bodyPr>
          <a:lstStyle/>
          <a:p>
            <a:pPr marL="342900" indent="-342900" algn="just">
              <a:buFont typeface="Arial" panose="020B0604020202020204" pitchFamily="34" charset="0"/>
              <a:buChar char="•"/>
            </a:pPr>
            <a:r>
              <a:rPr lang="pl-PL" sz="2300" b="0" dirty="0"/>
              <a:t>T</a:t>
            </a:r>
            <a:r>
              <a:rPr lang="en-GB" sz="2300" b="0" dirty="0" err="1"/>
              <a:t>eacher’s</a:t>
            </a:r>
            <a:r>
              <a:rPr lang="en-GB" sz="2300" b="0" dirty="0"/>
              <a:t> disability to show his interest in every child in a class. Sometimes teachers talk only with ambitious and capable students or with students who are disobedient and noisy. In bad behaviour a child can see a chance to draw a teacher’s attention on him.</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371" y="3789040"/>
            <a:ext cx="2170182" cy="2287747"/>
          </a:xfrm>
          <a:prstGeom prst="rect">
            <a:avLst/>
          </a:prstGeom>
        </p:spPr>
      </p:pic>
      <p:sp>
        <p:nvSpPr>
          <p:cNvPr id="5" name="pole tekstowe 4"/>
          <p:cNvSpPr txBox="1"/>
          <p:nvPr/>
        </p:nvSpPr>
        <p:spPr>
          <a:xfrm>
            <a:off x="467544" y="3645024"/>
            <a:ext cx="6192688" cy="3323987"/>
          </a:xfrm>
          <a:prstGeom prst="rect">
            <a:avLst/>
          </a:prstGeom>
          <a:noFill/>
        </p:spPr>
        <p:txBody>
          <a:bodyPr wrap="square" rtlCol="0">
            <a:spAutoFit/>
          </a:bodyPr>
          <a:lstStyle/>
          <a:p>
            <a:pPr marL="285750" indent="-285750" algn="just">
              <a:buFont typeface="Arial" panose="020B0604020202020204" pitchFamily="34" charset="0"/>
              <a:buChar char="•"/>
            </a:pPr>
            <a:r>
              <a:rPr lang="pl-PL" sz="2300" dirty="0" err="1"/>
              <a:t>Frustration</a:t>
            </a:r>
            <a:r>
              <a:rPr lang="pl-PL" sz="2300" dirty="0"/>
              <a:t>. It </a:t>
            </a:r>
            <a:r>
              <a:rPr lang="pl-PL" sz="2300" dirty="0" err="1"/>
              <a:t>can</a:t>
            </a:r>
            <a:r>
              <a:rPr lang="pl-PL" sz="2300" dirty="0"/>
              <a:t> </a:t>
            </a:r>
            <a:r>
              <a:rPr lang="pl-PL" sz="2300" dirty="0" err="1"/>
              <a:t>have</a:t>
            </a:r>
            <a:r>
              <a:rPr lang="pl-PL" sz="2300" dirty="0"/>
              <a:t> </a:t>
            </a:r>
            <a:r>
              <a:rPr lang="pl-PL" sz="2300" dirty="0" err="1"/>
              <a:t>various</a:t>
            </a:r>
            <a:r>
              <a:rPr lang="pl-PL" sz="2300" dirty="0"/>
              <a:t> </a:t>
            </a:r>
            <a:r>
              <a:rPr lang="pl-PL" sz="2300" dirty="0" err="1"/>
              <a:t>reasons</a:t>
            </a:r>
            <a:r>
              <a:rPr lang="pl-PL" sz="2300" dirty="0"/>
              <a:t>. </a:t>
            </a:r>
            <a:r>
              <a:rPr lang="en-GB" sz="2300" dirty="0"/>
              <a:t>For example, a student has school failure and even if he learns hard, he cannot get satisfying results. The cause of frustration can be also being unseen or ignored by a teacher or other children. It is a source of a lot of negative emotions which can lead to a change in a student’s behaviour.</a:t>
            </a:r>
          </a:p>
          <a:p>
            <a:endParaRPr lang="pl-PL" dirty="0"/>
          </a:p>
        </p:txBody>
      </p:sp>
      <p:sp>
        <p:nvSpPr>
          <p:cNvPr id="6" name="Prostokąt 5"/>
          <p:cNvSpPr/>
          <p:nvPr/>
        </p:nvSpPr>
        <p:spPr>
          <a:xfrm>
            <a:off x="7138597" y="6112095"/>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453452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(3)</a:t>
            </a:r>
          </a:p>
        </p:txBody>
      </p:sp>
      <p:sp>
        <p:nvSpPr>
          <p:cNvPr id="3" name="Symbol zastępczy zawartości 2"/>
          <p:cNvSpPr>
            <a:spLocks noGrp="1"/>
          </p:cNvSpPr>
          <p:nvPr>
            <p:ph idx="1"/>
          </p:nvPr>
        </p:nvSpPr>
        <p:spPr>
          <a:xfrm>
            <a:off x="457200" y="1752600"/>
            <a:ext cx="5482952" cy="4844752"/>
          </a:xfrm>
        </p:spPr>
        <p:txBody>
          <a:bodyPr>
            <a:normAutofit/>
          </a:bodyPr>
          <a:lstStyle/>
          <a:p>
            <a:pPr marL="342900" indent="-342900" algn="just">
              <a:buFont typeface="Arial" panose="020B0604020202020204" pitchFamily="34" charset="0"/>
              <a:buChar char="•"/>
            </a:pPr>
            <a:r>
              <a:rPr lang="pl-PL" sz="2400" b="0" dirty="0"/>
              <a:t>A</a:t>
            </a:r>
            <a:r>
              <a:rPr lang="en-GB" sz="2400" b="0" dirty="0"/>
              <a:t> need of acceptance</a:t>
            </a:r>
            <a:r>
              <a:rPr lang="pl-PL" sz="2400" b="0" dirty="0"/>
              <a:t>.</a:t>
            </a:r>
            <a:r>
              <a:rPr lang="en-GB" sz="2400" b="0" dirty="0"/>
              <a:t> When a student is uncertain about his value, he tries to examine how other people see him. But it leads to a vicious circle: a student wants to draw someone’s attention to confirm his value but by drawing attention he gets a negative feedback (a teacher reprimands him) what leads to a conviction about the lack of value and this leads again to draw people’s attention on himself.</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2839546"/>
            <a:ext cx="2990283" cy="2434277"/>
          </a:xfrm>
          <a:prstGeom prst="rect">
            <a:avLst/>
          </a:prstGeom>
        </p:spPr>
      </p:pic>
      <p:sp>
        <p:nvSpPr>
          <p:cNvPr id="5" name="Prostokąt 4"/>
          <p:cNvSpPr/>
          <p:nvPr/>
        </p:nvSpPr>
        <p:spPr>
          <a:xfrm>
            <a:off x="6718590" y="5265333"/>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564621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(4)</a:t>
            </a:r>
          </a:p>
        </p:txBody>
      </p:sp>
      <p:sp>
        <p:nvSpPr>
          <p:cNvPr id="3" name="Symbol zastępczy zawartości 2"/>
          <p:cNvSpPr>
            <a:spLocks noGrp="1"/>
          </p:cNvSpPr>
          <p:nvPr>
            <p:ph idx="1"/>
          </p:nvPr>
        </p:nvSpPr>
        <p:spPr>
          <a:xfrm>
            <a:off x="457200" y="1752600"/>
            <a:ext cx="5122912" cy="4858544"/>
          </a:xfrm>
        </p:spPr>
        <p:txBody>
          <a:bodyPr>
            <a:normAutofit/>
          </a:bodyPr>
          <a:lstStyle/>
          <a:p>
            <a:pPr marL="342900" indent="-342900" algn="just">
              <a:buFont typeface="Arial" panose="020B0604020202020204" pitchFamily="34" charset="0"/>
              <a:buChar char="•"/>
            </a:pPr>
            <a:r>
              <a:rPr lang="pl-PL" sz="2400" b="0" dirty="0"/>
              <a:t>N</a:t>
            </a:r>
            <a:r>
              <a:rPr lang="en-GB" sz="2400" b="0" dirty="0" err="1"/>
              <a:t>egative</a:t>
            </a:r>
            <a:r>
              <a:rPr lang="en-GB" sz="2400" b="0" dirty="0"/>
              <a:t> emotions like a need of revenge or jealousy. A students tries to draw a teacher’s attention on himself because, for example, he see that a teacher keeps his attention on another child. A student can feel it as unfair and try to change this situation. He can also be angry with a teacher or some schoolmates and he tries to disturb lesson to make them angry.</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2060848"/>
            <a:ext cx="3120090" cy="4183360"/>
          </a:xfrm>
          <a:prstGeom prst="rect">
            <a:avLst/>
          </a:prstGeom>
        </p:spPr>
      </p:pic>
      <p:sp>
        <p:nvSpPr>
          <p:cNvPr id="5" name="Prostokąt 4"/>
          <p:cNvSpPr/>
          <p:nvPr/>
        </p:nvSpPr>
        <p:spPr>
          <a:xfrm>
            <a:off x="6372200" y="6273606"/>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16515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Causes (1)</a:t>
            </a:r>
          </a:p>
        </p:txBody>
      </p:sp>
      <p:sp>
        <p:nvSpPr>
          <p:cNvPr id="3" name="Symbol zastępczy zawartości 2"/>
          <p:cNvSpPr>
            <a:spLocks noGrp="1"/>
          </p:cNvSpPr>
          <p:nvPr>
            <p:ph idx="1"/>
          </p:nvPr>
        </p:nvSpPr>
        <p:spPr/>
        <p:txBody>
          <a:bodyPr>
            <a:normAutofit lnSpcReduction="10000"/>
          </a:bodyPr>
          <a:lstStyle/>
          <a:p>
            <a:pPr algn="just">
              <a:spcAft>
                <a:spcPts val="0"/>
              </a:spcAft>
            </a:pPr>
            <a:r>
              <a:rPr lang="pl-PL" sz="2400" b="0" dirty="0" err="1"/>
              <a:t>There</a:t>
            </a:r>
            <a:r>
              <a:rPr lang="pl-PL" sz="2400" b="0" dirty="0"/>
              <a:t> </a:t>
            </a:r>
            <a:r>
              <a:rPr lang="pl-PL" sz="2400" b="0" dirty="0" err="1"/>
              <a:t>are</a:t>
            </a:r>
            <a:r>
              <a:rPr lang="pl-PL" sz="2400" b="0" dirty="0"/>
              <a:t> a lot of </a:t>
            </a:r>
            <a:r>
              <a:rPr lang="pl-PL" sz="2400" b="0" dirty="0" err="1"/>
              <a:t>theories</a:t>
            </a:r>
            <a:r>
              <a:rPr lang="pl-PL" sz="2400" b="0" dirty="0"/>
              <a:t> </a:t>
            </a:r>
            <a:r>
              <a:rPr lang="pl-PL" sz="2400" b="0" dirty="0" err="1"/>
              <a:t>that</a:t>
            </a:r>
            <a:r>
              <a:rPr lang="pl-PL" sz="2400" b="0" dirty="0"/>
              <a:t> </a:t>
            </a:r>
            <a:r>
              <a:rPr lang="pl-PL" sz="2400" b="0" dirty="0" err="1"/>
              <a:t>explain</a:t>
            </a:r>
            <a:r>
              <a:rPr lang="pl-PL" sz="2400" b="0" dirty="0"/>
              <a:t> causes of </a:t>
            </a:r>
            <a:r>
              <a:rPr lang="pl-PL" sz="2400" b="0" dirty="0" err="1"/>
              <a:t>aggression</a:t>
            </a:r>
            <a:r>
              <a:rPr lang="pl-PL" sz="2400" b="0" dirty="0"/>
              <a:t>. </a:t>
            </a:r>
            <a:r>
              <a:rPr lang="pl-PL" sz="2400" b="0" dirty="0" err="1"/>
              <a:t>Several</a:t>
            </a:r>
            <a:r>
              <a:rPr lang="pl-PL" sz="2400" b="0" dirty="0"/>
              <a:t> of </a:t>
            </a:r>
            <a:r>
              <a:rPr lang="pl-PL" sz="2400" b="0" dirty="0" err="1"/>
              <a:t>them</a:t>
            </a:r>
            <a:r>
              <a:rPr lang="pl-PL" sz="2400" b="0" dirty="0"/>
              <a:t> </a:t>
            </a:r>
            <a:r>
              <a:rPr lang="pl-PL" sz="2400" b="0" dirty="0" err="1"/>
              <a:t>are</a:t>
            </a:r>
            <a:r>
              <a:rPr lang="pl-PL" sz="2400" b="0" dirty="0"/>
              <a:t> </a:t>
            </a:r>
            <a:r>
              <a:rPr lang="pl-PL" sz="2400" b="0" dirty="0" err="1"/>
              <a:t>very</a:t>
            </a:r>
            <a:r>
              <a:rPr lang="pl-PL" sz="2400" b="0" dirty="0"/>
              <a:t> </a:t>
            </a:r>
            <a:r>
              <a:rPr lang="pl-PL" sz="2400" b="0" dirty="0" err="1"/>
              <a:t>important</a:t>
            </a:r>
            <a:r>
              <a:rPr lang="pl-PL" sz="2400" b="0" dirty="0"/>
              <a:t> for </a:t>
            </a:r>
            <a:r>
              <a:rPr lang="pl-PL" sz="2400" b="0" dirty="0" err="1"/>
              <a:t>teachers</a:t>
            </a:r>
            <a:r>
              <a:rPr lang="pl-PL" sz="2400" b="0" dirty="0"/>
              <a:t>.</a:t>
            </a:r>
          </a:p>
          <a:p>
            <a:pPr algn="just">
              <a:spcBef>
                <a:spcPts val="0"/>
              </a:spcBef>
            </a:pPr>
            <a:endParaRPr lang="pl-PL" sz="2400" b="0" dirty="0"/>
          </a:p>
          <a:p>
            <a:pPr marL="342900" indent="-342900" algn="just">
              <a:buFont typeface="Arial" panose="020B0604020202020204" pitchFamily="34" charset="0"/>
              <a:buChar char="•"/>
            </a:pPr>
            <a:r>
              <a:rPr lang="pl-PL" sz="2400" dirty="0"/>
              <a:t>Modeling</a:t>
            </a:r>
            <a:r>
              <a:rPr lang="pl-PL" sz="2400" b="0" dirty="0"/>
              <a:t> – </a:t>
            </a:r>
            <a:r>
              <a:rPr lang="pl-PL" sz="2400" b="0" dirty="0" err="1"/>
              <a:t>children</a:t>
            </a:r>
            <a:r>
              <a:rPr lang="pl-PL" sz="2400" b="0" dirty="0"/>
              <a:t> </a:t>
            </a:r>
            <a:r>
              <a:rPr lang="pl-PL" sz="2400" b="0" dirty="0" err="1"/>
              <a:t>observe</a:t>
            </a:r>
            <a:r>
              <a:rPr lang="pl-PL" sz="2400" b="0" dirty="0"/>
              <a:t> </a:t>
            </a:r>
            <a:r>
              <a:rPr lang="pl-PL" sz="2400" b="0" dirty="0" err="1"/>
              <a:t>aggressive</a:t>
            </a:r>
            <a:r>
              <a:rPr lang="pl-PL" sz="2400" b="0" dirty="0"/>
              <a:t> </a:t>
            </a:r>
            <a:r>
              <a:rPr lang="pl-PL" sz="2400" b="0" dirty="0" err="1"/>
              <a:t>behaviour</a:t>
            </a:r>
            <a:r>
              <a:rPr lang="pl-PL" sz="2400" b="0" dirty="0"/>
              <a:t> of </a:t>
            </a:r>
            <a:r>
              <a:rPr lang="pl-PL" sz="2400" b="0" dirty="0" err="1"/>
              <a:t>their</a:t>
            </a:r>
            <a:r>
              <a:rPr lang="pl-PL" sz="2400" b="0" dirty="0"/>
              <a:t> </a:t>
            </a:r>
            <a:r>
              <a:rPr lang="pl-PL" sz="2400" b="0" dirty="0" err="1"/>
              <a:t>parents</a:t>
            </a:r>
            <a:r>
              <a:rPr lang="pl-PL" sz="2400" b="0" dirty="0"/>
              <a:t>, </a:t>
            </a:r>
            <a:r>
              <a:rPr lang="pl-PL" sz="2400" b="0" dirty="0" err="1"/>
              <a:t>teachers</a:t>
            </a:r>
            <a:r>
              <a:rPr lang="pl-PL" sz="2400" b="0" dirty="0"/>
              <a:t>, </a:t>
            </a:r>
            <a:r>
              <a:rPr lang="pl-PL" sz="2400" b="0" dirty="0" err="1"/>
              <a:t>peers</a:t>
            </a:r>
            <a:r>
              <a:rPr lang="pl-PL" sz="2400" b="0" dirty="0"/>
              <a:t>. </a:t>
            </a:r>
            <a:r>
              <a:rPr lang="pl-PL" sz="2400" b="0" dirty="0" err="1"/>
              <a:t>They</a:t>
            </a:r>
            <a:r>
              <a:rPr lang="pl-PL" sz="2400" b="0" dirty="0"/>
              <a:t> </a:t>
            </a:r>
            <a:r>
              <a:rPr lang="pl-PL" sz="2400" b="0" dirty="0" err="1"/>
              <a:t>imitate</a:t>
            </a:r>
            <a:r>
              <a:rPr lang="pl-PL" sz="2400" b="0" dirty="0"/>
              <a:t> </a:t>
            </a:r>
            <a:r>
              <a:rPr lang="pl-PL" sz="2400" b="0" dirty="0" err="1"/>
              <a:t>aggressive</a:t>
            </a:r>
            <a:r>
              <a:rPr lang="pl-PL" sz="2400" b="0" dirty="0"/>
              <a:t> </a:t>
            </a:r>
            <a:r>
              <a:rPr lang="pl-PL" sz="2400" b="0" dirty="0" err="1"/>
              <a:t>models</a:t>
            </a:r>
            <a:r>
              <a:rPr lang="pl-PL" sz="2400" b="0" dirty="0"/>
              <a:t> of </a:t>
            </a:r>
            <a:r>
              <a:rPr lang="pl-PL" sz="2400" b="0" dirty="0" err="1"/>
              <a:t>behaviour</a:t>
            </a:r>
            <a:r>
              <a:rPr lang="pl-PL" sz="2400" b="0" dirty="0"/>
              <a:t>.</a:t>
            </a:r>
          </a:p>
          <a:p>
            <a:pPr algn="just"/>
            <a:endParaRPr lang="pl-PL" sz="2400" b="0" dirty="0"/>
          </a:p>
          <a:p>
            <a:pPr marL="342900" indent="-342900" algn="just">
              <a:buFont typeface="Arial" panose="020B0604020202020204" pitchFamily="34" charset="0"/>
              <a:buChar char="•"/>
            </a:pPr>
            <a:r>
              <a:rPr lang="pl-PL" sz="2400" dirty="0"/>
              <a:t>Peer </a:t>
            </a:r>
            <a:r>
              <a:rPr lang="pl-PL" sz="2400" dirty="0" err="1"/>
              <a:t>reinforcement</a:t>
            </a:r>
            <a:r>
              <a:rPr lang="pl-PL" sz="2400" b="0" dirty="0"/>
              <a:t> – </a:t>
            </a:r>
            <a:r>
              <a:rPr lang="pl-PL" sz="2400" b="0" dirty="0" err="1"/>
              <a:t>when</a:t>
            </a:r>
            <a:r>
              <a:rPr lang="pl-PL" sz="2400" b="0" dirty="0"/>
              <a:t> </a:t>
            </a:r>
            <a:r>
              <a:rPr lang="pl-PL" sz="2400" b="0" dirty="0" err="1"/>
              <a:t>other</a:t>
            </a:r>
            <a:r>
              <a:rPr lang="pl-PL" sz="2400" b="0" dirty="0"/>
              <a:t> </a:t>
            </a:r>
            <a:r>
              <a:rPr lang="pl-PL" sz="2400" b="0" dirty="0" err="1"/>
              <a:t>children</a:t>
            </a:r>
            <a:r>
              <a:rPr lang="pl-PL" sz="2400" b="0" dirty="0"/>
              <a:t> </a:t>
            </a:r>
            <a:r>
              <a:rPr lang="pl-PL" sz="2400" b="0" dirty="0" err="1"/>
              <a:t>appreciate</a:t>
            </a:r>
            <a:r>
              <a:rPr lang="pl-PL" sz="2400" b="0" dirty="0"/>
              <a:t> </a:t>
            </a:r>
            <a:r>
              <a:rPr lang="pl-PL" sz="2400" b="0" dirty="0" err="1"/>
              <a:t>aggression</a:t>
            </a:r>
            <a:r>
              <a:rPr lang="pl-PL" sz="2400" b="0" dirty="0"/>
              <a:t> as a </a:t>
            </a:r>
            <a:r>
              <a:rPr lang="pl-PL" sz="2400" b="0" dirty="0" err="1"/>
              <a:t>way</a:t>
            </a:r>
            <a:r>
              <a:rPr lang="pl-PL" sz="2400" b="0" dirty="0"/>
              <a:t> of </a:t>
            </a:r>
            <a:r>
              <a:rPr lang="pl-PL" sz="2400" b="0" dirty="0" err="1"/>
              <a:t>resolving</a:t>
            </a:r>
            <a:r>
              <a:rPr lang="pl-PL" sz="2400" b="0" dirty="0"/>
              <a:t> </a:t>
            </a:r>
            <a:r>
              <a:rPr lang="pl-PL" sz="2400" b="0" dirty="0" err="1"/>
              <a:t>problems</a:t>
            </a:r>
            <a:r>
              <a:rPr lang="pl-PL" sz="2400" b="0" dirty="0"/>
              <a:t>.</a:t>
            </a:r>
          </a:p>
          <a:p>
            <a:pPr marL="342900" indent="-342900" algn="just">
              <a:buFont typeface="Arial" panose="020B0604020202020204" pitchFamily="34" charset="0"/>
              <a:buChar char="•"/>
            </a:pPr>
            <a:endParaRPr lang="pl-PL" sz="2400" b="0" dirty="0"/>
          </a:p>
        </p:txBody>
      </p:sp>
    </p:spTree>
    <p:extLst>
      <p:ext uri="{BB962C8B-B14F-4D97-AF65-F5344CB8AC3E}">
        <p14:creationId xmlns:p14="http://schemas.microsoft.com/office/powerpoint/2010/main" val="697929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(1)</a:t>
            </a:r>
          </a:p>
        </p:txBody>
      </p:sp>
      <p:sp>
        <p:nvSpPr>
          <p:cNvPr id="3" name="Symbol zastępczy zawartości 2"/>
          <p:cNvSpPr>
            <a:spLocks noGrp="1"/>
          </p:cNvSpPr>
          <p:nvPr>
            <p:ph idx="1"/>
          </p:nvPr>
        </p:nvSpPr>
        <p:spPr>
          <a:xfrm>
            <a:off x="467544" y="1617458"/>
            <a:ext cx="8147248" cy="4916760"/>
          </a:xfrm>
        </p:spPr>
        <p:txBody>
          <a:bodyPr>
            <a:normAutofit/>
          </a:bodyPr>
          <a:lstStyle/>
          <a:p>
            <a:pPr marL="342900" indent="-342900" algn="just">
              <a:spcAft>
                <a:spcPts val="1200"/>
              </a:spcAft>
              <a:buFont typeface="Arial" panose="020B0604020202020204" pitchFamily="34" charset="0"/>
              <a:buChar char="•"/>
            </a:pPr>
            <a:r>
              <a:rPr lang="en-US" sz="2300" b="0" dirty="0"/>
              <a:t>A student who tries to draw people’s attention on himself can be turned down by other students from a peer group. It would have negative consequences for a student’s development because children and teenagers need to build relationships and learn how to function in social groups.</a:t>
            </a:r>
          </a:p>
          <a:p>
            <a:pPr marL="342900" indent="-342900" algn="just">
              <a:buFont typeface="Arial" panose="020B0604020202020204" pitchFamily="34" charset="0"/>
              <a:buChar char="•"/>
            </a:pPr>
            <a:r>
              <a:rPr lang="pl-PL" sz="2300" b="0" dirty="0"/>
              <a:t>A</a:t>
            </a:r>
            <a:r>
              <a:rPr lang="en-GB" sz="2300" b="0" dirty="0"/>
              <a:t> strong need in a student to be in the limelight, to draw everybody’s attention only on him. </a:t>
            </a:r>
            <a:r>
              <a:rPr lang="pl-PL" sz="2300" b="0" dirty="0"/>
              <a:t>A </a:t>
            </a:r>
            <a:r>
              <a:rPr lang="en-GB" sz="2300" b="0" dirty="0"/>
              <a:t>student cannot stand a situation when someone else is praised and he is jealous and unhappy when no one shows interest in him. The lack of someone’s attention leads a student to a sense of rejection and to decrease of self-esteem.</a:t>
            </a:r>
          </a:p>
          <a:p>
            <a:pPr marL="342900" indent="-342900">
              <a:buFont typeface="Arial" panose="020B0604020202020204" pitchFamily="34" charset="0"/>
              <a:buChar char="•"/>
            </a:pPr>
            <a:endParaRPr lang="pl-PL" sz="23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432" y="5229200"/>
            <a:ext cx="5220072" cy="2610036"/>
          </a:xfrm>
          <a:prstGeom prst="rect">
            <a:avLst/>
          </a:prstGeom>
        </p:spPr>
      </p:pic>
      <p:sp>
        <p:nvSpPr>
          <p:cNvPr id="5" name="Prostokąt 4"/>
          <p:cNvSpPr/>
          <p:nvPr/>
        </p:nvSpPr>
        <p:spPr>
          <a:xfrm>
            <a:off x="6588224" y="6660458"/>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595187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(2)</a:t>
            </a:r>
          </a:p>
        </p:txBody>
      </p:sp>
      <p:sp>
        <p:nvSpPr>
          <p:cNvPr id="3" name="Symbol zastępczy zawartości 2"/>
          <p:cNvSpPr>
            <a:spLocks noGrp="1"/>
          </p:cNvSpPr>
          <p:nvPr>
            <p:ph idx="1"/>
          </p:nvPr>
        </p:nvSpPr>
        <p:spPr>
          <a:xfrm>
            <a:off x="457200" y="1752600"/>
            <a:ext cx="8003232" cy="4772744"/>
          </a:xfrm>
        </p:spPr>
        <p:txBody>
          <a:bodyPr>
            <a:normAutofit/>
          </a:bodyPr>
          <a:lstStyle/>
          <a:p>
            <a:pPr marL="342900" indent="-342900" algn="just">
              <a:buFont typeface="Arial" panose="020B0604020202020204" pitchFamily="34" charset="0"/>
              <a:buChar char="•"/>
            </a:pPr>
            <a:r>
              <a:rPr lang="pl-PL" sz="2300" b="0" dirty="0" err="1"/>
              <a:t>Teachers</a:t>
            </a:r>
            <a:r>
              <a:rPr lang="en-US" sz="2300" b="0" dirty="0"/>
              <a:t>’ annoyance </a:t>
            </a:r>
            <a:r>
              <a:rPr lang="pl-PL" sz="2300" b="0" dirty="0" err="1"/>
              <a:t>which</a:t>
            </a:r>
            <a:r>
              <a:rPr lang="pl-PL" sz="2300" b="0" dirty="0"/>
              <a:t> </a:t>
            </a:r>
            <a:r>
              <a:rPr lang="pl-PL" sz="2300" b="0" dirty="0" err="1"/>
              <a:t>can</a:t>
            </a:r>
            <a:r>
              <a:rPr lang="pl-PL" sz="2300" b="0" dirty="0"/>
              <a:t> </a:t>
            </a:r>
            <a:r>
              <a:rPr lang="en-US" sz="2300" b="0" dirty="0" err="1"/>
              <a:t>mak</a:t>
            </a:r>
            <a:r>
              <a:rPr lang="pl-PL" sz="2300" b="0" dirty="0"/>
              <a:t>e</a:t>
            </a:r>
            <a:r>
              <a:rPr lang="en-US" sz="2300" b="0" dirty="0"/>
              <a:t> teacher-student relationships worse. Teachers can try to show a student that he is not the only child in a class, they can ignore him what can result in a student’s anger and increased attempts to draw teachers’ attention. </a:t>
            </a:r>
            <a:endParaRPr lang="pl-PL" sz="2300" b="0" dirty="0"/>
          </a:p>
          <a:p>
            <a:pPr marL="342900" indent="-342900" algn="just">
              <a:buFont typeface="Arial" panose="020B0604020202020204" pitchFamily="34" charset="0"/>
              <a:buChar char="•"/>
            </a:pPr>
            <a:r>
              <a:rPr lang="en-GB" sz="2300" b="0" dirty="0"/>
              <a:t>As a consequence of attempts to draw teachers’ attention on himself by pretending that he cannot do some task and needs help, a student can become helpless and not self-reliant. When a student imposes on a teacher too much help, he cannot do basic things himself and in the future, he will also try to enforce other people to do the tasks instead of him.</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5684093"/>
            <a:ext cx="2411760" cy="1205880"/>
          </a:xfrm>
          <a:prstGeom prst="rect">
            <a:avLst/>
          </a:prstGeom>
        </p:spPr>
      </p:pic>
      <p:sp>
        <p:nvSpPr>
          <p:cNvPr id="5" name="Prostokąt 4"/>
          <p:cNvSpPr/>
          <p:nvPr/>
        </p:nvSpPr>
        <p:spPr>
          <a:xfrm>
            <a:off x="6084168" y="6640648"/>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42986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 (3)</a:t>
            </a:r>
          </a:p>
        </p:txBody>
      </p:sp>
      <p:sp>
        <p:nvSpPr>
          <p:cNvPr id="3" name="Symbol zastępczy zawartości 2"/>
          <p:cNvSpPr>
            <a:spLocks noGrp="1"/>
          </p:cNvSpPr>
          <p:nvPr>
            <p:ph idx="1"/>
          </p:nvPr>
        </p:nvSpPr>
        <p:spPr>
          <a:xfrm>
            <a:off x="457200" y="1752600"/>
            <a:ext cx="7620000" cy="4772744"/>
          </a:xfrm>
        </p:spPr>
        <p:txBody>
          <a:bodyPr>
            <a:normAutofit/>
          </a:bodyPr>
          <a:lstStyle/>
          <a:p>
            <a:pPr marL="342900" indent="-342900" algn="just">
              <a:buFont typeface="Arial" panose="020B0604020202020204" pitchFamily="34" charset="0"/>
              <a:buChar char="•"/>
            </a:pPr>
            <a:r>
              <a:rPr lang="en-GB" sz="2400" b="0" dirty="0"/>
              <a:t>A student who tries to focus other people’s attention on himself can become convinced that manipulation is a good way of reaching goals and that he does not need to take weak people into account. Such a student can become an egoistic adult who will impose desirable actions on other people. Such an attitude is incorrect and leads to problems in relationships in families and other human relations. </a:t>
            </a:r>
            <a:endParaRPr lang="pl-PL" sz="2400" b="0"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6291" t="48475" b="-126"/>
          <a:stretch/>
        </p:blipFill>
        <p:spPr>
          <a:xfrm>
            <a:off x="5310909" y="4797152"/>
            <a:ext cx="2266597" cy="1945707"/>
          </a:xfrm>
          <a:prstGeom prst="octagon">
            <a:avLst/>
          </a:prstGeom>
        </p:spPr>
      </p:pic>
      <p:pic>
        <p:nvPicPr>
          <p:cNvPr id="5" name="Obraz 4"/>
          <p:cNvPicPr>
            <a:picLocks noChangeAspect="1"/>
          </p:cNvPicPr>
          <p:nvPr/>
        </p:nvPicPr>
        <p:blipFill rotWithShape="1">
          <a:blip r:embed="rId2">
            <a:extLst>
              <a:ext uri="{28A0092B-C50C-407E-A947-70E740481C1C}">
                <a14:useLocalDpi xmlns:a14="http://schemas.microsoft.com/office/drawing/2010/main" val="0"/>
              </a:ext>
            </a:extLst>
          </a:blip>
          <a:srcRect l="36291" t="48475" b="-126"/>
          <a:stretch/>
        </p:blipFill>
        <p:spPr>
          <a:xfrm>
            <a:off x="2195736" y="4797152"/>
            <a:ext cx="2266597" cy="1945707"/>
          </a:xfrm>
          <a:prstGeom prst="octagon">
            <a:avLst/>
          </a:prstGeom>
        </p:spPr>
      </p:pic>
      <p:sp>
        <p:nvSpPr>
          <p:cNvPr id="6" name="Prostokąt 5"/>
          <p:cNvSpPr/>
          <p:nvPr/>
        </p:nvSpPr>
        <p:spPr>
          <a:xfrm>
            <a:off x="5651792" y="665865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2404619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(1)</a:t>
            </a:r>
          </a:p>
        </p:txBody>
      </p:sp>
      <p:sp>
        <p:nvSpPr>
          <p:cNvPr id="3" name="Symbol zastępczy zawartości 2"/>
          <p:cNvSpPr>
            <a:spLocks noGrp="1"/>
          </p:cNvSpPr>
          <p:nvPr>
            <p:ph idx="1"/>
          </p:nvPr>
        </p:nvSpPr>
        <p:spPr>
          <a:xfrm>
            <a:off x="457200" y="1752601"/>
            <a:ext cx="7620000" cy="2612504"/>
          </a:xfrm>
        </p:spPr>
        <p:txBody>
          <a:bodyPr>
            <a:normAutofit/>
          </a:bodyPr>
          <a:lstStyle/>
          <a:p>
            <a:pPr marL="342900" indent="-342900" algn="just">
              <a:buFont typeface="Arial" panose="020B0604020202020204" pitchFamily="34" charset="0"/>
              <a:buChar char="•"/>
            </a:pPr>
            <a:r>
              <a:rPr lang="en-GB" sz="2400" b="0" dirty="0"/>
              <a:t>Talk to a student about his behaviour. Together ask about reasons for his behaviour and make him aware of potential consequences of his behaviour.</a:t>
            </a:r>
            <a:endParaRPr lang="pl-PL" sz="2400" b="0" dirty="0"/>
          </a:p>
          <a:p>
            <a:pPr marL="342900" indent="-342900" algn="just">
              <a:buFont typeface="Arial" panose="020B0604020202020204" pitchFamily="34" charset="0"/>
              <a:buChar char="•"/>
            </a:pPr>
            <a:r>
              <a:rPr lang="en-GB" sz="2400" b="0" dirty="0"/>
              <a:t>Suggest to a student alternative behaviours in a particular situation (e.g. when he will need help, he will raise a hand and tell that he needs help).</a:t>
            </a:r>
            <a:endParaRPr lang="pl-PL" sz="2400" b="0" dirty="0"/>
          </a:p>
          <a:p>
            <a:pPr marL="342900" indent="-342900" algn="just">
              <a:buFont typeface="Arial" panose="020B0604020202020204" pitchFamily="34" charset="0"/>
              <a:buChar char="•"/>
            </a:pPr>
            <a:endParaRPr lang="en-GB" sz="2400" b="0" dirty="0"/>
          </a:p>
          <a:p>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434084"/>
            <a:ext cx="2891982" cy="1934013"/>
          </a:xfrm>
          <a:prstGeom prst="rect">
            <a:avLst/>
          </a:prstGeom>
        </p:spPr>
        <p:style>
          <a:lnRef idx="0">
            <a:schemeClr val="accent6"/>
          </a:lnRef>
          <a:fillRef idx="3">
            <a:schemeClr val="accent6"/>
          </a:fillRef>
          <a:effectRef idx="3">
            <a:schemeClr val="accent6"/>
          </a:effectRef>
          <a:fontRef idx="minor">
            <a:schemeClr val="lt1"/>
          </a:fontRef>
        </p:style>
      </p:pic>
      <p:sp>
        <p:nvSpPr>
          <p:cNvPr id="6" name="pole tekstowe 5"/>
          <p:cNvSpPr txBox="1"/>
          <p:nvPr/>
        </p:nvSpPr>
        <p:spPr>
          <a:xfrm>
            <a:off x="467544" y="4293096"/>
            <a:ext cx="5184576" cy="2215991"/>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t>Prepare a lesson concerning communication and its rules.</a:t>
            </a:r>
            <a:r>
              <a:rPr lang="pl-PL" sz="2400" dirty="0"/>
              <a:t> </a:t>
            </a:r>
            <a:r>
              <a:rPr lang="en-GB" sz="2400" dirty="0"/>
              <a:t>Train correct communication behaviours with students by games, playing roles, etc.</a:t>
            </a:r>
          </a:p>
          <a:p>
            <a:pPr algn="just"/>
            <a:endParaRPr lang="pl-PL" dirty="0"/>
          </a:p>
        </p:txBody>
      </p:sp>
      <p:sp>
        <p:nvSpPr>
          <p:cNvPr id="7" name="Prostokąt 6"/>
          <p:cNvSpPr/>
          <p:nvPr/>
        </p:nvSpPr>
        <p:spPr>
          <a:xfrm>
            <a:off x="7359683" y="636990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4156672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(2)</a:t>
            </a:r>
          </a:p>
        </p:txBody>
      </p:sp>
      <p:sp>
        <p:nvSpPr>
          <p:cNvPr id="3" name="Symbol zastępczy zawartości 2"/>
          <p:cNvSpPr>
            <a:spLocks noGrp="1"/>
          </p:cNvSpPr>
          <p:nvPr>
            <p:ph idx="1"/>
          </p:nvPr>
        </p:nvSpPr>
        <p:spPr>
          <a:xfrm>
            <a:off x="457200" y="1752600"/>
            <a:ext cx="6851104" cy="4844752"/>
          </a:xfrm>
        </p:spPr>
        <p:txBody>
          <a:bodyPr>
            <a:normAutofit/>
          </a:bodyPr>
          <a:lstStyle/>
          <a:p>
            <a:pPr marL="342900" indent="-342900" algn="just">
              <a:buFont typeface="Arial" panose="020B0604020202020204" pitchFamily="34" charset="0"/>
              <a:buChar char="•"/>
            </a:pPr>
            <a:r>
              <a:rPr lang="en-GB" sz="2400" b="0" dirty="0"/>
              <a:t>Help a student build self-reliance. You can do it by: giving him small tasks which he will able to complete; giving rewards for completing the task unassisted; convince a student that he can do the task himself; refuse to do the task for student (but help him find an appropriate method).</a:t>
            </a:r>
          </a:p>
          <a:p>
            <a:pPr marL="342900" indent="-342900" algn="just">
              <a:buFont typeface="Arial" panose="020B0604020202020204" pitchFamily="34" charset="0"/>
              <a:buChar char="•"/>
            </a:pPr>
            <a:r>
              <a:rPr lang="en-GB" sz="2400" b="0" dirty="0"/>
              <a:t>Show your interest to a student not only when he is disobedient and rude. </a:t>
            </a:r>
          </a:p>
          <a:p>
            <a:pPr marL="342900" indent="-342900" algn="just">
              <a:buFont typeface="Arial" panose="020B0604020202020204" pitchFamily="34" charset="0"/>
              <a:buChar char="•"/>
            </a:pPr>
            <a:r>
              <a:rPr lang="en-GB" sz="2400" b="0" dirty="0"/>
              <a:t>Help a student feel needed by giving him task to do (count children, open the window, etc.). </a:t>
            </a:r>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l="36006" r="33648"/>
          <a:stretch/>
        </p:blipFill>
        <p:spPr>
          <a:xfrm>
            <a:off x="7317248" y="1412776"/>
            <a:ext cx="1511938" cy="4982344"/>
          </a:xfrm>
          <a:prstGeom prst="rect">
            <a:avLst/>
          </a:prstGeom>
        </p:spPr>
      </p:pic>
      <p:sp>
        <p:nvSpPr>
          <p:cNvPr id="5" name="Prostokąt 4"/>
          <p:cNvSpPr/>
          <p:nvPr/>
        </p:nvSpPr>
        <p:spPr>
          <a:xfrm>
            <a:off x="7452320" y="6309320"/>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014120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491064"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(3)</a:t>
            </a:r>
          </a:p>
        </p:txBody>
      </p:sp>
      <p:sp>
        <p:nvSpPr>
          <p:cNvPr id="3" name="Symbol zastępczy zawartości 2"/>
          <p:cNvSpPr>
            <a:spLocks noGrp="1"/>
          </p:cNvSpPr>
          <p:nvPr>
            <p:ph idx="1"/>
          </p:nvPr>
        </p:nvSpPr>
        <p:spPr>
          <a:xfrm>
            <a:off x="457200" y="1752601"/>
            <a:ext cx="8075240" cy="2972544"/>
          </a:xfrm>
        </p:spPr>
        <p:txBody>
          <a:bodyPr>
            <a:normAutofit/>
          </a:bodyPr>
          <a:lstStyle/>
          <a:p>
            <a:pPr marL="342900" indent="-342900" algn="just">
              <a:buFont typeface="Arial" panose="020B0604020202020204" pitchFamily="34" charset="0"/>
              <a:buChar char="•"/>
            </a:pPr>
            <a:r>
              <a:rPr lang="pl-PL" sz="2400" b="0" dirty="0" err="1"/>
              <a:t>Work</a:t>
            </a:r>
            <a:r>
              <a:rPr lang="pl-PL" sz="2400" b="0" dirty="0"/>
              <a:t> on </a:t>
            </a:r>
            <a:r>
              <a:rPr lang="pl-PL" sz="2400" b="0" dirty="0" err="1"/>
              <a:t>improving</a:t>
            </a:r>
            <a:r>
              <a:rPr lang="pl-PL" sz="2400" b="0" dirty="0"/>
              <a:t> the </a:t>
            </a:r>
            <a:r>
              <a:rPr lang="pl-PL" sz="2400" b="0" dirty="0" err="1"/>
              <a:t>relation</a:t>
            </a:r>
            <a:r>
              <a:rPr lang="pl-PL" sz="2400" b="0" dirty="0"/>
              <a:t> </a:t>
            </a:r>
            <a:r>
              <a:rPr lang="pl-PL" sz="2400" b="0" dirty="0" err="1"/>
              <a:t>between</a:t>
            </a:r>
            <a:r>
              <a:rPr lang="pl-PL" sz="2400" b="0" dirty="0"/>
              <a:t> </a:t>
            </a:r>
            <a:r>
              <a:rPr lang="pl-PL" sz="2400" b="0" dirty="0" err="1"/>
              <a:t>you</a:t>
            </a:r>
            <a:r>
              <a:rPr lang="pl-PL" sz="2400" b="0" dirty="0"/>
              <a:t> and a student. </a:t>
            </a:r>
          </a:p>
          <a:p>
            <a:pPr marL="800100" lvl="1" indent="-342900" algn="just">
              <a:buFont typeface="Wingdings" panose="05000000000000000000" pitchFamily="2" charset="2"/>
              <a:buChar char="Ø"/>
            </a:pPr>
            <a:r>
              <a:rPr lang="en-GB" sz="2400" b="0" dirty="0"/>
              <a:t>Show kindness and patience to a student. Do not show annoyance. Do not ignore a student.</a:t>
            </a:r>
            <a:endParaRPr lang="pl-PL" sz="2400" b="0" dirty="0"/>
          </a:p>
          <a:p>
            <a:pPr marL="800100" lvl="1" indent="-342900" algn="just">
              <a:buFont typeface="Wingdings" panose="05000000000000000000" pitchFamily="2" charset="2"/>
              <a:buChar char="Ø"/>
            </a:pPr>
            <a:r>
              <a:rPr lang="en-GB" sz="2400" dirty="0"/>
              <a:t>Talk to a student, be interested in his life (e.g. ask about his interests, about ways of spending his free time).</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410919"/>
            <a:ext cx="3026372" cy="2276872"/>
          </a:xfrm>
          <a:prstGeom prst="rect">
            <a:avLst/>
          </a:prstGeom>
        </p:spPr>
      </p:pic>
      <p:sp>
        <p:nvSpPr>
          <p:cNvPr id="5" name="pole tekstowe 4"/>
          <p:cNvSpPr txBox="1"/>
          <p:nvPr/>
        </p:nvSpPr>
        <p:spPr>
          <a:xfrm>
            <a:off x="442567" y="4613866"/>
            <a:ext cx="5497586" cy="2308324"/>
          </a:xfrm>
          <a:prstGeom prst="rect">
            <a:avLst/>
          </a:prstGeom>
          <a:noFill/>
        </p:spPr>
        <p:txBody>
          <a:bodyPr wrap="square" rtlCol="0">
            <a:spAutoFit/>
          </a:bodyPr>
          <a:lstStyle/>
          <a:p>
            <a:pPr marL="800100" lvl="1" indent="-342900" algn="just">
              <a:buFont typeface="Wingdings" panose="05000000000000000000" pitchFamily="2" charset="2"/>
              <a:buChar char="Ø"/>
            </a:pPr>
            <a:r>
              <a:rPr lang="en-GB" sz="2400" dirty="0"/>
              <a:t>Create a space to talk about difficult topics – to give a student a possibility to express what he likes, what hurts him, what he needs.</a:t>
            </a:r>
            <a:endParaRPr lang="en-GB" sz="2400" b="1" dirty="0"/>
          </a:p>
          <a:p>
            <a:pPr marL="800100" lvl="1" indent="-342900">
              <a:buFont typeface="Wingdings" panose="05000000000000000000" pitchFamily="2" charset="2"/>
              <a:buChar char="Ø"/>
            </a:pPr>
            <a:endParaRPr lang="pl-PL" sz="2400" dirty="0"/>
          </a:p>
        </p:txBody>
      </p:sp>
      <p:sp>
        <p:nvSpPr>
          <p:cNvPr id="6" name="Prostokąt 5"/>
          <p:cNvSpPr/>
          <p:nvPr/>
        </p:nvSpPr>
        <p:spPr>
          <a:xfrm>
            <a:off x="6732240" y="6472347"/>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176074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(4)</a:t>
            </a:r>
          </a:p>
        </p:txBody>
      </p:sp>
      <p:sp>
        <p:nvSpPr>
          <p:cNvPr id="3" name="Symbol zastępczy zawartości 2"/>
          <p:cNvSpPr>
            <a:spLocks noGrp="1"/>
          </p:cNvSpPr>
          <p:nvPr>
            <p:ph idx="1"/>
          </p:nvPr>
        </p:nvSpPr>
        <p:spPr>
          <a:xfrm>
            <a:off x="457200" y="1752600"/>
            <a:ext cx="6779096" cy="4772744"/>
          </a:xfrm>
        </p:spPr>
        <p:txBody>
          <a:bodyPr>
            <a:normAutofit/>
          </a:bodyPr>
          <a:lstStyle/>
          <a:p>
            <a:pPr marL="342900" indent="-342900">
              <a:buFont typeface="Arial" panose="020B0604020202020204" pitchFamily="34" charset="0"/>
              <a:buChar char="•"/>
            </a:pPr>
            <a:r>
              <a:rPr lang="pl-PL" sz="2400" b="0" dirty="0"/>
              <a:t>Help </a:t>
            </a:r>
            <a:r>
              <a:rPr lang="pl-PL" sz="2400" b="0" dirty="0" err="1"/>
              <a:t>students</a:t>
            </a:r>
            <a:r>
              <a:rPr lang="pl-PL" sz="2400" b="0" dirty="0"/>
              <a:t> </a:t>
            </a:r>
            <a:r>
              <a:rPr lang="pl-PL" sz="2400" b="0" dirty="0" err="1"/>
              <a:t>work</a:t>
            </a:r>
            <a:r>
              <a:rPr lang="pl-PL" sz="2400" b="0" dirty="0"/>
              <a:t> out </a:t>
            </a:r>
            <a:r>
              <a:rPr lang="pl-PL" sz="2400" b="0" dirty="0" err="1"/>
              <a:t>collaboration</a:t>
            </a:r>
            <a:r>
              <a:rPr lang="pl-PL" sz="2400" b="0" dirty="0"/>
              <a:t> and </a:t>
            </a:r>
            <a:r>
              <a:rPr lang="pl-PL" sz="2400" b="0" dirty="0" err="1"/>
              <a:t>partnership</a:t>
            </a:r>
            <a:r>
              <a:rPr lang="pl-PL" sz="2400" b="0" dirty="0"/>
              <a:t>. </a:t>
            </a:r>
          </a:p>
          <a:p>
            <a:pPr marL="800100" lvl="1" indent="-342900">
              <a:buFont typeface="Wingdings" panose="05000000000000000000" pitchFamily="2" charset="2"/>
              <a:buChar char="Ø"/>
            </a:pPr>
            <a:r>
              <a:rPr lang="en-GB" sz="2400" b="0" dirty="0"/>
              <a:t>Use integration games.</a:t>
            </a:r>
          </a:p>
          <a:p>
            <a:pPr marL="800100" lvl="1" indent="-342900">
              <a:buFont typeface="Wingdings" panose="05000000000000000000" pitchFamily="2" charset="2"/>
              <a:buChar char="Ø"/>
            </a:pPr>
            <a:r>
              <a:rPr lang="en-GB" sz="2400" b="0" dirty="0"/>
              <a:t>Give tasks requiring collaboration between students.</a:t>
            </a:r>
          </a:p>
          <a:p>
            <a:pPr marL="800100" lvl="1" indent="-342900">
              <a:buFont typeface="Wingdings" panose="05000000000000000000" pitchFamily="2" charset="2"/>
              <a:buChar char="Ø"/>
            </a:pPr>
            <a:r>
              <a:rPr lang="en-GB" sz="2400" b="0" dirty="0"/>
              <a:t>Organize trips and spending time together.</a:t>
            </a:r>
          </a:p>
          <a:p>
            <a:pPr marL="800100" lvl="1" indent="-342900">
              <a:buFont typeface="Wingdings" panose="05000000000000000000" pitchFamily="2" charset="2"/>
              <a:buChar char="Ø"/>
            </a:pPr>
            <a:r>
              <a:rPr lang="en-GB" sz="2400" b="0" dirty="0"/>
              <a:t>Encourage students to build relations after school.</a:t>
            </a:r>
          </a:p>
          <a:p>
            <a:pPr marL="800100" lvl="1" indent="-342900">
              <a:buFont typeface="Wingdings" panose="05000000000000000000" pitchFamily="2" charset="2"/>
              <a:buChar char="Ø"/>
            </a:pPr>
            <a:r>
              <a:rPr lang="en-GB" sz="2400" b="0" dirty="0"/>
              <a:t>Assign a student to groups where students will not strengthen his negative behaviours.</a:t>
            </a:r>
          </a:p>
          <a:p>
            <a:pPr marL="342900" indent="-342900">
              <a:buFont typeface="Arial" panose="020B0604020202020204" pitchFamily="34" charset="0"/>
              <a:buChar char="•"/>
            </a:pPr>
            <a:endParaRPr lang="pl-PL" sz="2400" b="0"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15354" y="1973679"/>
            <a:ext cx="2843653" cy="2585946"/>
          </a:xfrm>
          <a:prstGeom prst="rect">
            <a:avLst/>
          </a:prstGeom>
        </p:spPr>
      </p:pic>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1596" r="12286"/>
          <a:stretch/>
        </p:blipFill>
        <p:spPr>
          <a:xfrm rot="16200000" flipV="1">
            <a:off x="6654897" y="4482743"/>
            <a:ext cx="2164568" cy="2585946"/>
          </a:xfrm>
          <a:prstGeom prst="rect">
            <a:avLst/>
          </a:prstGeom>
        </p:spPr>
      </p:pic>
      <p:sp>
        <p:nvSpPr>
          <p:cNvPr id="6" name="Prostokąt 5"/>
          <p:cNvSpPr/>
          <p:nvPr/>
        </p:nvSpPr>
        <p:spPr>
          <a:xfrm>
            <a:off x="7596748" y="1629381"/>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35824737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635080"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(5)</a:t>
            </a:r>
          </a:p>
        </p:txBody>
      </p:sp>
      <p:sp>
        <p:nvSpPr>
          <p:cNvPr id="3" name="Symbol zastępczy zawartości 2"/>
          <p:cNvSpPr>
            <a:spLocks noGrp="1"/>
          </p:cNvSpPr>
          <p:nvPr>
            <p:ph idx="1"/>
          </p:nvPr>
        </p:nvSpPr>
        <p:spPr>
          <a:xfrm>
            <a:off x="457200" y="1752600"/>
            <a:ext cx="8363272" cy="4373563"/>
          </a:xfrm>
        </p:spPr>
        <p:txBody>
          <a:bodyPr>
            <a:normAutofit/>
          </a:bodyPr>
          <a:lstStyle/>
          <a:p>
            <a:pPr marL="342900" indent="-342900" algn="just">
              <a:buFont typeface="Arial" panose="020B0604020202020204" pitchFamily="34" charset="0"/>
              <a:buChar char="•"/>
            </a:pPr>
            <a:r>
              <a:rPr lang="en-GB" sz="2400" b="0" dirty="0"/>
              <a:t>Build in a student awareness of rules and principles obligatory in social life</a:t>
            </a:r>
            <a:r>
              <a:rPr lang="pl-PL" sz="2400" b="0" dirty="0"/>
              <a:t>. </a:t>
            </a:r>
            <a:r>
              <a:rPr lang="en-GB" sz="2400" b="0" dirty="0"/>
              <a:t>Set rules clearly and be consistent in enforcing them</a:t>
            </a:r>
            <a:r>
              <a:rPr lang="pl-PL" sz="2400" b="0" dirty="0"/>
              <a:t>. </a:t>
            </a:r>
            <a:r>
              <a:rPr lang="en-GB" sz="2400" b="0" dirty="0"/>
              <a:t>Tell a student about expectations of him (e.g. “I expect you will not interrupt when someone is speaking”, “I want you to wait patiently until I will approach you”).</a:t>
            </a:r>
            <a:endParaRPr lang="pl-PL" sz="2400" b="0" dirty="0"/>
          </a:p>
          <a:p>
            <a:pPr marL="342900" indent="-342900" algn="just">
              <a:buFont typeface="Arial" panose="020B0604020202020204" pitchFamily="34" charset="0"/>
              <a:buChar char="•"/>
            </a:pPr>
            <a:r>
              <a:rPr lang="en-GB" sz="2400" b="0" dirty="0"/>
              <a:t>Ma</a:t>
            </a:r>
            <a:r>
              <a:rPr lang="pl-PL" sz="2400" b="0" dirty="0" err="1"/>
              <a:t>ke</a:t>
            </a:r>
            <a:r>
              <a:rPr lang="en-GB" sz="2400" b="0" dirty="0"/>
              <a:t> a student aware of a fact that he is a part of a community where every person is necessary and every person has his own tasks</a:t>
            </a:r>
            <a:r>
              <a:rPr lang="pl-PL" sz="2400" b="0" dirty="0"/>
              <a:t>.</a:t>
            </a:r>
            <a:endParaRPr lang="en-GB" sz="2400" b="0" dirty="0"/>
          </a:p>
          <a:p>
            <a:pPr marL="342900" indent="-342900" algn="just">
              <a:buFont typeface="Arial" panose="020B0604020202020204" pitchFamily="34" charset="0"/>
              <a:buChar char="•"/>
            </a:pPr>
            <a:endParaRPr lang="en-GB" sz="2400" b="0" dirty="0"/>
          </a:p>
          <a:p>
            <a:pPr marL="342900" indent="-342900" algn="just">
              <a:buFont typeface="Arial" panose="020B0604020202020204" pitchFamily="34" charset="0"/>
              <a:buChar char="•"/>
            </a:pPr>
            <a:endParaRPr lang="en-GB" sz="2400" b="0" dirty="0"/>
          </a:p>
          <a:p>
            <a:pPr marL="342900" indent="-342900" algn="just">
              <a:buFont typeface="Arial" panose="020B0604020202020204" pitchFamily="34" charset="0"/>
              <a:buChar char="•"/>
            </a:pPr>
            <a:endParaRPr lang="en-GB" sz="2400" b="0" dirty="0"/>
          </a:p>
          <a:p>
            <a:pPr marL="342900" indent="-342900">
              <a:buFont typeface="Arial" panose="020B0604020202020204" pitchFamily="34" charset="0"/>
              <a:buChar char="•"/>
            </a:pPr>
            <a:endParaRPr lang="pl-PL" sz="2400" b="0" dirty="0"/>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549" y="4941168"/>
            <a:ext cx="2706813" cy="1865164"/>
          </a:xfrm>
          <a:prstGeom prst="rect">
            <a:avLst/>
          </a:prstGeom>
        </p:spPr>
      </p:pic>
      <p:sp>
        <p:nvSpPr>
          <p:cNvPr id="8" name="Prostokąt 7"/>
          <p:cNvSpPr/>
          <p:nvPr/>
        </p:nvSpPr>
        <p:spPr>
          <a:xfrm>
            <a:off x="3883358" y="6660025"/>
            <a:ext cx="1433406" cy="215444"/>
          </a:xfrm>
          <a:prstGeom prst="rect">
            <a:avLst/>
          </a:prstGeom>
        </p:spPr>
        <p:txBody>
          <a:bodyPr wrap="non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3466244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6563072" cy="1371600"/>
          </a:xfrm>
        </p:spPr>
        <p:txBody>
          <a:bodyPr>
            <a:normAutofit/>
          </a:bodyPr>
          <a:lstStyle/>
          <a:p>
            <a:r>
              <a:rPr lang="pl-PL" dirty="0" err="1"/>
              <a:t>Teacher</a:t>
            </a:r>
            <a:r>
              <a:rPr lang="pl-PL" dirty="0"/>
              <a:t>!</a:t>
            </a:r>
            <a:br>
              <a:rPr lang="pl-PL" dirty="0"/>
            </a:br>
            <a:r>
              <a:rPr lang="pl-PL" dirty="0" err="1"/>
              <a:t>What</a:t>
            </a:r>
            <a:r>
              <a:rPr lang="pl-PL" dirty="0"/>
              <a:t> </a:t>
            </a:r>
            <a:r>
              <a:rPr lang="pl-PL" dirty="0" err="1"/>
              <a:t>should</a:t>
            </a:r>
            <a:r>
              <a:rPr lang="pl-PL" dirty="0"/>
              <a:t> </a:t>
            </a:r>
            <a:r>
              <a:rPr lang="pl-PL" dirty="0" err="1"/>
              <a:t>you</a:t>
            </a:r>
            <a:r>
              <a:rPr lang="pl-PL" dirty="0"/>
              <a:t> do? (6)</a:t>
            </a:r>
          </a:p>
        </p:txBody>
      </p:sp>
      <p:sp>
        <p:nvSpPr>
          <p:cNvPr id="3" name="Symbol zastępczy zawartości 2"/>
          <p:cNvSpPr>
            <a:spLocks noGrp="1"/>
          </p:cNvSpPr>
          <p:nvPr>
            <p:ph idx="1"/>
          </p:nvPr>
        </p:nvSpPr>
        <p:spPr>
          <a:xfrm>
            <a:off x="457200" y="1752600"/>
            <a:ext cx="8363272" cy="4988768"/>
          </a:xfrm>
        </p:spPr>
        <p:txBody>
          <a:bodyPr>
            <a:normAutofit/>
          </a:bodyPr>
          <a:lstStyle/>
          <a:p>
            <a:pPr marL="342900" indent="-342900" algn="just">
              <a:buFont typeface="Arial" panose="020B0604020202020204" pitchFamily="34" charset="0"/>
              <a:buChar char="•"/>
            </a:pPr>
            <a:r>
              <a:rPr lang="en-GB" sz="2200" b="0" dirty="0"/>
              <a:t>Develop</a:t>
            </a:r>
            <a:r>
              <a:rPr lang="pl-PL" sz="2200" b="0" dirty="0"/>
              <a:t>e</a:t>
            </a:r>
            <a:r>
              <a:rPr lang="en-GB" sz="2200" b="0" dirty="0"/>
              <a:t> altruism and seeing other people’s needs in a student</a:t>
            </a:r>
            <a:r>
              <a:rPr lang="pl-PL" sz="2200" b="0" dirty="0"/>
              <a:t> (</a:t>
            </a:r>
            <a:r>
              <a:rPr lang="pl-PL" sz="2200" b="0" dirty="0" err="1"/>
              <a:t>encourage</a:t>
            </a:r>
            <a:r>
              <a:rPr lang="pl-PL" sz="2200" b="0" dirty="0"/>
              <a:t> </a:t>
            </a:r>
            <a:r>
              <a:rPr lang="pl-PL" sz="2200" b="0" dirty="0" err="1"/>
              <a:t>him</a:t>
            </a:r>
            <a:r>
              <a:rPr lang="pl-PL" sz="2200" b="0" dirty="0"/>
              <a:t> to </a:t>
            </a:r>
            <a:r>
              <a:rPr lang="pl-PL" sz="2200" b="0" dirty="0" err="1"/>
              <a:t>get</a:t>
            </a:r>
            <a:r>
              <a:rPr lang="pl-PL" sz="2200" b="0" dirty="0"/>
              <a:t> </a:t>
            </a:r>
            <a:r>
              <a:rPr lang="pl-PL" sz="2200" b="0" dirty="0" err="1"/>
              <a:t>involved</a:t>
            </a:r>
            <a:r>
              <a:rPr lang="pl-PL" sz="2200" b="0" dirty="0"/>
              <a:t> in a </a:t>
            </a:r>
            <a:r>
              <a:rPr lang="pl-PL" sz="2200" b="0" dirty="0" err="1"/>
              <a:t>voluntary</a:t>
            </a:r>
            <a:r>
              <a:rPr lang="pl-PL" sz="2200" b="0" dirty="0"/>
              <a:t> service, </a:t>
            </a:r>
            <a:r>
              <a:rPr lang="pl-PL" sz="2200" b="0" dirty="0" err="1"/>
              <a:t>ask</a:t>
            </a:r>
            <a:r>
              <a:rPr lang="pl-PL" sz="2200" b="0" dirty="0"/>
              <a:t> a student to </a:t>
            </a:r>
            <a:r>
              <a:rPr lang="pl-PL" sz="2200" b="0" dirty="0" err="1"/>
              <a:t>help</a:t>
            </a:r>
            <a:r>
              <a:rPr lang="pl-PL" sz="2200" b="0" dirty="0"/>
              <a:t> </a:t>
            </a:r>
            <a:r>
              <a:rPr lang="pl-PL" sz="2200" b="0" dirty="0" err="1"/>
              <a:t>other</a:t>
            </a:r>
            <a:r>
              <a:rPr lang="pl-PL" sz="2200" b="0" dirty="0"/>
              <a:t> </a:t>
            </a:r>
            <a:r>
              <a:rPr lang="pl-PL" sz="2200" b="0" dirty="0" err="1"/>
              <a:t>students</a:t>
            </a:r>
            <a:r>
              <a:rPr lang="pl-PL" sz="2200" b="0" dirty="0"/>
              <a:t>).</a:t>
            </a:r>
          </a:p>
          <a:p>
            <a:pPr marL="342900" indent="-342900" algn="just">
              <a:buFont typeface="Arial" panose="020B0604020202020204" pitchFamily="34" charset="0"/>
              <a:buChar char="•"/>
            </a:pPr>
            <a:r>
              <a:rPr lang="en-GB" sz="2200" b="0" dirty="0" err="1"/>
              <a:t>Involv</a:t>
            </a:r>
            <a:r>
              <a:rPr lang="pl-PL" sz="2200" b="0" dirty="0"/>
              <a:t>e</a:t>
            </a:r>
            <a:r>
              <a:rPr lang="en-GB" sz="2200" b="0" dirty="0"/>
              <a:t> parents in working on correct self-esteem in their child</a:t>
            </a:r>
            <a:endParaRPr lang="pl-PL" sz="2200" b="0" dirty="0"/>
          </a:p>
          <a:p>
            <a:pPr marL="800100" lvl="1" indent="-342900" algn="just">
              <a:buFont typeface="Wingdings" panose="05000000000000000000" pitchFamily="2" charset="2"/>
              <a:buChar char="Ø"/>
            </a:pPr>
            <a:r>
              <a:rPr lang="en-GB" sz="2200" dirty="0"/>
              <a:t>Emphasize how important it is to show their interest in their child not only when he tries to force it.</a:t>
            </a:r>
          </a:p>
          <a:p>
            <a:pPr marL="800100" lvl="1" indent="-342900" algn="just">
              <a:buFont typeface="Wingdings" panose="05000000000000000000" pitchFamily="2" charset="2"/>
              <a:buChar char="Ø"/>
            </a:pPr>
            <a:r>
              <a:rPr lang="en-GB" sz="2200" dirty="0"/>
              <a:t>Ask parents not to replace their child in doing tasks but to encourage a child to be self-reliant.</a:t>
            </a:r>
          </a:p>
          <a:p>
            <a:pPr marL="800100" lvl="1" indent="-342900" algn="just">
              <a:buFont typeface="Wingdings" panose="05000000000000000000" pitchFamily="2" charset="2"/>
              <a:buChar char="Ø"/>
            </a:pPr>
            <a:r>
              <a:rPr lang="en-GB" sz="2200" dirty="0"/>
              <a:t>Propose that parents encourage a child to build relations with other children where he could learn cooperation.</a:t>
            </a:r>
          </a:p>
          <a:p>
            <a:pPr marL="800100" lvl="1" indent="-342900" algn="just">
              <a:buFont typeface="Wingdings" panose="05000000000000000000" pitchFamily="2" charset="2"/>
              <a:buChar char="Ø"/>
            </a:pPr>
            <a:endParaRPr lang="en-GB" sz="2200" b="0" dirty="0"/>
          </a:p>
          <a:p>
            <a:pPr marL="342900" indent="-342900" algn="just">
              <a:buFont typeface="Arial" panose="020B0604020202020204" pitchFamily="34" charset="0"/>
              <a:buChar char="•"/>
            </a:pPr>
            <a:endParaRPr lang="en-GB" sz="2200" b="0" dirty="0"/>
          </a:p>
          <a:p>
            <a:pPr algn="just"/>
            <a:endParaRPr lang="pl-PL" sz="220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a:off x="2555776" y="5661248"/>
            <a:ext cx="1997273" cy="1052736"/>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t="55582"/>
          <a:stretch/>
        </p:blipFill>
        <p:spPr>
          <a:xfrm>
            <a:off x="4644008" y="5784707"/>
            <a:ext cx="1935207" cy="906151"/>
          </a:xfrm>
          <a:prstGeom prst="rect">
            <a:avLst/>
          </a:prstGeom>
        </p:spPr>
      </p:pic>
      <p:sp>
        <p:nvSpPr>
          <p:cNvPr id="6" name="Prostokąt 5"/>
          <p:cNvSpPr/>
          <p:nvPr/>
        </p:nvSpPr>
        <p:spPr>
          <a:xfrm>
            <a:off x="2618308" y="6640984"/>
            <a:ext cx="1872208" cy="215444"/>
          </a:xfrm>
          <a:prstGeom prst="rect">
            <a:avLst/>
          </a:prstGeom>
        </p:spPr>
        <p:txBody>
          <a:bodyPr wrap="square">
            <a:spAutoFit/>
          </a:bodyPr>
          <a:lstStyle/>
          <a:p>
            <a:r>
              <a:rPr lang="pl-PL" sz="800" dirty="0"/>
              <a:t>A </a:t>
            </a:r>
            <a:r>
              <a:rPr lang="pl-PL" sz="800" dirty="0" err="1"/>
              <a:t>picture</a:t>
            </a:r>
            <a:r>
              <a:rPr lang="pl-PL" sz="800" dirty="0"/>
              <a:t> from pixabay.com</a:t>
            </a:r>
          </a:p>
        </p:txBody>
      </p:sp>
    </p:spTree>
    <p:extLst>
      <p:ext uri="{BB962C8B-B14F-4D97-AF65-F5344CB8AC3E}">
        <p14:creationId xmlns:p14="http://schemas.microsoft.com/office/powerpoint/2010/main" val="1579223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a:t>CaUSES</a:t>
            </a:r>
            <a:r>
              <a:rPr lang="pl-PL" dirty="0"/>
              <a:t> (2)</a:t>
            </a:r>
          </a:p>
        </p:txBody>
      </p:sp>
      <p:sp>
        <p:nvSpPr>
          <p:cNvPr id="3" name="Symbol zastępczy zawartości 2"/>
          <p:cNvSpPr>
            <a:spLocks noGrp="1"/>
          </p:cNvSpPr>
          <p:nvPr>
            <p:ph idx="1"/>
          </p:nvPr>
        </p:nvSpPr>
        <p:spPr>
          <a:xfrm>
            <a:off x="467544" y="2060848"/>
            <a:ext cx="7620000" cy="4373563"/>
          </a:xfrm>
        </p:spPr>
        <p:txBody>
          <a:bodyPr>
            <a:normAutofit/>
          </a:bodyPr>
          <a:lstStyle/>
          <a:p>
            <a:pPr marL="342900" indent="-342900" algn="just">
              <a:buFont typeface="Arial" panose="020B0604020202020204" pitchFamily="34" charset="0"/>
              <a:buChar char="•"/>
            </a:pPr>
            <a:r>
              <a:rPr lang="pl-PL" sz="2400" dirty="0" err="1"/>
              <a:t>Social</a:t>
            </a:r>
            <a:r>
              <a:rPr lang="pl-PL" sz="2400" dirty="0"/>
              <a:t> </a:t>
            </a:r>
            <a:r>
              <a:rPr lang="pl-PL" sz="2400" dirty="0" err="1"/>
              <a:t>skills</a:t>
            </a:r>
            <a:r>
              <a:rPr lang="pl-PL" sz="2400" dirty="0"/>
              <a:t> </a:t>
            </a:r>
            <a:r>
              <a:rPr lang="pl-PL" sz="2400" dirty="0" err="1"/>
              <a:t>deficit</a:t>
            </a:r>
            <a:r>
              <a:rPr lang="pl-PL" sz="2400" dirty="0"/>
              <a:t> </a:t>
            </a:r>
            <a:r>
              <a:rPr lang="pl-PL" sz="2400" b="0" dirty="0"/>
              <a:t>– </a:t>
            </a:r>
            <a:r>
              <a:rPr lang="pl-PL" sz="2400" b="0" dirty="0" err="1"/>
              <a:t>children</a:t>
            </a:r>
            <a:r>
              <a:rPr lang="pl-PL" sz="2400" b="0" dirty="0"/>
              <a:t> </a:t>
            </a:r>
            <a:r>
              <a:rPr lang="pl-PL" sz="2400" b="0" dirty="0" err="1"/>
              <a:t>lack</a:t>
            </a:r>
            <a:r>
              <a:rPr lang="pl-PL" sz="2400" b="0" dirty="0"/>
              <a:t> the </a:t>
            </a:r>
            <a:r>
              <a:rPr lang="pl-PL" sz="2400" b="0" dirty="0" err="1"/>
              <a:t>social</a:t>
            </a:r>
            <a:r>
              <a:rPr lang="pl-PL" sz="2400" b="0" dirty="0"/>
              <a:t> </a:t>
            </a:r>
            <a:r>
              <a:rPr lang="pl-PL" sz="2400" b="0" dirty="0" err="1"/>
              <a:t>skills</a:t>
            </a:r>
            <a:r>
              <a:rPr lang="pl-PL" sz="2400" b="0" dirty="0"/>
              <a:t> </a:t>
            </a:r>
            <a:r>
              <a:rPr lang="pl-PL" sz="2400" b="0" dirty="0" err="1"/>
              <a:t>necassary</a:t>
            </a:r>
            <a:r>
              <a:rPr lang="pl-PL" sz="2400" b="0" dirty="0"/>
              <a:t> to </a:t>
            </a:r>
            <a:r>
              <a:rPr lang="pl-PL" sz="2400" b="0" dirty="0" err="1"/>
              <a:t>deal</a:t>
            </a:r>
            <a:r>
              <a:rPr lang="pl-PL" sz="2400" b="0" dirty="0"/>
              <a:t> with </a:t>
            </a:r>
            <a:r>
              <a:rPr lang="pl-PL" sz="2400" b="0" dirty="0" err="1"/>
              <a:t>stressfull</a:t>
            </a:r>
            <a:r>
              <a:rPr lang="pl-PL" sz="2400" b="0" dirty="0"/>
              <a:t> </a:t>
            </a:r>
            <a:r>
              <a:rPr lang="pl-PL" sz="2400" b="0" dirty="0" err="1"/>
              <a:t>situations</a:t>
            </a:r>
            <a:r>
              <a:rPr lang="pl-PL" sz="2400" b="0" dirty="0"/>
              <a:t> in </a:t>
            </a:r>
            <a:r>
              <a:rPr lang="pl-PL" sz="2400" b="0" dirty="0" err="1"/>
              <a:t>an</a:t>
            </a:r>
            <a:r>
              <a:rPr lang="pl-PL" sz="2400" b="0" dirty="0"/>
              <a:t> </a:t>
            </a:r>
            <a:r>
              <a:rPr lang="pl-PL" sz="2400" b="0" dirty="0" err="1"/>
              <a:t>assertive</a:t>
            </a:r>
            <a:r>
              <a:rPr lang="pl-PL" sz="2400" b="0" dirty="0"/>
              <a:t> </a:t>
            </a:r>
            <a:r>
              <a:rPr lang="pl-PL" sz="2400" b="0" dirty="0" err="1"/>
              <a:t>rather</a:t>
            </a:r>
            <a:r>
              <a:rPr lang="pl-PL" sz="2400" b="0" dirty="0"/>
              <a:t> </a:t>
            </a:r>
            <a:r>
              <a:rPr lang="pl-PL" sz="2400" b="0" dirty="0" err="1"/>
              <a:t>that</a:t>
            </a:r>
            <a:r>
              <a:rPr lang="pl-PL" sz="2400" b="0" dirty="0"/>
              <a:t> </a:t>
            </a:r>
            <a:r>
              <a:rPr lang="pl-PL" sz="2400" b="0" dirty="0" err="1"/>
              <a:t>aggressive</a:t>
            </a:r>
            <a:r>
              <a:rPr lang="pl-PL" sz="2400" b="0" dirty="0"/>
              <a:t> </a:t>
            </a:r>
            <a:r>
              <a:rPr lang="pl-PL" sz="2400" b="0" dirty="0" err="1"/>
              <a:t>way</a:t>
            </a:r>
            <a:r>
              <a:rPr lang="pl-PL" sz="2400" b="0" dirty="0"/>
              <a:t>. </a:t>
            </a:r>
            <a:r>
              <a:rPr lang="pl-PL" sz="2400" b="0" dirty="0" err="1"/>
              <a:t>Their</a:t>
            </a:r>
            <a:r>
              <a:rPr lang="pl-PL" sz="2400" b="0" dirty="0"/>
              <a:t> </a:t>
            </a:r>
            <a:r>
              <a:rPr lang="pl-PL" sz="2400" b="0" dirty="0" err="1"/>
              <a:t>repertoire</a:t>
            </a:r>
            <a:r>
              <a:rPr lang="pl-PL" sz="2400" b="0" dirty="0"/>
              <a:t> of problem-</a:t>
            </a:r>
            <a:r>
              <a:rPr lang="pl-PL" sz="2400" b="0" dirty="0" err="1"/>
              <a:t>solving</a:t>
            </a:r>
            <a:r>
              <a:rPr lang="pl-PL" sz="2400" b="0" dirty="0"/>
              <a:t> </a:t>
            </a:r>
            <a:r>
              <a:rPr lang="pl-PL" sz="2400" b="0" dirty="0" err="1"/>
              <a:t>skills</a:t>
            </a:r>
            <a:r>
              <a:rPr lang="pl-PL" sz="2400" b="0" dirty="0"/>
              <a:t> </a:t>
            </a:r>
            <a:r>
              <a:rPr lang="pl-PL" sz="2400" b="0" dirty="0" err="1"/>
              <a:t>is</a:t>
            </a:r>
            <a:r>
              <a:rPr lang="pl-PL" sz="2400" b="0" dirty="0"/>
              <a:t> </a:t>
            </a:r>
            <a:r>
              <a:rPr lang="pl-PL" sz="2400" b="0" dirty="0" err="1"/>
              <a:t>limited</a:t>
            </a:r>
            <a:r>
              <a:rPr lang="pl-PL" sz="2400" b="0" dirty="0"/>
              <a:t> to </a:t>
            </a:r>
            <a:r>
              <a:rPr lang="pl-PL" sz="2400" b="0" dirty="0" err="1"/>
              <a:t>aggression</a:t>
            </a:r>
            <a:r>
              <a:rPr lang="pl-PL" sz="2400" b="0" dirty="0"/>
              <a:t>.</a:t>
            </a:r>
          </a:p>
          <a:p>
            <a:pPr marL="342900" indent="-342900" algn="just">
              <a:buFont typeface="Arial" panose="020B0604020202020204" pitchFamily="34" charset="0"/>
              <a:buChar char="•"/>
            </a:pPr>
            <a:endParaRPr lang="pl-PL" sz="2400" b="0" dirty="0"/>
          </a:p>
          <a:p>
            <a:pPr marL="342900" indent="-342900" algn="just">
              <a:buFont typeface="Arial" panose="020B0604020202020204" pitchFamily="34" charset="0"/>
              <a:buChar char="•"/>
            </a:pPr>
            <a:r>
              <a:rPr lang="pl-PL" sz="2400" dirty="0" err="1"/>
              <a:t>Low</a:t>
            </a:r>
            <a:r>
              <a:rPr lang="pl-PL" sz="2400" dirty="0"/>
              <a:t> </a:t>
            </a:r>
            <a:r>
              <a:rPr lang="pl-PL" sz="2400" dirty="0" err="1"/>
              <a:t>self-esteem</a:t>
            </a:r>
            <a:r>
              <a:rPr lang="pl-PL" sz="2400" b="0" dirty="0"/>
              <a:t> – </a:t>
            </a:r>
            <a:r>
              <a:rPr lang="pl-PL" sz="2400" b="0" dirty="0" err="1"/>
              <a:t>lack</a:t>
            </a:r>
            <a:r>
              <a:rPr lang="pl-PL" sz="2400" b="0" dirty="0"/>
              <a:t> of love and </a:t>
            </a:r>
            <a:r>
              <a:rPr lang="pl-PL" sz="2400" b="0" dirty="0" err="1"/>
              <a:t>low</a:t>
            </a:r>
            <a:r>
              <a:rPr lang="pl-PL" sz="2400" b="0" dirty="0"/>
              <a:t> </a:t>
            </a:r>
            <a:r>
              <a:rPr lang="pl-PL" sz="2400" b="0" dirty="0" err="1"/>
              <a:t>self-esteem</a:t>
            </a:r>
            <a:r>
              <a:rPr lang="pl-PL" sz="2400" b="0" dirty="0"/>
              <a:t> </a:t>
            </a:r>
            <a:r>
              <a:rPr lang="pl-PL" sz="2400" b="0" dirty="0" err="1"/>
              <a:t>can</a:t>
            </a:r>
            <a:r>
              <a:rPr lang="pl-PL" sz="2400" b="0" dirty="0"/>
              <a:t> </a:t>
            </a:r>
            <a:r>
              <a:rPr lang="pl-PL" sz="2400" b="0" dirty="0" err="1"/>
              <a:t>lead</a:t>
            </a:r>
            <a:r>
              <a:rPr lang="pl-PL" sz="2400" b="0" dirty="0"/>
              <a:t> to </a:t>
            </a:r>
            <a:r>
              <a:rPr lang="pl-PL" sz="2400" b="0" dirty="0" err="1"/>
              <a:t>frustration</a:t>
            </a:r>
            <a:r>
              <a:rPr lang="pl-PL" sz="2400" b="0" dirty="0"/>
              <a:t> </a:t>
            </a:r>
            <a:r>
              <a:rPr lang="pl-PL" sz="2400" b="0" dirty="0" err="1"/>
              <a:t>which</a:t>
            </a:r>
            <a:r>
              <a:rPr lang="pl-PL" sz="2400" b="0" dirty="0"/>
              <a:t> </a:t>
            </a:r>
            <a:r>
              <a:rPr lang="pl-PL" sz="2400" b="0" dirty="0" err="1"/>
              <a:t>is</a:t>
            </a:r>
            <a:r>
              <a:rPr lang="pl-PL" sz="2400" b="0" dirty="0"/>
              <a:t> a </a:t>
            </a:r>
            <a:r>
              <a:rPr lang="pl-PL" sz="2400" b="0" dirty="0" err="1"/>
              <a:t>direct</a:t>
            </a:r>
            <a:r>
              <a:rPr lang="pl-PL" sz="2400" b="0" dirty="0"/>
              <a:t> </a:t>
            </a:r>
            <a:r>
              <a:rPr lang="pl-PL" sz="2400" b="0" dirty="0" err="1"/>
              <a:t>cause</a:t>
            </a:r>
            <a:r>
              <a:rPr lang="pl-PL" sz="2400" b="0" dirty="0"/>
              <a:t> of </a:t>
            </a:r>
            <a:r>
              <a:rPr lang="pl-PL" sz="2400" b="0" dirty="0" err="1"/>
              <a:t>aggression</a:t>
            </a:r>
            <a:r>
              <a:rPr lang="pl-PL" sz="2400" b="0" dirty="0"/>
              <a:t>.</a:t>
            </a:r>
          </a:p>
        </p:txBody>
      </p:sp>
    </p:spTree>
    <p:extLst>
      <p:ext uri="{BB962C8B-B14F-4D97-AF65-F5344CB8AC3E}">
        <p14:creationId xmlns:p14="http://schemas.microsoft.com/office/powerpoint/2010/main" val="320115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consequences</a:t>
            </a:r>
          </a:p>
        </p:txBody>
      </p:sp>
      <p:sp>
        <p:nvSpPr>
          <p:cNvPr id="3" name="Symbol zastępczy zawartości 2"/>
          <p:cNvSpPr>
            <a:spLocks noGrp="1"/>
          </p:cNvSpPr>
          <p:nvPr>
            <p:ph idx="1"/>
          </p:nvPr>
        </p:nvSpPr>
        <p:spPr>
          <a:xfrm>
            <a:off x="467544" y="1638841"/>
            <a:ext cx="7620000" cy="3734376"/>
          </a:xfrm>
        </p:spPr>
        <p:txBody>
          <a:bodyPr>
            <a:normAutofit/>
          </a:bodyPr>
          <a:lstStyle/>
          <a:p>
            <a:pPr marL="457200" indent="-457200">
              <a:buFont typeface="Arial" panose="020B0604020202020204" pitchFamily="34" charset="0"/>
              <a:buChar char="•"/>
            </a:pPr>
            <a:r>
              <a:rPr lang="pl-PL" sz="2400" b="0" dirty="0" err="1"/>
              <a:t>Destruction</a:t>
            </a:r>
            <a:r>
              <a:rPr lang="pl-PL" sz="2400" b="0" dirty="0"/>
              <a:t> of </a:t>
            </a:r>
            <a:r>
              <a:rPr lang="pl-PL" sz="2400" b="0" dirty="0" err="1"/>
              <a:t>peer</a:t>
            </a:r>
            <a:r>
              <a:rPr lang="pl-PL" sz="2400" b="0" dirty="0"/>
              <a:t> </a:t>
            </a:r>
            <a:r>
              <a:rPr lang="pl-PL" sz="2400" b="0" dirty="0" err="1"/>
              <a:t>relationships</a:t>
            </a:r>
            <a:r>
              <a:rPr lang="pl-PL" sz="2400" b="0" dirty="0"/>
              <a:t>.</a:t>
            </a:r>
          </a:p>
          <a:p>
            <a:pPr marL="457200" indent="-457200">
              <a:buFont typeface="Arial" panose="020B0604020202020204" pitchFamily="34" charset="0"/>
              <a:buChar char="•"/>
            </a:pPr>
            <a:r>
              <a:rPr lang="pl-PL" sz="2400" b="0" dirty="0" err="1"/>
              <a:t>Isolation</a:t>
            </a:r>
            <a:r>
              <a:rPr lang="pl-PL" sz="2400" b="0" dirty="0"/>
              <a:t> of </a:t>
            </a:r>
            <a:r>
              <a:rPr lang="pl-PL" sz="2400" b="0" dirty="0" err="1"/>
              <a:t>an</a:t>
            </a:r>
            <a:r>
              <a:rPr lang="pl-PL" sz="2400" b="0" dirty="0"/>
              <a:t> </a:t>
            </a:r>
            <a:r>
              <a:rPr lang="pl-PL" sz="2400" b="0" dirty="0" err="1"/>
              <a:t>aggressive</a:t>
            </a:r>
            <a:r>
              <a:rPr lang="pl-PL" sz="2400" b="0" dirty="0"/>
              <a:t> student.</a:t>
            </a:r>
          </a:p>
          <a:p>
            <a:pPr marL="457200" indent="-457200">
              <a:buFont typeface="Arial" panose="020B0604020202020204" pitchFamily="34" charset="0"/>
              <a:buChar char="•"/>
            </a:pPr>
            <a:r>
              <a:rPr lang="pl-PL" sz="2400" b="0" dirty="0" err="1"/>
              <a:t>Problems</a:t>
            </a:r>
            <a:r>
              <a:rPr lang="pl-PL" sz="2400" b="0" dirty="0"/>
              <a:t> in student-</a:t>
            </a:r>
            <a:r>
              <a:rPr lang="pl-PL" sz="2400" b="0" dirty="0" err="1"/>
              <a:t>teacher</a:t>
            </a:r>
            <a:r>
              <a:rPr lang="pl-PL" sz="2400" b="0" dirty="0"/>
              <a:t> relations.</a:t>
            </a:r>
          </a:p>
          <a:p>
            <a:pPr marL="457200" indent="-457200">
              <a:buFont typeface="Arial" panose="020B0604020202020204" pitchFamily="34" charset="0"/>
              <a:buChar char="•"/>
            </a:pPr>
            <a:r>
              <a:rPr lang="pl-PL" sz="2400" b="0" dirty="0" err="1"/>
              <a:t>Probability</a:t>
            </a:r>
            <a:r>
              <a:rPr lang="pl-PL" sz="2400" b="0" dirty="0"/>
              <a:t> </a:t>
            </a:r>
            <a:r>
              <a:rPr lang="pl-PL" sz="2400" b="0" dirty="0" err="1"/>
              <a:t>that</a:t>
            </a:r>
            <a:r>
              <a:rPr lang="pl-PL" sz="2400" b="0" dirty="0"/>
              <a:t> </a:t>
            </a:r>
            <a:r>
              <a:rPr lang="pl-PL" sz="2400" b="0" dirty="0" err="1"/>
              <a:t>an</a:t>
            </a:r>
            <a:r>
              <a:rPr lang="pl-PL" sz="2400" b="0" dirty="0"/>
              <a:t> </a:t>
            </a:r>
            <a:r>
              <a:rPr lang="pl-PL" sz="2400" b="0" dirty="0" err="1"/>
              <a:t>aggressive</a:t>
            </a:r>
            <a:r>
              <a:rPr lang="pl-PL" sz="2400" b="0" dirty="0"/>
              <a:t> student </a:t>
            </a:r>
            <a:r>
              <a:rPr lang="pl-PL" sz="2400" b="0" dirty="0" err="1"/>
              <a:t>will</a:t>
            </a:r>
            <a:r>
              <a:rPr lang="pl-PL" sz="2400" b="0" dirty="0"/>
              <a:t> </a:t>
            </a:r>
            <a:r>
              <a:rPr lang="pl-PL" sz="2400" b="0" dirty="0" err="1"/>
              <a:t>join</a:t>
            </a:r>
            <a:r>
              <a:rPr lang="pl-PL" sz="2400" b="0" dirty="0"/>
              <a:t> a </a:t>
            </a:r>
            <a:r>
              <a:rPr lang="pl-PL" sz="2400" b="0" dirty="0" err="1"/>
              <a:t>pathological</a:t>
            </a:r>
            <a:r>
              <a:rPr lang="pl-PL" sz="2400" b="0" dirty="0"/>
              <a:t> </a:t>
            </a:r>
            <a:r>
              <a:rPr lang="pl-PL" sz="2400" b="0" dirty="0" err="1"/>
              <a:t>group</a:t>
            </a:r>
            <a:r>
              <a:rPr lang="pl-PL" sz="2400" b="0" dirty="0"/>
              <a:t>.</a:t>
            </a:r>
          </a:p>
          <a:p>
            <a:pPr marL="457200" indent="-457200">
              <a:buFont typeface="Arial" panose="020B0604020202020204" pitchFamily="34" charset="0"/>
              <a:buChar char="•"/>
            </a:pPr>
            <a:r>
              <a:rPr lang="pl-PL" sz="2400" b="0" dirty="0" err="1"/>
              <a:t>Negative</a:t>
            </a:r>
            <a:r>
              <a:rPr lang="pl-PL" sz="2400" b="0" dirty="0"/>
              <a:t> </a:t>
            </a:r>
            <a:r>
              <a:rPr lang="pl-PL" sz="2400" b="0" dirty="0" err="1"/>
              <a:t>reactions</a:t>
            </a:r>
            <a:r>
              <a:rPr lang="pl-PL" sz="2400" b="0" dirty="0"/>
              <a:t> in </a:t>
            </a:r>
            <a:r>
              <a:rPr lang="pl-PL" sz="2400" b="0" dirty="0" err="1"/>
              <a:t>victims</a:t>
            </a:r>
            <a:r>
              <a:rPr lang="pl-PL" sz="2400" b="0" dirty="0"/>
              <a:t> of </a:t>
            </a:r>
            <a:r>
              <a:rPr lang="pl-PL" sz="2400" b="0" dirty="0" err="1"/>
              <a:t>aggression</a:t>
            </a:r>
            <a:r>
              <a:rPr lang="pl-PL" sz="2400" b="0" dirty="0"/>
              <a:t> (</a:t>
            </a:r>
            <a:r>
              <a:rPr lang="pl-PL" sz="2400" b="0" dirty="0" err="1"/>
              <a:t>lack</a:t>
            </a:r>
            <a:r>
              <a:rPr lang="pl-PL" sz="2400" b="0" dirty="0"/>
              <a:t> of </a:t>
            </a:r>
            <a:r>
              <a:rPr lang="pl-PL" sz="2400" b="0" dirty="0" err="1"/>
              <a:t>self-confidence</a:t>
            </a:r>
            <a:r>
              <a:rPr lang="pl-PL" sz="2400" b="0" dirty="0"/>
              <a:t>, </a:t>
            </a:r>
            <a:r>
              <a:rPr lang="pl-PL" sz="2400" b="0" dirty="0" err="1"/>
              <a:t>stress</a:t>
            </a:r>
            <a:r>
              <a:rPr lang="pl-PL" sz="2400" b="0" dirty="0"/>
              <a:t> and </a:t>
            </a:r>
            <a:r>
              <a:rPr lang="pl-PL" sz="2400" b="0" dirty="0" err="1"/>
              <a:t>fear</a:t>
            </a:r>
            <a:r>
              <a:rPr lang="pl-PL" sz="2400" b="0" dirty="0"/>
              <a:t>, </a:t>
            </a:r>
            <a:r>
              <a:rPr lang="pl-PL" sz="2400" b="0" dirty="0" err="1"/>
              <a:t>aversion</a:t>
            </a:r>
            <a:r>
              <a:rPr lang="pl-PL" sz="2400" b="0" dirty="0"/>
              <a:t> to </a:t>
            </a:r>
            <a:r>
              <a:rPr lang="pl-PL" sz="2400" b="0" dirty="0" err="1"/>
              <a:t>school</a:t>
            </a:r>
            <a:r>
              <a:rPr lang="pl-PL" sz="2400" b="0" dirty="0"/>
              <a:t>, </a:t>
            </a:r>
            <a:r>
              <a:rPr lang="pl-PL" sz="2400" b="0" dirty="0" err="1"/>
              <a:t>truancy</a:t>
            </a:r>
            <a:r>
              <a:rPr lang="pl-PL" sz="2400" b="0" dirty="0"/>
              <a:t>, </a:t>
            </a:r>
            <a:r>
              <a:rPr lang="pl-PL" sz="2400" b="0" dirty="0" err="1"/>
              <a:t>stomach</a:t>
            </a:r>
            <a:r>
              <a:rPr lang="pl-PL" sz="2400" b="0" dirty="0"/>
              <a:t> </a:t>
            </a:r>
            <a:r>
              <a:rPr lang="pl-PL" sz="2400" b="0" dirty="0" err="1"/>
              <a:t>ache</a:t>
            </a:r>
            <a:r>
              <a:rPr lang="pl-PL" sz="2400" b="0" dirty="0"/>
              <a:t>, </a:t>
            </a:r>
            <a:r>
              <a:rPr lang="pl-PL" sz="2400" b="0" dirty="0" err="1"/>
              <a:t>sleep</a:t>
            </a:r>
            <a:r>
              <a:rPr lang="pl-PL" sz="2400" b="0" dirty="0"/>
              <a:t> </a:t>
            </a:r>
            <a:r>
              <a:rPr lang="pl-PL" sz="2400" b="0" dirty="0" err="1"/>
              <a:t>disturbance</a:t>
            </a:r>
            <a:r>
              <a:rPr lang="pl-PL" sz="2400" b="0" dirty="0"/>
              <a:t>, etc.).</a:t>
            </a:r>
          </a:p>
          <a:p>
            <a:pPr marL="457200" indent="-457200">
              <a:buFont typeface="Arial" panose="020B0604020202020204" pitchFamily="34" charset="0"/>
              <a:buChar char="•"/>
            </a:pPr>
            <a:endParaRPr lang="pl-PL" sz="2800" b="0" dirty="0"/>
          </a:p>
        </p:txBody>
      </p:sp>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t="14845" b="10674"/>
          <a:stretch/>
        </p:blipFill>
        <p:spPr>
          <a:xfrm>
            <a:off x="4932040" y="5229200"/>
            <a:ext cx="3738880" cy="1566407"/>
          </a:xfrm>
          <a:prstGeom prst="rect">
            <a:avLst/>
          </a:prstGeom>
        </p:spPr>
      </p:pic>
      <p:sp>
        <p:nvSpPr>
          <p:cNvPr id="6" name="pole tekstowe 5"/>
          <p:cNvSpPr txBox="1"/>
          <p:nvPr/>
        </p:nvSpPr>
        <p:spPr>
          <a:xfrm>
            <a:off x="539552" y="5288340"/>
            <a:ext cx="4032448" cy="1569660"/>
          </a:xfrm>
          <a:prstGeom prst="rect">
            <a:avLst/>
          </a:prstGeom>
          <a:noFill/>
        </p:spPr>
        <p:txBody>
          <a:bodyPr wrap="square" rtlCol="0">
            <a:spAutoFit/>
          </a:bodyPr>
          <a:lstStyle/>
          <a:p>
            <a:pPr marL="342900" indent="-342900">
              <a:buFont typeface="Arial" panose="020B0604020202020204" pitchFamily="34" charset="0"/>
              <a:buChar char="•"/>
            </a:pPr>
            <a:r>
              <a:rPr lang="pl-PL" sz="2400" dirty="0" err="1"/>
              <a:t>Aggression</a:t>
            </a:r>
            <a:r>
              <a:rPr lang="pl-PL" sz="2400" dirty="0"/>
              <a:t> in </a:t>
            </a:r>
            <a:r>
              <a:rPr lang="pl-PL" sz="2400" dirty="0" err="1"/>
              <a:t>other</a:t>
            </a:r>
            <a:r>
              <a:rPr lang="pl-PL" sz="2400" dirty="0"/>
              <a:t> </a:t>
            </a:r>
            <a:r>
              <a:rPr lang="pl-PL" sz="2400" dirty="0" err="1"/>
              <a:t>people</a:t>
            </a:r>
            <a:r>
              <a:rPr lang="pl-PL" sz="2400" dirty="0"/>
              <a:t> (</a:t>
            </a:r>
            <a:r>
              <a:rPr lang="pl-PL" sz="2400" dirty="0" err="1"/>
              <a:t>aggression</a:t>
            </a:r>
            <a:r>
              <a:rPr lang="pl-PL" sz="2400" dirty="0"/>
              <a:t> </a:t>
            </a:r>
            <a:r>
              <a:rPr lang="pl-PL" sz="2400" dirty="0" err="1"/>
              <a:t>leads</a:t>
            </a:r>
            <a:r>
              <a:rPr lang="pl-PL" sz="2400" dirty="0"/>
              <a:t> to </a:t>
            </a:r>
            <a:r>
              <a:rPr lang="pl-PL" sz="2400" dirty="0" err="1"/>
              <a:t>aggression</a:t>
            </a:r>
            <a:r>
              <a:rPr lang="pl-PL" sz="2400" dirty="0"/>
              <a:t>).</a:t>
            </a:r>
          </a:p>
          <a:p>
            <a:pPr marL="342900" indent="-342900">
              <a:buFont typeface="Arial" panose="020B0604020202020204" pitchFamily="34" charset="0"/>
              <a:buChar char="•"/>
            </a:pPr>
            <a:endParaRPr lang="pl-PL" sz="2400" dirty="0"/>
          </a:p>
        </p:txBody>
      </p:sp>
      <p:sp>
        <p:nvSpPr>
          <p:cNvPr id="5" name="Prostokąt 4"/>
          <p:cNvSpPr/>
          <p:nvPr/>
        </p:nvSpPr>
        <p:spPr>
          <a:xfrm>
            <a:off x="4932040" y="6580163"/>
            <a:ext cx="1383712" cy="215444"/>
          </a:xfrm>
          <a:prstGeom prst="rect">
            <a:avLst/>
          </a:prstGeom>
        </p:spPr>
        <p:txBody>
          <a:bodyPr wrap="none">
            <a:spAutoFit/>
          </a:bodyPr>
          <a:lstStyle/>
          <a:p>
            <a:r>
              <a:rPr lang="pl-PL" sz="800" dirty="0">
                <a:solidFill>
                  <a:schemeClr val="bg1"/>
                </a:solidFill>
              </a:rPr>
              <a:t>A </a:t>
            </a:r>
            <a:r>
              <a:rPr lang="pl-PL" sz="800" dirty="0" err="1">
                <a:solidFill>
                  <a:schemeClr val="bg1"/>
                </a:solidFill>
              </a:rPr>
              <a:t>photo</a:t>
            </a:r>
            <a:r>
              <a:rPr lang="pl-PL" sz="800" dirty="0">
                <a:solidFill>
                  <a:schemeClr val="bg1"/>
                </a:solidFill>
              </a:rPr>
              <a:t> from pixabay.com</a:t>
            </a:r>
          </a:p>
        </p:txBody>
      </p:sp>
    </p:spTree>
    <p:extLst>
      <p:ext uri="{BB962C8B-B14F-4D97-AF65-F5344CB8AC3E}">
        <p14:creationId xmlns:p14="http://schemas.microsoft.com/office/powerpoint/2010/main" val="66846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152718"/>
            <a:ext cx="6192688" cy="1371600"/>
          </a:xfrm>
        </p:spPr>
        <p:txBody>
          <a:bodyPr>
            <a:normAutofit/>
          </a:bodyPr>
          <a:lstStyle/>
          <a:p>
            <a:r>
              <a:rPr lang="pl-PL" sz="3500" dirty="0" err="1"/>
              <a:t>Ineffective</a:t>
            </a:r>
            <a:r>
              <a:rPr lang="pl-PL" sz="3500" dirty="0"/>
              <a:t> </a:t>
            </a:r>
            <a:r>
              <a:rPr lang="pl-PL" sz="3500" dirty="0" err="1"/>
              <a:t>response</a:t>
            </a:r>
            <a:r>
              <a:rPr lang="pl-PL" sz="3500" dirty="0"/>
              <a:t> (1)</a:t>
            </a:r>
          </a:p>
        </p:txBody>
      </p:sp>
      <p:sp>
        <p:nvSpPr>
          <p:cNvPr id="3" name="Symbol zastępczy zawartości 2"/>
          <p:cNvSpPr>
            <a:spLocks noGrp="1"/>
          </p:cNvSpPr>
          <p:nvPr>
            <p:ph idx="1"/>
          </p:nvPr>
        </p:nvSpPr>
        <p:spPr>
          <a:xfrm>
            <a:off x="467544" y="2132856"/>
            <a:ext cx="7620000" cy="4373563"/>
          </a:xfrm>
        </p:spPr>
        <p:txBody>
          <a:bodyPr>
            <a:normAutofit/>
          </a:bodyPr>
          <a:lstStyle/>
          <a:p>
            <a:pPr algn="just">
              <a:spcAft>
                <a:spcPts val="2400"/>
              </a:spcAft>
            </a:pPr>
            <a:r>
              <a:rPr lang="pl-PL" sz="2400" b="0" dirty="0" err="1"/>
              <a:t>Teacher</a:t>
            </a:r>
            <a:r>
              <a:rPr lang="pl-PL" sz="2400" b="0" dirty="0"/>
              <a:t>, </a:t>
            </a:r>
            <a:r>
              <a:rPr lang="pl-PL" sz="2400" b="0" dirty="0" err="1"/>
              <a:t>here</a:t>
            </a:r>
            <a:r>
              <a:rPr lang="pl-PL" sz="2400" b="0" dirty="0"/>
              <a:t> </a:t>
            </a:r>
            <a:r>
              <a:rPr lang="pl-PL" sz="2400" b="0" dirty="0" err="1"/>
              <a:t>is</a:t>
            </a:r>
            <a:r>
              <a:rPr lang="pl-PL" sz="2400" b="0" dirty="0"/>
              <a:t> </a:t>
            </a:r>
            <a:r>
              <a:rPr lang="pl-PL" sz="2400" b="0" dirty="0" err="1"/>
              <a:t>what</a:t>
            </a:r>
            <a:r>
              <a:rPr lang="pl-PL" sz="2400" b="0" dirty="0"/>
              <a:t> </a:t>
            </a:r>
            <a:r>
              <a:rPr lang="pl-PL" sz="2400" b="0" dirty="0" err="1"/>
              <a:t>you</a:t>
            </a:r>
            <a:r>
              <a:rPr lang="pl-PL" sz="2400" b="0" dirty="0"/>
              <a:t> </a:t>
            </a:r>
            <a:r>
              <a:rPr lang="pl-PL" sz="2400" b="0" dirty="0" err="1"/>
              <a:t>should</a:t>
            </a:r>
            <a:r>
              <a:rPr lang="pl-PL" sz="2400" b="0" dirty="0"/>
              <a:t> </a:t>
            </a:r>
            <a:r>
              <a:rPr lang="pl-PL" sz="2400" dirty="0" err="1"/>
              <a:t>never</a:t>
            </a:r>
            <a:r>
              <a:rPr lang="pl-PL" sz="2400" b="0" dirty="0"/>
              <a:t> do:</a:t>
            </a:r>
          </a:p>
          <a:p>
            <a:pPr marL="342900" indent="-342900" algn="just">
              <a:spcAft>
                <a:spcPts val="2400"/>
              </a:spcAft>
              <a:buFont typeface="Arial" panose="020B0604020202020204" pitchFamily="34" charset="0"/>
              <a:buChar char="•"/>
            </a:pPr>
            <a:r>
              <a:rPr lang="pl-PL" sz="2400" dirty="0" err="1"/>
              <a:t>Enforce</a:t>
            </a:r>
            <a:r>
              <a:rPr lang="pl-PL" sz="2400" dirty="0"/>
              <a:t> a </a:t>
            </a:r>
            <a:r>
              <a:rPr lang="pl-PL" sz="2400" dirty="0" err="1"/>
              <a:t>consequence</a:t>
            </a:r>
            <a:r>
              <a:rPr lang="pl-PL" sz="2400" dirty="0"/>
              <a:t> </a:t>
            </a:r>
            <a:r>
              <a:rPr lang="pl-PL" sz="2400" dirty="0" err="1"/>
              <a:t>immediately</a:t>
            </a:r>
            <a:r>
              <a:rPr lang="pl-PL" sz="2400" b="0" dirty="0"/>
              <a:t> – of </a:t>
            </a:r>
            <a:r>
              <a:rPr lang="pl-PL" sz="2400" b="0" dirty="0" err="1"/>
              <a:t>course</a:t>
            </a:r>
            <a:r>
              <a:rPr lang="pl-PL" sz="2400" b="0" dirty="0"/>
              <a:t>, </a:t>
            </a:r>
            <a:r>
              <a:rPr lang="pl-PL" sz="2400" b="0" dirty="0" err="1"/>
              <a:t>you</a:t>
            </a:r>
            <a:r>
              <a:rPr lang="pl-PL" sz="2400" b="0" dirty="0"/>
              <a:t> </a:t>
            </a:r>
            <a:r>
              <a:rPr lang="pl-PL" sz="2400" b="0" dirty="0" err="1"/>
              <a:t>must</a:t>
            </a:r>
            <a:r>
              <a:rPr lang="pl-PL" sz="2400" b="0" dirty="0"/>
              <a:t> </a:t>
            </a:r>
            <a:r>
              <a:rPr lang="pl-PL" sz="2400" b="0" dirty="0" err="1"/>
              <a:t>call</a:t>
            </a:r>
            <a:r>
              <a:rPr lang="pl-PL" sz="2400" b="0" dirty="0"/>
              <a:t> a student to </a:t>
            </a:r>
            <a:r>
              <a:rPr lang="pl-PL" sz="2400" b="0" dirty="0" err="1"/>
              <a:t>account</a:t>
            </a:r>
            <a:r>
              <a:rPr lang="pl-PL" sz="2400" b="0" dirty="0"/>
              <a:t> but not </a:t>
            </a:r>
            <a:r>
              <a:rPr lang="pl-PL" sz="2400" b="0" dirty="0" err="1"/>
              <a:t>immediately</a:t>
            </a:r>
            <a:r>
              <a:rPr lang="pl-PL" sz="2400" b="0" dirty="0"/>
              <a:t>. </a:t>
            </a:r>
            <a:r>
              <a:rPr lang="en-US" sz="2400" b="0" dirty="0"/>
              <a:t>You risk escalating the problem if you immediately </a:t>
            </a:r>
            <a:r>
              <a:rPr lang="pl-PL" sz="2400" b="0" dirty="0" err="1"/>
              <a:t>try</a:t>
            </a:r>
            <a:r>
              <a:rPr lang="pl-PL" sz="2400" b="0" dirty="0"/>
              <a:t> to </a:t>
            </a:r>
            <a:r>
              <a:rPr lang="pl-PL" sz="2400" b="0" dirty="0" err="1"/>
              <a:t>discuss</a:t>
            </a:r>
            <a:r>
              <a:rPr lang="pl-PL" sz="2400" b="0" dirty="0"/>
              <a:t> with </a:t>
            </a:r>
            <a:r>
              <a:rPr lang="pl-PL" sz="2400" b="0" dirty="0" err="1"/>
              <a:t>him</a:t>
            </a:r>
            <a:r>
              <a:rPr lang="pl-PL" sz="2400" b="0" dirty="0"/>
              <a:t>.</a:t>
            </a:r>
          </a:p>
          <a:p>
            <a:pPr marL="342900" indent="-342900" algn="just">
              <a:buFont typeface="Arial" panose="020B0604020202020204" pitchFamily="34" charset="0"/>
              <a:buChar char="•"/>
            </a:pPr>
            <a:r>
              <a:rPr lang="pl-PL" sz="2400" dirty="0"/>
              <a:t>Get </a:t>
            </a:r>
            <a:r>
              <a:rPr lang="pl-PL" sz="2400" dirty="0" err="1"/>
              <a:t>angry</a:t>
            </a:r>
            <a:r>
              <a:rPr lang="pl-PL" sz="2400" b="0" dirty="0"/>
              <a:t> – </a:t>
            </a:r>
            <a:r>
              <a:rPr lang="pl-PL" sz="2400" b="0" dirty="0" err="1"/>
              <a:t>aggresion</a:t>
            </a:r>
            <a:r>
              <a:rPr lang="pl-PL" sz="2400" b="0" dirty="0"/>
              <a:t> on </a:t>
            </a:r>
            <a:r>
              <a:rPr lang="pl-PL" sz="2400" b="0" dirty="0" err="1"/>
              <a:t>aggression</a:t>
            </a:r>
            <a:r>
              <a:rPr lang="pl-PL" sz="2400" b="0" dirty="0"/>
              <a:t> </a:t>
            </a:r>
            <a:r>
              <a:rPr lang="pl-PL" sz="2400" b="0" dirty="0" err="1"/>
              <a:t>is</a:t>
            </a:r>
            <a:r>
              <a:rPr lang="pl-PL" sz="2400" b="0" dirty="0"/>
              <a:t> </a:t>
            </a:r>
            <a:r>
              <a:rPr lang="pl-PL" sz="2400" b="0" dirty="0" err="1"/>
              <a:t>an</a:t>
            </a:r>
            <a:r>
              <a:rPr lang="pl-PL" sz="2400" b="0" dirty="0"/>
              <a:t> </a:t>
            </a:r>
            <a:r>
              <a:rPr lang="pl-PL" sz="2400" b="0" dirty="0" err="1"/>
              <a:t>explosive</a:t>
            </a:r>
            <a:r>
              <a:rPr lang="pl-PL" sz="2400" b="0" dirty="0"/>
              <a:t> </a:t>
            </a:r>
            <a:r>
              <a:rPr lang="pl-PL" sz="2400" b="0" dirty="0" err="1"/>
              <a:t>mix.Never</a:t>
            </a:r>
            <a:r>
              <a:rPr lang="pl-PL" sz="2400" b="0" dirty="0"/>
              <a:t> </a:t>
            </a:r>
            <a:r>
              <a:rPr lang="pl-PL" sz="2400" b="0" dirty="0" err="1"/>
              <a:t>yell</a:t>
            </a:r>
            <a:r>
              <a:rPr lang="pl-PL" sz="2400" b="0" dirty="0"/>
              <a:t> </a:t>
            </a:r>
            <a:r>
              <a:rPr lang="pl-PL" sz="2400" b="0" dirty="0" err="1"/>
              <a:t>or</a:t>
            </a:r>
            <a:r>
              <a:rPr lang="pl-PL" sz="2400" b="0" dirty="0"/>
              <a:t> </a:t>
            </a:r>
            <a:r>
              <a:rPr lang="pl-PL" sz="2400" b="0" dirty="0" err="1"/>
              <a:t>attempt</a:t>
            </a:r>
            <a:r>
              <a:rPr lang="pl-PL" sz="2400" b="0" dirty="0"/>
              <a:t> to </a:t>
            </a:r>
            <a:r>
              <a:rPr lang="pl-PL" sz="2400" b="0" dirty="0" err="1"/>
              <a:t>use</a:t>
            </a:r>
            <a:r>
              <a:rPr lang="pl-PL" sz="2400" b="0" dirty="0"/>
              <a:t> the </a:t>
            </a:r>
            <a:r>
              <a:rPr lang="pl-PL" sz="2400" b="0" dirty="0" err="1"/>
              <a:t>power</a:t>
            </a:r>
            <a:r>
              <a:rPr lang="pl-PL" sz="2400" b="0" dirty="0"/>
              <a:t> of </a:t>
            </a:r>
            <a:r>
              <a:rPr lang="pl-PL" sz="2400" b="0" dirty="0" err="1"/>
              <a:t>your</a:t>
            </a:r>
            <a:r>
              <a:rPr lang="pl-PL" sz="2400" b="0" dirty="0"/>
              <a:t> authority to stop </a:t>
            </a:r>
            <a:r>
              <a:rPr lang="pl-PL" sz="2400" b="0" dirty="0" err="1"/>
              <a:t>emotionally</a:t>
            </a:r>
            <a:r>
              <a:rPr lang="pl-PL" sz="2400" b="0" dirty="0"/>
              <a:t> </a:t>
            </a:r>
            <a:r>
              <a:rPr lang="pl-PL" sz="2400" b="0" dirty="0" err="1"/>
              <a:t>charged</a:t>
            </a:r>
            <a:r>
              <a:rPr lang="pl-PL" sz="2400" b="0" dirty="0"/>
              <a:t> </a:t>
            </a:r>
            <a:r>
              <a:rPr lang="pl-PL" sz="2400" b="0" dirty="0" err="1"/>
              <a:t>students</a:t>
            </a:r>
            <a:r>
              <a:rPr lang="pl-PL" sz="2400" b="0" dirty="0"/>
              <a:t>.</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340768"/>
            <a:ext cx="1170432" cy="961949"/>
          </a:xfrm>
          <a:prstGeom prst="rect">
            <a:avLst/>
          </a:prstGeom>
        </p:spPr>
      </p:pic>
    </p:spTree>
    <p:extLst>
      <p:ext uri="{BB962C8B-B14F-4D97-AF65-F5344CB8AC3E}">
        <p14:creationId xmlns:p14="http://schemas.microsoft.com/office/powerpoint/2010/main" val="2123195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é">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Základn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3721</TotalTime>
  <Words>5921</Words>
  <Application>Microsoft Office PowerPoint</Application>
  <PresentationFormat>On-screen Show (4:3)</PresentationFormat>
  <Paragraphs>334</Paragraphs>
  <Slides>68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 </vt:lpstr>
      <vt:lpstr>Arial Black</vt:lpstr>
      <vt:lpstr>Calibri</vt:lpstr>
      <vt:lpstr>Wingdings</vt:lpstr>
      <vt:lpstr>Základné</vt:lpstr>
      <vt:lpstr>STAGES OF BUILDING WORK STRATEGY WITH AN AGGRESSIVE STUDENT</vt:lpstr>
      <vt:lpstr>What do i know about tom?</vt:lpstr>
      <vt:lpstr>Introduction</vt:lpstr>
      <vt:lpstr>symptoms</vt:lpstr>
      <vt:lpstr>Why are people aggressive?</vt:lpstr>
      <vt:lpstr>Causes (1)</vt:lpstr>
      <vt:lpstr>CaUSES (2)</vt:lpstr>
      <vt:lpstr>consequences</vt:lpstr>
      <vt:lpstr>Ineffective response (1)</vt:lpstr>
      <vt:lpstr>INEFFECTIVE RESPONSE (2)</vt:lpstr>
      <vt:lpstr>Effective response (1)</vt:lpstr>
      <vt:lpstr>EFFECTIVE RESPONSE (2)</vt:lpstr>
      <vt:lpstr>STAGES OF BUILDING WORK STRATEGY WITH A STUDENT WITH NO WILL TO COOPERATE</vt:lpstr>
      <vt:lpstr>InTRODUCTION</vt:lpstr>
      <vt:lpstr>SYMPTOMS (1)</vt:lpstr>
      <vt:lpstr>SYMPTOMS (2)</vt:lpstr>
      <vt:lpstr>CAUSES (1)</vt:lpstr>
      <vt:lpstr>CAUSES (2)</vt:lpstr>
      <vt:lpstr>CONSEQUENCES</vt:lpstr>
      <vt:lpstr>Teacher!  What should you do? (1)</vt:lpstr>
      <vt:lpstr>Teacher!  What should you do? (2)</vt:lpstr>
      <vt:lpstr>STAGES OF BUILDING WORK STRATEGY WITH A MANIPULATIVE STUDENT</vt:lpstr>
      <vt:lpstr>Introduction</vt:lpstr>
      <vt:lpstr>SYMPTOMS (1)</vt:lpstr>
      <vt:lpstr>SYMPTOMS (2)</vt:lpstr>
      <vt:lpstr>CAUSES (1)</vt:lpstr>
      <vt:lpstr>CAUSES (2)</vt:lpstr>
      <vt:lpstr>CONSEQUENCES (1)</vt:lpstr>
      <vt:lpstr>CONSEQUENCES (2)</vt:lpstr>
      <vt:lpstr>CONSEQUENCES (3)</vt:lpstr>
      <vt:lpstr>Teacher! What should you do? (1)</vt:lpstr>
      <vt:lpstr>Teacher! What should you do? (2)</vt:lpstr>
      <vt:lpstr>Teacher! What should you do? (3)</vt:lpstr>
      <vt:lpstr>STAGES OF BUILDING WORK STRATEGY WITH AN ISOLATING STUDENT</vt:lpstr>
      <vt:lpstr>INTRODUCTION</vt:lpstr>
      <vt:lpstr>SYMPTOMS (1)</vt:lpstr>
      <vt:lpstr>SYMPTOMS (2)</vt:lpstr>
      <vt:lpstr>SYMPTOMS (3)</vt:lpstr>
      <vt:lpstr>CAUSES (1)</vt:lpstr>
      <vt:lpstr>CAUSES (2)</vt:lpstr>
      <vt:lpstr>CAUSES (3)</vt:lpstr>
      <vt:lpstr>CAUSES (4)</vt:lpstr>
      <vt:lpstr>CONSEQUENCES (1)</vt:lpstr>
      <vt:lpstr>CONSEQUENCES (2)</vt:lpstr>
      <vt:lpstr>CONSEQUENCES (3)</vt:lpstr>
      <vt:lpstr>CONSEQUENCES (4)</vt:lpstr>
      <vt:lpstr>Teacher! What should you do? (1)</vt:lpstr>
      <vt:lpstr>Teacher! What should you do? (2)</vt:lpstr>
      <vt:lpstr>Teacher! What should you do? (3)</vt:lpstr>
      <vt:lpstr>Teacher! What should you do? (4)</vt:lpstr>
      <vt:lpstr>STAGES OF BUILDING WORK STRATEGY WITH A STUDENT WHO FOCUSSES ATTENTION ON HIMSELF</vt:lpstr>
      <vt:lpstr>introduction</vt:lpstr>
      <vt:lpstr>SYMPTOMS (1)</vt:lpstr>
      <vt:lpstr>SYMPTOMS (2)</vt:lpstr>
      <vt:lpstr>SYMPTOMS (3)</vt:lpstr>
      <vt:lpstr>CAUSES (1)</vt:lpstr>
      <vt:lpstr>CAUSES (2)</vt:lpstr>
      <vt:lpstr>CAUSES (3)</vt:lpstr>
      <vt:lpstr>CAUSES (4)</vt:lpstr>
      <vt:lpstr>CONSEQUENCES (1)</vt:lpstr>
      <vt:lpstr>CONSEQUENCES (2)</vt:lpstr>
      <vt:lpstr>CONSEQUENCES (3)</vt:lpstr>
      <vt:lpstr>Teacher! What should you do? (1)</vt:lpstr>
      <vt:lpstr>Teacher! What should you do? (2)</vt:lpstr>
      <vt:lpstr>Teacher! What should you do? (3)</vt:lpstr>
      <vt:lpstr>Teacher! What should you do? (4)</vt:lpstr>
      <vt:lpstr>Teacher! What should you do? (5)</vt:lpstr>
      <vt:lpstr>Teacher! What should you do?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Zuzana Palková</dc:creator>
  <cp:lastModifiedBy>Κόβας Κωνσταντίνος</cp:lastModifiedBy>
  <cp:revision>171</cp:revision>
  <cp:lastPrinted>2019-02-12T08:21:40Z</cp:lastPrinted>
  <dcterms:created xsi:type="dcterms:W3CDTF">2019-02-10T21:49:04Z</dcterms:created>
  <dcterms:modified xsi:type="dcterms:W3CDTF">2020-12-09T17:02:53Z</dcterms:modified>
</cp:coreProperties>
</file>