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Lst>
  <p:sldSz cx="9144000" cy="6858000" type="screen4x3"/>
  <p:notesSz cx="7315200" cy="9601200"/>
  <p:embeddedFontLst>
    <p:embeddedFont>
      <p:font typeface="Arial Black" panose="020B0A04020102020204" pitchFamily="34" charset="0"/>
      <p:regular r:id="rId135"/>
      <p:bold r:id="rId136"/>
    </p:embeddedFont>
    <p:embeddedFont>
      <p:font typeface="Calibri" panose="020F0502020204030204" pitchFamily="34" charset="0"/>
      <p:regular r:id="rId137"/>
      <p:bold r:id="rId138"/>
      <p:italic r:id="rId139"/>
      <p:boldItalic r:id="rId1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1" roundtripDataSignature="AMtx7milijdqriq7OdtHV4xpqOlzfRMf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96" y="5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font" Target="fonts/font4.fntdata"/><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notesMaster" Target="notesMasters/notesMaster1.xml"/><Relationship Id="rId139" Type="http://schemas.openxmlformats.org/officeDocument/2006/relationships/font" Target="fonts/font5.fntdata"/><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font" Target="fonts/font6.fntdata"/><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font" Target="fonts/font1.fntdata"/><Relationship Id="rId14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customschemas.google.com/relationships/presentationmetadata" Target="meta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font" Target="fonts/font2.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169920" cy="48006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1"/>
            <a:ext cx="3169920" cy="48006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006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006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pt-PT"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1:notes"/>
          <p:cNvSpPr txBox="1">
            <a:spLocks noGrp="1"/>
          </p:cNvSpPr>
          <p:nvPr>
            <p:ph type="sldNum" idx="12"/>
          </p:nvPr>
        </p:nvSpPr>
        <p:spPr>
          <a:xfrm>
            <a:off x="4143587" y="9119474"/>
            <a:ext cx="3169920" cy="4800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PT"/>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0: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1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1:notes"/>
          <p:cNvSpPr txBox="1">
            <a:spLocks noGrp="1"/>
          </p:cNvSpPr>
          <p:nvPr>
            <p:ph type="sldNum" idx="12"/>
          </p:nvPr>
        </p:nvSpPr>
        <p:spPr>
          <a:xfrm>
            <a:off x="4143587" y="9119474"/>
            <a:ext cx="3169920" cy="4800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PT"/>
              <a:t>101</a:t>
            </a:fld>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4314993F-1191-4E28-A105-C8612743DD3B}" type="slidenum">
              <a:rPr lang="sk-SK" smtClean="0"/>
              <a:pPr/>
              <a:t>104</a:t>
            </a:fld>
            <a:endParaRPr lang="sk-SK"/>
          </a:p>
        </p:txBody>
      </p:sp>
    </p:spTree>
    <p:extLst>
      <p:ext uri="{BB962C8B-B14F-4D97-AF65-F5344CB8AC3E}">
        <p14:creationId xmlns:p14="http://schemas.microsoft.com/office/powerpoint/2010/main" val="194734818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4314993F-1191-4E28-A105-C8612743DD3B}" type="slidenum">
              <a:rPr lang="sk-SK" smtClean="0"/>
              <a:pPr/>
              <a:t>127</a:t>
            </a:fld>
            <a:endParaRPr lang="sk-SK"/>
          </a:p>
        </p:txBody>
      </p:sp>
    </p:spTree>
    <p:extLst>
      <p:ext uri="{BB962C8B-B14F-4D97-AF65-F5344CB8AC3E}">
        <p14:creationId xmlns:p14="http://schemas.microsoft.com/office/powerpoint/2010/main" val="194734818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4314993F-1191-4E28-A105-C8612743DD3B}" type="slidenum">
              <a:rPr lang="sk-SK" smtClean="0"/>
              <a:pPr/>
              <a:t>129</a:t>
            </a:fld>
            <a:endParaRPr lang="sk-SK"/>
          </a:p>
        </p:txBody>
      </p:sp>
    </p:spTree>
    <p:extLst>
      <p:ext uri="{BB962C8B-B14F-4D97-AF65-F5344CB8AC3E}">
        <p14:creationId xmlns:p14="http://schemas.microsoft.com/office/powerpoint/2010/main" val="1947348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1: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1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2: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3: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4: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4314993F-1191-4E28-A105-C8612743DD3B}" type="slidenum">
              <a:rPr lang="sk-SK" smtClean="0"/>
              <a:pPr/>
              <a:t>15</a:t>
            </a:fld>
            <a:endParaRPr lang="sk-SK"/>
          </a:p>
        </p:txBody>
      </p:sp>
    </p:spTree>
    <p:extLst>
      <p:ext uri="{BB962C8B-B14F-4D97-AF65-F5344CB8AC3E}">
        <p14:creationId xmlns:p14="http://schemas.microsoft.com/office/powerpoint/2010/main" val="1947348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1:notes"/>
          <p:cNvSpPr txBox="1">
            <a:spLocks noGrp="1"/>
          </p:cNvSpPr>
          <p:nvPr>
            <p:ph type="sldNum" idx="12"/>
          </p:nvPr>
        </p:nvSpPr>
        <p:spPr>
          <a:xfrm>
            <a:off x="4143587" y="9119474"/>
            <a:ext cx="3169920" cy="4800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PT"/>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8: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9: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0: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1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1: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1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2: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3: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4: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1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5: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6: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7: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8: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9: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0: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2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1: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2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2: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2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3: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2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4: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2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5: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2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1:notes"/>
          <p:cNvSpPr txBox="1">
            <a:spLocks noGrp="1"/>
          </p:cNvSpPr>
          <p:nvPr>
            <p:ph type="sldNum" idx="12"/>
          </p:nvPr>
        </p:nvSpPr>
        <p:spPr>
          <a:xfrm>
            <a:off x="4143587" y="9119474"/>
            <a:ext cx="3169920" cy="4800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1:notes"/>
          <p:cNvSpPr txBox="1">
            <a:spLocks noGrp="1"/>
          </p:cNvSpPr>
          <p:nvPr>
            <p:ph type="sldNum" idx="12"/>
          </p:nvPr>
        </p:nvSpPr>
        <p:spPr>
          <a:xfrm>
            <a:off x="4143587" y="9119474"/>
            <a:ext cx="3169920" cy="4800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1:notes"/>
          <p:cNvSpPr txBox="1">
            <a:spLocks noGrp="1"/>
          </p:cNvSpPr>
          <p:nvPr>
            <p:ph type="sldNum" idx="12"/>
          </p:nvPr>
        </p:nvSpPr>
        <p:spPr>
          <a:xfrm>
            <a:off x="4143587" y="9119474"/>
            <a:ext cx="3169920" cy="4800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PT"/>
              <a:t>46</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9: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0: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1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1: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1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2: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1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3: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1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4: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1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5: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6: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1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7: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8: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9: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0: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2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1: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2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2: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2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3: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2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4: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2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5: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2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6: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2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1:notes"/>
          <p:cNvSpPr txBox="1">
            <a:spLocks noGrp="1"/>
          </p:cNvSpPr>
          <p:nvPr>
            <p:ph type="sldNum" idx="12"/>
          </p:nvPr>
        </p:nvSpPr>
        <p:spPr>
          <a:xfrm>
            <a:off x="4143587" y="9119474"/>
            <a:ext cx="3169920" cy="4800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70</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1:notes"/>
          <p:cNvSpPr txBox="1">
            <a:spLocks noGrp="1"/>
          </p:cNvSpPr>
          <p:nvPr>
            <p:ph type="sldNum" idx="12"/>
          </p:nvPr>
        </p:nvSpPr>
        <p:spPr>
          <a:xfrm>
            <a:off x="4143587" y="9119474"/>
            <a:ext cx="3169920" cy="4800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PT"/>
              <a:t>72</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1:notes"/>
          <p:cNvSpPr txBox="1">
            <a:spLocks noGrp="1"/>
          </p:cNvSpPr>
          <p:nvPr>
            <p:ph type="sldNum" idx="12"/>
          </p:nvPr>
        </p:nvSpPr>
        <p:spPr>
          <a:xfrm>
            <a:off x="4143587" y="9119474"/>
            <a:ext cx="3169920" cy="4800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76</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p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990e692c44_0_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g990e692c44_0_0:notes"/>
          <p:cNvSpPr txBox="1">
            <a:spLocks noGrp="1"/>
          </p:cNvSpPr>
          <p:nvPr>
            <p:ph type="body" idx="1"/>
          </p:nvPr>
        </p:nvSpPr>
        <p:spPr>
          <a:xfrm>
            <a:off x="731521" y="4560570"/>
            <a:ext cx="5852100" cy="432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g990e692c44_0_0:notes"/>
          <p:cNvSpPr txBox="1">
            <a:spLocks noGrp="1"/>
          </p:cNvSpPr>
          <p:nvPr>
            <p:ph type="sldNum" idx="12"/>
          </p:nvPr>
        </p:nvSpPr>
        <p:spPr>
          <a:xfrm>
            <a:off x="4143587" y="9119474"/>
            <a:ext cx="3169800" cy="480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pt-PT"/>
              <a:t>82</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9: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0: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1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1: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1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2: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1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3: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1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4: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p1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9: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5: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p1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6: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p1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7: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1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8: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p1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9: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1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0: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p2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1: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4" name="Google Shape;264;p2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2: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p2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1:notes"/>
          <p:cNvSpPr txBox="1">
            <a:spLocks noGrp="1"/>
          </p:cNvSpPr>
          <p:nvPr>
            <p:ph type="sldNum" idx="12"/>
          </p:nvPr>
        </p:nvSpPr>
        <p:spPr>
          <a:xfrm>
            <a:off x="4143587" y="9119474"/>
            <a:ext cx="3169920" cy="4800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99</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Úvodná snímka" type="title">
  <p:cSld name="TITLE">
    <p:spTree>
      <p:nvGrpSpPr>
        <p:cNvPr id="1" name="Shape 18"/>
        <p:cNvGrpSpPr/>
        <p:nvPr/>
      </p:nvGrpSpPr>
      <p:grpSpPr>
        <a:xfrm>
          <a:off x="0" y="0"/>
          <a:ext cx="0" cy="0"/>
          <a:chOff x="0" y="0"/>
          <a:chExt cx="0" cy="0"/>
        </a:xfrm>
      </p:grpSpPr>
      <p:sp>
        <p:nvSpPr>
          <p:cNvPr id="19" name="Google Shape;19;p16"/>
          <p:cNvSpPr txBox="1">
            <a:spLocks noGrp="1"/>
          </p:cNvSpPr>
          <p:nvPr>
            <p:ph type="ctrTitle"/>
          </p:nvPr>
        </p:nvSpPr>
        <p:spPr>
          <a:xfrm>
            <a:off x="457200" y="1626915"/>
            <a:ext cx="7772400" cy="317368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6"/>
              </a:buClr>
              <a:buSzPts val="6000"/>
              <a:buFont typeface="Arial Black"/>
              <a:buNone/>
              <a:defRPr sz="6000" cap="none">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6"/>
          <p:cNvSpPr txBox="1">
            <a:spLocks noGrp="1"/>
          </p:cNvSpPr>
          <p:nvPr>
            <p:ph type="subTitle" idx="1"/>
          </p:nvPr>
        </p:nvSpPr>
        <p:spPr>
          <a:xfrm>
            <a:off x="457200" y="4800600"/>
            <a:ext cx="6858000" cy="914400"/>
          </a:xfrm>
          <a:prstGeom prst="rect">
            <a:avLst/>
          </a:prstGeom>
          <a:noFill/>
          <a:ln>
            <a:noFill/>
          </a:ln>
        </p:spPr>
        <p:txBody>
          <a:bodyPr spcFirstLastPara="1" wrap="square" lIns="91425" tIns="45700" rIns="91425" bIns="45700" anchor="t" anchorCtr="0">
            <a:normAutofit/>
          </a:bodyPr>
          <a:lstStyle>
            <a:lvl1pPr lvl="0" algn="l">
              <a:spcBef>
                <a:spcPts val="400"/>
              </a:spcBef>
              <a:spcAft>
                <a:spcPts val="0"/>
              </a:spcAft>
              <a:buClr>
                <a:schemeClr val="dk2"/>
              </a:buClr>
              <a:buSzPts val="2000"/>
              <a:buNone/>
              <a:defRPr b="0" cap="none">
                <a:solidFill>
                  <a:schemeClr val="dk2"/>
                </a:solidFill>
                <a:latin typeface="Arial Black"/>
                <a:ea typeface="Arial Black"/>
                <a:cs typeface="Arial Black"/>
                <a:sym typeface="Arial Black"/>
              </a:defRPr>
            </a:lvl1pPr>
            <a:lvl2pPr lvl="1" algn="ctr">
              <a:spcBef>
                <a:spcPts val="600"/>
              </a:spcBef>
              <a:spcAft>
                <a:spcPts val="0"/>
              </a:spcAft>
              <a:buSzPts val="2000"/>
              <a:buNone/>
              <a:defRPr>
                <a:solidFill>
                  <a:srgbClr val="888888"/>
                </a:solidFill>
              </a:defRPr>
            </a:lvl2pPr>
            <a:lvl3pPr lvl="2" algn="ctr">
              <a:spcBef>
                <a:spcPts val="360"/>
              </a:spcBef>
              <a:spcAft>
                <a:spcPts val="0"/>
              </a:spcAft>
              <a:buSzPts val="18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60"/>
              </a:spcBef>
              <a:spcAft>
                <a:spcPts val="0"/>
              </a:spcAft>
              <a:buSzPts val="1800"/>
              <a:buNone/>
              <a:defRPr>
                <a:solidFill>
                  <a:srgbClr val="888888"/>
                </a:solidFill>
              </a:defRPr>
            </a:lvl5pPr>
            <a:lvl6pPr lvl="5" algn="ctr">
              <a:spcBef>
                <a:spcPts val="320"/>
              </a:spcBef>
              <a:spcAft>
                <a:spcPts val="0"/>
              </a:spcAft>
              <a:buSzPts val="1600"/>
              <a:buNone/>
              <a:defRPr>
                <a:solidFill>
                  <a:srgbClr val="888888"/>
                </a:solidFill>
              </a:defRPr>
            </a:lvl6pPr>
            <a:lvl7pPr lvl="6" algn="ctr">
              <a:spcBef>
                <a:spcPts val="320"/>
              </a:spcBef>
              <a:spcAft>
                <a:spcPts val="0"/>
              </a:spcAft>
              <a:buSzPts val="1600"/>
              <a:buNone/>
              <a:defRPr>
                <a:solidFill>
                  <a:srgbClr val="888888"/>
                </a:solidFill>
              </a:defRPr>
            </a:lvl7pPr>
            <a:lvl8pPr lvl="7" algn="ctr">
              <a:spcBef>
                <a:spcPts val="320"/>
              </a:spcBef>
              <a:spcAft>
                <a:spcPts val="0"/>
              </a:spcAft>
              <a:buSzPts val="1600"/>
              <a:buNone/>
              <a:defRPr>
                <a:solidFill>
                  <a:srgbClr val="888888"/>
                </a:solidFill>
              </a:defRPr>
            </a:lvl8pPr>
            <a:lvl9pPr lvl="8" algn="ctr">
              <a:spcBef>
                <a:spcPts val="320"/>
              </a:spcBef>
              <a:spcAft>
                <a:spcPts val="0"/>
              </a:spcAft>
              <a:buSzPts val="1600"/>
              <a:buNone/>
              <a:defRPr>
                <a:solidFill>
                  <a:srgbClr val="888888"/>
                </a:solidFill>
              </a:defRPr>
            </a:lvl9pPr>
          </a:lstStyle>
          <a:p>
            <a:endParaRPr/>
          </a:p>
        </p:txBody>
      </p:sp>
      <p:sp>
        <p:nvSpPr>
          <p:cNvPr id="21" name="Google Shape;21;p16"/>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6"/>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6"/>
          <p:cNvSpPr/>
          <p:nvPr/>
        </p:nvSpPr>
        <p:spPr>
          <a:xfrm>
            <a:off x="9001124" y="4846320"/>
            <a:ext cx="142876" cy="2011680"/>
          </a:xfrm>
          <a:prstGeom prst="rect">
            <a:avLst/>
          </a:prstGeom>
          <a:solidFill>
            <a:srgbClr val="FF0000"/>
          </a:solid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4" name="Google Shape;24;p16"/>
          <p:cNvSpPr/>
          <p:nvPr/>
        </p:nvSpPr>
        <p:spPr>
          <a:xfrm>
            <a:off x="9001124" y="0"/>
            <a:ext cx="142876" cy="484632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 name="Google Shape;25;p16"/>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2400" b="1" i="0" u="none" strike="noStrike" cap="none">
                <a:solidFill>
                  <a:schemeClr val="dk1"/>
                </a:solidFill>
                <a:latin typeface="Arial"/>
                <a:ea typeface="Arial"/>
                <a:cs typeface="Arial"/>
                <a:sym typeface="Arial"/>
              </a:defRPr>
            </a:lvl1pPr>
            <a:lvl2pPr marL="0" lvl="1" indent="0" algn="l">
              <a:spcBef>
                <a:spcPts val="0"/>
              </a:spcBef>
              <a:buNone/>
              <a:defRPr sz="2400" b="1" i="0" u="none" strike="noStrike" cap="none">
                <a:solidFill>
                  <a:schemeClr val="dk1"/>
                </a:solidFill>
                <a:latin typeface="Arial"/>
                <a:ea typeface="Arial"/>
                <a:cs typeface="Arial"/>
                <a:sym typeface="Arial"/>
              </a:defRPr>
            </a:lvl2pPr>
            <a:lvl3pPr marL="0" lvl="2" indent="0" algn="l">
              <a:spcBef>
                <a:spcPts val="0"/>
              </a:spcBef>
              <a:buNone/>
              <a:defRPr sz="2400" b="1" i="0" u="none" strike="noStrike" cap="none">
                <a:solidFill>
                  <a:schemeClr val="dk1"/>
                </a:solidFill>
                <a:latin typeface="Arial"/>
                <a:ea typeface="Arial"/>
                <a:cs typeface="Arial"/>
                <a:sym typeface="Arial"/>
              </a:defRPr>
            </a:lvl3pPr>
            <a:lvl4pPr marL="0" lvl="3" indent="0" algn="l">
              <a:spcBef>
                <a:spcPts val="0"/>
              </a:spcBef>
              <a:buNone/>
              <a:defRPr sz="2400" b="1" i="0" u="none" strike="noStrike" cap="none">
                <a:solidFill>
                  <a:schemeClr val="dk1"/>
                </a:solidFill>
                <a:latin typeface="Arial"/>
                <a:ea typeface="Arial"/>
                <a:cs typeface="Arial"/>
                <a:sym typeface="Arial"/>
              </a:defRPr>
            </a:lvl4pPr>
            <a:lvl5pPr marL="0" lvl="4" indent="0" algn="l">
              <a:spcBef>
                <a:spcPts val="0"/>
              </a:spcBef>
              <a:buNone/>
              <a:defRPr sz="2400" b="1" i="0" u="none" strike="noStrike" cap="none">
                <a:solidFill>
                  <a:schemeClr val="dk1"/>
                </a:solidFill>
                <a:latin typeface="Arial"/>
                <a:ea typeface="Arial"/>
                <a:cs typeface="Arial"/>
                <a:sym typeface="Arial"/>
              </a:defRPr>
            </a:lvl5pPr>
            <a:lvl6pPr marL="0" lvl="5" indent="0" algn="l">
              <a:spcBef>
                <a:spcPts val="0"/>
              </a:spcBef>
              <a:buNone/>
              <a:defRPr sz="2400" b="1" i="0" u="none" strike="noStrike" cap="none">
                <a:solidFill>
                  <a:schemeClr val="dk1"/>
                </a:solidFill>
                <a:latin typeface="Arial"/>
                <a:ea typeface="Arial"/>
                <a:cs typeface="Arial"/>
                <a:sym typeface="Arial"/>
              </a:defRPr>
            </a:lvl6pPr>
            <a:lvl7pPr marL="0" lvl="6" indent="0" algn="l">
              <a:spcBef>
                <a:spcPts val="0"/>
              </a:spcBef>
              <a:buNone/>
              <a:defRPr sz="2400" b="1" i="0" u="none" strike="noStrike" cap="none">
                <a:solidFill>
                  <a:schemeClr val="dk1"/>
                </a:solidFill>
                <a:latin typeface="Arial"/>
                <a:ea typeface="Arial"/>
                <a:cs typeface="Arial"/>
                <a:sym typeface="Arial"/>
              </a:defRPr>
            </a:lvl7pPr>
            <a:lvl8pPr marL="0" lvl="7" indent="0" algn="l">
              <a:spcBef>
                <a:spcPts val="0"/>
              </a:spcBef>
              <a:buNone/>
              <a:defRPr sz="2400" b="1" i="0" u="none" strike="noStrike" cap="none">
                <a:solidFill>
                  <a:schemeClr val="dk1"/>
                </a:solidFill>
                <a:latin typeface="Arial"/>
                <a:ea typeface="Arial"/>
                <a:cs typeface="Arial"/>
                <a:sym typeface="Arial"/>
              </a:defRPr>
            </a:lvl8pPr>
            <a:lvl9pPr marL="0" lvl="8" indent="0" algn="l">
              <a:spcBef>
                <a:spcPts val="0"/>
              </a:spcBef>
              <a:buNone/>
              <a:defRPr sz="24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pt-PT"/>
              <a:t>‹#›</a:t>
            </a:fld>
            <a:endParaRPr/>
          </a:p>
        </p:txBody>
      </p:sp>
      <p:pic>
        <p:nvPicPr>
          <p:cNvPr id="26" name="Google Shape;26;p16" descr="logo 2"/>
          <p:cNvPicPr preferRelativeResize="0"/>
          <p:nvPr/>
        </p:nvPicPr>
        <p:blipFill rotWithShape="1">
          <a:blip r:embed="rId2">
            <a:alphaModFix/>
          </a:blip>
          <a:srcRect/>
          <a:stretch/>
        </p:blipFill>
        <p:spPr>
          <a:xfrm>
            <a:off x="6627132" y="223836"/>
            <a:ext cx="2103331" cy="8288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adpis a zvislý text" type="vertTx">
  <p:cSld name="VERTICAL_TEXT">
    <p:spTree>
      <p:nvGrpSpPr>
        <p:cNvPr id="1" name="Shape 80"/>
        <p:cNvGrpSpPr/>
        <p:nvPr/>
      </p:nvGrpSpPr>
      <p:grpSpPr>
        <a:xfrm>
          <a:off x="0" y="0"/>
          <a:ext cx="0" cy="0"/>
          <a:chOff x="0" y="0"/>
          <a:chExt cx="0" cy="0"/>
        </a:xfrm>
      </p:grpSpPr>
      <p:sp>
        <p:nvSpPr>
          <p:cNvPr id="81" name="Google Shape;81;p25"/>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6"/>
              </a:buClr>
              <a:buSzPts val="2800"/>
              <a:buFont typeface="Arial Black"/>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5"/>
          <p:cNvSpPr txBox="1">
            <a:spLocks noGrp="1"/>
          </p:cNvSpPr>
          <p:nvPr>
            <p:ph type="body" idx="1"/>
          </p:nvPr>
        </p:nvSpPr>
        <p:spPr>
          <a:xfrm rot="5400000">
            <a:off x="2080418" y="129382"/>
            <a:ext cx="4373563" cy="76200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chemeClr val="dk1"/>
              </a:buClr>
              <a:buSzPts val="1800"/>
              <a:buNone/>
              <a:defRPr/>
            </a:lvl1pPr>
            <a:lvl2pPr marL="914400" lvl="1" indent="-342900" algn="l">
              <a:spcBef>
                <a:spcPts val="60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25"/>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5"/>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5"/>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Zvislý nadpis a text" type="vertTitleAndTx">
  <p:cSld name="VERTICAL_TITLE_AND_VERTICAL_TEXT">
    <p:spTree>
      <p:nvGrpSpPr>
        <p:cNvPr id="1" name="Shape 86"/>
        <p:cNvGrpSpPr/>
        <p:nvPr/>
      </p:nvGrpSpPr>
      <p:grpSpPr>
        <a:xfrm>
          <a:off x="0" y="0"/>
          <a:ext cx="0" cy="0"/>
          <a:chOff x="0" y="0"/>
          <a:chExt cx="0" cy="0"/>
        </a:xfrm>
      </p:grpSpPr>
      <p:sp>
        <p:nvSpPr>
          <p:cNvPr id="87" name="Google Shape;87;p26"/>
          <p:cNvSpPr txBox="1">
            <a:spLocks noGrp="1"/>
          </p:cNvSpPr>
          <p:nvPr>
            <p:ph type="title"/>
          </p:nvPr>
        </p:nvSpPr>
        <p:spPr>
          <a:xfrm rot="5400000">
            <a:off x="5157391" y="2596753"/>
            <a:ext cx="5001419" cy="2057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6"/>
              </a:buClr>
              <a:buSzPts val="2800"/>
              <a:buFont typeface="Arial Black"/>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26"/>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chemeClr val="dk1"/>
              </a:buClr>
              <a:buSzPts val="1800"/>
              <a:buNone/>
              <a:defRPr/>
            </a:lvl1pPr>
            <a:lvl2pPr marL="914400" lvl="1" indent="-342900" algn="l">
              <a:spcBef>
                <a:spcPts val="60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9" name="Google Shape;89;p26"/>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6"/>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6"/>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adpis a obsah" type="obj">
  <p:cSld name="OBJECT">
    <p:spTree>
      <p:nvGrpSpPr>
        <p:cNvPr id="1" name="Shape 27"/>
        <p:cNvGrpSpPr/>
        <p:nvPr/>
      </p:nvGrpSpPr>
      <p:grpSpPr>
        <a:xfrm>
          <a:off x="0" y="0"/>
          <a:ext cx="0" cy="0"/>
          <a:chOff x="0" y="0"/>
          <a:chExt cx="0" cy="0"/>
        </a:xfrm>
      </p:grpSpPr>
      <p:sp>
        <p:nvSpPr>
          <p:cNvPr id="28" name="Google Shape;28;p17"/>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6"/>
              </a:buClr>
              <a:buSzPts val="3600"/>
              <a:buFont typeface="Arial "/>
              <a:buNone/>
              <a:defRPr b="1">
                <a:latin typeface="Arial "/>
                <a:ea typeface="Arial "/>
                <a:cs typeface="Arial "/>
                <a:sym typeface="Arial "/>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7"/>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chemeClr val="dk1"/>
              </a:buClr>
              <a:buSzPts val="1800"/>
              <a:buNone/>
              <a:defRPr/>
            </a:lvl1pPr>
            <a:lvl2pPr marL="914400" lvl="1" indent="-342900" algn="l">
              <a:spcBef>
                <a:spcPts val="60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0" name="Google Shape;30;p17"/>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7"/>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7"/>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lavička sekcie" type="secHead">
  <p:cSld name="SECTION_HEADER">
    <p:spTree>
      <p:nvGrpSpPr>
        <p:cNvPr id="1" name="Shape 33"/>
        <p:cNvGrpSpPr/>
        <p:nvPr/>
      </p:nvGrpSpPr>
      <p:grpSpPr>
        <a:xfrm>
          <a:off x="0" y="0"/>
          <a:ext cx="0" cy="0"/>
          <a:chOff x="0" y="0"/>
          <a:chExt cx="0" cy="0"/>
        </a:xfrm>
      </p:grpSpPr>
      <p:sp>
        <p:nvSpPr>
          <p:cNvPr id="34" name="Google Shape;34;p18"/>
          <p:cNvSpPr txBox="1">
            <a:spLocks noGrp="1"/>
          </p:cNvSpPr>
          <p:nvPr>
            <p:ph type="title"/>
          </p:nvPr>
        </p:nvSpPr>
        <p:spPr>
          <a:xfrm>
            <a:off x="457200" y="1447800"/>
            <a:ext cx="7772400" cy="432117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6"/>
              </a:buClr>
              <a:buSzPts val="7200"/>
              <a:buFont typeface="Arial Black"/>
              <a:buNone/>
              <a:defRPr sz="7200" b="0" cap="none">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8"/>
          <p:cNvSpPr txBox="1">
            <a:spLocks noGrp="1"/>
          </p:cNvSpPr>
          <p:nvPr>
            <p:ph type="body" idx="1"/>
          </p:nvPr>
        </p:nvSpPr>
        <p:spPr>
          <a:xfrm>
            <a:off x="457200" y="228601"/>
            <a:ext cx="7772400" cy="106680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chemeClr val="dk2"/>
              </a:buClr>
              <a:buSzPts val="2000"/>
              <a:buNone/>
              <a:defRPr sz="2000" b="0" cap="none">
                <a:solidFill>
                  <a:schemeClr val="dk2"/>
                </a:solidFill>
                <a:latin typeface="Arial Black"/>
                <a:ea typeface="Arial Black"/>
                <a:cs typeface="Arial Black"/>
                <a:sym typeface="Arial Black"/>
              </a:defRPr>
            </a:lvl1pPr>
            <a:lvl2pPr marL="914400" lvl="1" indent="-228600" algn="l">
              <a:spcBef>
                <a:spcPts val="600"/>
              </a:spcBef>
              <a:spcAft>
                <a:spcPts val="0"/>
              </a:spcAft>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228600" algn="l">
              <a:spcBef>
                <a:spcPts val="280"/>
              </a:spcBef>
              <a:spcAft>
                <a:spcPts val="0"/>
              </a:spcAft>
              <a:buSzPts val="1400"/>
              <a:buNone/>
              <a:defRPr sz="1400">
                <a:solidFill>
                  <a:srgbClr val="888888"/>
                </a:solidFill>
              </a:defRPr>
            </a:lvl6pPr>
            <a:lvl7pPr marL="3200400" lvl="6" indent="-228600" algn="l">
              <a:spcBef>
                <a:spcPts val="280"/>
              </a:spcBef>
              <a:spcAft>
                <a:spcPts val="0"/>
              </a:spcAft>
              <a:buSzPts val="1400"/>
              <a:buNone/>
              <a:defRPr sz="1400">
                <a:solidFill>
                  <a:srgbClr val="888888"/>
                </a:solidFill>
              </a:defRPr>
            </a:lvl7pPr>
            <a:lvl8pPr marL="3657600" lvl="7" indent="-228600" algn="l">
              <a:spcBef>
                <a:spcPts val="280"/>
              </a:spcBef>
              <a:spcAft>
                <a:spcPts val="0"/>
              </a:spcAft>
              <a:buSzPts val="1400"/>
              <a:buNone/>
              <a:defRPr sz="1400">
                <a:solidFill>
                  <a:srgbClr val="888888"/>
                </a:solidFill>
              </a:defRPr>
            </a:lvl8pPr>
            <a:lvl9pPr marL="4114800" lvl="8" indent="-228600" algn="l">
              <a:spcBef>
                <a:spcPts val="280"/>
              </a:spcBef>
              <a:spcAft>
                <a:spcPts val="0"/>
              </a:spcAft>
              <a:buSzPts val="1400"/>
              <a:buNone/>
              <a:defRPr sz="1400">
                <a:solidFill>
                  <a:srgbClr val="888888"/>
                </a:solidFill>
              </a:defRPr>
            </a:lvl9pPr>
          </a:lstStyle>
          <a:p>
            <a:endParaRPr/>
          </a:p>
        </p:txBody>
      </p:sp>
      <p:sp>
        <p:nvSpPr>
          <p:cNvPr id="36" name="Google Shape;36;p18"/>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8"/>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pt-PT"/>
              <a:t>‹#›</a:t>
            </a:fld>
            <a:endParaRPr/>
          </a:p>
        </p:txBody>
      </p:sp>
      <p:sp>
        <p:nvSpPr>
          <p:cNvPr id="38" name="Google Shape;38;p18"/>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va obsahy" type="twoObj">
  <p:cSld name="TWO_OBJECTS">
    <p:spTree>
      <p:nvGrpSpPr>
        <p:cNvPr id="1" name="Shape 39"/>
        <p:cNvGrpSpPr/>
        <p:nvPr/>
      </p:nvGrpSpPr>
      <p:grpSpPr>
        <a:xfrm>
          <a:off x="0" y="0"/>
          <a:ext cx="0" cy="0"/>
          <a:chOff x="0" y="0"/>
          <a:chExt cx="0" cy="0"/>
        </a:xfrm>
      </p:grpSpPr>
      <p:sp>
        <p:nvSpPr>
          <p:cNvPr id="40" name="Google Shape;40;p19"/>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6"/>
              </a:buClr>
              <a:buSzPts val="2800"/>
              <a:buFont typeface="Arial Black"/>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9"/>
          <p:cNvSpPr txBox="1">
            <a:spLocks noGrp="1"/>
          </p:cNvSpPr>
          <p:nvPr>
            <p:ph type="body" idx="1"/>
          </p:nvPr>
        </p:nvSpPr>
        <p:spPr>
          <a:xfrm>
            <a:off x="1630680" y="1574800"/>
            <a:ext cx="3291840" cy="4525963"/>
          </a:xfrm>
          <a:prstGeom prst="rect">
            <a:avLst/>
          </a:prstGeom>
          <a:noFill/>
          <a:ln>
            <a:noFill/>
          </a:ln>
        </p:spPr>
        <p:txBody>
          <a:bodyPr spcFirstLastPara="1" wrap="square" lIns="91425" tIns="45700" rIns="91425" bIns="45700" anchor="t" anchorCtr="0">
            <a:normAutofit/>
          </a:bodyPr>
          <a:lstStyle>
            <a:lvl1pPr marL="457200" lvl="0" indent="-228600" algn="l">
              <a:spcBef>
                <a:spcPts val="560"/>
              </a:spcBef>
              <a:spcAft>
                <a:spcPts val="0"/>
              </a:spcAft>
              <a:buClr>
                <a:schemeClr val="dk1"/>
              </a:buClr>
              <a:buSzPts val="2800"/>
              <a:buNone/>
              <a:defRPr sz="2800"/>
            </a:lvl1pPr>
            <a:lvl2pPr marL="914400" lvl="1" indent="-381000" algn="l">
              <a:spcBef>
                <a:spcPts val="60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42" name="Google Shape;42;p19"/>
          <p:cNvSpPr txBox="1">
            <a:spLocks noGrp="1"/>
          </p:cNvSpPr>
          <p:nvPr>
            <p:ph type="body" idx="2"/>
          </p:nvPr>
        </p:nvSpPr>
        <p:spPr>
          <a:xfrm>
            <a:off x="5090160" y="1574800"/>
            <a:ext cx="3291840" cy="4525963"/>
          </a:xfrm>
          <a:prstGeom prst="rect">
            <a:avLst/>
          </a:prstGeom>
          <a:noFill/>
          <a:ln>
            <a:noFill/>
          </a:ln>
        </p:spPr>
        <p:txBody>
          <a:bodyPr spcFirstLastPara="1" wrap="square" lIns="91425" tIns="45700" rIns="91425" bIns="45700" anchor="t" anchorCtr="0">
            <a:normAutofit/>
          </a:bodyPr>
          <a:lstStyle>
            <a:lvl1pPr marL="457200" lvl="0" indent="-228600" algn="l">
              <a:spcBef>
                <a:spcPts val="560"/>
              </a:spcBef>
              <a:spcAft>
                <a:spcPts val="0"/>
              </a:spcAft>
              <a:buClr>
                <a:schemeClr val="dk1"/>
              </a:buClr>
              <a:buSzPts val="2800"/>
              <a:buNone/>
              <a:defRPr sz="2800"/>
            </a:lvl1pPr>
            <a:lvl2pPr marL="914400" lvl="1" indent="-381000" algn="l">
              <a:spcBef>
                <a:spcPts val="60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43" name="Google Shape;43;p19"/>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9"/>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9"/>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orovnanie" type="twoTxTwoObj">
  <p:cSld name="TWO_OBJECTS_WITH_TEXT">
    <p:spTree>
      <p:nvGrpSpPr>
        <p:cNvPr id="1" name="Shape 46"/>
        <p:cNvGrpSpPr/>
        <p:nvPr/>
      </p:nvGrpSpPr>
      <p:grpSpPr>
        <a:xfrm>
          <a:off x="0" y="0"/>
          <a:ext cx="0" cy="0"/>
          <a:chOff x="0" y="0"/>
          <a:chExt cx="0" cy="0"/>
        </a:xfrm>
      </p:grpSpPr>
      <p:sp>
        <p:nvSpPr>
          <p:cNvPr id="47" name="Google Shape;47;p20"/>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6"/>
              </a:buClr>
              <a:buSzPts val="2800"/>
              <a:buFont typeface="Arial Black"/>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0"/>
          <p:cNvSpPr txBox="1">
            <a:spLocks noGrp="1"/>
          </p:cNvSpPr>
          <p:nvPr>
            <p:ph type="body" idx="1"/>
          </p:nvPr>
        </p:nvSpPr>
        <p:spPr>
          <a:xfrm>
            <a:off x="1627632" y="1572768"/>
            <a:ext cx="3291840" cy="639762"/>
          </a:xfrm>
          <a:prstGeom prst="rect">
            <a:avLst/>
          </a:prstGeom>
          <a:noFill/>
          <a:ln>
            <a:noFill/>
          </a:ln>
        </p:spPr>
        <p:txBody>
          <a:bodyPr spcFirstLastPara="1" wrap="square" lIns="91425" tIns="45700" rIns="91425" bIns="45700" anchor="b" anchorCtr="0">
            <a:noAutofit/>
          </a:bodyPr>
          <a:lstStyle>
            <a:lvl1pPr marL="457200" lvl="0" indent="-228600" algn="l">
              <a:spcBef>
                <a:spcPts val="360"/>
              </a:spcBef>
              <a:spcAft>
                <a:spcPts val="0"/>
              </a:spcAft>
              <a:buClr>
                <a:schemeClr val="dk1"/>
              </a:buClr>
              <a:buSzPts val="1800"/>
              <a:buNone/>
              <a:defRPr sz="1800" b="0" cap="none">
                <a:solidFill>
                  <a:schemeClr val="dk1"/>
                </a:solidFill>
                <a:latin typeface="Arial Black"/>
                <a:ea typeface="Arial Black"/>
                <a:cs typeface="Arial Black"/>
                <a:sym typeface="Arial Black"/>
              </a:defRPr>
            </a:lvl1pPr>
            <a:lvl2pPr marL="914400" lvl="1" indent="-228600" algn="l">
              <a:spcBef>
                <a:spcPts val="6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49" name="Google Shape;49;p20"/>
          <p:cNvSpPr txBox="1">
            <a:spLocks noGrp="1"/>
          </p:cNvSpPr>
          <p:nvPr>
            <p:ph type="body" idx="2"/>
          </p:nvPr>
        </p:nvSpPr>
        <p:spPr>
          <a:xfrm>
            <a:off x="1627632" y="2259366"/>
            <a:ext cx="3291840" cy="3840480"/>
          </a:xfrm>
          <a:prstGeom prst="rect">
            <a:avLst/>
          </a:prstGeom>
          <a:noFill/>
          <a:ln>
            <a:noFill/>
          </a:ln>
        </p:spPr>
        <p:txBody>
          <a:bodyPr spcFirstLastPara="1" wrap="square" lIns="91425" tIns="45700" rIns="91425" bIns="45700" anchor="t" anchorCtr="0">
            <a:normAutofit/>
          </a:bodyPr>
          <a:lstStyle>
            <a:lvl1pPr marL="457200" lvl="0" indent="-228600" algn="l">
              <a:spcBef>
                <a:spcPts val="480"/>
              </a:spcBef>
              <a:spcAft>
                <a:spcPts val="0"/>
              </a:spcAft>
              <a:buClr>
                <a:schemeClr val="dk1"/>
              </a:buClr>
              <a:buSzPts val="2400"/>
              <a:buNone/>
              <a:defRPr sz="2400"/>
            </a:lvl1pPr>
            <a:lvl2pPr marL="914400" lvl="1" indent="-355600" algn="l">
              <a:spcBef>
                <a:spcPts val="6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0" name="Google Shape;50;p20"/>
          <p:cNvSpPr txBox="1">
            <a:spLocks noGrp="1"/>
          </p:cNvSpPr>
          <p:nvPr>
            <p:ph type="body" idx="3"/>
          </p:nvPr>
        </p:nvSpPr>
        <p:spPr>
          <a:xfrm>
            <a:off x="5093208" y="1572768"/>
            <a:ext cx="3291840" cy="639762"/>
          </a:xfrm>
          <a:prstGeom prst="rect">
            <a:avLst/>
          </a:prstGeom>
          <a:noFill/>
          <a:ln>
            <a:noFill/>
          </a:ln>
        </p:spPr>
        <p:txBody>
          <a:bodyPr spcFirstLastPara="1" wrap="square" lIns="91425" tIns="45700" rIns="91425" bIns="45700" anchor="b" anchorCtr="0">
            <a:noAutofit/>
          </a:bodyPr>
          <a:lstStyle>
            <a:lvl1pPr marL="457200" lvl="0" indent="-228600" algn="l">
              <a:spcBef>
                <a:spcPts val="360"/>
              </a:spcBef>
              <a:spcAft>
                <a:spcPts val="0"/>
              </a:spcAft>
              <a:buClr>
                <a:schemeClr val="dk1"/>
              </a:buClr>
              <a:buSzPts val="1800"/>
              <a:buNone/>
              <a:defRPr sz="1800" b="0" cap="none">
                <a:solidFill>
                  <a:schemeClr val="dk1"/>
                </a:solidFill>
                <a:latin typeface="Arial Black"/>
                <a:ea typeface="Arial Black"/>
                <a:cs typeface="Arial Black"/>
                <a:sym typeface="Arial Black"/>
              </a:defRPr>
            </a:lvl1pPr>
            <a:lvl2pPr marL="914400" lvl="1" indent="-228600" algn="l">
              <a:spcBef>
                <a:spcPts val="6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51" name="Google Shape;51;p20"/>
          <p:cNvSpPr txBox="1">
            <a:spLocks noGrp="1"/>
          </p:cNvSpPr>
          <p:nvPr>
            <p:ph type="body" idx="4"/>
          </p:nvPr>
        </p:nvSpPr>
        <p:spPr>
          <a:xfrm>
            <a:off x="5093208" y="2259366"/>
            <a:ext cx="3291840" cy="3840480"/>
          </a:xfrm>
          <a:prstGeom prst="rect">
            <a:avLst/>
          </a:prstGeom>
          <a:noFill/>
          <a:ln>
            <a:noFill/>
          </a:ln>
        </p:spPr>
        <p:txBody>
          <a:bodyPr spcFirstLastPara="1" wrap="square" lIns="91425" tIns="45700" rIns="91425" bIns="45700" anchor="t" anchorCtr="0">
            <a:normAutofit/>
          </a:bodyPr>
          <a:lstStyle>
            <a:lvl1pPr marL="457200" lvl="0" indent="-228600" algn="l">
              <a:spcBef>
                <a:spcPts val="480"/>
              </a:spcBef>
              <a:spcAft>
                <a:spcPts val="0"/>
              </a:spcAft>
              <a:buClr>
                <a:schemeClr val="dk1"/>
              </a:buClr>
              <a:buSzPts val="2400"/>
              <a:buNone/>
              <a:defRPr sz="2400"/>
            </a:lvl1pPr>
            <a:lvl2pPr marL="914400" lvl="1" indent="-355600" algn="l">
              <a:spcBef>
                <a:spcPts val="6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2" name="Google Shape;52;p20"/>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0"/>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en nadpis" type="titleOnly">
  <p:cSld name="TITLE_ONLY">
    <p:spTree>
      <p:nvGrpSpPr>
        <p:cNvPr id="1" name="Shape 55"/>
        <p:cNvGrpSpPr/>
        <p:nvPr/>
      </p:nvGrpSpPr>
      <p:grpSpPr>
        <a:xfrm>
          <a:off x="0" y="0"/>
          <a:ext cx="0" cy="0"/>
          <a:chOff x="0" y="0"/>
          <a:chExt cx="0" cy="0"/>
        </a:xfrm>
      </p:grpSpPr>
      <p:sp>
        <p:nvSpPr>
          <p:cNvPr id="56" name="Google Shape;56;p21"/>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6"/>
              </a:buClr>
              <a:buSzPts val="3600"/>
              <a:buFont typeface="Arial Black"/>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1"/>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1"/>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1"/>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ázdna" type="blank">
  <p:cSld name="BLANK">
    <p:spTree>
      <p:nvGrpSpPr>
        <p:cNvPr id="1" name="Shape 60"/>
        <p:cNvGrpSpPr/>
        <p:nvPr/>
      </p:nvGrpSpPr>
      <p:grpSpPr>
        <a:xfrm>
          <a:off x="0" y="0"/>
          <a:ext cx="0" cy="0"/>
          <a:chOff x="0" y="0"/>
          <a:chExt cx="0" cy="0"/>
        </a:xfrm>
      </p:grpSpPr>
      <p:sp>
        <p:nvSpPr>
          <p:cNvPr id="61" name="Google Shape;61;p22"/>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2"/>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2"/>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sah s popisom" type="objTx">
  <p:cSld name="OBJECT_WITH_CAPTION_TEXT">
    <p:spTree>
      <p:nvGrpSpPr>
        <p:cNvPr id="1" name="Shape 64"/>
        <p:cNvGrpSpPr/>
        <p:nvPr/>
      </p:nvGrpSpPr>
      <p:grpSpPr>
        <a:xfrm>
          <a:off x="0" y="0"/>
          <a:ext cx="0" cy="0"/>
          <a:chOff x="0" y="0"/>
          <a:chExt cx="0" cy="0"/>
        </a:xfrm>
      </p:grpSpPr>
      <p:sp>
        <p:nvSpPr>
          <p:cNvPr id="65" name="Google Shape;65;p23"/>
          <p:cNvSpPr txBox="1">
            <a:spLocks noGrp="1"/>
          </p:cNvSpPr>
          <p:nvPr>
            <p:ph type="body" idx="1"/>
          </p:nvPr>
        </p:nvSpPr>
        <p:spPr>
          <a:xfrm>
            <a:off x="3575050" y="1600200"/>
            <a:ext cx="5111750" cy="4480560"/>
          </a:xfrm>
          <a:prstGeom prst="rect">
            <a:avLst/>
          </a:prstGeom>
          <a:noFill/>
          <a:ln>
            <a:noFill/>
          </a:ln>
        </p:spPr>
        <p:txBody>
          <a:bodyPr spcFirstLastPara="1" wrap="square" lIns="91425" tIns="45700" rIns="91425" bIns="45700" anchor="t" anchorCtr="0">
            <a:normAutofit/>
          </a:bodyPr>
          <a:lstStyle>
            <a:lvl1pPr marL="457200" lvl="0" indent="-228600" algn="l">
              <a:spcBef>
                <a:spcPts val="640"/>
              </a:spcBef>
              <a:spcAft>
                <a:spcPts val="0"/>
              </a:spcAft>
              <a:buClr>
                <a:schemeClr val="dk1"/>
              </a:buClr>
              <a:buSzPts val="3200"/>
              <a:buNone/>
              <a:defRPr sz="3200"/>
            </a:lvl1pPr>
            <a:lvl2pPr marL="914400" lvl="1" indent="-406400" algn="l">
              <a:spcBef>
                <a:spcPts val="60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66" name="Google Shape;66;p23"/>
          <p:cNvSpPr txBox="1">
            <a:spLocks noGrp="1"/>
          </p:cNvSpPr>
          <p:nvPr>
            <p:ph type="body" idx="2"/>
          </p:nvPr>
        </p:nvSpPr>
        <p:spPr>
          <a:xfrm>
            <a:off x="457200" y="1600200"/>
            <a:ext cx="3008313" cy="4480560"/>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Clr>
                <a:schemeClr val="dk1"/>
              </a:buClr>
              <a:buSzPts val="1600"/>
              <a:buNone/>
              <a:defRPr sz="1600"/>
            </a:lvl1pPr>
            <a:lvl2pPr marL="914400" lvl="1" indent="-228600" algn="l">
              <a:spcBef>
                <a:spcPts val="60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67" name="Google Shape;67;p23"/>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3"/>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3"/>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pt-PT"/>
              <a:t>‹#›</a:t>
            </a:fld>
            <a:endParaRPr/>
          </a:p>
        </p:txBody>
      </p:sp>
      <p:sp>
        <p:nvSpPr>
          <p:cNvPr id="70" name="Google Shape;70;p23"/>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6"/>
              </a:buClr>
              <a:buSzPts val="2800"/>
              <a:buFont typeface="Arial Black"/>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Obrázok s popisom" type="picTx">
  <p:cSld name="PICTURE_WITH_CAPTION_TEXT">
    <p:spTree>
      <p:nvGrpSpPr>
        <p:cNvPr id="1" name="Shape 71"/>
        <p:cNvGrpSpPr/>
        <p:nvPr/>
      </p:nvGrpSpPr>
      <p:grpSpPr>
        <a:xfrm>
          <a:off x="0" y="0"/>
          <a:ext cx="0" cy="0"/>
          <a:chOff x="0" y="0"/>
          <a:chExt cx="0" cy="0"/>
        </a:xfrm>
      </p:grpSpPr>
      <p:sp>
        <p:nvSpPr>
          <p:cNvPr id="72" name="Google Shape;72;p24"/>
          <p:cNvSpPr/>
          <p:nvPr/>
        </p:nvSpPr>
        <p:spPr>
          <a:xfrm>
            <a:off x="9001124" y="4846320"/>
            <a:ext cx="142876" cy="201168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3" name="Google Shape;73;p24"/>
          <p:cNvSpPr>
            <a:spLocks noGrp="1"/>
          </p:cNvSpPr>
          <p:nvPr>
            <p:ph type="pic" idx="2"/>
          </p:nvPr>
        </p:nvSpPr>
        <p:spPr>
          <a:xfrm>
            <a:off x="-1" y="0"/>
            <a:ext cx="9000877" cy="4846320"/>
          </a:xfrm>
          <a:prstGeom prst="rect">
            <a:avLst/>
          </a:prstGeom>
          <a:solidFill>
            <a:srgbClr val="BFBFBF"/>
          </a:solid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marR="0" lvl="1" algn="l" rtl="0">
              <a:spcBef>
                <a:spcPts val="600"/>
              </a:spcBef>
              <a:spcAft>
                <a:spcPts val="0"/>
              </a:spcAft>
              <a:buClr>
                <a:schemeClr val="dk2"/>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2"/>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2"/>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2"/>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2"/>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2"/>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2"/>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2"/>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4" name="Google Shape;74;p24"/>
          <p:cNvSpPr txBox="1">
            <a:spLocks noGrp="1"/>
          </p:cNvSpPr>
          <p:nvPr>
            <p:ph type="body" idx="1"/>
          </p:nvPr>
        </p:nvSpPr>
        <p:spPr>
          <a:xfrm>
            <a:off x="457200" y="5715000"/>
            <a:ext cx="8153400" cy="457200"/>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Clr>
                <a:schemeClr val="dk1"/>
              </a:buClr>
              <a:buSzPts val="1600"/>
              <a:buNone/>
              <a:defRPr sz="1600"/>
            </a:lvl1pPr>
            <a:lvl2pPr marL="914400" lvl="1" indent="-228600" algn="l">
              <a:spcBef>
                <a:spcPts val="60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75" name="Google Shape;75;p24"/>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4"/>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4"/>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2400" b="1" i="0" u="none" strike="noStrike" cap="none">
                <a:solidFill>
                  <a:schemeClr val="dk1"/>
                </a:solidFill>
                <a:latin typeface="Arial"/>
                <a:ea typeface="Arial"/>
                <a:cs typeface="Arial"/>
                <a:sym typeface="Arial"/>
              </a:defRPr>
            </a:lvl1pPr>
            <a:lvl2pPr marL="0" lvl="1" indent="0" algn="l">
              <a:spcBef>
                <a:spcPts val="0"/>
              </a:spcBef>
              <a:buNone/>
              <a:defRPr sz="2400" b="1" i="0" u="none" strike="noStrike" cap="none">
                <a:solidFill>
                  <a:schemeClr val="dk1"/>
                </a:solidFill>
                <a:latin typeface="Arial"/>
                <a:ea typeface="Arial"/>
                <a:cs typeface="Arial"/>
                <a:sym typeface="Arial"/>
              </a:defRPr>
            </a:lvl2pPr>
            <a:lvl3pPr marL="0" lvl="2" indent="0" algn="l">
              <a:spcBef>
                <a:spcPts val="0"/>
              </a:spcBef>
              <a:buNone/>
              <a:defRPr sz="2400" b="1" i="0" u="none" strike="noStrike" cap="none">
                <a:solidFill>
                  <a:schemeClr val="dk1"/>
                </a:solidFill>
                <a:latin typeface="Arial"/>
                <a:ea typeface="Arial"/>
                <a:cs typeface="Arial"/>
                <a:sym typeface="Arial"/>
              </a:defRPr>
            </a:lvl3pPr>
            <a:lvl4pPr marL="0" lvl="3" indent="0" algn="l">
              <a:spcBef>
                <a:spcPts val="0"/>
              </a:spcBef>
              <a:buNone/>
              <a:defRPr sz="2400" b="1" i="0" u="none" strike="noStrike" cap="none">
                <a:solidFill>
                  <a:schemeClr val="dk1"/>
                </a:solidFill>
                <a:latin typeface="Arial"/>
                <a:ea typeface="Arial"/>
                <a:cs typeface="Arial"/>
                <a:sym typeface="Arial"/>
              </a:defRPr>
            </a:lvl4pPr>
            <a:lvl5pPr marL="0" lvl="4" indent="0" algn="l">
              <a:spcBef>
                <a:spcPts val="0"/>
              </a:spcBef>
              <a:buNone/>
              <a:defRPr sz="2400" b="1" i="0" u="none" strike="noStrike" cap="none">
                <a:solidFill>
                  <a:schemeClr val="dk1"/>
                </a:solidFill>
                <a:latin typeface="Arial"/>
                <a:ea typeface="Arial"/>
                <a:cs typeface="Arial"/>
                <a:sym typeface="Arial"/>
              </a:defRPr>
            </a:lvl5pPr>
            <a:lvl6pPr marL="0" lvl="5" indent="0" algn="l">
              <a:spcBef>
                <a:spcPts val="0"/>
              </a:spcBef>
              <a:buNone/>
              <a:defRPr sz="2400" b="1" i="0" u="none" strike="noStrike" cap="none">
                <a:solidFill>
                  <a:schemeClr val="dk1"/>
                </a:solidFill>
                <a:latin typeface="Arial"/>
                <a:ea typeface="Arial"/>
                <a:cs typeface="Arial"/>
                <a:sym typeface="Arial"/>
              </a:defRPr>
            </a:lvl6pPr>
            <a:lvl7pPr marL="0" lvl="6" indent="0" algn="l">
              <a:spcBef>
                <a:spcPts val="0"/>
              </a:spcBef>
              <a:buNone/>
              <a:defRPr sz="2400" b="1" i="0" u="none" strike="noStrike" cap="none">
                <a:solidFill>
                  <a:schemeClr val="dk1"/>
                </a:solidFill>
                <a:latin typeface="Arial"/>
                <a:ea typeface="Arial"/>
                <a:cs typeface="Arial"/>
                <a:sym typeface="Arial"/>
              </a:defRPr>
            </a:lvl7pPr>
            <a:lvl8pPr marL="0" lvl="7" indent="0" algn="l">
              <a:spcBef>
                <a:spcPts val="0"/>
              </a:spcBef>
              <a:buNone/>
              <a:defRPr sz="2400" b="1" i="0" u="none" strike="noStrike" cap="none">
                <a:solidFill>
                  <a:schemeClr val="dk1"/>
                </a:solidFill>
                <a:latin typeface="Arial"/>
                <a:ea typeface="Arial"/>
                <a:cs typeface="Arial"/>
                <a:sym typeface="Arial"/>
              </a:defRPr>
            </a:lvl8pPr>
            <a:lvl9pPr marL="0" lvl="8" indent="0" algn="l">
              <a:spcBef>
                <a:spcPts val="0"/>
              </a:spcBef>
              <a:buNone/>
              <a:defRPr sz="24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pt-PT"/>
              <a:t>‹#›</a:t>
            </a:fld>
            <a:endParaRPr/>
          </a:p>
        </p:txBody>
      </p:sp>
      <p:sp>
        <p:nvSpPr>
          <p:cNvPr id="78" name="Google Shape;78;p24"/>
          <p:cNvSpPr txBox="1">
            <a:spLocks noGrp="1"/>
          </p:cNvSpPr>
          <p:nvPr>
            <p:ph type="title"/>
          </p:nvPr>
        </p:nvSpPr>
        <p:spPr>
          <a:xfrm>
            <a:off x="457200" y="4953000"/>
            <a:ext cx="8153400" cy="7620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accent6"/>
              </a:buClr>
              <a:buSzPts val="2400"/>
              <a:buFont typeface="Arial Black"/>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4"/>
          <p:cNvSpPr/>
          <p:nvPr/>
        </p:nvSpPr>
        <p:spPr>
          <a:xfrm>
            <a:off x="9001124" y="0"/>
            <a:ext cx="142876" cy="484632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accent6"/>
              </a:buClr>
              <a:buSzPts val="3600"/>
              <a:buFont typeface="Arial Black"/>
              <a:buNone/>
              <a:defRPr sz="3600" b="0" i="0" u="none" strike="noStrike" cap="none">
                <a:solidFill>
                  <a:schemeClr val="accent6"/>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1pPr>
            <a:lvl2pPr marL="914400" marR="0" lvl="1" indent="-355600" algn="l" rtl="0">
              <a:spcBef>
                <a:spcPts val="6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Google Shape;12;p15"/>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marR="0" lvl="0" algn="l"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5"/>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5"/>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2400" b="1" i="0" u="none" strike="noStrike" cap="none">
                <a:solidFill>
                  <a:schemeClr val="dk2"/>
                </a:solidFill>
                <a:latin typeface="Arial"/>
                <a:ea typeface="Arial"/>
                <a:cs typeface="Arial"/>
                <a:sym typeface="Arial"/>
              </a:defRPr>
            </a:lvl1pPr>
            <a:lvl2pPr marL="0" marR="0" lvl="1" indent="0" algn="l" rtl="0">
              <a:spcBef>
                <a:spcPts val="0"/>
              </a:spcBef>
              <a:buNone/>
              <a:defRPr sz="2400" b="1" i="0" u="none" strike="noStrike" cap="none">
                <a:solidFill>
                  <a:schemeClr val="dk2"/>
                </a:solidFill>
                <a:latin typeface="Arial"/>
                <a:ea typeface="Arial"/>
                <a:cs typeface="Arial"/>
                <a:sym typeface="Arial"/>
              </a:defRPr>
            </a:lvl2pPr>
            <a:lvl3pPr marL="0" marR="0" lvl="2" indent="0" algn="l" rtl="0">
              <a:spcBef>
                <a:spcPts val="0"/>
              </a:spcBef>
              <a:buNone/>
              <a:defRPr sz="2400" b="1" i="0" u="none" strike="noStrike" cap="none">
                <a:solidFill>
                  <a:schemeClr val="dk2"/>
                </a:solidFill>
                <a:latin typeface="Arial"/>
                <a:ea typeface="Arial"/>
                <a:cs typeface="Arial"/>
                <a:sym typeface="Arial"/>
              </a:defRPr>
            </a:lvl3pPr>
            <a:lvl4pPr marL="0" marR="0" lvl="3" indent="0" algn="l" rtl="0">
              <a:spcBef>
                <a:spcPts val="0"/>
              </a:spcBef>
              <a:buNone/>
              <a:defRPr sz="2400" b="1" i="0" u="none" strike="noStrike" cap="none">
                <a:solidFill>
                  <a:schemeClr val="dk2"/>
                </a:solidFill>
                <a:latin typeface="Arial"/>
                <a:ea typeface="Arial"/>
                <a:cs typeface="Arial"/>
                <a:sym typeface="Arial"/>
              </a:defRPr>
            </a:lvl4pPr>
            <a:lvl5pPr marL="0" marR="0" lvl="4" indent="0" algn="l" rtl="0">
              <a:spcBef>
                <a:spcPts val="0"/>
              </a:spcBef>
              <a:buNone/>
              <a:defRPr sz="2400" b="1" i="0" u="none" strike="noStrike" cap="none">
                <a:solidFill>
                  <a:schemeClr val="dk2"/>
                </a:solidFill>
                <a:latin typeface="Arial"/>
                <a:ea typeface="Arial"/>
                <a:cs typeface="Arial"/>
                <a:sym typeface="Arial"/>
              </a:defRPr>
            </a:lvl5pPr>
            <a:lvl6pPr marL="0" marR="0" lvl="5" indent="0" algn="l" rtl="0">
              <a:spcBef>
                <a:spcPts val="0"/>
              </a:spcBef>
              <a:buNone/>
              <a:defRPr sz="2400" b="1" i="0" u="none" strike="noStrike" cap="none">
                <a:solidFill>
                  <a:schemeClr val="dk2"/>
                </a:solidFill>
                <a:latin typeface="Arial"/>
                <a:ea typeface="Arial"/>
                <a:cs typeface="Arial"/>
                <a:sym typeface="Arial"/>
              </a:defRPr>
            </a:lvl6pPr>
            <a:lvl7pPr marL="0" marR="0" lvl="6" indent="0" algn="l" rtl="0">
              <a:spcBef>
                <a:spcPts val="0"/>
              </a:spcBef>
              <a:buNone/>
              <a:defRPr sz="2400" b="1" i="0" u="none" strike="noStrike" cap="none">
                <a:solidFill>
                  <a:schemeClr val="dk2"/>
                </a:solidFill>
                <a:latin typeface="Arial"/>
                <a:ea typeface="Arial"/>
                <a:cs typeface="Arial"/>
                <a:sym typeface="Arial"/>
              </a:defRPr>
            </a:lvl7pPr>
            <a:lvl8pPr marL="0" marR="0" lvl="7" indent="0" algn="l" rtl="0">
              <a:spcBef>
                <a:spcPts val="0"/>
              </a:spcBef>
              <a:buNone/>
              <a:defRPr sz="2400" b="1" i="0" u="none" strike="noStrike" cap="none">
                <a:solidFill>
                  <a:schemeClr val="dk2"/>
                </a:solidFill>
                <a:latin typeface="Arial"/>
                <a:ea typeface="Arial"/>
                <a:cs typeface="Arial"/>
                <a:sym typeface="Arial"/>
              </a:defRPr>
            </a:lvl8pPr>
            <a:lvl9pPr marL="0" marR="0" lvl="8" indent="0" algn="l" rtl="0">
              <a:spcBef>
                <a:spcPts val="0"/>
              </a:spcBef>
              <a:buNone/>
              <a:defRPr sz="24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pt-PT"/>
              <a:t>‹#›</a:t>
            </a:fld>
            <a:endParaRPr/>
          </a:p>
        </p:txBody>
      </p:sp>
      <p:sp>
        <p:nvSpPr>
          <p:cNvPr id="15" name="Google Shape;15;p15"/>
          <p:cNvSpPr/>
          <p:nvPr/>
        </p:nvSpPr>
        <p:spPr>
          <a:xfrm>
            <a:off x="9001124" y="0"/>
            <a:ext cx="142876" cy="13716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15"/>
          <p:cNvSpPr/>
          <p:nvPr/>
        </p:nvSpPr>
        <p:spPr>
          <a:xfrm>
            <a:off x="9001124" y="1371600"/>
            <a:ext cx="142876" cy="5486400"/>
          </a:xfrm>
          <a:prstGeom prst="rect">
            <a:avLst/>
          </a:prstGeom>
          <a:solidFill>
            <a:srgbClr val="FF0000"/>
          </a:solid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15" descr="logo 2"/>
          <p:cNvPicPr preferRelativeResize="0"/>
          <p:nvPr/>
        </p:nvPicPr>
        <p:blipFill rotWithShape="1">
          <a:blip r:embed="rId13">
            <a:alphaModFix/>
          </a:blip>
          <a:srcRect/>
          <a:stretch/>
        </p:blipFill>
        <p:spPr>
          <a:xfrm>
            <a:off x="6627132" y="223836"/>
            <a:ext cx="2103331" cy="8288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hyperlink" Target="http://overcomingracism.com/" TargetMode="Externa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hyperlink" Target="https://theconversation.com/monumental-errors-how-australia-can-fix-its-racist-colonial-statues-82980" TargetMode="External"/><Relationship Id="rId2" Type="http://schemas.openxmlformats.org/officeDocument/2006/relationships/hyperlink" Target="https://opus.lib.uts.edu.au/handle/10453/123274" TargetMode="External"/><Relationship Id="rId1" Type="http://schemas.openxmlformats.org/officeDocument/2006/relationships/slideLayout" Target="../slideLayouts/slideLayout2.xml"/><Relationship Id="rId5" Type="http://schemas.openxmlformats.org/officeDocument/2006/relationships/hyperlink" Target="https://www.theguardian.com/australia-news/2018/mar/17/so-many-australian-place-names-honour-murderous-white-men-and-their-violent-acts" TargetMode="External"/><Relationship Id="rId4" Type="http://schemas.openxmlformats.org/officeDocument/2006/relationships/hyperlink" Target="http://www.auswhn.org.au/blog/problem-museums/" TargetMode="External"/></Relationships>
</file>

<file path=ppt/slides/_rels/slide119.xml.rels><?xml version="1.0" encoding="UTF-8" standalone="yes"?>
<Relationships xmlns="http://schemas.openxmlformats.org/package/2006/relationships"><Relationship Id="rId3" Type="http://schemas.openxmlformats.org/officeDocument/2006/relationships/hyperlink" Target="https://ncte.org/blog/2017/12/soft-racism-well-meaning-white-liberal-included/" TargetMode="External"/><Relationship Id="rId2" Type="http://schemas.openxmlformats.org/officeDocument/2006/relationships/hyperlink" Target="https://youtu.be/kzLT54QjclA" TargetMode="External"/><Relationship Id="rId1" Type="http://schemas.openxmlformats.org/officeDocument/2006/relationships/slideLayout" Target="../slideLayouts/slideLayout2.xml"/><Relationship Id="rId6" Type="http://schemas.openxmlformats.org/officeDocument/2006/relationships/hyperlink" Target="https://www.youtube.com/watch?v=oGvoXeXCoUY" TargetMode="External"/><Relationship Id="rId5" Type="http://schemas.openxmlformats.org/officeDocument/2006/relationships/hyperlink" Target="https://www.vox.com/policy-and-politics/2015/8/19/9178573/teacher-students-race-study" TargetMode="External"/><Relationship Id="rId4" Type="http://schemas.openxmlformats.org/officeDocument/2006/relationships/hyperlink" Target="https://journals.sagepub.com/doi/pdf/10.3102/0091732X16686949"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hyperlink" Target="https://www.washingtonpost.com/news/book-party/wp/2016/04/15/the-racism-of-good-intentions/" TargetMode="Externa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hyperlink" Target="https://www.cbsnews.com/video/understanding-white-silence-and-its-impact-on-racial-equality/#x" TargetMode="Externa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hyperlink" Target="https://www.cambridge.org/core/journals/australian-journal-of-indigenous-education/article/crafting-safer-spaces-for-teaching-about-race-and-intersectionality-in-australian-indigenous-studies/459BAC54E0C45D6399893241DD71BEFA" TargetMode="External"/><Relationship Id="rId2" Type="http://schemas.openxmlformats.org/officeDocument/2006/relationships/hyperlink" Target="https://link.springer.com/article/10.1007/s10567-019-00304-1" TargetMode="External"/><Relationship Id="rId1" Type="http://schemas.openxmlformats.org/officeDocument/2006/relationships/slideLayout" Target="../slideLayouts/slideLayout2.xml"/><Relationship Id="rId4" Type="http://schemas.openxmlformats.org/officeDocument/2006/relationships/hyperlink" Target="https://www.vulture.com/2020/06/police-brutality-footage-vicarious-trauma.html" TargetMode="Externa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hyperlink" Target="https://www.readings.com.au/news/books-to-read-during-national-reconciliation-week-2020" TargetMode="External"/><Relationship Id="rId2" Type="http://schemas.openxmlformats.org/officeDocument/2006/relationships/hyperlink" Target="https://eprints.qut.edu.au/42551/" TargetMode="External"/><Relationship Id="rId1" Type="http://schemas.openxmlformats.org/officeDocument/2006/relationships/slideLayout" Target="../slideLayouts/slideLayout2.xml"/><Relationship Id="rId5" Type="http://schemas.openxmlformats.org/officeDocument/2006/relationships/hyperlink" Target="https://www.naidoc.org.au/resources/teaching-guides" TargetMode="External"/><Relationship Id="rId4" Type="http://schemas.openxmlformats.org/officeDocument/2006/relationships/hyperlink" Target="https://www.ted.com/talks/kimberle_crenshaw_the_urgency_of_intersectionality?language=en" TargetMode="External"/></Relationships>
</file>

<file path=ppt/slides/_rels/slide126.xml.rels><?xml version="1.0" encoding="UTF-8" standalone="yes"?>
<Relationships xmlns="http://schemas.openxmlformats.org/package/2006/relationships"><Relationship Id="rId3" Type="http://schemas.openxmlformats.org/officeDocument/2006/relationships/hyperlink" Target="https://opus.lib.uts.edu.au/handle/10453/123274" TargetMode="External"/><Relationship Id="rId2" Type="http://schemas.openxmlformats.org/officeDocument/2006/relationships/hyperlink" Target="https://www.tandfonline.com/doi/abs/10.1080/23793406.2019.1573644?journalCode=rree20" TargetMode="External"/><Relationship Id="rId1" Type="http://schemas.openxmlformats.org/officeDocument/2006/relationships/slideLayout" Target="../slideLayouts/slideLayout2.xml"/><Relationship Id="rId4" Type="http://schemas.openxmlformats.org/officeDocument/2006/relationships/hyperlink" Target="http://www.asiaeducation.edu.au/docs/default-source/what-works-pdf/what-works-9.pdf" TargetMode="External"/></Relationships>
</file>

<file path=ppt/slides/_rels/slide1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www.verywellfamily.com/ways-to-prevent-school-bullying-460755"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1"/>
          <p:cNvSpPr txBox="1">
            <a:spLocks noGrp="1"/>
          </p:cNvSpPr>
          <p:nvPr>
            <p:ph type="ctrTitle"/>
          </p:nvPr>
        </p:nvSpPr>
        <p:spPr>
          <a:xfrm>
            <a:off x="357158" y="2786058"/>
            <a:ext cx="8072494" cy="129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8A5EF"/>
              </a:buClr>
              <a:buSzPts val="4000"/>
              <a:buFont typeface="Calibri"/>
              <a:buNone/>
            </a:pPr>
            <a:r>
              <a:rPr lang="pt-PT" sz="4000">
                <a:solidFill>
                  <a:srgbClr val="08A5EF"/>
                </a:solidFill>
                <a:latin typeface="Calibri"/>
                <a:ea typeface="Calibri"/>
                <a:cs typeface="Calibri"/>
                <a:sym typeface="Calibri"/>
              </a:rPr>
              <a:t>Scenario 1 – Ball Incident</a:t>
            </a:r>
            <a:br>
              <a:rPr lang="pt-PT" sz="4000">
                <a:solidFill>
                  <a:srgbClr val="08A5EF"/>
                </a:solidFill>
                <a:latin typeface="Calibri"/>
                <a:ea typeface="Calibri"/>
                <a:cs typeface="Calibri"/>
                <a:sym typeface="Calibri"/>
              </a:rPr>
            </a:br>
            <a:r>
              <a:rPr lang="pt-PT" sz="4000">
                <a:solidFill>
                  <a:srgbClr val="08A5EF"/>
                </a:solidFill>
                <a:latin typeface="Calibri"/>
                <a:ea typeface="Calibri"/>
                <a:cs typeface="Calibri"/>
                <a:sym typeface="Calibri"/>
              </a:rPr>
              <a:t>Conflict Theory</a:t>
            </a:r>
            <a:endParaRPr sz="4000">
              <a:solidFill>
                <a:srgbClr val="08A5EF"/>
              </a:solidFill>
              <a:latin typeface="Calibri"/>
              <a:ea typeface="Calibri"/>
              <a:cs typeface="Calibri"/>
              <a:sym typeface="Calibri"/>
            </a:endParaRPr>
          </a:p>
        </p:txBody>
      </p:sp>
      <p:sp>
        <p:nvSpPr>
          <p:cNvPr id="98" name="Google Shape;98;p1"/>
          <p:cNvSpPr txBox="1">
            <a:spLocks noGrp="1"/>
          </p:cNvSpPr>
          <p:nvPr>
            <p:ph type="subTitle" idx="1"/>
          </p:nvPr>
        </p:nvSpPr>
        <p:spPr>
          <a:xfrm>
            <a:off x="642910" y="4000504"/>
            <a:ext cx="7283152" cy="576064"/>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2"/>
              </a:buClr>
              <a:buSzPts val="2000"/>
              <a:buNone/>
            </a:pPr>
            <a:r>
              <a:rPr lang="pt-PT"/>
              <a:t> </a:t>
            </a:r>
            <a:endParaRPr/>
          </a:p>
        </p:txBody>
      </p:sp>
      <p:pic>
        <p:nvPicPr>
          <p:cNvPr id="99" name="Google Shape;99;p1"/>
          <p:cNvPicPr preferRelativeResize="0"/>
          <p:nvPr/>
        </p:nvPicPr>
        <p:blipFill rotWithShape="1">
          <a:blip r:embed="rId3">
            <a:alphaModFix/>
          </a:blip>
          <a:srcRect/>
          <a:stretch/>
        </p:blipFill>
        <p:spPr>
          <a:xfrm>
            <a:off x="142844" y="285728"/>
            <a:ext cx="1928826" cy="549715"/>
          </a:xfrm>
          <a:prstGeom prst="rect">
            <a:avLst/>
          </a:prstGeom>
          <a:noFill/>
          <a:ln>
            <a:noFill/>
          </a:ln>
        </p:spPr>
      </p:pic>
      <p:sp>
        <p:nvSpPr>
          <p:cNvPr id="100" name="Google Shape;100;p1"/>
          <p:cNvSpPr/>
          <p:nvPr/>
        </p:nvSpPr>
        <p:spPr>
          <a:xfrm>
            <a:off x="214282" y="785795"/>
            <a:ext cx="3637638"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PT" sz="1400" b="1" i="0" u="none" strike="noStrike" cap="none">
                <a:solidFill>
                  <a:schemeClr val="dk1"/>
                </a:solidFill>
                <a:latin typeface="Arial"/>
                <a:ea typeface="Arial"/>
                <a:cs typeface="Arial"/>
                <a:sym typeface="Arial"/>
              </a:rPr>
              <a:t>ERASMUS + 2019-1-PL01- KA201-06486</a:t>
            </a:r>
            <a:endParaRPr sz="1050" b="0" i="0" u="none" strike="noStrike" cap="none">
              <a:solidFill>
                <a:schemeClr val="dk2"/>
              </a:solidFill>
              <a:latin typeface="Arial"/>
              <a:ea typeface="Arial"/>
              <a:cs typeface="Arial"/>
              <a:sym typeface="Arial"/>
            </a:endParaRPr>
          </a:p>
        </p:txBody>
      </p:sp>
      <p:sp>
        <p:nvSpPr>
          <p:cNvPr id="101" name="Google Shape;101;p1"/>
          <p:cNvSpPr/>
          <p:nvPr/>
        </p:nvSpPr>
        <p:spPr>
          <a:xfrm>
            <a:off x="500034" y="6286520"/>
            <a:ext cx="8101770" cy="369332"/>
          </a:xfrm>
          <a:prstGeom prst="rect">
            <a:avLst/>
          </a:prstGeom>
          <a:noFill/>
          <a:ln>
            <a:noFill/>
          </a:ln>
        </p:spPr>
        <p:txBody>
          <a:bodyPr spcFirstLastPara="1" wrap="square" lIns="91425" tIns="45700" rIns="91425" bIns="45700" anchor="t" anchorCtr="0">
            <a:spAutoFit/>
          </a:bodyPr>
          <a:lstStyle/>
          <a:p>
            <a:pPr lvl="0" algn="ctr"/>
            <a:r>
              <a:rPr lang="pt-PT" sz="1800" dirty="0">
                <a:solidFill>
                  <a:srgbClr val="EF8E7B"/>
                </a:solidFill>
              </a:rPr>
              <a:t>Problems in peer relationships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0"/>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
              <a:buNone/>
            </a:pPr>
            <a:r>
              <a:rPr lang="pt-PT"/>
              <a:t>IMPULSIVITY - INTRODUCTION</a:t>
            </a:r>
            <a:endParaRPr/>
          </a:p>
        </p:txBody>
      </p:sp>
      <p:sp>
        <p:nvSpPr>
          <p:cNvPr id="162" name="Google Shape;162;p10"/>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0" lvl="0" indent="0" algn="just" rtl="0">
              <a:spcBef>
                <a:spcPts val="0"/>
              </a:spcBef>
              <a:spcAft>
                <a:spcPts val="0"/>
              </a:spcAft>
              <a:buClr>
                <a:schemeClr val="dk1"/>
              </a:buClr>
              <a:buSzPts val="2400"/>
              <a:buNone/>
            </a:pPr>
            <a:r>
              <a:rPr lang="pt-PT" sz="2400"/>
              <a:t>Impulsive behavior of students can be a great problem for any teacher. It distracts the whole class, disrupts lectures, and can be a hindrance to the learning process.</a:t>
            </a:r>
            <a:endParaRPr/>
          </a:p>
          <a:p>
            <a:pPr marL="0" lvl="0" indent="0" algn="just" rtl="0">
              <a:spcBef>
                <a:spcPts val="1080"/>
              </a:spcBef>
              <a:spcAft>
                <a:spcPts val="0"/>
              </a:spcAft>
              <a:buClr>
                <a:schemeClr val="dk1"/>
              </a:buClr>
              <a:buSzPts val="2400"/>
              <a:buNone/>
            </a:pPr>
            <a:r>
              <a:rPr lang="pt-PT" sz="2400"/>
              <a:t>Teachers must be able to understand the nature of impulsivity in children in order to manage classroom situations properly.</a:t>
            </a:r>
            <a:endParaRPr/>
          </a:p>
          <a:p>
            <a:pPr marL="0" lvl="0" indent="0" algn="l" rtl="0">
              <a:spcBef>
                <a:spcPts val="1000"/>
              </a:spcBef>
              <a:spcAft>
                <a:spcPts val="0"/>
              </a:spcAft>
              <a:buClr>
                <a:schemeClr val="dk1"/>
              </a:buClr>
              <a:buSzPts val="2000"/>
              <a:buNone/>
            </a:pPr>
            <a:endParaRPr/>
          </a:p>
        </p:txBody>
      </p:sp>
      <p:pic>
        <p:nvPicPr>
          <p:cNvPr id="163" name="Google Shape;163;p10"/>
          <p:cNvPicPr preferRelativeResize="0"/>
          <p:nvPr/>
        </p:nvPicPr>
        <p:blipFill rotWithShape="1">
          <a:blip r:embed="rId3">
            <a:alphaModFix/>
          </a:blip>
          <a:srcRect/>
          <a:stretch/>
        </p:blipFill>
        <p:spPr>
          <a:xfrm>
            <a:off x="5479642" y="4221088"/>
            <a:ext cx="2564904" cy="2564904"/>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title"/>
          </p:nvPr>
        </p:nvSpPr>
        <p:spPr>
          <a:xfrm>
            <a:off x="457200" y="152718"/>
            <a:ext cx="7211144"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
              <a:buNone/>
            </a:pPr>
            <a:r>
              <a:rPr lang="en-US"/>
              <a:t>CULTURAL DIFFERENCES INCIDENT</a:t>
            </a:r>
            <a:endParaRPr/>
          </a:p>
        </p:txBody>
      </p:sp>
      <p:sp>
        <p:nvSpPr>
          <p:cNvPr id="107" name="Google Shape;107;p2"/>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285750" lvl="0" indent="-285750" algn="just" rtl="0">
              <a:lnSpc>
                <a:spcPct val="80000"/>
              </a:lnSpc>
              <a:spcBef>
                <a:spcPts val="0"/>
              </a:spcBef>
              <a:spcAft>
                <a:spcPts val="0"/>
              </a:spcAft>
              <a:buClr>
                <a:schemeClr val="dk1"/>
              </a:buClr>
              <a:buSzPts val="2240"/>
              <a:buFont typeface="Arial"/>
              <a:buChar char="•"/>
            </a:pPr>
            <a:r>
              <a:rPr lang="en-US" sz="2240" b="0"/>
              <a:t>Zayn is a migrant/refugee student from Syria. </a:t>
            </a:r>
            <a:endParaRPr sz="2240" b="0"/>
          </a:p>
          <a:p>
            <a:pPr marL="285750" lvl="0" indent="-285750" algn="just" rtl="0">
              <a:lnSpc>
                <a:spcPct val="80000"/>
              </a:lnSpc>
              <a:spcBef>
                <a:spcPts val="1048"/>
              </a:spcBef>
              <a:spcAft>
                <a:spcPts val="0"/>
              </a:spcAft>
              <a:buClr>
                <a:schemeClr val="dk1"/>
              </a:buClr>
              <a:buSzPts val="2240"/>
              <a:buFont typeface="Arial"/>
              <a:buChar char="•"/>
            </a:pPr>
            <a:r>
              <a:rPr lang="en-US" sz="2240" b="0"/>
              <a:t>He is a very sweet boy, but very shy. He still doesn't get along with anyone because he has difficulties speaking the language of the host country.</a:t>
            </a:r>
            <a:endParaRPr sz="2240" b="0"/>
          </a:p>
          <a:p>
            <a:pPr marL="285750" lvl="0" indent="-285750" algn="just" rtl="0">
              <a:lnSpc>
                <a:spcPct val="80000"/>
              </a:lnSpc>
              <a:spcBef>
                <a:spcPts val="1048"/>
              </a:spcBef>
              <a:spcAft>
                <a:spcPts val="0"/>
              </a:spcAft>
              <a:buClr>
                <a:schemeClr val="dk1"/>
              </a:buClr>
              <a:buSzPts val="2240"/>
              <a:buFont typeface="Arial"/>
              <a:buChar char="•"/>
            </a:pPr>
            <a:r>
              <a:rPr lang="en-US" sz="2240" b="0"/>
              <a:t>Whenever the teacher asks him to speak, he refuses. This refusal increases because every time he tries to say something in class his classmates laugh at him. </a:t>
            </a:r>
            <a:endParaRPr sz="2240" b="0"/>
          </a:p>
          <a:p>
            <a:pPr marL="285750" lvl="0" indent="-285750" algn="just" rtl="0">
              <a:lnSpc>
                <a:spcPct val="80000"/>
              </a:lnSpc>
              <a:spcBef>
                <a:spcPts val="1048"/>
              </a:spcBef>
              <a:spcAft>
                <a:spcPts val="0"/>
              </a:spcAft>
              <a:buClr>
                <a:schemeClr val="dk1"/>
              </a:buClr>
              <a:buSzPts val="2240"/>
              <a:buFont typeface="Arial"/>
              <a:buChar char="•"/>
            </a:pPr>
            <a:r>
              <a:rPr lang="en-US" sz="2240" b="0"/>
              <a:t>On this day, the teacher asked him to talk a little about his name and the story of his family. And she encouraged him to speak a little in his mother tongue.</a:t>
            </a:r>
            <a:endParaRPr sz="2240" b="0"/>
          </a:p>
          <a:p>
            <a:pPr marL="285750" lvl="0" indent="-285750" algn="just" rtl="0">
              <a:lnSpc>
                <a:spcPct val="80000"/>
              </a:lnSpc>
              <a:spcBef>
                <a:spcPts val="1048"/>
              </a:spcBef>
              <a:spcAft>
                <a:spcPts val="0"/>
              </a:spcAft>
              <a:buClr>
                <a:schemeClr val="dk1"/>
              </a:buClr>
              <a:buSzPts val="2240"/>
              <a:buFont typeface="Arial"/>
              <a:buChar char="•"/>
            </a:pPr>
            <a:r>
              <a:rPr lang="en-US" sz="2240" b="0"/>
              <a:t>As soon as he started talking his classmates started laughing.</a:t>
            </a:r>
            <a:endParaRPr/>
          </a:p>
          <a:p>
            <a:pPr marL="0" lvl="0" indent="0" algn="just" rtl="0">
              <a:lnSpc>
                <a:spcPct val="80000"/>
              </a:lnSpc>
              <a:spcBef>
                <a:spcPts val="796"/>
              </a:spcBef>
              <a:spcAft>
                <a:spcPts val="0"/>
              </a:spcAft>
              <a:buClr>
                <a:schemeClr val="dk1"/>
              </a:buClr>
              <a:buSzPts val="980"/>
              <a:buNone/>
            </a:pPr>
            <a:br>
              <a:rPr lang="en-US" sz="980"/>
            </a:br>
            <a:endParaRPr sz="1960" b="0">
              <a:latin typeface="Calibri"/>
              <a:ea typeface="Calibri"/>
              <a:cs typeface="Calibri"/>
              <a:sym typeface="Calibri"/>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a:spLocks noGrp="1"/>
          </p:cNvSpPr>
          <p:nvPr>
            <p:ph type="ctrTitle"/>
          </p:nvPr>
        </p:nvSpPr>
        <p:spPr>
          <a:xfrm>
            <a:off x="357158" y="2786058"/>
            <a:ext cx="8072494" cy="129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8A5EF"/>
              </a:buClr>
              <a:buSzPts val="4000"/>
              <a:buFont typeface="Calibri"/>
              <a:buNone/>
            </a:pPr>
            <a:r>
              <a:rPr lang="pt-PT" sz="4000">
                <a:solidFill>
                  <a:srgbClr val="08A5EF"/>
                </a:solidFill>
                <a:latin typeface="Calibri"/>
                <a:ea typeface="Calibri"/>
                <a:cs typeface="Calibri"/>
                <a:sym typeface="Calibri"/>
              </a:rPr>
              <a:t>Scenario 4 – Cultural Differences Incident</a:t>
            </a:r>
            <a:br>
              <a:rPr lang="pt-PT" sz="4000">
                <a:solidFill>
                  <a:srgbClr val="08A5EF"/>
                </a:solidFill>
                <a:latin typeface="Calibri"/>
                <a:ea typeface="Calibri"/>
                <a:cs typeface="Calibri"/>
                <a:sym typeface="Calibri"/>
              </a:rPr>
            </a:br>
            <a:r>
              <a:rPr lang="pt-PT" sz="4000">
                <a:solidFill>
                  <a:srgbClr val="08A5EF"/>
                </a:solidFill>
                <a:latin typeface="Calibri"/>
                <a:ea typeface="Calibri"/>
                <a:cs typeface="Calibri"/>
                <a:sym typeface="Calibri"/>
              </a:rPr>
              <a:t>Concluding Notes</a:t>
            </a:r>
            <a:endParaRPr sz="4000">
              <a:solidFill>
                <a:srgbClr val="08A5EF"/>
              </a:solidFill>
              <a:latin typeface="Calibri"/>
              <a:ea typeface="Calibri"/>
              <a:cs typeface="Calibri"/>
              <a:sym typeface="Calibri"/>
            </a:endParaRPr>
          </a:p>
        </p:txBody>
      </p:sp>
      <p:sp>
        <p:nvSpPr>
          <p:cNvPr id="98" name="Google Shape;98;p1"/>
          <p:cNvSpPr txBox="1">
            <a:spLocks noGrp="1"/>
          </p:cNvSpPr>
          <p:nvPr>
            <p:ph type="subTitle" idx="1"/>
          </p:nvPr>
        </p:nvSpPr>
        <p:spPr>
          <a:xfrm>
            <a:off x="642910" y="4000504"/>
            <a:ext cx="7283152" cy="576064"/>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2"/>
              </a:buClr>
              <a:buSzPts val="2000"/>
              <a:buNone/>
            </a:pPr>
            <a:r>
              <a:rPr lang="pt-PT"/>
              <a:t> </a:t>
            </a:r>
            <a:endParaRPr/>
          </a:p>
        </p:txBody>
      </p:sp>
      <p:pic>
        <p:nvPicPr>
          <p:cNvPr id="99" name="Google Shape;99;p1"/>
          <p:cNvPicPr preferRelativeResize="0"/>
          <p:nvPr/>
        </p:nvPicPr>
        <p:blipFill rotWithShape="1">
          <a:blip r:embed="rId3">
            <a:alphaModFix/>
          </a:blip>
          <a:srcRect/>
          <a:stretch/>
        </p:blipFill>
        <p:spPr>
          <a:xfrm>
            <a:off x="142844" y="285728"/>
            <a:ext cx="1928826" cy="549715"/>
          </a:xfrm>
          <a:prstGeom prst="rect">
            <a:avLst/>
          </a:prstGeom>
          <a:noFill/>
          <a:ln>
            <a:noFill/>
          </a:ln>
        </p:spPr>
      </p:pic>
      <p:sp>
        <p:nvSpPr>
          <p:cNvPr id="100" name="Google Shape;100;p1"/>
          <p:cNvSpPr/>
          <p:nvPr/>
        </p:nvSpPr>
        <p:spPr>
          <a:xfrm>
            <a:off x="214282" y="785795"/>
            <a:ext cx="3637638"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PT" sz="1400" b="1" i="0" u="none" strike="noStrike" cap="none">
                <a:solidFill>
                  <a:schemeClr val="dk1"/>
                </a:solidFill>
                <a:latin typeface="Arial"/>
                <a:ea typeface="Arial"/>
                <a:cs typeface="Arial"/>
                <a:sym typeface="Arial"/>
              </a:rPr>
              <a:t>ERASMUS + 2019-1-PL01- KA201-06486</a:t>
            </a:r>
            <a:endParaRPr sz="1050" b="0" i="0" u="none" strike="noStrike" cap="none">
              <a:solidFill>
                <a:schemeClr val="dk2"/>
              </a:solidFill>
              <a:latin typeface="Arial"/>
              <a:ea typeface="Arial"/>
              <a:cs typeface="Arial"/>
              <a:sym typeface="Arial"/>
            </a:endParaRPr>
          </a:p>
        </p:txBody>
      </p:sp>
      <p:sp>
        <p:nvSpPr>
          <p:cNvPr id="101" name="Google Shape;101;p1"/>
          <p:cNvSpPr/>
          <p:nvPr/>
        </p:nvSpPr>
        <p:spPr>
          <a:xfrm>
            <a:off x="500034" y="6286520"/>
            <a:ext cx="8101770" cy="369332"/>
          </a:xfrm>
          <a:prstGeom prst="rect">
            <a:avLst/>
          </a:prstGeom>
          <a:noFill/>
          <a:ln>
            <a:noFill/>
          </a:ln>
        </p:spPr>
        <p:txBody>
          <a:bodyPr spcFirstLastPara="1" wrap="square" lIns="91425" tIns="45700" rIns="91425" bIns="45700" anchor="t" anchorCtr="0">
            <a:spAutoFit/>
          </a:bodyPr>
          <a:lstStyle/>
          <a:p>
            <a:pPr lvl="0" algn="ctr"/>
            <a:r>
              <a:rPr lang="pt-PT" sz="1800" dirty="0">
                <a:solidFill>
                  <a:srgbClr val="EF8E7B"/>
                </a:solidFill>
              </a:rPr>
              <a:t>Problems in peer relationships</a:t>
            </a:r>
            <a:endParaRPr lang="pt-PT" sz="1800"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240"/>
              <a:buFont typeface="Arial "/>
              <a:buNone/>
            </a:pPr>
            <a:r>
              <a:rPr lang="pt-PT" sz="3240"/>
              <a:t>CULTURAL DIFFERENCES</a:t>
            </a:r>
            <a:br>
              <a:rPr lang="pt-PT" sz="3240"/>
            </a:br>
            <a:r>
              <a:rPr lang="pt-PT" sz="3240"/>
              <a:t>KEEP IN MIND...</a:t>
            </a:r>
            <a:endParaRPr sz="3240"/>
          </a:p>
        </p:txBody>
      </p:sp>
      <p:sp>
        <p:nvSpPr>
          <p:cNvPr id="107" name="Google Shape;107;p2"/>
          <p:cNvSpPr txBox="1">
            <a:spLocks noGrp="1"/>
          </p:cNvSpPr>
          <p:nvPr>
            <p:ph type="body" idx="1"/>
          </p:nvPr>
        </p:nvSpPr>
        <p:spPr>
          <a:xfrm>
            <a:off x="451217" y="1723858"/>
            <a:ext cx="7992888" cy="1768902"/>
          </a:xfrm>
          <a:prstGeom prst="rect">
            <a:avLst/>
          </a:prstGeom>
          <a:noFill/>
          <a:ln>
            <a:noFill/>
          </a:ln>
        </p:spPr>
        <p:txBody>
          <a:bodyPr spcFirstLastPara="1" wrap="square" lIns="91425" tIns="45700" rIns="91425" bIns="45700" anchor="t" anchorCtr="0">
            <a:normAutofit/>
          </a:bodyPr>
          <a:lstStyle/>
          <a:p>
            <a:pPr marL="0" lvl="0" indent="0" algn="just" rtl="0">
              <a:spcBef>
                <a:spcPts val="0"/>
              </a:spcBef>
              <a:spcAft>
                <a:spcPts val="0"/>
              </a:spcAft>
              <a:buClr>
                <a:schemeClr val="dk1"/>
              </a:buClr>
              <a:buSzPts val="2000"/>
              <a:buNone/>
            </a:pPr>
            <a:r>
              <a:rPr lang="pt-PT" b="0"/>
              <a:t>Cultural diversity is an extremely complex and sometimes highly personal and emotive subject. Thinking about culture and differences between cultures is not just about ‘them’. It is also about ‘us’. It touches the very essence of who ‘we’ are; the core of our own identities. </a:t>
            </a:r>
            <a:endParaRPr b="0"/>
          </a:p>
          <a:p>
            <a:pPr marL="0" lvl="0" indent="0" algn="just" rtl="0">
              <a:spcBef>
                <a:spcPts val="1000"/>
              </a:spcBef>
              <a:spcAft>
                <a:spcPts val="0"/>
              </a:spcAft>
              <a:buClr>
                <a:schemeClr val="dk1"/>
              </a:buClr>
              <a:buSzPts val="2000"/>
              <a:buNone/>
            </a:pPr>
            <a:endParaRPr b="0"/>
          </a:p>
          <a:p>
            <a:pPr marL="0" lvl="0" indent="0" algn="just" rtl="0">
              <a:spcBef>
                <a:spcPts val="1000"/>
              </a:spcBef>
              <a:spcAft>
                <a:spcPts val="0"/>
              </a:spcAft>
              <a:buClr>
                <a:schemeClr val="dk1"/>
              </a:buClr>
              <a:buSzPts val="2000"/>
              <a:buNone/>
            </a:pPr>
            <a:endParaRPr/>
          </a:p>
          <a:p>
            <a:pPr marL="0" lvl="0" indent="0" algn="just" rtl="0">
              <a:spcBef>
                <a:spcPts val="1000"/>
              </a:spcBef>
              <a:spcAft>
                <a:spcPts val="0"/>
              </a:spcAft>
              <a:buClr>
                <a:schemeClr val="dk1"/>
              </a:buClr>
              <a:buSzPts val="2000"/>
              <a:buNone/>
            </a:pPr>
            <a:endParaRPr b="0"/>
          </a:p>
        </p:txBody>
      </p:sp>
      <p:pic>
        <p:nvPicPr>
          <p:cNvPr id="108" name="Google Shape;108;p2" descr="Cultural Diversity - Justine Schreacke's Portfolio"/>
          <p:cNvPicPr preferRelativeResize="0"/>
          <p:nvPr/>
        </p:nvPicPr>
        <p:blipFill rotWithShape="1">
          <a:blip r:embed="rId3">
            <a:alphaModFix/>
          </a:blip>
          <a:srcRect/>
          <a:stretch/>
        </p:blipFill>
        <p:spPr>
          <a:xfrm>
            <a:off x="2483768" y="3492760"/>
            <a:ext cx="4196680" cy="2788585"/>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240"/>
              <a:buFont typeface="Arial "/>
              <a:buNone/>
            </a:pPr>
            <a:r>
              <a:rPr lang="pt-PT" sz="3240"/>
              <a:t>CULTURAL DIFFERENCES</a:t>
            </a:r>
            <a:br>
              <a:rPr lang="pt-PT" sz="3240"/>
            </a:br>
            <a:r>
              <a:rPr lang="pt-PT" sz="3240"/>
              <a:t>KEEP IN MIND...</a:t>
            </a:r>
            <a:endParaRPr sz="3240"/>
          </a:p>
        </p:txBody>
      </p:sp>
      <p:sp>
        <p:nvSpPr>
          <p:cNvPr id="114" name="Google Shape;114;p3"/>
          <p:cNvSpPr txBox="1">
            <a:spLocks noGrp="1"/>
          </p:cNvSpPr>
          <p:nvPr>
            <p:ph type="body" idx="1"/>
          </p:nvPr>
        </p:nvSpPr>
        <p:spPr>
          <a:xfrm>
            <a:off x="457200" y="1524318"/>
            <a:ext cx="8579296" cy="5073034"/>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000"/>
              <a:buNone/>
            </a:pPr>
            <a:endParaRPr/>
          </a:p>
          <a:p>
            <a:pPr marL="342900" lvl="0" indent="-215900" algn="l" rtl="0">
              <a:spcBef>
                <a:spcPts val="1000"/>
              </a:spcBef>
              <a:spcAft>
                <a:spcPts val="0"/>
              </a:spcAft>
              <a:buClr>
                <a:schemeClr val="dk1"/>
              </a:buClr>
              <a:buSzPts val="2000"/>
              <a:buFont typeface="Arial"/>
              <a:buNone/>
            </a:pPr>
            <a:endParaRPr/>
          </a:p>
        </p:txBody>
      </p:sp>
      <p:pic>
        <p:nvPicPr>
          <p:cNvPr id="115" name="Google Shape;115;p3"/>
          <p:cNvPicPr preferRelativeResize="0"/>
          <p:nvPr/>
        </p:nvPicPr>
        <p:blipFill rotWithShape="1">
          <a:blip r:embed="rId3">
            <a:alphaModFix/>
          </a:blip>
          <a:srcRect/>
          <a:stretch/>
        </p:blipFill>
        <p:spPr>
          <a:xfrm>
            <a:off x="424473" y="1628800"/>
            <a:ext cx="3643472" cy="2592288"/>
          </a:xfrm>
          <a:prstGeom prst="rect">
            <a:avLst/>
          </a:prstGeom>
          <a:noFill/>
          <a:ln>
            <a:noFill/>
          </a:ln>
        </p:spPr>
      </p:pic>
      <p:pic>
        <p:nvPicPr>
          <p:cNvPr id="116" name="Google Shape;116;p3"/>
          <p:cNvPicPr preferRelativeResize="0"/>
          <p:nvPr/>
        </p:nvPicPr>
        <p:blipFill rotWithShape="1">
          <a:blip r:embed="rId4">
            <a:alphaModFix/>
          </a:blip>
          <a:srcRect/>
          <a:stretch/>
        </p:blipFill>
        <p:spPr>
          <a:xfrm>
            <a:off x="4355976" y="1628800"/>
            <a:ext cx="4392488" cy="3600400"/>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57158" y="2786058"/>
            <a:ext cx="8072494" cy="1297250"/>
          </a:xfrm>
        </p:spPr>
        <p:txBody>
          <a:bodyPr/>
          <a:lstStyle/>
          <a:p>
            <a:pPr algn="ctr"/>
            <a:r>
              <a:rPr lang="en-US" sz="4000" dirty="0">
                <a:solidFill>
                  <a:schemeClr val="accent6">
                    <a:lumMod val="75000"/>
                  </a:schemeClr>
                </a:solidFill>
                <a:latin typeface="Calibri" panose="020F0502020204030204" pitchFamily="34" charset="0"/>
                <a:ea typeface="Montserrat"/>
                <a:cs typeface="Calibri" panose="020F0502020204030204" pitchFamily="34" charset="0"/>
                <a:sym typeface="Montserrat"/>
              </a:rPr>
              <a:t>Scenario 5 – Racism Incident</a:t>
            </a:r>
            <a:br>
              <a:rPr lang="en-US" sz="4000" dirty="0">
                <a:solidFill>
                  <a:schemeClr val="accent6">
                    <a:lumMod val="75000"/>
                  </a:schemeClr>
                </a:solidFill>
                <a:latin typeface="Calibri" panose="020F0502020204030204" pitchFamily="34" charset="0"/>
                <a:ea typeface="Montserrat"/>
                <a:cs typeface="Calibri" panose="020F0502020204030204" pitchFamily="34" charset="0"/>
                <a:sym typeface="Montserrat"/>
              </a:rPr>
            </a:br>
            <a:r>
              <a:rPr lang="en-US" sz="4000" dirty="0">
                <a:solidFill>
                  <a:schemeClr val="accent6">
                    <a:lumMod val="75000"/>
                  </a:schemeClr>
                </a:solidFill>
                <a:latin typeface="Calibri" panose="020F0502020204030204" pitchFamily="34" charset="0"/>
                <a:ea typeface="Montserrat"/>
                <a:cs typeface="Calibri" panose="020F0502020204030204" pitchFamily="34" charset="0"/>
                <a:sym typeface="Montserrat"/>
              </a:rPr>
              <a:t>Conflict Theory</a:t>
            </a:r>
          </a:p>
        </p:txBody>
      </p:sp>
      <p:sp>
        <p:nvSpPr>
          <p:cNvPr id="3" name="Podnadpis 2"/>
          <p:cNvSpPr>
            <a:spLocks noGrp="1"/>
          </p:cNvSpPr>
          <p:nvPr>
            <p:ph type="subTitle" idx="1"/>
          </p:nvPr>
        </p:nvSpPr>
        <p:spPr>
          <a:xfrm>
            <a:off x="642910" y="4000504"/>
            <a:ext cx="7283152" cy="576064"/>
          </a:xfrm>
        </p:spPr>
        <p:txBody>
          <a:bodyPr>
            <a:normAutofit/>
          </a:bodyPr>
          <a:lstStyle/>
          <a:p>
            <a:pPr algn="ctr"/>
            <a:r>
              <a:rPr lang="en-GB" dirty="0"/>
              <a:t> </a:t>
            </a:r>
          </a:p>
        </p:txBody>
      </p:sp>
      <p:pic>
        <p:nvPicPr>
          <p:cNvPr id="5" name="Obrázok 4">
            <a:extLst>
              <a:ext uri="{FF2B5EF4-FFF2-40B4-BE49-F238E27FC236}">
                <a16:creationId xmlns:a16="http://schemas.microsoft.com/office/drawing/2014/main" id="{18DE5815-B6F5-4B90-A312-30FA0020A4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844" y="285728"/>
            <a:ext cx="1928826" cy="549715"/>
          </a:xfrm>
          <a:prstGeom prst="rect">
            <a:avLst/>
          </a:prstGeom>
        </p:spPr>
      </p:pic>
      <p:sp>
        <p:nvSpPr>
          <p:cNvPr id="4" name="Rectangle 3">
            <a:extLst>
              <a:ext uri="{FF2B5EF4-FFF2-40B4-BE49-F238E27FC236}">
                <a16:creationId xmlns:a16="http://schemas.microsoft.com/office/drawing/2014/main" id="{577A28BE-81F8-47BC-AF9B-227AEE2932BD}"/>
              </a:ext>
            </a:extLst>
          </p:cNvPr>
          <p:cNvSpPr/>
          <p:nvPr/>
        </p:nvSpPr>
        <p:spPr>
          <a:xfrm>
            <a:off x="214282" y="785795"/>
            <a:ext cx="3637638" cy="307777"/>
          </a:xfrm>
          <a:prstGeom prst="rect">
            <a:avLst/>
          </a:prstGeom>
        </p:spPr>
        <p:txBody>
          <a:bodyPr wrap="square">
            <a:spAutoFit/>
          </a:bodyPr>
          <a:lstStyle/>
          <a:p>
            <a:pPr algn="ctr"/>
            <a:r>
              <a:rPr lang="en-US" sz="1400" b="1" dirty="0"/>
              <a:t>ERASMUS + 2019-1-PL01- KA201-06486</a:t>
            </a:r>
            <a:endParaRPr lang="en-GB" sz="1050" dirty="0">
              <a:solidFill>
                <a:schemeClr val="tx2"/>
              </a:solidFill>
            </a:endParaRPr>
          </a:p>
        </p:txBody>
      </p:sp>
      <p:sp>
        <p:nvSpPr>
          <p:cNvPr id="9" name="Rectangle 8">
            <a:extLst>
              <a:ext uri="{FF2B5EF4-FFF2-40B4-BE49-F238E27FC236}">
                <a16:creationId xmlns:a16="http://schemas.microsoft.com/office/drawing/2014/main" id="{D14293BA-587F-487F-AFB8-C156BDE7446B}"/>
              </a:ext>
            </a:extLst>
          </p:cNvPr>
          <p:cNvSpPr/>
          <p:nvPr/>
        </p:nvSpPr>
        <p:spPr>
          <a:xfrm>
            <a:off x="500034" y="6286520"/>
            <a:ext cx="8101770" cy="307777"/>
          </a:xfrm>
          <a:prstGeom prst="rect">
            <a:avLst/>
          </a:prstGeom>
        </p:spPr>
        <p:txBody>
          <a:bodyPr wrap="square">
            <a:spAutoFit/>
          </a:bodyPr>
          <a:lstStyle/>
          <a:p>
            <a:pPr lvl="0" algn="ctr"/>
            <a:r>
              <a:rPr lang="pt-PT" dirty="0">
                <a:solidFill>
                  <a:srgbClr val="EF8E7B"/>
                </a:solidFill>
              </a:rPr>
              <a:t>Problems in peer relationships</a:t>
            </a:r>
            <a:endParaRPr lang="pt-PT" dirty="0"/>
          </a:p>
        </p:txBody>
      </p:sp>
    </p:spTree>
    <p:extLst>
      <p:ext uri="{BB962C8B-B14F-4D97-AF65-F5344CB8AC3E}">
        <p14:creationId xmlns:p14="http://schemas.microsoft.com/office/powerpoint/2010/main" val="347878811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a:t>Peer Relationships - The importance</a:t>
            </a:r>
            <a:endParaRPr lang="pt-PT" dirty="0"/>
          </a:p>
        </p:txBody>
      </p:sp>
      <p:sp>
        <p:nvSpPr>
          <p:cNvPr id="3" name="Marcador de Posição de Conteúdo 2"/>
          <p:cNvSpPr>
            <a:spLocks noGrp="1"/>
          </p:cNvSpPr>
          <p:nvPr>
            <p:ph idx="1"/>
          </p:nvPr>
        </p:nvSpPr>
        <p:spPr/>
        <p:txBody>
          <a:bodyPr/>
          <a:lstStyle/>
          <a:p>
            <a:pPr marL="342900" indent="-342900" algn="just">
              <a:buFont typeface="Arial" panose="020B0604020202020204" pitchFamily="34" charset="0"/>
              <a:buChar char="•"/>
            </a:pPr>
            <a:r>
              <a:rPr lang="en-US" b="0" dirty="0">
                <a:latin typeface="Calibri" panose="020F0502020204030204" pitchFamily="34" charset="0"/>
                <a:cs typeface="Calibri" panose="020F0502020204030204" pitchFamily="34" charset="0"/>
              </a:rPr>
              <a:t>The manner in which one interacts and forms relationships with others through early childhood, middle childhood, and adolescence is a cornerstone of most major developmental theories (e.g., Erikson, 1968; Parker, Rubin, Erath, </a:t>
            </a:r>
            <a:r>
              <a:rPr lang="en-US" b="0" dirty="0" err="1">
                <a:latin typeface="Calibri" panose="020F0502020204030204" pitchFamily="34" charset="0"/>
                <a:cs typeface="Calibri" panose="020F0502020204030204" pitchFamily="34" charset="0"/>
              </a:rPr>
              <a:t>Wojslawowicz</a:t>
            </a:r>
            <a:r>
              <a:rPr lang="en-US" b="0" dirty="0">
                <a:latin typeface="Calibri" panose="020F0502020204030204" pitchFamily="34" charset="0"/>
                <a:cs typeface="Calibri" panose="020F0502020204030204" pitchFamily="34" charset="0"/>
              </a:rPr>
              <a:t>, &amp; </a:t>
            </a:r>
            <a:r>
              <a:rPr lang="en-US" b="0" dirty="0" err="1">
                <a:latin typeface="Calibri" panose="020F0502020204030204" pitchFamily="34" charset="0"/>
                <a:cs typeface="Calibri" panose="020F0502020204030204" pitchFamily="34" charset="0"/>
              </a:rPr>
              <a:t>Buskirk</a:t>
            </a:r>
            <a:r>
              <a:rPr lang="en-US" b="0" dirty="0">
                <a:latin typeface="Calibri" panose="020F0502020204030204" pitchFamily="34" charset="0"/>
                <a:cs typeface="Calibri" panose="020F0502020204030204" pitchFamily="34" charset="0"/>
              </a:rPr>
              <a:t>, 2006). The formation of social skills that permit effective negotiation of peer-related interactions and interpersonal relationships is arguably one of the most important developmental tasks. As such, peer relationships make a strong contribution to many aspects of normal and abnormal development (Bukowski &amp; Adams, 2005).</a:t>
            </a:r>
          </a:p>
          <a:p>
            <a:endParaRPr lang="pt-PT"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0753" y="4649470"/>
            <a:ext cx="2571750" cy="1704975"/>
          </a:xfrm>
          <a:prstGeom prst="rect">
            <a:avLst/>
          </a:prstGeom>
        </p:spPr>
      </p:pic>
    </p:spTree>
    <p:extLst>
      <p:ext uri="{BB962C8B-B14F-4D97-AF65-F5344CB8AC3E}">
        <p14:creationId xmlns:p14="http://schemas.microsoft.com/office/powerpoint/2010/main" val="193529198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dirty="0" err="1"/>
              <a:t>possible</a:t>
            </a:r>
            <a:r>
              <a:rPr lang="pt-PT" dirty="0"/>
              <a:t> Causes for </a:t>
            </a:r>
            <a:r>
              <a:rPr lang="pt-PT" dirty="0" err="1"/>
              <a:t>Difficulties</a:t>
            </a:r>
            <a:r>
              <a:rPr lang="pt-PT" dirty="0"/>
              <a:t> in </a:t>
            </a:r>
            <a:r>
              <a:rPr lang="pt-PT" dirty="0" err="1"/>
              <a:t>peer</a:t>
            </a:r>
            <a:r>
              <a:rPr lang="pt-PT" dirty="0"/>
              <a:t> </a:t>
            </a:r>
            <a:r>
              <a:rPr lang="pt-PT" dirty="0" err="1"/>
              <a:t>relationships</a:t>
            </a:r>
            <a:endParaRPr lang="pt-PT" dirty="0"/>
          </a:p>
        </p:txBody>
      </p:sp>
      <p:sp>
        <p:nvSpPr>
          <p:cNvPr id="3" name="Marcador de Posição de Conteúdo 2"/>
          <p:cNvSpPr>
            <a:spLocks noGrp="1"/>
          </p:cNvSpPr>
          <p:nvPr>
            <p:ph idx="1"/>
          </p:nvPr>
        </p:nvSpPr>
        <p:spPr/>
        <p:txBody>
          <a:bodyPr>
            <a:normAutofit/>
          </a:bodyPr>
          <a:lstStyle/>
          <a:p>
            <a:pPr marL="342900" indent="-342900">
              <a:buFont typeface="Arial" panose="020B0604020202020204" pitchFamily="34" charset="0"/>
              <a:buChar char="•"/>
            </a:pPr>
            <a:r>
              <a:rPr lang="pt-PT" dirty="0" err="1"/>
              <a:t>Impulsivity</a:t>
            </a:r>
            <a:endParaRPr lang="pt-PT" dirty="0"/>
          </a:p>
          <a:p>
            <a:pPr marL="342900" indent="-342900">
              <a:buFont typeface="Arial" panose="020B0604020202020204" pitchFamily="34" charset="0"/>
              <a:buChar char="•"/>
            </a:pPr>
            <a:r>
              <a:rPr lang="pt-PT" dirty="0" err="1"/>
              <a:t>Aggressivity</a:t>
            </a:r>
            <a:endParaRPr lang="pt-PT" dirty="0"/>
          </a:p>
          <a:p>
            <a:pPr marL="342900" indent="-342900">
              <a:buFont typeface="Arial" panose="020B0604020202020204" pitchFamily="34" charset="0"/>
              <a:buChar char="•"/>
            </a:pPr>
            <a:r>
              <a:rPr lang="pt-PT" dirty="0" err="1"/>
              <a:t>Communication</a:t>
            </a:r>
            <a:r>
              <a:rPr lang="pt-PT" dirty="0"/>
              <a:t> </a:t>
            </a:r>
            <a:r>
              <a:rPr lang="pt-PT" dirty="0" err="1"/>
              <a:t>Disorders</a:t>
            </a:r>
            <a:endParaRPr lang="pt-PT" dirty="0"/>
          </a:p>
          <a:p>
            <a:pPr marL="342900" indent="-342900">
              <a:buFont typeface="Arial" panose="020B0604020202020204" pitchFamily="34" charset="0"/>
              <a:buChar char="•"/>
            </a:pPr>
            <a:r>
              <a:rPr lang="pt-PT" dirty="0" err="1"/>
              <a:t>Bullying</a:t>
            </a:r>
            <a:endParaRPr lang="pt-PT" dirty="0"/>
          </a:p>
          <a:p>
            <a:pPr marL="342900" indent="-342900">
              <a:buFont typeface="Arial" panose="020B0604020202020204" pitchFamily="34" charset="0"/>
              <a:buChar char="•"/>
            </a:pPr>
            <a:r>
              <a:rPr lang="pt-PT" dirty="0" err="1"/>
              <a:t>Anti-Social</a:t>
            </a:r>
            <a:r>
              <a:rPr lang="pt-PT" dirty="0"/>
              <a:t> </a:t>
            </a:r>
            <a:r>
              <a:rPr lang="pt-PT" dirty="0" err="1"/>
              <a:t>Behaviors</a:t>
            </a:r>
            <a:r>
              <a:rPr lang="pt-PT" dirty="0"/>
              <a:t>/Rule </a:t>
            </a:r>
            <a:r>
              <a:rPr lang="pt-PT" dirty="0" err="1"/>
              <a:t>Breaking</a:t>
            </a:r>
            <a:r>
              <a:rPr lang="pt-PT" dirty="0"/>
              <a:t> </a:t>
            </a:r>
            <a:r>
              <a:rPr lang="pt-PT" dirty="0" err="1"/>
              <a:t>Behaviors</a:t>
            </a:r>
            <a:endParaRPr lang="pt-PT" dirty="0"/>
          </a:p>
          <a:p>
            <a:pPr marL="342900" indent="-342900">
              <a:buFont typeface="Arial" panose="020B0604020202020204" pitchFamily="34" charset="0"/>
              <a:buChar char="•"/>
            </a:pPr>
            <a:r>
              <a:rPr lang="pt-PT" dirty="0" err="1"/>
              <a:t>Internalisation</a:t>
            </a:r>
            <a:r>
              <a:rPr lang="pt-PT" dirty="0"/>
              <a:t> </a:t>
            </a:r>
            <a:r>
              <a:rPr lang="pt-PT" dirty="0" err="1"/>
              <a:t>Problems</a:t>
            </a:r>
            <a:endParaRPr lang="pt-PT" dirty="0"/>
          </a:p>
          <a:p>
            <a:pPr marL="342900" indent="-342900">
              <a:buFont typeface="Arial" panose="020B0604020202020204" pitchFamily="34" charset="0"/>
              <a:buChar char="•"/>
            </a:pPr>
            <a:r>
              <a:rPr lang="pt-PT" dirty="0"/>
              <a:t>Cultural </a:t>
            </a:r>
            <a:r>
              <a:rPr lang="pt-PT" dirty="0" err="1"/>
              <a:t>and</a:t>
            </a:r>
            <a:r>
              <a:rPr lang="pt-PT" dirty="0"/>
              <a:t> </a:t>
            </a:r>
            <a:r>
              <a:rPr lang="pt-PT" dirty="0" err="1"/>
              <a:t>Ideological</a:t>
            </a:r>
            <a:r>
              <a:rPr lang="pt-PT" dirty="0"/>
              <a:t> </a:t>
            </a:r>
            <a:r>
              <a:rPr lang="pt-PT" dirty="0" err="1"/>
              <a:t>Differences</a:t>
            </a:r>
            <a:endParaRPr lang="pt-PT" dirty="0"/>
          </a:p>
          <a:p>
            <a:pPr marL="342900" indent="-342900">
              <a:buFont typeface="Arial" panose="020B0604020202020204" pitchFamily="34" charset="0"/>
              <a:buChar char="•"/>
            </a:pPr>
            <a:r>
              <a:rPr lang="pt-PT" dirty="0" err="1"/>
              <a:t>Disabilities</a:t>
            </a:r>
            <a:r>
              <a:rPr lang="pt-PT" dirty="0"/>
              <a:t> (PHDA)</a:t>
            </a:r>
          </a:p>
        </p:txBody>
      </p:sp>
    </p:spTree>
    <p:extLst>
      <p:ext uri="{BB962C8B-B14F-4D97-AF65-F5344CB8AC3E}">
        <p14:creationId xmlns:p14="http://schemas.microsoft.com/office/powerpoint/2010/main" val="275494951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dirty="0" err="1"/>
              <a:t>Understanding</a:t>
            </a:r>
            <a:r>
              <a:rPr lang="pt-PT" dirty="0"/>
              <a:t> </a:t>
            </a:r>
            <a:r>
              <a:rPr lang="pt-PT" dirty="0" err="1"/>
              <a:t>racism</a:t>
            </a:r>
            <a:endParaRPr lang="pt-PT" dirty="0"/>
          </a:p>
        </p:txBody>
      </p:sp>
      <p:sp>
        <p:nvSpPr>
          <p:cNvPr id="3" name="Marcador de Posição de Conteúdo 2"/>
          <p:cNvSpPr>
            <a:spLocks noGrp="1"/>
          </p:cNvSpPr>
          <p:nvPr>
            <p:ph idx="1"/>
          </p:nvPr>
        </p:nvSpPr>
        <p:spPr/>
        <p:txBody>
          <a:bodyPr>
            <a:normAutofit fontScale="92500" lnSpcReduction="20000"/>
          </a:bodyPr>
          <a:lstStyle/>
          <a:p>
            <a:pPr algn="just"/>
            <a:r>
              <a:rPr lang="en-US" dirty="0"/>
              <a:t>The Human Rights Commission defines racism as follows: Racism can take many forms, such as jokes or comments that cause offence or hurt, sometimes unintentionally; name-calling or verbal abuse; harassment or intimidation, or commentary in the media or online that inflames hostility towards certain groups. At its most serious, racism can result in acts of physical abuse and violence. Racism can directly or indirectly exclude people from accessing services or participating in employment, education, sport and social activities. It can also occur at a systemic or institutional level through policies, conditions or practices that disadvantage certain groups. It often manifests through unconscious bias or prejudice. On a structural level, racism serves to perpetuate inequalities in access to power, resources and opportunities across racial and ethnic groups. The belief that a particular race or ethnicity is inferior or superior to others is sometimes used to justify such inequalities. </a:t>
            </a:r>
          </a:p>
        </p:txBody>
      </p:sp>
    </p:spTree>
    <p:extLst>
      <p:ext uri="{BB962C8B-B14F-4D97-AF65-F5344CB8AC3E}">
        <p14:creationId xmlns:p14="http://schemas.microsoft.com/office/powerpoint/2010/main" val="419320083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dirty="0" err="1"/>
              <a:t>Understanding</a:t>
            </a:r>
            <a:r>
              <a:rPr lang="pt-PT" dirty="0"/>
              <a:t> </a:t>
            </a:r>
            <a:r>
              <a:rPr lang="pt-PT" dirty="0" err="1"/>
              <a:t>racism</a:t>
            </a:r>
            <a:endParaRPr lang="pt-PT" dirty="0"/>
          </a:p>
        </p:txBody>
      </p:sp>
      <p:sp>
        <p:nvSpPr>
          <p:cNvPr id="3" name="Marcador de Posição de Conteúdo 2"/>
          <p:cNvSpPr>
            <a:spLocks noGrp="1"/>
          </p:cNvSpPr>
          <p:nvPr>
            <p:ph idx="1"/>
          </p:nvPr>
        </p:nvSpPr>
        <p:spPr/>
        <p:txBody>
          <a:bodyPr>
            <a:normAutofit fontScale="85000" lnSpcReduction="10000"/>
          </a:bodyPr>
          <a:lstStyle/>
          <a:p>
            <a:pPr algn="just"/>
            <a:r>
              <a:rPr lang="en-US" dirty="0"/>
              <a:t>Recognition of racism and its intent and impact is an essential part of any anti-racism education strategy. Silence and denial are identified in anti-racism research as two major impediments to countering racism in most countries. Silence and denial are fundamental to the continuing existence of racism. People who are subjected to racial discrimination and intimidation have often been silent about what has happened. Many have come to believe that racism is inevitable or at least unavoidable. Those who </a:t>
            </a:r>
            <a:r>
              <a:rPr lang="en-US" dirty="0" err="1"/>
              <a:t>practise</a:t>
            </a:r>
            <a:r>
              <a:rPr lang="en-US" dirty="0"/>
              <a:t> racism have been inclined to deny its existence or not to </a:t>
            </a:r>
            <a:r>
              <a:rPr lang="en-US" dirty="0" err="1"/>
              <a:t>recognise</a:t>
            </a:r>
            <a:r>
              <a:rPr lang="en-US" dirty="0"/>
              <a:t> or admit to their own racist behaviors. The situation is exacerbated when the racist behaviors have gone unchallenged, as a result of complaints being ignored, diverted or denied. The result is that the effects of racism remain hidden, misunderstood or ignored. It is in this way that racism can become so pervasive that it seems acceptable and normal. Breaking the cycle of silence and denial is an important first step in eliminating racism and building confidence amongst the school community.</a:t>
            </a:r>
          </a:p>
        </p:txBody>
      </p:sp>
    </p:spTree>
    <p:extLst>
      <p:ext uri="{BB962C8B-B14F-4D97-AF65-F5344CB8AC3E}">
        <p14:creationId xmlns:p14="http://schemas.microsoft.com/office/powerpoint/2010/main" val="389610088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dirty="0" err="1"/>
              <a:t>Effects</a:t>
            </a:r>
            <a:r>
              <a:rPr lang="pt-PT" dirty="0"/>
              <a:t> </a:t>
            </a:r>
            <a:r>
              <a:rPr lang="pt-PT" dirty="0" err="1"/>
              <a:t>of</a:t>
            </a:r>
            <a:r>
              <a:rPr lang="pt-PT" dirty="0"/>
              <a:t> </a:t>
            </a:r>
            <a:r>
              <a:rPr lang="pt-PT" dirty="0" err="1"/>
              <a:t>racism</a:t>
            </a:r>
            <a:r>
              <a:rPr lang="pt-PT" dirty="0"/>
              <a:t> </a:t>
            </a:r>
          </a:p>
        </p:txBody>
      </p:sp>
      <p:sp>
        <p:nvSpPr>
          <p:cNvPr id="3" name="Marcador de Posição de Conteúdo 2"/>
          <p:cNvSpPr>
            <a:spLocks noGrp="1"/>
          </p:cNvSpPr>
          <p:nvPr>
            <p:ph idx="1"/>
          </p:nvPr>
        </p:nvSpPr>
        <p:spPr/>
        <p:txBody>
          <a:bodyPr>
            <a:normAutofit fontScale="62500" lnSpcReduction="20000"/>
          </a:bodyPr>
          <a:lstStyle/>
          <a:p>
            <a:pPr algn="just"/>
            <a:r>
              <a:rPr lang="en-US" dirty="0"/>
              <a:t>Racism has damaging effects on individuals, families and communities and the learning and working environment. Racism can adversely affect: </a:t>
            </a:r>
          </a:p>
          <a:p>
            <a:pPr marL="342900" indent="-342900" algn="just">
              <a:buFont typeface="Arial" panose="020B0604020202020204" pitchFamily="34" charset="0"/>
              <a:buChar char="•"/>
            </a:pPr>
            <a:r>
              <a:rPr lang="en-US" dirty="0"/>
              <a:t>educational outcomes </a:t>
            </a:r>
          </a:p>
          <a:p>
            <a:pPr marL="342900" indent="-342900" algn="just">
              <a:buFont typeface="Arial" panose="020B0604020202020204" pitchFamily="34" charset="0"/>
              <a:buChar char="•"/>
            </a:pPr>
            <a:r>
              <a:rPr lang="en-US" dirty="0"/>
              <a:t>individual happiness and self-confidence </a:t>
            </a:r>
          </a:p>
          <a:p>
            <a:pPr marL="342900" indent="-342900" algn="just">
              <a:buFont typeface="Arial" panose="020B0604020202020204" pitchFamily="34" charset="0"/>
              <a:buChar char="•"/>
            </a:pPr>
            <a:r>
              <a:rPr lang="en-US" dirty="0"/>
              <a:t>school climate </a:t>
            </a:r>
          </a:p>
          <a:p>
            <a:pPr marL="342900" indent="-342900" algn="just">
              <a:buFont typeface="Arial" panose="020B0604020202020204" pitchFamily="34" charset="0"/>
              <a:buChar char="•"/>
            </a:pPr>
            <a:r>
              <a:rPr lang="en-US" dirty="0"/>
              <a:t>cultural identity</a:t>
            </a:r>
          </a:p>
          <a:p>
            <a:pPr marL="342900" indent="-342900" algn="just">
              <a:buFont typeface="Arial" panose="020B0604020202020204" pitchFamily="34" charset="0"/>
              <a:buChar char="•"/>
            </a:pPr>
            <a:r>
              <a:rPr lang="en-US" dirty="0"/>
              <a:t>school and community relations </a:t>
            </a:r>
          </a:p>
          <a:p>
            <a:pPr marL="342900" indent="-342900" algn="just">
              <a:buFont typeface="Arial" panose="020B0604020202020204" pitchFamily="34" charset="0"/>
              <a:buChar char="•"/>
            </a:pPr>
            <a:r>
              <a:rPr lang="en-US" dirty="0"/>
              <a:t>student behavior. </a:t>
            </a:r>
          </a:p>
          <a:p>
            <a:pPr algn="just"/>
            <a:r>
              <a:rPr lang="en-US" dirty="0"/>
              <a:t>Racism can generate tensions within school communities which, if unaddressed, impacts on the educational experiences of all students. It can undermine students’ self-confidence and can result in students exhibiting a range of negative </a:t>
            </a:r>
            <a:r>
              <a:rPr lang="en-US" dirty="0" err="1"/>
              <a:t>behavious</a:t>
            </a:r>
            <a:r>
              <a:rPr lang="en-US" dirty="0"/>
              <a:t>. Students who are disaffected with school are less likely to attend school regularly and are more likely to drop out of school earlier than other groups of students. Racism has been linked to diminished morale, lower productivity and an increase in the incidence of stress and absenteeism. Together, the lower participation rates, behavioral problems and feelings of alienation that result from the presence of racism in schools impact on educational outcomes. Educational success depends on the regular sustained attendance of each student and their ability to participate effectively in the classroom. When racism exists in a learning environment, this balance is disrupted and educational outcomes may be limited as a result. Educational outcomes for individual students and student groups who are subject to racism may include lower levels of educational achievement and lower rates of participation in post-school education and training. </a:t>
            </a:r>
            <a:endParaRPr lang="pt-PT" dirty="0"/>
          </a:p>
        </p:txBody>
      </p:sp>
    </p:spTree>
    <p:extLst>
      <p:ext uri="{BB962C8B-B14F-4D97-AF65-F5344CB8AC3E}">
        <p14:creationId xmlns:p14="http://schemas.microsoft.com/office/powerpoint/2010/main" val="566974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1"/>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
              <a:buNone/>
            </a:pPr>
            <a:r>
              <a:rPr lang="pt-PT"/>
              <a:t>IMPULSIVITY - DEFINITION</a:t>
            </a:r>
            <a:endParaRPr/>
          </a:p>
        </p:txBody>
      </p:sp>
      <p:sp>
        <p:nvSpPr>
          <p:cNvPr id="169" name="Google Shape;169;p11"/>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000"/>
              <a:buNone/>
            </a:pPr>
            <a:r>
              <a:rPr lang="pt-PT"/>
              <a:t>The conceptualization of impulsiveness is not consensual among the scientific community, but it is commonly accepted that it is a multidimensional construct, being defined as "a predisposition for rapid and unplanned actions to external and internal stimuli, without taking into account the negative consequences for impulsive individuals and/or for others" (Moeller, Barratt, Dougherty, Schmitz, &amp; Swann, 2001; p. 1784).</a:t>
            </a:r>
            <a:endParaRPr/>
          </a:p>
          <a:p>
            <a:pPr marL="0" lvl="0" indent="0" algn="just" rtl="0">
              <a:lnSpc>
                <a:spcPct val="90000"/>
              </a:lnSpc>
              <a:spcBef>
                <a:spcPts val="1000"/>
              </a:spcBef>
              <a:spcAft>
                <a:spcPts val="0"/>
              </a:spcAft>
              <a:buClr>
                <a:schemeClr val="dk1"/>
              </a:buClr>
              <a:buSzPts val="2000"/>
              <a:buNone/>
            </a:pPr>
            <a:r>
              <a:rPr lang="pt-PT"/>
              <a:t>Impulsivity has been, in the scientific literature, associated with behavioural problems such as: aggressiveness, maladjusted behaviours, difficulties in relationships with peers, externalisation behaviours, future anti-social behaviour or as a fundamental characteristic of ADHD disorder.</a:t>
            </a:r>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Indicators of racism in schools</a:t>
            </a:r>
            <a:endParaRPr lang="pt-PT" dirty="0"/>
          </a:p>
        </p:txBody>
      </p:sp>
      <p:sp>
        <p:nvSpPr>
          <p:cNvPr id="3" name="Marcador de Posição de Conteúdo 2"/>
          <p:cNvSpPr>
            <a:spLocks noGrp="1"/>
          </p:cNvSpPr>
          <p:nvPr>
            <p:ph idx="1"/>
          </p:nvPr>
        </p:nvSpPr>
        <p:spPr/>
        <p:txBody>
          <a:bodyPr>
            <a:normAutofit fontScale="92500" lnSpcReduction="10000"/>
          </a:bodyPr>
          <a:lstStyle/>
          <a:p>
            <a:pPr algn="just"/>
            <a:r>
              <a:rPr lang="en-US" dirty="0" err="1"/>
              <a:t>Recognising</a:t>
            </a:r>
            <a:r>
              <a:rPr lang="en-US" dirty="0"/>
              <a:t> racism in schools may be difficult, as racism manifests itself in a range of ways, some more clearly discernible than others. Some indicators of racism include the following: </a:t>
            </a:r>
          </a:p>
          <a:p>
            <a:pPr marL="342900" indent="-342900" algn="just">
              <a:buFont typeface="Arial" panose="020B0604020202020204" pitchFamily="34" charset="0"/>
              <a:buChar char="•"/>
            </a:pPr>
            <a:r>
              <a:rPr lang="en-US" dirty="0"/>
              <a:t>hostility or lack of co-operation between groups </a:t>
            </a:r>
          </a:p>
          <a:p>
            <a:pPr marL="342900" indent="-342900" algn="just">
              <a:buFont typeface="Arial" panose="020B0604020202020204" pitchFamily="34" charset="0"/>
              <a:buChar char="•"/>
            </a:pPr>
            <a:r>
              <a:rPr lang="en-US" dirty="0"/>
              <a:t>appearance of racist graffiti </a:t>
            </a:r>
          </a:p>
          <a:p>
            <a:pPr marL="342900" indent="-342900" algn="just">
              <a:buFont typeface="Arial" panose="020B0604020202020204" pitchFamily="34" charset="0"/>
              <a:buChar char="•"/>
            </a:pPr>
            <a:r>
              <a:rPr lang="en-US" dirty="0"/>
              <a:t>promotion of racist propaganda </a:t>
            </a:r>
          </a:p>
          <a:p>
            <a:pPr marL="342900" indent="-342900" algn="just">
              <a:buFont typeface="Arial" panose="020B0604020202020204" pitchFamily="34" charset="0"/>
              <a:buChar char="•"/>
            </a:pPr>
            <a:r>
              <a:rPr lang="en-US" dirty="0"/>
              <a:t>display of racist behavior including comments, ridicule or abuse, cyber–racism as well as physical harassment and assault </a:t>
            </a:r>
          </a:p>
          <a:p>
            <a:pPr marL="342900" indent="-342900" algn="just">
              <a:buFont typeface="Arial" panose="020B0604020202020204" pitchFamily="34" charset="0"/>
              <a:buChar char="•"/>
            </a:pPr>
            <a:r>
              <a:rPr lang="en-US" dirty="0"/>
              <a:t>existence of discriminatory practices including: o low expectations for some groups of students o non-inclusive policies, curriculum and pedagogy denying certain groups access to a wide curriculum. </a:t>
            </a:r>
            <a:endParaRPr lang="pt-PT" dirty="0"/>
          </a:p>
        </p:txBody>
      </p:sp>
    </p:spTree>
    <p:extLst>
      <p:ext uri="{BB962C8B-B14F-4D97-AF65-F5344CB8AC3E}">
        <p14:creationId xmlns:p14="http://schemas.microsoft.com/office/powerpoint/2010/main" val="181399396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dirty="0" err="1"/>
              <a:t>Racism</a:t>
            </a:r>
            <a:br>
              <a:rPr lang="pt-PT" dirty="0"/>
            </a:br>
            <a:r>
              <a:rPr lang="pt-PT" dirty="0"/>
              <a:t>WHAT TO DO: SCHOOLS?</a:t>
            </a:r>
          </a:p>
        </p:txBody>
      </p:sp>
      <p:sp>
        <p:nvSpPr>
          <p:cNvPr id="3" name="Marcador de Posição de Conteúdo 2"/>
          <p:cNvSpPr>
            <a:spLocks noGrp="1"/>
          </p:cNvSpPr>
          <p:nvPr>
            <p:ph idx="1"/>
          </p:nvPr>
        </p:nvSpPr>
        <p:spPr/>
        <p:txBody>
          <a:bodyPr>
            <a:normAutofit fontScale="77500" lnSpcReduction="20000"/>
          </a:bodyPr>
          <a:lstStyle/>
          <a:p>
            <a:r>
              <a:rPr lang="pt-PT" dirty="0"/>
              <a:t>A </a:t>
            </a:r>
            <a:r>
              <a:rPr lang="pt-PT" dirty="0" err="1"/>
              <a:t>whole</a:t>
            </a:r>
            <a:r>
              <a:rPr lang="pt-PT" dirty="0"/>
              <a:t> </a:t>
            </a:r>
            <a:r>
              <a:rPr lang="pt-PT" dirty="0" err="1"/>
              <a:t>school</a:t>
            </a:r>
            <a:r>
              <a:rPr lang="pt-PT" dirty="0"/>
              <a:t> </a:t>
            </a:r>
            <a:r>
              <a:rPr lang="pt-PT" dirty="0" err="1"/>
              <a:t>approach</a:t>
            </a:r>
            <a:r>
              <a:rPr lang="pt-PT" dirty="0"/>
              <a:t> can </a:t>
            </a:r>
            <a:r>
              <a:rPr lang="pt-PT" dirty="0" err="1"/>
              <a:t>be</a:t>
            </a:r>
            <a:r>
              <a:rPr lang="pt-PT" dirty="0"/>
              <a:t> </a:t>
            </a:r>
            <a:r>
              <a:rPr lang="pt-PT" dirty="0" err="1"/>
              <a:t>achieved</a:t>
            </a:r>
            <a:r>
              <a:rPr lang="pt-PT" dirty="0"/>
              <a:t> </a:t>
            </a:r>
            <a:r>
              <a:rPr lang="pt-PT" dirty="0" err="1"/>
              <a:t>through</a:t>
            </a:r>
            <a:r>
              <a:rPr lang="pt-PT" dirty="0"/>
              <a:t>:</a:t>
            </a:r>
          </a:p>
          <a:p>
            <a:endParaRPr lang="pt-PT" dirty="0"/>
          </a:p>
          <a:p>
            <a:pPr marL="342900" lvl="0" indent="-342900">
              <a:buFont typeface="Arial" panose="020B0604020202020204" pitchFamily="34" charset="0"/>
              <a:buChar char="•"/>
            </a:pPr>
            <a:r>
              <a:rPr lang="pt-PT" dirty="0" err="1"/>
              <a:t>Engaged</a:t>
            </a:r>
            <a:r>
              <a:rPr lang="pt-PT" dirty="0"/>
              <a:t> </a:t>
            </a:r>
            <a:r>
              <a:rPr lang="pt-PT" dirty="0" err="1"/>
              <a:t>leadership</a:t>
            </a:r>
            <a:endParaRPr lang="pt-PT" dirty="0"/>
          </a:p>
          <a:p>
            <a:pPr marL="342900" lvl="0" indent="-342900">
              <a:buFont typeface="Arial" panose="020B0604020202020204" pitchFamily="34" charset="0"/>
              <a:buChar char="•"/>
            </a:pPr>
            <a:r>
              <a:rPr lang="pt-PT" dirty="0"/>
              <a:t>A </a:t>
            </a:r>
            <a:r>
              <a:rPr lang="pt-PT" dirty="0" err="1"/>
              <a:t>shared</a:t>
            </a:r>
            <a:r>
              <a:rPr lang="pt-PT" dirty="0"/>
              <a:t> </a:t>
            </a:r>
            <a:r>
              <a:rPr lang="pt-PT" dirty="0" err="1"/>
              <a:t>and</a:t>
            </a:r>
            <a:r>
              <a:rPr lang="pt-PT" dirty="0"/>
              <a:t> </a:t>
            </a:r>
            <a:r>
              <a:rPr lang="pt-PT" dirty="0" err="1"/>
              <a:t>visible</a:t>
            </a:r>
            <a:r>
              <a:rPr lang="pt-PT" dirty="0"/>
              <a:t> </a:t>
            </a:r>
            <a:r>
              <a:rPr lang="pt-PT" dirty="0" err="1"/>
              <a:t>commitment</a:t>
            </a:r>
            <a:r>
              <a:rPr lang="pt-PT" dirty="0"/>
              <a:t> </a:t>
            </a:r>
            <a:r>
              <a:rPr lang="pt-PT" dirty="0" err="1"/>
              <a:t>by</a:t>
            </a:r>
            <a:r>
              <a:rPr lang="pt-PT" dirty="0"/>
              <a:t> </a:t>
            </a:r>
            <a:r>
              <a:rPr lang="pt-PT" dirty="0" err="1"/>
              <a:t>all</a:t>
            </a:r>
            <a:r>
              <a:rPr lang="pt-PT" dirty="0"/>
              <a:t> </a:t>
            </a:r>
            <a:r>
              <a:rPr lang="pt-PT" dirty="0" err="1"/>
              <a:t>members</a:t>
            </a:r>
            <a:r>
              <a:rPr lang="pt-PT" dirty="0"/>
              <a:t> </a:t>
            </a:r>
            <a:r>
              <a:rPr lang="pt-PT" dirty="0" err="1"/>
              <a:t>of</a:t>
            </a:r>
            <a:r>
              <a:rPr lang="pt-PT" dirty="0"/>
              <a:t> </a:t>
            </a:r>
            <a:r>
              <a:rPr lang="pt-PT" dirty="0" err="1"/>
              <a:t>the</a:t>
            </a:r>
            <a:r>
              <a:rPr lang="pt-PT" dirty="0"/>
              <a:t> </a:t>
            </a:r>
            <a:r>
              <a:rPr lang="pt-PT" dirty="0" err="1"/>
              <a:t>school</a:t>
            </a:r>
            <a:r>
              <a:rPr lang="pt-PT" dirty="0"/>
              <a:t> </a:t>
            </a:r>
            <a:r>
              <a:rPr lang="pt-PT" dirty="0" err="1"/>
              <a:t>community</a:t>
            </a:r>
            <a:endParaRPr lang="pt-PT" dirty="0"/>
          </a:p>
          <a:p>
            <a:pPr marL="342900" lvl="0" indent="-342900" algn="just">
              <a:buFont typeface="Arial" panose="020B0604020202020204" pitchFamily="34" charset="0"/>
              <a:buChar char="•"/>
            </a:pPr>
            <a:r>
              <a:rPr lang="pt-PT" dirty="0" err="1"/>
              <a:t>Recognising</a:t>
            </a:r>
            <a:r>
              <a:rPr lang="pt-PT" dirty="0"/>
              <a:t> </a:t>
            </a:r>
            <a:r>
              <a:rPr lang="pt-PT" dirty="0" err="1"/>
              <a:t>that</a:t>
            </a:r>
            <a:r>
              <a:rPr lang="pt-PT" dirty="0"/>
              <a:t> </a:t>
            </a:r>
            <a:r>
              <a:rPr lang="pt-PT" dirty="0" err="1"/>
              <a:t>bullying</a:t>
            </a:r>
            <a:r>
              <a:rPr lang="pt-PT" dirty="0"/>
              <a:t> </a:t>
            </a:r>
            <a:r>
              <a:rPr lang="pt-PT" dirty="0" err="1"/>
              <a:t>prevention</a:t>
            </a:r>
            <a:r>
              <a:rPr lang="pt-PT" dirty="0"/>
              <a:t> </a:t>
            </a:r>
            <a:r>
              <a:rPr lang="pt-PT" dirty="0" err="1"/>
              <a:t>needs</a:t>
            </a:r>
            <a:r>
              <a:rPr lang="pt-PT" dirty="0"/>
              <a:t> </a:t>
            </a:r>
            <a:r>
              <a:rPr lang="pt-PT" dirty="0" err="1"/>
              <a:t>ongoing</a:t>
            </a:r>
            <a:r>
              <a:rPr lang="pt-PT" dirty="0"/>
              <a:t> </a:t>
            </a:r>
            <a:r>
              <a:rPr lang="pt-PT" dirty="0" err="1"/>
              <a:t>effort</a:t>
            </a:r>
            <a:endParaRPr lang="pt-PT" dirty="0"/>
          </a:p>
          <a:p>
            <a:pPr marL="342900" lvl="0" indent="-342900" algn="just">
              <a:buFont typeface="Arial" panose="020B0604020202020204" pitchFamily="34" charset="0"/>
              <a:buChar char="•"/>
            </a:pPr>
            <a:r>
              <a:rPr lang="pt-PT" dirty="0" err="1"/>
              <a:t>Collaboration</a:t>
            </a:r>
            <a:r>
              <a:rPr lang="pt-PT" dirty="0"/>
              <a:t> </a:t>
            </a:r>
            <a:r>
              <a:rPr lang="pt-PT" dirty="0" err="1"/>
              <a:t>and</a:t>
            </a:r>
            <a:r>
              <a:rPr lang="pt-PT" dirty="0"/>
              <a:t> </a:t>
            </a:r>
            <a:r>
              <a:rPr lang="pt-PT" dirty="0" err="1"/>
              <a:t>engagement</a:t>
            </a:r>
            <a:r>
              <a:rPr lang="pt-PT" dirty="0"/>
              <a:t> </a:t>
            </a:r>
            <a:r>
              <a:rPr lang="pt-PT" dirty="0" err="1"/>
              <a:t>with</a:t>
            </a:r>
            <a:r>
              <a:rPr lang="pt-PT" dirty="0"/>
              <a:t> </a:t>
            </a:r>
            <a:r>
              <a:rPr lang="pt-PT" dirty="0" err="1"/>
              <a:t>the</a:t>
            </a:r>
            <a:r>
              <a:rPr lang="pt-PT" dirty="0"/>
              <a:t> </a:t>
            </a:r>
            <a:r>
              <a:rPr lang="pt-PT" dirty="0" err="1"/>
              <a:t>whole</a:t>
            </a:r>
            <a:r>
              <a:rPr lang="pt-PT" dirty="0"/>
              <a:t> </a:t>
            </a:r>
            <a:r>
              <a:rPr lang="pt-PT" dirty="0" err="1"/>
              <a:t>school</a:t>
            </a:r>
            <a:r>
              <a:rPr lang="pt-PT" dirty="0"/>
              <a:t> </a:t>
            </a:r>
            <a:r>
              <a:rPr lang="pt-PT" dirty="0" err="1"/>
              <a:t>community</a:t>
            </a:r>
            <a:endParaRPr lang="pt-PT" dirty="0"/>
          </a:p>
          <a:p>
            <a:pPr marL="342900" lvl="0" indent="-342900" algn="just">
              <a:buFont typeface="Arial" panose="020B0604020202020204" pitchFamily="34" charset="0"/>
              <a:buChar char="•"/>
            </a:pPr>
            <a:r>
              <a:rPr lang="pt-PT" dirty="0" err="1"/>
              <a:t>Adopting</a:t>
            </a:r>
            <a:r>
              <a:rPr lang="pt-PT" dirty="0"/>
              <a:t> a </a:t>
            </a:r>
            <a:r>
              <a:rPr lang="pt-PT" dirty="0" err="1"/>
              <a:t>multi-faceted</a:t>
            </a:r>
            <a:r>
              <a:rPr lang="pt-PT" dirty="0"/>
              <a:t> </a:t>
            </a:r>
            <a:r>
              <a:rPr lang="pt-PT" dirty="0" err="1"/>
              <a:t>approach</a:t>
            </a:r>
            <a:r>
              <a:rPr lang="pt-PT" dirty="0"/>
              <a:t> </a:t>
            </a:r>
            <a:r>
              <a:rPr lang="pt-PT" dirty="0" err="1"/>
              <a:t>rather</a:t>
            </a:r>
            <a:r>
              <a:rPr lang="pt-PT" dirty="0"/>
              <a:t> </a:t>
            </a:r>
            <a:r>
              <a:rPr lang="pt-PT" dirty="0" err="1"/>
              <a:t>than</a:t>
            </a:r>
            <a:r>
              <a:rPr lang="pt-PT" dirty="0"/>
              <a:t> a </a:t>
            </a:r>
            <a:r>
              <a:rPr lang="pt-PT" dirty="0" err="1"/>
              <a:t>standalone</a:t>
            </a:r>
            <a:r>
              <a:rPr lang="pt-PT" dirty="0"/>
              <a:t> </a:t>
            </a:r>
            <a:r>
              <a:rPr lang="pt-PT" dirty="0" err="1"/>
              <a:t>approach</a:t>
            </a:r>
            <a:r>
              <a:rPr lang="pt-PT" dirty="0"/>
              <a:t> </a:t>
            </a:r>
            <a:r>
              <a:rPr lang="pt-PT" dirty="0" err="1"/>
              <a:t>or</a:t>
            </a:r>
            <a:r>
              <a:rPr lang="pt-PT" dirty="0"/>
              <a:t> a single </a:t>
            </a:r>
            <a:r>
              <a:rPr lang="pt-PT" dirty="0" err="1"/>
              <a:t>strategy</a:t>
            </a:r>
            <a:endParaRPr lang="pt-PT" dirty="0"/>
          </a:p>
          <a:p>
            <a:pPr marL="342900" lvl="0" indent="-342900" algn="just">
              <a:buFont typeface="Arial" panose="020B0604020202020204" pitchFamily="34" charset="0"/>
              <a:buChar char="•"/>
            </a:pPr>
            <a:r>
              <a:rPr lang="pt-PT" dirty="0" err="1"/>
              <a:t>Implementing</a:t>
            </a:r>
            <a:r>
              <a:rPr lang="pt-PT" dirty="0"/>
              <a:t> </a:t>
            </a:r>
            <a:r>
              <a:rPr lang="pt-PT" dirty="0" err="1"/>
              <a:t>comprehensive</a:t>
            </a:r>
            <a:r>
              <a:rPr lang="pt-PT" dirty="0"/>
              <a:t> </a:t>
            </a:r>
            <a:r>
              <a:rPr lang="pt-PT" dirty="0" err="1"/>
              <a:t>and</a:t>
            </a:r>
            <a:r>
              <a:rPr lang="pt-PT" dirty="0"/>
              <a:t> </a:t>
            </a:r>
            <a:r>
              <a:rPr lang="pt-PT" dirty="0" err="1"/>
              <a:t>evidence-based</a:t>
            </a:r>
            <a:r>
              <a:rPr lang="pt-PT" dirty="0"/>
              <a:t> </a:t>
            </a:r>
            <a:r>
              <a:rPr lang="pt-PT" dirty="0" err="1"/>
              <a:t>strategies</a:t>
            </a:r>
            <a:endParaRPr lang="pt-PT" dirty="0"/>
          </a:p>
          <a:p>
            <a:pPr marL="342900" lvl="0" indent="-342900" algn="just">
              <a:buFont typeface="Arial" panose="020B0604020202020204" pitchFamily="34" charset="0"/>
              <a:buChar char="•"/>
            </a:pPr>
            <a:r>
              <a:rPr lang="pt-PT" dirty="0"/>
              <a:t>Professional </a:t>
            </a:r>
            <a:r>
              <a:rPr lang="pt-PT" dirty="0" err="1"/>
              <a:t>development</a:t>
            </a:r>
            <a:r>
              <a:rPr lang="pt-PT" dirty="0"/>
              <a:t> for staff to </a:t>
            </a:r>
            <a:r>
              <a:rPr lang="pt-PT" dirty="0" err="1"/>
              <a:t>build</a:t>
            </a:r>
            <a:r>
              <a:rPr lang="pt-PT" dirty="0"/>
              <a:t> </a:t>
            </a:r>
            <a:r>
              <a:rPr lang="pt-PT" dirty="0" err="1"/>
              <a:t>their</a:t>
            </a:r>
            <a:r>
              <a:rPr lang="pt-PT" dirty="0"/>
              <a:t> </a:t>
            </a:r>
            <a:r>
              <a:rPr lang="pt-PT" dirty="0" err="1"/>
              <a:t>capacity</a:t>
            </a:r>
            <a:r>
              <a:rPr lang="pt-PT" dirty="0"/>
              <a:t> to:</a:t>
            </a:r>
            <a:br>
              <a:rPr lang="pt-PT" dirty="0"/>
            </a:br>
            <a:r>
              <a:rPr lang="pt-PT" dirty="0" err="1"/>
              <a:t>create</a:t>
            </a:r>
            <a:r>
              <a:rPr lang="pt-PT" dirty="0"/>
              <a:t> </a:t>
            </a:r>
            <a:r>
              <a:rPr lang="pt-PT" dirty="0" err="1"/>
              <a:t>an</a:t>
            </a:r>
            <a:r>
              <a:rPr lang="pt-PT" dirty="0"/>
              <a:t> inclusive </a:t>
            </a:r>
            <a:r>
              <a:rPr lang="pt-PT" dirty="0" err="1"/>
              <a:t>classroom</a:t>
            </a:r>
            <a:r>
              <a:rPr lang="pt-PT" dirty="0"/>
              <a:t> </a:t>
            </a:r>
            <a:r>
              <a:rPr lang="pt-PT" dirty="0" err="1"/>
              <a:t>environment</a:t>
            </a:r>
            <a:br>
              <a:rPr lang="pt-PT" dirty="0"/>
            </a:br>
            <a:r>
              <a:rPr lang="pt-PT" dirty="0" err="1"/>
              <a:t>build</a:t>
            </a:r>
            <a:r>
              <a:rPr lang="pt-PT" dirty="0"/>
              <a:t> </a:t>
            </a:r>
            <a:r>
              <a:rPr lang="pt-PT" dirty="0" err="1"/>
              <a:t>the</a:t>
            </a:r>
            <a:r>
              <a:rPr lang="pt-PT" dirty="0"/>
              <a:t> </a:t>
            </a:r>
            <a:r>
              <a:rPr lang="pt-PT" dirty="0" err="1"/>
              <a:t>skills</a:t>
            </a:r>
            <a:r>
              <a:rPr lang="pt-PT" dirty="0"/>
              <a:t> </a:t>
            </a:r>
            <a:r>
              <a:rPr lang="pt-PT" dirty="0" err="1"/>
              <a:t>and</a:t>
            </a:r>
            <a:r>
              <a:rPr lang="pt-PT" dirty="0"/>
              <a:t> </a:t>
            </a:r>
            <a:r>
              <a:rPr lang="pt-PT" dirty="0" err="1"/>
              <a:t>knowledge</a:t>
            </a:r>
            <a:r>
              <a:rPr lang="pt-PT" dirty="0"/>
              <a:t> to </a:t>
            </a:r>
            <a:r>
              <a:rPr lang="pt-PT" dirty="0" err="1"/>
              <a:t>respond</a:t>
            </a:r>
            <a:r>
              <a:rPr lang="pt-PT" dirty="0"/>
              <a:t> </a:t>
            </a:r>
            <a:r>
              <a:rPr lang="pt-PT" dirty="0" err="1"/>
              <a:t>appropriately</a:t>
            </a:r>
            <a:r>
              <a:rPr lang="pt-PT" dirty="0"/>
              <a:t> to </a:t>
            </a:r>
            <a:r>
              <a:rPr lang="pt-PT" dirty="0" err="1"/>
              <a:t>racist</a:t>
            </a:r>
            <a:r>
              <a:rPr lang="pt-PT" dirty="0"/>
              <a:t> </a:t>
            </a:r>
            <a:r>
              <a:rPr lang="pt-PT" dirty="0" err="1"/>
              <a:t>bullying</a:t>
            </a:r>
            <a:r>
              <a:rPr lang="pt-PT" dirty="0"/>
              <a:t> </a:t>
            </a:r>
          </a:p>
          <a:p>
            <a:pPr marL="342900" lvl="0" indent="-342900" algn="just">
              <a:buFont typeface="Arial" panose="020B0604020202020204" pitchFamily="34" charset="0"/>
              <a:buChar char="•"/>
            </a:pPr>
            <a:r>
              <a:rPr lang="pt-PT" dirty="0" err="1"/>
              <a:t>School</a:t>
            </a:r>
            <a:r>
              <a:rPr lang="pt-PT" dirty="0"/>
              <a:t> </a:t>
            </a:r>
            <a:r>
              <a:rPr lang="pt-PT" dirty="0" err="1"/>
              <a:t>policy</a:t>
            </a:r>
            <a:r>
              <a:rPr lang="pt-PT" dirty="0"/>
              <a:t> </a:t>
            </a:r>
            <a:r>
              <a:rPr lang="pt-PT" dirty="0" err="1"/>
              <a:t>and</a:t>
            </a:r>
            <a:r>
              <a:rPr lang="pt-PT" dirty="0"/>
              <a:t> </a:t>
            </a:r>
            <a:r>
              <a:rPr lang="pt-PT" dirty="0" err="1"/>
              <a:t>practices</a:t>
            </a:r>
            <a:r>
              <a:rPr lang="pt-PT" dirty="0"/>
              <a:t> </a:t>
            </a:r>
            <a:r>
              <a:rPr lang="pt-PT" dirty="0" err="1"/>
              <a:t>that</a:t>
            </a:r>
            <a:r>
              <a:rPr lang="pt-PT" dirty="0"/>
              <a:t> </a:t>
            </a:r>
            <a:r>
              <a:rPr lang="pt-PT" dirty="0" err="1"/>
              <a:t>clearly</a:t>
            </a:r>
            <a:r>
              <a:rPr lang="pt-PT" dirty="0"/>
              <a:t> </a:t>
            </a:r>
            <a:r>
              <a:rPr lang="pt-PT" dirty="0" err="1"/>
              <a:t>name</a:t>
            </a:r>
            <a:r>
              <a:rPr lang="pt-PT" dirty="0"/>
              <a:t> </a:t>
            </a:r>
            <a:r>
              <a:rPr lang="pt-PT" dirty="0" err="1"/>
              <a:t>and</a:t>
            </a:r>
            <a:r>
              <a:rPr lang="pt-PT" dirty="0"/>
              <a:t> </a:t>
            </a:r>
            <a:r>
              <a:rPr lang="pt-PT" dirty="0" err="1"/>
              <a:t>address</a:t>
            </a:r>
            <a:r>
              <a:rPr lang="pt-PT" dirty="0"/>
              <a:t> </a:t>
            </a:r>
            <a:r>
              <a:rPr lang="pt-PT" dirty="0" err="1"/>
              <a:t>racist</a:t>
            </a:r>
            <a:r>
              <a:rPr lang="pt-PT" dirty="0"/>
              <a:t> </a:t>
            </a:r>
            <a:r>
              <a:rPr lang="pt-PT" dirty="0" err="1"/>
              <a:t>bullying</a:t>
            </a:r>
            <a:endParaRPr lang="pt-PT" dirty="0"/>
          </a:p>
          <a:p>
            <a:pPr marL="342900" lvl="0" indent="-342900" algn="just">
              <a:buFont typeface="Arial" panose="020B0604020202020204" pitchFamily="34" charset="0"/>
              <a:buChar char="•"/>
            </a:pPr>
            <a:r>
              <a:rPr lang="pt-PT" dirty="0" err="1"/>
              <a:t>Developing</a:t>
            </a:r>
            <a:r>
              <a:rPr lang="pt-PT" dirty="0"/>
              <a:t> a </a:t>
            </a:r>
            <a:r>
              <a:rPr lang="pt-PT" dirty="0" err="1"/>
              <a:t>specific</a:t>
            </a:r>
            <a:r>
              <a:rPr lang="pt-PT" dirty="0"/>
              <a:t> </a:t>
            </a:r>
            <a:r>
              <a:rPr lang="pt-PT" dirty="0" err="1"/>
              <a:t>anti-racism</a:t>
            </a:r>
            <a:r>
              <a:rPr lang="pt-PT" dirty="0"/>
              <a:t> </a:t>
            </a:r>
            <a:r>
              <a:rPr lang="pt-PT" dirty="0" err="1"/>
              <a:t>policy</a:t>
            </a:r>
            <a:r>
              <a:rPr lang="pt-PT" dirty="0"/>
              <a:t> to </a:t>
            </a:r>
            <a:r>
              <a:rPr lang="pt-PT" dirty="0" err="1"/>
              <a:t>support</a:t>
            </a:r>
            <a:r>
              <a:rPr lang="pt-PT" dirty="0"/>
              <a:t> </a:t>
            </a:r>
            <a:r>
              <a:rPr lang="pt-PT" dirty="0" err="1"/>
              <a:t>the</a:t>
            </a:r>
            <a:r>
              <a:rPr lang="pt-PT" dirty="0"/>
              <a:t> </a:t>
            </a:r>
            <a:r>
              <a:rPr lang="pt-PT" dirty="0" err="1"/>
              <a:t>school’s</a:t>
            </a:r>
            <a:r>
              <a:rPr lang="pt-PT" dirty="0"/>
              <a:t> </a:t>
            </a:r>
            <a:r>
              <a:rPr lang="pt-PT" dirty="0" err="1"/>
              <a:t>bullying</a:t>
            </a:r>
            <a:r>
              <a:rPr lang="pt-PT" dirty="0"/>
              <a:t> </a:t>
            </a:r>
            <a:r>
              <a:rPr lang="pt-PT" dirty="0" err="1"/>
              <a:t>prevention</a:t>
            </a:r>
            <a:r>
              <a:rPr lang="pt-PT" dirty="0"/>
              <a:t> </a:t>
            </a:r>
            <a:r>
              <a:rPr lang="pt-PT" dirty="0" err="1"/>
              <a:t>policy</a:t>
            </a:r>
            <a:endParaRPr lang="pt-PT" dirty="0"/>
          </a:p>
          <a:p>
            <a:endParaRPr lang="pt-PT" dirty="0"/>
          </a:p>
        </p:txBody>
      </p:sp>
    </p:spTree>
    <p:extLst>
      <p:ext uri="{BB962C8B-B14F-4D97-AF65-F5344CB8AC3E}">
        <p14:creationId xmlns:p14="http://schemas.microsoft.com/office/powerpoint/2010/main" val="320899976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dirty="0" err="1"/>
              <a:t>Racism</a:t>
            </a:r>
            <a:br>
              <a:rPr lang="pt-PT" dirty="0"/>
            </a:br>
            <a:r>
              <a:rPr lang="pt-PT" dirty="0"/>
              <a:t>WHAT TO DO: SCHOOLS?</a:t>
            </a:r>
          </a:p>
        </p:txBody>
      </p:sp>
      <p:sp>
        <p:nvSpPr>
          <p:cNvPr id="3" name="Marcador de Posição de Conteúdo 2"/>
          <p:cNvSpPr>
            <a:spLocks noGrp="1"/>
          </p:cNvSpPr>
          <p:nvPr>
            <p:ph idx="1"/>
          </p:nvPr>
        </p:nvSpPr>
        <p:spPr/>
        <p:txBody>
          <a:bodyPr>
            <a:normAutofit/>
          </a:bodyPr>
          <a:lstStyle/>
          <a:p>
            <a:r>
              <a:rPr lang="pt-PT" dirty="0"/>
              <a:t>Self </a:t>
            </a:r>
            <a:r>
              <a:rPr lang="pt-PT" dirty="0" err="1"/>
              <a:t>Awareness</a:t>
            </a:r>
            <a:endParaRPr lang="pt-PT" dirty="0"/>
          </a:p>
          <a:p>
            <a:pPr algn="just"/>
            <a:r>
              <a:rPr lang="pt-PT" dirty="0" err="1"/>
              <a:t>The</a:t>
            </a:r>
            <a:r>
              <a:rPr lang="pt-PT" dirty="0"/>
              <a:t> </a:t>
            </a:r>
            <a:r>
              <a:rPr lang="pt-PT" dirty="0" err="1"/>
              <a:t>first</a:t>
            </a:r>
            <a:r>
              <a:rPr lang="pt-PT" dirty="0"/>
              <a:t> step to </a:t>
            </a:r>
            <a:r>
              <a:rPr lang="pt-PT" dirty="0" err="1"/>
              <a:t>preventing</a:t>
            </a:r>
            <a:r>
              <a:rPr lang="pt-PT" dirty="0"/>
              <a:t> </a:t>
            </a:r>
            <a:r>
              <a:rPr lang="pt-PT" dirty="0" err="1"/>
              <a:t>racism</a:t>
            </a:r>
            <a:r>
              <a:rPr lang="pt-PT" dirty="0"/>
              <a:t> in </a:t>
            </a:r>
            <a:r>
              <a:rPr lang="pt-PT" dirty="0" err="1"/>
              <a:t>schools</a:t>
            </a:r>
            <a:r>
              <a:rPr lang="pt-PT" dirty="0"/>
              <a:t> </a:t>
            </a:r>
            <a:r>
              <a:rPr lang="pt-PT" dirty="0" err="1"/>
              <a:t>is</a:t>
            </a:r>
            <a:r>
              <a:rPr lang="pt-PT" dirty="0"/>
              <a:t> self </a:t>
            </a:r>
            <a:r>
              <a:rPr lang="pt-PT" dirty="0" err="1"/>
              <a:t>awareness</a:t>
            </a:r>
            <a:r>
              <a:rPr lang="pt-PT" dirty="0"/>
              <a:t> </a:t>
            </a:r>
            <a:r>
              <a:rPr lang="pt-PT" dirty="0" err="1"/>
              <a:t>and</a:t>
            </a:r>
            <a:r>
              <a:rPr lang="pt-PT" dirty="0"/>
              <a:t> self </a:t>
            </a:r>
            <a:r>
              <a:rPr lang="pt-PT" dirty="0" err="1"/>
              <a:t>reflection</a:t>
            </a:r>
            <a:r>
              <a:rPr lang="pt-PT" dirty="0"/>
              <a:t>. </a:t>
            </a:r>
            <a:r>
              <a:rPr lang="pt-PT" dirty="0" err="1"/>
              <a:t>Educators</a:t>
            </a:r>
            <a:r>
              <a:rPr lang="pt-PT" dirty="0"/>
              <a:t> must </a:t>
            </a:r>
            <a:r>
              <a:rPr lang="pt-PT" dirty="0" err="1"/>
              <a:t>recognize</a:t>
            </a:r>
            <a:r>
              <a:rPr lang="pt-PT" dirty="0"/>
              <a:t> </a:t>
            </a:r>
            <a:r>
              <a:rPr lang="pt-PT" dirty="0" err="1"/>
              <a:t>how</a:t>
            </a:r>
            <a:r>
              <a:rPr lang="pt-PT" dirty="0"/>
              <a:t> </a:t>
            </a:r>
            <a:r>
              <a:rPr lang="pt-PT" dirty="0" err="1"/>
              <a:t>the</a:t>
            </a:r>
            <a:r>
              <a:rPr lang="pt-PT" dirty="0"/>
              <a:t> </a:t>
            </a:r>
            <a:r>
              <a:rPr lang="pt-PT" dirty="0" err="1"/>
              <a:t>intersections</a:t>
            </a:r>
            <a:r>
              <a:rPr lang="pt-PT" dirty="0"/>
              <a:t> </a:t>
            </a:r>
            <a:r>
              <a:rPr lang="pt-PT" dirty="0" err="1"/>
              <a:t>of</a:t>
            </a:r>
            <a:r>
              <a:rPr lang="pt-PT" dirty="0"/>
              <a:t> </a:t>
            </a:r>
            <a:r>
              <a:rPr lang="pt-PT" dirty="0" err="1"/>
              <a:t>race</a:t>
            </a:r>
            <a:r>
              <a:rPr lang="pt-PT" dirty="0"/>
              <a:t>, </a:t>
            </a:r>
            <a:r>
              <a:rPr lang="pt-PT" dirty="0" err="1"/>
              <a:t>ethnicity</a:t>
            </a:r>
            <a:r>
              <a:rPr lang="pt-PT" dirty="0"/>
              <a:t>, </a:t>
            </a:r>
            <a:r>
              <a:rPr lang="pt-PT" dirty="0" err="1"/>
              <a:t>gender</a:t>
            </a:r>
            <a:r>
              <a:rPr lang="pt-PT" dirty="0"/>
              <a:t>, sexual </a:t>
            </a:r>
            <a:r>
              <a:rPr lang="pt-PT" dirty="0" err="1"/>
              <a:t>orientation</a:t>
            </a:r>
            <a:r>
              <a:rPr lang="pt-PT" dirty="0"/>
              <a:t>, </a:t>
            </a:r>
            <a:r>
              <a:rPr lang="pt-PT" dirty="0" err="1"/>
              <a:t>religion</a:t>
            </a:r>
            <a:r>
              <a:rPr lang="pt-PT" dirty="0"/>
              <a:t>, socio-</a:t>
            </a:r>
            <a:r>
              <a:rPr lang="pt-PT" dirty="0" err="1"/>
              <a:t>economic</a:t>
            </a:r>
            <a:r>
              <a:rPr lang="pt-PT" dirty="0"/>
              <a:t> status, </a:t>
            </a:r>
            <a:r>
              <a:rPr lang="pt-PT" dirty="0" err="1"/>
              <a:t>and</a:t>
            </a:r>
            <a:r>
              <a:rPr lang="pt-PT" dirty="0"/>
              <a:t> </a:t>
            </a:r>
            <a:r>
              <a:rPr lang="pt-PT" dirty="0" err="1"/>
              <a:t>being</a:t>
            </a:r>
            <a:r>
              <a:rPr lang="pt-PT" dirty="0"/>
              <a:t> </a:t>
            </a:r>
            <a:r>
              <a:rPr lang="pt-PT" dirty="0" err="1"/>
              <a:t>able-bodied</a:t>
            </a:r>
            <a:r>
              <a:rPr lang="pt-PT" dirty="0"/>
              <a:t> </a:t>
            </a:r>
            <a:r>
              <a:rPr lang="pt-PT" dirty="0" err="1"/>
              <a:t>impact</a:t>
            </a:r>
            <a:r>
              <a:rPr lang="pt-PT" dirty="0"/>
              <a:t> </a:t>
            </a:r>
            <a:r>
              <a:rPr lang="pt-PT" dirty="0" err="1"/>
              <a:t>us</a:t>
            </a:r>
            <a:r>
              <a:rPr lang="pt-PT" dirty="0"/>
              <a:t> </a:t>
            </a:r>
            <a:r>
              <a:rPr lang="pt-PT" dirty="0" err="1"/>
              <a:t>individually</a:t>
            </a:r>
            <a:r>
              <a:rPr lang="pt-PT" dirty="0"/>
              <a:t>. </a:t>
            </a:r>
            <a:r>
              <a:rPr lang="pt-PT" dirty="0" err="1"/>
              <a:t>We</a:t>
            </a:r>
            <a:r>
              <a:rPr lang="pt-PT" dirty="0"/>
              <a:t> must </a:t>
            </a:r>
            <a:r>
              <a:rPr lang="pt-PT" dirty="0" err="1"/>
              <a:t>understand</a:t>
            </a:r>
            <a:r>
              <a:rPr lang="pt-PT" dirty="0"/>
              <a:t> </a:t>
            </a:r>
            <a:r>
              <a:rPr lang="pt-PT" dirty="0" err="1"/>
              <a:t>how</a:t>
            </a:r>
            <a:r>
              <a:rPr lang="pt-PT" dirty="0"/>
              <a:t> </a:t>
            </a:r>
            <a:r>
              <a:rPr lang="pt-PT" dirty="0" err="1"/>
              <a:t>our</a:t>
            </a:r>
            <a:r>
              <a:rPr lang="pt-PT" dirty="0"/>
              <a:t> </a:t>
            </a:r>
            <a:r>
              <a:rPr lang="pt-PT" dirty="0" err="1"/>
              <a:t>identification</a:t>
            </a:r>
            <a:r>
              <a:rPr lang="pt-PT" dirty="0"/>
              <a:t> </a:t>
            </a:r>
            <a:r>
              <a:rPr lang="pt-PT" dirty="0" err="1"/>
              <a:t>within</a:t>
            </a:r>
            <a:r>
              <a:rPr lang="pt-PT" dirty="0"/>
              <a:t> a particular </a:t>
            </a:r>
            <a:r>
              <a:rPr lang="pt-PT" dirty="0" err="1"/>
              <a:t>group</a:t>
            </a:r>
            <a:r>
              <a:rPr lang="pt-PT" dirty="0"/>
              <a:t> </a:t>
            </a:r>
            <a:r>
              <a:rPr lang="pt-PT" dirty="0" err="1"/>
              <a:t>gives</a:t>
            </a:r>
            <a:r>
              <a:rPr lang="pt-PT" dirty="0"/>
              <a:t> </a:t>
            </a:r>
            <a:r>
              <a:rPr lang="pt-PT" dirty="0" err="1"/>
              <a:t>us</a:t>
            </a:r>
            <a:r>
              <a:rPr lang="pt-PT" dirty="0"/>
              <a:t> </a:t>
            </a:r>
            <a:r>
              <a:rPr lang="pt-PT" dirty="0" err="1"/>
              <a:t>privilege</a:t>
            </a:r>
            <a:r>
              <a:rPr lang="pt-PT" dirty="0"/>
              <a:t> in </a:t>
            </a:r>
            <a:r>
              <a:rPr lang="pt-PT" dirty="0" err="1"/>
              <a:t>certain</a:t>
            </a:r>
            <a:r>
              <a:rPr lang="pt-PT" dirty="0"/>
              <a:t> </a:t>
            </a:r>
            <a:r>
              <a:rPr lang="pt-PT" dirty="0" err="1"/>
              <a:t>spaces</a:t>
            </a:r>
            <a:r>
              <a:rPr lang="pt-PT" dirty="0"/>
              <a:t> </a:t>
            </a:r>
            <a:r>
              <a:rPr lang="pt-PT" dirty="0" err="1"/>
              <a:t>and</a:t>
            </a:r>
            <a:r>
              <a:rPr lang="pt-PT" dirty="0"/>
              <a:t> </a:t>
            </a:r>
            <a:r>
              <a:rPr lang="pt-PT" dirty="0" err="1"/>
              <a:t>we</a:t>
            </a:r>
            <a:r>
              <a:rPr lang="pt-PT" dirty="0"/>
              <a:t> must </a:t>
            </a:r>
            <a:r>
              <a:rPr lang="pt-PT" dirty="0" err="1"/>
              <a:t>be</a:t>
            </a:r>
            <a:r>
              <a:rPr lang="pt-PT" dirty="0"/>
              <a:t> open to </a:t>
            </a:r>
            <a:r>
              <a:rPr lang="pt-PT" dirty="0" err="1"/>
              <a:t>actively</a:t>
            </a:r>
            <a:r>
              <a:rPr lang="pt-PT" dirty="0"/>
              <a:t> </a:t>
            </a:r>
            <a:r>
              <a:rPr lang="pt-PT" dirty="0" err="1"/>
              <a:t>listen</a:t>
            </a:r>
            <a:r>
              <a:rPr lang="pt-PT" dirty="0"/>
              <a:t> to </a:t>
            </a:r>
            <a:r>
              <a:rPr lang="pt-PT" dirty="0" err="1"/>
              <a:t>marginalized</a:t>
            </a:r>
            <a:r>
              <a:rPr lang="pt-PT" dirty="0"/>
              <a:t> </a:t>
            </a:r>
            <a:r>
              <a:rPr lang="pt-PT" dirty="0" err="1"/>
              <a:t>groups</a:t>
            </a:r>
            <a:r>
              <a:rPr lang="pt-PT" dirty="0"/>
              <a:t> </a:t>
            </a:r>
            <a:r>
              <a:rPr lang="pt-PT" dirty="0" err="1"/>
              <a:t>who</a:t>
            </a:r>
            <a:r>
              <a:rPr lang="pt-PT" dirty="0"/>
              <a:t> </a:t>
            </a:r>
            <a:r>
              <a:rPr lang="pt-PT" dirty="0" err="1"/>
              <a:t>experience</a:t>
            </a:r>
            <a:r>
              <a:rPr lang="pt-PT" dirty="0"/>
              <a:t> </a:t>
            </a:r>
            <a:r>
              <a:rPr lang="pt-PT" dirty="0" err="1"/>
              <a:t>life</a:t>
            </a:r>
            <a:r>
              <a:rPr lang="pt-PT" dirty="0"/>
              <a:t> </a:t>
            </a:r>
            <a:r>
              <a:rPr lang="pt-PT" dirty="0" err="1"/>
              <a:t>differently</a:t>
            </a:r>
            <a:r>
              <a:rPr lang="pt-PT" dirty="0"/>
              <a:t> </a:t>
            </a:r>
            <a:r>
              <a:rPr lang="pt-PT" dirty="0" err="1"/>
              <a:t>because</a:t>
            </a:r>
            <a:r>
              <a:rPr lang="pt-PT" dirty="0"/>
              <a:t> </a:t>
            </a:r>
            <a:r>
              <a:rPr lang="pt-PT" dirty="0" err="1"/>
              <a:t>of</a:t>
            </a:r>
            <a:r>
              <a:rPr lang="pt-PT" dirty="0"/>
              <a:t> </a:t>
            </a:r>
            <a:r>
              <a:rPr lang="pt-PT" dirty="0" err="1"/>
              <a:t>their</a:t>
            </a:r>
            <a:r>
              <a:rPr lang="pt-PT" dirty="0"/>
              <a:t> social </a:t>
            </a:r>
            <a:r>
              <a:rPr lang="pt-PT" dirty="0" err="1"/>
              <a:t>groupings</a:t>
            </a:r>
            <a:r>
              <a:rPr lang="pt-PT" dirty="0"/>
              <a:t>. </a:t>
            </a:r>
            <a:r>
              <a:rPr lang="pt-PT" dirty="0" err="1"/>
              <a:t>We</a:t>
            </a:r>
            <a:r>
              <a:rPr lang="pt-PT" dirty="0"/>
              <a:t> must </a:t>
            </a:r>
            <a:r>
              <a:rPr lang="pt-PT" dirty="0" err="1"/>
              <a:t>acknowledge</a:t>
            </a:r>
            <a:r>
              <a:rPr lang="pt-PT" dirty="0"/>
              <a:t> </a:t>
            </a:r>
            <a:r>
              <a:rPr lang="pt-PT" dirty="0" err="1"/>
              <a:t>our</a:t>
            </a:r>
            <a:r>
              <a:rPr lang="pt-PT" dirty="0"/>
              <a:t> </a:t>
            </a:r>
            <a:r>
              <a:rPr lang="pt-PT" dirty="0" err="1"/>
              <a:t>personal</a:t>
            </a:r>
            <a:r>
              <a:rPr lang="pt-PT" dirty="0"/>
              <a:t> </a:t>
            </a:r>
            <a:r>
              <a:rPr lang="pt-PT" dirty="0" err="1"/>
              <a:t>biases</a:t>
            </a:r>
            <a:r>
              <a:rPr lang="pt-PT" dirty="0"/>
              <a:t> </a:t>
            </a:r>
            <a:r>
              <a:rPr lang="pt-PT" dirty="0" err="1"/>
              <a:t>and</a:t>
            </a:r>
            <a:r>
              <a:rPr lang="pt-PT" dirty="0"/>
              <a:t> </a:t>
            </a:r>
            <a:r>
              <a:rPr lang="pt-PT" dirty="0" err="1"/>
              <a:t>seek</a:t>
            </a:r>
            <a:r>
              <a:rPr lang="pt-PT" dirty="0"/>
              <a:t> to </a:t>
            </a:r>
            <a:r>
              <a:rPr lang="pt-PT" dirty="0" err="1"/>
              <a:t>understand</a:t>
            </a:r>
            <a:r>
              <a:rPr lang="pt-PT" dirty="0"/>
              <a:t> </a:t>
            </a:r>
            <a:r>
              <a:rPr lang="pt-PT" dirty="0" err="1"/>
              <a:t>people</a:t>
            </a:r>
            <a:r>
              <a:rPr lang="pt-PT" dirty="0"/>
              <a:t> </a:t>
            </a:r>
            <a:r>
              <a:rPr lang="pt-PT" dirty="0" err="1"/>
              <a:t>with</a:t>
            </a:r>
            <a:r>
              <a:rPr lang="pt-PT" dirty="0"/>
              <a:t> </a:t>
            </a:r>
            <a:r>
              <a:rPr lang="pt-PT" dirty="0" err="1"/>
              <a:t>different</a:t>
            </a:r>
            <a:r>
              <a:rPr lang="pt-PT" dirty="0"/>
              <a:t> </a:t>
            </a:r>
            <a:r>
              <a:rPr lang="pt-PT" dirty="0" err="1"/>
              <a:t>experiences</a:t>
            </a:r>
            <a:r>
              <a:rPr lang="pt-PT" dirty="0"/>
              <a:t>.</a:t>
            </a:r>
          </a:p>
          <a:p>
            <a:endParaRPr lang="pt-PT" dirty="0"/>
          </a:p>
        </p:txBody>
      </p:sp>
    </p:spTree>
    <p:extLst>
      <p:ext uri="{BB962C8B-B14F-4D97-AF65-F5344CB8AC3E}">
        <p14:creationId xmlns:p14="http://schemas.microsoft.com/office/powerpoint/2010/main" val="31515457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dirty="0" err="1"/>
              <a:t>Racism</a:t>
            </a:r>
            <a:br>
              <a:rPr lang="pt-PT" dirty="0"/>
            </a:br>
            <a:r>
              <a:rPr lang="pt-PT" dirty="0"/>
              <a:t>WHAT TO DO: SCHOOLS?</a:t>
            </a:r>
          </a:p>
        </p:txBody>
      </p:sp>
      <p:sp>
        <p:nvSpPr>
          <p:cNvPr id="3" name="Marcador de Posição de Conteúdo 2"/>
          <p:cNvSpPr>
            <a:spLocks noGrp="1"/>
          </p:cNvSpPr>
          <p:nvPr>
            <p:ph idx="1"/>
          </p:nvPr>
        </p:nvSpPr>
        <p:spPr/>
        <p:txBody>
          <a:bodyPr>
            <a:normAutofit/>
          </a:bodyPr>
          <a:lstStyle/>
          <a:p>
            <a:r>
              <a:rPr lang="pt-PT" dirty="0"/>
              <a:t>Professional </a:t>
            </a:r>
            <a:r>
              <a:rPr lang="pt-PT" dirty="0" err="1"/>
              <a:t>Development</a:t>
            </a:r>
            <a:endParaRPr lang="pt-PT" dirty="0"/>
          </a:p>
          <a:p>
            <a:pPr algn="just"/>
            <a:r>
              <a:rPr lang="pt-PT" dirty="0"/>
              <a:t>In </a:t>
            </a:r>
            <a:r>
              <a:rPr lang="pt-PT" dirty="0" err="1"/>
              <a:t>addition</a:t>
            </a:r>
            <a:r>
              <a:rPr lang="pt-PT" dirty="0"/>
              <a:t> to self </a:t>
            </a:r>
            <a:r>
              <a:rPr lang="pt-PT" dirty="0" err="1"/>
              <a:t>awareness</a:t>
            </a:r>
            <a:r>
              <a:rPr lang="pt-PT" dirty="0"/>
              <a:t>, </a:t>
            </a:r>
            <a:r>
              <a:rPr lang="pt-PT" dirty="0" err="1"/>
              <a:t>educators</a:t>
            </a:r>
            <a:r>
              <a:rPr lang="pt-PT" dirty="0"/>
              <a:t> must </a:t>
            </a:r>
            <a:r>
              <a:rPr lang="pt-PT" dirty="0" err="1"/>
              <a:t>invest</a:t>
            </a:r>
            <a:r>
              <a:rPr lang="pt-PT" dirty="0"/>
              <a:t> in </a:t>
            </a:r>
            <a:r>
              <a:rPr lang="pt-PT" dirty="0" err="1"/>
              <a:t>professional</a:t>
            </a:r>
            <a:r>
              <a:rPr lang="pt-PT" dirty="0"/>
              <a:t> </a:t>
            </a:r>
            <a:r>
              <a:rPr lang="pt-PT" dirty="0" err="1"/>
              <a:t>development</a:t>
            </a:r>
            <a:r>
              <a:rPr lang="pt-PT" dirty="0"/>
              <a:t> </a:t>
            </a:r>
            <a:r>
              <a:rPr lang="pt-PT" dirty="0" err="1"/>
              <a:t>opportunities</a:t>
            </a:r>
            <a:r>
              <a:rPr lang="pt-PT" dirty="0"/>
              <a:t> </a:t>
            </a:r>
            <a:r>
              <a:rPr lang="pt-PT" dirty="0" err="1"/>
              <a:t>that</a:t>
            </a:r>
            <a:r>
              <a:rPr lang="pt-PT" dirty="0"/>
              <a:t> </a:t>
            </a:r>
            <a:r>
              <a:rPr lang="pt-PT" dirty="0" err="1"/>
              <a:t>increase</a:t>
            </a:r>
            <a:r>
              <a:rPr lang="pt-PT" dirty="0"/>
              <a:t> </a:t>
            </a:r>
            <a:r>
              <a:rPr lang="pt-PT" dirty="0" err="1"/>
              <a:t>their</a:t>
            </a:r>
            <a:r>
              <a:rPr lang="pt-PT" dirty="0"/>
              <a:t> cultural </a:t>
            </a:r>
            <a:r>
              <a:rPr lang="pt-PT" dirty="0" err="1"/>
              <a:t>competence</a:t>
            </a:r>
            <a:r>
              <a:rPr lang="pt-PT" dirty="0"/>
              <a:t>. </a:t>
            </a:r>
            <a:r>
              <a:rPr lang="pt-PT" dirty="0" err="1"/>
              <a:t>During</a:t>
            </a:r>
            <a:r>
              <a:rPr lang="pt-PT" dirty="0"/>
              <a:t> </a:t>
            </a:r>
            <a:r>
              <a:rPr lang="pt-PT" dirty="0" err="1"/>
              <a:t>the</a:t>
            </a:r>
            <a:r>
              <a:rPr lang="pt-PT" dirty="0"/>
              <a:t> </a:t>
            </a:r>
            <a:r>
              <a:rPr lang="pt-PT" dirty="0" err="1"/>
              <a:t>school</a:t>
            </a:r>
            <a:r>
              <a:rPr lang="pt-PT" dirty="0"/>
              <a:t> </a:t>
            </a:r>
            <a:r>
              <a:rPr lang="pt-PT" dirty="0" err="1"/>
              <a:t>year</a:t>
            </a:r>
            <a:r>
              <a:rPr lang="pt-PT" dirty="0"/>
              <a:t> look for </a:t>
            </a:r>
            <a:r>
              <a:rPr lang="pt-PT" dirty="0" err="1">
                <a:hlinkClick r:id="rId2"/>
              </a:rPr>
              <a:t>professional</a:t>
            </a:r>
            <a:r>
              <a:rPr lang="pt-PT" dirty="0">
                <a:hlinkClick r:id="rId2"/>
              </a:rPr>
              <a:t> </a:t>
            </a:r>
            <a:r>
              <a:rPr lang="pt-PT" dirty="0" err="1">
                <a:hlinkClick r:id="rId2"/>
              </a:rPr>
              <a:t>learning</a:t>
            </a:r>
            <a:r>
              <a:rPr lang="pt-PT" dirty="0">
                <a:hlinkClick r:id="rId2"/>
              </a:rPr>
              <a:t> </a:t>
            </a:r>
            <a:r>
              <a:rPr lang="pt-PT" dirty="0" err="1">
                <a:hlinkClick r:id="rId2"/>
              </a:rPr>
              <a:t>opportunities</a:t>
            </a:r>
            <a:r>
              <a:rPr lang="pt-PT" dirty="0"/>
              <a:t> </a:t>
            </a:r>
            <a:r>
              <a:rPr lang="pt-PT" dirty="0" err="1"/>
              <a:t>that</a:t>
            </a:r>
            <a:r>
              <a:rPr lang="pt-PT" dirty="0"/>
              <a:t> </a:t>
            </a:r>
            <a:r>
              <a:rPr lang="pt-PT" dirty="0" err="1"/>
              <a:t>focus</a:t>
            </a:r>
            <a:r>
              <a:rPr lang="pt-PT" dirty="0"/>
              <a:t> </a:t>
            </a:r>
            <a:r>
              <a:rPr lang="pt-PT" dirty="0" err="1"/>
              <a:t>on</a:t>
            </a:r>
            <a:r>
              <a:rPr lang="pt-PT" dirty="0"/>
              <a:t> </a:t>
            </a:r>
            <a:r>
              <a:rPr lang="pt-PT" dirty="0" err="1"/>
              <a:t>culturally</a:t>
            </a:r>
            <a:r>
              <a:rPr lang="pt-PT" dirty="0"/>
              <a:t> </a:t>
            </a:r>
            <a:r>
              <a:rPr lang="pt-PT" dirty="0" err="1"/>
              <a:t>relevant</a:t>
            </a:r>
            <a:r>
              <a:rPr lang="pt-PT" dirty="0"/>
              <a:t> </a:t>
            </a:r>
            <a:r>
              <a:rPr lang="pt-PT" dirty="0" err="1"/>
              <a:t>teaching</a:t>
            </a:r>
            <a:r>
              <a:rPr lang="pt-PT" dirty="0"/>
              <a:t>, cultural </a:t>
            </a:r>
            <a:r>
              <a:rPr lang="pt-PT" dirty="0" err="1"/>
              <a:t>competence</a:t>
            </a:r>
            <a:r>
              <a:rPr lang="pt-PT" dirty="0"/>
              <a:t>, </a:t>
            </a:r>
            <a:r>
              <a:rPr lang="pt-PT" dirty="0" err="1"/>
              <a:t>diversity</a:t>
            </a:r>
            <a:r>
              <a:rPr lang="pt-PT" dirty="0"/>
              <a:t>, </a:t>
            </a:r>
            <a:r>
              <a:rPr lang="pt-PT" dirty="0" err="1"/>
              <a:t>and</a:t>
            </a:r>
            <a:r>
              <a:rPr lang="pt-PT" dirty="0"/>
              <a:t> </a:t>
            </a:r>
            <a:r>
              <a:rPr lang="pt-PT" dirty="0" err="1"/>
              <a:t>multiculturalism</a:t>
            </a:r>
            <a:r>
              <a:rPr lang="pt-PT" dirty="0"/>
              <a:t>. </a:t>
            </a:r>
          </a:p>
        </p:txBody>
      </p:sp>
    </p:spTree>
    <p:extLst>
      <p:ext uri="{BB962C8B-B14F-4D97-AF65-F5344CB8AC3E}">
        <p14:creationId xmlns:p14="http://schemas.microsoft.com/office/powerpoint/2010/main" val="344427270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dirty="0" err="1"/>
              <a:t>Racism</a:t>
            </a:r>
            <a:br>
              <a:rPr lang="pt-PT" dirty="0"/>
            </a:br>
            <a:r>
              <a:rPr lang="pt-PT" dirty="0"/>
              <a:t>WHAT TO DO: SCHOOLS?</a:t>
            </a:r>
          </a:p>
        </p:txBody>
      </p:sp>
      <p:sp>
        <p:nvSpPr>
          <p:cNvPr id="3" name="Marcador de Posição de Conteúdo 2"/>
          <p:cNvSpPr>
            <a:spLocks noGrp="1"/>
          </p:cNvSpPr>
          <p:nvPr>
            <p:ph idx="1"/>
          </p:nvPr>
        </p:nvSpPr>
        <p:spPr/>
        <p:txBody>
          <a:bodyPr>
            <a:normAutofit fontScale="85000" lnSpcReduction="20000"/>
          </a:bodyPr>
          <a:lstStyle/>
          <a:p>
            <a:r>
              <a:rPr lang="pt-PT" dirty="0" err="1"/>
              <a:t>Culturally</a:t>
            </a:r>
            <a:r>
              <a:rPr lang="pt-PT" dirty="0"/>
              <a:t> </a:t>
            </a:r>
            <a:r>
              <a:rPr lang="pt-PT" dirty="0" err="1"/>
              <a:t>Relevant</a:t>
            </a:r>
            <a:r>
              <a:rPr lang="pt-PT" dirty="0"/>
              <a:t> </a:t>
            </a:r>
            <a:r>
              <a:rPr lang="pt-PT" dirty="0" err="1"/>
              <a:t>Teaching</a:t>
            </a:r>
            <a:endParaRPr lang="pt-PT" dirty="0"/>
          </a:p>
          <a:p>
            <a:pPr algn="just"/>
            <a:r>
              <a:rPr lang="pt-PT" dirty="0" err="1"/>
              <a:t>Teachers</a:t>
            </a:r>
            <a:r>
              <a:rPr lang="pt-PT" dirty="0"/>
              <a:t> can </a:t>
            </a:r>
            <a:r>
              <a:rPr lang="pt-PT" dirty="0" err="1"/>
              <a:t>create</a:t>
            </a:r>
            <a:r>
              <a:rPr lang="pt-PT" dirty="0"/>
              <a:t> </a:t>
            </a:r>
            <a:r>
              <a:rPr lang="pt-PT" dirty="0" err="1"/>
              <a:t>learning</a:t>
            </a:r>
            <a:r>
              <a:rPr lang="pt-PT" dirty="0"/>
              <a:t> </a:t>
            </a:r>
            <a:r>
              <a:rPr lang="pt-PT" dirty="0" err="1"/>
              <a:t>opportunities</a:t>
            </a:r>
            <a:r>
              <a:rPr lang="pt-PT" dirty="0"/>
              <a:t> </a:t>
            </a:r>
            <a:r>
              <a:rPr lang="pt-PT" dirty="0" err="1"/>
              <a:t>that</a:t>
            </a:r>
            <a:r>
              <a:rPr lang="pt-PT" dirty="0"/>
              <a:t> </a:t>
            </a:r>
            <a:r>
              <a:rPr lang="pt-PT" dirty="0" err="1"/>
              <a:t>acknowledge</a:t>
            </a:r>
            <a:r>
              <a:rPr lang="pt-PT" dirty="0"/>
              <a:t> </a:t>
            </a:r>
            <a:r>
              <a:rPr lang="pt-PT" dirty="0" err="1"/>
              <a:t>race</a:t>
            </a:r>
            <a:r>
              <a:rPr lang="pt-PT" dirty="0"/>
              <a:t> </a:t>
            </a:r>
            <a:r>
              <a:rPr lang="pt-PT" dirty="0" err="1"/>
              <a:t>and</a:t>
            </a:r>
            <a:r>
              <a:rPr lang="pt-PT" dirty="0"/>
              <a:t> </a:t>
            </a:r>
            <a:r>
              <a:rPr lang="pt-PT" dirty="0" err="1"/>
              <a:t>ethnicity</a:t>
            </a:r>
            <a:r>
              <a:rPr lang="pt-PT" dirty="0"/>
              <a:t>, </a:t>
            </a:r>
            <a:r>
              <a:rPr lang="pt-PT" dirty="0" err="1"/>
              <a:t>and</a:t>
            </a:r>
            <a:r>
              <a:rPr lang="pt-PT" dirty="0"/>
              <a:t> </a:t>
            </a:r>
            <a:r>
              <a:rPr lang="pt-PT" dirty="0" err="1"/>
              <a:t>prioritize</a:t>
            </a:r>
            <a:r>
              <a:rPr lang="pt-PT" dirty="0"/>
              <a:t> </a:t>
            </a:r>
            <a:r>
              <a:rPr lang="pt-PT" dirty="0" err="1"/>
              <a:t>preventing</a:t>
            </a:r>
            <a:r>
              <a:rPr lang="pt-PT" dirty="0"/>
              <a:t> </a:t>
            </a:r>
            <a:r>
              <a:rPr lang="pt-PT" dirty="0" err="1"/>
              <a:t>racism</a:t>
            </a:r>
            <a:r>
              <a:rPr lang="pt-PT" dirty="0"/>
              <a:t> </a:t>
            </a:r>
            <a:r>
              <a:rPr lang="pt-PT" dirty="0" err="1"/>
              <a:t>through</a:t>
            </a:r>
            <a:r>
              <a:rPr lang="pt-PT" dirty="0"/>
              <a:t> social justice </a:t>
            </a:r>
            <a:r>
              <a:rPr lang="pt-PT" dirty="0" err="1"/>
              <a:t>with</a:t>
            </a:r>
            <a:r>
              <a:rPr lang="pt-PT" dirty="0"/>
              <a:t> </a:t>
            </a:r>
            <a:r>
              <a:rPr lang="pt-PT" dirty="0" err="1"/>
              <a:t>culturally</a:t>
            </a:r>
            <a:r>
              <a:rPr lang="pt-PT" dirty="0"/>
              <a:t> </a:t>
            </a:r>
            <a:r>
              <a:rPr lang="pt-PT" dirty="0" err="1"/>
              <a:t>relevant</a:t>
            </a:r>
            <a:r>
              <a:rPr lang="pt-PT" dirty="0"/>
              <a:t> </a:t>
            </a:r>
            <a:r>
              <a:rPr lang="pt-PT" dirty="0" err="1"/>
              <a:t>teaching</a:t>
            </a:r>
            <a:r>
              <a:rPr lang="pt-PT" dirty="0"/>
              <a:t>. </a:t>
            </a:r>
            <a:r>
              <a:rPr lang="pt-PT" dirty="0" err="1"/>
              <a:t>Culturally</a:t>
            </a:r>
            <a:r>
              <a:rPr lang="pt-PT" dirty="0"/>
              <a:t> </a:t>
            </a:r>
            <a:r>
              <a:rPr lang="pt-PT" dirty="0" err="1"/>
              <a:t>relevant</a:t>
            </a:r>
            <a:r>
              <a:rPr lang="pt-PT" dirty="0"/>
              <a:t> </a:t>
            </a:r>
            <a:r>
              <a:rPr lang="pt-PT" dirty="0" err="1"/>
              <a:t>teaching</a:t>
            </a:r>
            <a:r>
              <a:rPr lang="pt-PT" dirty="0"/>
              <a:t> </a:t>
            </a:r>
            <a:r>
              <a:rPr lang="pt-PT" dirty="0" err="1"/>
              <a:t>emphasizes</a:t>
            </a:r>
            <a:r>
              <a:rPr lang="pt-PT" dirty="0"/>
              <a:t> </a:t>
            </a:r>
            <a:r>
              <a:rPr lang="pt-PT" dirty="0" err="1"/>
              <a:t>academic</a:t>
            </a:r>
            <a:r>
              <a:rPr lang="pt-PT" dirty="0"/>
              <a:t> </a:t>
            </a:r>
            <a:r>
              <a:rPr lang="pt-PT" dirty="0" err="1"/>
              <a:t>excellence</a:t>
            </a:r>
            <a:r>
              <a:rPr lang="pt-PT" dirty="0"/>
              <a:t>, cultural </a:t>
            </a:r>
            <a:r>
              <a:rPr lang="pt-PT" dirty="0" err="1"/>
              <a:t>competence</a:t>
            </a:r>
            <a:r>
              <a:rPr lang="pt-PT" dirty="0"/>
              <a:t>, </a:t>
            </a:r>
            <a:r>
              <a:rPr lang="pt-PT" dirty="0" err="1"/>
              <a:t>and</a:t>
            </a:r>
            <a:r>
              <a:rPr lang="pt-PT" dirty="0"/>
              <a:t> social </a:t>
            </a:r>
            <a:r>
              <a:rPr lang="pt-PT" dirty="0" err="1"/>
              <a:t>and</a:t>
            </a:r>
            <a:r>
              <a:rPr lang="pt-PT" dirty="0"/>
              <a:t> </a:t>
            </a:r>
            <a:r>
              <a:rPr lang="pt-PT" dirty="0" err="1"/>
              <a:t>political</a:t>
            </a:r>
            <a:r>
              <a:rPr lang="pt-PT" dirty="0"/>
              <a:t> </a:t>
            </a:r>
            <a:r>
              <a:rPr lang="pt-PT" dirty="0" err="1"/>
              <a:t>analysis</a:t>
            </a:r>
            <a:r>
              <a:rPr lang="pt-PT" dirty="0"/>
              <a:t>. </a:t>
            </a:r>
            <a:r>
              <a:rPr lang="pt-PT" dirty="0" err="1"/>
              <a:t>Through</a:t>
            </a:r>
            <a:r>
              <a:rPr lang="pt-PT" dirty="0"/>
              <a:t> </a:t>
            </a:r>
            <a:r>
              <a:rPr lang="pt-PT" dirty="0" err="1"/>
              <a:t>culturally</a:t>
            </a:r>
            <a:r>
              <a:rPr lang="pt-PT" dirty="0"/>
              <a:t> </a:t>
            </a:r>
            <a:r>
              <a:rPr lang="pt-PT" dirty="0" err="1"/>
              <a:t>relevant</a:t>
            </a:r>
            <a:r>
              <a:rPr lang="pt-PT" dirty="0"/>
              <a:t> </a:t>
            </a:r>
            <a:r>
              <a:rPr lang="pt-PT" dirty="0" err="1"/>
              <a:t>teaching</a:t>
            </a:r>
            <a:r>
              <a:rPr lang="pt-PT" dirty="0"/>
              <a:t>, </a:t>
            </a:r>
            <a:r>
              <a:rPr lang="pt-PT" dirty="0" err="1"/>
              <a:t>students</a:t>
            </a:r>
            <a:r>
              <a:rPr lang="pt-PT" dirty="0"/>
              <a:t> are </a:t>
            </a:r>
            <a:r>
              <a:rPr lang="pt-PT" dirty="0" err="1"/>
              <a:t>engaged</a:t>
            </a:r>
            <a:r>
              <a:rPr lang="pt-PT" dirty="0"/>
              <a:t> in </a:t>
            </a:r>
            <a:r>
              <a:rPr lang="pt-PT" dirty="0" err="1"/>
              <a:t>rigorous</a:t>
            </a:r>
            <a:r>
              <a:rPr lang="pt-PT" dirty="0"/>
              <a:t> </a:t>
            </a:r>
            <a:r>
              <a:rPr lang="pt-PT" dirty="0" err="1"/>
              <a:t>learning</a:t>
            </a:r>
            <a:r>
              <a:rPr lang="pt-PT" dirty="0"/>
              <a:t> </a:t>
            </a:r>
            <a:r>
              <a:rPr lang="pt-PT" dirty="0" err="1"/>
              <a:t>experiences</a:t>
            </a:r>
            <a:r>
              <a:rPr lang="pt-PT" dirty="0"/>
              <a:t> </a:t>
            </a:r>
            <a:r>
              <a:rPr lang="pt-PT" dirty="0" err="1"/>
              <a:t>that</a:t>
            </a:r>
            <a:r>
              <a:rPr lang="pt-PT" dirty="0"/>
              <a:t> use </a:t>
            </a:r>
            <a:r>
              <a:rPr lang="pt-PT" dirty="0" err="1"/>
              <a:t>text</a:t>
            </a:r>
            <a:r>
              <a:rPr lang="pt-PT" dirty="0"/>
              <a:t> </a:t>
            </a:r>
            <a:r>
              <a:rPr lang="pt-PT" dirty="0" err="1"/>
              <a:t>and</a:t>
            </a:r>
            <a:r>
              <a:rPr lang="pt-PT" dirty="0"/>
              <a:t> </a:t>
            </a:r>
            <a:r>
              <a:rPr lang="pt-PT" dirty="0" err="1"/>
              <a:t>resources</a:t>
            </a:r>
            <a:r>
              <a:rPr lang="pt-PT" dirty="0"/>
              <a:t> to explore </a:t>
            </a:r>
            <a:r>
              <a:rPr lang="pt-PT" dirty="0" err="1"/>
              <a:t>issues</a:t>
            </a:r>
            <a:r>
              <a:rPr lang="pt-PT" dirty="0"/>
              <a:t> </a:t>
            </a:r>
            <a:r>
              <a:rPr lang="pt-PT" dirty="0" err="1"/>
              <a:t>within</a:t>
            </a:r>
            <a:r>
              <a:rPr lang="pt-PT" dirty="0"/>
              <a:t> </a:t>
            </a:r>
            <a:r>
              <a:rPr lang="pt-PT" dirty="0" err="1"/>
              <a:t>diverse</a:t>
            </a:r>
            <a:r>
              <a:rPr lang="pt-PT" dirty="0"/>
              <a:t> </a:t>
            </a:r>
            <a:r>
              <a:rPr lang="pt-PT" dirty="0" err="1"/>
              <a:t>communities</a:t>
            </a:r>
            <a:r>
              <a:rPr lang="pt-PT" dirty="0"/>
              <a:t>. </a:t>
            </a:r>
            <a:r>
              <a:rPr lang="pt-PT" dirty="0" err="1"/>
              <a:t>Additionally</a:t>
            </a:r>
            <a:r>
              <a:rPr lang="pt-PT" dirty="0"/>
              <a:t>, </a:t>
            </a:r>
            <a:r>
              <a:rPr lang="pt-PT" dirty="0" err="1"/>
              <a:t>there</a:t>
            </a:r>
            <a:r>
              <a:rPr lang="pt-PT" dirty="0"/>
              <a:t> </a:t>
            </a:r>
            <a:r>
              <a:rPr lang="pt-PT" dirty="0" err="1"/>
              <a:t>is</a:t>
            </a:r>
            <a:r>
              <a:rPr lang="pt-PT" dirty="0"/>
              <a:t> </a:t>
            </a:r>
            <a:r>
              <a:rPr lang="pt-PT" dirty="0" err="1"/>
              <a:t>an</a:t>
            </a:r>
            <a:r>
              <a:rPr lang="pt-PT" dirty="0"/>
              <a:t> </a:t>
            </a:r>
            <a:r>
              <a:rPr lang="pt-PT" dirty="0" err="1"/>
              <a:t>emphasis</a:t>
            </a:r>
            <a:r>
              <a:rPr lang="pt-PT" dirty="0"/>
              <a:t> </a:t>
            </a:r>
            <a:r>
              <a:rPr lang="pt-PT" dirty="0" err="1"/>
              <a:t>on</a:t>
            </a:r>
            <a:r>
              <a:rPr lang="pt-PT" dirty="0"/>
              <a:t> social justice </a:t>
            </a:r>
            <a:r>
              <a:rPr lang="pt-PT" dirty="0" err="1"/>
              <a:t>and</a:t>
            </a:r>
            <a:r>
              <a:rPr lang="pt-PT" dirty="0"/>
              <a:t> social </a:t>
            </a:r>
            <a:r>
              <a:rPr lang="pt-PT" dirty="0" err="1"/>
              <a:t>activism</a:t>
            </a:r>
            <a:r>
              <a:rPr lang="pt-PT" dirty="0"/>
              <a:t>.</a:t>
            </a:r>
          </a:p>
          <a:p>
            <a:pPr algn="just"/>
            <a:r>
              <a:rPr lang="pt-PT" dirty="0" err="1"/>
              <a:t>Culturally</a:t>
            </a:r>
            <a:r>
              <a:rPr lang="pt-PT" dirty="0"/>
              <a:t> </a:t>
            </a:r>
            <a:r>
              <a:rPr lang="pt-PT" dirty="0" err="1"/>
              <a:t>relevant</a:t>
            </a:r>
            <a:r>
              <a:rPr lang="pt-PT" dirty="0"/>
              <a:t> </a:t>
            </a:r>
            <a:r>
              <a:rPr lang="pt-PT" dirty="0" err="1"/>
              <a:t>teaching</a:t>
            </a:r>
            <a:r>
              <a:rPr lang="pt-PT" dirty="0"/>
              <a:t> uses </a:t>
            </a:r>
            <a:r>
              <a:rPr lang="pt-PT" dirty="0" err="1"/>
              <a:t>various</a:t>
            </a:r>
            <a:r>
              <a:rPr lang="pt-PT" dirty="0"/>
              <a:t> </a:t>
            </a:r>
            <a:r>
              <a:rPr lang="pt-PT" dirty="0" err="1"/>
              <a:t>texts</a:t>
            </a:r>
            <a:r>
              <a:rPr lang="pt-PT" dirty="0"/>
              <a:t> to </a:t>
            </a:r>
            <a:r>
              <a:rPr lang="pt-PT" dirty="0" err="1"/>
              <a:t>address</a:t>
            </a:r>
            <a:r>
              <a:rPr lang="pt-PT" dirty="0"/>
              <a:t> </a:t>
            </a:r>
            <a:r>
              <a:rPr lang="pt-PT" dirty="0" err="1"/>
              <a:t>difficult</a:t>
            </a:r>
            <a:r>
              <a:rPr lang="pt-PT" dirty="0"/>
              <a:t> </a:t>
            </a:r>
            <a:r>
              <a:rPr lang="pt-PT" dirty="0" err="1"/>
              <a:t>issues</a:t>
            </a:r>
            <a:r>
              <a:rPr lang="pt-PT" dirty="0"/>
              <a:t> </a:t>
            </a:r>
            <a:r>
              <a:rPr lang="pt-PT" dirty="0" err="1"/>
              <a:t>of</a:t>
            </a:r>
            <a:r>
              <a:rPr lang="pt-PT" dirty="0"/>
              <a:t> </a:t>
            </a:r>
            <a:r>
              <a:rPr lang="pt-PT" dirty="0" err="1"/>
              <a:t>race</a:t>
            </a:r>
            <a:r>
              <a:rPr lang="pt-PT" dirty="0"/>
              <a:t>, </a:t>
            </a:r>
            <a:r>
              <a:rPr lang="pt-PT" dirty="0" err="1"/>
              <a:t>culture</a:t>
            </a:r>
            <a:r>
              <a:rPr lang="pt-PT" dirty="0"/>
              <a:t> </a:t>
            </a:r>
            <a:r>
              <a:rPr lang="pt-PT" dirty="0" err="1"/>
              <a:t>and</a:t>
            </a:r>
            <a:r>
              <a:rPr lang="pt-PT" dirty="0"/>
              <a:t> </a:t>
            </a:r>
            <a:r>
              <a:rPr lang="pt-PT" dirty="0" err="1"/>
              <a:t>ethnicity</a:t>
            </a:r>
            <a:r>
              <a:rPr lang="pt-PT" dirty="0"/>
              <a:t> in </a:t>
            </a:r>
            <a:r>
              <a:rPr lang="pt-PT" dirty="0" err="1"/>
              <a:t>thoughtful</a:t>
            </a:r>
            <a:r>
              <a:rPr lang="pt-PT" dirty="0"/>
              <a:t> </a:t>
            </a:r>
            <a:r>
              <a:rPr lang="pt-PT" dirty="0" err="1"/>
              <a:t>ways</a:t>
            </a:r>
            <a:r>
              <a:rPr lang="pt-PT" dirty="0"/>
              <a:t>. </a:t>
            </a:r>
            <a:r>
              <a:rPr lang="pt-PT" dirty="0" err="1"/>
              <a:t>Culturally</a:t>
            </a:r>
            <a:r>
              <a:rPr lang="pt-PT" dirty="0"/>
              <a:t> </a:t>
            </a:r>
            <a:r>
              <a:rPr lang="pt-PT" dirty="0" err="1"/>
              <a:t>relevant</a:t>
            </a:r>
            <a:r>
              <a:rPr lang="pt-PT" dirty="0"/>
              <a:t> </a:t>
            </a:r>
            <a:r>
              <a:rPr lang="pt-PT" dirty="0" err="1"/>
              <a:t>teaching</a:t>
            </a:r>
            <a:r>
              <a:rPr lang="pt-PT" dirty="0"/>
              <a:t> </a:t>
            </a:r>
            <a:r>
              <a:rPr lang="pt-PT" dirty="0" err="1"/>
              <a:t>exposes</a:t>
            </a:r>
            <a:r>
              <a:rPr lang="pt-PT" dirty="0"/>
              <a:t> </a:t>
            </a:r>
            <a:r>
              <a:rPr lang="pt-PT" dirty="0" err="1"/>
              <a:t>students</a:t>
            </a:r>
            <a:r>
              <a:rPr lang="pt-PT" dirty="0"/>
              <a:t> to a </a:t>
            </a:r>
            <a:r>
              <a:rPr lang="pt-PT" dirty="0" err="1"/>
              <a:t>variety</a:t>
            </a:r>
            <a:r>
              <a:rPr lang="pt-PT" dirty="0"/>
              <a:t> </a:t>
            </a:r>
            <a:r>
              <a:rPr lang="pt-PT" dirty="0" err="1"/>
              <a:t>of</a:t>
            </a:r>
            <a:r>
              <a:rPr lang="pt-PT" dirty="0"/>
              <a:t> </a:t>
            </a:r>
            <a:r>
              <a:rPr lang="pt-PT" dirty="0" err="1"/>
              <a:t>people</a:t>
            </a:r>
            <a:r>
              <a:rPr lang="pt-PT" dirty="0"/>
              <a:t> </a:t>
            </a:r>
            <a:r>
              <a:rPr lang="pt-PT" dirty="0" err="1"/>
              <a:t>and</a:t>
            </a:r>
            <a:r>
              <a:rPr lang="pt-PT" dirty="0"/>
              <a:t> </a:t>
            </a:r>
            <a:r>
              <a:rPr lang="pt-PT" dirty="0" err="1"/>
              <a:t>environments</a:t>
            </a:r>
            <a:r>
              <a:rPr lang="pt-PT" dirty="0"/>
              <a:t>. </a:t>
            </a:r>
            <a:r>
              <a:rPr lang="pt-PT" dirty="0" err="1"/>
              <a:t>It</a:t>
            </a:r>
            <a:r>
              <a:rPr lang="pt-PT" dirty="0"/>
              <a:t> </a:t>
            </a:r>
            <a:r>
              <a:rPr lang="pt-PT" dirty="0" err="1"/>
              <a:t>is</a:t>
            </a:r>
            <a:r>
              <a:rPr lang="pt-PT" dirty="0"/>
              <a:t> </a:t>
            </a:r>
            <a:r>
              <a:rPr lang="pt-PT" dirty="0" err="1"/>
              <a:t>about</a:t>
            </a:r>
            <a:r>
              <a:rPr lang="pt-PT" dirty="0"/>
              <a:t> </a:t>
            </a:r>
            <a:r>
              <a:rPr lang="pt-PT" dirty="0" err="1"/>
              <a:t>depth</a:t>
            </a:r>
            <a:r>
              <a:rPr lang="pt-PT" dirty="0"/>
              <a:t> </a:t>
            </a:r>
            <a:r>
              <a:rPr lang="pt-PT" dirty="0" err="1"/>
              <a:t>of</a:t>
            </a:r>
            <a:r>
              <a:rPr lang="pt-PT" dirty="0"/>
              <a:t> </a:t>
            </a:r>
            <a:r>
              <a:rPr lang="pt-PT" dirty="0" err="1"/>
              <a:t>knowledge</a:t>
            </a:r>
            <a:r>
              <a:rPr lang="pt-PT" dirty="0"/>
              <a:t> </a:t>
            </a:r>
            <a:r>
              <a:rPr lang="pt-PT" dirty="0" err="1"/>
              <a:t>and</a:t>
            </a:r>
            <a:r>
              <a:rPr lang="pt-PT" dirty="0"/>
              <a:t> </a:t>
            </a:r>
            <a:r>
              <a:rPr lang="pt-PT" dirty="0" err="1"/>
              <a:t>goes</a:t>
            </a:r>
            <a:r>
              <a:rPr lang="pt-PT" dirty="0"/>
              <a:t> </a:t>
            </a:r>
            <a:r>
              <a:rPr lang="pt-PT" dirty="0" err="1"/>
              <a:t>far</a:t>
            </a:r>
            <a:r>
              <a:rPr lang="pt-PT" dirty="0"/>
              <a:t> </a:t>
            </a:r>
            <a:r>
              <a:rPr lang="pt-PT" dirty="0" err="1"/>
              <a:t>beyond</a:t>
            </a:r>
            <a:r>
              <a:rPr lang="pt-PT" dirty="0"/>
              <a:t> a cultural </a:t>
            </a:r>
            <a:r>
              <a:rPr lang="pt-PT" dirty="0" err="1"/>
              <a:t>party</a:t>
            </a:r>
            <a:r>
              <a:rPr lang="pt-PT" dirty="0"/>
              <a:t> </a:t>
            </a:r>
            <a:r>
              <a:rPr lang="pt-PT" dirty="0" err="1"/>
              <a:t>where</a:t>
            </a:r>
            <a:r>
              <a:rPr lang="pt-PT" dirty="0"/>
              <a:t> </a:t>
            </a:r>
            <a:r>
              <a:rPr lang="pt-PT" dirty="0" err="1"/>
              <a:t>students</a:t>
            </a:r>
            <a:r>
              <a:rPr lang="pt-PT" dirty="0"/>
              <a:t> </a:t>
            </a:r>
            <a:r>
              <a:rPr lang="pt-PT" dirty="0" err="1"/>
              <a:t>taste</a:t>
            </a:r>
            <a:r>
              <a:rPr lang="pt-PT" dirty="0"/>
              <a:t> </a:t>
            </a:r>
            <a:r>
              <a:rPr lang="pt-PT" dirty="0" err="1"/>
              <a:t>foods</a:t>
            </a:r>
            <a:r>
              <a:rPr lang="pt-PT" dirty="0"/>
              <a:t> </a:t>
            </a:r>
            <a:r>
              <a:rPr lang="pt-PT" dirty="0" err="1"/>
              <a:t>and</a:t>
            </a:r>
            <a:r>
              <a:rPr lang="pt-PT" dirty="0"/>
              <a:t> </a:t>
            </a:r>
            <a:r>
              <a:rPr lang="pt-PT" dirty="0" err="1"/>
              <a:t>hear</a:t>
            </a:r>
            <a:r>
              <a:rPr lang="pt-PT" dirty="0"/>
              <a:t> </a:t>
            </a:r>
            <a:r>
              <a:rPr lang="pt-PT" dirty="0" err="1"/>
              <a:t>music</a:t>
            </a:r>
            <a:r>
              <a:rPr lang="pt-PT" dirty="0"/>
              <a:t> </a:t>
            </a:r>
            <a:r>
              <a:rPr lang="pt-PT" dirty="0" err="1"/>
              <a:t>from</a:t>
            </a:r>
            <a:r>
              <a:rPr lang="pt-PT" dirty="0"/>
              <a:t> </a:t>
            </a:r>
            <a:r>
              <a:rPr lang="pt-PT" dirty="0" err="1"/>
              <a:t>another</a:t>
            </a:r>
            <a:r>
              <a:rPr lang="pt-PT" dirty="0"/>
              <a:t> </a:t>
            </a:r>
            <a:r>
              <a:rPr lang="pt-PT" dirty="0" err="1"/>
              <a:t>culture</a:t>
            </a:r>
            <a:r>
              <a:rPr lang="pt-PT" dirty="0"/>
              <a:t>. </a:t>
            </a:r>
            <a:r>
              <a:rPr lang="pt-PT" dirty="0" err="1"/>
              <a:t>Most</a:t>
            </a:r>
            <a:r>
              <a:rPr lang="pt-PT" dirty="0"/>
              <a:t> </a:t>
            </a:r>
            <a:r>
              <a:rPr lang="pt-PT" dirty="0" err="1"/>
              <a:t>importantly</a:t>
            </a:r>
            <a:r>
              <a:rPr lang="pt-PT" dirty="0"/>
              <a:t>, </a:t>
            </a:r>
            <a:r>
              <a:rPr lang="pt-PT" dirty="0" err="1"/>
              <a:t>culturally</a:t>
            </a:r>
            <a:r>
              <a:rPr lang="pt-PT" dirty="0"/>
              <a:t> </a:t>
            </a:r>
            <a:r>
              <a:rPr lang="pt-PT" dirty="0" err="1"/>
              <a:t>relevant</a:t>
            </a:r>
            <a:r>
              <a:rPr lang="pt-PT" dirty="0"/>
              <a:t> </a:t>
            </a:r>
            <a:r>
              <a:rPr lang="pt-PT" dirty="0" err="1"/>
              <a:t>teaching</a:t>
            </a:r>
            <a:r>
              <a:rPr lang="pt-PT" dirty="0"/>
              <a:t> </a:t>
            </a:r>
            <a:r>
              <a:rPr lang="pt-PT" dirty="0" err="1"/>
              <a:t>promotes</a:t>
            </a:r>
            <a:r>
              <a:rPr lang="pt-PT" dirty="0"/>
              <a:t> social justice </a:t>
            </a:r>
            <a:r>
              <a:rPr lang="pt-PT" dirty="0" err="1"/>
              <a:t>and</a:t>
            </a:r>
            <a:r>
              <a:rPr lang="pt-PT" dirty="0"/>
              <a:t> </a:t>
            </a:r>
            <a:r>
              <a:rPr lang="pt-PT" dirty="0" err="1"/>
              <a:t>highlights</a:t>
            </a:r>
            <a:r>
              <a:rPr lang="pt-PT" dirty="0"/>
              <a:t> </a:t>
            </a:r>
            <a:r>
              <a:rPr lang="pt-PT" dirty="0" err="1"/>
              <a:t>historical</a:t>
            </a:r>
            <a:r>
              <a:rPr lang="pt-PT" dirty="0"/>
              <a:t> </a:t>
            </a:r>
            <a:r>
              <a:rPr lang="pt-PT" dirty="0" err="1"/>
              <a:t>movements</a:t>
            </a:r>
            <a:r>
              <a:rPr lang="pt-PT" dirty="0"/>
              <a:t> </a:t>
            </a:r>
            <a:r>
              <a:rPr lang="pt-PT" dirty="0" err="1"/>
              <a:t>that</a:t>
            </a:r>
            <a:r>
              <a:rPr lang="pt-PT" dirty="0"/>
              <a:t> </a:t>
            </a:r>
            <a:r>
              <a:rPr lang="pt-PT" dirty="0" err="1"/>
              <a:t>have</a:t>
            </a:r>
            <a:r>
              <a:rPr lang="pt-PT" dirty="0"/>
              <a:t> </a:t>
            </a:r>
            <a:r>
              <a:rPr lang="pt-PT" dirty="0" err="1"/>
              <a:t>worked</a:t>
            </a:r>
            <a:r>
              <a:rPr lang="pt-PT" dirty="0"/>
              <a:t> to </a:t>
            </a:r>
            <a:r>
              <a:rPr lang="pt-PT" dirty="0" err="1"/>
              <a:t>promote</a:t>
            </a:r>
            <a:r>
              <a:rPr lang="pt-PT" dirty="0"/>
              <a:t> </a:t>
            </a:r>
            <a:r>
              <a:rPr lang="pt-PT" dirty="0" err="1"/>
              <a:t>tolerance</a:t>
            </a:r>
            <a:r>
              <a:rPr lang="pt-PT" dirty="0"/>
              <a:t> </a:t>
            </a:r>
            <a:r>
              <a:rPr lang="pt-PT" dirty="0" err="1"/>
              <a:t>and</a:t>
            </a:r>
            <a:r>
              <a:rPr lang="pt-PT" dirty="0"/>
              <a:t> </a:t>
            </a:r>
            <a:r>
              <a:rPr lang="pt-PT" dirty="0" err="1"/>
              <a:t>equity</a:t>
            </a:r>
            <a:r>
              <a:rPr lang="pt-PT" dirty="0"/>
              <a:t> </a:t>
            </a:r>
            <a:r>
              <a:rPr lang="pt-PT" dirty="0" err="1"/>
              <a:t>around</a:t>
            </a:r>
            <a:r>
              <a:rPr lang="pt-PT" dirty="0"/>
              <a:t> </a:t>
            </a:r>
            <a:r>
              <a:rPr lang="pt-PT" dirty="0" err="1"/>
              <a:t>the</a:t>
            </a:r>
            <a:r>
              <a:rPr lang="pt-PT" dirty="0"/>
              <a:t> </a:t>
            </a:r>
            <a:r>
              <a:rPr lang="pt-PT" dirty="0" err="1"/>
              <a:t>world</a:t>
            </a:r>
            <a:r>
              <a:rPr lang="pt-PT" dirty="0"/>
              <a:t>.</a:t>
            </a:r>
          </a:p>
        </p:txBody>
      </p:sp>
    </p:spTree>
    <p:extLst>
      <p:ext uri="{BB962C8B-B14F-4D97-AF65-F5344CB8AC3E}">
        <p14:creationId xmlns:p14="http://schemas.microsoft.com/office/powerpoint/2010/main" val="124747481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dirty="0" err="1"/>
              <a:t>Racism</a:t>
            </a:r>
            <a:br>
              <a:rPr lang="pt-PT" dirty="0"/>
            </a:br>
            <a:r>
              <a:rPr lang="pt-PT" dirty="0"/>
              <a:t>WHAT TO DO: SCHOOLS?</a:t>
            </a:r>
          </a:p>
        </p:txBody>
      </p:sp>
      <p:sp>
        <p:nvSpPr>
          <p:cNvPr id="3" name="Marcador de Posição de Conteúdo 2"/>
          <p:cNvSpPr>
            <a:spLocks noGrp="1"/>
          </p:cNvSpPr>
          <p:nvPr>
            <p:ph idx="1"/>
          </p:nvPr>
        </p:nvSpPr>
        <p:spPr/>
        <p:txBody>
          <a:bodyPr>
            <a:normAutofit/>
          </a:bodyPr>
          <a:lstStyle/>
          <a:p>
            <a:r>
              <a:rPr lang="pt-PT" dirty="0" err="1"/>
              <a:t>Explicit</a:t>
            </a:r>
            <a:r>
              <a:rPr lang="pt-PT" dirty="0"/>
              <a:t> </a:t>
            </a:r>
            <a:r>
              <a:rPr lang="pt-PT" dirty="0" err="1"/>
              <a:t>Lessons</a:t>
            </a:r>
            <a:r>
              <a:rPr lang="pt-PT" dirty="0"/>
              <a:t> </a:t>
            </a:r>
            <a:r>
              <a:rPr lang="pt-PT" dirty="0" err="1"/>
              <a:t>On</a:t>
            </a:r>
            <a:r>
              <a:rPr lang="pt-PT" dirty="0"/>
              <a:t> </a:t>
            </a:r>
            <a:r>
              <a:rPr lang="pt-PT" dirty="0" err="1"/>
              <a:t>Race</a:t>
            </a:r>
            <a:r>
              <a:rPr lang="pt-PT" dirty="0"/>
              <a:t> </a:t>
            </a:r>
            <a:r>
              <a:rPr lang="pt-PT" dirty="0" err="1"/>
              <a:t>And</a:t>
            </a:r>
            <a:r>
              <a:rPr lang="pt-PT" dirty="0"/>
              <a:t> </a:t>
            </a:r>
            <a:r>
              <a:rPr lang="pt-PT" dirty="0" err="1"/>
              <a:t>Conflict</a:t>
            </a:r>
            <a:r>
              <a:rPr lang="pt-PT" dirty="0"/>
              <a:t> </a:t>
            </a:r>
            <a:r>
              <a:rPr lang="pt-PT" dirty="0" err="1"/>
              <a:t>Resolution</a:t>
            </a:r>
            <a:endParaRPr lang="pt-PT" dirty="0"/>
          </a:p>
          <a:p>
            <a:pPr algn="just"/>
            <a:r>
              <a:rPr lang="pt-PT" dirty="0"/>
              <a:t>To </a:t>
            </a:r>
            <a:r>
              <a:rPr lang="pt-PT" dirty="0" err="1"/>
              <a:t>prevent</a:t>
            </a:r>
            <a:r>
              <a:rPr lang="pt-PT" dirty="0"/>
              <a:t> </a:t>
            </a:r>
            <a:r>
              <a:rPr lang="pt-PT" dirty="0" err="1"/>
              <a:t>racism</a:t>
            </a:r>
            <a:r>
              <a:rPr lang="pt-PT" dirty="0"/>
              <a:t> </a:t>
            </a:r>
            <a:r>
              <a:rPr lang="pt-PT" dirty="0" err="1"/>
              <a:t>educators</a:t>
            </a:r>
            <a:r>
              <a:rPr lang="pt-PT" dirty="0"/>
              <a:t> must </a:t>
            </a:r>
            <a:r>
              <a:rPr lang="pt-PT" dirty="0" err="1"/>
              <a:t>talk</a:t>
            </a:r>
            <a:r>
              <a:rPr lang="pt-PT" dirty="0"/>
              <a:t> to </a:t>
            </a:r>
            <a:r>
              <a:rPr lang="pt-PT" dirty="0" err="1"/>
              <a:t>students</a:t>
            </a:r>
            <a:r>
              <a:rPr lang="pt-PT" dirty="0"/>
              <a:t> </a:t>
            </a:r>
            <a:r>
              <a:rPr lang="pt-PT" dirty="0" err="1"/>
              <a:t>explicitly</a:t>
            </a:r>
            <a:r>
              <a:rPr lang="pt-PT" dirty="0"/>
              <a:t> </a:t>
            </a:r>
            <a:r>
              <a:rPr lang="pt-PT" dirty="0" err="1"/>
              <a:t>about</a:t>
            </a:r>
            <a:r>
              <a:rPr lang="pt-PT" dirty="0"/>
              <a:t> </a:t>
            </a:r>
            <a:r>
              <a:rPr lang="pt-PT" dirty="0" err="1"/>
              <a:t>racism</a:t>
            </a:r>
            <a:r>
              <a:rPr lang="pt-PT" dirty="0"/>
              <a:t>. </a:t>
            </a:r>
            <a:r>
              <a:rPr lang="pt-PT" dirty="0" err="1"/>
              <a:t>Discussions</a:t>
            </a:r>
            <a:r>
              <a:rPr lang="pt-PT" dirty="0"/>
              <a:t> </a:t>
            </a:r>
            <a:r>
              <a:rPr lang="pt-PT" dirty="0" err="1"/>
              <a:t>about</a:t>
            </a:r>
            <a:r>
              <a:rPr lang="pt-PT" dirty="0"/>
              <a:t> </a:t>
            </a:r>
            <a:r>
              <a:rPr lang="pt-PT" dirty="0" err="1"/>
              <a:t>race</a:t>
            </a:r>
            <a:r>
              <a:rPr lang="pt-PT" dirty="0"/>
              <a:t> can </a:t>
            </a:r>
            <a:r>
              <a:rPr lang="pt-PT" dirty="0" err="1"/>
              <a:t>be</a:t>
            </a:r>
            <a:r>
              <a:rPr lang="pt-PT" dirty="0"/>
              <a:t> </a:t>
            </a:r>
            <a:r>
              <a:rPr lang="pt-PT" dirty="0" err="1"/>
              <a:t>uncomfortable</a:t>
            </a:r>
            <a:r>
              <a:rPr lang="pt-PT" dirty="0"/>
              <a:t>, </a:t>
            </a:r>
            <a:r>
              <a:rPr lang="pt-PT" dirty="0" err="1"/>
              <a:t>but</a:t>
            </a:r>
            <a:r>
              <a:rPr lang="pt-PT" dirty="0"/>
              <a:t> </a:t>
            </a:r>
            <a:r>
              <a:rPr lang="pt-PT" dirty="0" err="1"/>
              <a:t>with</a:t>
            </a:r>
            <a:r>
              <a:rPr lang="pt-PT" dirty="0"/>
              <a:t> </a:t>
            </a:r>
            <a:r>
              <a:rPr lang="pt-PT" dirty="0" err="1"/>
              <a:t>proper</a:t>
            </a:r>
            <a:r>
              <a:rPr lang="pt-PT" dirty="0"/>
              <a:t> </a:t>
            </a:r>
            <a:r>
              <a:rPr lang="pt-PT" dirty="0" err="1"/>
              <a:t>planning</a:t>
            </a:r>
            <a:r>
              <a:rPr lang="pt-PT" dirty="0"/>
              <a:t>, </a:t>
            </a:r>
            <a:r>
              <a:rPr lang="pt-PT" dirty="0" err="1"/>
              <a:t>active</a:t>
            </a:r>
            <a:r>
              <a:rPr lang="pt-PT" dirty="0"/>
              <a:t> </a:t>
            </a:r>
            <a:r>
              <a:rPr lang="pt-PT" dirty="0" err="1"/>
              <a:t>listening</a:t>
            </a:r>
            <a:r>
              <a:rPr lang="pt-PT" dirty="0"/>
              <a:t>, </a:t>
            </a:r>
            <a:r>
              <a:rPr lang="pt-PT" dirty="0" err="1"/>
              <a:t>and</a:t>
            </a:r>
            <a:r>
              <a:rPr lang="pt-PT" dirty="0"/>
              <a:t> a </a:t>
            </a:r>
            <a:r>
              <a:rPr lang="pt-PT" dirty="0" err="1"/>
              <a:t>recognition</a:t>
            </a:r>
            <a:r>
              <a:rPr lang="pt-PT" dirty="0"/>
              <a:t> </a:t>
            </a:r>
            <a:r>
              <a:rPr lang="pt-PT" dirty="0" err="1"/>
              <a:t>of</a:t>
            </a:r>
            <a:r>
              <a:rPr lang="pt-PT" dirty="0"/>
              <a:t> </a:t>
            </a:r>
            <a:r>
              <a:rPr lang="pt-PT" dirty="0" err="1"/>
              <a:t>everyone’s</a:t>
            </a:r>
            <a:r>
              <a:rPr lang="pt-PT" dirty="0"/>
              <a:t> </a:t>
            </a:r>
            <a:r>
              <a:rPr lang="pt-PT" dirty="0" err="1"/>
              <a:t>shared</a:t>
            </a:r>
            <a:r>
              <a:rPr lang="pt-PT" dirty="0"/>
              <a:t> </a:t>
            </a:r>
            <a:r>
              <a:rPr lang="pt-PT" dirty="0" err="1"/>
              <a:t>vulnerability</a:t>
            </a:r>
            <a:r>
              <a:rPr lang="pt-PT" dirty="0"/>
              <a:t>, </a:t>
            </a:r>
            <a:r>
              <a:rPr lang="pt-PT" dirty="0" err="1"/>
              <a:t>an</a:t>
            </a:r>
            <a:r>
              <a:rPr lang="pt-PT" dirty="0"/>
              <a:t> </a:t>
            </a:r>
            <a:r>
              <a:rPr lang="pt-PT" dirty="0" err="1"/>
              <a:t>initially</a:t>
            </a:r>
            <a:r>
              <a:rPr lang="pt-PT" dirty="0"/>
              <a:t> </a:t>
            </a:r>
            <a:r>
              <a:rPr lang="pt-PT" dirty="0" err="1"/>
              <a:t>uncomfortable</a:t>
            </a:r>
            <a:r>
              <a:rPr lang="pt-PT" dirty="0"/>
              <a:t> </a:t>
            </a:r>
            <a:r>
              <a:rPr lang="pt-PT" dirty="0" err="1"/>
              <a:t>conversation</a:t>
            </a:r>
            <a:r>
              <a:rPr lang="pt-PT" dirty="0"/>
              <a:t> can </a:t>
            </a:r>
            <a:r>
              <a:rPr lang="pt-PT" dirty="0" err="1"/>
              <a:t>become</a:t>
            </a:r>
            <a:r>
              <a:rPr lang="pt-PT" dirty="0"/>
              <a:t> a </a:t>
            </a:r>
            <a:r>
              <a:rPr lang="pt-PT" dirty="0" err="1"/>
              <a:t>transformative</a:t>
            </a:r>
            <a:r>
              <a:rPr lang="pt-PT" dirty="0"/>
              <a:t> </a:t>
            </a:r>
            <a:r>
              <a:rPr lang="pt-PT" dirty="0" err="1"/>
              <a:t>learning</a:t>
            </a:r>
            <a:r>
              <a:rPr lang="pt-PT" dirty="0"/>
              <a:t> </a:t>
            </a:r>
            <a:r>
              <a:rPr lang="pt-PT" dirty="0" err="1"/>
              <a:t>experience</a:t>
            </a:r>
            <a:r>
              <a:rPr lang="pt-PT" dirty="0"/>
              <a:t>. </a:t>
            </a:r>
            <a:r>
              <a:rPr lang="pt-PT" dirty="0" err="1"/>
              <a:t>When</a:t>
            </a:r>
            <a:r>
              <a:rPr lang="pt-PT" dirty="0"/>
              <a:t> </a:t>
            </a:r>
            <a:r>
              <a:rPr lang="pt-PT" dirty="0" err="1"/>
              <a:t>we</a:t>
            </a:r>
            <a:r>
              <a:rPr lang="pt-PT" dirty="0"/>
              <a:t> </a:t>
            </a:r>
            <a:r>
              <a:rPr lang="pt-PT" dirty="0" err="1"/>
              <a:t>learn</a:t>
            </a:r>
            <a:r>
              <a:rPr lang="pt-PT" dirty="0"/>
              <a:t> </a:t>
            </a:r>
            <a:r>
              <a:rPr lang="pt-PT" dirty="0" err="1"/>
              <a:t>about</a:t>
            </a:r>
            <a:r>
              <a:rPr lang="pt-PT" dirty="0"/>
              <a:t> </a:t>
            </a:r>
            <a:r>
              <a:rPr lang="pt-PT" dirty="0" err="1"/>
              <a:t>cultures</a:t>
            </a:r>
            <a:r>
              <a:rPr lang="pt-PT" dirty="0"/>
              <a:t> </a:t>
            </a:r>
            <a:r>
              <a:rPr lang="pt-PT" dirty="0" err="1"/>
              <a:t>but</a:t>
            </a:r>
            <a:r>
              <a:rPr lang="pt-PT" dirty="0"/>
              <a:t> do </a:t>
            </a:r>
            <a:r>
              <a:rPr lang="pt-PT" dirty="0" err="1"/>
              <a:t>not</a:t>
            </a:r>
            <a:r>
              <a:rPr lang="pt-PT" dirty="0"/>
              <a:t> </a:t>
            </a:r>
            <a:r>
              <a:rPr lang="pt-PT" dirty="0" err="1"/>
              <a:t>talk</a:t>
            </a:r>
            <a:r>
              <a:rPr lang="pt-PT" dirty="0"/>
              <a:t> </a:t>
            </a:r>
            <a:r>
              <a:rPr lang="pt-PT" dirty="0" err="1"/>
              <a:t>about</a:t>
            </a:r>
            <a:r>
              <a:rPr lang="pt-PT" dirty="0"/>
              <a:t> </a:t>
            </a:r>
            <a:r>
              <a:rPr lang="pt-PT" dirty="0" err="1"/>
              <a:t>the</a:t>
            </a:r>
            <a:r>
              <a:rPr lang="pt-PT" dirty="0"/>
              <a:t> </a:t>
            </a:r>
            <a:r>
              <a:rPr lang="pt-PT" dirty="0" err="1"/>
              <a:t>difficult</a:t>
            </a:r>
            <a:r>
              <a:rPr lang="pt-PT" dirty="0"/>
              <a:t> </a:t>
            </a:r>
            <a:r>
              <a:rPr lang="pt-PT" dirty="0" err="1"/>
              <a:t>aspects</a:t>
            </a:r>
            <a:r>
              <a:rPr lang="pt-PT" dirty="0"/>
              <a:t> </a:t>
            </a:r>
            <a:r>
              <a:rPr lang="pt-PT" dirty="0" err="1"/>
              <a:t>of</a:t>
            </a:r>
            <a:r>
              <a:rPr lang="pt-PT" dirty="0"/>
              <a:t> </a:t>
            </a:r>
            <a:r>
              <a:rPr lang="pt-PT" dirty="0" err="1"/>
              <a:t>our</a:t>
            </a:r>
            <a:r>
              <a:rPr lang="pt-PT" dirty="0"/>
              <a:t> </a:t>
            </a:r>
            <a:r>
              <a:rPr lang="pt-PT" dirty="0" err="1"/>
              <a:t>history</a:t>
            </a:r>
            <a:r>
              <a:rPr lang="pt-PT" dirty="0"/>
              <a:t>, </a:t>
            </a:r>
            <a:r>
              <a:rPr lang="pt-PT" dirty="0" err="1"/>
              <a:t>we</a:t>
            </a:r>
            <a:r>
              <a:rPr lang="pt-PT" dirty="0"/>
              <a:t> do a </a:t>
            </a:r>
            <a:r>
              <a:rPr lang="pt-PT" dirty="0" err="1"/>
              <a:t>disservice</a:t>
            </a:r>
            <a:r>
              <a:rPr lang="pt-PT" dirty="0"/>
              <a:t> to </a:t>
            </a:r>
            <a:r>
              <a:rPr lang="pt-PT" dirty="0" err="1"/>
              <a:t>our</a:t>
            </a:r>
            <a:r>
              <a:rPr lang="pt-PT" dirty="0"/>
              <a:t> </a:t>
            </a:r>
            <a:r>
              <a:rPr lang="pt-PT" dirty="0" err="1"/>
              <a:t>students</a:t>
            </a:r>
            <a:r>
              <a:rPr lang="pt-PT" dirty="0"/>
              <a:t> </a:t>
            </a:r>
            <a:r>
              <a:rPr lang="pt-PT" dirty="0" err="1"/>
              <a:t>and</a:t>
            </a:r>
            <a:r>
              <a:rPr lang="pt-PT" dirty="0"/>
              <a:t> </a:t>
            </a:r>
            <a:r>
              <a:rPr lang="pt-PT" dirty="0" err="1"/>
              <a:t>our</a:t>
            </a:r>
            <a:r>
              <a:rPr lang="pt-PT" dirty="0"/>
              <a:t> </a:t>
            </a:r>
            <a:r>
              <a:rPr lang="pt-PT" dirty="0" err="1"/>
              <a:t>society</a:t>
            </a:r>
            <a:r>
              <a:rPr lang="pt-PT" dirty="0"/>
              <a:t>.</a:t>
            </a:r>
          </a:p>
        </p:txBody>
      </p:sp>
    </p:spTree>
    <p:extLst>
      <p:ext uri="{BB962C8B-B14F-4D97-AF65-F5344CB8AC3E}">
        <p14:creationId xmlns:p14="http://schemas.microsoft.com/office/powerpoint/2010/main" val="153468716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dirty="0" err="1"/>
              <a:t>Racism</a:t>
            </a:r>
            <a:br>
              <a:rPr lang="pt-PT" dirty="0"/>
            </a:br>
            <a:r>
              <a:rPr lang="pt-PT" dirty="0"/>
              <a:t>WHAT TO DO: SCHOOLS?</a:t>
            </a:r>
          </a:p>
        </p:txBody>
      </p:sp>
      <p:sp>
        <p:nvSpPr>
          <p:cNvPr id="3" name="Marcador de Posição de Conteúdo 2"/>
          <p:cNvSpPr>
            <a:spLocks noGrp="1"/>
          </p:cNvSpPr>
          <p:nvPr>
            <p:ph idx="1"/>
          </p:nvPr>
        </p:nvSpPr>
        <p:spPr/>
        <p:txBody>
          <a:bodyPr>
            <a:normAutofit/>
          </a:bodyPr>
          <a:lstStyle/>
          <a:p>
            <a:r>
              <a:rPr lang="pt-PT" dirty="0" err="1"/>
              <a:t>Awareness</a:t>
            </a:r>
            <a:r>
              <a:rPr lang="pt-PT" dirty="0"/>
              <a:t> </a:t>
            </a:r>
            <a:r>
              <a:rPr lang="pt-PT" dirty="0" err="1"/>
              <a:t>Of</a:t>
            </a:r>
            <a:r>
              <a:rPr lang="pt-PT" dirty="0"/>
              <a:t> </a:t>
            </a:r>
            <a:r>
              <a:rPr lang="pt-PT" dirty="0" err="1"/>
              <a:t>How</a:t>
            </a:r>
            <a:r>
              <a:rPr lang="pt-PT" dirty="0"/>
              <a:t> Racial Bias </a:t>
            </a:r>
            <a:r>
              <a:rPr lang="pt-PT" dirty="0" err="1"/>
              <a:t>Impacts</a:t>
            </a:r>
            <a:r>
              <a:rPr lang="pt-PT" dirty="0"/>
              <a:t> Discipline</a:t>
            </a:r>
          </a:p>
          <a:p>
            <a:pPr algn="just"/>
            <a:r>
              <a:rPr lang="pt-PT" dirty="0" err="1"/>
              <a:t>Schools</a:t>
            </a:r>
            <a:r>
              <a:rPr lang="pt-PT" dirty="0"/>
              <a:t> must </a:t>
            </a:r>
            <a:r>
              <a:rPr lang="pt-PT" dirty="0" err="1"/>
              <a:t>be</a:t>
            </a:r>
            <a:r>
              <a:rPr lang="pt-PT" dirty="0"/>
              <a:t> </a:t>
            </a:r>
            <a:r>
              <a:rPr lang="pt-PT" dirty="0" err="1"/>
              <a:t>aware</a:t>
            </a:r>
            <a:r>
              <a:rPr lang="pt-PT" dirty="0"/>
              <a:t> </a:t>
            </a:r>
            <a:r>
              <a:rPr lang="pt-PT" dirty="0" err="1"/>
              <a:t>of</a:t>
            </a:r>
            <a:r>
              <a:rPr lang="pt-PT" dirty="0"/>
              <a:t> </a:t>
            </a:r>
            <a:r>
              <a:rPr lang="pt-PT" dirty="0" err="1"/>
              <a:t>the</a:t>
            </a:r>
            <a:r>
              <a:rPr lang="pt-PT" dirty="0"/>
              <a:t> racial </a:t>
            </a:r>
            <a:r>
              <a:rPr lang="pt-PT" dirty="0" err="1"/>
              <a:t>bias</a:t>
            </a:r>
            <a:r>
              <a:rPr lang="pt-PT" dirty="0"/>
              <a:t> </a:t>
            </a:r>
            <a:r>
              <a:rPr lang="pt-PT" dirty="0" err="1"/>
              <a:t>that</a:t>
            </a:r>
            <a:r>
              <a:rPr lang="pt-PT" dirty="0"/>
              <a:t> can </a:t>
            </a:r>
            <a:r>
              <a:rPr lang="pt-PT" dirty="0" err="1"/>
              <a:t>affect</a:t>
            </a:r>
            <a:r>
              <a:rPr lang="pt-PT" dirty="0"/>
              <a:t> </a:t>
            </a:r>
            <a:r>
              <a:rPr lang="pt-PT" dirty="0" err="1"/>
              <a:t>how</a:t>
            </a:r>
            <a:r>
              <a:rPr lang="pt-PT" dirty="0"/>
              <a:t> </a:t>
            </a:r>
            <a:r>
              <a:rPr lang="pt-PT" dirty="0" err="1"/>
              <a:t>students</a:t>
            </a:r>
            <a:r>
              <a:rPr lang="pt-PT" dirty="0"/>
              <a:t> are </a:t>
            </a:r>
            <a:r>
              <a:rPr lang="pt-PT" dirty="0" err="1"/>
              <a:t>disciplined</a:t>
            </a:r>
            <a:r>
              <a:rPr lang="pt-PT" dirty="0"/>
              <a:t>. Leaders </a:t>
            </a:r>
            <a:r>
              <a:rPr lang="pt-PT" dirty="0" err="1"/>
              <a:t>and</a:t>
            </a:r>
            <a:r>
              <a:rPr lang="pt-PT" dirty="0"/>
              <a:t> </a:t>
            </a:r>
            <a:r>
              <a:rPr lang="pt-PT" dirty="0" err="1"/>
              <a:t>teachers</a:t>
            </a:r>
            <a:r>
              <a:rPr lang="pt-PT" dirty="0"/>
              <a:t> must use data to </a:t>
            </a:r>
            <a:r>
              <a:rPr lang="pt-PT" dirty="0" err="1"/>
              <a:t>analyze</a:t>
            </a:r>
            <a:r>
              <a:rPr lang="pt-PT" dirty="0"/>
              <a:t> </a:t>
            </a:r>
            <a:r>
              <a:rPr lang="pt-PT" dirty="0" err="1"/>
              <a:t>trends</a:t>
            </a:r>
            <a:r>
              <a:rPr lang="pt-PT" dirty="0"/>
              <a:t> in </a:t>
            </a:r>
            <a:r>
              <a:rPr lang="pt-PT" dirty="0" err="1"/>
              <a:t>student</a:t>
            </a:r>
            <a:r>
              <a:rPr lang="pt-PT" dirty="0"/>
              <a:t> </a:t>
            </a:r>
            <a:r>
              <a:rPr lang="pt-PT" dirty="0" err="1"/>
              <a:t>behavior</a:t>
            </a:r>
            <a:r>
              <a:rPr lang="pt-PT" dirty="0"/>
              <a:t> </a:t>
            </a:r>
            <a:r>
              <a:rPr lang="pt-PT" dirty="0" err="1"/>
              <a:t>and</a:t>
            </a:r>
            <a:r>
              <a:rPr lang="pt-PT" dirty="0"/>
              <a:t> </a:t>
            </a:r>
            <a:r>
              <a:rPr lang="pt-PT" dirty="0" err="1"/>
              <a:t>uncover</a:t>
            </a:r>
            <a:r>
              <a:rPr lang="pt-PT" dirty="0"/>
              <a:t> </a:t>
            </a:r>
            <a:r>
              <a:rPr lang="pt-PT" dirty="0" err="1"/>
              <a:t>disproportionality</a:t>
            </a:r>
            <a:r>
              <a:rPr lang="pt-PT" dirty="0"/>
              <a:t>. </a:t>
            </a:r>
            <a:r>
              <a:rPr lang="pt-PT" dirty="0" err="1"/>
              <a:t>Schools</a:t>
            </a:r>
            <a:r>
              <a:rPr lang="pt-PT" dirty="0"/>
              <a:t> can </a:t>
            </a:r>
            <a:r>
              <a:rPr lang="pt-PT" dirty="0" err="1"/>
              <a:t>also</a:t>
            </a:r>
            <a:r>
              <a:rPr lang="pt-PT" dirty="0"/>
              <a:t> </a:t>
            </a:r>
            <a:r>
              <a:rPr lang="pt-PT" dirty="0" err="1"/>
              <a:t>implement</a:t>
            </a:r>
            <a:r>
              <a:rPr lang="pt-PT" dirty="0"/>
              <a:t> </a:t>
            </a:r>
            <a:r>
              <a:rPr lang="pt-PT" dirty="0" err="1"/>
              <a:t>Restorative</a:t>
            </a:r>
            <a:r>
              <a:rPr lang="pt-PT" dirty="0"/>
              <a:t> </a:t>
            </a:r>
            <a:r>
              <a:rPr lang="pt-PT" dirty="0" err="1"/>
              <a:t>Practices</a:t>
            </a:r>
            <a:r>
              <a:rPr lang="pt-PT" dirty="0"/>
              <a:t> to </a:t>
            </a:r>
            <a:r>
              <a:rPr lang="pt-PT" dirty="0" err="1"/>
              <a:t>provide</a:t>
            </a:r>
            <a:r>
              <a:rPr lang="pt-PT" dirty="0"/>
              <a:t> a </a:t>
            </a:r>
            <a:r>
              <a:rPr lang="pt-PT" dirty="0" err="1"/>
              <a:t>restorative</a:t>
            </a:r>
            <a:r>
              <a:rPr lang="pt-PT" dirty="0"/>
              <a:t>, </a:t>
            </a:r>
            <a:r>
              <a:rPr lang="pt-PT" dirty="0" err="1"/>
              <a:t>rather</a:t>
            </a:r>
            <a:r>
              <a:rPr lang="pt-PT" dirty="0"/>
              <a:t> </a:t>
            </a:r>
            <a:r>
              <a:rPr lang="pt-PT" dirty="0" err="1"/>
              <a:t>than</a:t>
            </a:r>
            <a:r>
              <a:rPr lang="pt-PT" dirty="0"/>
              <a:t> a </a:t>
            </a:r>
            <a:r>
              <a:rPr lang="pt-PT" dirty="0" err="1"/>
              <a:t>punitive</a:t>
            </a:r>
            <a:r>
              <a:rPr lang="pt-PT" dirty="0"/>
              <a:t>, </a:t>
            </a:r>
            <a:r>
              <a:rPr lang="pt-PT" dirty="0" err="1"/>
              <a:t>approach</a:t>
            </a:r>
            <a:r>
              <a:rPr lang="pt-PT" dirty="0"/>
              <a:t> to </a:t>
            </a:r>
            <a:r>
              <a:rPr lang="pt-PT" dirty="0" err="1"/>
              <a:t>school</a:t>
            </a:r>
            <a:r>
              <a:rPr lang="pt-PT" dirty="0"/>
              <a:t> discipline.</a:t>
            </a:r>
          </a:p>
        </p:txBody>
      </p:sp>
    </p:spTree>
    <p:extLst>
      <p:ext uri="{BB962C8B-B14F-4D97-AF65-F5344CB8AC3E}">
        <p14:creationId xmlns:p14="http://schemas.microsoft.com/office/powerpoint/2010/main" val="307973315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dirty="0" err="1"/>
              <a:t>Racism</a:t>
            </a:r>
            <a:br>
              <a:rPr lang="pt-PT" dirty="0"/>
            </a:br>
            <a:r>
              <a:rPr lang="pt-PT" dirty="0"/>
              <a:t>WHAT TO DO: SCHOOLS?</a:t>
            </a:r>
          </a:p>
        </p:txBody>
      </p:sp>
      <p:sp>
        <p:nvSpPr>
          <p:cNvPr id="3" name="Marcador de Posição de Conteúdo 2"/>
          <p:cNvSpPr>
            <a:spLocks noGrp="1"/>
          </p:cNvSpPr>
          <p:nvPr>
            <p:ph idx="1"/>
          </p:nvPr>
        </p:nvSpPr>
        <p:spPr/>
        <p:txBody>
          <a:bodyPr>
            <a:normAutofit fontScale="92500" lnSpcReduction="20000"/>
          </a:bodyPr>
          <a:lstStyle/>
          <a:p>
            <a:r>
              <a:rPr lang="pt-PT" dirty="0" err="1"/>
              <a:t>Community</a:t>
            </a:r>
            <a:r>
              <a:rPr lang="pt-PT" dirty="0"/>
              <a:t> </a:t>
            </a:r>
            <a:r>
              <a:rPr lang="pt-PT" dirty="0" err="1"/>
              <a:t>Partnerships</a:t>
            </a:r>
            <a:endParaRPr lang="pt-PT" dirty="0"/>
          </a:p>
          <a:p>
            <a:pPr algn="just"/>
            <a:r>
              <a:rPr lang="pt-PT" dirty="0" err="1"/>
              <a:t>The</a:t>
            </a:r>
            <a:r>
              <a:rPr lang="pt-PT" dirty="0"/>
              <a:t> </a:t>
            </a:r>
            <a:r>
              <a:rPr lang="pt-PT" dirty="0" err="1"/>
              <a:t>effects</a:t>
            </a:r>
            <a:r>
              <a:rPr lang="pt-PT" dirty="0"/>
              <a:t> </a:t>
            </a:r>
            <a:r>
              <a:rPr lang="pt-PT" dirty="0" err="1"/>
              <a:t>of</a:t>
            </a:r>
            <a:r>
              <a:rPr lang="pt-PT" dirty="0"/>
              <a:t> </a:t>
            </a:r>
            <a:r>
              <a:rPr lang="pt-PT" dirty="0" err="1"/>
              <a:t>racism</a:t>
            </a:r>
            <a:r>
              <a:rPr lang="pt-PT" dirty="0"/>
              <a:t> are </a:t>
            </a:r>
            <a:r>
              <a:rPr lang="pt-PT" dirty="0" err="1"/>
              <a:t>systemic</a:t>
            </a:r>
            <a:r>
              <a:rPr lang="pt-PT" dirty="0"/>
              <a:t> </a:t>
            </a:r>
            <a:r>
              <a:rPr lang="pt-PT" dirty="0" err="1"/>
              <a:t>and</a:t>
            </a:r>
            <a:r>
              <a:rPr lang="pt-PT" dirty="0"/>
              <a:t> </a:t>
            </a:r>
            <a:r>
              <a:rPr lang="pt-PT" dirty="0" err="1"/>
              <a:t>far</a:t>
            </a:r>
            <a:r>
              <a:rPr lang="pt-PT" dirty="0"/>
              <a:t> </a:t>
            </a:r>
            <a:r>
              <a:rPr lang="pt-PT" dirty="0" err="1"/>
              <a:t>reaching</a:t>
            </a:r>
            <a:r>
              <a:rPr lang="pt-PT" dirty="0"/>
              <a:t>. </a:t>
            </a:r>
            <a:r>
              <a:rPr lang="pt-PT" dirty="0" err="1"/>
              <a:t>Once</a:t>
            </a:r>
            <a:r>
              <a:rPr lang="pt-PT" dirty="0"/>
              <a:t> </a:t>
            </a:r>
            <a:r>
              <a:rPr lang="pt-PT" dirty="0" err="1"/>
              <a:t>students</a:t>
            </a:r>
            <a:r>
              <a:rPr lang="pt-PT" dirty="0"/>
              <a:t> </a:t>
            </a:r>
            <a:r>
              <a:rPr lang="pt-PT" dirty="0" err="1"/>
              <a:t>have</a:t>
            </a:r>
            <a:r>
              <a:rPr lang="pt-PT" dirty="0"/>
              <a:t> </a:t>
            </a:r>
            <a:r>
              <a:rPr lang="pt-PT" dirty="0" err="1"/>
              <a:t>learned</a:t>
            </a:r>
            <a:r>
              <a:rPr lang="pt-PT" dirty="0"/>
              <a:t> </a:t>
            </a:r>
            <a:r>
              <a:rPr lang="pt-PT" dirty="0" err="1"/>
              <a:t>about</a:t>
            </a:r>
            <a:r>
              <a:rPr lang="pt-PT" dirty="0"/>
              <a:t> </a:t>
            </a:r>
            <a:r>
              <a:rPr lang="pt-PT" dirty="0" err="1"/>
              <a:t>racism</a:t>
            </a:r>
            <a:r>
              <a:rPr lang="pt-PT" dirty="0"/>
              <a:t> </a:t>
            </a:r>
            <a:r>
              <a:rPr lang="pt-PT" dirty="0" err="1"/>
              <a:t>they</a:t>
            </a:r>
            <a:r>
              <a:rPr lang="pt-PT" dirty="0"/>
              <a:t> must </a:t>
            </a:r>
            <a:r>
              <a:rPr lang="pt-PT" dirty="0" err="1"/>
              <a:t>go</a:t>
            </a:r>
            <a:r>
              <a:rPr lang="pt-PT" dirty="0"/>
              <a:t> out </a:t>
            </a:r>
            <a:r>
              <a:rPr lang="pt-PT" dirty="0" err="1"/>
              <a:t>into</a:t>
            </a:r>
            <a:r>
              <a:rPr lang="pt-PT" dirty="0"/>
              <a:t> </a:t>
            </a:r>
            <a:r>
              <a:rPr lang="pt-PT" dirty="0" err="1"/>
              <a:t>the</a:t>
            </a:r>
            <a:r>
              <a:rPr lang="pt-PT" dirty="0"/>
              <a:t> </a:t>
            </a:r>
            <a:r>
              <a:rPr lang="pt-PT" dirty="0" err="1"/>
              <a:t>world</a:t>
            </a:r>
            <a:r>
              <a:rPr lang="pt-PT" dirty="0"/>
              <a:t> </a:t>
            </a:r>
            <a:r>
              <a:rPr lang="pt-PT" dirty="0" err="1"/>
              <a:t>and</a:t>
            </a:r>
            <a:r>
              <a:rPr lang="pt-PT" dirty="0"/>
              <a:t> </a:t>
            </a:r>
            <a:r>
              <a:rPr lang="pt-PT" dirty="0" err="1"/>
              <a:t>interact</a:t>
            </a:r>
            <a:r>
              <a:rPr lang="pt-PT" dirty="0"/>
              <a:t> </a:t>
            </a:r>
            <a:r>
              <a:rPr lang="pt-PT" dirty="0" err="1"/>
              <a:t>with</a:t>
            </a:r>
            <a:r>
              <a:rPr lang="pt-PT" dirty="0"/>
              <a:t> </a:t>
            </a:r>
            <a:r>
              <a:rPr lang="pt-PT" dirty="0" err="1"/>
              <a:t>these</a:t>
            </a:r>
            <a:r>
              <a:rPr lang="pt-PT" dirty="0"/>
              <a:t> </a:t>
            </a:r>
            <a:r>
              <a:rPr lang="pt-PT" dirty="0" err="1"/>
              <a:t>issues</a:t>
            </a:r>
            <a:r>
              <a:rPr lang="pt-PT" dirty="0"/>
              <a:t> in real time. </a:t>
            </a:r>
            <a:r>
              <a:rPr lang="pt-PT" dirty="0" err="1"/>
              <a:t>Schools</a:t>
            </a:r>
            <a:r>
              <a:rPr lang="pt-PT" dirty="0"/>
              <a:t> must </a:t>
            </a:r>
            <a:r>
              <a:rPr lang="pt-PT" dirty="0" err="1"/>
              <a:t>partner</a:t>
            </a:r>
            <a:r>
              <a:rPr lang="pt-PT" dirty="0"/>
              <a:t> </a:t>
            </a:r>
            <a:r>
              <a:rPr lang="pt-PT" dirty="0" err="1"/>
              <a:t>with</a:t>
            </a:r>
            <a:r>
              <a:rPr lang="pt-PT" dirty="0"/>
              <a:t> </a:t>
            </a:r>
            <a:r>
              <a:rPr lang="pt-PT" dirty="0" err="1"/>
              <a:t>community</a:t>
            </a:r>
            <a:r>
              <a:rPr lang="pt-PT" dirty="0"/>
              <a:t> </a:t>
            </a:r>
            <a:r>
              <a:rPr lang="pt-PT" dirty="0" err="1"/>
              <a:t>organizations</a:t>
            </a:r>
            <a:r>
              <a:rPr lang="pt-PT" dirty="0"/>
              <a:t> </a:t>
            </a:r>
            <a:r>
              <a:rPr lang="pt-PT" dirty="0" err="1"/>
              <a:t>who</a:t>
            </a:r>
            <a:r>
              <a:rPr lang="pt-PT" dirty="0"/>
              <a:t> are </a:t>
            </a:r>
            <a:r>
              <a:rPr lang="pt-PT" dirty="0" err="1"/>
              <a:t>combating</a:t>
            </a:r>
            <a:r>
              <a:rPr lang="pt-PT" dirty="0"/>
              <a:t> </a:t>
            </a:r>
            <a:r>
              <a:rPr lang="pt-PT" dirty="0" err="1"/>
              <a:t>issues</a:t>
            </a:r>
            <a:r>
              <a:rPr lang="pt-PT" dirty="0"/>
              <a:t> </a:t>
            </a:r>
            <a:r>
              <a:rPr lang="pt-PT" dirty="0" err="1"/>
              <a:t>of</a:t>
            </a:r>
            <a:r>
              <a:rPr lang="pt-PT" dirty="0"/>
              <a:t> </a:t>
            </a:r>
            <a:r>
              <a:rPr lang="pt-PT" dirty="0" err="1"/>
              <a:t>racism</a:t>
            </a:r>
            <a:r>
              <a:rPr lang="pt-PT" dirty="0"/>
              <a:t> </a:t>
            </a:r>
            <a:r>
              <a:rPr lang="pt-PT" dirty="0" err="1"/>
              <a:t>and</a:t>
            </a:r>
            <a:r>
              <a:rPr lang="pt-PT" dirty="0"/>
              <a:t> </a:t>
            </a:r>
            <a:r>
              <a:rPr lang="pt-PT" dirty="0" err="1"/>
              <a:t>equity</a:t>
            </a:r>
            <a:r>
              <a:rPr lang="pt-PT" dirty="0"/>
              <a:t> in </a:t>
            </a:r>
            <a:r>
              <a:rPr lang="pt-PT" dirty="0" err="1"/>
              <a:t>their</a:t>
            </a:r>
            <a:r>
              <a:rPr lang="pt-PT" dirty="0"/>
              <a:t> </a:t>
            </a:r>
            <a:r>
              <a:rPr lang="pt-PT" dirty="0" err="1"/>
              <a:t>community</a:t>
            </a:r>
            <a:r>
              <a:rPr lang="pt-PT" dirty="0"/>
              <a:t>.</a:t>
            </a:r>
          </a:p>
          <a:p>
            <a:pPr algn="just"/>
            <a:r>
              <a:rPr lang="pt-PT" dirty="0"/>
              <a:t>Social justice </a:t>
            </a:r>
            <a:r>
              <a:rPr lang="pt-PT" dirty="0" err="1"/>
              <a:t>is</a:t>
            </a:r>
            <a:r>
              <a:rPr lang="pt-PT" dirty="0"/>
              <a:t> </a:t>
            </a:r>
            <a:r>
              <a:rPr lang="pt-PT" dirty="0" err="1"/>
              <a:t>an</a:t>
            </a:r>
            <a:r>
              <a:rPr lang="pt-PT" dirty="0"/>
              <a:t> </a:t>
            </a:r>
            <a:r>
              <a:rPr lang="pt-PT" dirty="0" err="1"/>
              <a:t>important</a:t>
            </a:r>
            <a:r>
              <a:rPr lang="pt-PT" dirty="0"/>
              <a:t> </a:t>
            </a:r>
            <a:r>
              <a:rPr lang="pt-PT" dirty="0" err="1"/>
              <a:t>of</a:t>
            </a:r>
            <a:r>
              <a:rPr lang="pt-PT" dirty="0"/>
              <a:t> </a:t>
            </a:r>
            <a:r>
              <a:rPr lang="pt-PT" dirty="0" err="1"/>
              <a:t>component</a:t>
            </a:r>
            <a:r>
              <a:rPr lang="pt-PT" dirty="0"/>
              <a:t> </a:t>
            </a:r>
            <a:r>
              <a:rPr lang="pt-PT" dirty="0" err="1"/>
              <a:t>of</a:t>
            </a:r>
            <a:r>
              <a:rPr lang="pt-PT" dirty="0"/>
              <a:t> </a:t>
            </a:r>
            <a:r>
              <a:rPr lang="pt-PT" dirty="0" err="1"/>
              <a:t>preventing</a:t>
            </a:r>
            <a:r>
              <a:rPr lang="pt-PT" dirty="0"/>
              <a:t> </a:t>
            </a:r>
            <a:r>
              <a:rPr lang="pt-PT" dirty="0" err="1"/>
              <a:t>racism</a:t>
            </a:r>
            <a:r>
              <a:rPr lang="pt-PT" dirty="0"/>
              <a:t>. </a:t>
            </a:r>
            <a:r>
              <a:rPr lang="pt-PT" dirty="0" err="1"/>
              <a:t>Inviting</a:t>
            </a:r>
            <a:r>
              <a:rPr lang="pt-PT" dirty="0"/>
              <a:t> </a:t>
            </a:r>
            <a:r>
              <a:rPr lang="pt-PT" dirty="0" err="1"/>
              <a:t>community</a:t>
            </a:r>
            <a:r>
              <a:rPr lang="pt-PT" dirty="0"/>
              <a:t> </a:t>
            </a:r>
            <a:r>
              <a:rPr lang="pt-PT" dirty="0" err="1"/>
              <a:t>organizations</a:t>
            </a:r>
            <a:r>
              <a:rPr lang="pt-PT" dirty="0"/>
              <a:t> </a:t>
            </a:r>
            <a:r>
              <a:rPr lang="pt-PT" dirty="0" err="1"/>
              <a:t>into</a:t>
            </a:r>
            <a:r>
              <a:rPr lang="pt-PT" dirty="0"/>
              <a:t> </a:t>
            </a:r>
            <a:r>
              <a:rPr lang="pt-PT" dirty="0" err="1"/>
              <a:t>schools</a:t>
            </a:r>
            <a:r>
              <a:rPr lang="pt-PT" dirty="0"/>
              <a:t> </a:t>
            </a:r>
            <a:r>
              <a:rPr lang="pt-PT" dirty="0" err="1"/>
              <a:t>is</a:t>
            </a:r>
            <a:r>
              <a:rPr lang="pt-PT" dirty="0"/>
              <a:t> </a:t>
            </a:r>
            <a:r>
              <a:rPr lang="pt-PT" dirty="0" err="1"/>
              <a:t>an</a:t>
            </a:r>
            <a:r>
              <a:rPr lang="pt-PT" dirty="0"/>
              <a:t> </a:t>
            </a:r>
            <a:r>
              <a:rPr lang="pt-PT" dirty="0" err="1"/>
              <a:t>excellent</a:t>
            </a:r>
            <a:r>
              <a:rPr lang="pt-PT" dirty="0"/>
              <a:t> </a:t>
            </a:r>
            <a:r>
              <a:rPr lang="pt-PT" dirty="0" err="1"/>
              <a:t>way</a:t>
            </a:r>
            <a:r>
              <a:rPr lang="pt-PT" dirty="0"/>
              <a:t> to </a:t>
            </a:r>
            <a:r>
              <a:rPr lang="pt-PT" dirty="0" err="1"/>
              <a:t>get</a:t>
            </a:r>
            <a:r>
              <a:rPr lang="pt-PT" dirty="0"/>
              <a:t> </a:t>
            </a:r>
            <a:r>
              <a:rPr lang="pt-PT" dirty="0" err="1"/>
              <a:t>students</a:t>
            </a:r>
            <a:r>
              <a:rPr lang="pt-PT" dirty="0"/>
              <a:t> </a:t>
            </a:r>
            <a:r>
              <a:rPr lang="pt-PT" dirty="0" err="1"/>
              <a:t>involved</a:t>
            </a:r>
            <a:r>
              <a:rPr lang="pt-PT" dirty="0"/>
              <a:t> in social justice </a:t>
            </a:r>
            <a:r>
              <a:rPr lang="pt-PT" dirty="0" err="1"/>
              <a:t>work</a:t>
            </a:r>
            <a:r>
              <a:rPr lang="pt-PT" dirty="0"/>
              <a:t>. </a:t>
            </a:r>
            <a:r>
              <a:rPr lang="pt-PT" dirty="0" err="1"/>
              <a:t>Additionally</a:t>
            </a:r>
            <a:r>
              <a:rPr lang="pt-PT" dirty="0"/>
              <a:t>, </a:t>
            </a:r>
            <a:r>
              <a:rPr lang="pt-PT" dirty="0" err="1"/>
              <a:t>inviting</a:t>
            </a:r>
            <a:r>
              <a:rPr lang="pt-PT" dirty="0"/>
              <a:t> </a:t>
            </a:r>
            <a:r>
              <a:rPr lang="pt-PT" dirty="0" err="1"/>
              <a:t>families</a:t>
            </a:r>
            <a:r>
              <a:rPr lang="pt-PT" dirty="0"/>
              <a:t> </a:t>
            </a:r>
            <a:r>
              <a:rPr lang="pt-PT" dirty="0" err="1"/>
              <a:t>into</a:t>
            </a:r>
            <a:r>
              <a:rPr lang="pt-PT" dirty="0"/>
              <a:t> </a:t>
            </a:r>
            <a:r>
              <a:rPr lang="pt-PT" dirty="0" err="1"/>
              <a:t>your</a:t>
            </a:r>
            <a:r>
              <a:rPr lang="pt-PT" dirty="0"/>
              <a:t> </a:t>
            </a:r>
            <a:r>
              <a:rPr lang="pt-PT" dirty="0" err="1"/>
              <a:t>classroom</a:t>
            </a:r>
            <a:r>
              <a:rPr lang="pt-PT" dirty="0"/>
              <a:t> to </a:t>
            </a:r>
            <a:r>
              <a:rPr lang="pt-PT" dirty="0" err="1"/>
              <a:t>talk</a:t>
            </a:r>
            <a:r>
              <a:rPr lang="pt-PT" dirty="0"/>
              <a:t> </a:t>
            </a:r>
            <a:r>
              <a:rPr lang="pt-PT" dirty="0" err="1"/>
              <a:t>about</a:t>
            </a:r>
            <a:r>
              <a:rPr lang="pt-PT" dirty="0"/>
              <a:t> </a:t>
            </a:r>
            <a:r>
              <a:rPr lang="pt-PT" dirty="0" err="1"/>
              <a:t>their</a:t>
            </a:r>
            <a:r>
              <a:rPr lang="pt-PT" dirty="0"/>
              <a:t> </a:t>
            </a:r>
            <a:r>
              <a:rPr lang="pt-PT" dirty="0" err="1"/>
              <a:t>culture</a:t>
            </a:r>
            <a:r>
              <a:rPr lang="pt-PT" dirty="0"/>
              <a:t> </a:t>
            </a:r>
            <a:r>
              <a:rPr lang="pt-PT" dirty="0" err="1"/>
              <a:t>or</a:t>
            </a:r>
            <a:r>
              <a:rPr lang="pt-PT" dirty="0"/>
              <a:t> </a:t>
            </a:r>
            <a:r>
              <a:rPr lang="pt-PT" dirty="0" err="1"/>
              <a:t>experiences</a:t>
            </a:r>
            <a:r>
              <a:rPr lang="pt-PT" dirty="0"/>
              <a:t> </a:t>
            </a:r>
            <a:r>
              <a:rPr lang="pt-PT" dirty="0" err="1"/>
              <a:t>that</a:t>
            </a:r>
            <a:r>
              <a:rPr lang="pt-PT" dirty="0"/>
              <a:t> </a:t>
            </a:r>
            <a:r>
              <a:rPr lang="pt-PT" dirty="0" err="1"/>
              <a:t>align</a:t>
            </a:r>
            <a:r>
              <a:rPr lang="pt-PT" dirty="0"/>
              <a:t> </a:t>
            </a:r>
            <a:r>
              <a:rPr lang="pt-PT" dirty="0" err="1"/>
              <a:t>with</a:t>
            </a:r>
            <a:r>
              <a:rPr lang="pt-PT" dirty="0"/>
              <a:t> a particular </a:t>
            </a:r>
            <a:r>
              <a:rPr lang="pt-PT" dirty="0" err="1"/>
              <a:t>topic</a:t>
            </a:r>
            <a:r>
              <a:rPr lang="pt-PT" dirty="0"/>
              <a:t> </a:t>
            </a:r>
            <a:r>
              <a:rPr lang="pt-PT" dirty="0" err="1"/>
              <a:t>is</a:t>
            </a:r>
            <a:r>
              <a:rPr lang="pt-PT" dirty="0"/>
              <a:t> a </a:t>
            </a:r>
            <a:r>
              <a:rPr lang="pt-PT" dirty="0" err="1"/>
              <a:t>good</a:t>
            </a:r>
            <a:r>
              <a:rPr lang="pt-PT" dirty="0"/>
              <a:t> </a:t>
            </a:r>
            <a:r>
              <a:rPr lang="pt-PT" dirty="0" err="1"/>
              <a:t>way</a:t>
            </a:r>
            <a:r>
              <a:rPr lang="pt-PT" dirty="0"/>
              <a:t> to </a:t>
            </a:r>
            <a:r>
              <a:rPr lang="pt-PT" dirty="0" err="1"/>
              <a:t>create</a:t>
            </a:r>
            <a:r>
              <a:rPr lang="pt-PT" dirty="0"/>
              <a:t> </a:t>
            </a:r>
            <a:r>
              <a:rPr lang="pt-PT" dirty="0" err="1"/>
              <a:t>community</a:t>
            </a:r>
            <a:r>
              <a:rPr lang="pt-PT" dirty="0"/>
              <a:t> </a:t>
            </a:r>
            <a:r>
              <a:rPr lang="pt-PT" dirty="0" err="1"/>
              <a:t>and</a:t>
            </a:r>
            <a:r>
              <a:rPr lang="pt-PT" dirty="0"/>
              <a:t> show </a:t>
            </a:r>
            <a:r>
              <a:rPr lang="pt-PT" dirty="0" err="1"/>
              <a:t>your</a:t>
            </a:r>
            <a:r>
              <a:rPr lang="pt-PT" dirty="0"/>
              <a:t> </a:t>
            </a:r>
            <a:r>
              <a:rPr lang="pt-PT" dirty="0" err="1"/>
              <a:t>students</a:t>
            </a:r>
            <a:r>
              <a:rPr lang="pt-PT" dirty="0"/>
              <a:t> </a:t>
            </a:r>
            <a:r>
              <a:rPr lang="pt-PT" dirty="0" err="1"/>
              <a:t>that</a:t>
            </a:r>
            <a:r>
              <a:rPr lang="pt-PT" dirty="0"/>
              <a:t> </a:t>
            </a:r>
            <a:r>
              <a:rPr lang="pt-PT" dirty="0" err="1"/>
              <a:t>their</a:t>
            </a:r>
            <a:r>
              <a:rPr lang="pt-PT" dirty="0"/>
              <a:t> </a:t>
            </a:r>
            <a:r>
              <a:rPr lang="pt-PT" dirty="0" err="1"/>
              <a:t>experiences</a:t>
            </a:r>
            <a:r>
              <a:rPr lang="pt-PT" dirty="0"/>
              <a:t> </a:t>
            </a:r>
            <a:r>
              <a:rPr lang="pt-PT" dirty="0" err="1"/>
              <a:t>and</a:t>
            </a:r>
            <a:r>
              <a:rPr lang="pt-PT" dirty="0"/>
              <a:t> </a:t>
            </a:r>
            <a:r>
              <a:rPr lang="pt-PT" dirty="0" err="1"/>
              <a:t>the</a:t>
            </a:r>
            <a:r>
              <a:rPr lang="pt-PT" dirty="0"/>
              <a:t> </a:t>
            </a:r>
            <a:r>
              <a:rPr lang="pt-PT" dirty="0" err="1"/>
              <a:t>experiences</a:t>
            </a:r>
            <a:r>
              <a:rPr lang="pt-PT" dirty="0"/>
              <a:t> </a:t>
            </a:r>
            <a:r>
              <a:rPr lang="pt-PT" dirty="0" err="1"/>
              <a:t>of</a:t>
            </a:r>
            <a:r>
              <a:rPr lang="pt-PT" dirty="0"/>
              <a:t> </a:t>
            </a:r>
            <a:r>
              <a:rPr lang="pt-PT" dirty="0" err="1"/>
              <a:t>their</a:t>
            </a:r>
            <a:r>
              <a:rPr lang="pt-PT" dirty="0"/>
              <a:t> </a:t>
            </a:r>
            <a:r>
              <a:rPr lang="pt-PT" dirty="0" err="1"/>
              <a:t>families</a:t>
            </a:r>
            <a:r>
              <a:rPr lang="pt-PT" dirty="0"/>
              <a:t> are </a:t>
            </a:r>
            <a:r>
              <a:rPr lang="pt-PT" dirty="0" err="1"/>
              <a:t>just</a:t>
            </a:r>
            <a:r>
              <a:rPr lang="pt-PT" dirty="0"/>
              <a:t> as </a:t>
            </a:r>
            <a:r>
              <a:rPr lang="pt-PT" dirty="0" err="1"/>
              <a:t>valuable</a:t>
            </a:r>
            <a:r>
              <a:rPr lang="pt-PT" dirty="0"/>
              <a:t> as </a:t>
            </a:r>
            <a:r>
              <a:rPr lang="pt-PT" dirty="0" err="1"/>
              <a:t>the</a:t>
            </a:r>
            <a:r>
              <a:rPr lang="pt-PT" dirty="0"/>
              <a:t> </a:t>
            </a:r>
            <a:r>
              <a:rPr lang="pt-PT" dirty="0" err="1"/>
              <a:t>stories</a:t>
            </a:r>
            <a:r>
              <a:rPr lang="pt-PT" dirty="0"/>
              <a:t> </a:t>
            </a:r>
            <a:r>
              <a:rPr lang="pt-PT" dirty="0" err="1"/>
              <a:t>they</a:t>
            </a:r>
            <a:r>
              <a:rPr lang="pt-PT" dirty="0"/>
              <a:t> </a:t>
            </a:r>
            <a:r>
              <a:rPr lang="pt-PT" dirty="0" err="1"/>
              <a:t>read</a:t>
            </a:r>
            <a:r>
              <a:rPr lang="pt-PT" dirty="0"/>
              <a:t> </a:t>
            </a:r>
            <a:r>
              <a:rPr lang="pt-PT" dirty="0" err="1"/>
              <a:t>about</a:t>
            </a:r>
            <a:r>
              <a:rPr lang="pt-PT" dirty="0"/>
              <a:t> in </a:t>
            </a:r>
            <a:r>
              <a:rPr lang="pt-PT" dirty="0" err="1"/>
              <a:t>books</a:t>
            </a:r>
            <a:r>
              <a:rPr lang="pt-PT" dirty="0"/>
              <a:t>.</a:t>
            </a:r>
          </a:p>
        </p:txBody>
      </p:sp>
    </p:spTree>
    <p:extLst>
      <p:ext uri="{BB962C8B-B14F-4D97-AF65-F5344CB8AC3E}">
        <p14:creationId xmlns:p14="http://schemas.microsoft.com/office/powerpoint/2010/main" val="118544890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dirty="0" err="1"/>
              <a:t>Racism</a:t>
            </a:r>
            <a:br>
              <a:rPr lang="pt-PT" dirty="0"/>
            </a:br>
            <a:r>
              <a:rPr lang="pt-PT" dirty="0"/>
              <a:t>WHAT TO DO: CLASSROOM?</a:t>
            </a:r>
          </a:p>
        </p:txBody>
      </p:sp>
      <p:sp>
        <p:nvSpPr>
          <p:cNvPr id="3" name="Marcador de Posição de Conteúdo 2"/>
          <p:cNvSpPr>
            <a:spLocks noGrp="1"/>
          </p:cNvSpPr>
          <p:nvPr>
            <p:ph idx="1"/>
          </p:nvPr>
        </p:nvSpPr>
        <p:spPr/>
        <p:txBody>
          <a:bodyPr/>
          <a:lstStyle/>
          <a:p>
            <a:pPr fontAlgn="base"/>
            <a:r>
              <a:rPr lang="pt-PT" dirty="0"/>
              <a:t>1. </a:t>
            </a:r>
            <a:r>
              <a:rPr lang="pt-PT" dirty="0" err="1"/>
              <a:t>Provide</a:t>
            </a:r>
            <a:r>
              <a:rPr lang="pt-PT" dirty="0"/>
              <a:t> </a:t>
            </a:r>
            <a:r>
              <a:rPr lang="pt-PT" dirty="0" err="1"/>
              <a:t>accurate</a:t>
            </a:r>
            <a:r>
              <a:rPr lang="pt-PT" dirty="0"/>
              <a:t>, </a:t>
            </a:r>
            <a:r>
              <a:rPr lang="pt-PT" dirty="0" err="1"/>
              <a:t>historical</a:t>
            </a:r>
            <a:r>
              <a:rPr lang="pt-PT" dirty="0"/>
              <a:t> </a:t>
            </a:r>
            <a:r>
              <a:rPr lang="pt-PT" dirty="0" err="1"/>
              <a:t>context</a:t>
            </a:r>
            <a:endParaRPr lang="pt-PT" dirty="0"/>
          </a:p>
          <a:p>
            <a:pPr algn="just" fontAlgn="base"/>
            <a:r>
              <a:rPr lang="pt-PT" dirty="0" err="1"/>
              <a:t>Understanding</a:t>
            </a:r>
            <a:r>
              <a:rPr lang="pt-PT" dirty="0"/>
              <a:t> </a:t>
            </a:r>
            <a:r>
              <a:rPr lang="pt-PT" dirty="0" err="1"/>
              <a:t>and</a:t>
            </a:r>
            <a:r>
              <a:rPr lang="pt-PT" dirty="0"/>
              <a:t> </a:t>
            </a:r>
            <a:r>
              <a:rPr lang="pt-PT" dirty="0" err="1"/>
              <a:t>coming</a:t>
            </a:r>
            <a:r>
              <a:rPr lang="pt-PT" dirty="0"/>
              <a:t> to </a:t>
            </a:r>
            <a:r>
              <a:rPr lang="pt-PT" dirty="0" err="1"/>
              <a:t>terms</a:t>
            </a:r>
            <a:r>
              <a:rPr lang="pt-PT" dirty="0"/>
              <a:t> </a:t>
            </a:r>
            <a:r>
              <a:rPr lang="pt-PT" dirty="0" err="1"/>
              <a:t>with</a:t>
            </a:r>
            <a:r>
              <a:rPr lang="pt-PT" dirty="0"/>
              <a:t> </a:t>
            </a:r>
            <a:r>
              <a:rPr lang="pt-PT" u="sng" dirty="0" err="1">
                <a:hlinkClick r:id="rId2"/>
              </a:rPr>
              <a:t>past</a:t>
            </a:r>
            <a:r>
              <a:rPr lang="pt-PT" u="sng" dirty="0">
                <a:hlinkClick r:id="rId2"/>
              </a:rPr>
              <a:t> </a:t>
            </a:r>
            <a:r>
              <a:rPr lang="pt-PT" u="sng" dirty="0" err="1">
                <a:hlinkClick r:id="rId2"/>
              </a:rPr>
              <a:t>racist</a:t>
            </a:r>
            <a:r>
              <a:rPr lang="pt-PT" u="sng" dirty="0">
                <a:hlinkClick r:id="rId2"/>
              </a:rPr>
              <a:t> </a:t>
            </a:r>
            <a:r>
              <a:rPr lang="pt-PT" u="sng" dirty="0" err="1">
                <a:hlinkClick r:id="rId2"/>
              </a:rPr>
              <a:t>practices</a:t>
            </a:r>
            <a:r>
              <a:rPr lang="pt-PT" dirty="0"/>
              <a:t> </a:t>
            </a:r>
            <a:r>
              <a:rPr lang="pt-PT" dirty="0" err="1"/>
              <a:t>is</a:t>
            </a:r>
            <a:r>
              <a:rPr lang="pt-PT" dirty="0"/>
              <a:t> </a:t>
            </a:r>
            <a:r>
              <a:rPr lang="pt-PT" dirty="0" err="1"/>
              <a:t>essential</a:t>
            </a:r>
            <a:r>
              <a:rPr lang="pt-PT" dirty="0"/>
              <a:t> to </a:t>
            </a:r>
            <a:r>
              <a:rPr lang="pt-PT" dirty="0" err="1"/>
              <a:t>an</a:t>
            </a:r>
            <a:r>
              <a:rPr lang="pt-PT" dirty="0"/>
              <a:t> </a:t>
            </a:r>
            <a:r>
              <a:rPr lang="pt-PT" dirty="0" err="1"/>
              <a:t>anti-racist</a:t>
            </a:r>
            <a:r>
              <a:rPr lang="pt-PT" dirty="0"/>
              <a:t> </a:t>
            </a:r>
            <a:r>
              <a:rPr lang="pt-PT" dirty="0" err="1"/>
              <a:t>education</a:t>
            </a:r>
            <a:r>
              <a:rPr lang="pt-PT" dirty="0"/>
              <a:t>. A </a:t>
            </a:r>
            <a:r>
              <a:rPr lang="pt-PT" dirty="0" err="1"/>
              <a:t>teacher</a:t>
            </a:r>
            <a:r>
              <a:rPr lang="pt-PT" dirty="0"/>
              <a:t> can take </a:t>
            </a:r>
            <a:r>
              <a:rPr lang="pt-PT" dirty="0" err="1"/>
              <a:t>students</a:t>
            </a:r>
            <a:r>
              <a:rPr lang="pt-PT" dirty="0"/>
              <a:t> to </a:t>
            </a:r>
            <a:r>
              <a:rPr lang="pt-PT" dirty="0" err="1"/>
              <a:t>visit</a:t>
            </a:r>
            <a:r>
              <a:rPr lang="pt-PT" dirty="0"/>
              <a:t> </a:t>
            </a:r>
            <a:r>
              <a:rPr lang="pt-PT" u="sng" dirty="0" err="1">
                <a:hlinkClick r:id="rId3"/>
              </a:rPr>
              <a:t>memorials</a:t>
            </a:r>
            <a:r>
              <a:rPr lang="pt-PT" dirty="0"/>
              <a:t> </a:t>
            </a:r>
            <a:r>
              <a:rPr lang="pt-PT" dirty="0" err="1"/>
              <a:t>and</a:t>
            </a:r>
            <a:r>
              <a:rPr lang="pt-PT" dirty="0"/>
              <a:t> </a:t>
            </a:r>
            <a:r>
              <a:rPr lang="pt-PT" u="sng" dirty="0" err="1">
                <a:hlinkClick r:id="rId4"/>
              </a:rPr>
              <a:t>museums</a:t>
            </a:r>
            <a:r>
              <a:rPr lang="pt-PT" dirty="0"/>
              <a:t>, </a:t>
            </a:r>
            <a:r>
              <a:rPr lang="pt-PT" dirty="0" err="1"/>
              <a:t>or</a:t>
            </a:r>
            <a:r>
              <a:rPr lang="pt-PT" dirty="0"/>
              <a:t> </a:t>
            </a:r>
            <a:r>
              <a:rPr lang="pt-PT" dirty="0" err="1"/>
              <a:t>ask</a:t>
            </a:r>
            <a:r>
              <a:rPr lang="pt-PT" dirty="0"/>
              <a:t> </a:t>
            </a:r>
            <a:r>
              <a:rPr lang="pt-PT" dirty="0" err="1"/>
              <a:t>them</a:t>
            </a:r>
            <a:r>
              <a:rPr lang="pt-PT" dirty="0"/>
              <a:t> to research </a:t>
            </a:r>
            <a:r>
              <a:rPr lang="pt-PT" u="sng" dirty="0" err="1">
                <a:hlinkClick r:id="rId5"/>
              </a:rPr>
              <a:t>place</a:t>
            </a:r>
            <a:r>
              <a:rPr lang="pt-PT" u="sng" dirty="0">
                <a:hlinkClick r:id="rId5"/>
              </a:rPr>
              <a:t> </a:t>
            </a:r>
            <a:r>
              <a:rPr lang="pt-PT" u="sng" dirty="0" err="1">
                <a:hlinkClick r:id="rId5"/>
              </a:rPr>
              <a:t>names</a:t>
            </a:r>
            <a:r>
              <a:rPr lang="pt-PT" dirty="0"/>
              <a:t>. Do </a:t>
            </a:r>
            <a:r>
              <a:rPr lang="pt-PT" dirty="0" err="1"/>
              <a:t>names</a:t>
            </a:r>
            <a:r>
              <a:rPr lang="pt-PT" dirty="0"/>
              <a:t> in </a:t>
            </a:r>
            <a:r>
              <a:rPr lang="pt-PT" dirty="0" err="1"/>
              <a:t>your</a:t>
            </a:r>
            <a:r>
              <a:rPr lang="pt-PT" dirty="0"/>
              <a:t> local </a:t>
            </a:r>
            <a:r>
              <a:rPr lang="pt-PT" dirty="0" err="1"/>
              <a:t>community</a:t>
            </a:r>
            <a:r>
              <a:rPr lang="pt-PT" dirty="0"/>
              <a:t>, for </a:t>
            </a:r>
            <a:r>
              <a:rPr lang="pt-PT" dirty="0" err="1"/>
              <a:t>example</a:t>
            </a:r>
            <a:r>
              <a:rPr lang="pt-PT" dirty="0"/>
              <a:t>, </a:t>
            </a:r>
            <a:r>
              <a:rPr lang="pt-PT" dirty="0" err="1"/>
              <a:t>hark</a:t>
            </a:r>
            <a:r>
              <a:rPr lang="pt-PT" dirty="0"/>
              <a:t> </a:t>
            </a:r>
            <a:r>
              <a:rPr lang="pt-PT" dirty="0" err="1"/>
              <a:t>back</a:t>
            </a:r>
            <a:r>
              <a:rPr lang="pt-PT" dirty="0"/>
              <a:t> to </a:t>
            </a:r>
            <a:r>
              <a:rPr lang="pt-PT" dirty="0" err="1"/>
              <a:t>racist</a:t>
            </a:r>
            <a:r>
              <a:rPr lang="pt-PT" dirty="0"/>
              <a:t> </a:t>
            </a:r>
            <a:r>
              <a:rPr lang="pt-PT" dirty="0" err="1"/>
              <a:t>practices</a:t>
            </a:r>
            <a:r>
              <a:rPr lang="pt-PT" dirty="0"/>
              <a:t>? </a:t>
            </a:r>
            <a:r>
              <a:rPr lang="pt-PT" dirty="0" err="1"/>
              <a:t>Teachers</a:t>
            </a:r>
            <a:r>
              <a:rPr lang="pt-PT" dirty="0"/>
              <a:t> can </a:t>
            </a:r>
            <a:r>
              <a:rPr lang="pt-PT" dirty="0" err="1"/>
              <a:t>encourage</a:t>
            </a:r>
            <a:r>
              <a:rPr lang="pt-PT" dirty="0"/>
              <a:t> </a:t>
            </a:r>
            <a:r>
              <a:rPr lang="pt-PT" dirty="0" err="1"/>
              <a:t>students</a:t>
            </a:r>
            <a:r>
              <a:rPr lang="pt-PT" dirty="0"/>
              <a:t> to </a:t>
            </a:r>
            <a:r>
              <a:rPr lang="pt-PT" dirty="0" err="1"/>
              <a:t>critically</a:t>
            </a:r>
            <a:r>
              <a:rPr lang="pt-PT" dirty="0"/>
              <a:t> </a:t>
            </a:r>
            <a:r>
              <a:rPr lang="pt-PT" dirty="0" err="1"/>
              <a:t>reflect</a:t>
            </a:r>
            <a:r>
              <a:rPr lang="pt-PT" dirty="0"/>
              <a:t> </a:t>
            </a:r>
            <a:r>
              <a:rPr lang="pt-PT" dirty="0" err="1"/>
              <a:t>on</a:t>
            </a:r>
            <a:r>
              <a:rPr lang="pt-PT" dirty="0"/>
              <a:t> </a:t>
            </a:r>
            <a:r>
              <a:rPr lang="pt-PT" dirty="0" err="1"/>
              <a:t>whose</a:t>
            </a:r>
            <a:r>
              <a:rPr lang="pt-PT" dirty="0"/>
              <a:t> </a:t>
            </a:r>
            <a:r>
              <a:rPr lang="pt-PT" dirty="0" err="1"/>
              <a:t>stories</a:t>
            </a:r>
            <a:r>
              <a:rPr lang="pt-PT" dirty="0"/>
              <a:t> are </a:t>
            </a:r>
            <a:r>
              <a:rPr lang="pt-PT" dirty="0" err="1"/>
              <a:t>celebrated</a:t>
            </a:r>
            <a:r>
              <a:rPr lang="pt-PT" dirty="0"/>
              <a:t> in </a:t>
            </a:r>
            <a:r>
              <a:rPr lang="pt-PT" dirty="0" err="1"/>
              <a:t>public</a:t>
            </a:r>
            <a:r>
              <a:rPr lang="pt-PT" dirty="0"/>
              <a:t> </a:t>
            </a:r>
            <a:r>
              <a:rPr lang="pt-PT" dirty="0" err="1"/>
              <a:t>memory</a:t>
            </a:r>
            <a:r>
              <a:rPr lang="pt-PT" dirty="0"/>
              <a:t>, </a:t>
            </a:r>
            <a:r>
              <a:rPr lang="pt-PT" dirty="0" err="1"/>
              <a:t>and</a:t>
            </a:r>
            <a:r>
              <a:rPr lang="pt-PT" dirty="0"/>
              <a:t> </a:t>
            </a:r>
            <a:r>
              <a:rPr lang="pt-PT" dirty="0" err="1"/>
              <a:t>brainstorm</a:t>
            </a:r>
            <a:r>
              <a:rPr lang="pt-PT" dirty="0"/>
              <a:t> </a:t>
            </a:r>
            <a:r>
              <a:rPr lang="pt-PT" dirty="0" err="1"/>
              <a:t>what</a:t>
            </a:r>
            <a:r>
              <a:rPr lang="pt-PT" dirty="0"/>
              <a:t> </a:t>
            </a:r>
            <a:r>
              <a:rPr lang="pt-PT" dirty="0" err="1"/>
              <a:t>would</a:t>
            </a:r>
            <a:r>
              <a:rPr lang="pt-PT" dirty="0"/>
              <a:t> </a:t>
            </a:r>
            <a:r>
              <a:rPr lang="pt-PT" dirty="0" err="1"/>
              <a:t>better</a:t>
            </a:r>
            <a:r>
              <a:rPr lang="pt-PT" dirty="0"/>
              <a:t> </a:t>
            </a:r>
            <a:r>
              <a:rPr lang="pt-PT" dirty="0" err="1"/>
              <a:t>represent</a:t>
            </a:r>
            <a:r>
              <a:rPr lang="pt-PT" dirty="0"/>
              <a:t> </a:t>
            </a:r>
            <a:r>
              <a:rPr lang="pt-PT" dirty="0" err="1"/>
              <a:t>the</a:t>
            </a:r>
            <a:r>
              <a:rPr lang="pt-PT" dirty="0"/>
              <a:t> </a:t>
            </a:r>
            <a:r>
              <a:rPr lang="pt-PT" dirty="0" err="1"/>
              <a:t>contributions</a:t>
            </a:r>
            <a:r>
              <a:rPr lang="pt-PT" dirty="0"/>
              <a:t> </a:t>
            </a:r>
            <a:r>
              <a:rPr lang="pt-PT" dirty="0" err="1"/>
              <a:t>and</a:t>
            </a:r>
            <a:r>
              <a:rPr lang="pt-PT" dirty="0"/>
              <a:t> </a:t>
            </a:r>
            <a:r>
              <a:rPr lang="pt-PT" dirty="0" err="1"/>
              <a:t>experiences</a:t>
            </a:r>
            <a:r>
              <a:rPr lang="pt-PT" dirty="0"/>
              <a:t> </a:t>
            </a:r>
            <a:r>
              <a:rPr lang="pt-PT" dirty="0" err="1"/>
              <a:t>of</a:t>
            </a:r>
            <a:r>
              <a:rPr lang="pt-PT" dirty="0"/>
              <a:t> </a:t>
            </a:r>
            <a:r>
              <a:rPr lang="pt-PT" dirty="0" err="1"/>
              <a:t>all</a:t>
            </a:r>
            <a:r>
              <a:rPr lang="pt-PT" dirty="0"/>
              <a:t> </a:t>
            </a:r>
            <a:r>
              <a:rPr lang="pt-PT" dirty="0" err="1"/>
              <a:t>members</a:t>
            </a:r>
            <a:r>
              <a:rPr lang="pt-PT" dirty="0"/>
              <a:t> </a:t>
            </a:r>
            <a:r>
              <a:rPr lang="pt-PT" dirty="0" err="1"/>
              <a:t>of</a:t>
            </a:r>
            <a:r>
              <a:rPr lang="pt-PT" dirty="0"/>
              <a:t> </a:t>
            </a:r>
            <a:r>
              <a:rPr lang="pt-PT" dirty="0" err="1"/>
              <a:t>the</a:t>
            </a:r>
            <a:r>
              <a:rPr lang="pt-PT" dirty="0"/>
              <a:t> </a:t>
            </a:r>
            <a:r>
              <a:rPr lang="pt-PT" dirty="0" err="1"/>
              <a:t>community</a:t>
            </a:r>
            <a:r>
              <a:rPr lang="pt-PT" dirty="0"/>
              <a:t>.</a:t>
            </a:r>
          </a:p>
          <a:p>
            <a:pPr fontAlgn="base"/>
            <a:endParaRPr lang="pt-PT" dirty="0"/>
          </a:p>
          <a:p>
            <a:endParaRPr lang="pt-PT" dirty="0"/>
          </a:p>
        </p:txBody>
      </p:sp>
    </p:spTree>
    <p:extLst>
      <p:ext uri="{BB962C8B-B14F-4D97-AF65-F5344CB8AC3E}">
        <p14:creationId xmlns:p14="http://schemas.microsoft.com/office/powerpoint/2010/main" val="394911139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dirty="0" err="1"/>
              <a:t>Racism</a:t>
            </a:r>
            <a:br>
              <a:rPr lang="pt-PT" dirty="0"/>
            </a:br>
            <a:r>
              <a:rPr lang="pt-PT" dirty="0"/>
              <a:t>WHAT TO DO: CLASSROOM?</a:t>
            </a:r>
          </a:p>
        </p:txBody>
      </p:sp>
      <p:sp>
        <p:nvSpPr>
          <p:cNvPr id="3" name="Marcador de Posição de Conteúdo 2"/>
          <p:cNvSpPr>
            <a:spLocks noGrp="1"/>
          </p:cNvSpPr>
          <p:nvPr>
            <p:ph idx="1"/>
          </p:nvPr>
        </p:nvSpPr>
        <p:spPr/>
        <p:txBody>
          <a:bodyPr>
            <a:normAutofit fontScale="85000" lnSpcReduction="20000"/>
          </a:bodyPr>
          <a:lstStyle/>
          <a:p>
            <a:pPr algn="just" fontAlgn="base"/>
            <a:r>
              <a:rPr lang="pt-PT" dirty="0"/>
              <a:t>2. </a:t>
            </a:r>
            <a:r>
              <a:rPr lang="pt-PT" dirty="0" err="1"/>
              <a:t>Explain</a:t>
            </a:r>
            <a:r>
              <a:rPr lang="pt-PT" dirty="0"/>
              <a:t> </a:t>
            </a:r>
            <a:r>
              <a:rPr lang="pt-PT" dirty="0" err="1"/>
              <a:t>racism</a:t>
            </a:r>
            <a:r>
              <a:rPr lang="pt-PT" dirty="0"/>
              <a:t> </a:t>
            </a:r>
            <a:r>
              <a:rPr lang="pt-PT" dirty="0" err="1"/>
              <a:t>is</a:t>
            </a:r>
            <a:r>
              <a:rPr lang="pt-PT" dirty="0"/>
              <a:t> </a:t>
            </a:r>
            <a:r>
              <a:rPr lang="pt-PT" dirty="0" err="1"/>
              <a:t>not</a:t>
            </a:r>
            <a:r>
              <a:rPr lang="pt-PT" dirty="0"/>
              <a:t> </a:t>
            </a:r>
            <a:r>
              <a:rPr lang="pt-PT" dirty="0" err="1"/>
              <a:t>just</a:t>
            </a:r>
            <a:r>
              <a:rPr lang="pt-PT" dirty="0"/>
              <a:t> </a:t>
            </a:r>
            <a:r>
              <a:rPr lang="pt-PT" dirty="0" err="1"/>
              <a:t>done</a:t>
            </a:r>
            <a:r>
              <a:rPr lang="pt-PT" dirty="0"/>
              <a:t> </a:t>
            </a:r>
            <a:r>
              <a:rPr lang="pt-PT" dirty="0" err="1"/>
              <a:t>by</a:t>
            </a:r>
            <a:r>
              <a:rPr lang="pt-PT" dirty="0"/>
              <a:t> ‘</a:t>
            </a:r>
            <a:r>
              <a:rPr lang="pt-PT" dirty="0" err="1"/>
              <a:t>bad</a:t>
            </a:r>
            <a:r>
              <a:rPr lang="pt-PT" dirty="0"/>
              <a:t> </a:t>
            </a:r>
            <a:r>
              <a:rPr lang="pt-PT" dirty="0" err="1"/>
              <a:t>people</a:t>
            </a:r>
            <a:r>
              <a:rPr lang="pt-PT" dirty="0"/>
              <a:t>’</a:t>
            </a:r>
          </a:p>
          <a:p>
            <a:pPr algn="just" fontAlgn="base"/>
            <a:r>
              <a:rPr lang="pt-PT" dirty="0" err="1"/>
              <a:t>Racism</a:t>
            </a:r>
            <a:r>
              <a:rPr lang="pt-PT" dirty="0"/>
              <a:t> </a:t>
            </a:r>
            <a:r>
              <a:rPr lang="pt-PT" dirty="0" err="1"/>
              <a:t>should</a:t>
            </a:r>
            <a:r>
              <a:rPr lang="pt-PT" dirty="0"/>
              <a:t> </a:t>
            </a:r>
            <a:r>
              <a:rPr lang="pt-PT" dirty="0" err="1"/>
              <a:t>be</a:t>
            </a:r>
            <a:r>
              <a:rPr lang="pt-PT" dirty="0"/>
              <a:t> </a:t>
            </a:r>
            <a:r>
              <a:rPr lang="pt-PT" dirty="0" err="1"/>
              <a:t>taught</a:t>
            </a:r>
            <a:r>
              <a:rPr lang="pt-PT" dirty="0"/>
              <a:t> as a </a:t>
            </a:r>
            <a:r>
              <a:rPr lang="pt-PT" u="sng" dirty="0" err="1">
                <a:hlinkClick r:id="rId2"/>
              </a:rPr>
              <a:t>system</a:t>
            </a:r>
            <a:r>
              <a:rPr lang="pt-PT" u="sng" dirty="0">
                <a:hlinkClick r:id="rId2"/>
              </a:rPr>
              <a:t> </a:t>
            </a:r>
            <a:r>
              <a:rPr lang="pt-PT" u="sng" dirty="0" err="1">
                <a:hlinkClick r:id="rId2"/>
              </a:rPr>
              <a:t>of</a:t>
            </a:r>
            <a:r>
              <a:rPr lang="pt-PT" u="sng" dirty="0">
                <a:hlinkClick r:id="rId2"/>
              </a:rPr>
              <a:t> racial </a:t>
            </a:r>
            <a:r>
              <a:rPr lang="pt-PT" u="sng" dirty="0" err="1">
                <a:hlinkClick r:id="rId2"/>
              </a:rPr>
              <a:t>hierarchy</a:t>
            </a:r>
            <a:r>
              <a:rPr lang="pt-PT" dirty="0"/>
              <a:t> </a:t>
            </a:r>
            <a:r>
              <a:rPr lang="pt-PT" dirty="0" err="1"/>
              <a:t>that</a:t>
            </a:r>
            <a:r>
              <a:rPr lang="pt-PT" dirty="0"/>
              <a:t> </a:t>
            </a:r>
            <a:r>
              <a:rPr lang="pt-PT" dirty="0" err="1"/>
              <a:t>is</a:t>
            </a:r>
            <a:r>
              <a:rPr lang="pt-PT" dirty="0"/>
              <a:t> </a:t>
            </a:r>
            <a:r>
              <a:rPr lang="pt-PT" dirty="0" err="1"/>
              <a:t>sustained</a:t>
            </a:r>
            <a:r>
              <a:rPr lang="pt-PT" dirty="0"/>
              <a:t> </a:t>
            </a:r>
            <a:r>
              <a:rPr lang="pt-PT" dirty="0" err="1"/>
              <a:t>consciously</a:t>
            </a:r>
            <a:r>
              <a:rPr lang="pt-PT" dirty="0"/>
              <a:t> </a:t>
            </a:r>
            <a:r>
              <a:rPr lang="pt-PT" dirty="0" err="1"/>
              <a:t>and</a:t>
            </a:r>
            <a:r>
              <a:rPr lang="pt-PT" dirty="0"/>
              <a:t> </a:t>
            </a:r>
            <a:r>
              <a:rPr lang="pt-PT" dirty="0" err="1"/>
              <a:t>unconsciously</a:t>
            </a:r>
            <a:r>
              <a:rPr lang="pt-PT" dirty="0"/>
              <a:t> </a:t>
            </a:r>
            <a:r>
              <a:rPr lang="pt-PT" dirty="0" err="1"/>
              <a:t>by</a:t>
            </a:r>
            <a:r>
              <a:rPr lang="pt-PT" dirty="0"/>
              <a:t> </a:t>
            </a:r>
            <a:r>
              <a:rPr lang="pt-PT" dirty="0" err="1"/>
              <a:t>the</a:t>
            </a:r>
            <a:r>
              <a:rPr lang="pt-PT" dirty="0"/>
              <a:t> </a:t>
            </a:r>
            <a:r>
              <a:rPr lang="pt-PT" dirty="0" err="1"/>
              <a:t>idea</a:t>
            </a:r>
            <a:r>
              <a:rPr lang="pt-PT" dirty="0"/>
              <a:t> </a:t>
            </a:r>
            <a:r>
              <a:rPr lang="pt-PT" dirty="0" err="1"/>
              <a:t>that</a:t>
            </a:r>
            <a:r>
              <a:rPr lang="pt-PT" dirty="0"/>
              <a:t> </a:t>
            </a:r>
            <a:r>
              <a:rPr lang="pt-PT" dirty="0" err="1"/>
              <a:t>one</a:t>
            </a:r>
            <a:r>
              <a:rPr lang="pt-PT" dirty="0"/>
              <a:t> </a:t>
            </a:r>
            <a:r>
              <a:rPr lang="pt-PT" dirty="0" err="1"/>
              <a:t>group</a:t>
            </a:r>
            <a:r>
              <a:rPr lang="pt-PT" dirty="0"/>
              <a:t> </a:t>
            </a:r>
            <a:r>
              <a:rPr lang="pt-PT" dirty="0" err="1"/>
              <a:t>of</a:t>
            </a:r>
            <a:r>
              <a:rPr lang="pt-PT" dirty="0"/>
              <a:t> </a:t>
            </a:r>
            <a:r>
              <a:rPr lang="pt-PT" dirty="0" err="1"/>
              <a:t>people</a:t>
            </a:r>
            <a:r>
              <a:rPr lang="pt-PT" dirty="0"/>
              <a:t> </a:t>
            </a:r>
            <a:r>
              <a:rPr lang="pt-PT" dirty="0" err="1"/>
              <a:t>is</a:t>
            </a:r>
            <a:r>
              <a:rPr lang="pt-PT" dirty="0"/>
              <a:t> superior. </a:t>
            </a:r>
            <a:r>
              <a:rPr lang="pt-PT" dirty="0" err="1"/>
              <a:t>Because</a:t>
            </a:r>
            <a:r>
              <a:rPr lang="pt-PT" dirty="0"/>
              <a:t> </a:t>
            </a:r>
            <a:r>
              <a:rPr lang="pt-PT" dirty="0" err="1"/>
              <a:t>of</a:t>
            </a:r>
            <a:r>
              <a:rPr lang="pt-PT" dirty="0"/>
              <a:t> </a:t>
            </a:r>
            <a:r>
              <a:rPr lang="pt-PT" dirty="0" err="1"/>
              <a:t>this</a:t>
            </a:r>
            <a:r>
              <a:rPr lang="pt-PT" dirty="0"/>
              <a:t> </a:t>
            </a:r>
            <a:r>
              <a:rPr lang="pt-PT" dirty="0" err="1"/>
              <a:t>presumed</a:t>
            </a:r>
            <a:r>
              <a:rPr lang="pt-PT" dirty="0"/>
              <a:t> </a:t>
            </a:r>
            <a:r>
              <a:rPr lang="pt-PT" dirty="0" err="1"/>
              <a:t>superiority</a:t>
            </a:r>
            <a:r>
              <a:rPr lang="pt-PT" dirty="0"/>
              <a:t> </a:t>
            </a:r>
            <a:r>
              <a:rPr lang="pt-PT" dirty="0" err="1"/>
              <a:t>the</a:t>
            </a:r>
            <a:r>
              <a:rPr lang="pt-PT" dirty="0"/>
              <a:t> </a:t>
            </a:r>
            <a:r>
              <a:rPr lang="pt-PT" dirty="0" err="1"/>
              <a:t>ideas</a:t>
            </a:r>
            <a:r>
              <a:rPr lang="pt-PT" dirty="0"/>
              <a:t>, </a:t>
            </a:r>
            <a:r>
              <a:rPr lang="pt-PT" dirty="0" err="1"/>
              <a:t>books</a:t>
            </a:r>
            <a:r>
              <a:rPr lang="pt-PT" dirty="0"/>
              <a:t>, </a:t>
            </a:r>
            <a:r>
              <a:rPr lang="pt-PT" dirty="0" err="1"/>
              <a:t>voices</a:t>
            </a:r>
            <a:r>
              <a:rPr lang="pt-PT" dirty="0"/>
              <a:t> </a:t>
            </a:r>
            <a:r>
              <a:rPr lang="pt-PT" dirty="0" err="1"/>
              <a:t>and</a:t>
            </a:r>
            <a:r>
              <a:rPr lang="pt-PT" dirty="0"/>
              <a:t> expertise </a:t>
            </a:r>
            <a:r>
              <a:rPr lang="pt-PT" dirty="0" err="1"/>
              <a:t>of</a:t>
            </a:r>
            <a:r>
              <a:rPr lang="pt-PT" dirty="0"/>
              <a:t> </a:t>
            </a:r>
            <a:r>
              <a:rPr lang="pt-PT" dirty="0" err="1"/>
              <a:t>one</a:t>
            </a:r>
            <a:r>
              <a:rPr lang="pt-PT" dirty="0"/>
              <a:t> </a:t>
            </a:r>
            <a:r>
              <a:rPr lang="pt-PT" dirty="0" err="1"/>
              <a:t>group</a:t>
            </a:r>
            <a:r>
              <a:rPr lang="pt-PT" dirty="0"/>
              <a:t> are </a:t>
            </a:r>
            <a:r>
              <a:rPr lang="pt-PT" dirty="0" err="1"/>
              <a:t>seen</a:t>
            </a:r>
            <a:r>
              <a:rPr lang="pt-PT" dirty="0"/>
              <a:t> as </a:t>
            </a:r>
            <a:r>
              <a:rPr lang="pt-PT" dirty="0" err="1"/>
              <a:t>the</a:t>
            </a:r>
            <a:r>
              <a:rPr lang="pt-PT" dirty="0"/>
              <a:t> “</a:t>
            </a:r>
            <a:r>
              <a:rPr lang="pt-PT" dirty="0" err="1"/>
              <a:t>norm</a:t>
            </a:r>
            <a:r>
              <a:rPr lang="pt-PT" dirty="0"/>
              <a:t>”.</a:t>
            </a:r>
          </a:p>
          <a:p>
            <a:pPr algn="just" fontAlgn="base"/>
            <a:r>
              <a:rPr lang="pt-PT" dirty="0"/>
              <a:t>Racial </a:t>
            </a:r>
            <a:r>
              <a:rPr lang="pt-PT" dirty="0" err="1"/>
              <a:t>discrimination</a:t>
            </a:r>
            <a:r>
              <a:rPr lang="pt-PT" dirty="0"/>
              <a:t> </a:t>
            </a:r>
            <a:r>
              <a:rPr lang="pt-PT" dirty="0" err="1"/>
              <a:t>today</a:t>
            </a:r>
            <a:r>
              <a:rPr lang="pt-PT" dirty="0"/>
              <a:t> </a:t>
            </a:r>
            <a:r>
              <a:rPr lang="pt-PT" dirty="0" err="1"/>
              <a:t>is</a:t>
            </a:r>
            <a:r>
              <a:rPr lang="pt-PT" dirty="0"/>
              <a:t> </a:t>
            </a:r>
            <a:r>
              <a:rPr lang="pt-PT" dirty="0" err="1"/>
              <a:t>often</a:t>
            </a:r>
            <a:r>
              <a:rPr lang="pt-PT" dirty="0"/>
              <a:t> </a:t>
            </a:r>
            <a:r>
              <a:rPr lang="pt-PT" dirty="0" err="1"/>
              <a:t>referred</a:t>
            </a:r>
            <a:r>
              <a:rPr lang="pt-PT" dirty="0"/>
              <a:t> to as “</a:t>
            </a:r>
            <a:r>
              <a:rPr lang="pt-PT" u="sng" dirty="0">
                <a:hlinkClick r:id="rId3"/>
              </a:rPr>
              <a:t>soft</a:t>
            </a:r>
            <a:r>
              <a:rPr lang="pt-PT" dirty="0"/>
              <a:t>” </a:t>
            </a:r>
            <a:r>
              <a:rPr lang="pt-PT" dirty="0" err="1"/>
              <a:t>or</a:t>
            </a:r>
            <a:r>
              <a:rPr lang="pt-PT" dirty="0"/>
              <a:t> “</a:t>
            </a:r>
            <a:r>
              <a:rPr lang="pt-PT" u="sng" dirty="0" err="1">
                <a:hlinkClick r:id="rId4"/>
              </a:rPr>
              <a:t>new</a:t>
            </a:r>
            <a:r>
              <a:rPr lang="pt-PT" dirty="0"/>
              <a:t>” </a:t>
            </a:r>
            <a:r>
              <a:rPr lang="pt-PT" dirty="0" err="1"/>
              <a:t>racism</a:t>
            </a:r>
            <a:r>
              <a:rPr lang="pt-PT" dirty="0"/>
              <a:t>, </a:t>
            </a:r>
            <a:r>
              <a:rPr lang="pt-PT" dirty="0" err="1"/>
              <a:t>often</a:t>
            </a:r>
            <a:r>
              <a:rPr lang="pt-PT" dirty="0"/>
              <a:t> </a:t>
            </a:r>
            <a:r>
              <a:rPr lang="pt-PT" dirty="0" err="1"/>
              <a:t>expressed</a:t>
            </a:r>
            <a:r>
              <a:rPr lang="pt-PT" dirty="0"/>
              <a:t> </a:t>
            </a:r>
            <a:r>
              <a:rPr lang="pt-PT" dirty="0" err="1"/>
              <a:t>through</a:t>
            </a:r>
            <a:r>
              <a:rPr lang="pt-PT" dirty="0"/>
              <a:t> </a:t>
            </a:r>
            <a:r>
              <a:rPr lang="pt-PT" u="sng" dirty="0" err="1">
                <a:hlinkClick r:id="rId5"/>
              </a:rPr>
              <a:t>covert</a:t>
            </a:r>
            <a:r>
              <a:rPr lang="pt-PT" u="sng" dirty="0">
                <a:hlinkClick r:id="rId5"/>
              </a:rPr>
              <a:t> </a:t>
            </a:r>
            <a:r>
              <a:rPr lang="pt-PT" u="sng" dirty="0" err="1">
                <a:hlinkClick r:id="rId5"/>
              </a:rPr>
              <a:t>microagressions</a:t>
            </a:r>
            <a:r>
              <a:rPr lang="pt-PT" dirty="0"/>
              <a:t>.</a:t>
            </a:r>
          </a:p>
          <a:p>
            <a:pPr algn="just" fontAlgn="base"/>
            <a:r>
              <a:rPr lang="pt-PT" dirty="0" err="1"/>
              <a:t>Categorising</a:t>
            </a:r>
            <a:r>
              <a:rPr lang="pt-PT" dirty="0"/>
              <a:t> </a:t>
            </a:r>
            <a:r>
              <a:rPr lang="pt-PT" dirty="0" err="1"/>
              <a:t>racism</a:t>
            </a:r>
            <a:r>
              <a:rPr lang="pt-PT" dirty="0"/>
              <a:t> as </a:t>
            </a:r>
            <a:r>
              <a:rPr lang="pt-PT" dirty="0" err="1"/>
              <a:t>something</a:t>
            </a:r>
            <a:r>
              <a:rPr lang="pt-PT" dirty="0"/>
              <a:t> </a:t>
            </a:r>
            <a:r>
              <a:rPr lang="pt-PT" dirty="0" err="1"/>
              <a:t>only</a:t>
            </a:r>
            <a:r>
              <a:rPr lang="pt-PT" dirty="0"/>
              <a:t> “</a:t>
            </a:r>
            <a:r>
              <a:rPr lang="pt-PT" dirty="0" err="1"/>
              <a:t>bad</a:t>
            </a:r>
            <a:r>
              <a:rPr lang="pt-PT" dirty="0"/>
              <a:t>” </a:t>
            </a:r>
            <a:r>
              <a:rPr lang="pt-PT" dirty="0" err="1"/>
              <a:t>people</a:t>
            </a:r>
            <a:r>
              <a:rPr lang="pt-PT" dirty="0"/>
              <a:t> do </a:t>
            </a:r>
            <a:r>
              <a:rPr lang="pt-PT" dirty="0" err="1"/>
              <a:t>means</a:t>
            </a:r>
            <a:r>
              <a:rPr lang="pt-PT" dirty="0"/>
              <a:t> </a:t>
            </a:r>
            <a:r>
              <a:rPr lang="pt-PT" dirty="0" err="1"/>
              <a:t>the</a:t>
            </a:r>
            <a:r>
              <a:rPr lang="pt-PT" dirty="0"/>
              <a:t> “</a:t>
            </a:r>
            <a:r>
              <a:rPr lang="pt-PT" dirty="0" err="1"/>
              <a:t>good</a:t>
            </a:r>
            <a:r>
              <a:rPr lang="pt-PT" dirty="0"/>
              <a:t>” </a:t>
            </a:r>
            <a:r>
              <a:rPr lang="pt-PT" dirty="0" err="1"/>
              <a:t>ones</a:t>
            </a:r>
            <a:r>
              <a:rPr lang="pt-PT" dirty="0"/>
              <a:t> are </a:t>
            </a:r>
            <a:r>
              <a:rPr lang="pt-PT" dirty="0" err="1"/>
              <a:t>denied</a:t>
            </a:r>
            <a:r>
              <a:rPr lang="pt-PT" dirty="0"/>
              <a:t> </a:t>
            </a:r>
            <a:r>
              <a:rPr lang="pt-PT" dirty="0" err="1"/>
              <a:t>the</a:t>
            </a:r>
            <a:r>
              <a:rPr lang="pt-PT" dirty="0"/>
              <a:t> </a:t>
            </a:r>
            <a:r>
              <a:rPr lang="pt-PT" dirty="0" err="1"/>
              <a:t>opportunity</a:t>
            </a:r>
            <a:r>
              <a:rPr lang="pt-PT" dirty="0"/>
              <a:t> to examine </a:t>
            </a:r>
            <a:r>
              <a:rPr lang="pt-PT" dirty="0" err="1"/>
              <a:t>how</a:t>
            </a:r>
            <a:r>
              <a:rPr lang="pt-PT" dirty="0"/>
              <a:t> </a:t>
            </a:r>
            <a:r>
              <a:rPr lang="pt-PT" dirty="0" err="1"/>
              <a:t>their</a:t>
            </a:r>
            <a:r>
              <a:rPr lang="pt-PT" dirty="0"/>
              <a:t> </a:t>
            </a:r>
            <a:r>
              <a:rPr lang="pt-PT" dirty="0" err="1"/>
              <a:t>everyday</a:t>
            </a:r>
            <a:r>
              <a:rPr lang="pt-PT" dirty="0"/>
              <a:t> </a:t>
            </a:r>
            <a:r>
              <a:rPr lang="pt-PT" dirty="0" err="1"/>
              <a:t>thoughts</a:t>
            </a:r>
            <a:r>
              <a:rPr lang="pt-PT" dirty="0"/>
              <a:t> </a:t>
            </a:r>
            <a:r>
              <a:rPr lang="pt-PT" dirty="0" err="1"/>
              <a:t>and</a:t>
            </a:r>
            <a:r>
              <a:rPr lang="pt-PT" dirty="0"/>
              <a:t> </a:t>
            </a:r>
            <a:r>
              <a:rPr lang="pt-PT" dirty="0" err="1"/>
              <a:t>actions</a:t>
            </a:r>
            <a:r>
              <a:rPr lang="pt-PT" dirty="0"/>
              <a:t> </a:t>
            </a:r>
            <a:r>
              <a:rPr lang="pt-PT" dirty="0" err="1"/>
              <a:t>may</a:t>
            </a:r>
            <a:r>
              <a:rPr lang="pt-PT" dirty="0"/>
              <a:t> </a:t>
            </a:r>
            <a:r>
              <a:rPr lang="pt-PT" dirty="0" err="1"/>
              <a:t>be</a:t>
            </a:r>
            <a:r>
              <a:rPr lang="pt-PT" dirty="0"/>
              <a:t> </a:t>
            </a:r>
            <a:r>
              <a:rPr lang="pt-PT" dirty="0" err="1"/>
              <a:t>sustaining</a:t>
            </a:r>
            <a:r>
              <a:rPr lang="pt-PT" dirty="0"/>
              <a:t> </a:t>
            </a:r>
            <a:r>
              <a:rPr lang="pt-PT" dirty="0" err="1"/>
              <a:t>society’s</a:t>
            </a:r>
            <a:r>
              <a:rPr lang="pt-PT" dirty="0"/>
              <a:t> racial </a:t>
            </a:r>
            <a:r>
              <a:rPr lang="pt-PT" dirty="0" err="1"/>
              <a:t>hierarchy</a:t>
            </a:r>
            <a:r>
              <a:rPr lang="pt-PT" dirty="0"/>
              <a:t> </a:t>
            </a:r>
            <a:r>
              <a:rPr lang="pt-PT" dirty="0" err="1"/>
              <a:t>structure</a:t>
            </a:r>
            <a:r>
              <a:rPr lang="pt-PT" dirty="0"/>
              <a:t>.</a:t>
            </a:r>
          </a:p>
          <a:p>
            <a:pPr algn="just" fontAlgn="base"/>
            <a:r>
              <a:rPr lang="pt-PT" dirty="0" err="1"/>
              <a:t>The</a:t>
            </a:r>
            <a:r>
              <a:rPr lang="pt-PT" dirty="0"/>
              <a:t> </a:t>
            </a:r>
            <a:r>
              <a:rPr lang="pt-PT" dirty="0" err="1"/>
              <a:t>below</a:t>
            </a:r>
            <a:r>
              <a:rPr lang="pt-PT" dirty="0"/>
              <a:t> </a:t>
            </a:r>
            <a:r>
              <a:rPr lang="pt-PT" dirty="0" err="1"/>
              <a:t>video</a:t>
            </a:r>
            <a:r>
              <a:rPr lang="pt-PT" dirty="0"/>
              <a:t> </a:t>
            </a:r>
            <a:r>
              <a:rPr lang="pt-PT" dirty="0" err="1"/>
              <a:t>of</a:t>
            </a:r>
            <a:r>
              <a:rPr lang="pt-PT" dirty="0"/>
              <a:t> </a:t>
            </a:r>
            <a:r>
              <a:rPr lang="pt-PT" dirty="0" err="1"/>
              <a:t>the</a:t>
            </a:r>
            <a:r>
              <a:rPr lang="pt-PT" dirty="0"/>
              <a:t> </a:t>
            </a:r>
            <a:r>
              <a:rPr lang="pt-PT" u="sng" dirty="0" err="1">
                <a:hlinkClick r:id="rId6"/>
              </a:rPr>
              <a:t>blue-eyed</a:t>
            </a:r>
            <a:r>
              <a:rPr lang="pt-PT" u="sng" dirty="0">
                <a:hlinkClick r:id="rId6"/>
              </a:rPr>
              <a:t>/</a:t>
            </a:r>
            <a:r>
              <a:rPr lang="pt-PT" u="sng" dirty="0" err="1">
                <a:hlinkClick r:id="rId6"/>
              </a:rPr>
              <a:t>brown-eyed</a:t>
            </a:r>
            <a:r>
              <a:rPr lang="pt-PT" dirty="0"/>
              <a:t> </a:t>
            </a:r>
            <a:r>
              <a:rPr lang="pt-PT" dirty="0" err="1"/>
              <a:t>experiment</a:t>
            </a:r>
            <a:r>
              <a:rPr lang="pt-PT" dirty="0"/>
              <a:t> (in </a:t>
            </a:r>
            <a:r>
              <a:rPr lang="pt-PT" dirty="0" err="1"/>
              <a:t>which</a:t>
            </a:r>
            <a:r>
              <a:rPr lang="pt-PT" dirty="0"/>
              <a:t> </a:t>
            </a:r>
            <a:r>
              <a:rPr lang="pt-PT" dirty="0" err="1"/>
              <a:t>kids</a:t>
            </a:r>
            <a:r>
              <a:rPr lang="pt-PT" dirty="0"/>
              <a:t> are </a:t>
            </a:r>
            <a:r>
              <a:rPr lang="pt-PT" dirty="0" err="1"/>
              <a:t>told</a:t>
            </a:r>
            <a:r>
              <a:rPr lang="pt-PT" dirty="0"/>
              <a:t> </a:t>
            </a:r>
            <a:r>
              <a:rPr lang="pt-PT" dirty="0" err="1"/>
              <a:t>brown-eyed</a:t>
            </a:r>
            <a:r>
              <a:rPr lang="pt-PT" dirty="0"/>
              <a:t> </a:t>
            </a:r>
            <a:r>
              <a:rPr lang="pt-PT" dirty="0" err="1"/>
              <a:t>people</a:t>
            </a:r>
            <a:r>
              <a:rPr lang="pt-PT" dirty="0"/>
              <a:t> are superior to </a:t>
            </a:r>
            <a:r>
              <a:rPr lang="pt-PT" dirty="0" err="1"/>
              <a:t>blue-eyed</a:t>
            </a:r>
            <a:r>
              <a:rPr lang="pt-PT" dirty="0"/>
              <a:t> </a:t>
            </a:r>
            <a:r>
              <a:rPr lang="pt-PT" dirty="0" err="1"/>
              <a:t>people</a:t>
            </a:r>
            <a:r>
              <a:rPr lang="pt-PT" dirty="0"/>
              <a:t> </a:t>
            </a:r>
            <a:r>
              <a:rPr lang="pt-PT" dirty="0" err="1"/>
              <a:t>and</a:t>
            </a:r>
            <a:r>
              <a:rPr lang="pt-PT" dirty="0"/>
              <a:t> vice versa), </a:t>
            </a:r>
            <a:r>
              <a:rPr lang="pt-PT" dirty="0" err="1"/>
              <a:t>is</a:t>
            </a:r>
            <a:r>
              <a:rPr lang="pt-PT" dirty="0"/>
              <a:t> a </a:t>
            </a:r>
            <a:r>
              <a:rPr lang="pt-PT" dirty="0" err="1"/>
              <a:t>good</a:t>
            </a:r>
            <a:r>
              <a:rPr lang="pt-PT" dirty="0"/>
              <a:t> </a:t>
            </a:r>
            <a:r>
              <a:rPr lang="pt-PT" dirty="0" err="1"/>
              <a:t>way</a:t>
            </a:r>
            <a:r>
              <a:rPr lang="pt-PT" dirty="0"/>
              <a:t> to show </a:t>
            </a:r>
            <a:r>
              <a:rPr lang="pt-PT" dirty="0" err="1"/>
              <a:t>students</a:t>
            </a:r>
            <a:r>
              <a:rPr lang="pt-PT" dirty="0"/>
              <a:t> </a:t>
            </a:r>
            <a:r>
              <a:rPr lang="pt-PT" dirty="0" err="1"/>
              <a:t>how</a:t>
            </a:r>
            <a:r>
              <a:rPr lang="pt-PT" dirty="0"/>
              <a:t> </a:t>
            </a:r>
            <a:r>
              <a:rPr lang="pt-PT" dirty="0" err="1"/>
              <a:t>unconscious</a:t>
            </a:r>
            <a:r>
              <a:rPr lang="pt-PT" dirty="0"/>
              <a:t> </a:t>
            </a:r>
            <a:r>
              <a:rPr lang="pt-PT" dirty="0" err="1"/>
              <a:t>behaviours</a:t>
            </a:r>
            <a:r>
              <a:rPr lang="pt-PT" dirty="0"/>
              <a:t> emerge </a:t>
            </a:r>
            <a:r>
              <a:rPr lang="pt-PT" dirty="0" err="1"/>
              <a:t>and</a:t>
            </a:r>
            <a:r>
              <a:rPr lang="pt-PT" dirty="0"/>
              <a:t> </a:t>
            </a:r>
            <a:r>
              <a:rPr lang="pt-PT" dirty="0" err="1"/>
              <a:t>how</a:t>
            </a:r>
            <a:r>
              <a:rPr lang="pt-PT" dirty="0"/>
              <a:t> </a:t>
            </a:r>
            <a:r>
              <a:rPr lang="pt-PT" dirty="0" err="1"/>
              <a:t>quickly</a:t>
            </a:r>
            <a:r>
              <a:rPr lang="pt-PT" dirty="0"/>
              <a:t> </a:t>
            </a:r>
            <a:r>
              <a:rPr lang="pt-PT" dirty="0" err="1"/>
              <a:t>prejudice</a:t>
            </a:r>
            <a:r>
              <a:rPr lang="pt-PT" dirty="0"/>
              <a:t> can </a:t>
            </a:r>
            <a:r>
              <a:rPr lang="pt-PT" dirty="0" err="1"/>
              <a:t>form</a:t>
            </a:r>
            <a:r>
              <a:rPr lang="pt-PT" dirty="0"/>
              <a:t>.</a:t>
            </a:r>
          </a:p>
          <a:p>
            <a:pPr algn="just" fontAlgn="base"/>
            <a:endParaRPr lang="pt-PT" dirty="0"/>
          </a:p>
          <a:p>
            <a:pPr algn="ctr" fontAlgn="base"/>
            <a:r>
              <a:rPr lang="pt-PT" dirty="0"/>
              <a:t>WATCH: </a:t>
            </a:r>
            <a:r>
              <a:rPr lang="pt-PT" u="sng" dirty="0"/>
              <a:t>Video_1</a:t>
            </a:r>
            <a:endParaRPr lang="pt-PT" dirty="0"/>
          </a:p>
          <a:p>
            <a:pPr algn="just" fontAlgn="base"/>
            <a:endParaRPr lang="pt-PT" dirty="0"/>
          </a:p>
          <a:p>
            <a:pPr fontAlgn="base"/>
            <a:endParaRPr lang="pt-PT" dirty="0"/>
          </a:p>
          <a:p>
            <a:endParaRPr lang="pt-PT" dirty="0"/>
          </a:p>
        </p:txBody>
      </p:sp>
    </p:spTree>
    <p:extLst>
      <p:ext uri="{BB962C8B-B14F-4D97-AF65-F5344CB8AC3E}">
        <p14:creationId xmlns:p14="http://schemas.microsoft.com/office/powerpoint/2010/main" val="3727710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2"/>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
              <a:buNone/>
            </a:pPr>
            <a:r>
              <a:rPr lang="pt-PT"/>
              <a:t>IMPULSIVITY - MANIFESTATIONS</a:t>
            </a:r>
            <a:endParaRPr/>
          </a:p>
        </p:txBody>
      </p:sp>
      <p:sp>
        <p:nvSpPr>
          <p:cNvPr id="175" name="Google Shape;175;p12"/>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0" lvl="0" indent="0" algn="just" rtl="0">
              <a:spcBef>
                <a:spcPts val="0"/>
              </a:spcBef>
              <a:spcAft>
                <a:spcPts val="0"/>
              </a:spcAft>
              <a:buClr>
                <a:schemeClr val="dk1"/>
              </a:buClr>
              <a:buSzPts val="2000"/>
              <a:buNone/>
            </a:pPr>
            <a:r>
              <a:rPr lang="pt-PT"/>
              <a:t>Impulsivity doesn’t appear the same way in every child. And the behaviors can change as kids get older. When kids are impulsive, they might:</a:t>
            </a:r>
            <a:endParaRPr/>
          </a:p>
          <a:p>
            <a:pPr marL="342900" lvl="0" indent="-342900" algn="l" rtl="0">
              <a:spcBef>
                <a:spcPts val="840"/>
              </a:spcBef>
              <a:spcAft>
                <a:spcPts val="0"/>
              </a:spcAft>
              <a:buClr>
                <a:schemeClr val="dk1"/>
              </a:buClr>
              <a:buSzPts val="1200"/>
              <a:buFont typeface="Arial"/>
              <a:buChar char="•"/>
            </a:pPr>
            <a:r>
              <a:rPr lang="pt-PT" sz="1200"/>
              <a:t>Do silly or inappropriate things to get attention</a:t>
            </a:r>
            <a:endParaRPr sz="1200"/>
          </a:p>
          <a:p>
            <a:pPr marL="342900" lvl="0" indent="-342900" algn="l" rtl="0">
              <a:spcBef>
                <a:spcPts val="840"/>
              </a:spcBef>
              <a:spcAft>
                <a:spcPts val="0"/>
              </a:spcAft>
              <a:buClr>
                <a:schemeClr val="dk1"/>
              </a:buClr>
              <a:buSzPts val="1200"/>
              <a:buFont typeface="Arial"/>
              <a:buChar char="•"/>
            </a:pPr>
            <a:r>
              <a:rPr lang="pt-PT" sz="1200"/>
              <a:t>Have trouble following rules consistently</a:t>
            </a:r>
            <a:endParaRPr sz="1200"/>
          </a:p>
          <a:p>
            <a:pPr marL="342900" lvl="0" indent="-342900" algn="l" rtl="0">
              <a:spcBef>
                <a:spcPts val="840"/>
              </a:spcBef>
              <a:spcAft>
                <a:spcPts val="0"/>
              </a:spcAft>
              <a:buClr>
                <a:schemeClr val="dk1"/>
              </a:buClr>
              <a:buSzPts val="1200"/>
              <a:buFont typeface="Arial"/>
              <a:buChar char="•"/>
            </a:pPr>
            <a:r>
              <a:rPr lang="pt-PT" sz="1200"/>
              <a:t>Be aggressive toward other kids (hitting, kicking, or biting is common in young kids)</a:t>
            </a:r>
            <a:endParaRPr/>
          </a:p>
          <a:p>
            <a:pPr marL="342900" lvl="0" indent="-342900" algn="l" rtl="0">
              <a:spcBef>
                <a:spcPts val="840"/>
              </a:spcBef>
              <a:spcAft>
                <a:spcPts val="0"/>
              </a:spcAft>
              <a:buClr>
                <a:schemeClr val="dk1"/>
              </a:buClr>
              <a:buSzPts val="1200"/>
              <a:buFont typeface="Arial"/>
              <a:buChar char="•"/>
            </a:pPr>
            <a:r>
              <a:rPr lang="pt-PT" sz="1200"/>
              <a:t>Have trouble waiting their turn in games and conversation</a:t>
            </a:r>
            <a:endParaRPr sz="1200"/>
          </a:p>
          <a:p>
            <a:pPr marL="342900" lvl="0" indent="-342900" algn="l" rtl="0">
              <a:spcBef>
                <a:spcPts val="840"/>
              </a:spcBef>
              <a:spcAft>
                <a:spcPts val="0"/>
              </a:spcAft>
              <a:buClr>
                <a:schemeClr val="dk1"/>
              </a:buClr>
              <a:buSzPts val="1200"/>
              <a:buFont typeface="Arial"/>
              <a:buChar char="•"/>
            </a:pPr>
            <a:r>
              <a:rPr lang="pt-PT" sz="1200"/>
              <a:t>Grab things from people or push in line</a:t>
            </a:r>
            <a:endParaRPr sz="1200"/>
          </a:p>
          <a:p>
            <a:pPr marL="342900" lvl="0" indent="-342900" algn="l" rtl="0">
              <a:spcBef>
                <a:spcPts val="840"/>
              </a:spcBef>
              <a:spcAft>
                <a:spcPts val="0"/>
              </a:spcAft>
              <a:buClr>
                <a:schemeClr val="dk1"/>
              </a:buClr>
              <a:buSzPts val="1200"/>
              <a:buFont typeface="Arial"/>
              <a:buChar char="•"/>
            </a:pPr>
            <a:r>
              <a:rPr lang="pt-PT" sz="1200"/>
              <a:t>Overreact to frustration, disappointment, mistakes, and criticism</a:t>
            </a:r>
            <a:endParaRPr sz="1200"/>
          </a:p>
          <a:p>
            <a:pPr marL="342900" lvl="0" indent="-342900" algn="l" rtl="0">
              <a:spcBef>
                <a:spcPts val="840"/>
              </a:spcBef>
              <a:spcAft>
                <a:spcPts val="0"/>
              </a:spcAft>
              <a:buClr>
                <a:schemeClr val="dk1"/>
              </a:buClr>
              <a:buSzPts val="1200"/>
              <a:buFont typeface="Arial"/>
              <a:buChar char="•"/>
            </a:pPr>
            <a:r>
              <a:rPr lang="pt-PT" sz="1200"/>
              <a:t>Want to have the last word and the first turn</a:t>
            </a:r>
            <a:endParaRPr sz="1200"/>
          </a:p>
          <a:p>
            <a:pPr marL="342900" lvl="0" indent="-342900" algn="l" rtl="0">
              <a:spcBef>
                <a:spcPts val="840"/>
              </a:spcBef>
              <a:spcAft>
                <a:spcPts val="0"/>
              </a:spcAft>
              <a:buClr>
                <a:schemeClr val="dk1"/>
              </a:buClr>
              <a:buSzPts val="1200"/>
              <a:buFont typeface="Arial"/>
              <a:buChar char="•"/>
            </a:pPr>
            <a:r>
              <a:rPr lang="pt-PT" sz="1200"/>
              <a:t>Not understand how their words or behavior affect other people</a:t>
            </a:r>
            <a:endParaRPr sz="1200"/>
          </a:p>
          <a:p>
            <a:pPr marL="342900" lvl="0" indent="-342900" algn="l" rtl="0">
              <a:spcBef>
                <a:spcPts val="840"/>
              </a:spcBef>
              <a:spcAft>
                <a:spcPts val="0"/>
              </a:spcAft>
              <a:buClr>
                <a:schemeClr val="dk1"/>
              </a:buClr>
              <a:buSzPts val="1200"/>
              <a:buFont typeface="Arial"/>
              <a:buChar char="•"/>
            </a:pPr>
            <a:r>
              <a:rPr lang="pt-PT" sz="1200"/>
              <a:t>Not understand the consequences of their actions</a:t>
            </a:r>
            <a:endParaRPr sz="1200"/>
          </a:p>
          <a:p>
            <a:pPr marL="342900" lvl="0" indent="-342900" algn="l" rtl="0">
              <a:spcBef>
                <a:spcPts val="840"/>
              </a:spcBef>
              <a:spcAft>
                <a:spcPts val="0"/>
              </a:spcAft>
              <a:buClr>
                <a:schemeClr val="dk1"/>
              </a:buClr>
              <a:buSzPts val="1200"/>
              <a:buFont typeface="Arial"/>
              <a:buChar char="•"/>
            </a:pPr>
            <a:r>
              <a:rPr lang="pt-PT" sz="1200"/>
              <a:t>Take more risks with dating and sex, driving, and alcohol or drugs</a:t>
            </a:r>
            <a:endParaRPr sz="1200"/>
          </a:p>
          <a:p>
            <a:pPr marL="0" lvl="0" indent="0" algn="l" rtl="0">
              <a:spcBef>
                <a:spcPts val="1000"/>
              </a:spcBef>
              <a:spcAft>
                <a:spcPts val="0"/>
              </a:spcAft>
              <a:buClr>
                <a:schemeClr val="dk1"/>
              </a:buClr>
              <a:buSzPts val="2000"/>
              <a:buNone/>
            </a:pPr>
            <a:endParaRPr/>
          </a:p>
        </p:txBody>
      </p:sp>
      <p:pic>
        <p:nvPicPr>
          <p:cNvPr id="176" name="Google Shape;176;p12"/>
          <p:cNvPicPr preferRelativeResize="0"/>
          <p:nvPr/>
        </p:nvPicPr>
        <p:blipFill rotWithShape="1">
          <a:blip r:embed="rId3">
            <a:alphaModFix/>
          </a:blip>
          <a:srcRect/>
          <a:stretch/>
        </p:blipFill>
        <p:spPr>
          <a:xfrm>
            <a:off x="5580112" y="3434358"/>
            <a:ext cx="3389362" cy="3389362"/>
          </a:xfrm>
          <a:prstGeom prst="rect">
            <a:avLst/>
          </a:prstGeom>
          <a:noFill/>
          <a:ln>
            <a:noFill/>
          </a:ln>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dirty="0" err="1"/>
              <a:t>Racism</a:t>
            </a:r>
            <a:br>
              <a:rPr lang="pt-PT" dirty="0"/>
            </a:br>
            <a:r>
              <a:rPr lang="pt-PT" dirty="0"/>
              <a:t>WHAT TO DO: CLASSROOM?</a:t>
            </a:r>
          </a:p>
        </p:txBody>
      </p:sp>
      <p:sp>
        <p:nvSpPr>
          <p:cNvPr id="3" name="Marcador de Posição de Conteúdo 2"/>
          <p:cNvSpPr>
            <a:spLocks noGrp="1"/>
          </p:cNvSpPr>
          <p:nvPr>
            <p:ph idx="1"/>
          </p:nvPr>
        </p:nvSpPr>
        <p:spPr/>
        <p:txBody>
          <a:bodyPr>
            <a:normAutofit fontScale="92500" lnSpcReduction="10000"/>
          </a:bodyPr>
          <a:lstStyle/>
          <a:p>
            <a:pPr fontAlgn="base"/>
            <a:r>
              <a:rPr lang="pt-PT" dirty="0"/>
              <a:t>3. Show </a:t>
            </a:r>
            <a:r>
              <a:rPr lang="pt-PT" dirty="0" err="1"/>
              <a:t>the</a:t>
            </a:r>
            <a:r>
              <a:rPr lang="pt-PT" dirty="0"/>
              <a:t> </a:t>
            </a:r>
            <a:r>
              <a:rPr lang="pt-PT" dirty="0" err="1"/>
              <a:t>impacts</a:t>
            </a:r>
            <a:r>
              <a:rPr lang="pt-PT" dirty="0"/>
              <a:t> </a:t>
            </a:r>
            <a:r>
              <a:rPr lang="pt-PT" dirty="0" err="1"/>
              <a:t>of</a:t>
            </a:r>
            <a:r>
              <a:rPr lang="pt-PT" dirty="0"/>
              <a:t> </a:t>
            </a:r>
            <a:r>
              <a:rPr lang="pt-PT" dirty="0" err="1"/>
              <a:t>unintended</a:t>
            </a:r>
            <a:r>
              <a:rPr lang="pt-PT" dirty="0"/>
              <a:t> </a:t>
            </a:r>
            <a:r>
              <a:rPr lang="pt-PT" dirty="0" err="1"/>
              <a:t>harm</a:t>
            </a:r>
            <a:endParaRPr lang="pt-PT" dirty="0"/>
          </a:p>
          <a:p>
            <a:pPr algn="just" fontAlgn="base"/>
            <a:r>
              <a:rPr lang="pt-PT" dirty="0" err="1"/>
              <a:t>People</a:t>
            </a:r>
            <a:r>
              <a:rPr lang="pt-PT" dirty="0"/>
              <a:t> </a:t>
            </a:r>
            <a:r>
              <a:rPr lang="pt-PT" dirty="0" err="1"/>
              <a:t>commonly</a:t>
            </a:r>
            <a:r>
              <a:rPr lang="pt-PT" dirty="0"/>
              <a:t> assume </a:t>
            </a:r>
            <a:r>
              <a:rPr lang="pt-PT" dirty="0" err="1"/>
              <a:t>their</a:t>
            </a:r>
            <a:r>
              <a:rPr lang="pt-PT" dirty="0"/>
              <a:t> </a:t>
            </a:r>
            <a:r>
              <a:rPr lang="pt-PT" u="sng" dirty="0" err="1">
                <a:hlinkClick r:id="rId2"/>
              </a:rPr>
              <a:t>good</a:t>
            </a:r>
            <a:r>
              <a:rPr lang="pt-PT" u="sng" dirty="0">
                <a:hlinkClick r:id="rId2"/>
              </a:rPr>
              <a:t> </a:t>
            </a:r>
            <a:r>
              <a:rPr lang="pt-PT" u="sng" dirty="0" err="1">
                <a:hlinkClick r:id="rId2"/>
              </a:rPr>
              <a:t>intentions</a:t>
            </a:r>
            <a:r>
              <a:rPr lang="pt-PT" dirty="0"/>
              <a:t> </a:t>
            </a:r>
            <a:r>
              <a:rPr lang="pt-PT" dirty="0" err="1"/>
              <a:t>bear</a:t>
            </a:r>
            <a:r>
              <a:rPr lang="pt-PT" dirty="0"/>
              <a:t> more </a:t>
            </a:r>
            <a:r>
              <a:rPr lang="pt-PT" dirty="0" err="1"/>
              <a:t>weight</a:t>
            </a:r>
            <a:r>
              <a:rPr lang="pt-PT" dirty="0"/>
              <a:t> </a:t>
            </a:r>
            <a:r>
              <a:rPr lang="pt-PT" dirty="0" err="1"/>
              <a:t>than</a:t>
            </a:r>
            <a:r>
              <a:rPr lang="pt-PT" dirty="0"/>
              <a:t> </a:t>
            </a:r>
            <a:r>
              <a:rPr lang="pt-PT" dirty="0" err="1"/>
              <a:t>their</a:t>
            </a:r>
            <a:r>
              <a:rPr lang="pt-PT" dirty="0"/>
              <a:t> </a:t>
            </a:r>
            <a:r>
              <a:rPr lang="pt-PT" dirty="0" err="1"/>
              <a:t>unintended</a:t>
            </a:r>
            <a:r>
              <a:rPr lang="pt-PT" dirty="0"/>
              <a:t> </a:t>
            </a:r>
            <a:r>
              <a:rPr lang="pt-PT" dirty="0" err="1"/>
              <a:t>consequences</a:t>
            </a:r>
            <a:r>
              <a:rPr lang="pt-PT" dirty="0"/>
              <a:t>. </a:t>
            </a:r>
            <a:r>
              <a:rPr lang="pt-PT" dirty="0" err="1"/>
              <a:t>Just</a:t>
            </a:r>
            <a:r>
              <a:rPr lang="pt-PT" dirty="0"/>
              <a:t> </a:t>
            </a:r>
            <a:r>
              <a:rPr lang="pt-PT" dirty="0" err="1"/>
              <a:t>because</a:t>
            </a:r>
            <a:r>
              <a:rPr lang="pt-PT" dirty="0"/>
              <a:t> </a:t>
            </a:r>
            <a:r>
              <a:rPr lang="pt-PT" dirty="0" err="1"/>
              <a:t>someone</a:t>
            </a:r>
            <a:r>
              <a:rPr lang="pt-PT" dirty="0"/>
              <a:t> </a:t>
            </a:r>
            <a:r>
              <a:rPr lang="pt-PT" dirty="0" err="1"/>
              <a:t>did</a:t>
            </a:r>
            <a:r>
              <a:rPr lang="pt-PT" dirty="0"/>
              <a:t> </a:t>
            </a:r>
            <a:r>
              <a:rPr lang="pt-PT" dirty="0" err="1"/>
              <a:t>not</a:t>
            </a:r>
            <a:r>
              <a:rPr lang="pt-PT" dirty="0"/>
              <a:t> </a:t>
            </a:r>
            <a:r>
              <a:rPr lang="pt-PT" dirty="0" err="1"/>
              <a:t>intend</a:t>
            </a:r>
            <a:r>
              <a:rPr lang="pt-PT" dirty="0"/>
              <a:t> to </a:t>
            </a:r>
            <a:r>
              <a:rPr lang="pt-PT" dirty="0" err="1"/>
              <a:t>be</a:t>
            </a:r>
            <a:r>
              <a:rPr lang="pt-PT" dirty="0"/>
              <a:t> </a:t>
            </a:r>
            <a:r>
              <a:rPr lang="pt-PT" dirty="0" err="1"/>
              <a:t>racist</a:t>
            </a:r>
            <a:r>
              <a:rPr lang="pt-PT" dirty="0"/>
              <a:t>, does </a:t>
            </a:r>
            <a:r>
              <a:rPr lang="pt-PT" dirty="0" err="1"/>
              <a:t>not</a:t>
            </a:r>
            <a:r>
              <a:rPr lang="pt-PT" dirty="0"/>
              <a:t> </a:t>
            </a:r>
            <a:r>
              <a:rPr lang="pt-PT" dirty="0" err="1"/>
              <a:t>lessen</a:t>
            </a:r>
            <a:r>
              <a:rPr lang="pt-PT" dirty="0"/>
              <a:t> </a:t>
            </a:r>
            <a:r>
              <a:rPr lang="pt-PT" dirty="0" err="1"/>
              <a:t>the</a:t>
            </a:r>
            <a:r>
              <a:rPr lang="pt-PT" dirty="0"/>
              <a:t> </a:t>
            </a:r>
            <a:r>
              <a:rPr lang="pt-PT" dirty="0" err="1"/>
              <a:t>impact</a:t>
            </a:r>
            <a:r>
              <a:rPr lang="pt-PT" dirty="0"/>
              <a:t> </a:t>
            </a:r>
            <a:r>
              <a:rPr lang="pt-PT" dirty="0" err="1"/>
              <a:t>on</a:t>
            </a:r>
            <a:r>
              <a:rPr lang="pt-PT" dirty="0"/>
              <a:t> </a:t>
            </a:r>
            <a:r>
              <a:rPr lang="pt-PT" dirty="0" err="1"/>
              <a:t>the</a:t>
            </a:r>
            <a:r>
              <a:rPr lang="pt-PT" dirty="0"/>
              <a:t> </a:t>
            </a:r>
            <a:r>
              <a:rPr lang="pt-PT" dirty="0" err="1"/>
              <a:t>person</a:t>
            </a:r>
            <a:r>
              <a:rPr lang="pt-PT" dirty="0"/>
              <a:t> </a:t>
            </a:r>
            <a:r>
              <a:rPr lang="pt-PT" dirty="0" err="1"/>
              <a:t>experiencing</a:t>
            </a:r>
            <a:r>
              <a:rPr lang="pt-PT" dirty="0"/>
              <a:t> </a:t>
            </a:r>
            <a:r>
              <a:rPr lang="pt-PT" dirty="0" err="1"/>
              <a:t>it</a:t>
            </a:r>
            <a:r>
              <a:rPr lang="pt-PT" dirty="0"/>
              <a:t>. You can use </a:t>
            </a:r>
            <a:r>
              <a:rPr lang="pt-PT" dirty="0" err="1"/>
              <a:t>metaphors</a:t>
            </a:r>
            <a:r>
              <a:rPr lang="pt-PT" dirty="0"/>
              <a:t> to </a:t>
            </a:r>
            <a:r>
              <a:rPr lang="pt-PT" dirty="0" err="1"/>
              <a:t>illustrate</a:t>
            </a:r>
            <a:r>
              <a:rPr lang="pt-PT" dirty="0"/>
              <a:t> </a:t>
            </a:r>
            <a:r>
              <a:rPr lang="pt-PT" dirty="0" err="1"/>
              <a:t>this</a:t>
            </a:r>
            <a:r>
              <a:rPr lang="pt-PT" dirty="0"/>
              <a:t>.</a:t>
            </a:r>
          </a:p>
          <a:p>
            <a:pPr algn="just" fontAlgn="base"/>
            <a:r>
              <a:rPr lang="pt-PT" dirty="0"/>
              <a:t>For </a:t>
            </a:r>
            <a:r>
              <a:rPr lang="pt-PT" dirty="0" err="1"/>
              <a:t>example</a:t>
            </a:r>
            <a:r>
              <a:rPr lang="pt-PT" dirty="0"/>
              <a:t>, </a:t>
            </a:r>
            <a:r>
              <a:rPr lang="pt-PT" dirty="0" err="1"/>
              <a:t>if</a:t>
            </a:r>
            <a:r>
              <a:rPr lang="pt-PT" dirty="0"/>
              <a:t> you </a:t>
            </a:r>
            <a:r>
              <a:rPr lang="pt-PT" dirty="0" err="1"/>
              <a:t>accidentally</a:t>
            </a:r>
            <a:r>
              <a:rPr lang="pt-PT" dirty="0"/>
              <a:t> </a:t>
            </a:r>
            <a:r>
              <a:rPr lang="pt-PT" dirty="0" err="1"/>
              <a:t>pour</a:t>
            </a:r>
            <a:r>
              <a:rPr lang="pt-PT" dirty="0"/>
              <a:t> hot </a:t>
            </a:r>
            <a:r>
              <a:rPr lang="pt-PT" dirty="0" err="1"/>
              <a:t>coffee</a:t>
            </a:r>
            <a:r>
              <a:rPr lang="pt-PT" dirty="0"/>
              <a:t> </a:t>
            </a:r>
            <a:r>
              <a:rPr lang="pt-PT" dirty="0" err="1"/>
              <a:t>on</a:t>
            </a:r>
            <a:r>
              <a:rPr lang="pt-PT" dirty="0"/>
              <a:t> </a:t>
            </a:r>
            <a:r>
              <a:rPr lang="pt-PT" dirty="0" err="1"/>
              <a:t>someone</a:t>
            </a:r>
            <a:r>
              <a:rPr lang="pt-PT" dirty="0"/>
              <a:t>, </a:t>
            </a:r>
            <a:r>
              <a:rPr lang="pt-PT" dirty="0" err="1"/>
              <a:t>the</a:t>
            </a:r>
            <a:r>
              <a:rPr lang="pt-PT" dirty="0"/>
              <a:t> natural response </a:t>
            </a:r>
            <a:r>
              <a:rPr lang="pt-PT" dirty="0" err="1"/>
              <a:t>is</a:t>
            </a:r>
            <a:r>
              <a:rPr lang="pt-PT" dirty="0"/>
              <a:t> </a:t>
            </a:r>
            <a:r>
              <a:rPr lang="pt-PT" dirty="0" err="1"/>
              <a:t>not</a:t>
            </a:r>
            <a:r>
              <a:rPr lang="pt-PT" dirty="0"/>
              <a:t> to </a:t>
            </a:r>
            <a:r>
              <a:rPr lang="pt-PT" dirty="0" err="1"/>
              <a:t>say</a:t>
            </a:r>
            <a:r>
              <a:rPr lang="pt-PT" dirty="0"/>
              <a:t> “</a:t>
            </a:r>
            <a:r>
              <a:rPr lang="pt-PT" dirty="0" err="1"/>
              <a:t>why</a:t>
            </a:r>
            <a:r>
              <a:rPr lang="pt-PT" dirty="0"/>
              <a:t> are you </a:t>
            </a:r>
            <a:r>
              <a:rPr lang="pt-PT" dirty="0" err="1"/>
              <a:t>upset</a:t>
            </a:r>
            <a:r>
              <a:rPr lang="pt-PT" dirty="0"/>
              <a:t> </a:t>
            </a:r>
            <a:r>
              <a:rPr lang="pt-PT" dirty="0" err="1"/>
              <a:t>when</a:t>
            </a:r>
            <a:r>
              <a:rPr lang="pt-PT" dirty="0"/>
              <a:t> </a:t>
            </a:r>
            <a:r>
              <a:rPr lang="pt-PT" dirty="0" err="1"/>
              <a:t>it</a:t>
            </a:r>
            <a:r>
              <a:rPr lang="pt-PT" dirty="0"/>
              <a:t> </a:t>
            </a:r>
            <a:r>
              <a:rPr lang="pt-PT" dirty="0" err="1"/>
              <a:t>wasn’t</a:t>
            </a:r>
            <a:r>
              <a:rPr lang="pt-PT" dirty="0"/>
              <a:t> </a:t>
            </a:r>
            <a:r>
              <a:rPr lang="pt-PT" dirty="0" err="1"/>
              <a:t>my</a:t>
            </a:r>
            <a:r>
              <a:rPr lang="pt-PT" dirty="0"/>
              <a:t> </a:t>
            </a:r>
            <a:r>
              <a:rPr lang="pt-PT" dirty="0" err="1"/>
              <a:t>intention</a:t>
            </a:r>
            <a:r>
              <a:rPr lang="pt-PT" dirty="0"/>
              <a:t> to </a:t>
            </a:r>
            <a:r>
              <a:rPr lang="pt-PT" dirty="0" err="1"/>
              <a:t>pour</a:t>
            </a:r>
            <a:r>
              <a:rPr lang="pt-PT" dirty="0"/>
              <a:t> a hot drink </a:t>
            </a:r>
            <a:r>
              <a:rPr lang="pt-PT" dirty="0" err="1"/>
              <a:t>on</a:t>
            </a:r>
            <a:r>
              <a:rPr lang="pt-PT" dirty="0"/>
              <a:t> you?”.</a:t>
            </a:r>
          </a:p>
          <a:p>
            <a:pPr algn="just" fontAlgn="base"/>
            <a:r>
              <a:rPr lang="pt-PT" dirty="0" err="1"/>
              <a:t>The</a:t>
            </a:r>
            <a:r>
              <a:rPr lang="pt-PT" dirty="0"/>
              <a:t> more </a:t>
            </a:r>
            <a:r>
              <a:rPr lang="pt-PT" dirty="0" err="1"/>
              <a:t>appropriate</a:t>
            </a:r>
            <a:r>
              <a:rPr lang="pt-PT" dirty="0"/>
              <a:t> response </a:t>
            </a:r>
            <a:r>
              <a:rPr lang="pt-PT" dirty="0" err="1"/>
              <a:t>is</a:t>
            </a:r>
            <a:r>
              <a:rPr lang="pt-PT" dirty="0"/>
              <a:t> to </a:t>
            </a:r>
            <a:r>
              <a:rPr lang="pt-PT" dirty="0" err="1"/>
              <a:t>acknowledge</a:t>
            </a:r>
            <a:r>
              <a:rPr lang="pt-PT" dirty="0"/>
              <a:t> </a:t>
            </a:r>
            <a:r>
              <a:rPr lang="pt-PT" dirty="0" err="1"/>
              <a:t>your</a:t>
            </a:r>
            <a:r>
              <a:rPr lang="pt-PT" dirty="0"/>
              <a:t> </a:t>
            </a:r>
            <a:r>
              <a:rPr lang="pt-PT" dirty="0" err="1"/>
              <a:t>mistake</a:t>
            </a:r>
            <a:r>
              <a:rPr lang="pt-PT" dirty="0"/>
              <a:t>, </a:t>
            </a:r>
            <a:r>
              <a:rPr lang="pt-PT" dirty="0" err="1"/>
              <a:t>apologise</a:t>
            </a:r>
            <a:r>
              <a:rPr lang="pt-PT" dirty="0"/>
              <a:t> to </a:t>
            </a:r>
            <a:r>
              <a:rPr lang="pt-PT" dirty="0" err="1"/>
              <a:t>the</a:t>
            </a:r>
            <a:r>
              <a:rPr lang="pt-PT" dirty="0"/>
              <a:t> </a:t>
            </a:r>
            <a:r>
              <a:rPr lang="pt-PT" dirty="0" err="1"/>
              <a:t>other</a:t>
            </a:r>
            <a:r>
              <a:rPr lang="pt-PT" dirty="0"/>
              <a:t> </a:t>
            </a:r>
            <a:r>
              <a:rPr lang="pt-PT" dirty="0" err="1"/>
              <a:t>person</a:t>
            </a:r>
            <a:r>
              <a:rPr lang="pt-PT" dirty="0"/>
              <a:t> </a:t>
            </a:r>
            <a:r>
              <a:rPr lang="pt-PT" dirty="0" err="1"/>
              <a:t>and</a:t>
            </a:r>
            <a:r>
              <a:rPr lang="pt-PT" dirty="0"/>
              <a:t> move more </a:t>
            </a:r>
            <a:r>
              <a:rPr lang="pt-PT" dirty="0" err="1"/>
              <a:t>carefully</a:t>
            </a:r>
            <a:r>
              <a:rPr lang="pt-PT" dirty="0"/>
              <a:t> in future.</a:t>
            </a:r>
          </a:p>
          <a:p>
            <a:pPr algn="just" fontAlgn="base"/>
            <a:r>
              <a:rPr lang="pt-PT" dirty="0" err="1"/>
              <a:t>The</a:t>
            </a:r>
            <a:r>
              <a:rPr lang="pt-PT" dirty="0"/>
              <a:t> </a:t>
            </a:r>
            <a:r>
              <a:rPr lang="pt-PT" dirty="0" err="1"/>
              <a:t>insidiousness</a:t>
            </a:r>
            <a:r>
              <a:rPr lang="pt-PT" dirty="0"/>
              <a:t> </a:t>
            </a:r>
            <a:r>
              <a:rPr lang="pt-PT" dirty="0" err="1"/>
              <a:t>of</a:t>
            </a:r>
            <a:r>
              <a:rPr lang="pt-PT" dirty="0"/>
              <a:t> “</a:t>
            </a:r>
            <a:r>
              <a:rPr lang="pt-PT" dirty="0" err="1"/>
              <a:t>new</a:t>
            </a:r>
            <a:r>
              <a:rPr lang="pt-PT" dirty="0"/>
              <a:t>” </a:t>
            </a:r>
            <a:r>
              <a:rPr lang="pt-PT" dirty="0" err="1"/>
              <a:t>racism</a:t>
            </a:r>
            <a:r>
              <a:rPr lang="pt-PT" dirty="0"/>
              <a:t> </a:t>
            </a:r>
            <a:r>
              <a:rPr lang="pt-PT" dirty="0" err="1"/>
              <a:t>is</a:t>
            </a:r>
            <a:r>
              <a:rPr lang="pt-PT" dirty="0"/>
              <a:t> </a:t>
            </a:r>
            <a:r>
              <a:rPr lang="pt-PT" dirty="0" err="1"/>
              <a:t>that</a:t>
            </a:r>
            <a:r>
              <a:rPr lang="pt-PT" dirty="0"/>
              <a:t> </a:t>
            </a:r>
            <a:r>
              <a:rPr lang="pt-PT" dirty="0" err="1"/>
              <a:t>people</a:t>
            </a:r>
            <a:r>
              <a:rPr lang="pt-PT" dirty="0"/>
              <a:t> </a:t>
            </a:r>
            <a:r>
              <a:rPr lang="pt-PT" dirty="0" err="1"/>
              <a:t>who</a:t>
            </a:r>
            <a:r>
              <a:rPr lang="pt-PT" dirty="0"/>
              <a:t> do </a:t>
            </a:r>
            <a:r>
              <a:rPr lang="pt-PT" dirty="0" err="1"/>
              <a:t>not</a:t>
            </a:r>
            <a:r>
              <a:rPr lang="pt-PT" dirty="0"/>
              <a:t> </a:t>
            </a:r>
            <a:r>
              <a:rPr lang="pt-PT" dirty="0" err="1"/>
              <a:t>consider</a:t>
            </a:r>
            <a:r>
              <a:rPr lang="pt-PT" dirty="0"/>
              <a:t> </a:t>
            </a:r>
            <a:r>
              <a:rPr lang="pt-PT" dirty="0" err="1"/>
              <a:t>themselves</a:t>
            </a:r>
            <a:r>
              <a:rPr lang="pt-PT" dirty="0"/>
              <a:t> </a:t>
            </a:r>
            <a:r>
              <a:rPr lang="pt-PT" dirty="0" err="1"/>
              <a:t>racist</a:t>
            </a:r>
            <a:r>
              <a:rPr lang="pt-PT" dirty="0"/>
              <a:t> </a:t>
            </a:r>
            <a:r>
              <a:rPr lang="pt-PT" dirty="0" err="1"/>
              <a:t>might</a:t>
            </a:r>
            <a:r>
              <a:rPr lang="pt-PT" dirty="0"/>
              <a:t> </a:t>
            </a:r>
            <a:r>
              <a:rPr lang="pt-PT" dirty="0" err="1"/>
              <a:t>actually</a:t>
            </a:r>
            <a:r>
              <a:rPr lang="pt-PT" dirty="0"/>
              <a:t> </a:t>
            </a:r>
            <a:r>
              <a:rPr lang="pt-PT" dirty="0" err="1"/>
              <a:t>be</a:t>
            </a:r>
            <a:r>
              <a:rPr lang="pt-PT" dirty="0"/>
              <a:t> </a:t>
            </a:r>
            <a:r>
              <a:rPr lang="pt-PT" dirty="0" err="1"/>
              <a:t>perpetuating</a:t>
            </a:r>
            <a:r>
              <a:rPr lang="pt-PT" dirty="0"/>
              <a:t> </a:t>
            </a:r>
            <a:r>
              <a:rPr lang="pt-PT" dirty="0" err="1"/>
              <a:t>racism</a:t>
            </a:r>
            <a:r>
              <a:rPr lang="pt-PT" dirty="0"/>
              <a:t> </a:t>
            </a:r>
            <a:r>
              <a:rPr lang="pt-PT" dirty="0" err="1"/>
              <a:t>without</a:t>
            </a:r>
            <a:r>
              <a:rPr lang="pt-PT" dirty="0"/>
              <a:t> </a:t>
            </a:r>
            <a:r>
              <a:rPr lang="pt-PT" dirty="0" err="1"/>
              <a:t>being</a:t>
            </a:r>
            <a:r>
              <a:rPr lang="pt-PT" dirty="0"/>
              <a:t> </a:t>
            </a:r>
            <a:r>
              <a:rPr lang="pt-PT" dirty="0" err="1"/>
              <a:t>aware</a:t>
            </a:r>
            <a:r>
              <a:rPr lang="pt-PT" dirty="0"/>
              <a:t> </a:t>
            </a:r>
            <a:r>
              <a:rPr lang="pt-PT" dirty="0" err="1"/>
              <a:t>of</a:t>
            </a:r>
            <a:r>
              <a:rPr lang="pt-PT" dirty="0"/>
              <a:t> </a:t>
            </a:r>
            <a:r>
              <a:rPr lang="pt-PT" dirty="0" err="1"/>
              <a:t>it</a:t>
            </a:r>
            <a:r>
              <a:rPr lang="pt-PT" dirty="0"/>
              <a:t>.</a:t>
            </a:r>
          </a:p>
          <a:p>
            <a:pPr algn="just" fontAlgn="base"/>
            <a:endParaRPr lang="pt-PT" dirty="0"/>
          </a:p>
          <a:p>
            <a:pPr fontAlgn="base"/>
            <a:endParaRPr lang="pt-PT" dirty="0"/>
          </a:p>
          <a:p>
            <a:endParaRPr lang="pt-PT" dirty="0"/>
          </a:p>
        </p:txBody>
      </p:sp>
    </p:spTree>
    <p:extLst>
      <p:ext uri="{BB962C8B-B14F-4D97-AF65-F5344CB8AC3E}">
        <p14:creationId xmlns:p14="http://schemas.microsoft.com/office/powerpoint/2010/main" val="312917665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dirty="0" err="1"/>
              <a:t>Racism</a:t>
            </a:r>
            <a:br>
              <a:rPr lang="pt-PT" dirty="0"/>
            </a:br>
            <a:r>
              <a:rPr lang="pt-PT" dirty="0"/>
              <a:t>WHAT TO DO: CLASSROOM?</a:t>
            </a:r>
          </a:p>
        </p:txBody>
      </p:sp>
      <p:sp>
        <p:nvSpPr>
          <p:cNvPr id="3" name="Marcador de Posição de Conteúdo 2"/>
          <p:cNvSpPr>
            <a:spLocks noGrp="1"/>
          </p:cNvSpPr>
          <p:nvPr>
            <p:ph idx="1"/>
          </p:nvPr>
        </p:nvSpPr>
        <p:spPr/>
        <p:txBody>
          <a:bodyPr/>
          <a:lstStyle/>
          <a:p>
            <a:pPr fontAlgn="base"/>
            <a:r>
              <a:rPr lang="pt-PT" dirty="0"/>
              <a:t>4. </a:t>
            </a:r>
            <a:r>
              <a:rPr lang="pt-PT" dirty="0" err="1"/>
              <a:t>Encourage</a:t>
            </a:r>
            <a:r>
              <a:rPr lang="pt-PT" dirty="0"/>
              <a:t> </a:t>
            </a:r>
            <a:r>
              <a:rPr lang="pt-PT" dirty="0" err="1"/>
              <a:t>students</a:t>
            </a:r>
            <a:r>
              <a:rPr lang="pt-PT" dirty="0"/>
              <a:t> to </a:t>
            </a:r>
            <a:r>
              <a:rPr lang="pt-PT" dirty="0" err="1"/>
              <a:t>be</a:t>
            </a:r>
            <a:r>
              <a:rPr lang="pt-PT" dirty="0"/>
              <a:t> brave in </a:t>
            </a:r>
            <a:r>
              <a:rPr lang="pt-PT" dirty="0" err="1"/>
              <a:t>calling</a:t>
            </a:r>
            <a:r>
              <a:rPr lang="pt-PT" dirty="0"/>
              <a:t> out </a:t>
            </a:r>
            <a:r>
              <a:rPr lang="pt-PT" dirty="0" err="1"/>
              <a:t>racist</a:t>
            </a:r>
            <a:r>
              <a:rPr lang="pt-PT" dirty="0"/>
              <a:t> </a:t>
            </a:r>
            <a:r>
              <a:rPr lang="pt-PT" dirty="0" err="1"/>
              <a:t>behaviour</a:t>
            </a:r>
            <a:endParaRPr lang="pt-PT" dirty="0"/>
          </a:p>
          <a:p>
            <a:pPr algn="just" fontAlgn="base"/>
            <a:r>
              <a:rPr lang="pt-PT" u="sng" dirty="0" err="1">
                <a:hlinkClick r:id="rId2"/>
              </a:rPr>
              <a:t>Being</a:t>
            </a:r>
            <a:r>
              <a:rPr lang="pt-PT" u="sng" dirty="0">
                <a:hlinkClick r:id="rId2"/>
              </a:rPr>
              <a:t> </a:t>
            </a:r>
            <a:r>
              <a:rPr lang="pt-PT" u="sng" dirty="0" err="1">
                <a:hlinkClick r:id="rId2"/>
              </a:rPr>
              <a:t>silent</a:t>
            </a:r>
            <a:r>
              <a:rPr lang="pt-PT" dirty="0"/>
              <a:t> </a:t>
            </a:r>
            <a:r>
              <a:rPr lang="pt-PT" dirty="0" err="1"/>
              <a:t>after</a:t>
            </a:r>
            <a:r>
              <a:rPr lang="pt-PT" dirty="0"/>
              <a:t> </a:t>
            </a:r>
            <a:r>
              <a:rPr lang="pt-PT" dirty="0" err="1"/>
              <a:t>observing</a:t>
            </a:r>
            <a:r>
              <a:rPr lang="pt-PT" dirty="0"/>
              <a:t> </a:t>
            </a:r>
            <a:r>
              <a:rPr lang="pt-PT" dirty="0" err="1"/>
              <a:t>racist</a:t>
            </a:r>
            <a:r>
              <a:rPr lang="pt-PT" dirty="0"/>
              <a:t> </a:t>
            </a:r>
            <a:r>
              <a:rPr lang="pt-PT" dirty="0" err="1"/>
              <a:t>behaviour</a:t>
            </a:r>
            <a:r>
              <a:rPr lang="pt-PT" dirty="0"/>
              <a:t> </a:t>
            </a:r>
            <a:r>
              <a:rPr lang="pt-PT" dirty="0" err="1"/>
              <a:t>is</a:t>
            </a:r>
            <a:r>
              <a:rPr lang="pt-PT" dirty="0"/>
              <a:t> </a:t>
            </a:r>
            <a:r>
              <a:rPr lang="pt-PT" dirty="0" err="1"/>
              <a:t>being</a:t>
            </a:r>
            <a:r>
              <a:rPr lang="pt-PT" dirty="0"/>
              <a:t> </a:t>
            </a:r>
            <a:r>
              <a:rPr lang="pt-PT" dirty="0" err="1"/>
              <a:t>complicit</a:t>
            </a:r>
            <a:r>
              <a:rPr lang="pt-PT" dirty="0"/>
              <a:t> in </a:t>
            </a:r>
            <a:r>
              <a:rPr lang="pt-PT" dirty="0" err="1"/>
              <a:t>racism</a:t>
            </a:r>
            <a:r>
              <a:rPr lang="pt-PT" dirty="0"/>
              <a:t>. </a:t>
            </a:r>
            <a:r>
              <a:rPr lang="pt-PT" dirty="0" err="1"/>
              <a:t>Teachers</a:t>
            </a:r>
            <a:r>
              <a:rPr lang="pt-PT" dirty="0"/>
              <a:t> </a:t>
            </a:r>
            <a:r>
              <a:rPr lang="pt-PT" dirty="0" err="1"/>
              <a:t>need</a:t>
            </a:r>
            <a:r>
              <a:rPr lang="pt-PT" dirty="0"/>
              <a:t> to </a:t>
            </a:r>
            <a:r>
              <a:rPr lang="pt-PT" dirty="0" err="1"/>
              <a:t>practise</a:t>
            </a:r>
            <a:r>
              <a:rPr lang="pt-PT" dirty="0"/>
              <a:t> </a:t>
            </a:r>
            <a:r>
              <a:rPr lang="pt-PT" dirty="0" err="1"/>
              <a:t>giving</a:t>
            </a:r>
            <a:r>
              <a:rPr lang="pt-PT" dirty="0"/>
              <a:t> </a:t>
            </a:r>
            <a:r>
              <a:rPr lang="pt-PT" dirty="0" err="1"/>
              <a:t>constructive</a:t>
            </a:r>
            <a:r>
              <a:rPr lang="pt-PT" dirty="0"/>
              <a:t> feedback </a:t>
            </a:r>
            <a:r>
              <a:rPr lang="pt-PT" dirty="0" err="1"/>
              <a:t>on</a:t>
            </a:r>
            <a:r>
              <a:rPr lang="pt-PT" dirty="0"/>
              <a:t> </a:t>
            </a:r>
            <a:r>
              <a:rPr lang="pt-PT" dirty="0" err="1"/>
              <a:t>racist</a:t>
            </a:r>
            <a:r>
              <a:rPr lang="pt-PT" dirty="0"/>
              <a:t> </a:t>
            </a:r>
            <a:r>
              <a:rPr lang="pt-PT" dirty="0" err="1"/>
              <a:t>speech</a:t>
            </a:r>
            <a:r>
              <a:rPr lang="pt-PT" dirty="0"/>
              <a:t> </a:t>
            </a:r>
            <a:r>
              <a:rPr lang="pt-PT" dirty="0" err="1"/>
              <a:t>and</a:t>
            </a:r>
            <a:r>
              <a:rPr lang="pt-PT" dirty="0"/>
              <a:t> </a:t>
            </a:r>
            <a:r>
              <a:rPr lang="pt-PT" dirty="0" err="1"/>
              <a:t>behaviour</a:t>
            </a:r>
            <a:r>
              <a:rPr lang="pt-PT" dirty="0"/>
              <a:t>, </a:t>
            </a:r>
            <a:r>
              <a:rPr lang="pt-PT" dirty="0" err="1"/>
              <a:t>and</a:t>
            </a:r>
            <a:r>
              <a:rPr lang="pt-PT" dirty="0"/>
              <a:t> </a:t>
            </a:r>
            <a:r>
              <a:rPr lang="pt-PT" dirty="0" err="1"/>
              <a:t>support</a:t>
            </a:r>
            <a:r>
              <a:rPr lang="pt-PT" dirty="0"/>
              <a:t> </a:t>
            </a:r>
            <a:r>
              <a:rPr lang="pt-PT" dirty="0" err="1"/>
              <a:t>students</a:t>
            </a:r>
            <a:r>
              <a:rPr lang="pt-PT" dirty="0"/>
              <a:t> in </a:t>
            </a:r>
            <a:r>
              <a:rPr lang="pt-PT" dirty="0" err="1"/>
              <a:t>being</a:t>
            </a:r>
            <a:r>
              <a:rPr lang="pt-PT" dirty="0"/>
              <a:t> </a:t>
            </a:r>
            <a:r>
              <a:rPr lang="pt-PT" dirty="0" err="1"/>
              <a:t>resilient</a:t>
            </a:r>
            <a:r>
              <a:rPr lang="pt-PT" dirty="0"/>
              <a:t> </a:t>
            </a:r>
            <a:r>
              <a:rPr lang="pt-PT" dirty="0" err="1"/>
              <a:t>about</a:t>
            </a:r>
            <a:r>
              <a:rPr lang="pt-PT" dirty="0"/>
              <a:t> </a:t>
            </a:r>
            <a:r>
              <a:rPr lang="pt-PT" dirty="0" err="1"/>
              <a:t>taking</a:t>
            </a:r>
            <a:r>
              <a:rPr lang="pt-PT" dirty="0"/>
              <a:t> </a:t>
            </a:r>
            <a:r>
              <a:rPr lang="pt-PT" dirty="0" err="1"/>
              <a:t>on</a:t>
            </a:r>
            <a:r>
              <a:rPr lang="pt-PT" dirty="0"/>
              <a:t> </a:t>
            </a:r>
            <a:r>
              <a:rPr lang="pt-PT" dirty="0" err="1"/>
              <a:t>board</a:t>
            </a:r>
            <a:r>
              <a:rPr lang="pt-PT" dirty="0"/>
              <a:t> </a:t>
            </a:r>
            <a:r>
              <a:rPr lang="pt-PT" dirty="0" err="1"/>
              <a:t>anti-racist</a:t>
            </a:r>
            <a:r>
              <a:rPr lang="pt-PT" dirty="0"/>
              <a:t> feedback.</a:t>
            </a:r>
          </a:p>
          <a:p>
            <a:pPr algn="just" fontAlgn="base"/>
            <a:r>
              <a:rPr lang="pt-PT" dirty="0" err="1"/>
              <a:t>Actively</a:t>
            </a:r>
            <a:r>
              <a:rPr lang="pt-PT" dirty="0"/>
              <a:t> </a:t>
            </a:r>
            <a:r>
              <a:rPr lang="pt-PT" dirty="0" err="1"/>
              <a:t>anti-racist</a:t>
            </a:r>
            <a:r>
              <a:rPr lang="pt-PT" dirty="0"/>
              <a:t> </a:t>
            </a:r>
            <a:r>
              <a:rPr lang="pt-PT" dirty="0" err="1"/>
              <a:t>teachers</a:t>
            </a:r>
            <a:r>
              <a:rPr lang="pt-PT" dirty="0"/>
              <a:t> are </a:t>
            </a:r>
            <a:r>
              <a:rPr lang="pt-PT" dirty="0" err="1"/>
              <a:t>quicker</a:t>
            </a:r>
            <a:r>
              <a:rPr lang="pt-PT" dirty="0"/>
              <a:t> to </a:t>
            </a:r>
            <a:r>
              <a:rPr lang="pt-PT" dirty="0" err="1"/>
              <a:t>notice</a:t>
            </a:r>
            <a:r>
              <a:rPr lang="pt-PT" dirty="0"/>
              <a:t> </a:t>
            </a:r>
            <a:r>
              <a:rPr lang="pt-PT" dirty="0" err="1"/>
              <a:t>and</a:t>
            </a:r>
            <a:r>
              <a:rPr lang="pt-PT" dirty="0"/>
              <a:t> </a:t>
            </a:r>
            <a:r>
              <a:rPr lang="pt-PT" dirty="0" err="1"/>
              <a:t>respond</a:t>
            </a:r>
            <a:r>
              <a:rPr lang="pt-PT" dirty="0"/>
              <a:t> to racial </a:t>
            </a:r>
            <a:r>
              <a:rPr lang="pt-PT" dirty="0" err="1"/>
              <a:t>micro-aggressions</a:t>
            </a:r>
            <a:r>
              <a:rPr lang="pt-PT" dirty="0"/>
              <a:t> </a:t>
            </a:r>
            <a:r>
              <a:rPr lang="pt-PT" dirty="0" err="1"/>
              <a:t>when</a:t>
            </a:r>
            <a:r>
              <a:rPr lang="pt-PT" dirty="0"/>
              <a:t> </a:t>
            </a:r>
            <a:r>
              <a:rPr lang="pt-PT" dirty="0" err="1"/>
              <a:t>they</a:t>
            </a:r>
            <a:r>
              <a:rPr lang="pt-PT" dirty="0"/>
              <a:t> </a:t>
            </a:r>
            <a:r>
              <a:rPr lang="pt-PT" dirty="0" err="1"/>
              <a:t>occur</a:t>
            </a:r>
            <a:r>
              <a:rPr lang="pt-PT" dirty="0"/>
              <a:t> in </a:t>
            </a:r>
            <a:r>
              <a:rPr lang="pt-PT" dirty="0" err="1"/>
              <a:t>the</a:t>
            </a:r>
            <a:r>
              <a:rPr lang="pt-PT" dirty="0"/>
              <a:t> </a:t>
            </a:r>
            <a:r>
              <a:rPr lang="pt-PT" dirty="0" err="1"/>
              <a:t>classroom</a:t>
            </a:r>
            <a:r>
              <a:rPr lang="pt-PT" dirty="0"/>
              <a:t>, </a:t>
            </a:r>
            <a:r>
              <a:rPr lang="pt-PT" dirty="0" err="1"/>
              <a:t>such</a:t>
            </a:r>
            <a:r>
              <a:rPr lang="pt-PT" dirty="0"/>
              <a:t> as </a:t>
            </a:r>
            <a:r>
              <a:rPr lang="pt-PT" dirty="0" err="1"/>
              <a:t>teaching</a:t>
            </a:r>
            <a:r>
              <a:rPr lang="pt-PT" dirty="0"/>
              <a:t> </a:t>
            </a:r>
            <a:r>
              <a:rPr lang="pt-PT" dirty="0" err="1"/>
              <a:t>students</a:t>
            </a:r>
            <a:r>
              <a:rPr lang="pt-PT" dirty="0"/>
              <a:t> </a:t>
            </a:r>
            <a:r>
              <a:rPr lang="pt-PT" dirty="0" err="1"/>
              <a:t>not</a:t>
            </a:r>
            <a:r>
              <a:rPr lang="pt-PT" dirty="0"/>
              <a:t> to use racial </a:t>
            </a:r>
            <a:r>
              <a:rPr lang="pt-PT" dirty="0" err="1"/>
              <a:t>nicknames</a:t>
            </a:r>
            <a:r>
              <a:rPr lang="pt-PT" dirty="0"/>
              <a:t> </a:t>
            </a:r>
            <a:r>
              <a:rPr lang="pt-PT" dirty="0" err="1"/>
              <a:t>or</a:t>
            </a:r>
            <a:r>
              <a:rPr lang="pt-PT" dirty="0"/>
              <a:t> </a:t>
            </a:r>
            <a:r>
              <a:rPr lang="pt-PT" dirty="0" err="1"/>
              <a:t>stereotypes</a:t>
            </a:r>
            <a:r>
              <a:rPr lang="pt-PT" dirty="0"/>
              <a:t>.</a:t>
            </a:r>
          </a:p>
          <a:p>
            <a:pPr algn="just" fontAlgn="base"/>
            <a:endParaRPr lang="pt-PT" dirty="0"/>
          </a:p>
          <a:p>
            <a:pPr fontAlgn="base"/>
            <a:endParaRPr lang="pt-PT" dirty="0"/>
          </a:p>
          <a:p>
            <a:endParaRPr lang="pt-PT" dirty="0"/>
          </a:p>
        </p:txBody>
      </p:sp>
    </p:spTree>
    <p:extLst>
      <p:ext uri="{BB962C8B-B14F-4D97-AF65-F5344CB8AC3E}">
        <p14:creationId xmlns:p14="http://schemas.microsoft.com/office/powerpoint/2010/main" val="208816032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dirty="0" err="1"/>
              <a:t>Racism</a:t>
            </a:r>
            <a:br>
              <a:rPr lang="pt-PT" dirty="0"/>
            </a:br>
            <a:r>
              <a:rPr lang="pt-PT" dirty="0"/>
              <a:t>WHAT TO DO: CLASSROOM?</a:t>
            </a:r>
          </a:p>
        </p:txBody>
      </p:sp>
      <p:sp>
        <p:nvSpPr>
          <p:cNvPr id="3" name="Marcador de Posição de Conteúdo 2"/>
          <p:cNvSpPr>
            <a:spLocks noGrp="1"/>
          </p:cNvSpPr>
          <p:nvPr>
            <p:ph idx="1"/>
          </p:nvPr>
        </p:nvSpPr>
        <p:spPr/>
        <p:txBody>
          <a:bodyPr/>
          <a:lstStyle/>
          <a:p>
            <a:pPr fontAlgn="base"/>
            <a:r>
              <a:rPr lang="pt-PT" dirty="0"/>
              <a:t>5. </a:t>
            </a:r>
            <a:r>
              <a:rPr lang="pt-PT" dirty="0" err="1"/>
              <a:t>Explain</a:t>
            </a:r>
            <a:r>
              <a:rPr lang="pt-PT" dirty="0"/>
              <a:t> </a:t>
            </a:r>
            <a:r>
              <a:rPr lang="pt-PT" dirty="0" err="1"/>
              <a:t>there</a:t>
            </a:r>
            <a:r>
              <a:rPr lang="pt-PT" dirty="0"/>
              <a:t> are </a:t>
            </a:r>
            <a:r>
              <a:rPr lang="pt-PT" dirty="0" err="1"/>
              <a:t>hierarchies</a:t>
            </a:r>
            <a:r>
              <a:rPr lang="pt-PT" dirty="0"/>
              <a:t> </a:t>
            </a:r>
            <a:r>
              <a:rPr lang="pt-PT" dirty="0" err="1"/>
              <a:t>within</a:t>
            </a:r>
            <a:r>
              <a:rPr lang="pt-PT" dirty="0"/>
              <a:t> </a:t>
            </a:r>
            <a:r>
              <a:rPr lang="pt-PT" dirty="0" err="1"/>
              <a:t>racism</a:t>
            </a:r>
            <a:endParaRPr lang="pt-PT" dirty="0"/>
          </a:p>
          <a:p>
            <a:pPr algn="just" fontAlgn="base"/>
            <a:r>
              <a:rPr lang="pt-PT" dirty="0" err="1"/>
              <a:t>Experiences</a:t>
            </a:r>
            <a:r>
              <a:rPr lang="pt-PT" dirty="0"/>
              <a:t> </a:t>
            </a:r>
            <a:r>
              <a:rPr lang="pt-PT" dirty="0" err="1"/>
              <a:t>of</a:t>
            </a:r>
            <a:r>
              <a:rPr lang="pt-PT" dirty="0"/>
              <a:t> </a:t>
            </a:r>
            <a:r>
              <a:rPr lang="pt-PT" dirty="0" err="1"/>
              <a:t>racism</a:t>
            </a:r>
            <a:r>
              <a:rPr lang="pt-PT" dirty="0"/>
              <a:t> are </a:t>
            </a:r>
            <a:r>
              <a:rPr lang="pt-PT" dirty="0" err="1"/>
              <a:t>magnified</a:t>
            </a:r>
            <a:r>
              <a:rPr lang="pt-PT" dirty="0"/>
              <a:t> </a:t>
            </a:r>
            <a:r>
              <a:rPr lang="pt-PT" dirty="0" err="1"/>
              <a:t>when</a:t>
            </a:r>
            <a:r>
              <a:rPr lang="pt-PT" dirty="0"/>
              <a:t> </a:t>
            </a:r>
            <a:r>
              <a:rPr lang="pt-PT" dirty="0" err="1"/>
              <a:t>different</a:t>
            </a:r>
            <a:r>
              <a:rPr lang="pt-PT" dirty="0"/>
              <a:t> </a:t>
            </a:r>
            <a:r>
              <a:rPr lang="pt-PT" dirty="0" err="1"/>
              <a:t>forms</a:t>
            </a:r>
            <a:r>
              <a:rPr lang="pt-PT" dirty="0"/>
              <a:t> </a:t>
            </a:r>
            <a:r>
              <a:rPr lang="pt-PT" dirty="0" err="1"/>
              <a:t>of</a:t>
            </a:r>
            <a:r>
              <a:rPr lang="pt-PT" dirty="0"/>
              <a:t> </a:t>
            </a:r>
            <a:r>
              <a:rPr lang="pt-PT" dirty="0" err="1"/>
              <a:t>discrimination</a:t>
            </a:r>
            <a:r>
              <a:rPr lang="pt-PT" dirty="0"/>
              <a:t> combine to </a:t>
            </a:r>
            <a:r>
              <a:rPr lang="pt-PT" dirty="0" err="1"/>
              <a:t>create</a:t>
            </a:r>
            <a:r>
              <a:rPr lang="pt-PT" dirty="0"/>
              <a:t> a more </a:t>
            </a:r>
            <a:r>
              <a:rPr lang="pt-PT" dirty="0" err="1"/>
              <a:t>intensified</a:t>
            </a:r>
            <a:r>
              <a:rPr lang="pt-PT" dirty="0"/>
              <a:t> </a:t>
            </a:r>
            <a:r>
              <a:rPr lang="pt-PT" dirty="0" err="1"/>
              <a:t>exclusionary</a:t>
            </a:r>
            <a:r>
              <a:rPr lang="pt-PT" dirty="0"/>
              <a:t> </a:t>
            </a:r>
            <a:r>
              <a:rPr lang="pt-PT" dirty="0" err="1"/>
              <a:t>experience</a:t>
            </a:r>
            <a:r>
              <a:rPr lang="pt-PT" dirty="0"/>
              <a:t> for </a:t>
            </a:r>
            <a:r>
              <a:rPr lang="pt-PT" dirty="0" err="1"/>
              <a:t>people</a:t>
            </a:r>
            <a:r>
              <a:rPr lang="pt-PT" dirty="0"/>
              <a:t>, </a:t>
            </a:r>
            <a:r>
              <a:rPr lang="pt-PT" dirty="0" err="1"/>
              <a:t>based</a:t>
            </a:r>
            <a:r>
              <a:rPr lang="pt-PT" dirty="0"/>
              <a:t> </a:t>
            </a:r>
            <a:r>
              <a:rPr lang="pt-PT" dirty="0" err="1"/>
              <a:t>on</a:t>
            </a:r>
            <a:r>
              <a:rPr lang="pt-PT" dirty="0"/>
              <a:t> </a:t>
            </a:r>
            <a:r>
              <a:rPr lang="pt-PT" dirty="0" err="1"/>
              <a:t>intersections</a:t>
            </a:r>
            <a:r>
              <a:rPr lang="pt-PT" dirty="0"/>
              <a:t> </a:t>
            </a:r>
            <a:r>
              <a:rPr lang="pt-PT" dirty="0" err="1"/>
              <a:t>between</a:t>
            </a:r>
            <a:r>
              <a:rPr lang="pt-PT" dirty="0"/>
              <a:t> </a:t>
            </a:r>
            <a:r>
              <a:rPr lang="pt-PT" dirty="0" err="1"/>
              <a:t>their</a:t>
            </a:r>
            <a:r>
              <a:rPr lang="pt-PT" dirty="0"/>
              <a:t> </a:t>
            </a:r>
            <a:r>
              <a:rPr lang="pt-PT" dirty="0" err="1"/>
              <a:t>multiple</a:t>
            </a:r>
            <a:r>
              <a:rPr lang="pt-PT" dirty="0"/>
              <a:t> </a:t>
            </a:r>
            <a:r>
              <a:rPr lang="pt-PT" dirty="0" err="1"/>
              <a:t>marginalised</a:t>
            </a:r>
            <a:r>
              <a:rPr lang="pt-PT" dirty="0"/>
              <a:t> </a:t>
            </a:r>
            <a:r>
              <a:rPr lang="pt-PT" dirty="0" err="1"/>
              <a:t>identities</a:t>
            </a:r>
            <a:r>
              <a:rPr lang="pt-PT" dirty="0"/>
              <a:t>.</a:t>
            </a:r>
          </a:p>
          <a:p>
            <a:pPr algn="just" fontAlgn="base"/>
            <a:r>
              <a:rPr lang="pt-PT" dirty="0" err="1"/>
              <a:t>Experiences</a:t>
            </a:r>
            <a:r>
              <a:rPr lang="pt-PT" dirty="0"/>
              <a:t> </a:t>
            </a:r>
            <a:r>
              <a:rPr lang="pt-PT" dirty="0" err="1"/>
              <a:t>of</a:t>
            </a:r>
            <a:r>
              <a:rPr lang="pt-PT" dirty="0"/>
              <a:t> </a:t>
            </a:r>
            <a:r>
              <a:rPr lang="pt-PT" dirty="0" err="1"/>
              <a:t>racism</a:t>
            </a:r>
            <a:r>
              <a:rPr lang="pt-PT" dirty="0"/>
              <a:t> for </a:t>
            </a:r>
            <a:r>
              <a:rPr lang="pt-PT" dirty="0" err="1"/>
              <a:t>young</a:t>
            </a:r>
            <a:r>
              <a:rPr lang="pt-PT" dirty="0"/>
              <a:t> </a:t>
            </a:r>
            <a:r>
              <a:rPr lang="pt-PT" dirty="0" err="1"/>
              <a:t>black</a:t>
            </a:r>
            <a:r>
              <a:rPr lang="pt-PT" dirty="0"/>
              <a:t> </a:t>
            </a:r>
            <a:r>
              <a:rPr lang="pt-PT" dirty="0" err="1"/>
              <a:t>men</a:t>
            </a:r>
            <a:r>
              <a:rPr lang="pt-PT" dirty="0"/>
              <a:t>, for </a:t>
            </a:r>
            <a:r>
              <a:rPr lang="pt-PT" dirty="0" err="1"/>
              <a:t>example</a:t>
            </a:r>
            <a:r>
              <a:rPr lang="pt-PT" dirty="0"/>
              <a:t>, </a:t>
            </a:r>
            <a:r>
              <a:rPr lang="pt-PT" dirty="0" err="1"/>
              <a:t>may</a:t>
            </a:r>
            <a:r>
              <a:rPr lang="pt-PT" dirty="0"/>
              <a:t> </a:t>
            </a:r>
            <a:r>
              <a:rPr lang="pt-PT" dirty="0" err="1"/>
              <a:t>vary</a:t>
            </a:r>
            <a:r>
              <a:rPr lang="pt-PT" dirty="0"/>
              <a:t> a </a:t>
            </a:r>
            <a:r>
              <a:rPr lang="pt-PT" dirty="0" err="1"/>
              <a:t>lot</a:t>
            </a:r>
            <a:r>
              <a:rPr lang="pt-PT" dirty="0"/>
              <a:t> </a:t>
            </a:r>
            <a:r>
              <a:rPr lang="pt-PT" dirty="0" err="1"/>
              <a:t>from</a:t>
            </a:r>
            <a:r>
              <a:rPr lang="pt-PT" dirty="0"/>
              <a:t> </a:t>
            </a:r>
            <a:r>
              <a:rPr lang="pt-PT" dirty="0" err="1"/>
              <a:t>the</a:t>
            </a:r>
            <a:r>
              <a:rPr lang="pt-PT" dirty="0"/>
              <a:t> </a:t>
            </a:r>
            <a:r>
              <a:rPr lang="pt-PT" dirty="0" err="1"/>
              <a:t>experiences</a:t>
            </a:r>
            <a:r>
              <a:rPr lang="pt-PT" dirty="0"/>
              <a:t> for </a:t>
            </a:r>
            <a:r>
              <a:rPr lang="pt-PT" dirty="0" err="1"/>
              <a:t>young</a:t>
            </a:r>
            <a:r>
              <a:rPr lang="pt-PT" dirty="0"/>
              <a:t> </a:t>
            </a:r>
            <a:r>
              <a:rPr lang="pt-PT" dirty="0" err="1"/>
              <a:t>black</a:t>
            </a:r>
            <a:r>
              <a:rPr lang="pt-PT" dirty="0"/>
              <a:t> </a:t>
            </a:r>
            <a:r>
              <a:rPr lang="pt-PT" dirty="0" err="1"/>
              <a:t>women</a:t>
            </a:r>
            <a:r>
              <a:rPr lang="pt-PT" dirty="0"/>
              <a:t>. </a:t>
            </a:r>
            <a:r>
              <a:rPr lang="pt-PT" dirty="0" err="1"/>
              <a:t>Explain</a:t>
            </a:r>
            <a:r>
              <a:rPr lang="pt-PT" dirty="0"/>
              <a:t> to </a:t>
            </a:r>
            <a:r>
              <a:rPr lang="pt-PT" dirty="0" err="1"/>
              <a:t>students</a:t>
            </a:r>
            <a:r>
              <a:rPr lang="pt-PT" dirty="0"/>
              <a:t> </a:t>
            </a:r>
            <a:r>
              <a:rPr lang="pt-PT" dirty="0" err="1"/>
              <a:t>it</a:t>
            </a:r>
            <a:r>
              <a:rPr lang="pt-PT" dirty="0"/>
              <a:t> </a:t>
            </a:r>
            <a:r>
              <a:rPr lang="pt-PT" dirty="0" err="1"/>
              <a:t>is</a:t>
            </a:r>
            <a:r>
              <a:rPr lang="pt-PT" dirty="0"/>
              <a:t> </a:t>
            </a:r>
            <a:r>
              <a:rPr lang="pt-PT" dirty="0" err="1"/>
              <a:t>possible</a:t>
            </a:r>
            <a:r>
              <a:rPr lang="pt-PT" dirty="0"/>
              <a:t> to </a:t>
            </a:r>
            <a:r>
              <a:rPr lang="pt-PT" dirty="0" err="1"/>
              <a:t>experience</a:t>
            </a:r>
            <a:r>
              <a:rPr lang="pt-PT" dirty="0"/>
              <a:t> </a:t>
            </a:r>
            <a:r>
              <a:rPr lang="pt-PT" dirty="0" err="1"/>
              <a:t>oppression</a:t>
            </a:r>
            <a:r>
              <a:rPr lang="pt-PT" dirty="0"/>
              <a:t> in </a:t>
            </a:r>
            <a:r>
              <a:rPr lang="pt-PT" dirty="0" err="1"/>
              <a:t>one</a:t>
            </a:r>
            <a:r>
              <a:rPr lang="pt-PT" dirty="0"/>
              <a:t> </a:t>
            </a:r>
            <a:r>
              <a:rPr lang="pt-PT" dirty="0" err="1"/>
              <a:t>identity</a:t>
            </a:r>
            <a:r>
              <a:rPr lang="pt-PT" dirty="0"/>
              <a:t> </a:t>
            </a:r>
            <a:r>
              <a:rPr lang="pt-PT" dirty="0" err="1"/>
              <a:t>category</a:t>
            </a:r>
            <a:r>
              <a:rPr lang="pt-PT" dirty="0"/>
              <a:t> </a:t>
            </a:r>
            <a:r>
              <a:rPr lang="pt-PT" dirty="0" err="1"/>
              <a:t>but</a:t>
            </a:r>
            <a:r>
              <a:rPr lang="pt-PT" dirty="0"/>
              <a:t> </a:t>
            </a:r>
            <a:r>
              <a:rPr lang="pt-PT" dirty="0" err="1"/>
              <a:t>be</a:t>
            </a:r>
            <a:r>
              <a:rPr lang="pt-PT" dirty="0"/>
              <a:t> </a:t>
            </a:r>
            <a:r>
              <a:rPr lang="pt-PT" dirty="0" err="1"/>
              <a:t>privileged</a:t>
            </a:r>
            <a:r>
              <a:rPr lang="pt-PT" dirty="0"/>
              <a:t> in </a:t>
            </a:r>
            <a:r>
              <a:rPr lang="pt-PT" dirty="0" err="1"/>
              <a:t>another</a:t>
            </a:r>
            <a:r>
              <a:rPr lang="pt-PT" dirty="0"/>
              <a:t>.</a:t>
            </a:r>
          </a:p>
          <a:p>
            <a:pPr algn="ctr" fontAlgn="base"/>
            <a:endParaRPr lang="pt-PT" dirty="0"/>
          </a:p>
          <a:p>
            <a:pPr algn="ctr" fontAlgn="base"/>
            <a:r>
              <a:rPr lang="pt-PT" dirty="0" err="1"/>
              <a:t>Watch</a:t>
            </a:r>
            <a:r>
              <a:rPr lang="pt-PT" dirty="0"/>
              <a:t>: Video_2</a:t>
            </a:r>
          </a:p>
          <a:p>
            <a:pPr fontAlgn="base"/>
            <a:endParaRPr lang="pt-PT" dirty="0"/>
          </a:p>
          <a:p>
            <a:endParaRPr lang="pt-PT" dirty="0"/>
          </a:p>
        </p:txBody>
      </p:sp>
    </p:spTree>
    <p:extLst>
      <p:ext uri="{BB962C8B-B14F-4D97-AF65-F5344CB8AC3E}">
        <p14:creationId xmlns:p14="http://schemas.microsoft.com/office/powerpoint/2010/main" val="425041825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dirty="0" err="1"/>
              <a:t>Racism</a:t>
            </a:r>
            <a:br>
              <a:rPr lang="pt-PT" dirty="0"/>
            </a:br>
            <a:r>
              <a:rPr lang="pt-PT" dirty="0"/>
              <a:t>WHAT TO DO: CLASSROOM?</a:t>
            </a:r>
          </a:p>
        </p:txBody>
      </p:sp>
      <p:sp>
        <p:nvSpPr>
          <p:cNvPr id="3" name="Marcador de Posição de Conteúdo 2"/>
          <p:cNvSpPr>
            <a:spLocks noGrp="1"/>
          </p:cNvSpPr>
          <p:nvPr>
            <p:ph idx="1"/>
          </p:nvPr>
        </p:nvSpPr>
        <p:spPr/>
        <p:txBody>
          <a:bodyPr>
            <a:normAutofit fontScale="92500" lnSpcReduction="20000"/>
          </a:bodyPr>
          <a:lstStyle/>
          <a:p>
            <a:pPr fontAlgn="base"/>
            <a:r>
              <a:rPr lang="pt-PT" dirty="0"/>
              <a:t>6. </a:t>
            </a:r>
            <a:r>
              <a:rPr lang="pt-PT" dirty="0" err="1"/>
              <a:t>Be</a:t>
            </a:r>
            <a:r>
              <a:rPr lang="pt-PT" dirty="0"/>
              <a:t> </a:t>
            </a:r>
            <a:r>
              <a:rPr lang="pt-PT" dirty="0" err="1"/>
              <a:t>aware</a:t>
            </a:r>
            <a:r>
              <a:rPr lang="pt-PT" dirty="0"/>
              <a:t> </a:t>
            </a:r>
            <a:r>
              <a:rPr lang="pt-PT" dirty="0" err="1"/>
              <a:t>of</a:t>
            </a:r>
            <a:r>
              <a:rPr lang="pt-PT" dirty="0"/>
              <a:t> </a:t>
            </a:r>
            <a:r>
              <a:rPr lang="pt-PT" dirty="0" err="1"/>
              <a:t>students</a:t>
            </a:r>
            <a:r>
              <a:rPr lang="pt-PT" dirty="0"/>
              <a:t>’ racial trauma</a:t>
            </a:r>
          </a:p>
          <a:p>
            <a:pPr algn="just" fontAlgn="base"/>
            <a:r>
              <a:rPr lang="pt-PT" dirty="0" err="1"/>
              <a:t>Teachers</a:t>
            </a:r>
            <a:r>
              <a:rPr lang="pt-PT" dirty="0"/>
              <a:t> </a:t>
            </a:r>
            <a:r>
              <a:rPr lang="pt-PT" dirty="0" err="1"/>
              <a:t>sometimes</a:t>
            </a:r>
            <a:r>
              <a:rPr lang="pt-PT" dirty="0"/>
              <a:t> </a:t>
            </a:r>
            <a:r>
              <a:rPr lang="pt-PT" dirty="0" err="1"/>
              <a:t>strive</a:t>
            </a:r>
            <a:r>
              <a:rPr lang="pt-PT" dirty="0"/>
              <a:t> to </a:t>
            </a:r>
            <a:r>
              <a:rPr lang="pt-PT" dirty="0" err="1"/>
              <a:t>teach</a:t>
            </a:r>
            <a:r>
              <a:rPr lang="pt-PT" dirty="0"/>
              <a:t> </a:t>
            </a:r>
            <a:r>
              <a:rPr lang="pt-PT" dirty="0" err="1"/>
              <a:t>about</a:t>
            </a:r>
            <a:r>
              <a:rPr lang="pt-PT" dirty="0"/>
              <a:t> </a:t>
            </a:r>
            <a:r>
              <a:rPr lang="pt-PT" dirty="0" err="1"/>
              <a:t>racism</a:t>
            </a:r>
            <a:r>
              <a:rPr lang="pt-PT" dirty="0"/>
              <a:t>, </a:t>
            </a:r>
            <a:r>
              <a:rPr lang="pt-PT" dirty="0" err="1"/>
              <a:t>without</a:t>
            </a:r>
            <a:r>
              <a:rPr lang="pt-PT" dirty="0"/>
              <a:t> </a:t>
            </a:r>
            <a:r>
              <a:rPr lang="pt-PT" dirty="0" err="1"/>
              <a:t>considering</a:t>
            </a:r>
            <a:r>
              <a:rPr lang="pt-PT" dirty="0"/>
              <a:t> </a:t>
            </a:r>
            <a:r>
              <a:rPr lang="pt-PT" dirty="0" err="1"/>
              <a:t>that</a:t>
            </a:r>
            <a:r>
              <a:rPr lang="pt-PT" dirty="0"/>
              <a:t> </a:t>
            </a:r>
            <a:r>
              <a:rPr lang="pt-PT" dirty="0" err="1"/>
              <a:t>it</a:t>
            </a:r>
            <a:r>
              <a:rPr lang="pt-PT" dirty="0"/>
              <a:t> </a:t>
            </a:r>
            <a:r>
              <a:rPr lang="pt-PT" dirty="0" err="1"/>
              <a:t>is</a:t>
            </a:r>
            <a:r>
              <a:rPr lang="pt-PT" dirty="0"/>
              <a:t> </a:t>
            </a:r>
            <a:r>
              <a:rPr lang="pt-PT" dirty="0" err="1"/>
              <a:t>the</a:t>
            </a:r>
            <a:r>
              <a:rPr lang="pt-PT" dirty="0"/>
              <a:t> </a:t>
            </a:r>
            <a:r>
              <a:rPr lang="pt-PT" dirty="0" err="1"/>
              <a:t>lived</a:t>
            </a:r>
            <a:r>
              <a:rPr lang="pt-PT" dirty="0"/>
              <a:t> </a:t>
            </a:r>
            <a:r>
              <a:rPr lang="pt-PT" dirty="0" err="1"/>
              <a:t>experience</a:t>
            </a:r>
            <a:r>
              <a:rPr lang="pt-PT" dirty="0"/>
              <a:t> </a:t>
            </a:r>
            <a:r>
              <a:rPr lang="pt-PT" dirty="0" err="1"/>
              <a:t>of</a:t>
            </a:r>
            <a:r>
              <a:rPr lang="pt-PT" dirty="0"/>
              <a:t> some </a:t>
            </a:r>
            <a:r>
              <a:rPr lang="pt-PT" dirty="0" err="1"/>
              <a:t>of</a:t>
            </a:r>
            <a:r>
              <a:rPr lang="pt-PT" dirty="0"/>
              <a:t> </a:t>
            </a:r>
            <a:r>
              <a:rPr lang="pt-PT" dirty="0" err="1"/>
              <a:t>their</a:t>
            </a:r>
            <a:r>
              <a:rPr lang="pt-PT" dirty="0"/>
              <a:t> </a:t>
            </a:r>
            <a:r>
              <a:rPr lang="pt-PT" dirty="0" err="1"/>
              <a:t>students</a:t>
            </a:r>
            <a:r>
              <a:rPr lang="pt-PT" dirty="0"/>
              <a:t>.</a:t>
            </a:r>
          </a:p>
          <a:p>
            <a:pPr algn="just" fontAlgn="base"/>
            <a:r>
              <a:rPr lang="pt-PT" dirty="0" err="1"/>
              <a:t>Racialised</a:t>
            </a:r>
            <a:r>
              <a:rPr lang="pt-PT" dirty="0"/>
              <a:t> trauma </a:t>
            </a:r>
            <a:r>
              <a:rPr lang="pt-PT" dirty="0" err="1"/>
              <a:t>is</a:t>
            </a:r>
            <a:r>
              <a:rPr lang="pt-PT" dirty="0"/>
              <a:t> </a:t>
            </a:r>
            <a:r>
              <a:rPr lang="pt-PT" u="sng" dirty="0" err="1">
                <a:hlinkClick r:id="rId2"/>
              </a:rPr>
              <a:t>passed</a:t>
            </a:r>
            <a:r>
              <a:rPr lang="pt-PT" u="sng" dirty="0">
                <a:hlinkClick r:id="rId2"/>
              </a:rPr>
              <a:t> </a:t>
            </a:r>
            <a:r>
              <a:rPr lang="pt-PT" u="sng" dirty="0" err="1">
                <a:hlinkClick r:id="rId2"/>
              </a:rPr>
              <a:t>across</a:t>
            </a:r>
            <a:r>
              <a:rPr lang="pt-PT" u="sng" dirty="0">
                <a:hlinkClick r:id="rId2"/>
              </a:rPr>
              <a:t> </a:t>
            </a:r>
            <a:r>
              <a:rPr lang="pt-PT" u="sng" dirty="0" err="1">
                <a:hlinkClick r:id="rId2"/>
              </a:rPr>
              <a:t>generations</a:t>
            </a:r>
            <a:r>
              <a:rPr lang="pt-PT" dirty="0"/>
              <a:t>, </a:t>
            </a:r>
            <a:r>
              <a:rPr lang="pt-PT" dirty="0" err="1"/>
              <a:t>and</a:t>
            </a:r>
            <a:r>
              <a:rPr lang="pt-PT" dirty="0"/>
              <a:t> can </a:t>
            </a:r>
            <a:r>
              <a:rPr lang="pt-PT" dirty="0" err="1"/>
              <a:t>include</a:t>
            </a:r>
            <a:r>
              <a:rPr lang="pt-PT" dirty="0"/>
              <a:t> </a:t>
            </a:r>
            <a:r>
              <a:rPr lang="pt-PT" dirty="0" err="1"/>
              <a:t>indirect</a:t>
            </a:r>
            <a:r>
              <a:rPr lang="pt-PT" dirty="0"/>
              <a:t> </a:t>
            </a:r>
            <a:r>
              <a:rPr lang="pt-PT" dirty="0" err="1"/>
              <a:t>and</a:t>
            </a:r>
            <a:r>
              <a:rPr lang="pt-PT" dirty="0"/>
              <a:t> </a:t>
            </a:r>
            <a:r>
              <a:rPr lang="pt-PT" dirty="0" err="1"/>
              <a:t>direct</a:t>
            </a:r>
            <a:r>
              <a:rPr lang="pt-PT" dirty="0"/>
              <a:t> </a:t>
            </a:r>
            <a:r>
              <a:rPr lang="pt-PT" dirty="0" err="1"/>
              <a:t>experiences</a:t>
            </a:r>
            <a:r>
              <a:rPr lang="pt-PT" dirty="0"/>
              <a:t> </a:t>
            </a:r>
            <a:r>
              <a:rPr lang="pt-PT" dirty="0" err="1"/>
              <a:t>of</a:t>
            </a:r>
            <a:r>
              <a:rPr lang="pt-PT" dirty="0"/>
              <a:t> </a:t>
            </a:r>
            <a:r>
              <a:rPr lang="pt-PT" dirty="0" err="1"/>
              <a:t>interpersonal</a:t>
            </a:r>
            <a:r>
              <a:rPr lang="pt-PT" dirty="0"/>
              <a:t> </a:t>
            </a:r>
            <a:r>
              <a:rPr lang="pt-PT" dirty="0" err="1"/>
              <a:t>and</a:t>
            </a:r>
            <a:r>
              <a:rPr lang="pt-PT" dirty="0"/>
              <a:t> </a:t>
            </a:r>
            <a:r>
              <a:rPr lang="pt-PT" dirty="0" err="1"/>
              <a:t>systemic</a:t>
            </a:r>
            <a:r>
              <a:rPr lang="pt-PT" dirty="0"/>
              <a:t> </a:t>
            </a:r>
            <a:r>
              <a:rPr lang="pt-PT" dirty="0" err="1"/>
              <a:t>racism</a:t>
            </a:r>
            <a:r>
              <a:rPr lang="pt-PT" dirty="0"/>
              <a:t>.</a:t>
            </a:r>
          </a:p>
          <a:p>
            <a:pPr algn="just" fontAlgn="base"/>
            <a:r>
              <a:rPr lang="pt-PT" dirty="0" err="1"/>
              <a:t>We</a:t>
            </a:r>
            <a:r>
              <a:rPr lang="pt-PT" dirty="0"/>
              <a:t> </a:t>
            </a:r>
            <a:r>
              <a:rPr lang="pt-PT" dirty="0" err="1"/>
              <a:t>need</a:t>
            </a:r>
            <a:r>
              <a:rPr lang="pt-PT" dirty="0"/>
              <a:t> to </a:t>
            </a:r>
            <a:r>
              <a:rPr lang="pt-PT" dirty="0" err="1"/>
              <a:t>support</a:t>
            </a:r>
            <a:r>
              <a:rPr lang="pt-PT" dirty="0"/>
              <a:t> </a:t>
            </a:r>
            <a:r>
              <a:rPr lang="pt-PT" dirty="0" err="1"/>
              <a:t>people</a:t>
            </a:r>
            <a:r>
              <a:rPr lang="pt-PT" dirty="0"/>
              <a:t> </a:t>
            </a:r>
            <a:r>
              <a:rPr lang="pt-PT" dirty="0" err="1"/>
              <a:t>who</a:t>
            </a:r>
            <a:r>
              <a:rPr lang="pt-PT" dirty="0"/>
              <a:t> </a:t>
            </a:r>
            <a:r>
              <a:rPr lang="pt-PT" dirty="0" err="1"/>
              <a:t>have</a:t>
            </a:r>
            <a:r>
              <a:rPr lang="pt-PT" dirty="0"/>
              <a:t> </a:t>
            </a:r>
            <a:r>
              <a:rPr lang="pt-PT" dirty="0" err="1"/>
              <a:t>been</a:t>
            </a:r>
            <a:r>
              <a:rPr lang="pt-PT" dirty="0"/>
              <a:t> </a:t>
            </a:r>
            <a:r>
              <a:rPr lang="pt-PT" dirty="0" err="1"/>
              <a:t>traumatised</a:t>
            </a:r>
            <a:r>
              <a:rPr lang="pt-PT" dirty="0"/>
              <a:t> </a:t>
            </a:r>
            <a:r>
              <a:rPr lang="pt-PT" dirty="0" err="1"/>
              <a:t>by</a:t>
            </a:r>
            <a:r>
              <a:rPr lang="pt-PT" dirty="0"/>
              <a:t> </a:t>
            </a:r>
            <a:r>
              <a:rPr lang="pt-PT" dirty="0" err="1"/>
              <a:t>racism</a:t>
            </a:r>
            <a:r>
              <a:rPr lang="pt-PT" dirty="0"/>
              <a:t>, </a:t>
            </a:r>
            <a:r>
              <a:rPr lang="pt-PT" dirty="0" err="1"/>
              <a:t>not</a:t>
            </a:r>
            <a:r>
              <a:rPr lang="pt-PT" dirty="0"/>
              <a:t> </a:t>
            </a:r>
            <a:r>
              <a:rPr lang="pt-PT" dirty="0" err="1"/>
              <a:t>just</a:t>
            </a:r>
            <a:r>
              <a:rPr lang="pt-PT" dirty="0"/>
              <a:t> </a:t>
            </a:r>
            <a:r>
              <a:rPr lang="pt-PT" dirty="0" err="1"/>
              <a:t>challenge</a:t>
            </a:r>
            <a:r>
              <a:rPr lang="pt-PT" dirty="0"/>
              <a:t> </a:t>
            </a:r>
            <a:r>
              <a:rPr lang="pt-PT" dirty="0" err="1"/>
              <a:t>those</a:t>
            </a:r>
            <a:r>
              <a:rPr lang="pt-PT" dirty="0"/>
              <a:t> </a:t>
            </a:r>
            <a:r>
              <a:rPr lang="pt-PT" dirty="0" err="1"/>
              <a:t>who</a:t>
            </a:r>
            <a:r>
              <a:rPr lang="pt-PT" dirty="0"/>
              <a:t> </a:t>
            </a:r>
            <a:r>
              <a:rPr lang="pt-PT" dirty="0" err="1"/>
              <a:t>instigate</a:t>
            </a:r>
            <a:r>
              <a:rPr lang="pt-PT" dirty="0"/>
              <a:t> </a:t>
            </a:r>
            <a:r>
              <a:rPr lang="pt-PT" dirty="0" err="1"/>
              <a:t>it</a:t>
            </a:r>
            <a:r>
              <a:rPr lang="pt-PT" dirty="0"/>
              <a:t>.</a:t>
            </a:r>
          </a:p>
          <a:p>
            <a:pPr algn="just" fontAlgn="base"/>
            <a:r>
              <a:rPr lang="pt-PT" dirty="0" err="1"/>
              <a:t>Teachers</a:t>
            </a:r>
            <a:r>
              <a:rPr lang="pt-PT" dirty="0"/>
              <a:t> </a:t>
            </a:r>
            <a:r>
              <a:rPr lang="pt-PT" dirty="0" err="1"/>
              <a:t>should</a:t>
            </a:r>
            <a:r>
              <a:rPr lang="pt-PT" dirty="0"/>
              <a:t> </a:t>
            </a:r>
            <a:r>
              <a:rPr lang="pt-PT" dirty="0" err="1"/>
              <a:t>also</a:t>
            </a:r>
            <a:r>
              <a:rPr lang="pt-PT" dirty="0"/>
              <a:t> </a:t>
            </a:r>
            <a:r>
              <a:rPr lang="pt-PT" dirty="0" err="1"/>
              <a:t>be</a:t>
            </a:r>
            <a:r>
              <a:rPr lang="pt-PT" dirty="0"/>
              <a:t> </a:t>
            </a:r>
            <a:r>
              <a:rPr lang="pt-PT" dirty="0" err="1"/>
              <a:t>sensitive</a:t>
            </a:r>
            <a:r>
              <a:rPr lang="pt-PT" dirty="0"/>
              <a:t> </a:t>
            </a:r>
            <a:r>
              <a:rPr lang="pt-PT" dirty="0" err="1"/>
              <a:t>about</a:t>
            </a:r>
            <a:r>
              <a:rPr lang="pt-PT" dirty="0"/>
              <a:t> </a:t>
            </a:r>
            <a:r>
              <a:rPr lang="pt-PT" dirty="0" err="1"/>
              <a:t>the</a:t>
            </a:r>
            <a:r>
              <a:rPr lang="pt-PT" dirty="0"/>
              <a:t> </a:t>
            </a:r>
            <a:r>
              <a:rPr lang="pt-PT" dirty="0" err="1"/>
              <a:t>way</a:t>
            </a:r>
            <a:r>
              <a:rPr lang="pt-PT" dirty="0"/>
              <a:t> </a:t>
            </a:r>
            <a:r>
              <a:rPr lang="pt-PT" dirty="0" err="1"/>
              <a:t>anti-racist</a:t>
            </a:r>
            <a:r>
              <a:rPr lang="pt-PT" dirty="0"/>
              <a:t> </a:t>
            </a:r>
            <a:r>
              <a:rPr lang="pt-PT" dirty="0" err="1"/>
              <a:t>teaching</a:t>
            </a:r>
            <a:r>
              <a:rPr lang="pt-PT" dirty="0"/>
              <a:t> </a:t>
            </a:r>
            <a:r>
              <a:rPr lang="pt-PT" dirty="0" err="1"/>
              <a:t>is</a:t>
            </a:r>
            <a:r>
              <a:rPr lang="pt-PT" dirty="0"/>
              <a:t> </a:t>
            </a:r>
            <a:r>
              <a:rPr lang="pt-PT" dirty="0" err="1"/>
              <a:t>delivered</a:t>
            </a:r>
            <a:r>
              <a:rPr lang="pt-PT" dirty="0"/>
              <a:t>. </a:t>
            </a:r>
            <a:r>
              <a:rPr lang="pt-PT" dirty="0" err="1"/>
              <a:t>If</a:t>
            </a:r>
            <a:r>
              <a:rPr lang="pt-PT" dirty="0"/>
              <a:t> you are </a:t>
            </a:r>
            <a:r>
              <a:rPr lang="pt-PT" dirty="0" err="1"/>
              <a:t>going</a:t>
            </a:r>
            <a:r>
              <a:rPr lang="pt-PT" dirty="0"/>
              <a:t> to </a:t>
            </a:r>
            <a:r>
              <a:rPr lang="pt-PT" dirty="0" err="1"/>
              <a:t>discuss</a:t>
            </a:r>
            <a:r>
              <a:rPr lang="pt-PT" dirty="0"/>
              <a:t> </a:t>
            </a:r>
            <a:r>
              <a:rPr lang="pt-PT" u="sng" dirty="0" err="1">
                <a:hlinkClick r:id="rId3"/>
              </a:rPr>
              <a:t>sensitive</a:t>
            </a:r>
            <a:r>
              <a:rPr lang="pt-PT" u="sng" dirty="0">
                <a:hlinkClick r:id="rId3"/>
              </a:rPr>
              <a:t> </a:t>
            </a:r>
            <a:r>
              <a:rPr lang="pt-PT" u="sng" dirty="0" err="1">
                <a:hlinkClick r:id="rId3"/>
              </a:rPr>
              <a:t>topics</a:t>
            </a:r>
            <a:r>
              <a:rPr lang="pt-PT" dirty="0"/>
              <a:t>, you can </a:t>
            </a:r>
            <a:r>
              <a:rPr lang="pt-PT" dirty="0" err="1"/>
              <a:t>provide</a:t>
            </a:r>
            <a:r>
              <a:rPr lang="pt-PT" dirty="0"/>
              <a:t> </a:t>
            </a:r>
            <a:r>
              <a:rPr lang="pt-PT" dirty="0" err="1"/>
              <a:t>trigger</a:t>
            </a:r>
            <a:r>
              <a:rPr lang="pt-PT" dirty="0"/>
              <a:t> </a:t>
            </a:r>
            <a:r>
              <a:rPr lang="pt-PT" dirty="0" err="1"/>
              <a:t>warnings</a:t>
            </a:r>
            <a:r>
              <a:rPr lang="pt-PT" dirty="0"/>
              <a:t> in </a:t>
            </a:r>
            <a:r>
              <a:rPr lang="pt-PT" dirty="0" err="1"/>
              <a:t>advance</a:t>
            </a:r>
            <a:r>
              <a:rPr lang="pt-PT" dirty="0"/>
              <a:t> to </a:t>
            </a:r>
            <a:r>
              <a:rPr lang="pt-PT" dirty="0" err="1"/>
              <a:t>the</a:t>
            </a:r>
            <a:r>
              <a:rPr lang="pt-PT" dirty="0"/>
              <a:t> </a:t>
            </a:r>
            <a:r>
              <a:rPr lang="pt-PT" dirty="0" err="1"/>
              <a:t>class</a:t>
            </a:r>
            <a:r>
              <a:rPr lang="pt-PT" dirty="0"/>
              <a:t>. </a:t>
            </a:r>
            <a:r>
              <a:rPr lang="pt-PT" dirty="0" err="1"/>
              <a:t>This</a:t>
            </a:r>
            <a:r>
              <a:rPr lang="pt-PT" dirty="0"/>
              <a:t> </a:t>
            </a:r>
            <a:r>
              <a:rPr lang="pt-PT" dirty="0" err="1"/>
              <a:t>way</a:t>
            </a:r>
            <a:r>
              <a:rPr lang="pt-PT" dirty="0"/>
              <a:t> </a:t>
            </a:r>
            <a:r>
              <a:rPr lang="pt-PT" dirty="0" err="1"/>
              <a:t>students</a:t>
            </a:r>
            <a:r>
              <a:rPr lang="pt-PT" dirty="0"/>
              <a:t> can prepare </a:t>
            </a:r>
            <a:r>
              <a:rPr lang="pt-PT" dirty="0" err="1"/>
              <a:t>or</a:t>
            </a:r>
            <a:r>
              <a:rPr lang="pt-PT" dirty="0"/>
              <a:t> </a:t>
            </a:r>
            <a:r>
              <a:rPr lang="pt-PT" dirty="0" err="1"/>
              <a:t>raise</a:t>
            </a:r>
            <a:r>
              <a:rPr lang="pt-PT" dirty="0"/>
              <a:t> </a:t>
            </a:r>
            <a:r>
              <a:rPr lang="pt-PT" dirty="0" err="1"/>
              <a:t>concerns</a:t>
            </a:r>
            <a:r>
              <a:rPr lang="pt-PT" dirty="0"/>
              <a:t> in </a:t>
            </a:r>
            <a:r>
              <a:rPr lang="pt-PT" dirty="0" err="1"/>
              <a:t>advance</a:t>
            </a:r>
            <a:r>
              <a:rPr lang="pt-PT" dirty="0"/>
              <a:t>.</a:t>
            </a:r>
          </a:p>
          <a:p>
            <a:pPr algn="just" fontAlgn="base"/>
            <a:r>
              <a:rPr lang="pt-PT" dirty="0" err="1"/>
              <a:t>Be</a:t>
            </a:r>
            <a:r>
              <a:rPr lang="pt-PT" dirty="0"/>
              <a:t> </a:t>
            </a:r>
            <a:r>
              <a:rPr lang="pt-PT" dirty="0" err="1"/>
              <a:t>aware</a:t>
            </a:r>
            <a:r>
              <a:rPr lang="pt-PT" dirty="0"/>
              <a:t> </a:t>
            </a:r>
            <a:r>
              <a:rPr lang="pt-PT" dirty="0" err="1"/>
              <a:t>of</a:t>
            </a:r>
            <a:r>
              <a:rPr lang="pt-PT" dirty="0"/>
              <a:t> </a:t>
            </a:r>
            <a:r>
              <a:rPr lang="pt-PT" dirty="0" err="1"/>
              <a:t>who</a:t>
            </a:r>
            <a:r>
              <a:rPr lang="pt-PT" dirty="0"/>
              <a:t> </a:t>
            </a:r>
            <a:r>
              <a:rPr lang="pt-PT" dirty="0" err="1"/>
              <a:t>is</a:t>
            </a:r>
            <a:r>
              <a:rPr lang="pt-PT" dirty="0"/>
              <a:t> in </a:t>
            </a:r>
            <a:r>
              <a:rPr lang="pt-PT" dirty="0" err="1"/>
              <a:t>your</a:t>
            </a:r>
            <a:r>
              <a:rPr lang="pt-PT" dirty="0"/>
              <a:t> </a:t>
            </a:r>
            <a:r>
              <a:rPr lang="pt-PT" dirty="0" err="1"/>
              <a:t>class</a:t>
            </a:r>
            <a:r>
              <a:rPr lang="pt-PT" dirty="0"/>
              <a:t> </a:t>
            </a:r>
            <a:r>
              <a:rPr lang="pt-PT" dirty="0" err="1"/>
              <a:t>and</a:t>
            </a:r>
            <a:r>
              <a:rPr lang="pt-PT" dirty="0"/>
              <a:t> </a:t>
            </a:r>
            <a:r>
              <a:rPr lang="pt-PT" dirty="0" err="1"/>
              <a:t>avoid</a:t>
            </a:r>
            <a:r>
              <a:rPr lang="pt-PT" dirty="0"/>
              <a:t> </a:t>
            </a:r>
            <a:r>
              <a:rPr lang="pt-PT" dirty="0" err="1"/>
              <a:t>using</a:t>
            </a:r>
            <a:r>
              <a:rPr lang="pt-PT" dirty="0"/>
              <a:t> </a:t>
            </a:r>
            <a:r>
              <a:rPr lang="pt-PT" dirty="0" err="1"/>
              <a:t>potentially</a:t>
            </a:r>
            <a:r>
              <a:rPr lang="pt-PT" dirty="0"/>
              <a:t> </a:t>
            </a:r>
            <a:r>
              <a:rPr lang="pt-PT" u="sng" dirty="0" err="1">
                <a:hlinkClick r:id="rId4"/>
              </a:rPr>
              <a:t>re-traumatising</a:t>
            </a:r>
            <a:r>
              <a:rPr lang="pt-PT" dirty="0"/>
              <a:t> </a:t>
            </a:r>
            <a:r>
              <a:rPr lang="pt-PT" dirty="0" err="1"/>
              <a:t>images</a:t>
            </a:r>
            <a:r>
              <a:rPr lang="pt-PT" dirty="0"/>
              <a:t>, </a:t>
            </a:r>
            <a:r>
              <a:rPr lang="pt-PT" dirty="0" err="1"/>
              <a:t>examples</a:t>
            </a:r>
            <a:r>
              <a:rPr lang="pt-PT" dirty="0"/>
              <a:t> </a:t>
            </a:r>
            <a:r>
              <a:rPr lang="pt-PT" dirty="0" err="1"/>
              <a:t>or</a:t>
            </a:r>
            <a:r>
              <a:rPr lang="pt-PT" dirty="0"/>
              <a:t> </a:t>
            </a:r>
            <a:r>
              <a:rPr lang="pt-PT" dirty="0" err="1"/>
              <a:t>videos</a:t>
            </a:r>
            <a:r>
              <a:rPr lang="pt-PT" dirty="0"/>
              <a:t>.</a:t>
            </a:r>
          </a:p>
          <a:p>
            <a:pPr fontAlgn="base"/>
            <a:endParaRPr lang="pt-PT" dirty="0"/>
          </a:p>
          <a:p>
            <a:endParaRPr lang="pt-PT" dirty="0"/>
          </a:p>
        </p:txBody>
      </p:sp>
    </p:spTree>
    <p:extLst>
      <p:ext uri="{BB962C8B-B14F-4D97-AF65-F5344CB8AC3E}">
        <p14:creationId xmlns:p14="http://schemas.microsoft.com/office/powerpoint/2010/main" val="248015370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dirty="0" err="1"/>
              <a:t>Racism</a:t>
            </a:r>
            <a:br>
              <a:rPr lang="pt-PT" dirty="0"/>
            </a:br>
            <a:r>
              <a:rPr lang="pt-PT" dirty="0"/>
              <a:t>WHAT TO DO: CLASSROOM?</a:t>
            </a:r>
          </a:p>
        </p:txBody>
      </p:sp>
      <p:sp>
        <p:nvSpPr>
          <p:cNvPr id="3" name="Marcador de Posição de Conteúdo 2"/>
          <p:cNvSpPr>
            <a:spLocks noGrp="1"/>
          </p:cNvSpPr>
          <p:nvPr>
            <p:ph idx="1"/>
          </p:nvPr>
        </p:nvSpPr>
        <p:spPr/>
        <p:txBody>
          <a:bodyPr>
            <a:normAutofit/>
          </a:bodyPr>
          <a:lstStyle/>
          <a:p>
            <a:pPr fontAlgn="base"/>
            <a:r>
              <a:rPr lang="pt-PT" dirty="0"/>
              <a:t>7. </a:t>
            </a:r>
            <a:r>
              <a:rPr lang="pt-PT" dirty="0" err="1"/>
              <a:t>Model</a:t>
            </a:r>
            <a:r>
              <a:rPr lang="pt-PT" dirty="0"/>
              <a:t> inclusive </a:t>
            </a:r>
            <a:r>
              <a:rPr lang="pt-PT" dirty="0" err="1"/>
              <a:t>behaviour</a:t>
            </a:r>
            <a:endParaRPr lang="pt-PT" dirty="0"/>
          </a:p>
          <a:p>
            <a:pPr algn="just" fontAlgn="base"/>
            <a:r>
              <a:rPr lang="pt-PT" dirty="0" err="1"/>
              <a:t>Teachers</a:t>
            </a:r>
            <a:r>
              <a:rPr lang="pt-PT" dirty="0"/>
              <a:t> </a:t>
            </a:r>
            <a:r>
              <a:rPr lang="pt-PT" dirty="0" err="1"/>
              <a:t>should</a:t>
            </a:r>
            <a:r>
              <a:rPr lang="pt-PT" dirty="0"/>
              <a:t> </a:t>
            </a:r>
            <a:r>
              <a:rPr lang="pt-PT" dirty="0" err="1"/>
              <a:t>model</a:t>
            </a:r>
            <a:r>
              <a:rPr lang="pt-PT" dirty="0"/>
              <a:t> </a:t>
            </a:r>
            <a:r>
              <a:rPr lang="pt-PT" dirty="0" err="1"/>
              <a:t>anti-racist</a:t>
            </a:r>
            <a:r>
              <a:rPr lang="pt-PT" dirty="0"/>
              <a:t> </a:t>
            </a:r>
            <a:r>
              <a:rPr lang="pt-PT" dirty="0" err="1"/>
              <a:t>behaviour</a:t>
            </a:r>
            <a:r>
              <a:rPr lang="pt-PT" dirty="0"/>
              <a:t> in </a:t>
            </a:r>
            <a:r>
              <a:rPr lang="pt-PT" dirty="0" err="1"/>
              <a:t>their</a:t>
            </a:r>
            <a:r>
              <a:rPr lang="pt-PT" dirty="0"/>
              <a:t> </a:t>
            </a:r>
            <a:r>
              <a:rPr lang="pt-PT" dirty="0" err="1"/>
              <a:t>classroom</a:t>
            </a:r>
            <a:r>
              <a:rPr lang="pt-PT" dirty="0"/>
              <a:t>. For </a:t>
            </a:r>
            <a:r>
              <a:rPr lang="pt-PT" dirty="0" err="1"/>
              <a:t>example</a:t>
            </a:r>
            <a:r>
              <a:rPr lang="pt-PT" dirty="0"/>
              <a:t>, </a:t>
            </a:r>
            <a:r>
              <a:rPr lang="pt-PT" dirty="0" err="1"/>
              <a:t>they</a:t>
            </a:r>
            <a:r>
              <a:rPr lang="pt-PT" dirty="0"/>
              <a:t> </a:t>
            </a:r>
            <a:r>
              <a:rPr lang="pt-PT" dirty="0" err="1"/>
              <a:t>should</a:t>
            </a:r>
            <a:r>
              <a:rPr lang="pt-PT" dirty="0"/>
              <a:t> </a:t>
            </a:r>
            <a:r>
              <a:rPr lang="pt-PT" dirty="0" err="1"/>
              <a:t>not</a:t>
            </a:r>
            <a:r>
              <a:rPr lang="pt-PT" dirty="0"/>
              <a:t> </a:t>
            </a:r>
            <a:r>
              <a:rPr lang="pt-PT" dirty="0" err="1"/>
              <a:t>mock</a:t>
            </a:r>
            <a:r>
              <a:rPr lang="pt-PT" dirty="0"/>
              <a:t> </a:t>
            </a:r>
            <a:r>
              <a:rPr lang="pt-PT" dirty="0" err="1"/>
              <a:t>or</a:t>
            </a:r>
            <a:r>
              <a:rPr lang="pt-PT" dirty="0"/>
              <a:t> </a:t>
            </a:r>
            <a:r>
              <a:rPr lang="pt-PT" dirty="0" err="1"/>
              <a:t>say</a:t>
            </a:r>
            <a:r>
              <a:rPr lang="pt-PT" dirty="0"/>
              <a:t> </a:t>
            </a:r>
            <a:r>
              <a:rPr lang="pt-PT" dirty="0" err="1"/>
              <a:t>inappropriate</a:t>
            </a:r>
            <a:r>
              <a:rPr lang="pt-PT" dirty="0"/>
              <a:t> </a:t>
            </a:r>
            <a:r>
              <a:rPr lang="pt-PT" dirty="0" err="1"/>
              <a:t>things</a:t>
            </a:r>
            <a:r>
              <a:rPr lang="pt-PT" dirty="0"/>
              <a:t> </a:t>
            </a:r>
            <a:r>
              <a:rPr lang="pt-PT" dirty="0" err="1"/>
              <a:t>about</a:t>
            </a:r>
            <a:r>
              <a:rPr lang="pt-PT" dirty="0"/>
              <a:t> </a:t>
            </a:r>
            <a:r>
              <a:rPr lang="pt-PT" dirty="0" err="1"/>
              <a:t>other</a:t>
            </a:r>
            <a:r>
              <a:rPr lang="pt-PT" dirty="0"/>
              <a:t> </a:t>
            </a:r>
            <a:r>
              <a:rPr lang="pt-PT" dirty="0" err="1"/>
              <a:t>people’s</a:t>
            </a:r>
            <a:r>
              <a:rPr lang="pt-PT" dirty="0"/>
              <a:t> cultural </a:t>
            </a:r>
            <a:r>
              <a:rPr lang="pt-PT" dirty="0" err="1"/>
              <a:t>and</a:t>
            </a:r>
            <a:r>
              <a:rPr lang="pt-PT" dirty="0"/>
              <a:t> racial backgrounds. </a:t>
            </a:r>
            <a:r>
              <a:rPr lang="pt-PT" dirty="0" err="1"/>
              <a:t>Teachers</a:t>
            </a:r>
            <a:r>
              <a:rPr lang="pt-PT" dirty="0"/>
              <a:t> </a:t>
            </a:r>
            <a:r>
              <a:rPr lang="pt-PT" dirty="0" err="1"/>
              <a:t>should</a:t>
            </a:r>
            <a:r>
              <a:rPr lang="pt-PT" dirty="0"/>
              <a:t> </a:t>
            </a:r>
            <a:r>
              <a:rPr lang="pt-PT" dirty="0" err="1"/>
              <a:t>encourage</a:t>
            </a:r>
            <a:r>
              <a:rPr lang="pt-PT" dirty="0"/>
              <a:t> </a:t>
            </a:r>
            <a:r>
              <a:rPr lang="pt-PT" dirty="0" err="1"/>
              <a:t>students</a:t>
            </a:r>
            <a:r>
              <a:rPr lang="pt-PT" dirty="0"/>
              <a:t> to </a:t>
            </a:r>
            <a:r>
              <a:rPr lang="pt-PT" dirty="0" err="1"/>
              <a:t>think</a:t>
            </a:r>
            <a:r>
              <a:rPr lang="pt-PT" dirty="0"/>
              <a:t> </a:t>
            </a:r>
            <a:r>
              <a:rPr lang="pt-PT" dirty="0" err="1"/>
              <a:t>of</a:t>
            </a:r>
            <a:r>
              <a:rPr lang="pt-PT" dirty="0"/>
              <a:t> </a:t>
            </a:r>
            <a:r>
              <a:rPr lang="pt-PT" dirty="0" err="1"/>
              <a:t>the</a:t>
            </a:r>
            <a:r>
              <a:rPr lang="pt-PT" dirty="0"/>
              <a:t> </a:t>
            </a:r>
            <a:r>
              <a:rPr lang="pt-PT" dirty="0" err="1"/>
              <a:t>various</a:t>
            </a:r>
            <a:r>
              <a:rPr lang="pt-PT" dirty="0"/>
              <a:t> </a:t>
            </a:r>
            <a:r>
              <a:rPr lang="pt-PT" dirty="0" err="1"/>
              <a:t>cultures</a:t>
            </a:r>
            <a:r>
              <a:rPr lang="pt-PT" dirty="0"/>
              <a:t> as </a:t>
            </a:r>
            <a:r>
              <a:rPr lang="pt-PT" dirty="0" err="1"/>
              <a:t>different</a:t>
            </a:r>
            <a:r>
              <a:rPr lang="pt-PT" dirty="0"/>
              <a:t> </a:t>
            </a:r>
            <a:r>
              <a:rPr lang="pt-PT" dirty="0" err="1"/>
              <a:t>and</a:t>
            </a:r>
            <a:r>
              <a:rPr lang="pt-PT" dirty="0"/>
              <a:t> </a:t>
            </a:r>
            <a:r>
              <a:rPr lang="pt-PT" dirty="0" err="1"/>
              <a:t>not</a:t>
            </a:r>
            <a:r>
              <a:rPr lang="pt-PT" dirty="0"/>
              <a:t> superior to, </a:t>
            </a:r>
            <a:r>
              <a:rPr lang="pt-PT" dirty="0" err="1"/>
              <a:t>or</a:t>
            </a:r>
            <a:r>
              <a:rPr lang="pt-PT" dirty="0"/>
              <a:t> </a:t>
            </a:r>
            <a:r>
              <a:rPr lang="pt-PT" dirty="0" err="1"/>
              <a:t>better</a:t>
            </a:r>
            <a:r>
              <a:rPr lang="pt-PT" dirty="0"/>
              <a:t> </a:t>
            </a:r>
            <a:r>
              <a:rPr lang="pt-PT" dirty="0" err="1"/>
              <a:t>than</a:t>
            </a:r>
            <a:r>
              <a:rPr lang="pt-PT" dirty="0"/>
              <a:t>, </a:t>
            </a:r>
            <a:r>
              <a:rPr lang="pt-PT" dirty="0" err="1"/>
              <a:t>others</a:t>
            </a:r>
            <a:r>
              <a:rPr lang="pt-PT" dirty="0"/>
              <a:t>.</a:t>
            </a:r>
          </a:p>
          <a:p>
            <a:pPr fontAlgn="base"/>
            <a:endParaRPr lang="pt-PT" dirty="0"/>
          </a:p>
          <a:p>
            <a:endParaRPr lang="pt-PT" dirty="0"/>
          </a:p>
        </p:txBody>
      </p:sp>
    </p:spTree>
    <p:extLst>
      <p:ext uri="{BB962C8B-B14F-4D97-AF65-F5344CB8AC3E}">
        <p14:creationId xmlns:p14="http://schemas.microsoft.com/office/powerpoint/2010/main" val="350574055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dirty="0" err="1"/>
              <a:t>Racism</a:t>
            </a:r>
            <a:br>
              <a:rPr lang="pt-PT" dirty="0"/>
            </a:br>
            <a:r>
              <a:rPr lang="pt-PT" dirty="0"/>
              <a:t>WHAT TO DO: CLASSROOM?</a:t>
            </a:r>
          </a:p>
        </p:txBody>
      </p:sp>
      <p:sp>
        <p:nvSpPr>
          <p:cNvPr id="3" name="Marcador de Posição de Conteúdo 2"/>
          <p:cNvSpPr>
            <a:spLocks noGrp="1"/>
          </p:cNvSpPr>
          <p:nvPr>
            <p:ph idx="1"/>
          </p:nvPr>
        </p:nvSpPr>
        <p:spPr/>
        <p:txBody>
          <a:bodyPr>
            <a:normAutofit/>
          </a:bodyPr>
          <a:lstStyle/>
          <a:p>
            <a:pPr algn="just" fontAlgn="base"/>
            <a:r>
              <a:rPr lang="pt-PT" dirty="0"/>
              <a:t>8. </a:t>
            </a:r>
            <a:r>
              <a:rPr lang="pt-PT" dirty="0" err="1"/>
              <a:t>Ensure</a:t>
            </a:r>
            <a:r>
              <a:rPr lang="pt-PT" dirty="0"/>
              <a:t> </a:t>
            </a:r>
            <a:r>
              <a:rPr lang="pt-PT" dirty="0" err="1"/>
              <a:t>diversity</a:t>
            </a:r>
            <a:r>
              <a:rPr lang="pt-PT" dirty="0"/>
              <a:t> in </a:t>
            </a:r>
            <a:r>
              <a:rPr lang="pt-PT" dirty="0" err="1"/>
              <a:t>the</a:t>
            </a:r>
            <a:r>
              <a:rPr lang="pt-PT" dirty="0"/>
              <a:t> curriculum</a:t>
            </a:r>
          </a:p>
          <a:p>
            <a:pPr algn="just" fontAlgn="base"/>
            <a:r>
              <a:rPr lang="pt-PT" dirty="0" err="1"/>
              <a:t>We</a:t>
            </a:r>
            <a:r>
              <a:rPr lang="pt-PT" dirty="0"/>
              <a:t> can </a:t>
            </a:r>
            <a:r>
              <a:rPr lang="pt-PT" dirty="0" err="1"/>
              <a:t>challenge</a:t>
            </a:r>
            <a:r>
              <a:rPr lang="pt-PT" dirty="0"/>
              <a:t> </a:t>
            </a:r>
            <a:r>
              <a:rPr lang="pt-PT" dirty="0" err="1"/>
              <a:t>the</a:t>
            </a:r>
            <a:r>
              <a:rPr lang="pt-PT" dirty="0"/>
              <a:t> </a:t>
            </a:r>
            <a:r>
              <a:rPr lang="pt-PT" dirty="0" err="1"/>
              <a:t>historic</a:t>
            </a:r>
            <a:r>
              <a:rPr lang="pt-PT" dirty="0"/>
              <a:t> </a:t>
            </a:r>
            <a:r>
              <a:rPr lang="pt-PT" dirty="0" err="1"/>
              <a:t>and</a:t>
            </a:r>
            <a:r>
              <a:rPr lang="pt-PT" dirty="0"/>
              <a:t> </a:t>
            </a:r>
            <a:r>
              <a:rPr lang="pt-PT" dirty="0" err="1"/>
              <a:t>continued</a:t>
            </a:r>
            <a:r>
              <a:rPr lang="pt-PT" dirty="0"/>
              <a:t> </a:t>
            </a:r>
            <a:r>
              <a:rPr lang="pt-PT" u="sng" dirty="0" err="1">
                <a:hlinkClick r:id="rId2"/>
              </a:rPr>
              <a:t>silencing</a:t>
            </a:r>
            <a:r>
              <a:rPr lang="pt-PT" u="sng" dirty="0">
                <a:hlinkClick r:id="rId2"/>
              </a:rPr>
              <a:t> </a:t>
            </a:r>
            <a:r>
              <a:rPr lang="pt-PT" u="sng" dirty="0" err="1">
                <a:hlinkClick r:id="rId2"/>
              </a:rPr>
              <a:t>of</a:t>
            </a:r>
            <a:r>
              <a:rPr lang="pt-PT" u="sng" dirty="0">
                <a:hlinkClick r:id="rId2"/>
              </a:rPr>
              <a:t> </a:t>
            </a:r>
            <a:r>
              <a:rPr lang="pt-PT" u="sng" dirty="0" err="1">
                <a:hlinkClick r:id="rId2"/>
              </a:rPr>
              <a:t>alternative</a:t>
            </a:r>
            <a:r>
              <a:rPr lang="pt-PT" u="sng" dirty="0">
                <a:hlinkClick r:id="rId2"/>
              </a:rPr>
              <a:t> </a:t>
            </a:r>
            <a:r>
              <a:rPr lang="pt-PT" u="sng" dirty="0" err="1">
                <a:hlinkClick r:id="rId2"/>
              </a:rPr>
              <a:t>voices</a:t>
            </a:r>
            <a:r>
              <a:rPr lang="pt-PT" dirty="0"/>
              <a:t> </a:t>
            </a:r>
            <a:r>
              <a:rPr lang="pt-PT" dirty="0" err="1"/>
              <a:t>by</a:t>
            </a:r>
            <a:r>
              <a:rPr lang="pt-PT" dirty="0"/>
              <a:t> </a:t>
            </a:r>
            <a:r>
              <a:rPr lang="pt-PT" dirty="0" err="1"/>
              <a:t>integrating</a:t>
            </a:r>
            <a:r>
              <a:rPr lang="pt-PT" dirty="0"/>
              <a:t> </a:t>
            </a:r>
            <a:r>
              <a:rPr lang="pt-PT" dirty="0" err="1"/>
              <a:t>diverse</a:t>
            </a:r>
            <a:r>
              <a:rPr lang="pt-PT" dirty="0"/>
              <a:t> </a:t>
            </a:r>
            <a:r>
              <a:rPr lang="pt-PT" dirty="0" err="1"/>
              <a:t>voices</a:t>
            </a:r>
            <a:r>
              <a:rPr lang="pt-PT" dirty="0"/>
              <a:t> </a:t>
            </a:r>
            <a:r>
              <a:rPr lang="pt-PT" dirty="0" err="1"/>
              <a:t>into</a:t>
            </a:r>
            <a:r>
              <a:rPr lang="pt-PT" dirty="0"/>
              <a:t> </a:t>
            </a:r>
            <a:r>
              <a:rPr lang="pt-PT" dirty="0" err="1"/>
              <a:t>our</a:t>
            </a:r>
            <a:r>
              <a:rPr lang="pt-PT" dirty="0"/>
              <a:t> curriculum.</a:t>
            </a:r>
          </a:p>
          <a:p>
            <a:pPr algn="just" fontAlgn="base"/>
            <a:r>
              <a:rPr lang="pt-PT" dirty="0"/>
              <a:t>As a </a:t>
            </a:r>
            <a:r>
              <a:rPr lang="pt-PT" dirty="0" err="1"/>
              <a:t>teacher</a:t>
            </a:r>
            <a:r>
              <a:rPr lang="pt-PT" dirty="0"/>
              <a:t>, you can </a:t>
            </a:r>
            <a:r>
              <a:rPr lang="pt-PT" dirty="0" err="1"/>
              <a:t>select</a:t>
            </a:r>
            <a:r>
              <a:rPr lang="pt-PT" dirty="0"/>
              <a:t> </a:t>
            </a:r>
            <a:r>
              <a:rPr lang="pt-PT" u="sng" dirty="0" err="1">
                <a:hlinkClick r:id="rId3"/>
              </a:rPr>
              <a:t>readings</a:t>
            </a:r>
            <a:r>
              <a:rPr lang="pt-PT" dirty="0"/>
              <a:t>, </a:t>
            </a:r>
            <a:r>
              <a:rPr lang="pt-PT" u="sng" dirty="0" err="1">
                <a:hlinkClick r:id="rId4"/>
              </a:rPr>
              <a:t>videos</a:t>
            </a:r>
            <a:r>
              <a:rPr lang="pt-PT" dirty="0"/>
              <a:t>, </a:t>
            </a:r>
            <a:r>
              <a:rPr lang="pt-PT" dirty="0" err="1"/>
              <a:t>and</a:t>
            </a:r>
            <a:r>
              <a:rPr lang="pt-PT" dirty="0"/>
              <a:t> </a:t>
            </a:r>
            <a:r>
              <a:rPr lang="pt-PT" u="sng" dirty="0" err="1">
                <a:hlinkClick r:id="rId5"/>
              </a:rPr>
              <a:t>other</a:t>
            </a:r>
            <a:r>
              <a:rPr lang="pt-PT" u="sng" dirty="0">
                <a:hlinkClick r:id="rId5"/>
              </a:rPr>
              <a:t> </a:t>
            </a:r>
            <a:r>
              <a:rPr lang="pt-PT" u="sng" dirty="0" err="1">
                <a:hlinkClick r:id="rId5"/>
              </a:rPr>
              <a:t>classroom</a:t>
            </a:r>
            <a:r>
              <a:rPr lang="pt-PT" u="sng" dirty="0">
                <a:hlinkClick r:id="rId5"/>
              </a:rPr>
              <a:t> </a:t>
            </a:r>
            <a:r>
              <a:rPr lang="pt-PT" u="sng" dirty="0" err="1">
                <a:hlinkClick r:id="rId5"/>
              </a:rPr>
              <a:t>resources</a:t>
            </a:r>
            <a:r>
              <a:rPr lang="pt-PT" dirty="0"/>
              <a:t> </a:t>
            </a:r>
            <a:r>
              <a:rPr lang="pt-PT" dirty="0" err="1"/>
              <a:t>that</a:t>
            </a:r>
            <a:r>
              <a:rPr lang="pt-PT" dirty="0"/>
              <a:t> are </a:t>
            </a:r>
            <a:r>
              <a:rPr lang="pt-PT" dirty="0" err="1"/>
              <a:t>informed</a:t>
            </a:r>
            <a:r>
              <a:rPr lang="pt-PT" dirty="0"/>
              <a:t> </a:t>
            </a:r>
            <a:r>
              <a:rPr lang="pt-PT" dirty="0" err="1"/>
              <a:t>by</a:t>
            </a:r>
            <a:r>
              <a:rPr lang="pt-PT" dirty="0"/>
              <a:t> </a:t>
            </a:r>
            <a:r>
              <a:rPr lang="pt-PT" dirty="0" err="1"/>
              <a:t>diverse</a:t>
            </a:r>
            <a:r>
              <a:rPr lang="pt-PT" dirty="0"/>
              <a:t> </a:t>
            </a:r>
            <a:r>
              <a:rPr lang="pt-PT" dirty="0" err="1"/>
              <a:t>knowledge</a:t>
            </a:r>
            <a:r>
              <a:rPr lang="pt-PT" dirty="0"/>
              <a:t> </a:t>
            </a:r>
            <a:r>
              <a:rPr lang="pt-PT" dirty="0" err="1"/>
              <a:t>and</a:t>
            </a:r>
            <a:r>
              <a:rPr lang="pt-PT" dirty="0"/>
              <a:t> </a:t>
            </a:r>
            <a:r>
              <a:rPr lang="pt-PT" dirty="0" err="1"/>
              <a:t>experiences</a:t>
            </a:r>
            <a:r>
              <a:rPr lang="pt-PT" dirty="0"/>
              <a:t>.</a:t>
            </a:r>
          </a:p>
          <a:p>
            <a:endParaRPr lang="pt-PT" dirty="0"/>
          </a:p>
        </p:txBody>
      </p:sp>
    </p:spTree>
    <p:extLst>
      <p:ext uri="{BB962C8B-B14F-4D97-AF65-F5344CB8AC3E}">
        <p14:creationId xmlns:p14="http://schemas.microsoft.com/office/powerpoint/2010/main" val="151249113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dirty="0" err="1"/>
              <a:t>Racism</a:t>
            </a:r>
            <a:br>
              <a:rPr lang="pt-PT" dirty="0"/>
            </a:br>
            <a:r>
              <a:rPr lang="pt-PT" dirty="0"/>
              <a:t>WHAT TO DO: CLASSROOM?</a:t>
            </a:r>
          </a:p>
        </p:txBody>
      </p:sp>
      <p:sp>
        <p:nvSpPr>
          <p:cNvPr id="3" name="Marcador de Posição de Conteúdo 2"/>
          <p:cNvSpPr>
            <a:spLocks noGrp="1"/>
          </p:cNvSpPr>
          <p:nvPr>
            <p:ph idx="1"/>
          </p:nvPr>
        </p:nvSpPr>
        <p:spPr/>
        <p:txBody>
          <a:bodyPr>
            <a:normAutofit/>
          </a:bodyPr>
          <a:lstStyle/>
          <a:p>
            <a:pPr fontAlgn="base"/>
            <a:r>
              <a:rPr lang="pt-PT" dirty="0"/>
              <a:t>9. </a:t>
            </a:r>
            <a:r>
              <a:rPr lang="pt-PT" dirty="0" err="1"/>
              <a:t>Focus</a:t>
            </a:r>
            <a:r>
              <a:rPr lang="pt-PT" dirty="0"/>
              <a:t> </a:t>
            </a:r>
            <a:r>
              <a:rPr lang="pt-PT" dirty="0" err="1"/>
              <a:t>on</a:t>
            </a:r>
            <a:r>
              <a:rPr lang="pt-PT" dirty="0"/>
              <a:t> </a:t>
            </a:r>
            <a:r>
              <a:rPr lang="pt-PT" dirty="0" err="1"/>
              <a:t>change</a:t>
            </a:r>
            <a:r>
              <a:rPr lang="pt-PT" dirty="0"/>
              <a:t>, </a:t>
            </a:r>
            <a:r>
              <a:rPr lang="pt-PT" dirty="0" err="1"/>
              <a:t>not</a:t>
            </a:r>
            <a:r>
              <a:rPr lang="pt-PT" dirty="0"/>
              <a:t> </a:t>
            </a:r>
            <a:r>
              <a:rPr lang="pt-PT" dirty="0" err="1"/>
              <a:t>blame</a:t>
            </a:r>
            <a:r>
              <a:rPr lang="pt-PT" dirty="0"/>
              <a:t> </a:t>
            </a:r>
            <a:r>
              <a:rPr lang="pt-PT" dirty="0" err="1"/>
              <a:t>or</a:t>
            </a:r>
            <a:r>
              <a:rPr lang="pt-PT" dirty="0"/>
              <a:t> </a:t>
            </a:r>
            <a:r>
              <a:rPr lang="pt-PT" dirty="0" err="1"/>
              <a:t>shame</a:t>
            </a:r>
            <a:endParaRPr lang="pt-PT" dirty="0"/>
          </a:p>
          <a:p>
            <a:pPr algn="just" fontAlgn="base"/>
            <a:r>
              <a:rPr lang="pt-PT" dirty="0" err="1"/>
              <a:t>Discomfort</a:t>
            </a:r>
            <a:r>
              <a:rPr lang="pt-PT" dirty="0"/>
              <a:t> </a:t>
            </a:r>
            <a:r>
              <a:rPr lang="pt-PT" dirty="0" err="1"/>
              <a:t>is</a:t>
            </a:r>
            <a:r>
              <a:rPr lang="pt-PT" dirty="0"/>
              <a:t> </a:t>
            </a:r>
            <a:r>
              <a:rPr lang="pt-PT" dirty="0" err="1"/>
              <a:t>often</a:t>
            </a:r>
            <a:r>
              <a:rPr lang="pt-PT" dirty="0"/>
              <a:t> </a:t>
            </a:r>
            <a:r>
              <a:rPr lang="pt-PT" dirty="0" err="1"/>
              <a:t>an</a:t>
            </a:r>
            <a:r>
              <a:rPr lang="pt-PT" dirty="0"/>
              <a:t> </a:t>
            </a:r>
            <a:r>
              <a:rPr lang="pt-PT" dirty="0" err="1"/>
              <a:t>essential</a:t>
            </a:r>
            <a:r>
              <a:rPr lang="pt-PT" dirty="0"/>
              <a:t> </a:t>
            </a:r>
            <a:r>
              <a:rPr lang="pt-PT" dirty="0" err="1"/>
              <a:t>part</a:t>
            </a:r>
            <a:r>
              <a:rPr lang="pt-PT" dirty="0"/>
              <a:t> </a:t>
            </a:r>
            <a:r>
              <a:rPr lang="pt-PT" dirty="0" err="1"/>
              <a:t>of</a:t>
            </a:r>
            <a:r>
              <a:rPr lang="pt-PT" dirty="0"/>
              <a:t> </a:t>
            </a:r>
            <a:r>
              <a:rPr lang="pt-PT" dirty="0" err="1"/>
              <a:t>any</a:t>
            </a:r>
            <a:r>
              <a:rPr lang="pt-PT" dirty="0"/>
              <a:t> </a:t>
            </a:r>
            <a:r>
              <a:rPr lang="pt-PT" dirty="0" err="1"/>
              <a:t>learning</a:t>
            </a:r>
            <a:r>
              <a:rPr lang="pt-PT" dirty="0"/>
              <a:t> </a:t>
            </a:r>
            <a:r>
              <a:rPr lang="pt-PT" dirty="0" err="1"/>
              <a:t>process</a:t>
            </a:r>
            <a:r>
              <a:rPr lang="pt-PT" dirty="0"/>
              <a:t>, more </a:t>
            </a:r>
            <a:r>
              <a:rPr lang="pt-PT" dirty="0" err="1"/>
              <a:t>so</a:t>
            </a:r>
            <a:r>
              <a:rPr lang="pt-PT" dirty="0"/>
              <a:t> for </a:t>
            </a:r>
            <a:r>
              <a:rPr lang="pt-PT" dirty="0" err="1"/>
              <a:t>sensitive</a:t>
            </a:r>
            <a:r>
              <a:rPr lang="pt-PT" dirty="0"/>
              <a:t> </a:t>
            </a:r>
            <a:r>
              <a:rPr lang="pt-PT" dirty="0" err="1"/>
              <a:t>topics</a:t>
            </a:r>
            <a:r>
              <a:rPr lang="pt-PT" dirty="0"/>
              <a:t>. </a:t>
            </a:r>
            <a:r>
              <a:rPr lang="pt-PT" dirty="0" err="1"/>
              <a:t>Anti-racist</a:t>
            </a:r>
            <a:r>
              <a:rPr lang="pt-PT" dirty="0"/>
              <a:t> </a:t>
            </a:r>
            <a:r>
              <a:rPr lang="pt-PT" dirty="0" err="1"/>
              <a:t>education</a:t>
            </a:r>
            <a:r>
              <a:rPr lang="pt-PT" dirty="0"/>
              <a:t> </a:t>
            </a:r>
            <a:r>
              <a:rPr lang="pt-PT" dirty="0" err="1"/>
              <a:t>should</a:t>
            </a:r>
            <a:r>
              <a:rPr lang="pt-PT" dirty="0"/>
              <a:t> </a:t>
            </a:r>
            <a:r>
              <a:rPr lang="pt-PT" u="sng" dirty="0" err="1">
                <a:hlinkClick r:id="rId2"/>
              </a:rPr>
              <a:t>be</a:t>
            </a:r>
            <a:r>
              <a:rPr lang="pt-PT" u="sng" dirty="0">
                <a:hlinkClick r:id="rId2"/>
              </a:rPr>
              <a:t> </a:t>
            </a:r>
            <a:r>
              <a:rPr lang="pt-PT" u="sng" dirty="0" err="1">
                <a:hlinkClick r:id="rId2"/>
              </a:rPr>
              <a:t>compassionate</a:t>
            </a:r>
            <a:r>
              <a:rPr lang="pt-PT" u="sng" dirty="0">
                <a:hlinkClick r:id="rId2"/>
              </a:rPr>
              <a:t> </a:t>
            </a:r>
            <a:r>
              <a:rPr lang="pt-PT" u="sng" dirty="0" err="1">
                <a:hlinkClick r:id="rId2"/>
              </a:rPr>
              <a:t>and</a:t>
            </a:r>
            <a:r>
              <a:rPr lang="pt-PT" u="sng" dirty="0">
                <a:hlinkClick r:id="rId2"/>
              </a:rPr>
              <a:t> </a:t>
            </a:r>
            <a:r>
              <a:rPr lang="pt-PT" u="sng" dirty="0" err="1">
                <a:hlinkClick r:id="rId2"/>
              </a:rPr>
              <a:t>aim</a:t>
            </a:r>
            <a:r>
              <a:rPr lang="pt-PT" u="sng" dirty="0">
                <a:hlinkClick r:id="rId2"/>
              </a:rPr>
              <a:t> to</a:t>
            </a:r>
            <a:r>
              <a:rPr lang="pt-PT" dirty="0"/>
              <a:t> move </a:t>
            </a:r>
            <a:r>
              <a:rPr lang="pt-PT" u="sng" dirty="0" err="1">
                <a:hlinkClick r:id="rId3"/>
              </a:rPr>
              <a:t>through</a:t>
            </a:r>
            <a:r>
              <a:rPr lang="pt-PT" u="sng" dirty="0">
                <a:hlinkClick r:id="rId3"/>
              </a:rPr>
              <a:t> </a:t>
            </a:r>
            <a:r>
              <a:rPr lang="pt-PT" u="sng" dirty="0" err="1">
                <a:hlinkClick r:id="rId3"/>
              </a:rPr>
              <a:t>discomfort</a:t>
            </a:r>
            <a:r>
              <a:rPr lang="pt-PT" dirty="0"/>
              <a:t> to </a:t>
            </a:r>
            <a:r>
              <a:rPr lang="pt-PT" u="sng" dirty="0" err="1">
                <a:hlinkClick r:id="rId4"/>
              </a:rPr>
              <a:t>produce</a:t>
            </a:r>
            <a:r>
              <a:rPr lang="pt-PT" u="sng" dirty="0">
                <a:hlinkClick r:id="rId4"/>
              </a:rPr>
              <a:t> </a:t>
            </a:r>
            <a:r>
              <a:rPr lang="pt-PT" u="sng" dirty="0" err="1">
                <a:hlinkClick r:id="rId4"/>
              </a:rPr>
              <a:t>change</a:t>
            </a:r>
            <a:r>
              <a:rPr lang="pt-PT" dirty="0"/>
              <a:t>, </a:t>
            </a:r>
            <a:r>
              <a:rPr lang="pt-PT" dirty="0" err="1"/>
              <a:t>rather</a:t>
            </a:r>
            <a:r>
              <a:rPr lang="pt-PT" dirty="0"/>
              <a:t> </a:t>
            </a:r>
            <a:r>
              <a:rPr lang="pt-PT" dirty="0" err="1"/>
              <a:t>than</a:t>
            </a:r>
            <a:r>
              <a:rPr lang="pt-PT" dirty="0"/>
              <a:t> </a:t>
            </a:r>
            <a:r>
              <a:rPr lang="pt-PT" dirty="0" err="1"/>
              <a:t>instilling</a:t>
            </a:r>
            <a:r>
              <a:rPr lang="pt-PT" dirty="0"/>
              <a:t> </a:t>
            </a:r>
            <a:r>
              <a:rPr lang="pt-PT" dirty="0" err="1"/>
              <a:t>shame</a:t>
            </a:r>
            <a:r>
              <a:rPr lang="pt-PT" dirty="0"/>
              <a:t> </a:t>
            </a:r>
            <a:r>
              <a:rPr lang="pt-PT" dirty="0" err="1"/>
              <a:t>or</a:t>
            </a:r>
            <a:r>
              <a:rPr lang="pt-PT" dirty="0"/>
              <a:t> </a:t>
            </a:r>
            <a:r>
              <a:rPr lang="pt-PT" dirty="0" err="1"/>
              <a:t>blame</a:t>
            </a:r>
            <a:r>
              <a:rPr lang="pt-PT" dirty="0"/>
              <a:t>.</a:t>
            </a:r>
          </a:p>
          <a:p>
            <a:pPr algn="just" fontAlgn="base"/>
            <a:r>
              <a:rPr lang="pt-PT" dirty="0" err="1"/>
              <a:t>Anti-racist</a:t>
            </a:r>
            <a:r>
              <a:rPr lang="pt-PT" dirty="0"/>
              <a:t> </a:t>
            </a:r>
            <a:r>
              <a:rPr lang="pt-PT" dirty="0" err="1"/>
              <a:t>education</a:t>
            </a:r>
            <a:r>
              <a:rPr lang="pt-PT" dirty="0"/>
              <a:t> </a:t>
            </a:r>
            <a:r>
              <a:rPr lang="pt-PT" dirty="0" err="1"/>
              <a:t>is</a:t>
            </a:r>
            <a:r>
              <a:rPr lang="pt-PT" dirty="0"/>
              <a:t> </a:t>
            </a:r>
            <a:r>
              <a:rPr lang="pt-PT" dirty="0" err="1"/>
              <a:t>often</a:t>
            </a:r>
            <a:r>
              <a:rPr lang="pt-PT" dirty="0"/>
              <a:t> </a:t>
            </a:r>
            <a:r>
              <a:rPr lang="pt-PT" dirty="0" err="1"/>
              <a:t>just</a:t>
            </a:r>
            <a:r>
              <a:rPr lang="pt-PT" dirty="0"/>
              <a:t> as </a:t>
            </a:r>
            <a:r>
              <a:rPr lang="pt-PT" dirty="0" err="1"/>
              <a:t>much</a:t>
            </a:r>
            <a:r>
              <a:rPr lang="pt-PT" dirty="0"/>
              <a:t> </a:t>
            </a:r>
            <a:r>
              <a:rPr lang="pt-PT" dirty="0" err="1"/>
              <a:t>about</a:t>
            </a:r>
            <a:r>
              <a:rPr lang="pt-PT" dirty="0"/>
              <a:t> </a:t>
            </a:r>
            <a:r>
              <a:rPr lang="pt-PT" dirty="0" err="1"/>
              <a:t>unlearning</a:t>
            </a:r>
            <a:r>
              <a:rPr lang="pt-PT" dirty="0"/>
              <a:t>, as </a:t>
            </a:r>
            <a:r>
              <a:rPr lang="pt-PT" dirty="0" err="1"/>
              <a:t>it</a:t>
            </a:r>
            <a:r>
              <a:rPr lang="pt-PT" dirty="0"/>
              <a:t> </a:t>
            </a:r>
            <a:r>
              <a:rPr lang="pt-PT" dirty="0" err="1"/>
              <a:t>is</a:t>
            </a:r>
            <a:r>
              <a:rPr lang="pt-PT" dirty="0"/>
              <a:t> </a:t>
            </a:r>
            <a:r>
              <a:rPr lang="pt-PT" dirty="0" err="1"/>
              <a:t>about</a:t>
            </a:r>
            <a:r>
              <a:rPr lang="pt-PT" dirty="0"/>
              <a:t> </a:t>
            </a:r>
            <a:r>
              <a:rPr lang="pt-PT" dirty="0" err="1"/>
              <a:t>learning</a:t>
            </a:r>
            <a:r>
              <a:rPr lang="pt-PT" dirty="0"/>
              <a:t>.</a:t>
            </a:r>
          </a:p>
          <a:p>
            <a:pPr algn="just" fontAlgn="base"/>
            <a:r>
              <a:rPr lang="pt-PT" dirty="0" err="1"/>
              <a:t>We</a:t>
            </a:r>
            <a:r>
              <a:rPr lang="pt-PT" dirty="0"/>
              <a:t> </a:t>
            </a:r>
            <a:r>
              <a:rPr lang="pt-PT" dirty="0" err="1"/>
              <a:t>may</a:t>
            </a:r>
            <a:r>
              <a:rPr lang="pt-PT" dirty="0"/>
              <a:t> </a:t>
            </a:r>
            <a:r>
              <a:rPr lang="pt-PT" dirty="0" err="1"/>
              <a:t>have</a:t>
            </a:r>
            <a:r>
              <a:rPr lang="pt-PT" dirty="0"/>
              <a:t> to </a:t>
            </a:r>
            <a:r>
              <a:rPr lang="pt-PT" dirty="0" err="1"/>
              <a:t>challenge</a:t>
            </a:r>
            <a:r>
              <a:rPr lang="pt-PT" dirty="0"/>
              <a:t> </a:t>
            </a:r>
            <a:r>
              <a:rPr lang="pt-PT" dirty="0" err="1"/>
              <a:t>ourselves</a:t>
            </a:r>
            <a:r>
              <a:rPr lang="pt-PT" dirty="0"/>
              <a:t> to </a:t>
            </a:r>
            <a:r>
              <a:rPr lang="pt-PT" dirty="0" err="1"/>
              <a:t>unlearn</a:t>
            </a:r>
            <a:r>
              <a:rPr lang="pt-PT" dirty="0"/>
              <a:t> </a:t>
            </a:r>
            <a:r>
              <a:rPr lang="pt-PT" dirty="0" err="1"/>
              <a:t>inaccurate</a:t>
            </a:r>
            <a:r>
              <a:rPr lang="pt-PT" dirty="0"/>
              <a:t> </a:t>
            </a:r>
            <a:r>
              <a:rPr lang="pt-PT" dirty="0" err="1"/>
              <a:t>history</a:t>
            </a:r>
            <a:r>
              <a:rPr lang="pt-PT" dirty="0"/>
              <a:t> </a:t>
            </a:r>
            <a:r>
              <a:rPr lang="pt-PT" dirty="0" err="1"/>
              <a:t>and</a:t>
            </a:r>
            <a:r>
              <a:rPr lang="pt-PT" dirty="0"/>
              <a:t> </a:t>
            </a:r>
            <a:r>
              <a:rPr lang="pt-PT" dirty="0" err="1"/>
              <a:t>stereotypes</a:t>
            </a:r>
            <a:r>
              <a:rPr lang="pt-PT" dirty="0"/>
              <a:t>, </a:t>
            </a:r>
            <a:r>
              <a:rPr lang="pt-PT" dirty="0" err="1"/>
              <a:t>question</a:t>
            </a:r>
            <a:r>
              <a:rPr lang="pt-PT" dirty="0"/>
              <a:t> </a:t>
            </a:r>
            <a:r>
              <a:rPr lang="pt-PT" dirty="0" err="1"/>
              <a:t>our</a:t>
            </a:r>
            <a:r>
              <a:rPr lang="pt-PT" dirty="0"/>
              <a:t> </a:t>
            </a:r>
            <a:r>
              <a:rPr lang="pt-PT" dirty="0" err="1"/>
              <a:t>own</a:t>
            </a:r>
            <a:r>
              <a:rPr lang="pt-PT" dirty="0"/>
              <a:t> </a:t>
            </a:r>
            <a:r>
              <a:rPr lang="pt-PT" dirty="0" err="1"/>
              <a:t>deeply</a:t>
            </a:r>
            <a:r>
              <a:rPr lang="pt-PT" dirty="0"/>
              <a:t> </a:t>
            </a:r>
            <a:r>
              <a:rPr lang="pt-PT" dirty="0" err="1"/>
              <a:t>ingrained</a:t>
            </a:r>
            <a:r>
              <a:rPr lang="pt-PT" dirty="0"/>
              <a:t> </a:t>
            </a:r>
            <a:r>
              <a:rPr lang="pt-PT" dirty="0" err="1"/>
              <a:t>thoughts</a:t>
            </a:r>
            <a:r>
              <a:rPr lang="pt-PT" dirty="0"/>
              <a:t> </a:t>
            </a:r>
            <a:r>
              <a:rPr lang="pt-PT" dirty="0" err="1"/>
              <a:t>and</a:t>
            </a:r>
            <a:r>
              <a:rPr lang="pt-PT" dirty="0"/>
              <a:t> </a:t>
            </a:r>
            <a:r>
              <a:rPr lang="pt-PT" dirty="0" err="1"/>
              <a:t>habits</a:t>
            </a:r>
            <a:r>
              <a:rPr lang="pt-PT" dirty="0"/>
              <a:t>, </a:t>
            </a:r>
            <a:r>
              <a:rPr lang="pt-PT" dirty="0" err="1"/>
              <a:t>and</a:t>
            </a:r>
            <a:r>
              <a:rPr lang="pt-PT" dirty="0"/>
              <a:t> </a:t>
            </a:r>
            <a:r>
              <a:rPr lang="pt-PT" dirty="0" err="1"/>
              <a:t>practise</a:t>
            </a:r>
            <a:r>
              <a:rPr lang="pt-PT" dirty="0"/>
              <a:t> </a:t>
            </a:r>
            <a:r>
              <a:rPr lang="pt-PT" dirty="0" err="1"/>
              <a:t>different</a:t>
            </a:r>
            <a:r>
              <a:rPr lang="pt-PT" dirty="0"/>
              <a:t> </a:t>
            </a:r>
            <a:r>
              <a:rPr lang="pt-PT" dirty="0" err="1"/>
              <a:t>ways</a:t>
            </a:r>
            <a:r>
              <a:rPr lang="pt-PT" dirty="0"/>
              <a:t> </a:t>
            </a:r>
            <a:r>
              <a:rPr lang="pt-PT" dirty="0" err="1"/>
              <a:t>of</a:t>
            </a:r>
            <a:r>
              <a:rPr lang="pt-PT" dirty="0"/>
              <a:t> </a:t>
            </a:r>
            <a:r>
              <a:rPr lang="pt-PT" dirty="0" err="1"/>
              <a:t>listening</a:t>
            </a:r>
            <a:r>
              <a:rPr lang="pt-PT" dirty="0"/>
              <a:t> to, </a:t>
            </a:r>
            <a:r>
              <a:rPr lang="pt-PT" dirty="0" err="1"/>
              <a:t>and</a:t>
            </a:r>
            <a:r>
              <a:rPr lang="pt-PT" dirty="0"/>
              <a:t> </a:t>
            </a:r>
            <a:r>
              <a:rPr lang="pt-PT" dirty="0" err="1"/>
              <a:t>working</a:t>
            </a:r>
            <a:r>
              <a:rPr lang="pt-PT" dirty="0"/>
              <a:t> </a:t>
            </a:r>
            <a:r>
              <a:rPr lang="pt-PT" dirty="0" err="1"/>
              <a:t>with</a:t>
            </a:r>
            <a:r>
              <a:rPr lang="pt-PT" dirty="0"/>
              <a:t>, </a:t>
            </a:r>
            <a:r>
              <a:rPr lang="pt-PT" dirty="0" err="1"/>
              <a:t>people</a:t>
            </a:r>
            <a:r>
              <a:rPr lang="pt-PT" dirty="0"/>
              <a:t> </a:t>
            </a:r>
            <a:r>
              <a:rPr lang="pt-PT" dirty="0" err="1"/>
              <a:t>from</a:t>
            </a:r>
            <a:r>
              <a:rPr lang="pt-PT" dirty="0"/>
              <a:t> </a:t>
            </a:r>
            <a:r>
              <a:rPr lang="pt-PT" dirty="0" err="1"/>
              <a:t>different</a:t>
            </a:r>
            <a:r>
              <a:rPr lang="pt-PT" dirty="0"/>
              <a:t> backgrounds.</a:t>
            </a:r>
          </a:p>
          <a:p>
            <a:pPr fontAlgn="base"/>
            <a:endParaRPr lang="pt-PT" dirty="0"/>
          </a:p>
          <a:p>
            <a:endParaRPr lang="pt-PT" dirty="0"/>
          </a:p>
        </p:txBody>
      </p:sp>
    </p:spTree>
    <p:extLst>
      <p:ext uri="{BB962C8B-B14F-4D97-AF65-F5344CB8AC3E}">
        <p14:creationId xmlns:p14="http://schemas.microsoft.com/office/powerpoint/2010/main" val="197950620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57158" y="2786058"/>
            <a:ext cx="8072494" cy="1507038"/>
          </a:xfrm>
        </p:spPr>
        <p:txBody>
          <a:bodyPr/>
          <a:lstStyle/>
          <a:p>
            <a:pPr algn="ctr"/>
            <a:r>
              <a:rPr lang="en-US" sz="4000" dirty="0">
                <a:solidFill>
                  <a:schemeClr val="accent6">
                    <a:lumMod val="75000"/>
                  </a:schemeClr>
                </a:solidFill>
                <a:latin typeface="Calibri" panose="020F0502020204030204" pitchFamily="34" charset="0"/>
                <a:ea typeface="Montserrat"/>
                <a:cs typeface="Calibri" panose="020F0502020204030204" pitchFamily="34" charset="0"/>
                <a:sym typeface="Montserrat"/>
              </a:rPr>
              <a:t>Scenario  5 – Racism Incident</a:t>
            </a:r>
            <a:br>
              <a:rPr lang="en-US" sz="4000" dirty="0">
                <a:solidFill>
                  <a:schemeClr val="accent6">
                    <a:lumMod val="75000"/>
                  </a:schemeClr>
                </a:solidFill>
                <a:latin typeface="Calibri" panose="020F0502020204030204" pitchFamily="34" charset="0"/>
                <a:ea typeface="Montserrat"/>
                <a:cs typeface="Calibri" panose="020F0502020204030204" pitchFamily="34" charset="0"/>
                <a:sym typeface="Montserrat"/>
              </a:rPr>
            </a:br>
            <a:r>
              <a:rPr lang="en-US" sz="4000" dirty="0">
                <a:solidFill>
                  <a:schemeClr val="accent6">
                    <a:lumMod val="75000"/>
                  </a:schemeClr>
                </a:solidFill>
                <a:latin typeface="Calibri" panose="020F0502020204030204" pitchFamily="34" charset="0"/>
                <a:ea typeface="Montserrat"/>
                <a:cs typeface="Calibri" panose="020F0502020204030204" pitchFamily="34" charset="0"/>
                <a:sym typeface="Montserrat"/>
              </a:rPr>
              <a:t>Situation Description</a:t>
            </a:r>
          </a:p>
        </p:txBody>
      </p:sp>
      <p:sp>
        <p:nvSpPr>
          <p:cNvPr id="3" name="Podnadpis 2"/>
          <p:cNvSpPr>
            <a:spLocks noGrp="1"/>
          </p:cNvSpPr>
          <p:nvPr>
            <p:ph type="subTitle" idx="1"/>
          </p:nvPr>
        </p:nvSpPr>
        <p:spPr>
          <a:xfrm>
            <a:off x="642910" y="4000504"/>
            <a:ext cx="7283152" cy="576064"/>
          </a:xfrm>
        </p:spPr>
        <p:txBody>
          <a:bodyPr>
            <a:normAutofit/>
          </a:bodyPr>
          <a:lstStyle/>
          <a:p>
            <a:pPr algn="ctr"/>
            <a:r>
              <a:rPr lang="en-GB" dirty="0"/>
              <a:t> </a:t>
            </a:r>
          </a:p>
        </p:txBody>
      </p:sp>
      <p:pic>
        <p:nvPicPr>
          <p:cNvPr id="5" name="Obrázok 4">
            <a:extLst>
              <a:ext uri="{FF2B5EF4-FFF2-40B4-BE49-F238E27FC236}">
                <a16:creationId xmlns:a16="http://schemas.microsoft.com/office/drawing/2014/main" id="{18DE5815-B6F5-4B90-A312-30FA0020A4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844" y="285728"/>
            <a:ext cx="1928826" cy="549715"/>
          </a:xfrm>
          <a:prstGeom prst="rect">
            <a:avLst/>
          </a:prstGeom>
        </p:spPr>
      </p:pic>
      <p:sp>
        <p:nvSpPr>
          <p:cNvPr id="4" name="Rectangle 3">
            <a:extLst>
              <a:ext uri="{FF2B5EF4-FFF2-40B4-BE49-F238E27FC236}">
                <a16:creationId xmlns:a16="http://schemas.microsoft.com/office/drawing/2014/main" id="{577A28BE-81F8-47BC-AF9B-227AEE2932BD}"/>
              </a:ext>
            </a:extLst>
          </p:cNvPr>
          <p:cNvSpPr/>
          <p:nvPr/>
        </p:nvSpPr>
        <p:spPr>
          <a:xfrm>
            <a:off x="214282" y="785795"/>
            <a:ext cx="3637638" cy="307777"/>
          </a:xfrm>
          <a:prstGeom prst="rect">
            <a:avLst/>
          </a:prstGeom>
        </p:spPr>
        <p:txBody>
          <a:bodyPr wrap="square">
            <a:spAutoFit/>
          </a:bodyPr>
          <a:lstStyle/>
          <a:p>
            <a:pPr algn="ctr"/>
            <a:r>
              <a:rPr lang="en-US" sz="1400" b="1" dirty="0"/>
              <a:t>ERASMUS + 2019-1-PL01- KA201-06486</a:t>
            </a:r>
            <a:endParaRPr lang="en-GB" sz="1050" dirty="0">
              <a:solidFill>
                <a:schemeClr val="tx2"/>
              </a:solidFill>
            </a:endParaRPr>
          </a:p>
        </p:txBody>
      </p:sp>
      <p:sp>
        <p:nvSpPr>
          <p:cNvPr id="9" name="Rectangle 8">
            <a:extLst>
              <a:ext uri="{FF2B5EF4-FFF2-40B4-BE49-F238E27FC236}">
                <a16:creationId xmlns:a16="http://schemas.microsoft.com/office/drawing/2014/main" id="{D14293BA-587F-487F-AFB8-C156BDE7446B}"/>
              </a:ext>
            </a:extLst>
          </p:cNvPr>
          <p:cNvSpPr/>
          <p:nvPr/>
        </p:nvSpPr>
        <p:spPr>
          <a:xfrm>
            <a:off x="500034" y="6286520"/>
            <a:ext cx="8101770" cy="307777"/>
          </a:xfrm>
          <a:prstGeom prst="rect">
            <a:avLst/>
          </a:prstGeom>
        </p:spPr>
        <p:txBody>
          <a:bodyPr wrap="square">
            <a:spAutoFit/>
          </a:bodyPr>
          <a:lstStyle/>
          <a:p>
            <a:pPr lvl="0" algn="ctr"/>
            <a:r>
              <a:rPr lang="pt-PT" dirty="0">
                <a:solidFill>
                  <a:srgbClr val="EF8E7B"/>
                </a:solidFill>
              </a:rPr>
              <a:t>Problems in peer relationships</a:t>
            </a:r>
            <a:endParaRPr lang="pt-PT" dirty="0"/>
          </a:p>
        </p:txBody>
      </p:sp>
    </p:spTree>
    <p:extLst>
      <p:ext uri="{BB962C8B-B14F-4D97-AF65-F5344CB8AC3E}">
        <p14:creationId xmlns:p14="http://schemas.microsoft.com/office/powerpoint/2010/main" val="290204158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211144" cy="1371600"/>
          </a:xfrm>
        </p:spPr>
        <p:txBody>
          <a:bodyPr>
            <a:normAutofit/>
          </a:bodyPr>
          <a:lstStyle/>
          <a:p>
            <a:r>
              <a:rPr lang="en-GB" dirty="0"/>
              <a:t>Racism incident</a:t>
            </a:r>
            <a:endParaRPr lang="en-US" dirty="0"/>
          </a:p>
        </p:txBody>
      </p:sp>
      <p:sp>
        <p:nvSpPr>
          <p:cNvPr id="3" name="Content Placeholder 2"/>
          <p:cNvSpPr>
            <a:spLocks noGrp="1"/>
          </p:cNvSpPr>
          <p:nvPr>
            <p:ph idx="1"/>
          </p:nvPr>
        </p:nvSpPr>
        <p:spPr/>
        <p:txBody>
          <a:bodyPr>
            <a:normAutofit fontScale="25000" lnSpcReduction="20000"/>
          </a:bodyPr>
          <a:lstStyle/>
          <a:p>
            <a:pPr marL="342900" indent="-342900" algn="just">
              <a:buFont typeface="Arial" panose="020B0604020202020204" pitchFamily="34" charset="0"/>
              <a:buChar char="•"/>
            </a:pPr>
            <a:r>
              <a:rPr lang="en-US" sz="8000" b="0" dirty="0"/>
              <a:t>The scene takes place in a classroom context. </a:t>
            </a:r>
          </a:p>
          <a:p>
            <a:pPr marL="342900" indent="-342900" algn="just">
              <a:buFont typeface="Arial" panose="020B0604020202020204" pitchFamily="34" charset="0"/>
              <a:buChar char="•"/>
            </a:pPr>
            <a:r>
              <a:rPr lang="en-US" sz="8000" b="0" dirty="0"/>
              <a:t>The teacher is in a history class talking about slavery throughout universal history. </a:t>
            </a:r>
          </a:p>
          <a:p>
            <a:pPr marL="342900" indent="-342900" algn="just">
              <a:buFont typeface="Arial" panose="020B0604020202020204" pitchFamily="34" charset="0"/>
              <a:buChar char="•"/>
            </a:pPr>
            <a:r>
              <a:rPr lang="en-US" sz="8000" b="0" dirty="0"/>
              <a:t>Boris interrupts the teacher and tells everyone that he is in favor of slavery because there are distinct races and some must be subjugated. </a:t>
            </a:r>
          </a:p>
          <a:p>
            <a:pPr marL="342900" indent="-342900" algn="just">
              <a:buFont typeface="Arial" panose="020B0604020202020204" pitchFamily="34" charset="0"/>
              <a:buChar char="•"/>
            </a:pPr>
            <a:r>
              <a:rPr lang="en-US" sz="8000" b="0" dirty="0"/>
              <a:t>Boris is joined by Michael, who feels the same way. </a:t>
            </a:r>
          </a:p>
          <a:p>
            <a:pPr marL="342900" indent="-342900" algn="just">
              <a:buFont typeface="Arial" panose="020B0604020202020204" pitchFamily="34" charset="0"/>
              <a:buChar char="•"/>
            </a:pPr>
            <a:r>
              <a:rPr lang="en-US" sz="8000" b="0" dirty="0"/>
              <a:t>There's a disturbance in the class, all the students are starting to get restless. </a:t>
            </a:r>
          </a:p>
          <a:p>
            <a:pPr marL="342900" indent="-342900" algn="just">
              <a:buFont typeface="Arial" panose="020B0604020202020204" pitchFamily="34" charset="0"/>
              <a:buChar char="•"/>
            </a:pPr>
            <a:r>
              <a:rPr lang="en-US" sz="8000" b="0" dirty="0"/>
              <a:t>Then Susan and Jackson intervene saying that what Boris and Michael have said is a tremendous mistake. </a:t>
            </a:r>
          </a:p>
          <a:p>
            <a:pPr marL="342900" indent="-342900" algn="just">
              <a:buFont typeface="Arial" panose="020B0604020202020204" pitchFamily="34" charset="0"/>
              <a:buChar char="•"/>
            </a:pPr>
            <a:r>
              <a:rPr lang="en-US" sz="8000" b="0" dirty="0"/>
              <a:t>Jackson is angry because they were talking in particular about him, he is the son of migrants and came from Mozambique. </a:t>
            </a:r>
          </a:p>
          <a:p>
            <a:pPr marL="342900" indent="-342900" algn="just">
              <a:buFont typeface="Arial" panose="020B0604020202020204" pitchFamily="34" charset="0"/>
              <a:buChar char="•"/>
            </a:pPr>
            <a:r>
              <a:rPr lang="en-US" sz="8000" b="0" dirty="0"/>
              <a:t>The students argue with each other.</a:t>
            </a:r>
          </a:p>
          <a:p>
            <a:br>
              <a:rPr lang="en-US" dirty="0"/>
            </a:br>
            <a:br>
              <a:rPr lang="en-US" sz="1400" dirty="0"/>
            </a:br>
            <a:endParaRPr lang="en-US" sz="2800" b="0" dirty="0">
              <a:latin typeface="Calibri" panose="020F0502020204030204" pitchFamily="34" charset="0"/>
              <a:cs typeface="Calibri" panose="020F0502020204030204" pitchFamily="34" charset="0"/>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57158" y="2786058"/>
            <a:ext cx="8072494" cy="1297250"/>
          </a:xfrm>
        </p:spPr>
        <p:txBody>
          <a:bodyPr/>
          <a:lstStyle/>
          <a:p>
            <a:pPr algn="ctr"/>
            <a:r>
              <a:rPr lang="en-US" sz="4000" dirty="0">
                <a:solidFill>
                  <a:schemeClr val="accent6">
                    <a:lumMod val="75000"/>
                  </a:schemeClr>
                </a:solidFill>
                <a:latin typeface="Calibri" panose="020F0502020204030204" pitchFamily="34" charset="0"/>
                <a:ea typeface="Montserrat"/>
                <a:cs typeface="Calibri" panose="020F0502020204030204" pitchFamily="34" charset="0"/>
                <a:sym typeface="Montserrat"/>
              </a:rPr>
              <a:t>Scenario 5 – Racism Incident</a:t>
            </a:r>
            <a:br>
              <a:rPr lang="en-US" sz="4000" dirty="0">
                <a:solidFill>
                  <a:schemeClr val="accent6">
                    <a:lumMod val="75000"/>
                  </a:schemeClr>
                </a:solidFill>
                <a:latin typeface="Calibri" panose="020F0502020204030204" pitchFamily="34" charset="0"/>
                <a:ea typeface="Montserrat"/>
                <a:cs typeface="Calibri" panose="020F0502020204030204" pitchFamily="34" charset="0"/>
                <a:sym typeface="Montserrat"/>
              </a:rPr>
            </a:br>
            <a:r>
              <a:rPr lang="en-US" sz="4000" dirty="0">
                <a:solidFill>
                  <a:schemeClr val="accent6">
                    <a:lumMod val="75000"/>
                  </a:schemeClr>
                </a:solidFill>
                <a:latin typeface="Calibri" panose="020F0502020204030204" pitchFamily="34" charset="0"/>
                <a:ea typeface="Montserrat"/>
                <a:cs typeface="Calibri" panose="020F0502020204030204" pitchFamily="34" charset="0"/>
                <a:sym typeface="Montserrat"/>
              </a:rPr>
              <a:t>Concluding Notes</a:t>
            </a:r>
          </a:p>
        </p:txBody>
      </p:sp>
      <p:sp>
        <p:nvSpPr>
          <p:cNvPr id="3" name="Podnadpis 2"/>
          <p:cNvSpPr>
            <a:spLocks noGrp="1"/>
          </p:cNvSpPr>
          <p:nvPr>
            <p:ph type="subTitle" idx="1"/>
          </p:nvPr>
        </p:nvSpPr>
        <p:spPr>
          <a:xfrm>
            <a:off x="642910" y="4000504"/>
            <a:ext cx="7283152" cy="576064"/>
          </a:xfrm>
        </p:spPr>
        <p:txBody>
          <a:bodyPr>
            <a:normAutofit/>
          </a:bodyPr>
          <a:lstStyle/>
          <a:p>
            <a:pPr algn="ctr"/>
            <a:r>
              <a:rPr lang="en-GB" dirty="0"/>
              <a:t> </a:t>
            </a:r>
          </a:p>
        </p:txBody>
      </p:sp>
      <p:pic>
        <p:nvPicPr>
          <p:cNvPr id="5" name="Obrázok 4">
            <a:extLst>
              <a:ext uri="{FF2B5EF4-FFF2-40B4-BE49-F238E27FC236}">
                <a16:creationId xmlns:a16="http://schemas.microsoft.com/office/drawing/2014/main" id="{18DE5815-B6F5-4B90-A312-30FA0020A4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844" y="285728"/>
            <a:ext cx="1928826" cy="549715"/>
          </a:xfrm>
          <a:prstGeom prst="rect">
            <a:avLst/>
          </a:prstGeom>
        </p:spPr>
      </p:pic>
      <p:sp>
        <p:nvSpPr>
          <p:cNvPr id="4" name="Rectangle 3">
            <a:extLst>
              <a:ext uri="{FF2B5EF4-FFF2-40B4-BE49-F238E27FC236}">
                <a16:creationId xmlns:a16="http://schemas.microsoft.com/office/drawing/2014/main" id="{577A28BE-81F8-47BC-AF9B-227AEE2932BD}"/>
              </a:ext>
            </a:extLst>
          </p:cNvPr>
          <p:cNvSpPr/>
          <p:nvPr/>
        </p:nvSpPr>
        <p:spPr>
          <a:xfrm>
            <a:off x="214282" y="785795"/>
            <a:ext cx="3637638" cy="307777"/>
          </a:xfrm>
          <a:prstGeom prst="rect">
            <a:avLst/>
          </a:prstGeom>
        </p:spPr>
        <p:txBody>
          <a:bodyPr wrap="square">
            <a:spAutoFit/>
          </a:bodyPr>
          <a:lstStyle/>
          <a:p>
            <a:pPr algn="ctr"/>
            <a:r>
              <a:rPr lang="en-US" sz="1400" b="1" dirty="0"/>
              <a:t>ERASMUS + 2019-1-PL01- KA201-06486</a:t>
            </a:r>
            <a:endParaRPr lang="en-GB" sz="1050" dirty="0">
              <a:solidFill>
                <a:schemeClr val="tx2"/>
              </a:solidFill>
            </a:endParaRPr>
          </a:p>
        </p:txBody>
      </p:sp>
      <p:sp>
        <p:nvSpPr>
          <p:cNvPr id="9" name="Rectangle 8">
            <a:extLst>
              <a:ext uri="{FF2B5EF4-FFF2-40B4-BE49-F238E27FC236}">
                <a16:creationId xmlns:a16="http://schemas.microsoft.com/office/drawing/2014/main" id="{D14293BA-587F-487F-AFB8-C156BDE7446B}"/>
              </a:ext>
            </a:extLst>
          </p:cNvPr>
          <p:cNvSpPr/>
          <p:nvPr/>
        </p:nvSpPr>
        <p:spPr>
          <a:xfrm>
            <a:off x="500034" y="6286520"/>
            <a:ext cx="8101770" cy="307777"/>
          </a:xfrm>
          <a:prstGeom prst="rect">
            <a:avLst/>
          </a:prstGeom>
        </p:spPr>
        <p:txBody>
          <a:bodyPr wrap="square">
            <a:spAutoFit/>
          </a:bodyPr>
          <a:lstStyle/>
          <a:p>
            <a:pPr lvl="0" algn="ctr"/>
            <a:r>
              <a:rPr lang="pt-PT" dirty="0">
                <a:solidFill>
                  <a:srgbClr val="EF8E7B"/>
                </a:solidFill>
              </a:rPr>
              <a:t>Problems in peer relationships</a:t>
            </a:r>
            <a:endParaRPr lang="pt-PT" dirty="0"/>
          </a:p>
        </p:txBody>
      </p:sp>
    </p:spTree>
    <p:extLst>
      <p:ext uri="{BB962C8B-B14F-4D97-AF65-F5344CB8AC3E}">
        <p14:creationId xmlns:p14="http://schemas.microsoft.com/office/powerpoint/2010/main" val="634177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3"/>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
              <a:buNone/>
            </a:pPr>
            <a:r>
              <a:rPr lang="pt-PT"/>
              <a:t>RECOMMENDATIONS FOR TEACHERS</a:t>
            </a:r>
            <a:endParaRPr/>
          </a:p>
        </p:txBody>
      </p:sp>
      <p:sp>
        <p:nvSpPr>
          <p:cNvPr id="182" name="Google Shape;182;p13"/>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342900" lvl="0" indent="-342900" algn="just" rtl="0">
              <a:lnSpc>
                <a:spcPct val="80000"/>
              </a:lnSpc>
              <a:spcBef>
                <a:spcPts val="0"/>
              </a:spcBef>
              <a:spcAft>
                <a:spcPts val="0"/>
              </a:spcAft>
              <a:buClr>
                <a:schemeClr val="dk1"/>
              </a:buClr>
              <a:buSzPts val="1250"/>
              <a:buFont typeface="Arial"/>
              <a:buChar char="•"/>
            </a:pPr>
            <a:r>
              <a:rPr lang="pt-PT" sz="1250"/>
              <a:t>Help teach the student that persons who take turns and act in a deliberate fashion are more successful than those who act impulsively. </a:t>
            </a:r>
            <a:r>
              <a:rPr lang="pt-PT" sz="1250" b="0"/>
              <a:t>Use positive reinforcement based on the length of time the student can be successful at controlling his/her impulsive behavior. As the student demonstrates higher levels of success, gradually increase the length of time required for reinforcement. </a:t>
            </a:r>
            <a:endParaRPr/>
          </a:p>
          <a:p>
            <a:pPr marL="342900" lvl="0" indent="-342900" algn="just" rtl="0">
              <a:lnSpc>
                <a:spcPct val="80000"/>
              </a:lnSpc>
              <a:spcBef>
                <a:spcPts val="850"/>
              </a:spcBef>
              <a:spcAft>
                <a:spcPts val="0"/>
              </a:spcAft>
              <a:buClr>
                <a:schemeClr val="dk1"/>
              </a:buClr>
              <a:buSzPts val="1250"/>
              <a:buFont typeface="Arial"/>
              <a:buChar char="•"/>
            </a:pPr>
            <a:r>
              <a:rPr lang="pt-PT" sz="1250"/>
              <a:t>When the student demonstrates impulsive behavior, try to use a predetermined signal, </a:t>
            </a:r>
            <a:r>
              <a:rPr lang="pt-PT" sz="1250" b="0"/>
              <a:t>such as a hand signal or verbal cue, to remind the student to slow down and think of the consequences that may result from the anticipated impulsive behavior. </a:t>
            </a:r>
            <a:endParaRPr/>
          </a:p>
          <a:p>
            <a:pPr marL="342900" lvl="0" indent="-342900" algn="just" rtl="0">
              <a:lnSpc>
                <a:spcPct val="80000"/>
              </a:lnSpc>
              <a:spcBef>
                <a:spcPts val="850"/>
              </a:spcBef>
              <a:spcAft>
                <a:spcPts val="0"/>
              </a:spcAft>
              <a:buClr>
                <a:schemeClr val="dk1"/>
              </a:buClr>
              <a:buSzPts val="1250"/>
              <a:buFont typeface="Arial"/>
              <a:buChar char="•"/>
            </a:pPr>
            <a:r>
              <a:rPr lang="pt-PT" sz="1250"/>
              <a:t>Closely monitor behavior and intervene early when a problem presents itself. </a:t>
            </a:r>
            <a:r>
              <a:rPr lang="pt-PT" sz="1250" b="0"/>
              <a:t>This should prevent a more serious problem from developing. Close monitoring is especially important in situations that tend to trigger impulsive behavior (e.g., playground, lack of structure, etc.). </a:t>
            </a:r>
            <a:endParaRPr/>
          </a:p>
          <a:p>
            <a:pPr marL="342900" lvl="0" indent="-342900" algn="just" rtl="0">
              <a:lnSpc>
                <a:spcPct val="80000"/>
              </a:lnSpc>
              <a:spcBef>
                <a:spcPts val="850"/>
              </a:spcBef>
              <a:spcAft>
                <a:spcPts val="0"/>
              </a:spcAft>
              <a:buClr>
                <a:schemeClr val="dk1"/>
              </a:buClr>
              <a:buSzPts val="1250"/>
              <a:buFont typeface="Arial"/>
              <a:buChar char="•"/>
            </a:pPr>
            <a:r>
              <a:rPr lang="pt-PT" sz="1250"/>
              <a:t>When correcting the student, focus on the specific impulsive behavior and not the global self </a:t>
            </a:r>
            <a:r>
              <a:rPr lang="pt-PT" sz="1250" b="0"/>
              <a:t>(e.g., communicate “what you did was wrong,” and not “you’re a bad person.”) </a:t>
            </a:r>
            <a:endParaRPr/>
          </a:p>
          <a:p>
            <a:pPr marL="342900" lvl="0" indent="-342900" algn="just" rtl="0">
              <a:lnSpc>
                <a:spcPct val="80000"/>
              </a:lnSpc>
              <a:spcBef>
                <a:spcPts val="850"/>
              </a:spcBef>
              <a:spcAft>
                <a:spcPts val="0"/>
              </a:spcAft>
              <a:buClr>
                <a:schemeClr val="dk1"/>
              </a:buClr>
              <a:buSzPts val="1250"/>
              <a:buFont typeface="Arial"/>
              <a:buChar char="•"/>
            </a:pPr>
            <a:r>
              <a:rPr lang="pt-PT" sz="1250"/>
              <a:t>Emphasize the impact of impulsive behavior on </a:t>
            </a:r>
            <a:r>
              <a:rPr lang="pt-PT" sz="1250" u="sng"/>
              <a:t>others</a:t>
            </a:r>
            <a:r>
              <a:rPr lang="pt-PT" sz="1250"/>
              <a:t>. </a:t>
            </a:r>
            <a:endParaRPr sz="1250" b="0"/>
          </a:p>
          <a:p>
            <a:pPr marL="342900" lvl="0" indent="-342900" algn="just" rtl="0">
              <a:lnSpc>
                <a:spcPct val="80000"/>
              </a:lnSpc>
              <a:spcBef>
                <a:spcPts val="850"/>
              </a:spcBef>
              <a:spcAft>
                <a:spcPts val="0"/>
              </a:spcAft>
              <a:buClr>
                <a:schemeClr val="dk1"/>
              </a:buClr>
              <a:buSzPts val="1250"/>
              <a:buFont typeface="Arial"/>
              <a:buChar char="•"/>
            </a:pPr>
            <a:r>
              <a:rPr lang="pt-PT" sz="1250" b="0"/>
              <a:t>In order to foster a feeling of success or accomplishment, </a:t>
            </a:r>
            <a:r>
              <a:rPr lang="pt-PT" sz="1250"/>
              <a:t>assign various additional responsibilities to the student. </a:t>
            </a:r>
            <a:endParaRPr sz="1250" b="0"/>
          </a:p>
          <a:p>
            <a:pPr marL="342900" lvl="0" indent="-342900" algn="just" rtl="0">
              <a:lnSpc>
                <a:spcPct val="80000"/>
              </a:lnSpc>
              <a:spcBef>
                <a:spcPts val="850"/>
              </a:spcBef>
              <a:spcAft>
                <a:spcPts val="0"/>
              </a:spcAft>
              <a:buClr>
                <a:schemeClr val="dk1"/>
              </a:buClr>
              <a:buSzPts val="1250"/>
              <a:buFont typeface="Arial"/>
              <a:buChar char="•"/>
            </a:pPr>
            <a:r>
              <a:rPr lang="pt-PT" sz="1250"/>
              <a:t>Provide assistance to the student when beginning a new task, in an attempt to reduce impulsivity. </a:t>
            </a:r>
            <a:r>
              <a:rPr lang="pt-PT" sz="1250" b="0"/>
              <a:t>Provide clear explanations and instructions so that the student is made aware of exactly what is expected. Evaluate tasks assigned to the student to determine if they are too difficult and if the length of time to complete each task is appropriate. </a:t>
            </a:r>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dirty="0" err="1"/>
              <a:t>Racism</a:t>
            </a:r>
            <a:br>
              <a:rPr lang="pt-PT" dirty="0"/>
            </a:br>
            <a:r>
              <a:rPr lang="pt-PT" dirty="0" err="1"/>
              <a:t>keep</a:t>
            </a:r>
            <a:r>
              <a:rPr lang="pt-PT" dirty="0"/>
              <a:t> in </a:t>
            </a:r>
            <a:r>
              <a:rPr lang="pt-PT" dirty="0" err="1"/>
              <a:t>mind</a:t>
            </a:r>
            <a:r>
              <a:rPr lang="pt-PT" dirty="0"/>
              <a:t>…</a:t>
            </a:r>
          </a:p>
        </p:txBody>
      </p:sp>
      <p:sp>
        <p:nvSpPr>
          <p:cNvPr id="3" name="Marcador de Posição de Conteúdo 2"/>
          <p:cNvSpPr>
            <a:spLocks noGrp="1"/>
          </p:cNvSpPr>
          <p:nvPr>
            <p:ph idx="1"/>
          </p:nvPr>
        </p:nvSpPr>
        <p:spPr>
          <a:xfrm>
            <a:off x="451217" y="1723858"/>
            <a:ext cx="7992888" cy="4369438"/>
          </a:xfrm>
        </p:spPr>
        <p:txBody>
          <a:bodyPr>
            <a:normAutofit lnSpcReduction="10000"/>
          </a:bodyPr>
          <a:lstStyle/>
          <a:p>
            <a:pPr algn="just"/>
            <a:r>
              <a:rPr lang="pt-PT" dirty="0" err="1"/>
              <a:t>The</a:t>
            </a:r>
            <a:r>
              <a:rPr lang="pt-PT" dirty="0"/>
              <a:t> </a:t>
            </a:r>
            <a:r>
              <a:rPr lang="pt-PT" dirty="0" err="1"/>
              <a:t>issue</a:t>
            </a:r>
            <a:r>
              <a:rPr lang="pt-PT" dirty="0"/>
              <a:t> </a:t>
            </a:r>
            <a:r>
              <a:rPr lang="pt-PT" dirty="0" err="1"/>
              <a:t>of</a:t>
            </a:r>
            <a:r>
              <a:rPr lang="pt-PT" dirty="0"/>
              <a:t> racial </a:t>
            </a:r>
            <a:r>
              <a:rPr lang="pt-PT" dirty="0" err="1"/>
              <a:t>discrimination</a:t>
            </a:r>
            <a:r>
              <a:rPr lang="pt-PT" dirty="0"/>
              <a:t> </a:t>
            </a:r>
            <a:r>
              <a:rPr lang="pt-PT" dirty="0" err="1"/>
              <a:t>is</a:t>
            </a:r>
            <a:r>
              <a:rPr lang="pt-PT" dirty="0"/>
              <a:t> </a:t>
            </a:r>
            <a:r>
              <a:rPr lang="pt-PT" dirty="0" err="1"/>
              <a:t>especially</a:t>
            </a:r>
            <a:r>
              <a:rPr lang="pt-PT" dirty="0"/>
              <a:t> </a:t>
            </a:r>
            <a:r>
              <a:rPr lang="pt-PT" dirty="0" err="1"/>
              <a:t>challenging</a:t>
            </a:r>
            <a:r>
              <a:rPr lang="pt-PT" dirty="0"/>
              <a:t> to </a:t>
            </a:r>
            <a:r>
              <a:rPr lang="pt-PT" dirty="0" err="1"/>
              <a:t>deal</a:t>
            </a:r>
            <a:r>
              <a:rPr lang="pt-PT" dirty="0"/>
              <a:t> </a:t>
            </a:r>
            <a:r>
              <a:rPr lang="pt-PT" dirty="0" err="1"/>
              <a:t>with</a:t>
            </a:r>
            <a:r>
              <a:rPr lang="pt-PT" dirty="0"/>
              <a:t> in </a:t>
            </a:r>
            <a:r>
              <a:rPr lang="pt-PT" dirty="0" err="1"/>
              <a:t>schools</a:t>
            </a:r>
            <a:r>
              <a:rPr lang="pt-PT" dirty="0"/>
              <a:t>. </a:t>
            </a:r>
            <a:r>
              <a:rPr lang="pt-PT" dirty="0" err="1"/>
              <a:t>There</a:t>
            </a:r>
            <a:r>
              <a:rPr lang="pt-PT" dirty="0"/>
              <a:t> </a:t>
            </a:r>
            <a:r>
              <a:rPr lang="pt-PT" dirty="0" err="1"/>
              <a:t>is</a:t>
            </a:r>
            <a:r>
              <a:rPr lang="pt-PT" dirty="0"/>
              <a:t> a </a:t>
            </a:r>
            <a:r>
              <a:rPr lang="pt-PT" dirty="0" err="1"/>
              <a:t>collective</a:t>
            </a:r>
            <a:r>
              <a:rPr lang="pt-PT" dirty="0"/>
              <a:t> </a:t>
            </a:r>
            <a:r>
              <a:rPr lang="pt-PT" dirty="0" err="1"/>
              <a:t>intention</a:t>
            </a:r>
            <a:r>
              <a:rPr lang="pt-PT" dirty="0"/>
              <a:t> to </a:t>
            </a:r>
            <a:r>
              <a:rPr lang="pt-PT" dirty="0" err="1"/>
              <a:t>create</a:t>
            </a:r>
            <a:r>
              <a:rPr lang="pt-PT" dirty="0"/>
              <a:t> safe </a:t>
            </a:r>
            <a:r>
              <a:rPr lang="pt-PT" dirty="0" err="1"/>
              <a:t>spaces</a:t>
            </a:r>
            <a:r>
              <a:rPr lang="pt-PT" dirty="0"/>
              <a:t> for </a:t>
            </a:r>
            <a:r>
              <a:rPr lang="pt-PT" dirty="0" err="1"/>
              <a:t>children</a:t>
            </a:r>
            <a:r>
              <a:rPr lang="pt-PT" dirty="0"/>
              <a:t> </a:t>
            </a:r>
            <a:r>
              <a:rPr lang="pt-PT" dirty="0" err="1"/>
              <a:t>while</a:t>
            </a:r>
            <a:r>
              <a:rPr lang="pt-PT" dirty="0"/>
              <a:t> </a:t>
            </a:r>
            <a:r>
              <a:rPr lang="pt-PT" dirty="0" err="1"/>
              <a:t>educating</a:t>
            </a:r>
            <a:r>
              <a:rPr lang="pt-PT" dirty="0"/>
              <a:t> </a:t>
            </a:r>
            <a:r>
              <a:rPr lang="pt-PT" dirty="0" err="1"/>
              <a:t>them</a:t>
            </a:r>
            <a:r>
              <a:rPr lang="pt-PT" dirty="0"/>
              <a:t>. </a:t>
            </a:r>
            <a:r>
              <a:rPr lang="pt-PT" dirty="0" err="1"/>
              <a:t>Issues</a:t>
            </a:r>
            <a:r>
              <a:rPr lang="pt-PT" dirty="0"/>
              <a:t> as </a:t>
            </a:r>
            <a:r>
              <a:rPr lang="pt-PT" dirty="0" err="1"/>
              <a:t>complex</a:t>
            </a:r>
            <a:r>
              <a:rPr lang="pt-PT" dirty="0"/>
              <a:t> as </a:t>
            </a:r>
            <a:r>
              <a:rPr lang="pt-PT" dirty="0" err="1"/>
              <a:t>racism</a:t>
            </a:r>
            <a:r>
              <a:rPr lang="pt-PT" dirty="0"/>
              <a:t> can </a:t>
            </a:r>
            <a:r>
              <a:rPr lang="pt-PT" dirty="0" err="1"/>
              <a:t>touch</a:t>
            </a:r>
            <a:r>
              <a:rPr lang="pt-PT" dirty="0"/>
              <a:t> </a:t>
            </a:r>
            <a:r>
              <a:rPr lang="pt-PT" dirty="0" err="1"/>
              <a:t>sensitivities</a:t>
            </a:r>
            <a:r>
              <a:rPr lang="pt-PT" dirty="0"/>
              <a:t>, </a:t>
            </a:r>
            <a:r>
              <a:rPr lang="pt-PT" dirty="0" err="1"/>
              <a:t>especially</a:t>
            </a:r>
            <a:r>
              <a:rPr lang="pt-PT" dirty="0"/>
              <a:t> in </a:t>
            </a:r>
            <a:r>
              <a:rPr lang="pt-PT" dirty="0" err="1"/>
              <a:t>students</a:t>
            </a:r>
            <a:r>
              <a:rPr lang="pt-PT" dirty="0"/>
              <a:t> </a:t>
            </a:r>
            <a:r>
              <a:rPr lang="pt-PT" dirty="0" err="1"/>
              <a:t>who</a:t>
            </a:r>
            <a:r>
              <a:rPr lang="pt-PT" dirty="0"/>
              <a:t> </a:t>
            </a:r>
            <a:r>
              <a:rPr lang="pt-PT" dirty="0" err="1"/>
              <a:t>have</a:t>
            </a:r>
            <a:r>
              <a:rPr lang="pt-PT" dirty="0"/>
              <a:t> </a:t>
            </a:r>
            <a:r>
              <a:rPr lang="pt-PT" dirty="0" err="1"/>
              <a:t>been</a:t>
            </a:r>
            <a:r>
              <a:rPr lang="pt-PT" dirty="0"/>
              <a:t> </a:t>
            </a:r>
            <a:r>
              <a:rPr lang="pt-PT" dirty="0" err="1"/>
              <a:t>victims</a:t>
            </a:r>
            <a:r>
              <a:rPr lang="pt-PT" dirty="0"/>
              <a:t> </a:t>
            </a:r>
            <a:r>
              <a:rPr lang="pt-PT" dirty="0" err="1"/>
              <a:t>of</a:t>
            </a:r>
            <a:r>
              <a:rPr lang="pt-PT" dirty="0"/>
              <a:t> </a:t>
            </a:r>
            <a:r>
              <a:rPr lang="pt-PT" dirty="0" err="1"/>
              <a:t>discrimination</a:t>
            </a:r>
            <a:r>
              <a:rPr lang="pt-PT" dirty="0"/>
              <a:t>.</a:t>
            </a:r>
          </a:p>
          <a:p>
            <a:pPr algn="just"/>
            <a:r>
              <a:rPr lang="pt-PT" dirty="0" err="1"/>
              <a:t>Nevertheless</a:t>
            </a:r>
            <a:r>
              <a:rPr lang="pt-PT" dirty="0"/>
              <a:t>, </a:t>
            </a:r>
            <a:r>
              <a:rPr lang="pt-PT" dirty="0" err="1"/>
              <a:t>recent</a:t>
            </a:r>
            <a:r>
              <a:rPr lang="pt-PT" dirty="0"/>
              <a:t> </a:t>
            </a:r>
            <a:r>
              <a:rPr lang="pt-PT" dirty="0" err="1"/>
              <a:t>events</a:t>
            </a:r>
            <a:r>
              <a:rPr lang="pt-PT" dirty="0"/>
              <a:t> </a:t>
            </a:r>
            <a:r>
              <a:rPr lang="pt-PT" dirty="0" err="1"/>
              <a:t>motivated</a:t>
            </a:r>
            <a:r>
              <a:rPr lang="pt-PT" dirty="0"/>
              <a:t> </a:t>
            </a:r>
            <a:r>
              <a:rPr lang="pt-PT" dirty="0" err="1"/>
              <a:t>by</a:t>
            </a:r>
            <a:r>
              <a:rPr lang="pt-PT" dirty="0"/>
              <a:t> racial </a:t>
            </a:r>
            <a:r>
              <a:rPr lang="pt-PT" dirty="0" err="1"/>
              <a:t>violence</a:t>
            </a:r>
            <a:r>
              <a:rPr lang="pt-PT" dirty="0"/>
              <a:t> </a:t>
            </a:r>
            <a:r>
              <a:rPr lang="pt-PT" dirty="0" err="1"/>
              <a:t>call</a:t>
            </a:r>
            <a:r>
              <a:rPr lang="pt-PT" dirty="0"/>
              <a:t> for </a:t>
            </a:r>
            <a:r>
              <a:rPr lang="pt-PT" dirty="0" err="1"/>
              <a:t>an</a:t>
            </a:r>
            <a:r>
              <a:rPr lang="pt-PT" dirty="0"/>
              <a:t> </a:t>
            </a:r>
            <a:r>
              <a:rPr lang="pt-PT" dirty="0" err="1"/>
              <a:t>urgent</a:t>
            </a:r>
            <a:r>
              <a:rPr lang="pt-PT" dirty="0"/>
              <a:t> </a:t>
            </a:r>
            <a:r>
              <a:rPr lang="pt-PT" dirty="0" err="1"/>
              <a:t>shift</a:t>
            </a:r>
            <a:r>
              <a:rPr lang="pt-PT" dirty="0"/>
              <a:t> in </a:t>
            </a:r>
            <a:r>
              <a:rPr lang="pt-PT" dirty="0" err="1"/>
              <a:t>focus</a:t>
            </a:r>
            <a:r>
              <a:rPr lang="pt-PT" dirty="0"/>
              <a:t> </a:t>
            </a:r>
            <a:r>
              <a:rPr lang="pt-PT" dirty="0" err="1"/>
              <a:t>and</a:t>
            </a:r>
            <a:r>
              <a:rPr lang="pt-PT" dirty="0"/>
              <a:t> </a:t>
            </a:r>
            <a:r>
              <a:rPr lang="pt-PT" dirty="0" err="1"/>
              <a:t>raise</a:t>
            </a:r>
            <a:r>
              <a:rPr lang="pt-PT" dirty="0"/>
              <a:t> </a:t>
            </a:r>
            <a:r>
              <a:rPr lang="pt-PT" dirty="0" err="1"/>
              <a:t>difficult</a:t>
            </a:r>
            <a:r>
              <a:rPr lang="pt-PT" dirty="0"/>
              <a:t> </a:t>
            </a:r>
            <a:r>
              <a:rPr lang="pt-PT" dirty="0" err="1"/>
              <a:t>questions</a:t>
            </a:r>
            <a:r>
              <a:rPr lang="pt-PT" dirty="0"/>
              <a:t>. </a:t>
            </a:r>
            <a:r>
              <a:rPr lang="pt-PT" dirty="0" err="1"/>
              <a:t>What</a:t>
            </a:r>
            <a:r>
              <a:rPr lang="pt-PT" dirty="0"/>
              <a:t> </a:t>
            </a:r>
            <a:r>
              <a:rPr lang="pt-PT" dirty="0" err="1"/>
              <a:t>is</a:t>
            </a:r>
            <a:r>
              <a:rPr lang="pt-PT" dirty="0"/>
              <a:t> </a:t>
            </a:r>
            <a:r>
              <a:rPr lang="pt-PT" dirty="0" err="1"/>
              <a:t>the</a:t>
            </a:r>
            <a:r>
              <a:rPr lang="pt-PT" dirty="0"/>
              <a:t> </a:t>
            </a:r>
            <a:r>
              <a:rPr lang="pt-PT" dirty="0" err="1"/>
              <a:t>point</a:t>
            </a:r>
            <a:r>
              <a:rPr lang="pt-PT" dirty="0"/>
              <a:t> </a:t>
            </a:r>
            <a:r>
              <a:rPr lang="pt-PT" dirty="0" err="1"/>
              <a:t>of</a:t>
            </a:r>
            <a:r>
              <a:rPr lang="pt-PT" dirty="0"/>
              <a:t> </a:t>
            </a:r>
            <a:r>
              <a:rPr lang="pt-PT" dirty="0" err="1"/>
              <a:t>protecting</a:t>
            </a:r>
            <a:r>
              <a:rPr lang="pt-PT" dirty="0"/>
              <a:t> </a:t>
            </a:r>
            <a:r>
              <a:rPr lang="pt-PT" dirty="0" err="1"/>
              <a:t>children</a:t>
            </a:r>
            <a:r>
              <a:rPr lang="pt-PT" dirty="0"/>
              <a:t> </a:t>
            </a:r>
            <a:r>
              <a:rPr lang="pt-PT" dirty="0" err="1"/>
              <a:t>from</a:t>
            </a:r>
            <a:r>
              <a:rPr lang="pt-PT" dirty="0"/>
              <a:t> </a:t>
            </a:r>
            <a:r>
              <a:rPr lang="pt-PT" dirty="0" err="1"/>
              <a:t>issues</a:t>
            </a:r>
            <a:r>
              <a:rPr lang="pt-PT" dirty="0"/>
              <a:t> </a:t>
            </a:r>
            <a:r>
              <a:rPr lang="pt-PT" dirty="0" err="1"/>
              <a:t>like</a:t>
            </a:r>
            <a:r>
              <a:rPr lang="pt-PT" dirty="0"/>
              <a:t> </a:t>
            </a:r>
            <a:r>
              <a:rPr lang="pt-PT" dirty="0" err="1"/>
              <a:t>racism</a:t>
            </a:r>
            <a:r>
              <a:rPr lang="pt-PT" dirty="0"/>
              <a:t> in </a:t>
            </a:r>
            <a:r>
              <a:rPr lang="pt-PT" dirty="0" err="1"/>
              <a:t>the</a:t>
            </a:r>
            <a:r>
              <a:rPr lang="pt-PT" dirty="0"/>
              <a:t> </a:t>
            </a:r>
            <a:r>
              <a:rPr lang="pt-PT" dirty="0" err="1"/>
              <a:t>classrooms</a:t>
            </a:r>
            <a:r>
              <a:rPr lang="pt-PT" dirty="0"/>
              <a:t> </a:t>
            </a:r>
            <a:r>
              <a:rPr lang="pt-PT" dirty="0" err="1"/>
              <a:t>if</a:t>
            </a:r>
            <a:r>
              <a:rPr lang="pt-PT" dirty="0"/>
              <a:t>, </a:t>
            </a:r>
            <a:r>
              <a:rPr lang="pt-PT" dirty="0" err="1"/>
              <a:t>outside</a:t>
            </a:r>
            <a:r>
              <a:rPr lang="pt-PT" dirty="0"/>
              <a:t> </a:t>
            </a:r>
            <a:r>
              <a:rPr lang="pt-PT" dirty="0" err="1"/>
              <a:t>of</a:t>
            </a:r>
            <a:r>
              <a:rPr lang="pt-PT" dirty="0"/>
              <a:t> </a:t>
            </a:r>
            <a:r>
              <a:rPr lang="pt-PT" dirty="0" err="1"/>
              <a:t>these</a:t>
            </a:r>
            <a:r>
              <a:rPr lang="pt-PT" dirty="0"/>
              <a:t>, </a:t>
            </a:r>
            <a:r>
              <a:rPr lang="pt-PT" dirty="0" err="1"/>
              <a:t>instances</a:t>
            </a:r>
            <a:r>
              <a:rPr lang="pt-PT" dirty="0"/>
              <a:t> </a:t>
            </a:r>
            <a:r>
              <a:rPr lang="pt-PT" dirty="0" err="1"/>
              <a:t>of</a:t>
            </a:r>
            <a:r>
              <a:rPr lang="pt-PT" dirty="0"/>
              <a:t> racial </a:t>
            </a:r>
            <a:r>
              <a:rPr lang="pt-PT" dirty="0" err="1"/>
              <a:t>violence</a:t>
            </a:r>
            <a:r>
              <a:rPr lang="pt-PT" dirty="0"/>
              <a:t> </a:t>
            </a:r>
            <a:r>
              <a:rPr lang="pt-PT" dirty="0" err="1"/>
              <a:t>happen</a:t>
            </a:r>
            <a:r>
              <a:rPr lang="pt-PT" dirty="0"/>
              <a:t> </a:t>
            </a:r>
            <a:r>
              <a:rPr lang="pt-PT" dirty="0" err="1"/>
              <a:t>daily</a:t>
            </a:r>
            <a:r>
              <a:rPr lang="pt-PT" dirty="0"/>
              <a:t>, some </a:t>
            </a:r>
            <a:r>
              <a:rPr lang="pt-PT" dirty="0" err="1"/>
              <a:t>of</a:t>
            </a:r>
            <a:r>
              <a:rPr lang="pt-PT" dirty="0"/>
              <a:t> </a:t>
            </a:r>
            <a:r>
              <a:rPr lang="pt-PT" dirty="0" err="1"/>
              <a:t>them</a:t>
            </a:r>
            <a:r>
              <a:rPr lang="pt-PT" dirty="0"/>
              <a:t> </a:t>
            </a:r>
            <a:r>
              <a:rPr lang="pt-PT" dirty="0" err="1"/>
              <a:t>against</a:t>
            </a:r>
            <a:r>
              <a:rPr lang="pt-PT" dirty="0"/>
              <a:t> </a:t>
            </a:r>
            <a:r>
              <a:rPr lang="pt-PT" dirty="0" err="1"/>
              <a:t>the</a:t>
            </a:r>
            <a:r>
              <a:rPr lang="pt-PT" dirty="0"/>
              <a:t> </a:t>
            </a:r>
            <a:r>
              <a:rPr lang="pt-PT" dirty="0" err="1"/>
              <a:t>same</a:t>
            </a:r>
            <a:r>
              <a:rPr lang="pt-PT" dirty="0"/>
              <a:t> </a:t>
            </a:r>
            <a:r>
              <a:rPr lang="pt-PT" dirty="0" err="1"/>
              <a:t>students</a:t>
            </a:r>
            <a:r>
              <a:rPr lang="pt-PT" dirty="0"/>
              <a:t> </a:t>
            </a:r>
            <a:r>
              <a:rPr lang="pt-PT" dirty="0" err="1"/>
              <a:t>we</a:t>
            </a:r>
            <a:r>
              <a:rPr lang="pt-PT" dirty="0"/>
              <a:t> </a:t>
            </a:r>
            <a:r>
              <a:rPr lang="pt-PT" dirty="0" err="1"/>
              <a:t>teach</a:t>
            </a:r>
            <a:r>
              <a:rPr lang="pt-PT" dirty="0"/>
              <a:t>?</a:t>
            </a:r>
          </a:p>
          <a:p>
            <a:pPr algn="just"/>
            <a:r>
              <a:rPr lang="pt-PT" dirty="0"/>
              <a:t>For </a:t>
            </a:r>
            <a:r>
              <a:rPr lang="pt-PT" dirty="0" err="1"/>
              <a:t>those</a:t>
            </a:r>
            <a:r>
              <a:rPr lang="pt-PT" dirty="0"/>
              <a:t> </a:t>
            </a:r>
            <a:r>
              <a:rPr lang="pt-PT" dirty="0" err="1"/>
              <a:t>who</a:t>
            </a:r>
            <a:r>
              <a:rPr lang="pt-PT" dirty="0"/>
              <a:t> </a:t>
            </a:r>
            <a:r>
              <a:rPr lang="pt-PT" dirty="0" err="1"/>
              <a:t>recognize</a:t>
            </a:r>
            <a:r>
              <a:rPr lang="pt-PT" dirty="0"/>
              <a:t> </a:t>
            </a:r>
            <a:r>
              <a:rPr lang="pt-PT" dirty="0" err="1"/>
              <a:t>the</a:t>
            </a:r>
            <a:r>
              <a:rPr lang="pt-PT" dirty="0"/>
              <a:t> social </a:t>
            </a:r>
            <a:r>
              <a:rPr lang="pt-PT" dirty="0" err="1"/>
              <a:t>and</a:t>
            </a:r>
            <a:r>
              <a:rPr lang="pt-PT" dirty="0"/>
              <a:t> </a:t>
            </a:r>
            <a:r>
              <a:rPr lang="pt-PT" dirty="0" err="1"/>
              <a:t>ethical</a:t>
            </a:r>
            <a:r>
              <a:rPr lang="pt-PT" dirty="0"/>
              <a:t> </a:t>
            </a:r>
            <a:r>
              <a:rPr lang="pt-PT" dirty="0" err="1"/>
              <a:t>need</a:t>
            </a:r>
            <a:r>
              <a:rPr lang="pt-PT" dirty="0"/>
              <a:t> to </a:t>
            </a:r>
            <a:r>
              <a:rPr lang="pt-PT" dirty="0" err="1"/>
              <a:t>introduce</a:t>
            </a:r>
            <a:r>
              <a:rPr lang="pt-PT" dirty="0"/>
              <a:t> </a:t>
            </a:r>
            <a:r>
              <a:rPr lang="pt-PT" dirty="0" err="1"/>
              <a:t>their</a:t>
            </a:r>
            <a:r>
              <a:rPr lang="pt-PT" dirty="0"/>
              <a:t> </a:t>
            </a:r>
            <a:r>
              <a:rPr lang="pt-PT" dirty="0" err="1"/>
              <a:t>students</a:t>
            </a:r>
            <a:r>
              <a:rPr lang="pt-PT" dirty="0"/>
              <a:t> to </a:t>
            </a:r>
            <a:r>
              <a:rPr lang="pt-PT" dirty="0" err="1"/>
              <a:t>an</a:t>
            </a:r>
            <a:r>
              <a:rPr lang="pt-PT" dirty="0"/>
              <a:t> </a:t>
            </a:r>
            <a:r>
              <a:rPr lang="pt-PT" dirty="0" err="1"/>
              <a:t>understanding</a:t>
            </a:r>
            <a:r>
              <a:rPr lang="pt-PT" dirty="0"/>
              <a:t> </a:t>
            </a:r>
            <a:r>
              <a:rPr lang="pt-PT" dirty="0" err="1"/>
              <a:t>of</a:t>
            </a:r>
            <a:r>
              <a:rPr lang="pt-PT" dirty="0"/>
              <a:t> </a:t>
            </a:r>
            <a:r>
              <a:rPr lang="pt-PT" dirty="0" err="1"/>
              <a:t>systemic</a:t>
            </a:r>
            <a:r>
              <a:rPr lang="pt-PT" dirty="0"/>
              <a:t> </a:t>
            </a:r>
            <a:r>
              <a:rPr lang="pt-PT" dirty="0" err="1"/>
              <a:t>racism</a:t>
            </a:r>
            <a:r>
              <a:rPr lang="pt-PT" dirty="0"/>
              <a:t>, </a:t>
            </a:r>
            <a:r>
              <a:rPr lang="pt-PT" dirty="0" err="1"/>
              <a:t>we</a:t>
            </a:r>
            <a:r>
              <a:rPr lang="pt-PT" dirty="0"/>
              <a:t> share </a:t>
            </a:r>
            <a:r>
              <a:rPr lang="pt-PT" dirty="0" err="1"/>
              <a:t>the</a:t>
            </a:r>
            <a:r>
              <a:rPr lang="pt-PT" dirty="0"/>
              <a:t> </a:t>
            </a:r>
            <a:r>
              <a:rPr lang="pt-PT" dirty="0" err="1"/>
              <a:t>following</a:t>
            </a:r>
            <a:r>
              <a:rPr lang="pt-PT" dirty="0"/>
              <a:t> </a:t>
            </a:r>
            <a:r>
              <a:rPr lang="pt-PT" dirty="0" err="1"/>
              <a:t>recommendations</a:t>
            </a:r>
            <a:r>
              <a:rPr lang="pt-PT" dirty="0"/>
              <a:t>. </a:t>
            </a:r>
          </a:p>
          <a:p>
            <a:pPr algn="just"/>
            <a:endParaRPr lang="en-US" b="0" dirty="0"/>
          </a:p>
          <a:p>
            <a:pPr algn="just"/>
            <a:endParaRPr lang="pt-PT" dirty="0"/>
          </a:p>
          <a:p>
            <a:pPr algn="just"/>
            <a:endParaRPr lang="en-US" b="0" dirty="0"/>
          </a:p>
        </p:txBody>
      </p:sp>
    </p:spTree>
    <p:extLst>
      <p:ext uri="{BB962C8B-B14F-4D97-AF65-F5344CB8AC3E}">
        <p14:creationId xmlns:p14="http://schemas.microsoft.com/office/powerpoint/2010/main" val="142907019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dirty="0" err="1"/>
              <a:t>Racism</a:t>
            </a:r>
            <a:br>
              <a:rPr lang="pt-PT" dirty="0"/>
            </a:br>
            <a:r>
              <a:rPr lang="pt-PT" dirty="0" err="1"/>
              <a:t>keep</a:t>
            </a:r>
            <a:r>
              <a:rPr lang="pt-PT" dirty="0"/>
              <a:t> in </a:t>
            </a:r>
            <a:r>
              <a:rPr lang="pt-PT" dirty="0" err="1"/>
              <a:t>mind</a:t>
            </a:r>
            <a:r>
              <a:rPr lang="pt-PT" dirty="0"/>
              <a:t>…</a:t>
            </a:r>
          </a:p>
        </p:txBody>
      </p:sp>
      <p:sp>
        <p:nvSpPr>
          <p:cNvPr id="3" name="Marcador de Posição de Conteúdo 2"/>
          <p:cNvSpPr>
            <a:spLocks noGrp="1"/>
          </p:cNvSpPr>
          <p:nvPr>
            <p:ph idx="1"/>
          </p:nvPr>
        </p:nvSpPr>
        <p:spPr>
          <a:xfrm>
            <a:off x="451217" y="1723858"/>
            <a:ext cx="7992888" cy="4369438"/>
          </a:xfrm>
        </p:spPr>
        <p:txBody>
          <a:bodyPr>
            <a:normAutofit/>
          </a:bodyPr>
          <a:lstStyle/>
          <a:p>
            <a:pPr algn="just"/>
            <a:r>
              <a:rPr lang="pt-PT" dirty="0" err="1"/>
              <a:t>There</a:t>
            </a:r>
            <a:r>
              <a:rPr lang="pt-PT" dirty="0"/>
              <a:t> are </a:t>
            </a:r>
            <a:r>
              <a:rPr lang="pt-PT" dirty="0" err="1"/>
              <a:t>many</a:t>
            </a:r>
            <a:r>
              <a:rPr lang="pt-PT" dirty="0"/>
              <a:t> </a:t>
            </a:r>
            <a:r>
              <a:rPr lang="pt-PT" dirty="0" err="1"/>
              <a:t>ways</a:t>
            </a:r>
            <a:r>
              <a:rPr lang="pt-PT" dirty="0"/>
              <a:t> </a:t>
            </a:r>
            <a:r>
              <a:rPr lang="pt-PT" dirty="0" err="1"/>
              <a:t>of</a:t>
            </a:r>
            <a:r>
              <a:rPr lang="pt-PT" dirty="0"/>
              <a:t> </a:t>
            </a:r>
            <a:r>
              <a:rPr lang="pt-PT" dirty="0" err="1"/>
              <a:t>making</a:t>
            </a:r>
            <a:r>
              <a:rPr lang="pt-PT" dirty="0"/>
              <a:t> </a:t>
            </a:r>
            <a:r>
              <a:rPr lang="pt-PT" dirty="0" err="1"/>
              <a:t>the</a:t>
            </a:r>
            <a:r>
              <a:rPr lang="pt-PT" dirty="0"/>
              <a:t> </a:t>
            </a:r>
            <a:r>
              <a:rPr lang="pt-PT" dirty="0" err="1"/>
              <a:t>classroom</a:t>
            </a:r>
            <a:r>
              <a:rPr lang="pt-PT" dirty="0"/>
              <a:t> a </a:t>
            </a:r>
            <a:r>
              <a:rPr lang="pt-PT" dirty="0" err="1"/>
              <a:t>place</a:t>
            </a:r>
            <a:r>
              <a:rPr lang="pt-PT" dirty="0"/>
              <a:t> </a:t>
            </a:r>
            <a:r>
              <a:rPr lang="pt-PT" dirty="0" err="1"/>
              <a:t>of</a:t>
            </a:r>
            <a:r>
              <a:rPr lang="pt-PT" dirty="0"/>
              <a:t> </a:t>
            </a:r>
            <a:r>
              <a:rPr lang="pt-PT" dirty="0" err="1"/>
              <a:t>acceptance</a:t>
            </a:r>
            <a:r>
              <a:rPr lang="pt-PT" dirty="0"/>
              <a:t> </a:t>
            </a:r>
            <a:r>
              <a:rPr lang="pt-PT" dirty="0" err="1"/>
              <a:t>and</a:t>
            </a:r>
            <a:r>
              <a:rPr lang="pt-PT" dirty="0"/>
              <a:t> </a:t>
            </a:r>
            <a:r>
              <a:rPr lang="pt-PT" dirty="0" err="1"/>
              <a:t>of</a:t>
            </a:r>
            <a:r>
              <a:rPr lang="pt-PT" dirty="0"/>
              <a:t> </a:t>
            </a:r>
            <a:r>
              <a:rPr lang="pt-PT" dirty="0" err="1"/>
              <a:t>multiracial</a:t>
            </a:r>
            <a:r>
              <a:rPr lang="pt-PT" dirty="0"/>
              <a:t> </a:t>
            </a:r>
            <a:r>
              <a:rPr lang="pt-PT" dirty="0" err="1"/>
              <a:t>celebration</a:t>
            </a:r>
            <a:r>
              <a:rPr lang="pt-PT" dirty="0"/>
              <a:t>. Cultural </a:t>
            </a:r>
            <a:r>
              <a:rPr lang="pt-PT" dirty="0" err="1"/>
              <a:t>factors</a:t>
            </a:r>
            <a:r>
              <a:rPr lang="pt-PT" dirty="0"/>
              <a:t> </a:t>
            </a:r>
            <a:r>
              <a:rPr lang="pt-PT" dirty="0" err="1"/>
              <a:t>influence</a:t>
            </a:r>
            <a:r>
              <a:rPr lang="pt-PT" dirty="0"/>
              <a:t> a </a:t>
            </a:r>
            <a:r>
              <a:rPr lang="pt-PT" dirty="0" err="1"/>
              <a:t>student’s</a:t>
            </a:r>
            <a:r>
              <a:rPr lang="pt-PT" dirty="0"/>
              <a:t> responses, </a:t>
            </a:r>
            <a:r>
              <a:rPr lang="pt-PT" dirty="0" err="1"/>
              <a:t>such</a:t>
            </a:r>
            <a:r>
              <a:rPr lang="pt-PT" dirty="0"/>
              <a:t> as </a:t>
            </a:r>
            <a:r>
              <a:rPr lang="pt-PT" dirty="0" err="1"/>
              <a:t>how</a:t>
            </a:r>
            <a:r>
              <a:rPr lang="pt-PT" dirty="0"/>
              <a:t> </a:t>
            </a:r>
            <a:r>
              <a:rPr lang="pt-PT" dirty="0" err="1"/>
              <a:t>much</a:t>
            </a:r>
            <a:r>
              <a:rPr lang="pt-PT" dirty="0"/>
              <a:t> </a:t>
            </a:r>
            <a:r>
              <a:rPr lang="pt-PT" dirty="0" err="1"/>
              <a:t>eye</a:t>
            </a:r>
            <a:r>
              <a:rPr lang="pt-PT" dirty="0"/>
              <a:t> </a:t>
            </a:r>
            <a:r>
              <a:rPr lang="pt-PT" dirty="0" err="1"/>
              <a:t>contact</a:t>
            </a:r>
            <a:r>
              <a:rPr lang="pt-PT" dirty="0"/>
              <a:t> </a:t>
            </a:r>
            <a:r>
              <a:rPr lang="pt-PT" dirty="0" err="1"/>
              <a:t>he</a:t>
            </a:r>
            <a:r>
              <a:rPr lang="pt-PT" dirty="0"/>
              <a:t> </a:t>
            </a:r>
            <a:r>
              <a:rPr lang="pt-PT" dirty="0" err="1"/>
              <a:t>or</a:t>
            </a:r>
            <a:r>
              <a:rPr lang="pt-PT" dirty="0"/>
              <a:t> </a:t>
            </a:r>
            <a:r>
              <a:rPr lang="pt-PT" dirty="0" err="1"/>
              <a:t>she</a:t>
            </a:r>
            <a:r>
              <a:rPr lang="pt-PT" dirty="0"/>
              <a:t> </a:t>
            </a:r>
            <a:r>
              <a:rPr lang="pt-PT" dirty="0" err="1"/>
              <a:t>finds</a:t>
            </a:r>
            <a:r>
              <a:rPr lang="pt-PT" dirty="0"/>
              <a:t> </a:t>
            </a:r>
            <a:r>
              <a:rPr lang="pt-PT" dirty="0" err="1"/>
              <a:t>comfortable</a:t>
            </a:r>
            <a:r>
              <a:rPr lang="pt-PT" dirty="0"/>
              <a:t>, </a:t>
            </a:r>
            <a:r>
              <a:rPr lang="pt-PT" dirty="0" err="1"/>
              <a:t>how</a:t>
            </a:r>
            <a:r>
              <a:rPr lang="pt-PT" dirty="0"/>
              <a:t> </a:t>
            </a:r>
            <a:r>
              <a:rPr lang="pt-PT" dirty="0" err="1"/>
              <a:t>receptive</a:t>
            </a:r>
            <a:r>
              <a:rPr lang="pt-PT" dirty="0"/>
              <a:t> </a:t>
            </a:r>
            <a:r>
              <a:rPr lang="pt-PT" dirty="0" err="1"/>
              <a:t>he</a:t>
            </a:r>
            <a:r>
              <a:rPr lang="pt-PT" dirty="0"/>
              <a:t> </a:t>
            </a:r>
            <a:r>
              <a:rPr lang="pt-PT" dirty="0" err="1"/>
              <a:t>or</a:t>
            </a:r>
            <a:r>
              <a:rPr lang="pt-PT" dirty="0"/>
              <a:t> </a:t>
            </a:r>
            <a:r>
              <a:rPr lang="pt-PT" dirty="0" err="1"/>
              <a:t>she</a:t>
            </a:r>
            <a:r>
              <a:rPr lang="pt-PT" dirty="0"/>
              <a:t> </a:t>
            </a:r>
            <a:r>
              <a:rPr lang="pt-PT" dirty="0" err="1"/>
              <a:t>is</a:t>
            </a:r>
            <a:r>
              <a:rPr lang="pt-PT" dirty="0"/>
              <a:t> to </a:t>
            </a:r>
            <a:r>
              <a:rPr lang="pt-PT" dirty="0" err="1"/>
              <a:t>group</a:t>
            </a:r>
            <a:r>
              <a:rPr lang="pt-PT" dirty="0"/>
              <a:t> </a:t>
            </a:r>
            <a:r>
              <a:rPr lang="pt-PT" dirty="0" err="1"/>
              <a:t>learning</a:t>
            </a:r>
            <a:r>
              <a:rPr lang="pt-PT" dirty="0"/>
              <a:t> </a:t>
            </a:r>
            <a:r>
              <a:rPr lang="pt-PT" dirty="0" err="1"/>
              <a:t>strategies</a:t>
            </a:r>
            <a:r>
              <a:rPr lang="pt-PT" dirty="0"/>
              <a:t>, </a:t>
            </a:r>
            <a:r>
              <a:rPr lang="pt-PT" dirty="0" err="1"/>
              <a:t>or</a:t>
            </a:r>
            <a:r>
              <a:rPr lang="pt-PT" dirty="0"/>
              <a:t> </a:t>
            </a:r>
            <a:r>
              <a:rPr lang="pt-PT" dirty="0" err="1"/>
              <a:t>his</a:t>
            </a:r>
            <a:r>
              <a:rPr lang="pt-PT" dirty="0"/>
              <a:t> </a:t>
            </a:r>
            <a:r>
              <a:rPr lang="pt-PT" dirty="0" err="1"/>
              <a:t>or</a:t>
            </a:r>
            <a:r>
              <a:rPr lang="pt-PT" dirty="0"/>
              <a:t> </a:t>
            </a:r>
            <a:r>
              <a:rPr lang="pt-PT" dirty="0" err="1"/>
              <a:t>her</a:t>
            </a:r>
            <a:r>
              <a:rPr lang="pt-PT" dirty="0"/>
              <a:t> </a:t>
            </a:r>
            <a:r>
              <a:rPr lang="pt-PT" dirty="0" err="1"/>
              <a:t>style</a:t>
            </a:r>
            <a:r>
              <a:rPr lang="pt-PT" dirty="0"/>
              <a:t> </a:t>
            </a:r>
            <a:r>
              <a:rPr lang="pt-PT" dirty="0" err="1"/>
              <a:t>of</a:t>
            </a:r>
            <a:r>
              <a:rPr lang="pt-PT" dirty="0"/>
              <a:t> </a:t>
            </a:r>
            <a:r>
              <a:rPr lang="pt-PT" dirty="0" err="1"/>
              <a:t>dramatic</a:t>
            </a:r>
            <a:r>
              <a:rPr lang="pt-PT" dirty="0"/>
              <a:t> play </a:t>
            </a:r>
            <a:r>
              <a:rPr lang="pt-PT" dirty="0" err="1"/>
              <a:t>or</a:t>
            </a:r>
            <a:r>
              <a:rPr lang="pt-PT" dirty="0"/>
              <a:t> </a:t>
            </a:r>
            <a:r>
              <a:rPr lang="pt-PT" dirty="0" err="1"/>
              <a:t>story-telling</a:t>
            </a:r>
            <a:r>
              <a:rPr lang="pt-PT" dirty="0"/>
              <a:t>. </a:t>
            </a:r>
            <a:r>
              <a:rPr lang="pt-PT" dirty="0" err="1"/>
              <a:t>If</a:t>
            </a:r>
            <a:r>
              <a:rPr lang="pt-PT" dirty="0"/>
              <a:t> </a:t>
            </a:r>
            <a:r>
              <a:rPr lang="pt-PT" dirty="0" err="1"/>
              <a:t>and</a:t>
            </a:r>
            <a:r>
              <a:rPr lang="pt-PT" dirty="0"/>
              <a:t> </a:t>
            </a:r>
            <a:r>
              <a:rPr lang="pt-PT" dirty="0" err="1"/>
              <a:t>when</a:t>
            </a:r>
            <a:r>
              <a:rPr lang="pt-PT" dirty="0"/>
              <a:t> </a:t>
            </a:r>
            <a:r>
              <a:rPr lang="pt-PT" dirty="0" err="1"/>
              <a:t>there</a:t>
            </a:r>
            <a:r>
              <a:rPr lang="pt-PT" dirty="0"/>
              <a:t> </a:t>
            </a:r>
            <a:r>
              <a:rPr lang="pt-PT" dirty="0" err="1"/>
              <a:t>is</a:t>
            </a:r>
            <a:r>
              <a:rPr lang="pt-PT" dirty="0"/>
              <a:t> a racial </a:t>
            </a:r>
            <a:r>
              <a:rPr lang="pt-PT" dirty="0" err="1"/>
              <a:t>conflict</a:t>
            </a:r>
            <a:r>
              <a:rPr lang="pt-PT" dirty="0"/>
              <a:t> in </a:t>
            </a:r>
            <a:r>
              <a:rPr lang="pt-PT" dirty="0" err="1"/>
              <a:t>the</a:t>
            </a:r>
            <a:r>
              <a:rPr lang="pt-PT" dirty="0"/>
              <a:t> </a:t>
            </a:r>
            <a:r>
              <a:rPr lang="pt-PT" dirty="0" err="1"/>
              <a:t>class</a:t>
            </a:r>
            <a:r>
              <a:rPr lang="pt-PT" dirty="0"/>
              <a:t>, </a:t>
            </a:r>
            <a:r>
              <a:rPr lang="pt-PT" dirty="0" err="1"/>
              <a:t>deal</a:t>
            </a:r>
            <a:r>
              <a:rPr lang="pt-PT" dirty="0"/>
              <a:t> </a:t>
            </a:r>
            <a:r>
              <a:rPr lang="pt-PT" dirty="0" err="1"/>
              <a:t>with</a:t>
            </a:r>
            <a:r>
              <a:rPr lang="pt-PT" dirty="0"/>
              <a:t> </a:t>
            </a:r>
            <a:r>
              <a:rPr lang="pt-PT" dirty="0" err="1"/>
              <a:t>it</a:t>
            </a:r>
            <a:r>
              <a:rPr lang="pt-PT" dirty="0"/>
              <a:t>; do </a:t>
            </a:r>
            <a:r>
              <a:rPr lang="pt-PT" dirty="0" err="1"/>
              <a:t>not</a:t>
            </a:r>
            <a:r>
              <a:rPr lang="pt-PT" dirty="0"/>
              <a:t> </a:t>
            </a:r>
            <a:r>
              <a:rPr lang="pt-PT" dirty="0" err="1"/>
              <a:t>dismiss</a:t>
            </a:r>
            <a:r>
              <a:rPr lang="pt-PT" dirty="0"/>
              <a:t> </a:t>
            </a:r>
            <a:r>
              <a:rPr lang="pt-PT" dirty="0" err="1"/>
              <a:t>it</a:t>
            </a:r>
            <a:r>
              <a:rPr lang="pt-PT" dirty="0"/>
              <a:t>.</a:t>
            </a:r>
          </a:p>
          <a:p>
            <a:pPr algn="just"/>
            <a:endParaRPr lang="en-US" b="0" dirty="0"/>
          </a:p>
          <a:p>
            <a:pPr algn="just"/>
            <a:endParaRPr lang="pt-PT" dirty="0"/>
          </a:p>
          <a:p>
            <a:pPr algn="just"/>
            <a:endParaRPr lang="en-US" b="0" dirty="0"/>
          </a:p>
        </p:txBody>
      </p:sp>
    </p:spTree>
    <p:extLst>
      <p:ext uri="{BB962C8B-B14F-4D97-AF65-F5344CB8AC3E}">
        <p14:creationId xmlns:p14="http://schemas.microsoft.com/office/powerpoint/2010/main" val="243272909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dirty="0" err="1"/>
              <a:t>Racism</a:t>
            </a:r>
            <a:br>
              <a:rPr lang="pt-PT" dirty="0"/>
            </a:br>
            <a:r>
              <a:rPr lang="pt-PT" dirty="0" err="1"/>
              <a:t>keep</a:t>
            </a:r>
            <a:r>
              <a:rPr lang="pt-PT" dirty="0"/>
              <a:t> in </a:t>
            </a:r>
            <a:r>
              <a:rPr lang="pt-PT" dirty="0" err="1"/>
              <a:t>mind</a:t>
            </a:r>
            <a:r>
              <a:rPr lang="pt-PT" dirty="0"/>
              <a:t>…</a:t>
            </a:r>
          </a:p>
        </p:txBody>
      </p:sp>
      <p:sp>
        <p:nvSpPr>
          <p:cNvPr id="3" name="Marcador de Posição de Conteúdo 2"/>
          <p:cNvSpPr>
            <a:spLocks noGrp="1"/>
          </p:cNvSpPr>
          <p:nvPr>
            <p:ph idx="1"/>
          </p:nvPr>
        </p:nvSpPr>
        <p:spPr>
          <a:xfrm>
            <a:off x="451217" y="1723858"/>
            <a:ext cx="7992888" cy="4369438"/>
          </a:xfrm>
        </p:spPr>
        <p:txBody>
          <a:bodyPr>
            <a:normAutofit fontScale="85000" lnSpcReduction="20000"/>
          </a:bodyPr>
          <a:lstStyle/>
          <a:p>
            <a:pPr marL="342900" lvl="0" indent="-342900" algn="just">
              <a:buFont typeface="Arial" panose="020B0604020202020204" pitchFamily="34" charset="0"/>
              <a:buChar char="•"/>
            </a:pPr>
            <a:r>
              <a:rPr lang="pt-PT" dirty="0" err="1"/>
              <a:t>Teach</a:t>
            </a:r>
            <a:r>
              <a:rPr lang="pt-PT" dirty="0"/>
              <a:t> </a:t>
            </a:r>
            <a:r>
              <a:rPr lang="pt-PT" dirty="0" err="1"/>
              <a:t>your</a:t>
            </a:r>
            <a:r>
              <a:rPr lang="pt-PT" dirty="0"/>
              <a:t> </a:t>
            </a:r>
            <a:r>
              <a:rPr lang="pt-PT" dirty="0" err="1"/>
              <a:t>students</a:t>
            </a:r>
            <a:r>
              <a:rPr lang="pt-PT" dirty="0"/>
              <a:t> </a:t>
            </a:r>
            <a:r>
              <a:rPr lang="pt-PT" dirty="0" err="1"/>
              <a:t>how</a:t>
            </a:r>
            <a:r>
              <a:rPr lang="pt-PT" dirty="0"/>
              <a:t> to </a:t>
            </a:r>
            <a:r>
              <a:rPr lang="pt-PT" dirty="0" err="1"/>
              <a:t>recognize</a:t>
            </a:r>
            <a:r>
              <a:rPr lang="pt-PT" dirty="0"/>
              <a:t> </a:t>
            </a:r>
            <a:r>
              <a:rPr lang="pt-PT" dirty="0" err="1"/>
              <a:t>behavior</a:t>
            </a:r>
            <a:r>
              <a:rPr lang="pt-PT" dirty="0"/>
              <a:t> </a:t>
            </a:r>
            <a:r>
              <a:rPr lang="pt-PT" dirty="0" err="1"/>
              <a:t>that</a:t>
            </a:r>
            <a:r>
              <a:rPr lang="pt-PT" dirty="0"/>
              <a:t> </a:t>
            </a:r>
            <a:r>
              <a:rPr lang="pt-PT" dirty="0" err="1"/>
              <a:t>may</a:t>
            </a:r>
            <a:r>
              <a:rPr lang="pt-PT" dirty="0"/>
              <a:t> </a:t>
            </a:r>
            <a:r>
              <a:rPr lang="pt-PT" dirty="0" err="1"/>
              <a:t>reinforce</a:t>
            </a:r>
            <a:r>
              <a:rPr lang="pt-PT" dirty="0"/>
              <a:t> </a:t>
            </a:r>
            <a:r>
              <a:rPr lang="pt-PT" dirty="0" err="1"/>
              <a:t>racism</a:t>
            </a:r>
            <a:r>
              <a:rPr lang="pt-PT" dirty="0"/>
              <a:t>.</a:t>
            </a:r>
          </a:p>
          <a:p>
            <a:pPr marL="342900" lvl="0" indent="-342900" algn="just">
              <a:buFont typeface="Arial" panose="020B0604020202020204" pitchFamily="34" charset="0"/>
              <a:buChar char="•"/>
            </a:pPr>
            <a:r>
              <a:rPr lang="pt-PT" dirty="0" err="1"/>
              <a:t>Study</a:t>
            </a:r>
            <a:r>
              <a:rPr lang="pt-PT" dirty="0"/>
              <a:t> </a:t>
            </a:r>
            <a:r>
              <a:rPr lang="pt-PT" dirty="0" err="1"/>
              <a:t>the</a:t>
            </a:r>
            <a:r>
              <a:rPr lang="pt-PT" dirty="0"/>
              <a:t> </a:t>
            </a:r>
            <a:r>
              <a:rPr lang="pt-PT" dirty="0" err="1"/>
              <a:t>stories</a:t>
            </a:r>
            <a:r>
              <a:rPr lang="pt-PT" dirty="0"/>
              <a:t> </a:t>
            </a:r>
            <a:r>
              <a:rPr lang="pt-PT" dirty="0" err="1"/>
              <a:t>of</a:t>
            </a:r>
            <a:r>
              <a:rPr lang="pt-PT" dirty="0"/>
              <a:t> </a:t>
            </a:r>
            <a:r>
              <a:rPr lang="pt-PT" dirty="0" err="1"/>
              <a:t>famous</a:t>
            </a:r>
            <a:r>
              <a:rPr lang="pt-PT" dirty="0"/>
              <a:t> </a:t>
            </a:r>
            <a:r>
              <a:rPr lang="pt-PT" dirty="0" err="1"/>
              <a:t>people</a:t>
            </a:r>
            <a:r>
              <a:rPr lang="pt-PT" dirty="0"/>
              <a:t> </a:t>
            </a:r>
            <a:r>
              <a:rPr lang="pt-PT" dirty="0" err="1"/>
              <a:t>who</a:t>
            </a:r>
            <a:r>
              <a:rPr lang="pt-PT" dirty="0"/>
              <a:t> </a:t>
            </a:r>
            <a:r>
              <a:rPr lang="pt-PT" dirty="0" err="1"/>
              <a:t>have</a:t>
            </a:r>
            <a:r>
              <a:rPr lang="pt-PT" dirty="0"/>
              <a:t> </a:t>
            </a:r>
            <a:r>
              <a:rPr lang="pt-PT" dirty="0" err="1"/>
              <a:t>fought</a:t>
            </a:r>
            <a:r>
              <a:rPr lang="pt-PT" dirty="0"/>
              <a:t> </a:t>
            </a:r>
            <a:r>
              <a:rPr lang="pt-PT" dirty="0" err="1"/>
              <a:t>against</a:t>
            </a:r>
            <a:r>
              <a:rPr lang="pt-PT" dirty="0"/>
              <a:t> </a:t>
            </a:r>
            <a:r>
              <a:rPr lang="pt-PT" dirty="0" err="1"/>
              <a:t>discrimination</a:t>
            </a:r>
            <a:r>
              <a:rPr lang="pt-PT" dirty="0"/>
              <a:t>.</a:t>
            </a:r>
          </a:p>
          <a:p>
            <a:pPr marL="342900" lvl="0" indent="-342900" algn="just">
              <a:buFont typeface="Arial" panose="020B0604020202020204" pitchFamily="34" charset="0"/>
              <a:buChar char="•"/>
            </a:pPr>
            <a:r>
              <a:rPr lang="pt-PT" dirty="0" err="1"/>
              <a:t>Study</a:t>
            </a:r>
            <a:r>
              <a:rPr lang="pt-PT" dirty="0"/>
              <a:t> </a:t>
            </a:r>
            <a:r>
              <a:rPr lang="pt-PT" dirty="0" err="1"/>
              <a:t>the</a:t>
            </a:r>
            <a:r>
              <a:rPr lang="pt-PT" dirty="0"/>
              <a:t> </a:t>
            </a:r>
            <a:r>
              <a:rPr lang="pt-PT" dirty="0" err="1"/>
              <a:t>contributions</a:t>
            </a:r>
            <a:r>
              <a:rPr lang="pt-PT" dirty="0"/>
              <a:t> </a:t>
            </a:r>
            <a:r>
              <a:rPr lang="pt-PT" dirty="0" err="1"/>
              <a:t>made</a:t>
            </a:r>
            <a:r>
              <a:rPr lang="pt-PT" dirty="0"/>
              <a:t> </a:t>
            </a:r>
            <a:r>
              <a:rPr lang="pt-PT" dirty="0" err="1"/>
              <a:t>by</a:t>
            </a:r>
            <a:r>
              <a:rPr lang="pt-PT" dirty="0"/>
              <a:t> </a:t>
            </a:r>
            <a:r>
              <a:rPr lang="pt-PT" dirty="0" err="1"/>
              <a:t>people</a:t>
            </a:r>
            <a:r>
              <a:rPr lang="pt-PT" dirty="0"/>
              <a:t> </a:t>
            </a:r>
            <a:r>
              <a:rPr lang="pt-PT" dirty="0" err="1"/>
              <a:t>from</a:t>
            </a:r>
            <a:r>
              <a:rPr lang="pt-PT" dirty="0"/>
              <a:t> </a:t>
            </a:r>
            <a:r>
              <a:rPr lang="pt-PT" dirty="0" err="1"/>
              <a:t>all</a:t>
            </a:r>
            <a:r>
              <a:rPr lang="pt-PT" dirty="0"/>
              <a:t> </a:t>
            </a:r>
            <a:r>
              <a:rPr lang="pt-PT" dirty="0" err="1"/>
              <a:t>parts</a:t>
            </a:r>
            <a:r>
              <a:rPr lang="pt-PT" dirty="0"/>
              <a:t> </a:t>
            </a:r>
            <a:r>
              <a:rPr lang="pt-PT" dirty="0" err="1"/>
              <a:t>of</a:t>
            </a:r>
            <a:r>
              <a:rPr lang="pt-PT" dirty="0"/>
              <a:t> </a:t>
            </a:r>
            <a:r>
              <a:rPr lang="pt-PT" dirty="0" err="1"/>
              <a:t>the</a:t>
            </a:r>
            <a:r>
              <a:rPr lang="pt-PT" dirty="0"/>
              <a:t> </a:t>
            </a:r>
            <a:r>
              <a:rPr lang="pt-PT" dirty="0" err="1"/>
              <a:t>world</a:t>
            </a:r>
            <a:r>
              <a:rPr lang="pt-PT" dirty="0"/>
              <a:t> to </a:t>
            </a:r>
            <a:r>
              <a:rPr lang="pt-PT" dirty="0" err="1"/>
              <a:t>the</a:t>
            </a:r>
            <a:r>
              <a:rPr lang="pt-PT" dirty="0"/>
              <a:t> </a:t>
            </a:r>
            <a:r>
              <a:rPr lang="pt-PT" dirty="0" err="1"/>
              <a:t>common</a:t>
            </a:r>
            <a:r>
              <a:rPr lang="pt-PT" dirty="0"/>
              <a:t> stock </a:t>
            </a:r>
            <a:r>
              <a:rPr lang="pt-PT" dirty="0" err="1"/>
              <a:t>of</a:t>
            </a:r>
            <a:r>
              <a:rPr lang="pt-PT" dirty="0"/>
              <a:t> </a:t>
            </a:r>
            <a:r>
              <a:rPr lang="pt-PT" dirty="0" err="1"/>
              <a:t>human</a:t>
            </a:r>
            <a:r>
              <a:rPr lang="pt-PT" dirty="0"/>
              <a:t> </a:t>
            </a:r>
            <a:r>
              <a:rPr lang="pt-PT" dirty="0" err="1"/>
              <a:t>knowledge</a:t>
            </a:r>
            <a:r>
              <a:rPr lang="pt-PT" dirty="0"/>
              <a:t> </a:t>
            </a:r>
            <a:r>
              <a:rPr lang="pt-PT" dirty="0" err="1"/>
              <a:t>and</a:t>
            </a:r>
            <a:r>
              <a:rPr lang="pt-PT" dirty="0"/>
              <a:t> </a:t>
            </a:r>
            <a:r>
              <a:rPr lang="pt-PT" dirty="0" err="1"/>
              <a:t>experience</a:t>
            </a:r>
            <a:r>
              <a:rPr lang="pt-PT" dirty="0"/>
              <a:t>.</a:t>
            </a:r>
          </a:p>
          <a:p>
            <a:pPr marL="342900" lvl="0" indent="-342900" algn="just">
              <a:buFont typeface="Arial" panose="020B0604020202020204" pitchFamily="34" charset="0"/>
              <a:buChar char="•"/>
            </a:pPr>
            <a:r>
              <a:rPr lang="pt-PT" dirty="0" err="1"/>
              <a:t>Introduce</a:t>
            </a:r>
            <a:r>
              <a:rPr lang="pt-PT" dirty="0"/>
              <a:t> as </a:t>
            </a:r>
            <a:r>
              <a:rPr lang="pt-PT" dirty="0" err="1"/>
              <a:t>much</a:t>
            </a:r>
            <a:r>
              <a:rPr lang="pt-PT" dirty="0"/>
              <a:t> cultural </a:t>
            </a:r>
            <a:r>
              <a:rPr lang="pt-PT" dirty="0" err="1"/>
              <a:t>diversity</a:t>
            </a:r>
            <a:r>
              <a:rPr lang="pt-PT" dirty="0"/>
              <a:t> as </a:t>
            </a:r>
            <a:r>
              <a:rPr lang="pt-PT" dirty="0" err="1"/>
              <a:t>possible</a:t>
            </a:r>
            <a:r>
              <a:rPr lang="pt-PT" dirty="0"/>
              <a:t> </a:t>
            </a:r>
            <a:r>
              <a:rPr lang="pt-PT" dirty="0" err="1"/>
              <a:t>into</a:t>
            </a:r>
            <a:r>
              <a:rPr lang="pt-PT" dirty="0"/>
              <a:t> </a:t>
            </a:r>
            <a:r>
              <a:rPr lang="pt-PT" dirty="0" err="1"/>
              <a:t>the</a:t>
            </a:r>
            <a:r>
              <a:rPr lang="pt-PT" dirty="0"/>
              <a:t> curriculum.</a:t>
            </a:r>
          </a:p>
          <a:p>
            <a:pPr marL="342900" lvl="0" indent="-342900" algn="just">
              <a:buFont typeface="Arial" panose="020B0604020202020204" pitchFamily="34" charset="0"/>
              <a:buChar char="•"/>
            </a:pPr>
            <a:r>
              <a:rPr lang="pt-PT" dirty="0" err="1"/>
              <a:t>Ask</a:t>
            </a:r>
            <a:r>
              <a:rPr lang="pt-PT" dirty="0"/>
              <a:t> </a:t>
            </a:r>
            <a:r>
              <a:rPr lang="pt-PT" dirty="0" err="1"/>
              <a:t>parents</a:t>
            </a:r>
            <a:r>
              <a:rPr lang="pt-PT" dirty="0"/>
              <a:t> </a:t>
            </a:r>
            <a:r>
              <a:rPr lang="pt-PT" dirty="0" err="1"/>
              <a:t>or</a:t>
            </a:r>
            <a:r>
              <a:rPr lang="pt-PT" dirty="0"/>
              <a:t> </a:t>
            </a:r>
            <a:r>
              <a:rPr lang="pt-PT" dirty="0" err="1"/>
              <a:t>other</a:t>
            </a:r>
            <a:r>
              <a:rPr lang="pt-PT" dirty="0"/>
              <a:t> </a:t>
            </a:r>
            <a:r>
              <a:rPr lang="pt-PT" dirty="0" err="1"/>
              <a:t>relatives</a:t>
            </a:r>
            <a:r>
              <a:rPr lang="pt-PT" dirty="0"/>
              <a:t> </a:t>
            </a:r>
            <a:r>
              <a:rPr lang="pt-PT" dirty="0" err="1"/>
              <a:t>or</a:t>
            </a:r>
            <a:r>
              <a:rPr lang="pt-PT" dirty="0"/>
              <a:t> </a:t>
            </a:r>
            <a:r>
              <a:rPr lang="pt-PT" dirty="0" err="1"/>
              <a:t>friends</a:t>
            </a:r>
            <a:r>
              <a:rPr lang="pt-PT" dirty="0"/>
              <a:t> to </a:t>
            </a:r>
            <a:r>
              <a:rPr lang="pt-PT" dirty="0" err="1"/>
              <a:t>help</a:t>
            </a:r>
            <a:r>
              <a:rPr lang="pt-PT" dirty="0"/>
              <a:t> in </a:t>
            </a:r>
            <a:r>
              <a:rPr lang="pt-PT" dirty="0" err="1"/>
              <a:t>this</a:t>
            </a:r>
            <a:r>
              <a:rPr lang="pt-PT" dirty="0"/>
              <a:t> </a:t>
            </a:r>
            <a:r>
              <a:rPr lang="pt-PT" dirty="0" err="1"/>
              <a:t>regard</a:t>
            </a:r>
            <a:r>
              <a:rPr lang="pt-PT" dirty="0"/>
              <a:t>.</a:t>
            </a:r>
          </a:p>
          <a:p>
            <a:pPr marL="342900" lvl="0" indent="-342900" algn="just">
              <a:buFont typeface="Arial" panose="020B0604020202020204" pitchFamily="34" charset="0"/>
              <a:buChar char="•"/>
            </a:pPr>
            <a:r>
              <a:rPr lang="pt-PT" dirty="0"/>
              <a:t>Invite </a:t>
            </a:r>
            <a:r>
              <a:rPr lang="pt-PT" dirty="0" err="1"/>
              <a:t>people</a:t>
            </a:r>
            <a:r>
              <a:rPr lang="pt-PT" dirty="0"/>
              <a:t> </a:t>
            </a:r>
            <a:r>
              <a:rPr lang="pt-PT" dirty="0" err="1"/>
              <a:t>of</a:t>
            </a:r>
            <a:r>
              <a:rPr lang="pt-PT" dirty="0"/>
              <a:t> </a:t>
            </a:r>
            <a:r>
              <a:rPr lang="pt-PT" dirty="0" err="1"/>
              <a:t>other</a:t>
            </a:r>
            <a:r>
              <a:rPr lang="pt-PT" dirty="0"/>
              <a:t> </a:t>
            </a:r>
            <a:r>
              <a:rPr lang="pt-PT" dirty="0" err="1"/>
              <a:t>races</a:t>
            </a:r>
            <a:r>
              <a:rPr lang="pt-PT" dirty="0"/>
              <a:t> </a:t>
            </a:r>
            <a:r>
              <a:rPr lang="pt-PT" dirty="0" err="1"/>
              <a:t>or</a:t>
            </a:r>
            <a:r>
              <a:rPr lang="pt-PT" dirty="0"/>
              <a:t> </a:t>
            </a:r>
            <a:r>
              <a:rPr lang="pt-PT" dirty="0" err="1"/>
              <a:t>colours</a:t>
            </a:r>
            <a:r>
              <a:rPr lang="pt-PT" dirty="0"/>
              <a:t> </a:t>
            </a:r>
            <a:r>
              <a:rPr lang="pt-PT" dirty="0" err="1"/>
              <a:t>who</a:t>
            </a:r>
            <a:r>
              <a:rPr lang="pt-PT" dirty="0"/>
              <a:t> are </a:t>
            </a:r>
            <a:r>
              <a:rPr lang="pt-PT" dirty="0" err="1"/>
              <a:t>active</a:t>
            </a:r>
            <a:r>
              <a:rPr lang="pt-PT" dirty="0"/>
              <a:t> in </a:t>
            </a:r>
            <a:r>
              <a:rPr lang="pt-PT" dirty="0" err="1"/>
              <a:t>community</a:t>
            </a:r>
            <a:r>
              <a:rPr lang="pt-PT" dirty="0"/>
              <a:t> </a:t>
            </a:r>
            <a:r>
              <a:rPr lang="pt-PT" dirty="0" err="1"/>
              <a:t>work</a:t>
            </a:r>
            <a:r>
              <a:rPr lang="pt-PT" dirty="0"/>
              <a:t> to </a:t>
            </a:r>
            <a:r>
              <a:rPr lang="pt-PT" dirty="0" err="1"/>
              <a:t>speak</a:t>
            </a:r>
            <a:r>
              <a:rPr lang="pt-PT" dirty="0"/>
              <a:t> to </a:t>
            </a:r>
            <a:r>
              <a:rPr lang="pt-PT" dirty="0" err="1"/>
              <a:t>the</a:t>
            </a:r>
            <a:r>
              <a:rPr lang="pt-PT" dirty="0"/>
              <a:t> </a:t>
            </a:r>
            <a:r>
              <a:rPr lang="pt-PT" dirty="0" err="1"/>
              <a:t>class</a:t>
            </a:r>
            <a:r>
              <a:rPr lang="pt-PT" dirty="0"/>
              <a:t> </a:t>
            </a:r>
            <a:r>
              <a:rPr lang="pt-PT" dirty="0" err="1"/>
              <a:t>about</a:t>
            </a:r>
            <a:r>
              <a:rPr lang="pt-PT" dirty="0"/>
              <a:t> </a:t>
            </a:r>
            <a:r>
              <a:rPr lang="pt-PT" dirty="0" err="1"/>
              <a:t>what</a:t>
            </a:r>
            <a:r>
              <a:rPr lang="pt-PT" dirty="0"/>
              <a:t> </a:t>
            </a:r>
            <a:r>
              <a:rPr lang="pt-PT" dirty="0" err="1"/>
              <a:t>they</a:t>
            </a:r>
            <a:r>
              <a:rPr lang="pt-PT" dirty="0"/>
              <a:t> do.</a:t>
            </a:r>
          </a:p>
          <a:p>
            <a:pPr marL="342900" lvl="0" indent="-342900" algn="just">
              <a:buFont typeface="Arial" panose="020B0604020202020204" pitchFamily="34" charset="0"/>
              <a:buChar char="•"/>
            </a:pPr>
            <a:r>
              <a:rPr lang="pt-PT" dirty="0" err="1"/>
              <a:t>Help</a:t>
            </a:r>
            <a:r>
              <a:rPr lang="pt-PT" dirty="0"/>
              <a:t> </a:t>
            </a:r>
            <a:r>
              <a:rPr lang="pt-PT" dirty="0" err="1"/>
              <a:t>the</a:t>
            </a:r>
            <a:r>
              <a:rPr lang="pt-PT" dirty="0"/>
              <a:t> </a:t>
            </a:r>
            <a:r>
              <a:rPr lang="pt-PT" dirty="0" err="1"/>
              <a:t>class</a:t>
            </a:r>
            <a:r>
              <a:rPr lang="pt-PT" dirty="0"/>
              <a:t> </a:t>
            </a:r>
            <a:r>
              <a:rPr lang="pt-PT" dirty="0" err="1"/>
              <a:t>develop</a:t>
            </a:r>
            <a:r>
              <a:rPr lang="pt-PT" dirty="0"/>
              <a:t> a </a:t>
            </a:r>
            <a:r>
              <a:rPr lang="pt-PT" dirty="0" err="1"/>
              <a:t>definition</a:t>
            </a:r>
            <a:r>
              <a:rPr lang="pt-PT" dirty="0"/>
              <a:t> </a:t>
            </a:r>
            <a:r>
              <a:rPr lang="pt-PT" dirty="0" err="1"/>
              <a:t>of</a:t>
            </a:r>
            <a:r>
              <a:rPr lang="pt-PT" dirty="0"/>
              <a:t> “</a:t>
            </a:r>
            <a:r>
              <a:rPr lang="pt-PT" dirty="0" err="1"/>
              <a:t>Minority</a:t>
            </a:r>
            <a:r>
              <a:rPr lang="pt-PT" dirty="0"/>
              <a:t> </a:t>
            </a:r>
            <a:r>
              <a:rPr lang="pt-PT" dirty="0" err="1"/>
              <a:t>group</a:t>
            </a:r>
            <a:r>
              <a:rPr lang="pt-PT" dirty="0"/>
              <a:t>”.</a:t>
            </a:r>
          </a:p>
          <a:p>
            <a:pPr marL="342900" indent="-342900" algn="just">
              <a:buFont typeface="Arial" pitchFamily="34" charset="0"/>
              <a:buChar char="•"/>
            </a:pPr>
            <a:r>
              <a:rPr lang="pt-PT" dirty="0" err="1"/>
              <a:t>Brainstorm</a:t>
            </a:r>
            <a:r>
              <a:rPr lang="pt-PT" dirty="0"/>
              <a:t> </a:t>
            </a:r>
            <a:r>
              <a:rPr lang="pt-PT" dirty="0" err="1"/>
              <a:t>with</a:t>
            </a:r>
            <a:r>
              <a:rPr lang="pt-PT" dirty="0"/>
              <a:t> </a:t>
            </a:r>
            <a:r>
              <a:rPr lang="pt-PT" dirty="0" err="1"/>
              <a:t>the</a:t>
            </a:r>
            <a:r>
              <a:rPr lang="pt-PT" dirty="0"/>
              <a:t> </a:t>
            </a:r>
            <a:r>
              <a:rPr lang="pt-PT" dirty="0" err="1"/>
              <a:t>class</a:t>
            </a:r>
            <a:r>
              <a:rPr lang="pt-PT" dirty="0"/>
              <a:t> a </a:t>
            </a:r>
            <a:r>
              <a:rPr lang="pt-PT" dirty="0" err="1"/>
              <a:t>list</a:t>
            </a:r>
            <a:r>
              <a:rPr lang="pt-PT" dirty="0"/>
              <a:t> </a:t>
            </a:r>
            <a:r>
              <a:rPr lang="pt-PT" dirty="0" err="1"/>
              <a:t>of</a:t>
            </a:r>
            <a:r>
              <a:rPr lang="pt-PT" dirty="0"/>
              <a:t> </a:t>
            </a:r>
            <a:r>
              <a:rPr lang="pt-PT" dirty="0" err="1"/>
              <a:t>contemporary</a:t>
            </a:r>
            <a:r>
              <a:rPr lang="pt-PT" dirty="0"/>
              <a:t> “</a:t>
            </a:r>
            <a:r>
              <a:rPr lang="pt-PT" dirty="0" err="1"/>
              <a:t>minority</a:t>
            </a:r>
            <a:r>
              <a:rPr lang="pt-PT" dirty="0"/>
              <a:t> </a:t>
            </a:r>
            <a:r>
              <a:rPr lang="pt-PT" dirty="0" err="1"/>
              <a:t>groups</a:t>
            </a:r>
            <a:r>
              <a:rPr lang="pt-PT" dirty="0"/>
              <a:t>”, </a:t>
            </a:r>
            <a:r>
              <a:rPr lang="pt-PT" dirty="0" err="1"/>
              <a:t>starting</a:t>
            </a:r>
            <a:r>
              <a:rPr lang="pt-PT" dirty="0"/>
              <a:t> </a:t>
            </a:r>
            <a:r>
              <a:rPr lang="pt-PT" dirty="0" err="1"/>
              <a:t>with</a:t>
            </a:r>
            <a:r>
              <a:rPr lang="pt-PT" dirty="0"/>
              <a:t> </a:t>
            </a:r>
            <a:r>
              <a:rPr lang="pt-PT" dirty="0" err="1"/>
              <a:t>the</a:t>
            </a:r>
            <a:r>
              <a:rPr lang="pt-PT" dirty="0"/>
              <a:t> local </a:t>
            </a:r>
            <a:r>
              <a:rPr lang="pt-PT" dirty="0" err="1"/>
              <a:t>community</a:t>
            </a:r>
            <a:r>
              <a:rPr lang="pt-PT" dirty="0"/>
              <a:t>. </a:t>
            </a:r>
            <a:r>
              <a:rPr lang="pt-PT" dirty="0" err="1"/>
              <a:t>Be</a:t>
            </a:r>
            <a:r>
              <a:rPr lang="pt-PT" dirty="0"/>
              <a:t> </a:t>
            </a:r>
            <a:r>
              <a:rPr lang="pt-PT" dirty="0" err="1"/>
              <a:t>sure</a:t>
            </a:r>
            <a:r>
              <a:rPr lang="pt-PT" dirty="0"/>
              <a:t> to </a:t>
            </a:r>
            <a:r>
              <a:rPr lang="pt-PT" dirty="0" err="1"/>
              <a:t>include</a:t>
            </a:r>
            <a:r>
              <a:rPr lang="pt-PT" dirty="0"/>
              <a:t> </a:t>
            </a:r>
            <a:r>
              <a:rPr lang="pt-PT" dirty="0" err="1"/>
              <a:t>minorities</a:t>
            </a:r>
            <a:r>
              <a:rPr lang="pt-PT" dirty="0"/>
              <a:t> </a:t>
            </a:r>
            <a:r>
              <a:rPr lang="pt-PT" dirty="0" err="1"/>
              <a:t>based</a:t>
            </a:r>
            <a:r>
              <a:rPr lang="pt-PT" dirty="0"/>
              <a:t> </a:t>
            </a:r>
            <a:r>
              <a:rPr lang="pt-PT" dirty="0" err="1"/>
              <a:t>on</a:t>
            </a:r>
            <a:r>
              <a:rPr lang="pt-PT" dirty="0"/>
              <a:t> </a:t>
            </a:r>
            <a:r>
              <a:rPr lang="pt-PT" dirty="0" err="1"/>
              <a:t>class</a:t>
            </a:r>
            <a:r>
              <a:rPr lang="pt-PT" dirty="0"/>
              <a:t>, </a:t>
            </a:r>
            <a:r>
              <a:rPr lang="pt-PT" dirty="0" err="1"/>
              <a:t>ability</a:t>
            </a:r>
            <a:r>
              <a:rPr lang="pt-PT" dirty="0"/>
              <a:t>, sexual </a:t>
            </a:r>
            <a:r>
              <a:rPr lang="pt-PT" dirty="0" err="1"/>
              <a:t>orientation</a:t>
            </a:r>
            <a:r>
              <a:rPr lang="pt-PT" dirty="0"/>
              <a:t> </a:t>
            </a:r>
            <a:r>
              <a:rPr lang="pt-PT" dirty="0" err="1"/>
              <a:t>and</a:t>
            </a:r>
            <a:r>
              <a:rPr lang="pt-PT" dirty="0"/>
              <a:t> </a:t>
            </a:r>
            <a:r>
              <a:rPr lang="pt-PT" dirty="0" err="1"/>
              <a:t>other</a:t>
            </a:r>
            <a:r>
              <a:rPr lang="pt-PT" dirty="0"/>
              <a:t> non-racial </a:t>
            </a:r>
            <a:r>
              <a:rPr lang="pt-PT" dirty="0" err="1"/>
              <a:t>factors</a:t>
            </a:r>
            <a:r>
              <a:rPr lang="pt-PT" dirty="0"/>
              <a:t>.</a:t>
            </a:r>
          </a:p>
          <a:p>
            <a:pPr marL="342900" indent="-342900" algn="just">
              <a:buFont typeface="Arial" pitchFamily="34" charset="0"/>
              <a:buChar char="•"/>
            </a:pPr>
            <a:r>
              <a:rPr lang="pt-PT" dirty="0" err="1"/>
              <a:t>Seniors</a:t>
            </a:r>
            <a:r>
              <a:rPr lang="pt-PT" dirty="0"/>
              <a:t> </a:t>
            </a:r>
            <a:r>
              <a:rPr lang="pt-PT" dirty="0" err="1"/>
              <a:t>students</a:t>
            </a:r>
            <a:r>
              <a:rPr lang="pt-PT" dirty="0"/>
              <a:t> </a:t>
            </a:r>
            <a:r>
              <a:rPr lang="pt-PT" dirty="0" err="1"/>
              <a:t>could</a:t>
            </a:r>
            <a:r>
              <a:rPr lang="pt-PT" dirty="0"/>
              <a:t> </a:t>
            </a:r>
            <a:r>
              <a:rPr lang="pt-PT" dirty="0" err="1"/>
              <a:t>eventually</a:t>
            </a:r>
            <a:r>
              <a:rPr lang="pt-PT" dirty="0"/>
              <a:t> do case </a:t>
            </a:r>
            <a:r>
              <a:rPr lang="pt-PT" dirty="0" err="1"/>
              <a:t>studies</a:t>
            </a:r>
            <a:r>
              <a:rPr lang="pt-PT" dirty="0"/>
              <a:t> to </a:t>
            </a:r>
            <a:r>
              <a:rPr lang="pt-PT" dirty="0" err="1"/>
              <a:t>find</a:t>
            </a:r>
            <a:r>
              <a:rPr lang="pt-PT" dirty="0"/>
              <a:t> out </a:t>
            </a:r>
            <a:r>
              <a:rPr lang="pt-PT" dirty="0" err="1"/>
              <a:t>about</a:t>
            </a:r>
            <a:r>
              <a:rPr lang="pt-PT" dirty="0"/>
              <a:t> </a:t>
            </a:r>
            <a:r>
              <a:rPr lang="pt-PT" dirty="0" err="1"/>
              <a:t>the</a:t>
            </a:r>
            <a:r>
              <a:rPr lang="pt-PT" dirty="0"/>
              <a:t> </a:t>
            </a:r>
            <a:r>
              <a:rPr lang="pt-PT" dirty="0" err="1"/>
              <a:t>size</a:t>
            </a:r>
            <a:r>
              <a:rPr lang="pt-PT" dirty="0"/>
              <a:t>, </a:t>
            </a:r>
            <a:r>
              <a:rPr lang="pt-PT" dirty="0" err="1"/>
              <a:t>location</a:t>
            </a:r>
            <a:r>
              <a:rPr lang="pt-PT" dirty="0"/>
              <a:t>, </a:t>
            </a:r>
            <a:r>
              <a:rPr lang="pt-PT" dirty="0" err="1"/>
              <a:t>history</a:t>
            </a:r>
            <a:r>
              <a:rPr lang="pt-PT" dirty="0"/>
              <a:t>, </a:t>
            </a:r>
            <a:r>
              <a:rPr lang="pt-PT" dirty="0" err="1"/>
              <a:t>culture</a:t>
            </a:r>
            <a:r>
              <a:rPr lang="pt-PT" dirty="0"/>
              <a:t>, </a:t>
            </a:r>
            <a:r>
              <a:rPr lang="pt-PT" dirty="0" err="1"/>
              <a:t>contemporary</a:t>
            </a:r>
            <a:r>
              <a:rPr lang="pt-PT" dirty="0"/>
              <a:t> </a:t>
            </a:r>
            <a:r>
              <a:rPr lang="pt-PT" dirty="0" err="1"/>
              <a:t>living</a:t>
            </a:r>
            <a:r>
              <a:rPr lang="pt-PT" dirty="0"/>
              <a:t> </a:t>
            </a:r>
            <a:r>
              <a:rPr lang="pt-PT" dirty="0" err="1"/>
              <a:t>conditions</a:t>
            </a:r>
            <a:r>
              <a:rPr lang="pt-PT" dirty="0"/>
              <a:t> </a:t>
            </a:r>
            <a:r>
              <a:rPr lang="pt-PT" dirty="0" err="1"/>
              <a:t>and</a:t>
            </a:r>
            <a:r>
              <a:rPr lang="pt-PT" dirty="0"/>
              <a:t> </a:t>
            </a:r>
            <a:r>
              <a:rPr lang="pt-PT" dirty="0" err="1"/>
              <a:t>key</a:t>
            </a:r>
            <a:r>
              <a:rPr lang="pt-PT" dirty="0"/>
              <a:t> </a:t>
            </a:r>
            <a:r>
              <a:rPr lang="pt-PT" dirty="0" err="1"/>
              <a:t>claims</a:t>
            </a:r>
            <a:r>
              <a:rPr lang="pt-PT" dirty="0"/>
              <a:t> </a:t>
            </a:r>
            <a:r>
              <a:rPr lang="pt-PT" dirty="0" err="1"/>
              <a:t>of</a:t>
            </a:r>
            <a:r>
              <a:rPr lang="pt-PT" dirty="0"/>
              <a:t> </a:t>
            </a:r>
            <a:r>
              <a:rPr lang="pt-PT" dirty="0" err="1"/>
              <a:t>specific</a:t>
            </a:r>
            <a:r>
              <a:rPr lang="pt-PT" dirty="0"/>
              <a:t> </a:t>
            </a:r>
            <a:r>
              <a:rPr lang="pt-PT" dirty="0" err="1"/>
              <a:t>minority</a:t>
            </a:r>
            <a:r>
              <a:rPr lang="pt-PT" dirty="0"/>
              <a:t> </a:t>
            </a:r>
            <a:r>
              <a:rPr lang="pt-PT" dirty="0" err="1"/>
              <a:t>groups</a:t>
            </a:r>
            <a:r>
              <a:rPr lang="pt-PT" dirty="0"/>
              <a:t>.</a:t>
            </a:r>
          </a:p>
          <a:p>
            <a:pPr marL="342900" lvl="0" indent="-342900" algn="just">
              <a:buFont typeface="Arial" panose="020B0604020202020204" pitchFamily="34" charset="0"/>
              <a:buChar char="•"/>
            </a:pPr>
            <a:endParaRPr lang="pt-PT" dirty="0"/>
          </a:p>
          <a:p>
            <a:pPr algn="just"/>
            <a:endParaRPr lang="en-US" b="0" dirty="0"/>
          </a:p>
          <a:p>
            <a:pPr algn="just"/>
            <a:endParaRPr lang="pt-PT" dirty="0"/>
          </a:p>
          <a:p>
            <a:pPr algn="just"/>
            <a:endParaRPr lang="en-US" b="0" dirty="0"/>
          </a:p>
        </p:txBody>
      </p:sp>
    </p:spTree>
    <p:extLst>
      <p:ext uri="{BB962C8B-B14F-4D97-AF65-F5344CB8AC3E}">
        <p14:creationId xmlns:p14="http://schemas.microsoft.com/office/powerpoint/2010/main" val="2205175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4"/>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
              <a:buNone/>
            </a:pPr>
            <a:r>
              <a:rPr lang="pt-PT"/>
              <a:t>RECOMMENDATIONS FOR TEACHERS</a:t>
            </a:r>
            <a:endParaRPr/>
          </a:p>
        </p:txBody>
      </p:sp>
      <p:sp>
        <p:nvSpPr>
          <p:cNvPr id="188" name="Google Shape;188;p14"/>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342900" lvl="0" indent="-342900" algn="just" rtl="0">
              <a:lnSpc>
                <a:spcPct val="80000"/>
              </a:lnSpc>
              <a:spcBef>
                <a:spcPts val="0"/>
              </a:spcBef>
              <a:spcAft>
                <a:spcPts val="0"/>
              </a:spcAft>
              <a:buClr>
                <a:schemeClr val="dk1"/>
              </a:buClr>
              <a:buSzPts val="1400"/>
              <a:buFont typeface="Arial"/>
              <a:buChar char="•"/>
            </a:pPr>
            <a:r>
              <a:rPr lang="pt-PT" sz="1400"/>
              <a:t>Structure activities to help prevent the student from becoming overstimulated. </a:t>
            </a:r>
            <a:r>
              <a:rPr lang="pt-PT" sz="1400" b="0"/>
              <a:t>Preview with the student what is expected in an academic or social activity. </a:t>
            </a:r>
            <a:endParaRPr/>
          </a:p>
          <a:p>
            <a:pPr marL="342900" lvl="0" indent="-342900" algn="just" rtl="0">
              <a:lnSpc>
                <a:spcPct val="80000"/>
              </a:lnSpc>
              <a:spcBef>
                <a:spcPts val="880"/>
              </a:spcBef>
              <a:spcAft>
                <a:spcPts val="0"/>
              </a:spcAft>
              <a:buClr>
                <a:schemeClr val="dk1"/>
              </a:buClr>
              <a:buSzPts val="1400"/>
              <a:buFont typeface="Arial"/>
              <a:buChar char="•"/>
            </a:pPr>
            <a:r>
              <a:rPr lang="pt-PT" sz="1400"/>
              <a:t>Provide the student with decision-making criteria. </a:t>
            </a:r>
            <a:r>
              <a:rPr lang="pt-PT" sz="1400" b="0"/>
              <a:t>For example, a) take into consideration how other persons may be affected; b) consider possible consequences; c) take into consideration different courses of action; d) thoroughly assess the specific situation; e) decide what is the best course of action for the individual student. Model these steps yourself in the classroom. </a:t>
            </a:r>
            <a:endParaRPr/>
          </a:p>
          <a:p>
            <a:pPr marL="342900" lvl="0" indent="-342900" algn="just" rtl="0">
              <a:lnSpc>
                <a:spcPct val="80000"/>
              </a:lnSpc>
              <a:spcBef>
                <a:spcPts val="880"/>
              </a:spcBef>
              <a:spcAft>
                <a:spcPts val="0"/>
              </a:spcAft>
              <a:buClr>
                <a:schemeClr val="dk1"/>
              </a:buClr>
              <a:buSzPts val="1400"/>
              <a:buFont typeface="Arial"/>
              <a:buChar char="•"/>
            </a:pPr>
            <a:r>
              <a:rPr lang="pt-PT" sz="1400"/>
              <a:t>Provide visual reminders of how to avoid impulsive behavior. </a:t>
            </a:r>
            <a:r>
              <a:rPr lang="pt-PT" sz="1400" b="0"/>
              <a:t>For example, post an index card on the student’s desk that says STOP THINK ACT. </a:t>
            </a:r>
            <a:endParaRPr/>
          </a:p>
          <a:p>
            <a:pPr marL="342900" lvl="0" indent="-342900" algn="just" rtl="0">
              <a:lnSpc>
                <a:spcPct val="80000"/>
              </a:lnSpc>
              <a:spcBef>
                <a:spcPts val="880"/>
              </a:spcBef>
              <a:spcAft>
                <a:spcPts val="0"/>
              </a:spcAft>
              <a:buClr>
                <a:schemeClr val="dk1"/>
              </a:buClr>
              <a:buSzPts val="1400"/>
              <a:buFont typeface="Arial"/>
              <a:buChar char="•"/>
            </a:pPr>
            <a:r>
              <a:rPr lang="pt-PT" sz="1400"/>
              <a:t>If needed, develop a contract with the student </a:t>
            </a:r>
            <a:r>
              <a:rPr lang="pt-PT" sz="1400" b="0"/>
              <a:t>in which you specify what type of behavior is expected and what the student can expect in the way of reinforcement if the contract is honored. </a:t>
            </a:r>
            <a:endParaRPr/>
          </a:p>
          <a:p>
            <a:pPr marL="342900" lvl="0" indent="-342900" algn="just" rtl="0">
              <a:lnSpc>
                <a:spcPct val="80000"/>
              </a:lnSpc>
              <a:spcBef>
                <a:spcPts val="880"/>
              </a:spcBef>
              <a:spcAft>
                <a:spcPts val="0"/>
              </a:spcAft>
              <a:buClr>
                <a:schemeClr val="dk1"/>
              </a:buClr>
              <a:buSzPts val="1400"/>
              <a:buFont typeface="Arial"/>
              <a:buChar char="•"/>
            </a:pPr>
            <a:r>
              <a:rPr lang="pt-PT" sz="1400"/>
              <a:t>Highlight peer models of impulsivity control. </a:t>
            </a:r>
            <a:r>
              <a:rPr lang="pt-PT" sz="1400" b="0"/>
              <a:t>Seat the student near such models. </a:t>
            </a:r>
            <a:endParaRPr/>
          </a:p>
          <a:p>
            <a:pPr marL="342900" lvl="0" indent="-342900" algn="just" rtl="0">
              <a:lnSpc>
                <a:spcPct val="80000"/>
              </a:lnSpc>
              <a:spcBef>
                <a:spcPts val="880"/>
              </a:spcBef>
              <a:spcAft>
                <a:spcPts val="0"/>
              </a:spcAft>
              <a:buClr>
                <a:schemeClr val="dk1"/>
              </a:buClr>
              <a:buSzPts val="1400"/>
              <a:buFont typeface="Arial"/>
              <a:buChar char="•"/>
            </a:pPr>
            <a:r>
              <a:rPr lang="pt-PT" sz="1400"/>
              <a:t>Make sure that your concerns are effectively communicated to the parents. </a:t>
            </a:r>
            <a:r>
              <a:rPr lang="pt-PT" sz="1400" b="0"/>
              <a:t>This will allow you to share information concerning the student’s progress and will allow the parents to reinforce the student’s positive behaviors at home. </a:t>
            </a:r>
            <a:endParaRPr sz="1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57158" y="2786058"/>
            <a:ext cx="8072494" cy="1297250"/>
          </a:xfrm>
        </p:spPr>
        <p:txBody>
          <a:bodyPr/>
          <a:lstStyle/>
          <a:p>
            <a:pPr algn="ctr"/>
            <a:r>
              <a:rPr lang="en-US" sz="4000" dirty="0">
                <a:solidFill>
                  <a:schemeClr val="accent6">
                    <a:lumMod val="75000"/>
                  </a:schemeClr>
                </a:solidFill>
                <a:latin typeface="Calibri" panose="020F0502020204030204" pitchFamily="34" charset="0"/>
                <a:ea typeface="Montserrat"/>
                <a:cs typeface="Calibri" panose="020F0502020204030204" pitchFamily="34" charset="0"/>
                <a:sym typeface="Montserrat"/>
              </a:rPr>
              <a:t>Scenario 1 – Ball Incident</a:t>
            </a:r>
            <a:br>
              <a:rPr lang="en-US" sz="4000" dirty="0">
                <a:solidFill>
                  <a:schemeClr val="accent6">
                    <a:lumMod val="75000"/>
                  </a:schemeClr>
                </a:solidFill>
                <a:latin typeface="Calibri" panose="020F0502020204030204" pitchFamily="34" charset="0"/>
                <a:ea typeface="Montserrat"/>
                <a:cs typeface="Calibri" panose="020F0502020204030204" pitchFamily="34" charset="0"/>
                <a:sym typeface="Montserrat"/>
              </a:rPr>
            </a:br>
            <a:r>
              <a:rPr lang="en-US" sz="4000" dirty="0">
                <a:solidFill>
                  <a:schemeClr val="accent6">
                    <a:lumMod val="75000"/>
                  </a:schemeClr>
                </a:solidFill>
                <a:latin typeface="Calibri" panose="020F0502020204030204" pitchFamily="34" charset="0"/>
                <a:ea typeface="Montserrat"/>
                <a:cs typeface="Calibri" panose="020F0502020204030204" pitchFamily="34" charset="0"/>
                <a:sym typeface="Montserrat"/>
              </a:rPr>
              <a:t>Situation Description</a:t>
            </a:r>
          </a:p>
        </p:txBody>
      </p:sp>
      <p:sp>
        <p:nvSpPr>
          <p:cNvPr id="3" name="Podnadpis 2"/>
          <p:cNvSpPr>
            <a:spLocks noGrp="1"/>
          </p:cNvSpPr>
          <p:nvPr>
            <p:ph type="subTitle" idx="1"/>
          </p:nvPr>
        </p:nvSpPr>
        <p:spPr>
          <a:xfrm>
            <a:off x="642910" y="4000504"/>
            <a:ext cx="7283152" cy="576064"/>
          </a:xfrm>
        </p:spPr>
        <p:txBody>
          <a:bodyPr>
            <a:normAutofit/>
          </a:bodyPr>
          <a:lstStyle/>
          <a:p>
            <a:pPr algn="ctr"/>
            <a:r>
              <a:rPr lang="en-GB" dirty="0"/>
              <a:t> </a:t>
            </a:r>
          </a:p>
        </p:txBody>
      </p:sp>
      <p:pic>
        <p:nvPicPr>
          <p:cNvPr id="5" name="Obrázok 4">
            <a:extLst>
              <a:ext uri="{FF2B5EF4-FFF2-40B4-BE49-F238E27FC236}">
                <a16:creationId xmlns:a16="http://schemas.microsoft.com/office/drawing/2014/main" id="{18DE5815-B6F5-4B90-A312-30FA0020A4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844" y="285728"/>
            <a:ext cx="1928826" cy="549715"/>
          </a:xfrm>
          <a:prstGeom prst="rect">
            <a:avLst/>
          </a:prstGeom>
        </p:spPr>
      </p:pic>
      <p:sp>
        <p:nvSpPr>
          <p:cNvPr id="4" name="Rectangle 3">
            <a:extLst>
              <a:ext uri="{FF2B5EF4-FFF2-40B4-BE49-F238E27FC236}">
                <a16:creationId xmlns:a16="http://schemas.microsoft.com/office/drawing/2014/main" id="{577A28BE-81F8-47BC-AF9B-227AEE2932BD}"/>
              </a:ext>
            </a:extLst>
          </p:cNvPr>
          <p:cNvSpPr/>
          <p:nvPr/>
        </p:nvSpPr>
        <p:spPr>
          <a:xfrm>
            <a:off x="214282" y="785795"/>
            <a:ext cx="3637638" cy="307777"/>
          </a:xfrm>
          <a:prstGeom prst="rect">
            <a:avLst/>
          </a:prstGeom>
        </p:spPr>
        <p:txBody>
          <a:bodyPr wrap="square">
            <a:spAutoFit/>
          </a:bodyPr>
          <a:lstStyle/>
          <a:p>
            <a:pPr algn="ctr"/>
            <a:r>
              <a:rPr lang="en-US" sz="1400" b="1" dirty="0"/>
              <a:t>ERASMUS + 2019-1-PL01- KA201-06486</a:t>
            </a:r>
            <a:endParaRPr lang="en-GB" sz="1050" dirty="0">
              <a:solidFill>
                <a:schemeClr val="tx2"/>
              </a:solidFill>
            </a:endParaRPr>
          </a:p>
        </p:txBody>
      </p:sp>
      <p:sp>
        <p:nvSpPr>
          <p:cNvPr id="9" name="Rectangle 8">
            <a:extLst>
              <a:ext uri="{FF2B5EF4-FFF2-40B4-BE49-F238E27FC236}">
                <a16:creationId xmlns:a16="http://schemas.microsoft.com/office/drawing/2014/main" id="{D14293BA-587F-487F-AFB8-C156BDE7446B}"/>
              </a:ext>
            </a:extLst>
          </p:cNvPr>
          <p:cNvSpPr/>
          <p:nvPr/>
        </p:nvSpPr>
        <p:spPr>
          <a:xfrm>
            <a:off x="500034" y="6286520"/>
            <a:ext cx="8101770" cy="369332"/>
          </a:xfrm>
          <a:prstGeom prst="rect">
            <a:avLst/>
          </a:prstGeom>
        </p:spPr>
        <p:txBody>
          <a:bodyPr wrap="square">
            <a:spAutoFit/>
          </a:bodyPr>
          <a:lstStyle/>
          <a:p>
            <a:pPr algn="ctr"/>
            <a:r>
              <a:rPr lang="en-US" dirty="0">
                <a:solidFill>
                  <a:srgbClr val="EF8E7B"/>
                </a:solidFill>
              </a:rPr>
              <a:t>Problems in peer relationships</a:t>
            </a:r>
          </a:p>
        </p:txBody>
      </p:sp>
    </p:spTree>
    <p:extLst>
      <p:ext uri="{BB962C8B-B14F-4D97-AF65-F5344CB8AC3E}">
        <p14:creationId xmlns:p14="http://schemas.microsoft.com/office/powerpoint/2010/main" val="967997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211144" cy="1371600"/>
          </a:xfrm>
        </p:spPr>
        <p:txBody>
          <a:bodyPr>
            <a:normAutofit/>
          </a:bodyPr>
          <a:lstStyle/>
          <a:p>
            <a:r>
              <a:rPr lang="en-GB" dirty="0"/>
              <a:t>Ball Incident</a:t>
            </a:r>
            <a:endParaRPr lang="en-US" dirty="0"/>
          </a:p>
        </p:txBody>
      </p:sp>
      <p:sp>
        <p:nvSpPr>
          <p:cNvPr id="3" name="Content Placeholder 2"/>
          <p:cNvSpPr>
            <a:spLocks noGrp="1"/>
          </p:cNvSpPr>
          <p:nvPr>
            <p:ph idx="1"/>
          </p:nvPr>
        </p:nvSpPr>
        <p:spPr/>
        <p:txBody>
          <a:bodyPr>
            <a:normAutofit fontScale="62500" lnSpcReduction="20000"/>
          </a:bodyPr>
          <a:lstStyle/>
          <a:p>
            <a:pPr marL="457200" indent="-457200" algn="just">
              <a:buFont typeface="Arial" panose="020B0604020202020204" pitchFamily="34" charset="0"/>
              <a:buChar char="•"/>
            </a:pPr>
            <a:r>
              <a:rPr lang="en-US" sz="2800" dirty="0"/>
              <a:t>Peter has a soccer ball he brought from home to school. </a:t>
            </a:r>
          </a:p>
          <a:p>
            <a:pPr marL="457200" indent="-457200" algn="just">
              <a:buFont typeface="Arial" panose="020B0604020202020204" pitchFamily="34" charset="0"/>
              <a:buChar char="•"/>
            </a:pPr>
            <a:r>
              <a:rPr lang="en-US" sz="2800" dirty="0"/>
              <a:t>The three friends decide to play football, as Peter offers his ball to play at that break. </a:t>
            </a:r>
          </a:p>
          <a:p>
            <a:pPr marL="457200" indent="-457200" algn="just">
              <a:buFont typeface="Arial" panose="020B0604020202020204" pitchFamily="34" charset="0"/>
              <a:buChar char="•"/>
            </a:pPr>
            <a:r>
              <a:rPr lang="en-US" sz="2800" dirty="0"/>
              <a:t>After 10 minutes of playing, John  is very upset because he is not scoring goals. </a:t>
            </a:r>
          </a:p>
          <a:p>
            <a:pPr marL="457200" indent="-457200" algn="just">
              <a:buFont typeface="Arial" panose="020B0604020202020204" pitchFamily="34" charset="0"/>
              <a:buChar char="•"/>
            </a:pPr>
            <a:r>
              <a:rPr lang="en-US" sz="2800" dirty="0"/>
              <a:t>John starts calling names to his friends and being aggressive in the game for them. </a:t>
            </a:r>
          </a:p>
          <a:p>
            <a:pPr marL="457200" indent="-457200" algn="just">
              <a:buFont typeface="Arial" panose="020B0604020202020204" pitchFamily="34" charset="0"/>
              <a:buChar char="•"/>
            </a:pPr>
            <a:r>
              <a:rPr lang="en-US" sz="2800" dirty="0"/>
              <a:t>When John  recovers the ball, he trips Peter in which Peter falls and gets hurt on his knee. </a:t>
            </a:r>
          </a:p>
          <a:p>
            <a:pPr marL="457200" indent="-457200" algn="just">
              <a:buFont typeface="Arial" panose="020B0604020202020204" pitchFamily="34" charset="0"/>
              <a:buChar char="•"/>
            </a:pPr>
            <a:r>
              <a:rPr lang="en-US" sz="2800" dirty="0"/>
              <a:t>John managed to score a goal after he hurt Peter. </a:t>
            </a:r>
          </a:p>
          <a:p>
            <a:pPr marL="457200" indent="-457200" algn="just">
              <a:buFont typeface="Arial" panose="020B0604020202020204" pitchFamily="34" charset="0"/>
              <a:buChar char="•"/>
            </a:pPr>
            <a:r>
              <a:rPr lang="en-US" sz="2800" dirty="0"/>
              <a:t>When John realizes that he hurt his friend, he meets him in the field and tries to apologize. </a:t>
            </a:r>
          </a:p>
          <a:p>
            <a:pPr marL="457200" indent="-457200" algn="just">
              <a:buFont typeface="Arial" panose="020B0604020202020204" pitchFamily="34" charset="0"/>
              <a:buChar char="•"/>
            </a:pPr>
            <a:r>
              <a:rPr lang="en-US" sz="2800" dirty="0"/>
              <a:t>However, Peter does not want to hear John or Sarah and leaves the football field, taking the football with him. </a:t>
            </a:r>
          </a:p>
          <a:p>
            <a:pPr marL="457200" indent="-457200" algn="just">
              <a:buFont typeface="Arial" panose="020B0604020202020204" pitchFamily="34" charset="0"/>
              <a:buChar char="•"/>
            </a:pPr>
            <a:r>
              <a:rPr lang="en-US" sz="2800" dirty="0"/>
              <a:t>When he takes the ball he says that his friends cannot play anymore because the ball is his.</a:t>
            </a:r>
          </a:p>
          <a:p>
            <a:pPr marL="457200" lvl="0" indent="-401320" algn="just">
              <a:lnSpc>
                <a:spcPct val="80000"/>
              </a:lnSpc>
              <a:spcBef>
                <a:spcPts val="360"/>
              </a:spcBef>
              <a:spcAft>
                <a:spcPts val="0"/>
              </a:spcAft>
              <a:buSzPts val="2720"/>
              <a:buChar char="•"/>
            </a:pPr>
            <a:endParaRPr lang="en-US" sz="2800" b="0" dirty="0">
              <a:latin typeface="Calibri" panose="020F0502020204030204" pitchFamily="34" charset="0"/>
              <a:cs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a:spLocks noGrp="1"/>
          </p:cNvSpPr>
          <p:nvPr>
            <p:ph type="ctrTitle"/>
          </p:nvPr>
        </p:nvSpPr>
        <p:spPr>
          <a:xfrm>
            <a:off x="357158" y="2786058"/>
            <a:ext cx="8072494" cy="129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8A5EF"/>
              </a:buClr>
              <a:buSzPts val="4000"/>
              <a:buFont typeface="Calibri"/>
              <a:buNone/>
            </a:pPr>
            <a:r>
              <a:rPr lang="pt-PT" sz="4000">
                <a:solidFill>
                  <a:srgbClr val="08A5EF"/>
                </a:solidFill>
                <a:latin typeface="Calibri"/>
                <a:ea typeface="Calibri"/>
                <a:cs typeface="Calibri"/>
                <a:sym typeface="Calibri"/>
              </a:rPr>
              <a:t>Scenario 2 – Bullying Incident</a:t>
            </a:r>
            <a:br>
              <a:rPr lang="pt-PT" sz="4000">
                <a:solidFill>
                  <a:srgbClr val="08A5EF"/>
                </a:solidFill>
                <a:latin typeface="Calibri"/>
                <a:ea typeface="Calibri"/>
                <a:cs typeface="Calibri"/>
                <a:sym typeface="Calibri"/>
              </a:rPr>
            </a:br>
            <a:r>
              <a:rPr lang="pt-PT" sz="4000">
                <a:solidFill>
                  <a:srgbClr val="08A5EF"/>
                </a:solidFill>
                <a:latin typeface="Calibri"/>
                <a:ea typeface="Calibri"/>
                <a:cs typeface="Calibri"/>
                <a:sym typeface="Calibri"/>
              </a:rPr>
              <a:t>Conflict Theory</a:t>
            </a:r>
            <a:endParaRPr sz="4000">
              <a:solidFill>
                <a:srgbClr val="08A5EF"/>
              </a:solidFill>
              <a:latin typeface="Calibri"/>
              <a:ea typeface="Calibri"/>
              <a:cs typeface="Calibri"/>
              <a:sym typeface="Calibri"/>
            </a:endParaRPr>
          </a:p>
        </p:txBody>
      </p:sp>
      <p:sp>
        <p:nvSpPr>
          <p:cNvPr id="98" name="Google Shape;98;p1"/>
          <p:cNvSpPr txBox="1">
            <a:spLocks noGrp="1"/>
          </p:cNvSpPr>
          <p:nvPr>
            <p:ph type="subTitle" idx="1"/>
          </p:nvPr>
        </p:nvSpPr>
        <p:spPr>
          <a:xfrm>
            <a:off x="642910" y="4000504"/>
            <a:ext cx="7283152" cy="576064"/>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2"/>
              </a:buClr>
              <a:buSzPts val="2000"/>
              <a:buNone/>
            </a:pPr>
            <a:r>
              <a:rPr lang="pt-PT"/>
              <a:t> </a:t>
            </a:r>
            <a:endParaRPr/>
          </a:p>
        </p:txBody>
      </p:sp>
      <p:pic>
        <p:nvPicPr>
          <p:cNvPr id="99" name="Google Shape;99;p1"/>
          <p:cNvPicPr preferRelativeResize="0"/>
          <p:nvPr/>
        </p:nvPicPr>
        <p:blipFill rotWithShape="1">
          <a:blip r:embed="rId3">
            <a:alphaModFix/>
          </a:blip>
          <a:srcRect/>
          <a:stretch/>
        </p:blipFill>
        <p:spPr>
          <a:xfrm>
            <a:off x="142844" y="285728"/>
            <a:ext cx="1928826" cy="549715"/>
          </a:xfrm>
          <a:prstGeom prst="rect">
            <a:avLst/>
          </a:prstGeom>
          <a:noFill/>
          <a:ln>
            <a:noFill/>
          </a:ln>
        </p:spPr>
      </p:pic>
      <p:sp>
        <p:nvSpPr>
          <p:cNvPr id="100" name="Google Shape;100;p1"/>
          <p:cNvSpPr/>
          <p:nvPr/>
        </p:nvSpPr>
        <p:spPr>
          <a:xfrm>
            <a:off x="214282" y="785795"/>
            <a:ext cx="3637638"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PT" sz="1400" b="1" i="0" u="none" strike="noStrike" cap="none">
                <a:solidFill>
                  <a:schemeClr val="dk1"/>
                </a:solidFill>
                <a:latin typeface="Arial"/>
                <a:ea typeface="Arial"/>
                <a:cs typeface="Arial"/>
                <a:sym typeface="Arial"/>
              </a:rPr>
              <a:t>ERASMUS + 2019-1-PL01- KA201-06486</a:t>
            </a:r>
            <a:endParaRPr sz="1050" b="0" i="0" u="none" strike="noStrike" cap="none">
              <a:solidFill>
                <a:schemeClr val="dk2"/>
              </a:solidFill>
              <a:latin typeface="Arial"/>
              <a:ea typeface="Arial"/>
              <a:cs typeface="Arial"/>
              <a:sym typeface="Arial"/>
            </a:endParaRPr>
          </a:p>
        </p:txBody>
      </p:sp>
      <p:sp>
        <p:nvSpPr>
          <p:cNvPr id="101" name="Google Shape;101;p1"/>
          <p:cNvSpPr/>
          <p:nvPr/>
        </p:nvSpPr>
        <p:spPr>
          <a:xfrm>
            <a:off x="500034" y="6286520"/>
            <a:ext cx="8101770" cy="369332"/>
          </a:xfrm>
          <a:prstGeom prst="rect">
            <a:avLst/>
          </a:prstGeom>
          <a:noFill/>
          <a:ln>
            <a:noFill/>
          </a:ln>
        </p:spPr>
        <p:txBody>
          <a:bodyPr spcFirstLastPara="1" wrap="square" lIns="91425" tIns="45700" rIns="91425" bIns="45700" anchor="t" anchorCtr="0">
            <a:spAutoFit/>
          </a:bodyPr>
          <a:lstStyle/>
          <a:p>
            <a:pPr lvl="0" algn="ctr"/>
            <a:r>
              <a:rPr lang="pt-PT" sz="1800" dirty="0">
                <a:solidFill>
                  <a:srgbClr val="EF8E7B"/>
                </a:solidFill>
              </a:rPr>
              <a:t>Problems in peer relationships</a:t>
            </a:r>
            <a:endParaRPr lang="pt-PT"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a:buNone/>
            </a:pPr>
            <a:r>
              <a:rPr lang="pt-PT"/>
              <a:t>PEER RELATIONSHIPS - THE IMPORTANCE</a:t>
            </a:r>
            <a:endParaRPr/>
          </a:p>
        </p:txBody>
      </p:sp>
      <p:sp>
        <p:nvSpPr>
          <p:cNvPr id="107" name="Google Shape;107;p2"/>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Clr>
                <a:schemeClr val="dk1"/>
              </a:buClr>
              <a:buSzPts val="2000"/>
              <a:buFont typeface="Arial"/>
              <a:buChar char="•"/>
            </a:pPr>
            <a:r>
              <a:rPr lang="pt-PT" b="0">
                <a:latin typeface="Calibri"/>
                <a:ea typeface="Calibri"/>
                <a:cs typeface="Calibri"/>
                <a:sym typeface="Calibri"/>
              </a:rPr>
              <a:t>The manner in which one interacts and forms relationships with others through early childhood, middle childhood, and adolescence is a cornerstone of most major developmental theories (e.g., Erikson, 1968; Parker, Rubin, Erath, Wojslawowicz, &amp; Buskirk, 2006). The formation of social skills that permit effective negotiation of peer-related interactions and interpersonal relationships is arguably one of the most important developmental tasks. As such, peer relationships make a strong contribution to many aspects of normal and abnormal development (Bukowski &amp; Adams, 2005).</a:t>
            </a:r>
            <a:endParaRPr/>
          </a:p>
          <a:p>
            <a:pPr marL="0" lvl="0" indent="0" algn="l" rtl="0">
              <a:spcBef>
                <a:spcPts val="1000"/>
              </a:spcBef>
              <a:spcAft>
                <a:spcPts val="0"/>
              </a:spcAft>
              <a:buClr>
                <a:schemeClr val="dk1"/>
              </a:buClr>
              <a:buSzPts val="2000"/>
              <a:buNone/>
            </a:pPr>
            <a:endParaRPr/>
          </a:p>
        </p:txBody>
      </p:sp>
      <p:pic>
        <p:nvPicPr>
          <p:cNvPr id="108" name="Google Shape;108;p2"/>
          <p:cNvPicPr preferRelativeResize="0"/>
          <p:nvPr/>
        </p:nvPicPr>
        <p:blipFill rotWithShape="1">
          <a:blip r:embed="rId3">
            <a:alphaModFix/>
          </a:blip>
          <a:srcRect/>
          <a:stretch/>
        </p:blipFill>
        <p:spPr>
          <a:xfrm>
            <a:off x="5500753" y="4649470"/>
            <a:ext cx="2571750" cy="17049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a:buNone/>
            </a:pPr>
            <a:r>
              <a:rPr lang="pt-PT"/>
              <a:t>PEER RELATIONSHIPS - RECOMMENDATIONS</a:t>
            </a:r>
            <a:endParaRPr/>
          </a:p>
        </p:txBody>
      </p:sp>
      <p:sp>
        <p:nvSpPr>
          <p:cNvPr id="114" name="Google Shape;114;p3"/>
          <p:cNvSpPr txBox="1">
            <a:spLocks noGrp="1"/>
          </p:cNvSpPr>
          <p:nvPr>
            <p:ph type="body" idx="1"/>
          </p:nvPr>
        </p:nvSpPr>
        <p:spPr>
          <a:xfrm>
            <a:off x="457200" y="1752601"/>
            <a:ext cx="4474840" cy="2828528"/>
          </a:xfrm>
          <a:prstGeom prst="rect">
            <a:avLst/>
          </a:prstGeom>
          <a:noFill/>
          <a:ln>
            <a:noFill/>
          </a:ln>
        </p:spPr>
        <p:txBody>
          <a:bodyPr spcFirstLastPara="1" wrap="square" lIns="91425" tIns="45700" rIns="91425" bIns="45700" anchor="t" anchorCtr="0">
            <a:normAutofit/>
          </a:bodyPr>
          <a:lstStyle/>
          <a:p>
            <a:pPr marL="457200" lvl="0" indent="-273050" algn="just" rtl="0">
              <a:lnSpc>
                <a:spcPct val="80000"/>
              </a:lnSpc>
              <a:spcBef>
                <a:spcPts val="0"/>
              </a:spcBef>
              <a:spcAft>
                <a:spcPts val="0"/>
              </a:spcAft>
              <a:buClr>
                <a:schemeClr val="dk1"/>
              </a:buClr>
              <a:buSzPts val="700"/>
              <a:buChar char="•"/>
            </a:pPr>
            <a:r>
              <a:rPr lang="pt-PT" sz="1550"/>
              <a:t>Teachers must address both children’s academic and social needs to maintain a supportive and optimal learning. In order to successfully create and maintain an optimal learning environment teacher’s influence on children’s peer relations in the classroom must be intencional.</a:t>
            </a:r>
            <a:endParaRPr/>
          </a:p>
          <a:p>
            <a:pPr marL="457200" lvl="0" indent="-273050" algn="just" rtl="0">
              <a:lnSpc>
                <a:spcPct val="80000"/>
              </a:lnSpc>
              <a:spcBef>
                <a:spcPts val="0"/>
              </a:spcBef>
              <a:spcAft>
                <a:spcPts val="0"/>
              </a:spcAft>
              <a:buClr>
                <a:schemeClr val="dk1"/>
              </a:buClr>
              <a:buSzPts val="700"/>
              <a:buChar char="•"/>
            </a:pPr>
            <a:r>
              <a:rPr lang="pt-PT" sz="1550"/>
              <a:t>Teachers should shape children’s social lives through group work, identification members for group projects, classroom culture and seating arrangements.</a:t>
            </a:r>
            <a:endParaRPr sz="1550"/>
          </a:p>
        </p:txBody>
      </p:sp>
      <p:pic>
        <p:nvPicPr>
          <p:cNvPr id="115" name="Google Shape;115;p3"/>
          <p:cNvPicPr preferRelativeResize="0"/>
          <p:nvPr/>
        </p:nvPicPr>
        <p:blipFill rotWithShape="1">
          <a:blip r:embed="rId3">
            <a:alphaModFix/>
          </a:blip>
          <a:srcRect/>
          <a:stretch/>
        </p:blipFill>
        <p:spPr>
          <a:xfrm>
            <a:off x="4932040" y="1844824"/>
            <a:ext cx="3610549" cy="2402780"/>
          </a:xfrm>
          <a:prstGeom prst="rect">
            <a:avLst/>
          </a:prstGeom>
          <a:noFill/>
          <a:ln>
            <a:noFill/>
          </a:ln>
        </p:spPr>
      </p:pic>
      <p:sp>
        <p:nvSpPr>
          <p:cNvPr id="116" name="Google Shape;116;p3"/>
          <p:cNvSpPr txBox="1"/>
          <p:nvPr/>
        </p:nvSpPr>
        <p:spPr>
          <a:xfrm>
            <a:off x="323528" y="4247604"/>
            <a:ext cx="8219061" cy="2756519"/>
          </a:xfrm>
          <a:prstGeom prst="rect">
            <a:avLst/>
          </a:prstGeom>
          <a:noFill/>
          <a:ln>
            <a:noFill/>
          </a:ln>
        </p:spPr>
        <p:txBody>
          <a:bodyPr spcFirstLastPara="1" wrap="square" lIns="91425" tIns="45700" rIns="91425" bIns="45700" anchor="t" anchorCtr="0">
            <a:normAutofit/>
          </a:bodyPr>
          <a:lstStyle/>
          <a:p>
            <a:pPr marL="457200" marR="0" lvl="0" indent="-273050" algn="just" rtl="0">
              <a:spcBef>
                <a:spcPts val="0"/>
              </a:spcBef>
              <a:spcAft>
                <a:spcPts val="0"/>
              </a:spcAft>
              <a:buClr>
                <a:schemeClr val="dk1"/>
              </a:buClr>
              <a:buSzPts val="700"/>
              <a:buFont typeface="Arial"/>
              <a:buChar char="•"/>
            </a:pPr>
            <a:r>
              <a:rPr lang="pt-PT" sz="2000" b="1" i="0" u="none" strike="noStrike" cap="none">
                <a:solidFill>
                  <a:schemeClr val="dk1"/>
                </a:solidFill>
                <a:latin typeface="Arial"/>
                <a:ea typeface="Arial"/>
                <a:cs typeface="Arial"/>
                <a:sym typeface="Arial"/>
              </a:rPr>
              <a:t>Teachers should shape children’s social lives through group work, identification members for group projects, classroom culture and seating arrangements.</a:t>
            </a:r>
            <a:endParaRPr/>
          </a:p>
          <a:p>
            <a:pPr marL="457200" marR="0" lvl="0" indent="-361950" algn="just" rtl="0">
              <a:spcBef>
                <a:spcPts val="0"/>
              </a:spcBef>
              <a:spcAft>
                <a:spcPts val="0"/>
              </a:spcAft>
              <a:buClr>
                <a:schemeClr val="dk1"/>
              </a:buClr>
              <a:buSzPts val="2100"/>
              <a:buFont typeface="Arial"/>
              <a:buChar char="•"/>
            </a:pPr>
            <a:r>
              <a:rPr lang="pt-PT" sz="2000" b="1" i="0" u="none" strike="noStrike" cap="none">
                <a:solidFill>
                  <a:schemeClr val="dk1"/>
                </a:solidFill>
                <a:latin typeface="Arial"/>
                <a:ea typeface="Arial"/>
                <a:cs typeface="Arial"/>
                <a:sym typeface="Arial"/>
              </a:rPr>
              <a:t>Teachers should recognize children’s friendships and must be accurate in identifying individual children’s acceptance or rejection by their classmates.</a:t>
            </a:r>
            <a:endParaRPr sz="2000" b="1" i="0" u="none" strike="noStrike" cap="non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title"/>
          </p:nvPr>
        </p:nvSpPr>
        <p:spPr>
          <a:xfrm>
            <a:off x="457200" y="152718"/>
            <a:ext cx="7211144"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
              <a:buNone/>
            </a:pPr>
            <a:r>
              <a:rPr lang="pt-PT"/>
              <a:t>PEER RELATIONSHIPS – </a:t>
            </a:r>
            <a:br>
              <a:rPr lang="pt-PT"/>
            </a:br>
            <a:r>
              <a:rPr lang="pt-PT"/>
              <a:t>THE IMPORTANCE</a:t>
            </a:r>
            <a:endParaRPr/>
          </a:p>
        </p:txBody>
      </p:sp>
      <p:sp>
        <p:nvSpPr>
          <p:cNvPr id="107" name="Google Shape;107;p2"/>
          <p:cNvSpPr txBox="1">
            <a:spLocks noGrp="1"/>
          </p:cNvSpPr>
          <p:nvPr>
            <p:ph type="body" idx="1"/>
          </p:nvPr>
        </p:nvSpPr>
        <p:spPr>
          <a:xfrm>
            <a:off x="179512" y="3645899"/>
            <a:ext cx="8280920" cy="2839912"/>
          </a:xfrm>
          <a:prstGeom prst="rect">
            <a:avLst/>
          </a:prstGeom>
          <a:noFill/>
          <a:ln>
            <a:noFill/>
          </a:ln>
        </p:spPr>
        <p:txBody>
          <a:bodyPr spcFirstLastPara="1" wrap="square" lIns="91425" tIns="45700" rIns="91425" bIns="45700" anchor="t" anchorCtr="0">
            <a:normAutofit/>
          </a:bodyPr>
          <a:lstStyle/>
          <a:p>
            <a:pPr marL="457200" lvl="0" indent="-401320" algn="just" rtl="0">
              <a:lnSpc>
                <a:spcPct val="80000"/>
              </a:lnSpc>
              <a:spcBef>
                <a:spcPts val="0"/>
              </a:spcBef>
              <a:spcAft>
                <a:spcPts val="0"/>
              </a:spcAft>
              <a:buClr>
                <a:schemeClr val="dk1"/>
              </a:buClr>
              <a:buSzPts val="2720"/>
              <a:buChar char="•"/>
            </a:pPr>
            <a:r>
              <a:rPr lang="pt-PT" sz="2800" b="0">
                <a:latin typeface="Calibri"/>
                <a:ea typeface="Calibri"/>
                <a:cs typeface="Calibri"/>
                <a:sym typeface="Calibri"/>
              </a:rPr>
              <a:t>Peers serve as a source of information about social rules, a source of salient reinforcement, and as models for a variety of critical social behaviors (Bukowski, 2003). </a:t>
            </a:r>
            <a:endParaRPr/>
          </a:p>
          <a:p>
            <a:pPr marL="457200" lvl="0" indent="-401320" algn="just" rtl="0">
              <a:lnSpc>
                <a:spcPct val="80000"/>
              </a:lnSpc>
              <a:spcBef>
                <a:spcPts val="0"/>
              </a:spcBef>
              <a:spcAft>
                <a:spcPts val="0"/>
              </a:spcAft>
              <a:buClr>
                <a:schemeClr val="dk1"/>
              </a:buClr>
              <a:buSzPts val="2720"/>
              <a:buChar char="•"/>
            </a:pPr>
            <a:r>
              <a:rPr lang="pt-PT" sz="2800" b="0">
                <a:latin typeface="Calibri"/>
                <a:ea typeface="Calibri"/>
                <a:cs typeface="Calibri"/>
                <a:sym typeface="Calibri"/>
              </a:rPr>
              <a:t>Peers provide a standard against which children can compare themselves socially, playing a critical role in the children’s developing self-image (Hetherington et al.).</a:t>
            </a:r>
            <a:endParaRPr/>
          </a:p>
        </p:txBody>
      </p:sp>
      <p:pic>
        <p:nvPicPr>
          <p:cNvPr id="108" name="Google Shape;108;p2"/>
          <p:cNvPicPr preferRelativeResize="0"/>
          <p:nvPr/>
        </p:nvPicPr>
        <p:blipFill rotWithShape="1">
          <a:blip r:embed="rId3">
            <a:alphaModFix/>
          </a:blip>
          <a:srcRect/>
          <a:stretch/>
        </p:blipFill>
        <p:spPr>
          <a:xfrm>
            <a:off x="611560" y="1524318"/>
            <a:ext cx="2952329" cy="1969180"/>
          </a:xfrm>
          <a:prstGeom prst="rect">
            <a:avLst/>
          </a:prstGeom>
          <a:noFill/>
          <a:ln>
            <a:noFill/>
          </a:ln>
        </p:spPr>
      </p:pic>
      <p:sp>
        <p:nvSpPr>
          <p:cNvPr id="109" name="Google Shape;109;p2"/>
          <p:cNvSpPr txBox="1"/>
          <p:nvPr/>
        </p:nvSpPr>
        <p:spPr>
          <a:xfrm>
            <a:off x="3419872" y="1524319"/>
            <a:ext cx="5173679" cy="2264722"/>
          </a:xfrm>
          <a:prstGeom prst="rect">
            <a:avLst/>
          </a:prstGeom>
          <a:noFill/>
          <a:ln>
            <a:noFill/>
          </a:ln>
        </p:spPr>
        <p:txBody>
          <a:bodyPr spcFirstLastPara="1" wrap="square" lIns="91425" tIns="45700" rIns="91425" bIns="45700" anchor="t" anchorCtr="0">
            <a:normAutofit/>
          </a:bodyPr>
          <a:lstStyle/>
          <a:p>
            <a:pPr marL="457200" marR="0" lvl="0" indent="-401320" algn="just" rtl="0">
              <a:lnSpc>
                <a:spcPct val="60000"/>
              </a:lnSpc>
              <a:spcBef>
                <a:spcPts val="0"/>
              </a:spcBef>
              <a:spcAft>
                <a:spcPts val="0"/>
              </a:spcAft>
              <a:buClr>
                <a:schemeClr val="dk1"/>
              </a:buClr>
              <a:buSzPts val="2720"/>
              <a:buFont typeface="Arial"/>
              <a:buChar char="•"/>
            </a:pPr>
            <a:r>
              <a:rPr lang="pt-PT" sz="2170" b="0" i="0" u="none" strike="noStrike" cap="none">
                <a:solidFill>
                  <a:schemeClr val="dk1"/>
                </a:solidFill>
                <a:latin typeface="Calibri"/>
                <a:ea typeface="Calibri"/>
                <a:cs typeface="Calibri"/>
                <a:sym typeface="Calibri"/>
              </a:rPr>
              <a:t>Children’s interactions with their peers serve several critical developmental functions. A child’s interactions with peers tend to be more egalitarian and free from constraint than their interactions with adults, providing opportunity to develop new skills for fair play and to explore the limits of social tolerance (Hetherington, Parke, &amp; Locke, 1999).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txBox="1">
            <a:spLocks noGrp="1"/>
          </p:cNvSpPr>
          <p:nvPr>
            <p:ph type="title"/>
          </p:nvPr>
        </p:nvSpPr>
        <p:spPr>
          <a:xfrm>
            <a:off x="457200" y="152718"/>
            <a:ext cx="6851104" cy="13716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6"/>
              </a:buClr>
              <a:buSzPts val="2400"/>
              <a:buFont typeface="Arial"/>
              <a:buNone/>
            </a:pPr>
            <a:r>
              <a:rPr lang="pt-PT" sz="2400"/>
              <a:t>STRATEGIES FOR PROMOTING PEER RELATIONSHIPS</a:t>
            </a:r>
            <a:br>
              <a:rPr lang="pt-PT" sz="2400"/>
            </a:br>
            <a:r>
              <a:rPr lang="pt-PT" sz="2400"/>
              <a:t>EXAMPLES OF MICRO-CHANGES IN ROUTINES AND PRACTICES</a:t>
            </a:r>
            <a:endParaRPr sz="2400"/>
          </a:p>
        </p:txBody>
      </p:sp>
      <p:sp>
        <p:nvSpPr>
          <p:cNvPr id="122" name="Google Shape;122;p4"/>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100"/>
              <a:buNone/>
            </a:pPr>
            <a:r>
              <a:rPr lang="pt-PT" sz="1850"/>
              <a:t>PEER FRIENDSHIPS</a:t>
            </a:r>
            <a:endParaRPr/>
          </a:p>
          <a:p>
            <a:pPr marL="0" lvl="0" indent="0" algn="just" rtl="0">
              <a:lnSpc>
                <a:spcPct val="90000"/>
              </a:lnSpc>
              <a:spcBef>
                <a:spcPts val="360"/>
              </a:spcBef>
              <a:spcAft>
                <a:spcPts val="0"/>
              </a:spcAft>
              <a:buClr>
                <a:schemeClr val="dk1"/>
              </a:buClr>
              <a:buSzPts val="1100"/>
              <a:buNone/>
            </a:pPr>
            <a:r>
              <a:rPr lang="pt-PT" sz="1850"/>
              <a:t>• Find multiple tasks for students to complete with a classmate and, occasionally, assign them to unexpected partners. These can be classroom chores, instructional tasks, or classroom privileges.</a:t>
            </a:r>
            <a:endParaRPr/>
          </a:p>
          <a:p>
            <a:pPr marL="0" lvl="0" indent="0" algn="just" rtl="0">
              <a:lnSpc>
                <a:spcPct val="90000"/>
              </a:lnSpc>
              <a:spcBef>
                <a:spcPts val="360"/>
              </a:spcBef>
              <a:spcAft>
                <a:spcPts val="0"/>
              </a:spcAft>
              <a:buClr>
                <a:schemeClr val="dk1"/>
              </a:buClr>
              <a:buSzPts val="1100"/>
              <a:buNone/>
            </a:pPr>
            <a:r>
              <a:rPr lang="pt-PT" sz="1850"/>
              <a:t>• Teach students to play non-competitive games that are appealing but have no clear winners and losers.</a:t>
            </a:r>
            <a:endParaRPr/>
          </a:p>
          <a:p>
            <a:pPr marL="0" lvl="0" indent="0" algn="just" rtl="0">
              <a:lnSpc>
                <a:spcPct val="90000"/>
              </a:lnSpc>
              <a:spcBef>
                <a:spcPts val="360"/>
              </a:spcBef>
              <a:spcAft>
                <a:spcPts val="0"/>
              </a:spcAft>
              <a:buClr>
                <a:schemeClr val="dk1"/>
              </a:buClr>
              <a:buSzPts val="1100"/>
              <a:buNone/>
            </a:pPr>
            <a:r>
              <a:rPr lang="pt-PT" sz="1850"/>
              <a:t>• Add many more attractive and developmentally appealing games to the playground with special attention to games that can be played by students with limited athletic ability, games for small and large groups, and games that are very physical or very sedate.</a:t>
            </a:r>
            <a:endParaRPr/>
          </a:p>
          <a:p>
            <a:pPr marL="0" lvl="0" indent="0" algn="just" rtl="0">
              <a:lnSpc>
                <a:spcPct val="90000"/>
              </a:lnSpc>
              <a:spcBef>
                <a:spcPts val="360"/>
              </a:spcBef>
              <a:spcAft>
                <a:spcPts val="0"/>
              </a:spcAft>
              <a:buClr>
                <a:schemeClr val="dk1"/>
              </a:buClr>
              <a:buSzPts val="1100"/>
              <a:buNone/>
            </a:pPr>
            <a:r>
              <a:rPr lang="pt-PT" sz="1850"/>
              <a:t>• Hold ‘game clinics’ in which a new game is taught at recess – start with a small group that includes a few isolated students. Once the game starts, anyone can join.</a:t>
            </a:r>
            <a:endParaRPr/>
          </a:p>
          <a:p>
            <a:pPr marL="0" lvl="0" indent="0" algn="l" rtl="0">
              <a:lnSpc>
                <a:spcPct val="90000"/>
              </a:lnSpc>
              <a:spcBef>
                <a:spcPts val="370"/>
              </a:spcBef>
              <a:spcAft>
                <a:spcPts val="0"/>
              </a:spcAft>
              <a:buClr>
                <a:schemeClr val="dk1"/>
              </a:buClr>
              <a:buSzPts val="1850"/>
              <a:buNone/>
            </a:pPr>
            <a:endParaRPr sz="185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6"/>
              </a:buClr>
              <a:buSzPts val="2400"/>
              <a:buFont typeface="Arial"/>
              <a:buNone/>
            </a:pPr>
            <a:r>
              <a:rPr lang="pt-PT" sz="2400"/>
              <a:t>STRATEGIES FOR PROMOTING PEER RELATIONSHIPS</a:t>
            </a:r>
            <a:br>
              <a:rPr lang="pt-PT" sz="2400"/>
            </a:br>
            <a:r>
              <a:rPr lang="pt-PT" sz="2400"/>
              <a:t>EXAMPLES OF MICRO-CHANGES IN ROUTINES AND PRACTICES</a:t>
            </a:r>
            <a:endParaRPr sz="2400"/>
          </a:p>
        </p:txBody>
      </p:sp>
      <p:sp>
        <p:nvSpPr>
          <p:cNvPr id="128" name="Google Shape;128;p5"/>
          <p:cNvSpPr txBox="1">
            <a:spLocks noGrp="1"/>
          </p:cNvSpPr>
          <p:nvPr>
            <p:ph type="body" idx="1"/>
          </p:nvPr>
        </p:nvSpPr>
        <p:spPr>
          <a:xfrm>
            <a:off x="4572000" y="1524318"/>
            <a:ext cx="4258816" cy="5333682"/>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1100"/>
              <a:buNone/>
            </a:pPr>
            <a:r>
              <a:rPr lang="pt-PT" sz="1400"/>
              <a:t>PEER CONFLICT</a:t>
            </a:r>
            <a:endParaRPr/>
          </a:p>
          <a:p>
            <a:pPr marL="0" lvl="0" indent="0" algn="just" rtl="0">
              <a:lnSpc>
                <a:spcPct val="80000"/>
              </a:lnSpc>
              <a:spcBef>
                <a:spcPts val="360"/>
              </a:spcBef>
              <a:spcAft>
                <a:spcPts val="0"/>
              </a:spcAft>
              <a:buClr>
                <a:schemeClr val="dk1"/>
              </a:buClr>
              <a:buSzPts val="1100"/>
              <a:buNone/>
            </a:pPr>
            <a:r>
              <a:rPr lang="pt-PT" sz="1400"/>
              <a:t>• Solve frequent and predictable arguments in advance with classroom meetings.</a:t>
            </a:r>
            <a:endParaRPr/>
          </a:p>
          <a:p>
            <a:pPr marL="0" lvl="0" indent="0" algn="just" rtl="0">
              <a:lnSpc>
                <a:spcPct val="80000"/>
              </a:lnSpc>
              <a:spcBef>
                <a:spcPts val="360"/>
              </a:spcBef>
              <a:spcAft>
                <a:spcPts val="0"/>
              </a:spcAft>
              <a:buClr>
                <a:schemeClr val="dk1"/>
              </a:buClr>
              <a:buSzPts val="1100"/>
              <a:buNone/>
            </a:pPr>
            <a:r>
              <a:rPr lang="pt-PT" sz="1400"/>
              <a:t>• Have students who argue complete a ‘conflict worksheet’ together to talk through what happened and how to fix it</a:t>
            </a:r>
            <a:endParaRPr/>
          </a:p>
          <a:p>
            <a:pPr marL="0" lvl="0" indent="0" algn="just" rtl="0">
              <a:lnSpc>
                <a:spcPct val="80000"/>
              </a:lnSpc>
              <a:spcBef>
                <a:spcPts val="360"/>
              </a:spcBef>
              <a:spcAft>
                <a:spcPts val="0"/>
              </a:spcAft>
              <a:buClr>
                <a:schemeClr val="dk1"/>
              </a:buClr>
              <a:buSzPts val="1100"/>
              <a:buNone/>
            </a:pPr>
            <a:r>
              <a:rPr lang="pt-PT" sz="1400"/>
              <a:t>• Relocate playground games so that they don’t bump into each other.</a:t>
            </a:r>
            <a:endParaRPr/>
          </a:p>
          <a:p>
            <a:pPr marL="0" lvl="0" indent="0" algn="just" rtl="0">
              <a:lnSpc>
                <a:spcPct val="80000"/>
              </a:lnSpc>
              <a:spcBef>
                <a:spcPts val="360"/>
              </a:spcBef>
              <a:spcAft>
                <a:spcPts val="0"/>
              </a:spcAft>
              <a:buClr>
                <a:schemeClr val="dk1"/>
              </a:buClr>
              <a:buSzPts val="1100"/>
              <a:buNone/>
            </a:pPr>
            <a:r>
              <a:rPr lang="pt-PT" sz="1400"/>
              <a:t>• Write simple school rules for the common playground games (soccer, basketball, four square) that students often argue about.</a:t>
            </a:r>
            <a:endParaRPr/>
          </a:p>
          <a:p>
            <a:pPr marL="0" lvl="0" indent="0" algn="just" rtl="0">
              <a:lnSpc>
                <a:spcPct val="80000"/>
              </a:lnSpc>
              <a:spcBef>
                <a:spcPts val="360"/>
              </a:spcBef>
              <a:spcAft>
                <a:spcPts val="0"/>
              </a:spcAft>
              <a:buClr>
                <a:schemeClr val="dk1"/>
              </a:buClr>
              <a:buSzPts val="1100"/>
              <a:buNone/>
            </a:pPr>
            <a:r>
              <a:rPr lang="pt-PT" sz="1400"/>
              <a:t>• Make a routine for choosing teams once a week (balancing the skills on teams) and use those same teams until the next week</a:t>
            </a:r>
            <a:endParaRPr/>
          </a:p>
          <a:p>
            <a:pPr marL="0" lvl="0" indent="0" algn="just" rtl="0">
              <a:lnSpc>
                <a:spcPct val="80000"/>
              </a:lnSpc>
              <a:spcBef>
                <a:spcPts val="360"/>
              </a:spcBef>
              <a:spcAft>
                <a:spcPts val="0"/>
              </a:spcAft>
              <a:buClr>
                <a:schemeClr val="dk1"/>
              </a:buClr>
              <a:buSzPts val="1100"/>
              <a:buNone/>
            </a:pPr>
            <a:r>
              <a:rPr lang="pt-PT" sz="1400"/>
              <a:t>• Add more supervisors to the playground or change where they are located.</a:t>
            </a:r>
            <a:endParaRPr/>
          </a:p>
          <a:p>
            <a:pPr marL="0" lvl="0" indent="0" algn="just" rtl="0">
              <a:lnSpc>
                <a:spcPct val="80000"/>
              </a:lnSpc>
              <a:spcBef>
                <a:spcPts val="360"/>
              </a:spcBef>
              <a:spcAft>
                <a:spcPts val="0"/>
              </a:spcAft>
              <a:buClr>
                <a:schemeClr val="dk1"/>
              </a:buClr>
              <a:buSzPts val="1100"/>
              <a:buNone/>
            </a:pPr>
            <a:r>
              <a:rPr lang="pt-PT" sz="1400"/>
              <a:t>• Change what supervisors do: have them actively circulate on the playground and prompt students to play and resolve conflicts</a:t>
            </a:r>
            <a:endParaRPr/>
          </a:p>
          <a:p>
            <a:pPr marL="0" lvl="0" indent="0" algn="just" rtl="0">
              <a:lnSpc>
                <a:spcPct val="80000"/>
              </a:lnSpc>
              <a:spcBef>
                <a:spcPts val="360"/>
              </a:spcBef>
              <a:spcAft>
                <a:spcPts val="0"/>
              </a:spcAft>
              <a:buClr>
                <a:schemeClr val="dk1"/>
              </a:buClr>
              <a:buSzPts val="1100"/>
              <a:buNone/>
            </a:pPr>
            <a:r>
              <a:rPr lang="pt-PT" sz="1400"/>
              <a:t>• Conduct a ‘recess workshop’ in which all students who tour the playground together while reviewing the routines, rules, proper use of equipment, entry/exit procedures, strategies for having fun together, and supervisors’ actions when there are problems. Add a booster workshop midway through the year.</a:t>
            </a:r>
            <a:endParaRPr/>
          </a:p>
          <a:p>
            <a:pPr marL="0" lvl="0" indent="0" algn="just" rtl="0">
              <a:lnSpc>
                <a:spcPct val="80000"/>
              </a:lnSpc>
              <a:spcBef>
                <a:spcPts val="360"/>
              </a:spcBef>
              <a:spcAft>
                <a:spcPts val="0"/>
              </a:spcAft>
              <a:buClr>
                <a:schemeClr val="dk1"/>
              </a:buClr>
              <a:buSzPts val="1100"/>
              <a:buNone/>
            </a:pPr>
            <a:r>
              <a:rPr lang="pt-PT" sz="1400"/>
              <a:t>• Invite a prominent local athlete to the school to talk about good sportsmanship.</a:t>
            </a:r>
            <a:endParaRPr/>
          </a:p>
          <a:p>
            <a:pPr marL="0" lvl="0" indent="0" algn="l" rtl="0">
              <a:lnSpc>
                <a:spcPct val="80000"/>
              </a:lnSpc>
              <a:spcBef>
                <a:spcPts val="280"/>
              </a:spcBef>
              <a:spcAft>
                <a:spcPts val="0"/>
              </a:spcAft>
              <a:buClr>
                <a:schemeClr val="dk1"/>
              </a:buClr>
              <a:buSzPts val="1400"/>
              <a:buNone/>
            </a:pPr>
            <a:endParaRPr sz="1400"/>
          </a:p>
        </p:txBody>
      </p:sp>
      <p:pic>
        <p:nvPicPr>
          <p:cNvPr id="129" name="Google Shape;129;p5"/>
          <p:cNvPicPr preferRelativeResize="0"/>
          <p:nvPr/>
        </p:nvPicPr>
        <p:blipFill rotWithShape="1">
          <a:blip r:embed="rId3">
            <a:alphaModFix/>
          </a:blip>
          <a:srcRect/>
          <a:stretch/>
        </p:blipFill>
        <p:spPr>
          <a:xfrm>
            <a:off x="81610" y="1988840"/>
            <a:ext cx="4490315" cy="417510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7"/>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accent6"/>
              </a:buClr>
              <a:buSzPts val="3240"/>
              <a:buFont typeface="Arial"/>
              <a:buNone/>
            </a:pPr>
            <a:r>
              <a:rPr lang="pt-PT" sz="3240"/>
              <a:t>POSSIBLE CAUSES FOR DIFFICULTIES IN PEER RELATIONSHIPS</a:t>
            </a:r>
            <a:endParaRPr sz="3240"/>
          </a:p>
        </p:txBody>
      </p:sp>
      <p:sp>
        <p:nvSpPr>
          <p:cNvPr id="135" name="Google Shape;135;p7"/>
          <p:cNvSpPr txBox="1">
            <a:spLocks noGrp="1"/>
          </p:cNvSpPr>
          <p:nvPr>
            <p:ph type="body" idx="1"/>
          </p:nvPr>
        </p:nvSpPr>
        <p:spPr>
          <a:xfrm>
            <a:off x="457200" y="1752600"/>
            <a:ext cx="4834880" cy="43735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000"/>
              <a:buFont typeface="Arial"/>
              <a:buChar char="•"/>
            </a:pPr>
            <a:r>
              <a:rPr lang="pt-PT"/>
              <a:t>Impulsivity</a:t>
            </a:r>
            <a:endParaRPr/>
          </a:p>
          <a:p>
            <a:pPr marL="342900" lvl="0" indent="-342900" algn="l" rtl="0">
              <a:spcBef>
                <a:spcPts val="1000"/>
              </a:spcBef>
              <a:spcAft>
                <a:spcPts val="0"/>
              </a:spcAft>
              <a:buClr>
                <a:schemeClr val="dk1"/>
              </a:buClr>
              <a:buSzPts val="2000"/>
              <a:buFont typeface="Arial"/>
              <a:buChar char="•"/>
            </a:pPr>
            <a:r>
              <a:rPr lang="pt-PT"/>
              <a:t>Aggressivity</a:t>
            </a:r>
            <a:endParaRPr/>
          </a:p>
          <a:p>
            <a:pPr marL="342900" lvl="0" indent="-342900" algn="l" rtl="0">
              <a:spcBef>
                <a:spcPts val="1000"/>
              </a:spcBef>
              <a:spcAft>
                <a:spcPts val="0"/>
              </a:spcAft>
              <a:buClr>
                <a:schemeClr val="dk1"/>
              </a:buClr>
              <a:buSzPts val="2000"/>
              <a:buFont typeface="Arial"/>
              <a:buChar char="•"/>
            </a:pPr>
            <a:r>
              <a:rPr lang="pt-PT"/>
              <a:t>Communication Disorders</a:t>
            </a:r>
            <a:endParaRPr/>
          </a:p>
          <a:p>
            <a:pPr marL="342900" lvl="0" indent="-342900" algn="l" rtl="0">
              <a:spcBef>
                <a:spcPts val="1000"/>
              </a:spcBef>
              <a:spcAft>
                <a:spcPts val="0"/>
              </a:spcAft>
              <a:buClr>
                <a:schemeClr val="dk1"/>
              </a:buClr>
              <a:buSzPts val="2000"/>
              <a:buFont typeface="Arial"/>
              <a:buChar char="•"/>
            </a:pPr>
            <a:r>
              <a:rPr lang="pt-PT"/>
              <a:t>Bullying</a:t>
            </a:r>
            <a:endParaRPr/>
          </a:p>
          <a:p>
            <a:pPr marL="342900" lvl="0" indent="-342900" algn="l" rtl="0">
              <a:spcBef>
                <a:spcPts val="1000"/>
              </a:spcBef>
              <a:spcAft>
                <a:spcPts val="0"/>
              </a:spcAft>
              <a:buClr>
                <a:schemeClr val="dk1"/>
              </a:buClr>
              <a:buSzPts val="2000"/>
              <a:buFont typeface="Arial"/>
              <a:buChar char="•"/>
            </a:pPr>
            <a:r>
              <a:rPr lang="pt-PT"/>
              <a:t>Anti-Social Behaviors/Rule Breaking Behaviors</a:t>
            </a:r>
            <a:endParaRPr/>
          </a:p>
          <a:p>
            <a:pPr marL="342900" lvl="0" indent="-342900" algn="l" rtl="0">
              <a:spcBef>
                <a:spcPts val="1000"/>
              </a:spcBef>
              <a:spcAft>
                <a:spcPts val="0"/>
              </a:spcAft>
              <a:buClr>
                <a:schemeClr val="dk1"/>
              </a:buClr>
              <a:buSzPts val="2000"/>
              <a:buFont typeface="Arial"/>
              <a:buChar char="•"/>
            </a:pPr>
            <a:r>
              <a:rPr lang="pt-PT"/>
              <a:t>Internalisation Problems</a:t>
            </a:r>
            <a:endParaRPr/>
          </a:p>
          <a:p>
            <a:pPr marL="342900" lvl="0" indent="-342900" algn="l" rtl="0">
              <a:spcBef>
                <a:spcPts val="1000"/>
              </a:spcBef>
              <a:spcAft>
                <a:spcPts val="0"/>
              </a:spcAft>
              <a:buClr>
                <a:schemeClr val="dk1"/>
              </a:buClr>
              <a:buSzPts val="2000"/>
              <a:buFont typeface="Arial"/>
              <a:buChar char="•"/>
            </a:pPr>
            <a:r>
              <a:rPr lang="pt-PT"/>
              <a:t>Cultural and Ideological Differences</a:t>
            </a:r>
            <a:endParaRPr/>
          </a:p>
          <a:p>
            <a:pPr marL="342900" lvl="0" indent="-342900" algn="l" rtl="0">
              <a:spcBef>
                <a:spcPts val="1000"/>
              </a:spcBef>
              <a:spcAft>
                <a:spcPts val="0"/>
              </a:spcAft>
              <a:buClr>
                <a:schemeClr val="dk1"/>
              </a:buClr>
              <a:buSzPts val="2000"/>
              <a:buFont typeface="Arial"/>
              <a:buChar char="•"/>
            </a:pPr>
            <a:r>
              <a:rPr lang="pt-PT"/>
              <a:t>Disabilities (PHDA)</a:t>
            </a:r>
            <a:endParaRPr/>
          </a:p>
        </p:txBody>
      </p:sp>
      <p:pic>
        <p:nvPicPr>
          <p:cNvPr id="136" name="Google Shape;136;p7"/>
          <p:cNvPicPr preferRelativeResize="0"/>
          <p:nvPr/>
        </p:nvPicPr>
        <p:blipFill rotWithShape="1">
          <a:blip r:embed="rId3">
            <a:alphaModFix/>
          </a:blip>
          <a:srcRect/>
          <a:stretch/>
        </p:blipFill>
        <p:spPr>
          <a:xfrm>
            <a:off x="5268469" y="2492896"/>
            <a:ext cx="3599892" cy="239992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8"/>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a:buNone/>
            </a:pPr>
            <a:r>
              <a:rPr lang="pt-PT"/>
              <a:t>BULLYING DEFINITION</a:t>
            </a:r>
            <a:endParaRPr/>
          </a:p>
        </p:txBody>
      </p:sp>
      <p:sp>
        <p:nvSpPr>
          <p:cNvPr id="142" name="Google Shape;142;p8"/>
          <p:cNvSpPr txBox="1">
            <a:spLocks noGrp="1"/>
          </p:cNvSpPr>
          <p:nvPr>
            <p:ph type="body" idx="1"/>
          </p:nvPr>
        </p:nvSpPr>
        <p:spPr>
          <a:xfrm>
            <a:off x="457200" y="1752600"/>
            <a:ext cx="5791200" cy="4373563"/>
          </a:xfrm>
          <a:prstGeom prst="rect">
            <a:avLst/>
          </a:prstGeom>
          <a:noFill/>
          <a:ln>
            <a:noFill/>
          </a:ln>
        </p:spPr>
        <p:txBody>
          <a:bodyPr spcFirstLastPara="1" wrap="square" lIns="91425" tIns="45700" rIns="91425" bIns="45700" anchor="t" anchorCtr="0">
            <a:normAutofit/>
          </a:bodyPr>
          <a:lstStyle/>
          <a:p>
            <a:pPr marL="114300" lvl="0" indent="0" algn="just" rtl="0">
              <a:spcBef>
                <a:spcPts val="0"/>
              </a:spcBef>
              <a:spcAft>
                <a:spcPts val="0"/>
              </a:spcAft>
              <a:buClr>
                <a:schemeClr val="dk1"/>
              </a:buClr>
              <a:buSzPts val="1850"/>
              <a:buNone/>
            </a:pPr>
            <a:r>
              <a:rPr lang="pt-PT" sz="1850"/>
              <a:t>Bullying comprises all aggressive, intentional and repeated attitudes, which occur without obvious reason, causing pain and distress, executed within an unequal power relationship.</a:t>
            </a:r>
            <a:endParaRPr/>
          </a:p>
          <a:p>
            <a:pPr marL="114300" lvl="0" indent="0" algn="just" rtl="0">
              <a:spcBef>
                <a:spcPts val="970"/>
              </a:spcBef>
              <a:spcAft>
                <a:spcPts val="0"/>
              </a:spcAft>
              <a:buClr>
                <a:schemeClr val="dk1"/>
              </a:buClr>
              <a:buSzPts val="1850"/>
              <a:buNone/>
            </a:pPr>
            <a:r>
              <a:rPr lang="pt-PT" sz="1850"/>
              <a:t>We define bullying as what the literature refers to as aggressive behaviors that present a set of common characteristics, among which various strategies of bullying the other are identified, and which result in violent practices exercised by an individual or small groups on a regular and frequent basis. The concept of bullying contains both individual and group aggression (Olweus, 1993).</a:t>
            </a:r>
            <a:endParaRPr/>
          </a:p>
          <a:p>
            <a:pPr marL="0" lvl="0" indent="0" algn="l" rtl="0">
              <a:spcBef>
                <a:spcPts val="970"/>
              </a:spcBef>
              <a:spcAft>
                <a:spcPts val="0"/>
              </a:spcAft>
              <a:buClr>
                <a:schemeClr val="dk1"/>
              </a:buClr>
              <a:buSzPts val="1850"/>
              <a:buNone/>
            </a:pPr>
            <a:endParaRPr sz="1850"/>
          </a:p>
        </p:txBody>
      </p:sp>
      <p:pic>
        <p:nvPicPr>
          <p:cNvPr id="143" name="Google Shape;143;p8"/>
          <p:cNvPicPr preferRelativeResize="0"/>
          <p:nvPr/>
        </p:nvPicPr>
        <p:blipFill rotWithShape="1">
          <a:blip r:embed="rId3">
            <a:alphaModFix/>
          </a:blip>
          <a:srcRect/>
          <a:stretch/>
        </p:blipFill>
        <p:spPr>
          <a:xfrm>
            <a:off x="6230974" y="2636912"/>
            <a:ext cx="2699792" cy="152027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9"/>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a:buNone/>
            </a:pPr>
            <a:r>
              <a:rPr lang="pt-PT"/>
              <a:t>BULLYING CHARACTERISTICS</a:t>
            </a:r>
            <a:endParaRPr/>
          </a:p>
        </p:txBody>
      </p:sp>
      <p:sp>
        <p:nvSpPr>
          <p:cNvPr id="149" name="Google Shape;149;p9"/>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114300" lvl="0" indent="0" algn="just" rtl="0">
              <a:lnSpc>
                <a:spcPct val="80000"/>
              </a:lnSpc>
              <a:spcBef>
                <a:spcPts val="0"/>
              </a:spcBef>
              <a:spcAft>
                <a:spcPts val="0"/>
              </a:spcAft>
              <a:buClr>
                <a:schemeClr val="dk1"/>
              </a:buClr>
              <a:buSzPts val="1850"/>
              <a:buNone/>
            </a:pPr>
            <a:r>
              <a:rPr lang="pt-PT" sz="1850"/>
              <a:t>According to some authors, bullying is characterized by the following criteria: </a:t>
            </a:r>
            <a:endParaRPr/>
          </a:p>
          <a:p>
            <a:pPr marL="571500" lvl="0" indent="-457200" algn="just" rtl="0">
              <a:lnSpc>
                <a:spcPct val="80000"/>
              </a:lnSpc>
              <a:spcBef>
                <a:spcPts val="970"/>
              </a:spcBef>
              <a:spcAft>
                <a:spcPts val="0"/>
              </a:spcAft>
              <a:buClr>
                <a:schemeClr val="dk1"/>
              </a:buClr>
              <a:buSzPts val="1850"/>
              <a:buAutoNum type="alphaLcParenR"/>
            </a:pPr>
            <a:r>
              <a:rPr lang="pt-PT" sz="1850"/>
              <a:t>the intentionality of the behavior, i.e., the main objective is to cause distress and gain control over the individual; </a:t>
            </a:r>
            <a:endParaRPr/>
          </a:p>
          <a:p>
            <a:pPr marL="571500" lvl="0" indent="-457200" algn="just" rtl="0">
              <a:lnSpc>
                <a:spcPct val="80000"/>
              </a:lnSpc>
              <a:spcBef>
                <a:spcPts val="970"/>
              </a:spcBef>
              <a:spcAft>
                <a:spcPts val="0"/>
              </a:spcAft>
              <a:buClr>
                <a:schemeClr val="dk1"/>
              </a:buClr>
              <a:buSzPts val="1850"/>
              <a:buAutoNum type="alphaLcParenR"/>
            </a:pPr>
            <a:r>
              <a:rPr lang="pt-PT" sz="1850"/>
              <a:t>the procedure is produced repeatedly over time, i.e., it does not happen occasionally, but is chronic and regular; </a:t>
            </a:r>
            <a:endParaRPr/>
          </a:p>
          <a:p>
            <a:pPr marL="571500" lvl="0" indent="-457200" algn="just" rtl="0">
              <a:lnSpc>
                <a:spcPct val="80000"/>
              </a:lnSpc>
              <a:spcBef>
                <a:spcPts val="970"/>
              </a:spcBef>
              <a:spcAft>
                <a:spcPts val="0"/>
              </a:spcAft>
              <a:buClr>
                <a:schemeClr val="dk1"/>
              </a:buClr>
              <a:buSzPts val="1850"/>
              <a:buAutoNum type="alphaLcParenR"/>
            </a:pPr>
            <a:r>
              <a:rPr lang="pt-PT" sz="1850"/>
              <a:t>and, finally, there is an imbalance of power in the practice of bullying, since offenders see their victims as an easy target. An argument or struggle between two students of the same age, size, strength and power, in most cases, is not bullying. Bullying is not a sporadic episode. On the contrary, it can last for weeks, months, and even years. The student or group of aggressor students treats their colleague cruelly, persecutes, oppresses and torments them, making them their usual victims.</a:t>
            </a:r>
            <a:endParaRPr/>
          </a:p>
          <a:p>
            <a:pPr marL="0" lvl="0" indent="0" algn="l" rtl="0">
              <a:lnSpc>
                <a:spcPct val="80000"/>
              </a:lnSpc>
              <a:spcBef>
                <a:spcPts val="970"/>
              </a:spcBef>
              <a:spcAft>
                <a:spcPts val="0"/>
              </a:spcAft>
              <a:buClr>
                <a:schemeClr val="dk1"/>
              </a:buClr>
              <a:buSzPts val="1850"/>
              <a:buNone/>
            </a:pPr>
            <a:endParaRPr sz="185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0"/>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a:buNone/>
            </a:pPr>
            <a:r>
              <a:rPr lang="pt-PT"/>
              <a:t>TYPES OF BULLYING</a:t>
            </a:r>
            <a:endParaRPr/>
          </a:p>
        </p:txBody>
      </p:sp>
      <p:sp>
        <p:nvSpPr>
          <p:cNvPr id="155" name="Google Shape;155;p10"/>
          <p:cNvSpPr txBox="1">
            <a:spLocks noGrp="1"/>
          </p:cNvSpPr>
          <p:nvPr>
            <p:ph type="body" idx="1"/>
          </p:nvPr>
        </p:nvSpPr>
        <p:spPr>
          <a:xfrm>
            <a:off x="3352800" y="1628800"/>
            <a:ext cx="5626968" cy="4373563"/>
          </a:xfrm>
          <a:prstGeom prst="rect">
            <a:avLst/>
          </a:prstGeom>
          <a:noFill/>
          <a:ln>
            <a:noFill/>
          </a:ln>
        </p:spPr>
        <p:txBody>
          <a:bodyPr spcFirstLastPara="1" wrap="square" lIns="91425" tIns="45700" rIns="91425" bIns="45700" anchor="t" anchorCtr="0">
            <a:normAutofit/>
          </a:bodyPr>
          <a:lstStyle/>
          <a:p>
            <a:pPr marL="114300" lvl="0" indent="0" algn="just" rtl="0">
              <a:lnSpc>
                <a:spcPct val="80000"/>
              </a:lnSpc>
              <a:spcBef>
                <a:spcPts val="0"/>
              </a:spcBef>
              <a:spcAft>
                <a:spcPts val="0"/>
              </a:spcAft>
              <a:buClr>
                <a:schemeClr val="dk1"/>
              </a:buClr>
              <a:buSzPts val="1400"/>
              <a:buNone/>
            </a:pPr>
            <a:r>
              <a:rPr lang="pt-PT" sz="1400"/>
              <a:t>Bullying can take many forms and include different behaviors, such as: violence and physical attacks; verbal offenses, nicknames and insults; threats and intimidation; extortion and theft of money and belongings; exclusion from the peer group, among others.</a:t>
            </a:r>
            <a:endParaRPr/>
          </a:p>
          <a:p>
            <a:pPr marL="114300" lvl="0" indent="0" algn="l" rtl="0">
              <a:lnSpc>
                <a:spcPct val="80000"/>
              </a:lnSpc>
              <a:spcBef>
                <a:spcPts val="880"/>
              </a:spcBef>
              <a:spcAft>
                <a:spcPts val="0"/>
              </a:spcAft>
              <a:buClr>
                <a:schemeClr val="dk1"/>
              </a:buClr>
              <a:buSzPts val="1400"/>
              <a:buNone/>
            </a:pPr>
            <a:endParaRPr sz="1400"/>
          </a:p>
          <a:p>
            <a:pPr marL="114300" lvl="0" indent="0" algn="just" rtl="0">
              <a:lnSpc>
                <a:spcPct val="80000"/>
              </a:lnSpc>
              <a:spcBef>
                <a:spcPts val="880"/>
              </a:spcBef>
              <a:spcAft>
                <a:spcPts val="0"/>
              </a:spcAft>
              <a:buClr>
                <a:schemeClr val="dk1"/>
              </a:buClr>
              <a:buSzPts val="1400"/>
              <a:buNone/>
            </a:pPr>
            <a:r>
              <a:rPr lang="pt-PT" sz="1400"/>
              <a:t>a) Examples of physical violence include punches, pushing, kicking, elbowing, assault with objects, spitting, among others. This type of violence includes surrounding the victim, locking her in a room, waiting for her outside the school and mistreating her to take her belongings. This type of bullying manifests itself more in primary education, being a type of direct behavior. </a:t>
            </a:r>
            <a:endParaRPr/>
          </a:p>
          <a:p>
            <a:pPr marL="114300" lvl="0" indent="0" algn="just" rtl="0">
              <a:lnSpc>
                <a:spcPct val="80000"/>
              </a:lnSpc>
              <a:spcBef>
                <a:spcPts val="880"/>
              </a:spcBef>
              <a:spcAft>
                <a:spcPts val="0"/>
              </a:spcAft>
              <a:buClr>
                <a:schemeClr val="dk1"/>
              </a:buClr>
              <a:buSzPts val="1400"/>
              <a:buNone/>
            </a:pPr>
            <a:endParaRPr sz="1400"/>
          </a:p>
          <a:p>
            <a:pPr marL="114300" lvl="0" indent="0" algn="just" rtl="0">
              <a:lnSpc>
                <a:spcPct val="80000"/>
              </a:lnSpc>
              <a:spcBef>
                <a:spcPts val="880"/>
              </a:spcBef>
              <a:spcAft>
                <a:spcPts val="0"/>
              </a:spcAft>
              <a:buClr>
                <a:schemeClr val="dk1"/>
              </a:buClr>
              <a:buSzPts val="1400"/>
              <a:buNone/>
            </a:pPr>
            <a:r>
              <a:rPr lang="pt-PT" sz="1400"/>
              <a:t>b) Verbal violence is the most common type and, in recent times, new technologies, such as mobile phones, have become a means of achieving it. It consists of insults, bad language, public contempt, highlighting physical defects, etc. It is also a direct type of behaviour and the quickest way for the aggressor to test his ability to destabilise the victim and control them.</a:t>
            </a:r>
            <a:endParaRPr/>
          </a:p>
          <a:p>
            <a:pPr marL="0" lvl="0" indent="0" algn="l" rtl="0">
              <a:lnSpc>
                <a:spcPct val="80000"/>
              </a:lnSpc>
              <a:spcBef>
                <a:spcPts val="880"/>
              </a:spcBef>
              <a:spcAft>
                <a:spcPts val="0"/>
              </a:spcAft>
              <a:buClr>
                <a:schemeClr val="dk1"/>
              </a:buClr>
              <a:buSzPts val="1400"/>
              <a:buNone/>
            </a:pPr>
            <a:endParaRPr sz="1400"/>
          </a:p>
        </p:txBody>
      </p:sp>
      <p:pic>
        <p:nvPicPr>
          <p:cNvPr id="156" name="Google Shape;156;p10" descr="10 Steps to Stop Your Child from Hitting Other Kids | Psychology Today"/>
          <p:cNvPicPr preferRelativeResize="0"/>
          <p:nvPr/>
        </p:nvPicPr>
        <p:blipFill rotWithShape="1">
          <a:blip r:embed="rId3">
            <a:alphaModFix/>
          </a:blip>
          <a:srcRect/>
          <a:stretch/>
        </p:blipFill>
        <p:spPr>
          <a:xfrm>
            <a:off x="281379" y="2796591"/>
            <a:ext cx="3071421" cy="203797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1"/>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a:buNone/>
            </a:pPr>
            <a:r>
              <a:rPr lang="pt-PT"/>
              <a:t>TYPES OF BULLYING</a:t>
            </a:r>
            <a:endParaRPr/>
          </a:p>
        </p:txBody>
      </p:sp>
      <p:sp>
        <p:nvSpPr>
          <p:cNvPr id="162" name="Google Shape;162;p11"/>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114300" lvl="0" indent="0" algn="just" rtl="0">
              <a:lnSpc>
                <a:spcPct val="80000"/>
              </a:lnSpc>
              <a:spcBef>
                <a:spcPts val="0"/>
              </a:spcBef>
              <a:spcAft>
                <a:spcPts val="0"/>
              </a:spcAft>
              <a:buClr>
                <a:schemeClr val="dk1"/>
              </a:buClr>
              <a:buSzPts val="1400"/>
              <a:buNone/>
            </a:pPr>
            <a:r>
              <a:rPr lang="pt-PT" sz="1400"/>
              <a:t>c) Psychological violence is found in all forms of maltreatment and psychological maltreatment usually ends in physical maltreatment. Actions are created with the intention of deteriorating the individual's self-esteem and fostering their sense of insecurity and fear. In this context, the aggressor manipulates the victim emotionally, pretending to be their friend, blackmailing them, taking advantage of their weaknesses, telling them that if they does not do so they will tell them something that has been confided to them. This psychological bullying makes the victim always emotionally dependent on the aggressor, destroying their self-esteem and fostering their sense of fear. Psychological violence is generally more frequent among girls than boys. In many cases, it is used to force the victim to do the abuser's work, demand gifts from them, extort money from them, or make them feel guilty when the abuser needs it. It's a kind of indirect behavior. </a:t>
            </a:r>
            <a:endParaRPr/>
          </a:p>
          <a:p>
            <a:pPr marL="114300" lvl="0" indent="0" algn="just" rtl="0">
              <a:lnSpc>
                <a:spcPct val="80000"/>
              </a:lnSpc>
              <a:spcBef>
                <a:spcPts val="880"/>
              </a:spcBef>
              <a:spcAft>
                <a:spcPts val="0"/>
              </a:spcAft>
              <a:buClr>
                <a:schemeClr val="dk1"/>
              </a:buClr>
              <a:buSzPts val="1400"/>
              <a:buNone/>
            </a:pPr>
            <a:endParaRPr sz="1400"/>
          </a:p>
          <a:p>
            <a:pPr marL="114300" lvl="0" indent="0" algn="just" rtl="0">
              <a:lnSpc>
                <a:spcPct val="80000"/>
              </a:lnSpc>
              <a:spcBef>
                <a:spcPts val="880"/>
              </a:spcBef>
              <a:spcAft>
                <a:spcPts val="0"/>
              </a:spcAft>
              <a:buClr>
                <a:schemeClr val="dk1"/>
              </a:buClr>
              <a:buSzPts val="1400"/>
              <a:buNone/>
            </a:pPr>
            <a:r>
              <a:rPr lang="pt-PT" sz="1400"/>
              <a:t>d) Social violence wishes to drive the victim away from the rest of the group and from colleagues. It is usually done through commentary, verbal abuse, insults, threats, aggression, ignoring the victim and following them home from school, treating them as slaves, etc. It can be racial, religious or even sexist violence. For example, in games or male activities, girls are removed when it comes to participating. It is also indirect behaviour. </a:t>
            </a:r>
            <a:endParaRPr/>
          </a:p>
          <a:p>
            <a:pPr marL="0" lvl="0" indent="0" algn="l" rtl="0">
              <a:lnSpc>
                <a:spcPct val="80000"/>
              </a:lnSpc>
              <a:spcBef>
                <a:spcPts val="880"/>
              </a:spcBef>
              <a:spcAft>
                <a:spcPts val="0"/>
              </a:spcAft>
              <a:buClr>
                <a:schemeClr val="dk1"/>
              </a:buClr>
              <a:buSzPts val="1400"/>
              <a:buNone/>
            </a:pPr>
            <a:endParaRPr sz="1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2"/>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a:buNone/>
            </a:pPr>
            <a:r>
              <a:rPr lang="pt-PT"/>
              <a:t>TYPES OF BULLYING</a:t>
            </a:r>
            <a:endParaRPr/>
          </a:p>
        </p:txBody>
      </p:sp>
      <p:sp>
        <p:nvSpPr>
          <p:cNvPr id="168" name="Google Shape;168;p12"/>
          <p:cNvSpPr txBox="1">
            <a:spLocks noGrp="1"/>
          </p:cNvSpPr>
          <p:nvPr>
            <p:ph type="body" idx="1"/>
          </p:nvPr>
        </p:nvSpPr>
        <p:spPr>
          <a:xfrm>
            <a:off x="457200" y="1752600"/>
            <a:ext cx="4618856" cy="4373563"/>
          </a:xfrm>
          <a:prstGeom prst="rect">
            <a:avLst/>
          </a:prstGeom>
          <a:noFill/>
          <a:ln>
            <a:noFill/>
          </a:ln>
        </p:spPr>
        <p:txBody>
          <a:bodyPr spcFirstLastPara="1" wrap="square" lIns="91425" tIns="45700" rIns="91425" bIns="45700" anchor="t" anchorCtr="0">
            <a:normAutofit/>
          </a:bodyPr>
          <a:lstStyle/>
          <a:p>
            <a:pPr marL="114300" lvl="0" indent="0" algn="just" rtl="0">
              <a:lnSpc>
                <a:spcPct val="80000"/>
              </a:lnSpc>
              <a:spcBef>
                <a:spcPts val="0"/>
              </a:spcBef>
              <a:spcAft>
                <a:spcPts val="0"/>
              </a:spcAft>
              <a:buClr>
                <a:schemeClr val="dk1"/>
              </a:buClr>
              <a:buSzPts val="1400"/>
              <a:buNone/>
            </a:pPr>
            <a:r>
              <a:rPr lang="pt-PT" sz="1400"/>
              <a:t>e) Sexual bullying includes physical contact with girls or boys without their consent, obscene gestures, requests for sexual favors, excessive relationships with a partner if the partner does not want them to, demonstrations of sexual intention or sexual messages implying that the victim acted with the intention of seducing and disrespecting them. It is a type of behaviour that can be direct or indirect, manifestly abuse of power.</a:t>
            </a:r>
            <a:endParaRPr/>
          </a:p>
          <a:p>
            <a:pPr marL="114300" lvl="0" indent="0" algn="just" rtl="0">
              <a:lnSpc>
                <a:spcPct val="80000"/>
              </a:lnSpc>
              <a:spcBef>
                <a:spcPts val="880"/>
              </a:spcBef>
              <a:spcAft>
                <a:spcPts val="0"/>
              </a:spcAft>
              <a:buClr>
                <a:schemeClr val="dk1"/>
              </a:buClr>
              <a:buSzPts val="1400"/>
              <a:buNone/>
            </a:pPr>
            <a:endParaRPr sz="1400"/>
          </a:p>
          <a:p>
            <a:pPr marL="114300" lvl="0" indent="0" algn="just" rtl="0">
              <a:lnSpc>
                <a:spcPct val="80000"/>
              </a:lnSpc>
              <a:spcBef>
                <a:spcPts val="880"/>
              </a:spcBef>
              <a:spcAft>
                <a:spcPts val="0"/>
              </a:spcAft>
              <a:buClr>
                <a:schemeClr val="dk1"/>
              </a:buClr>
              <a:buSzPts val="1400"/>
              <a:buNone/>
            </a:pPr>
            <a:r>
              <a:rPr lang="pt-PT" sz="1400"/>
              <a:t>f) Cyberbullying has been defined as any behavior performed through electronic or digital media by individuals or groups that repeatedly communicates hostile or aggressive messages intended to inflict harm or discomfort on others. Recent studies show that it occurs via mobile phones (text messages, phone calls) or via the Internet (emails, photos or video clips). Cyberbullying seems to be an anonymous and individualistic activity, the most common being joking, insulting.</a:t>
            </a:r>
            <a:endParaRPr/>
          </a:p>
          <a:p>
            <a:pPr marL="0" lvl="0" indent="0" algn="l" rtl="0">
              <a:lnSpc>
                <a:spcPct val="80000"/>
              </a:lnSpc>
              <a:spcBef>
                <a:spcPts val="880"/>
              </a:spcBef>
              <a:spcAft>
                <a:spcPts val="0"/>
              </a:spcAft>
              <a:buClr>
                <a:schemeClr val="dk1"/>
              </a:buClr>
              <a:buSzPts val="1400"/>
              <a:buNone/>
            </a:pPr>
            <a:endParaRPr sz="1400"/>
          </a:p>
        </p:txBody>
      </p:sp>
      <p:pic>
        <p:nvPicPr>
          <p:cNvPr id="169" name="Google Shape;169;p12" descr="As várias formas de Cyberbullying | Internet Segura"/>
          <p:cNvPicPr preferRelativeResize="0"/>
          <p:nvPr/>
        </p:nvPicPr>
        <p:blipFill rotWithShape="1">
          <a:blip r:embed="rId3">
            <a:alphaModFix/>
          </a:blip>
          <a:srcRect/>
          <a:stretch/>
        </p:blipFill>
        <p:spPr>
          <a:xfrm>
            <a:off x="5148064" y="3717032"/>
            <a:ext cx="3753798" cy="208482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3"/>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a:buNone/>
            </a:pPr>
            <a:r>
              <a:rPr lang="pt-PT"/>
              <a:t>CAUSES OF BULLYING</a:t>
            </a:r>
            <a:endParaRPr/>
          </a:p>
        </p:txBody>
      </p:sp>
      <p:sp>
        <p:nvSpPr>
          <p:cNvPr id="175" name="Google Shape;175;p13"/>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114300" lvl="0" indent="0" algn="just" rtl="0">
              <a:lnSpc>
                <a:spcPct val="80000"/>
              </a:lnSpc>
              <a:spcBef>
                <a:spcPts val="0"/>
              </a:spcBef>
              <a:spcAft>
                <a:spcPts val="0"/>
              </a:spcAft>
              <a:buClr>
                <a:schemeClr val="dk1"/>
              </a:buClr>
              <a:buSzPts val="1700"/>
              <a:buNone/>
            </a:pPr>
            <a:r>
              <a:rPr lang="pt-PT" sz="1700"/>
              <a:t>According to some researchers, identifying the causes of bullying is a complex job. There is no list of causes that can be applied in an investigation, because each case is unique and its causes will be specific. Furthermore, it would be wrong to attribute only one cause to a bullying situation because several factors may have had an influence on the case.</a:t>
            </a:r>
            <a:endParaRPr/>
          </a:p>
          <a:p>
            <a:pPr marL="114300" lvl="0" indent="0" algn="just" rtl="0">
              <a:lnSpc>
                <a:spcPct val="80000"/>
              </a:lnSpc>
              <a:spcBef>
                <a:spcPts val="940"/>
              </a:spcBef>
              <a:spcAft>
                <a:spcPts val="0"/>
              </a:spcAft>
              <a:buClr>
                <a:schemeClr val="dk1"/>
              </a:buClr>
              <a:buSzPts val="1700"/>
              <a:buNone/>
            </a:pPr>
            <a:r>
              <a:rPr lang="pt-PT" sz="1700"/>
              <a:t>Psychological factors seem to be relevant. Victims and perpetrators show low self-esteem and a bad influence on interpersonal relationships with peers. Victims usually have no friends, have a fragile physical appearance in relation to their peers, and are usually highly protected by their parents. In general, the parents of the aggressors and victims are not aware of the situation, making it even more ambiguous.</a:t>
            </a:r>
            <a:endParaRPr/>
          </a:p>
          <a:p>
            <a:pPr marL="114300" lvl="0" indent="0" algn="just" rtl="0">
              <a:lnSpc>
                <a:spcPct val="80000"/>
              </a:lnSpc>
              <a:spcBef>
                <a:spcPts val="940"/>
              </a:spcBef>
              <a:spcAft>
                <a:spcPts val="0"/>
              </a:spcAft>
              <a:buClr>
                <a:schemeClr val="dk1"/>
              </a:buClr>
              <a:buSzPts val="1700"/>
              <a:buNone/>
            </a:pPr>
            <a:r>
              <a:rPr lang="pt-PT" sz="1700"/>
              <a:t>School violence associated with organised groups or gangs seems to be associated with economic, social and ethnic factors, such as broken families, racism, poverty and other types of systematic discrimination. </a:t>
            </a:r>
            <a:endParaRPr/>
          </a:p>
          <a:p>
            <a:pPr marL="0" lvl="0" indent="0" algn="l" rtl="0">
              <a:lnSpc>
                <a:spcPct val="80000"/>
              </a:lnSpc>
              <a:spcBef>
                <a:spcPts val="940"/>
              </a:spcBef>
              <a:spcAft>
                <a:spcPts val="0"/>
              </a:spcAft>
              <a:buClr>
                <a:schemeClr val="dk1"/>
              </a:buClr>
              <a:buSzPts val="1700"/>
              <a:buNone/>
            </a:pPr>
            <a:endParaRPr sz="17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4"/>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a:buNone/>
            </a:pPr>
            <a:r>
              <a:rPr lang="pt-PT"/>
              <a:t>EFFECTS OF BULLYING</a:t>
            </a:r>
            <a:endParaRPr/>
          </a:p>
        </p:txBody>
      </p:sp>
      <p:sp>
        <p:nvSpPr>
          <p:cNvPr id="181" name="Google Shape;181;p14"/>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114300" lvl="0" indent="0" algn="just" rtl="0">
              <a:spcBef>
                <a:spcPts val="0"/>
              </a:spcBef>
              <a:spcAft>
                <a:spcPts val="0"/>
              </a:spcAft>
              <a:buClr>
                <a:schemeClr val="dk1"/>
              </a:buClr>
              <a:buSzPts val="1850"/>
              <a:buNone/>
            </a:pPr>
            <a:r>
              <a:rPr lang="pt-PT" sz="1850"/>
              <a:t>Like the causes, the consequences of bullying can be varied and depend on the case in question. Usually, the victim's fear of talking leads her to develop problems such as depression and low self-esteem. These effects are not always visible, not least because they do not manifest themselves physically. In other cases, the victim herself tries to hide their effects out of fear, covering up even the most visible ones, such as injuries.</a:t>
            </a:r>
            <a:endParaRPr/>
          </a:p>
          <a:p>
            <a:pPr marL="114300" lvl="0" indent="0" algn="just" rtl="0">
              <a:spcBef>
                <a:spcPts val="970"/>
              </a:spcBef>
              <a:spcAft>
                <a:spcPts val="0"/>
              </a:spcAft>
              <a:buClr>
                <a:schemeClr val="dk1"/>
              </a:buClr>
              <a:buSzPts val="1850"/>
              <a:buNone/>
            </a:pPr>
            <a:r>
              <a:rPr lang="pt-PT" sz="1850"/>
              <a:t>In general, this negative action, intentional and continued, generates negative effects on victims such as: depression, anxiety, low self-esteem, difficulties in interaction in the school environment and difficulties in normal learning development.</a:t>
            </a:r>
            <a:endParaRPr/>
          </a:p>
          <a:p>
            <a:pPr marL="114300" lvl="0" indent="0" algn="just" rtl="0">
              <a:spcBef>
                <a:spcPts val="970"/>
              </a:spcBef>
              <a:spcAft>
                <a:spcPts val="0"/>
              </a:spcAft>
              <a:buClr>
                <a:schemeClr val="dk1"/>
              </a:buClr>
              <a:buSzPts val="1850"/>
              <a:buNone/>
            </a:pPr>
            <a:endParaRPr sz="1850"/>
          </a:p>
          <a:p>
            <a:pPr marL="114300" lvl="0" indent="0" algn="ctr" rtl="0">
              <a:spcBef>
                <a:spcPts val="970"/>
              </a:spcBef>
              <a:spcAft>
                <a:spcPts val="0"/>
              </a:spcAft>
              <a:buClr>
                <a:schemeClr val="dk1"/>
              </a:buClr>
              <a:buSzPts val="1850"/>
              <a:buNone/>
            </a:pPr>
            <a:r>
              <a:rPr lang="pt-PT" sz="1850"/>
              <a:t>Watch: Video 1</a:t>
            </a:r>
            <a:endParaRPr sz="1850"/>
          </a:p>
          <a:p>
            <a:pPr marL="0" lvl="0" indent="0" algn="l" rtl="0">
              <a:spcBef>
                <a:spcPts val="970"/>
              </a:spcBef>
              <a:spcAft>
                <a:spcPts val="0"/>
              </a:spcAft>
              <a:buClr>
                <a:schemeClr val="dk1"/>
              </a:buClr>
              <a:buSzPts val="1850"/>
              <a:buNone/>
            </a:pPr>
            <a:endParaRPr sz="185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
              <a:buNone/>
            </a:pPr>
            <a:r>
              <a:rPr lang="pt-PT"/>
              <a:t>PEER RELATIONSHIPS - THE IMPORTANCE</a:t>
            </a:r>
            <a:endParaRPr/>
          </a:p>
        </p:txBody>
      </p:sp>
      <p:sp>
        <p:nvSpPr>
          <p:cNvPr id="115" name="Google Shape;115;p3"/>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457200" lvl="0" indent="-401320" algn="just" rtl="0">
              <a:lnSpc>
                <a:spcPct val="80000"/>
              </a:lnSpc>
              <a:spcBef>
                <a:spcPts val="0"/>
              </a:spcBef>
              <a:spcAft>
                <a:spcPts val="0"/>
              </a:spcAft>
              <a:buClr>
                <a:schemeClr val="dk1"/>
              </a:buClr>
              <a:buSzPts val="2720"/>
              <a:buChar char="•"/>
            </a:pPr>
            <a:r>
              <a:rPr lang="pt-PT" sz="2590" b="0">
                <a:latin typeface="Calibri"/>
                <a:ea typeface="Calibri"/>
                <a:cs typeface="Calibri"/>
                <a:sym typeface="Calibri"/>
              </a:rPr>
              <a:t>Peers play a role in social development and learning related to empathy, caring, social responsibility, negotiation, persuasion, cooperation, compromise, emotional control, conflict resolution, and more.</a:t>
            </a:r>
            <a:endParaRPr/>
          </a:p>
          <a:p>
            <a:pPr marL="457200" lvl="0" indent="-401320" algn="just" rtl="0">
              <a:lnSpc>
                <a:spcPct val="80000"/>
              </a:lnSpc>
              <a:spcBef>
                <a:spcPts val="0"/>
              </a:spcBef>
              <a:spcAft>
                <a:spcPts val="0"/>
              </a:spcAft>
              <a:buClr>
                <a:schemeClr val="dk1"/>
              </a:buClr>
              <a:buSzPts val="2720"/>
              <a:buChar char="•"/>
            </a:pPr>
            <a:r>
              <a:rPr lang="pt-PT" sz="2590" b="0">
                <a:latin typeface="Calibri"/>
                <a:ea typeface="Calibri"/>
                <a:cs typeface="Calibri"/>
                <a:sym typeface="Calibri"/>
              </a:rPr>
              <a:t>Peers also provide social and emotional support and are socialization agents who model and mold others’ behaviors and beliefs and solidify their own. The impact of peers begins with early learning.</a:t>
            </a:r>
            <a:endParaRPr/>
          </a:p>
          <a:p>
            <a:pPr marL="457200" lvl="0" indent="-401320" algn="just" rtl="0">
              <a:lnSpc>
                <a:spcPct val="80000"/>
              </a:lnSpc>
              <a:spcBef>
                <a:spcPts val="0"/>
              </a:spcBef>
              <a:spcAft>
                <a:spcPts val="0"/>
              </a:spcAft>
              <a:buClr>
                <a:schemeClr val="dk1"/>
              </a:buClr>
              <a:buSzPts val="2720"/>
              <a:buChar char="•"/>
            </a:pPr>
            <a:r>
              <a:rPr lang="pt-PT" sz="2590" b="0">
                <a:latin typeface="Calibri"/>
                <a:ea typeface="Calibri"/>
                <a:cs typeface="Calibri"/>
                <a:sym typeface="Calibri"/>
              </a:rPr>
              <a:t>Peer relationships at school can facilitate or be a barrier to learning and teaching. Peer relationships can also function as helping interventions. Schools play both a passive and active role.</a:t>
            </a:r>
            <a:endParaRPr/>
          </a:p>
          <a:p>
            <a:pPr marL="0" lvl="0" indent="0" algn="l" rtl="0">
              <a:spcBef>
                <a:spcPts val="370"/>
              </a:spcBef>
              <a:spcAft>
                <a:spcPts val="0"/>
              </a:spcAft>
              <a:buClr>
                <a:schemeClr val="dk1"/>
              </a:buClr>
              <a:buSzPts val="1850"/>
              <a:buNone/>
            </a:pPr>
            <a:endParaRPr sz="1850"/>
          </a:p>
          <a:p>
            <a:pPr marL="0" lvl="0" indent="0" algn="l" rtl="0">
              <a:spcBef>
                <a:spcPts val="970"/>
              </a:spcBef>
              <a:spcAft>
                <a:spcPts val="0"/>
              </a:spcAft>
              <a:buClr>
                <a:schemeClr val="dk1"/>
              </a:buClr>
              <a:buSzPts val="1850"/>
              <a:buNone/>
            </a:pPr>
            <a:endParaRPr sz="1850"/>
          </a:p>
          <a:p>
            <a:pPr marL="0" lvl="0" indent="0" algn="l" rtl="0">
              <a:spcBef>
                <a:spcPts val="970"/>
              </a:spcBef>
              <a:spcAft>
                <a:spcPts val="0"/>
              </a:spcAft>
              <a:buClr>
                <a:schemeClr val="dk1"/>
              </a:buClr>
              <a:buSzPts val="1850"/>
              <a:buNone/>
            </a:pPr>
            <a:endParaRPr sz="1850"/>
          </a:p>
          <a:p>
            <a:pPr marL="0" lvl="0" indent="0" algn="l" rtl="0">
              <a:spcBef>
                <a:spcPts val="970"/>
              </a:spcBef>
              <a:spcAft>
                <a:spcPts val="0"/>
              </a:spcAft>
              <a:buClr>
                <a:schemeClr val="dk1"/>
              </a:buClr>
              <a:buSzPts val="1850"/>
              <a:buNone/>
            </a:pPr>
            <a:endParaRPr sz="185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5"/>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a:buNone/>
            </a:pPr>
            <a:r>
              <a:rPr lang="pt-PT"/>
              <a:t>TYPES OF PARTICIPANTS</a:t>
            </a:r>
            <a:endParaRPr/>
          </a:p>
        </p:txBody>
      </p:sp>
      <p:sp>
        <p:nvSpPr>
          <p:cNvPr id="187" name="Google Shape;187;p15"/>
          <p:cNvSpPr txBox="1">
            <a:spLocks noGrp="1"/>
          </p:cNvSpPr>
          <p:nvPr>
            <p:ph type="body" idx="1"/>
          </p:nvPr>
        </p:nvSpPr>
        <p:spPr>
          <a:xfrm>
            <a:off x="457200" y="1752601"/>
            <a:ext cx="7620000" cy="2396479"/>
          </a:xfrm>
          <a:prstGeom prst="rect">
            <a:avLst/>
          </a:prstGeom>
          <a:noFill/>
          <a:ln>
            <a:noFill/>
          </a:ln>
        </p:spPr>
        <p:txBody>
          <a:bodyPr spcFirstLastPara="1" wrap="square" lIns="91425" tIns="45700" rIns="91425" bIns="45700" anchor="t" anchorCtr="0">
            <a:normAutofit/>
          </a:bodyPr>
          <a:lstStyle/>
          <a:p>
            <a:pPr marL="114300" lvl="0" indent="0" algn="just" rtl="0">
              <a:lnSpc>
                <a:spcPct val="80000"/>
              </a:lnSpc>
              <a:spcBef>
                <a:spcPts val="0"/>
              </a:spcBef>
              <a:spcAft>
                <a:spcPts val="0"/>
              </a:spcAft>
              <a:buClr>
                <a:schemeClr val="dk1"/>
              </a:buClr>
              <a:buSzPts val="1400"/>
              <a:buNone/>
            </a:pPr>
            <a:r>
              <a:rPr lang="pt-PT" sz="1400"/>
              <a:t>In a bullying episode there's always a victim and an perpetrator. However, there may be other participants or the victim and/or aggressor may be a group. </a:t>
            </a:r>
            <a:endParaRPr/>
          </a:p>
          <a:p>
            <a:pPr marL="114300" lvl="0" indent="0" algn="just" rtl="0">
              <a:lnSpc>
                <a:spcPct val="80000"/>
              </a:lnSpc>
              <a:spcBef>
                <a:spcPts val="880"/>
              </a:spcBef>
              <a:spcAft>
                <a:spcPts val="0"/>
              </a:spcAft>
              <a:buClr>
                <a:schemeClr val="dk1"/>
              </a:buClr>
              <a:buSzPts val="1400"/>
              <a:buNone/>
            </a:pPr>
            <a:r>
              <a:rPr lang="pt-PT" sz="1400"/>
              <a:t>Two types of victims can be distinguished: a) the provocative victims, who partly cause the bullying; and b) the classic victims, who are assaulted without having provoked. </a:t>
            </a:r>
            <a:endParaRPr/>
          </a:p>
          <a:p>
            <a:pPr marL="114300" lvl="0" indent="0" algn="just" rtl="0">
              <a:lnSpc>
                <a:spcPct val="80000"/>
              </a:lnSpc>
              <a:spcBef>
                <a:spcPts val="880"/>
              </a:spcBef>
              <a:spcAft>
                <a:spcPts val="0"/>
              </a:spcAft>
              <a:buClr>
                <a:schemeClr val="dk1"/>
              </a:buClr>
              <a:buSzPts val="1400"/>
              <a:buNone/>
            </a:pPr>
            <a:r>
              <a:rPr lang="pt-PT" sz="1400"/>
              <a:t>And the following participants can be distinguished: a) ringleader bullies, i.e., offenders who take the initiative; b) follower bullies, offenders who join the one who took the initiative; c) reinforcers, i.e., those who encourage the offender or laugh at the victim; d) defenders, who help the victim; e) bystanders, who stay out of or move away from the situation; f) and, finally, victims themselves.</a:t>
            </a:r>
            <a:endParaRPr/>
          </a:p>
          <a:p>
            <a:pPr marL="0" lvl="0" indent="0" algn="l" rtl="0">
              <a:lnSpc>
                <a:spcPct val="80000"/>
              </a:lnSpc>
              <a:spcBef>
                <a:spcPts val="880"/>
              </a:spcBef>
              <a:spcAft>
                <a:spcPts val="0"/>
              </a:spcAft>
              <a:buClr>
                <a:schemeClr val="dk1"/>
              </a:buClr>
              <a:buSzPts val="1400"/>
              <a:buNone/>
            </a:pPr>
            <a:endParaRPr sz="1400"/>
          </a:p>
        </p:txBody>
      </p:sp>
      <p:pic>
        <p:nvPicPr>
          <p:cNvPr id="188" name="Google Shape;188;p15" descr="Be a buddy not a bully - KEEP CALM ELIZABETH"/>
          <p:cNvPicPr preferRelativeResize="0"/>
          <p:nvPr/>
        </p:nvPicPr>
        <p:blipFill rotWithShape="1">
          <a:blip r:embed="rId3">
            <a:alphaModFix/>
          </a:blip>
          <a:srcRect/>
          <a:stretch/>
        </p:blipFill>
        <p:spPr>
          <a:xfrm>
            <a:off x="2195736" y="3861048"/>
            <a:ext cx="4267200" cy="284480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6"/>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accent6"/>
              </a:buClr>
              <a:buSzPts val="3240"/>
              <a:buFont typeface="Arial"/>
              <a:buNone/>
            </a:pPr>
            <a:r>
              <a:rPr lang="pt-PT" sz="3240"/>
              <a:t>CHARACTERISTICS OF PERPETRATORS/VICTIMS/</a:t>
            </a:r>
            <a:br>
              <a:rPr lang="pt-PT" sz="3240"/>
            </a:br>
            <a:r>
              <a:rPr lang="pt-PT" sz="3240"/>
              <a:t>OBSERVERS</a:t>
            </a:r>
            <a:endParaRPr sz="3240"/>
          </a:p>
        </p:txBody>
      </p:sp>
      <p:sp>
        <p:nvSpPr>
          <p:cNvPr id="194" name="Google Shape;194;p16"/>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114300" lvl="0" indent="0" algn="l" rtl="0">
              <a:lnSpc>
                <a:spcPct val="80000"/>
              </a:lnSpc>
              <a:spcBef>
                <a:spcPts val="0"/>
              </a:spcBef>
              <a:spcAft>
                <a:spcPts val="0"/>
              </a:spcAft>
              <a:buClr>
                <a:schemeClr val="dk1"/>
              </a:buClr>
              <a:buSzPts val="2200"/>
              <a:buNone/>
            </a:pPr>
            <a:r>
              <a:rPr lang="pt-PT" sz="2200"/>
              <a:t>Perpetrators</a:t>
            </a:r>
            <a:endParaRPr sz="2200"/>
          </a:p>
          <a:p>
            <a:pPr marL="342900" lvl="0" indent="-342900" algn="l" rtl="0">
              <a:lnSpc>
                <a:spcPct val="80000"/>
              </a:lnSpc>
              <a:spcBef>
                <a:spcPts val="820"/>
              </a:spcBef>
              <a:spcAft>
                <a:spcPts val="0"/>
              </a:spcAft>
              <a:buClr>
                <a:schemeClr val="dk1"/>
              </a:buClr>
              <a:buSzPts val="1100"/>
              <a:buFont typeface="Arial"/>
              <a:buChar char="•"/>
            </a:pPr>
            <a:r>
              <a:rPr lang="pt-PT" sz="1100"/>
              <a:t>Inappropriate perception of hostile intentions in the actions of others</a:t>
            </a:r>
            <a:endParaRPr sz="1100"/>
          </a:p>
          <a:p>
            <a:pPr marL="342900" lvl="0" indent="-342900" algn="l" rtl="0">
              <a:lnSpc>
                <a:spcPct val="80000"/>
              </a:lnSpc>
              <a:spcBef>
                <a:spcPts val="820"/>
              </a:spcBef>
              <a:spcAft>
                <a:spcPts val="0"/>
              </a:spcAft>
              <a:buClr>
                <a:schemeClr val="dk1"/>
              </a:buClr>
              <a:buSzPts val="1100"/>
              <a:buFont typeface="Arial"/>
              <a:buChar char="•"/>
            </a:pPr>
            <a:r>
              <a:rPr lang="pt-PT" sz="1100"/>
              <a:t>They were often exposed to models with aggressive behaviors</a:t>
            </a:r>
            <a:endParaRPr sz="1100"/>
          </a:p>
          <a:p>
            <a:pPr marL="342900" lvl="0" indent="-342900" algn="l" rtl="0">
              <a:lnSpc>
                <a:spcPct val="80000"/>
              </a:lnSpc>
              <a:spcBef>
                <a:spcPts val="820"/>
              </a:spcBef>
              <a:spcAft>
                <a:spcPts val="0"/>
              </a:spcAft>
              <a:buClr>
                <a:schemeClr val="dk1"/>
              </a:buClr>
              <a:buSzPts val="1100"/>
              <a:buFont typeface="Arial"/>
              <a:buChar char="•"/>
            </a:pPr>
            <a:r>
              <a:rPr lang="pt-PT" sz="1100"/>
              <a:t>Chronically repeat aggressive behavior</a:t>
            </a:r>
            <a:endParaRPr sz="1100"/>
          </a:p>
          <a:p>
            <a:pPr marL="342900" lvl="0" indent="-342900" algn="l" rtl="0">
              <a:lnSpc>
                <a:spcPct val="80000"/>
              </a:lnSpc>
              <a:spcBef>
                <a:spcPts val="820"/>
              </a:spcBef>
              <a:spcAft>
                <a:spcPts val="0"/>
              </a:spcAft>
              <a:buClr>
                <a:schemeClr val="dk1"/>
              </a:buClr>
              <a:buSzPts val="1100"/>
              <a:buFont typeface="Arial"/>
              <a:buChar char="•"/>
            </a:pPr>
            <a:r>
              <a:rPr lang="pt-PT" sz="1100"/>
              <a:t>They control others with physical and verbal threats</a:t>
            </a:r>
            <a:endParaRPr sz="1100"/>
          </a:p>
          <a:p>
            <a:pPr marL="342900" lvl="0" indent="-342900" algn="l" rtl="0">
              <a:lnSpc>
                <a:spcPct val="80000"/>
              </a:lnSpc>
              <a:spcBef>
                <a:spcPts val="820"/>
              </a:spcBef>
              <a:spcAft>
                <a:spcPts val="0"/>
              </a:spcAft>
              <a:buClr>
                <a:schemeClr val="dk1"/>
              </a:buClr>
              <a:buSzPts val="1100"/>
              <a:buFont typeface="Arial"/>
              <a:buChar char="•"/>
            </a:pPr>
            <a:r>
              <a:rPr lang="pt-PT" sz="1100"/>
              <a:t>Bad and vindictive</a:t>
            </a:r>
            <a:endParaRPr sz="1100"/>
          </a:p>
          <a:p>
            <a:pPr marL="342900" lvl="0" indent="-342900" algn="l" rtl="0">
              <a:lnSpc>
                <a:spcPct val="80000"/>
              </a:lnSpc>
              <a:spcBef>
                <a:spcPts val="820"/>
              </a:spcBef>
              <a:spcAft>
                <a:spcPts val="0"/>
              </a:spcAft>
              <a:buClr>
                <a:schemeClr val="dk1"/>
              </a:buClr>
              <a:buSzPts val="1100"/>
              <a:buFont typeface="Arial"/>
              <a:buChar char="•"/>
            </a:pPr>
            <a:r>
              <a:rPr lang="pt-PT" sz="1100"/>
              <a:t>Bad models (parents) of social rules and problem solving</a:t>
            </a:r>
            <a:endParaRPr sz="1100"/>
          </a:p>
          <a:p>
            <a:pPr marL="342900" lvl="0" indent="-342900" algn="l" rtl="0">
              <a:lnSpc>
                <a:spcPct val="80000"/>
              </a:lnSpc>
              <a:spcBef>
                <a:spcPts val="820"/>
              </a:spcBef>
              <a:spcAft>
                <a:spcPts val="0"/>
              </a:spcAft>
              <a:buClr>
                <a:schemeClr val="dk1"/>
              </a:buClr>
              <a:buSzPts val="1100"/>
              <a:buFont typeface="Arial"/>
              <a:buChar char="•"/>
            </a:pPr>
            <a:r>
              <a:rPr lang="pt-PT" sz="1100"/>
              <a:t>They have more family problems</a:t>
            </a:r>
            <a:endParaRPr sz="1100"/>
          </a:p>
          <a:p>
            <a:pPr marL="342900" lvl="0" indent="-342900" algn="l" rtl="0">
              <a:lnSpc>
                <a:spcPct val="80000"/>
              </a:lnSpc>
              <a:spcBef>
                <a:spcPts val="820"/>
              </a:spcBef>
              <a:spcAft>
                <a:spcPts val="0"/>
              </a:spcAft>
              <a:buClr>
                <a:schemeClr val="dk1"/>
              </a:buClr>
              <a:buSzPts val="1100"/>
              <a:buFont typeface="Arial"/>
              <a:buChar char="•"/>
            </a:pPr>
            <a:r>
              <a:rPr lang="pt-PT" sz="1100"/>
              <a:t>Lack of parental supervision</a:t>
            </a:r>
            <a:endParaRPr sz="1100"/>
          </a:p>
          <a:p>
            <a:pPr marL="342900" lvl="0" indent="-342900" algn="l" rtl="0">
              <a:lnSpc>
                <a:spcPct val="80000"/>
              </a:lnSpc>
              <a:spcBef>
                <a:spcPts val="820"/>
              </a:spcBef>
              <a:spcAft>
                <a:spcPts val="0"/>
              </a:spcAft>
              <a:buClr>
                <a:schemeClr val="dk1"/>
              </a:buClr>
              <a:buSzPts val="1100"/>
              <a:buFont typeface="Arial"/>
              <a:buChar char="•"/>
            </a:pPr>
            <a:r>
              <a:rPr lang="pt-PT" sz="1100"/>
              <a:t>They like to contact aggressive groups more</a:t>
            </a:r>
            <a:endParaRPr/>
          </a:p>
          <a:p>
            <a:pPr marL="342900" lvl="0" indent="-342900" algn="l" rtl="0">
              <a:lnSpc>
                <a:spcPct val="80000"/>
              </a:lnSpc>
              <a:spcBef>
                <a:spcPts val="820"/>
              </a:spcBef>
              <a:spcAft>
                <a:spcPts val="0"/>
              </a:spcAft>
              <a:buClr>
                <a:schemeClr val="dk1"/>
              </a:buClr>
              <a:buSzPts val="1100"/>
              <a:buFont typeface="Arial"/>
              <a:buChar char="•"/>
            </a:pPr>
            <a:r>
              <a:rPr lang="pt-PT" sz="1100"/>
              <a:t>Inconsistent discipline at home</a:t>
            </a:r>
            <a:endParaRPr sz="1100"/>
          </a:p>
          <a:p>
            <a:pPr marL="342900" lvl="0" indent="-342900" algn="l" rtl="0">
              <a:lnSpc>
                <a:spcPct val="80000"/>
              </a:lnSpc>
              <a:spcBef>
                <a:spcPts val="820"/>
              </a:spcBef>
              <a:spcAft>
                <a:spcPts val="0"/>
              </a:spcAft>
              <a:buClr>
                <a:schemeClr val="dk1"/>
              </a:buClr>
              <a:buSzPts val="1100"/>
              <a:buFont typeface="Arial"/>
              <a:buChar char="•"/>
            </a:pPr>
            <a:r>
              <a:rPr lang="pt-PT" sz="1100"/>
              <a:t>They see aggression as a means of preserving their self-image</a:t>
            </a:r>
            <a:endParaRPr sz="1100"/>
          </a:p>
          <a:p>
            <a:pPr marL="342900" lvl="0" indent="-342900" algn="l" rtl="0">
              <a:lnSpc>
                <a:spcPct val="80000"/>
              </a:lnSpc>
              <a:spcBef>
                <a:spcPts val="820"/>
              </a:spcBef>
              <a:spcAft>
                <a:spcPts val="0"/>
              </a:spcAft>
              <a:buClr>
                <a:schemeClr val="dk1"/>
              </a:buClr>
              <a:buSzPts val="1100"/>
              <a:buFont typeface="Arial"/>
              <a:buChar char="•"/>
            </a:pPr>
            <a:r>
              <a:rPr lang="pt-PT" sz="1100"/>
              <a:t>Focused on bad thoughts</a:t>
            </a:r>
            <a:endParaRPr sz="1100"/>
          </a:p>
          <a:p>
            <a:pPr marL="342900" lvl="0" indent="-342900" algn="l" rtl="0">
              <a:lnSpc>
                <a:spcPct val="80000"/>
              </a:lnSpc>
              <a:spcBef>
                <a:spcPts val="820"/>
              </a:spcBef>
              <a:spcAft>
                <a:spcPts val="0"/>
              </a:spcAft>
              <a:buClr>
                <a:schemeClr val="dk1"/>
              </a:buClr>
              <a:buSzPts val="1100"/>
              <a:buFont typeface="Arial"/>
              <a:buChar char="•"/>
            </a:pPr>
            <a:r>
              <a:rPr lang="pt-PT" sz="1100"/>
              <a:t>They perceive their physical image as important to their senses of power and control</a:t>
            </a:r>
            <a:endParaRPr sz="1100"/>
          </a:p>
          <a:p>
            <a:pPr marL="342900" lvl="0" indent="-342900" algn="l" rtl="0">
              <a:lnSpc>
                <a:spcPct val="80000"/>
              </a:lnSpc>
              <a:spcBef>
                <a:spcPts val="820"/>
              </a:spcBef>
              <a:spcAft>
                <a:spcPts val="0"/>
              </a:spcAft>
              <a:buClr>
                <a:schemeClr val="dk1"/>
              </a:buClr>
              <a:buSzPts val="1100"/>
              <a:buFont typeface="Arial"/>
              <a:buChar char="•"/>
            </a:pPr>
            <a:r>
              <a:rPr lang="pt-PT" sz="1100"/>
              <a:t>More likely to suffer physical and emotional abuse at home</a:t>
            </a:r>
            <a:endParaRPr sz="1100"/>
          </a:p>
          <a:p>
            <a:pPr marL="342900" lvl="0" indent="-342900" algn="l" rtl="0">
              <a:lnSpc>
                <a:spcPct val="80000"/>
              </a:lnSpc>
              <a:spcBef>
                <a:spcPts val="820"/>
              </a:spcBef>
              <a:spcAft>
                <a:spcPts val="0"/>
              </a:spcAft>
              <a:buClr>
                <a:schemeClr val="dk1"/>
              </a:buClr>
              <a:buSzPts val="1100"/>
              <a:buFont typeface="Arial"/>
              <a:buChar char="•"/>
            </a:pPr>
            <a:r>
              <a:rPr lang="pt-PT" sz="1100"/>
              <a:t>Display obsessive or rigid actions</a:t>
            </a:r>
            <a:endParaRPr sz="1100"/>
          </a:p>
          <a:p>
            <a:pPr marL="342900" lvl="0" indent="-342900" algn="l" rtl="0">
              <a:lnSpc>
                <a:spcPct val="80000"/>
              </a:lnSpc>
              <a:spcBef>
                <a:spcPts val="820"/>
              </a:spcBef>
              <a:spcAft>
                <a:spcPts val="0"/>
              </a:spcAft>
              <a:buClr>
                <a:schemeClr val="dk1"/>
              </a:buClr>
              <a:buSzPts val="1100"/>
              <a:buFont typeface="Arial"/>
              <a:buChar char="•"/>
            </a:pPr>
            <a:r>
              <a:rPr lang="pt-PT" sz="1100"/>
              <a:t>Frustrated with peers and creating resentment</a:t>
            </a:r>
            <a:endParaRPr sz="1100"/>
          </a:p>
          <a:p>
            <a:pPr marL="0" lvl="0" indent="0" algn="l" rtl="0">
              <a:lnSpc>
                <a:spcPct val="80000"/>
              </a:lnSpc>
              <a:spcBef>
                <a:spcPts val="820"/>
              </a:spcBef>
              <a:spcAft>
                <a:spcPts val="0"/>
              </a:spcAft>
              <a:buClr>
                <a:schemeClr val="dk1"/>
              </a:buClr>
              <a:buSzPts val="1100"/>
              <a:buNone/>
            </a:pPr>
            <a:endParaRPr sz="11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7"/>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accent6"/>
              </a:buClr>
              <a:buSzPts val="3240"/>
              <a:buFont typeface="Arial"/>
              <a:buNone/>
            </a:pPr>
            <a:r>
              <a:rPr lang="pt-PT" sz="3240"/>
              <a:t>CHARACTERISTICS OF PERPETRATORS/VICTIMS/</a:t>
            </a:r>
            <a:br>
              <a:rPr lang="pt-PT" sz="3240"/>
            </a:br>
            <a:r>
              <a:rPr lang="pt-PT" sz="3240"/>
              <a:t>OBSERVERS</a:t>
            </a:r>
            <a:endParaRPr sz="3240"/>
          </a:p>
        </p:txBody>
      </p:sp>
      <p:sp>
        <p:nvSpPr>
          <p:cNvPr id="200" name="Google Shape;200;p17"/>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114300" lvl="0" indent="0" algn="l" rtl="0">
              <a:lnSpc>
                <a:spcPct val="80000"/>
              </a:lnSpc>
              <a:spcBef>
                <a:spcPts val="0"/>
              </a:spcBef>
              <a:spcAft>
                <a:spcPts val="0"/>
              </a:spcAft>
              <a:buClr>
                <a:schemeClr val="dk1"/>
              </a:buClr>
              <a:buSzPts val="1400"/>
              <a:buNone/>
            </a:pPr>
            <a:r>
              <a:rPr lang="pt-PT" sz="1400"/>
              <a:t>Victims</a:t>
            </a:r>
            <a:endParaRPr sz="1400"/>
          </a:p>
          <a:p>
            <a:pPr marL="342900" lvl="0" indent="-342900" algn="l" rtl="0">
              <a:lnSpc>
                <a:spcPct val="80000"/>
              </a:lnSpc>
              <a:spcBef>
                <a:spcPts val="760"/>
              </a:spcBef>
              <a:spcAft>
                <a:spcPts val="0"/>
              </a:spcAft>
              <a:buClr>
                <a:schemeClr val="dk1"/>
              </a:buClr>
              <a:buSzPts val="800"/>
              <a:buFont typeface="Arial"/>
              <a:buChar char="•"/>
            </a:pPr>
            <a:r>
              <a:rPr lang="pt-PT" sz="800"/>
              <a:t>Inefficient social skills</a:t>
            </a:r>
            <a:endParaRPr sz="800"/>
          </a:p>
          <a:p>
            <a:pPr marL="342900" lvl="0" indent="-342900" algn="l" rtl="0">
              <a:lnSpc>
                <a:spcPct val="80000"/>
              </a:lnSpc>
              <a:spcBef>
                <a:spcPts val="760"/>
              </a:spcBef>
              <a:spcAft>
                <a:spcPts val="0"/>
              </a:spcAft>
              <a:buClr>
                <a:schemeClr val="dk1"/>
              </a:buClr>
              <a:buSzPts val="800"/>
              <a:buFont typeface="Arial"/>
              <a:buChar char="•"/>
            </a:pPr>
            <a:r>
              <a:rPr lang="pt-PT" sz="800"/>
              <a:t>Less popular</a:t>
            </a:r>
            <a:endParaRPr/>
          </a:p>
          <a:p>
            <a:pPr marL="342900" lvl="0" indent="-342900" algn="l" rtl="0">
              <a:lnSpc>
                <a:spcPct val="80000"/>
              </a:lnSpc>
              <a:spcBef>
                <a:spcPts val="760"/>
              </a:spcBef>
              <a:spcAft>
                <a:spcPts val="0"/>
              </a:spcAft>
              <a:buClr>
                <a:schemeClr val="dk1"/>
              </a:buClr>
              <a:buSzPts val="800"/>
              <a:buFont typeface="Arial"/>
              <a:buChar char="•"/>
            </a:pPr>
            <a:r>
              <a:rPr lang="pt-PT" sz="800"/>
              <a:t>Poor interpersonal skills</a:t>
            </a:r>
            <a:endParaRPr sz="800"/>
          </a:p>
          <a:p>
            <a:pPr marL="342900" lvl="0" indent="-342900" algn="l" rtl="0">
              <a:lnSpc>
                <a:spcPct val="80000"/>
              </a:lnSpc>
              <a:spcBef>
                <a:spcPts val="760"/>
              </a:spcBef>
              <a:spcAft>
                <a:spcPts val="0"/>
              </a:spcAft>
              <a:buClr>
                <a:schemeClr val="dk1"/>
              </a:buClr>
              <a:buSzPts val="800"/>
              <a:buFont typeface="Arial"/>
              <a:buChar char="•"/>
            </a:pPr>
            <a:r>
              <a:rPr lang="pt-PT" sz="800"/>
              <a:t>Limited skills to gain acceptance and success</a:t>
            </a:r>
            <a:endParaRPr sz="800"/>
          </a:p>
          <a:p>
            <a:pPr marL="342900" lvl="0" indent="-342900" algn="l" rtl="0">
              <a:lnSpc>
                <a:spcPct val="80000"/>
              </a:lnSpc>
              <a:spcBef>
                <a:spcPts val="760"/>
              </a:spcBef>
              <a:spcAft>
                <a:spcPts val="0"/>
              </a:spcAft>
              <a:buClr>
                <a:schemeClr val="dk1"/>
              </a:buClr>
              <a:buSzPts val="800"/>
              <a:buFont typeface="Arial"/>
              <a:buChar char="•"/>
            </a:pPr>
            <a:r>
              <a:rPr lang="pt-PT" sz="800"/>
              <a:t>They believe they can't control the environment</a:t>
            </a:r>
            <a:endParaRPr sz="800"/>
          </a:p>
          <a:p>
            <a:pPr marL="342900" lvl="0" indent="-342900" algn="l" rtl="0">
              <a:lnSpc>
                <a:spcPct val="80000"/>
              </a:lnSpc>
              <a:spcBef>
                <a:spcPts val="760"/>
              </a:spcBef>
              <a:spcAft>
                <a:spcPts val="0"/>
              </a:spcAft>
              <a:buClr>
                <a:schemeClr val="dk1"/>
              </a:buClr>
              <a:buSzPts val="800"/>
              <a:buFont typeface="Arial"/>
              <a:buChar char="•"/>
            </a:pPr>
            <a:r>
              <a:rPr lang="pt-PT" sz="800"/>
              <a:t>Limited communication skills in stressful situations</a:t>
            </a:r>
            <a:endParaRPr sz="800"/>
          </a:p>
          <a:p>
            <a:pPr marL="342900" lvl="0" indent="-342900" algn="l" rtl="0">
              <a:lnSpc>
                <a:spcPct val="80000"/>
              </a:lnSpc>
              <a:spcBef>
                <a:spcPts val="760"/>
              </a:spcBef>
              <a:spcAft>
                <a:spcPts val="0"/>
              </a:spcAft>
              <a:buClr>
                <a:schemeClr val="dk1"/>
              </a:buClr>
              <a:buSzPts val="800"/>
              <a:buFont typeface="Arial"/>
              <a:buChar char="•"/>
            </a:pPr>
            <a:r>
              <a:rPr lang="pt-PT" sz="800"/>
              <a:t>They have overlapping fears of personal inadequacy</a:t>
            </a:r>
            <a:endParaRPr sz="800"/>
          </a:p>
          <a:p>
            <a:pPr marL="342900" lvl="0" indent="-342900" algn="l" rtl="0">
              <a:lnSpc>
                <a:spcPct val="80000"/>
              </a:lnSpc>
              <a:spcBef>
                <a:spcPts val="760"/>
              </a:spcBef>
              <a:spcAft>
                <a:spcPts val="0"/>
              </a:spcAft>
              <a:buClr>
                <a:schemeClr val="dk1"/>
              </a:buClr>
              <a:buSzPts val="800"/>
              <a:buFont typeface="Arial"/>
              <a:buChar char="•"/>
            </a:pPr>
            <a:r>
              <a:rPr lang="pt-PT" sz="800"/>
              <a:t>Physical mannerisms associated with depression.</a:t>
            </a:r>
            <a:endParaRPr/>
          </a:p>
          <a:p>
            <a:pPr marL="342900" lvl="0" indent="-342900" algn="l" rtl="0">
              <a:lnSpc>
                <a:spcPct val="80000"/>
              </a:lnSpc>
              <a:spcBef>
                <a:spcPts val="760"/>
              </a:spcBef>
              <a:spcAft>
                <a:spcPts val="0"/>
              </a:spcAft>
              <a:buClr>
                <a:schemeClr val="dk1"/>
              </a:buClr>
              <a:buSzPts val="800"/>
              <a:buFont typeface="Arial"/>
              <a:buChar char="•"/>
            </a:pPr>
            <a:r>
              <a:rPr lang="pt-PT" sz="800"/>
              <a:t>Socially isolated</a:t>
            </a:r>
            <a:endParaRPr sz="800"/>
          </a:p>
          <a:p>
            <a:pPr marL="342900" lvl="0" indent="-342900" algn="l" rtl="0">
              <a:lnSpc>
                <a:spcPct val="80000"/>
              </a:lnSpc>
              <a:spcBef>
                <a:spcPts val="760"/>
              </a:spcBef>
              <a:spcAft>
                <a:spcPts val="0"/>
              </a:spcAft>
              <a:buClr>
                <a:schemeClr val="dk1"/>
              </a:buClr>
              <a:buSzPts val="800"/>
              <a:buFont typeface="Arial"/>
              <a:buChar char="•"/>
            </a:pPr>
            <a:r>
              <a:rPr lang="pt-PT" sz="800"/>
              <a:t>Frequent feelings of personal inadequacy</a:t>
            </a:r>
            <a:endParaRPr sz="800"/>
          </a:p>
          <a:p>
            <a:pPr marL="342900" lvl="0" indent="-342900" algn="l" rtl="0">
              <a:lnSpc>
                <a:spcPct val="80000"/>
              </a:lnSpc>
              <a:spcBef>
                <a:spcPts val="760"/>
              </a:spcBef>
              <a:spcAft>
                <a:spcPts val="0"/>
              </a:spcAft>
              <a:buClr>
                <a:schemeClr val="dk1"/>
              </a:buClr>
              <a:buSzPts val="800"/>
              <a:buFont typeface="Arial"/>
              <a:buChar char="•"/>
            </a:pPr>
            <a:r>
              <a:rPr lang="pt-PT" sz="800"/>
              <a:t>Fear of going to school</a:t>
            </a:r>
            <a:endParaRPr sz="800"/>
          </a:p>
          <a:p>
            <a:pPr marL="342900" lvl="0" indent="-342900" algn="l" rtl="0">
              <a:lnSpc>
                <a:spcPct val="80000"/>
              </a:lnSpc>
              <a:spcBef>
                <a:spcPts val="760"/>
              </a:spcBef>
              <a:spcAft>
                <a:spcPts val="0"/>
              </a:spcAft>
              <a:buClr>
                <a:schemeClr val="dk1"/>
              </a:buClr>
              <a:buSzPts val="800"/>
              <a:buFont typeface="Arial"/>
              <a:buChar char="•"/>
            </a:pPr>
            <a:r>
              <a:rPr lang="pt-PT" sz="800"/>
              <a:t>Performs self-destructive actions</a:t>
            </a:r>
            <a:endParaRPr sz="800"/>
          </a:p>
          <a:p>
            <a:pPr marL="342900" lvl="0" indent="-342900" algn="l" rtl="0">
              <a:lnSpc>
                <a:spcPct val="80000"/>
              </a:lnSpc>
              <a:spcBef>
                <a:spcPts val="760"/>
              </a:spcBef>
              <a:spcAft>
                <a:spcPts val="0"/>
              </a:spcAft>
              <a:buClr>
                <a:schemeClr val="dk1"/>
              </a:buClr>
              <a:buSzPts val="800"/>
              <a:buFont typeface="Arial"/>
              <a:buChar char="•"/>
            </a:pPr>
            <a:r>
              <a:rPr lang="pt-PT" sz="800"/>
              <a:t>Physically younger, smaller and weaker than their peers</a:t>
            </a:r>
            <a:endParaRPr sz="800"/>
          </a:p>
          <a:p>
            <a:pPr marL="342900" lvl="0" indent="-342900" algn="l" rtl="0">
              <a:lnSpc>
                <a:spcPct val="80000"/>
              </a:lnSpc>
              <a:spcBef>
                <a:spcPts val="760"/>
              </a:spcBef>
              <a:spcAft>
                <a:spcPts val="0"/>
              </a:spcAft>
              <a:buClr>
                <a:schemeClr val="dk1"/>
              </a:buClr>
              <a:buSzPts val="800"/>
              <a:buFont typeface="Arial"/>
              <a:buChar char="•"/>
            </a:pPr>
            <a:r>
              <a:rPr lang="pt-PT" sz="800"/>
              <a:t>Do you believe others are more capable</a:t>
            </a:r>
            <a:endParaRPr sz="800"/>
          </a:p>
          <a:p>
            <a:pPr marL="342900" lvl="0" indent="-342900" algn="l" rtl="0">
              <a:lnSpc>
                <a:spcPct val="80000"/>
              </a:lnSpc>
              <a:spcBef>
                <a:spcPts val="760"/>
              </a:spcBef>
              <a:spcAft>
                <a:spcPts val="0"/>
              </a:spcAft>
              <a:buClr>
                <a:schemeClr val="dk1"/>
              </a:buClr>
              <a:buSzPts val="800"/>
              <a:buFont typeface="Arial"/>
              <a:buChar char="•"/>
            </a:pPr>
            <a:r>
              <a:rPr lang="pt-PT" sz="800"/>
              <a:t>Weak concept of our own</a:t>
            </a:r>
            <a:endParaRPr sz="800"/>
          </a:p>
          <a:p>
            <a:pPr marL="342900" lvl="0" indent="-342900" algn="l" rtl="0">
              <a:lnSpc>
                <a:spcPct val="80000"/>
              </a:lnSpc>
              <a:spcBef>
                <a:spcPts val="760"/>
              </a:spcBef>
              <a:spcAft>
                <a:spcPts val="0"/>
              </a:spcAft>
              <a:buClr>
                <a:schemeClr val="dk1"/>
              </a:buClr>
              <a:buSzPts val="800"/>
              <a:buFont typeface="Arial"/>
              <a:buChar char="•"/>
            </a:pPr>
            <a:r>
              <a:rPr lang="pt-PT" sz="800"/>
              <a:t>Feels that external factors have a greater impact than internal control</a:t>
            </a:r>
            <a:endParaRPr sz="800"/>
          </a:p>
          <a:p>
            <a:pPr marL="342900" lvl="0" indent="-342900" algn="l" rtl="0">
              <a:lnSpc>
                <a:spcPct val="80000"/>
              </a:lnSpc>
              <a:spcBef>
                <a:spcPts val="760"/>
              </a:spcBef>
              <a:spcAft>
                <a:spcPts val="0"/>
              </a:spcAft>
              <a:buClr>
                <a:schemeClr val="dk1"/>
              </a:buClr>
              <a:buSzPts val="800"/>
              <a:buFont typeface="Arial"/>
              <a:buChar char="•"/>
            </a:pPr>
            <a:r>
              <a:rPr lang="pt-PT" sz="800"/>
              <a:t>Difficulty in relating to peers</a:t>
            </a:r>
            <a:endParaRPr sz="800"/>
          </a:p>
          <a:p>
            <a:pPr marL="342900" lvl="0" indent="-342900" algn="l" rtl="0">
              <a:lnSpc>
                <a:spcPct val="80000"/>
              </a:lnSpc>
              <a:spcBef>
                <a:spcPts val="760"/>
              </a:spcBef>
              <a:spcAft>
                <a:spcPts val="0"/>
              </a:spcAft>
              <a:buClr>
                <a:schemeClr val="dk1"/>
              </a:buClr>
              <a:buSzPts val="800"/>
              <a:buFont typeface="Arial"/>
              <a:buChar char="•"/>
            </a:pPr>
            <a:r>
              <a:rPr lang="pt-PT" sz="800"/>
              <a:t>Has under-involved families in its decisions and activities</a:t>
            </a:r>
            <a:endParaRPr sz="800"/>
          </a:p>
          <a:p>
            <a:pPr marL="342900" lvl="0" indent="-342900" algn="l" rtl="0">
              <a:lnSpc>
                <a:spcPct val="80000"/>
              </a:lnSpc>
              <a:spcBef>
                <a:spcPts val="760"/>
              </a:spcBef>
              <a:spcAft>
                <a:spcPts val="0"/>
              </a:spcAft>
              <a:buClr>
                <a:schemeClr val="dk1"/>
              </a:buClr>
              <a:buSzPts val="800"/>
              <a:buFont typeface="Arial"/>
              <a:buChar char="•"/>
            </a:pPr>
            <a:r>
              <a:rPr lang="pt-PT" sz="800"/>
              <a:t>Personal shame about your problems</a:t>
            </a:r>
            <a:endParaRPr sz="800"/>
          </a:p>
          <a:p>
            <a:pPr marL="342900" lvl="0" indent="-342900" algn="l" rtl="0">
              <a:lnSpc>
                <a:spcPct val="80000"/>
              </a:lnSpc>
              <a:spcBef>
                <a:spcPts val="760"/>
              </a:spcBef>
              <a:spcAft>
                <a:spcPts val="0"/>
              </a:spcAft>
              <a:buClr>
                <a:schemeClr val="dk1"/>
              </a:buClr>
              <a:buSzPts val="800"/>
              <a:buFont typeface="Arial"/>
              <a:buChar char="•"/>
            </a:pPr>
            <a:r>
              <a:rPr lang="pt-PT" sz="800"/>
              <a:t>The perception of progressive failures causes the targets to successively make less effort in the following situations</a:t>
            </a:r>
            <a:endParaRPr sz="800"/>
          </a:p>
          <a:p>
            <a:pPr marL="0" lvl="0" indent="0" algn="l" rtl="0">
              <a:lnSpc>
                <a:spcPct val="80000"/>
              </a:lnSpc>
              <a:spcBef>
                <a:spcPts val="760"/>
              </a:spcBef>
              <a:spcAft>
                <a:spcPts val="0"/>
              </a:spcAft>
              <a:buClr>
                <a:schemeClr val="dk1"/>
              </a:buClr>
              <a:buSzPts val="800"/>
              <a:buNone/>
            </a:pPr>
            <a:endParaRPr sz="8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8"/>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accent6"/>
              </a:buClr>
              <a:buSzPts val="3240"/>
              <a:buFont typeface="Arial"/>
              <a:buNone/>
            </a:pPr>
            <a:r>
              <a:rPr lang="pt-PT" sz="3240"/>
              <a:t>CHARACTERISTICS OF PERPETRATORS/VICTIMS</a:t>
            </a:r>
            <a:br>
              <a:rPr lang="pt-PT" sz="3240"/>
            </a:br>
            <a:r>
              <a:rPr lang="pt-PT" sz="3240"/>
              <a:t>OBSERVERS</a:t>
            </a:r>
            <a:endParaRPr sz="3240"/>
          </a:p>
        </p:txBody>
      </p:sp>
      <p:sp>
        <p:nvSpPr>
          <p:cNvPr id="206" name="Google Shape;206;p18"/>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0"/>
              </a:spcBef>
              <a:spcAft>
                <a:spcPts val="0"/>
              </a:spcAft>
              <a:buClr>
                <a:schemeClr val="dk1"/>
              </a:buClr>
              <a:buSzPts val="2000"/>
              <a:buNone/>
            </a:pPr>
            <a:r>
              <a:rPr lang="pt-PT"/>
              <a:t>Witnesses, observers or non-participants</a:t>
            </a:r>
            <a:endParaRPr/>
          </a:p>
          <a:p>
            <a:pPr marL="114300" lvl="0" indent="0" algn="just" rtl="0">
              <a:lnSpc>
                <a:spcPct val="90000"/>
              </a:lnSpc>
              <a:spcBef>
                <a:spcPts val="1000"/>
              </a:spcBef>
              <a:spcAft>
                <a:spcPts val="0"/>
              </a:spcAft>
              <a:buClr>
                <a:schemeClr val="dk1"/>
              </a:buClr>
              <a:buSzPts val="2000"/>
              <a:buNone/>
            </a:pPr>
            <a:r>
              <a:rPr lang="pt-PT"/>
              <a:t>Although not directly involved in the violent acts, become witnesses and learn to live with the episodes of bullying by remaining silent and showing negative feelings towards what they observe.</a:t>
            </a:r>
            <a:endParaRPr/>
          </a:p>
          <a:p>
            <a:pPr marL="114300" lvl="0" indent="0" algn="just" rtl="0">
              <a:lnSpc>
                <a:spcPct val="90000"/>
              </a:lnSpc>
              <a:spcBef>
                <a:spcPts val="1000"/>
              </a:spcBef>
              <a:spcAft>
                <a:spcPts val="0"/>
              </a:spcAft>
              <a:buClr>
                <a:schemeClr val="dk1"/>
              </a:buClr>
              <a:buSzPts val="2000"/>
              <a:buNone/>
            </a:pPr>
            <a:r>
              <a:rPr lang="pt-PT"/>
              <a:t>These students, being observers, suffer from fear, doubt about how to act, and disbelief in the ability and interest of the school to solve the problem. School performance may drop, as adolescents' attention is directed towards the aggressive attitudes practiced and suffered by their peers. Witnessing bullying is a major risk factor for dissatisfaction with school, as it can compromise academic and social development.</a:t>
            </a:r>
            <a:endParaRPr/>
          </a:p>
          <a:p>
            <a:pPr marL="0" lvl="0" indent="0" algn="l" rtl="0">
              <a:lnSpc>
                <a:spcPct val="90000"/>
              </a:lnSpc>
              <a:spcBef>
                <a:spcPts val="1000"/>
              </a:spcBef>
              <a:spcAft>
                <a:spcPts val="0"/>
              </a:spcAft>
              <a:buClr>
                <a:schemeClr val="dk1"/>
              </a:buClr>
              <a:buSzPts val="2000"/>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9"/>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accent6"/>
              </a:buClr>
              <a:buSzPts val="3240"/>
              <a:buFont typeface="Arial"/>
              <a:buNone/>
            </a:pPr>
            <a:r>
              <a:rPr lang="pt-PT" sz="3240"/>
              <a:t>BULLYING PREVENTION: RECOMMENDATIONS FOR SCHOOLS</a:t>
            </a:r>
            <a:endParaRPr sz="3240"/>
          </a:p>
        </p:txBody>
      </p:sp>
      <p:sp>
        <p:nvSpPr>
          <p:cNvPr id="212" name="Google Shape;212;p19"/>
          <p:cNvSpPr txBox="1">
            <a:spLocks noGrp="1"/>
          </p:cNvSpPr>
          <p:nvPr>
            <p:ph type="body" idx="1"/>
          </p:nvPr>
        </p:nvSpPr>
        <p:spPr>
          <a:xfrm>
            <a:off x="457200" y="1752600"/>
            <a:ext cx="4762872" cy="4373563"/>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0"/>
              </a:spcBef>
              <a:spcAft>
                <a:spcPts val="0"/>
              </a:spcAft>
              <a:buClr>
                <a:schemeClr val="dk1"/>
              </a:buClr>
              <a:buSzPts val="1700"/>
              <a:buNone/>
            </a:pPr>
            <a:r>
              <a:rPr lang="pt-PT" sz="1700" i="1"/>
              <a:t>The role of schools in preventing bullying.</a:t>
            </a:r>
            <a:endParaRPr sz="1700"/>
          </a:p>
          <a:p>
            <a:pPr marL="0" lvl="0" indent="0" algn="just" rtl="0">
              <a:lnSpc>
                <a:spcPct val="90000"/>
              </a:lnSpc>
              <a:spcBef>
                <a:spcPts val="940"/>
              </a:spcBef>
              <a:spcAft>
                <a:spcPts val="0"/>
              </a:spcAft>
              <a:buClr>
                <a:schemeClr val="dk1"/>
              </a:buClr>
              <a:buSzPts val="1700"/>
              <a:buNone/>
            </a:pPr>
            <a:r>
              <a:rPr lang="pt-PT" sz="1700"/>
              <a:t>The school should be a safe and positive learning environment for ALL students. In order to achieve this goal, schools should strive to:</a:t>
            </a:r>
            <a:endParaRPr/>
          </a:p>
          <a:p>
            <a:pPr marL="342900" lvl="0" indent="-342900" algn="just" rtl="0">
              <a:lnSpc>
                <a:spcPct val="90000"/>
              </a:lnSpc>
              <a:spcBef>
                <a:spcPts val="940"/>
              </a:spcBef>
              <a:spcAft>
                <a:spcPts val="0"/>
              </a:spcAft>
              <a:buClr>
                <a:schemeClr val="dk1"/>
              </a:buClr>
              <a:buSzPts val="1700"/>
              <a:buFont typeface="Arial"/>
              <a:buChar char="•"/>
            </a:pPr>
            <a:r>
              <a:rPr lang="pt-PT" sz="1700"/>
              <a:t>Reduce, if not eliminate, existing bully/victim problems among students in and outside of the school setting;</a:t>
            </a:r>
            <a:endParaRPr/>
          </a:p>
          <a:p>
            <a:pPr marL="342900" lvl="0" indent="-342900" algn="just" rtl="0">
              <a:lnSpc>
                <a:spcPct val="90000"/>
              </a:lnSpc>
              <a:spcBef>
                <a:spcPts val="940"/>
              </a:spcBef>
              <a:spcAft>
                <a:spcPts val="0"/>
              </a:spcAft>
              <a:buClr>
                <a:schemeClr val="dk1"/>
              </a:buClr>
              <a:buSzPts val="1700"/>
              <a:buFont typeface="Arial"/>
              <a:buChar char="•"/>
            </a:pPr>
            <a:r>
              <a:rPr lang="pt-PT" sz="1700"/>
              <a:t>Prevent the development of new bully/victim problems; and</a:t>
            </a:r>
            <a:endParaRPr sz="1700"/>
          </a:p>
          <a:p>
            <a:pPr marL="342900" lvl="0" indent="-342900" algn="just" rtl="0">
              <a:lnSpc>
                <a:spcPct val="90000"/>
              </a:lnSpc>
              <a:spcBef>
                <a:spcPts val="940"/>
              </a:spcBef>
              <a:spcAft>
                <a:spcPts val="0"/>
              </a:spcAft>
              <a:buClr>
                <a:schemeClr val="dk1"/>
              </a:buClr>
              <a:buSzPts val="1700"/>
              <a:buFont typeface="Arial"/>
              <a:buChar char="•"/>
            </a:pPr>
            <a:r>
              <a:rPr lang="pt-PT" sz="1700"/>
              <a:t>Achieve better peer relations at school and create conditions that allow in particular, victims and bullies to get along and function better in and outside of the school setting.</a:t>
            </a:r>
            <a:endParaRPr/>
          </a:p>
          <a:p>
            <a:pPr marL="0" lvl="0" indent="0" algn="l" rtl="0">
              <a:lnSpc>
                <a:spcPct val="90000"/>
              </a:lnSpc>
              <a:spcBef>
                <a:spcPts val="940"/>
              </a:spcBef>
              <a:spcAft>
                <a:spcPts val="0"/>
              </a:spcAft>
              <a:buClr>
                <a:schemeClr val="dk1"/>
              </a:buClr>
              <a:buSzPts val="1700"/>
              <a:buNone/>
            </a:pPr>
            <a:endParaRPr sz="1700"/>
          </a:p>
        </p:txBody>
      </p:sp>
      <p:pic>
        <p:nvPicPr>
          <p:cNvPr id="213" name="Google Shape;213;p19" descr="School Climate Key to Preventing Bullying"/>
          <p:cNvPicPr preferRelativeResize="0"/>
          <p:nvPr/>
        </p:nvPicPr>
        <p:blipFill rotWithShape="1">
          <a:blip r:embed="rId3">
            <a:alphaModFix/>
          </a:blip>
          <a:srcRect/>
          <a:stretch/>
        </p:blipFill>
        <p:spPr>
          <a:xfrm>
            <a:off x="5364088" y="2005806"/>
            <a:ext cx="3009900" cy="38671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0"/>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accent6"/>
              </a:buClr>
              <a:buSzPts val="3240"/>
              <a:buFont typeface="Arial"/>
              <a:buNone/>
            </a:pPr>
            <a:r>
              <a:rPr lang="pt-PT" sz="3240"/>
              <a:t>BULLYING PREVENTION: RECOMMENDATIONS FOR SCHOOLS</a:t>
            </a:r>
            <a:endParaRPr sz="3240"/>
          </a:p>
        </p:txBody>
      </p:sp>
      <p:sp>
        <p:nvSpPr>
          <p:cNvPr id="219" name="Google Shape;219;p20"/>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0" lvl="0" indent="0" algn="just" rtl="0">
              <a:lnSpc>
                <a:spcPct val="80000"/>
              </a:lnSpc>
              <a:spcBef>
                <a:spcPts val="0"/>
              </a:spcBef>
              <a:spcAft>
                <a:spcPts val="0"/>
              </a:spcAft>
              <a:buClr>
                <a:schemeClr val="dk1"/>
              </a:buClr>
              <a:buSzPts val="1820"/>
              <a:buNone/>
            </a:pPr>
            <a:r>
              <a:rPr lang="pt-PT" sz="1820" i="1"/>
              <a:t>Recommended general rules for improving overall school climate.</a:t>
            </a:r>
            <a:endParaRPr sz="1820"/>
          </a:p>
          <a:p>
            <a:pPr marL="0" lvl="0" indent="0" algn="just" rtl="0">
              <a:lnSpc>
                <a:spcPct val="80000"/>
              </a:lnSpc>
              <a:spcBef>
                <a:spcPts val="880"/>
              </a:spcBef>
              <a:spcAft>
                <a:spcPts val="0"/>
              </a:spcAft>
              <a:buClr>
                <a:schemeClr val="dk1"/>
              </a:buClr>
              <a:buSzPts val="1400"/>
              <a:buNone/>
            </a:pPr>
            <a:r>
              <a:rPr lang="pt-PT" sz="1400"/>
              <a:t>Two general conditions must exist in order to prevent bullying: (1) adults at schools should be aware of the extent of bully/victim problems in their own schools; and (2) these adults should involve themselves in changing the situation.</a:t>
            </a:r>
            <a:endParaRPr/>
          </a:p>
          <a:p>
            <a:pPr marL="0" lvl="0" indent="0" algn="just" rtl="0">
              <a:lnSpc>
                <a:spcPct val="80000"/>
              </a:lnSpc>
              <a:spcBef>
                <a:spcPts val="880"/>
              </a:spcBef>
              <a:spcAft>
                <a:spcPts val="0"/>
              </a:spcAft>
              <a:buClr>
                <a:schemeClr val="dk1"/>
              </a:buClr>
              <a:buSzPts val="1400"/>
              <a:buNone/>
            </a:pPr>
            <a:r>
              <a:rPr lang="pt-PT" sz="1400"/>
              <a:t>Schools and classrooms should establish and stick to rules to prevent bullying. Adults must clearly and consistently communicate that bullying is not acceptable behavior. The following rules target all students:</a:t>
            </a:r>
            <a:endParaRPr/>
          </a:p>
          <a:p>
            <a:pPr marL="342900" lvl="0" indent="-342900" algn="just" rtl="0">
              <a:lnSpc>
                <a:spcPct val="80000"/>
              </a:lnSpc>
              <a:spcBef>
                <a:spcPts val="880"/>
              </a:spcBef>
              <a:spcAft>
                <a:spcPts val="0"/>
              </a:spcAft>
              <a:buClr>
                <a:schemeClr val="dk1"/>
              </a:buClr>
              <a:buSzPts val="1400"/>
              <a:buFont typeface="Arial"/>
              <a:buChar char="•"/>
            </a:pPr>
            <a:r>
              <a:rPr lang="pt-PT" sz="1400"/>
              <a:t>We will not bully other students.</a:t>
            </a:r>
            <a:endParaRPr/>
          </a:p>
          <a:p>
            <a:pPr marL="342900" lvl="0" indent="-342900" algn="just" rtl="0">
              <a:lnSpc>
                <a:spcPct val="80000"/>
              </a:lnSpc>
              <a:spcBef>
                <a:spcPts val="880"/>
              </a:spcBef>
              <a:spcAft>
                <a:spcPts val="0"/>
              </a:spcAft>
              <a:buClr>
                <a:schemeClr val="dk1"/>
              </a:buClr>
              <a:buSzPts val="1400"/>
              <a:buFont typeface="Arial"/>
              <a:buChar char="•"/>
            </a:pPr>
            <a:r>
              <a:rPr lang="pt-PT" sz="1400"/>
              <a:t>We will try to help students who are bullied.</a:t>
            </a:r>
            <a:endParaRPr/>
          </a:p>
          <a:p>
            <a:pPr marL="342900" lvl="0" indent="-342900" algn="just" rtl="0">
              <a:lnSpc>
                <a:spcPct val="80000"/>
              </a:lnSpc>
              <a:spcBef>
                <a:spcPts val="880"/>
              </a:spcBef>
              <a:spcAft>
                <a:spcPts val="0"/>
              </a:spcAft>
              <a:buClr>
                <a:schemeClr val="dk1"/>
              </a:buClr>
              <a:buSzPts val="1400"/>
              <a:buFont typeface="Arial"/>
              <a:buChar char="•"/>
            </a:pPr>
            <a:r>
              <a:rPr lang="pt-PT" sz="1400"/>
              <a:t>We will make it a point to include ALL students who are easily left out.</a:t>
            </a:r>
            <a:endParaRPr/>
          </a:p>
          <a:p>
            <a:pPr marL="0" lvl="0" indent="0" algn="just" rtl="0">
              <a:lnSpc>
                <a:spcPct val="80000"/>
              </a:lnSpc>
              <a:spcBef>
                <a:spcPts val="880"/>
              </a:spcBef>
              <a:spcAft>
                <a:spcPts val="0"/>
              </a:spcAft>
              <a:buClr>
                <a:schemeClr val="dk1"/>
              </a:buClr>
              <a:buSzPts val="1400"/>
              <a:buNone/>
            </a:pPr>
            <a:r>
              <a:rPr lang="pt-PT" sz="1400"/>
              <a:t>When we know somebody is being bullied, we will tell a teacher, parent, or adult we trust. Students should be assured that telling an adult is not "tattling," but instead students are showing compassion for victims of bullying behavior.</a:t>
            </a:r>
            <a:endParaRPr/>
          </a:p>
          <a:p>
            <a:pPr marL="0" lvl="0" indent="0" algn="just" rtl="0">
              <a:lnSpc>
                <a:spcPct val="80000"/>
              </a:lnSpc>
              <a:spcBef>
                <a:spcPts val="880"/>
              </a:spcBef>
              <a:spcAft>
                <a:spcPts val="0"/>
              </a:spcAft>
              <a:buClr>
                <a:schemeClr val="dk1"/>
              </a:buClr>
              <a:buSzPts val="1400"/>
              <a:buNone/>
            </a:pPr>
            <a:r>
              <a:rPr lang="pt-PT" sz="1400"/>
              <a:t>It is important to note that these rules target all students, not just the bullies or victims. The introduction of these rules establish classroom norms or "structures" that can contribute to the prevention of bullying.</a:t>
            </a:r>
            <a:endParaRPr/>
          </a:p>
          <a:p>
            <a:pPr marL="0" lvl="0" indent="0" algn="l" rtl="0">
              <a:lnSpc>
                <a:spcPct val="80000"/>
              </a:lnSpc>
              <a:spcBef>
                <a:spcPts val="880"/>
              </a:spcBef>
              <a:spcAft>
                <a:spcPts val="0"/>
              </a:spcAft>
              <a:buClr>
                <a:schemeClr val="dk1"/>
              </a:buClr>
              <a:buSzPts val="1400"/>
              <a:buNone/>
            </a:pPr>
            <a:endParaRPr sz="1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1"/>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accent6"/>
              </a:buClr>
              <a:buSzPts val="3240"/>
              <a:buFont typeface="Arial"/>
              <a:buNone/>
            </a:pPr>
            <a:r>
              <a:rPr lang="pt-PT" sz="3240"/>
              <a:t>BULLYING PREVENTION: RECOMMENDATIONS FOR SCHOOLS</a:t>
            </a:r>
            <a:endParaRPr sz="3240"/>
          </a:p>
        </p:txBody>
      </p:sp>
      <p:sp>
        <p:nvSpPr>
          <p:cNvPr id="225" name="Google Shape;225;p21"/>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2405"/>
              <a:buNone/>
            </a:pPr>
            <a:r>
              <a:rPr lang="pt-PT" sz="2405" i="1"/>
              <a:t>Consequences of bullying behavior.</a:t>
            </a:r>
            <a:endParaRPr sz="2405"/>
          </a:p>
          <a:p>
            <a:pPr marL="0" lvl="0" indent="0" algn="just" rtl="0">
              <a:lnSpc>
                <a:spcPct val="80000"/>
              </a:lnSpc>
              <a:spcBef>
                <a:spcPts val="970"/>
              </a:spcBef>
              <a:spcAft>
                <a:spcPts val="0"/>
              </a:spcAft>
              <a:buClr>
                <a:schemeClr val="dk1"/>
              </a:buClr>
              <a:buSzPts val="1850"/>
              <a:buNone/>
            </a:pPr>
            <a:r>
              <a:rPr lang="pt-PT" sz="1850"/>
              <a:t>Establishing rules against bullying necessitates creating positive or negative consequences for following or violating rules. The best results are obtained through a combination of generous verbal praise or other social reinforcements for positive activities and consistent negative consequences for aggressive, rule-violating behavior. Teachers should establish a positive, friendly, and trusting relationship with the class and each individual student. This is especially true for aggressive, acting-out students who may have had negative experiences with adults. It is easier for a student to accept criticism if he/she feels appreciatedand liked. Teachers should also be aware of their own behavior. Teachers often serve as "models" for students who respect them and may wish to emulate them. Likewise, students will not respect the teacher or classroom rules against bullying if the teacher is sarcastic, unfair, or abusive.</a:t>
            </a:r>
            <a:endParaRPr/>
          </a:p>
          <a:p>
            <a:pPr marL="0" lvl="0" indent="0" algn="l" rtl="0">
              <a:lnSpc>
                <a:spcPct val="80000"/>
              </a:lnSpc>
              <a:spcBef>
                <a:spcPts val="970"/>
              </a:spcBef>
              <a:spcAft>
                <a:spcPts val="0"/>
              </a:spcAft>
              <a:buClr>
                <a:schemeClr val="dk1"/>
              </a:buClr>
              <a:buSzPts val="1850"/>
              <a:buNone/>
            </a:pPr>
            <a:endParaRPr sz="185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2"/>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a:buNone/>
            </a:pPr>
            <a:r>
              <a:rPr lang="pt-PT"/>
              <a:t>SCHOOL-LEVEL INTERVENTIONS</a:t>
            </a:r>
            <a:endParaRPr/>
          </a:p>
        </p:txBody>
      </p:sp>
      <p:sp>
        <p:nvSpPr>
          <p:cNvPr id="231" name="Google Shape;231;p22"/>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0" lvl="0" indent="0" algn="just" rtl="0">
              <a:lnSpc>
                <a:spcPct val="80000"/>
              </a:lnSpc>
              <a:spcBef>
                <a:spcPts val="0"/>
              </a:spcBef>
              <a:spcAft>
                <a:spcPts val="0"/>
              </a:spcAft>
              <a:buClr>
                <a:schemeClr val="dk1"/>
              </a:buClr>
              <a:buSzPts val="1550"/>
              <a:buNone/>
            </a:pPr>
            <a:r>
              <a:rPr lang="pt-PT" sz="1550"/>
              <a:t>School-level interventions are designed to improve overall school climate. These interventions target the entire school population.</a:t>
            </a:r>
            <a:endParaRPr/>
          </a:p>
          <a:p>
            <a:pPr marL="342900" lvl="0" indent="-342900" algn="just" rtl="0">
              <a:lnSpc>
                <a:spcPct val="80000"/>
              </a:lnSpc>
              <a:spcBef>
                <a:spcPts val="910"/>
              </a:spcBef>
              <a:spcAft>
                <a:spcPts val="0"/>
              </a:spcAft>
              <a:buClr>
                <a:schemeClr val="dk1"/>
              </a:buClr>
              <a:buSzPts val="1550"/>
              <a:buFont typeface="Arial"/>
              <a:buChar char="•"/>
            </a:pPr>
            <a:r>
              <a:rPr lang="pt-PT" sz="1550" i="1"/>
              <a:t>Establish a Bullying Prevention Coordinating Committee</a:t>
            </a:r>
            <a:r>
              <a:rPr lang="pt-PT" sz="1550"/>
              <a:t>: This committee will coordinate all aspects of a school’s violence prevention efforts, including anti-bullying efforts.</a:t>
            </a:r>
            <a:endParaRPr/>
          </a:p>
          <a:p>
            <a:pPr marL="342900" lvl="0" indent="-342900" algn="just" rtl="0">
              <a:lnSpc>
                <a:spcPct val="80000"/>
              </a:lnSpc>
              <a:spcBef>
                <a:spcPts val="910"/>
              </a:spcBef>
              <a:spcAft>
                <a:spcPts val="0"/>
              </a:spcAft>
              <a:buClr>
                <a:schemeClr val="dk1"/>
              </a:buClr>
              <a:buSzPts val="1550"/>
              <a:buFont typeface="Arial"/>
              <a:buChar char="•"/>
            </a:pPr>
            <a:r>
              <a:rPr lang="pt-PT" sz="1550" i="1"/>
              <a:t>Administer an Anonymous Questionnaire Survey </a:t>
            </a:r>
            <a:r>
              <a:rPr lang="pt-PT" sz="1550"/>
              <a:t>: A student questionnaire can determine the nature and extent of bully/victim problems in the school.</a:t>
            </a:r>
            <a:endParaRPr/>
          </a:p>
          <a:p>
            <a:pPr marL="342900" lvl="0" indent="-342900" algn="just" rtl="0">
              <a:lnSpc>
                <a:spcPct val="80000"/>
              </a:lnSpc>
              <a:spcBef>
                <a:spcPts val="910"/>
              </a:spcBef>
              <a:spcAft>
                <a:spcPts val="0"/>
              </a:spcAft>
              <a:buClr>
                <a:schemeClr val="dk1"/>
              </a:buClr>
              <a:buSzPts val="1550"/>
              <a:buFont typeface="Arial"/>
              <a:buChar char="•"/>
            </a:pPr>
            <a:r>
              <a:rPr lang="pt-PT" sz="1550" i="1"/>
              <a:t>Hold a School Conference Day </a:t>
            </a:r>
            <a:r>
              <a:rPr lang="pt-PT" sz="1550"/>
              <a:t>: Raise school and community awareness and involvement by creating a longterm anti-bullying plan. In addition to school personnel, selected students and parents should participate.</a:t>
            </a:r>
            <a:endParaRPr/>
          </a:p>
          <a:p>
            <a:pPr marL="342900" lvl="0" indent="-342900" algn="just" rtl="0">
              <a:lnSpc>
                <a:spcPct val="80000"/>
              </a:lnSpc>
              <a:spcBef>
                <a:spcPts val="910"/>
              </a:spcBef>
              <a:spcAft>
                <a:spcPts val="0"/>
              </a:spcAft>
              <a:buClr>
                <a:schemeClr val="dk1"/>
              </a:buClr>
              <a:buSzPts val="1550"/>
              <a:buFont typeface="Arial"/>
              <a:buChar char="•"/>
            </a:pPr>
            <a:r>
              <a:rPr lang="pt-PT" sz="1550" i="1"/>
              <a:t>Improve Supervision and Outdoor Environment</a:t>
            </a:r>
            <a:r>
              <a:rPr lang="pt-PT" sz="1550"/>
              <a:t>: Provide adequate number of adults ("teacher density") during lunch, recess, and breaks in an effort to intervene quickly in student conflicts.</a:t>
            </a:r>
            <a:endParaRPr/>
          </a:p>
          <a:p>
            <a:pPr marL="342900" lvl="0" indent="-342900" algn="just" rtl="0">
              <a:lnSpc>
                <a:spcPct val="80000"/>
              </a:lnSpc>
              <a:spcBef>
                <a:spcPts val="910"/>
              </a:spcBef>
              <a:spcAft>
                <a:spcPts val="0"/>
              </a:spcAft>
              <a:buClr>
                <a:schemeClr val="dk1"/>
              </a:buClr>
              <a:buSzPts val="1550"/>
              <a:buFont typeface="Arial"/>
              <a:buChar char="•"/>
            </a:pPr>
            <a:r>
              <a:rPr lang="pt-PT" sz="1550" i="1"/>
              <a:t>Involve Parents</a:t>
            </a:r>
            <a:r>
              <a:rPr lang="pt-PT" sz="1550"/>
              <a:t>: Conduct meetings with and disseminate information to parents at the school to make them aware of the school’s anti-bullying plan of action.</a:t>
            </a:r>
            <a:endParaRPr/>
          </a:p>
          <a:p>
            <a:pPr marL="0" lvl="0" indent="0" algn="l" rtl="0">
              <a:lnSpc>
                <a:spcPct val="80000"/>
              </a:lnSpc>
              <a:spcBef>
                <a:spcPts val="910"/>
              </a:spcBef>
              <a:spcAft>
                <a:spcPts val="0"/>
              </a:spcAft>
              <a:buClr>
                <a:schemeClr val="dk1"/>
              </a:buClr>
              <a:buSzPts val="1550"/>
              <a:buNone/>
            </a:pPr>
            <a:endParaRPr sz="155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3"/>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a:buNone/>
            </a:pPr>
            <a:r>
              <a:rPr lang="pt-PT"/>
              <a:t>CLASSROOM-LEVEL INTERVENTIONS</a:t>
            </a:r>
            <a:endParaRPr/>
          </a:p>
        </p:txBody>
      </p:sp>
      <p:sp>
        <p:nvSpPr>
          <p:cNvPr id="237" name="Google Shape;237;p23"/>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0" lvl="0" indent="0" algn="just" rtl="0">
              <a:lnSpc>
                <a:spcPct val="80000"/>
              </a:lnSpc>
              <a:spcBef>
                <a:spcPts val="0"/>
              </a:spcBef>
              <a:spcAft>
                <a:spcPts val="0"/>
              </a:spcAft>
              <a:buClr>
                <a:schemeClr val="dk1"/>
              </a:buClr>
              <a:buSzPts val="1550"/>
              <a:buNone/>
            </a:pPr>
            <a:r>
              <a:rPr lang="pt-PT" sz="1550"/>
              <a:t>Classroom-level interventions are designed to improve an individual classroom’s social climate. These interventions target the entire classroom.</a:t>
            </a:r>
            <a:endParaRPr/>
          </a:p>
          <a:p>
            <a:pPr marL="342900" lvl="0" indent="-342900" algn="just" rtl="0">
              <a:lnSpc>
                <a:spcPct val="80000"/>
              </a:lnSpc>
              <a:spcBef>
                <a:spcPts val="910"/>
              </a:spcBef>
              <a:spcAft>
                <a:spcPts val="0"/>
              </a:spcAft>
              <a:buClr>
                <a:schemeClr val="dk1"/>
              </a:buClr>
              <a:buSzPts val="1550"/>
              <a:buFont typeface="Arial"/>
              <a:buChar char="•"/>
            </a:pPr>
            <a:r>
              <a:rPr lang="pt-PT" sz="1550" i="1"/>
              <a:t>Establish Classroom Rules Against Bullying</a:t>
            </a:r>
            <a:r>
              <a:rPr lang="pt-PT" sz="1550"/>
              <a:t>: Involve students in creating rules against bullying in order to develop a student’s personal responsibility for conforming to those rules.</a:t>
            </a:r>
            <a:endParaRPr/>
          </a:p>
          <a:p>
            <a:pPr marL="342900" lvl="0" indent="-342900" algn="just" rtl="0">
              <a:lnSpc>
                <a:spcPct val="80000"/>
              </a:lnSpc>
              <a:spcBef>
                <a:spcPts val="910"/>
              </a:spcBef>
              <a:spcAft>
                <a:spcPts val="0"/>
              </a:spcAft>
              <a:buClr>
                <a:schemeClr val="dk1"/>
              </a:buClr>
              <a:buSzPts val="1550"/>
              <a:buFont typeface="Arial"/>
              <a:buChar char="•"/>
            </a:pPr>
            <a:r>
              <a:rPr lang="pt-PT" sz="1550" i="1"/>
              <a:t>Create Positive and Negative Consequences of Bullying</a:t>
            </a:r>
            <a:r>
              <a:rPr lang="pt-PT" sz="1550"/>
              <a:t>: Establish social reinforcement (i.e., praise, friendly attention) for positive behavior and sanctions for undesirable behavior. The negative consequence should cause discomfort without being perceived as malicious or unfair. Negative consequences should be appropriate and related to the behavior. Extra assignments, such as homework or copying from a dictionary, should not be used.</a:t>
            </a:r>
            <a:endParaRPr/>
          </a:p>
          <a:p>
            <a:pPr marL="342900" lvl="0" indent="-342900" algn="just" rtl="0">
              <a:lnSpc>
                <a:spcPct val="80000"/>
              </a:lnSpc>
              <a:spcBef>
                <a:spcPts val="910"/>
              </a:spcBef>
              <a:spcAft>
                <a:spcPts val="0"/>
              </a:spcAft>
              <a:buClr>
                <a:schemeClr val="dk1"/>
              </a:buClr>
              <a:buSzPts val="1550"/>
              <a:buFont typeface="Arial"/>
              <a:buChar char="•"/>
            </a:pPr>
            <a:r>
              <a:rPr lang="pt-PT" sz="1550" i="1"/>
              <a:t>Hold Regular Classroom Meetings </a:t>
            </a:r>
            <a:r>
              <a:rPr lang="pt-PT" sz="1550"/>
              <a:t>: Provide a forum for students and teachers to develop, clarify, and evaluate rules for anti-bullying behavior.</a:t>
            </a:r>
            <a:endParaRPr/>
          </a:p>
          <a:p>
            <a:pPr marL="342900" lvl="0" indent="-342900" algn="just" rtl="0">
              <a:lnSpc>
                <a:spcPct val="80000"/>
              </a:lnSpc>
              <a:spcBef>
                <a:spcPts val="910"/>
              </a:spcBef>
              <a:spcAft>
                <a:spcPts val="0"/>
              </a:spcAft>
              <a:buClr>
                <a:schemeClr val="dk1"/>
              </a:buClr>
              <a:buSzPts val="1550"/>
              <a:buFont typeface="Arial"/>
              <a:buChar char="•"/>
            </a:pPr>
            <a:r>
              <a:rPr lang="pt-PT" sz="1550" i="1"/>
              <a:t>Meet with Parents</a:t>
            </a:r>
            <a:r>
              <a:rPr lang="pt-PT" sz="1550"/>
              <a:t>: Hold general classroom - or grade-level meetings with parents to improve school-family communication and keep parents informed about anti-bullying efforts.</a:t>
            </a:r>
            <a:endParaRPr/>
          </a:p>
          <a:p>
            <a:pPr marL="0" lvl="0" indent="0" algn="l" rtl="0">
              <a:lnSpc>
                <a:spcPct val="80000"/>
              </a:lnSpc>
              <a:spcBef>
                <a:spcPts val="910"/>
              </a:spcBef>
              <a:spcAft>
                <a:spcPts val="0"/>
              </a:spcAft>
              <a:buClr>
                <a:schemeClr val="dk1"/>
              </a:buClr>
              <a:buSzPts val="1550"/>
              <a:buNone/>
            </a:pPr>
            <a:endParaRPr sz="155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4"/>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a:buNone/>
            </a:pPr>
            <a:r>
              <a:rPr lang="pt-PT"/>
              <a:t>INDIVIDUAL-LEVEL INTERVENTIONS</a:t>
            </a:r>
            <a:endParaRPr/>
          </a:p>
        </p:txBody>
      </p:sp>
      <p:sp>
        <p:nvSpPr>
          <p:cNvPr id="243" name="Google Shape;243;p24"/>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0" lvl="0" indent="0" algn="just" rtl="0">
              <a:lnSpc>
                <a:spcPct val="80000"/>
              </a:lnSpc>
              <a:spcBef>
                <a:spcPts val="0"/>
              </a:spcBef>
              <a:spcAft>
                <a:spcPts val="0"/>
              </a:spcAft>
              <a:buClr>
                <a:schemeClr val="dk1"/>
              </a:buClr>
              <a:buSzPts val="1400"/>
              <a:buNone/>
            </a:pPr>
            <a:r>
              <a:rPr lang="pt-PT" sz="1400"/>
              <a:t>Individual-level interventions are designed to change or improve the behavior of students in general. These interventions target specific students who are involved in bullying, either as bullies or victims.</a:t>
            </a:r>
            <a:endParaRPr/>
          </a:p>
          <a:p>
            <a:pPr marL="0" lvl="0" indent="0" algn="just" rtl="0">
              <a:lnSpc>
                <a:spcPct val="80000"/>
              </a:lnSpc>
              <a:spcBef>
                <a:spcPts val="880"/>
              </a:spcBef>
              <a:spcAft>
                <a:spcPts val="0"/>
              </a:spcAft>
              <a:buClr>
                <a:schemeClr val="dk1"/>
              </a:buClr>
              <a:buSzPts val="1400"/>
              <a:buNone/>
            </a:pPr>
            <a:r>
              <a:rPr lang="pt-PT" sz="1400" i="1"/>
              <a:t>Serious Talks with the Bully or Bullies</a:t>
            </a:r>
            <a:r>
              <a:rPr lang="pt-PT" sz="1400"/>
              <a:t>: Initiate immediate talks with the bully/ies. These talks should include:</a:t>
            </a:r>
            <a:endParaRPr/>
          </a:p>
          <a:p>
            <a:pPr marL="0" lvl="0" indent="0" algn="just" rtl="0">
              <a:lnSpc>
                <a:spcPct val="80000"/>
              </a:lnSpc>
              <a:spcBef>
                <a:spcPts val="880"/>
              </a:spcBef>
              <a:spcAft>
                <a:spcPts val="0"/>
              </a:spcAft>
              <a:buClr>
                <a:schemeClr val="dk1"/>
              </a:buClr>
              <a:buSzPts val="1400"/>
              <a:buNone/>
            </a:pPr>
            <a:r>
              <a:rPr lang="pt-PT" sz="1400"/>
              <a:t>· documenting involvement of participation in bullying,</a:t>
            </a:r>
            <a:endParaRPr/>
          </a:p>
          <a:p>
            <a:pPr marL="0" lvl="0" indent="0" algn="just" rtl="0">
              <a:lnSpc>
                <a:spcPct val="80000"/>
              </a:lnSpc>
              <a:spcBef>
                <a:spcPts val="880"/>
              </a:spcBef>
              <a:spcAft>
                <a:spcPts val="0"/>
              </a:spcAft>
              <a:buClr>
                <a:schemeClr val="dk1"/>
              </a:buClr>
              <a:buSzPts val="1400"/>
              <a:buNone/>
            </a:pPr>
            <a:r>
              <a:rPr lang="pt-PT" sz="1400"/>
              <a:t>· sending a clear, strong message that bullying is not acceptable,</a:t>
            </a:r>
            <a:endParaRPr/>
          </a:p>
          <a:p>
            <a:pPr marL="0" lvl="0" indent="0" algn="just" rtl="0">
              <a:lnSpc>
                <a:spcPct val="80000"/>
              </a:lnSpc>
              <a:spcBef>
                <a:spcPts val="880"/>
              </a:spcBef>
              <a:spcAft>
                <a:spcPts val="0"/>
              </a:spcAft>
              <a:buClr>
                <a:schemeClr val="dk1"/>
              </a:buClr>
              <a:buSzPts val="1400"/>
              <a:buNone/>
            </a:pPr>
            <a:r>
              <a:rPr lang="pt-PT" sz="1400"/>
              <a:t>· warning the bully/ies that future behavior will be closely monitored, and· warning that additional negative consequences will be administered if bullying behavior does not stop.</a:t>
            </a:r>
            <a:endParaRPr/>
          </a:p>
          <a:p>
            <a:pPr marL="0" lvl="0" indent="0" algn="just" rtl="0">
              <a:lnSpc>
                <a:spcPct val="80000"/>
              </a:lnSpc>
              <a:spcBef>
                <a:spcPts val="880"/>
              </a:spcBef>
              <a:spcAft>
                <a:spcPts val="0"/>
              </a:spcAft>
              <a:buClr>
                <a:schemeClr val="dk1"/>
              </a:buClr>
              <a:buSzPts val="1400"/>
              <a:buNone/>
            </a:pPr>
            <a:r>
              <a:rPr lang="pt-PT" sz="1400" i="1"/>
              <a:t>Serious Talks with the Victim</a:t>
            </a:r>
            <a:r>
              <a:rPr lang="pt-PT" sz="1400"/>
              <a:t>: Talks with the victim and his/her parents should occur after a bullying incident. These talks should include:</a:t>
            </a:r>
            <a:endParaRPr/>
          </a:p>
          <a:p>
            <a:pPr marL="0" lvl="0" indent="0" algn="just" rtl="0">
              <a:lnSpc>
                <a:spcPct val="80000"/>
              </a:lnSpc>
              <a:spcBef>
                <a:spcPts val="880"/>
              </a:spcBef>
              <a:spcAft>
                <a:spcPts val="0"/>
              </a:spcAft>
              <a:buClr>
                <a:schemeClr val="dk1"/>
              </a:buClr>
              <a:buSzPts val="1400"/>
              <a:buNone/>
            </a:pPr>
            <a:r>
              <a:rPr lang="pt-PT" sz="1400"/>
              <a:t>· documenting specific bullying episode(s) that includes: How did the bullying start? What happened? How did it end? Who participated and in what way?;</a:t>
            </a:r>
            <a:endParaRPr/>
          </a:p>
          <a:p>
            <a:pPr marL="0" lvl="0" indent="0" algn="just" rtl="0">
              <a:lnSpc>
                <a:spcPct val="80000"/>
              </a:lnSpc>
              <a:spcBef>
                <a:spcPts val="880"/>
              </a:spcBef>
              <a:spcAft>
                <a:spcPts val="0"/>
              </a:spcAft>
              <a:buClr>
                <a:schemeClr val="dk1"/>
              </a:buClr>
              <a:buSzPts val="1400"/>
              <a:buNone/>
            </a:pPr>
            <a:r>
              <a:rPr lang="pt-PT" sz="1400"/>
              <a:t>· providing victim with information about the teacher ’s plan of action in dealing with the bully/ies; and</a:t>
            </a:r>
            <a:endParaRPr sz="1400"/>
          </a:p>
          <a:p>
            <a:pPr marL="0" lvl="0" indent="0" algn="just" rtl="0">
              <a:lnSpc>
                <a:spcPct val="80000"/>
              </a:lnSpc>
              <a:spcBef>
                <a:spcPts val="880"/>
              </a:spcBef>
              <a:spcAft>
                <a:spcPts val="0"/>
              </a:spcAft>
              <a:buClr>
                <a:schemeClr val="dk1"/>
              </a:buClr>
              <a:buSzPts val="1400"/>
              <a:buNone/>
            </a:pPr>
            <a:r>
              <a:rPr lang="pt-PT" sz="1400"/>
              <a:t>· attempting to persuade the victim to immediately report any new bullying episodes or attempts to the teacher.</a:t>
            </a:r>
            <a:endParaRPr/>
          </a:p>
          <a:p>
            <a:pPr marL="0" lvl="0" indent="0" algn="l" rtl="0">
              <a:lnSpc>
                <a:spcPct val="80000"/>
              </a:lnSpc>
              <a:spcBef>
                <a:spcPts val="880"/>
              </a:spcBef>
              <a:spcAft>
                <a:spcPts val="0"/>
              </a:spcAft>
              <a:buClr>
                <a:schemeClr val="dk1"/>
              </a:buClr>
              <a:buSzPts val="1400"/>
              <a:buNone/>
            </a:pPr>
            <a:endParaRPr sz="1400"/>
          </a:p>
          <a:p>
            <a:pPr marL="0" lvl="0" indent="0" algn="l" rtl="0">
              <a:lnSpc>
                <a:spcPct val="80000"/>
              </a:lnSpc>
              <a:spcBef>
                <a:spcPts val="880"/>
              </a:spcBef>
              <a:spcAft>
                <a:spcPts val="0"/>
              </a:spcAft>
              <a:buClr>
                <a:schemeClr val="dk1"/>
              </a:buClr>
              <a:buSzPts val="1400"/>
              <a:buNone/>
            </a:pP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
              <a:buNone/>
            </a:pPr>
            <a:r>
              <a:rPr lang="pt-PT"/>
              <a:t>PEER RELATIONSHIPS - RECOMMENDATIONS</a:t>
            </a:r>
            <a:endParaRPr/>
          </a:p>
        </p:txBody>
      </p:sp>
      <p:sp>
        <p:nvSpPr>
          <p:cNvPr id="121" name="Google Shape;121;p4"/>
          <p:cNvSpPr txBox="1">
            <a:spLocks noGrp="1"/>
          </p:cNvSpPr>
          <p:nvPr>
            <p:ph type="body" idx="1"/>
          </p:nvPr>
        </p:nvSpPr>
        <p:spPr>
          <a:xfrm>
            <a:off x="457200" y="1752601"/>
            <a:ext cx="4474840" cy="2828528"/>
          </a:xfrm>
          <a:prstGeom prst="rect">
            <a:avLst/>
          </a:prstGeom>
          <a:noFill/>
          <a:ln>
            <a:noFill/>
          </a:ln>
        </p:spPr>
        <p:txBody>
          <a:bodyPr spcFirstLastPara="1" wrap="square" lIns="91425" tIns="45700" rIns="91425" bIns="45700" anchor="t" anchorCtr="0">
            <a:normAutofit/>
          </a:bodyPr>
          <a:lstStyle/>
          <a:p>
            <a:pPr marL="457200" lvl="0" indent="-273050" algn="just" rtl="0">
              <a:lnSpc>
                <a:spcPct val="80000"/>
              </a:lnSpc>
              <a:spcBef>
                <a:spcPts val="0"/>
              </a:spcBef>
              <a:spcAft>
                <a:spcPts val="0"/>
              </a:spcAft>
              <a:buClr>
                <a:schemeClr val="dk1"/>
              </a:buClr>
              <a:buSzPts val="700"/>
              <a:buChar char="•"/>
            </a:pPr>
            <a:r>
              <a:rPr lang="pt-PT" sz="1550"/>
              <a:t>Teachers must address both children’s academic and social needs to maintain a supportive and optimal learning. In order to successfully create and maintain an optimal learning environment teacher’s influence on children’s peer relations in the classroom must be intentional.</a:t>
            </a:r>
            <a:endParaRPr sz="1550"/>
          </a:p>
          <a:p>
            <a:pPr marL="457200" lvl="0" indent="-273050" algn="just" rtl="0">
              <a:lnSpc>
                <a:spcPct val="80000"/>
              </a:lnSpc>
              <a:spcBef>
                <a:spcPts val="0"/>
              </a:spcBef>
              <a:spcAft>
                <a:spcPts val="0"/>
              </a:spcAft>
              <a:buClr>
                <a:schemeClr val="dk1"/>
              </a:buClr>
              <a:buSzPts val="700"/>
              <a:buChar char="•"/>
            </a:pPr>
            <a:r>
              <a:rPr lang="pt-PT" sz="1550"/>
              <a:t>Teachers should shape children’s social lives through group work, identification members for group projects, classroom culture and seating arrangements.</a:t>
            </a:r>
            <a:endParaRPr sz="1550"/>
          </a:p>
        </p:txBody>
      </p:sp>
      <p:pic>
        <p:nvPicPr>
          <p:cNvPr id="122" name="Google Shape;122;p4"/>
          <p:cNvPicPr preferRelativeResize="0"/>
          <p:nvPr/>
        </p:nvPicPr>
        <p:blipFill rotWithShape="1">
          <a:blip r:embed="rId3">
            <a:alphaModFix/>
          </a:blip>
          <a:srcRect/>
          <a:stretch/>
        </p:blipFill>
        <p:spPr>
          <a:xfrm>
            <a:off x="4932040" y="1844824"/>
            <a:ext cx="3610549" cy="2402780"/>
          </a:xfrm>
          <a:prstGeom prst="rect">
            <a:avLst/>
          </a:prstGeom>
          <a:noFill/>
          <a:ln>
            <a:noFill/>
          </a:ln>
        </p:spPr>
      </p:pic>
      <p:sp>
        <p:nvSpPr>
          <p:cNvPr id="123" name="Google Shape;123;p4"/>
          <p:cNvSpPr txBox="1"/>
          <p:nvPr/>
        </p:nvSpPr>
        <p:spPr>
          <a:xfrm>
            <a:off x="323528" y="4437113"/>
            <a:ext cx="8219061" cy="1800200"/>
          </a:xfrm>
          <a:prstGeom prst="rect">
            <a:avLst/>
          </a:prstGeom>
          <a:noFill/>
          <a:ln>
            <a:noFill/>
          </a:ln>
        </p:spPr>
        <p:txBody>
          <a:bodyPr spcFirstLastPara="1" wrap="square" lIns="91425" tIns="45700" rIns="91425" bIns="45700" anchor="t" anchorCtr="0">
            <a:normAutofit/>
          </a:bodyPr>
          <a:lstStyle/>
          <a:p>
            <a:pPr marL="457200" marR="0" lvl="0" indent="-361950" algn="just" rtl="0">
              <a:spcBef>
                <a:spcPts val="0"/>
              </a:spcBef>
              <a:spcAft>
                <a:spcPts val="0"/>
              </a:spcAft>
              <a:buClr>
                <a:schemeClr val="dk1"/>
              </a:buClr>
              <a:buSzPts val="2100"/>
              <a:buFont typeface="Arial"/>
              <a:buChar char="•"/>
            </a:pPr>
            <a:r>
              <a:rPr lang="pt-PT" sz="2000" b="1" i="0" u="none" strike="noStrike" cap="none">
                <a:solidFill>
                  <a:schemeClr val="dk1"/>
                </a:solidFill>
                <a:latin typeface="Arial"/>
                <a:ea typeface="Arial"/>
                <a:cs typeface="Arial"/>
                <a:sym typeface="Arial"/>
              </a:rPr>
              <a:t>Teachers should recognize children’s friendships and must be accurate in identifying individual children’s acceptance or rejection by their classmates.</a:t>
            </a:r>
            <a:endParaRPr sz="2000" b="1" i="0" u="none" strike="noStrike" cap="none">
              <a:solidFill>
                <a:schemeClr val="dk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5"/>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a:buNone/>
            </a:pPr>
            <a:r>
              <a:rPr lang="pt-PT"/>
              <a:t>INDIVIDUAL-LEVEL INTERVENTIONS</a:t>
            </a:r>
            <a:endParaRPr/>
          </a:p>
        </p:txBody>
      </p:sp>
      <p:sp>
        <p:nvSpPr>
          <p:cNvPr id="249" name="Google Shape;249;p25"/>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0" lvl="0" indent="0" algn="just" rtl="0">
              <a:lnSpc>
                <a:spcPct val="80000"/>
              </a:lnSpc>
              <a:spcBef>
                <a:spcPts val="0"/>
              </a:spcBef>
              <a:spcAft>
                <a:spcPts val="0"/>
              </a:spcAft>
              <a:buClr>
                <a:schemeClr val="dk1"/>
              </a:buClr>
              <a:buSzPts val="1850"/>
              <a:buNone/>
            </a:pPr>
            <a:r>
              <a:rPr lang="pt-PT" sz="1850" i="1"/>
              <a:t>Involve the Parents</a:t>
            </a:r>
            <a:r>
              <a:rPr lang="pt-PT" sz="1850"/>
              <a:t>: When a bullying situation is discovered, the teacher should contact the parents concerned. Depending on the situation, meetings can be held together with the parents of both the bully/ies and the victim, or to minimize tension meetings can be held with each family separately. A teacher might want to invite the school psychologist, guidance counselor, principal, or vice principal to attend.</a:t>
            </a:r>
            <a:endParaRPr/>
          </a:p>
          <a:p>
            <a:pPr marL="0" lvl="0" indent="0" algn="just" rtl="0">
              <a:lnSpc>
                <a:spcPct val="80000"/>
              </a:lnSpc>
              <a:spcBef>
                <a:spcPts val="970"/>
              </a:spcBef>
              <a:spcAft>
                <a:spcPts val="0"/>
              </a:spcAft>
              <a:buClr>
                <a:schemeClr val="dk1"/>
              </a:buClr>
              <a:buSzPts val="1850"/>
              <a:buNone/>
            </a:pPr>
            <a:r>
              <a:rPr lang="pt-PT" sz="1850" i="1"/>
              <a:t>Change of Class or School</a:t>
            </a:r>
            <a:r>
              <a:rPr lang="pt-PT" sz="1850"/>
              <a:t>: If anti-bullying measures are in place and the problem persists despite these measures, moving the aggressive student(s) can bring about change. If possible, the aggressive student(s) should be moved before considering moving the victim. This solution should not be taken lightly, and all concerned parents and teachers should plan and consult with each other.</a:t>
            </a:r>
            <a:endParaRPr/>
          </a:p>
          <a:p>
            <a:pPr marL="0" lvl="0" indent="0" algn="l" rtl="0">
              <a:lnSpc>
                <a:spcPct val="80000"/>
              </a:lnSpc>
              <a:spcBef>
                <a:spcPts val="970"/>
              </a:spcBef>
              <a:spcAft>
                <a:spcPts val="0"/>
              </a:spcAft>
              <a:buClr>
                <a:schemeClr val="dk1"/>
              </a:buClr>
              <a:buSzPts val="1850"/>
              <a:buNone/>
            </a:pPr>
            <a:r>
              <a:rPr lang="pt-PT" sz="1850"/>
              <a:t> </a:t>
            </a:r>
            <a:endParaRPr/>
          </a:p>
          <a:p>
            <a:pPr marL="114300" lvl="0" indent="0" algn="ctr" rtl="0">
              <a:lnSpc>
                <a:spcPct val="80000"/>
              </a:lnSpc>
              <a:spcBef>
                <a:spcPts val="970"/>
              </a:spcBef>
              <a:spcAft>
                <a:spcPts val="0"/>
              </a:spcAft>
              <a:buClr>
                <a:schemeClr val="dk1"/>
              </a:buClr>
              <a:buSzPts val="1850"/>
              <a:buNone/>
            </a:pPr>
            <a:r>
              <a:rPr lang="pt-PT" sz="1850"/>
              <a:t>WATCH: Video 2</a:t>
            </a:r>
            <a:endParaRPr/>
          </a:p>
          <a:p>
            <a:pPr marL="0" lvl="0" indent="0" algn="l" rtl="0">
              <a:lnSpc>
                <a:spcPct val="80000"/>
              </a:lnSpc>
              <a:spcBef>
                <a:spcPts val="970"/>
              </a:spcBef>
              <a:spcAft>
                <a:spcPts val="0"/>
              </a:spcAft>
              <a:buClr>
                <a:schemeClr val="dk1"/>
              </a:buClr>
              <a:buSzPts val="1850"/>
              <a:buNone/>
            </a:pPr>
            <a:endParaRPr sz="185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a:spLocks noGrp="1"/>
          </p:cNvSpPr>
          <p:nvPr>
            <p:ph type="ctrTitle"/>
          </p:nvPr>
        </p:nvSpPr>
        <p:spPr>
          <a:xfrm>
            <a:off x="357158" y="2786058"/>
            <a:ext cx="8072494" cy="129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8A5EF"/>
              </a:buClr>
              <a:buSzPts val="4000"/>
              <a:buFont typeface="Calibri"/>
              <a:buNone/>
            </a:pPr>
            <a:r>
              <a:rPr lang="en-US" sz="4000" dirty="0">
                <a:solidFill>
                  <a:srgbClr val="08A5EF"/>
                </a:solidFill>
                <a:latin typeface="Calibri"/>
                <a:ea typeface="Calibri"/>
                <a:cs typeface="Calibri"/>
                <a:sym typeface="Calibri"/>
              </a:rPr>
              <a:t>Scenario 2 – Bullying Incident</a:t>
            </a:r>
            <a:br>
              <a:rPr lang="en-US" sz="4000" dirty="0">
                <a:solidFill>
                  <a:srgbClr val="08A5EF"/>
                </a:solidFill>
                <a:latin typeface="Calibri"/>
                <a:ea typeface="Calibri"/>
                <a:cs typeface="Calibri"/>
                <a:sym typeface="Calibri"/>
              </a:rPr>
            </a:br>
            <a:r>
              <a:rPr lang="en-US" sz="4000" dirty="0">
                <a:solidFill>
                  <a:srgbClr val="08A5EF"/>
                </a:solidFill>
                <a:latin typeface="Calibri"/>
                <a:ea typeface="Calibri"/>
                <a:cs typeface="Calibri"/>
                <a:sym typeface="Calibri"/>
              </a:rPr>
              <a:t>Situation Description</a:t>
            </a:r>
            <a:endParaRPr sz="4000" dirty="0">
              <a:solidFill>
                <a:srgbClr val="08A5EF"/>
              </a:solidFill>
              <a:latin typeface="Calibri"/>
              <a:ea typeface="Calibri"/>
              <a:cs typeface="Calibri"/>
              <a:sym typeface="Calibri"/>
            </a:endParaRPr>
          </a:p>
        </p:txBody>
      </p:sp>
      <p:sp>
        <p:nvSpPr>
          <p:cNvPr id="98" name="Google Shape;98;p1"/>
          <p:cNvSpPr txBox="1">
            <a:spLocks noGrp="1"/>
          </p:cNvSpPr>
          <p:nvPr>
            <p:ph type="subTitle" idx="1"/>
          </p:nvPr>
        </p:nvSpPr>
        <p:spPr>
          <a:xfrm>
            <a:off x="642910" y="4000504"/>
            <a:ext cx="7283152" cy="576064"/>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2"/>
              </a:buClr>
              <a:buSzPts val="2000"/>
              <a:buNone/>
            </a:pPr>
            <a:r>
              <a:rPr lang="en-US"/>
              <a:t> </a:t>
            </a:r>
            <a:endParaRPr/>
          </a:p>
        </p:txBody>
      </p:sp>
      <p:pic>
        <p:nvPicPr>
          <p:cNvPr id="99" name="Google Shape;99;p1"/>
          <p:cNvPicPr preferRelativeResize="0"/>
          <p:nvPr/>
        </p:nvPicPr>
        <p:blipFill rotWithShape="1">
          <a:blip r:embed="rId3">
            <a:alphaModFix/>
          </a:blip>
          <a:srcRect/>
          <a:stretch/>
        </p:blipFill>
        <p:spPr>
          <a:xfrm>
            <a:off x="142844" y="285728"/>
            <a:ext cx="1928826" cy="549715"/>
          </a:xfrm>
          <a:prstGeom prst="rect">
            <a:avLst/>
          </a:prstGeom>
          <a:noFill/>
          <a:ln>
            <a:noFill/>
          </a:ln>
        </p:spPr>
      </p:pic>
      <p:sp>
        <p:nvSpPr>
          <p:cNvPr id="100" name="Google Shape;100;p1"/>
          <p:cNvSpPr/>
          <p:nvPr/>
        </p:nvSpPr>
        <p:spPr>
          <a:xfrm>
            <a:off x="214282" y="785795"/>
            <a:ext cx="3637638"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i="0" u="none" strike="noStrike" cap="none">
                <a:solidFill>
                  <a:schemeClr val="dk1"/>
                </a:solidFill>
                <a:latin typeface="Arial"/>
                <a:ea typeface="Arial"/>
                <a:cs typeface="Arial"/>
                <a:sym typeface="Arial"/>
              </a:rPr>
              <a:t>ERASMUS + 2019-1-PL01- KA201-06486</a:t>
            </a:r>
            <a:endParaRPr sz="1050" b="0" i="0" u="none" strike="noStrike" cap="none">
              <a:solidFill>
                <a:schemeClr val="dk2"/>
              </a:solidFill>
              <a:latin typeface="Arial"/>
              <a:ea typeface="Arial"/>
              <a:cs typeface="Arial"/>
              <a:sym typeface="Arial"/>
            </a:endParaRPr>
          </a:p>
        </p:txBody>
      </p:sp>
      <p:sp>
        <p:nvSpPr>
          <p:cNvPr id="101" name="Google Shape;101;p1"/>
          <p:cNvSpPr/>
          <p:nvPr/>
        </p:nvSpPr>
        <p:spPr>
          <a:xfrm>
            <a:off x="500034" y="6286520"/>
            <a:ext cx="8101770" cy="369332"/>
          </a:xfrm>
          <a:prstGeom prst="rect">
            <a:avLst/>
          </a:prstGeom>
          <a:noFill/>
          <a:ln>
            <a:noFill/>
          </a:ln>
        </p:spPr>
        <p:txBody>
          <a:bodyPr spcFirstLastPara="1" wrap="square" lIns="91425" tIns="45700" rIns="91425" bIns="45700" anchor="t" anchorCtr="0">
            <a:spAutoFit/>
          </a:bodyPr>
          <a:lstStyle/>
          <a:p>
            <a:pPr lvl="0" algn="ctr"/>
            <a:r>
              <a:rPr lang="pt-PT" sz="1800" dirty="0">
                <a:solidFill>
                  <a:srgbClr val="EF8E7B"/>
                </a:solidFill>
              </a:rPr>
              <a:t>Problems in peer relationships</a:t>
            </a:r>
            <a:endParaRPr lang="pt-PT" sz="1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title"/>
          </p:nvPr>
        </p:nvSpPr>
        <p:spPr>
          <a:xfrm>
            <a:off x="457200" y="152718"/>
            <a:ext cx="7211144"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a:buNone/>
            </a:pPr>
            <a:r>
              <a:rPr lang="en-US"/>
              <a:t>BULLYING INCIDENT</a:t>
            </a:r>
            <a:endParaRPr/>
          </a:p>
        </p:txBody>
      </p:sp>
      <p:sp>
        <p:nvSpPr>
          <p:cNvPr id="107" name="Google Shape;107;p2"/>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457200" lvl="0" indent="-457200" algn="just" rtl="0">
              <a:spcBef>
                <a:spcPts val="0"/>
              </a:spcBef>
              <a:spcAft>
                <a:spcPts val="0"/>
              </a:spcAft>
              <a:buClr>
                <a:schemeClr val="dk1"/>
              </a:buClr>
              <a:buSzPts val="1400"/>
              <a:buChar char="•"/>
            </a:pPr>
            <a:r>
              <a:rPr lang="en-US" sz="1400" b="0"/>
              <a:t>The students had left class and gone outside. </a:t>
            </a:r>
            <a:endParaRPr sz="1400" b="0"/>
          </a:p>
          <a:p>
            <a:pPr marL="457200" lvl="0" indent="-457200" algn="just" rtl="0">
              <a:spcBef>
                <a:spcPts val="880"/>
              </a:spcBef>
              <a:spcAft>
                <a:spcPts val="0"/>
              </a:spcAft>
              <a:buClr>
                <a:schemeClr val="dk1"/>
              </a:buClr>
              <a:buSzPts val="1400"/>
              <a:buChar char="•"/>
            </a:pPr>
            <a:r>
              <a:rPr lang="en-US" sz="1400" b="0"/>
              <a:t>Mary was cradled in a corner of the playground by the benches at the end of the football field and next to her were Laura and Brian. </a:t>
            </a:r>
            <a:endParaRPr sz="1400" b="0"/>
          </a:p>
          <a:p>
            <a:pPr marL="457200" lvl="0" indent="-457200" algn="just" rtl="0">
              <a:spcBef>
                <a:spcPts val="880"/>
              </a:spcBef>
              <a:spcAft>
                <a:spcPts val="0"/>
              </a:spcAft>
              <a:buClr>
                <a:schemeClr val="dk1"/>
              </a:buClr>
              <a:buSzPts val="1400"/>
              <a:buChar char="•"/>
            </a:pPr>
            <a:r>
              <a:rPr lang="en-US" sz="1400" b="0"/>
              <a:t>Laura was shaking her arms pointing at Mary. She called her ugly names.</a:t>
            </a:r>
            <a:endParaRPr sz="1400" b="0"/>
          </a:p>
          <a:p>
            <a:pPr marL="457200" lvl="0" indent="-457200" algn="just" rtl="0">
              <a:spcBef>
                <a:spcPts val="880"/>
              </a:spcBef>
              <a:spcAft>
                <a:spcPts val="0"/>
              </a:spcAft>
              <a:buClr>
                <a:schemeClr val="dk1"/>
              </a:buClr>
              <a:buSzPts val="1400"/>
              <a:buChar char="•"/>
            </a:pPr>
            <a:r>
              <a:rPr lang="en-US" sz="1400" b="0"/>
              <a:t>Brian was standing right next to them but didn’t do anything.</a:t>
            </a:r>
            <a:endParaRPr sz="1600" b="0"/>
          </a:p>
          <a:p>
            <a:pPr marL="457200" lvl="0" indent="-457200" algn="just" rtl="0">
              <a:spcBef>
                <a:spcPts val="880"/>
              </a:spcBef>
              <a:spcAft>
                <a:spcPts val="0"/>
              </a:spcAft>
              <a:buClr>
                <a:schemeClr val="dk1"/>
              </a:buClr>
              <a:buSzPts val="1400"/>
              <a:buChar char="•"/>
            </a:pPr>
            <a:r>
              <a:rPr lang="en-US" sz="1400" b="0"/>
              <a:t>Mary was the best student in their class. </a:t>
            </a:r>
            <a:endParaRPr sz="1400" b="0"/>
          </a:p>
          <a:p>
            <a:pPr marL="457200" lvl="0" indent="-457200" algn="just" rtl="0">
              <a:spcBef>
                <a:spcPts val="880"/>
              </a:spcBef>
              <a:spcAft>
                <a:spcPts val="0"/>
              </a:spcAft>
              <a:buClr>
                <a:schemeClr val="dk1"/>
              </a:buClr>
              <a:buSzPts val="1400"/>
              <a:buChar char="•"/>
            </a:pPr>
            <a:r>
              <a:rPr lang="en-US" sz="1400" b="0"/>
              <a:t>In her previous class, Mary outranked Laura in every assignment given by their teacher and she was extremely angry with Mary. Because she thought that she challenged her. </a:t>
            </a:r>
            <a:endParaRPr sz="1400" b="0"/>
          </a:p>
          <a:p>
            <a:pPr marL="457200" lvl="0" indent="-457200" algn="just" rtl="0">
              <a:spcBef>
                <a:spcPts val="880"/>
              </a:spcBef>
              <a:spcAft>
                <a:spcPts val="0"/>
              </a:spcAft>
              <a:buClr>
                <a:schemeClr val="dk1"/>
              </a:buClr>
              <a:buSzPts val="1400"/>
              <a:buChar char="•"/>
            </a:pPr>
            <a:r>
              <a:rPr lang="en-US" sz="1400" b="0"/>
              <a:t>Laura was not a good student and had behavior problems, she missed class and was often suspended for bad behavior in class and outside of it. </a:t>
            </a:r>
            <a:endParaRPr sz="1400" b="0"/>
          </a:p>
          <a:p>
            <a:pPr marL="457200" lvl="0" indent="-457200" algn="just" rtl="0">
              <a:spcBef>
                <a:spcPts val="880"/>
              </a:spcBef>
              <a:spcAft>
                <a:spcPts val="0"/>
              </a:spcAft>
              <a:buClr>
                <a:schemeClr val="dk1"/>
              </a:buClr>
              <a:buSzPts val="1400"/>
              <a:buChar char="•"/>
            </a:pPr>
            <a:r>
              <a:rPr lang="en-US" sz="1400" b="0"/>
              <a:t>Because she was angry with Mary because of what happened in class, she chased her to the playground, pushed her to the floor and offended her by making fun of her. </a:t>
            </a:r>
            <a:endParaRPr sz="1400" b="0"/>
          </a:p>
          <a:p>
            <a:pPr marL="457200" lvl="0" indent="-457200" algn="just" rtl="0">
              <a:spcBef>
                <a:spcPts val="880"/>
              </a:spcBef>
              <a:spcAft>
                <a:spcPts val="0"/>
              </a:spcAft>
              <a:buClr>
                <a:schemeClr val="dk1"/>
              </a:buClr>
              <a:buSzPts val="1400"/>
              <a:buChar char="•"/>
            </a:pPr>
            <a:r>
              <a:rPr lang="en-US" sz="1400" b="0"/>
              <a:t>Meanwhile, beside her was Brian just watching the whole situation, while Laura mocked Mary. </a:t>
            </a:r>
            <a:endParaRPr sz="1600" b="0"/>
          </a:p>
          <a:p>
            <a:pPr marL="457200" lvl="0" indent="-457200" algn="just" rtl="0">
              <a:spcBef>
                <a:spcPts val="880"/>
              </a:spcBef>
              <a:spcAft>
                <a:spcPts val="0"/>
              </a:spcAft>
              <a:buClr>
                <a:schemeClr val="dk1"/>
              </a:buClr>
              <a:buSzPts val="1400"/>
              <a:buChar char="•"/>
            </a:pPr>
            <a:r>
              <a:rPr lang="en-US" sz="1400" b="0"/>
              <a:t>This situation has been repeated since the beginning of the school year.</a:t>
            </a:r>
            <a:endParaRPr sz="2800" b="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a:spLocks noGrp="1"/>
          </p:cNvSpPr>
          <p:nvPr>
            <p:ph type="ctrTitle"/>
          </p:nvPr>
        </p:nvSpPr>
        <p:spPr>
          <a:xfrm>
            <a:off x="357158" y="2786058"/>
            <a:ext cx="8072494" cy="129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8A5EF"/>
              </a:buClr>
              <a:buSzPts val="4000"/>
              <a:buFont typeface="Calibri"/>
              <a:buNone/>
            </a:pPr>
            <a:r>
              <a:rPr lang="en-US" sz="4000" dirty="0">
                <a:solidFill>
                  <a:srgbClr val="08A5EF"/>
                </a:solidFill>
                <a:latin typeface="Calibri"/>
                <a:ea typeface="Calibri"/>
                <a:cs typeface="Calibri"/>
                <a:sym typeface="Calibri"/>
              </a:rPr>
              <a:t>Scenario 2 – Bullying Incident</a:t>
            </a:r>
            <a:br>
              <a:rPr lang="en-US" sz="4000" dirty="0">
                <a:solidFill>
                  <a:srgbClr val="08A5EF"/>
                </a:solidFill>
                <a:latin typeface="Calibri"/>
                <a:ea typeface="Calibri"/>
                <a:cs typeface="Calibri"/>
                <a:sym typeface="Calibri"/>
              </a:rPr>
            </a:br>
            <a:r>
              <a:rPr lang="en-US" sz="4000" dirty="0">
                <a:solidFill>
                  <a:srgbClr val="08A5EF"/>
                </a:solidFill>
                <a:latin typeface="Calibri"/>
                <a:ea typeface="Calibri"/>
                <a:cs typeface="Calibri"/>
                <a:sym typeface="Calibri"/>
              </a:rPr>
              <a:t>Concluding Notes</a:t>
            </a:r>
            <a:endParaRPr sz="4000" dirty="0">
              <a:solidFill>
                <a:srgbClr val="08A5EF"/>
              </a:solidFill>
              <a:latin typeface="Calibri"/>
              <a:ea typeface="Calibri"/>
              <a:cs typeface="Calibri"/>
              <a:sym typeface="Calibri"/>
            </a:endParaRPr>
          </a:p>
        </p:txBody>
      </p:sp>
      <p:sp>
        <p:nvSpPr>
          <p:cNvPr id="98" name="Google Shape;98;p1"/>
          <p:cNvSpPr txBox="1">
            <a:spLocks noGrp="1"/>
          </p:cNvSpPr>
          <p:nvPr>
            <p:ph type="subTitle" idx="1"/>
          </p:nvPr>
        </p:nvSpPr>
        <p:spPr>
          <a:xfrm>
            <a:off x="642910" y="4000504"/>
            <a:ext cx="7283152" cy="576064"/>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2"/>
              </a:buClr>
              <a:buSzPts val="2000"/>
              <a:buNone/>
            </a:pPr>
            <a:r>
              <a:rPr lang="en-US"/>
              <a:t> </a:t>
            </a:r>
            <a:endParaRPr/>
          </a:p>
        </p:txBody>
      </p:sp>
      <p:pic>
        <p:nvPicPr>
          <p:cNvPr id="99" name="Google Shape;99;p1"/>
          <p:cNvPicPr preferRelativeResize="0"/>
          <p:nvPr/>
        </p:nvPicPr>
        <p:blipFill rotWithShape="1">
          <a:blip r:embed="rId3">
            <a:alphaModFix/>
          </a:blip>
          <a:srcRect/>
          <a:stretch/>
        </p:blipFill>
        <p:spPr>
          <a:xfrm>
            <a:off x="142844" y="285728"/>
            <a:ext cx="1928826" cy="549715"/>
          </a:xfrm>
          <a:prstGeom prst="rect">
            <a:avLst/>
          </a:prstGeom>
          <a:noFill/>
          <a:ln>
            <a:noFill/>
          </a:ln>
        </p:spPr>
      </p:pic>
      <p:sp>
        <p:nvSpPr>
          <p:cNvPr id="100" name="Google Shape;100;p1"/>
          <p:cNvSpPr/>
          <p:nvPr/>
        </p:nvSpPr>
        <p:spPr>
          <a:xfrm>
            <a:off x="214282" y="785795"/>
            <a:ext cx="3637638"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i="0" u="none" strike="noStrike" cap="none">
                <a:solidFill>
                  <a:schemeClr val="dk1"/>
                </a:solidFill>
                <a:latin typeface="Arial"/>
                <a:ea typeface="Arial"/>
                <a:cs typeface="Arial"/>
                <a:sym typeface="Arial"/>
              </a:rPr>
              <a:t>ERASMUS + 2019-1-PL01- KA201-06486</a:t>
            </a:r>
            <a:endParaRPr sz="1050" b="0" i="0" u="none" strike="noStrike" cap="none">
              <a:solidFill>
                <a:schemeClr val="dk2"/>
              </a:solidFill>
              <a:latin typeface="Arial"/>
              <a:ea typeface="Arial"/>
              <a:cs typeface="Arial"/>
              <a:sym typeface="Arial"/>
            </a:endParaRPr>
          </a:p>
        </p:txBody>
      </p:sp>
      <p:sp>
        <p:nvSpPr>
          <p:cNvPr id="101" name="Google Shape;101;p1"/>
          <p:cNvSpPr/>
          <p:nvPr/>
        </p:nvSpPr>
        <p:spPr>
          <a:xfrm>
            <a:off x="500034" y="6286520"/>
            <a:ext cx="8101770" cy="369332"/>
          </a:xfrm>
          <a:prstGeom prst="rect">
            <a:avLst/>
          </a:prstGeom>
          <a:noFill/>
          <a:ln>
            <a:noFill/>
          </a:ln>
        </p:spPr>
        <p:txBody>
          <a:bodyPr spcFirstLastPara="1" wrap="square" lIns="91425" tIns="45700" rIns="91425" bIns="45700" anchor="t" anchorCtr="0">
            <a:spAutoFit/>
          </a:bodyPr>
          <a:lstStyle/>
          <a:p>
            <a:pPr lvl="0" algn="ctr"/>
            <a:r>
              <a:rPr lang="pt-PT" sz="1800" dirty="0">
                <a:solidFill>
                  <a:srgbClr val="EF8E7B"/>
                </a:solidFill>
              </a:rPr>
              <a:t>Problems in peer relationships</a:t>
            </a:r>
            <a:endParaRPr lang="pt-PT" sz="1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
              <a:buNone/>
            </a:pPr>
            <a:r>
              <a:rPr lang="en-US"/>
              <a:t>BULLYING </a:t>
            </a:r>
            <a:endParaRPr/>
          </a:p>
          <a:p>
            <a:pPr marL="0" lvl="0" indent="0" algn="l" rtl="0">
              <a:spcBef>
                <a:spcPts val="0"/>
              </a:spcBef>
              <a:spcAft>
                <a:spcPts val="0"/>
              </a:spcAft>
              <a:buClr>
                <a:schemeClr val="accent6"/>
              </a:buClr>
              <a:buSzPts val="3600"/>
              <a:buFont typeface="Arial "/>
              <a:buNone/>
            </a:pPr>
            <a:r>
              <a:rPr lang="en-US"/>
              <a:t>KEEP IN MIND...</a:t>
            </a:r>
            <a:endParaRPr/>
          </a:p>
        </p:txBody>
      </p:sp>
      <p:sp>
        <p:nvSpPr>
          <p:cNvPr id="107" name="Google Shape;107;p2"/>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0" lvl="0" indent="0" algn="just" rtl="0">
              <a:spcBef>
                <a:spcPts val="0"/>
              </a:spcBef>
              <a:spcAft>
                <a:spcPts val="0"/>
              </a:spcAft>
              <a:buClr>
                <a:schemeClr val="dk1"/>
              </a:buClr>
              <a:buSzPts val="2000"/>
              <a:buNone/>
            </a:pPr>
            <a:r>
              <a:rPr lang="en-US" b="0"/>
              <a:t>As an educator, you have a responsibility to create a safe and healthy environment in your classroom—one that protects every student from bullying. This means you must not only identify and address bullying on a consistent basis, but you also must create a culture of respect and dignity in your classroom.</a:t>
            </a:r>
            <a:endParaRPr/>
          </a:p>
          <a:p>
            <a:pPr marL="0" lvl="0" indent="0" algn="just" rtl="0">
              <a:spcBef>
                <a:spcPts val="1000"/>
              </a:spcBef>
              <a:spcAft>
                <a:spcPts val="0"/>
              </a:spcAft>
              <a:buClr>
                <a:schemeClr val="dk1"/>
              </a:buClr>
              <a:buSzPts val="2000"/>
              <a:buNone/>
            </a:pPr>
            <a:r>
              <a:rPr lang="en-US" b="0"/>
              <a:t>From physical altercations to rumors and gossip, bullying can have lasting effects on an educational environment. As a result, </a:t>
            </a:r>
            <a:r>
              <a:rPr lang="en-US" b="0" u="sng">
                <a:solidFill>
                  <a:schemeClr val="hlink"/>
                </a:solidFill>
                <a:hlinkClick r:id="rId3"/>
              </a:rPr>
              <a:t>preventing school bullying</a:t>
            </a:r>
            <a:r>
              <a:rPr lang="en-US" b="0"/>
              <a:t> is extremely important for educators. </a:t>
            </a:r>
            <a:endParaRPr b="0"/>
          </a:p>
          <a:p>
            <a:pPr marL="0" lvl="0" indent="0" algn="ctr" rtl="0">
              <a:spcBef>
                <a:spcPts val="1000"/>
              </a:spcBef>
              <a:spcAft>
                <a:spcPts val="0"/>
              </a:spcAft>
              <a:buClr>
                <a:schemeClr val="dk1"/>
              </a:buClr>
              <a:buSzPts val="2000"/>
              <a:buNone/>
            </a:pPr>
            <a:r>
              <a:rPr lang="en-US" b="0"/>
              <a:t>Lets resume the best ways to do it!!!</a:t>
            </a:r>
            <a:endParaRPr b="0"/>
          </a:p>
          <a:p>
            <a:pPr marL="0" lvl="0" indent="0" algn="l" rtl="0">
              <a:spcBef>
                <a:spcPts val="1000"/>
              </a:spcBef>
              <a:spcAft>
                <a:spcPts val="0"/>
              </a:spcAft>
              <a:buClr>
                <a:schemeClr val="dk1"/>
              </a:buClr>
              <a:buSzPts val="2000"/>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
              <a:buNone/>
            </a:pPr>
            <a:r>
              <a:rPr lang="en-US"/>
              <a:t>BULLYING </a:t>
            </a:r>
            <a:endParaRPr/>
          </a:p>
          <a:p>
            <a:pPr marL="0" lvl="0" indent="0" algn="l" rtl="0">
              <a:spcBef>
                <a:spcPts val="0"/>
              </a:spcBef>
              <a:spcAft>
                <a:spcPts val="0"/>
              </a:spcAft>
              <a:buClr>
                <a:schemeClr val="accent6"/>
              </a:buClr>
              <a:buSzPts val="3600"/>
              <a:buFont typeface="Arial "/>
              <a:buNone/>
            </a:pPr>
            <a:r>
              <a:rPr lang="en-US"/>
              <a:t>KEEP IN MIND...</a:t>
            </a:r>
            <a:endParaRPr/>
          </a:p>
        </p:txBody>
      </p:sp>
      <p:sp>
        <p:nvSpPr>
          <p:cNvPr id="113" name="Google Shape;113;p3"/>
          <p:cNvSpPr txBox="1">
            <a:spLocks noGrp="1"/>
          </p:cNvSpPr>
          <p:nvPr>
            <p:ph type="body" idx="1"/>
          </p:nvPr>
        </p:nvSpPr>
        <p:spPr>
          <a:xfrm>
            <a:off x="457200" y="1628800"/>
            <a:ext cx="4258816" cy="4968552"/>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1250"/>
              <a:buFont typeface="Arial"/>
              <a:buChar char="•"/>
            </a:pPr>
            <a:r>
              <a:rPr lang="en-US" sz="1250" b="0"/>
              <a:t>Talk About Bullying</a:t>
            </a:r>
            <a:endParaRPr sz="1250" b="0"/>
          </a:p>
          <a:p>
            <a:pPr marL="342900" lvl="0" indent="-342900" algn="l" rtl="0">
              <a:lnSpc>
                <a:spcPct val="80000"/>
              </a:lnSpc>
              <a:spcBef>
                <a:spcPts val="850"/>
              </a:spcBef>
              <a:spcAft>
                <a:spcPts val="0"/>
              </a:spcAft>
              <a:buClr>
                <a:schemeClr val="dk1"/>
              </a:buClr>
              <a:buSzPts val="1250"/>
              <a:buFont typeface="Arial"/>
              <a:buChar char="•"/>
            </a:pPr>
            <a:r>
              <a:rPr lang="en-US" sz="1250" b="0"/>
              <a:t>Be Visible Throughout the Day</a:t>
            </a:r>
            <a:endParaRPr/>
          </a:p>
          <a:p>
            <a:pPr marL="342900" lvl="0" indent="-342900" algn="l" rtl="0">
              <a:lnSpc>
                <a:spcPct val="80000"/>
              </a:lnSpc>
              <a:spcBef>
                <a:spcPts val="850"/>
              </a:spcBef>
              <a:spcAft>
                <a:spcPts val="0"/>
              </a:spcAft>
              <a:buClr>
                <a:schemeClr val="dk1"/>
              </a:buClr>
              <a:buSzPts val="1250"/>
              <a:buFont typeface="Arial"/>
              <a:buChar char="•"/>
            </a:pPr>
            <a:r>
              <a:rPr lang="en-US" sz="1250" b="0"/>
              <a:t>Become Familiar With Bullying Indicators</a:t>
            </a:r>
            <a:endParaRPr/>
          </a:p>
          <a:p>
            <a:pPr marL="342900" lvl="0" indent="-342900" algn="l" rtl="0">
              <a:lnSpc>
                <a:spcPct val="80000"/>
              </a:lnSpc>
              <a:spcBef>
                <a:spcPts val="850"/>
              </a:spcBef>
              <a:spcAft>
                <a:spcPts val="0"/>
              </a:spcAft>
              <a:buClr>
                <a:schemeClr val="dk1"/>
              </a:buClr>
              <a:buSzPts val="1250"/>
              <a:buFont typeface="Arial"/>
              <a:buChar char="•"/>
            </a:pPr>
            <a:r>
              <a:rPr lang="en-US" sz="1250" b="0"/>
              <a:t>Teach Students to be Effective Bystanders</a:t>
            </a:r>
            <a:endParaRPr sz="1250" b="0"/>
          </a:p>
          <a:p>
            <a:pPr marL="342900" lvl="0" indent="-342900" algn="l" rtl="0">
              <a:lnSpc>
                <a:spcPct val="80000"/>
              </a:lnSpc>
              <a:spcBef>
                <a:spcPts val="850"/>
              </a:spcBef>
              <a:spcAft>
                <a:spcPts val="0"/>
              </a:spcAft>
              <a:buClr>
                <a:schemeClr val="dk1"/>
              </a:buClr>
              <a:buSzPts val="1250"/>
              <a:buFont typeface="Arial"/>
              <a:buChar char="•"/>
            </a:pPr>
            <a:r>
              <a:rPr lang="en-US" sz="1250" b="0"/>
              <a:t>Rely on other students to let you know when bullying is occurring</a:t>
            </a:r>
            <a:endParaRPr/>
          </a:p>
          <a:p>
            <a:pPr marL="342900" lvl="0" indent="-342900" algn="l" rtl="0">
              <a:lnSpc>
                <a:spcPct val="80000"/>
              </a:lnSpc>
              <a:spcBef>
                <a:spcPts val="850"/>
              </a:spcBef>
              <a:spcAft>
                <a:spcPts val="0"/>
              </a:spcAft>
              <a:buClr>
                <a:schemeClr val="dk1"/>
              </a:buClr>
              <a:buSzPts val="1250"/>
              <a:buFont typeface="Arial"/>
              <a:buChar char="•"/>
            </a:pPr>
            <a:r>
              <a:rPr lang="en-US" sz="1250" b="0"/>
              <a:t>Maintain Open Communication With Students</a:t>
            </a:r>
            <a:endParaRPr/>
          </a:p>
          <a:p>
            <a:pPr marL="342900" lvl="0" indent="-342900" algn="l" rtl="0">
              <a:lnSpc>
                <a:spcPct val="80000"/>
              </a:lnSpc>
              <a:spcBef>
                <a:spcPts val="850"/>
              </a:spcBef>
              <a:spcAft>
                <a:spcPts val="0"/>
              </a:spcAft>
              <a:buClr>
                <a:schemeClr val="dk1"/>
              </a:buClr>
              <a:buSzPts val="1250"/>
              <a:buFont typeface="Arial"/>
              <a:buChar char="•"/>
            </a:pPr>
            <a:r>
              <a:rPr lang="en-US" sz="1250" b="0"/>
              <a:t>Increase Bullying Awareness Among Parents</a:t>
            </a:r>
            <a:endParaRPr/>
          </a:p>
          <a:p>
            <a:pPr marL="342900" lvl="0" indent="-342900" algn="l" rtl="0">
              <a:lnSpc>
                <a:spcPct val="80000"/>
              </a:lnSpc>
              <a:spcBef>
                <a:spcPts val="850"/>
              </a:spcBef>
              <a:spcAft>
                <a:spcPts val="0"/>
              </a:spcAft>
              <a:buClr>
                <a:schemeClr val="dk1"/>
              </a:buClr>
              <a:buSzPts val="1250"/>
              <a:buFont typeface="Arial"/>
              <a:buChar char="•"/>
            </a:pPr>
            <a:r>
              <a:rPr lang="en-US" sz="1250" b="0"/>
              <a:t>Prevent Cliques in Your Classroom</a:t>
            </a:r>
            <a:endParaRPr/>
          </a:p>
          <a:p>
            <a:pPr marL="342900" lvl="0" indent="-342900" algn="l" rtl="0">
              <a:lnSpc>
                <a:spcPct val="80000"/>
              </a:lnSpc>
              <a:spcBef>
                <a:spcPts val="850"/>
              </a:spcBef>
              <a:spcAft>
                <a:spcPts val="0"/>
              </a:spcAft>
              <a:buClr>
                <a:schemeClr val="dk1"/>
              </a:buClr>
              <a:buSzPts val="1250"/>
              <a:buFont typeface="Arial"/>
              <a:buChar char="•"/>
            </a:pPr>
            <a:r>
              <a:rPr lang="en-US" sz="1250" b="0"/>
              <a:t>Be an Advocate for Anti-Bullying</a:t>
            </a:r>
            <a:endParaRPr/>
          </a:p>
          <a:p>
            <a:pPr marL="342900" lvl="0" indent="-342900" algn="l" rtl="0">
              <a:lnSpc>
                <a:spcPct val="80000"/>
              </a:lnSpc>
              <a:spcBef>
                <a:spcPts val="850"/>
              </a:spcBef>
              <a:spcAft>
                <a:spcPts val="0"/>
              </a:spcAft>
              <a:buClr>
                <a:schemeClr val="dk1"/>
              </a:buClr>
              <a:buSzPts val="1250"/>
              <a:buFont typeface="Arial"/>
              <a:buChar char="•"/>
            </a:pPr>
            <a:r>
              <a:rPr lang="en-US" sz="1250" b="0"/>
              <a:t>Create a Sense of Community</a:t>
            </a:r>
            <a:endParaRPr/>
          </a:p>
          <a:p>
            <a:pPr marL="342900" lvl="0" indent="-342900" algn="l" rtl="0">
              <a:lnSpc>
                <a:spcPct val="80000"/>
              </a:lnSpc>
              <a:spcBef>
                <a:spcPts val="850"/>
              </a:spcBef>
              <a:spcAft>
                <a:spcPts val="0"/>
              </a:spcAft>
              <a:buClr>
                <a:schemeClr val="dk1"/>
              </a:buClr>
              <a:buSzPts val="1250"/>
              <a:buFont typeface="Arial"/>
              <a:buChar char="•"/>
            </a:pPr>
            <a:r>
              <a:rPr lang="en-US" sz="1250" b="0"/>
              <a:t>Respond Quickly to Every Bullying Incident</a:t>
            </a:r>
            <a:endParaRPr/>
          </a:p>
          <a:p>
            <a:pPr marL="342900" lvl="0" indent="-342900" algn="l" rtl="0">
              <a:lnSpc>
                <a:spcPct val="80000"/>
              </a:lnSpc>
              <a:spcBef>
                <a:spcPts val="850"/>
              </a:spcBef>
              <a:spcAft>
                <a:spcPts val="0"/>
              </a:spcAft>
              <a:buClr>
                <a:schemeClr val="dk1"/>
              </a:buClr>
              <a:buSzPts val="1250"/>
              <a:buFont typeface="Arial"/>
              <a:buChar char="•"/>
            </a:pPr>
            <a:r>
              <a:rPr lang="en-US" sz="1250" b="0"/>
              <a:t>Speak With the Victim Privately</a:t>
            </a:r>
            <a:endParaRPr/>
          </a:p>
          <a:p>
            <a:pPr marL="342900" lvl="0" indent="-342900" algn="l" rtl="0">
              <a:lnSpc>
                <a:spcPct val="80000"/>
              </a:lnSpc>
              <a:spcBef>
                <a:spcPts val="850"/>
              </a:spcBef>
              <a:spcAft>
                <a:spcPts val="0"/>
              </a:spcAft>
              <a:buClr>
                <a:schemeClr val="dk1"/>
              </a:buClr>
              <a:buSzPts val="1250"/>
              <a:buFont typeface="Arial"/>
              <a:buChar char="•"/>
            </a:pPr>
            <a:r>
              <a:rPr lang="en-US" sz="1250" b="0"/>
              <a:t>Speak With the Bully Separately</a:t>
            </a:r>
            <a:endParaRPr/>
          </a:p>
          <a:p>
            <a:pPr marL="342900" lvl="0" indent="-342900" algn="l" rtl="0">
              <a:lnSpc>
                <a:spcPct val="80000"/>
              </a:lnSpc>
              <a:spcBef>
                <a:spcPts val="850"/>
              </a:spcBef>
              <a:spcAft>
                <a:spcPts val="0"/>
              </a:spcAft>
              <a:buClr>
                <a:schemeClr val="dk1"/>
              </a:buClr>
              <a:buSzPts val="1250"/>
              <a:buFont typeface="Arial"/>
              <a:buChar char="•"/>
            </a:pPr>
            <a:r>
              <a:rPr lang="en-US" sz="1250" b="0"/>
              <a:t>Develop Appropriate Interventions</a:t>
            </a:r>
            <a:endParaRPr sz="1250" b="0"/>
          </a:p>
          <a:p>
            <a:pPr marL="342900" lvl="0" indent="-342900" algn="l" rtl="0">
              <a:lnSpc>
                <a:spcPct val="80000"/>
              </a:lnSpc>
              <a:spcBef>
                <a:spcPts val="850"/>
              </a:spcBef>
              <a:spcAft>
                <a:spcPts val="0"/>
              </a:spcAft>
              <a:buClr>
                <a:schemeClr val="dk1"/>
              </a:buClr>
              <a:buSzPts val="1250"/>
              <a:buFont typeface="Arial"/>
              <a:buChar char="•"/>
            </a:pPr>
            <a:r>
              <a:rPr lang="en-US" sz="1250" b="0"/>
              <a:t>Keep a Close Eye on the Situation</a:t>
            </a:r>
            <a:endParaRPr/>
          </a:p>
          <a:p>
            <a:pPr marL="342900" lvl="0" indent="-342900" algn="l" rtl="0">
              <a:lnSpc>
                <a:spcPct val="80000"/>
              </a:lnSpc>
              <a:spcBef>
                <a:spcPts val="850"/>
              </a:spcBef>
              <a:spcAft>
                <a:spcPts val="0"/>
              </a:spcAft>
              <a:buClr>
                <a:schemeClr val="dk1"/>
              </a:buClr>
              <a:buSzPts val="1250"/>
              <a:buFont typeface="Arial"/>
              <a:buChar char="•"/>
            </a:pPr>
            <a:r>
              <a:rPr lang="en-US" sz="1250" b="0"/>
              <a:t>Check in With Both the Victim and the Bully</a:t>
            </a:r>
            <a:endParaRPr/>
          </a:p>
          <a:p>
            <a:pPr marL="342900" lvl="0" indent="-342900" algn="l" rtl="0">
              <a:lnSpc>
                <a:spcPct val="80000"/>
              </a:lnSpc>
              <a:spcBef>
                <a:spcPts val="850"/>
              </a:spcBef>
              <a:spcAft>
                <a:spcPts val="0"/>
              </a:spcAft>
              <a:buClr>
                <a:schemeClr val="dk1"/>
              </a:buClr>
              <a:buSzPts val="1250"/>
              <a:buFont typeface="Arial"/>
              <a:buChar char="•"/>
            </a:pPr>
            <a:r>
              <a:rPr lang="en-US" sz="1250" b="0"/>
              <a:t>Establish Your Classroom as a Safe Place</a:t>
            </a:r>
            <a:endParaRPr/>
          </a:p>
          <a:p>
            <a:pPr marL="0" lvl="0" indent="0" algn="l" rtl="0">
              <a:lnSpc>
                <a:spcPct val="80000"/>
              </a:lnSpc>
              <a:spcBef>
                <a:spcPts val="850"/>
              </a:spcBef>
              <a:spcAft>
                <a:spcPts val="0"/>
              </a:spcAft>
              <a:buClr>
                <a:schemeClr val="dk1"/>
              </a:buClr>
              <a:buSzPts val="1250"/>
              <a:buNone/>
            </a:pPr>
            <a:endParaRPr sz="1250"/>
          </a:p>
        </p:txBody>
      </p:sp>
      <p:pic>
        <p:nvPicPr>
          <p:cNvPr id="114" name="Google Shape;114;p3" descr="Sikeston R-6 Schools - Stop Bullying!"/>
          <p:cNvPicPr preferRelativeResize="0"/>
          <p:nvPr/>
        </p:nvPicPr>
        <p:blipFill rotWithShape="1">
          <a:blip r:embed="rId3">
            <a:alphaModFix/>
          </a:blip>
          <a:srcRect/>
          <a:stretch/>
        </p:blipFill>
        <p:spPr>
          <a:xfrm>
            <a:off x="4730106" y="1772816"/>
            <a:ext cx="4114428" cy="4114428"/>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a:spLocks noGrp="1"/>
          </p:cNvSpPr>
          <p:nvPr>
            <p:ph type="ctrTitle"/>
          </p:nvPr>
        </p:nvSpPr>
        <p:spPr>
          <a:xfrm>
            <a:off x="357158" y="2786058"/>
            <a:ext cx="8072494" cy="129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8A5EF"/>
              </a:buClr>
              <a:buSzPts val="4000"/>
              <a:buFont typeface="Calibri"/>
              <a:buNone/>
            </a:pPr>
            <a:r>
              <a:rPr lang="pt-PT" sz="4000" dirty="0">
                <a:solidFill>
                  <a:srgbClr val="08A5EF"/>
                </a:solidFill>
                <a:latin typeface="Calibri"/>
                <a:ea typeface="Calibri"/>
                <a:cs typeface="Calibri"/>
                <a:sym typeface="Calibri"/>
              </a:rPr>
              <a:t>Scenario 3 – Stealing Incident</a:t>
            </a:r>
            <a:br>
              <a:rPr lang="pt-PT" sz="4000" dirty="0">
                <a:solidFill>
                  <a:srgbClr val="08A5EF"/>
                </a:solidFill>
                <a:latin typeface="Calibri"/>
                <a:ea typeface="Calibri"/>
                <a:cs typeface="Calibri"/>
                <a:sym typeface="Calibri"/>
              </a:rPr>
            </a:br>
            <a:r>
              <a:rPr lang="pt-PT" sz="4000" dirty="0">
                <a:solidFill>
                  <a:srgbClr val="08A5EF"/>
                </a:solidFill>
                <a:latin typeface="Calibri"/>
                <a:ea typeface="Calibri"/>
                <a:cs typeface="Calibri"/>
                <a:sym typeface="Calibri"/>
              </a:rPr>
              <a:t>Conflict Theory</a:t>
            </a:r>
            <a:endParaRPr sz="4000" dirty="0">
              <a:solidFill>
                <a:srgbClr val="08A5EF"/>
              </a:solidFill>
              <a:latin typeface="Calibri"/>
              <a:ea typeface="Calibri"/>
              <a:cs typeface="Calibri"/>
              <a:sym typeface="Calibri"/>
            </a:endParaRPr>
          </a:p>
        </p:txBody>
      </p:sp>
      <p:sp>
        <p:nvSpPr>
          <p:cNvPr id="98" name="Google Shape;98;p1"/>
          <p:cNvSpPr txBox="1">
            <a:spLocks noGrp="1"/>
          </p:cNvSpPr>
          <p:nvPr>
            <p:ph type="subTitle" idx="1"/>
          </p:nvPr>
        </p:nvSpPr>
        <p:spPr>
          <a:xfrm>
            <a:off x="642910" y="4000504"/>
            <a:ext cx="7283152" cy="576064"/>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2"/>
              </a:buClr>
              <a:buSzPts val="2000"/>
              <a:buNone/>
            </a:pPr>
            <a:r>
              <a:rPr lang="pt-PT"/>
              <a:t> </a:t>
            </a:r>
            <a:endParaRPr/>
          </a:p>
        </p:txBody>
      </p:sp>
      <p:pic>
        <p:nvPicPr>
          <p:cNvPr id="99" name="Google Shape;99;p1"/>
          <p:cNvPicPr preferRelativeResize="0"/>
          <p:nvPr/>
        </p:nvPicPr>
        <p:blipFill rotWithShape="1">
          <a:blip r:embed="rId3">
            <a:alphaModFix/>
          </a:blip>
          <a:srcRect/>
          <a:stretch/>
        </p:blipFill>
        <p:spPr>
          <a:xfrm>
            <a:off x="142844" y="285728"/>
            <a:ext cx="1928826" cy="549715"/>
          </a:xfrm>
          <a:prstGeom prst="rect">
            <a:avLst/>
          </a:prstGeom>
          <a:noFill/>
          <a:ln>
            <a:noFill/>
          </a:ln>
        </p:spPr>
      </p:pic>
      <p:sp>
        <p:nvSpPr>
          <p:cNvPr id="100" name="Google Shape;100;p1"/>
          <p:cNvSpPr/>
          <p:nvPr/>
        </p:nvSpPr>
        <p:spPr>
          <a:xfrm>
            <a:off x="214282" y="785795"/>
            <a:ext cx="3637638"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PT" sz="1400" b="1" i="0" u="none" strike="noStrike" cap="none">
                <a:solidFill>
                  <a:schemeClr val="dk1"/>
                </a:solidFill>
                <a:latin typeface="Arial"/>
                <a:ea typeface="Arial"/>
                <a:cs typeface="Arial"/>
                <a:sym typeface="Arial"/>
              </a:rPr>
              <a:t>ERASMUS + 2019-1-PL01- KA201-06486</a:t>
            </a:r>
            <a:endParaRPr sz="1050" b="0" i="0" u="none" strike="noStrike" cap="none">
              <a:solidFill>
                <a:schemeClr val="dk2"/>
              </a:solidFill>
              <a:latin typeface="Arial"/>
              <a:ea typeface="Arial"/>
              <a:cs typeface="Arial"/>
              <a:sym typeface="Arial"/>
            </a:endParaRPr>
          </a:p>
        </p:txBody>
      </p:sp>
      <p:sp>
        <p:nvSpPr>
          <p:cNvPr id="101" name="Google Shape;101;p1"/>
          <p:cNvSpPr/>
          <p:nvPr/>
        </p:nvSpPr>
        <p:spPr>
          <a:xfrm>
            <a:off x="500034" y="6286520"/>
            <a:ext cx="8101770" cy="369332"/>
          </a:xfrm>
          <a:prstGeom prst="rect">
            <a:avLst/>
          </a:prstGeom>
          <a:noFill/>
          <a:ln>
            <a:noFill/>
          </a:ln>
        </p:spPr>
        <p:txBody>
          <a:bodyPr spcFirstLastPara="1" wrap="square" lIns="91425" tIns="45700" rIns="91425" bIns="45700" anchor="t" anchorCtr="0">
            <a:spAutoFit/>
          </a:bodyPr>
          <a:lstStyle/>
          <a:p>
            <a:pPr lvl="0" algn="ctr"/>
            <a:r>
              <a:rPr lang="pt-PT" sz="1800" dirty="0">
                <a:solidFill>
                  <a:srgbClr val="EF8E7B"/>
                </a:solidFill>
              </a:rPr>
              <a:t>Problems in peer relationships</a:t>
            </a:r>
            <a:endParaRPr lang="pt-PT" sz="18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
              <a:buNone/>
            </a:pPr>
            <a:r>
              <a:rPr lang="pt-PT"/>
              <a:t>PEER RELATIONSHIPS - THE IMPORTANCE</a:t>
            </a:r>
            <a:endParaRPr/>
          </a:p>
        </p:txBody>
      </p:sp>
      <p:sp>
        <p:nvSpPr>
          <p:cNvPr id="107" name="Google Shape;107;p2"/>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Clr>
                <a:schemeClr val="dk1"/>
              </a:buClr>
              <a:buSzPts val="2000"/>
              <a:buFont typeface="Arial"/>
              <a:buChar char="•"/>
            </a:pPr>
            <a:r>
              <a:rPr lang="pt-PT" b="0">
                <a:latin typeface="Calibri"/>
                <a:ea typeface="Calibri"/>
                <a:cs typeface="Calibri"/>
                <a:sym typeface="Calibri"/>
              </a:rPr>
              <a:t>The manner in which one interacts and forms relationships with others through early childhood, middle childhood, and adolescence is a cornerstone of most major developmental theories (e.g., Erikson, 1968; Parker, Rubin, Erath, Wojslawowicz, &amp; Buskirk, 2006). The formation of social skills that permit effective negotiation of peer-related interactions and interpersonal relationships is arguably one of the most important developmental tasks. As such, peer relationships make a strong contribution to many aspects of normal and abnormal development (Bukowski &amp; Adams, 2005).</a:t>
            </a:r>
            <a:endParaRPr/>
          </a:p>
          <a:p>
            <a:pPr marL="0" lvl="0" indent="0" algn="l" rtl="0">
              <a:spcBef>
                <a:spcPts val="1000"/>
              </a:spcBef>
              <a:spcAft>
                <a:spcPts val="0"/>
              </a:spcAft>
              <a:buClr>
                <a:schemeClr val="dk1"/>
              </a:buClr>
              <a:buSzPts val="2000"/>
              <a:buNone/>
            </a:pPr>
            <a:endParaRPr/>
          </a:p>
        </p:txBody>
      </p:sp>
      <p:pic>
        <p:nvPicPr>
          <p:cNvPr id="108" name="Google Shape;108;p2"/>
          <p:cNvPicPr preferRelativeResize="0"/>
          <p:nvPr/>
        </p:nvPicPr>
        <p:blipFill rotWithShape="1">
          <a:blip r:embed="rId3">
            <a:alphaModFix/>
          </a:blip>
          <a:srcRect/>
          <a:stretch/>
        </p:blipFill>
        <p:spPr>
          <a:xfrm>
            <a:off x="5500753" y="4649470"/>
            <a:ext cx="2571750" cy="170497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4"/>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
              <a:buNone/>
            </a:pPr>
            <a:r>
              <a:rPr lang="pt-PT"/>
              <a:t>PEER RELATIONSHIPS - RECOMMENDATIONS</a:t>
            </a:r>
            <a:endParaRPr/>
          </a:p>
        </p:txBody>
      </p:sp>
      <p:sp>
        <p:nvSpPr>
          <p:cNvPr id="114" name="Google Shape;114;p4"/>
          <p:cNvSpPr txBox="1">
            <a:spLocks noGrp="1"/>
          </p:cNvSpPr>
          <p:nvPr>
            <p:ph type="body" idx="1"/>
          </p:nvPr>
        </p:nvSpPr>
        <p:spPr>
          <a:xfrm>
            <a:off x="457200" y="1752600"/>
            <a:ext cx="8147248" cy="4772743"/>
          </a:xfrm>
          <a:prstGeom prst="rect">
            <a:avLst/>
          </a:prstGeom>
          <a:noFill/>
          <a:ln>
            <a:noFill/>
          </a:ln>
        </p:spPr>
        <p:txBody>
          <a:bodyPr spcFirstLastPara="1" wrap="square" lIns="91425" tIns="45700" rIns="91425" bIns="45700" anchor="t" anchorCtr="0">
            <a:normAutofit/>
          </a:bodyPr>
          <a:lstStyle/>
          <a:p>
            <a:pPr marL="457200" lvl="0" indent="-361950" algn="just" rtl="0">
              <a:spcBef>
                <a:spcPts val="0"/>
              </a:spcBef>
              <a:spcAft>
                <a:spcPts val="0"/>
              </a:spcAft>
              <a:buClr>
                <a:schemeClr val="dk1"/>
              </a:buClr>
              <a:buSzPts val="2100"/>
              <a:buChar char="•"/>
            </a:pPr>
            <a:r>
              <a:rPr lang="pt-PT"/>
              <a:t>Classrooms are social settings that influence the context of social interactions. Most teachers are cognizant of the classroom culture they want to cultivate; they seek to create positive classroom climates that promote individual prosocial behaviors and academic achievement.</a:t>
            </a:r>
            <a:endParaRPr/>
          </a:p>
          <a:p>
            <a:pPr marL="457200" lvl="0" indent="-361950" algn="just" rtl="0">
              <a:spcBef>
                <a:spcPts val="0"/>
              </a:spcBef>
              <a:spcAft>
                <a:spcPts val="0"/>
              </a:spcAft>
              <a:buClr>
                <a:schemeClr val="dk1"/>
              </a:buClr>
              <a:buSzPts val="2100"/>
              <a:buChar char="•"/>
            </a:pPr>
            <a:r>
              <a:rPr lang="pt-PT"/>
              <a:t>Teachers should focus on becoming more attuned to peers dynamics rather than simply recognizing peer affiliations. Attunement constitutes thinking about the classroom peer relations from the perspective of the other students in the classroom. This will allow teachers to intentionally create student work pairs that promote positive peer interactions while minimizing unexpected conflict.</a:t>
            </a:r>
            <a:endParaRPr/>
          </a:p>
          <a:p>
            <a:pPr marL="0" lvl="0" indent="0" algn="l" rtl="0">
              <a:spcBef>
                <a:spcPts val="400"/>
              </a:spcBef>
              <a:spcAft>
                <a:spcPts val="0"/>
              </a:spcAft>
              <a:buClr>
                <a:schemeClr val="dk1"/>
              </a:buClr>
              <a:buSzPts val="2000"/>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6"/>
          <p:cNvSpPr txBox="1">
            <a:spLocks noGrp="1"/>
          </p:cNvSpPr>
          <p:nvPr>
            <p:ph type="title"/>
          </p:nvPr>
        </p:nvSpPr>
        <p:spPr>
          <a:xfrm>
            <a:off x="457200" y="152718"/>
            <a:ext cx="6851104" cy="13716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6"/>
              </a:buClr>
              <a:buSzPts val="2400"/>
              <a:buFont typeface="Arial "/>
              <a:buNone/>
            </a:pPr>
            <a:r>
              <a:rPr lang="pt-PT" sz="2400"/>
              <a:t>STRATEGIES FOR PROMOTING PEER RELATIONSHIPS</a:t>
            </a:r>
            <a:br>
              <a:rPr lang="pt-PT" sz="2400"/>
            </a:br>
            <a:r>
              <a:rPr lang="pt-PT" sz="2400"/>
              <a:t>EXAMPLES OF MICRO-CHANGES IN ROUTINES AND PRACTICES</a:t>
            </a:r>
            <a:endParaRPr sz="2400"/>
          </a:p>
        </p:txBody>
      </p:sp>
      <p:sp>
        <p:nvSpPr>
          <p:cNvPr id="120" name="Google Shape;120;p6"/>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100"/>
              <a:buNone/>
            </a:pPr>
            <a:r>
              <a:rPr lang="pt-PT" sz="1850"/>
              <a:t>PEER FRIENDSHIPS</a:t>
            </a:r>
            <a:endParaRPr/>
          </a:p>
          <a:p>
            <a:pPr marL="0" lvl="0" indent="0" algn="just" rtl="0">
              <a:lnSpc>
                <a:spcPct val="90000"/>
              </a:lnSpc>
              <a:spcBef>
                <a:spcPts val="360"/>
              </a:spcBef>
              <a:spcAft>
                <a:spcPts val="0"/>
              </a:spcAft>
              <a:buClr>
                <a:schemeClr val="dk1"/>
              </a:buClr>
              <a:buSzPts val="1100"/>
              <a:buNone/>
            </a:pPr>
            <a:r>
              <a:rPr lang="pt-PT" sz="1850"/>
              <a:t>• Find multiple tasks for students to complete with a classmate and, occasionally, assign them to unexpected partners. These can be classroom chores, instructional tasks, or classroom privileges.</a:t>
            </a:r>
            <a:endParaRPr/>
          </a:p>
          <a:p>
            <a:pPr marL="0" lvl="0" indent="0" algn="just" rtl="0">
              <a:lnSpc>
                <a:spcPct val="90000"/>
              </a:lnSpc>
              <a:spcBef>
                <a:spcPts val="360"/>
              </a:spcBef>
              <a:spcAft>
                <a:spcPts val="0"/>
              </a:spcAft>
              <a:buClr>
                <a:schemeClr val="dk1"/>
              </a:buClr>
              <a:buSzPts val="1100"/>
              <a:buNone/>
            </a:pPr>
            <a:r>
              <a:rPr lang="pt-PT" sz="1850"/>
              <a:t>• Teach students to play non-competitive games that are appealing but have no clear winners and losers.</a:t>
            </a:r>
            <a:endParaRPr/>
          </a:p>
          <a:p>
            <a:pPr marL="0" lvl="0" indent="0" algn="just" rtl="0">
              <a:lnSpc>
                <a:spcPct val="90000"/>
              </a:lnSpc>
              <a:spcBef>
                <a:spcPts val="360"/>
              </a:spcBef>
              <a:spcAft>
                <a:spcPts val="0"/>
              </a:spcAft>
              <a:buClr>
                <a:schemeClr val="dk1"/>
              </a:buClr>
              <a:buSzPts val="1100"/>
              <a:buNone/>
            </a:pPr>
            <a:r>
              <a:rPr lang="pt-PT" sz="1850"/>
              <a:t>• Add many more attractive and developmentally appealing games to the playground with special attention to games that can be played by students with limited athletic ability, games for small and large groups, and games that are very physical or very sedate.</a:t>
            </a:r>
            <a:endParaRPr/>
          </a:p>
          <a:p>
            <a:pPr marL="0" lvl="0" indent="0" algn="just" rtl="0">
              <a:lnSpc>
                <a:spcPct val="90000"/>
              </a:lnSpc>
              <a:spcBef>
                <a:spcPts val="360"/>
              </a:spcBef>
              <a:spcAft>
                <a:spcPts val="0"/>
              </a:spcAft>
              <a:buClr>
                <a:schemeClr val="dk1"/>
              </a:buClr>
              <a:buSzPts val="1100"/>
              <a:buNone/>
            </a:pPr>
            <a:r>
              <a:rPr lang="pt-PT" sz="1850"/>
              <a:t>• Hold ‘game clinics’ in which a new game is taught at recess – start with a small group that includes a few isolated students. Once the game starts, anyone can join.</a:t>
            </a:r>
            <a:endParaRPr/>
          </a:p>
          <a:p>
            <a:pPr marL="0" lvl="0" indent="0" algn="l" rtl="0">
              <a:lnSpc>
                <a:spcPct val="90000"/>
              </a:lnSpc>
              <a:spcBef>
                <a:spcPts val="370"/>
              </a:spcBef>
              <a:spcAft>
                <a:spcPts val="0"/>
              </a:spcAft>
              <a:buClr>
                <a:schemeClr val="dk1"/>
              </a:buClr>
              <a:buSzPts val="1850"/>
              <a:buNone/>
            </a:pPr>
            <a:endParaRPr sz="185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
              <a:buNone/>
            </a:pPr>
            <a:r>
              <a:rPr lang="pt-PT"/>
              <a:t>PEER RELATIONSHIPS - RECOMMENDATIONS</a:t>
            </a:r>
            <a:endParaRPr/>
          </a:p>
        </p:txBody>
      </p:sp>
      <p:sp>
        <p:nvSpPr>
          <p:cNvPr id="129" name="Google Shape;129;p5"/>
          <p:cNvSpPr txBox="1">
            <a:spLocks noGrp="1"/>
          </p:cNvSpPr>
          <p:nvPr>
            <p:ph type="body" idx="1"/>
          </p:nvPr>
        </p:nvSpPr>
        <p:spPr>
          <a:xfrm>
            <a:off x="457200" y="1752600"/>
            <a:ext cx="4186808" cy="4772744"/>
          </a:xfrm>
          <a:prstGeom prst="rect">
            <a:avLst/>
          </a:prstGeom>
          <a:noFill/>
          <a:ln>
            <a:noFill/>
          </a:ln>
        </p:spPr>
        <p:txBody>
          <a:bodyPr spcFirstLastPara="1" wrap="square" lIns="91425" tIns="45700" rIns="91425" bIns="45700" anchor="t" anchorCtr="0">
            <a:normAutofit/>
          </a:bodyPr>
          <a:lstStyle/>
          <a:p>
            <a:pPr marL="457200" lvl="0" indent="-361950" algn="just" rtl="0">
              <a:lnSpc>
                <a:spcPct val="80000"/>
              </a:lnSpc>
              <a:spcBef>
                <a:spcPts val="0"/>
              </a:spcBef>
              <a:spcAft>
                <a:spcPts val="0"/>
              </a:spcAft>
              <a:buClr>
                <a:schemeClr val="dk1"/>
              </a:buClr>
              <a:buSzPts val="2100"/>
              <a:buChar char="•"/>
            </a:pPr>
            <a:r>
              <a:rPr lang="pt-PT" sz="1470"/>
              <a:t>Classroom management strategies often focus on reducing negative behaviors, such as disruption or aggression. However, by only </a:t>
            </a:r>
            <a:r>
              <a:rPr lang="pt-PT" sz="1400"/>
              <a:t>focusing on unw</a:t>
            </a:r>
            <a:r>
              <a:rPr lang="pt-PT" sz="1540"/>
              <a:t>anted behaviors, teachers may unintentionally reinforce a child’s negative peer reputation. Teachers should also reward a child’s positive peer interactions, which highlight positive attributes, to provide counter evidence against a child’s negative peer reputation.</a:t>
            </a:r>
            <a:endParaRPr/>
          </a:p>
          <a:p>
            <a:pPr marL="457200" lvl="0" indent="-419100" algn="just" rtl="0">
              <a:lnSpc>
                <a:spcPct val="95000"/>
              </a:lnSpc>
              <a:spcBef>
                <a:spcPts val="0"/>
              </a:spcBef>
              <a:spcAft>
                <a:spcPts val="0"/>
              </a:spcAft>
              <a:buClr>
                <a:srgbClr val="000000"/>
              </a:buClr>
              <a:buSzPts val="3000"/>
              <a:buChar char="•"/>
            </a:pPr>
            <a:r>
              <a:rPr lang="pt-PT" sz="1400">
                <a:solidFill>
                  <a:srgbClr val="000000"/>
                </a:solidFill>
              </a:rPr>
              <a:t>A simple way of giving positive reinforcement in behavior modification is in providing compliments, approval, encouragement, and affirmation; literature says that a ratio of five compliments for every one complaint is generally seen as being the most effective in altering behavior in a desired manner.</a:t>
            </a:r>
            <a:endParaRPr sz="1470"/>
          </a:p>
        </p:txBody>
      </p:sp>
      <p:pic>
        <p:nvPicPr>
          <p:cNvPr id="130" name="Google Shape;130;p5"/>
          <p:cNvPicPr preferRelativeResize="0"/>
          <p:nvPr/>
        </p:nvPicPr>
        <p:blipFill rotWithShape="1">
          <a:blip r:embed="rId3">
            <a:alphaModFix/>
          </a:blip>
          <a:srcRect/>
          <a:stretch/>
        </p:blipFill>
        <p:spPr>
          <a:xfrm>
            <a:off x="4779210" y="2492896"/>
            <a:ext cx="4053971" cy="2817594"/>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7"/>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6"/>
              </a:buClr>
              <a:buSzPts val="2400"/>
              <a:buFont typeface="Arial "/>
              <a:buNone/>
            </a:pPr>
            <a:r>
              <a:rPr lang="pt-PT" sz="2400"/>
              <a:t>STRATEGIES FOR PROMOTING PEER RELATIONSHIPS</a:t>
            </a:r>
            <a:br>
              <a:rPr lang="pt-PT" sz="2400"/>
            </a:br>
            <a:r>
              <a:rPr lang="pt-PT" sz="2400"/>
              <a:t>EXAMPLES OF MICRO-CHANGES IN ROUTINES AND PRACTICES</a:t>
            </a:r>
            <a:endParaRPr sz="2400"/>
          </a:p>
        </p:txBody>
      </p:sp>
      <p:sp>
        <p:nvSpPr>
          <p:cNvPr id="126" name="Google Shape;126;p7"/>
          <p:cNvSpPr txBox="1">
            <a:spLocks noGrp="1"/>
          </p:cNvSpPr>
          <p:nvPr>
            <p:ph type="body" idx="1"/>
          </p:nvPr>
        </p:nvSpPr>
        <p:spPr>
          <a:xfrm>
            <a:off x="4572000" y="1524318"/>
            <a:ext cx="4258816" cy="5333682"/>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1100"/>
              <a:buNone/>
            </a:pPr>
            <a:r>
              <a:rPr lang="pt-PT" sz="1400"/>
              <a:t>PEER CONFLICT</a:t>
            </a:r>
            <a:endParaRPr/>
          </a:p>
          <a:p>
            <a:pPr marL="0" lvl="0" indent="0" algn="just" rtl="0">
              <a:lnSpc>
                <a:spcPct val="80000"/>
              </a:lnSpc>
              <a:spcBef>
                <a:spcPts val="360"/>
              </a:spcBef>
              <a:spcAft>
                <a:spcPts val="0"/>
              </a:spcAft>
              <a:buClr>
                <a:schemeClr val="dk1"/>
              </a:buClr>
              <a:buSzPts val="1100"/>
              <a:buNone/>
            </a:pPr>
            <a:r>
              <a:rPr lang="pt-PT" sz="1400"/>
              <a:t>• Solve frequent and predictable arguments in advance with classroom meetings.</a:t>
            </a:r>
            <a:endParaRPr/>
          </a:p>
          <a:p>
            <a:pPr marL="0" lvl="0" indent="0" algn="just" rtl="0">
              <a:lnSpc>
                <a:spcPct val="80000"/>
              </a:lnSpc>
              <a:spcBef>
                <a:spcPts val="360"/>
              </a:spcBef>
              <a:spcAft>
                <a:spcPts val="0"/>
              </a:spcAft>
              <a:buClr>
                <a:schemeClr val="dk1"/>
              </a:buClr>
              <a:buSzPts val="1100"/>
              <a:buNone/>
            </a:pPr>
            <a:r>
              <a:rPr lang="pt-PT" sz="1400"/>
              <a:t>• Have students who argue complete a ‘conflict worksheet’ together to talk through what happened and how to fix it</a:t>
            </a:r>
            <a:endParaRPr/>
          </a:p>
          <a:p>
            <a:pPr marL="0" lvl="0" indent="0" algn="just" rtl="0">
              <a:lnSpc>
                <a:spcPct val="80000"/>
              </a:lnSpc>
              <a:spcBef>
                <a:spcPts val="360"/>
              </a:spcBef>
              <a:spcAft>
                <a:spcPts val="0"/>
              </a:spcAft>
              <a:buClr>
                <a:schemeClr val="dk1"/>
              </a:buClr>
              <a:buSzPts val="1100"/>
              <a:buNone/>
            </a:pPr>
            <a:r>
              <a:rPr lang="pt-PT" sz="1400"/>
              <a:t>• Relocate playground games so that they don’t bump into each other.</a:t>
            </a:r>
            <a:endParaRPr/>
          </a:p>
          <a:p>
            <a:pPr marL="0" lvl="0" indent="0" algn="just" rtl="0">
              <a:lnSpc>
                <a:spcPct val="80000"/>
              </a:lnSpc>
              <a:spcBef>
                <a:spcPts val="360"/>
              </a:spcBef>
              <a:spcAft>
                <a:spcPts val="0"/>
              </a:spcAft>
              <a:buClr>
                <a:schemeClr val="dk1"/>
              </a:buClr>
              <a:buSzPts val="1100"/>
              <a:buNone/>
            </a:pPr>
            <a:r>
              <a:rPr lang="pt-PT" sz="1400"/>
              <a:t>• Write simple school rules for the common playground games (soccer, basketball, four square) that students often argue about.</a:t>
            </a:r>
            <a:endParaRPr/>
          </a:p>
          <a:p>
            <a:pPr marL="0" lvl="0" indent="0" algn="just" rtl="0">
              <a:lnSpc>
                <a:spcPct val="80000"/>
              </a:lnSpc>
              <a:spcBef>
                <a:spcPts val="360"/>
              </a:spcBef>
              <a:spcAft>
                <a:spcPts val="0"/>
              </a:spcAft>
              <a:buClr>
                <a:schemeClr val="dk1"/>
              </a:buClr>
              <a:buSzPts val="1100"/>
              <a:buNone/>
            </a:pPr>
            <a:r>
              <a:rPr lang="pt-PT" sz="1400"/>
              <a:t>• Make a routine for choosing teams once a week (balancing the skills on teams) and use those same teams until the next week</a:t>
            </a:r>
            <a:endParaRPr/>
          </a:p>
          <a:p>
            <a:pPr marL="0" lvl="0" indent="0" algn="just" rtl="0">
              <a:lnSpc>
                <a:spcPct val="80000"/>
              </a:lnSpc>
              <a:spcBef>
                <a:spcPts val="360"/>
              </a:spcBef>
              <a:spcAft>
                <a:spcPts val="0"/>
              </a:spcAft>
              <a:buClr>
                <a:schemeClr val="dk1"/>
              </a:buClr>
              <a:buSzPts val="1100"/>
              <a:buNone/>
            </a:pPr>
            <a:r>
              <a:rPr lang="pt-PT" sz="1400"/>
              <a:t>• Add more supervisors to the playground or change where they are located.</a:t>
            </a:r>
            <a:endParaRPr/>
          </a:p>
          <a:p>
            <a:pPr marL="0" lvl="0" indent="0" algn="just" rtl="0">
              <a:lnSpc>
                <a:spcPct val="80000"/>
              </a:lnSpc>
              <a:spcBef>
                <a:spcPts val="360"/>
              </a:spcBef>
              <a:spcAft>
                <a:spcPts val="0"/>
              </a:spcAft>
              <a:buClr>
                <a:schemeClr val="dk1"/>
              </a:buClr>
              <a:buSzPts val="1100"/>
              <a:buNone/>
            </a:pPr>
            <a:r>
              <a:rPr lang="pt-PT" sz="1400"/>
              <a:t>• Change what supervisors do: have them actively circulate on the playground and prompt students to play and resolve conflicts</a:t>
            </a:r>
            <a:endParaRPr/>
          </a:p>
          <a:p>
            <a:pPr marL="0" lvl="0" indent="0" algn="just" rtl="0">
              <a:lnSpc>
                <a:spcPct val="80000"/>
              </a:lnSpc>
              <a:spcBef>
                <a:spcPts val="360"/>
              </a:spcBef>
              <a:spcAft>
                <a:spcPts val="0"/>
              </a:spcAft>
              <a:buClr>
                <a:schemeClr val="dk1"/>
              </a:buClr>
              <a:buSzPts val="1100"/>
              <a:buNone/>
            </a:pPr>
            <a:r>
              <a:rPr lang="pt-PT" sz="1400"/>
              <a:t>• Conduct a ‘recess workshop’ in which all students who tour the playground together while reviewing the routines, rules, proper use of equipment, entry/exit procedures, strategies for having fun together, and supervisors’ actions when there are problems. Add a booster workshop midway through the year.</a:t>
            </a:r>
            <a:endParaRPr/>
          </a:p>
          <a:p>
            <a:pPr marL="0" lvl="0" indent="0" algn="just" rtl="0">
              <a:lnSpc>
                <a:spcPct val="80000"/>
              </a:lnSpc>
              <a:spcBef>
                <a:spcPts val="360"/>
              </a:spcBef>
              <a:spcAft>
                <a:spcPts val="0"/>
              </a:spcAft>
              <a:buClr>
                <a:schemeClr val="dk1"/>
              </a:buClr>
              <a:buSzPts val="1100"/>
              <a:buNone/>
            </a:pPr>
            <a:r>
              <a:rPr lang="pt-PT" sz="1400"/>
              <a:t>• Invite a prominent local athlete to the school to talk about good sportsmanship.</a:t>
            </a:r>
            <a:endParaRPr/>
          </a:p>
          <a:p>
            <a:pPr marL="0" lvl="0" indent="0" algn="l" rtl="0">
              <a:lnSpc>
                <a:spcPct val="80000"/>
              </a:lnSpc>
              <a:spcBef>
                <a:spcPts val="280"/>
              </a:spcBef>
              <a:spcAft>
                <a:spcPts val="0"/>
              </a:spcAft>
              <a:buClr>
                <a:schemeClr val="dk1"/>
              </a:buClr>
              <a:buSzPts val="1400"/>
              <a:buNone/>
            </a:pPr>
            <a:endParaRPr sz="1400"/>
          </a:p>
        </p:txBody>
      </p:sp>
      <p:pic>
        <p:nvPicPr>
          <p:cNvPr id="127" name="Google Shape;127;p7"/>
          <p:cNvPicPr preferRelativeResize="0"/>
          <p:nvPr/>
        </p:nvPicPr>
        <p:blipFill rotWithShape="1">
          <a:blip r:embed="rId3">
            <a:alphaModFix/>
          </a:blip>
          <a:srcRect/>
          <a:stretch/>
        </p:blipFill>
        <p:spPr>
          <a:xfrm>
            <a:off x="81610" y="1988840"/>
            <a:ext cx="4490315" cy="4175102"/>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8"/>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6"/>
              </a:buClr>
              <a:buSzPts val="2400"/>
              <a:buFont typeface="Arial "/>
              <a:buNone/>
            </a:pPr>
            <a:r>
              <a:rPr lang="pt-PT" sz="2400"/>
              <a:t>STRATEGIES FOR PROMOTING PEER RELATIONSHIPS</a:t>
            </a:r>
            <a:br>
              <a:rPr lang="pt-PT" sz="2400"/>
            </a:br>
            <a:r>
              <a:rPr lang="pt-PT" sz="2400"/>
              <a:t>EXAMPLES OF MICRO-CHANGES IN ROUTINES AND PRACTICES</a:t>
            </a:r>
            <a:endParaRPr sz="2400"/>
          </a:p>
        </p:txBody>
      </p:sp>
      <p:sp>
        <p:nvSpPr>
          <p:cNvPr id="133" name="Google Shape;133;p8"/>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0" lvl="0" indent="0" algn="just" rtl="0">
              <a:spcBef>
                <a:spcPts val="0"/>
              </a:spcBef>
              <a:spcAft>
                <a:spcPts val="0"/>
              </a:spcAft>
              <a:buClr>
                <a:schemeClr val="dk1"/>
              </a:buClr>
              <a:buSzPts val="1100"/>
              <a:buNone/>
            </a:pPr>
            <a:r>
              <a:rPr lang="pt-PT"/>
              <a:t>AGGRESSIVE CONFLICT AND BULLYING</a:t>
            </a:r>
            <a:endParaRPr/>
          </a:p>
          <a:p>
            <a:pPr marL="0" lvl="0" indent="0" algn="just" rtl="0">
              <a:spcBef>
                <a:spcPts val="360"/>
              </a:spcBef>
              <a:spcAft>
                <a:spcPts val="0"/>
              </a:spcAft>
              <a:buClr>
                <a:schemeClr val="dk1"/>
              </a:buClr>
              <a:buSzPts val="1100"/>
              <a:buNone/>
            </a:pPr>
            <a:r>
              <a:rPr lang="pt-PT"/>
              <a:t>• Have students mark playground maps with the places where bullying occurs and plan extra supervision of these places.</a:t>
            </a:r>
            <a:endParaRPr/>
          </a:p>
          <a:p>
            <a:pPr marL="0" lvl="0" indent="0" algn="just" rtl="0">
              <a:spcBef>
                <a:spcPts val="360"/>
              </a:spcBef>
              <a:spcAft>
                <a:spcPts val="0"/>
              </a:spcAft>
              <a:buClr>
                <a:schemeClr val="dk1"/>
              </a:buClr>
              <a:buSzPts val="1100"/>
              <a:buNone/>
            </a:pPr>
            <a:r>
              <a:rPr lang="pt-PT"/>
              <a:t>• Encourage students who are the targets of bullying to play near supervisors.</a:t>
            </a:r>
            <a:endParaRPr/>
          </a:p>
          <a:p>
            <a:pPr marL="0" lvl="0" indent="0" algn="just" rtl="0">
              <a:spcBef>
                <a:spcPts val="360"/>
              </a:spcBef>
              <a:spcAft>
                <a:spcPts val="0"/>
              </a:spcAft>
              <a:buClr>
                <a:schemeClr val="dk1"/>
              </a:buClr>
              <a:buSzPts val="1100"/>
              <a:buNone/>
            </a:pPr>
            <a:r>
              <a:rPr lang="pt-PT"/>
              <a:t>• Conduct classroom meetings to increase empathy in the students who observe bullying and prepare them to stop it.</a:t>
            </a:r>
            <a:endParaRPr/>
          </a:p>
          <a:p>
            <a:pPr marL="0" lvl="0" indent="0" algn="just" rtl="0">
              <a:spcBef>
                <a:spcPts val="360"/>
              </a:spcBef>
              <a:spcAft>
                <a:spcPts val="0"/>
              </a:spcAft>
              <a:buClr>
                <a:schemeClr val="dk1"/>
              </a:buClr>
              <a:buSzPts val="1100"/>
              <a:buNone/>
            </a:pPr>
            <a:r>
              <a:rPr lang="pt-PT"/>
              <a:t>• Meet with all playground supervisors to discuss aggressive conflict and ways to interrupt it.</a:t>
            </a:r>
            <a:endParaRPr/>
          </a:p>
          <a:p>
            <a:pPr marL="0" lvl="0" indent="0" algn="just" rtl="0">
              <a:spcBef>
                <a:spcPts val="360"/>
              </a:spcBef>
              <a:spcAft>
                <a:spcPts val="0"/>
              </a:spcAft>
              <a:buClr>
                <a:schemeClr val="dk1"/>
              </a:buClr>
              <a:buSzPts val="1100"/>
              <a:buNone/>
            </a:pPr>
            <a:r>
              <a:rPr lang="pt-PT"/>
              <a:t>• Sensitize students to bullying by using a video or a book  to prompt a class discussion of what it feels like to be bullied.</a:t>
            </a:r>
            <a:endParaRPr/>
          </a:p>
          <a:p>
            <a:pPr marL="0" lvl="0" indent="0" algn="l" rtl="0">
              <a:spcBef>
                <a:spcPts val="400"/>
              </a:spcBef>
              <a:spcAft>
                <a:spcPts val="0"/>
              </a:spcAft>
              <a:buClr>
                <a:schemeClr val="dk1"/>
              </a:buClr>
              <a:buSzPts val="2000"/>
              <a:buNone/>
            </a:pP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9"/>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accent6"/>
              </a:buClr>
              <a:buSzPts val="3240"/>
              <a:buFont typeface="Arial "/>
              <a:buNone/>
            </a:pPr>
            <a:r>
              <a:rPr lang="pt-PT" sz="3240"/>
              <a:t>POSSIBLE CAUSES FOR DIFFICULTIES IN PEER RELATIONSHIPS</a:t>
            </a:r>
            <a:endParaRPr sz="3240"/>
          </a:p>
        </p:txBody>
      </p:sp>
      <p:sp>
        <p:nvSpPr>
          <p:cNvPr id="139" name="Google Shape;139;p9"/>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000"/>
              <a:buFont typeface="Arial"/>
              <a:buChar char="•"/>
            </a:pPr>
            <a:r>
              <a:rPr lang="pt-PT"/>
              <a:t>Impulsivity</a:t>
            </a:r>
            <a:endParaRPr/>
          </a:p>
          <a:p>
            <a:pPr marL="342900" lvl="0" indent="-342900" algn="l" rtl="0">
              <a:spcBef>
                <a:spcPts val="1000"/>
              </a:spcBef>
              <a:spcAft>
                <a:spcPts val="0"/>
              </a:spcAft>
              <a:buClr>
                <a:schemeClr val="dk1"/>
              </a:buClr>
              <a:buSzPts val="2000"/>
              <a:buFont typeface="Arial"/>
              <a:buChar char="•"/>
            </a:pPr>
            <a:r>
              <a:rPr lang="pt-PT"/>
              <a:t>Aggressivity</a:t>
            </a:r>
            <a:endParaRPr/>
          </a:p>
          <a:p>
            <a:pPr marL="342900" lvl="0" indent="-342900" algn="l" rtl="0">
              <a:spcBef>
                <a:spcPts val="1000"/>
              </a:spcBef>
              <a:spcAft>
                <a:spcPts val="0"/>
              </a:spcAft>
              <a:buClr>
                <a:schemeClr val="dk1"/>
              </a:buClr>
              <a:buSzPts val="2000"/>
              <a:buFont typeface="Arial"/>
              <a:buChar char="•"/>
            </a:pPr>
            <a:r>
              <a:rPr lang="pt-PT"/>
              <a:t>Communication Disorders</a:t>
            </a:r>
            <a:endParaRPr/>
          </a:p>
          <a:p>
            <a:pPr marL="342900" lvl="0" indent="-342900" algn="l" rtl="0">
              <a:spcBef>
                <a:spcPts val="1000"/>
              </a:spcBef>
              <a:spcAft>
                <a:spcPts val="0"/>
              </a:spcAft>
              <a:buClr>
                <a:schemeClr val="dk1"/>
              </a:buClr>
              <a:buSzPts val="2000"/>
              <a:buFont typeface="Arial"/>
              <a:buChar char="•"/>
            </a:pPr>
            <a:r>
              <a:rPr lang="pt-PT"/>
              <a:t>Bullying</a:t>
            </a:r>
            <a:endParaRPr/>
          </a:p>
          <a:p>
            <a:pPr marL="342900" lvl="0" indent="-342900" algn="l" rtl="0">
              <a:spcBef>
                <a:spcPts val="1000"/>
              </a:spcBef>
              <a:spcAft>
                <a:spcPts val="0"/>
              </a:spcAft>
              <a:buClr>
                <a:schemeClr val="dk1"/>
              </a:buClr>
              <a:buSzPts val="2000"/>
              <a:buFont typeface="Arial"/>
              <a:buChar char="•"/>
            </a:pPr>
            <a:r>
              <a:rPr lang="pt-PT"/>
              <a:t>Anti-Social Behaviors/Rule Breaking Behaviors</a:t>
            </a:r>
            <a:endParaRPr/>
          </a:p>
          <a:p>
            <a:pPr marL="342900" lvl="0" indent="-342900" algn="l" rtl="0">
              <a:spcBef>
                <a:spcPts val="1000"/>
              </a:spcBef>
              <a:spcAft>
                <a:spcPts val="0"/>
              </a:spcAft>
              <a:buClr>
                <a:schemeClr val="dk1"/>
              </a:buClr>
              <a:buSzPts val="2000"/>
              <a:buFont typeface="Arial"/>
              <a:buChar char="•"/>
            </a:pPr>
            <a:r>
              <a:rPr lang="pt-PT"/>
              <a:t>Internalisation Problems</a:t>
            </a:r>
            <a:endParaRPr/>
          </a:p>
          <a:p>
            <a:pPr marL="342900" lvl="0" indent="-342900" algn="l" rtl="0">
              <a:spcBef>
                <a:spcPts val="1000"/>
              </a:spcBef>
              <a:spcAft>
                <a:spcPts val="0"/>
              </a:spcAft>
              <a:buClr>
                <a:schemeClr val="dk1"/>
              </a:buClr>
              <a:buSzPts val="2000"/>
              <a:buFont typeface="Arial"/>
              <a:buChar char="•"/>
            </a:pPr>
            <a:r>
              <a:rPr lang="pt-PT"/>
              <a:t>Cultural and Ideological Differences</a:t>
            </a:r>
            <a:endParaRPr/>
          </a:p>
          <a:p>
            <a:pPr marL="342900" lvl="0" indent="-342900" algn="l" rtl="0">
              <a:spcBef>
                <a:spcPts val="1000"/>
              </a:spcBef>
              <a:spcAft>
                <a:spcPts val="0"/>
              </a:spcAft>
              <a:buClr>
                <a:schemeClr val="dk1"/>
              </a:buClr>
              <a:buSzPts val="2000"/>
              <a:buFont typeface="Arial"/>
              <a:buChar char="•"/>
            </a:pPr>
            <a:r>
              <a:rPr lang="pt-PT"/>
              <a:t>Disabilities (PHDA)</a:t>
            </a:r>
            <a:endParaRPr/>
          </a:p>
          <a:p>
            <a:pPr marL="0" lvl="0" indent="0" algn="l" rtl="0">
              <a:spcBef>
                <a:spcPts val="1000"/>
              </a:spcBef>
              <a:spcAft>
                <a:spcPts val="0"/>
              </a:spcAft>
              <a:buClr>
                <a:schemeClr val="dk1"/>
              </a:buClr>
              <a:buSzPts val="2000"/>
              <a:buNone/>
            </a:pP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0"/>
          <p:cNvSpPr txBox="1">
            <a:spLocks noGrp="1"/>
          </p:cNvSpPr>
          <p:nvPr>
            <p:ph type="title"/>
          </p:nvPr>
        </p:nvSpPr>
        <p:spPr>
          <a:xfrm>
            <a:off x="457200" y="126960"/>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
              <a:buNone/>
            </a:pPr>
            <a:r>
              <a:rPr lang="pt-PT"/>
              <a:t>ANTI-SOCIAL BEHAVIOR DEFINITION</a:t>
            </a:r>
            <a:endParaRPr/>
          </a:p>
        </p:txBody>
      </p:sp>
      <p:sp>
        <p:nvSpPr>
          <p:cNvPr id="145" name="Google Shape;145;p10"/>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850"/>
              <a:buNone/>
            </a:pPr>
            <a:r>
              <a:rPr lang="pt-PT" sz="1850"/>
              <a:t>Antisocial behavior has been defined as kind of behavior that is directed against other people, their property or breaks social rules. This type of behavior takes various forms (with different seriousness) such as lying, risky sexual practices, rule-breaking, illegal substance use and disruptive behavior such as theft, destruction, fraud, engaging in aggression (either physical or verbal), and vandalism.This range of behavior makes it a problem whose severity and frequency are a matter of concern. </a:t>
            </a:r>
            <a:endParaRPr/>
          </a:p>
          <a:p>
            <a:pPr marL="0" lvl="0" indent="0" algn="just" rtl="0">
              <a:lnSpc>
                <a:spcPct val="90000"/>
              </a:lnSpc>
              <a:spcBef>
                <a:spcPts val="970"/>
              </a:spcBef>
              <a:spcAft>
                <a:spcPts val="0"/>
              </a:spcAft>
              <a:buClr>
                <a:schemeClr val="dk1"/>
              </a:buClr>
              <a:buSzPts val="1850"/>
              <a:buNone/>
            </a:pPr>
            <a:r>
              <a:rPr lang="pt-PT" sz="1850"/>
              <a:t>From the few studies that exist and that address this subject, it is recognized that this type of behavior is very infrequent in childhood, but increase drastically in the course of adolescence and only decay again at the entrance to adulthood.</a:t>
            </a:r>
            <a:endParaRPr/>
          </a:p>
          <a:p>
            <a:pPr marL="0" lvl="0" indent="0" algn="just" rtl="0">
              <a:lnSpc>
                <a:spcPct val="90000"/>
              </a:lnSpc>
              <a:spcBef>
                <a:spcPts val="970"/>
              </a:spcBef>
              <a:spcAft>
                <a:spcPts val="0"/>
              </a:spcAft>
              <a:buClr>
                <a:schemeClr val="dk1"/>
              </a:buClr>
              <a:buSzPts val="1850"/>
              <a:buNone/>
            </a:pPr>
            <a:r>
              <a:rPr lang="pt-PT" sz="1850"/>
              <a:t>It is usually maintained during adolescence and adulthood in individuals who displayed behavioral problems in childhood. </a:t>
            </a:r>
            <a:endParaRPr sz="185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1"/>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
              <a:buNone/>
            </a:pPr>
            <a:r>
              <a:rPr lang="pt-PT"/>
              <a:t>ANTI-SOCIAL BEHAVIOR DEFINITION</a:t>
            </a:r>
            <a:endParaRPr/>
          </a:p>
        </p:txBody>
      </p:sp>
      <p:sp>
        <p:nvSpPr>
          <p:cNvPr id="151" name="Google Shape;151;p11"/>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0" lvl="0" indent="0" algn="just" rtl="0">
              <a:spcBef>
                <a:spcPts val="0"/>
              </a:spcBef>
              <a:spcAft>
                <a:spcPts val="0"/>
              </a:spcAft>
              <a:buClr>
                <a:schemeClr val="dk1"/>
              </a:buClr>
              <a:buSzPts val="2000"/>
              <a:buNone/>
            </a:pPr>
            <a:r>
              <a:rPr lang="pt-PT"/>
              <a:t>Antisocial behaviors can be divided into two categories: overt antisocial behaviors and covert antisocial behaviors. An example of an overt antisocial behavior in school you might see is fighting, while an example of a covert antisocial behavior is a theft in which the student does not confront the victim, such as taking something out of a desk or backpack when the other child is not there. Children with antisocial behavior may have relationship problems with their teachers and classmates and may also suffer from depression.</a:t>
            </a:r>
            <a:endParaRPr/>
          </a:p>
          <a:p>
            <a:pPr marL="0" lvl="0" indent="0" algn="just" rtl="0">
              <a:spcBef>
                <a:spcPts val="1000"/>
              </a:spcBef>
              <a:spcAft>
                <a:spcPts val="0"/>
              </a:spcAft>
              <a:buClr>
                <a:schemeClr val="dk1"/>
              </a:buClr>
              <a:buSzPts val="2000"/>
              <a:buNone/>
            </a:pPr>
            <a:r>
              <a:rPr lang="pt-PT"/>
              <a:t>Antisocial behavior is one of the most common forms of psychopathology among children and youth and is </a:t>
            </a:r>
            <a:r>
              <a:rPr lang="pt-PT" i="1"/>
              <a:t>the </a:t>
            </a:r>
            <a:r>
              <a:rPr lang="pt-PT"/>
              <a:t>most frequently cited reason for referral to mental health services.</a:t>
            </a:r>
            <a:endParaRPr/>
          </a:p>
          <a:p>
            <a:pPr marL="0" lvl="0" indent="0" algn="l" rtl="0">
              <a:spcBef>
                <a:spcPts val="1000"/>
              </a:spcBef>
              <a:spcAft>
                <a:spcPts val="0"/>
              </a:spcAft>
              <a:buClr>
                <a:schemeClr val="dk1"/>
              </a:buClr>
              <a:buSzPts val="2000"/>
              <a:buNone/>
            </a:pPr>
            <a:endParaRPr/>
          </a:p>
          <a:p>
            <a:pPr marL="0" lvl="0" indent="0" algn="l" rtl="0">
              <a:spcBef>
                <a:spcPts val="1000"/>
              </a:spcBef>
              <a:spcAft>
                <a:spcPts val="0"/>
              </a:spcAft>
              <a:buClr>
                <a:schemeClr val="dk1"/>
              </a:buClr>
              <a:buSzPts val="2000"/>
              <a:buNone/>
            </a:pP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2"/>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
              <a:buNone/>
            </a:pPr>
            <a:r>
              <a:rPr lang="pt-PT"/>
              <a:t>ANTI-SOCIAL BEHAVIOR </a:t>
            </a:r>
            <a:br>
              <a:rPr lang="pt-PT"/>
            </a:br>
            <a:r>
              <a:rPr lang="pt-PT"/>
              <a:t>RISK FACTORS</a:t>
            </a:r>
            <a:endParaRPr/>
          </a:p>
        </p:txBody>
      </p:sp>
      <p:sp>
        <p:nvSpPr>
          <p:cNvPr id="157" name="Google Shape;157;p12"/>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000"/>
              <a:buNone/>
            </a:pPr>
            <a:r>
              <a:rPr lang="pt-PT"/>
              <a:t>The forms of social interaction that "teach" children antisocial behaviors are numerous - adult modeling, television, association with antisocial peer groups, dysfunctional parent-child interactions, coercive school environments.</a:t>
            </a:r>
            <a:endParaRPr/>
          </a:p>
          <a:p>
            <a:pPr marL="0" lvl="0" indent="0" algn="just" rtl="0">
              <a:lnSpc>
                <a:spcPct val="90000"/>
              </a:lnSpc>
              <a:spcBef>
                <a:spcPts val="1000"/>
              </a:spcBef>
              <a:spcAft>
                <a:spcPts val="0"/>
              </a:spcAft>
              <a:buClr>
                <a:schemeClr val="dk1"/>
              </a:buClr>
              <a:buSzPts val="2000"/>
              <a:buNone/>
            </a:pPr>
            <a:r>
              <a:rPr lang="pt-PT"/>
              <a:t>The influence of a number of risk factors linked to the development of this type of behavior has been found, including family environment and involvement with antisocial peers.</a:t>
            </a:r>
            <a:endParaRPr/>
          </a:p>
          <a:p>
            <a:pPr marL="0" lvl="0" indent="0" algn="just" rtl="0">
              <a:lnSpc>
                <a:spcPct val="90000"/>
              </a:lnSpc>
              <a:spcBef>
                <a:spcPts val="1000"/>
              </a:spcBef>
              <a:spcAft>
                <a:spcPts val="0"/>
              </a:spcAft>
              <a:buClr>
                <a:schemeClr val="dk1"/>
              </a:buClr>
              <a:buSzPts val="2000"/>
              <a:buNone/>
            </a:pPr>
            <a:r>
              <a:rPr lang="pt-PT"/>
              <a:t>As for the family environment, risk factors associated with the development of antisocial behavior include marital conflict, family stress, parental authoritarianism, parental criminality, domestic violence, social marginalization and coercive social interaction between parents and children.</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3"/>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
              <a:buNone/>
            </a:pPr>
            <a:r>
              <a:rPr lang="pt-PT"/>
              <a:t>ANTI-SOCIAL BEHAVIOR </a:t>
            </a:r>
            <a:br>
              <a:rPr lang="pt-PT"/>
            </a:br>
            <a:r>
              <a:rPr lang="pt-PT"/>
              <a:t>RISK FACTORS</a:t>
            </a:r>
            <a:endParaRPr/>
          </a:p>
        </p:txBody>
      </p:sp>
      <p:sp>
        <p:nvSpPr>
          <p:cNvPr id="163" name="Google Shape;163;p13"/>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0" lvl="0" indent="0" algn="just" rtl="0">
              <a:lnSpc>
                <a:spcPct val="80000"/>
              </a:lnSpc>
              <a:spcBef>
                <a:spcPts val="0"/>
              </a:spcBef>
              <a:spcAft>
                <a:spcPts val="0"/>
              </a:spcAft>
              <a:buClr>
                <a:schemeClr val="dk1"/>
              </a:buClr>
              <a:buSzPts val="1700"/>
              <a:buNone/>
            </a:pPr>
            <a:r>
              <a:rPr lang="pt-PT" sz="1700"/>
              <a:t>There are multiple determinants of anti-social behavior as we could see. However, the school appears to be a major contributor, and factors similar to those identified in the school have been identified in the home: a coercive and punitive environment and inconsistencies in rule setting and applying consequences. Other factors include low involvement and integration in school and a lack of appropriate parenting skills, antisocial networks,and too little for youngsters to do. Three major factors within schools were identified that appear to promote a context in which punishment and extinction conditions are likely to occur: a lack of clarity of both rules and policies; weak or inconsistent staff support and administrative follow-through; and few or no allowances made for individual differences. The resultant specific occurrences of punishment and extinction (e.g., disapproving comments, academic task errors, and a lack of recognition for either student or staff effort) appear to serve as setting events that evoke aggression, attendance problems (escape), and other anti-social behaviors. It appears, then, that a punitive school discipline environment is a major factor contributing to antisocial behavior problems.</a:t>
            </a:r>
            <a:endParaRPr/>
          </a:p>
          <a:p>
            <a:pPr marL="0" lvl="0" indent="0" algn="l" rtl="0">
              <a:lnSpc>
                <a:spcPct val="80000"/>
              </a:lnSpc>
              <a:spcBef>
                <a:spcPts val="940"/>
              </a:spcBef>
              <a:spcAft>
                <a:spcPts val="0"/>
              </a:spcAft>
              <a:buClr>
                <a:schemeClr val="dk1"/>
              </a:buClr>
              <a:buSzPts val="1700"/>
              <a:buNone/>
            </a:pPr>
            <a:endParaRPr sz="17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4"/>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
              <a:buNone/>
            </a:pPr>
            <a:r>
              <a:rPr lang="pt-PT"/>
              <a:t>ANTI-SOCIAL BEHAVIOR</a:t>
            </a:r>
            <a:br>
              <a:rPr lang="pt-PT"/>
            </a:br>
            <a:r>
              <a:rPr lang="pt-PT"/>
              <a:t>INTERVENTION</a:t>
            </a:r>
            <a:endParaRPr/>
          </a:p>
        </p:txBody>
      </p:sp>
      <p:sp>
        <p:nvSpPr>
          <p:cNvPr id="169" name="Google Shape;169;p14"/>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1550"/>
              <a:buNone/>
            </a:pPr>
            <a:r>
              <a:rPr lang="pt-PT" sz="1550"/>
              <a:t>Intervention should focuses on four overlapping and interrelated systems: </a:t>
            </a:r>
            <a:endParaRPr/>
          </a:p>
          <a:p>
            <a:pPr marL="457200" lvl="0" indent="-457200" algn="l" rtl="0">
              <a:lnSpc>
                <a:spcPct val="80000"/>
              </a:lnSpc>
              <a:spcBef>
                <a:spcPts val="910"/>
              </a:spcBef>
              <a:spcAft>
                <a:spcPts val="0"/>
              </a:spcAft>
              <a:buClr>
                <a:schemeClr val="dk1"/>
              </a:buClr>
              <a:buSzPts val="1550"/>
              <a:buAutoNum type="alphaLcParenBoth"/>
            </a:pPr>
            <a:r>
              <a:rPr lang="pt-PT" sz="1550"/>
              <a:t>school-wide, </a:t>
            </a:r>
            <a:endParaRPr sz="1550"/>
          </a:p>
          <a:p>
            <a:pPr marL="457200" lvl="0" indent="-457200" algn="l" rtl="0">
              <a:lnSpc>
                <a:spcPct val="80000"/>
              </a:lnSpc>
              <a:spcBef>
                <a:spcPts val="910"/>
              </a:spcBef>
              <a:spcAft>
                <a:spcPts val="0"/>
              </a:spcAft>
              <a:buClr>
                <a:schemeClr val="dk1"/>
              </a:buClr>
              <a:buSzPts val="1550"/>
              <a:buAutoNum type="alphaLcParenBoth"/>
            </a:pPr>
            <a:r>
              <a:rPr lang="pt-PT" sz="1550"/>
              <a:t>non-classroom, </a:t>
            </a:r>
            <a:endParaRPr sz="1550"/>
          </a:p>
          <a:p>
            <a:pPr marL="457200" lvl="0" indent="-457200" algn="l" rtl="0">
              <a:lnSpc>
                <a:spcPct val="80000"/>
              </a:lnSpc>
              <a:spcBef>
                <a:spcPts val="910"/>
              </a:spcBef>
              <a:spcAft>
                <a:spcPts val="0"/>
              </a:spcAft>
              <a:buClr>
                <a:schemeClr val="dk1"/>
              </a:buClr>
              <a:buSzPts val="1550"/>
              <a:buAutoNum type="alphaLcParenBoth"/>
            </a:pPr>
            <a:r>
              <a:rPr lang="pt-PT" sz="1550"/>
              <a:t>classroom, and </a:t>
            </a:r>
            <a:endParaRPr sz="1550"/>
          </a:p>
          <a:p>
            <a:pPr marL="457200" lvl="0" indent="-457200" algn="l" rtl="0">
              <a:lnSpc>
                <a:spcPct val="80000"/>
              </a:lnSpc>
              <a:spcBef>
                <a:spcPts val="910"/>
              </a:spcBef>
              <a:spcAft>
                <a:spcPts val="0"/>
              </a:spcAft>
              <a:buClr>
                <a:schemeClr val="dk1"/>
              </a:buClr>
              <a:buSzPts val="1550"/>
              <a:buAutoNum type="alphaLcParenBoth"/>
            </a:pPr>
            <a:r>
              <a:rPr lang="pt-PT" sz="1550"/>
              <a:t>individual student. </a:t>
            </a:r>
            <a:endParaRPr/>
          </a:p>
          <a:p>
            <a:pPr marL="0" lvl="0" indent="0" algn="just" rtl="0">
              <a:lnSpc>
                <a:spcPct val="80000"/>
              </a:lnSpc>
              <a:spcBef>
                <a:spcPts val="910"/>
              </a:spcBef>
              <a:spcAft>
                <a:spcPts val="0"/>
              </a:spcAft>
              <a:buClr>
                <a:schemeClr val="dk1"/>
              </a:buClr>
              <a:buSzPts val="1550"/>
              <a:buNone/>
            </a:pPr>
            <a:r>
              <a:rPr lang="pt-PT" sz="1550"/>
              <a:t>The purpose of establishing a school-wide system is to address the behavioral needs of the majority of students in a school across settings. These students are likely to have learning histories for which correcting problem behaviors and explicitly teaching rules and procedures for prosocial behaviors will be effective. The non-classroom system focuses on providing behavioral support in non-instructional areas (e.g. cafeteria, playgrounds, hallways) where problem behaviors frequently occur. Classroom systems should incorporate instruction of behavior expectations and routines, as well as continuums of procedures for encouraging expected behaviors and discouraging rule violations. The individual student system for positive behavioral support focuses on the very small portion of students who require individualized interventions and supports.</a:t>
            </a:r>
            <a:endParaRPr/>
          </a:p>
          <a:p>
            <a:pPr marL="0" lvl="0" indent="0" algn="l" rtl="0">
              <a:lnSpc>
                <a:spcPct val="80000"/>
              </a:lnSpc>
              <a:spcBef>
                <a:spcPts val="910"/>
              </a:spcBef>
              <a:spcAft>
                <a:spcPts val="0"/>
              </a:spcAft>
              <a:buClr>
                <a:schemeClr val="dk1"/>
              </a:buClr>
              <a:buSzPts val="1550"/>
              <a:buNone/>
            </a:pPr>
            <a:endParaRPr sz="155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5"/>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
              <a:buNone/>
            </a:pPr>
            <a:r>
              <a:rPr lang="pt-PT"/>
              <a:t>ANTI-SOCIAL BEHAVIOR</a:t>
            </a:r>
            <a:br>
              <a:rPr lang="pt-PT"/>
            </a:br>
            <a:r>
              <a:rPr lang="pt-PT"/>
              <a:t>INTERVENTION</a:t>
            </a:r>
            <a:endParaRPr/>
          </a:p>
        </p:txBody>
      </p:sp>
      <p:sp>
        <p:nvSpPr>
          <p:cNvPr id="175" name="Google Shape;175;p15"/>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0" lvl="0" indent="0" algn="just" rtl="0">
              <a:spcBef>
                <a:spcPts val="0"/>
              </a:spcBef>
              <a:spcAft>
                <a:spcPts val="0"/>
              </a:spcAft>
              <a:buClr>
                <a:schemeClr val="dk1"/>
              </a:buClr>
              <a:buSzPts val="2000"/>
              <a:buNone/>
            </a:pPr>
            <a:r>
              <a:rPr lang="pt-PT"/>
              <a:t>In general, most schools have a disciplinar handbook that delineates the policies and procedures for maintaining a safe school where learning and teaching can occur. Unfortunately, the emphasis is frequently focused on delineating what behaviors represent district and state rule violations and the associated graduated sanctions that accompany each violation. Little information is provided about the expectations for acceptable behavior and the strategies that students, teachers, and parents might employ to encourage these expectations. All students, but especially students with antisocial behavior, must be exposed to clearly specified and consistently implemented discipline systems that both encourage prosocial behaviors and discourage rule violations.</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6"/>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
              <a:buNone/>
            </a:pPr>
            <a:r>
              <a:rPr lang="pt-PT"/>
              <a:t>ANTI-SOCIAL BEHAVIOR</a:t>
            </a:r>
            <a:br>
              <a:rPr lang="pt-PT"/>
            </a:br>
            <a:r>
              <a:rPr lang="pt-PT"/>
              <a:t>INTERVENTION</a:t>
            </a:r>
            <a:endParaRPr/>
          </a:p>
        </p:txBody>
      </p:sp>
      <p:sp>
        <p:nvSpPr>
          <p:cNvPr id="181" name="Google Shape;181;p16"/>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0" lvl="0" indent="0" algn="just" rtl="0">
              <a:lnSpc>
                <a:spcPct val="80000"/>
              </a:lnSpc>
              <a:spcBef>
                <a:spcPts val="0"/>
              </a:spcBef>
              <a:spcAft>
                <a:spcPts val="0"/>
              </a:spcAft>
              <a:buClr>
                <a:schemeClr val="dk1"/>
              </a:buClr>
              <a:buSzPts val="1700"/>
              <a:buNone/>
            </a:pPr>
            <a:r>
              <a:rPr lang="pt-PT" sz="1700"/>
              <a:t>Six main strategy components comprise comprehensive proactive schoolwide behavioral support systems: </a:t>
            </a:r>
            <a:endParaRPr/>
          </a:p>
          <a:p>
            <a:pPr marL="0" lvl="0" indent="0" algn="just" rtl="0">
              <a:lnSpc>
                <a:spcPct val="80000"/>
              </a:lnSpc>
              <a:spcBef>
                <a:spcPts val="940"/>
              </a:spcBef>
              <a:spcAft>
                <a:spcPts val="0"/>
              </a:spcAft>
              <a:buClr>
                <a:schemeClr val="dk1"/>
              </a:buClr>
              <a:buSzPts val="1700"/>
              <a:buNone/>
            </a:pPr>
            <a:r>
              <a:rPr lang="pt-PT" sz="1700"/>
              <a:t>First is a simple, clear, and positive purpose statement that serves as the foundation for the learning and teaching process in a school.</a:t>
            </a:r>
            <a:endParaRPr/>
          </a:p>
          <a:p>
            <a:pPr marL="0" lvl="0" indent="0" algn="just" rtl="0">
              <a:lnSpc>
                <a:spcPct val="80000"/>
              </a:lnSpc>
              <a:spcBef>
                <a:spcPts val="940"/>
              </a:spcBef>
              <a:spcAft>
                <a:spcPts val="0"/>
              </a:spcAft>
              <a:buClr>
                <a:schemeClr val="dk1"/>
              </a:buClr>
              <a:buSzPts val="1700"/>
              <a:buNone/>
            </a:pPr>
            <a:r>
              <a:rPr lang="pt-PT" sz="1700"/>
              <a:t>The second component is a set of proactive expectations or rules that serve as the basis for creating and maintaining safe and productive learning and teaching environments. These expectations are always positively stated and small in number.</a:t>
            </a:r>
            <a:endParaRPr/>
          </a:p>
          <a:p>
            <a:pPr marL="0" lvl="0" indent="0" algn="just" rtl="0">
              <a:lnSpc>
                <a:spcPct val="80000"/>
              </a:lnSpc>
              <a:spcBef>
                <a:spcPts val="940"/>
              </a:spcBef>
              <a:spcAft>
                <a:spcPts val="0"/>
              </a:spcAft>
              <a:buClr>
                <a:schemeClr val="dk1"/>
              </a:buClr>
              <a:buSzPts val="1700"/>
              <a:buNone/>
            </a:pPr>
            <a:r>
              <a:rPr lang="pt-PT" sz="1700"/>
              <a:t>The third component consists of a set of strategies for teaching the schoolwide expectations. Although most students have learning histories that include mastery and use of typical schoolwide expectations, teaching these expectations to all students ensures that students and staff have been exposed to a common language and meaning for each expectation. Teaching the expectations schoolwide also stresses the importance of these rules to the functioning of the school, and focuses on building a positive schoolwide climate. Expectations are taught using positive and negative examples, across multiple contexts, and with many opportunities to practice the skills.</a:t>
            </a:r>
            <a:endParaRPr/>
          </a:p>
          <a:p>
            <a:pPr marL="0" lvl="0" indent="0" algn="l" rtl="0">
              <a:lnSpc>
                <a:spcPct val="80000"/>
              </a:lnSpc>
              <a:spcBef>
                <a:spcPts val="940"/>
              </a:spcBef>
              <a:spcAft>
                <a:spcPts val="0"/>
              </a:spcAft>
              <a:buClr>
                <a:schemeClr val="dk1"/>
              </a:buClr>
              <a:buSzPts val="1700"/>
              <a:buNone/>
            </a:pPr>
            <a:endParaRPr sz="17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6"/>
          <p:cNvSpPr txBox="1">
            <a:spLocks noGrp="1"/>
          </p:cNvSpPr>
          <p:nvPr>
            <p:ph type="title"/>
          </p:nvPr>
        </p:nvSpPr>
        <p:spPr>
          <a:xfrm>
            <a:off x="457200" y="152718"/>
            <a:ext cx="6851104" cy="13716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6"/>
              </a:buClr>
              <a:buSzPts val="2400"/>
              <a:buFont typeface="Arial "/>
              <a:buNone/>
            </a:pPr>
            <a:r>
              <a:rPr lang="pt-PT" sz="2400"/>
              <a:t>STRATEGIES FOR PROMOTING PEER RELATIONSHIPS</a:t>
            </a:r>
            <a:br>
              <a:rPr lang="pt-PT" sz="2400"/>
            </a:br>
            <a:r>
              <a:rPr lang="pt-PT" sz="2400"/>
              <a:t>EXAMPLES OF MICRO-CHANGES IN ROUTINES AND PRACTICES</a:t>
            </a:r>
            <a:endParaRPr sz="2400"/>
          </a:p>
        </p:txBody>
      </p:sp>
      <p:sp>
        <p:nvSpPr>
          <p:cNvPr id="136" name="Google Shape;136;p6"/>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100"/>
              <a:buNone/>
            </a:pPr>
            <a:r>
              <a:rPr lang="pt-PT" sz="1850"/>
              <a:t>PEER FRIENDSHIPS</a:t>
            </a:r>
            <a:endParaRPr/>
          </a:p>
          <a:p>
            <a:pPr marL="0" lvl="0" indent="0" algn="just" rtl="0">
              <a:lnSpc>
                <a:spcPct val="90000"/>
              </a:lnSpc>
              <a:spcBef>
                <a:spcPts val="360"/>
              </a:spcBef>
              <a:spcAft>
                <a:spcPts val="0"/>
              </a:spcAft>
              <a:buClr>
                <a:schemeClr val="dk1"/>
              </a:buClr>
              <a:buSzPts val="1100"/>
              <a:buNone/>
            </a:pPr>
            <a:r>
              <a:rPr lang="pt-PT" sz="1850"/>
              <a:t>• Find multiple tasks for students to complete with a classmate and, occasionally, assign them to unexpected partners. These can be classroom chores, instructional tasks, or classroom privileges.</a:t>
            </a:r>
            <a:endParaRPr/>
          </a:p>
          <a:p>
            <a:pPr marL="0" lvl="0" indent="0" algn="just" rtl="0">
              <a:lnSpc>
                <a:spcPct val="90000"/>
              </a:lnSpc>
              <a:spcBef>
                <a:spcPts val="360"/>
              </a:spcBef>
              <a:spcAft>
                <a:spcPts val="0"/>
              </a:spcAft>
              <a:buClr>
                <a:schemeClr val="dk1"/>
              </a:buClr>
              <a:buSzPts val="1100"/>
              <a:buNone/>
            </a:pPr>
            <a:r>
              <a:rPr lang="pt-PT" sz="1850"/>
              <a:t>• Teach students to play non-competitive games that are appealing but have no clear winners and losers.</a:t>
            </a:r>
            <a:endParaRPr/>
          </a:p>
          <a:p>
            <a:pPr marL="0" lvl="0" indent="0" algn="just" rtl="0">
              <a:lnSpc>
                <a:spcPct val="90000"/>
              </a:lnSpc>
              <a:spcBef>
                <a:spcPts val="360"/>
              </a:spcBef>
              <a:spcAft>
                <a:spcPts val="0"/>
              </a:spcAft>
              <a:buClr>
                <a:schemeClr val="dk1"/>
              </a:buClr>
              <a:buSzPts val="1100"/>
              <a:buNone/>
            </a:pPr>
            <a:r>
              <a:rPr lang="pt-PT" sz="1850"/>
              <a:t>• Add many more attractive and developmentally appealing games to the playground with special attention to games that can be played by students with limited athletic ability, games for small and large groups, and games that are very physical or very sedate.</a:t>
            </a:r>
            <a:endParaRPr/>
          </a:p>
          <a:p>
            <a:pPr marL="0" lvl="0" indent="0" algn="just" rtl="0">
              <a:lnSpc>
                <a:spcPct val="90000"/>
              </a:lnSpc>
              <a:spcBef>
                <a:spcPts val="360"/>
              </a:spcBef>
              <a:spcAft>
                <a:spcPts val="0"/>
              </a:spcAft>
              <a:buClr>
                <a:schemeClr val="dk1"/>
              </a:buClr>
              <a:buSzPts val="1100"/>
              <a:buNone/>
            </a:pPr>
            <a:r>
              <a:rPr lang="pt-PT" sz="1850"/>
              <a:t>• Hold ‘game clinics’ in which a new game is taught at recess – start with a small group that includes a few isolated students. Once the game starts, anyone can join.</a:t>
            </a:r>
            <a:endParaRPr/>
          </a:p>
          <a:p>
            <a:pPr marL="0" lvl="0" indent="0" algn="l" rtl="0">
              <a:lnSpc>
                <a:spcPct val="90000"/>
              </a:lnSpc>
              <a:spcBef>
                <a:spcPts val="370"/>
              </a:spcBef>
              <a:spcAft>
                <a:spcPts val="0"/>
              </a:spcAft>
              <a:buClr>
                <a:schemeClr val="dk1"/>
              </a:buClr>
              <a:buSzPts val="1850"/>
              <a:buNone/>
            </a:pPr>
            <a:endParaRPr sz="185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7"/>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
              <a:buNone/>
            </a:pPr>
            <a:r>
              <a:rPr lang="pt-PT"/>
              <a:t>ANTI-SOCIAL BEHAVIOR</a:t>
            </a:r>
            <a:br>
              <a:rPr lang="pt-PT"/>
            </a:br>
            <a:r>
              <a:rPr lang="pt-PT"/>
              <a:t>INTERVENTION</a:t>
            </a:r>
            <a:endParaRPr/>
          </a:p>
        </p:txBody>
      </p:sp>
      <p:sp>
        <p:nvSpPr>
          <p:cNvPr id="187" name="Google Shape;187;p17"/>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0" lvl="0" indent="0" algn="just" rtl="0">
              <a:lnSpc>
                <a:spcPct val="80000"/>
              </a:lnSpc>
              <a:spcBef>
                <a:spcPts val="0"/>
              </a:spcBef>
              <a:spcAft>
                <a:spcPts val="0"/>
              </a:spcAft>
              <a:buClr>
                <a:schemeClr val="dk1"/>
              </a:buClr>
              <a:buSzPts val="1550"/>
              <a:buNone/>
            </a:pPr>
            <a:r>
              <a:rPr lang="pt-PT" sz="1550"/>
              <a:t>A planned continuum for encouraging the proactive schoolwide expectations is the fourth component. After all students and staff have been exposed to and practiced the schoolwide expectations, students must have regular and frequent opportunities to receive contingent positive feedback when they display behaviors that represent a given schoolwide expectation.</a:t>
            </a:r>
            <a:endParaRPr/>
          </a:p>
          <a:p>
            <a:pPr marL="0" lvl="0" indent="0" algn="just" rtl="0">
              <a:lnSpc>
                <a:spcPct val="80000"/>
              </a:lnSpc>
              <a:spcBef>
                <a:spcPts val="910"/>
              </a:spcBef>
              <a:spcAft>
                <a:spcPts val="0"/>
              </a:spcAft>
              <a:buClr>
                <a:schemeClr val="dk1"/>
              </a:buClr>
              <a:buSzPts val="1550"/>
              <a:buNone/>
            </a:pPr>
            <a:r>
              <a:rPr lang="pt-PT" sz="1550"/>
              <a:t> </a:t>
            </a:r>
            <a:endParaRPr/>
          </a:p>
          <a:p>
            <a:pPr marL="0" lvl="0" indent="0" algn="just" rtl="0">
              <a:lnSpc>
                <a:spcPct val="80000"/>
              </a:lnSpc>
              <a:spcBef>
                <a:spcPts val="910"/>
              </a:spcBef>
              <a:spcAft>
                <a:spcPts val="0"/>
              </a:spcAft>
              <a:buClr>
                <a:schemeClr val="dk1"/>
              </a:buClr>
              <a:buSzPts val="1550"/>
              <a:buNone/>
            </a:pPr>
            <a:r>
              <a:rPr lang="pt-PT" sz="1550"/>
              <a:t>The fifth component is a continuum of strategies for responding to rule infractions. This componente usually is specified in great detail in most schools. Sanctions for minor offenses (e.g., tardiness, talking out) are typically handled by individual teachers, whereas major offenses (e.g., fighting, defiance, property destruction, weapons) involve the  school council and the student's parents. Clear definitions of what is to be handled by teachers and what is to be sent to the school council must be provided, and consistent implementation of consequences must occur.</a:t>
            </a:r>
            <a:endParaRPr/>
          </a:p>
          <a:p>
            <a:pPr marL="0" lvl="0" indent="0" algn="just" rtl="0">
              <a:lnSpc>
                <a:spcPct val="80000"/>
              </a:lnSpc>
              <a:spcBef>
                <a:spcPts val="910"/>
              </a:spcBef>
              <a:spcAft>
                <a:spcPts val="0"/>
              </a:spcAft>
              <a:buClr>
                <a:schemeClr val="dk1"/>
              </a:buClr>
              <a:buSzPts val="1550"/>
              <a:buNone/>
            </a:pPr>
            <a:r>
              <a:rPr lang="pt-PT" sz="1550"/>
              <a:t> </a:t>
            </a:r>
            <a:endParaRPr/>
          </a:p>
          <a:p>
            <a:pPr marL="0" lvl="0" indent="0" algn="just" rtl="0">
              <a:lnSpc>
                <a:spcPct val="80000"/>
              </a:lnSpc>
              <a:spcBef>
                <a:spcPts val="910"/>
              </a:spcBef>
              <a:spcAft>
                <a:spcPts val="0"/>
              </a:spcAft>
              <a:buClr>
                <a:schemeClr val="dk1"/>
              </a:buClr>
              <a:buSzPts val="1550"/>
              <a:buNone/>
            </a:pPr>
            <a:r>
              <a:rPr lang="pt-PT" sz="1550"/>
              <a:t>The last component of a proactive schoolwide system is a process for monitoring the implementation of the system and for collecting data to evaluate its effectiveness.</a:t>
            </a:r>
            <a:endParaRPr/>
          </a:p>
          <a:p>
            <a:pPr marL="0" lvl="0" indent="0" algn="l" rtl="0">
              <a:lnSpc>
                <a:spcPct val="80000"/>
              </a:lnSpc>
              <a:spcBef>
                <a:spcPts val="910"/>
              </a:spcBef>
              <a:spcAft>
                <a:spcPts val="0"/>
              </a:spcAft>
              <a:buClr>
                <a:schemeClr val="dk1"/>
              </a:buClr>
              <a:buSzPts val="1550"/>
              <a:buNone/>
            </a:pPr>
            <a:endParaRPr sz="155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8"/>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
              <a:buNone/>
            </a:pPr>
            <a:r>
              <a:rPr lang="pt-PT"/>
              <a:t>ANTI-SOCIAL BEHAVIOR</a:t>
            </a:r>
            <a:br>
              <a:rPr lang="pt-PT"/>
            </a:br>
            <a:r>
              <a:rPr lang="pt-PT"/>
              <a:t>INTERVENTION</a:t>
            </a:r>
            <a:endParaRPr/>
          </a:p>
        </p:txBody>
      </p:sp>
      <p:sp>
        <p:nvSpPr>
          <p:cNvPr id="193" name="Google Shape;193;p18"/>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000"/>
              <a:buNone/>
            </a:pPr>
            <a:r>
              <a:rPr lang="pt-PT" b="0"/>
              <a:t>The classroom teacher needs to ensure acceptance for all students in the classroom. Teachers’ actions that can promote acceptance include:</a:t>
            </a:r>
            <a:endParaRPr b="0"/>
          </a:p>
          <a:p>
            <a:pPr marL="0" lvl="0" indent="0" algn="just" rtl="0">
              <a:lnSpc>
                <a:spcPct val="90000"/>
              </a:lnSpc>
              <a:spcBef>
                <a:spcPts val="1000"/>
              </a:spcBef>
              <a:spcAft>
                <a:spcPts val="0"/>
              </a:spcAft>
              <a:buClr>
                <a:schemeClr val="dk1"/>
              </a:buClr>
              <a:buSzPts val="2000"/>
              <a:buNone/>
            </a:pPr>
            <a:r>
              <a:rPr lang="pt-PT" b="0"/>
              <a:t>• choosing learning materials to represent all groups of students</a:t>
            </a:r>
            <a:endParaRPr/>
          </a:p>
          <a:p>
            <a:pPr marL="0" lvl="0" indent="0" algn="just" rtl="0">
              <a:lnSpc>
                <a:spcPct val="90000"/>
              </a:lnSpc>
              <a:spcBef>
                <a:spcPts val="1000"/>
              </a:spcBef>
              <a:spcAft>
                <a:spcPts val="0"/>
              </a:spcAft>
              <a:buClr>
                <a:schemeClr val="dk1"/>
              </a:buClr>
              <a:buSzPts val="2000"/>
              <a:buNone/>
            </a:pPr>
            <a:r>
              <a:rPr lang="pt-PT" b="0"/>
              <a:t>• ensuring that all students can participate in extra activities</a:t>
            </a:r>
            <a:endParaRPr/>
          </a:p>
          <a:p>
            <a:pPr marL="0" lvl="0" indent="0" algn="just" rtl="0">
              <a:lnSpc>
                <a:spcPct val="90000"/>
              </a:lnSpc>
              <a:spcBef>
                <a:spcPts val="1000"/>
              </a:spcBef>
              <a:spcAft>
                <a:spcPts val="0"/>
              </a:spcAft>
              <a:buClr>
                <a:schemeClr val="dk1"/>
              </a:buClr>
              <a:buSzPts val="2000"/>
              <a:buNone/>
            </a:pPr>
            <a:r>
              <a:rPr lang="pt-PT" b="0"/>
              <a:t>• valuing, respecting, and talking about differences</a:t>
            </a:r>
            <a:endParaRPr/>
          </a:p>
          <a:p>
            <a:pPr marL="0" lvl="0" indent="0" algn="just" rtl="0">
              <a:lnSpc>
                <a:spcPct val="90000"/>
              </a:lnSpc>
              <a:spcBef>
                <a:spcPts val="1000"/>
              </a:spcBef>
              <a:spcAft>
                <a:spcPts val="0"/>
              </a:spcAft>
              <a:buClr>
                <a:schemeClr val="dk1"/>
              </a:buClr>
              <a:buSzPts val="2000"/>
              <a:buNone/>
            </a:pPr>
            <a:r>
              <a:rPr lang="pt-PT" b="0"/>
              <a:t>• celebrating cultural and ethnic differences</a:t>
            </a:r>
            <a:endParaRPr/>
          </a:p>
          <a:p>
            <a:pPr marL="0" lvl="0" indent="0" algn="just" rtl="0">
              <a:lnSpc>
                <a:spcPct val="90000"/>
              </a:lnSpc>
              <a:spcBef>
                <a:spcPts val="1000"/>
              </a:spcBef>
              <a:spcAft>
                <a:spcPts val="0"/>
              </a:spcAft>
              <a:buClr>
                <a:schemeClr val="dk1"/>
              </a:buClr>
              <a:buSzPts val="2000"/>
              <a:buNone/>
            </a:pPr>
            <a:r>
              <a:rPr lang="pt-PT" b="0"/>
              <a:t>• ensuring that learning activities are designed for a variety of abilities</a:t>
            </a:r>
            <a:endParaRPr/>
          </a:p>
          <a:p>
            <a:pPr marL="0" lvl="0" indent="0" algn="just" rtl="0">
              <a:lnSpc>
                <a:spcPct val="90000"/>
              </a:lnSpc>
              <a:spcBef>
                <a:spcPts val="1000"/>
              </a:spcBef>
              <a:spcAft>
                <a:spcPts val="0"/>
              </a:spcAft>
              <a:buClr>
                <a:schemeClr val="dk1"/>
              </a:buClr>
              <a:buSzPts val="2000"/>
              <a:buNone/>
            </a:pPr>
            <a:r>
              <a:rPr lang="pt-PT" b="0"/>
              <a:t>• ensuring that all students are protected from name-calling or other forms of abusive language</a:t>
            </a:r>
            <a:endParaRPr b="0"/>
          </a:p>
          <a:p>
            <a:pPr marL="0" lvl="0" indent="0" algn="just" rtl="0">
              <a:lnSpc>
                <a:spcPct val="90000"/>
              </a:lnSpc>
              <a:spcBef>
                <a:spcPts val="1000"/>
              </a:spcBef>
              <a:spcAft>
                <a:spcPts val="0"/>
              </a:spcAft>
              <a:buClr>
                <a:schemeClr val="dk1"/>
              </a:buClr>
              <a:buSzPts val="2000"/>
              <a:buNone/>
            </a:pPr>
            <a:r>
              <a:rPr lang="pt-PT" b="0"/>
              <a:t>• modelling acceptance</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9"/>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
              <a:buNone/>
            </a:pPr>
            <a:r>
              <a:rPr lang="pt-PT"/>
              <a:t>ANTI-SOCIAL BEHAVIOR</a:t>
            </a:r>
            <a:br>
              <a:rPr lang="pt-PT"/>
            </a:br>
            <a:r>
              <a:rPr lang="pt-PT"/>
              <a:t>INTERVENTION</a:t>
            </a:r>
            <a:endParaRPr/>
          </a:p>
        </p:txBody>
      </p:sp>
      <p:sp>
        <p:nvSpPr>
          <p:cNvPr id="199" name="Google Shape;199;p19"/>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000"/>
              <a:buNone/>
            </a:pPr>
            <a:r>
              <a:rPr lang="pt-PT"/>
              <a:t>Developing Classroom Rules</a:t>
            </a:r>
            <a:endParaRPr/>
          </a:p>
          <a:p>
            <a:pPr marL="0" lvl="0" indent="0" algn="just" rtl="0">
              <a:spcBef>
                <a:spcPts val="1000"/>
              </a:spcBef>
              <a:spcAft>
                <a:spcPts val="0"/>
              </a:spcAft>
              <a:buClr>
                <a:schemeClr val="dk1"/>
              </a:buClr>
              <a:buSzPts val="2000"/>
              <a:buNone/>
            </a:pPr>
            <a:r>
              <a:rPr lang="pt-PT" b="0"/>
              <a:t>Well-defined rules in the classroom can prevent many behavioral difficulties. When students are involved in the development of the rules, they are more likely to adhere to them and understand why they have been put into place.</a:t>
            </a:r>
            <a:endParaRPr/>
          </a:p>
          <a:p>
            <a:pPr marL="0" lvl="0" indent="0" algn="just" rtl="0">
              <a:spcBef>
                <a:spcPts val="1000"/>
              </a:spcBef>
              <a:spcAft>
                <a:spcPts val="0"/>
              </a:spcAft>
              <a:buClr>
                <a:schemeClr val="dk1"/>
              </a:buClr>
              <a:buSzPts val="2000"/>
              <a:buNone/>
            </a:pPr>
            <a:endParaRPr/>
          </a:p>
          <a:p>
            <a:pPr marL="0" lvl="0" indent="0" algn="just" rtl="0">
              <a:spcBef>
                <a:spcPts val="1000"/>
              </a:spcBef>
              <a:spcAft>
                <a:spcPts val="0"/>
              </a:spcAft>
              <a:buClr>
                <a:schemeClr val="dk1"/>
              </a:buClr>
              <a:buSzPts val="2000"/>
              <a:buNone/>
            </a:pPr>
            <a:r>
              <a:rPr lang="pt-PT"/>
              <a:t>Teaching Classroom Rules</a:t>
            </a:r>
            <a:endParaRPr b="0"/>
          </a:p>
          <a:p>
            <a:pPr marL="0" lvl="0" indent="0" algn="just" rtl="0">
              <a:spcBef>
                <a:spcPts val="1000"/>
              </a:spcBef>
              <a:spcAft>
                <a:spcPts val="0"/>
              </a:spcAft>
              <a:buClr>
                <a:schemeClr val="dk1"/>
              </a:buClr>
              <a:buSzPts val="2000"/>
              <a:buNone/>
            </a:pPr>
            <a:r>
              <a:rPr lang="pt-PT" b="0"/>
              <a:t>Creating the rules is only the beginning. Once agreed upon, the rules should be taught to the students and posted in the classroom in both print and visual formats. The rules should be explained using clear, concise language.</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0"/>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
              <a:buNone/>
            </a:pPr>
            <a:r>
              <a:rPr lang="pt-PT"/>
              <a:t>ANTI-SOCIAL BEHAVIOR</a:t>
            </a:r>
            <a:br>
              <a:rPr lang="pt-PT"/>
            </a:br>
            <a:r>
              <a:rPr lang="pt-PT"/>
              <a:t>INTERVENTION</a:t>
            </a:r>
            <a:endParaRPr/>
          </a:p>
        </p:txBody>
      </p:sp>
      <p:sp>
        <p:nvSpPr>
          <p:cNvPr id="205" name="Google Shape;205;p20"/>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000"/>
              <a:buNone/>
            </a:pPr>
            <a:r>
              <a:rPr lang="pt-PT"/>
              <a:t>Positive Classroom Discipline</a:t>
            </a:r>
            <a:endParaRPr/>
          </a:p>
          <a:p>
            <a:pPr marL="0" lvl="0" indent="0" algn="just" rtl="0">
              <a:spcBef>
                <a:spcPts val="1000"/>
              </a:spcBef>
              <a:spcAft>
                <a:spcPts val="0"/>
              </a:spcAft>
              <a:buClr>
                <a:schemeClr val="dk1"/>
              </a:buClr>
              <a:buSzPts val="2000"/>
              <a:buNone/>
            </a:pPr>
            <a:r>
              <a:rPr lang="pt-PT" b="0"/>
              <a:t>Teachers need to build a classroom environment where positive interactions are the norm and punitive consequences are minimized. Research indicates that coercive or punitive environments actually promote antisocial behaviour.</a:t>
            </a:r>
            <a:endParaRPr/>
          </a:p>
          <a:p>
            <a:pPr marL="0" lvl="0" indent="0" algn="l" rtl="0">
              <a:spcBef>
                <a:spcPts val="1000"/>
              </a:spcBef>
              <a:spcAft>
                <a:spcPts val="0"/>
              </a:spcAft>
              <a:buClr>
                <a:schemeClr val="dk1"/>
              </a:buClr>
              <a:buSzPts val="2000"/>
              <a:buNone/>
            </a:pPr>
            <a:endParaRPr b="0"/>
          </a:p>
          <a:p>
            <a:pPr marL="0" lvl="0" indent="0" algn="l" rtl="0">
              <a:spcBef>
                <a:spcPts val="1000"/>
              </a:spcBef>
              <a:spcAft>
                <a:spcPts val="0"/>
              </a:spcAft>
              <a:buClr>
                <a:schemeClr val="dk1"/>
              </a:buClr>
              <a:buSzPts val="2000"/>
              <a:buNone/>
            </a:pPr>
            <a:endParaRPr/>
          </a:p>
        </p:txBody>
      </p:sp>
      <p:pic>
        <p:nvPicPr>
          <p:cNvPr id="206" name="Google Shape;206;p20"/>
          <p:cNvPicPr preferRelativeResize="0"/>
          <p:nvPr/>
        </p:nvPicPr>
        <p:blipFill rotWithShape="1">
          <a:blip r:embed="rId3">
            <a:alphaModFix/>
          </a:blip>
          <a:srcRect/>
          <a:stretch/>
        </p:blipFill>
        <p:spPr>
          <a:xfrm>
            <a:off x="2411760" y="3501008"/>
            <a:ext cx="3955387" cy="3090965"/>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1"/>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
              <a:buNone/>
            </a:pPr>
            <a:r>
              <a:rPr lang="pt-PT"/>
              <a:t>ANTI-SOCIAL BEHAVIOR</a:t>
            </a:r>
            <a:br>
              <a:rPr lang="pt-PT"/>
            </a:br>
            <a:r>
              <a:rPr lang="pt-PT"/>
              <a:t>INTERVENTION</a:t>
            </a:r>
            <a:endParaRPr/>
          </a:p>
        </p:txBody>
      </p:sp>
      <p:sp>
        <p:nvSpPr>
          <p:cNvPr id="212" name="Google Shape;212;p21"/>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700"/>
              <a:buNone/>
            </a:pPr>
            <a:r>
              <a:rPr lang="pt-PT" sz="1700"/>
              <a:t>Teaching Classroom Routines</a:t>
            </a:r>
            <a:endParaRPr sz="1700"/>
          </a:p>
          <a:p>
            <a:pPr marL="0" lvl="0" indent="0" algn="just" rtl="0">
              <a:lnSpc>
                <a:spcPct val="90000"/>
              </a:lnSpc>
              <a:spcBef>
                <a:spcPts val="940"/>
              </a:spcBef>
              <a:spcAft>
                <a:spcPts val="0"/>
              </a:spcAft>
              <a:buClr>
                <a:schemeClr val="dk1"/>
              </a:buClr>
              <a:buSzPts val="1700"/>
              <a:buNone/>
            </a:pPr>
            <a:r>
              <a:rPr lang="pt-PT" sz="1700" b="0"/>
              <a:t>Classrooms with structured routines and clear procedures are recommended for students with anti-social behavior. Teachers should establish routines for students and set expectations regarding classroom procedures (e.g., getting down to work, arrivals, departures, completing assignments, keeping occupied after work is finished, and transitioning from one assignment or subject area to the next).</a:t>
            </a:r>
            <a:endParaRPr/>
          </a:p>
          <a:p>
            <a:pPr marL="0" lvl="0" indent="0" algn="just" rtl="0">
              <a:lnSpc>
                <a:spcPct val="90000"/>
              </a:lnSpc>
              <a:spcBef>
                <a:spcPts val="940"/>
              </a:spcBef>
              <a:spcAft>
                <a:spcPts val="0"/>
              </a:spcAft>
              <a:buClr>
                <a:schemeClr val="dk1"/>
              </a:buClr>
              <a:buSzPts val="1700"/>
              <a:buNone/>
            </a:pPr>
            <a:endParaRPr sz="1700"/>
          </a:p>
          <a:p>
            <a:pPr marL="0" lvl="0" indent="0" algn="just" rtl="0">
              <a:lnSpc>
                <a:spcPct val="90000"/>
              </a:lnSpc>
              <a:spcBef>
                <a:spcPts val="940"/>
              </a:spcBef>
              <a:spcAft>
                <a:spcPts val="0"/>
              </a:spcAft>
              <a:buClr>
                <a:schemeClr val="dk1"/>
              </a:buClr>
              <a:buSzPts val="1700"/>
              <a:buNone/>
            </a:pPr>
            <a:r>
              <a:rPr lang="pt-PT" sz="1700"/>
              <a:t>Classroom Meetings</a:t>
            </a:r>
            <a:endParaRPr/>
          </a:p>
          <a:p>
            <a:pPr marL="0" lvl="0" indent="0" algn="just" rtl="0">
              <a:lnSpc>
                <a:spcPct val="90000"/>
              </a:lnSpc>
              <a:spcBef>
                <a:spcPts val="940"/>
              </a:spcBef>
              <a:spcAft>
                <a:spcPts val="0"/>
              </a:spcAft>
              <a:buClr>
                <a:schemeClr val="dk1"/>
              </a:buClr>
              <a:buSzPts val="1700"/>
              <a:buNone/>
            </a:pPr>
            <a:r>
              <a:rPr lang="pt-PT" sz="1700" b="0"/>
              <a:t>Classroom meetings are a useful way to promote a positive classroom atmosphere. They encourage effective communication between the teacher and the students, and provide a good opportunity for the teacher to remind students of individual differences and to involve special students in all classroom activities. The meetings should be held on a regular basis. The teacher and students should work together to establish ground rules for the meetings.</a:t>
            </a:r>
            <a:endParaRPr sz="17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2"/>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
              <a:buNone/>
            </a:pPr>
            <a:r>
              <a:rPr lang="pt-PT"/>
              <a:t>ANTI-SOCIAL BEHAVIOR</a:t>
            </a:r>
            <a:br>
              <a:rPr lang="pt-PT"/>
            </a:br>
            <a:r>
              <a:rPr lang="pt-PT"/>
              <a:t>INTERVENTION</a:t>
            </a:r>
            <a:endParaRPr/>
          </a:p>
        </p:txBody>
      </p:sp>
      <p:sp>
        <p:nvSpPr>
          <p:cNvPr id="218" name="Google Shape;218;p22"/>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000"/>
              <a:buNone/>
            </a:pPr>
            <a:r>
              <a:rPr lang="pt-PT"/>
              <a:t>Home-School Communication</a:t>
            </a:r>
            <a:endParaRPr/>
          </a:p>
          <a:p>
            <a:pPr marL="0" lvl="0" indent="0" algn="just" rtl="0">
              <a:spcBef>
                <a:spcPts val="1000"/>
              </a:spcBef>
              <a:spcAft>
                <a:spcPts val="0"/>
              </a:spcAft>
              <a:buClr>
                <a:schemeClr val="dk1"/>
              </a:buClr>
              <a:buSzPts val="2000"/>
              <a:buNone/>
            </a:pPr>
            <a:r>
              <a:rPr lang="pt-PT" b="0"/>
              <a:t>Maintaining close contact between the school and the home can prevent misunderstandings. One of the ways is to use a “communication book” to review the day’s events and share information. The book should be designed carefully to ensure that it is easy to use and understand.</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3"/>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
              <a:buNone/>
            </a:pPr>
            <a:r>
              <a:rPr lang="pt-PT"/>
              <a:t>ANTI-SOCIAL BEHAVIOR</a:t>
            </a:r>
            <a:br>
              <a:rPr lang="pt-PT"/>
            </a:br>
            <a:r>
              <a:rPr lang="pt-PT"/>
              <a:t>INTERVENTION</a:t>
            </a:r>
            <a:endParaRPr/>
          </a:p>
        </p:txBody>
      </p:sp>
      <p:sp>
        <p:nvSpPr>
          <p:cNvPr id="224" name="Google Shape;224;p23"/>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000"/>
              <a:buNone/>
            </a:pPr>
            <a:r>
              <a:rPr lang="pt-PT"/>
              <a:t>Teaching Social Skills</a:t>
            </a:r>
            <a:endParaRPr/>
          </a:p>
          <a:p>
            <a:pPr marL="0" lvl="0" indent="0" algn="just" rtl="0">
              <a:spcBef>
                <a:spcPts val="1000"/>
              </a:spcBef>
              <a:spcAft>
                <a:spcPts val="0"/>
              </a:spcAft>
              <a:buClr>
                <a:schemeClr val="dk1"/>
              </a:buClr>
              <a:buSzPts val="2000"/>
              <a:buNone/>
            </a:pPr>
            <a:r>
              <a:rPr lang="pt-PT" b="0"/>
              <a:t>The goal of social skills instruction is to teach socially acceptable behaviors that will help students be accepted by their classroom peers and teachers, and provide life-long skills.</a:t>
            </a:r>
            <a:endParaRPr/>
          </a:p>
          <a:p>
            <a:pPr marL="0" lvl="0" indent="0" algn="l" rtl="0">
              <a:spcBef>
                <a:spcPts val="1000"/>
              </a:spcBef>
              <a:spcAft>
                <a:spcPts val="0"/>
              </a:spcAft>
              <a:buClr>
                <a:schemeClr val="dk1"/>
              </a:buClr>
              <a:buSzPts val="2000"/>
              <a:buNone/>
            </a:pPr>
            <a:endParaRPr/>
          </a:p>
        </p:txBody>
      </p:sp>
      <p:pic>
        <p:nvPicPr>
          <p:cNvPr id="225" name="Google Shape;225;p23"/>
          <p:cNvPicPr preferRelativeResize="0"/>
          <p:nvPr/>
        </p:nvPicPr>
        <p:blipFill rotWithShape="1">
          <a:blip r:embed="rId3">
            <a:alphaModFix/>
          </a:blip>
          <a:srcRect/>
          <a:stretch/>
        </p:blipFill>
        <p:spPr>
          <a:xfrm>
            <a:off x="2747546" y="3175603"/>
            <a:ext cx="3496726" cy="3178842"/>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4"/>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
              <a:buNone/>
            </a:pPr>
            <a:r>
              <a:rPr lang="pt-PT"/>
              <a:t>ANTI-SOCIAL BEHAVIOR</a:t>
            </a:r>
            <a:br>
              <a:rPr lang="pt-PT"/>
            </a:br>
            <a:r>
              <a:rPr lang="pt-PT"/>
              <a:t>INTERVENTION</a:t>
            </a:r>
            <a:endParaRPr/>
          </a:p>
        </p:txBody>
      </p:sp>
      <p:sp>
        <p:nvSpPr>
          <p:cNvPr id="231" name="Google Shape;231;p24"/>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000"/>
              <a:buNone/>
            </a:pPr>
            <a:r>
              <a:rPr lang="pt-PT"/>
              <a:t>Teaching Social Stories</a:t>
            </a:r>
            <a:endParaRPr/>
          </a:p>
          <a:p>
            <a:pPr marL="0" lvl="0" indent="0" algn="just" rtl="0">
              <a:spcBef>
                <a:spcPts val="1000"/>
              </a:spcBef>
              <a:spcAft>
                <a:spcPts val="0"/>
              </a:spcAft>
              <a:buClr>
                <a:schemeClr val="dk1"/>
              </a:buClr>
              <a:buSzPts val="2000"/>
              <a:buNone/>
            </a:pPr>
            <a:r>
              <a:rPr lang="pt-PT" b="0"/>
              <a:t>Social stories are used to help students with disabilities develop social skills. Social stories can be used to teach new social skills, routines, behaviors, and transitions. Social stories present appropriate social behaviors in the form of a story. The stories are designed to include the answers to questions about acting appropriately in social situations (usually who, what, when, where, and why). Some social stories include visuals to help students understand the social situations.</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5"/>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
              <a:buNone/>
            </a:pPr>
            <a:r>
              <a:rPr lang="pt-PT"/>
              <a:t>ANTI-SOCIAL BEHAVIOR</a:t>
            </a:r>
            <a:br>
              <a:rPr lang="pt-PT"/>
            </a:br>
            <a:r>
              <a:rPr lang="pt-PT"/>
              <a:t>INTERVENTION</a:t>
            </a:r>
            <a:endParaRPr/>
          </a:p>
        </p:txBody>
      </p:sp>
      <p:sp>
        <p:nvSpPr>
          <p:cNvPr id="237" name="Google Shape;237;p25"/>
          <p:cNvSpPr txBox="1">
            <a:spLocks noGrp="1"/>
          </p:cNvSpPr>
          <p:nvPr>
            <p:ph type="body" idx="1"/>
          </p:nvPr>
        </p:nvSpPr>
        <p:spPr>
          <a:xfrm>
            <a:off x="457200" y="1752600"/>
            <a:ext cx="5482952" cy="4373563"/>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1100"/>
              <a:buNone/>
            </a:pPr>
            <a:r>
              <a:rPr lang="pt-PT" sz="1100"/>
              <a:t>Resolving Behavioural Incidents</a:t>
            </a:r>
            <a:endParaRPr sz="1100"/>
          </a:p>
          <a:p>
            <a:pPr marL="0" lvl="0" indent="0" algn="just" rtl="0">
              <a:lnSpc>
                <a:spcPct val="80000"/>
              </a:lnSpc>
              <a:spcBef>
                <a:spcPts val="820"/>
              </a:spcBef>
              <a:spcAft>
                <a:spcPts val="0"/>
              </a:spcAft>
              <a:buClr>
                <a:schemeClr val="dk1"/>
              </a:buClr>
              <a:buSzPts val="1100"/>
              <a:buNone/>
            </a:pPr>
            <a:r>
              <a:rPr lang="pt-PT" sz="1100" b="0"/>
              <a:t>Teachers and administrators are often called upon to resolve behavioral incidents involving students with anti-social behaviors. The following suggestions may be useful to reduce the escalation of behavioral incidents.</a:t>
            </a:r>
            <a:endParaRPr/>
          </a:p>
          <a:p>
            <a:pPr marL="0" lvl="0" indent="0" algn="just" rtl="0">
              <a:lnSpc>
                <a:spcPct val="80000"/>
              </a:lnSpc>
              <a:spcBef>
                <a:spcPts val="820"/>
              </a:spcBef>
              <a:spcAft>
                <a:spcPts val="0"/>
              </a:spcAft>
              <a:buClr>
                <a:schemeClr val="dk1"/>
              </a:buClr>
              <a:buSzPts val="1100"/>
              <a:buNone/>
            </a:pPr>
            <a:r>
              <a:rPr lang="pt-PT" sz="1100"/>
              <a:t>Review the incident as soon as possible. </a:t>
            </a:r>
            <a:r>
              <a:rPr lang="pt-PT" sz="1100" b="0"/>
              <a:t>Try to deal with the incident as quickly as possible once the student has calmed down.</a:t>
            </a:r>
            <a:endParaRPr/>
          </a:p>
          <a:p>
            <a:pPr marL="0" lvl="0" indent="0" algn="just" rtl="0">
              <a:lnSpc>
                <a:spcPct val="80000"/>
              </a:lnSpc>
              <a:spcBef>
                <a:spcPts val="820"/>
              </a:spcBef>
              <a:spcAft>
                <a:spcPts val="0"/>
              </a:spcAft>
              <a:buClr>
                <a:schemeClr val="dk1"/>
              </a:buClr>
              <a:buSzPts val="1100"/>
              <a:buNone/>
            </a:pPr>
            <a:r>
              <a:rPr lang="pt-PT" sz="1100"/>
              <a:t>Actively listen. </a:t>
            </a:r>
            <a:r>
              <a:rPr lang="pt-PT" sz="1100" b="0"/>
              <a:t>Take time for the student to tell you his or her side of the story. Paraphrase and use eye contact to demonstrate that you are listening. Note that this students may shut down when confronted by an authority figure. Sometimes, a walk around the school with the student can help him or her to relax and begin talking. The teacher or administrator may encourage the student to draw his or her story.</a:t>
            </a:r>
            <a:endParaRPr/>
          </a:p>
          <a:p>
            <a:pPr marL="0" lvl="0" indent="0" algn="just" rtl="0">
              <a:lnSpc>
                <a:spcPct val="80000"/>
              </a:lnSpc>
              <a:spcBef>
                <a:spcPts val="820"/>
              </a:spcBef>
              <a:spcAft>
                <a:spcPts val="0"/>
              </a:spcAft>
              <a:buClr>
                <a:schemeClr val="dk1"/>
              </a:buClr>
              <a:buSzPts val="1100"/>
              <a:buNone/>
            </a:pPr>
            <a:r>
              <a:rPr lang="pt-PT" sz="1100"/>
              <a:t>Use non-threatening questions. </a:t>
            </a:r>
            <a:r>
              <a:rPr lang="pt-PT" sz="1100" b="0"/>
              <a:t>Ask questions that focus on “how” and “what” instead of “why.” This students may have acted impulsively. Open-ended questions may be most useful. Questions should be asked in a calm, quiet tone using slow, short, concise phrases. A simple problem solving procedure using graphics or pictures may be helpful.</a:t>
            </a:r>
            <a:endParaRPr sz="1100" b="0"/>
          </a:p>
          <a:p>
            <a:pPr marL="0" lvl="0" indent="0" algn="just" rtl="0">
              <a:lnSpc>
                <a:spcPct val="80000"/>
              </a:lnSpc>
              <a:spcBef>
                <a:spcPts val="820"/>
              </a:spcBef>
              <a:spcAft>
                <a:spcPts val="0"/>
              </a:spcAft>
              <a:buClr>
                <a:schemeClr val="dk1"/>
              </a:buClr>
              <a:buSzPts val="1100"/>
              <a:buNone/>
            </a:pPr>
            <a:r>
              <a:rPr lang="pt-PT" sz="1100"/>
              <a:t>Try not to blame. </a:t>
            </a:r>
            <a:r>
              <a:rPr lang="pt-PT" sz="1100" b="0"/>
              <a:t>Focus on teaching the right behavior or a replacement behavior. For example, ask “How can we avoid this problem the next time?” or “What behavior would have worked better than hitting?” Consider using roleplay, modeling, and rehearsing to teach a new behavior. Present new ideas in a concrete way, one at a time. Remember that ideas may need to be reinforced and re-taught several times.</a:t>
            </a:r>
            <a:endParaRPr/>
          </a:p>
          <a:p>
            <a:pPr marL="0" lvl="0" indent="0" algn="just" rtl="0">
              <a:lnSpc>
                <a:spcPct val="80000"/>
              </a:lnSpc>
              <a:spcBef>
                <a:spcPts val="820"/>
              </a:spcBef>
              <a:spcAft>
                <a:spcPts val="0"/>
              </a:spcAft>
              <a:buClr>
                <a:schemeClr val="dk1"/>
              </a:buClr>
              <a:buSzPts val="1100"/>
              <a:buNone/>
            </a:pPr>
            <a:r>
              <a:rPr lang="pt-PT" sz="1100"/>
              <a:t>Show personal interest in the student. </a:t>
            </a:r>
            <a:r>
              <a:rPr lang="pt-PT" sz="1100" b="0"/>
              <a:t>End the review of the incident with a positive comment or a personal question. Follow up with the student and other classroom teachers in order to reinforce the new skill that is desired.</a:t>
            </a:r>
            <a:endParaRPr sz="1100" b="0"/>
          </a:p>
        </p:txBody>
      </p:sp>
      <p:pic>
        <p:nvPicPr>
          <p:cNvPr id="238" name="Google Shape;238;p25"/>
          <p:cNvPicPr preferRelativeResize="0"/>
          <p:nvPr/>
        </p:nvPicPr>
        <p:blipFill rotWithShape="1">
          <a:blip r:embed="rId3">
            <a:alphaModFix/>
          </a:blip>
          <a:srcRect/>
          <a:stretch/>
        </p:blipFill>
        <p:spPr>
          <a:xfrm>
            <a:off x="6372200" y="2348880"/>
            <a:ext cx="1947280" cy="2952328"/>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6"/>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
              <a:buNone/>
            </a:pPr>
            <a:r>
              <a:rPr lang="pt-PT"/>
              <a:t>EXAMPLES OF SUPPORT MATERIALS</a:t>
            </a:r>
            <a:endParaRPr/>
          </a:p>
        </p:txBody>
      </p:sp>
      <p:pic>
        <p:nvPicPr>
          <p:cNvPr id="244" name="Google Shape;244;p26"/>
          <p:cNvPicPr preferRelativeResize="0">
            <a:picLocks noGrp="1"/>
          </p:cNvPicPr>
          <p:nvPr>
            <p:ph type="body" idx="1"/>
          </p:nvPr>
        </p:nvPicPr>
        <p:blipFill rotWithShape="1">
          <a:blip r:embed="rId3">
            <a:alphaModFix/>
          </a:blip>
          <a:srcRect/>
          <a:stretch/>
        </p:blipFill>
        <p:spPr>
          <a:xfrm>
            <a:off x="457200" y="1548076"/>
            <a:ext cx="3826768" cy="5102359"/>
          </a:xfrm>
          <a:prstGeom prst="rect">
            <a:avLst/>
          </a:prstGeom>
          <a:noFill/>
          <a:ln>
            <a:noFill/>
          </a:ln>
        </p:spPr>
      </p:pic>
      <p:pic>
        <p:nvPicPr>
          <p:cNvPr id="245" name="Google Shape;245;p26"/>
          <p:cNvPicPr preferRelativeResize="0"/>
          <p:nvPr/>
        </p:nvPicPr>
        <p:blipFill rotWithShape="1">
          <a:blip r:embed="rId4">
            <a:alphaModFix/>
          </a:blip>
          <a:srcRect/>
          <a:stretch/>
        </p:blipFill>
        <p:spPr>
          <a:xfrm>
            <a:off x="4860032" y="1548076"/>
            <a:ext cx="3716464" cy="502766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7"/>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6"/>
              </a:buClr>
              <a:buSzPts val="2400"/>
              <a:buFont typeface="Arial "/>
              <a:buNone/>
            </a:pPr>
            <a:r>
              <a:rPr lang="pt-PT" sz="2400"/>
              <a:t>STRATEGIES FOR PROMOTING PEER RELATIONSHIPS</a:t>
            </a:r>
            <a:br>
              <a:rPr lang="pt-PT" sz="2400"/>
            </a:br>
            <a:r>
              <a:rPr lang="pt-PT" sz="2400"/>
              <a:t>EXAMPLES OF MICRO-CHANGES IN ROUTINES AND PRACTICES</a:t>
            </a:r>
            <a:endParaRPr sz="2400"/>
          </a:p>
        </p:txBody>
      </p:sp>
      <p:sp>
        <p:nvSpPr>
          <p:cNvPr id="142" name="Google Shape;142;p7"/>
          <p:cNvSpPr txBox="1">
            <a:spLocks noGrp="1"/>
          </p:cNvSpPr>
          <p:nvPr>
            <p:ph type="body" idx="1"/>
          </p:nvPr>
        </p:nvSpPr>
        <p:spPr>
          <a:xfrm>
            <a:off x="4572000" y="1524318"/>
            <a:ext cx="4258816" cy="5333682"/>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1100"/>
              <a:buNone/>
            </a:pPr>
            <a:r>
              <a:rPr lang="pt-PT" sz="1400"/>
              <a:t>PEER CONFLICT</a:t>
            </a:r>
            <a:endParaRPr/>
          </a:p>
          <a:p>
            <a:pPr marL="0" lvl="0" indent="0" algn="just" rtl="0">
              <a:lnSpc>
                <a:spcPct val="80000"/>
              </a:lnSpc>
              <a:spcBef>
                <a:spcPts val="360"/>
              </a:spcBef>
              <a:spcAft>
                <a:spcPts val="0"/>
              </a:spcAft>
              <a:buClr>
                <a:schemeClr val="dk1"/>
              </a:buClr>
              <a:buSzPts val="1100"/>
              <a:buNone/>
            </a:pPr>
            <a:r>
              <a:rPr lang="pt-PT" sz="1400"/>
              <a:t>• Solve frequent and predictable arguments in advance with classroom meetings.</a:t>
            </a:r>
            <a:endParaRPr/>
          </a:p>
          <a:p>
            <a:pPr marL="0" lvl="0" indent="0" algn="just" rtl="0">
              <a:lnSpc>
                <a:spcPct val="80000"/>
              </a:lnSpc>
              <a:spcBef>
                <a:spcPts val="360"/>
              </a:spcBef>
              <a:spcAft>
                <a:spcPts val="0"/>
              </a:spcAft>
              <a:buClr>
                <a:schemeClr val="dk1"/>
              </a:buClr>
              <a:buSzPts val="1100"/>
              <a:buNone/>
            </a:pPr>
            <a:r>
              <a:rPr lang="pt-PT" sz="1400"/>
              <a:t>• Have students who argue complete a ‘conflict worksheet’ together to talk through what happened and how to fix it</a:t>
            </a:r>
            <a:endParaRPr/>
          </a:p>
          <a:p>
            <a:pPr marL="0" lvl="0" indent="0" algn="just" rtl="0">
              <a:lnSpc>
                <a:spcPct val="80000"/>
              </a:lnSpc>
              <a:spcBef>
                <a:spcPts val="360"/>
              </a:spcBef>
              <a:spcAft>
                <a:spcPts val="0"/>
              </a:spcAft>
              <a:buClr>
                <a:schemeClr val="dk1"/>
              </a:buClr>
              <a:buSzPts val="1100"/>
              <a:buNone/>
            </a:pPr>
            <a:r>
              <a:rPr lang="pt-PT" sz="1400"/>
              <a:t>• Relocate playground games so that they don’t bump into each other.</a:t>
            </a:r>
            <a:endParaRPr/>
          </a:p>
          <a:p>
            <a:pPr marL="0" lvl="0" indent="0" algn="just" rtl="0">
              <a:lnSpc>
                <a:spcPct val="80000"/>
              </a:lnSpc>
              <a:spcBef>
                <a:spcPts val="360"/>
              </a:spcBef>
              <a:spcAft>
                <a:spcPts val="0"/>
              </a:spcAft>
              <a:buClr>
                <a:schemeClr val="dk1"/>
              </a:buClr>
              <a:buSzPts val="1100"/>
              <a:buNone/>
            </a:pPr>
            <a:r>
              <a:rPr lang="pt-PT" sz="1400"/>
              <a:t>• Write simple school rules for the common playground games (soccer, basketball, four square) that students often argue about.</a:t>
            </a:r>
            <a:endParaRPr/>
          </a:p>
          <a:p>
            <a:pPr marL="0" lvl="0" indent="0" algn="just" rtl="0">
              <a:lnSpc>
                <a:spcPct val="80000"/>
              </a:lnSpc>
              <a:spcBef>
                <a:spcPts val="360"/>
              </a:spcBef>
              <a:spcAft>
                <a:spcPts val="0"/>
              </a:spcAft>
              <a:buClr>
                <a:schemeClr val="dk1"/>
              </a:buClr>
              <a:buSzPts val="1100"/>
              <a:buNone/>
            </a:pPr>
            <a:r>
              <a:rPr lang="pt-PT" sz="1400"/>
              <a:t>• Make a routine for choosing teams once a week (balancing the skills on teams) and use those same teams until the next week</a:t>
            </a:r>
            <a:endParaRPr/>
          </a:p>
          <a:p>
            <a:pPr marL="0" lvl="0" indent="0" algn="just" rtl="0">
              <a:lnSpc>
                <a:spcPct val="80000"/>
              </a:lnSpc>
              <a:spcBef>
                <a:spcPts val="360"/>
              </a:spcBef>
              <a:spcAft>
                <a:spcPts val="0"/>
              </a:spcAft>
              <a:buClr>
                <a:schemeClr val="dk1"/>
              </a:buClr>
              <a:buSzPts val="1100"/>
              <a:buNone/>
            </a:pPr>
            <a:r>
              <a:rPr lang="pt-PT" sz="1400"/>
              <a:t>• Add more supervisors to the playground or change where they are located.</a:t>
            </a:r>
            <a:endParaRPr/>
          </a:p>
          <a:p>
            <a:pPr marL="0" lvl="0" indent="0" algn="just" rtl="0">
              <a:lnSpc>
                <a:spcPct val="80000"/>
              </a:lnSpc>
              <a:spcBef>
                <a:spcPts val="360"/>
              </a:spcBef>
              <a:spcAft>
                <a:spcPts val="0"/>
              </a:spcAft>
              <a:buClr>
                <a:schemeClr val="dk1"/>
              </a:buClr>
              <a:buSzPts val="1100"/>
              <a:buNone/>
            </a:pPr>
            <a:r>
              <a:rPr lang="pt-PT" sz="1400"/>
              <a:t>• Change what supervisors do: have them actively circulate on the playground and prompt students to play and resolve conflicts</a:t>
            </a:r>
            <a:endParaRPr/>
          </a:p>
          <a:p>
            <a:pPr marL="0" lvl="0" indent="0" algn="just" rtl="0">
              <a:lnSpc>
                <a:spcPct val="80000"/>
              </a:lnSpc>
              <a:spcBef>
                <a:spcPts val="360"/>
              </a:spcBef>
              <a:spcAft>
                <a:spcPts val="0"/>
              </a:spcAft>
              <a:buClr>
                <a:schemeClr val="dk1"/>
              </a:buClr>
              <a:buSzPts val="1100"/>
              <a:buNone/>
            </a:pPr>
            <a:r>
              <a:rPr lang="pt-PT" sz="1400"/>
              <a:t>• Conduct a ‘recess workshop’ in which all students who tour the playground together while reviewing the routines, rules, proper use of equipment, entry/exit procedures, strategies for having fun together, and supervisors’ actions when there are problems. Add a booster workshop midway through the year.</a:t>
            </a:r>
            <a:endParaRPr/>
          </a:p>
          <a:p>
            <a:pPr marL="0" lvl="0" indent="0" algn="just" rtl="0">
              <a:lnSpc>
                <a:spcPct val="80000"/>
              </a:lnSpc>
              <a:spcBef>
                <a:spcPts val="360"/>
              </a:spcBef>
              <a:spcAft>
                <a:spcPts val="0"/>
              </a:spcAft>
              <a:buClr>
                <a:schemeClr val="dk1"/>
              </a:buClr>
              <a:buSzPts val="1100"/>
              <a:buNone/>
            </a:pPr>
            <a:r>
              <a:rPr lang="pt-PT" sz="1400"/>
              <a:t>• Invite a prominent local athlete to the school to talk about good sportsmanship.</a:t>
            </a:r>
            <a:endParaRPr/>
          </a:p>
          <a:p>
            <a:pPr marL="0" lvl="0" indent="0" algn="l" rtl="0">
              <a:lnSpc>
                <a:spcPct val="80000"/>
              </a:lnSpc>
              <a:spcBef>
                <a:spcPts val="280"/>
              </a:spcBef>
              <a:spcAft>
                <a:spcPts val="0"/>
              </a:spcAft>
              <a:buClr>
                <a:schemeClr val="dk1"/>
              </a:buClr>
              <a:buSzPts val="1400"/>
              <a:buNone/>
            </a:pPr>
            <a:endParaRPr sz="1400"/>
          </a:p>
        </p:txBody>
      </p:sp>
      <p:pic>
        <p:nvPicPr>
          <p:cNvPr id="143" name="Google Shape;143;p7"/>
          <p:cNvPicPr preferRelativeResize="0"/>
          <p:nvPr/>
        </p:nvPicPr>
        <p:blipFill rotWithShape="1">
          <a:blip r:embed="rId3">
            <a:alphaModFix/>
          </a:blip>
          <a:srcRect/>
          <a:stretch/>
        </p:blipFill>
        <p:spPr>
          <a:xfrm>
            <a:off x="81610" y="1988840"/>
            <a:ext cx="4490315" cy="4175102"/>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a:spLocks noGrp="1"/>
          </p:cNvSpPr>
          <p:nvPr>
            <p:ph type="ctrTitle"/>
          </p:nvPr>
        </p:nvSpPr>
        <p:spPr>
          <a:xfrm>
            <a:off x="357158" y="2786058"/>
            <a:ext cx="8072494" cy="129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8A5EF"/>
              </a:buClr>
              <a:buSzPts val="4000"/>
              <a:buFont typeface="Calibri"/>
              <a:buNone/>
            </a:pPr>
            <a:r>
              <a:rPr lang="en-US" sz="4000" dirty="0">
                <a:solidFill>
                  <a:srgbClr val="08A5EF"/>
                </a:solidFill>
                <a:latin typeface="Calibri"/>
                <a:ea typeface="Calibri"/>
                <a:cs typeface="Calibri"/>
                <a:sym typeface="Calibri"/>
              </a:rPr>
              <a:t>Scenario 3 – Stealing Incident</a:t>
            </a:r>
            <a:br>
              <a:rPr lang="en-US" sz="4000" dirty="0">
                <a:solidFill>
                  <a:srgbClr val="08A5EF"/>
                </a:solidFill>
                <a:latin typeface="Calibri"/>
                <a:ea typeface="Calibri"/>
                <a:cs typeface="Calibri"/>
                <a:sym typeface="Calibri"/>
              </a:rPr>
            </a:br>
            <a:r>
              <a:rPr lang="en-US" sz="4000" dirty="0">
                <a:solidFill>
                  <a:srgbClr val="08A5EF"/>
                </a:solidFill>
                <a:latin typeface="Calibri"/>
                <a:ea typeface="Calibri"/>
                <a:cs typeface="Calibri"/>
                <a:sym typeface="Calibri"/>
              </a:rPr>
              <a:t>Situation Description</a:t>
            </a:r>
            <a:endParaRPr sz="4000" dirty="0">
              <a:solidFill>
                <a:srgbClr val="08A5EF"/>
              </a:solidFill>
              <a:latin typeface="Calibri"/>
              <a:ea typeface="Calibri"/>
              <a:cs typeface="Calibri"/>
              <a:sym typeface="Calibri"/>
            </a:endParaRPr>
          </a:p>
        </p:txBody>
      </p:sp>
      <p:sp>
        <p:nvSpPr>
          <p:cNvPr id="98" name="Google Shape;98;p1"/>
          <p:cNvSpPr txBox="1">
            <a:spLocks noGrp="1"/>
          </p:cNvSpPr>
          <p:nvPr>
            <p:ph type="subTitle" idx="1"/>
          </p:nvPr>
        </p:nvSpPr>
        <p:spPr>
          <a:xfrm>
            <a:off x="642910" y="4000504"/>
            <a:ext cx="7283152" cy="576064"/>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2"/>
              </a:buClr>
              <a:buSzPts val="2000"/>
              <a:buNone/>
            </a:pPr>
            <a:r>
              <a:rPr lang="en-US"/>
              <a:t> </a:t>
            </a:r>
            <a:endParaRPr/>
          </a:p>
        </p:txBody>
      </p:sp>
      <p:pic>
        <p:nvPicPr>
          <p:cNvPr id="99" name="Google Shape;99;p1"/>
          <p:cNvPicPr preferRelativeResize="0"/>
          <p:nvPr/>
        </p:nvPicPr>
        <p:blipFill rotWithShape="1">
          <a:blip r:embed="rId3">
            <a:alphaModFix/>
          </a:blip>
          <a:srcRect/>
          <a:stretch/>
        </p:blipFill>
        <p:spPr>
          <a:xfrm>
            <a:off x="142844" y="285728"/>
            <a:ext cx="1928826" cy="549715"/>
          </a:xfrm>
          <a:prstGeom prst="rect">
            <a:avLst/>
          </a:prstGeom>
          <a:noFill/>
          <a:ln>
            <a:noFill/>
          </a:ln>
        </p:spPr>
      </p:pic>
      <p:sp>
        <p:nvSpPr>
          <p:cNvPr id="100" name="Google Shape;100;p1"/>
          <p:cNvSpPr/>
          <p:nvPr/>
        </p:nvSpPr>
        <p:spPr>
          <a:xfrm>
            <a:off x="214282" y="785795"/>
            <a:ext cx="3637638"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i="0" u="none" strike="noStrike" cap="none">
                <a:solidFill>
                  <a:schemeClr val="dk1"/>
                </a:solidFill>
                <a:latin typeface="Arial"/>
                <a:ea typeface="Arial"/>
                <a:cs typeface="Arial"/>
                <a:sym typeface="Arial"/>
              </a:rPr>
              <a:t>ERASMUS + 2019-1-PL01- KA201-06486</a:t>
            </a:r>
            <a:endParaRPr sz="1050" b="0" i="0" u="none" strike="noStrike" cap="none">
              <a:solidFill>
                <a:schemeClr val="dk2"/>
              </a:solidFill>
              <a:latin typeface="Arial"/>
              <a:ea typeface="Arial"/>
              <a:cs typeface="Arial"/>
              <a:sym typeface="Arial"/>
            </a:endParaRPr>
          </a:p>
        </p:txBody>
      </p:sp>
      <p:sp>
        <p:nvSpPr>
          <p:cNvPr id="101" name="Google Shape;101;p1"/>
          <p:cNvSpPr/>
          <p:nvPr/>
        </p:nvSpPr>
        <p:spPr>
          <a:xfrm>
            <a:off x="500034" y="6286520"/>
            <a:ext cx="8101770" cy="369332"/>
          </a:xfrm>
          <a:prstGeom prst="rect">
            <a:avLst/>
          </a:prstGeom>
          <a:noFill/>
          <a:ln>
            <a:noFill/>
          </a:ln>
        </p:spPr>
        <p:txBody>
          <a:bodyPr spcFirstLastPara="1" wrap="square" lIns="91425" tIns="45700" rIns="91425" bIns="45700" anchor="t" anchorCtr="0">
            <a:spAutoFit/>
          </a:bodyPr>
          <a:lstStyle/>
          <a:p>
            <a:pPr lvl="0" algn="ctr"/>
            <a:r>
              <a:rPr lang="pt-PT" sz="1800" dirty="0">
                <a:solidFill>
                  <a:srgbClr val="EF8E7B"/>
                </a:solidFill>
              </a:rPr>
              <a:t>Problems in peer relationships</a:t>
            </a:r>
            <a:endParaRPr lang="pt-PT" sz="18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title"/>
          </p:nvPr>
        </p:nvSpPr>
        <p:spPr>
          <a:xfrm>
            <a:off x="457200" y="152718"/>
            <a:ext cx="7211144"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3600"/>
              <a:buFont typeface="Arial "/>
              <a:buNone/>
            </a:pPr>
            <a:r>
              <a:rPr lang="en-US"/>
              <a:t>STEALING INCIDENT</a:t>
            </a:r>
            <a:endParaRPr/>
          </a:p>
        </p:txBody>
      </p:sp>
      <p:sp>
        <p:nvSpPr>
          <p:cNvPr id="107" name="Google Shape;107;p2"/>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lnSpcReduction="10000"/>
          </a:bodyPr>
          <a:lstStyle/>
          <a:p>
            <a:pPr marL="285750" lvl="0" indent="-292100" algn="just" rtl="0">
              <a:lnSpc>
                <a:spcPct val="80000"/>
              </a:lnSpc>
              <a:spcBef>
                <a:spcPts val="0"/>
              </a:spcBef>
              <a:spcAft>
                <a:spcPts val="0"/>
              </a:spcAft>
              <a:buClr>
                <a:schemeClr val="dk1"/>
              </a:buClr>
              <a:buSzPts val="1779"/>
              <a:buFont typeface="Arial"/>
              <a:buChar char="•"/>
            </a:pPr>
            <a:r>
              <a:rPr lang="en-US" sz="1779" b="0"/>
              <a:t>Robin and Max are 5th year students and are on the benches at the end of the soccer field talking and having a snack. </a:t>
            </a:r>
            <a:endParaRPr sz="1779" b="0"/>
          </a:p>
          <a:p>
            <a:pPr marL="285750" lvl="0" indent="-285750" algn="just" rtl="0">
              <a:lnSpc>
                <a:spcPct val="80000"/>
              </a:lnSpc>
              <a:spcBef>
                <a:spcPts val="936"/>
              </a:spcBef>
              <a:spcAft>
                <a:spcPts val="0"/>
              </a:spcAft>
              <a:buClr>
                <a:schemeClr val="dk1"/>
              </a:buClr>
              <a:buSzPts val="1679"/>
              <a:buFont typeface="Arial"/>
              <a:buChar char="•"/>
            </a:pPr>
            <a:r>
              <a:rPr lang="en-US" sz="1879" b="0"/>
              <a:t>Meanwhile, Adam, the oldest seventh grader,</a:t>
            </a:r>
            <a:r>
              <a:rPr lang="en-US" sz="1900" b="0"/>
              <a:t> as always, was wandering the playing field alone. </a:t>
            </a:r>
            <a:endParaRPr sz="1900" b="0"/>
          </a:p>
          <a:p>
            <a:pPr marL="285750" lvl="0" indent="-298450" algn="just" rtl="0">
              <a:lnSpc>
                <a:spcPct val="80000"/>
              </a:lnSpc>
              <a:spcBef>
                <a:spcPts val="936"/>
              </a:spcBef>
              <a:spcAft>
                <a:spcPts val="0"/>
              </a:spcAft>
              <a:buClr>
                <a:schemeClr val="dk1"/>
              </a:buClr>
              <a:buSzPts val="1879"/>
              <a:buChar char="•"/>
            </a:pPr>
            <a:r>
              <a:rPr lang="en-US" sz="1900" b="0"/>
              <a:t>He passed behind them and stole the wallet he took from Max's backpack.</a:t>
            </a:r>
            <a:endParaRPr sz="1900" b="0"/>
          </a:p>
          <a:p>
            <a:pPr marL="285750" lvl="0" indent="-298450" algn="just" rtl="0">
              <a:lnSpc>
                <a:spcPct val="80000"/>
              </a:lnSpc>
              <a:spcBef>
                <a:spcPts val="936"/>
              </a:spcBef>
              <a:spcAft>
                <a:spcPts val="0"/>
              </a:spcAft>
              <a:buClr>
                <a:schemeClr val="dk1"/>
              </a:buClr>
              <a:buSzPts val="1879"/>
              <a:buChar char="•"/>
            </a:pPr>
            <a:r>
              <a:rPr lang="en-US" sz="1900" b="0"/>
              <a:t>When it was time for them to go to class, Max noticed that his wallet had been stolen. </a:t>
            </a:r>
            <a:endParaRPr sz="1900" b="0"/>
          </a:p>
          <a:p>
            <a:pPr marL="285750" lvl="0" indent="-298450" algn="just" rtl="0">
              <a:lnSpc>
                <a:spcPct val="80000"/>
              </a:lnSpc>
              <a:spcBef>
                <a:spcPts val="936"/>
              </a:spcBef>
              <a:spcAft>
                <a:spcPts val="0"/>
              </a:spcAft>
              <a:buClr>
                <a:schemeClr val="dk1"/>
              </a:buClr>
              <a:buSzPts val="1879"/>
              <a:buChar char="•"/>
            </a:pPr>
            <a:r>
              <a:rPr lang="en-US" sz="1900" b="0"/>
              <a:t>Robin said it was Adam because it wasn't the first time he had done something like that. </a:t>
            </a:r>
            <a:endParaRPr sz="1900" b="0"/>
          </a:p>
          <a:p>
            <a:pPr marL="285750" lvl="0" indent="-298450" algn="just" rtl="0">
              <a:lnSpc>
                <a:spcPct val="80000"/>
              </a:lnSpc>
              <a:spcBef>
                <a:spcPts val="936"/>
              </a:spcBef>
              <a:spcAft>
                <a:spcPts val="0"/>
              </a:spcAft>
              <a:buClr>
                <a:schemeClr val="dk1"/>
              </a:buClr>
              <a:buSzPts val="1879"/>
              <a:buChar char="•"/>
            </a:pPr>
            <a:r>
              <a:rPr lang="en-US" sz="1900" b="0"/>
              <a:t>Adam has been known to skip class, consume illegal substances and graffiti the walls of the school. </a:t>
            </a:r>
            <a:endParaRPr sz="1900" b="0"/>
          </a:p>
          <a:p>
            <a:pPr marL="285750" lvl="0" indent="-298450" algn="just" rtl="0">
              <a:lnSpc>
                <a:spcPct val="80000"/>
              </a:lnSpc>
              <a:spcBef>
                <a:spcPts val="936"/>
              </a:spcBef>
              <a:spcAft>
                <a:spcPts val="0"/>
              </a:spcAft>
              <a:buClr>
                <a:schemeClr val="dk1"/>
              </a:buClr>
              <a:buSzPts val="1879"/>
              <a:buChar char="•"/>
            </a:pPr>
            <a:r>
              <a:rPr lang="en-US" sz="1900" b="0"/>
              <a:t>He was a lonely and strange boy. </a:t>
            </a:r>
            <a:endParaRPr sz="1900" b="0"/>
          </a:p>
          <a:p>
            <a:pPr marL="285750" lvl="0" indent="-298450" algn="just" rtl="0">
              <a:lnSpc>
                <a:spcPct val="80000"/>
              </a:lnSpc>
              <a:spcBef>
                <a:spcPts val="936"/>
              </a:spcBef>
              <a:spcAft>
                <a:spcPts val="0"/>
              </a:spcAft>
              <a:buClr>
                <a:schemeClr val="dk1"/>
              </a:buClr>
              <a:buSzPts val="1879"/>
              <a:buChar char="•"/>
            </a:pPr>
            <a:r>
              <a:rPr lang="en-US" sz="1900" b="0"/>
              <a:t>The two classmates were now going to the school board to report on what happened.</a:t>
            </a:r>
            <a:endParaRPr sz="1900" b="0"/>
          </a:p>
          <a:p>
            <a:pPr marL="285750" lvl="0" indent="-299783" algn="just" rtl="0">
              <a:lnSpc>
                <a:spcPct val="80000"/>
              </a:lnSpc>
              <a:spcBef>
                <a:spcPts val="936"/>
              </a:spcBef>
              <a:spcAft>
                <a:spcPts val="0"/>
              </a:spcAft>
              <a:buSzPts val="1900"/>
              <a:buChar char="•"/>
            </a:pPr>
            <a:r>
              <a:rPr lang="en-US" sz="1900" b="0"/>
              <a:t>There's no doubt that it was Adam who took Max's wallet.</a:t>
            </a:r>
            <a:endParaRPr sz="1900" b="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a:spLocks noGrp="1"/>
          </p:cNvSpPr>
          <p:nvPr>
            <p:ph type="ctrTitle"/>
          </p:nvPr>
        </p:nvSpPr>
        <p:spPr>
          <a:xfrm>
            <a:off x="357158" y="2786058"/>
            <a:ext cx="8072494" cy="129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8A5EF"/>
              </a:buClr>
              <a:buSzPts val="4000"/>
              <a:buFont typeface="Calibri"/>
              <a:buNone/>
            </a:pPr>
            <a:r>
              <a:rPr lang="pt-PT" sz="4000" dirty="0">
                <a:solidFill>
                  <a:srgbClr val="08A5EF"/>
                </a:solidFill>
                <a:latin typeface="Calibri"/>
                <a:ea typeface="Calibri"/>
                <a:cs typeface="Calibri"/>
                <a:sym typeface="Calibri"/>
              </a:rPr>
              <a:t>Scenario 3 – Stealing Incident</a:t>
            </a:r>
            <a:br>
              <a:rPr lang="pt-PT" sz="4000" dirty="0">
                <a:solidFill>
                  <a:srgbClr val="08A5EF"/>
                </a:solidFill>
                <a:latin typeface="Calibri"/>
                <a:ea typeface="Calibri"/>
                <a:cs typeface="Calibri"/>
                <a:sym typeface="Calibri"/>
              </a:rPr>
            </a:br>
            <a:r>
              <a:rPr lang="pt-PT" sz="4000" dirty="0">
                <a:solidFill>
                  <a:srgbClr val="08A5EF"/>
                </a:solidFill>
                <a:latin typeface="Calibri"/>
                <a:ea typeface="Calibri"/>
                <a:cs typeface="Calibri"/>
                <a:sym typeface="Calibri"/>
              </a:rPr>
              <a:t>Concluding Notes</a:t>
            </a:r>
            <a:endParaRPr sz="4000" dirty="0">
              <a:solidFill>
                <a:srgbClr val="08A5EF"/>
              </a:solidFill>
              <a:latin typeface="Calibri"/>
              <a:ea typeface="Calibri"/>
              <a:cs typeface="Calibri"/>
              <a:sym typeface="Calibri"/>
            </a:endParaRPr>
          </a:p>
        </p:txBody>
      </p:sp>
      <p:sp>
        <p:nvSpPr>
          <p:cNvPr id="98" name="Google Shape;98;p1"/>
          <p:cNvSpPr txBox="1">
            <a:spLocks noGrp="1"/>
          </p:cNvSpPr>
          <p:nvPr>
            <p:ph type="subTitle" idx="1"/>
          </p:nvPr>
        </p:nvSpPr>
        <p:spPr>
          <a:xfrm>
            <a:off x="642910" y="4000504"/>
            <a:ext cx="7283152" cy="576064"/>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2"/>
              </a:buClr>
              <a:buSzPts val="2000"/>
              <a:buNone/>
            </a:pPr>
            <a:r>
              <a:rPr lang="pt-PT"/>
              <a:t> </a:t>
            </a:r>
            <a:endParaRPr/>
          </a:p>
        </p:txBody>
      </p:sp>
      <p:pic>
        <p:nvPicPr>
          <p:cNvPr id="99" name="Google Shape;99;p1"/>
          <p:cNvPicPr preferRelativeResize="0"/>
          <p:nvPr/>
        </p:nvPicPr>
        <p:blipFill rotWithShape="1">
          <a:blip r:embed="rId3">
            <a:alphaModFix/>
          </a:blip>
          <a:srcRect/>
          <a:stretch/>
        </p:blipFill>
        <p:spPr>
          <a:xfrm>
            <a:off x="142844" y="285728"/>
            <a:ext cx="1928826" cy="549715"/>
          </a:xfrm>
          <a:prstGeom prst="rect">
            <a:avLst/>
          </a:prstGeom>
          <a:noFill/>
          <a:ln>
            <a:noFill/>
          </a:ln>
        </p:spPr>
      </p:pic>
      <p:sp>
        <p:nvSpPr>
          <p:cNvPr id="100" name="Google Shape;100;p1"/>
          <p:cNvSpPr/>
          <p:nvPr/>
        </p:nvSpPr>
        <p:spPr>
          <a:xfrm>
            <a:off x="214282" y="785795"/>
            <a:ext cx="3637638"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PT" sz="1400" b="1" i="0" u="none" strike="noStrike" cap="none">
                <a:solidFill>
                  <a:schemeClr val="dk1"/>
                </a:solidFill>
                <a:latin typeface="Arial"/>
                <a:ea typeface="Arial"/>
                <a:cs typeface="Arial"/>
                <a:sym typeface="Arial"/>
              </a:rPr>
              <a:t>ERASMUS + 2019-1-PL01- KA201-06486</a:t>
            </a:r>
            <a:endParaRPr sz="1050" b="0" i="0" u="none" strike="noStrike" cap="none">
              <a:solidFill>
                <a:schemeClr val="dk2"/>
              </a:solidFill>
              <a:latin typeface="Arial"/>
              <a:ea typeface="Arial"/>
              <a:cs typeface="Arial"/>
              <a:sym typeface="Arial"/>
            </a:endParaRPr>
          </a:p>
        </p:txBody>
      </p:sp>
      <p:sp>
        <p:nvSpPr>
          <p:cNvPr id="101" name="Google Shape;101;p1"/>
          <p:cNvSpPr/>
          <p:nvPr/>
        </p:nvSpPr>
        <p:spPr>
          <a:xfrm>
            <a:off x="500034" y="6286520"/>
            <a:ext cx="8101770" cy="369332"/>
          </a:xfrm>
          <a:prstGeom prst="rect">
            <a:avLst/>
          </a:prstGeom>
          <a:noFill/>
          <a:ln>
            <a:noFill/>
          </a:ln>
        </p:spPr>
        <p:txBody>
          <a:bodyPr spcFirstLastPara="1" wrap="square" lIns="91425" tIns="45700" rIns="91425" bIns="45700" anchor="t" anchorCtr="0">
            <a:spAutoFit/>
          </a:bodyPr>
          <a:lstStyle/>
          <a:p>
            <a:pPr lvl="0" algn="ctr"/>
            <a:r>
              <a:rPr lang="pt-PT" sz="1800" dirty="0">
                <a:solidFill>
                  <a:srgbClr val="EF8E7B"/>
                </a:solidFill>
              </a:rPr>
              <a:t>Problems in peer relationships</a:t>
            </a:r>
            <a:endParaRPr lang="pt-PT" sz="18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accent6"/>
              </a:buClr>
              <a:buSzPts val="3600"/>
              <a:buFont typeface="Arial "/>
              <a:buNone/>
            </a:pPr>
            <a:r>
              <a:rPr lang="pt-PT"/>
              <a:t>ANTI-SOCIAL BEHAVIORS</a:t>
            </a:r>
            <a:br>
              <a:rPr lang="pt-PT"/>
            </a:br>
            <a:r>
              <a:rPr lang="pt-PT"/>
              <a:t>KEEP IN MIND...</a:t>
            </a:r>
            <a:endParaRPr/>
          </a:p>
        </p:txBody>
      </p:sp>
      <p:sp>
        <p:nvSpPr>
          <p:cNvPr id="107" name="Google Shape;107;p2"/>
          <p:cNvSpPr txBox="1">
            <a:spLocks noGrp="1"/>
          </p:cNvSpPr>
          <p:nvPr>
            <p:ph type="body" idx="1"/>
          </p:nvPr>
        </p:nvSpPr>
        <p:spPr>
          <a:xfrm>
            <a:off x="457200" y="1752600"/>
            <a:ext cx="7620000" cy="4772744"/>
          </a:xfrm>
          <a:prstGeom prst="rect">
            <a:avLst/>
          </a:prstGeom>
          <a:noFill/>
          <a:ln>
            <a:noFill/>
          </a:ln>
        </p:spPr>
        <p:txBody>
          <a:bodyPr spcFirstLastPara="1" wrap="square" lIns="91425" tIns="45700" rIns="91425" bIns="45700" anchor="t" anchorCtr="0">
            <a:normAutofit/>
          </a:bodyPr>
          <a:lstStyle/>
          <a:p>
            <a:pPr marL="0" lvl="0" indent="0" algn="just" rtl="0">
              <a:spcBef>
                <a:spcPts val="0"/>
              </a:spcBef>
              <a:spcAft>
                <a:spcPts val="0"/>
              </a:spcAft>
              <a:buClr>
                <a:schemeClr val="dk1"/>
              </a:buClr>
              <a:buSzPts val="2000"/>
              <a:buNone/>
            </a:pPr>
            <a:r>
              <a:rPr lang="pt-PT" b="0"/>
              <a:t>Effective teachers discipline with encouragement and kind words much more often than reprimands. The goal is to help students feel good about themselves and their behavior in the classroom.</a:t>
            </a:r>
            <a:endParaRPr/>
          </a:p>
          <a:p>
            <a:pPr marL="0" lvl="0" indent="0" algn="ctr" rtl="0">
              <a:spcBef>
                <a:spcPts val="1000"/>
              </a:spcBef>
              <a:spcAft>
                <a:spcPts val="0"/>
              </a:spcAft>
              <a:buClr>
                <a:schemeClr val="dk1"/>
              </a:buClr>
              <a:buSzPts val="2000"/>
              <a:buNone/>
            </a:pPr>
            <a:r>
              <a:rPr lang="pt-PT" b="0"/>
              <a:t>What should you do if you have to deal with this problem?</a:t>
            </a:r>
            <a:endParaRPr/>
          </a:p>
          <a:p>
            <a:pPr marL="0" lvl="0" indent="0" algn="ctr" rtl="0">
              <a:spcBef>
                <a:spcPts val="1000"/>
              </a:spcBef>
              <a:spcAft>
                <a:spcPts val="0"/>
              </a:spcAft>
              <a:buClr>
                <a:schemeClr val="dk1"/>
              </a:buClr>
              <a:buSzPts val="2000"/>
              <a:buNone/>
            </a:pPr>
            <a:endParaRPr b="0"/>
          </a:p>
          <a:p>
            <a:pPr marL="0" lvl="0" indent="0" algn="ctr" rtl="0">
              <a:spcBef>
                <a:spcPts val="1000"/>
              </a:spcBef>
              <a:spcAft>
                <a:spcPts val="0"/>
              </a:spcAft>
              <a:buClr>
                <a:schemeClr val="dk1"/>
              </a:buClr>
              <a:buSzPts val="2000"/>
              <a:buNone/>
            </a:pPr>
            <a:endParaRPr b="0"/>
          </a:p>
          <a:p>
            <a:pPr marL="0" lvl="0" indent="0" algn="ctr" rtl="0">
              <a:spcBef>
                <a:spcPts val="1000"/>
              </a:spcBef>
              <a:spcAft>
                <a:spcPts val="0"/>
              </a:spcAft>
              <a:buClr>
                <a:schemeClr val="dk1"/>
              </a:buClr>
              <a:buSzPts val="2000"/>
              <a:buNone/>
            </a:pPr>
            <a:endParaRPr b="0"/>
          </a:p>
          <a:p>
            <a:pPr marL="0" lvl="0" indent="0" algn="ctr" rtl="0">
              <a:spcBef>
                <a:spcPts val="1000"/>
              </a:spcBef>
              <a:spcAft>
                <a:spcPts val="0"/>
              </a:spcAft>
              <a:buClr>
                <a:schemeClr val="dk1"/>
              </a:buClr>
              <a:buSzPts val="2000"/>
              <a:buNone/>
            </a:pPr>
            <a:endParaRPr b="0"/>
          </a:p>
          <a:p>
            <a:pPr marL="0" lvl="0" indent="0" algn="ctr" rtl="0">
              <a:spcBef>
                <a:spcPts val="1000"/>
              </a:spcBef>
              <a:spcAft>
                <a:spcPts val="0"/>
              </a:spcAft>
              <a:buClr>
                <a:schemeClr val="dk1"/>
              </a:buClr>
              <a:buSzPts val="2000"/>
              <a:buNone/>
            </a:pPr>
            <a:endParaRPr b="0"/>
          </a:p>
          <a:p>
            <a:pPr marL="0" lvl="0" indent="0" algn="ctr" rtl="0">
              <a:spcBef>
                <a:spcPts val="1000"/>
              </a:spcBef>
              <a:spcAft>
                <a:spcPts val="0"/>
              </a:spcAft>
              <a:buClr>
                <a:schemeClr val="dk1"/>
              </a:buClr>
              <a:buSzPts val="2000"/>
              <a:buNone/>
            </a:pPr>
            <a:endParaRPr b="0"/>
          </a:p>
          <a:p>
            <a:pPr marL="0" lvl="0" indent="0" algn="ctr" rtl="0">
              <a:spcBef>
                <a:spcPts val="1000"/>
              </a:spcBef>
              <a:spcAft>
                <a:spcPts val="0"/>
              </a:spcAft>
              <a:buClr>
                <a:schemeClr val="dk1"/>
              </a:buClr>
              <a:buSzPts val="2000"/>
              <a:buNone/>
            </a:pPr>
            <a:r>
              <a:rPr lang="pt-PT" b="0"/>
              <a:t>Note: As you can see these tips are for other problems as well.</a:t>
            </a:r>
            <a:endParaRPr b="0"/>
          </a:p>
        </p:txBody>
      </p:sp>
      <p:pic>
        <p:nvPicPr>
          <p:cNvPr id="108" name="Google Shape;108;p2" descr="Happy Teacher and Students Standing IN Classroom Holding Books Stock Photos  - FreeImages.com"/>
          <p:cNvPicPr preferRelativeResize="0"/>
          <p:nvPr/>
        </p:nvPicPr>
        <p:blipFill rotWithShape="1">
          <a:blip r:embed="rId3">
            <a:alphaModFix/>
          </a:blip>
          <a:srcRect/>
          <a:stretch/>
        </p:blipFill>
        <p:spPr>
          <a:xfrm>
            <a:off x="2467982" y="3284983"/>
            <a:ext cx="3904218" cy="2602813"/>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accent6"/>
              </a:buClr>
              <a:buSzPts val="3600"/>
              <a:buFont typeface="Arial "/>
              <a:buNone/>
            </a:pPr>
            <a:r>
              <a:rPr lang="pt-PT"/>
              <a:t>ANTI-SOCIAL BEHAVIORS</a:t>
            </a:r>
            <a:br>
              <a:rPr lang="pt-PT"/>
            </a:br>
            <a:r>
              <a:rPr lang="pt-PT"/>
              <a:t>KEEP IN MIND...</a:t>
            </a:r>
            <a:endParaRPr/>
          </a:p>
        </p:txBody>
      </p:sp>
      <p:sp>
        <p:nvSpPr>
          <p:cNvPr id="114" name="Google Shape;114;p3"/>
          <p:cNvSpPr txBox="1">
            <a:spLocks noGrp="1"/>
          </p:cNvSpPr>
          <p:nvPr>
            <p:ph type="body" idx="1"/>
          </p:nvPr>
        </p:nvSpPr>
        <p:spPr>
          <a:xfrm>
            <a:off x="457200" y="1524318"/>
            <a:ext cx="8579296" cy="5073034"/>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1850"/>
              <a:buFont typeface="Arial"/>
              <a:buChar char="•"/>
            </a:pPr>
            <a:r>
              <a:rPr lang="pt-PT" sz="1850"/>
              <a:t>Take a deep breath and try to remain calm.  </a:t>
            </a:r>
            <a:endParaRPr sz="1850"/>
          </a:p>
          <a:p>
            <a:pPr marL="342900" lvl="0" indent="-342900" algn="l" rtl="0">
              <a:lnSpc>
                <a:spcPct val="90000"/>
              </a:lnSpc>
              <a:spcBef>
                <a:spcPts val="970"/>
              </a:spcBef>
              <a:spcAft>
                <a:spcPts val="0"/>
              </a:spcAft>
              <a:buClr>
                <a:schemeClr val="dk1"/>
              </a:buClr>
              <a:buSzPts val="1850"/>
              <a:buFont typeface="Arial"/>
              <a:buChar char="•"/>
            </a:pPr>
            <a:r>
              <a:rPr lang="pt-PT" sz="1850"/>
              <a:t>Try to set a positive tone and model an appropriate response, even if it means you must take a few moments to compose yourself.  </a:t>
            </a:r>
            <a:endParaRPr sz="1850"/>
          </a:p>
          <a:p>
            <a:pPr marL="342900" lvl="0" indent="-342900" algn="l" rtl="0">
              <a:lnSpc>
                <a:spcPct val="90000"/>
              </a:lnSpc>
              <a:spcBef>
                <a:spcPts val="970"/>
              </a:spcBef>
              <a:spcAft>
                <a:spcPts val="0"/>
              </a:spcAft>
              <a:buClr>
                <a:schemeClr val="dk1"/>
              </a:buClr>
              <a:buSzPts val="1850"/>
              <a:buFont typeface="Arial"/>
              <a:buChar char="•"/>
            </a:pPr>
            <a:r>
              <a:rPr lang="pt-PT" sz="1850"/>
              <a:t>Make sure students understand that it's their misbehavior you dislike, not them.  </a:t>
            </a:r>
            <a:endParaRPr sz="1850"/>
          </a:p>
          <a:p>
            <a:pPr marL="342900" lvl="0" indent="-342900" algn="l" rtl="0">
              <a:lnSpc>
                <a:spcPct val="90000"/>
              </a:lnSpc>
              <a:spcBef>
                <a:spcPts val="970"/>
              </a:spcBef>
              <a:spcAft>
                <a:spcPts val="0"/>
              </a:spcAft>
              <a:buClr>
                <a:schemeClr val="dk1"/>
              </a:buClr>
              <a:buSzPts val="1850"/>
              <a:buFont typeface="Arial"/>
              <a:buChar char="•"/>
            </a:pPr>
            <a:r>
              <a:rPr lang="pt-PT" sz="1850"/>
              <a:t>Give the misbehaving student a chance to respond positively by explaining not only what he or she is doing wrong, but also what he or she can do to correct it.</a:t>
            </a:r>
            <a:endParaRPr/>
          </a:p>
          <a:p>
            <a:pPr marL="342900" lvl="0" indent="-342900" algn="l" rtl="0">
              <a:lnSpc>
                <a:spcPct val="90000"/>
              </a:lnSpc>
              <a:spcBef>
                <a:spcPts val="970"/>
              </a:spcBef>
              <a:spcAft>
                <a:spcPts val="0"/>
              </a:spcAft>
              <a:buClr>
                <a:schemeClr val="dk1"/>
              </a:buClr>
              <a:buSzPts val="1850"/>
              <a:buFont typeface="Arial"/>
              <a:buChar char="•"/>
            </a:pPr>
            <a:r>
              <a:rPr lang="pt-PT" sz="1850"/>
              <a:t>Never resort to blame or ridicule.</a:t>
            </a:r>
            <a:endParaRPr/>
          </a:p>
          <a:p>
            <a:pPr marL="342900" lvl="0" indent="-342900" algn="l" rtl="0">
              <a:lnSpc>
                <a:spcPct val="90000"/>
              </a:lnSpc>
              <a:spcBef>
                <a:spcPts val="970"/>
              </a:spcBef>
              <a:spcAft>
                <a:spcPts val="0"/>
              </a:spcAft>
              <a:buClr>
                <a:schemeClr val="dk1"/>
              </a:buClr>
              <a:buSzPts val="1850"/>
              <a:buFont typeface="Arial"/>
              <a:buChar char="•"/>
            </a:pPr>
            <a:r>
              <a:rPr lang="pt-PT" sz="1850"/>
              <a:t>Avoid win-lose conflicts.  </a:t>
            </a:r>
            <a:endParaRPr sz="1850"/>
          </a:p>
          <a:p>
            <a:pPr marL="342900" lvl="0" indent="-342900" algn="l" rtl="0">
              <a:lnSpc>
                <a:spcPct val="90000"/>
              </a:lnSpc>
              <a:spcBef>
                <a:spcPts val="970"/>
              </a:spcBef>
              <a:spcAft>
                <a:spcPts val="0"/>
              </a:spcAft>
              <a:buClr>
                <a:schemeClr val="dk1"/>
              </a:buClr>
              <a:buSzPts val="1850"/>
              <a:buFont typeface="Arial"/>
              <a:buChar char="•"/>
            </a:pPr>
            <a:r>
              <a:rPr lang="pt-PT" sz="1850"/>
              <a:t>Insist that students accept responsibility for their behaviors.</a:t>
            </a:r>
            <a:endParaRPr/>
          </a:p>
          <a:p>
            <a:pPr marL="342900" lvl="0" indent="-342900" algn="l" rtl="0">
              <a:lnSpc>
                <a:spcPct val="90000"/>
              </a:lnSpc>
              <a:spcBef>
                <a:spcPts val="970"/>
              </a:spcBef>
              <a:spcAft>
                <a:spcPts val="0"/>
              </a:spcAft>
              <a:buClr>
                <a:schemeClr val="dk1"/>
              </a:buClr>
              <a:buSzPts val="1850"/>
              <a:buFont typeface="Arial"/>
              <a:buChar char="•"/>
            </a:pPr>
            <a:r>
              <a:rPr lang="pt-PT" sz="1850"/>
              <a:t>Try to remain courteous in the face of hostility or anger. </a:t>
            </a:r>
            <a:endParaRPr/>
          </a:p>
          <a:p>
            <a:pPr marL="342900" lvl="0" indent="-342900" algn="l" rtl="0">
              <a:lnSpc>
                <a:spcPct val="90000"/>
              </a:lnSpc>
              <a:spcBef>
                <a:spcPts val="970"/>
              </a:spcBef>
              <a:spcAft>
                <a:spcPts val="0"/>
              </a:spcAft>
              <a:buClr>
                <a:schemeClr val="dk1"/>
              </a:buClr>
              <a:buSzPts val="1850"/>
              <a:buFont typeface="Arial"/>
              <a:buChar char="•"/>
            </a:pPr>
            <a:r>
              <a:rPr lang="pt-PT" sz="1850"/>
              <a:t>Treat </a:t>
            </a:r>
            <a:r>
              <a:rPr lang="pt-PT" sz="1850" i="1"/>
              <a:t>all</a:t>
            </a:r>
            <a:r>
              <a:rPr lang="pt-PT" sz="1850"/>
              <a:t> students respectfully and politely.  </a:t>
            </a:r>
            <a:endParaRPr sz="1850"/>
          </a:p>
          <a:p>
            <a:pPr marL="342900" lvl="0" indent="-342900" algn="l" rtl="0">
              <a:lnSpc>
                <a:spcPct val="90000"/>
              </a:lnSpc>
              <a:spcBef>
                <a:spcPts val="970"/>
              </a:spcBef>
              <a:spcAft>
                <a:spcPts val="0"/>
              </a:spcAft>
              <a:buClr>
                <a:schemeClr val="dk1"/>
              </a:buClr>
              <a:buSzPts val="1850"/>
              <a:buFont typeface="Arial"/>
              <a:buChar char="•"/>
            </a:pPr>
            <a:r>
              <a:rPr lang="pt-PT" sz="1850"/>
              <a:t>Be an attentive listener.  </a:t>
            </a:r>
            <a:endParaRPr sz="1850"/>
          </a:p>
          <a:p>
            <a:pPr marL="0" lvl="0" indent="0" algn="l" rtl="0">
              <a:lnSpc>
                <a:spcPct val="90000"/>
              </a:lnSpc>
              <a:spcBef>
                <a:spcPts val="970"/>
              </a:spcBef>
              <a:spcAft>
                <a:spcPts val="0"/>
              </a:spcAft>
              <a:buClr>
                <a:schemeClr val="dk1"/>
              </a:buClr>
              <a:buSzPts val="1850"/>
              <a:buNone/>
            </a:pPr>
            <a:endParaRPr sz="185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4"/>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accent6"/>
              </a:buClr>
              <a:buSzPts val="3600"/>
              <a:buFont typeface="Arial "/>
              <a:buNone/>
            </a:pPr>
            <a:r>
              <a:rPr lang="pt-PT"/>
              <a:t>ANTI-SOCIAL BEHAVIORS</a:t>
            </a:r>
            <a:br>
              <a:rPr lang="pt-PT"/>
            </a:br>
            <a:r>
              <a:rPr lang="pt-PT"/>
              <a:t>KEEP IN MIND...</a:t>
            </a:r>
            <a:endParaRPr/>
          </a:p>
        </p:txBody>
      </p:sp>
      <p:sp>
        <p:nvSpPr>
          <p:cNvPr id="120" name="Google Shape;120;p4"/>
          <p:cNvSpPr txBox="1">
            <a:spLocks noGrp="1"/>
          </p:cNvSpPr>
          <p:nvPr>
            <p:ph type="body" idx="1"/>
          </p:nvPr>
        </p:nvSpPr>
        <p:spPr>
          <a:xfrm>
            <a:off x="611560" y="1561149"/>
            <a:ext cx="8136904" cy="5301208"/>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1850"/>
              <a:buFont typeface="Arial"/>
              <a:buChar char="•"/>
            </a:pPr>
            <a:r>
              <a:rPr lang="pt-PT" sz="1850"/>
              <a:t>Model the behavior you expect from your students.  </a:t>
            </a:r>
            <a:endParaRPr sz="1850"/>
          </a:p>
          <a:p>
            <a:pPr marL="342900" lvl="0" indent="-342900" algn="l" rtl="0">
              <a:lnSpc>
                <a:spcPct val="80000"/>
              </a:lnSpc>
              <a:spcBef>
                <a:spcPts val="970"/>
              </a:spcBef>
              <a:spcAft>
                <a:spcPts val="0"/>
              </a:spcAft>
              <a:buClr>
                <a:schemeClr val="dk1"/>
              </a:buClr>
              <a:buSzPts val="1850"/>
              <a:buFont typeface="Arial"/>
              <a:buChar char="•"/>
            </a:pPr>
            <a:r>
              <a:rPr lang="pt-PT" sz="1850"/>
              <a:t>Specifically describe misbehavior and help students understand the consequences of misbehavior.  </a:t>
            </a:r>
            <a:endParaRPr sz="1850"/>
          </a:p>
          <a:p>
            <a:pPr marL="342900" lvl="0" indent="-342900" algn="l" rtl="0">
              <a:lnSpc>
                <a:spcPct val="80000"/>
              </a:lnSpc>
              <a:spcBef>
                <a:spcPts val="970"/>
              </a:spcBef>
              <a:spcAft>
                <a:spcPts val="0"/>
              </a:spcAft>
              <a:buClr>
                <a:schemeClr val="dk1"/>
              </a:buClr>
              <a:buSzPts val="1850"/>
              <a:buFont typeface="Arial"/>
              <a:buChar char="•"/>
            </a:pPr>
            <a:r>
              <a:rPr lang="pt-PT" sz="1850"/>
              <a:t>Be aware of cultural differences. </a:t>
            </a:r>
            <a:endParaRPr/>
          </a:p>
          <a:p>
            <a:pPr marL="342900" lvl="0" indent="-342900" algn="l" rtl="0">
              <a:lnSpc>
                <a:spcPct val="80000"/>
              </a:lnSpc>
              <a:spcBef>
                <a:spcPts val="970"/>
              </a:spcBef>
              <a:spcAft>
                <a:spcPts val="0"/>
              </a:spcAft>
              <a:buClr>
                <a:schemeClr val="dk1"/>
              </a:buClr>
              <a:buSzPts val="1850"/>
              <a:buFont typeface="Arial"/>
              <a:buChar char="•"/>
            </a:pPr>
            <a:r>
              <a:rPr lang="pt-PT" sz="1850"/>
              <a:t>Discourage cliques and other antisocial behavior.  </a:t>
            </a:r>
            <a:endParaRPr sz="1850"/>
          </a:p>
          <a:p>
            <a:pPr marL="342900" lvl="0" indent="-342900" algn="l" rtl="0">
              <a:lnSpc>
                <a:spcPct val="80000"/>
              </a:lnSpc>
              <a:spcBef>
                <a:spcPts val="970"/>
              </a:spcBef>
              <a:spcAft>
                <a:spcPts val="0"/>
              </a:spcAft>
              <a:buClr>
                <a:schemeClr val="dk1"/>
              </a:buClr>
              <a:buSzPts val="1850"/>
              <a:buFont typeface="Arial"/>
              <a:buChar char="•"/>
            </a:pPr>
            <a:r>
              <a:rPr lang="pt-PT" sz="1850"/>
              <a:t>Teach students personal and social skills.</a:t>
            </a:r>
            <a:endParaRPr/>
          </a:p>
          <a:p>
            <a:pPr marL="342900" lvl="0" indent="-342900" algn="l" rtl="0">
              <a:lnSpc>
                <a:spcPct val="80000"/>
              </a:lnSpc>
              <a:spcBef>
                <a:spcPts val="970"/>
              </a:spcBef>
              <a:spcAft>
                <a:spcPts val="0"/>
              </a:spcAft>
              <a:buClr>
                <a:schemeClr val="dk1"/>
              </a:buClr>
              <a:buSzPts val="1850"/>
              <a:buFont typeface="Arial"/>
              <a:buChar char="•"/>
            </a:pPr>
            <a:r>
              <a:rPr lang="pt-PT" sz="1850"/>
              <a:t>Teach students academic survival skills, </a:t>
            </a:r>
            <a:endParaRPr/>
          </a:p>
          <a:p>
            <a:pPr marL="342900" lvl="0" indent="-342900" algn="l" rtl="0">
              <a:lnSpc>
                <a:spcPct val="80000"/>
              </a:lnSpc>
              <a:spcBef>
                <a:spcPts val="970"/>
              </a:spcBef>
              <a:spcAft>
                <a:spcPts val="0"/>
              </a:spcAft>
              <a:buClr>
                <a:schemeClr val="dk1"/>
              </a:buClr>
              <a:buSzPts val="1850"/>
              <a:buFont typeface="Arial"/>
              <a:buChar char="•"/>
            </a:pPr>
            <a:r>
              <a:rPr lang="pt-PT" sz="1850"/>
              <a:t>Avoid labeling students as "good" or "bad."  </a:t>
            </a:r>
            <a:endParaRPr sz="1850"/>
          </a:p>
          <a:p>
            <a:pPr marL="342900" lvl="0" indent="-342900" algn="l" rtl="0">
              <a:lnSpc>
                <a:spcPct val="80000"/>
              </a:lnSpc>
              <a:spcBef>
                <a:spcPts val="970"/>
              </a:spcBef>
              <a:spcAft>
                <a:spcPts val="0"/>
              </a:spcAft>
              <a:buClr>
                <a:schemeClr val="dk1"/>
              </a:buClr>
              <a:buSzPts val="1850"/>
              <a:buFont typeface="Arial"/>
              <a:buChar char="•"/>
            </a:pPr>
            <a:r>
              <a:rPr lang="pt-PT" sz="1850"/>
              <a:t>Focus on recognizing and rewarding acceptable behavior </a:t>
            </a:r>
            <a:endParaRPr/>
          </a:p>
          <a:p>
            <a:pPr marL="342900" lvl="0" indent="-342900" algn="l" rtl="0">
              <a:lnSpc>
                <a:spcPct val="80000"/>
              </a:lnSpc>
              <a:spcBef>
                <a:spcPts val="970"/>
              </a:spcBef>
              <a:spcAft>
                <a:spcPts val="0"/>
              </a:spcAft>
              <a:buClr>
                <a:schemeClr val="dk1"/>
              </a:buClr>
              <a:buSzPts val="1850"/>
              <a:buFont typeface="Arial"/>
              <a:buChar char="•"/>
            </a:pPr>
            <a:r>
              <a:rPr lang="pt-PT" sz="1850"/>
              <a:t>Ignore or minimize minor problems instead of disrupting the class.  </a:t>
            </a:r>
            <a:endParaRPr sz="1850"/>
          </a:p>
          <a:p>
            <a:pPr marL="342900" lvl="0" indent="-342900" algn="l" rtl="0">
              <a:lnSpc>
                <a:spcPct val="80000"/>
              </a:lnSpc>
              <a:spcBef>
                <a:spcPts val="970"/>
              </a:spcBef>
              <a:spcAft>
                <a:spcPts val="0"/>
              </a:spcAft>
              <a:buClr>
                <a:schemeClr val="dk1"/>
              </a:buClr>
              <a:buSzPts val="1850"/>
              <a:buFont typeface="Arial"/>
              <a:buChar char="•"/>
            </a:pPr>
            <a:r>
              <a:rPr lang="pt-PT" sz="1850"/>
              <a:t>Where reprimands are necessary, state them quickly and without disrupting the class.</a:t>
            </a:r>
            <a:endParaRPr/>
          </a:p>
          <a:p>
            <a:pPr marL="342900" lvl="0" indent="-342900" algn="l" rtl="0">
              <a:lnSpc>
                <a:spcPct val="80000"/>
              </a:lnSpc>
              <a:spcBef>
                <a:spcPts val="970"/>
              </a:spcBef>
              <a:spcAft>
                <a:spcPts val="0"/>
              </a:spcAft>
              <a:buClr>
                <a:schemeClr val="dk1"/>
              </a:buClr>
              <a:buSzPts val="1850"/>
              <a:buFont typeface="Arial"/>
              <a:buChar char="•"/>
            </a:pPr>
            <a:r>
              <a:rPr lang="pt-PT" sz="1850"/>
              <a:t>When it's necessary to speak to a student about his or her behavior, try to speak in private.</a:t>
            </a:r>
            <a:endParaRPr sz="1850"/>
          </a:p>
          <a:p>
            <a:pPr marL="0" lvl="0" indent="0" algn="l" rtl="0">
              <a:lnSpc>
                <a:spcPct val="80000"/>
              </a:lnSpc>
              <a:spcBef>
                <a:spcPts val="970"/>
              </a:spcBef>
              <a:spcAft>
                <a:spcPts val="0"/>
              </a:spcAft>
              <a:buClr>
                <a:schemeClr val="dk1"/>
              </a:buClr>
              <a:buSzPts val="1850"/>
              <a:buNone/>
            </a:pPr>
            <a:endParaRPr sz="185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a:spLocks noGrp="1"/>
          </p:cNvSpPr>
          <p:nvPr>
            <p:ph type="ctrTitle"/>
          </p:nvPr>
        </p:nvSpPr>
        <p:spPr>
          <a:xfrm>
            <a:off x="357158" y="2786058"/>
            <a:ext cx="8072494" cy="129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8A5EF"/>
              </a:buClr>
              <a:buSzPts val="4000"/>
              <a:buFont typeface="Calibri"/>
              <a:buNone/>
            </a:pPr>
            <a:r>
              <a:rPr lang="pt-PT" sz="4000" dirty="0">
                <a:solidFill>
                  <a:srgbClr val="08A5EF"/>
                </a:solidFill>
                <a:latin typeface="Calibri"/>
                <a:ea typeface="Calibri"/>
                <a:cs typeface="Calibri"/>
                <a:sym typeface="Calibri"/>
              </a:rPr>
              <a:t>Scenario 4 – Cultural Differences Incident</a:t>
            </a:r>
            <a:br>
              <a:rPr lang="pt-PT" sz="4000" dirty="0">
                <a:solidFill>
                  <a:srgbClr val="08A5EF"/>
                </a:solidFill>
                <a:latin typeface="Calibri"/>
                <a:ea typeface="Calibri"/>
                <a:cs typeface="Calibri"/>
                <a:sym typeface="Calibri"/>
              </a:rPr>
            </a:br>
            <a:r>
              <a:rPr lang="pt-PT" sz="4000" dirty="0">
                <a:solidFill>
                  <a:srgbClr val="08A5EF"/>
                </a:solidFill>
                <a:latin typeface="Calibri"/>
                <a:ea typeface="Calibri"/>
                <a:cs typeface="Calibri"/>
                <a:sym typeface="Calibri"/>
              </a:rPr>
              <a:t>Conflict Theory</a:t>
            </a:r>
            <a:endParaRPr sz="4000" dirty="0">
              <a:solidFill>
                <a:srgbClr val="08A5EF"/>
              </a:solidFill>
              <a:latin typeface="Calibri"/>
              <a:ea typeface="Calibri"/>
              <a:cs typeface="Calibri"/>
              <a:sym typeface="Calibri"/>
            </a:endParaRPr>
          </a:p>
        </p:txBody>
      </p:sp>
      <p:sp>
        <p:nvSpPr>
          <p:cNvPr id="98" name="Google Shape;98;p1"/>
          <p:cNvSpPr txBox="1">
            <a:spLocks noGrp="1"/>
          </p:cNvSpPr>
          <p:nvPr>
            <p:ph type="subTitle" idx="1"/>
          </p:nvPr>
        </p:nvSpPr>
        <p:spPr>
          <a:xfrm>
            <a:off x="642910" y="4000504"/>
            <a:ext cx="7283152" cy="576064"/>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2"/>
              </a:buClr>
              <a:buSzPts val="2000"/>
              <a:buNone/>
            </a:pPr>
            <a:r>
              <a:rPr lang="pt-PT"/>
              <a:t> </a:t>
            </a:r>
            <a:endParaRPr/>
          </a:p>
        </p:txBody>
      </p:sp>
      <p:pic>
        <p:nvPicPr>
          <p:cNvPr id="99" name="Google Shape;99;p1"/>
          <p:cNvPicPr preferRelativeResize="0"/>
          <p:nvPr/>
        </p:nvPicPr>
        <p:blipFill rotWithShape="1">
          <a:blip r:embed="rId3">
            <a:alphaModFix/>
          </a:blip>
          <a:srcRect/>
          <a:stretch/>
        </p:blipFill>
        <p:spPr>
          <a:xfrm>
            <a:off x="142844" y="285728"/>
            <a:ext cx="1928826" cy="549715"/>
          </a:xfrm>
          <a:prstGeom prst="rect">
            <a:avLst/>
          </a:prstGeom>
          <a:noFill/>
          <a:ln>
            <a:noFill/>
          </a:ln>
        </p:spPr>
      </p:pic>
      <p:sp>
        <p:nvSpPr>
          <p:cNvPr id="100" name="Google Shape;100;p1"/>
          <p:cNvSpPr/>
          <p:nvPr/>
        </p:nvSpPr>
        <p:spPr>
          <a:xfrm>
            <a:off x="214282" y="785795"/>
            <a:ext cx="363763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pt-PT" sz="1400" b="1" i="0" u="none" strike="noStrike" cap="none">
                <a:solidFill>
                  <a:schemeClr val="dk1"/>
                </a:solidFill>
                <a:latin typeface="Arial"/>
                <a:ea typeface="Arial"/>
                <a:cs typeface="Arial"/>
                <a:sym typeface="Arial"/>
              </a:rPr>
              <a:t>ERASMUS + 2019-1-PL01- KA201-06486</a:t>
            </a:r>
            <a:endParaRPr sz="1050" b="0" i="0" u="none" strike="noStrike" cap="none">
              <a:solidFill>
                <a:schemeClr val="dk2"/>
              </a:solidFill>
              <a:latin typeface="Arial"/>
              <a:ea typeface="Arial"/>
              <a:cs typeface="Arial"/>
              <a:sym typeface="Arial"/>
            </a:endParaRPr>
          </a:p>
        </p:txBody>
      </p:sp>
      <p:sp>
        <p:nvSpPr>
          <p:cNvPr id="101" name="Google Shape;101;p1"/>
          <p:cNvSpPr/>
          <p:nvPr/>
        </p:nvSpPr>
        <p:spPr>
          <a:xfrm>
            <a:off x="500034" y="6286520"/>
            <a:ext cx="8101770" cy="369332"/>
          </a:xfrm>
          <a:prstGeom prst="rect">
            <a:avLst/>
          </a:prstGeom>
          <a:noFill/>
          <a:ln>
            <a:noFill/>
          </a:ln>
        </p:spPr>
        <p:txBody>
          <a:bodyPr spcFirstLastPara="1" wrap="square" lIns="91425" tIns="45700" rIns="91425" bIns="45700" anchor="t" anchorCtr="0">
            <a:spAutoFit/>
          </a:bodyPr>
          <a:lstStyle/>
          <a:p>
            <a:pPr lvl="0" algn="ctr"/>
            <a:r>
              <a:rPr lang="pt-PT" sz="1800" dirty="0">
                <a:solidFill>
                  <a:srgbClr val="EF8E7B"/>
                </a:solidFill>
              </a:rPr>
              <a:t>Problems in peer relationships</a:t>
            </a:r>
            <a:endParaRPr lang="pt-PT" sz="18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6"/>
              </a:buClr>
              <a:buSzPts val="3600"/>
              <a:buFont typeface="Arial"/>
              <a:buNone/>
            </a:pPr>
            <a:r>
              <a:rPr lang="pt-PT"/>
              <a:t>PEER RELATIONSHIPS - THE IMPORTANCE</a:t>
            </a:r>
            <a:endParaRPr/>
          </a:p>
        </p:txBody>
      </p:sp>
      <p:sp>
        <p:nvSpPr>
          <p:cNvPr id="107" name="Google Shape;107;p2"/>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342900" lvl="0" indent="-342900" algn="just" rtl="0">
              <a:lnSpc>
                <a:spcPct val="100000"/>
              </a:lnSpc>
              <a:spcBef>
                <a:spcPts val="0"/>
              </a:spcBef>
              <a:spcAft>
                <a:spcPts val="0"/>
              </a:spcAft>
              <a:buClr>
                <a:schemeClr val="dk1"/>
              </a:buClr>
              <a:buSzPts val="2000"/>
              <a:buFont typeface="Arial"/>
              <a:buChar char="•"/>
            </a:pPr>
            <a:r>
              <a:rPr lang="pt-PT" b="0">
                <a:latin typeface="Calibri"/>
                <a:ea typeface="Calibri"/>
                <a:cs typeface="Calibri"/>
                <a:sym typeface="Calibri"/>
              </a:rPr>
              <a:t>The manner in which one interacts and forms relationships with others through early childhood, middle childhood, and adolescence is a cornerstone of most major developmental theories (e.g., Erikson, 1968; Parker, Rubin, Erath, Wojslawowicz, &amp; Buskirk, 2006). The formation of social skills that permit effective negotiation of peer-related interactions and interpersonal relationships is arguably one of the most important developmental tasks. As such, peer relationships make a strong contribution to many aspects of normal and abnormal development (Bukowski &amp; Adams, 2005).</a:t>
            </a:r>
            <a:endParaRPr/>
          </a:p>
          <a:p>
            <a:pPr marL="0" lvl="0" indent="0" algn="l" rtl="0">
              <a:lnSpc>
                <a:spcPct val="100000"/>
              </a:lnSpc>
              <a:spcBef>
                <a:spcPts val="1000"/>
              </a:spcBef>
              <a:spcAft>
                <a:spcPts val="0"/>
              </a:spcAft>
              <a:buClr>
                <a:schemeClr val="dk1"/>
              </a:buClr>
              <a:buSzPts val="2000"/>
              <a:buNone/>
            </a:pPr>
            <a:endParaRPr/>
          </a:p>
        </p:txBody>
      </p:sp>
      <p:pic>
        <p:nvPicPr>
          <p:cNvPr id="108" name="Google Shape;108;p2"/>
          <p:cNvPicPr preferRelativeResize="0"/>
          <p:nvPr/>
        </p:nvPicPr>
        <p:blipFill rotWithShape="1">
          <a:blip r:embed="rId3">
            <a:alphaModFix/>
          </a:blip>
          <a:srcRect/>
          <a:stretch/>
        </p:blipFill>
        <p:spPr>
          <a:xfrm>
            <a:off x="5500753" y="4649470"/>
            <a:ext cx="2571750" cy="1704975"/>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chemeClr val="accent6"/>
              </a:buClr>
              <a:buSzPts val="3240"/>
              <a:buFont typeface="Arial"/>
              <a:buNone/>
            </a:pPr>
            <a:r>
              <a:rPr lang="pt-PT" sz="2916"/>
              <a:t>POSSIBLE CAUSES FOR DIFFICULTIES IN PEER RELATIONSHIPS</a:t>
            </a:r>
            <a:endParaRPr sz="2916"/>
          </a:p>
        </p:txBody>
      </p:sp>
      <p:sp>
        <p:nvSpPr>
          <p:cNvPr id="114" name="Google Shape;114;p3"/>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000"/>
              <a:buFont typeface="Arial"/>
              <a:buChar char="•"/>
            </a:pPr>
            <a:r>
              <a:rPr lang="pt-PT"/>
              <a:t>Impulsivity</a:t>
            </a:r>
            <a:endParaRPr/>
          </a:p>
          <a:p>
            <a:pPr marL="342900" lvl="0" indent="-342900" algn="l" rtl="0">
              <a:lnSpc>
                <a:spcPct val="100000"/>
              </a:lnSpc>
              <a:spcBef>
                <a:spcPts val="1000"/>
              </a:spcBef>
              <a:spcAft>
                <a:spcPts val="0"/>
              </a:spcAft>
              <a:buClr>
                <a:schemeClr val="dk1"/>
              </a:buClr>
              <a:buSzPts val="2000"/>
              <a:buFont typeface="Arial"/>
              <a:buChar char="•"/>
            </a:pPr>
            <a:r>
              <a:rPr lang="pt-PT"/>
              <a:t>Aggressivity</a:t>
            </a:r>
            <a:endParaRPr/>
          </a:p>
          <a:p>
            <a:pPr marL="342900" lvl="0" indent="-342900" algn="l" rtl="0">
              <a:lnSpc>
                <a:spcPct val="100000"/>
              </a:lnSpc>
              <a:spcBef>
                <a:spcPts val="1000"/>
              </a:spcBef>
              <a:spcAft>
                <a:spcPts val="0"/>
              </a:spcAft>
              <a:buClr>
                <a:schemeClr val="dk1"/>
              </a:buClr>
              <a:buSzPts val="2000"/>
              <a:buFont typeface="Arial"/>
              <a:buChar char="•"/>
            </a:pPr>
            <a:r>
              <a:rPr lang="pt-PT"/>
              <a:t>Communication Disorders</a:t>
            </a:r>
            <a:endParaRPr/>
          </a:p>
          <a:p>
            <a:pPr marL="342900" lvl="0" indent="-342900" algn="l" rtl="0">
              <a:lnSpc>
                <a:spcPct val="100000"/>
              </a:lnSpc>
              <a:spcBef>
                <a:spcPts val="1000"/>
              </a:spcBef>
              <a:spcAft>
                <a:spcPts val="0"/>
              </a:spcAft>
              <a:buClr>
                <a:schemeClr val="dk1"/>
              </a:buClr>
              <a:buSzPts val="2000"/>
              <a:buFont typeface="Arial"/>
              <a:buChar char="•"/>
            </a:pPr>
            <a:r>
              <a:rPr lang="pt-PT"/>
              <a:t>Bullying</a:t>
            </a:r>
            <a:endParaRPr/>
          </a:p>
          <a:p>
            <a:pPr marL="342900" lvl="0" indent="-342900" algn="l" rtl="0">
              <a:lnSpc>
                <a:spcPct val="100000"/>
              </a:lnSpc>
              <a:spcBef>
                <a:spcPts val="1000"/>
              </a:spcBef>
              <a:spcAft>
                <a:spcPts val="0"/>
              </a:spcAft>
              <a:buClr>
                <a:schemeClr val="dk1"/>
              </a:buClr>
              <a:buSzPts val="2000"/>
              <a:buFont typeface="Arial"/>
              <a:buChar char="•"/>
            </a:pPr>
            <a:r>
              <a:rPr lang="pt-PT"/>
              <a:t>Anti-Social Behaviors/Rule Breaking Behaviors</a:t>
            </a:r>
            <a:endParaRPr/>
          </a:p>
          <a:p>
            <a:pPr marL="342900" lvl="0" indent="-342900" algn="l" rtl="0">
              <a:lnSpc>
                <a:spcPct val="100000"/>
              </a:lnSpc>
              <a:spcBef>
                <a:spcPts val="1000"/>
              </a:spcBef>
              <a:spcAft>
                <a:spcPts val="0"/>
              </a:spcAft>
              <a:buClr>
                <a:schemeClr val="dk1"/>
              </a:buClr>
              <a:buSzPts val="2000"/>
              <a:buFont typeface="Arial"/>
              <a:buChar char="•"/>
            </a:pPr>
            <a:r>
              <a:rPr lang="pt-PT"/>
              <a:t>Internalisation Problems</a:t>
            </a:r>
            <a:endParaRPr/>
          </a:p>
          <a:p>
            <a:pPr marL="342900" lvl="0" indent="-342900" algn="l" rtl="0">
              <a:lnSpc>
                <a:spcPct val="100000"/>
              </a:lnSpc>
              <a:spcBef>
                <a:spcPts val="1000"/>
              </a:spcBef>
              <a:spcAft>
                <a:spcPts val="0"/>
              </a:spcAft>
              <a:buClr>
                <a:schemeClr val="dk1"/>
              </a:buClr>
              <a:buSzPts val="2000"/>
              <a:buFont typeface="Arial"/>
              <a:buChar char="•"/>
            </a:pPr>
            <a:r>
              <a:rPr lang="pt-PT"/>
              <a:t>Cultural and Ideological Differences</a:t>
            </a:r>
            <a:endParaRPr/>
          </a:p>
          <a:p>
            <a:pPr marL="342900" lvl="0" indent="-342900" algn="l" rtl="0">
              <a:lnSpc>
                <a:spcPct val="100000"/>
              </a:lnSpc>
              <a:spcBef>
                <a:spcPts val="1000"/>
              </a:spcBef>
              <a:spcAft>
                <a:spcPts val="0"/>
              </a:spcAft>
              <a:buClr>
                <a:schemeClr val="dk1"/>
              </a:buClr>
              <a:buSzPts val="2000"/>
              <a:buFont typeface="Arial"/>
              <a:buChar char="•"/>
            </a:pPr>
            <a:r>
              <a:rPr lang="pt-PT"/>
              <a:t>Disabilities (PHDA)</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4"/>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6"/>
              </a:buClr>
              <a:buSzPts val="3240"/>
              <a:buFont typeface="Arial"/>
              <a:buNone/>
            </a:pPr>
            <a:r>
              <a:rPr lang="pt-PT" sz="3240"/>
              <a:t>CULTURAL DIFFERENCES INTRODUCTION</a:t>
            </a:r>
            <a:endParaRPr sz="3240"/>
          </a:p>
        </p:txBody>
      </p:sp>
      <p:sp>
        <p:nvSpPr>
          <p:cNvPr id="120" name="Google Shape;120;p4"/>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850"/>
              <a:buNone/>
            </a:pPr>
            <a:r>
              <a:rPr lang="pt-PT" sz="1850"/>
              <a:t>One of the multiple causes of the difficulties in peer relations is the cultural differences between them. Sometimes young people cannot accept the difference.</a:t>
            </a:r>
            <a:endParaRPr/>
          </a:p>
          <a:p>
            <a:pPr marL="0" lvl="0" indent="0" algn="just" rtl="0">
              <a:lnSpc>
                <a:spcPct val="90000"/>
              </a:lnSpc>
              <a:spcBef>
                <a:spcPts val="970"/>
              </a:spcBef>
              <a:spcAft>
                <a:spcPts val="0"/>
              </a:spcAft>
              <a:buClr>
                <a:schemeClr val="dk1"/>
              </a:buClr>
              <a:buSzPts val="1850"/>
              <a:buNone/>
            </a:pPr>
            <a:endParaRPr sz="1850"/>
          </a:p>
          <a:p>
            <a:pPr marL="0" lvl="0" indent="0" algn="just" rtl="0">
              <a:lnSpc>
                <a:spcPct val="90000"/>
              </a:lnSpc>
              <a:spcBef>
                <a:spcPts val="970"/>
              </a:spcBef>
              <a:spcAft>
                <a:spcPts val="0"/>
              </a:spcAft>
              <a:buClr>
                <a:schemeClr val="dk1"/>
              </a:buClr>
              <a:buSzPts val="1850"/>
              <a:buNone/>
            </a:pPr>
            <a:r>
              <a:rPr lang="pt-PT" sz="1850"/>
              <a:t>Culture can be defined as a set of patterns of behaviour, beliefs, knowledge and customs that distinguish a social group. It can also be said that it is an evolutionary form or stage of the traditions and intellectual, moral, spiritual values of a specific place or period. It is closely linked to language and vice versa, as language is the source of expression of a people's culture. This is why problems arise in our society due to a lack of understanding or acceptance of the customs and way of life of our interlocutors. Culture is also dynamic in that individuals, practices and environments are constantly changing and so it is difficult to have a single definition of culture.  </a:t>
            </a:r>
            <a:endParaRPr/>
          </a:p>
          <a:p>
            <a:pPr marL="0" lvl="0" indent="0" algn="just" rtl="0">
              <a:lnSpc>
                <a:spcPct val="90000"/>
              </a:lnSpc>
              <a:spcBef>
                <a:spcPts val="970"/>
              </a:spcBef>
              <a:spcAft>
                <a:spcPts val="0"/>
              </a:spcAft>
              <a:buClr>
                <a:schemeClr val="dk1"/>
              </a:buClr>
              <a:buSzPts val="1850"/>
              <a:buNone/>
            </a:pPr>
            <a:endParaRPr sz="185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8"/>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6"/>
              </a:buClr>
              <a:buSzPts val="2400"/>
              <a:buFont typeface="Arial "/>
              <a:buNone/>
            </a:pPr>
            <a:r>
              <a:rPr lang="pt-PT" sz="2400"/>
              <a:t>STRATEGIES FOR PROMOTING PEER RELATIONSHIPS</a:t>
            </a:r>
            <a:br>
              <a:rPr lang="pt-PT" sz="2400"/>
            </a:br>
            <a:r>
              <a:rPr lang="pt-PT" sz="2400"/>
              <a:t>EXAMPLES OF MICRO-CHANGES IN ROUTINES AND PRACTICES</a:t>
            </a:r>
            <a:endParaRPr sz="2400"/>
          </a:p>
        </p:txBody>
      </p:sp>
      <p:sp>
        <p:nvSpPr>
          <p:cNvPr id="149" name="Google Shape;149;p8"/>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0" lvl="0" indent="0" algn="just" rtl="0">
              <a:spcBef>
                <a:spcPts val="0"/>
              </a:spcBef>
              <a:spcAft>
                <a:spcPts val="0"/>
              </a:spcAft>
              <a:buClr>
                <a:schemeClr val="dk1"/>
              </a:buClr>
              <a:buSzPts val="1100"/>
              <a:buNone/>
            </a:pPr>
            <a:r>
              <a:rPr lang="pt-PT"/>
              <a:t>AGGRESSIVE CONFLICT AND BULLYING</a:t>
            </a:r>
            <a:endParaRPr/>
          </a:p>
          <a:p>
            <a:pPr marL="0" lvl="0" indent="0" algn="just" rtl="0">
              <a:spcBef>
                <a:spcPts val="360"/>
              </a:spcBef>
              <a:spcAft>
                <a:spcPts val="0"/>
              </a:spcAft>
              <a:buClr>
                <a:schemeClr val="dk1"/>
              </a:buClr>
              <a:buSzPts val="1100"/>
              <a:buNone/>
            </a:pPr>
            <a:r>
              <a:rPr lang="pt-PT"/>
              <a:t>• Have students mark playground maps with the places where bullying occurs and plan extra supervision of these places.</a:t>
            </a:r>
            <a:endParaRPr/>
          </a:p>
          <a:p>
            <a:pPr marL="0" lvl="0" indent="0" algn="just" rtl="0">
              <a:spcBef>
                <a:spcPts val="360"/>
              </a:spcBef>
              <a:spcAft>
                <a:spcPts val="0"/>
              </a:spcAft>
              <a:buClr>
                <a:schemeClr val="dk1"/>
              </a:buClr>
              <a:buSzPts val="1100"/>
              <a:buNone/>
            </a:pPr>
            <a:r>
              <a:rPr lang="pt-PT"/>
              <a:t>• Encourage students who are the targets of bullying to play near supervisors.</a:t>
            </a:r>
            <a:endParaRPr/>
          </a:p>
          <a:p>
            <a:pPr marL="0" lvl="0" indent="0" algn="just" rtl="0">
              <a:spcBef>
                <a:spcPts val="360"/>
              </a:spcBef>
              <a:spcAft>
                <a:spcPts val="0"/>
              </a:spcAft>
              <a:buClr>
                <a:schemeClr val="dk1"/>
              </a:buClr>
              <a:buSzPts val="1100"/>
              <a:buNone/>
            </a:pPr>
            <a:r>
              <a:rPr lang="pt-PT"/>
              <a:t>• Conduct classroom meetings to increase empathy in the students who observe bullying and prepare them to stop it.</a:t>
            </a:r>
            <a:endParaRPr/>
          </a:p>
          <a:p>
            <a:pPr marL="0" lvl="0" indent="0" algn="just" rtl="0">
              <a:spcBef>
                <a:spcPts val="360"/>
              </a:spcBef>
              <a:spcAft>
                <a:spcPts val="0"/>
              </a:spcAft>
              <a:buClr>
                <a:schemeClr val="dk1"/>
              </a:buClr>
              <a:buSzPts val="1100"/>
              <a:buNone/>
            </a:pPr>
            <a:r>
              <a:rPr lang="pt-PT"/>
              <a:t>• Meet with all playground supervisors to discuss aggressive conflict and ways to interrupt it.</a:t>
            </a:r>
            <a:endParaRPr/>
          </a:p>
          <a:p>
            <a:pPr marL="0" lvl="0" indent="0" algn="just" rtl="0">
              <a:spcBef>
                <a:spcPts val="360"/>
              </a:spcBef>
              <a:spcAft>
                <a:spcPts val="0"/>
              </a:spcAft>
              <a:buClr>
                <a:schemeClr val="dk1"/>
              </a:buClr>
              <a:buSzPts val="1100"/>
              <a:buNone/>
            </a:pPr>
            <a:r>
              <a:rPr lang="pt-PT"/>
              <a:t>• Sensitize students to bullying by using a video or a book  to prompt a class discussion of what it feels like to be bullied.</a:t>
            </a:r>
            <a:endParaRPr/>
          </a:p>
          <a:p>
            <a:pPr marL="0" lvl="0" indent="0" algn="l" rtl="0">
              <a:spcBef>
                <a:spcPts val="400"/>
              </a:spcBef>
              <a:spcAft>
                <a:spcPts val="0"/>
              </a:spcAft>
              <a:buClr>
                <a:schemeClr val="dk1"/>
              </a:buClr>
              <a:buSzPts val="2000"/>
              <a:buNone/>
            </a:pPr>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5"/>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6"/>
              </a:buClr>
              <a:buSzPts val="3600"/>
              <a:buFont typeface="Arial"/>
              <a:buNone/>
            </a:pPr>
            <a:r>
              <a:rPr lang="pt-PT"/>
              <a:t>CULTURAL DIFERENCES INTRODUCTION</a:t>
            </a:r>
            <a:endParaRPr/>
          </a:p>
        </p:txBody>
      </p:sp>
      <p:pic>
        <p:nvPicPr>
          <p:cNvPr id="126" name="Google Shape;126;p5" descr="Organization Change / Organization Development. Structure should follow  strategy Growth –Concentration –Diversification Stability –No change  Retrenchment. - ppt download"/>
          <p:cNvPicPr preferRelativeResize="0">
            <a:picLocks noGrp="1"/>
          </p:cNvPicPr>
          <p:nvPr>
            <p:ph type="body" idx="1"/>
          </p:nvPr>
        </p:nvPicPr>
        <p:blipFill rotWithShape="1">
          <a:blip r:embed="rId3">
            <a:alphaModFix/>
          </a:blip>
          <a:srcRect/>
          <a:stretch/>
        </p:blipFill>
        <p:spPr>
          <a:xfrm>
            <a:off x="1351491" y="1752600"/>
            <a:ext cx="5831417" cy="4373563"/>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6"/>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6"/>
              </a:buClr>
              <a:buSzPts val="3240"/>
              <a:buFont typeface="Arial"/>
              <a:buNone/>
            </a:pPr>
            <a:r>
              <a:rPr lang="pt-PT" sz="3240"/>
              <a:t>CULTURAL DIFFERENCES INTRODUCTION</a:t>
            </a:r>
            <a:endParaRPr sz="3240"/>
          </a:p>
        </p:txBody>
      </p:sp>
      <p:sp>
        <p:nvSpPr>
          <p:cNvPr id="132" name="Google Shape;132;p6"/>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0" lvl="0" indent="0" algn="just" rtl="0">
              <a:lnSpc>
                <a:spcPct val="80000"/>
              </a:lnSpc>
              <a:spcBef>
                <a:spcPts val="0"/>
              </a:spcBef>
              <a:spcAft>
                <a:spcPts val="0"/>
              </a:spcAft>
              <a:buClr>
                <a:schemeClr val="dk1"/>
              </a:buClr>
              <a:buSzPts val="1850"/>
              <a:buNone/>
            </a:pPr>
            <a:r>
              <a:rPr lang="pt-PT" sz="1850"/>
              <a:t>In a society that is becoming increasingly multicultural, whose "plurality of cultures, ethnicities, religions, worldviews and other dimensions of identities is increasingly infiltrating the various fields of contemporary life", multiculturalism emerges as a concept that allows us to question the "superiority" of general and universal knowledge within the school curriculum and the pedagogical practices developed over particular and local knowledge. The perspective of multiculturalism advocates an education where diversity is not only observed, but also included and valued in the curriculum and pedagogical practices. Therefore, following this thinking, the role of the teacher will be crucial for an interrelationship between the different cultures existing in the school. This is the reality we have at the moment, and then we must understand and transform what is necessary for the full inclusion and success of students, whatever their home country, ethnicity or social background.</a:t>
            </a:r>
            <a:endParaRPr sz="185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990e692c44_0_0"/>
          <p:cNvSpPr txBox="1">
            <a:spLocks noGrp="1"/>
          </p:cNvSpPr>
          <p:nvPr>
            <p:ph type="title"/>
          </p:nvPr>
        </p:nvSpPr>
        <p:spPr>
          <a:xfrm>
            <a:off x="457200" y="152718"/>
            <a:ext cx="6066430" cy="1371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3600"/>
              <a:buNone/>
            </a:pPr>
            <a:r>
              <a:rPr lang="pt-PT"/>
              <a:t>CULTURAL DIFFERENCES</a:t>
            </a:r>
            <a:br>
              <a:rPr lang="pt-PT"/>
            </a:br>
            <a:r>
              <a:rPr lang="pt-PT"/>
              <a:t>INTRODUCTION</a:t>
            </a:r>
            <a:endParaRPr/>
          </a:p>
        </p:txBody>
      </p:sp>
      <p:sp>
        <p:nvSpPr>
          <p:cNvPr id="139" name="Google Shape;139;g990e692c44_0_0"/>
          <p:cNvSpPr txBox="1">
            <a:spLocks noGrp="1"/>
          </p:cNvSpPr>
          <p:nvPr>
            <p:ph type="body" idx="1"/>
          </p:nvPr>
        </p:nvSpPr>
        <p:spPr>
          <a:xfrm>
            <a:off x="457200" y="1752600"/>
            <a:ext cx="7620000" cy="43737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Clr>
                <a:schemeClr val="dk1"/>
              </a:buClr>
              <a:buSzPts val="1100"/>
              <a:buFont typeface="Arial"/>
              <a:buNone/>
            </a:pPr>
            <a:r>
              <a:rPr lang="pt-PT" sz="1400" b="0">
                <a:solidFill>
                  <a:srgbClr val="333333"/>
                </a:solidFill>
                <a:highlight>
                  <a:srgbClr val="FFFFFF"/>
                </a:highlight>
              </a:rPr>
              <a:t>Everyone has a cultural identity, of which they are often unconscious because it is so much a part of them. However, in countries with ethnic, religious or linguistic minorities or minorities of indigenous origin, cultural identity often becomes a human rights issue, especially when a more powerful group seeks to impose its culture on less powerful groups.</a:t>
            </a:r>
            <a:endParaRPr sz="1400" b="0">
              <a:solidFill>
                <a:srgbClr val="333333"/>
              </a:solidFill>
              <a:highlight>
                <a:srgbClr val="FFFFFF"/>
              </a:highlight>
            </a:endParaRPr>
          </a:p>
          <a:p>
            <a:pPr marL="0" lvl="0" indent="0" algn="just" rtl="0">
              <a:lnSpc>
                <a:spcPct val="115000"/>
              </a:lnSpc>
              <a:spcBef>
                <a:spcPts val="1200"/>
              </a:spcBef>
              <a:spcAft>
                <a:spcPts val="0"/>
              </a:spcAft>
              <a:buClr>
                <a:schemeClr val="dk1"/>
              </a:buClr>
              <a:buSzPts val="1100"/>
              <a:buFont typeface="Arial"/>
              <a:buNone/>
            </a:pPr>
            <a:r>
              <a:rPr lang="pt-PT" sz="1400" b="0">
                <a:solidFill>
                  <a:srgbClr val="333333"/>
                </a:solidFill>
                <a:highlight>
                  <a:srgbClr val="FFFFFF"/>
                </a:highlight>
              </a:rPr>
              <a:t>The Convention on the Rights of the Child pays particular attention to a child’s right to his/her cultural identity. Article 29 guarantees a child an education that develops respect for his or her culture, language and values.</a:t>
            </a:r>
            <a:endParaRPr sz="1400" b="0">
              <a:solidFill>
                <a:srgbClr val="333333"/>
              </a:solidFill>
              <a:highlight>
                <a:srgbClr val="FFFFFF"/>
              </a:highlight>
            </a:endParaRPr>
          </a:p>
          <a:p>
            <a:pPr marL="0" lvl="0" indent="0" algn="just" rtl="0">
              <a:lnSpc>
                <a:spcPct val="115000"/>
              </a:lnSpc>
              <a:spcBef>
                <a:spcPts val="1200"/>
              </a:spcBef>
              <a:spcAft>
                <a:spcPts val="0"/>
              </a:spcAft>
              <a:buClr>
                <a:schemeClr val="dk1"/>
              </a:buClr>
              <a:buSzPts val="1100"/>
              <a:buFont typeface="Arial"/>
              <a:buNone/>
            </a:pPr>
            <a:r>
              <a:rPr lang="pt-PT" sz="1400" b="0">
                <a:solidFill>
                  <a:srgbClr val="333333"/>
                </a:solidFill>
                <a:highlight>
                  <a:srgbClr val="FFFFFF"/>
                </a:highlight>
              </a:rPr>
              <a:t>Article 30 especially recognizes the right of children of minority communities and indigenous populations to enjoy their own culture and practise their religion and language and article 31 recognizes a child’s right to participate fully in cultural and artistic life.</a:t>
            </a:r>
            <a:endParaRPr sz="1400" b="0">
              <a:solidFill>
                <a:srgbClr val="333333"/>
              </a:solidFill>
              <a:highlight>
                <a:srgbClr val="FFFFFF"/>
              </a:highlight>
            </a:endParaRPr>
          </a:p>
          <a:p>
            <a:pPr marL="0" lvl="0" indent="0" algn="just" rtl="0">
              <a:lnSpc>
                <a:spcPct val="115000"/>
              </a:lnSpc>
              <a:spcBef>
                <a:spcPts val="1200"/>
              </a:spcBef>
              <a:spcAft>
                <a:spcPts val="0"/>
              </a:spcAft>
              <a:buClr>
                <a:schemeClr val="dk1"/>
              </a:buClr>
              <a:buSzPts val="1100"/>
              <a:buFont typeface="Arial"/>
              <a:buNone/>
            </a:pPr>
            <a:r>
              <a:rPr lang="pt-PT" sz="1400" b="0">
                <a:solidFill>
                  <a:srgbClr val="333333"/>
                </a:solidFill>
                <a:highlight>
                  <a:srgbClr val="FFFFFF"/>
                </a:highlight>
              </a:rPr>
              <a:t>UNESCO’s Universal Declaration on Cultural Diversity emphasizes the link between cultural identity and diversity: "Culture takes diverse forms across time and space. This diversity is embodied in the uniqueness and plurality of the identities of the groups and societies making up humankind. As a source of exchange, innovation and creativity, cultural diversity is as necessary for humankind as biodiversity is for nature" (article 1).</a:t>
            </a:r>
            <a:endParaRPr sz="1400" b="0">
              <a:solidFill>
                <a:srgbClr val="333333"/>
              </a:solidFill>
              <a:highlight>
                <a:srgbClr val="FFFFFF"/>
              </a:highlight>
            </a:endParaRPr>
          </a:p>
          <a:p>
            <a:pPr marL="0" lvl="0" indent="0" algn="l" rtl="0">
              <a:lnSpc>
                <a:spcPct val="100000"/>
              </a:lnSpc>
              <a:spcBef>
                <a:spcPts val="1200"/>
              </a:spcBef>
              <a:spcAft>
                <a:spcPts val="600"/>
              </a:spcAft>
              <a:buSzPts val="1800"/>
              <a:buNone/>
            </a:pP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6"/>
              </a:buClr>
              <a:buSzPts val="3240"/>
              <a:buFont typeface="Arial"/>
              <a:buNone/>
            </a:pPr>
            <a:r>
              <a:rPr lang="pt-PT" sz="3240"/>
              <a:t>CULTURAL DIFFERENCES EXPLANATIONS</a:t>
            </a:r>
            <a:endParaRPr sz="3240"/>
          </a:p>
        </p:txBody>
      </p:sp>
      <p:sp>
        <p:nvSpPr>
          <p:cNvPr id="145" name="Google Shape;145;p7"/>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700"/>
              <a:buNone/>
            </a:pPr>
            <a:r>
              <a:rPr lang="pt-PT" sz="1700"/>
              <a:t>Different manifestations of prejudice, discrimination, various forms of violence - physical, symbolic, bullying - homophobia, religious intolerance, gender stereotypes, exclusion of disabled people, among others, are present in our society as well as in the daily life of schools.  And most of these manifestations, in the school environment, are given by the peer group. It is the young people, among them, who are accused and weakened. These attacks are very common among young migrants, who already face greater difficulties because they leave their country of origin to begin a new history in a completely new country and adaptation is not always an easy process. Cultural differences are sometimes very evident and when integrating these young people into the school community, they go through extremely complicated situations. </a:t>
            </a:r>
            <a:endParaRPr/>
          </a:p>
          <a:p>
            <a:pPr marL="0" lvl="0" indent="0" algn="just" rtl="0">
              <a:lnSpc>
                <a:spcPct val="90000"/>
              </a:lnSpc>
              <a:spcBef>
                <a:spcPts val="940"/>
              </a:spcBef>
              <a:spcAft>
                <a:spcPts val="0"/>
              </a:spcAft>
              <a:buClr>
                <a:schemeClr val="dk1"/>
              </a:buClr>
              <a:buSzPts val="1700"/>
              <a:buNone/>
            </a:pPr>
            <a:r>
              <a:rPr lang="pt-PT" sz="1700"/>
              <a:t>This reality means that if we want to boost school learning processes with a view to guaranteeing everyone the right to education, we must affirm the urgent need to work on issues relating to the recognition and appreciation of cultural differences in school contexts. </a:t>
            </a:r>
            <a:endParaRPr sz="170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8"/>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6"/>
              </a:buClr>
              <a:buSzPts val="3240"/>
              <a:buFont typeface="Arial"/>
              <a:buNone/>
            </a:pPr>
            <a:r>
              <a:rPr lang="pt-PT" sz="3240"/>
              <a:t>CULTURAL DIFFERENCES EXPLANATIONS</a:t>
            </a:r>
            <a:endParaRPr sz="3240"/>
          </a:p>
        </p:txBody>
      </p:sp>
      <p:sp>
        <p:nvSpPr>
          <p:cNvPr id="151" name="Google Shape;151;p8"/>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0" lvl="0" indent="0" algn="just" rtl="0">
              <a:lnSpc>
                <a:spcPct val="80000"/>
              </a:lnSpc>
              <a:spcBef>
                <a:spcPts val="0"/>
              </a:spcBef>
              <a:spcAft>
                <a:spcPts val="0"/>
              </a:spcAft>
              <a:buClr>
                <a:schemeClr val="dk1"/>
              </a:buClr>
              <a:buSzPts val="1400"/>
              <a:buNone/>
            </a:pPr>
            <a:r>
              <a:rPr lang="pt-PT" sz="1400"/>
              <a:t>One of the great challenges facing schools and educators today is to establish a real vision of pedagogical practice in relation to cultural diversity, viewing it as a means of transforming the classroom into a meaningful learning environment for students. This is not a simple process; on the contrary, it will require the school to take a position of change, recreating from curriculum planning, implementing new strategies, working on a new curriculum, preparing education professionals as well, partnering with parents and the community, including projects aimed at this cultural diversity in its political pedagogical project, through the participative action of all those directly or indirectly involved with the school. One of the school's roles in this area would be to train conscientious and critical thinking citizens, capable of judging what is best for them and for society; and the main one, respecting the individualities of others, i.e., a citizen who exercises full citizenship. One of the most important factors for these cultures to be valued and highlighted is that all the agents acting within the school are inserted and engaged in the improvement of this problem, also fighting racism, religious intolerance, sexual intolerance and breaking various other paradigms imposed by common sense. There are many changes, but they are necessary, because every individual has the right to a quality education that respects his or her singularities, without the discomfort caused by his or her insertion in an environment that, in principle, favours a certain public, because the school belongs to all and for all. Regardless of the differences of each one, it is a field of exchange between pupils, which needs to be shaped in order to better serve them, giving support so that they are not discriminated against and exposed, thus being accepted and respected by all.</a:t>
            </a:r>
            <a:endParaRPr sz="140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9"/>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6"/>
              </a:buClr>
              <a:buSzPts val="3240"/>
              <a:buFont typeface="Arial"/>
              <a:buNone/>
            </a:pPr>
            <a:r>
              <a:rPr lang="pt-PT" sz="3240"/>
              <a:t>CULTURAL DIFFERENCES</a:t>
            </a:r>
            <a:br>
              <a:rPr lang="pt-PT" sz="3240"/>
            </a:br>
            <a:r>
              <a:rPr lang="pt-PT" sz="3240"/>
              <a:t>EXPLANATIONS</a:t>
            </a:r>
            <a:endParaRPr sz="3240"/>
          </a:p>
        </p:txBody>
      </p:sp>
      <p:sp>
        <p:nvSpPr>
          <p:cNvPr id="157" name="Google Shape;157;p9"/>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0" lvl="0" indent="0" algn="just" rtl="0">
              <a:lnSpc>
                <a:spcPct val="80000"/>
              </a:lnSpc>
              <a:spcBef>
                <a:spcPts val="0"/>
              </a:spcBef>
              <a:spcAft>
                <a:spcPts val="0"/>
              </a:spcAft>
              <a:buClr>
                <a:schemeClr val="dk1"/>
              </a:buClr>
              <a:buSzPts val="1850"/>
              <a:buNone/>
            </a:pPr>
            <a:r>
              <a:rPr lang="pt-PT" sz="1850"/>
              <a:t>Students in our nation’s classrooms today are more diverse than ever. They represent different races, ethnicities, cultures, and socioeconomic backgrounds, and they speak many different languages. </a:t>
            </a:r>
            <a:endParaRPr sz="1850"/>
          </a:p>
          <a:p>
            <a:pPr marL="0" lvl="0" indent="0" algn="just" rtl="0">
              <a:lnSpc>
                <a:spcPct val="80000"/>
              </a:lnSpc>
              <a:spcBef>
                <a:spcPts val="970"/>
              </a:spcBef>
              <a:spcAft>
                <a:spcPts val="0"/>
              </a:spcAft>
              <a:buClr>
                <a:schemeClr val="dk1"/>
              </a:buClr>
              <a:buSzPts val="1850"/>
              <a:buNone/>
            </a:pPr>
            <a:r>
              <a:rPr lang="pt-PT" sz="1850"/>
              <a:t>Students from different cultural backgrounds bring their own knowledge and life experiences to the academic setting. These differences can be negatively enhanced by the peer group, leaving these young people in situations of extreme fragility. Integration into a new country is always complicated by the characteristics that this whole situation brings with it, along with the consequences of segregation: isolation, low self-esteem, disruptive behaviour, school failure, among others.</a:t>
            </a:r>
            <a:endParaRPr/>
          </a:p>
          <a:p>
            <a:pPr marL="0" lvl="0" indent="0" algn="just" rtl="0">
              <a:lnSpc>
                <a:spcPct val="80000"/>
              </a:lnSpc>
              <a:spcBef>
                <a:spcPts val="970"/>
              </a:spcBef>
              <a:spcAft>
                <a:spcPts val="0"/>
              </a:spcAft>
              <a:buClr>
                <a:schemeClr val="dk1"/>
              </a:buClr>
              <a:buSzPts val="1850"/>
              <a:buNone/>
            </a:pPr>
            <a:r>
              <a:rPr lang="pt-PT" sz="1850"/>
              <a:t>It is up to the school and ultimately to the teacher to break this cycle of negativity and to foster acceptance of diversity in a classroom context. This work can be central to supporting the most vulnerable young people.</a:t>
            </a:r>
            <a:endParaRPr sz="185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0"/>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6"/>
              </a:buClr>
              <a:buSzPts val="3600"/>
              <a:buFont typeface="Arial"/>
              <a:buNone/>
            </a:pPr>
            <a:r>
              <a:rPr lang="pt-PT"/>
              <a:t>SCHOOL AS A CULTURAL INSTITUTION</a:t>
            </a:r>
            <a:endParaRPr/>
          </a:p>
        </p:txBody>
      </p:sp>
      <p:sp>
        <p:nvSpPr>
          <p:cNvPr id="163" name="Google Shape;163;p10"/>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000"/>
              <a:buNone/>
            </a:pPr>
            <a:r>
              <a:rPr lang="pt-PT"/>
              <a:t>Schools must be seen as cultural institutions:</a:t>
            </a:r>
            <a:endParaRPr/>
          </a:p>
          <a:p>
            <a:pPr marL="0" lvl="0" indent="0" algn="l" rtl="0">
              <a:lnSpc>
                <a:spcPct val="100000"/>
              </a:lnSpc>
              <a:spcBef>
                <a:spcPts val="1000"/>
              </a:spcBef>
              <a:spcAft>
                <a:spcPts val="0"/>
              </a:spcAft>
              <a:buClr>
                <a:schemeClr val="dk1"/>
              </a:buClr>
              <a:buSzPts val="2000"/>
              <a:buNone/>
            </a:pPr>
            <a:endParaRPr/>
          </a:p>
        </p:txBody>
      </p:sp>
      <p:pic>
        <p:nvPicPr>
          <p:cNvPr id="164" name="Google Shape;164;p10"/>
          <p:cNvPicPr preferRelativeResize="0"/>
          <p:nvPr/>
        </p:nvPicPr>
        <p:blipFill rotWithShape="1">
          <a:blip r:embed="rId3">
            <a:alphaModFix/>
          </a:blip>
          <a:srcRect/>
          <a:stretch/>
        </p:blipFill>
        <p:spPr>
          <a:xfrm>
            <a:off x="463108" y="2272273"/>
            <a:ext cx="7992888" cy="1667108"/>
          </a:xfrm>
          <a:prstGeom prst="rect">
            <a:avLst/>
          </a:prstGeom>
          <a:noFill/>
          <a:ln>
            <a:noFill/>
          </a:ln>
        </p:spPr>
      </p:pic>
      <p:pic>
        <p:nvPicPr>
          <p:cNvPr id="165" name="Google Shape;165;p10"/>
          <p:cNvPicPr preferRelativeResize="0"/>
          <p:nvPr/>
        </p:nvPicPr>
        <p:blipFill rotWithShape="1">
          <a:blip r:embed="rId4">
            <a:alphaModFix/>
          </a:blip>
          <a:srcRect/>
          <a:stretch/>
        </p:blipFill>
        <p:spPr>
          <a:xfrm>
            <a:off x="461432" y="4077072"/>
            <a:ext cx="7994564" cy="2710670"/>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1"/>
          <p:cNvSpPr txBox="1">
            <a:spLocks noGrp="1"/>
          </p:cNvSpPr>
          <p:nvPr>
            <p:ph type="title"/>
          </p:nvPr>
        </p:nvSpPr>
        <p:spPr>
          <a:xfrm>
            <a:off x="457200" y="122238"/>
            <a:ext cx="5791200" cy="1371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6"/>
              </a:buClr>
              <a:buSzPts val="3240"/>
              <a:buFont typeface="Arial"/>
              <a:buNone/>
            </a:pPr>
            <a:r>
              <a:rPr lang="pt-PT" sz="3240"/>
              <a:t>CULTURAL DIFFERENCES</a:t>
            </a:r>
            <a:br>
              <a:rPr lang="pt-PT" sz="3240"/>
            </a:br>
            <a:r>
              <a:rPr lang="pt-PT" sz="3240"/>
              <a:t>TIPS</a:t>
            </a:r>
            <a:endParaRPr sz="3240"/>
          </a:p>
        </p:txBody>
      </p:sp>
      <p:sp>
        <p:nvSpPr>
          <p:cNvPr id="171" name="Google Shape;171;p11"/>
          <p:cNvSpPr txBox="1">
            <a:spLocks noGrp="1"/>
          </p:cNvSpPr>
          <p:nvPr>
            <p:ph type="body" idx="1"/>
          </p:nvPr>
        </p:nvSpPr>
        <p:spPr>
          <a:xfrm>
            <a:off x="457200" y="1783080"/>
            <a:ext cx="7620000" cy="4373563"/>
          </a:xfrm>
          <a:prstGeom prst="rect">
            <a:avLst/>
          </a:prstGeom>
          <a:noFill/>
          <a:ln>
            <a:noFill/>
          </a:ln>
        </p:spPr>
        <p:txBody>
          <a:bodyPr spcFirstLastPara="1" wrap="square" lIns="91425" tIns="45700" rIns="91425" bIns="45700" anchor="t" anchorCtr="0">
            <a:normAutofit/>
          </a:bodyPr>
          <a:lstStyle/>
          <a:p>
            <a:pPr marL="0" lvl="0" indent="0" algn="just" rtl="0">
              <a:lnSpc>
                <a:spcPct val="80000"/>
              </a:lnSpc>
              <a:spcBef>
                <a:spcPts val="0"/>
              </a:spcBef>
              <a:spcAft>
                <a:spcPts val="0"/>
              </a:spcAft>
              <a:buClr>
                <a:schemeClr val="dk1"/>
              </a:buClr>
              <a:buSzPts val="1250"/>
              <a:buNone/>
            </a:pPr>
            <a:r>
              <a:rPr lang="pt-PT" sz="1250"/>
              <a:t>Teachers should take the time to learn more about the background, values, histories, practices, and traditions of these students and their families.</a:t>
            </a:r>
            <a:endParaRPr/>
          </a:p>
          <a:p>
            <a:pPr marL="0" lvl="0" indent="0" algn="just" rtl="0">
              <a:lnSpc>
                <a:spcPct val="80000"/>
              </a:lnSpc>
              <a:spcBef>
                <a:spcPts val="850"/>
              </a:spcBef>
              <a:spcAft>
                <a:spcPts val="0"/>
              </a:spcAft>
              <a:buClr>
                <a:schemeClr val="dk1"/>
              </a:buClr>
              <a:buSzPts val="1250"/>
              <a:buNone/>
            </a:pPr>
            <a:r>
              <a:rPr lang="pt-PT" sz="1250"/>
              <a:t>By doing this, they have the potential to change how they provide instruction. More, teachers who embrace a fuller understanding of their students’ backgrounds and personal experiences can use them as a tool to make connections for all of their students. This is known as </a:t>
            </a:r>
            <a:r>
              <a:rPr lang="pt-PT" sz="1250" i="1"/>
              <a:t>culturally responsive teaching</a:t>
            </a:r>
            <a:r>
              <a:rPr lang="pt-PT" sz="1250"/>
              <a:t>. </a:t>
            </a:r>
            <a:endParaRPr/>
          </a:p>
          <a:p>
            <a:pPr marL="0" lvl="0" indent="0" algn="just" rtl="0">
              <a:lnSpc>
                <a:spcPct val="80000"/>
              </a:lnSpc>
              <a:spcBef>
                <a:spcPts val="850"/>
              </a:spcBef>
              <a:spcAft>
                <a:spcPts val="0"/>
              </a:spcAft>
              <a:buClr>
                <a:schemeClr val="dk1"/>
              </a:buClr>
              <a:buSzPts val="1250"/>
              <a:buNone/>
            </a:pPr>
            <a:r>
              <a:rPr lang="pt-PT" sz="1250"/>
              <a:t>Teachers are culturally responsive when they:</a:t>
            </a:r>
            <a:endParaRPr/>
          </a:p>
          <a:p>
            <a:pPr marL="342900" lvl="0" indent="-342900" algn="just" rtl="0">
              <a:lnSpc>
                <a:spcPct val="80000"/>
              </a:lnSpc>
              <a:spcBef>
                <a:spcPts val="850"/>
              </a:spcBef>
              <a:spcAft>
                <a:spcPts val="0"/>
              </a:spcAft>
              <a:buClr>
                <a:schemeClr val="dk1"/>
              </a:buClr>
              <a:buSzPts val="1250"/>
              <a:buFont typeface="Arial"/>
              <a:buChar char="•"/>
            </a:pPr>
            <a:r>
              <a:rPr lang="pt-PT" sz="1250"/>
              <a:t>Acknowledge and respect different cultural heritages</a:t>
            </a:r>
            <a:endParaRPr sz="1250"/>
          </a:p>
          <a:p>
            <a:pPr marL="342900" lvl="0" indent="-342900" algn="just" rtl="0">
              <a:lnSpc>
                <a:spcPct val="80000"/>
              </a:lnSpc>
              <a:spcBef>
                <a:spcPts val="850"/>
              </a:spcBef>
              <a:spcAft>
                <a:spcPts val="0"/>
              </a:spcAft>
              <a:buClr>
                <a:schemeClr val="dk1"/>
              </a:buClr>
              <a:buSzPts val="1250"/>
              <a:buFont typeface="Arial"/>
              <a:buChar char="•"/>
            </a:pPr>
            <a:r>
              <a:rPr lang="pt-PT" sz="1250"/>
              <a:t>Teach students to understand and appreciate their own and others’ cultural heritages</a:t>
            </a:r>
            <a:endParaRPr sz="1250"/>
          </a:p>
          <a:p>
            <a:pPr marL="342900" lvl="0" indent="-342900" algn="just" rtl="0">
              <a:lnSpc>
                <a:spcPct val="80000"/>
              </a:lnSpc>
              <a:spcBef>
                <a:spcPts val="850"/>
              </a:spcBef>
              <a:spcAft>
                <a:spcPts val="0"/>
              </a:spcAft>
              <a:buClr>
                <a:schemeClr val="dk1"/>
              </a:buClr>
              <a:buSzPts val="1250"/>
              <a:buFont typeface="Arial"/>
              <a:buChar char="•"/>
            </a:pPr>
            <a:r>
              <a:rPr lang="pt-PT" sz="1250"/>
              <a:t>Recognize the strengths and contributions of individuals from historically underrepresented groups</a:t>
            </a:r>
            <a:endParaRPr sz="1250"/>
          </a:p>
          <a:p>
            <a:pPr marL="342900" lvl="0" indent="-342900" algn="just" rtl="0">
              <a:lnSpc>
                <a:spcPct val="80000"/>
              </a:lnSpc>
              <a:spcBef>
                <a:spcPts val="850"/>
              </a:spcBef>
              <a:spcAft>
                <a:spcPts val="0"/>
              </a:spcAft>
              <a:buClr>
                <a:schemeClr val="dk1"/>
              </a:buClr>
              <a:buSzPts val="1250"/>
              <a:buFont typeface="Arial"/>
              <a:buChar char="•"/>
            </a:pPr>
            <a:r>
              <a:rPr lang="pt-PT" sz="1250"/>
              <a:t>Activate students’ prior knowledge and connect what they know to what they are learning</a:t>
            </a:r>
            <a:endParaRPr sz="1250"/>
          </a:p>
          <a:p>
            <a:pPr marL="342900" lvl="0" indent="-342900" algn="just" rtl="0">
              <a:lnSpc>
                <a:spcPct val="80000"/>
              </a:lnSpc>
              <a:spcBef>
                <a:spcPts val="850"/>
              </a:spcBef>
              <a:spcAft>
                <a:spcPts val="0"/>
              </a:spcAft>
              <a:buClr>
                <a:schemeClr val="dk1"/>
              </a:buClr>
              <a:buSzPts val="1250"/>
              <a:buFont typeface="Arial"/>
              <a:buChar char="•"/>
            </a:pPr>
            <a:r>
              <a:rPr lang="pt-PT" sz="1250"/>
              <a:t>Use a wide variety of instructional techniques (e.g., role-playing exercises, storytelling) that align with the way in which the student is taught in his or her own culture</a:t>
            </a:r>
            <a:endParaRPr sz="1250"/>
          </a:p>
          <a:p>
            <a:pPr marL="342900" lvl="0" indent="-342900" algn="just" rtl="0">
              <a:lnSpc>
                <a:spcPct val="80000"/>
              </a:lnSpc>
              <a:spcBef>
                <a:spcPts val="850"/>
              </a:spcBef>
              <a:spcAft>
                <a:spcPts val="0"/>
              </a:spcAft>
              <a:buClr>
                <a:schemeClr val="dk1"/>
              </a:buClr>
              <a:buSzPts val="1250"/>
              <a:buFont typeface="Arial"/>
              <a:buChar char="•"/>
            </a:pPr>
            <a:r>
              <a:rPr lang="pt-PT" sz="1250"/>
              <a:t>Expand the traditional curriculum to ensure that diverse perspectives are embedded by incorporating multicultural knowledge, resources, and materials in all subjects</a:t>
            </a:r>
            <a:endParaRPr sz="125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2"/>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accent6"/>
              </a:buClr>
              <a:buSzPts val="2800"/>
              <a:buFont typeface="Arial Black"/>
              <a:buNone/>
            </a:pPr>
            <a:r>
              <a:rPr lang="pt-PT"/>
              <a:t>CULTURAL DIFFERENCES</a:t>
            </a:r>
            <a:br>
              <a:rPr lang="pt-PT"/>
            </a:br>
            <a:r>
              <a:rPr lang="pt-PT"/>
              <a:t>TIPS</a:t>
            </a:r>
            <a:endParaRPr/>
          </a:p>
        </p:txBody>
      </p:sp>
      <p:sp>
        <p:nvSpPr>
          <p:cNvPr id="177" name="Google Shape;177;p12"/>
          <p:cNvSpPr txBox="1">
            <a:spLocks noGrp="1"/>
          </p:cNvSpPr>
          <p:nvPr>
            <p:ph type="body" idx="1"/>
          </p:nvPr>
        </p:nvSpPr>
        <p:spPr>
          <a:xfrm>
            <a:off x="1627632" y="1572768"/>
            <a:ext cx="3291840" cy="6397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None/>
            </a:pPr>
            <a:r>
              <a:rPr lang="pt-PT"/>
              <a:t>DO</a:t>
            </a:r>
            <a:endParaRPr/>
          </a:p>
        </p:txBody>
      </p:sp>
      <p:sp>
        <p:nvSpPr>
          <p:cNvPr id="178" name="Google Shape;178;p12"/>
          <p:cNvSpPr txBox="1">
            <a:spLocks noGrp="1"/>
          </p:cNvSpPr>
          <p:nvPr>
            <p:ph type="body" idx="2"/>
          </p:nvPr>
        </p:nvSpPr>
        <p:spPr>
          <a:xfrm>
            <a:off x="1627632" y="2259366"/>
            <a:ext cx="3291840" cy="384048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2040"/>
              <a:buNone/>
            </a:pPr>
            <a:endParaRPr sz="2040" b="0"/>
          </a:p>
          <a:p>
            <a:pPr marL="0" lvl="0" indent="0" algn="just" rtl="0">
              <a:lnSpc>
                <a:spcPct val="80000"/>
              </a:lnSpc>
              <a:spcBef>
                <a:spcPts val="1008"/>
              </a:spcBef>
              <a:spcAft>
                <a:spcPts val="0"/>
              </a:spcAft>
              <a:buClr>
                <a:schemeClr val="dk1"/>
              </a:buClr>
              <a:buSzPts val="2040"/>
              <a:buNone/>
            </a:pPr>
            <a:r>
              <a:rPr lang="pt-PT" sz="2040" b="0"/>
              <a:t>Start with positives, such as the benefits of cultural diversity. Highlight that everyone has culture and ask students to reflect on their own cultural beliefs and practices. Discuss the cultural, linguistic and religious diversity of our multicultural society and highlight that, we are all migrants or descendants of migrants. 	</a:t>
            </a:r>
            <a:endParaRPr/>
          </a:p>
        </p:txBody>
      </p:sp>
      <p:sp>
        <p:nvSpPr>
          <p:cNvPr id="179" name="Google Shape;179;p12"/>
          <p:cNvSpPr txBox="1">
            <a:spLocks noGrp="1"/>
          </p:cNvSpPr>
          <p:nvPr>
            <p:ph type="body" idx="3"/>
          </p:nvPr>
        </p:nvSpPr>
        <p:spPr>
          <a:xfrm>
            <a:off x="5093208" y="1572768"/>
            <a:ext cx="3291840" cy="6397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None/>
            </a:pPr>
            <a:r>
              <a:rPr lang="pt-PT"/>
              <a:t>DON’T</a:t>
            </a:r>
            <a:endParaRPr/>
          </a:p>
        </p:txBody>
      </p:sp>
      <p:sp>
        <p:nvSpPr>
          <p:cNvPr id="180" name="Google Shape;180;p12"/>
          <p:cNvSpPr txBox="1">
            <a:spLocks noGrp="1"/>
          </p:cNvSpPr>
          <p:nvPr>
            <p:ph type="body" idx="4"/>
          </p:nvPr>
        </p:nvSpPr>
        <p:spPr>
          <a:xfrm>
            <a:off x="5093208" y="2259366"/>
            <a:ext cx="3291840" cy="384048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400"/>
              <a:buNone/>
            </a:pPr>
            <a:endParaRPr b="0"/>
          </a:p>
          <a:p>
            <a:pPr marL="0" lvl="0" indent="0" algn="just" rtl="0">
              <a:lnSpc>
                <a:spcPct val="100000"/>
              </a:lnSpc>
              <a:spcBef>
                <a:spcPts val="1080"/>
              </a:spcBef>
              <a:spcAft>
                <a:spcPts val="0"/>
              </a:spcAft>
              <a:buClr>
                <a:schemeClr val="dk1"/>
              </a:buClr>
              <a:buSzPts val="2400"/>
              <a:buNone/>
            </a:pPr>
            <a:r>
              <a:rPr lang="pt-PT" b="0"/>
              <a:t>Don’t start with negatives, such as racism or prejudice. These imply a kind of accusation – an approach unlikely to change attitudes. 	</a:t>
            </a:r>
            <a:endParaRPr/>
          </a:p>
          <a:p>
            <a:pPr marL="0" lvl="0" indent="0" algn="l" rtl="0">
              <a:lnSpc>
                <a:spcPct val="100000"/>
              </a:lnSpc>
              <a:spcBef>
                <a:spcPts val="1080"/>
              </a:spcBef>
              <a:spcAft>
                <a:spcPts val="0"/>
              </a:spcAft>
              <a:buClr>
                <a:schemeClr val="dk1"/>
              </a:buClr>
              <a:buSzPts val="2400"/>
              <a:buNone/>
            </a:pPr>
            <a:endParaRPr/>
          </a:p>
        </p:txBody>
      </p:sp>
      <p:sp>
        <p:nvSpPr>
          <p:cNvPr id="181" name="Google Shape;181;p12"/>
          <p:cNvSpPr txBox="1"/>
          <p:nvPr/>
        </p:nvSpPr>
        <p:spPr>
          <a:xfrm>
            <a:off x="323528" y="3356992"/>
            <a:ext cx="3528392" cy="4373563"/>
          </a:xfrm>
          <a:prstGeom prst="rect">
            <a:avLst/>
          </a:prstGeom>
          <a:noFill/>
          <a:ln>
            <a:noFill/>
          </a:ln>
        </p:spPr>
        <p:txBody>
          <a:bodyPr spcFirstLastPara="1" wrap="square" lIns="91425" tIns="45700" rIns="91425" bIns="45700" anchor="t" anchorCtr="0">
            <a:normAutofit/>
          </a:bodyPr>
          <a:lstStyle/>
          <a:p>
            <a:pPr marL="0" marR="0" lvl="0" indent="0" algn="just" rtl="0">
              <a:lnSpc>
                <a:spcPct val="100000"/>
              </a:lnSpc>
              <a:spcBef>
                <a:spcPts val="0"/>
              </a:spcBef>
              <a:spcAft>
                <a:spcPts val="0"/>
              </a:spcAft>
              <a:buClr>
                <a:schemeClr val="dk1"/>
              </a:buClr>
              <a:buSzPts val="2000"/>
              <a:buFont typeface="Arial"/>
              <a:buNone/>
            </a:pPr>
            <a:endParaRPr sz="2000" b="1" i="0" u="none" strike="noStrike" cap="none">
              <a:solidFill>
                <a:schemeClr val="dk1"/>
              </a:solidFill>
              <a:latin typeface="Arial"/>
              <a:ea typeface="Arial"/>
              <a:cs typeface="Arial"/>
              <a:sym typeface="Aria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3"/>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accent6"/>
              </a:buClr>
              <a:buSzPts val="2800"/>
              <a:buFont typeface="Arial Black"/>
              <a:buNone/>
            </a:pPr>
            <a:r>
              <a:rPr lang="pt-PT"/>
              <a:t>CULTURAL DIFFERENCES</a:t>
            </a:r>
            <a:br>
              <a:rPr lang="pt-PT"/>
            </a:br>
            <a:r>
              <a:rPr lang="pt-PT"/>
              <a:t>TIPS</a:t>
            </a:r>
            <a:endParaRPr/>
          </a:p>
        </p:txBody>
      </p:sp>
      <p:sp>
        <p:nvSpPr>
          <p:cNvPr id="187" name="Google Shape;187;p13"/>
          <p:cNvSpPr txBox="1">
            <a:spLocks noGrp="1"/>
          </p:cNvSpPr>
          <p:nvPr>
            <p:ph type="body" idx="1"/>
          </p:nvPr>
        </p:nvSpPr>
        <p:spPr>
          <a:xfrm>
            <a:off x="1627632" y="1572768"/>
            <a:ext cx="3291840" cy="6397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None/>
            </a:pPr>
            <a:r>
              <a:rPr lang="pt-PT"/>
              <a:t>DO</a:t>
            </a:r>
            <a:endParaRPr/>
          </a:p>
        </p:txBody>
      </p:sp>
      <p:sp>
        <p:nvSpPr>
          <p:cNvPr id="188" name="Google Shape;188;p13"/>
          <p:cNvSpPr txBox="1">
            <a:spLocks noGrp="1"/>
          </p:cNvSpPr>
          <p:nvPr>
            <p:ph type="body" idx="2"/>
          </p:nvPr>
        </p:nvSpPr>
        <p:spPr>
          <a:xfrm>
            <a:off x="1627632" y="2259366"/>
            <a:ext cx="3291840" cy="3840480"/>
          </a:xfrm>
          <a:prstGeom prst="rect">
            <a:avLst/>
          </a:prstGeom>
          <a:noFill/>
          <a:ln>
            <a:noFill/>
          </a:ln>
        </p:spPr>
        <p:txBody>
          <a:bodyPr spcFirstLastPara="1" wrap="square" lIns="91425" tIns="45700" rIns="91425" bIns="45700" anchor="t" anchorCtr="0">
            <a:normAutofit/>
          </a:bodyPr>
          <a:lstStyle/>
          <a:p>
            <a:pPr marL="0" lvl="0" indent="0" algn="just" rtl="0">
              <a:lnSpc>
                <a:spcPct val="80000"/>
              </a:lnSpc>
              <a:spcBef>
                <a:spcPts val="0"/>
              </a:spcBef>
              <a:spcAft>
                <a:spcPts val="0"/>
              </a:spcAft>
              <a:buClr>
                <a:schemeClr val="dk1"/>
              </a:buClr>
              <a:buSzPts val="2220"/>
              <a:buNone/>
            </a:pPr>
            <a:r>
              <a:rPr lang="pt-PT" sz="2220" b="0"/>
              <a:t>Start by discussing the range of possible attitudes to cultural differences, without allowing students to align themselves personally. Then, in a somewhat more detached way, they can work through the consequences of different attitudes. 	</a:t>
            </a:r>
            <a:endParaRPr/>
          </a:p>
          <a:p>
            <a:pPr marL="0" lvl="0" indent="0" algn="just" rtl="0">
              <a:lnSpc>
                <a:spcPct val="80000"/>
              </a:lnSpc>
              <a:spcBef>
                <a:spcPts val="1044"/>
              </a:spcBef>
              <a:spcAft>
                <a:spcPts val="0"/>
              </a:spcAft>
              <a:buClr>
                <a:schemeClr val="dk1"/>
              </a:buClr>
              <a:buSzPts val="2220"/>
              <a:buNone/>
            </a:pPr>
            <a:r>
              <a:rPr lang="pt-PT" sz="2220" b="0"/>
              <a:t>	</a:t>
            </a:r>
            <a:endParaRPr/>
          </a:p>
        </p:txBody>
      </p:sp>
      <p:sp>
        <p:nvSpPr>
          <p:cNvPr id="189" name="Google Shape;189;p13"/>
          <p:cNvSpPr txBox="1">
            <a:spLocks noGrp="1"/>
          </p:cNvSpPr>
          <p:nvPr>
            <p:ph type="body" idx="3"/>
          </p:nvPr>
        </p:nvSpPr>
        <p:spPr>
          <a:xfrm>
            <a:off x="5093208" y="1572768"/>
            <a:ext cx="3291840" cy="6397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None/>
            </a:pPr>
            <a:r>
              <a:rPr lang="pt-PT"/>
              <a:t>DON’T</a:t>
            </a:r>
            <a:endParaRPr/>
          </a:p>
        </p:txBody>
      </p:sp>
      <p:sp>
        <p:nvSpPr>
          <p:cNvPr id="190" name="Google Shape;190;p13"/>
          <p:cNvSpPr txBox="1">
            <a:spLocks noGrp="1"/>
          </p:cNvSpPr>
          <p:nvPr>
            <p:ph type="body" idx="4"/>
          </p:nvPr>
        </p:nvSpPr>
        <p:spPr>
          <a:xfrm>
            <a:off x="5093208" y="2259366"/>
            <a:ext cx="3291840" cy="3840480"/>
          </a:xfrm>
          <a:prstGeom prst="rect">
            <a:avLst/>
          </a:prstGeom>
          <a:noFill/>
          <a:ln>
            <a:noFill/>
          </a:ln>
        </p:spPr>
        <p:txBody>
          <a:bodyPr spcFirstLastPara="1" wrap="square" lIns="91425" tIns="45700" rIns="91425" bIns="45700" anchor="t" anchorCtr="0">
            <a:normAutofit/>
          </a:bodyPr>
          <a:lstStyle/>
          <a:p>
            <a:pPr marL="0" lvl="0" indent="0" algn="just" rtl="0">
              <a:lnSpc>
                <a:spcPct val="80000"/>
              </a:lnSpc>
              <a:spcBef>
                <a:spcPts val="0"/>
              </a:spcBef>
              <a:spcAft>
                <a:spcPts val="0"/>
              </a:spcAft>
              <a:buClr>
                <a:schemeClr val="dk1"/>
              </a:buClr>
              <a:buSzPts val="1860"/>
              <a:buNone/>
            </a:pPr>
            <a:r>
              <a:rPr lang="pt-PT" sz="1860" b="0"/>
              <a:t> Don’t start by having students voice their attitudes to cultural differences. This might be the first time they have been asked to voice their feelings on this subject in a formal or public way, and once they have voiced them, they may feel that they have to remain committed to them. This may fix in place and simplify views that are probably more complex and fluid. 	</a:t>
            </a:r>
            <a:endParaRPr/>
          </a:p>
          <a:p>
            <a:pPr marL="0" lvl="0" indent="0" algn="just" rtl="0">
              <a:lnSpc>
                <a:spcPct val="80000"/>
              </a:lnSpc>
              <a:spcBef>
                <a:spcPts val="972"/>
              </a:spcBef>
              <a:spcAft>
                <a:spcPts val="0"/>
              </a:spcAft>
              <a:buClr>
                <a:schemeClr val="dk1"/>
              </a:buClr>
              <a:buSzPts val="1860"/>
              <a:buNone/>
            </a:pPr>
            <a:r>
              <a:rPr lang="pt-PT" sz="1860" b="0"/>
              <a:t>	</a:t>
            </a:r>
            <a:endParaRPr/>
          </a:p>
          <a:p>
            <a:pPr marL="0" lvl="0" indent="0" algn="l" rtl="0">
              <a:lnSpc>
                <a:spcPct val="80000"/>
              </a:lnSpc>
              <a:spcBef>
                <a:spcPts val="972"/>
              </a:spcBef>
              <a:spcAft>
                <a:spcPts val="0"/>
              </a:spcAft>
              <a:buClr>
                <a:schemeClr val="dk1"/>
              </a:buClr>
              <a:buSzPts val="1860"/>
              <a:buNone/>
            </a:pPr>
            <a:endParaRPr sz="1860"/>
          </a:p>
        </p:txBody>
      </p:sp>
      <p:sp>
        <p:nvSpPr>
          <p:cNvPr id="191" name="Google Shape;191;p13"/>
          <p:cNvSpPr txBox="1"/>
          <p:nvPr/>
        </p:nvSpPr>
        <p:spPr>
          <a:xfrm>
            <a:off x="323528" y="3356992"/>
            <a:ext cx="3528392" cy="4373563"/>
          </a:xfrm>
          <a:prstGeom prst="rect">
            <a:avLst/>
          </a:prstGeom>
          <a:noFill/>
          <a:ln>
            <a:noFill/>
          </a:ln>
        </p:spPr>
        <p:txBody>
          <a:bodyPr spcFirstLastPara="1" wrap="square" lIns="91425" tIns="45700" rIns="91425" bIns="45700" anchor="t" anchorCtr="0">
            <a:normAutofit/>
          </a:bodyPr>
          <a:lstStyle/>
          <a:p>
            <a:pPr marL="0" marR="0" lvl="0" indent="0" algn="just" rtl="0">
              <a:lnSpc>
                <a:spcPct val="100000"/>
              </a:lnSpc>
              <a:spcBef>
                <a:spcPts val="0"/>
              </a:spcBef>
              <a:spcAft>
                <a:spcPts val="0"/>
              </a:spcAft>
              <a:buClr>
                <a:schemeClr val="dk1"/>
              </a:buClr>
              <a:buSzPts val="2000"/>
              <a:buFont typeface="Arial"/>
              <a:buNone/>
            </a:pPr>
            <a:endParaRPr sz="2000" b="1" i="0" u="none" strike="noStrike" cap="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9"/>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accent6"/>
              </a:buClr>
              <a:buSzPts val="3240"/>
              <a:buFont typeface="Arial "/>
              <a:buNone/>
            </a:pPr>
            <a:r>
              <a:rPr lang="pt-PT" sz="3240"/>
              <a:t>POSSIBLE CAUSES FOR DIFFICULTIES IN PEER RELATIONSHIPS</a:t>
            </a:r>
            <a:endParaRPr sz="3240"/>
          </a:p>
        </p:txBody>
      </p:sp>
      <p:sp>
        <p:nvSpPr>
          <p:cNvPr id="155" name="Google Shape;155;p9"/>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000"/>
              <a:buFont typeface="Arial"/>
              <a:buChar char="•"/>
            </a:pPr>
            <a:r>
              <a:rPr lang="pt-PT"/>
              <a:t>Impulsivity</a:t>
            </a:r>
            <a:endParaRPr/>
          </a:p>
          <a:p>
            <a:pPr marL="342900" lvl="0" indent="-342900" algn="l" rtl="0">
              <a:spcBef>
                <a:spcPts val="1000"/>
              </a:spcBef>
              <a:spcAft>
                <a:spcPts val="0"/>
              </a:spcAft>
              <a:buClr>
                <a:schemeClr val="dk1"/>
              </a:buClr>
              <a:buSzPts val="2000"/>
              <a:buFont typeface="Arial"/>
              <a:buChar char="•"/>
            </a:pPr>
            <a:r>
              <a:rPr lang="pt-PT"/>
              <a:t>Aggressivity</a:t>
            </a:r>
            <a:endParaRPr/>
          </a:p>
          <a:p>
            <a:pPr marL="342900" lvl="0" indent="-342900" algn="l" rtl="0">
              <a:spcBef>
                <a:spcPts val="1000"/>
              </a:spcBef>
              <a:spcAft>
                <a:spcPts val="0"/>
              </a:spcAft>
              <a:buClr>
                <a:schemeClr val="dk1"/>
              </a:buClr>
              <a:buSzPts val="2000"/>
              <a:buFont typeface="Arial"/>
              <a:buChar char="•"/>
            </a:pPr>
            <a:r>
              <a:rPr lang="pt-PT"/>
              <a:t>Communication Disorders</a:t>
            </a:r>
            <a:endParaRPr/>
          </a:p>
          <a:p>
            <a:pPr marL="342900" lvl="0" indent="-342900" algn="l" rtl="0">
              <a:spcBef>
                <a:spcPts val="1000"/>
              </a:spcBef>
              <a:spcAft>
                <a:spcPts val="0"/>
              </a:spcAft>
              <a:buClr>
                <a:schemeClr val="dk1"/>
              </a:buClr>
              <a:buSzPts val="2000"/>
              <a:buFont typeface="Arial"/>
              <a:buChar char="•"/>
            </a:pPr>
            <a:r>
              <a:rPr lang="pt-PT"/>
              <a:t>Bullying</a:t>
            </a:r>
            <a:endParaRPr/>
          </a:p>
          <a:p>
            <a:pPr marL="342900" lvl="0" indent="-342900" algn="l" rtl="0">
              <a:spcBef>
                <a:spcPts val="1000"/>
              </a:spcBef>
              <a:spcAft>
                <a:spcPts val="0"/>
              </a:spcAft>
              <a:buClr>
                <a:schemeClr val="dk1"/>
              </a:buClr>
              <a:buSzPts val="2000"/>
              <a:buFont typeface="Arial"/>
              <a:buChar char="•"/>
            </a:pPr>
            <a:r>
              <a:rPr lang="pt-PT"/>
              <a:t>Anti-Social Behaviors/Rule Breaking Behaviors</a:t>
            </a:r>
            <a:endParaRPr/>
          </a:p>
          <a:p>
            <a:pPr marL="342900" lvl="0" indent="-342900" algn="l" rtl="0">
              <a:spcBef>
                <a:spcPts val="1000"/>
              </a:spcBef>
              <a:spcAft>
                <a:spcPts val="0"/>
              </a:spcAft>
              <a:buClr>
                <a:schemeClr val="dk1"/>
              </a:buClr>
              <a:buSzPts val="2000"/>
              <a:buFont typeface="Arial"/>
              <a:buChar char="•"/>
            </a:pPr>
            <a:r>
              <a:rPr lang="pt-PT"/>
              <a:t>Internalisation Problems</a:t>
            </a:r>
            <a:endParaRPr/>
          </a:p>
          <a:p>
            <a:pPr marL="342900" lvl="0" indent="-342900" algn="l" rtl="0">
              <a:spcBef>
                <a:spcPts val="1000"/>
              </a:spcBef>
              <a:spcAft>
                <a:spcPts val="0"/>
              </a:spcAft>
              <a:buClr>
                <a:schemeClr val="dk1"/>
              </a:buClr>
              <a:buSzPts val="2000"/>
              <a:buFont typeface="Arial"/>
              <a:buChar char="•"/>
            </a:pPr>
            <a:r>
              <a:rPr lang="pt-PT"/>
              <a:t>Cultural and Ideological Differences</a:t>
            </a:r>
            <a:endParaRPr/>
          </a:p>
          <a:p>
            <a:pPr marL="342900" lvl="0" indent="-342900" algn="l" rtl="0">
              <a:spcBef>
                <a:spcPts val="1000"/>
              </a:spcBef>
              <a:spcAft>
                <a:spcPts val="0"/>
              </a:spcAft>
              <a:buClr>
                <a:schemeClr val="dk1"/>
              </a:buClr>
              <a:buSzPts val="2000"/>
              <a:buFont typeface="Arial"/>
              <a:buChar char="•"/>
            </a:pPr>
            <a:r>
              <a:rPr lang="pt-PT"/>
              <a:t>Disabilities (PHDA)</a:t>
            </a:r>
            <a:endParaRPr/>
          </a:p>
        </p:txBody>
      </p:sp>
      <p:pic>
        <p:nvPicPr>
          <p:cNvPr id="156" name="Google Shape;156;p9"/>
          <p:cNvPicPr preferRelativeResize="0"/>
          <p:nvPr/>
        </p:nvPicPr>
        <p:blipFill rotWithShape="1">
          <a:blip r:embed="rId3">
            <a:alphaModFix/>
          </a:blip>
          <a:srcRect/>
          <a:stretch/>
        </p:blipFill>
        <p:spPr>
          <a:xfrm>
            <a:off x="5292080" y="1196752"/>
            <a:ext cx="3599892" cy="2399928"/>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4"/>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accent6"/>
              </a:buClr>
              <a:buSzPts val="2800"/>
              <a:buFont typeface="Arial Black"/>
              <a:buNone/>
            </a:pPr>
            <a:r>
              <a:rPr lang="pt-PT"/>
              <a:t>CULTURAL DIFFERENCES</a:t>
            </a:r>
            <a:br>
              <a:rPr lang="pt-PT"/>
            </a:br>
            <a:r>
              <a:rPr lang="pt-PT"/>
              <a:t>TIPS</a:t>
            </a:r>
            <a:endParaRPr/>
          </a:p>
        </p:txBody>
      </p:sp>
      <p:sp>
        <p:nvSpPr>
          <p:cNvPr id="197" name="Google Shape;197;p14"/>
          <p:cNvSpPr txBox="1">
            <a:spLocks noGrp="1"/>
          </p:cNvSpPr>
          <p:nvPr>
            <p:ph type="body" idx="1"/>
          </p:nvPr>
        </p:nvSpPr>
        <p:spPr>
          <a:xfrm>
            <a:off x="1627632" y="1572768"/>
            <a:ext cx="3291840" cy="6397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None/>
            </a:pPr>
            <a:r>
              <a:rPr lang="pt-PT"/>
              <a:t>DO</a:t>
            </a:r>
            <a:endParaRPr/>
          </a:p>
        </p:txBody>
      </p:sp>
      <p:sp>
        <p:nvSpPr>
          <p:cNvPr id="198" name="Google Shape;198;p14"/>
          <p:cNvSpPr txBox="1">
            <a:spLocks noGrp="1"/>
          </p:cNvSpPr>
          <p:nvPr>
            <p:ph type="body" idx="2"/>
          </p:nvPr>
        </p:nvSpPr>
        <p:spPr>
          <a:xfrm>
            <a:off x="1627632" y="2259366"/>
            <a:ext cx="3291840" cy="3840480"/>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chemeClr val="dk1"/>
              </a:buClr>
              <a:buSzPts val="2220"/>
              <a:buNone/>
            </a:pPr>
            <a:r>
              <a:rPr lang="pt-PT" sz="2220" b="0"/>
              <a:t>Emphasise social cohesion: the way differences can complement and benefit each other. Focus on shared and core values, such as respect, acceptance, generosity and freedom. 	</a:t>
            </a:r>
            <a:endParaRPr/>
          </a:p>
          <a:p>
            <a:pPr marL="0" lvl="0" indent="0" algn="just" rtl="0">
              <a:lnSpc>
                <a:spcPct val="100000"/>
              </a:lnSpc>
              <a:spcBef>
                <a:spcPts val="1044"/>
              </a:spcBef>
              <a:spcAft>
                <a:spcPts val="0"/>
              </a:spcAft>
              <a:buClr>
                <a:schemeClr val="dk1"/>
              </a:buClr>
              <a:buSzPts val="2220"/>
              <a:buNone/>
            </a:pPr>
            <a:r>
              <a:rPr lang="pt-PT" sz="2220" b="0"/>
              <a:t>	</a:t>
            </a:r>
            <a:endParaRPr/>
          </a:p>
        </p:txBody>
      </p:sp>
      <p:sp>
        <p:nvSpPr>
          <p:cNvPr id="199" name="Google Shape;199;p14"/>
          <p:cNvSpPr txBox="1">
            <a:spLocks noGrp="1"/>
          </p:cNvSpPr>
          <p:nvPr>
            <p:ph type="body" idx="3"/>
          </p:nvPr>
        </p:nvSpPr>
        <p:spPr>
          <a:xfrm>
            <a:off x="5093208" y="1572768"/>
            <a:ext cx="3291840" cy="6397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None/>
            </a:pPr>
            <a:r>
              <a:rPr lang="pt-PT"/>
              <a:t>DON’T</a:t>
            </a:r>
            <a:endParaRPr/>
          </a:p>
        </p:txBody>
      </p:sp>
      <p:sp>
        <p:nvSpPr>
          <p:cNvPr id="200" name="Google Shape;200;p14"/>
          <p:cNvSpPr txBox="1">
            <a:spLocks noGrp="1"/>
          </p:cNvSpPr>
          <p:nvPr>
            <p:ph type="body" idx="4"/>
          </p:nvPr>
        </p:nvSpPr>
        <p:spPr>
          <a:xfrm>
            <a:off x="5093208" y="2259366"/>
            <a:ext cx="3291840" cy="384048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400"/>
              <a:buNone/>
            </a:pPr>
            <a:r>
              <a:rPr lang="pt-PT" b="0"/>
              <a:t>Don’t overemphasise ‘ethnic colour’. 	</a:t>
            </a:r>
            <a:endParaRPr/>
          </a:p>
          <a:p>
            <a:pPr marL="0" lvl="0" indent="0" algn="just" rtl="0">
              <a:lnSpc>
                <a:spcPct val="100000"/>
              </a:lnSpc>
              <a:spcBef>
                <a:spcPts val="1080"/>
              </a:spcBef>
              <a:spcAft>
                <a:spcPts val="0"/>
              </a:spcAft>
              <a:buClr>
                <a:schemeClr val="dk1"/>
              </a:buClr>
              <a:buSzPts val="2400"/>
              <a:buNone/>
            </a:pPr>
            <a:r>
              <a:rPr lang="pt-PT" b="0"/>
              <a:t>	</a:t>
            </a:r>
            <a:endParaRPr/>
          </a:p>
          <a:p>
            <a:pPr marL="0" lvl="0" indent="0" algn="l" rtl="0">
              <a:lnSpc>
                <a:spcPct val="100000"/>
              </a:lnSpc>
              <a:spcBef>
                <a:spcPts val="1080"/>
              </a:spcBef>
              <a:spcAft>
                <a:spcPts val="0"/>
              </a:spcAft>
              <a:buClr>
                <a:schemeClr val="dk1"/>
              </a:buClr>
              <a:buSzPts val="2400"/>
              <a:buNone/>
            </a:pPr>
            <a:endParaRPr/>
          </a:p>
        </p:txBody>
      </p:sp>
      <p:sp>
        <p:nvSpPr>
          <p:cNvPr id="201" name="Google Shape;201;p14"/>
          <p:cNvSpPr txBox="1"/>
          <p:nvPr/>
        </p:nvSpPr>
        <p:spPr>
          <a:xfrm>
            <a:off x="323528" y="3356992"/>
            <a:ext cx="3528392" cy="4373563"/>
          </a:xfrm>
          <a:prstGeom prst="rect">
            <a:avLst/>
          </a:prstGeom>
          <a:noFill/>
          <a:ln>
            <a:noFill/>
          </a:ln>
        </p:spPr>
        <p:txBody>
          <a:bodyPr spcFirstLastPara="1" wrap="square" lIns="91425" tIns="45700" rIns="91425" bIns="45700" anchor="t" anchorCtr="0">
            <a:normAutofit/>
          </a:bodyPr>
          <a:lstStyle/>
          <a:p>
            <a:pPr marL="0" marR="0" lvl="0" indent="0" algn="just" rtl="0">
              <a:lnSpc>
                <a:spcPct val="100000"/>
              </a:lnSpc>
              <a:spcBef>
                <a:spcPts val="0"/>
              </a:spcBef>
              <a:spcAft>
                <a:spcPts val="0"/>
              </a:spcAft>
              <a:buClr>
                <a:schemeClr val="dk1"/>
              </a:buClr>
              <a:buSzPts val="2000"/>
              <a:buFont typeface="Arial"/>
              <a:buNone/>
            </a:pPr>
            <a:endParaRPr sz="2000" b="1" i="0" u="none" strike="noStrike" cap="none">
              <a:solidFill>
                <a:schemeClr val="dk1"/>
              </a:solidFill>
              <a:latin typeface="Arial"/>
              <a:ea typeface="Arial"/>
              <a:cs typeface="Arial"/>
              <a:sym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5"/>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accent6"/>
              </a:buClr>
              <a:buSzPts val="2800"/>
              <a:buFont typeface="Arial Black"/>
              <a:buNone/>
            </a:pPr>
            <a:r>
              <a:rPr lang="pt-PT"/>
              <a:t>CULTURAL DIFFERENCES</a:t>
            </a:r>
            <a:br>
              <a:rPr lang="pt-PT"/>
            </a:br>
            <a:r>
              <a:rPr lang="pt-PT"/>
              <a:t>TIPS</a:t>
            </a:r>
            <a:endParaRPr/>
          </a:p>
        </p:txBody>
      </p:sp>
      <p:sp>
        <p:nvSpPr>
          <p:cNvPr id="207" name="Google Shape;207;p15"/>
          <p:cNvSpPr txBox="1">
            <a:spLocks noGrp="1"/>
          </p:cNvSpPr>
          <p:nvPr>
            <p:ph type="body" idx="1"/>
          </p:nvPr>
        </p:nvSpPr>
        <p:spPr>
          <a:xfrm>
            <a:off x="1627632" y="1572768"/>
            <a:ext cx="3291840" cy="6397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None/>
            </a:pPr>
            <a:r>
              <a:rPr lang="pt-PT"/>
              <a:t>DO</a:t>
            </a:r>
            <a:endParaRPr/>
          </a:p>
        </p:txBody>
      </p:sp>
      <p:sp>
        <p:nvSpPr>
          <p:cNvPr id="208" name="Google Shape;208;p15"/>
          <p:cNvSpPr txBox="1">
            <a:spLocks noGrp="1"/>
          </p:cNvSpPr>
          <p:nvPr>
            <p:ph type="body" idx="2"/>
          </p:nvPr>
        </p:nvSpPr>
        <p:spPr>
          <a:xfrm>
            <a:off x="1627632" y="2259366"/>
            <a:ext cx="3291840" cy="3840480"/>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040"/>
              <a:buNone/>
            </a:pPr>
            <a:r>
              <a:rPr lang="pt-PT" sz="2040" b="0"/>
              <a:t>Start with positives, such as the benefits of cultural diversity. Highlight that everyone has culture and ask students to reflect on their own cultural beliefs and practices. Discuss the cultural, linguistic and religious diversity of our multicultural society and highlight that, we are all migrants or descendants of migrants. 	</a:t>
            </a:r>
            <a:endParaRPr/>
          </a:p>
        </p:txBody>
      </p:sp>
      <p:sp>
        <p:nvSpPr>
          <p:cNvPr id="209" name="Google Shape;209;p15"/>
          <p:cNvSpPr txBox="1">
            <a:spLocks noGrp="1"/>
          </p:cNvSpPr>
          <p:nvPr>
            <p:ph type="body" idx="3"/>
          </p:nvPr>
        </p:nvSpPr>
        <p:spPr>
          <a:xfrm>
            <a:off x="5093208" y="1572768"/>
            <a:ext cx="3291840" cy="6397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None/>
            </a:pPr>
            <a:r>
              <a:rPr lang="pt-PT"/>
              <a:t>DON’T</a:t>
            </a:r>
            <a:endParaRPr/>
          </a:p>
        </p:txBody>
      </p:sp>
      <p:sp>
        <p:nvSpPr>
          <p:cNvPr id="210" name="Google Shape;210;p15"/>
          <p:cNvSpPr txBox="1">
            <a:spLocks noGrp="1"/>
          </p:cNvSpPr>
          <p:nvPr>
            <p:ph type="body" idx="4"/>
          </p:nvPr>
        </p:nvSpPr>
        <p:spPr>
          <a:xfrm>
            <a:off x="5093208" y="2259366"/>
            <a:ext cx="3291840" cy="3840480"/>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chemeClr val="dk1"/>
              </a:buClr>
              <a:buSzPts val="2400"/>
              <a:buNone/>
            </a:pPr>
            <a:r>
              <a:rPr lang="pt-PT" b="0"/>
              <a:t>Don’t start with negatives, such as racism or prejudice. These imply a kind of accusation – an approach unlikely to change attitudes. 	</a:t>
            </a:r>
            <a:endParaRPr/>
          </a:p>
          <a:p>
            <a:pPr marL="0" lvl="0" indent="0" algn="l" rtl="0">
              <a:lnSpc>
                <a:spcPct val="100000"/>
              </a:lnSpc>
              <a:spcBef>
                <a:spcPts val="1080"/>
              </a:spcBef>
              <a:spcAft>
                <a:spcPts val="0"/>
              </a:spcAft>
              <a:buClr>
                <a:schemeClr val="dk1"/>
              </a:buClr>
              <a:buSzPts val="2400"/>
              <a:buNone/>
            </a:pPr>
            <a:endParaRPr/>
          </a:p>
        </p:txBody>
      </p:sp>
      <p:sp>
        <p:nvSpPr>
          <p:cNvPr id="211" name="Google Shape;211;p15"/>
          <p:cNvSpPr txBox="1"/>
          <p:nvPr/>
        </p:nvSpPr>
        <p:spPr>
          <a:xfrm>
            <a:off x="323528" y="3356992"/>
            <a:ext cx="3528392" cy="4373563"/>
          </a:xfrm>
          <a:prstGeom prst="rect">
            <a:avLst/>
          </a:prstGeom>
          <a:noFill/>
          <a:ln>
            <a:noFill/>
          </a:ln>
        </p:spPr>
        <p:txBody>
          <a:bodyPr spcFirstLastPara="1" wrap="square" lIns="91425" tIns="45700" rIns="91425" bIns="45700" anchor="t" anchorCtr="0">
            <a:normAutofit/>
          </a:bodyPr>
          <a:lstStyle/>
          <a:p>
            <a:pPr marL="0" marR="0" lvl="0" indent="0" algn="just" rtl="0">
              <a:lnSpc>
                <a:spcPct val="100000"/>
              </a:lnSpc>
              <a:spcBef>
                <a:spcPts val="0"/>
              </a:spcBef>
              <a:spcAft>
                <a:spcPts val="0"/>
              </a:spcAft>
              <a:buClr>
                <a:schemeClr val="dk1"/>
              </a:buClr>
              <a:buSzPts val="2000"/>
              <a:buFont typeface="Arial"/>
              <a:buNone/>
            </a:pPr>
            <a:endParaRPr sz="2000" b="1" i="0" u="none" strike="noStrike" cap="none">
              <a:solidFill>
                <a:schemeClr val="dk1"/>
              </a:solidFill>
              <a:latin typeface="Arial"/>
              <a:ea typeface="Arial"/>
              <a:cs typeface="Arial"/>
              <a:sym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6"/>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accent6"/>
              </a:buClr>
              <a:buSzPts val="2800"/>
              <a:buFont typeface="Arial Black"/>
              <a:buNone/>
            </a:pPr>
            <a:r>
              <a:rPr lang="pt-PT"/>
              <a:t>CULTURAL DIFFERENCES</a:t>
            </a:r>
            <a:br>
              <a:rPr lang="pt-PT"/>
            </a:br>
            <a:r>
              <a:rPr lang="pt-PT"/>
              <a:t>TIPS</a:t>
            </a:r>
            <a:endParaRPr/>
          </a:p>
        </p:txBody>
      </p:sp>
      <p:sp>
        <p:nvSpPr>
          <p:cNvPr id="217" name="Google Shape;217;p16"/>
          <p:cNvSpPr txBox="1">
            <a:spLocks noGrp="1"/>
          </p:cNvSpPr>
          <p:nvPr>
            <p:ph type="body" idx="1"/>
          </p:nvPr>
        </p:nvSpPr>
        <p:spPr>
          <a:xfrm>
            <a:off x="1627632" y="1572768"/>
            <a:ext cx="3291840" cy="6397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None/>
            </a:pPr>
            <a:r>
              <a:rPr lang="pt-PT"/>
              <a:t>DO</a:t>
            </a:r>
            <a:endParaRPr/>
          </a:p>
        </p:txBody>
      </p:sp>
      <p:sp>
        <p:nvSpPr>
          <p:cNvPr id="218" name="Google Shape;218;p16"/>
          <p:cNvSpPr txBox="1">
            <a:spLocks noGrp="1"/>
          </p:cNvSpPr>
          <p:nvPr>
            <p:ph type="body" idx="2"/>
          </p:nvPr>
        </p:nvSpPr>
        <p:spPr>
          <a:xfrm>
            <a:off x="1627632" y="2259366"/>
            <a:ext cx="3291840" cy="3840480"/>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040"/>
              <a:buNone/>
            </a:pPr>
            <a:r>
              <a:rPr lang="pt-PT" sz="2040" b="0"/>
              <a:t>Start with positives, such as the benefits of cultural diversity. Highlight that everyone has culture and ask students to reflect on their own cultural beliefs and practices. Discuss the cultural, linguistic and religious diversity of our multicultural society and highlight that, we are all migrants or descendants of migrants. 	</a:t>
            </a:r>
            <a:endParaRPr/>
          </a:p>
        </p:txBody>
      </p:sp>
      <p:sp>
        <p:nvSpPr>
          <p:cNvPr id="219" name="Google Shape;219;p16"/>
          <p:cNvSpPr txBox="1">
            <a:spLocks noGrp="1"/>
          </p:cNvSpPr>
          <p:nvPr>
            <p:ph type="body" idx="3"/>
          </p:nvPr>
        </p:nvSpPr>
        <p:spPr>
          <a:xfrm>
            <a:off x="5093208" y="1572768"/>
            <a:ext cx="3291840" cy="6397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None/>
            </a:pPr>
            <a:r>
              <a:rPr lang="pt-PT"/>
              <a:t>DON’T</a:t>
            </a:r>
            <a:endParaRPr/>
          </a:p>
        </p:txBody>
      </p:sp>
      <p:sp>
        <p:nvSpPr>
          <p:cNvPr id="220" name="Google Shape;220;p16"/>
          <p:cNvSpPr txBox="1">
            <a:spLocks noGrp="1"/>
          </p:cNvSpPr>
          <p:nvPr>
            <p:ph type="body" idx="4"/>
          </p:nvPr>
        </p:nvSpPr>
        <p:spPr>
          <a:xfrm>
            <a:off x="5093208" y="2259366"/>
            <a:ext cx="3291840" cy="3840480"/>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chemeClr val="dk1"/>
              </a:buClr>
              <a:buSzPts val="2400"/>
              <a:buNone/>
            </a:pPr>
            <a:r>
              <a:rPr lang="pt-PT" b="0"/>
              <a:t>Don’t start with negatives, such as racism or prejudice. These imply a kind of accusation – an approach unlikely to change attitudes. 	</a:t>
            </a:r>
            <a:endParaRPr/>
          </a:p>
          <a:p>
            <a:pPr marL="0" lvl="0" indent="0" algn="l" rtl="0">
              <a:lnSpc>
                <a:spcPct val="100000"/>
              </a:lnSpc>
              <a:spcBef>
                <a:spcPts val="1080"/>
              </a:spcBef>
              <a:spcAft>
                <a:spcPts val="0"/>
              </a:spcAft>
              <a:buClr>
                <a:schemeClr val="dk1"/>
              </a:buClr>
              <a:buSzPts val="2400"/>
              <a:buNone/>
            </a:pPr>
            <a:endParaRPr/>
          </a:p>
        </p:txBody>
      </p:sp>
      <p:sp>
        <p:nvSpPr>
          <p:cNvPr id="221" name="Google Shape;221;p16"/>
          <p:cNvSpPr txBox="1"/>
          <p:nvPr/>
        </p:nvSpPr>
        <p:spPr>
          <a:xfrm>
            <a:off x="323528" y="3356992"/>
            <a:ext cx="3528392" cy="4373563"/>
          </a:xfrm>
          <a:prstGeom prst="rect">
            <a:avLst/>
          </a:prstGeom>
          <a:noFill/>
          <a:ln>
            <a:noFill/>
          </a:ln>
        </p:spPr>
        <p:txBody>
          <a:bodyPr spcFirstLastPara="1" wrap="square" lIns="91425" tIns="45700" rIns="91425" bIns="45700" anchor="t" anchorCtr="0">
            <a:normAutofit/>
          </a:bodyPr>
          <a:lstStyle/>
          <a:p>
            <a:pPr marL="0" marR="0" lvl="0" indent="0" algn="just" rtl="0">
              <a:lnSpc>
                <a:spcPct val="100000"/>
              </a:lnSpc>
              <a:spcBef>
                <a:spcPts val="0"/>
              </a:spcBef>
              <a:spcAft>
                <a:spcPts val="0"/>
              </a:spcAft>
              <a:buClr>
                <a:schemeClr val="dk1"/>
              </a:buClr>
              <a:buSzPts val="2000"/>
              <a:buFont typeface="Arial"/>
              <a:buNone/>
            </a:pPr>
            <a:endParaRPr sz="2000" b="1" i="0" u="none" strike="noStrike" cap="none">
              <a:solidFill>
                <a:schemeClr val="dk1"/>
              </a:solidFill>
              <a:latin typeface="Arial"/>
              <a:ea typeface="Arial"/>
              <a:cs typeface="Arial"/>
              <a:sym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7"/>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accent6"/>
              </a:buClr>
              <a:buSzPts val="2800"/>
              <a:buFont typeface="Arial Black"/>
              <a:buNone/>
            </a:pPr>
            <a:r>
              <a:rPr lang="pt-PT"/>
              <a:t>CULTURAL DIFFERENCES</a:t>
            </a:r>
            <a:br>
              <a:rPr lang="pt-PT"/>
            </a:br>
            <a:r>
              <a:rPr lang="pt-PT"/>
              <a:t>TIPS</a:t>
            </a:r>
            <a:endParaRPr/>
          </a:p>
        </p:txBody>
      </p:sp>
      <p:sp>
        <p:nvSpPr>
          <p:cNvPr id="227" name="Google Shape;227;p17"/>
          <p:cNvSpPr txBox="1">
            <a:spLocks noGrp="1"/>
          </p:cNvSpPr>
          <p:nvPr>
            <p:ph type="body" idx="1"/>
          </p:nvPr>
        </p:nvSpPr>
        <p:spPr>
          <a:xfrm>
            <a:off x="1627632" y="1572768"/>
            <a:ext cx="3291840" cy="6397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None/>
            </a:pPr>
            <a:r>
              <a:rPr lang="pt-PT"/>
              <a:t>DO</a:t>
            </a:r>
            <a:endParaRPr/>
          </a:p>
        </p:txBody>
      </p:sp>
      <p:sp>
        <p:nvSpPr>
          <p:cNvPr id="228" name="Google Shape;228;p17"/>
          <p:cNvSpPr txBox="1">
            <a:spLocks noGrp="1"/>
          </p:cNvSpPr>
          <p:nvPr>
            <p:ph type="body" idx="2"/>
          </p:nvPr>
        </p:nvSpPr>
        <p:spPr>
          <a:xfrm>
            <a:off x="1627632" y="2259366"/>
            <a:ext cx="3291840" cy="3840480"/>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chemeClr val="dk1"/>
              </a:buClr>
              <a:buSzPts val="2400"/>
              <a:buNone/>
            </a:pPr>
            <a:r>
              <a:rPr lang="pt-PT" b="0"/>
              <a:t>Talk about everybody’s differences. Teaching about cultural difference must be inclusive of all students, at all times. 	</a:t>
            </a:r>
            <a:endParaRPr/>
          </a:p>
          <a:p>
            <a:pPr marL="0" lvl="0" indent="0" algn="just" rtl="0">
              <a:lnSpc>
                <a:spcPct val="100000"/>
              </a:lnSpc>
              <a:spcBef>
                <a:spcPts val="1080"/>
              </a:spcBef>
              <a:spcAft>
                <a:spcPts val="0"/>
              </a:spcAft>
              <a:buClr>
                <a:schemeClr val="dk1"/>
              </a:buClr>
              <a:buSzPts val="2400"/>
              <a:buNone/>
            </a:pPr>
            <a:r>
              <a:rPr lang="pt-PT" b="0"/>
              <a:t>	</a:t>
            </a:r>
            <a:endParaRPr/>
          </a:p>
        </p:txBody>
      </p:sp>
      <p:sp>
        <p:nvSpPr>
          <p:cNvPr id="229" name="Google Shape;229;p17"/>
          <p:cNvSpPr txBox="1">
            <a:spLocks noGrp="1"/>
          </p:cNvSpPr>
          <p:nvPr>
            <p:ph type="body" idx="3"/>
          </p:nvPr>
        </p:nvSpPr>
        <p:spPr>
          <a:xfrm>
            <a:off x="5093208" y="1572768"/>
            <a:ext cx="3291840" cy="6397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None/>
            </a:pPr>
            <a:r>
              <a:rPr lang="pt-PT"/>
              <a:t>DON’T</a:t>
            </a:r>
            <a:endParaRPr/>
          </a:p>
        </p:txBody>
      </p:sp>
      <p:sp>
        <p:nvSpPr>
          <p:cNvPr id="230" name="Google Shape;230;p17"/>
          <p:cNvSpPr txBox="1">
            <a:spLocks noGrp="1"/>
          </p:cNvSpPr>
          <p:nvPr>
            <p:ph type="body" idx="4"/>
          </p:nvPr>
        </p:nvSpPr>
        <p:spPr>
          <a:xfrm>
            <a:off x="5093208" y="2259366"/>
            <a:ext cx="3291840" cy="3840480"/>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chemeClr val="dk1"/>
              </a:buClr>
              <a:buSzPts val="2400"/>
              <a:buNone/>
            </a:pPr>
            <a:r>
              <a:rPr lang="pt-PT" b="0"/>
              <a:t>Don’t single out particular groups, such as ‘ethnic groups’. 	</a:t>
            </a:r>
            <a:endParaRPr/>
          </a:p>
          <a:p>
            <a:pPr marL="0" lvl="0" indent="0" algn="just" rtl="0">
              <a:lnSpc>
                <a:spcPct val="100000"/>
              </a:lnSpc>
              <a:spcBef>
                <a:spcPts val="1080"/>
              </a:spcBef>
              <a:spcAft>
                <a:spcPts val="0"/>
              </a:spcAft>
              <a:buClr>
                <a:schemeClr val="dk1"/>
              </a:buClr>
              <a:buSzPts val="2400"/>
              <a:buNone/>
            </a:pPr>
            <a:r>
              <a:rPr lang="pt-PT" b="0"/>
              <a:t>	</a:t>
            </a:r>
            <a:endParaRPr/>
          </a:p>
          <a:p>
            <a:pPr marL="0" lvl="0" indent="0" algn="l" rtl="0">
              <a:lnSpc>
                <a:spcPct val="100000"/>
              </a:lnSpc>
              <a:spcBef>
                <a:spcPts val="1080"/>
              </a:spcBef>
              <a:spcAft>
                <a:spcPts val="0"/>
              </a:spcAft>
              <a:buClr>
                <a:schemeClr val="dk1"/>
              </a:buClr>
              <a:buSzPts val="2400"/>
              <a:buNone/>
            </a:pPr>
            <a:endParaRPr/>
          </a:p>
        </p:txBody>
      </p:sp>
      <p:sp>
        <p:nvSpPr>
          <p:cNvPr id="231" name="Google Shape;231;p17"/>
          <p:cNvSpPr txBox="1"/>
          <p:nvPr/>
        </p:nvSpPr>
        <p:spPr>
          <a:xfrm>
            <a:off x="323528" y="3356992"/>
            <a:ext cx="3528392" cy="4373563"/>
          </a:xfrm>
          <a:prstGeom prst="rect">
            <a:avLst/>
          </a:prstGeom>
          <a:noFill/>
          <a:ln>
            <a:noFill/>
          </a:ln>
        </p:spPr>
        <p:txBody>
          <a:bodyPr spcFirstLastPara="1" wrap="square" lIns="91425" tIns="45700" rIns="91425" bIns="45700" anchor="t" anchorCtr="0">
            <a:normAutofit/>
          </a:bodyPr>
          <a:lstStyle/>
          <a:p>
            <a:pPr marL="0" marR="0" lvl="0" indent="0" algn="just" rtl="0">
              <a:lnSpc>
                <a:spcPct val="100000"/>
              </a:lnSpc>
              <a:spcBef>
                <a:spcPts val="0"/>
              </a:spcBef>
              <a:spcAft>
                <a:spcPts val="0"/>
              </a:spcAft>
              <a:buClr>
                <a:schemeClr val="dk1"/>
              </a:buClr>
              <a:buSzPts val="2000"/>
              <a:buFont typeface="Arial"/>
              <a:buNone/>
            </a:pPr>
            <a:endParaRPr sz="2000" b="1" i="0" u="none" strike="noStrike" cap="none">
              <a:solidFill>
                <a:schemeClr val="dk1"/>
              </a:solidFill>
              <a:latin typeface="Arial"/>
              <a:ea typeface="Arial"/>
              <a:cs typeface="Arial"/>
              <a:sym typeface="Aria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8"/>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accent6"/>
              </a:buClr>
              <a:buSzPts val="2800"/>
              <a:buFont typeface="Arial Black"/>
              <a:buNone/>
            </a:pPr>
            <a:r>
              <a:rPr lang="pt-PT"/>
              <a:t>CULTURAL DIFFERENCES</a:t>
            </a:r>
            <a:br>
              <a:rPr lang="pt-PT"/>
            </a:br>
            <a:r>
              <a:rPr lang="pt-PT"/>
              <a:t>TIPS</a:t>
            </a:r>
            <a:endParaRPr/>
          </a:p>
        </p:txBody>
      </p:sp>
      <p:sp>
        <p:nvSpPr>
          <p:cNvPr id="237" name="Google Shape;237;p18"/>
          <p:cNvSpPr txBox="1">
            <a:spLocks noGrp="1"/>
          </p:cNvSpPr>
          <p:nvPr>
            <p:ph type="body" idx="1"/>
          </p:nvPr>
        </p:nvSpPr>
        <p:spPr>
          <a:xfrm>
            <a:off x="1627632" y="1572768"/>
            <a:ext cx="3291840" cy="6397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None/>
            </a:pPr>
            <a:r>
              <a:rPr lang="pt-PT"/>
              <a:t>DO</a:t>
            </a:r>
            <a:endParaRPr/>
          </a:p>
        </p:txBody>
      </p:sp>
      <p:sp>
        <p:nvSpPr>
          <p:cNvPr id="238" name="Google Shape;238;p18"/>
          <p:cNvSpPr txBox="1">
            <a:spLocks noGrp="1"/>
          </p:cNvSpPr>
          <p:nvPr>
            <p:ph type="body" idx="2"/>
          </p:nvPr>
        </p:nvSpPr>
        <p:spPr>
          <a:xfrm>
            <a:off x="1627632" y="2259366"/>
            <a:ext cx="3291840" cy="3840480"/>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040"/>
              <a:buNone/>
            </a:pPr>
            <a:r>
              <a:rPr lang="pt-PT" sz="2040" b="0"/>
              <a:t>Incorporate exploration of cultures and intercultural understanding into the curriculum, across the Interpersonal Development, Thinking Processes, Personal Learning and Communication dimensions. 	</a:t>
            </a:r>
            <a:endParaRPr/>
          </a:p>
          <a:p>
            <a:pPr marL="0" lvl="0" indent="0" algn="just" rtl="0">
              <a:lnSpc>
                <a:spcPct val="90000"/>
              </a:lnSpc>
              <a:spcBef>
                <a:spcPts val="1008"/>
              </a:spcBef>
              <a:spcAft>
                <a:spcPts val="0"/>
              </a:spcAft>
              <a:buClr>
                <a:schemeClr val="dk1"/>
              </a:buClr>
              <a:buSzPts val="2040"/>
              <a:buNone/>
            </a:pPr>
            <a:r>
              <a:rPr lang="pt-PT" sz="2040" b="0"/>
              <a:t>	</a:t>
            </a:r>
            <a:endParaRPr/>
          </a:p>
          <a:p>
            <a:pPr marL="0" lvl="0" indent="0" algn="just" rtl="0">
              <a:lnSpc>
                <a:spcPct val="90000"/>
              </a:lnSpc>
              <a:spcBef>
                <a:spcPts val="1008"/>
              </a:spcBef>
              <a:spcAft>
                <a:spcPts val="0"/>
              </a:spcAft>
              <a:buClr>
                <a:schemeClr val="dk1"/>
              </a:buClr>
              <a:buSzPts val="2040"/>
              <a:buNone/>
            </a:pPr>
            <a:r>
              <a:rPr lang="pt-PT" sz="2040" b="0"/>
              <a:t>	</a:t>
            </a:r>
            <a:endParaRPr/>
          </a:p>
        </p:txBody>
      </p:sp>
      <p:sp>
        <p:nvSpPr>
          <p:cNvPr id="239" name="Google Shape;239;p18"/>
          <p:cNvSpPr txBox="1">
            <a:spLocks noGrp="1"/>
          </p:cNvSpPr>
          <p:nvPr>
            <p:ph type="body" idx="3"/>
          </p:nvPr>
        </p:nvSpPr>
        <p:spPr>
          <a:xfrm>
            <a:off x="5093208" y="1572768"/>
            <a:ext cx="3291840" cy="6397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None/>
            </a:pPr>
            <a:r>
              <a:rPr lang="pt-PT"/>
              <a:t>DON’T</a:t>
            </a:r>
            <a:endParaRPr/>
          </a:p>
        </p:txBody>
      </p:sp>
      <p:sp>
        <p:nvSpPr>
          <p:cNvPr id="240" name="Google Shape;240;p18"/>
          <p:cNvSpPr txBox="1">
            <a:spLocks noGrp="1"/>
          </p:cNvSpPr>
          <p:nvPr>
            <p:ph type="body" idx="4"/>
          </p:nvPr>
        </p:nvSpPr>
        <p:spPr>
          <a:xfrm>
            <a:off x="5093208" y="2259366"/>
            <a:ext cx="3291840" cy="3840480"/>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400"/>
              <a:buNone/>
            </a:pPr>
            <a:r>
              <a:rPr lang="pt-PT" b="0"/>
              <a:t>Don’t let talking about difference be an afterthought or an add-on to the curriculum and don’t limit the curriculum by including only singular perspectives. 	</a:t>
            </a:r>
            <a:endParaRPr/>
          </a:p>
          <a:p>
            <a:pPr marL="0" lvl="0" indent="0" algn="just" rtl="0">
              <a:lnSpc>
                <a:spcPct val="90000"/>
              </a:lnSpc>
              <a:spcBef>
                <a:spcPts val="1080"/>
              </a:spcBef>
              <a:spcAft>
                <a:spcPts val="0"/>
              </a:spcAft>
              <a:buClr>
                <a:schemeClr val="dk1"/>
              </a:buClr>
              <a:buSzPts val="2400"/>
              <a:buNone/>
            </a:pPr>
            <a:r>
              <a:rPr lang="pt-PT" b="0"/>
              <a:t>	</a:t>
            </a:r>
            <a:endParaRPr/>
          </a:p>
          <a:p>
            <a:pPr marL="0" lvl="0" indent="0" algn="just" rtl="0">
              <a:lnSpc>
                <a:spcPct val="90000"/>
              </a:lnSpc>
              <a:spcBef>
                <a:spcPts val="1080"/>
              </a:spcBef>
              <a:spcAft>
                <a:spcPts val="0"/>
              </a:spcAft>
              <a:buClr>
                <a:schemeClr val="dk1"/>
              </a:buClr>
              <a:buSzPts val="2400"/>
              <a:buNone/>
            </a:pPr>
            <a:r>
              <a:rPr lang="pt-PT" b="0"/>
              <a:t>	</a:t>
            </a:r>
            <a:endParaRPr/>
          </a:p>
          <a:p>
            <a:pPr marL="0" lvl="0" indent="0" algn="l" rtl="0">
              <a:lnSpc>
                <a:spcPct val="90000"/>
              </a:lnSpc>
              <a:spcBef>
                <a:spcPts val="1080"/>
              </a:spcBef>
              <a:spcAft>
                <a:spcPts val="0"/>
              </a:spcAft>
              <a:buClr>
                <a:schemeClr val="dk1"/>
              </a:buClr>
              <a:buSzPts val="2400"/>
              <a:buNone/>
            </a:pPr>
            <a:endParaRPr/>
          </a:p>
        </p:txBody>
      </p:sp>
      <p:sp>
        <p:nvSpPr>
          <p:cNvPr id="241" name="Google Shape;241;p18"/>
          <p:cNvSpPr txBox="1"/>
          <p:nvPr/>
        </p:nvSpPr>
        <p:spPr>
          <a:xfrm>
            <a:off x="323528" y="3356992"/>
            <a:ext cx="3528392" cy="4373563"/>
          </a:xfrm>
          <a:prstGeom prst="rect">
            <a:avLst/>
          </a:prstGeom>
          <a:noFill/>
          <a:ln>
            <a:noFill/>
          </a:ln>
        </p:spPr>
        <p:txBody>
          <a:bodyPr spcFirstLastPara="1" wrap="square" lIns="91425" tIns="45700" rIns="91425" bIns="45700" anchor="t" anchorCtr="0">
            <a:normAutofit/>
          </a:bodyPr>
          <a:lstStyle/>
          <a:p>
            <a:pPr marL="0" marR="0" lvl="0" indent="0" algn="just" rtl="0">
              <a:lnSpc>
                <a:spcPct val="100000"/>
              </a:lnSpc>
              <a:spcBef>
                <a:spcPts val="0"/>
              </a:spcBef>
              <a:spcAft>
                <a:spcPts val="0"/>
              </a:spcAft>
              <a:buClr>
                <a:schemeClr val="dk1"/>
              </a:buClr>
              <a:buSzPts val="2000"/>
              <a:buFont typeface="Arial"/>
              <a:buNone/>
            </a:pPr>
            <a:endParaRPr sz="2000" b="1" i="0" u="none" strike="noStrike" cap="none">
              <a:solidFill>
                <a:schemeClr val="dk1"/>
              </a:solidFill>
              <a:latin typeface="Arial"/>
              <a:ea typeface="Arial"/>
              <a:cs typeface="Arial"/>
              <a:sym typeface="Aria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9"/>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accent6"/>
              </a:buClr>
              <a:buSzPts val="2800"/>
              <a:buFont typeface="Arial Black"/>
              <a:buNone/>
            </a:pPr>
            <a:r>
              <a:rPr lang="pt-PT"/>
              <a:t>CULTURAL DIFFERENCES</a:t>
            </a:r>
            <a:br>
              <a:rPr lang="pt-PT"/>
            </a:br>
            <a:r>
              <a:rPr lang="pt-PT"/>
              <a:t>TIPS</a:t>
            </a:r>
            <a:endParaRPr/>
          </a:p>
        </p:txBody>
      </p:sp>
      <p:sp>
        <p:nvSpPr>
          <p:cNvPr id="247" name="Google Shape;247;p19"/>
          <p:cNvSpPr txBox="1">
            <a:spLocks noGrp="1"/>
          </p:cNvSpPr>
          <p:nvPr>
            <p:ph type="body" idx="1"/>
          </p:nvPr>
        </p:nvSpPr>
        <p:spPr>
          <a:xfrm>
            <a:off x="1627632" y="1572768"/>
            <a:ext cx="3291840" cy="6397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None/>
            </a:pPr>
            <a:r>
              <a:rPr lang="pt-PT"/>
              <a:t>DO</a:t>
            </a:r>
            <a:endParaRPr/>
          </a:p>
        </p:txBody>
      </p:sp>
      <p:sp>
        <p:nvSpPr>
          <p:cNvPr id="248" name="Google Shape;248;p19"/>
          <p:cNvSpPr txBox="1">
            <a:spLocks noGrp="1"/>
          </p:cNvSpPr>
          <p:nvPr>
            <p:ph type="body" idx="2"/>
          </p:nvPr>
        </p:nvSpPr>
        <p:spPr>
          <a:xfrm>
            <a:off x="1627632" y="2259366"/>
            <a:ext cx="3291840" cy="3840480"/>
          </a:xfrm>
          <a:prstGeom prst="rect">
            <a:avLst/>
          </a:prstGeom>
          <a:noFill/>
          <a:ln>
            <a:noFill/>
          </a:ln>
        </p:spPr>
        <p:txBody>
          <a:bodyPr spcFirstLastPara="1" wrap="square" lIns="91425" tIns="45700" rIns="91425" bIns="45700" anchor="t" anchorCtr="0">
            <a:normAutofit/>
          </a:bodyPr>
          <a:lstStyle/>
          <a:p>
            <a:pPr marL="0" lvl="0" indent="0" algn="just" rtl="0">
              <a:lnSpc>
                <a:spcPct val="80000"/>
              </a:lnSpc>
              <a:spcBef>
                <a:spcPts val="0"/>
              </a:spcBef>
              <a:spcAft>
                <a:spcPts val="0"/>
              </a:spcAft>
              <a:buClr>
                <a:schemeClr val="dk1"/>
              </a:buClr>
              <a:buSzPts val="2040"/>
              <a:buNone/>
            </a:pPr>
            <a:r>
              <a:rPr lang="pt-PT" sz="2040" b="0"/>
              <a:t>Talk in such a way that difference means all of us: who we are compared to others, and how we relate to others in our local and global environments. Teachers need to build on every student’s self-interest and the benefits to all students to making the most of our differences. 	</a:t>
            </a:r>
            <a:endParaRPr/>
          </a:p>
          <a:p>
            <a:pPr marL="0" lvl="0" indent="0" algn="just" rtl="0">
              <a:lnSpc>
                <a:spcPct val="80000"/>
              </a:lnSpc>
              <a:spcBef>
                <a:spcPts val="1008"/>
              </a:spcBef>
              <a:spcAft>
                <a:spcPts val="0"/>
              </a:spcAft>
              <a:buClr>
                <a:schemeClr val="dk1"/>
              </a:buClr>
              <a:buSzPts val="2040"/>
              <a:buNone/>
            </a:pPr>
            <a:r>
              <a:rPr lang="pt-PT" sz="2040" b="0"/>
              <a:t>	</a:t>
            </a:r>
            <a:endParaRPr/>
          </a:p>
          <a:p>
            <a:pPr marL="0" lvl="0" indent="0" algn="just" rtl="0">
              <a:lnSpc>
                <a:spcPct val="80000"/>
              </a:lnSpc>
              <a:spcBef>
                <a:spcPts val="1008"/>
              </a:spcBef>
              <a:spcAft>
                <a:spcPts val="0"/>
              </a:spcAft>
              <a:buClr>
                <a:schemeClr val="dk1"/>
              </a:buClr>
              <a:buSzPts val="2040"/>
              <a:buNone/>
            </a:pPr>
            <a:r>
              <a:rPr lang="pt-PT" sz="2040" b="0"/>
              <a:t>	</a:t>
            </a:r>
            <a:endParaRPr/>
          </a:p>
        </p:txBody>
      </p:sp>
      <p:sp>
        <p:nvSpPr>
          <p:cNvPr id="249" name="Google Shape;249;p19"/>
          <p:cNvSpPr txBox="1">
            <a:spLocks noGrp="1"/>
          </p:cNvSpPr>
          <p:nvPr>
            <p:ph type="body" idx="3"/>
          </p:nvPr>
        </p:nvSpPr>
        <p:spPr>
          <a:xfrm>
            <a:off x="5093208" y="1572768"/>
            <a:ext cx="3291840" cy="6397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None/>
            </a:pPr>
            <a:r>
              <a:rPr lang="pt-PT"/>
              <a:t>DON’T</a:t>
            </a:r>
            <a:endParaRPr/>
          </a:p>
        </p:txBody>
      </p:sp>
      <p:sp>
        <p:nvSpPr>
          <p:cNvPr id="250" name="Google Shape;250;p19"/>
          <p:cNvSpPr txBox="1">
            <a:spLocks noGrp="1"/>
          </p:cNvSpPr>
          <p:nvPr>
            <p:ph type="body" idx="4"/>
          </p:nvPr>
        </p:nvSpPr>
        <p:spPr>
          <a:xfrm>
            <a:off x="5093208" y="2259366"/>
            <a:ext cx="3291840" cy="3840480"/>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chemeClr val="dk1"/>
              </a:buClr>
              <a:buSzPts val="2220"/>
              <a:buNone/>
            </a:pPr>
            <a:r>
              <a:rPr lang="pt-PT" sz="2220" b="0"/>
              <a:t>Don’t give the impression that the reason you are discussing differences is so that the ‘mainstream’ or the ‘majority’ will feel better about ‘minorities’. 	</a:t>
            </a:r>
            <a:endParaRPr/>
          </a:p>
          <a:p>
            <a:pPr marL="0" lvl="0" indent="0" algn="just" rtl="0">
              <a:lnSpc>
                <a:spcPct val="100000"/>
              </a:lnSpc>
              <a:spcBef>
                <a:spcPts val="1044"/>
              </a:spcBef>
              <a:spcAft>
                <a:spcPts val="0"/>
              </a:spcAft>
              <a:buClr>
                <a:schemeClr val="dk1"/>
              </a:buClr>
              <a:buSzPts val="2220"/>
              <a:buNone/>
            </a:pPr>
            <a:r>
              <a:rPr lang="pt-PT" sz="2220" b="0"/>
              <a:t>	</a:t>
            </a:r>
            <a:endParaRPr/>
          </a:p>
          <a:p>
            <a:pPr marL="0" lvl="0" indent="0" algn="just" rtl="0">
              <a:lnSpc>
                <a:spcPct val="100000"/>
              </a:lnSpc>
              <a:spcBef>
                <a:spcPts val="1044"/>
              </a:spcBef>
              <a:spcAft>
                <a:spcPts val="0"/>
              </a:spcAft>
              <a:buClr>
                <a:schemeClr val="dk1"/>
              </a:buClr>
              <a:buSzPts val="2220"/>
              <a:buNone/>
            </a:pPr>
            <a:r>
              <a:rPr lang="pt-PT" sz="2220" b="0"/>
              <a:t>	</a:t>
            </a:r>
            <a:endParaRPr/>
          </a:p>
          <a:p>
            <a:pPr marL="0" lvl="0" indent="0" algn="l" rtl="0">
              <a:lnSpc>
                <a:spcPct val="100000"/>
              </a:lnSpc>
              <a:spcBef>
                <a:spcPts val="1044"/>
              </a:spcBef>
              <a:spcAft>
                <a:spcPts val="0"/>
              </a:spcAft>
              <a:buClr>
                <a:schemeClr val="dk1"/>
              </a:buClr>
              <a:buSzPts val="2220"/>
              <a:buNone/>
            </a:pPr>
            <a:endParaRPr sz="2220"/>
          </a:p>
        </p:txBody>
      </p:sp>
      <p:sp>
        <p:nvSpPr>
          <p:cNvPr id="251" name="Google Shape;251;p19"/>
          <p:cNvSpPr txBox="1"/>
          <p:nvPr/>
        </p:nvSpPr>
        <p:spPr>
          <a:xfrm>
            <a:off x="323528" y="3356992"/>
            <a:ext cx="3528392" cy="4373563"/>
          </a:xfrm>
          <a:prstGeom prst="rect">
            <a:avLst/>
          </a:prstGeom>
          <a:noFill/>
          <a:ln>
            <a:noFill/>
          </a:ln>
        </p:spPr>
        <p:txBody>
          <a:bodyPr spcFirstLastPara="1" wrap="square" lIns="91425" tIns="45700" rIns="91425" bIns="45700" anchor="t" anchorCtr="0">
            <a:normAutofit/>
          </a:bodyPr>
          <a:lstStyle/>
          <a:p>
            <a:pPr marL="0" marR="0" lvl="0" indent="0" algn="just" rtl="0">
              <a:lnSpc>
                <a:spcPct val="100000"/>
              </a:lnSpc>
              <a:spcBef>
                <a:spcPts val="0"/>
              </a:spcBef>
              <a:spcAft>
                <a:spcPts val="0"/>
              </a:spcAft>
              <a:buClr>
                <a:schemeClr val="dk1"/>
              </a:buClr>
              <a:buSzPts val="2000"/>
              <a:buFont typeface="Arial"/>
              <a:buNone/>
            </a:pPr>
            <a:endParaRPr sz="2000" b="1" i="0" u="none" strike="noStrike" cap="none">
              <a:solidFill>
                <a:schemeClr val="dk1"/>
              </a:solidFill>
              <a:latin typeface="Arial"/>
              <a:ea typeface="Arial"/>
              <a:cs typeface="Arial"/>
              <a:sym typeface="Aria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0"/>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accent6"/>
              </a:buClr>
              <a:buSzPts val="2800"/>
              <a:buFont typeface="Arial Black"/>
              <a:buNone/>
            </a:pPr>
            <a:r>
              <a:rPr lang="pt-PT"/>
              <a:t>CULTURAL DIFFERENCES</a:t>
            </a:r>
            <a:br>
              <a:rPr lang="pt-PT"/>
            </a:br>
            <a:r>
              <a:rPr lang="pt-PT"/>
              <a:t>TIPS</a:t>
            </a:r>
            <a:endParaRPr/>
          </a:p>
        </p:txBody>
      </p:sp>
      <p:sp>
        <p:nvSpPr>
          <p:cNvPr id="257" name="Google Shape;257;p20"/>
          <p:cNvSpPr txBox="1">
            <a:spLocks noGrp="1"/>
          </p:cNvSpPr>
          <p:nvPr>
            <p:ph type="body" idx="1"/>
          </p:nvPr>
        </p:nvSpPr>
        <p:spPr>
          <a:xfrm>
            <a:off x="1627632" y="1572768"/>
            <a:ext cx="3291840" cy="6397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None/>
            </a:pPr>
            <a:r>
              <a:rPr lang="pt-PT"/>
              <a:t>DO</a:t>
            </a:r>
            <a:endParaRPr/>
          </a:p>
        </p:txBody>
      </p:sp>
      <p:sp>
        <p:nvSpPr>
          <p:cNvPr id="258" name="Google Shape;258;p20"/>
          <p:cNvSpPr txBox="1">
            <a:spLocks noGrp="1"/>
          </p:cNvSpPr>
          <p:nvPr>
            <p:ph type="body" idx="2"/>
          </p:nvPr>
        </p:nvSpPr>
        <p:spPr>
          <a:xfrm>
            <a:off x="1627632" y="2259366"/>
            <a:ext cx="3291840" cy="3840480"/>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chemeClr val="dk1"/>
              </a:buClr>
              <a:buSzPts val="2400"/>
              <a:buNone/>
            </a:pPr>
            <a:r>
              <a:rPr lang="pt-PT" b="0"/>
              <a:t>Deal with the facts and the practical skills and attitudes we need to succeed in a future of local and global cultural diversity. 	</a:t>
            </a:r>
            <a:endParaRPr/>
          </a:p>
          <a:p>
            <a:pPr marL="0" lvl="0" indent="0" algn="just" rtl="0">
              <a:lnSpc>
                <a:spcPct val="100000"/>
              </a:lnSpc>
              <a:spcBef>
                <a:spcPts val="1080"/>
              </a:spcBef>
              <a:spcAft>
                <a:spcPts val="0"/>
              </a:spcAft>
              <a:buClr>
                <a:schemeClr val="dk1"/>
              </a:buClr>
              <a:buSzPts val="2400"/>
              <a:buNone/>
            </a:pPr>
            <a:r>
              <a:rPr lang="pt-PT" b="0"/>
              <a:t>	</a:t>
            </a:r>
            <a:endParaRPr/>
          </a:p>
          <a:p>
            <a:pPr marL="0" lvl="0" indent="0" algn="just" rtl="0">
              <a:lnSpc>
                <a:spcPct val="100000"/>
              </a:lnSpc>
              <a:spcBef>
                <a:spcPts val="1080"/>
              </a:spcBef>
              <a:spcAft>
                <a:spcPts val="0"/>
              </a:spcAft>
              <a:buClr>
                <a:schemeClr val="dk1"/>
              </a:buClr>
              <a:buSzPts val="2400"/>
              <a:buNone/>
            </a:pPr>
            <a:r>
              <a:rPr lang="pt-PT" b="0"/>
              <a:t>	</a:t>
            </a:r>
            <a:endParaRPr/>
          </a:p>
        </p:txBody>
      </p:sp>
      <p:sp>
        <p:nvSpPr>
          <p:cNvPr id="259" name="Google Shape;259;p20"/>
          <p:cNvSpPr txBox="1">
            <a:spLocks noGrp="1"/>
          </p:cNvSpPr>
          <p:nvPr>
            <p:ph type="body" idx="3"/>
          </p:nvPr>
        </p:nvSpPr>
        <p:spPr>
          <a:xfrm>
            <a:off x="5093208" y="1572768"/>
            <a:ext cx="3291840" cy="6397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None/>
            </a:pPr>
            <a:r>
              <a:rPr lang="pt-PT"/>
              <a:t>DON’T</a:t>
            </a:r>
            <a:endParaRPr/>
          </a:p>
        </p:txBody>
      </p:sp>
      <p:sp>
        <p:nvSpPr>
          <p:cNvPr id="260" name="Google Shape;260;p20"/>
          <p:cNvSpPr txBox="1">
            <a:spLocks noGrp="1"/>
          </p:cNvSpPr>
          <p:nvPr>
            <p:ph type="body" idx="4"/>
          </p:nvPr>
        </p:nvSpPr>
        <p:spPr>
          <a:xfrm>
            <a:off x="5093208" y="2259366"/>
            <a:ext cx="3291840" cy="3840480"/>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chemeClr val="dk1"/>
              </a:buClr>
              <a:buSzPts val="2400"/>
              <a:buNone/>
            </a:pPr>
            <a:r>
              <a:rPr lang="pt-PT" b="0"/>
              <a:t>Don’t be moralistic. There is no point in accusing people of having bad attitudes, or even implying that they do. 	</a:t>
            </a:r>
            <a:endParaRPr/>
          </a:p>
          <a:p>
            <a:pPr marL="0" lvl="0" indent="0" algn="just" rtl="0">
              <a:lnSpc>
                <a:spcPct val="100000"/>
              </a:lnSpc>
              <a:spcBef>
                <a:spcPts val="1080"/>
              </a:spcBef>
              <a:spcAft>
                <a:spcPts val="0"/>
              </a:spcAft>
              <a:buClr>
                <a:schemeClr val="dk1"/>
              </a:buClr>
              <a:buSzPts val="2400"/>
              <a:buNone/>
            </a:pPr>
            <a:r>
              <a:rPr lang="pt-PT" b="0"/>
              <a:t>	</a:t>
            </a:r>
            <a:endParaRPr/>
          </a:p>
          <a:p>
            <a:pPr marL="0" lvl="0" indent="0" algn="just" rtl="0">
              <a:lnSpc>
                <a:spcPct val="100000"/>
              </a:lnSpc>
              <a:spcBef>
                <a:spcPts val="1080"/>
              </a:spcBef>
              <a:spcAft>
                <a:spcPts val="0"/>
              </a:spcAft>
              <a:buClr>
                <a:schemeClr val="dk1"/>
              </a:buClr>
              <a:buSzPts val="2400"/>
              <a:buNone/>
            </a:pPr>
            <a:r>
              <a:rPr lang="pt-PT" b="0"/>
              <a:t>	</a:t>
            </a:r>
            <a:endParaRPr/>
          </a:p>
          <a:p>
            <a:pPr marL="0" lvl="0" indent="0" algn="l" rtl="0">
              <a:lnSpc>
                <a:spcPct val="100000"/>
              </a:lnSpc>
              <a:spcBef>
                <a:spcPts val="1080"/>
              </a:spcBef>
              <a:spcAft>
                <a:spcPts val="0"/>
              </a:spcAft>
              <a:buClr>
                <a:schemeClr val="dk1"/>
              </a:buClr>
              <a:buSzPts val="2400"/>
              <a:buNone/>
            </a:pPr>
            <a:endParaRPr/>
          </a:p>
        </p:txBody>
      </p:sp>
      <p:sp>
        <p:nvSpPr>
          <p:cNvPr id="261" name="Google Shape;261;p20"/>
          <p:cNvSpPr txBox="1"/>
          <p:nvPr/>
        </p:nvSpPr>
        <p:spPr>
          <a:xfrm>
            <a:off x="323528" y="3356992"/>
            <a:ext cx="3528392" cy="4373563"/>
          </a:xfrm>
          <a:prstGeom prst="rect">
            <a:avLst/>
          </a:prstGeom>
          <a:noFill/>
          <a:ln>
            <a:noFill/>
          </a:ln>
        </p:spPr>
        <p:txBody>
          <a:bodyPr spcFirstLastPara="1" wrap="square" lIns="91425" tIns="45700" rIns="91425" bIns="45700" anchor="t" anchorCtr="0">
            <a:normAutofit/>
          </a:bodyPr>
          <a:lstStyle/>
          <a:p>
            <a:pPr marL="0" marR="0" lvl="0" indent="0" algn="just" rtl="0">
              <a:lnSpc>
                <a:spcPct val="100000"/>
              </a:lnSpc>
              <a:spcBef>
                <a:spcPts val="0"/>
              </a:spcBef>
              <a:spcAft>
                <a:spcPts val="0"/>
              </a:spcAft>
              <a:buClr>
                <a:schemeClr val="dk1"/>
              </a:buClr>
              <a:buSzPts val="2000"/>
              <a:buFont typeface="Arial"/>
              <a:buNone/>
            </a:pPr>
            <a:endParaRPr sz="2000" b="1" i="0" u="none" strike="noStrike" cap="none">
              <a:solidFill>
                <a:schemeClr val="dk1"/>
              </a:solidFill>
              <a:latin typeface="Arial"/>
              <a:ea typeface="Arial"/>
              <a:cs typeface="Arial"/>
              <a:sym typeface="Aria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1"/>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accent6"/>
              </a:buClr>
              <a:buSzPts val="2800"/>
              <a:buFont typeface="Arial Black"/>
              <a:buNone/>
            </a:pPr>
            <a:r>
              <a:rPr lang="pt-PT"/>
              <a:t>CULTURAL DIFFERENCES</a:t>
            </a:r>
            <a:br>
              <a:rPr lang="pt-PT"/>
            </a:br>
            <a:r>
              <a:rPr lang="pt-PT"/>
              <a:t>TIPS</a:t>
            </a:r>
            <a:endParaRPr/>
          </a:p>
        </p:txBody>
      </p:sp>
      <p:sp>
        <p:nvSpPr>
          <p:cNvPr id="267" name="Google Shape;267;p21"/>
          <p:cNvSpPr txBox="1">
            <a:spLocks noGrp="1"/>
          </p:cNvSpPr>
          <p:nvPr>
            <p:ph type="body" idx="1"/>
          </p:nvPr>
        </p:nvSpPr>
        <p:spPr>
          <a:xfrm>
            <a:off x="1627632" y="1572768"/>
            <a:ext cx="3291840" cy="6397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None/>
            </a:pPr>
            <a:r>
              <a:rPr lang="pt-PT"/>
              <a:t>DO</a:t>
            </a:r>
            <a:endParaRPr/>
          </a:p>
        </p:txBody>
      </p:sp>
      <p:sp>
        <p:nvSpPr>
          <p:cNvPr id="268" name="Google Shape;268;p21"/>
          <p:cNvSpPr txBox="1">
            <a:spLocks noGrp="1"/>
          </p:cNvSpPr>
          <p:nvPr>
            <p:ph type="body" idx="2"/>
          </p:nvPr>
        </p:nvSpPr>
        <p:spPr>
          <a:xfrm>
            <a:off x="1627632" y="2259366"/>
            <a:ext cx="3291840" cy="3840480"/>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040"/>
              <a:buNone/>
            </a:pPr>
            <a:r>
              <a:rPr lang="pt-PT" sz="2040" b="0"/>
              <a:t>Start with words that students relate to, such as ‘differences’, ‘acceptance’, ‘respect’, ‘justice’ and ‘freedom’. Use these to begin the discussion about why schools and governments have policies on diversity and inclusion. 	</a:t>
            </a:r>
            <a:endParaRPr/>
          </a:p>
          <a:p>
            <a:pPr marL="0" lvl="0" indent="0" algn="just" rtl="0">
              <a:lnSpc>
                <a:spcPct val="90000"/>
              </a:lnSpc>
              <a:spcBef>
                <a:spcPts val="1008"/>
              </a:spcBef>
              <a:spcAft>
                <a:spcPts val="0"/>
              </a:spcAft>
              <a:buClr>
                <a:schemeClr val="dk1"/>
              </a:buClr>
              <a:buSzPts val="2040"/>
              <a:buNone/>
            </a:pPr>
            <a:r>
              <a:rPr lang="pt-PT" sz="2040" b="0"/>
              <a:t>	</a:t>
            </a:r>
            <a:endParaRPr/>
          </a:p>
          <a:p>
            <a:pPr marL="0" lvl="0" indent="0" algn="just" rtl="0">
              <a:lnSpc>
                <a:spcPct val="90000"/>
              </a:lnSpc>
              <a:spcBef>
                <a:spcPts val="1008"/>
              </a:spcBef>
              <a:spcAft>
                <a:spcPts val="0"/>
              </a:spcAft>
              <a:buClr>
                <a:schemeClr val="dk1"/>
              </a:buClr>
              <a:buSzPts val="2040"/>
              <a:buNone/>
            </a:pPr>
            <a:r>
              <a:rPr lang="pt-PT" sz="2040" b="0"/>
              <a:t>	</a:t>
            </a:r>
            <a:endParaRPr/>
          </a:p>
        </p:txBody>
      </p:sp>
      <p:sp>
        <p:nvSpPr>
          <p:cNvPr id="269" name="Google Shape;269;p21"/>
          <p:cNvSpPr txBox="1">
            <a:spLocks noGrp="1"/>
          </p:cNvSpPr>
          <p:nvPr>
            <p:ph type="body" idx="3"/>
          </p:nvPr>
        </p:nvSpPr>
        <p:spPr>
          <a:xfrm>
            <a:off x="5093208" y="1572768"/>
            <a:ext cx="3291840" cy="6397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None/>
            </a:pPr>
            <a:r>
              <a:rPr lang="pt-PT"/>
              <a:t>DON’T</a:t>
            </a:r>
            <a:endParaRPr/>
          </a:p>
        </p:txBody>
      </p:sp>
      <p:sp>
        <p:nvSpPr>
          <p:cNvPr id="270" name="Google Shape;270;p21"/>
          <p:cNvSpPr txBox="1">
            <a:spLocks noGrp="1"/>
          </p:cNvSpPr>
          <p:nvPr>
            <p:ph type="body" idx="4"/>
          </p:nvPr>
        </p:nvSpPr>
        <p:spPr>
          <a:xfrm>
            <a:off x="5093208" y="2259366"/>
            <a:ext cx="3291840" cy="3840480"/>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chemeClr val="dk1"/>
              </a:buClr>
              <a:buSzPts val="2400"/>
              <a:buNone/>
            </a:pPr>
            <a:r>
              <a:rPr lang="pt-PT" b="0"/>
              <a:t>Don’t be heavy handed with difficult abstract concepts or words, such as ‘multiculturalism’, ‘integration’ and ‘diversity’. 	</a:t>
            </a:r>
            <a:endParaRPr/>
          </a:p>
          <a:p>
            <a:pPr marL="0" lvl="0" indent="0" algn="just" rtl="0">
              <a:lnSpc>
                <a:spcPct val="100000"/>
              </a:lnSpc>
              <a:spcBef>
                <a:spcPts val="1080"/>
              </a:spcBef>
              <a:spcAft>
                <a:spcPts val="0"/>
              </a:spcAft>
              <a:buClr>
                <a:schemeClr val="dk1"/>
              </a:buClr>
              <a:buSzPts val="2400"/>
              <a:buNone/>
            </a:pPr>
            <a:r>
              <a:rPr lang="pt-PT" b="0"/>
              <a:t>	</a:t>
            </a:r>
            <a:endParaRPr/>
          </a:p>
          <a:p>
            <a:pPr marL="0" lvl="0" indent="0" algn="just" rtl="0">
              <a:lnSpc>
                <a:spcPct val="100000"/>
              </a:lnSpc>
              <a:spcBef>
                <a:spcPts val="1080"/>
              </a:spcBef>
              <a:spcAft>
                <a:spcPts val="0"/>
              </a:spcAft>
              <a:buClr>
                <a:schemeClr val="dk1"/>
              </a:buClr>
              <a:buSzPts val="2400"/>
              <a:buNone/>
            </a:pPr>
            <a:r>
              <a:rPr lang="pt-PT" b="0"/>
              <a:t>	</a:t>
            </a:r>
            <a:endParaRPr/>
          </a:p>
          <a:p>
            <a:pPr marL="0" lvl="0" indent="0" algn="l" rtl="0">
              <a:lnSpc>
                <a:spcPct val="100000"/>
              </a:lnSpc>
              <a:spcBef>
                <a:spcPts val="1080"/>
              </a:spcBef>
              <a:spcAft>
                <a:spcPts val="0"/>
              </a:spcAft>
              <a:buClr>
                <a:schemeClr val="dk1"/>
              </a:buClr>
              <a:buSzPts val="2400"/>
              <a:buNone/>
            </a:pPr>
            <a:endParaRPr/>
          </a:p>
        </p:txBody>
      </p:sp>
      <p:sp>
        <p:nvSpPr>
          <p:cNvPr id="271" name="Google Shape;271;p21"/>
          <p:cNvSpPr txBox="1"/>
          <p:nvPr/>
        </p:nvSpPr>
        <p:spPr>
          <a:xfrm>
            <a:off x="323528" y="3356992"/>
            <a:ext cx="3528392" cy="4373563"/>
          </a:xfrm>
          <a:prstGeom prst="rect">
            <a:avLst/>
          </a:prstGeom>
          <a:noFill/>
          <a:ln>
            <a:noFill/>
          </a:ln>
        </p:spPr>
        <p:txBody>
          <a:bodyPr spcFirstLastPara="1" wrap="square" lIns="91425" tIns="45700" rIns="91425" bIns="45700" anchor="t" anchorCtr="0">
            <a:normAutofit/>
          </a:bodyPr>
          <a:lstStyle/>
          <a:p>
            <a:pPr marL="0" marR="0" lvl="0" indent="0" algn="just" rtl="0">
              <a:lnSpc>
                <a:spcPct val="100000"/>
              </a:lnSpc>
              <a:spcBef>
                <a:spcPts val="0"/>
              </a:spcBef>
              <a:spcAft>
                <a:spcPts val="0"/>
              </a:spcAft>
              <a:buClr>
                <a:schemeClr val="dk1"/>
              </a:buClr>
              <a:buSzPts val="2000"/>
              <a:buFont typeface="Arial"/>
              <a:buNone/>
            </a:pPr>
            <a:endParaRPr sz="2000" b="1" i="0" u="none" strike="noStrike" cap="none">
              <a:solidFill>
                <a:schemeClr val="dk1"/>
              </a:solidFill>
              <a:latin typeface="Arial"/>
              <a:ea typeface="Arial"/>
              <a:cs typeface="Arial"/>
              <a:sym typeface="Aria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2"/>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accent6"/>
              </a:buClr>
              <a:buSzPts val="2800"/>
              <a:buFont typeface="Arial Black"/>
              <a:buNone/>
            </a:pPr>
            <a:r>
              <a:rPr lang="pt-PT"/>
              <a:t>CULTURAL DIFFERENCES</a:t>
            </a:r>
            <a:br>
              <a:rPr lang="pt-PT"/>
            </a:br>
            <a:r>
              <a:rPr lang="pt-PT"/>
              <a:t>TIPS</a:t>
            </a:r>
            <a:endParaRPr/>
          </a:p>
        </p:txBody>
      </p:sp>
      <p:sp>
        <p:nvSpPr>
          <p:cNvPr id="277" name="Google Shape;277;p22"/>
          <p:cNvSpPr txBox="1">
            <a:spLocks noGrp="1"/>
          </p:cNvSpPr>
          <p:nvPr>
            <p:ph type="body" idx="1"/>
          </p:nvPr>
        </p:nvSpPr>
        <p:spPr>
          <a:xfrm>
            <a:off x="1627632" y="1572768"/>
            <a:ext cx="3291840" cy="6397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None/>
            </a:pPr>
            <a:r>
              <a:rPr lang="pt-PT"/>
              <a:t>DO</a:t>
            </a:r>
            <a:endParaRPr/>
          </a:p>
        </p:txBody>
      </p:sp>
      <p:sp>
        <p:nvSpPr>
          <p:cNvPr id="278" name="Google Shape;278;p22"/>
          <p:cNvSpPr txBox="1">
            <a:spLocks noGrp="1"/>
          </p:cNvSpPr>
          <p:nvPr>
            <p:ph type="body" idx="2"/>
          </p:nvPr>
        </p:nvSpPr>
        <p:spPr>
          <a:xfrm>
            <a:off x="1627632" y="2259366"/>
            <a:ext cx="3291840" cy="3840480"/>
          </a:xfrm>
          <a:prstGeom prst="rect">
            <a:avLst/>
          </a:prstGeom>
          <a:noFill/>
          <a:ln>
            <a:noFill/>
          </a:ln>
        </p:spPr>
        <p:txBody>
          <a:bodyPr spcFirstLastPara="1" wrap="square" lIns="91425" tIns="45700" rIns="91425" bIns="45700" anchor="t" anchorCtr="0">
            <a:normAutofit/>
          </a:bodyPr>
          <a:lstStyle/>
          <a:p>
            <a:pPr marL="0" lvl="0" indent="0" algn="just" rtl="0">
              <a:lnSpc>
                <a:spcPct val="80000"/>
              </a:lnSpc>
              <a:spcBef>
                <a:spcPts val="0"/>
              </a:spcBef>
              <a:spcAft>
                <a:spcPts val="0"/>
              </a:spcAft>
              <a:buClr>
                <a:schemeClr val="dk1"/>
              </a:buClr>
              <a:buSzPts val="1679"/>
              <a:buNone/>
            </a:pPr>
            <a:r>
              <a:rPr lang="pt-PT" sz="1679" b="0"/>
              <a:t>Engage local multicultural community members (parents, staff, community and faith leaders) in discussions about diversity. Hearing first-hand about the diverse experiences and backgrounds of others can be very powerful for students. Also consider including the asylum seeker and the refugee experience in discussions about diversity. 	</a:t>
            </a:r>
            <a:endParaRPr/>
          </a:p>
          <a:p>
            <a:pPr marL="0" lvl="0" indent="0" algn="just" rtl="0">
              <a:lnSpc>
                <a:spcPct val="80000"/>
              </a:lnSpc>
              <a:spcBef>
                <a:spcPts val="936"/>
              </a:spcBef>
              <a:spcAft>
                <a:spcPts val="0"/>
              </a:spcAft>
              <a:buClr>
                <a:schemeClr val="dk1"/>
              </a:buClr>
              <a:buSzPts val="1679"/>
              <a:buNone/>
            </a:pPr>
            <a:r>
              <a:rPr lang="pt-PT" sz="1679" b="0"/>
              <a:t>	</a:t>
            </a:r>
            <a:endParaRPr/>
          </a:p>
          <a:p>
            <a:pPr marL="0" lvl="0" indent="0" algn="just" rtl="0">
              <a:lnSpc>
                <a:spcPct val="80000"/>
              </a:lnSpc>
              <a:spcBef>
                <a:spcPts val="936"/>
              </a:spcBef>
              <a:spcAft>
                <a:spcPts val="0"/>
              </a:spcAft>
              <a:buClr>
                <a:schemeClr val="dk1"/>
              </a:buClr>
              <a:buSzPts val="1679"/>
              <a:buNone/>
            </a:pPr>
            <a:r>
              <a:rPr lang="pt-PT" sz="1679" b="0"/>
              <a:t>	</a:t>
            </a:r>
            <a:endParaRPr/>
          </a:p>
        </p:txBody>
      </p:sp>
      <p:sp>
        <p:nvSpPr>
          <p:cNvPr id="279" name="Google Shape;279;p22"/>
          <p:cNvSpPr txBox="1">
            <a:spLocks noGrp="1"/>
          </p:cNvSpPr>
          <p:nvPr>
            <p:ph type="body" idx="3"/>
          </p:nvPr>
        </p:nvSpPr>
        <p:spPr>
          <a:xfrm>
            <a:off x="5093208" y="1572768"/>
            <a:ext cx="3291840" cy="6397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None/>
            </a:pPr>
            <a:r>
              <a:rPr lang="pt-PT"/>
              <a:t>DON’T</a:t>
            </a:r>
            <a:endParaRPr/>
          </a:p>
        </p:txBody>
      </p:sp>
      <p:sp>
        <p:nvSpPr>
          <p:cNvPr id="280" name="Google Shape;280;p22"/>
          <p:cNvSpPr txBox="1">
            <a:spLocks noGrp="1"/>
          </p:cNvSpPr>
          <p:nvPr>
            <p:ph type="body" idx="4"/>
          </p:nvPr>
        </p:nvSpPr>
        <p:spPr>
          <a:xfrm>
            <a:off x="5093208" y="2259366"/>
            <a:ext cx="3291840" cy="3840480"/>
          </a:xfrm>
          <a:prstGeom prst="rect">
            <a:avLst/>
          </a:prstGeom>
          <a:noFill/>
          <a:ln>
            <a:noFill/>
          </a:ln>
        </p:spPr>
        <p:txBody>
          <a:bodyPr spcFirstLastPara="1" wrap="square" lIns="91425" tIns="45700" rIns="91425" bIns="45700" anchor="t" anchorCtr="0">
            <a:normAutofit/>
          </a:bodyPr>
          <a:lstStyle/>
          <a:p>
            <a:pPr marL="0" lvl="0" indent="0" algn="just" rtl="0">
              <a:lnSpc>
                <a:spcPct val="80000"/>
              </a:lnSpc>
              <a:spcBef>
                <a:spcPts val="0"/>
              </a:spcBef>
              <a:spcAft>
                <a:spcPts val="0"/>
              </a:spcAft>
              <a:buClr>
                <a:schemeClr val="dk1"/>
              </a:buClr>
              <a:buSzPts val="2040"/>
              <a:buNone/>
            </a:pPr>
            <a:r>
              <a:rPr lang="pt-PT" sz="2040" b="0"/>
              <a:t>Don’t limit discussions about diversity to only be about long-standing, established migrant communities in your countries. Include discussions about new and emerging communities (i.e. recent arrivals/humanitarian entrants). 	</a:t>
            </a:r>
            <a:endParaRPr/>
          </a:p>
          <a:p>
            <a:pPr marL="0" lvl="0" indent="0" algn="just" rtl="0">
              <a:lnSpc>
                <a:spcPct val="80000"/>
              </a:lnSpc>
              <a:spcBef>
                <a:spcPts val="1008"/>
              </a:spcBef>
              <a:spcAft>
                <a:spcPts val="0"/>
              </a:spcAft>
              <a:buClr>
                <a:schemeClr val="dk1"/>
              </a:buClr>
              <a:buSzPts val="2040"/>
              <a:buNone/>
            </a:pPr>
            <a:r>
              <a:rPr lang="pt-PT" sz="2040" b="0"/>
              <a:t>	</a:t>
            </a:r>
            <a:endParaRPr/>
          </a:p>
          <a:p>
            <a:pPr marL="0" lvl="0" indent="0" algn="just" rtl="0">
              <a:lnSpc>
                <a:spcPct val="80000"/>
              </a:lnSpc>
              <a:spcBef>
                <a:spcPts val="1008"/>
              </a:spcBef>
              <a:spcAft>
                <a:spcPts val="0"/>
              </a:spcAft>
              <a:buClr>
                <a:schemeClr val="dk1"/>
              </a:buClr>
              <a:buSzPts val="2040"/>
              <a:buNone/>
            </a:pPr>
            <a:r>
              <a:rPr lang="pt-PT" sz="2040" b="0"/>
              <a:t>	</a:t>
            </a:r>
            <a:endParaRPr/>
          </a:p>
          <a:p>
            <a:pPr marL="0" lvl="0" indent="0" algn="l" rtl="0">
              <a:lnSpc>
                <a:spcPct val="80000"/>
              </a:lnSpc>
              <a:spcBef>
                <a:spcPts val="1008"/>
              </a:spcBef>
              <a:spcAft>
                <a:spcPts val="0"/>
              </a:spcAft>
              <a:buClr>
                <a:schemeClr val="dk1"/>
              </a:buClr>
              <a:buSzPts val="2040"/>
              <a:buNone/>
            </a:pPr>
            <a:endParaRPr sz="2040"/>
          </a:p>
        </p:txBody>
      </p:sp>
      <p:sp>
        <p:nvSpPr>
          <p:cNvPr id="281" name="Google Shape;281;p22"/>
          <p:cNvSpPr txBox="1"/>
          <p:nvPr/>
        </p:nvSpPr>
        <p:spPr>
          <a:xfrm>
            <a:off x="323528" y="3356992"/>
            <a:ext cx="3528392" cy="4373563"/>
          </a:xfrm>
          <a:prstGeom prst="rect">
            <a:avLst/>
          </a:prstGeom>
          <a:noFill/>
          <a:ln>
            <a:noFill/>
          </a:ln>
        </p:spPr>
        <p:txBody>
          <a:bodyPr spcFirstLastPara="1" wrap="square" lIns="91425" tIns="45700" rIns="91425" bIns="45700" anchor="t" anchorCtr="0">
            <a:normAutofit/>
          </a:bodyPr>
          <a:lstStyle/>
          <a:p>
            <a:pPr marL="0" marR="0" lvl="0" indent="0" algn="just" rtl="0">
              <a:lnSpc>
                <a:spcPct val="100000"/>
              </a:lnSpc>
              <a:spcBef>
                <a:spcPts val="0"/>
              </a:spcBef>
              <a:spcAft>
                <a:spcPts val="0"/>
              </a:spcAft>
              <a:buClr>
                <a:schemeClr val="dk1"/>
              </a:buClr>
              <a:buSzPts val="2000"/>
              <a:buFont typeface="Arial"/>
              <a:buNone/>
            </a:pPr>
            <a:endParaRPr sz="2000" b="1" i="0" u="none" strike="noStrike" cap="none">
              <a:solidFill>
                <a:schemeClr val="dk1"/>
              </a:solidFill>
              <a:latin typeface="Arial"/>
              <a:ea typeface="Arial"/>
              <a:cs typeface="Arial"/>
              <a:sym typeface="Aria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a:spLocks noGrp="1"/>
          </p:cNvSpPr>
          <p:nvPr>
            <p:ph type="ctrTitle"/>
          </p:nvPr>
        </p:nvSpPr>
        <p:spPr>
          <a:xfrm>
            <a:off x="357158" y="2786058"/>
            <a:ext cx="8072494" cy="150703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8A5EF"/>
              </a:buClr>
              <a:buSzPts val="4000"/>
              <a:buFont typeface="Calibri"/>
              <a:buNone/>
            </a:pPr>
            <a:r>
              <a:rPr lang="en-US" sz="4000">
                <a:solidFill>
                  <a:srgbClr val="08A5EF"/>
                </a:solidFill>
                <a:latin typeface="Calibri"/>
                <a:ea typeface="Calibri"/>
                <a:cs typeface="Calibri"/>
                <a:sym typeface="Calibri"/>
              </a:rPr>
              <a:t>Scenario  4 – Cultural Differences Incident</a:t>
            </a:r>
            <a:br>
              <a:rPr lang="en-US" sz="4000">
                <a:solidFill>
                  <a:srgbClr val="08A5EF"/>
                </a:solidFill>
                <a:latin typeface="Calibri"/>
                <a:ea typeface="Calibri"/>
                <a:cs typeface="Calibri"/>
                <a:sym typeface="Calibri"/>
              </a:rPr>
            </a:br>
            <a:r>
              <a:rPr lang="en-US" sz="4000">
                <a:solidFill>
                  <a:srgbClr val="08A5EF"/>
                </a:solidFill>
                <a:latin typeface="Calibri"/>
                <a:ea typeface="Calibri"/>
                <a:cs typeface="Calibri"/>
                <a:sym typeface="Calibri"/>
              </a:rPr>
              <a:t>Situation Description</a:t>
            </a:r>
            <a:endParaRPr sz="4000">
              <a:solidFill>
                <a:srgbClr val="08A5EF"/>
              </a:solidFill>
              <a:latin typeface="Calibri"/>
              <a:ea typeface="Calibri"/>
              <a:cs typeface="Calibri"/>
              <a:sym typeface="Calibri"/>
            </a:endParaRPr>
          </a:p>
        </p:txBody>
      </p:sp>
      <p:sp>
        <p:nvSpPr>
          <p:cNvPr id="98" name="Google Shape;98;p1"/>
          <p:cNvSpPr txBox="1">
            <a:spLocks noGrp="1"/>
          </p:cNvSpPr>
          <p:nvPr>
            <p:ph type="subTitle" idx="1"/>
          </p:nvPr>
        </p:nvSpPr>
        <p:spPr>
          <a:xfrm>
            <a:off x="642910" y="4000504"/>
            <a:ext cx="7283152" cy="576064"/>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2"/>
              </a:buClr>
              <a:buSzPts val="2000"/>
              <a:buNone/>
            </a:pPr>
            <a:r>
              <a:rPr lang="en-US"/>
              <a:t> </a:t>
            </a:r>
            <a:endParaRPr/>
          </a:p>
        </p:txBody>
      </p:sp>
      <p:pic>
        <p:nvPicPr>
          <p:cNvPr id="99" name="Google Shape;99;p1"/>
          <p:cNvPicPr preferRelativeResize="0"/>
          <p:nvPr/>
        </p:nvPicPr>
        <p:blipFill rotWithShape="1">
          <a:blip r:embed="rId3">
            <a:alphaModFix/>
          </a:blip>
          <a:srcRect/>
          <a:stretch/>
        </p:blipFill>
        <p:spPr>
          <a:xfrm>
            <a:off x="142844" y="285728"/>
            <a:ext cx="1928826" cy="549715"/>
          </a:xfrm>
          <a:prstGeom prst="rect">
            <a:avLst/>
          </a:prstGeom>
          <a:noFill/>
          <a:ln>
            <a:noFill/>
          </a:ln>
        </p:spPr>
      </p:pic>
      <p:sp>
        <p:nvSpPr>
          <p:cNvPr id="100" name="Google Shape;100;p1"/>
          <p:cNvSpPr/>
          <p:nvPr/>
        </p:nvSpPr>
        <p:spPr>
          <a:xfrm>
            <a:off x="214282" y="785795"/>
            <a:ext cx="3637638"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i="0" u="none" strike="noStrike" cap="none">
                <a:solidFill>
                  <a:schemeClr val="dk1"/>
                </a:solidFill>
                <a:latin typeface="Arial"/>
                <a:ea typeface="Arial"/>
                <a:cs typeface="Arial"/>
                <a:sym typeface="Arial"/>
              </a:rPr>
              <a:t>ERASMUS + 2019-1-PL01- KA201-06486</a:t>
            </a:r>
            <a:endParaRPr sz="1050" b="0" i="0" u="none" strike="noStrike" cap="none">
              <a:solidFill>
                <a:schemeClr val="dk2"/>
              </a:solidFill>
              <a:latin typeface="Arial"/>
              <a:ea typeface="Arial"/>
              <a:cs typeface="Arial"/>
              <a:sym typeface="Arial"/>
            </a:endParaRPr>
          </a:p>
        </p:txBody>
      </p:sp>
      <p:sp>
        <p:nvSpPr>
          <p:cNvPr id="101" name="Google Shape;101;p1"/>
          <p:cNvSpPr/>
          <p:nvPr/>
        </p:nvSpPr>
        <p:spPr>
          <a:xfrm>
            <a:off x="500034" y="6286520"/>
            <a:ext cx="8101770" cy="369332"/>
          </a:xfrm>
          <a:prstGeom prst="rect">
            <a:avLst/>
          </a:prstGeom>
          <a:noFill/>
          <a:ln>
            <a:noFill/>
          </a:ln>
        </p:spPr>
        <p:txBody>
          <a:bodyPr spcFirstLastPara="1" wrap="square" lIns="91425" tIns="45700" rIns="91425" bIns="45700" anchor="t" anchorCtr="0">
            <a:spAutoFit/>
          </a:bodyPr>
          <a:lstStyle/>
          <a:p>
            <a:pPr lvl="0" algn="ctr"/>
            <a:r>
              <a:rPr lang="pt-PT" sz="1800" dirty="0">
                <a:solidFill>
                  <a:srgbClr val="EF8E7B"/>
                </a:solidFill>
              </a:rPr>
              <a:t>Problems in peer relationships</a:t>
            </a:r>
            <a:endParaRPr lang="pt-PT" sz="1800" dirty="0"/>
          </a:p>
        </p:txBody>
      </p:sp>
    </p:spTree>
  </p:cSld>
  <p:clrMapOvr>
    <a:masterClrMapping/>
  </p:clrMapOvr>
</p:sld>
</file>

<file path=ppt/theme/theme1.xml><?xml version="1.0" encoding="utf-8"?>
<a:theme xmlns:a="http://schemas.openxmlformats.org/drawingml/2006/main" name="Základné">
  <a:themeElements>
    <a:clrScheme name="Green Yellow">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15071</Words>
  <Application>Microsoft Office PowerPoint</Application>
  <PresentationFormat>On-screen Show (4:3)</PresentationFormat>
  <Paragraphs>793</Paragraphs>
  <Slides>132</Slides>
  <Notes>105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132</vt:i4>
      </vt:variant>
    </vt:vector>
  </HeadingPairs>
  <TitlesOfParts>
    <vt:vector size="138" baseType="lpstr">
      <vt:lpstr>Arial </vt:lpstr>
      <vt:lpstr>Arial Black</vt:lpstr>
      <vt:lpstr>Arial</vt:lpstr>
      <vt:lpstr>Calibri</vt:lpstr>
      <vt:lpstr>Arial[</vt:lpstr>
      <vt:lpstr>Základné</vt:lpstr>
      <vt:lpstr>Scenario 1 – Ball Incident Conflict Theory</vt:lpstr>
      <vt:lpstr>PEER RELATIONSHIPS –  THE IMPORTANCE</vt:lpstr>
      <vt:lpstr>PEER RELATIONSHIPS - THE IMPORTANCE</vt:lpstr>
      <vt:lpstr>PEER RELATIONSHIPS - RECOMMENDATIONS</vt:lpstr>
      <vt:lpstr>PEER RELATIONSHIPS - RECOMMENDATIONS</vt:lpstr>
      <vt:lpstr>STRATEGIES FOR PROMOTING PEER RELATIONSHIPS EXAMPLES OF MICRO-CHANGES IN ROUTINES AND PRACTICES</vt:lpstr>
      <vt:lpstr>STRATEGIES FOR PROMOTING PEER RELATIONSHIPS EXAMPLES OF MICRO-CHANGES IN ROUTINES AND PRACTICES</vt:lpstr>
      <vt:lpstr>STRATEGIES FOR PROMOTING PEER RELATIONSHIPS EXAMPLES OF MICRO-CHANGES IN ROUTINES AND PRACTICES</vt:lpstr>
      <vt:lpstr>POSSIBLE CAUSES FOR DIFFICULTIES IN PEER RELATIONSHIPS</vt:lpstr>
      <vt:lpstr>IMPULSIVITY - INTRODUCTION</vt:lpstr>
      <vt:lpstr>IMPULSIVITY - DEFINITION</vt:lpstr>
      <vt:lpstr>IMPULSIVITY - MANIFESTATIONS</vt:lpstr>
      <vt:lpstr>RECOMMENDATIONS FOR TEACHERS</vt:lpstr>
      <vt:lpstr>RECOMMENDATIONS FOR TEACHERS</vt:lpstr>
      <vt:lpstr>Scenario 1 – Ball Incident Situation Description</vt:lpstr>
      <vt:lpstr>Ball Incident</vt:lpstr>
      <vt:lpstr>Scenario 2 – Bullying Incident Conflict Theory</vt:lpstr>
      <vt:lpstr>PEER RELATIONSHIPS - THE IMPORTANCE</vt:lpstr>
      <vt:lpstr>PEER RELATIONSHIPS - RECOMMENDATIONS</vt:lpstr>
      <vt:lpstr>STRATEGIES FOR PROMOTING PEER RELATIONSHIPS EXAMPLES OF MICRO-CHANGES IN ROUTINES AND PRACTICES</vt:lpstr>
      <vt:lpstr>STRATEGIES FOR PROMOTING PEER RELATIONSHIPS EXAMPLES OF MICRO-CHANGES IN ROUTINES AND PRACTICES</vt:lpstr>
      <vt:lpstr>POSSIBLE CAUSES FOR DIFFICULTIES IN PEER RELATIONSHIPS</vt:lpstr>
      <vt:lpstr>BULLYING DEFINITION</vt:lpstr>
      <vt:lpstr>BULLYING CHARACTERISTICS</vt:lpstr>
      <vt:lpstr>TYPES OF BULLYING</vt:lpstr>
      <vt:lpstr>TYPES OF BULLYING</vt:lpstr>
      <vt:lpstr>TYPES OF BULLYING</vt:lpstr>
      <vt:lpstr>CAUSES OF BULLYING</vt:lpstr>
      <vt:lpstr>EFFECTS OF BULLYING</vt:lpstr>
      <vt:lpstr>TYPES OF PARTICIPANTS</vt:lpstr>
      <vt:lpstr>CHARACTERISTICS OF PERPETRATORS/VICTIMS/ OBSERVERS</vt:lpstr>
      <vt:lpstr>CHARACTERISTICS OF PERPETRATORS/VICTIMS/ OBSERVERS</vt:lpstr>
      <vt:lpstr>CHARACTERISTICS OF PERPETRATORS/VICTIMS OBSERVERS</vt:lpstr>
      <vt:lpstr>BULLYING PREVENTION: RECOMMENDATIONS FOR SCHOOLS</vt:lpstr>
      <vt:lpstr>BULLYING PREVENTION: RECOMMENDATIONS FOR SCHOOLS</vt:lpstr>
      <vt:lpstr>BULLYING PREVENTION: RECOMMENDATIONS FOR SCHOOLS</vt:lpstr>
      <vt:lpstr>SCHOOL-LEVEL INTERVENTIONS</vt:lpstr>
      <vt:lpstr>CLASSROOM-LEVEL INTERVENTIONS</vt:lpstr>
      <vt:lpstr>INDIVIDUAL-LEVEL INTERVENTIONS</vt:lpstr>
      <vt:lpstr>INDIVIDUAL-LEVEL INTERVENTIONS</vt:lpstr>
      <vt:lpstr>Scenario 2 – Bullying Incident Situation Description</vt:lpstr>
      <vt:lpstr>BULLYING INCIDENT</vt:lpstr>
      <vt:lpstr>Scenario 2 – Bullying Incident Concluding Notes</vt:lpstr>
      <vt:lpstr>BULLYING  KEEP IN MIND...</vt:lpstr>
      <vt:lpstr>BULLYING  KEEP IN MIND...</vt:lpstr>
      <vt:lpstr>Scenario 3 – Stealing Incident Conflict Theory</vt:lpstr>
      <vt:lpstr>PEER RELATIONSHIPS - THE IMPORTANCE</vt:lpstr>
      <vt:lpstr>PEER RELATIONSHIPS - RECOMMENDATIONS</vt:lpstr>
      <vt:lpstr>STRATEGIES FOR PROMOTING PEER RELATIONSHIPS EXAMPLES OF MICRO-CHANGES IN ROUTINES AND PRACTICES</vt:lpstr>
      <vt:lpstr>STRATEGIES FOR PROMOTING PEER RELATIONSHIPS EXAMPLES OF MICRO-CHANGES IN ROUTINES AND PRACTICES</vt:lpstr>
      <vt:lpstr>STRATEGIES FOR PROMOTING PEER RELATIONSHIPS EXAMPLES OF MICRO-CHANGES IN ROUTINES AND PRACTICES</vt:lpstr>
      <vt:lpstr>POSSIBLE CAUSES FOR DIFFICULTIES IN PEER RELATIONSHIPS</vt:lpstr>
      <vt:lpstr>ANTI-SOCIAL BEHAVIOR DEFINITION</vt:lpstr>
      <vt:lpstr>ANTI-SOCIAL BEHAVIOR DEFINITION</vt:lpstr>
      <vt:lpstr>ANTI-SOCIAL BEHAVIOR  RISK FACTORS</vt:lpstr>
      <vt:lpstr>ANTI-SOCIAL BEHAVIOR  RISK FACTORS</vt:lpstr>
      <vt:lpstr>ANTI-SOCIAL BEHAVIOR INTERVENTION</vt:lpstr>
      <vt:lpstr>ANTI-SOCIAL BEHAVIOR INTERVENTION</vt:lpstr>
      <vt:lpstr>ANTI-SOCIAL BEHAVIOR INTERVENTION</vt:lpstr>
      <vt:lpstr>ANTI-SOCIAL BEHAVIOR INTERVENTION</vt:lpstr>
      <vt:lpstr>ANTI-SOCIAL BEHAVIOR INTERVENTION</vt:lpstr>
      <vt:lpstr>ANTI-SOCIAL BEHAVIOR INTERVENTION</vt:lpstr>
      <vt:lpstr>ANTI-SOCIAL BEHAVIOR INTERVENTION</vt:lpstr>
      <vt:lpstr>ANTI-SOCIAL BEHAVIOR INTERVENTION</vt:lpstr>
      <vt:lpstr>ANTI-SOCIAL BEHAVIOR INTERVENTION</vt:lpstr>
      <vt:lpstr>ANTI-SOCIAL BEHAVIOR INTERVENTION</vt:lpstr>
      <vt:lpstr>ANTI-SOCIAL BEHAVIOR INTERVENTION</vt:lpstr>
      <vt:lpstr>ANTI-SOCIAL BEHAVIOR INTERVENTION</vt:lpstr>
      <vt:lpstr>EXAMPLES OF SUPPORT MATERIALS</vt:lpstr>
      <vt:lpstr>Scenario 3 – Stealing Incident Situation Description</vt:lpstr>
      <vt:lpstr>STEALING INCIDENT</vt:lpstr>
      <vt:lpstr>Scenario 3 – Stealing Incident Concluding Notes</vt:lpstr>
      <vt:lpstr>ANTI-SOCIAL BEHAVIORS KEEP IN MIND...</vt:lpstr>
      <vt:lpstr>ANTI-SOCIAL BEHAVIORS KEEP IN MIND...</vt:lpstr>
      <vt:lpstr>ANTI-SOCIAL BEHAVIORS KEEP IN MIND...</vt:lpstr>
      <vt:lpstr>Scenario 4 – Cultural Differences Incident Conflict Theory</vt:lpstr>
      <vt:lpstr>PEER RELATIONSHIPS - THE IMPORTANCE</vt:lpstr>
      <vt:lpstr>POSSIBLE CAUSES FOR DIFFICULTIES IN PEER RELATIONSHIPS</vt:lpstr>
      <vt:lpstr>CULTURAL DIFFERENCES INTRODUCTION</vt:lpstr>
      <vt:lpstr>CULTURAL DIFERENCES INTRODUCTION</vt:lpstr>
      <vt:lpstr>CULTURAL DIFFERENCES INTRODUCTION</vt:lpstr>
      <vt:lpstr>CULTURAL DIFFERENCES INTRODUCTION</vt:lpstr>
      <vt:lpstr>CULTURAL DIFFERENCES EXPLANATIONS</vt:lpstr>
      <vt:lpstr>CULTURAL DIFFERENCES EXPLANATIONS</vt:lpstr>
      <vt:lpstr>CULTURAL DIFFERENCES EXPLANATIONS</vt:lpstr>
      <vt:lpstr>SCHOOL AS A CULTURAL INSTITUTION</vt:lpstr>
      <vt:lpstr>CULTURAL DIFFERENCES TIPS</vt:lpstr>
      <vt:lpstr>CULTURAL DIFFERENCES TIPS</vt:lpstr>
      <vt:lpstr>CULTURAL DIFFERENCES TIPS</vt:lpstr>
      <vt:lpstr>CULTURAL DIFFERENCES TIPS</vt:lpstr>
      <vt:lpstr>CULTURAL DIFFERENCES TIPS</vt:lpstr>
      <vt:lpstr>CULTURAL DIFFERENCES TIPS</vt:lpstr>
      <vt:lpstr>CULTURAL DIFFERENCES TIPS</vt:lpstr>
      <vt:lpstr>CULTURAL DIFFERENCES TIPS</vt:lpstr>
      <vt:lpstr>CULTURAL DIFFERENCES TIPS</vt:lpstr>
      <vt:lpstr>CULTURAL DIFFERENCES TIPS</vt:lpstr>
      <vt:lpstr>CULTURAL DIFFERENCES TIPS</vt:lpstr>
      <vt:lpstr>CULTURAL DIFFERENCES TIPS</vt:lpstr>
      <vt:lpstr>Scenario  4 – Cultural Differences Incident Situation Description</vt:lpstr>
      <vt:lpstr>CULTURAL DIFFERENCES INCIDENT</vt:lpstr>
      <vt:lpstr>Scenario 4 – Cultural Differences Incident Concluding Notes</vt:lpstr>
      <vt:lpstr>CULTURAL DIFFERENCES KEEP IN MIND...</vt:lpstr>
      <vt:lpstr>CULTURAL DIFFERENCES KEEP IN MIND...</vt:lpstr>
      <vt:lpstr>Scenario 5 – Racism Incident Conflict Theory</vt:lpstr>
      <vt:lpstr>Peer Relationships - The importance</vt:lpstr>
      <vt:lpstr>possible Causes for Difficulties in peer relationships</vt:lpstr>
      <vt:lpstr>Understanding racism</vt:lpstr>
      <vt:lpstr>Understanding racism</vt:lpstr>
      <vt:lpstr>Effects of racism </vt:lpstr>
      <vt:lpstr>Indicators of racism in schools</vt:lpstr>
      <vt:lpstr>Racism WHAT TO DO: SCHOOLS?</vt:lpstr>
      <vt:lpstr>Racism WHAT TO DO: SCHOOLS?</vt:lpstr>
      <vt:lpstr>Racism WHAT TO DO: SCHOOLS?</vt:lpstr>
      <vt:lpstr>Racism WHAT TO DO: SCHOOLS?</vt:lpstr>
      <vt:lpstr>Racism WHAT TO DO: SCHOOLS?</vt:lpstr>
      <vt:lpstr>Racism WHAT TO DO: SCHOOLS?</vt:lpstr>
      <vt:lpstr>Racism WHAT TO DO: SCHOOLS?</vt:lpstr>
      <vt:lpstr>Racism WHAT TO DO: CLASSROOM?</vt:lpstr>
      <vt:lpstr>Racism WHAT TO DO: CLASSROOM?</vt:lpstr>
      <vt:lpstr>Racism WHAT TO DO: CLASSROOM?</vt:lpstr>
      <vt:lpstr>Racism WHAT TO DO: CLASSROOM?</vt:lpstr>
      <vt:lpstr>Racism WHAT TO DO: CLASSROOM?</vt:lpstr>
      <vt:lpstr>Racism WHAT TO DO: CLASSROOM?</vt:lpstr>
      <vt:lpstr>Racism WHAT TO DO: CLASSROOM?</vt:lpstr>
      <vt:lpstr>Racism WHAT TO DO: CLASSROOM?</vt:lpstr>
      <vt:lpstr>Racism WHAT TO DO: CLASSROOM?</vt:lpstr>
      <vt:lpstr>Scenario  5 – Racism Incident Situation Description</vt:lpstr>
      <vt:lpstr>Racism incident</vt:lpstr>
      <vt:lpstr>Scenario 5 – Racism Incident Concluding Notes</vt:lpstr>
      <vt:lpstr>Racism keep in mind…</vt:lpstr>
      <vt:lpstr>Racism keep in mind…</vt:lpstr>
      <vt:lpstr>Racism keep in mind…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Scenario 1 – Ball Incident Conflict Theory</dc:title>
  <dc:creator>Zuzana Palková</dc:creator>
  <cp:lastModifiedBy>Κόβας Κωνσταντίνος</cp:lastModifiedBy>
  <cp:revision>7</cp:revision>
  <dcterms:created xsi:type="dcterms:W3CDTF">2019-02-10T21:49:04Z</dcterms:created>
  <dcterms:modified xsi:type="dcterms:W3CDTF">2020-12-09T16:47:57Z</dcterms:modified>
</cp:coreProperties>
</file>