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8"/>
  </p:notesMasterIdLst>
  <p:sldIdLst>
    <p:sldId id="256" r:id="rId2"/>
    <p:sldId id="257"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9" r:id="rId25"/>
    <p:sldId id="281" r:id="rId26"/>
    <p:sldId id="282" r:id="rId27"/>
    <p:sldId id="283" r:id="rId28"/>
    <p:sldId id="284" r:id="rId29"/>
    <p:sldId id="285" r:id="rId30"/>
    <p:sldId id="286" r:id="rId31"/>
    <p:sldId id="290" r:id="rId32"/>
    <p:sldId id="291" r:id="rId33"/>
    <p:sldId id="292" r:id="rId34"/>
    <p:sldId id="293" r:id="rId35"/>
    <p:sldId id="294" r:id="rId36"/>
    <p:sldId id="258" r:id="rId37"/>
    <p:sldId id="261"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287" r:id="rId74"/>
    <p:sldId id="288"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Lst>
  <p:sldSz cx="9144000" cy="6858000" type="screen4x3"/>
  <p:notesSz cx="7315200" cy="9601200"/>
  <p:embeddedFontLst>
    <p:embeddedFont>
      <p:font typeface="Arial Black" panose="020B0A04020102020204" pitchFamily="34" charset="0"/>
      <p:regular r:id="rId129"/>
      <p:bold r:id="rId130"/>
    </p:embeddedFont>
    <p:embeddedFont>
      <p:font typeface="Calibri" panose="020F0502020204030204" pitchFamily="34" charset="0"/>
      <p:regular r:id="rId131"/>
      <p:bold r:id="rId132"/>
      <p:italic r:id="rId133"/>
      <p:boldItalic r:id="rId134"/>
    </p:embeddedFont>
    <p:embeddedFont>
      <p:font typeface="Georgia" panose="02040502050405020303" pitchFamily="18" charset="0"/>
      <p:regular r:id="rId135"/>
      <p:bold r:id="rId136"/>
      <p:italic r:id="rId137"/>
      <p:boldItalic r:id="rId1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3" roundtripDataSignature="AMtx7mhsb48aw3mKW08lUycsa8ZhA6Mn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9D8228-102C-44D4-89A7-6DB3E79C241A}">
  <a:tblStyle styleId="{5D9D8228-102C-44D4-89A7-6DB3E79C241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6E7"/>
          </a:solidFill>
        </a:fill>
      </a:tcStyle>
    </a:wholeTbl>
    <a:band1H>
      <a:tcTxStyle/>
      <a:tcStyle>
        <a:tcBdr/>
        <a:fill>
          <a:solidFill>
            <a:srgbClr val="DDECCC"/>
          </a:solidFill>
        </a:fill>
      </a:tcStyle>
    </a:band1H>
    <a:band2H>
      <a:tcTxStyle/>
      <a:tcStyle>
        <a:tcBdr/>
      </a:tcStyle>
    </a:band2H>
    <a:band1V>
      <a:tcTxStyle/>
      <a:tcStyle>
        <a:tcBdr/>
        <a:fill>
          <a:solidFill>
            <a:srgbClr val="DDECCC"/>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5.fntdata"/><Relationship Id="rId138" Type="http://schemas.openxmlformats.org/officeDocument/2006/relationships/font" Target="fonts/font10.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font" Target="fonts/font1.fntdata"/><Relationship Id="rId13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font" Target="fonts/font4.fntdata"/><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font" Target="fonts/font2.fntdata"/><Relationship Id="rId135" Type="http://schemas.openxmlformats.org/officeDocument/2006/relationships/font" Target="fonts/font7.fntdata"/><Relationship Id="rId143"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3.fntdata"/><Relationship Id="rId136" Type="http://schemas.openxmlformats.org/officeDocument/2006/relationships/font" Target="fonts/font8.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3C2C61-2EE8-4428-8A69-FB2AF301BD3E}"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en-US"/>
        </a:p>
      </dgm:t>
    </dgm:pt>
    <dgm:pt modelId="{04FA2BE9-1CC7-40BE-8AC0-3C971CEDE7A3}">
      <dgm:prSet phldrT="[Text]" custT="1"/>
      <dgm:spPr/>
      <dgm:t>
        <a:bodyPr/>
        <a:lstStyle/>
        <a:p>
          <a:r>
            <a:rPr lang="el-GR" sz="1400" b="1" i="0" dirty="0">
              <a:effectLst>
                <a:outerShdw blurRad="38100" dist="38100" dir="2700000" algn="tl">
                  <a:srgbClr val="000000">
                    <a:alpha val="43137"/>
                  </a:srgbClr>
                </a:outerShdw>
              </a:effectLst>
              <a:latin typeface="vistasans"/>
            </a:rPr>
            <a:t>Κοινωνικός</a:t>
          </a:r>
          <a:endParaRPr lang="en-US" sz="1600" b="1" dirty="0">
            <a:effectLst>
              <a:outerShdw blurRad="38100" dist="38100" dir="2700000" algn="tl">
                <a:srgbClr val="000000">
                  <a:alpha val="43137"/>
                </a:srgbClr>
              </a:outerShdw>
            </a:effectLst>
          </a:endParaRPr>
        </a:p>
      </dgm:t>
    </dgm:pt>
    <dgm:pt modelId="{ECF3BEA7-F79E-46CE-9980-2E4CA2B623B7}" type="parTrans" cxnId="{5B0915CF-B9CB-472D-B7CE-B86961305124}">
      <dgm:prSet/>
      <dgm:spPr/>
      <dgm:t>
        <a:bodyPr/>
        <a:lstStyle/>
        <a:p>
          <a:endParaRPr lang="en-US"/>
        </a:p>
      </dgm:t>
    </dgm:pt>
    <dgm:pt modelId="{93FB93B7-6B89-4C53-85AD-38F40F775205}" type="sibTrans" cxnId="{5B0915CF-B9CB-472D-B7CE-B86961305124}">
      <dgm:prSet/>
      <dgm:spPr/>
      <dgm:t>
        <a:bodyPr/>
        <a:lstStyle/>
        <a:p>
          <a:endParaRPr lang="en-US"/>
        </a:p>
      </dgm:t>
    </dgm:pt>
    <dgm:pt modelId="{BADB5358-9863-4286-93EE-28655DA7A1B9}">
      <dgm:prSet phldrT="[Text]" custT="1"/>
      <dgm:spPr/>
      <dgm:t>
        <a:bodyPr/>
        <a:lstStyle/>
        <a:p>
          <a:r>
            <a:rPr lang="el-GR" sz="1200" b="1" dirty="0">
              <a:effectLst>
                <a:outerShdw blurRad="38100" dist="38100" dir="2700000" algn="tl">
                  <a:srgbClr val="000000">
                    <a:alpha val="43137"/>
                  </a:srgbClr>
                </a:outerShdw>
              </a:effectLst>
            </a:rPr>
            <a:t>Εκφοβισμός</a:t>
          </a:r>
          <a:endParaRPr lang="en-US" sz="1400" b="1" dirty="0">
            <a:effectLst>
              <a:outerShdw blurRad="38100" dist="38100" dir="2700000" algn="tl">
                <a:srgbClr val="000000">
                  <a:alpha val="43137"/>
                </a:srgbClr>
              </a:outerShdw>
            </a:effectLst>
          </a:endParaRPr>
        </a:p>
      </dgm:t>
    </dgm:pt>
    <dgm:pt modelId="{79762CAE-11A0-4C56-B051-698F325E8615}" type="parTrans" cxnId="{09F21D3F-12BD-452C-8755-4A5C4398DED1}">
      <dgm:prSet/>
      <dgm:spPr/>
      <dgm:t>
        <a:bodyPr/>
        <a:lstStyle/>
        <a:p>
          <a:endParaRPr lang="en-US"/>
        </a:p>
      </dgm:t>
    </dgm:pt>
    <dgm:pt modelId="{B85BE01B-D043-48D7-97B8-D35CCEA7A827}" type="sibTrans" cxnId="{09F21D3F-12BD-452C-8755-4A5C4398DED1}">
      <dgm:prSet/>
      <dgm:spPr/>
      <dgm:t>
        <a:bodyPr/>
        <a:lstStyle/>
        <a:p>
          <a:endParaRPr lang="en-US"/>
        </a:p>
      </dgm:t>
    </dgm:pt>
    <dgm:pt modelId="{4FC35DC2-9354-40D6-8201-E3D0E7D6AFA4}">
      <dgm:prSet phldrT="[Text]" custT="1"/>
      <dgm:spPr/>
      <dgm:t>
        <a:bodyPr/>
        <a:lstStyle/>
        <a:p>
          <a:r>
            <a:rPr lang="el-GR" sz="2800" b="1" i="0" dirty="0">
              <a:effectLst>
                <a:outerShdw blurRad="38100" dist="38100" dir="2700000" algn="tl">
                  <a:srgbClr val="000000">
                    <a:alpha val="43137"/>
                  </a:srgbClr>
                </a:outerShdw>
              </a:effectLst>
            </a:rPr>
            <a:t>ΚΥΒΕΡΝΟ</a:t>
          </a:r>
          <a:endParaRPr lang="en-US" sz="2800" b="1" dirty="0">
            <a:effectLst>
              <a:outerShdw blurRad="38100" dist="38100" dir="2700000" algn="tl">
                <a:srgbClr val="000000">
                  <a:alpha val="43137"/>
                </a:srgbClr>
              </a:outerShdw>
            </a:effectLst>
          </a:endParaRPr>
        </a:p>
      </dgm:t>
    </dgm:pt>
    <dgm:pt modelId="{BFCE7C7B-FD09-499F-85E1-53C128616EDE}" type="parTrans" cxnId="{47AE7B45-1C49-4C20-9108-40568EA58074}">
      <dgm:prSet/>
      <dgm:spPr/>
      <dgm:t>
        <a:bodyPr/>
        <a:lstStyle/>
        <a:p>
          <a:endParaRPr lang="en-US"/>
        </a:p>
      </dgm:t>
    </dgm:pt>
    <dgm:pt modelId="{BA6C3A95-BCA1-4BCE-9CE1-D728D01A8136}" type="sibTrans" cxnId="{47AE7B45-1C49-4C20-9108-40568EA58074}">
      <dgm:prSet/>
      <dgm:spPr/>
      <dgm:t>
        <a:bodyPr/>
        <a:lstStyle/>
        <a:p>
          <a:endParaRPr lang="en-US"/>
        </a:p>
      </dgm:t>
    </dgm:pt>
    <dgm:pt modelId="{8D6BD97C-DDD9-4393-ADD2-42825DCEA52D}">
      <dgm:prSet phldrT="[Text]"/>
      <dgm:spPr/>
      <dgm:t>
        <a:bodyPr/>
        <a:lstStyle/>
        <a:p>
          <a:r>
            <a:rPr lang="el-GR" b="1" i="0" dirty="0">
              <a:effectLst>
                <a:outerShdw blurRad="38100" dist="38100" dir="2700000" algn="tl">
                  <a:srgbClr val="000000">
                    <a:alpha val="43137"/>
                  </a:srgbClr>
                </a:outerShdw>
              </a:effectLst>
            </a:rPr>
            <a:t>Σωματικός</a:t>
          </a:r>
          <a:endParaRPr lang="en-US" b="1" dirty="0">
            <a:effectLst>
              <a:outerShdw blurRad="38100" dist="38100" dir="2700000" algn="tl">
                <a:srgbClr val="000000">
                  <a:alpha val="43137"/>
                </a:srgbClr>
              </a:outerShdw>
            </a:effectLst>
          </a:endParaRPr>
        </a:p>
      </dgm:t>
    </dgm:pt>
    <dgm:pt modelId="{FCEFC2CD-8884-41FD-AC36-20E8AFD78B77}" type="sibTrans" cxnId="{D2155A16-87EA-4ED0-B39C-CC4A876A1CC9}">
      <dgm:prSet/>
      <dgm:spPr/>
      <dgm:t>
        <a:bodyPr/>
        <a:lstStyle/>
        <a:p>
          <a:endParaRPr lang="en-US"/>
        </a:p>
      </dgm:t>
    </dgm:pt>
    <dgm:pt modelId="{556EBE27-565D-4F2A-9FF4-D625D093E364}" type="parTrans" cxnId="{D2155A16-87EA-4ED0-B39C-CC4A876A1CC9}">
      <dgm:prSet/>
      <dgm:spPr/>
      <dgm:t>
        <a:bodyPr/>
        <a:lstStyle/>
        <a:p>
          <a:endParaRPr lang="en-US"/>
        </a:p>
      </dgm:t>
    </dgm:pt>
    <dgm:pt modelId="{C3C6715C-CE8A-4A5D-AEB6-A541BC0D4247}" type="pres">
      <dgm:prSet presAssocID="{F73C2C61-2EE8-4428-8A69-FB2AF301BD3E}" presName="Name0" presStyleCnt="0">
        <dgm:presLayoutVars>
          <dgm:chMax/>
          <dgm:chPref/>
          <dgm:dir/>
          <dgm:animLvl val="lvl"/>
        </dgm:presLayoutVars>
      </dgm:prSet>
      <dgm:spPr/>
    </dgm:pt>
    <dgm:pt modelId="{DF3F8574-9AF7-4BCD-B899-577A2485FEFC}" type="pres">
      <dgm:prSet presAssocID="{04FA2BE9-1CC7-40BE-8AC0-3C971CEDE7A3}" presName="composite" presStyleCnt="0"/>
      <dgm:spPr/>
    </dgm:pt>
    <dgm:pt modelId="{6C39EAF4-7ED7-4A8D-A0D7-F26D1427C02C}" type="pres">
      <dgm:prSet presAssocID="{04FA2BE9-1CC7-40BE-8AC0-3C971CEDE7A3}" presName="Parent1" presStyleLbl="node1" presStyleIdx="0" presStyleCnt="6">
        <dgm:presLayoutVars>
          <dgm:chMax val="1"/>
          <dgm:chPref val="1"/>
          <dgm:bulletEnabled val="1"/>
        </dgm:presLayoutVars>
      </dgm:prSet>
      <dgm:spPr/>
    </dgm:pt>
    <dgm:pt modelId="{72079AB7-3F10-4551-8F14-58EEFF9D3624}" type="pres">
      <dgm:prSet presAssocID="{04FA2BE9-1CC7-40BE-8AC0-3C971CEDE7A3}" presName="Childtext1" presStyleLbl="revTx" presStyleIdx="0" presStyleCnt="3" custLinFactX="-100000" custLinFactNeighborX="-117113" custLinFactNeighborY="519">
        <dgm:presLayoutVars>
          <dgm:chMax val="0"/>
          <dgm:chPref val="0"/>
          <dgm:bulletEnabled val="1"/>
        </dgm:presLayoutVars>
      </dgm:prSet>
      <dgm:spPr/>
    </dgm:pt>
    <dgm:pt modelId="{CC52198F-7EA8-4B29-A850-55D53A87A737}" type="pres">
      <dgm:prSet presAssocID="{04FA2BE9-1CC7-40BE-8AC0-3C971CEDE7A3}" presName="BalanceSpacing" presStyleCnt="0"/>
      <dgm:spPr/>
    </dgm:pt>
    <dgm:pt modelId="{B407DBA3-F9EC-44C5-91E0-E251694C34ED}" type="pres">
      <dgm:prSet presAssocID="{04FA2BE9-1CC7-40BE-8AC0-3C971CEDE7A3}" presName="BalanceSpacing1" presStyleCnt="0"/>
      <dgm:spPr/>
    </dgm:pt>
    <dgm:pt modelId="{C18B507F-12D5-4F90-92A5-6963AF739FAA}" type="pres">
      <dgm:prSet presAssocID="{93FB93B7-6B89-4C53-85AD-38F40F775205}" presName="Accent1Text" presStyleLbl="node1" presStyleIdx="1" presStyleCnt="6"/>
      <dgm:spPr/>
    </dgm:pt>
    <dgm:pt modelId="{878307FC-7E71-444C-BDC8-F731CCB9EF01}" type="pres">
      <dgm:prSet presAssocID="{93FB93B7-6B89-4C53-85AD-38F40F775205}" presName="spaceBetweenRectangles" presStyleCnt="0"/>
      <dgm:spPr/>
    </dgm:pt>
    <dgm:pt modelId="{31762F07-60EC-4305-96BA-4EEF6D9DD23C}" type="pres">
      <dgm:prSet presAssocID="{BADB5358-9863-4286-93EE-28655DA7A1B9}" presName="composite" presStyleCnt="0"/>
      <dgm:spPr/>
    </dgm:pt>
    <dgm:pt modelId="{7519A8BF-932B-4E56-8109-1F8179CFC2B3}" type="pres">
      <dgm:prSet presAssocID="{BADB5358-9863-4286-93EE-28655DA7A1B9}" presName="Parent1" presStyleLbl="node1" presStyleIdx="2" presStyleCnt="6">
        <dgm:presLayoutVars>
          <dgm:chMax val="1"/>
          <dgm:chPref val="1"/>
          <dgm:bulletEnabled val="1"/>
        </dgm:presLayoutVars>
      </dgm:prSet>
      <dgm:spPr/>
    </dgm:pt>
    <dgm:pt modelId="{2426C82D-4EC4-4150-BE5F-C88FC025E8F0}" type="pres">
      <dgm:prSet presAssocID="{BADB5358-9863-4286-93EE-28655DA7A1B9}" presName="Childtext1" presStyleLbl="revTx" presStyleIdx="1" presStyleCnt="3" custScaleX="114124" custLinFactNeighborX="-17422" custLinFactNeighborY="-2915">
        <dgm:presLayoutVars>
          <dgm:chMax val="0"/>
          <dgm:chPref val="0"/>
          <dgm:bulletEnabled val="1"/>
        </dgm:presLayoutVars>
      </dgm:prSet>
      <dgm:spPr/>
    </dgm:pt>
    <dgm:pt modelId="{114D74E6-6C27-4FF5-A8CC-F3F6896FF572}" type="pres">
      <dgm:prSet presAssocID="{BADB5358-9863-4286-93EE-28655DA7A1B9}" presName="BalanceSpacing" presStyleCnt="0"/>
      <dgm:spPr/>
    </dgm:pt>
    <dgm:pt modelId="{4F59228B-0920-4D2C-9A78-D369EF9B1573}" type="pres">
      <dgm:prSet presAssocID="{BADB5358-9863-4286-93EE-28655DA7A1B9}" presName="BalanceSpacing1" presStyleCnt="0"/>
      <dgm:spPr/>
    </dgm:pt>
    <dgm:pt modelId="{3333A192-7280-4717-9FF9-E80576CB3A51}" type="pres">
      <dgm:prSet presAssocID="{B85BE01B-D043-48D7-97B8-D35CCEA7A827}" presName="Accent1Text" presStyleLbl="node1" presStyleIdx="3" presStyleCnt="6"/>
      <dgm:spPr/>
    </dgm:pt>
    <dgm:pt modelId="{04D586A4-F28F-4226-AFC1-B8B7B4E3DF59}" type="pres">
      <dgm:prSet presAssocID="{B85BE01B-D043-48D7-97B8-D35CCEA7A827}" presName="spaceBetweenRectangles" presStyleCnt="0"/>
      <dgm:spPr/>
    </dgm:pt>
    <dgm:pt modelId="{3C6EE8F8-AACF-4A41-9D91-19F474A53666}" type="pres">
      <dgm:prSet presAssocID="{8D6BD97C-DDD9-4393-ADD2-42825DCEA52D}" presName="composite" presStyleCnt="0"/>
      <dgm:spPr/>
    </dgm:pt>
    <dgm:pt modelId="{B716197B-22E3-4EF8-A0D9-BA54B360139F}" type="pres">
      <dgm:prSet presAssocID="{8D6BD97C-DDD9-4393-ADD2-42825DCEA52D}" presName="Parent1" presStyleLbl="node1" presStyleIdx="4" presStyleCnt="6">
        <dgm:presLayoutVars>
          <dgm:chMax val="1"/>
          <dgm:chPref val="1"/>
          <dgm:bulletEnabled val="1"/>
        </dgm:presLayoutVars>
      </dgm:prSet>
      <dgm:spPr/>
    </dgm:pt>
    <dgm:pt modelId="{9041BBF8-BF57-4B3B-A650-3DC026EF913B}" type="pres">
      <dgm:prSet presAssocID="{8D6BD97C-DDD9-4393-ADD2-42825DCEA52D}" presName="Childtext1" presStyleLbl="revTx" presStyleIdx="2" presStyleCnt="3">
        <dgm:presLayoutVars>
          <dgm:chMax val="0"/>
          <dgm:chPref val="0"/>
          <dgm:bulletEnabled val="1"/>
        </dgm:presLayoutVars>
      </dgm:prSet>
      <dgm:spPr/>
    </dgm:pt>
    <dgm:pt modelId="{2FE8F768-6E50-46C1-B3C8-5E78A95E4E9C}" type="pres">
      <dgm:prSet presAssocID="{8D6BD97C-DDD9-4393-ADD2-42825DCEA52D}" presName="BalanceSpacing" presStyleCnt="0"/>
      <dgm:spPr/>
    </dgm:pt>
    <dgm:pt modelId="{A55FC8EC-A488-4808-95FA-559A32D0076F}" type="pres">
      <dgm:prSet presAssocID="{8D6BD97C-DDD9-4393-ADD2-42825DCEA52D}" presName="BalanceSpacing1" presStyleCnt="0"/>
      <dgm:spPr/>
    </dgm:pt>
    <dgm:pt modelId="{C9D06082-9EEF-4658-AF45-72F19C676101}" type="pres">
      <dgm:prSet presAssocID="{FCEFC2CD-8884-41FD-AC36-20E8AFD78B77}" presName="Accent1Text" presStyleLbl="node1" presStyleIdx="5" presStyleCnt="6"/>
      <dgm:spPr/>
    </dgm:pt>
  </dgm:ptLst>
  <dgm:cxnLst>
    <dgm:cxn modelId="{D2155A16-87EA-4ED0-B39C-CC4A876A1CC9}" srcId="{F73C2C61-2EE8-4428-8A69-FB2AF301BD3E}" destId="{8D6BD97C-DDD9-4393-ADD2-42825DCEA52D}" srcOrd="2" destOrd="0" parTransId="{556EBE27-565D-4F2A-9FF4-D625D093E364}" sibTransId="{FCEFC2CD-8884-41FD-AC36-20E8AFD78B77}"/>
    <dgm:cxn modelId="{1869C119-6DCA-4CBF-A7AE-3F93430AD0DD}" type="presOf" srcId="{BADB5358-9863-4286-93EE-28655DA7A1B9}" destId="{7519A8BF-932B-4E56-8109-1F8179CFC2B3}" srcOrd="0" destOrd="0" presId="urn:microsoft.com/office/officeart/2008/layout/AlternatingHexagons"/>
    <dgm:cxn modelId="{09F21D3F-12BD-452C-8755-4A5C4398DED1}" srcId="{F73C2C61-2EE8-4428-8A69-FB2AF301BD3E}" destId="{BADB5358-9863-4286-93EE-28655DA7A1B9}" srcOrd="1" destOrd="0" parTransId="{79762CAE-11A0-4C56-B051-698F325E8615}" sibTransId="{B85BE01B-D043-48D7-97B8-D35CCEA7A827}"/>
    <dgm:cxn modelId="{47AE7B45-1C49-4C20-9108-40568EA58074}" srcId="{BADB5358-9863-4286-93EE-28655DA7A1B9}" destId="{4FC35DC2-9354-40D6-8201-E3D0E7D6AFA4}" srcOrd="0" destOrd="0" parTransId="{BFCE7C7B-FD09-499F-85E1-53C128616EDE}" sibTransId="{BA6C3A95-BCA1-4BCE-9CE1-D728D01A8136}"/>
    <dgm:cxn modelId="{A91DAB6F-1068-427C-89B8-B0808A9469FA}" type="presOf" srcId="{B85BE01B-D043-48D7-97B8-D35CCEA7A827}" destId="{3333A192-7280-4717-9FF9-E80576CB3A51}" srcOrd="0" destOrd="0" presId="urn:microsoft.com/office/officeart/2008/layout/AlternatingHexagons"/>
    <dgm:cxn modelId="{A186F854-6B76-4A80-BB15-8E2E898AB39C}" type="presOf" srcId="{04FA2BE9-1CC7-40BE-8AC0-3C971CEDE7A3}" destId="{6C39EAF4-7ED7-4A8D-A0D7-F26D1427C02C}" srcOrd="0" destOrd="0" presId="urn:microsoft.com/office/officeart/2008/layout/AlternatingHexagons"/>
    <dgm:cxn modelId="{834E0C8F-6EBA-4886-979E-279A9408F0B6}" type="presOf" srcId="{4FC35DC2-9354-40D6-8201-E3D0E7D6AFA4}" destId="{2426C82D-4EC4-4150-BE5F-C88FC025E8F0}" srcOrd="0" destOrd="0" presId="urn:microsoft.com/office/officeart/2008/layout/AlternatingHexagons"/>
    <dgm:cxn modelId="{5B0915CF-B9CB-472D-B7CE-B86961305124}" srcId="{F73C2C61-2EE8-4428-8A69-FB2AF301BD3E}" destId="{04FA2BE9-1CC7-40BE-8AC0-3C971CEDE7A3}" srcOrd="0" destOrd="0" parTransId="{ECF3BEA7-F79E-46CE-9980-2E4CA2B623B7}" sibTransId="{93FB93B7-6B89-4C53-85AD-38F40F775205}"/>
    <dgm:cxn modelId="{3B1CA5D4-4D0F-4A2F-9257-7F1E5A427C50}" type="presOf" srcId="{F73C2C61-2EE8-4428-8A69-FB2AF301BD3E}" destId="{C3C6715C-CE8A-4A5D-AEB6-A541BC0D4247}" srcOrd="0" destOrd="0" presId="urn:microsoft.com/office/officeart/2008/layout/AlternatingHexagons"/>
    <dgm:cxn modelId="{747EECEA-F539-4DF8-BFB6-0FF2E8AAFC57}" type="presOf" srcId="{8D6BD97C-DDD9-4393-ADD2-42825DCEA52D}" destId="{B716197B-22E3-4EF8-A0D9-BA54B360139F}" srcOrd="0" destOrd="0" presId="urn:microsoft.com/office/officeart/2008/layout/AlternatingHexagons"/>
    <dgm:cxn modelId="{69518CEB-BBAA-4013-B46E-153A825BFFC7}" type="presOf" srcId="{93FB93B7-6B89-4C53-85AD-38F40F775205}" destId="{C18B507F-12D5-4F90-92A5-6963AF739FAA}" srcOrd="0" destOrd="0" presId="urn:microsoft.com/office/officeart/2008/layout/AlternatingHexagons"/>
    <dgm:cxn modelId="{CB0355FC-E23C-4D61-A791-157245958E1A}" type="presOf" srcId="{FCEFC2CD-8884-41FD-AC36-20E8AFD78B77}" destId="{C9D06082-9EEF-4658-AF45-72F19C676101}" srcOrd="0" destOrd="0" presId="urn:microsoft.com/office/officeart/2008/layout/AlternatingHexagons"/>
    <dgm:cxn modelId="{E1E4751D-7C10-45C2-AE52-F93CC4D24012}" type="presParOf" srcId="{C3C6715C-CE8A-4A5D-AEB6-A541BC0D4247}" destId="{DF3F8574-9AF7-4BCD-B899-577A2485FEFC}" srcOrd="0" destOrd="0" presId="urn:microsoft.com/office/officeart/2008/layout/AlternatingHexagons"/>
    <dgm:cxn modelId="{CEA2ACC0-1F1B-42A9-8B24-96980D2BC373}" type="presParOf" srcId="{DF3F8574-9AF7-4BCD-B899-577A2485FEFC}" destId="{6C39EAF4-7ED7-4A8D-A0D7-F26D1427C02C}" srcOrd="0" destOrd="0" presId="urn:microsoft.com/office/officeart/2008/layout/AlternatingHexagons"/>
    <dgm:cxn modelId="{0C588ED1-EB4D-425F-B372-25F3D422E2A8}" type="presParOf" srcId="{DF3F8574-9AF7-4BCD-B899-577A2485FEFC}" destId="{72079AB7-3F10-4551-8F14-58EEFF9D3624}" srcOrd="1" destOrd="0" presId="urn:microsoft.com/office/officeart/2008/layout/AlternatingHexagons"/>
    <dgm:cxn modelId="{E11448BD-9C42-4ABA-AFC0-DCCA68341AF2}" type="presParOf" srcId="{DF3F8574-9AF7-4BCD-B899-577A2485FEFC}" destId="{CC52198F-7EA8-4B29-A850-55D53A87A737}" srcOrd="2" destOrd="0" presId="urn:microsoft.com/office/officeart/2008/layout/AlternatingHexagons"/>
    <dgm:cxn modelId="{56575487-2153-4D30-BD8A-A5DCAC3CB235}" type="presParOf" srcId="{DF3F8574-9AF7-4BCD-B899-577A2485FEFC}" destId="{B407DBA3-F9EC-44C5-91E0-E251694C34ED}" srcOrd="3" destOrd="0" presId="urn:microsoft.com/office/officeart/2008/layout/AlternatingHexagons"/>
    <dgm:cxn modelId="{60773AC8-D1E0-4097-BB62-E956C245B980}" type="presParOf" srcId="{DF3F8574-9AF7-4BCD-B899-577A2485FEFC}" destId="{C18B507F-12D5-4F90-92A5-6963AF739FAA}" srcOrd="4" destOrd="0" presId="urn:microsoft.com/office/officeart/2008/layout/AlternatingHexagons"/>
    <dgm:cxn modelId="{0D2FED73-2296-4DB6-ACAA-00D74044BA78}" type="presParOf" srcId="{C3C6715C-CE8A-4A5D-AEB6-A541BC0D4247}" destId="{878307FC-7E71-444C-BDC8-F731CCB9EF01}" srcOrd="1" destOrd="0" presId="urn:microsoft.com/office/officeart/2008/layout/AlternatingHexagons"/>
    <dgm:cxn modelId="{0611EE52-B374-462C-8C10-F35B008D7262}" type="presParOf" srcId="{C3C6715C-CE8A-4A5D-AEB6-A541BC0D4247}" destId="{31762F07-60EC-4305-96BA-4EEF6D9DD23C}" srcOrd="2" destOrd="0" presId="urn:microsoft.com/office/officeart/2008/layout/AlternatingHexagons"/>
    <dgm:cxn modelId="{F504A6AD-B81E-4B5A-A263-3D8B5A0D0600}" type="presParOf" srcId="{31762F07-60EC-4305-96BA-4EEF6D9DD23C}" destId="{7519A8BF-932B-4E56-8109-1F8179CFC2B3}" srcOrd="0" destOrd="0" presId="urn:microsoft.com/office/officeart/2008/layout/AlternatingHexagons"/>
    <dgm:cxn modelId="{96C5B995-E882-4BE6-984C-07FD5D7C5B2D}" type="presParOf" srcId="{31762F07-60EC-4305-96BA-4EEF6D9DD23C}" destId="{2426C82D-4EC4-4150-BE5F-C88FC025E8F0}" srcOrd="1" destOrd="0" presId="urn:microsoft.com/office/officeart/2008/layout/AlternatingHexagons"/>
    <dgm:cxn modelId="{911BD701-B48E-4D6B-AE9C-1D0584568DE3}" type="presParOf" srcId="{31762F07-60EC-4305-96BA-4EEF6D9DD23C}" destId="{114D74E6-6C27-4FF5-A8CC-F3F6896FF572}" srcOrd="2" destOrd="0" presId="urn:microsoft.com/office/officeart/2008/layout/AlternatingHexagons"/>
    <dgm:cxn modelId="{83976124-FC5F-4D3B-BCCC-DE1A769A338A}" type="presParOf" srcId="{31762F07-60EC-4305-96BA-4EEF6D9DD23C}" destId="{4F59228B-0920-4D2C-9A78-D369EF9B1573}" srcOrd="3" destOrd="0" presId="urn:microsoft.com/office/officeart/2008/layout/AlternatingHexagons"/>
    <dgm:cxn modelId="{BEABE175-0F01-48CD-B433-55A7E66C1C8D}" type="presParOf" srcId="{31762F07-60EC-4305-96BA-4EEF6D9DD23C}" destId="{3333A192-7280-4717-9FF9-E80576CB3A51}" srcOrd="4" destOrd="0" presId="urn:microsoft.com/office/officeart/2008/layout/AlternatingHexagons"/>
    <dgm:cxn modelId="{DF8C798F-D7B5-403E-A814-1A0760467BC1}" type="presParOf" srcId="{C3C6715C-CE8A-4A5D-AEB6-A541BC0D4247}" destId="{04D586A4-F28F-4226-AFC1-B8B7B4E3DF59}" srcOrd="3" destOrd="0" presId="urn:microsoft.com/office/officeart/2008/layout/AlternatingHexagons"/>
    <dgm:cxn modelId="{4B3A6F1D-068C-4C7A-904D-814AA7442E3A}" type="presParOf" srcId="{C3C6715C-CE8A-4A5D-AEB6-A541BC0D4247}" destId="{3C6EE8F8-AACF-4A41-9D91-19F474A53666}" srcOrd="4" destOrd="0" presId="urn:microsoft.com/office/officeart/2008/layout/AlternatingHexagons"/>
    <dgm:cxn modelId="{C687C382-FAE6-479C-A166-965D99942ECB}" type="presParOf" srcId="{3C6EE8F8-AACF-4A41-9D91-19F474A53666}" destId="{B716197B-22E3-4EF8-A0D9-BA54B360139F}" srcOrd="0" destOrd="0" presId="urn:microsoft.com/office/officeart/2008/layout/AlternatingHexagons"/>
    <dgm:cxn modelId="{A546D1AA-DDE2-4257-AEB6-A8396FD7305E}" type="presParOf" srcId="{3C6EE8F8-AACF-4A41-9D91-19F474A53666}" destId="{9041BBF8-BF57-4B3B-A650-3DC026EF913B}" srcOrd="1" destOrd="0" presId="urn:microsoft.com/office/officeart/2008/layout/AlternatingHexagons"/>
    <dgm:cxn modelId="{EF45D597-1562-4C74-A486-34FE515C48D6}" type="presParOf" srcId="{3C6EE8F8-AACF-4A41-9D91-19F474A53666}" destId="{2FE8F768-6E50-46C1-B3C8-5E78A95E4E9C}" srcOrd="2" destOrd="0" presId="urn:microsoft.com/office/officeart/2008/layout/AlternatingHexagons"/>
    <dgm:cxn modelId="{C28FDA7B-6AB3-4448-ADFB-71231EDC095D}" type="presParOf" srcId="{3C6EE8F8-AACF-4A41-9D91-19F474A53666}" destId="{A55FC8EC-A488-4808-95FA-559A32D0076F}" srcOrd="3" destOrd="0" presId="urn:microsoft.com/office/officeart/2008/layout/AlternatingHexagons"/>
    <dgm:cxn modelId="{1257D7D1-19C3-4F78-9E65-2C77C7A5260B}" type="presParOf" srcId="{3C6EE8F8-AACF-4A41-9D91-19F474A53666}" destId="{C9D06082-9EEF-4658-AF45-72F19C676101}"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34248A-F029-4983-A663-89C2BD0DD644}"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n-US"/>
        </a:p>
      </dgm:t>
    </dgm:pt>
    <dgm:pt modelId="{CCC1203C-EA1F-4D4C-99AB-0B23794BA801}">
      <dgm:prSet phldrT="[Text]"/>
      <dgm:spPr/>
      <dgm:t>
        <a:bodyPr/>
        <a:lstStyle/>
        <a:p>
          <a:r>
            <a:rPr lang="el-GR" dirty="0"/>
            <a:t>Διένεξη εργασιών</a:t>
          </a:r>
          <a:endParaRPr lang="en-US" dirty="0"/>
        </a:p>
      </dgm:t>
    </dgm:pt>
    <dgm:pt modelId="{8AB3D11D-447B-4EF4-A8ED-EF623448B20B}" type="parTrans" cxnId="{69FC68DC-47BE-4387-9A74-66CA40422142}">
      <dgm:prSet/>
      <dgm:spPr/>
      <dgm:t>
        <a:bodyPr/>
        <a:lstStyle/>
        <a:p>
          <a:endParaRPr lang="en-US"/>
        </a:p>
      </dgm:t>
    </dgm:pt>
    <dgm:pt modelId="{867B9D1A-8CCA-4DB8-A203-62F78391A4C4}" type="sibTrans" cxnId="{69FC68DC-47BE-4387-9A74-66CA40422142}">
      <dgm:prSet/>
      <dgm:spPr/>
      <dgm:t>
        <a:bodyPr/>
        <a:lstStyle/>
        <a:p>
          <a:endParaRPr lang="en-US"/>
        </a:p>
      </dgm:t>
    </dgm:pt>
    <dgm:pt modelId="{9733A496-5C1F-473D-BD0A-EF23501E7C27}">
      <dgm:prSet phldrT="[Text]"/>
      <dgm:spPr/>
      <dgm:t>
        <a:bodyPr/>
        <a:lstStyle/>
        <a:p>
          <a:r>
            <a:rPr lang="el-GR" dirty="0"/>
            <a:t>Διένεξη σχέσεων</a:t>
          </a:r>
          <a:endParaRPr lang="en-US" dirty="0"/>
        </a:p>
      </dgm:t>
    </dgm:pt>
    <dgm:pt modelId="{E5AE19EE-0088-4389-826B-8F6604D770BE}" type="parTrans" cxnId="{1DA321ED-551B-4AC9-92AE-7D5956D36F71}">
      <dgm:prSet/>
      <dgm:spPr/>
      <dgm:t>
        <a:bodyPr/>
        <a:lstStyle/>
        <a:p>
          <a:endParaRPr lang="en-US"/>
        </a:p>
      </dgm:t>
    </dgm:pt>
    <dgm:pt modelId="{C1982AEF-BDD9-4C35-A91D-5F9C05EFD74E}" type="sibTrans" cxnId="{1DA321ED-551B-4AC9-92AE-7D5956D36F71}">
      <dgm:prSet/>
      <dgm:spPr/>
      <dgm:t>
        <a:bodyPr/>
        <a:lstStyle/>
        <a:p>
          <a:endParaRPr lang="en-US"/>
        </a:p>
      </dgm:t>
    </dgm:pt>
    <dgm:pt modelId="{A7CF1F9D-D157-45F2-A6C7-945379E7078C}">
      <dgm:prSet phldrT="[Text]"/>
      <dgm:spPr/>
      <dgm:t>
        <a:bodyPr/>
        <a:lstStyle/>
        <a:p>
          <a:r>
            <a:rPr lang="el-GR" dirty="0"/>
            <a:t>Διένεξη αξιών</a:t>
          </a:r>
          <a:endParaRPr lang="en-US" dirty="0"/>
        </a:p>
      </dgm:t>
    </dgm:pt>
    <dgm:pt modelId="{58719682-23F6-4F07-A0EE-222F80E0D233}" type="parTrans" cxnId="{71192F76-8D62-4149-9D28-DE2301916400}">
      <dgm:prSet/>
      <dgm:spPr/>
      <dgm:t>
        <a:bodyPr/>
        <a:lstStyle/>
        <a:p>
          <a:endParaRPr lang="en-US"/>
        </a:p>
      </dgm:t>
    </dgm:pt>
    <dgm:pt modelId="{B6B213CD-3062-42EC-8AB4-B8F457C43F11}" type="sibTrans" cxnId="{71192F76-8D62-4149-9D28-DE2301916400}">
      <dgm:prSet/>
      <dgm:spPr/>
      <dgm:t>
        <a:bodyPr/>
        <a:lstStyle/>
        <a:p>
          <a:endParaRPr lang="en-US"/>
        </a:p>
      </dgm:t>
    </dgm:pt>
    <dgm:pt modelId="{BCCA90A3-5A13-45CF-BEAE-6ECBB282B145}" type="pres">
      <dgm:prSet presAssocID="{A634248A-F029-4983-A663-89C2BD0DD644}" presName="linear" presStyleCnt="0">
        <dgm:presLayoutVars>
          <dgm:dir/>
          <dgm:animLvl val="lvl"/>
          <dgm:resizeHandles val="exact"/>
        </dgm:presLayoutVars>
      </dgm:prSet>
      <dgm:spPr/>
    </dgm:pt>
    <dgm:pt modelId="{EF0C3DEB-090B-4751-80E4-5B28DEB11334}" type="pres">
      <dgm:prSet presAssocID="{CCC1203C-EA1F-4D4C-99AB-0B23794BA801}" presName="parentLin" presStyleCnt="0"/>
      <dgm:spPr/>
    </dgm:pt>
    <dgm:pt modelId="{D1DDCAB5-312C-4088-ADF3-442FEF5AF9CE}" type="pres">
      <dgm:prSet presAssocID="{CCC1203C-EA1F-4D4C-99AB-0B23794BA801}" presName="parentLeftMargin" presStyleLbl="node1" presStyleIdx="0" presStyleCnt="3"/>
      <dgm:spPr/>
    </dgm:pt>
    <dgm:pt modelId="{63E94A47-7B8D-4DC7-B8D9-4E60441FBC16}" type="pres">
      <dgm:prSet presAssocID="{CCC1203C-EA1F-4D4C-99AB-0B23794BA801}" presName="parentText" presStyleLbl="node1" presStyleIdx="0" presStyleCnt="3">
        <dgm:presLayoutVars>
          <dgm:chMax val="0"/>
          <dgm:bulletEnabled val="1"/>
        </dgm:presLayoutVars>
      </dgm:prSet>
      <dgm:spPr/>
    </dgm:pt>
    <dgm:pt modelId="{0954DD94-EF6B-4F49-989A-0D6D40EC2E0F}" type="pres">
      <dgm:prSet presAssocID="{CCC1203C-EA1F-4D4C-99AB-0B23794BA801}" presName="negativeSpace" presStyleCnt="0"/>
      <dgm:spPr/>
    </dgm:pt>
    <dgm:pt modelId="{56F6A6A4-17D2-46B3-80A9-52BC96778D91}" type="pres">
      <dgm:prSet presAssocID="{CCC1203C-EA1F-4D4C-99AB-0B23794BA801}" presName="childText" presStyleLbl="conFgAcc1" presStyleIdx="0" presStyleCnt="3">
        <dgm:presLayoutVars>
          <dgm:bulletEnabled val="1"/>
        </dgm:presLayoutVars>
      </dgm:prSet>
      <dgm:spPr/>
    </dgm:pt>
    <dgm:pt modelId="{7BB09206-3BC8-427B-9615-FD68143E7BCC}" type="pres">
      <dgm:prSet presAssocID="{867B9D1A-8CCA-4DB8-A203-62F78391A4C4}" presName="spaceBetweenRectangles" presStyleCnt="0"/>
      <dgm:spPr/>
    </dgm:pt>
    <dgm:pt modelId="{F86D2614-2970-4655-A643-9745241EDBD5}" type="pres">
      <dgm:prSet presAssocID="{9733A496-5C1F-473D-BD0A-EF23501E7C27}" presName="parentLin" presStyleCnt="0"/>
      <dgm:spPr/>
    </dgm:pt>
    <dgm:pt modelId="{0920F9AC-CBBD-40A9-8273-D0396E625B0B}" type="pres">
      <dgm:prSet presAssocID="{9733A496-5C1F-473D-BD0A-EF23501E7C27}" presName="parentLeftMargin" presStyleLbl="node1" presStyleIdx="0" presStyleCnt="3"/>
      <dgm:spPr/>
    </dgm:pt>
    <dgm:pt modelId="{67DC05A2-C43F-4B6F-BD48-5ECDD429C154}" type="pres">
      <dgm:prSet presAssocID="{9733A496-5C1F-473D-BD0A-EF23501E7C27}" presName="parentText" presStyleLbl="node1" presStyleIdx="1" presStyleCnt="3">
        <dgm:presLayoutVars>
          <dgm:chMax val="0"/>
          <dgm:bulletEnabled val="1"/>
        </dgm:presLayoutVars>
      </dgm:prSet>
      <dgm:spPr/>
    </dgm:pt>
    <dgm:pt modelId="{F6512738-CD5A-43A3-8C65-80D2BA34562C}" type="pres">
      <dgm:prSet presAssocID="{9733A496-5C1F-473D-BD0A-EF23501E7C27}" presName="negativeSpace" presStyleCnt="0"/>
      <dgm:spPr/>
    </dgm:pt>
    <dgm:pt modelId="{A3431FB0-D550-44B2-9F1B-FD0500C5BF3A}" type="pres">
      <dgm:prSet presAssocID="{9733A496-5C1F-473D-BD0A-EF23501E7C27}" presName="childText" presStyleLbl="conFgAcc1" presStyleIdx="1" presStyleCnt="3">
        <dgm:presLayoutVars>
          <dgm:bulletEnabled val="1"/>
        </dgm:presLayoutVars>
      </dgm:prSet>
      <dgm:spPr/>
    </dgm:pt>
    <dgm:pt modelId="{B553E5E5-DE61-41DB-8ABF-C268D7EEBF75}" type="pres">
      <dgm:prSet presAssocID="{C1982AEF-BDD9-4C35-A91D-5F9C05EFD74E}" presName="spaceBetweenRectangles" presStyleCnt="0"/>
      <dgm:spPr/>
    </dgm:pt>
    <dgm:pt modelId="{21D6C2A0-5089-401C-A5A4-E6F63B95E538}" type="pres">
      <dgm:prSet presAssocID="{A7CF1F9D-D157-45F2-A6C7-945379E7078C}" presName="parentLin" presStyleCnt="0"/>
      <dgm:spPr/>
    </dgm:pt>
    <dgm:pt modelId="{25C26030-B20F-458C-A9EB-3E3F9C0D55D3}" type="pres">
      <dgm:prSet presAssocID="{A7CF1F9D-D157-45F2-A6C7-945379E7078C}" presName="parentLeftMargin" presStyleLbl="node1" presStyleIdx="1" presStyleCnt="3"/>
      <dgm:spPr/>
    </dgm:pt>
    <dgm:pt modelId="{4FB12EFB-0411-4750-AB7C-29BBFA722711}" type="pres">
      <dgm:prSet presAssocID="{A7CF1F9D-D157-45F2-A6C7-945379E7078C}" presName="parentText" presStyleLbl="node1" presStyleIdx="2" presStyleCnt="3">
        <dgm:presLayoutVars>
          <dgm:chMax val="0"/>
          <dgm:bulletEnabled val="1"/>
        </dgm:presLayoutVars>
      </dgm:prSet>
      <dgm:spPr/>
    </dgm:pt>
    <dgm:pt modelId="{2773122F-AB04-40E9-B2B1-B2C86268F511}" type="pres">
      <dgm:prSet presAssocID="{A7CF1F9D-D157-45F2-A6C7-945379E7078C}" presName="negativeSpace" presStyleCnt="0"/>
      <dgm:spPr/>
    </dgm:pt>
    <dgm:pt modelId="{73DFE567-0EB4-41CF-BFA3-6DE62B1C8B57}" type="pres">
      <dgm:prSet presAssocID="{A7CF1F9D-D157-45F2-A6C7-945379E7078C}" presName="childText" presStyleLbl="conFgAcc1" presStyleIdx="2" presStyleCnt="3">
        <dgm:presLayoutVars>
          <dgm:bulletEnabled val="1"/>
        </dgm:presLayoutVars>
      </dgm:prSet>
      <dgm:spPr/>
    </dgm:pt>
  </dgm:ptLst>
  <dgm:cxnLst>
    <dgm:cxn modelId="{A48D6533-305B-42B7-BCDB-47D608081D81}" type="presOf" srcId="{9733A496-5C1F-473D-BD0A-EF23501E7C27}" destId="{0920F9AC-CBBD-40A9-8273-D0396E625B0B}" srcOrd="0" destOrd="0" presId="urn:microsoft.com/office/officeart/2005/8/layout/list1"/>
    <dgm:cxn modelId="{98C20940-92C5-4F83-9A2E-8B5F15FD56E7}" type="presOf" srcId="{CCC1203C-EA1F-4D4C-99AB-0B23794BA801}" destId="{63E94A47-7B8D-4DC7-B8D9-4E60441FBC16}" srcOrd="1" destOrd="0" presId="urn:microsoft.com/office/officeart/2005/8/layout/list1"/>
    <dgm:cxn modelId="{71192F76-8D62-4149-9D28-DE2301916400}" srcId="{A634248A-F029-4983-A663-89C2BD0DD644}" destId="{A7CF1F9D-D157-45F2-A6C7-945379E7078C}" srcOrd="2" destOrd="0" parTransId="{58719682-23F6-4F07-A0EE-222F80E0D233}" sibTransId="{B6B213CD-3062-42EC-8AB4-B8F457C43F11}"/>
    <dgm:cxn modelId="{3BA1E47E-FF30-48C0-B720-180024A4A299}" type="presOf" srcId="{CCC1203C-EA1F-4D4C-99AB-0B23794BA801}" destId="{D1DDCAB5-312C-4088-ADF3-442FEF5AF9CE}" srcOrd="0" destOrd="0" presId="urn:microsoft.com/office/officeart/2005/8/layout/list1"/>
    <dgm:cxn modelId="{72986B84-9560-44F6-8284-4DFCED66EE50}" type="presOf" srcId="{A634248A-F029-4983-A663-89C2BD0DD644}" destId="{BCCA90A3-5A13-45CF-BEAE-6ECBB282B145}" srcOrd="0" destOrd="0" presId="urn:microsoft.com/office/officeart/2005/8/layout/list1"/>
    <dgm:cxn modelId="{E77D82A1-BF28-472C-91BC-71A940BBBB2E}" type="presOf" srcId="{A7CF1F9D-D157-45F2-A6C7-945379E7078C}" destId="{25C26030-B20F-458C-A9EB-3E3F9C0D55D3}" srcOrd="0" destOrd="0" presId="urn:microsoft.com/office/officeart/2005/8/layout/list1"/>
    <dgm:cxn modelId="{69FC68DC-47BE-4387-9A74-66CA40422142}" srcId="{A634248A-F029-4983-A663-89C2BD0DD644}" destId="{CCC1203C-EA1F-4D4C-99AB-0B23794BA801}" srcOrd="0" destOrd="0" parTransId="{8AB3D11D-447B-4EF4-A8ED-EF623448B20B}" sibTransId="{867B9D1A-8CCA-4DB8-A203-62F78391A4C4}"/>
    <dgm:cxn modelId="{C42333E2-796E-402A-A8E2-2C1AC6075C78}" type="presOf" srcId="{A7CF1F9D-D157-45F2-A6C7-945379E7078C}" destId="{4FB12EFB-0411-4750-AB7C-29BBFA722711}" srcOrd="1" destOrd="0" presId="urn:microsoft.com/office/officeart/2005/8/layout/list1"/>
    <dgm:cxn modelId="{1DA321ED-551B-4AC9-92AE-7D5956D36F71}" srcId="{A634248A-F029-4983-A663-89C2BD0DD644}" destId="{9733A496-5C1F-473D-BD0A-EF23501E7C27}" srcOrd="1" destOrd="0" parTransId="{E5AE19EE-0088-4389-826B-8F6604D770BE}" sibTransId="{C1982AEF-BDD9-4C35-A91D-5F9C05EFD74E}"/>
    <dgm:cxn modelId="{C0D856F7-767C-4D27-923F-BCC222EC83A8}" type="presOf" srcId="{9733A496-5C1F-473D-BD0A-EF23501E7C27}" destId="{67DC05A2-C43F-4B6F-BD48-5ECDD429C154}" srcOrd="1" destOrd="0" presId="urn:microsoft.com/office/officeart/2005/8/layout/list1"/>
    <dgm:cxn modelId="{A3876B9E-E4AE-4DD9-8910-CB19DB5C7C4E}" type="presParOf" srcId="{BCCA90A3-5A13-45CF-BEAE-6ECBB282B145}" destId="{EF0C3DEB-090B-4751-80E4-5B28DEB11334}" srcOrd="0" destOrd="0" presId="urn:microsoft.com/office/officeart/2005/8/layout/list1"/>
    <dgm:cxn modelId="{FB2C12F3-8C48-43AE-9F2B-C70BB44881EE}" type="presParOf" srcId="{EF0C3DEB-090B-4751-80E4-5B28DEB11334}" destId="{D1DDCAB5-312C-4088-ADF3-442FEF5AF9CE}" srcOrd="0" destOrd="0" presId="urn:microsoft.com/office/officeart/2005/8/layout/list1"/>
    <dgm:cxn modelId="{002303BB-B713-4953-842F-C1BECD2E23B3}" type="presParOf" srcId="{EF0C3DEB-090B-4751-80E4-5B28DEB11334}" destId="{63E94A47-7B8D-4DC7-B8D9-4E60441FBC16}" srcOrd="1" destOrd="0" presId="urn:microsoft.com/office/officeart/2005/8/layout/list1"/>
    <dgm:cxn modelId="{68C99A94-6BB9-4410-B4F3-0EB6F57CC514}" type="presParOf" srcId="{BCCA90A3-5A13-45CF-BEAE-6ECBB282B145}" destId="{0954DD94-EF6B-4F49-989A-0D6D40EC2E0F}" srcOrd="1" destOrd="0" presId="urn:microsoft.com/office/officeart/2005/8/layout/list1"/>
    <dgm:cxn modelId="{C633F617-DBD9-4946-B9AC-1EF01DE3B139}" type="presParOf" srcId="{BCCA90A3-5A13-45CF-BEAE-6ECBB282B145}" destId="{56F6A6A4-17D2-46B3-80A9-52BC96778D91}" srcOrd="2" destOrd="0" presId="urn:microsoft.com/office/officeart/2005/8/layout/list1"/>
    <dgm:cxn modelId="{C7926CE4-89CC-493A-A2DC-658FC86916D1}" type="presParOf" srcId="{BCCA90A3-5A13-45CF-BEAE-6ECBB282B145}" destId="{7BB09206-3BC8-427B-9615-FD68143E7BCC}" srcOrd="3" destOrd="0" presId="urn:microsoft.com/office/officeart/2005/8/layout/list1"/>
    <dgm:cxn modelId="{36CDB92A-3D9F-4FF1-8DC3-6A5BA1BAE9D2}" type="presParOf" srcId="{BCCA90A3-5A13-45CF-BEAE-6ECBB282B145}" destId="{F86D2614-2970-4655-A643-9745241EDBD5}" srcOrd="4" destOrd="0" presId="urn:microsoft.com/office/officeart/2005/8/layout/list1"/>
    <dgm:cxn modelId="{C1A49E62-4208-43E1-95D6-EAE86BFB02B5}" type="presParOf" srcId="{F86D2614-2970-4655-A643-9745241EDBD5}" destId="{0920F9AC-CBBD-40A9-8273-D0396E625B0B}" srcOrd="0" destOrd="0" presId="urn:microsoft.com/office/officeart/2005/8/layout/list1"/>
    <dgm:cxn modelId="{CE143039-66CF-4F44-BFAE-B3E09A55C3F8}" type="presParOf" srcId="{F86D2614-2970-4655-A643-9745241EDBD5}" destId="{67DC05A2-C43F-4B6F-BD48-5ECDD429C154}" srcOrd="1" destOrd="0" presId="urn:microsoft.com/office/officeart/2005/8/layout/list1"/>
    <dgm:cxn modelId="{6223CCD8-DE9C-407B-B03D-255B99104935}" type="presParOf" srcId="{BCCA90A3-5A13-45CF-BEAE-6ECBB282B145}" destId="{F6512738-CD5A-43A3-8C65-80D2BA34562C}" srcOrd="5" destOrd="0" presId="urn:microsoft.com/office/officeart/2005/8/layout/list1"/>
    <dgm:cxn modelId="{E497FC08-A774-4B49-ADC2-C252ED7E0978}" type="presParOf" srcId="{BCCA90A3-5A13-45CF-BEAE-6ECBB282B145}" destId="{A3431FB0-D550-44B2-9F1B-FD0500C5BF3A}" srcOrd="6" destOrd="0" presId="urn:microsoft.com/office/officeart/2005/8/layout/list1"/>
    <dgm:cxn modelId="{48119E5F-75CE-4221-806F-76C9AF39CF8B}" type="presParOf" srcId="{BCCA90A3-5A13-45CF-BEAE-6ECBB282B145}" destId="{B553E5E5-DE61-41DB-8ABF-C268D7EEBF75}" srcOrd="7" destOrd="0" presId="urn:microsoft.com/office/officeart/2005/8/layout/list1"/>
    <dgm:cxn modelId="{79C9014C-55AA-44CC-A520-88894A714934}" type="presParOf" srcId="{BCCA90A3-5A13-45CF-BEAE-6ECBB282B145}" destId="{21D6C2A0-5089-401C-A5A4-E6F63B95E538}" srcOrd="8" destOrd="0" presId="urn:microsoft.com/office/officeart/2005/8/layout/list1"/>
    <dgm:cxn modelId="{4A08B23A-C662-41FC-AD53-0EB3E2050E43}" type="presParOf" srcId="{21D6C2A0-5089-401C-A5A4-E6F63B95E538}" destId="{25C26030-B20F-458C-A9EB-3E3F9C0D55D3}" srcOrd="0" destOrd="0" presId="urn:microsoft.com/office/officeart/2005/8/layout/list1"/>
    <dgm:cxn modelId="{10E30CAC-1A6C-4FC2-BDF1-72C7F7E5F278}" type="presParOf" srcId="{21D6C2A0-5089-401C-A5A4-E6F63B95E538}" destId="{4FB12EFB-0411-4750-AB7C-29BBFA722711}" srcOrd="1" destOrd="0" presId="urn:microsoft.com/office/officeart/2005/8/layout/list1"/>
    <dgm:cxn modelId="{86CE374B-49B6-42B0-8140-81631E4FB75F}" type="presParOf" srcId="{BCCA90A3-5A13-45CF-BEAE-6ECBB282B145}" destId="{2773122F-AB04-40E9-B2B1-B2C86268F511}" srcOrd="9" destOrd="0" presId="urn:microsoft.com/office/officeart/2005/8/layout/list1"/>
    <dgm:cxn modelId="{C10EEE2D-CE1B-457C-8499-93C6B68B61C1}" type="presParOf" srcId="{BCCA90A3-5A13-45CF-BEAE-6ECBB282B145}" destId="{73DFE567-0EB4-41CF-BFA3-6DE62B1C8B5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FA00D7-EEB7-4762-A6B3-690495EE141D}"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E9224C52-091A-4437-B2BC-2A4B3E284D2E}">
      <dgm:prSet phldrT="[Text]"/>
      <dgm:spPr/>
      <dgm:t>
        <a:bodyPr/>
        <a:lstStyle/>
        <a:p>
          <a:r>
            <a:rPr lang="en-US" dirty="0"/>
            <a:t>1.</a:t>
          </a:r>
        </a:p>
      </dgm:t>
    </dgm:pt>
    <dgm:pt modelId="{6637A5B6-C8BA-447B-9071-8FAE18C1918B}" type="parTrans" cxnId="{07F646A7-FE0B-4770-9F60-4DE4F67DF2E9}">
      <dgm:prSet/>
      <dgm:spPr/>
      <dgm:t>
        <a:bodyPr/>
        <a:lstStyle/>
        <a:p>
          <a:endParaRPr lang="en-US"/>
        </a:p>
      </dgm:t>
    </dgm:pt>
    <dgm:pt modelId="{86177E92-77C8-4399-853D-60087308D254}" type="sibTrans" cxnId="{07F646A7-FE0B-4770-9F60-4DE4F67DF2E9}">
      <dgm:prSet/>
      <dgm:spPr/>
      <dgm:t>
        <a:bodyPr/>
        <a:lstStyle/>
        <a:p>
          <a:endParaRPr lang="en-US"/>
        </a:p>
      </dgm:t>
    </dgm:pt>
    <dgm:pt modelId="{B74760F0-2684-4235-9852-7314438D3A49}">
      <dgm:prSet phldrT="[Text]"/>
      <dgm:spPr/>
      <dgm:t>
        <a:bodyPr/>
        <a:lstStyle/>
        <a:p>
          <a:r>
            <a:rPr lang="el-GR" dirty="0"/>
            <a:t>διευκρίνισε οτιδήποτε δεν καταλαβαίνουν</a:t>
          </a:r>
          <a:endParaRPr lang="en-US" dirty="0"/>
        </a:p>
      </dgm:t>
    </dgm:pt>
    <dgm:pt modelId="{D370A036-E6C6-4B01-910C-4DAB6F3C7ABB}" type="parTrans" cxnId="{CC93EDBD-A7AF-4967-8ACB-45654F892055}">
      <dgm:prSet/>
      <dgm:spPr/>
      <dgm:t>
        <a:bodyPr/>
        <a:lstStyle/>
        <a:p>
          <a:endParaRPr lang="en-US"/>
        </a:p>
      </dgm:t>
    </dgm:pt>
    <dgm:pt modelId="{38F6DD3C-9AF1-4001-A374-932C94837F02}" type="sibTrans" cxnId="{CC93EDBD-A7AF-4967-8ACB-45654F892055}">
      <dgm:prSet/>
      <dgm:spPr/>
      <dgm:t>
        <a:bodyPr/>
        <a:lstStyle/>
        <a:p>
          <a:endParaRPr lang="en-US"/>
        </a:p>
      </dgm:t>
    </dgm:pt>
    <dgm:pt modelId="{339EEBEC-DFE8-429A-A798-A0ECFEB034A1}">
      <dgm:prSet phldrT="[Text]"/>
      <dgm:spPr/>
      <dgm:t>
        <a:bodyPr/>
        <a:lstStyle/>
        <a:p>
          <a:r>
            <a:rPr lang="el-GR" dirty="0"/>
            <a:t>να κάνετε ερωτήσεις αντί να κάνετε κατηγορίες</a:t>
          </a:r>
          <a:endParaRPr lang="en-US" dirty="0"/>
        </a:p>
      </dgm:t>
    </dgm:pt>
    <dgm:pt modelId="{71076C59-6D41-4D5D-A582-E0B03D5060F8}" type="parTrans" cxnId="{006D9E25-650D-46D9-B2E1-DE6624ED7DD6}">
      <dgm:prSet/>
      <dgm:spPr/>
      <dgm:t>
        <a:bodyPr/>
        <a:lstStyle/>
        <a:p>
          <a:endParaRPr lang="en-US"/>
        </a:p>
      </dgm:t>
    </dgm:pt>
    <dgm:pt modelId="{88C0F36D-5316-44E9-A7ED-018E6B6AE850}" type="sibTrans" cxnId="{006D9E25-650D-46D9-B2E1-DE6624ED7DD6}">
      <dgm:prSet/>
      <dgm:spPr/>
      <dgm:t>
        <a:bodyPr/>
        <a:lstStyle/>
        <a:p>
          <a:endParaRPr lang="en-US"/>
        </a:p>
      </dgm:t>
    </dgm:pt>
    <dgm:pt modelId="{DDA00018-BA55-476B-B19F-0A48472FFC2C}">
      <dgm:prSet phldrT="[Text]"/>
      <dgm:spPr/>
      <dgm:t>
        <a:bodyPr/>
        <a:lstStyle/>
        <a:p>
          <a:r>
            <a:rPr lang="en-US" dirty="0"/>
            <a:t>2.</a:t>
          </a:r>
        </a:p>
      </dgm:t>
    </dgm:pt>
    <dgm:pt modelId="{7008D14B-784C-47EC-87D5-BAFF7A9595EF}" type="parTrans" cxnId="{BF0DF57C-2451-4C77-B3F1-4AC659BB409C}">
      <dgm:prSet/>
      <dgm:spPr/>
      <dgm:t>
        <a:bodyPr/>
        <a:lstStyle/>
        <a:p>
          <a:endParaRPr lang="en-US"/>
        </a:p>
      </dgm:t>
    </dgm:pt>
    <dgm:pt modelId="{4411D72B-55CC-4EF2-AFDB-8F73534B56C0}" type="sibTrans" cxnId="{BF0DF57C-2451-4C77-B3F1-4AC659BB409C}">
      <dgm:prSet/>
      <dgm:spPr/>
      <dgm:t>
        <a:bodyPr/>
        <a:lstStyle/>
        <a:p>
          <a:endParaRPr lang="en-US"/>
        </a:p>
      </dgm:t>
    </dgm:pt>
    <dgm:pt modelId="{20F71F3F-20BC-420A-8A47-66E1F1DF5860}">
      <dgm:prSet phldrT="[Text]"/>
      <dgm:spPr/>
      <dgm:t>
        <a:bodyPr/>
        <a:lstStyle/>
        <a:p>
          <a:r>
            <a:rPr lang="el-GR" dirty="0"/>
            <a:t>να υποβάλλουν αιτήματα αντί για απαιτήσεις</a:t>
          </a:r>
          <a:endParaRPr lang="en-US" dirty="0"/>
        </a:p>
      </dgm:t>
    </dgm:pt>
    <dgm:pt modelId="{D1791E23-7FB1-4FAA-AE37-4FB476E07F0F}" type="parTrans" cxnId="{D0FECC41-91C0-45A4-B484-680D4086949D}">
      <dgm:prSet/>
      <dgm:spPr/>
      <dgm:t>
        <a:bodyPr/>
        <a:lstStyle/>
        <a:p>
          <a:endParaRPr lang="en-US"/>
        </a:p>
      </dgm:t>
    </dgm:pt>
    <dgm:pt modelId="{0DD9A9C1-69B6-4703-BBBF-ECCAEEB737B9}" type="sibTrans" cxnId="{D0FECC41-91C0-45A4-B484-680D4086949D}">
      <dgm:prSet/>
      <dgm:spPr/>
      <dgm:t>
        <a:bodyPr/>
        <a:lstStyle/>
        <a:p>
          <a:endParaRPr lang="en-US"/>
        </a:p>
      </dgm:t>
    </dgm:pt>
    <dgm:pt modelId="{61F469A6-CB0E-4402-B655-DAEEA7EF59BB}">
      <dgm:prSet phldrT="[Text]"/>
      <dgm:spPr/>
      <dgm:t>
        <a:bodyPr/>
        <a:lstStyle/>
        <a:p>
          <a:r>
            <a:rPr lang="el-GR" dirty="0"/>
            <a:t>να εκφράζουν τις απόψεις τους ως απόψεις αντί για γεγονότα</a:t>
          </a:r>
          <a:endParaRPr lang="en-US" dirty="0"/>
        </a:p>
      </dgm:t>
    </dgm:pt>
    <dgm:pt modelId="{481DB8AD-95AA-419F-BC30-859EB13B5266}" type="parTrans" cxnId="{1C38ED14-9A29-48EF-AEC4-57F2259F69F4}">
      <dgm:prSet/>
      <dgm:spPr/>
      <dgm:t>
        <a:bodyPr/>
        <a:lstStyle/>
        <a:p>
          <a:endParaRPr lang="en-US"/>
        </a:p>
      </dgm:t>
    </dgm:pt>
    <dgm:pt modelId="{E23D56C1-6902-474B-B1CA-EF305E0E0FF1}" type="sibTrans" cxnId="{1C38ED14-9A29-48EF-AEC4-57F2259F69F4}">
      <dgm:prSet/>
      <dgm:spPr/>
      <dgm:t>
        <a:bodyPr/>
        <a:lstStyle/>
        <a:p>
          <a:endParaRPr lang="en-US"/>
        </a:p>
      </dgm:t>
    </dgm:pt>
    <dgm:pt modelId="{B94112DF-21E6-493B-951E-7686FADB321D}">
      <dgm:prSet phldrT="[Text]"/>
      <dgm:spPr/>
      <dgm:t>
        <a:bodyPr/>
        <a:lstStyle/>
        <a:p>
          <a:r>
            <a:rPr lang="en-US" dirty="0"/>
            <a:t>3.</a:t>
          </a:r>
        </a:p>
      </dgm:t>
    </dgm:pt>
    <dgm:pt modelId="{96315BC4-E4AE-4EDD-84DB-4644106A3797}" type="parTrans" cxnId="{57AB2FA5-E37D-49EE-88B2-C391EF8DF115}">
      <dgm:prSet/>
      <dgm:spPr/>
      <dgm:t>
        <a:bodyPr/>
        <a:lstStyle/>
        <a:p>
          <a:endParaRPr lang="en-US"/>
        </a:p>
      </dgm:t>
    </dgm:pt>
    <dgm:pt modelId="{8F44A629-F18E-4C87-B1A9-8A65EF26048B}" type="sibTrans" cxnId="{57AB2FA5-E37D-49EE-88B2-C391EF8DF115}">
      <dgm:prSet/>
      <dgm:spPr/>
      <dgm:t>
        <a:bodyPr/>
        <a:lstStyle/>
        <a:p>
          <a:endParaRPr lang="en-US"/>
        </a:p>
      </dgm:t>
    </dgm:pt>
    <dgm:pt modelId="{094EDF41-F7B3-449E-98CC-D3B455FBD503}">
      <dgm:prSet phldrT="[Text]"/>
      <dgm:spPr/>
      <dgm:t>
        <a:bodyPr/>
        <a:lstStyle/>
        <a:p>
          <a:r>
            <a:rPr lang="el-GR" dirty="0"/>
            <a:t>να παρέχουν εποικοδομητική κριτική</a:t>
          </a:r>
          <a:endParaRPr lang="en-US" dirty="0"/>
        </a:p>
      </dgm:t>
    </dgm:pt>
    <dgm:pt modelId="{BF727E27-9DF3-4684-A7D5-E0340ECE6EEE}" type="parTrans" cxnId="{D7D1760E-4243-4128-A022-3DFB86E94A57}">
      <dgm:prSet/>
      <dgm:spPr/>
      <dgm:t>
        <a:bodyPr/>
        <a:lstStyle/>
        <a:p>
          <a:endParaRPr lang="en-US"/>
        </a:p>
      </dgm:t>
    </dgm:pt>
    <dgm:pt modelId="{6604A475-CDC1-409B-87BF-AA95FCFEC394}" type="sibTrans" cxnId="{D7D1760E-4243-4128-A022-3DFB86E94A57}">
      <dgm:prSet/>
      <dgm:spPr/>
      <dgm:t>
        <a:bodyPr/>
        <a:lstStyle/>
        <a:p>
          <a:endParaRPr lang="en-US"/>
        </a:p>
      </dgm:t>
    </dgm:pt>
    <dgm:pt modelId="{F0A116B3-05C8-4698-8994-8414F5ED6B18}">
      <dgm:prSet phldrT="[Text]"/>
      <dgm:spPr/>
      <dgm:t>
        <a:bodyPr/>
        <a:lstStyle/>
        <a:p>
          <a:r>
            <a:rPr lang="el-GR" dirty="0"/>
            <a:t>να μιλάνε με σεβασμό και θετικά</a:t>
          </a:r>
          <a:endParaRPr lang="en-US" dirty="0"/>
        </a:p>
      </dgm:t>
    </dgm:pt>
    <dgm:pt modelId="{FF49D68B-C7B1-472B-9457-DE6C33A94DCC}" type="parTrans" cxnId="{3197F775-E713-4A0F-B7E0-F78B04F2D3CA}">
      <dgm:prSet/>
      <dgm:spPr/>
      <dgm:t>
        <a:bodyPr/>
        <a:lstStyle/>
        <a:p>
          <a:endParaRPr lang="en-US"/>
        </a:p>
      </dgm:t>
    </dgm:pt>
    <dgm:pt modelId="{E7363706-1869-493C-9797-E5CC7982C2C8}" type="sibTrans" cxnId="{3197F775-E713-4A0F-B7E0-F78B04F2D3CA}">
      <dgm:prSet/>
      <dgm:spPr/>
      <dgm:t>
        <a:bodyPr/>
        <a:lstStyle/>
        <a:p>
          <a:endParaRPr lang="en-US"/>
        </a:p>
      </dgm:t>
    </dgm:pt>
    <dgm:pt modelId="{A0236B60-63C1-4F74-9AA5-B73317E9CF5E}" type="pres">
      <dgm:prSet presAssocID="{A2FA00D7-EEB7-4762-A6B3-690495EE141D}" presName="linearFlow" presStyleCnt="0">
        <dgm:presLayoutVars>
          <dgm:dir/>
          <dgm:animLvl val="lvl"/>
          <dgm:resizeHandles val="exact"/>
        </dgm:presLayoutVars>
      </dgm:prSet>
      <dgm:spPr/>
    </dgm:pt>
    <dgm:pt modelId="{2C566E90-3390-4B30-A0DD-BFF3264F81AE}" type="pres">
      <dgm:prSet presAssocID="{E9224C52-091A-4437-B2BC-2A4B3E284D2E}" presName="composite" presStyleCnt="0"/>
      <dgm:spPr/>
    </dgm:pt>
    <dgm:pt modelId="{7275BDA8-0E3B-460F-B0A2-0433B5184DF8}" type="pres">
      <dgm:prSet presAssocID="{E9224C52-091A-4437-B2BC-2A4B3E284D2E}" presName="parentText" presStyleLbl="alignNode1" presStyleIdx="0" presStyleCnt="3">
        <dgm:presLayoutVars>
          <dgm:chMax val="1"/>
          <dgm:bulletEnabled val="1"/>
        </dgm:presLayoutVars>
      </dgm:prSet>
      <dgm:spPr/>
    </dgm:pt>
    <dgm:pt modelId="{4579AC2F-9C0B-45DB-BB78-CE7070AAE16D}" type="pres">
      <dgm:prSet presAssocID="{E9224C52-091A-4437-B2BC-2A4B3E284D2E}" presName="descendantText" presStyleLbl="alignAcc1" presStyleIdx="0" presStyleCnt="3">
        <dgm:presLayoutVars>
          <dgm:bulletEnabled val="1"/>
        </dgm:presLayoutVars>
      </dgm:prSet>
      <dgm:spPr/>
    </dgm:pt>
    <dgm:pt modelId="{0885D78B-D89E-4B04-BB5E-65BDF8234729}" type="pres">
      <dgm:prSet presAssocID="{86177E92-77C8-4399-853D-60087308D254}" presName="sp" presStyleCnt="0"/>
      <dgm:spPr/>
    </dgm:pt>
    <dgm:pt modelId="{3F0C03F4-03E0-42BD-BF28-CAFFE7ADE8E3}" type="pres">
      <dgm:prSet presAssocID="{DDA00018-BA55-476B-B19F-0A48472FFC2C}" presName="composite" presStyleCnt="0"/>
      <dgm:spPr/>
    </dgm:pt>
    <dgm:pt modelId="{28772254-758F-4153-B802-70795C334576}" type="pres">
      <dgm:prSet presAssocID="{DDA00018-BA55-476B-B19F-0A48472FFC2C}" presName="parentText" presStyleLbl="alignNode1" presStyleIdx="1" presStyleCnt="3">
        <dgm:presLayoutVars>
          <dgm:chMax val="1"/>
          <dgm:bulletEnabled val="1"/>
        </dgm:presLayoutVars>
      </dgm:prSet>
      <dgm:spPr/>
    </dgm:pt>
    <dgm:pt modelId="{C5A72FE9-81C9-4BF9-B073-1172821D2582}" type="pres">
      <dgm:prSet presAssocID="{DDA00018-BA55-476B-B19F-0A48472FFC2C}" presName="descendantText" presStyleLbl="alignAcc1" presStyleIdx="1" presStyleCnt="3">
        <dgm:presLayoutVars>
          <dgm:bulletEnabled val="1"/>
        </dgm:presLayoutVars>
      </dgm:prSet>
      <dgm:spPr/>
    </dgm:pt>
    <dgm:pt modelId="{4B4A6441-CE94-4299-9AF0-EBCE81050179}" type="pres">
      <dgm:prSet presAssocID="{4411D72B-55CC-4EF2-AFDB-8F73534B56C0}" presName="sp" presStyleCnt="0"/>
      <dgm:spPr/>
    </dgm:pt>
    <dgm:pt modelId="{E59E158F-0AA9-4191-9E5C-F6F947B65F87}" type="pres">
      <dgm:prSet presAssocID="{B94112DF-21E6-493B-951E-7686FADB321D}" presName="composite" presStyleCnt="0"/>
      <dgm:spPr/>
    </dgm:pt>
    <dgm:pt modelId="{416B009D-D536-4187-8C3C-54BDEC958263}" type="pres">
      <dgm:prSet presAssocID="{B94112DF-21E6-493B-951E-7686FADB321D}" presName="parentText" presStyleLbl="alignNode1" presStyleIdx="2" presStyleCnt="3">
        <dgm:presLayoutVars>
          <dgm:chMax val="1"/>
          <dgm:bulletEnabled val="1"/>
        </dgm:presLayoutVars>
      </dgm:prSet>
      <dgm:spPr/>
    </dgm:pt>
    <dgm:pt modelId="{BF89752F-4989-4C6E-8324-B28FADCAFDD5}" type="pres">
      <dgm:prSet presAssocID="{B94112DF-21E6-493B-951E-7686FADB321D}" presName="descendantText" presStyleLbl="alignAcc1" presStyleIdx="2" presStyleCnt="3">
        <dgm:presLayoutVars>
          <dgm:bulletEnabled val="1"/>
        </dgm:presLayoutVars>
      </dgm:prSet>
      <dgm:spPr/>
    </dgm:pt>
  </dgm:ptLst>
  <dgm:cxnLst>
    <dgm:cxn modelId="{B116CA03-2323-4B9E-A3E8-992F07BB17CD}" type="presOf" srcId="{F0A116B3-05C8-4698-8994-8414F5ED6B18}" destId="{BF89752F-4989-4C6E-8324-B28FADCAFDD5}" srcOrd="0" destOrd="1" presId="urn:microsoft.com/office/officeart/2005/8/layout/chevron2"/>
    <dgm:cxn modelId="{D7D1760E-4243-4128-A022-3DFB86E94A57}" srcId="{B94112DF-21E6-493B-951E-7686FADB321D}" destId="{094EDF41-F7B3-449E-98CC-D3B455FBD503}" srcOrd="0" destOrd="0" parTransId="{BF727E27-9DF3-4684-A7D5-E0340ECE6EEE}" sibTransId="{6604A475-CDC1-409B-87BF-AA95FCFEC394}"/>
    <dgm:cxn modelId="{062FB213-2E5E-44A7-92B1-D9551050A28C}" type="presOf" srcId="{B74760F0-2684-4235-9852-7314438D3A49}" destId="{4579AC2F-9C0B-45DB-BB78-CE7070AAE16D}" srcOrd="0" destOrd="0" presId="urn:microsoft.com/office/officeart/2005/8/layout/chevron2"/>
    <dgm:cxn modelId="{1C38ED14-9A29-48EF-AEC4-57F2259F69F4}" srcId="{DDA00018-BA55-476B-B19F-0A48472FFC2C}" destId="{61F469A6-CB0E-4402-B655-DAEEA7EF59BB}" srcOrd="1" destOrd="0" parTransId="{481DB8AD-95AA-419F-BC30-859EB13B5266}" sibTransId="{E23D56C1-6902-474B-B1CA-EF305E0E0FF1}"/>
    <dgm:cxn modelId="{DA6ACF1B-F17C-4DD2-8D51-1B276CBA4584}" type="presOf" srcId="{B94112DF-21E6-493B-951E-7686FADB321D}" destId="{416B009D-D536-4187-8C3C-54BDEC958263}" srcOrd="0" destOrd="0" presId="urn:microsoft.com/office/officeart/2005/8/layout/chevron2"/>
    <dgm:cxn modelId="{006D9E25-650D-46D9-B2E1-DE6624ED7DD6}" srcId="{E9224C52-091A-4437-B2BC-2A4B3E284D2E}" destId="{339EEBEC-DFE8-429A-A798-A0ECFEB034A1}" srcOrd="1" destOrd="0" parTransId="{71076C59-6D41-4D5D-A582-E0B03D5060F8}" sibTransId="{88C0F36D-5316-44E9-A7ED-018E6B6AE850}"/>
    <dgm:cxn modelId="{7B261729-0311-43EE-BC5D-EC6A61D59650}" type="presOf" srcId="{094EDF41-F7B3-449E-98CC-D3B455FBD503}" destId="{BF89752F-4989-4C6E-8324-B28FADCAFDD5}" srcOrd="0" destOrd="0" presId="urn:microsoft.com/office/officeart/2005/8/layout/chevron2"/>
    <dgm:cxn modelId="{C4649C32-20F8-4421-B38F-99349786AE80}" type="presOf" srcId="{61F469A6-CB0E-4402-B655-DAEEA7EF59BB}" destId="{C5A72FE9-81C9-4BF9-B073-1172821D2582}" srcOrd="0" destOrd="1" presId="urn:microsoft.com/office/officeart/2005/8/layout/chevron2"/>
    <dgm:cxn modelId="{0F330C3C-0E31-4293-B2E9-655C596DB3B6}" type="presOf" srcId="{A2FA00D7-EEB7-4762-A6B3-690495EE141D}" destId="{A0236B60-63C1-4F74-9AA5-B73317E9CF5E}" srcOrd="0" destOrd="0" presId="urn:microsoft.com/office/officeart/2005/8/layout/chevron2"/>
    <dgm:cxn modelId="{D0FECC41-91C0-45A4-B484-680D4086949D}" srcId="{DDA00018-BA55-476B-B19F-0A48472FFC2C}" destId="{20F71F3F-20BC-420A-8A47-66E1F1DF5860}" srcOrd="0" destOrd="0" parTransId="{D1791E23-7FB1-4FAA-AE37-4FB476E07F0F}" sibTransId="{0DD9A9C1-69B6-4703-BBBF-ECCAEEB737B9}"/>
    <dgm:cxn modelId="{C8F22749-ECBD-4919-9304-28E716BC4C62}" type="presOf" srcId="{339EEBEC-DFE8-429A-A798-A0ECFEB034A1}" destId="{4579AC2F-9C0B-45DB-BB78-CE7070AAE16D}" srcOrd="0" destOrd="1" presId="urn:microsoft.com/office/officeart/2005/8/layout/chevron2"/>
    <dgm:cxn modelId="{5DA61272-3FD0-4DA3-83DD-ABCD00151F7E}" type="presOf" srcId="{20F71F3F-20BC-420A-8A47-66E1F1DF5860}" destId="{C5A72FE9-81C9-4BF9-B073-1172821D2582}" srcOrd="0" destOrd="0" presId="urn:microsoft.com/office/officeart/2005/8/layout/chevron2"/>
    <dgm:cxn modelId="{3197F775-E713-4A0F-B7E0-F78B04F2D3CA}" srcId="{B94112DF-21E6-493B-951E-7686FADB321D}" destId="{F0A116B3-05C8-4698-8994-8414F5ED6B18}" srcOrd="1" destOrd="0" parTransId="{FF49D68B-C7B1-472B-9457-DE6C33A94DCC}" sibTransId="{E7363706-1869-493C-9797-E5CC7982C2C8}"/>
    <dgm:cxn modelId="{BF0DF57C-2451-4C77-B3F1-4AC659BB409C}" srcId="{A2FA00D7-EEB7-4762-A6B3-690495EE141D}" destId="{DDA00018-BA55-476B-B19F-0A48472FFC2C}" srcOrd="1" destOrd="0" parTransId="{7008D14B-784C-47EC-87D5-BAFF7A9595EF}" sibTransId="{4411D72B-55CC-4EF2-AFDB-8F73534B56C0}"/>
    <dgm:cxn modelId="{57AB2FA5-E37D-49EE-88B2-C391EF8DF115}" srcId="{A2FA00D7-EEB7-4762-A6B3-690495EE141D}" destId="{B94112DF-21E6-493B-951E-7686FADB321D}" srcOrd="2" destOrd="0" parTransId="{96315BC4-E4AE-4EDD-84DB-4644106A3797}" sibTransId="{8F44A629-F18E-4C87-B1A9-8A65EF26048B}"/>
    <dgm:cxn modelId="{07F646A7-FE0B-4770-9F60-4DE4F67DF2E9}" srcId="{A2FA00D7-EEB7-4762-A6B3-690495EE141D}" destId="{E9224C52-091A-4437-B2BC-2A4B3E284D2E}" srcOrd="0" destOrd="0" parTransId="{6637A5B6-C8BA-447B-9071-8FAE18C1918B}" sibTransId="{86177E92-77C8-4399-853D-60087308D254}"/>
    <dgm:cxn modelId="{CC93EDBD-A7AF-4967-8ACB-45654F892055}" srcId="{E9224C52-091A-4437-B2BC-2A4B3E284D2E}" destId="{B74760F0-2684-4235-9852-7314438D3A49}" srcOrd="0" destOrd="0" parTransId="{D370A036-E6C6-4B01-910C-4DAB6F3C7ABB}" sibTransId="{38F6DD3C-9AF1-4001-A374-932C94837F02}"/>
    <dgm:cxn modelId="{2E2406C2-0C74-4159-A8E1-1F725F6B6F11}" type="presOf" srcId="{DDA00018-BA55-476B-B19F-0A48472FFC2C}" destId="{28772254-758F-4153-B802-70795C334576}" srcOrd="0" destOrd="0" presId="urn:microsoft.com/office/officeart/2005/8/layout/chevron2"/>
    <dgm:cxn modelId="{150F8AE4-2B32-4B2C-BC04-4F21128F62D3}" type="presOf" srcId="{E9224C52-091A-4437-B2BC-2A4B3E284D2E}" destId="{7275BDA8-0E3B-460F-B0A2-0433B5184DF8}" srcOrd="0" destOrd="0" presId="urn:microsoft.com/office/officeart/2005/8/layout/chevron2"/>
    <dgm:cxn modelId="{D16A33CB-87D2-485B-9892-533554DB01DB}" type="presParOf" srcId="{A0236B60-63C1-4F74-9AA5-B73317E9CF5E}" destId="{2C566E90-3390-4B30-A0DD-BFF3264F81AE}" srcOrd="0" destOrd="0" presId="urn:microsoft.com/office/officeart/2005/8/layout/chevron2"/>
    <dgm:cxn modelId="{49F4F992-B21A-4929-9188-F1C26C9A98AC}" type="presParOf" srcId="{2C566E90-3390-4B30-A0DD-BFF3264F81AE}" destId="{7275BDA8-0E3B-460F-B0A2-0433B5184DF8}" srcOrd="0" destOrd="0" presId="urn:microsoft.com/office/officeart/2005/8/layout/chevron2"/>
    <dgm:cxn modelId="{1750A9AE-E223-4F2B-9AD9-3C933CF4AB34}" type="presParOf" srcId="{2C566E90-3390-4B30-A0DD-BFF3264F81AE}" destId="{4579AC2F-9C0B-45DB-BB78-CE7070AAE16D}" srcOrd="1" destOrd="0" presId="urn:microsoft.com/office/officeart/2005/8/layout/chevron2"/>
    <dgm:cxn modelId="{2849764C-BD75-41C3-98B0-B532FC689970}" type="presParOf" srcId="{A0236B60-63C1-4F74-9AA5-B73317E9CF5E}" destId="{0885D78B-D89E-4B04-BB5E-65BDF8234729}" srcOrd="1" destOrd="0" presId="urn:microsoft.com/office/officeart/2005/8/layout/chevron2"/>
    <dgm:cxn modelId="{439CD7EF-C3AD-4185-A49D-A1FB2E37ACEA}" type="presParOf" srcId="{A0236B60-63C1-4F74-9AA5-B73317E9CF5E}" destId="{3F0C03F4-03E0-42BD-BF28-CAFFE7ADE8E3}" srcOrd="2" destOrd="0" presId="urn:microsoft.com/office/officeart/2005/8/layout/chevron2"/>
    <dgm:cxn modelId="{4B633685-F224-4BE5-962A-438F369BB4C3}" type="presParOf" srcId="{3F0C03F4-03E0-42BD-BF28-CAFFE7ADE8E3}" destId="{28772254-758F-4153-B802-70795C334576}" srcOrd="0" destOrd="0" presId="urn:microsoft.com/office/officeart/2005/8/layout/chevron2"/>
    <dgm:cxn modelId="{F548B0E1-8019-4A94-9052-219881495F95}" type="presParOf" srcId="{3F0C03F4-03E0-42BD-BF28-CAFFE7ADE8E3}" destId="{C5A72FE9-81C9-4BF9-B073-1172821D2582}" srcOrd="1" destOrd="0" presId="urn:microsoft.com/office/officeart/2005/8/layout/chevron2"/>
    <dgm:cxn modelId="{28FA8A30-F58A-47B8-99EE-5EE507C5745B}" type="presParOf" srcId="{A0236B60-63C1-4F74-9AA5-B73317E9CF5E}" destId="{4B4A6441-CE94-4299-9AF0-EBCE81050179}" srcOrd="3" destOrd="0" presId="urn:microsoft.com/office/officeart/2005/8/layout/chevron2"/>
    <dgm:cxn modelId="{76C45E4C-B39F-4738-B6ED-C9AC1D8226AC}" type="presParOf" srcId="{A0236B60-63C1-4F74-9AA5-B73317E9CF5E}" destId="{E59E158F-0AA9-4191-9E5C-F6F947B65F87}" srcOrd="4" destOrd="0" presId="urn:microsoft.com/office/officeart/2005/8/layout/chevron2"/>
    <dgm:cxn modelId="{DD2117B6-5F43-4DB7-BBFD-3DF56EBF69F2}" type="presParOf" srcId="{E59E158F-0AA9-4191-9E5C-F6F947B65F87}" destId="{416B009D-D536-4187-8C3C-54BDEC958263}" srcOrd="0" destOrd="0" presId="urn:microsoft.com/office/officeart/2005/8/layout/chevron2"/>
    <dgm:cxn modelId="{D960F82C-65BD-439D-853B-061DFFC59DEB}" type="presParOf" srcId="{E59E158F-0AA9-4191-9E5C-F6F947B65F87}" destId="{BF89752F-4989-4C6E-8324-B28FADCAFDD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D9900B-2F3D-44F9-BD31-01314FC75350}"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0295D541-9073-479A-BFC0-08BCB35ECA24}">
      <dgm:prSet phldrT="[Text]"/>
      <dgm:spPr/>
      <dgm:t>
        <a:bodyPr/>
        <a:lstStyle/>
        <a:p>
          <a:r>
            <a:rPr lang="en-US" dirty="0"/>
            <a:t>1.</a:t>
          </a:r>
        </a:p>
      </dgm:t>
    </dgm:pt>
    <dgm:pt modelId="{C33F6CB7-95AC-4206-A551-6E60247AB695}" type="parTrans" cxnId="{385E32B1-6A40-4FEC-A694-F4251CF30318}">
      <dgm:prSet/>
      <dgm:spPr/>
      <dgm:t>
        <a:bodyPr/>
        <a:lstStyle/>
        <a:p>
          <a:endParaRPr lang="en-US"/>
        </a:p>
      </dgm:t>
    </dgm:pt>
    <dgm:pt modelId="{3F0DBE3C-018A-47E6-99BE-8A618A9DA62B}" type="sibTrans" cxnId="{385E32B1-6A40-4FEC-A694-F4251CF30318}">
      <dgm:prSet/>
      <dgm:spPr/>
      <dgm:t>
        <a:bodyPr/>
        <a:lstStyle/>
        <a:p>
          <a:endParaRPr lang="en-US"/>
        </a:p>
      </dgm:t>
    </dgm:pt>
    <dgm:pt modelId="{6B679BF0-466D-48BF-89B0-8F90CC7DBF09}">
      <dgm:prSet phldrT="[Text]"/>
      <dgm:spPr/>
      <dgm:t>
        <a:bodyPr/>
        <a:lstStyle/>
        <a:p>
          <a:r>
            <a:rPr lang="el-GR" b="0" i="0" dirty="0"/>
            <a:t>να σέβονται και να αναγνωρίζουν τις ιδέες των άλλων</a:t>
          </a:r>
          <a:endParaRPr lang="en-US" dirty="0"/>
        </a:p>
      </dgm:t>
    </dgm:pt>
    <dgm:pt modelId="{A4C03B9E-0932-463C-AB40-6715F71C4DA9}" type="parTrans" cxnId="{288CB7C5-666A-45D7-84B9-82A51B38AA5F}">
      <dgm:prSet/>
      <dgm:spPr/>
      <dgm:t>
        <a:bodyPr/>
        <a:lstStyle/>
        <a:p>
          <a:endParaRPr lang="en-US"/>
        </a:p>
      </dgm:t>
    </dgm:pt>
    <dgm:pt modelId="{2FDD027F-2483-44DE-889C-88C435F77E49}" type="sibTrans" cxnId="{288CB7C5-666A-45D7-84B9-82A51B38AA5F}">
      <dgm:prSet/>
      <dgm:spPr/>
      <dgm:t>
        <a:bodyPr/>
        <a:lstStyle/>
        <a:p>
          <a:endParaRPr lang="en-US"/>
        </a:p>
      </dgm:t>
    </dgm:pt>
    <dgm:pt modelId="{BC14B8F1-CD18-4DE4-8F72-38038458E60F}">
      <dgm:prSet phldrT="[Text]"/>
      <dgm:spPr/>
      <dgm:t>
        <a:bodyPr/>
        <a:lstStyle/>
        <a:p>
          <a:r>
            <a:rPr lang="el-GR" b="0" i="0" dirty="0"/>
            <a:t>να εξετάσουν πώς μπορούν να βελτιώσουν την επικοινωνία τους</a:t>
          </a:r>
          <a:endParaRPr lang="en-US" dirty="0"/>
        </a:p>
      </dgm:t>
    </dgm:pt>
    <dgm:pt modelId="{16142058-EF0D-4C55-9A6C-12272B6F24B3}" type="parTrans" cxnId="{D5D51495-33A0-4289-AD9C-FFE2D114D09D}">
      <dgm:prSet/>
      <dgm:spPr/>
      <dgm:t>
        <a:bodyPr/>
        <a:lstStyle/>
        <a:p>
          <a:endParaRPr lang="en-US"/>
        </a:p>
      </dgm:t>
    </dgm:pt>
    <dgm:pt modelId="{075264BC-3627-4593-A284-994096C0814E}" type="sibTrans" cxnId="{D5D51495-33A0-4289-AD9C-FFE2D114D09D}">
      <dgm:prSet/>
      <dgm:spPr/>
      <dgm:t>
        <a:bodyPr/>
        <a:lstStyle/>
        <a:p>
          <a:endParaRPr lang="en-US"/>
        </a:p>
      </dgm:t>
    </dgm:pt>
    <dgm:pt modelId="{F436242B-AD94-485F-95F4-2DE9B77A7E6F}">
      <dgm:prSet phldrT="[Text]"/>
      <dgm:spPr/>
      <dgm:t>
        <a:bodyPr/>
        <a:lstStyle/>
        <a:p>
          <a:r>
            <a:rPr lang="en-US" dirty="0"/>
            <a:t>2.</a:t>
          </a:r>
        </a:p>
      </dgm:t>
    </dgm:pt>
    <dgm:pt modelId="{FB54BBE8-ED5C-4948-BEC5-AE6E2A40B002}" type="parTrans" cxnId="{241B02F1-CFF0-4DD7-82CC-7C75073C2884}">
      <dgm:prSet/>
      <dgm:spPr/>
      <dgm:t>
        <a:bodyPr/>
        <a:lstStyle/>
        <a:p>
          <a:endParaRPr lang="en-US"/>
        </a:p>
      </dgm:t>
    </dgm:pt>
    <dgm:pt modelId="{BEA320A9-2514-4E44-95C0-F4ED32ECF465}" type="sibTrans" cxnId="{241B02F1-CFF0-4DD7-82CC-7C75073C2884}">
      <dgm:prSet/>
      <dgm:spPr/>
      <dgm:t>
        <a:bodyPr/>
        <a:lstStyle/>
        <a:p>
          <a:endParaRPr lang="en-US"/>
        </a:p>
      </dgm:t>
    </dgm:pt>
    <dgm:pt modelId="{9C433D6B-4898-4DB9-BE74-C48FBD018CFA}">
      <dgm:prSet phldrT="[Text]"/>
      <dgm:spPr/>
      <dgm:t>
        <a:bodyPr/>
        <a:lstStyle/>
        <a:p>
          <a:r>
            <a:rPr lang="el-GR" b="0" i="0" dirty="0"/>
            <a:t>να επιλύουν τα αίτια της διένεξης ως ομάδα</a:t>
          </a:r>
          <a:endParaRPr lang="en-US" dirty="0"/>
        </a:p>
      </dgm:t>
    </dgm:pt>
    <dgm:pt modelId="{E77F60CD-1E07-4537-97D3-303FBE7330E2}" type="parTrans" cxnId="{0E2A40F9-75CE-405A-8F28-5621BD607EB0}">
      <dgm:prSet/>
      <dgm:spPr/>
      <dgm:t>
        <a:bodyPr/>
        <a:lstStyle/>
        <a:p>
          <a:endParaRPr lang="en-US"/>
        </a:p>
      </dgm:t>
    </dgm:pt>
    <dgm:pt modelId="{14FC8817-037B-42E9-B2DC-4A1298630287}" type="sibTrans" cxnId="{0E2A40F9-75CE-405A-8F28-5621BD607EB0}">
      <dgm:prSet/>
      <dgm:spPr/>
      <dgm:t>
        <a:bodyPr/>
        <a:lstStyle/>
        <a:p>
          <a:endParaRPr lang="en-US"/>
        </a:p>
      </dgm:t>
    </dgm:pt>
    <dgm:pt modelId="{1D70C350-2DDB-4D8C-9CA1-6D8E9D483262}">
      <dgm:prSet phldrT="[Text]"/>
      <dgm:spPr/>
      <dgm:t>
        <a:bodyPr/>
        <a:lstStyle/>
        <a:p>
          <a:r>
            <a:rPr lang="el-GR" b="0" i="0" dirty="0"/>
            <a:t>να κατανοούν ότι η εργασία σε μια ομάδα μπορεί να απαιτεί διαπραγμάτευση και συμβιβασμό</a:t>
          </a:r>
          <a:endParaRPr lang="en-US" dirty="0"/>
        </a:p>
      </dgm:t>
    </dgm:pt>
    <dgm:pt modelId="{105D3463-3CFD-47C8-97A9-B42B2723454D}" type="parTrans" cxnId="{4C8AC40F-D1B7-46FC-B3F6-B8D05C461F48}">
      <dgm:prSet/>
      <dgm:spPr/>
      <dgm:t>
        <a:bodyPr/>
        <a:lstStyle/>
        <a:p>
          <a:endParaRPr lang="en-US"/>
        </a:p>
      </dgm:t>
    </dgm:pt>
    <dgm:pt modelId="{DDE1BE79-7E66-4965-9A65-928D11FD9D78}" type="sibTrans" cxnId="{4C8AC40F-D1B7-46FC-B3F6-B8D05C461F48}">
      <dgm:prSet/>
      <dgm:spPr/>
      <dgm:t>
        <a:bodyPr/>
        <a:lstStyle/>
        <a:p>
          <a:endParaRPr lang="en-US"/>
        </a:p>
      </dgm:t>
    </dgm:pt>
    <dgm:pt modelId="{74624075-FD1F-4E37-B4F3-29D402FD4936}" type="pres">
      <dgm:prSet presAssocID="{5CD9900B-2F3D-44F9-BD31-01314FC75350}" presName="linearFlow" presStyleCnt="0">
        <dgm:presLayoutVars>
          <dgm:dir/>
          <dgm:animLvl val="lvl"/>
          <dgm:resizeHandles val="exact"/>
        </dgm:presLayoutVars>
      </dgm:prSet>
      <dgm:spPr/>
    </dgm:pt>
    <dgm:pt modelId="{CCCADA69-466C-4488-BD83-D163780749B2}" type="pres">
      <dgm:prSet presAssocID="{0295D541-9073-479A-BFC0-08BCB35ECA24}" presName="composite" presStyleCnt="0"/>
      <dgm:spPr/>
    </dgm:pt>
    <dgm:pt modelId="{B28B1779-37F5-4AF1-A7CE-75580B3FF752}" type="pres">
      <dgm:prSet presAssocID="{0295D541-9073-479A-BFC0-08BCB35ECA24}" presName="parentText" presStyleLbl="alignNode1" presStyleIdx="0" presStyleCnt="2">
        <dgm:presLayoutVars>
          <dgm:chMax val="1"/>
          <dgm:bulletEnabled val="1"/>
        </dgm:presLayoutVars>
      </dgm:prSet>
      <dgm:spPr/>
    </dgm:pt>
    <dgm:pt modelId="{F68D7426-3911-4AE1-BFB1-B1CD23357B4C}" type="pres">
      <dgm:prSet presAssocID="{0295D541-9073-479A-BFC0-08BCB35ECA24}" presName="descendantText" presStyleLbl="alignAcc1" presStyleIdx="0" presStyleCnt="2">
        <dgm:presLayoutVars>
          <dgm:bulletEnabled val="1"/>
        </dgm:presLayoutVars>
      </dgm:prSet>
      <dgm:spPr/>
    </dgm:pt>
    <dgm:pt modelId="{C1450075-8453-4D15-83F6-CA957AF98D4F}" type="pres">
      <dgm:prSet presAssocID="{3F0DBE3C-018A-47E6-99BE-8A618A9DA62B}" presName="sp" presStyleCnt="0"/>
      <dgm:spPr/>
    </dgm:pt>
    <dgm:pt modelId="{48662B32-D873-405F-80B5-87FB5B09B096}" type="pres">
      <dgm:prSet presAssocID="{F436242B-AD94-485F-95F4-2DE9B77A7E6F}" presName="composite" presStyleCnt="0"/>
      <dgm:spPr/>
    </dgm:pt>
    <dgm:pt modelId="{6E77CDAF-E055-41FD-BACD-F328BA3FCA93}" type="pres">
      <dgm:prSet presAssocID="{F436242B-AD94-485F-95F4-2DE9B77A7E6F}" presName="parentText" presStyleLbl="alignNode1" presStyleIdx="1" presStyleCnt="2">
        <dgm:presLayoutVars>
          <dgm:chMax val="1"/>
          <dgm:bulletEnabled val="1"/>
        </dgm:presLayoutVars>
      </dgm:prSet>
      <dgm:spPr/>
    </dgm:pt>
    <dgm:pt modelId="{0B88AD88-1D7C-4D4E-8636-416FA868658F}" type="pres">
      <dgm:prSet presAssocID="{F436242B-AD94-485F-95F4-2DE9B77A7E6F}" presName="descendantText" presStyleLbl="alignAcc1" presStyleIdx="1" presStyleCnt="2">
        <dgm:presLayoutVars>
          <dgm:bulletEnabled val="1"/>
        </dgm:presLayoutVars>
      </dgm:prSet>
      <dgm:spPr/>
    </dgm:pt>
  </dgm:ptLst>
  <dgm:cxnLst>
    <dgm:cxn modelId="{4C8AC40F-D1B7-46FC-B3F6-B8D05C461F48}" srcId="{F436242B-AD94-485F-95F4-2DE9B77A7E6F}" destId="{1D70C350-2DDB-4D8C-9CA1-6D8E9D483262}" srcOrd="1" destOrd="0" parTransId="{105D3463-3CFD-47C8-97A9-B42B2723454D}" sibTransId="{DDE1BE79-7E66-4965-9A65-928D11FD9D78}"/>
    <dgm:cxn modelId="{F6EFDE6C-230E-4402-9CF2-1F715DE30251}" type="presOf" srcId="{F436242B-AD94-485F-95F4-2DE9B77A7E6F}" destId="{6E77CDAF-E055-41FD-BACD-F328BA3FCA93}" srcOrd="0" destOrd="0" presId="urn:microsoft.com/office/officeart/2005/8/layout/chevron2"/>
    <dgm:cxn modelId="{E4F8456D-4354-41FB-9BB5-3E4F1A29EC51}" type="presOf" srcId="{1D70C350-2DDB-4D8C-9CA1-6D8E9D483262}" destId="{0B88AD88-1D7C-4D4E-8636-416FA868658F}" srcOrd="0" destOrd="1" presId="urn:microsoft.com/office/officeart/2005/8/layout/chevron2"/>
    <dgm:cxn modelId="{456D5575-A414-4C8C-BF54-3C6E9998DF58}" type="presOf" srcId="{0295D541-9073-479A-BFC0-08BCB35ECA24}" destId="{B28B1779-37F5-4AF1-A7CE-75580B3FF752}" srcOrd="0" destOrd="0" presId="urn:microsoft.com/office/officeart/2005/8/layout/chevron2"/>
    <dgm:cxn modelId="{DDA5C58A-B622-4F3D-A517-066ADE90CDFE}" type="presOf" srcId="{BC14B8F1-CD18-4DE4-8F72-38038458E60F}" destId="{F68D7426-3911-4AE1-BFB1-B1CD23357B4C}" srcOrd="0" destOrd="1" presId="urn:microsoft.com/office/officeart/2005/8/layout/chevron2"/>
    <dgm:cxn modelId="{E7E6F391-882C-4233-A4C6-9A7DA52F4E4D}" type="presOf" srcId="{5CD9900B-2F3D-44F9-BD31-01314FC75350}" destId="{74624075-FD1F-4E37-B4F3-29D402FD4936}" srcOrd="0" destOrd="0" presId="urn:microsoft.com/office/officeart/2005/8/layout/chevron2"/>
    <dgm:cxn modelId="{BB956992-75FD-4ACC-AFFC-C9A28AB823A0}" type="presOf" srcId="{9C433D6B-4898-4DB9-BE74-C48FBD018CFA}" destId="{0B88AD88-1D7C-4D4E-8636-416FA868658F}" srcOrd="0" destOrd="0" presId="urn:microsoft.com/office/officeart/2005/8/layout/chevron2"/>
    <dgm:cxn modelId="{D5D51495-33A0-4289-AD9C-FFE2D114D09D}" srcId="{0295D541-9073-479A-BFC0-08BCB35ECA24}" destId="{BC14B8F1-CD18-4DE4-8F72-38038458E60F}" srcOrd="1" destOrd="0" parTransId="{16142058-EF0D-4C55-9A6C-12272B6F24B3}" sibTransId="{075264BC-3627-4593-A284-994096C0814E}"/>
    <dgm:cxn modelId="{385E32B1-6A40-4FEC-A694-F4251CF30318}" srcId="{5CD9900B-2F3D-44F9-BD31-01314FC75350}" destId="{0295D541-9073-479A-BFC0-08BCB35ECA24}" srcOrd="0" destOrd="0" parTransId="{C33F6CB7-95AC-4206-A551-6E60247AB695}" sibTransId="{3F0DBE3C-018A-47E6-99BE-8A618A9DA62B}"/>
    <dgm:cxn modelId="{288CB7C5-666A-45D7-84B9-82A51B38AA5F}" srcId="{0295D541-9073-479A-BFC0-08BCB35ECA24}" destId="{6B679BF0-466D-48BF-89B0-8F90CC7DBF09}" srcOrd="0" destOrd="0" parTransId="{A4C03B9E-0932-463C-AB40-6715F71C4DA9}" sibTransId="{2FDD027F-2483-44DE-889C-88C435F77E49}"/>
    <dgm:cxn modelId="{8235E9E8-5D74-4B15-8895-CB34B845AAD9}" type="presOf" srcId="{6B679BF0-466D-48BF-89B0-8F90CC7DBF09}" destId="{F68D7426-3911-4AE1-BFB1-B1CD23357B4C}" srcOrd="0" destOrd="0" presId="urn:microsoft.com/office/officeart/2005/8/layout/chevron2"/>
    <dgm:cxn modelId="{241B02F1-CFF0-4DD7-82CC-7C75073C2884}" srcId="{5CD9900B-2F3D-44F9-BD31-01314FC75350}" destId="{F436242B-AD94-485F-95F4-2DE9B77A7E6F}" srcOrd="1" destOrd="0" parTransId="{FB54BBE8-ED5C-4948-BEC5-AE6E2A40B002}" sibTransId="{BEA320A9-2514-4E44-95C0-F4ED32ECF465}"/>
    <dgm:cxn modelId="{0E2A40F9-75CE-405A-8F28-5621BD607EB0}" srcId="{F436242B-AD94-485F-95F4-2DE9B77A7E6F}" destId="{9C433D6B-4898-4DB9-BE74-C48FBD018CFA}" srcOrd="0" destOrd="0" parTransId="{E77F60CD-1E07-4537-97D3-303FBE7330E2}" sibTransId="{14FC8817-037B-42E9-B2DC-4A1298630287}"/>
    <dgm:cxn modelId="{EB77D222-2252-4576-8A0D-71B74AF75E99}" type="presParOf" srcId="{74624075-FD1F-4E37-B4F3-29D402FD4936}" destId="{CCCADA69-466C-4488-BD83-D163780749B2}" srcOrd="0" destOrd="0" presId="urn:microsoft.com/office/officeart/2005/8/layout/chevron2"/>
    <dgm:cxn modelId="{7E914A5D-28C3-4BCC-8B5A-BA4108A4D463}" type="presParOf" srcId="{CCCADA69-466C-4488-BD83-D163780749B2}" destId="{B28B1779-37F5-4AF1-A7CE-75580B3FF752}" srcOrd="0" destOrd="0" presId="urn:microsoft.com/office/officeart/2005/8/layout/chevron2"/>
    <dgm:cxn modelId="{CBB8DFE4-8D01-4444-91BA-ACC4D30D5076}" type="presParOf" srcId="{CCCADA69-466C-4488-BD83-D163780749B2}" destId="{F68D7426-3911-4AE1-BFB1-B1CD23357B4C}" srcOrd="1" destOrd="0" presId="urn:microsoft.com/office/officeart/2005/8/layout/chevron2"/>
    <dgm:cxn modelId="{BCF03AA3-73F9-4C0C-86ED-1D067A2C4672}" type="presParOf" srcId="{74624075-FD1F-4E37-B4F3-29D402FD4936}" destId="{C1450075-8453-4D15-83F6-CA957AF98D4F}" srcOrd="1" destOrd="0" presId="urn:microsoft.com/office/officeart/2005/8/layout/chevron2"/>
    <dgm:cxn modelId="{CE2B9BEE-F0A6-43BB-B55D-201BAD8E66B3}" type="presParOf" srcId="{74624075-FD1F-4E37-B4F3-29D402FD4936}" destId="{48662B32-D873-405F-80B5-87FB5B09B096}" srcOrd="2" destOrd="0" presId="urn:microsoft.com/office/officeart/2005/8/layout/chevron2"/>
    <dgm:cxn modelId="{46C7CB94-61D9-424B-BA1F-C2A2BAC7DF31}" type="presParOf" srcId="{48662B32-D873-405F-80B5-87FB5B09B096}" destId="{6E77CDAF-E055-41FD-BACD-F328BA3FCA93}" srcOrd="0" destOrd="0" presId="urn:microsoft.com/office/officeart/2005/8/layout/chevron2"/>
    <dgm:cxn modelId="{5A984B5F-CEF1-4780-993C-A66D5BB6DDC5}" type="presParOf" srcId="{48662B32-D873-405F-80B5-87FB5B09B096}" destId="{0B88AD88-1D7C-4D4E-8636-416FA868658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CC75F5-61E2-4B92-9D50-B07992D8991D}"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79565813-C403-409F-9DD4-A420EC980E33}">
      <dgm:prSet phldrT="[Text]"/>
      <dgm:spPr/>
      <dgm:t>
        <a:bodyPr/>
        <a:lstStyle/>
        <a:p>
          <a:r>
            <a:rPr lang="en-US" dirty="0"/>
            <a:t>1.</a:t>
          </a:r>
        </a:p>
      </dgm:t>
    </dgm:pt>
    <dgm:pt modelId="{9A4F4924-02D8-4A9C-8C5E-3C390D211108}" type="parTrans" cxnId="{F0C39BEB-F096-4423-B425-6F4FC4AF7872}">
      <dgm:prSet/>
      <dgm:spPr/>
      <dgm:t>
        <a:bodyPr/>
        <a:lstStyle/>
        <a:p>
          <a:endParaRPr lang="en-US"/>
        </a:p>
      </dgm:t>
    </dgm:pt>
    <dgm:pt modelId="{A95C83C1-F89D-4776-898C-9ED29367FC1E}" type="sibTrans" cxnId="{F0C39BEB-F096-4423-B425-6F4FC4AF7872}">
      <dgm:prSet/>
      <dgm:spPr/>
      <dgm:t>
        <a:bodyPr/>
        <a:lstStyle/>
        <a:p>
          <a:endParaRPr lang="en-US"/>
        </a:p>
      </dgm:t>
    </dgm:pt>
    <dgm:pt modelId="{836ED3AD-BD8C-4EFF-BB09-903965D1AA1D}">
      <dgm:prSet phldrT="[Text]"/>
      <dgm:spPr/>
      <dgm:t>
        <a:bodyPr/>
        <a:lstStyle/>
        <a:p>
          <a:r>
            <a:rPr lang="el-GR" b="0" i="0" dirty="0"/>
            <a:t>δημιουργία προθεσμιών για μεμονωμένες συνεισφορές</a:t>
          </a:r>
          <a:endParaRPr lang="en-US" dirty="0"/>
        </a:p>
      </dgm:t>
    </dgm:pt>
    <dgm:pt modelId="{32753EFE-F76A-4D12-A93A-0551D00AD9C2}" type="parTrans" cxnId="{555E680D-6CF1-4497-AA11-72EF5245B1CB}">
      <dgm:prSet/>
      <dgm:spPr/>
      <dgm:t>
        <a:bodyPr/>
        <a:lstStyle/>
        <a:p>
          <a:endParaRPr lang="en-US"/>
        </a:p>
      </dgm:t>
    </dgm:pt>
    <dgm:pt modelId="{555416FC-1315-4BDC-84EB-1D886A5EC7AF}" type="sibTrans" cxnId="{555E680D-6CF1-4497-AA11-72EF5245B1CB}">
      <dgm:prSet/>
      <dgm:spPr/>
      <dgm:t>
        <a:bodyPr/>
        <a:lstStyle/>
        <a:p>
          <a:endParaRPr lang="en-US"/>
        </a:p>
      </dgm:t>
    </dgm:pt>
    <dgm:pt modelId="{A12A94A5-C904-45E6-92D4-3CE5205800C2}">
      <dgm:prSet phldrT="[Text]"/>
      <dgm:spPr/>
      <dgm:t>
        <a:bodyPr/>
        <a:lstStyle/>
        <a:p>
          <a:r>
            <a:rPr lang="en-US" dirty="0"/>
            <a:t>2.</a:t>
          </a:r>
        </a:p>
      </dgm:t>
    </dgm:pt>
    <dgm:pt modelId="{3816085A-07D4-4166-877E-952B979D94F4}" type="parTrans" cxnId="{8004A705-78ED-4BB4-8477-CE779E25BBDF}">
      <dgm:prSet/>
      <dgm:spPr/>
      <dgm:t>
        <a:bodyPr/>
        <a:lstStyle/>
        <a:p>
          <a:endParaRPr lang="en-US"/>
        </a:p>
      </dgm:t>
    </dgm:pt>
    <dgm:pt modelId="{69CE5A6A-2472-457A-BDBD-020390D57EDB}" type="sibTrans" cxnId="{8004A705-78ED-4BB4-8477-CE779E25BBDF}">
      <dgm:prSet/>
      <dgm:spPr/>
      <dgm:t>
        <a:bodyPr/>
        <a:lstStyle/>
        <a:p>
          <a:endParaRPr lang="en-US"/>
        </a:p>
      </dgm:t>
    </dgm:pt>
    <dgm:pt modelId="{E1A2CC4E-8CCE-46FF-A35F-36BA59342DBA}">
      <dgm:prSet phldrT="[Text]"/>
      <dgm:spPr/>
      <dgm:t>
        <a:bodyPr/>
        <a:lstStyle/>
        <a:p>
          <a:pPr>
            <a:buFont typeface="Arial" panose="020B0604020202020204" pitchFamily="34" charset="0"/>
            <a:buChar char="•"/>
          </a:pPr>
          <a:r>
            <a:rPr lang="el-GR" b="0" i="0" dirty="0"/>
            <a:t>βεβαιωθείτε ότι κάθε μέλος έχει την ευκαιρία να μιλήσει χωρίς διακοπή</a:t>
          </a:r>
          <a:endParaRPr lang="en-US" dirty="0"/>
        </a:p>
      </dgm:t>
    </dgm:pt>
    <dgm:pt modelId="{4A0E6B26-F812-4A37-84E5-09A27002D291}" type="parTrans" cxnId="{F5E0693D-59D2-4A51-AEB5-506AC70AA1F6}">
      <dgm:prSet/>
      <dgm:spPr/>
      <dgm:t>
        <a:bodyPr/>
        <a:lstStyle/>
        <a:p>
          <a:endParaRPr lang="en-US"/>
        </a:p>
      </dgm:t>
    </dgm:pt>
    <dgm:pt modelId="{5CF18194-BDD1-4E33-9ADB-702AC0605D7F}" type="sibTrans" cxnId="{F5E0693D-59D2-4A51-AEB5-506AC70AA1F6}">
      <dgm:prSet/>
      <dgm:spPr/>
      <dgm:t>
        <a:bodyPr/>
        <a:lstStyle/>
        <a:p>
          <a:endParaRPr lang="en-US"/>
        </a:p>
      </dgm:t>
    </dgm:pt>
    <dgm:pt modelId="{68FF5D56-2C21-4272-A145-8C02D6FD02F8}">
      <dgm:prSet phldrT="[Text]"/>
      <dgm:spPr/>
      <dgm:t>
        <a:bodyPr/>
        <a:lstStyle/>
        <a:p>
          <a:r>
            <a:rPr lang="en-US" dirty="0"/>
            <a:t>3.</a:t>
          </a:r>
        </a:p>
      </dgm:t>
    </dgm:pt>
    <dgm:pt modelId="{3D64DB4E-6BCD-448B-A5E4-37778C7B660F}" type="parTrans" cxnId="{DEC54033-AC07-4BBB-9792-B1EB7BAD77A7}">
      <dgm:prSet/>
      <dgm:spPr/>
      <dgm:t>
        <a:bodyPr/>
        <a:lstStyle/>
        <a:p>
          <a:endParaRPr lang="en-US"/>
        </a:p>
      </dgm:t>
    </dgm:pt>
    <dgm:pt modelId="{099C9820-7173-4879-9F12-FD3B5E7D8F53}" type="sibTrans" cxnId="{DEC54033-AC07-4BBB-9792-B1EB7BAD77A7}">
      <dgm:prSet/>
      <dgm:spPr/>
      <dgm:t>
        <a:bodyPr/>
        <a:lstStyle/>
        <a:p>
          <a:endParaRPr lang="en-US"/>
        </a:p>
      </dgm:t>
    </dgm:pt>
    <dgm:pt modelId="{7C0036DB-8F6B-4E00-AD3A-A7670DBD2DCC}">
      <dgm:prSet phldrT="[Text]"/>
      <dgm:spPr/>
      <dgm:t>
        <a:bodyPr/>
        <a:lstStyle/>
        <a:p>
          <a:r>
            <a:rPr lang="el-GR" b="0" i="0" dirty="0"/>
            <a:t>υπενθυμίστε σε όλα τα μέλη ότι είναι σημαντικό να ακούτε όλες τις απόψεις σχετικά με το θέμα και να σέβεστε αυτές τις απόψεις</a:t>
          </a:r>
          <a:endParaRPr lang="en-US" dirty="0"/>
        </a:p>
      </dgm:t>
    </dgm:pt>
    <dgm:pt modelId="{ED4C9117-DF0C-4AB9-82F2-0A36CD084188}" type="parTrans" cxnId="{23F73357-9614-46DC-9519-4046E3C95CDC}">
      <dgm:prSet/>
      <dgm:spPr/>
      <dgm:t>
        <a:bodyPr/>
        <a:lstStyle/>
        <a:p>
          <a:endParaRPr lang="en-US"/>
        </a:p>
      </dgm:t>
    </dgm:pt>
    <dgm:pt modelId="{4FDC590F-E1CC-4C64-9A6A-55D05A0AFFDD}" type="sibTrans" cxnId="{23F73357-9614-46DC-9519-4046E3C95CDC}">
      <dgm:prSet/>
      <dgm:spPr/>
      <dgm:t>
        <a:bodyPr/>
        <a:lstStyle/>
        <a:p>
          <a:endParaRPr lang="en-US"/>
        </a:p>
      </dgm:t>
    </dgm:pt>
    <dgm:pt modelId="{BDCEDB19-723C-42B7-8C0C-07D899EE3455}" type="pres">
      <dgm:prSet presAssocID="{E3CC75F5-61E2-4B92-9D50-B07992D8991D}" presName="linearFlow" presStyleCnt="0">
        <dgm:presLayoutVars>
          <dgm:dir/>
          <dgm:animLvl val="lvl"/>
          <dgm:resizeHandles val="exact"/>
        </dgm:presLayoutVars>
      </dgm:prSet>
      <dgm:spPr/>
    </dgm:pt>
    <dgm:pt modelId="{355F991F-7D7C-4DB1-8750-151D14FDD48F}" type="pres">
      <dgm:prSet presAssocID="{79565813-C403-409F-9DD4-A420EC980E33}" presName="composite" presStyleCnt="0"/>
      <dgm:spPr/>
    </dgm:pt>
    <dgm:pt modelId="{56851842-7E43-4617-AC80-66D6C7B65D39}" type="pres">
      <dgm:prSet presAssocID="{79565813-C403-409F-9DD4-A420EC980E33}" presName="parentText" presStyleLbl="alignNode1" presStyleIdx="0" presStyleCnt="3">
        <dgm:presLayoutVars>
          <dgm:chMax val="1"/>
          <dgm:bulletEnabled val="1"/>
        </dgm:presLayoutVars>
      </dgm:prSet>
      <dgm:spPr/>
    </dgm:pt>
    <dgm:pt modelId="{17D185A4-5D8A-41C4-8027-E8CDF00CC490}" type="pres">
      <dgm:prSet presAssocID="{79565813-C403-409F-9DD4-A420EC980E33}" presName="descendantText" presStyleLbl="alignAcc1" presStyleIdx="0" presStyleCnt="3" custLinFactNeighborX="1902" custLinFactNeighborY="-104">
        <dgm:presLayoutVars>
          <dgm:bulletEnabled val="1"/>
        </dgm:presLayoutVars>
      </dgm:prSet>
      <dgm:spPr/>
    </dgm:pt>
    <dgm:pt modelId="{69DB1A04-D0DE-4D3F-B854-C622F6D48EDF}" type="pres">
      <dgm:prSet presAssocID="{A95C83C1-F89D-4776-898C-9ED29367FC1E}" presName="sp" presStyleCnt="0"/>
      <dgm:spPr/>
    </dgm:pt>
    <dgm:pt modelId="{34F7CED2-DE2B-4CE6-B848-A041ECF0EAD9}" type="pres">
      <dgm:prSet presAssocID="{A12A94A5-C904-45E6-92D4-3CE5205800C2}" presName="composite" presStyleCnt="0"/>
      <dgm:spPr/>
    </dgm:pt>
    <dgm:pt modelId="{95496CAE-ABCF-4BCD-A2C5-2B07DFB1F381}" type="pres">
      <dgm:prSet presAssocID="{A12A94A5-C904-45E6-92D4-3CE5205800C2}" presName="parentText" presStyleLbl="alignNode1" presStyleIdx="1" presStyleCnt="3">
        <dgm:presLayoutVars>
          <dgm:chMax val="1"/>
          <dgm:bulletEnabled val="1"/>
        </dgm:presLayoutVars>
      </dgm:prSet>
      <dgm:spPr/>
    </dgm:pt>
    <dgm:pt modelId="{F37B7C92-F449-414E-B4D3-7CA77B7FBEDC}" type="pres">
      <dgm:prSet presAssocID="{A12A94A5-C904-45E6-92D4-3CE5205800C2}" presName="descendantText" presStyleLbl="alignAcc1" presStyleIdx="1" presStyleCnt="3">
        <dgm:presLayoutVars>
          <dgm:bulletEnabled val="1"/>
        </dgm:presLayoutVars>
      </dgm:prSet>
      <dgm:spPr/>
    </dgm:pt>
    <dgm:pt modelId="{0FF50A71-648D-4216-843D-DCC55BB4B0C4}" type="pres">
      <dgm:prSet presAssocID="{69CE5A6A-2472-457A-BDBD-020390D57EDB}" presName="sp" presStyleCnt="0"/>
      <dgm:spPr/>
    </dgm:pt>
    <dgm:pt modelId="{48E76439-E17C-471F-9BCA-FCE8496635E7}" type="pres">
      <dgm:prSet presAssocID="{68FF5D56-2C21-4272-A145-8C02D6FD02F8}" presName="composite" presStyleCnt="0"/>
      <dgm:spPr/>
    </dgm:pt>
    <dgm:pt modelId="{C496C3BE-B9F7-4217-B514-9250A03D2C52}" type="pres">
      <dgm:prSet presAssocID="{68FF5D56-2C21-4272-A145-8C02D6FD02F8}" presName="parentText" presStyleLbl="alignNode1" presStyleIdx="2" presStyleCnt="3">
        <dgm:presLayoutVars>
          <dgm:chMax val="1"/>
          <dgm:bulletEnabled val="1"/>
        </dgm:presLayoutVars>
      </dgm:prSet>
      <dgm:spPr/>
    </dgm:pt>
    <dgm:pt modelId="{57D3C4A2-1B02-4E80-ACC7-949B793B0348}" type="pres">
      <dgm:prSet presAssocID="{68FF5D56-2C21-4272-A145-8C02D6FD02F8}" presName="descendantText" presStyleLbl="alignAcc1" presStyleIdx="2" presStyleCnt="3">
        <dgm:presLayoutVars>
          <dgm:bulletEnabled val="1"/>
        </dgm:presLayoutVars>
      </dgm:prSet>
      <dgm:spPr/>
    </dgm:pt>
  </dgm:ptLst>
  <dgm:cxnLst>
    <dgm:cxn modelId="{8004A705-78ED-4BB4-8477-CE779E25BBDF}" srcId="{E3CC75F5-61E2-4B92-9D50-B07992D8991D}" destId="{A12A94A5-C904-45E6-92D4-3CE5205800C2}" srcOrd="1" destOrd="0" parTransId="{3816085A-07D4-4166-877E-952B979D94F4}" sibTransId="{69CE5A6A-2472-457A-BDBD-020390D57EDB}"/>
    <dgm:cxn modelId="{C04A3607-9B81-435C-870B-081CA8D94552}" type="presOf" srcId="{7C0036DB-8F6B-4E00-AD3A-A7670DBD2DCC}" destId="{57D3C4A2-1B02-4E80-ACC7-949B793B0348}" srcOrd="0" destOrd="0" presId="urn:microsoft.com/office/officeart/2005/8/layout/chevron2"/>
    <dgm:cxn modelId="{555E680D-6CF1-4497-AA11-72EF5245B1CB}" srcId="{79565813-C403-409F-9DD4-A420EC980E33}" destId="{836ED3AD-BD8C-4EFF-BB09-903965D1AA1D}" srcOrd="0" destOrd="0" parTransId="{32753EFE-F76A-4D12-A93A-0551D00AD9C2}" sibTransId="{555416FC-1315-4BDC-84EB-1D886A5EC7AF}"/>
    <dgm:cxn modelId="{DEC54033-AC07-4BBB-9792-B1EB7BAD77A7}" srcId="{E3CC75F5-61E2-4B92-9D50-B07992D8991D}" destId="{68FF5D56-2C21-4272-A145-8C02D6FD02F8}" srcOrd="2" destOrd="0" parTransId="{3D64DB4E-6BCD-448B-A5E4-37778C7B660F}" sibTransId="{099C9820-7173-4879-9F12-FD3B5E7D8F53}"/>
    <dgm:cxn modelId="{C379F738-0623-4C81-85A6-38DCBA16B7B3}" type="presOf" srcId="{79565813-C403-409F-9DD4-A420EC980E33}" destId="{56851842-7E43-4617-AC80-66D6C7B65D39}" srcOrd="0" destOrd="0" presId="urn:microsoft.com/office/officeart/2005/8/layout/chevron2"/>
    <dgm:cxn modelId="{F5E0693D-59D2-4A51-AEB5-506AC70AA1F6}" srcId="{A12A94A5-C904-45E6-92D4-3CE5205800C2}" destId="{E1A2CC4E-8CCE-46FF-A35F-36BA59342DBA}" srcOrd="0" destOrd="0" parTransId="{4A0E6B26-F812-4A37-84E5-09A27002D291}" sibTransId="{5CF18194-BDD1-4E33-9ADB-702AC0605D7F}"/>
    <dgm:cxn modelId="{07BE5A3D-C82D-4832-9891-590533DB6E77}" type="presOf" srcId="{A12A94A5-C904-45E6-92D4-3CE5205800C2}" destId="{95496CAE-ABCF-4BCD-A2C5-2B07DFB1F381}" srcOrd="0" destOrd="0" presId="urn:microsoft.com/office/officeart/2005/8/layout/chevron2"/>
    <dgm:cxn modelId="{F4DCF369-0A78-4ED9-830F-B21675FBA50C}" type="presOf" srcId="{836ED3AD-BD8C-4EFF-BB09-903965D1AA1D}" destId="{17D185A4-5D8A-41C4-8027-E8CDF00CC490}" srcOrd="0" destOrd="0" presId="urn:microsoft.com/office/officeart/2005/8/layout/chevron2"/>
    <dgm:cxn modelId="{8DE23B76-1CC1-4C4B-915C-A410CA1F2AD1}" type="presOf" srcId="{68FF5D56-2C21-4272-A145-8C02D6FD02F8}" destId="{C496C3BE-B9F7-4217-B514-9250A03D2C52}" srcOrd="0" destOrd="0" presId="urn:microsoft.com/office/officeart/2005/8/layout/chevron2"/>
    <dgm:cxn modelId="{23F73357-9614-46DC-9519-4046E3C95CDC}" srcId="{68FF5D56-2C21-4272-A145-8C02D6FD02F8}" destId="{7C0036DB-8F6B-4E00-AD3A-A7670DBD2DCC}" srcOrd="0" destOrd="0" parTransId="{ED4C9117-DF0C-4AB9-82F2-0A36CD084188}" sibTransId="{4FDC590F-E1CC-4C64-9A6A-55D05A0AFFDD}"/>
    <dgm:cxn modelId="{D208FF88-1F6B-4105-987E-8301326B893F}" type="presOf" srcId="{E3CC75F5-61E2-4B92-9D50-B07992D8991D}" destId="{BDCEDB19-723C-42B7-8C0C-07D899EE3455}" srcOrd="0" destOrd="0" presId="urn:microsoft.com/office/officeart/2005/8/layout/chevron2"/>
    <dgm:cxn modelId="{71D0E0AA-C696-4E80-8F1E-8D94999C6414}" type="presOf" srcId="{E1A2CC4E-8CCE-46FF-A35F-36BA59342DBA}" destId="{F37B7C92-F449-414E-B4D3-7CA77B7FBEDC}" srcOrd="0" destOrd="0" presId="urn:microsoft.com/office/officeart/2005/8/layout/chevron2"/>
    <dgm:cxn modelId="{F0C39BEB-F096-4423-B425-6F4FC4AF7872}" srcId="{E3CC75F5-61E2-4B92-9D50-B07992D8991D}" destId="{79565813-C403-409F-9DD4-A420EC980E33}" srcOrd="0" destOrd="0" parTransId="{9A4F4924-02D8-4A9C-8C5E-3C390D211108}" sibTransId="{A95C83C1-F89D-4776-898C-9ED29367FC1E}"/>
    <dgm:cxn modelId="{3856669F-DF82-4AF2-880D-8352B9B16827}" type="presParOf" srcId="{BDCEDB19-723C-42B7-8C0C-07D899EE3455}" destId="{355F991F-7D7C-4DB1-8750-151D14FDD48F}" srcOrd="0" destOrd="0" presId="urn:microsoft.com/office/officeart/2005/8/layout/chevron2"/>
    <dgm:cxn modelId="{64D41475-7C6B-4E94-B0AB-CE472A5F8F24}" type="presParOf" srcId="{355F991F-7D7C-4DB1-8750-151D14FDD48F}" destId="{56851842-7E43-4617-AC80-66D6C7B65D39}" srcOrd="0" destOrd="0" presId="urn:microsoft.com/office/officeart/2005/8/layout/chevron2"/>
    <dgm:cxn modelId="{64CAE087-1FA3-4B56-B205-412B77FB017A}" type="presParOf" srcId="{355F991F-7D7C-4DB1-8750-151D14FDD48F}" destId="{17D185A4-5D8A-41C4-8027-E8CDF00CC490}" srcOrd="1" destOrd="0" presId="urn:microsoft.com/office/officeart/2005/8/layout/chevron2"/>
    <dgm:cxn modelId="{4E3D9D85-2E8B-4E40-954F-E7049F8ECDBD}" type="presParOf" srcId="{BDCEDB19-723C-42B7-8C0C-07D899EE3455}" destId="{69DB1A04-D0DE-4D3F-B854-C622F6D48EDF}" srcOrd="1" destOrd="0" presId="urn:microsoft.com/office/officeart/2005/8/layout/chevron2"/>
    <dgm:cxn modelId="{245450FA-60B1-4381-BE7F-A0FD9A36C3CB}" type="presParOf" srcId="{BDCEDB19-723C-42B7-8C0C-07D899EE3455}" destId="{34F7CED2-DE2B-4CE6-B848-A041ECF0EAD9}" srcOrd="2" destOrd="0" presId="urn:microsoft.com/office/officeart/2005/8/layout/chevron2"/>
    <dgm:cxn modelId="{284EE242-F6C7-42AC-9B58-AC80FF50C93A}" type="presParOf" srcId="{34F7CED2-DE2B-4CE6-B848-A041ECF0EAD9}" destId="{95496CAE-ABCF-4BCD-A2C5-2B07DFB1F381}" srcOrd="0" destOrd="0" presId="urn:microsoft.com/office/officeart/2005/8/layout/chevron2"/>
    <dgm:cxn modelId="{03834DA6-0365-4207-B6DC-68BA4C069CE5}" type="presParOf" srcId="{34F7CED2-DE2B-4CE6-B848-A041ECF0EAD9}" destId="{F37B7C92-F449-414E-B4D3-7CA77B7FBEDC}" srcOrd="1" destOrd="0" presId="urn:microsoft.com/office/officeart/2005/8/layout/chevron2"/>
    <dgm:cxn modelId="{B62AC561-11AF-4B5A-959B-4CAF0D195F96}" type="presParOf" srcId="{BDCEDB19-723C-42B7-8C0C-07D899EE3455}" destId="{0FF50A71-648D-4216-843D-DCC55BB4B0C4}" srcOrd="3" destOrd="0" presId="urn:microsoft.com/office/officeart/2005/8/layout/chevron2"/>
    <dgm:cxn modelId="{B075336F-08AF-4436-A147-C33E1F460641}" type="presParOf" srcId="{BDCEDB19-723C-42B7-8C0C-07D899EE3455}" destId="{48E76439-E17C-471F-9BCA-FCE8496635E7}" srcOrd="4" destOrd="0" presId="urn:microsoft.com/office/officeart/2005/8/layout/chevron2"/>
    <dgm:cxn modelId="{AA3D5647-DF95-4F94-9E64-9812E97C06E3}" type="presParOf" srcId="{48E76439-E17C-471F-9BCA-FCE8496635E7}" destId="{C496C3BE-B9F7-4217-B514-9250A03D2C52}" srcOrd="0" destOrd="0" presId="urn:microsoft.com/office/officeart/2005/8/layout/chevron2"/>
    <dgm:cxn modelId="{E410B18F-DD68-4D85-A830-59F15F1D52E0}" type="presParOf" srcId="{48E76439-E17C-471F-9BCA-FCE8496635E7}" destId="{57D3C4A2-1B02-4E80-ACC7-949B793B034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CC75F5-61E2-4B92-9D50-B07992D8991D}"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79565813-C403-409F-9DD4-A420EC980E33}">
      <dgm:prSet phldrT="[Text]"/>
      <dgm:spPr/>
      <dgm:t>
        <a:bodyPr/>
        <a:lstStyle/>
        <a:p>
          <a:r>
            <a:rPr lang="en-US" dirty="0"/>
            <a:t>1.</a:t>
          </a:r>
        </a:p>
      </dgm:t>
    </dgm:pt>
    <dgm:pt modelId="{9A4F4924-02D8-4A9C-8C5E-3C390D211108}" type="parTrans" cxnId="{F0C39BEB-F096-4423-B425-6F4FC4AF7872}">
      <dgm:prSet/>
      <dgm:spPr/>
      <dgm:t>
        <a:bodyPr/>
        <a:lstStyle/>
        <a:p>
          <a:endParaRPr lang="en-US"/>
        </a:p>
      </dgm:t>
    </dgm:pt>
    <dgm:pt modelId="{A95C83C1-F89D-4776-898C-9ED29367FC1E}" type="sibTrans" cxnId="{F0C39BEB-F096-4423-B425-6F4FC4AF7872}">
      <dgm:prSet/>
      <dgm:spPr/>
      <dgm:t>
        <a:bodyPr/>
        <a:lstStyle/>
        <a:p>
          <a:endParaRPr lang="en-US"/>
        </a:p>
      </dgm:t>
    </dgm:pt>
    <dgm:pt modelId="{836ED3AD-BD8C-4EFF-BB09-903965D1AA1D}">
      <dgm:prSet phldrT="[Text]"/>
      <dgm:spPr/>
      <dgm:t>
        <a:bodyPr/>
        <a:lstStyle/>
        <a:p>
          <a:r>
            <a:rPr lang="el-GR" b="0" i="0" dirty="0"/>
            <a:t>σκεφτείτε το θέμα ως ομάδα</a:t>
          </a:r>
          <a:endParaRPr lang="en-US" dirty="0"/>
        </a:p>
      </dgm:t>
    </dgm:pt>
    <dgm:pt modelId="{32753EFE-F76A-4D12-A93A-0551D00AD9C2}" type="parTrans" cxnId="{555E680D-6CF1-4497-AA11-72EF5245B1CB}">
      <dgm:prSet/>
      <dgm:spPr/>
      <dgm:t>
        <a:bodyPr/>
        <a:lstStyle/>
        <a:p>
          <a:endParaRPr lang="en-US"/>
        </a:p>
      </dgm:t>
    </dgm:pt>
    <dgm:pt modelId="{555416FC-1315-4BDC-84EB-1D886A5EC7AF}" type="sibTrans" cxnId="{555E680D-6CF1-4497-AA11-72EF5245B1CB}">
      <dgm:prSet/>
      <dgm:spPr/>
      <dgm:t>
        <a:bodyPr/>
        <a:lstStyle/>
        <a:p>
          <a:endParaRPr lang="en-US"/>
        </a:p>
      </dgm:t>
    </dgm:pt>
    <dgm:pt modelId="{A12A94A5-C904-45E6-92D4-3CE5205800C2}">
      <dgm:prSet phldrT="[Text]"/>
      <dgm:spPr/>
      <dgm:t>
        <a:bodyPr/>
        <a:lstStyle/>
        <a:p>
          <a:r>
            <a:rPr lang="en-US" dirty="0"/>
            <a:t>2.</a:t>
          </a:r>
        </a:p>
      </dgm:t>
    </dgm:pt>
    <dgm:pt modelId="{3816085A-07D4-4166-877E-952B979D94F4}" type="parTrans" cxnId="{8004A705-78ED-4BB4-8477-CE779E25BBDF}">
      <dgm:prSet/>
      <dgm:spPr/>
      <dgm:t>
        <a:bodyPr/>
        <a:lstStyle/>
        <a:p>
          <a:endParaRPr lang="en-US"/>
        </a:p>
      </dgm:t>
    </dgm:pt>
    <dgm:pt modelId="{69CE5A6A-2472-457A-BDBD-020390D57EDB}" type="sibTrans" cxnId="{8004A705-78ED-4BB4-8477-CE779E25BBDF}">
      <dgm:prSet/>
      <dgm:spPr/>
      <dgm:t>
        <a:bodyPr/>
        <a:lstStyle/>
        <a:p>
          <a:endParaRPr lang="en-US"/>
        </a:p>
      </dgm:t>
    </dgm:pt>
    <dgm:pt modelId="{E1A2CC4E-8CCE-46FF-A35F-36BA59342DBA}">
      <dgm:prSet phldrT="[Text]"/>
      <dgm:spPr/>
      <dgm:t>
        <a:bodyPr/>
        <a:lstStyle/>
        <a:p>
          <a:pPr>
            <a:buFont typeface="Arial" panose="020B0604020202020204" pitchFamily="34" charset="0"/>
            <a:buChar char="•"/>
          </a:pPr>
          <a:r>
            <a:rPr lang="el-GR" b="0" i="0" dirty="0"/>
            <a:t>ερευνήστε το θέμα ανεξάρτητα και στη συνέχεια συναντηθείτε για να συζητήσετε τα ευρήματα της ομάδας</a:t>
          </a:r>
          <a:endParaRPr lang="en-US" dirty="0"/>
        </a:p>
      </dgm:t>
    </dgm:pt>
    <dgm:pt modelId="{4A0E6B26-F812-4A37-84E5-09A27002D291}" type="parTrans" cxnId="{F5E0693D-59D2-4A51-AEB5-506AC70AA1F6}">
      <dgm:prSet/>
      <dgm:spPr/>
      <dgm:t>
        <a:bodyPr/>
        <a:lstStyle/>
        <a:p>
          <a:endParaRPr lang="en-US"/>
        </a:p>
      </dgm:t>
    </dgm:pt>
    <dgm:pt modelId="{5CF18194-BDD1-4E33-9ADB-702AC0605D7F}" type="sibTrans" cxnId="{F5E0693D-59D2-4A51-AEB5-506AC70AA1F6}">
      <dgm:prSet/>
      <dgm:spPr/>
      <dgm:t>
        <a:bodyPr/>
        <a:lstStyle/>
        <a:p>
          <a:endParaRPr lang="en-US"/>
        </a:p>
      </dgm:t>
    </dgm:pt>
    <dgm:pt modelId="{68FF5D56-2C21-4272-A145-8C02D6FD02F8}">
      <dgm:prSet phldrT="[Text]"/>
      <dgm:spPr/>
      <dgm:t>
        <a:bodyPr/>
        <a:lstStyle/>
        <a:p>
          <a:r>
            <a:rPr lang="en-US" dirty="0"/>
            <a:t>3.</a:t>
          </a:r>
        </a:p>
      </dgm:t>
    </dgm:pt>
    <dgm:pt modelId="{3D64DB4E-6BCD-448B-A5E4-37778C7B660F}" type="parTrans" cxnId="{DEC54033-AC07-4BBB-9792-B1EB7BAD77A7}">
      <dgm:prSet/>
      <dgm:spPr/>
      <dgm:t>
        <a:bodyPr/>
        <a:lstStyle/>
        <a:p>
          <a:endParaRPr lang="en-US"/>
        </a:p>
      </dgm:t>
    </dgm:pt>
    <dgm:pt modelId="{099C9820-7173-4879-9F12-FD3B5E7D8F53}" type="sibTrans" cxnId="{DEC54033-AC07-4BBB-9792-B1EB7BAD77A7}">
      <dgm:prSet/>
      <dgm:spPr/>
      <dgm:t>
        <a:bodyPr/>
        <a:lstStyle/>
        <a:p>
          <a:endParaRPr lang="en-US"/>
        </a:p>
      </dgm:t>
    </dgm:pt>
    <dgm:pt modelId="{7C0036DB-8F6B-4E00-AD3A-A7670DBD2DCC}">
      <dgm:prSet phldrT="[Text]"/>
      <dgm:spPr/>
      <dgm:t>
        <a:bodyPr/>
        <a:lstStyle/>
        <a:p>
          <a:r>
            <a:rPr lang="el-GR" b="0" i="0" dirty="0"/>
            <a:t>ζητήστε από όλους να συνεισφέρουν με τις ιδέες τους</a:t>
          </a:r>
          <a:endParaRPr lang="en-US" dirty="0"/>
        </a:p>
      </dgm:t>
    </dgm:pt>
    <dgm:pt modelId="{ED4C9117-DF0C-4AB9-82F2-0A36CD084188}" type="parTrans" cxnId="{23F73357-9614-46DC-9519-4046E3C95CDC}">
      <dgm:prSet/>
      <dgm:spPr/>
      <dgm:t>
        <a:bodyPr/>
        <a:lstStyle/>
        <a:p>
          <a:endParaRPr lang="en-US"/>
        </a:p>
      </dgm:t>
    </dgm:pt>
    <dgm:pt modelId="{4FDC590F-E1CC-4C64-9A6A-55D05A0AFFDD}" type="sibTrans" cxnId="{23F73357-9614-46DC-9519-4046E3C95CDC}">
      <dgm:prSet/>
      <dgm:spPr/>
      <dgm:t>
        <a:bodyPr/>
        <a:lstStyle/>
        <a:p>
          <a:endParaRPr lang="en-US"/>
        </a:p>
      </dgm:t>
    </dgm:pt>
    <dgm:pt modelId="{BDCEDB19-723C-42B7-8C0C-07D899EE3455}" type="pres">
      <dgm:prSet presAssocID="{E3CC75F5-61E2-4B92-9D50-B07992D8991D}" presName="linearFlow" presStyleCnt="0">
        <dgm:presLayoutVars>
          <dgm:dir/>
          <dgm:animLvl val="lvl"/>
          <dgm:resizeHandles val="exact"/>
        </dgm:presLayoutVars>
      </dgm:prSet>
      <dgm:spPr/>
    </dgm:pt>
    <dgm:pt modelId="{355F991F-7D7C-4DB1-8750-151D14FDD48F}" type="pres">
      <dgm:prSet presAssocID="{79565813-C403-409F-9DD4-A420EC980E33}" presName="composite" presStyleCnt="0"/>
      <dgm:spPr/>
    </dgm:pt>
    <dgm:pt modelId="{56851842-7E43-4617-AC80-66D6C7B65D39}" type="pres">
      <dgm:prSet presAssocID="{79565813-C403-409F-9DD4-A420EC980E33}" presName="parentText" presStyleLbl="alignNode1" presStyleIdx="0" presStyleCnt="3">
        <dgm:presLayoutVars>
          <dgm:chMax val="1"/>
          <dgm:bulletEnabled val="1"/>
        </dgm:presLayoutVars>
      </dgm:prSet>
      <dgm:spPr/>
    </dgm:pt>
    <dgm:pt modelId="{17D185A4-5D8A-41C4-8027-E8CDF00CC490}" type="pres">
      <dgm:prSet presAssocID="{79565813-C403-409F-9DD4-A420EC980E33}" presName="descendantText" presStyleLbl="alignAcc1" presStyleIdx="0" presStyleCnt="3" custLinFactNeighborX="1902" custLinFactNeighborY="-104">
        <dgm:presLayoutVars>
          <dgm:bulletEnabled val="1"/>
        </dgm:presLayoutVars>
      </dgm:prSet>
      <dgm:spPr/>
    </dgm:pt>
    <dgm:pt modelId="{69DB1A04-D0DE-4D3F-B854-C622F6D48EDF}" type="pres">
      <dgm:prSet presAssocID="{A95C83C1-F89D-4776-898C-9ED29367FC1E}" presName="sp" presStyleCnt="0"/>
      <dgm:spPr/>
    </dgm:pt>
    <dgm:pt modelId="{34F7CED2-DE2B-4CE6-B848-A041ECF0EAD9}" type="pres">
      <dgm:prSet presAssocID="{A12A94A5-C904-45E6-92D4-3CE5205800C2}" presName="composite" presStyleCnt="0"/>
      <dgm:spPr/>
    </dgm:pt>
    <dgm:pt modelId="{95496CAE-ABCF-4BCD-A2C5-2B07DFB1F381}" type="pres">
      <dgm:prSet presAssocID="{A12A94A5-C904-45E6-92D4-3CE5205800C2}" presName="parentText" presStyleLbl="alignNode1" presStyleIdx="1" presStyleCnt="3">
        <dgm:presLayoutVars>
          <dgm:chMax val="1"/>
          <dgm:bulletEnabled val="1"/>
        </dgm:presLayoutVars>
      </dgm:prSet>
      <dgm:spPr/>
    </dgm:pt>
    <dgm:pt modelId="{F37B7C92-F449-414E-B4D3-7CA77B7FBEDC}" type="pres">
      <dgm:prSet presAssocID="{A12A94A5-C904-45E6-92D4-3CE5205800C2}" presName="descendantText" presStyleLbl="alignAcc1" presStyleIdx="1" presStyleCnt="3">
        <dgm:presLayoutVars>
          <dgm:bulletEnabled val="1"/>
        </dgm:presLayoutVars>
      </dgm:prSet>
      <dgm:spPr/>
    </dgm:pt>
    <dgm:pt modelId="{0FF50A71-648D-4216-843D-DCC55BB4B0C4}" type="pres">
      <dgm:prSet presAssocID="{69CE5A6A-2472-457A-BDBD-020390D57EDB}" presName="sp" presStyleCnt="0"/>
      <dgm:spPr/>
    </dgm:pt>
    <dgm:pt modelId="{48E76439-E17C-471F-9BCA-FCE8496635E7}" type="pres">
      <dgm:prSet presAssocID="{68FF5D56-2C21-4272-A145-8C02D6FD02F8}" presName="composite" presStyleCnt="0"/>
      <dgm:spPr/>
    </dgm:pt>
    <dgm:pt modelId="{C496C3BE-B9F7-4217-B514-9250A03D2C52}" type="pres">
      <dgm:prSet presAssocID="{68FF5D56-2C21-4272-A145-8C02D6FD02F8}" presName="parentText" presStyleLbl="alignNode1" presStyleIdx="2" presStyleCnt="3">
        <dgm:presLayoutVars>
          <dgm:chMax val="1"/>
          <dgm:bulletEnabled val="1"/>
        </dgm:presLayoutVars>
      </dgm:prSet>
      <dgm:spPr/>
    </dgm:pt>
    <dgm:pt modelId="{57D3C4A2-1B02-4E80-ACC7-949B793B0348}" type="pres">
      <dgm:prSet presAssocID="{68FF5D56-2C21-4272-A145-8C02D6FD02F8}" presName="descendantText" presStyleLbl="alignAcc1" presStyleIdx="2" presStyleCnt="3">
        <dgm:presLayoutVars>
          <dgm:bulletEnabled val="1"/>
        </dgm:presLayoutVars>
      </dgm:prSet>
      <dgm:spPr/>
    </dgm:pt>
  </dgm:ptLst>
  <dgm:cxnLst>
    <dgm:cxn modelId="{8004A705-78ED-4BB4-8477-CE779E25BBDF}" srcId="{E3CC75F5-61E2-4B92-9D50-B07992D8991D}" destId="{A12A94A5-C904-45E6-92D4-3CE5205800C2}" srcOrd="1" destOrd="0" parTransId="{3816085A-07D4-4166-877E-952B979D94F4}" sibTransId="{69CE5A6A-2472-457A-BDBD-020390D57EDB}"/>
    <dgm:cxn modelId="{C04A3607-9B81-435C-870B-081CA8D94552}" type="presOf" srcId="{7C0036DB-8F6B-4E00-AD3A-A7670DBD2DCC}" destId="{57D3C4A2-1B02-4E80-ACC7-949B793B0348}" srcOrd="0" destOrd="0" presId="urn:microsoft.com/office/officeart/2005/8/layout/chevron2"/>
    <dgm:cxn modelId="{555E680D-6CF1-4497-AA11-72EF5245B1CB}" srcId="{79565813-C403-409F-9DD4-A420EC980E33}" destId="{836ED3AD-BD8C-4EFF-BB09-903965D1AA1D}" srcOrd="0" destOrd="0" parTransId="{32753EFE-F76A-4D12-A93A-0551D00AD9C2}" sibTransId="{555416FC-1315-4BDC-84EB-1D886A5EC7AF}"/>
    <dgm:cxn modelId="{DEC54033-AC07-4BBB-9792-B1EB7BAD77A7}" srcId="{E3CC75F5-61E2-4B92-9D50-B07992D8991D}" destId="{68FF5D56-2C21-4272-A145-8C02D6FD02F8}" srcOrd="2" destOrd="0" parTransId="{3D64DB4E-6BCD-448B-A5E4-37778C7B660F}" sibTransId="{099C9820-7173-4879-9F12-FD3B5E7D8F53}"/>
    <dgm:cxn modelId="{C379F738-0623-4C81-85A6-38DCBA16B7B3}" type="presOf" srcId="{79565813-C403-409F-9DD4-A420EC980E33}" destId="{56851842-7E43-4617-AC80-66D6C7B65D39}" srcOrd="0" destOrd="0" presId="urn:microsoft.com/office/officeart/2005/8/layout/chevron2"/>
    <dgm:cxn modelId="{F5E0693D-59D2-4A51-AEB5-506AC70AA1F6}" srcId="{A12A94A5-C904-45E6-92D4-3CE5205800C2}" destId="{E1A2CC4E-8CCE-46FF-A35F-36BA59342DBA}" srcOrd="0" destOrd="0" parTransId="{4A0E6B26-F812-4A37-84E5-09A27002D291}" sibTransId="{5CF18194-BDD1-4E33-9ADB-702AC0605D7F}"/>
    <dgm:cxn modelId="{07BE5A3D-C82D-4832-9891-590533DB6E77}" type="presOf" srcId="{A12A94A5-C904-45E6-92D4-3CE5205800C2}" destId="{95496CAE-ABCF-4BCD-A2C5-2B07DFB1F381}" srcOrd="0" destOrd="0" presId="urn:microsoft.com/office/officeart/2005/8/layout/chevron2"/>
    <dgm:cxn modelId="{F4DCF369-0A78-4ED9-830F-B21675FBA50C}" type="presOf" srcId="{836ED3AD-BD8C-4EFF-BB09-903965D1AA1D}" destId="{17D185A4-5D8A-41C4-8027-E8CDF00CC490}" srcOrd="0" destOrd="0" presId="urn:microsoft.com/office/officeart/2005/8/layout/chevron2"/>
    <dgm:cxn modelId="{8DE23B76-1CC1-4C4B-915C-A410CA1F2AD1}" type="presOf" srcId="{68FF5D56-2C21-4272-A145-8C02D6FD02F8}" destId="{C496C3BE-B9F7-4217-B514-9250A03D2C52}" srcOrd="0" destOrd="0" presId="urn:microsoft.com/office/officeart/2005/8/layout/chevron2"/>
    <dgm:cxn modelId="{23F73357-9614-46DC-9519-4046E3C95CDC}" srcId="{68FF5D56-2C21-4272-A145-8C02D6FD02F8}" destId="{7C0036DB-8F6B-4E00-AD3A-A7670DBD2DCC}" srcOrd="0" destOrd="0" parTransId="{ED4C9117-DF0C-4AB9-82F2-0A36CD084188}" sibTransId="{4FDC590F-E1CC-4C64-9A6A-55D05A0AFFDD}"/>
    <dgm:cxn modelId="{D208FF88-1F6B-4105-987E-8301326B893F}" type="presOf" srcId="{E3CC75F5-61E2-4B92-9D50-B07992D8991D}" destId="{BDCEDB19-723C-42B7-8C0C-07D899EE3455}" srcOrd="0" destOrd="0" presId="urn:microsoft.com/office/officeart/2005/8/layout/chevron2"/>
    <dgm:cxn modelId="{71D0E0AA-C696-4E80-8F1E-8D94999C6414}" type="presOf" srcId="{E1A2CC4E-8CCE-46FF-A35F-36BA59342DBA}" destId="{F37B7C92-F449-414E-B4D3-7CA77B7FBEDC}" srcOrd="0" destOrd="0" presId="urn:microsoft.com/office/officeart/2005/8/layout/chevron2"/>
    <dgm:cxn modelId="{F0C39BEB-F096-4423-B425-6F4FC4AF7872}" srcId="{E3CC75F5-61E2-4B92-9D50-B07992D8991D}" destId="{79565813-C403-409F-9DD4-A420EC980E33}" srcOrd="0" destOrd="0" parTransId="{9A4F4924-02D8-4A9C-8C5E-3C390D211108}" sibTransId="{A95C83C1-F89D-4776-898C-9ED29367FC1E}"/>
    <dgm:cxn modelId="{3856669F-DF82-4AF2-880D-8352B9B16827}" type="presParOf" srcId="{BDCEDB19-723C-42B7-8C0C-07D899EE3455}" destId="{355F991F-7D7C-4DB1-8750-151D14FDD48F}" srcOrd="0" destOrd="0" presId="urn:microsoft.com/office/officeart/2005/8/layout/chevron2"/>
    <dgm:cxn modelId="{64D41475-7C6B-4E94-B0AB-CE472A5F8F24}" type="presParOf" srcId="{355F991F-7D7C-4DB1-8750-151D14FDD48F}" destId="{56851842-7E43-4617-AC80-66D6C7B65D39}" srcOrd="0" destOrd="0" presId="urn:microsoft.com/office/officeart/2005/8/layout/chevron2"/>
    <dgm:cxn modelId="{64CAE087-1FA3-4B56-B205-412B77FB017A}" type="presParOf" srcId="{355F991F-7D7C-4DB1-8750-151D14FDD48F}" destId="{17D185A4-5D8A-41C4-8027-E8CDF00CC490}" srcOrd="1" destOrd="0" presId="urn:microsoft.com/office/officeart/2005/8/layout/chevron2"/>
    <dgm:cxn modelId="{4E3D9D85-2E8B-4E40-954F-E7049F8ECDBD}" type="presParOf" srcId="{BDCEDB19-723C-42B7-8C0C-07D899EE3455}" destId="{69DB1A04-D0DE-4D3F-B854-C622F6D48EDF}" srcOrd="1" destOrd="0" presId="urn:microsoft.com/office/officeart/2005/8/layout/chevron2"/>
    <dgm:cxn modelId="{245450FA-60B1-4381-BE7F-A0FD9A36C3CB}" type="presParOf" srcId="{BDCEDB19-723C-42B7-8C0C-07D899EE3455}" destId="{34F7CED2-DE2B-4CE6-B848-A041ECF0EAD9}" srcOrd="2" destOrd="0" presId="urn:microsoft.com/office/officeart/2005/8/layout/chevron2"/>
    <dgm:cxn modelId="{284EE242-F6C7-42AC-9B58-AC80FF50C93A}" type="presParOf" srcId="{34F7CED2-DE2B-4CE6-B848-A041ECF0EAD9}" destId="{95496CAE-ABCF-4BCD-A2C5-2B07DFB1F381}" srcOrd="0" destOrd="0" presId="urn:microsoft.com/office/officeart/2005/8/layout/chevron2"/>
    <dgm:cxn modelId="{03834DA6-0365-4207-B6DC-68BA4C069CE5}" type="presParOf" srcId="{34F7CED2-DE2B-4CE6-B848-A041ECF0EAD9}" destId="{F37B7C92-F449-414E-B4D3-7CA77B7FBEDC}" srcOrd="1" destOrd="0" presId="urn:microsoft.com/office/officeart/2005/8/layout/chevron2"/>
    <dgm:cxn modelId="{B62AC561-11AF-4B5A-959B-4CAF0D195F96}" type="presParOf" srcId="{BDCEDB19-723C-42B7-8C0C-07D899EE3455}" destId="{0FF50A71-648D-4216-843D-DCC55BB4B0C4}" srcOrd="3" destOrd="0" presId="urn:microsoft.com/office/officeart/2005/8/layout/chevron2"/>
    <dgm:cxn modelId="{B075336F-08AF-4436-A147-C33E1F460641}" type="presParOf" srcId="{BDCEDB19-723C-42B7-8C0C-07D899EE3455}" destId="{48E76439-E17C-471F-9BCA-FCE8496635E7}" srcOrd="4" destOrd="0" presId="urn:microsoft.com/office/officeart/2005/8/layout/chevron2"/>
    <dgm:cxn modelId="{AA3D5647-DF95-4F94-9E64-9812E97C06E3}" type="presParOf" srcId="{48E76439-E17C-471F-9BCA-FCE8496635E7}" destId="{C496C3BE-B9F7-4217-B514-9250A03D2C52}" srcOrd="0" destOrd="0" presId="urn:microsoft.com/office/officeart/2005/8/layout/chevron2"/>
    <dgm:cxn modelId="{E410B18F-DD68-4D85-A830-59F15F1D52E0}" type="presParOf" srcId="{48E76439-E17C-471F-9BCA-FCE8496635E7}" destId="{57D3C4A2-1B02-4E80-ACC7-949B793B034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CC75F5-61E2-4B92-9D50-B07992D8991D}"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79565813-C403-409F-9DD4-A420EC980E33}">
      <dgm:prSet phldrT="[Text]"/>
      <dgm:spPr/>
      <dgm:t>
        <a:bodyPr/>
        <a:lstStyle/>
        <a:p>
          <a:r>
            <a:rPr lang="en-US" dirty="0"/>
            <a:t>1.</a:t>
          </a:r>
        </a:p>
      </dgm:t>
    </dgm:pt>
    <dgm:pt modelId="{9A4F4924-02D8-4A9C-8C5E-3C390D211108}" type="parTrans" cxnId="{F0C39BEB-F096-4423-B425-6F4FC4AF7872}">
      <dgm:prSet/>
      <dgm:spPr/>
      <dgm:t>
        <a:bodyPr/>
        <a:lstStyle/>
        <a:p>
          <a:endParaRPr lang="en-US"/>
        </a:p>
      </dgm:t>
    </dgm:pt>
    <dgm:pt modelId="{A95C83C1-F89D-4776-898C-9ED29367FC1E}" type="sibTrans" cxnId="{F0C39BEB-F096-4423-B425-6F4FC4AF7872}">
      <dgm:prSet/>
      <dgm:spPr/>
      <dgm:t>
        <a:bodyPr/>
        <a:lstStyle/>
        <a:p>
          <a:endParaRPr lang="en-US"/>
        </a:p>
      </dgm:t>
    </dgm:pt>
    <dgm:pt modelId="{836ED3AD-BD8C-4EFF-BB09-903965D1AA1D}">
      <dgm:prSet phldrT="[Text]"/>
      <dgm:spPr/>
      <dgm:t>
        <a:bodyPr/>
        <a:lstStyle/>
        <a:p>
          <a:r>
            <a:rPr lang="el-GR" b="0" i="0" dirty="0"/>
            <a:t>ορισμός στόχων συνάντησης</a:t>
          </a:r>
          <a:endParaRPr lang="en-US" dirty="0"/>
        </a:p>
      </dgm:t>
    </dgm:pt>
    <dgm:pt modelId="{32753EFE-F76A-4D12-A93A-0551D00AD9C2}" type="parTrans" cxnId="{555E680D-6CF1-4497-AA11-72EF5245B1CB}">
      <dgm:prSet/>
      <dgm:spPr/>
      <dgm:t>
        <a:bodyPr/>
        <a:lstStyle/>
        <a:p>
          <a:endParaRPr lang="en-US"/>
        </a:p>
      </dgm:t>
    </dgm:pt>
    <dgm:pt modelId="{555416FC-1315-4BDC-84EB-1D886A5EC7AF}" type="sibTrans" cxnId="{555E680D-6CF1-4497-AA11-72EF5245B1CB}">
      <dgm:prSet/>
      <dgm:spPr/>
      <dgm:t>
        <a:bodyPr/>
        <a:lstStyle/>
        <a:p>
          <a:endParaRPr lang="en-US"/>
        </a:p>
      </dgm:t>
    </dgm:pt>
    <dgm:pt modelId="{A12A94A5-C904-45E6-92D4-3CE5205800C2}">
      <dgm:prSet phldrT="[Text]"/>
      <dgm:spPr/>
      <dgm:t>
        <a:bodyPr/>
        <a:lstStyle/>
        <a:p>
          <a:r>
            <a:rPr lang="en-US" dirty="0"/>
            <a:t>2.</a:t>
          </a:r>
        </a:p>
      </dgm:t>
    </dgm:pt>
    <dgm:pt modelId="{3816085A-07D4-4166-877E-952B979D94F4}" type="parTrans" cxnId="{8004A705-78ED-4BB4-8477-CE779E25BBDF}">
      <dgm:prSet/>
      <dgm:spPr/>
      <dgm:t>
        <a:bodyPr/>
        <a:lstStyle/>
        <a:p>
          <a:endParaRPr lang="en-US"/>
        </a:p>
      </dgm:t>
    </dgm:pt>
    <dgm:pt modelId="{69CE5A6A-2472-457A-BDBD-020390D57EDB}" type="sibTrans" cxnId="{8004A705-78ED-4BB4-8477-CE779E25BBDF}">
      <dgm:prSet/>
      <dgm:spPr/>
      <dgm:t>
        <a:bodyPr/>
        <a:lstStyle/>
        <a:p>
          <a:endParaRPr lang="en-US"/>
        </a:p>
      </dgm:t>
    </dgm:pt>
    <dgm:pt modelId="{E1A2CC4E-8CCE-46FF-A35F-36BA59342DBA}">
      <dgm:prSet phldrT="[Text]"/>
      <dgm:spPr/>
      <dgm:t>
        <a:bodyPr/>
        <a:lstStyle/>
        <a:p>
          <a:pPr>
            <a:buFont typeface="Arial" panose="020B0604020202020204" pitchFamily="34" charset="0"/>
            <a:buChar char="•"/>
          </a:pPr>
          <a:r>
            <a:rPr lang="el-GR" b="0" i="0" dirty="0"/>
            <a:t>εργασία μέσω σύνθετων εργασιών ως ομάδα</a:t>
          </a:r>
          <a:endParaRPr lang="en-US" dirty="0"/>
        </a:p>
      </dgm:t>
    </dgm:pt>
    <dgm:pt modelId="{4A0E6B26-F812-4A37-84E5-09A27002D291}" type="parTrans" cxnId="{F5E0693D-59D2-4A51-AEB5-506AC70AA1F6}">
      <dgm:prSet/>
      <dgm:spPr/>
      <dgm:t>
        <a:bodyPr/>
        <a:lstStyle/>
        <a:p>
          <a:endParaRPr lang="en-US"/>
        </a:p>
      </dgm:t>
    </dgm:pt>
    <dgm:pt modelId="{5CF18194-BDD1-4E33-9ADB-702AC0605D7F}" type="sibTrans" cxnId="{F5E0693D-59D2-4A51-AEB5-506AC70AA1F6}">
      <dgm:prSet/>
      <dgm:spPr/>
      <dgm:t>
        <a:bodyPr/>
        <a:lstStyle/>
        <a:p>
          <a:endParaRPr lang="en-US"/>
        </a:p>
      </dgm:t>
    </dgm:pt>
    <dgm:pt modelId="{68FF5D56-2C21-4272-A145-8C02D6FD02F8}">
      <dgm:prSet phldrT="[Text]"/>
      <dgm:spPr/>
      <dgm:t>
        <a:bodyPr/>
        <a:lstStyle/>
        <a:p>
          <a:r>
            <a:rPr lang="en-US" dirty="0"/>
            <a:t>3.</a:t>
          </a:r>
        </a:p>
      </dgm:t>
    </dgm:pt>
    <dgm:pt modelId="{3D64DB4E-6BCD-448B-A5E4-37778C7B660F}" type="parTrans" cxnId="{DEC54033-AC07-4BBB-9792-B1EB7BAD77A7}">
      <dgm:prSet/>
      <dgm:spPr/>
      <dgm:t>
        <a:bodyPr/>
        <a:lstStyle/>
        <a:p>
          <a:endParaRPr lang="en-US"/>
        </a:p>
      </dgm:t>
    </dgm:pt>
    <dgm:pt modelId="{099C9820-7173-4879-9F12-FD3B5E7D8F53}" type="sibTrans" cxnId="{DEC54033-AC07-4BBB-9792-B1EB7BAD77A7}">
      <dgm:prSet/>
      <dgm:spPr/>
      <dgm:t>
        <a:bodyPr/>
        <a:lstStyle/>
        <a:p>
          <a:endParaRPr lang="en-US"/>
        </a:p>
      </dgm:t>
    </dgm:pt>
    <dgm:pt modelId="{7C0036DB-8F6B-4E00-AD3A-A7670DBD2DCC}">
      <dgm:prSet phldrT="[Text]"/>
      <dgm:spPr/>
      <dgm:t>
        <a:bodyPr/>
        <a:lstStyle/>
        <a:p>
          <a:r>
            <a:rPr lang="el-GR" b="0" i="0" dirty="0"/>
            <a:t>επιβράβευση της ομάδας για τη διαμονή στην εργασία (π.χ. οργάνωση γεύματος ή άλλης δραστηριότητας)</a:t>
          </a:r>
          <a:endParaRPr lang="en-US" dirty="0"/>
        </a:p>
      </dgm:t>
    </dgm:pt>
    <dgm:pt modelId="{ED4C9117-DF0C-4AB9-82F2-0A36CD084188}" type="parTrans" cxnId="{23F73357-9614-46DC-9519-4046E3C95CDC}">
      <dgm:prSet/>
      <dgm:spPr/>
      <dgm:t>
        <a:bodyPr/>
        <a:lstStyle/>
        <a:p>
          <a:endParaRPr lang="en-US"/>
        </a:p>
      </dgm:t>
    </dgm:pt>
    <dgm:pt modelId="{4FDC590F-E1CC-4C64-9A6A-55D05A0AFFDD}" type="sibTrans" cxnId="{23F73357-9614-46DC-9519-4046E3C95CDC}">
      <dgm:prSet/>
      <dgm:spPr/>
      <dgm:t>
        <a:bodyPr/>
        <a:lstStyle/>
        <a:p>
          <a:endParaRPr lang="en-US"/>
        </a:p>
      </dgm:t>
    </dgm:pt>
    <dgm:pt modelId="{BDCEDB19-723C-42B7-8C0C-07D899EE3455}" type="pres">
      <dgm:prSet presAssocID="{E3CC75F5-61E2-4B92-9D50-B07992D8991D}" presName="linearFlow" presStyleCnt="0">
        <dgm:presLayoutVars>
          <dgm:dir/>
          <dgm:animLvl val="lvl"/>
          <dgm:resizeHandles val="exact"/>
        </dgm:presLayoutVars>
      </dgm:prSet>
      <dgm:spPr/>
    </dgm:pt>
    <dgm:pt modelId="{355F991F-7D7C-4DB1-8750-151D14FDD48F}" type="pres">
      <dgm:prSet presAssocID="{79565813-C403-409F-9DD4-A420EC980E33}" presName="composite" presStyleCnt="0"/>
      <dgm:spPr/>
    </dgm:pt>
    <dgm:pt modelId="{56851842-7E43-4617-AC80-66D6C7B65D39}" type="pres">
      <dgm:prSet presAssocID="{79565813-C403-409F-9DD4-A420EC980E33}" presName="parentText" presStyleLbl="alignNode1" presStyleIdx="0" presStyleCnt="3">
        <dgm:presLayoutVars>
          <dgm:chMax val="1"/>
          <dgm:bulletEnabled val="1"/>
        </dgm:presLayoutVars>
      </dgm:prSet>
      <dgm:spPr/>
    </dgm:pt>
    <dgm:pt modelId="{17D185A4-5D8A-41C4-8027-E8CDF00CC490}" type="pres">
      <dgm:prSet presAssocID="{79565813-C403-409F-9DD4-A420EC980E33}" presName="descendantText" presStyleLbl="alignAcc1" presStyleIdx="0" presStyleCnt="3" custLinFactNeighborX="1902" custLinFactNeighborY="-104">
        <dgm:presLayoutVars>
          <dgm:bulletEnabled val="1"/>
        </dgm:presLayoutVars>
      </dgm:prSet>
      <dgm:spPr/>
    </dgm:pt>
    <dgm:pt modelId="{69DB1A04-D0DE-4D3F-B854-C622F6D48EDF}" type="pres">
      <dgm:prSet presAssocID="{A95C83C1-F89D-4776-898C-9ED29367FC1E}" presName="sp" presStyleCnt="0"/>
      <dgm:spPr/>
    </dgm:pt>
    <dgm:pt modelId="{34F7CED2-DE2B-4CE6-B848-A041ECF0EAD9}" type="pres">
      <dgm:prSet presAssocID="{A12A94A5-C904-45E6-92D4-3CE5205800C2}" presName="composite" presStyleCnt="0"/>
      <dgm:spPr/>
    </dgm:pt>
    <dgm:pt modelId="{95496CAE-ABCF-4BCD-A2C5-2B07DFB1F381}" type="pres">
      <dgm:prSet presAssocID="{A12A94A5-C904-45E6-92D4-3CE5205800C2}" presName="parentText" presStyleLbl="alignNode1" presStyleIdx="1" presStyleCnt="3">
        <dgm:presLayoutVars>
          <dgm:chMax val="1"/>
          <dgm:bulletEnabled val="1"/>
        </dgm:presLayoutVars>
      </dgm:prSet>
      <dgm:spPr/>
    </dgm:pt>
    <dgm:pt modelId="{F37B7C92-F449-414E-B4D3-7CA77B7FBEDC}" type="pres">
      <dgm:prSet presAssocID="{A12A94A5-C904-45E6-92D4-3CE5205800C2}" presName="descendantText" presStyleLbl="alignAcc1" presStyleIdx="1" presStyleCnt="3">
        <dgm:presLayoutVars>
          <dgm:bulletEnabled val="1"/>
        </dgm:presLayoutVars>
      </dgm:prSet>
      <dgm:spPr/>
    </dgm:pt>
    <dgm:pt modelId="{0FF50A71-648D-4216-843D-DCC55BB4B0C4}" type="pres">
      <dgm:prSet presAssocID="{69CE5A6A-2472-457A-BDBD-020390D57EDB}" presName="sp" presStyleCnt="0"/>
      <dgm:spPr/>
    </dgm:pt>
    <dgm:pt modelId="{48E76439-E17C-471F-9BCA-FCE8496635E7}" type="pres">
      <dgm:prSet presAssocID="{68FF5D56-2C21-4272-A145-8C02D6FD02F8}" presName="composite" presStyleCnt="0"/>
      <dgm:spPr/>
    </dgm:pt>
    <dgm:pt modelId="{C496C3BE-B9F7-4217-B514-9250A03D2C52}" type="pres">
      <dgm:prSet presAssocID="{68FF5D56-2C21-4272-A145-8C02D6FD02F8}" presName="parentText" presStyleLbl="alignNode1" presStyleIdx="2" presStyleCnt="3">
        <dgm:presLayoutVars>
          <dgm:chMax val="1"/>
          <dgm:bulletEnabled val="1"/>
        </dgm:presLayoutVars>
      </dgm:prSet>
      <dgm:spPr/>
    </dgm:pt>
    <dgm:pt modelId="{57D3C4A2-1B02-4E80-ACC7-949B793B0348}" type="pres">
      <dgm:prSet presAssocID="{68FF5D56-2C21-4272-A145-8C02D6FD02F8}" presName="descendantText" presStyleLbl="alignAcc1" presStyleIdx="2" presStyleCnt="3">
        <dgm:presLayoutVars>
          <dgm:bulletEnabled val="1"/>
        </dgm:presLayoutVars>
      </dgm:prSet>
      <dgm:spPr/>
    </dgm:pt>
  </dgm:ptLst>
  <dgm:cxnLst>
    <dgm:cxn modelId="{8004A705-78ED-4BB4-8477-CE779E25BBDF}" srcId="{E3CC75F5-61E2-4B92-9D50-B07992D8991D}" destId="{A12A94A5-C904-45E6-92D4-3CE5205800C2}" srcOrd="1" destOrd="0" parTransId="{3816085A-07D4-4166-877E-952B979D94F4}" sibTransId="{69CE5A6A-2472-457A-BDBD-020390D57EDB}"/>
    <dgm:cxn modelId="{C04A3607-9B81-435C-870B-081CA8D94552}" type="presOf" srcId="{7C0036DB-8F6B-4E00-AD3A-A7670DBD2DCC}" destId="{57D3C4A2-1B02-4E80-ACC7-949B793B0348}" srcOrd="0" destOrd="0" presId="urn:microsoft.com/office/officeart/2005/8/layout/chevron2"/>
    <dgm:cxn modelId="{555E680D-6CF1-4497-AA11-72EF5245B1CB}" srcId="{79565813-C403-409F-9DD4-A420EC980E33}" destId="{836ED3AD-BD8C-4EFF-BB09-903965D1AA1D}" srcOrd="0" destOrd="0" parTransId="{32753EFE-F76A-4D12-A93A-0551D00AD9C2}" sibTransId="{555416FC-1315-4BDC-84EB-1D886A5EC7AF}"/>
    <dgm:cxn modelId="{DEC54033-AC07-4BBB-9792-B1EB7BAD77A7}" srcId="{E3CC75F5-61E2-4B92-9D50-B07992D8991D}" destId="{68FF5D56-2C21-4272-A145-8C02D6FD02F8}" srcOrd="2" destOrd="0" parTransId="{3D64DB4E-6BCD-448B-A5E4-37778C7B660F}" sibTransId="{099C9820-7173-4879-9F12-FD3B5E7D8F53}"/>
    <dgm:cxn modelId="{C379F738-0623-4C81-85A6-38DCBA16B7B3}" type="presOf" srcId="{79565813-C403-409F-9DD4-A420EC980E33}" destId="{56851842-7E43-4617-AC80-66D6C7B65D39}" srcOrd="0" destOrd="0" presId="urn:microsoft.com/office/officeart/2005/8/layout/chevron2"/>
    <dgm:cxn modelId="{F5E0693D-59D2-4A51-AEB5-506AC70AA1F6}" srcId="{A12A94A5-C904-45E6-92D4-3CE5205800C2}" destId="{E1A2CC4E-8CCE-46FF-A35F-36BA59342DBA}" srcOrd="0" destOrd="0" parTransId="{4A0E6B26-F812-4A37-84E5-09A27002D291}" sibTransId="{5CF18194-BDD1-4E33-9ADB-702AC0605D7F}"/>
    <dgm:cxn modelId="{07BE5A3D-C82D-4832-9891-590533DB6E77}" type="presOf" srcId="{A12A94A5-C904-45E6-92D4-3CE5205800C2}" destId="{95496CAE-ABCF-4BCD-A2C5-2B07DFB1F381}" srcOrd="0" destOrd="0" presId="urn:microsoft.com/office/officeart/2005/8/layout/chevron2"/>
    <dgm:cxn modelId="{F4DCF369-0A78-4ED9-830F-B21675FBA50C}" type="presOf" srcId="{836ED3AD-BD8C-4EFF-BB09-903965D1AA1D}" destId="{17D185A4-5D8A-41C4-8027-E8CDF00CC490}" srcOrd="0" destOrd="0" presId="urn:microsoft.com/office/officeart/2005/8/layout/chevron2"/>
    <dgm:cxn modelId="{8DE23B76-1CC1-4C4B-915C-A410CA1F2AD1}" type="presOf" srcId="{68FF5D56-2C21-4272-A145-8C02D6FD02F8}" destId="{C496C3BE-B9F7-4217-B514-9250A03D2C52}" srcOrd="0" destOrd="0" presId="urn:microsoft.com/office/officeart/2005/8/layout/chevron2"/>
    <dgm:cxn modelId="{23F73357-9614-46DC-9519-4046E3C95CDC}" srcId="{68FF5D56-2C21-4272-A145-8C02D6FD02F8}" destId="{7C0036DB-8F6B-4E00-AD3A-A7670DBD2DCC}" srcOrd="0" destOrd="0" parTransId="{ED4C9117-DF0C-4AB9-82F2-0A36CD084188}" sibTransId="{4FDC590F-E1CC-4C64-9A6A-55D05A0AFFDD}"/>
    <dgm:cxn modelId="{D208FF88-1F6B-4105-987E-8301326B893F}" type="presOf" srcId="{E3CC75F5-61E2-4B92-9D50-B07992D8991D}" destId="{BDCEDB19-723C-42B7-8C0C-07D899EE3455}" srcOrd="0" destOrd="0" presId="urn:microsoft.com/office/officeart/2005/8/layout/chevron2"/>
    <dgm:cxn modelId="{71D0E0AA-C696-4E80-8F1E-8D94999C6414}" type="presOf" srcId="{E1A2CC4E-8CCE-46FF-A35F-36BA59342DBA}" destId="{F37B7C92-F449-414E-B4D3-7CA77B7FBEDC}" srcOrd="0" destOrd="0" presId="urn:microsoft.com/office/officeart/2005/8/layout/chevron2"/>
    <dgm:cxn modelId="{F0C39BEB-F096-4423-B425-6F4FC4AF7872}" srcId="{E3CC75F5-61E2-4B92-9D50-B07992D8991D}" destId="{79565813-C403-409F-9DD4-A420EC980E33}" srcOrd="0" destOrd="0" parTransId="{9A4F4924-02D8-4A9C-8C5E-3C390D211108}" sibTransId="{A95C83C1-F89D-4776-898C-9ED29367FC1E}"/>
    <dgm:cxn modelId="{3856669F-DF82-4AF2-880D-8352B9B16827}" type="presParOf" srcId="{BDCEDB19-723C-42B7-8C0C-07D899EE3455}" destId="{355F991F-7D7C-4DB1-8750-151D14FDD48F}" srcOrd="0" destOrd="0" presId="urn:microsoft.com/office/officeart/2005/8/layout/chevron2"/>
    <dgm:cxn modelId="{64D41475-7C6B-4E94-B0AB-CE472A5F8F24}" type="presParOf" srcId="{355F991F-7D7C-4DB1-8750-151D14FDD48F}" destId="{56851842-7E43-4617-AC80-66D6C7B65D39}" srcOrd="0" destOrd="0" presId="urn:microsoft.com/office/officeart/2005/8/layout/chevron2"/>
    <dgm:cxn modelId="{64CAE087-1FA3-4B56-B205-412B77FB017A}" type="presParOf" srcId="{355F991F-7D7C-4DB1-8750-151D14FDD48F}" destId="{17D185A4-5D8A-41C4-8027-E8CDF00CC490}" srcOrd="1" destOrd="0" presId="urn:microsoft.com/office/officeart/2005/8/layout/chevron2"/>
    <dgm:cxn modelId="{4E3D9D85-2E8B-4E40-954F-E7049F8ECDBD}" type="presParOf" srcId="{BDCEDB19-723C-42B7-8C0C-07D899EE3455}" destId="{69DB1A04-D0DE-4D3F-B854-C622F6D48EDF}" srcOrd="1" destOrd="0" presId="urn:microsoft.com/office/officeart/2005/8/layout/chevron2"/>
    <dgm:cxn modelId="{245450FA-60B1-4381-BE7F-A0FD9A36C3CB}" type="presParOf" srcId="{BDCEDB19-723C-42B7-8C0C-07D899EE3455}" destId="{34F7CED2-DE2B-4CE6-B848-A041ECF0EAD9}" srcOrd="2" destOrd="0" presId="urn:microsoft.com/office/officeart/2005/8/layout/chevron2"/>
    <dgm:cxn modelId="{284EE242-F6C7-42AC-9B58-AC80FF50C93A}" type="presParOf" srcId="{34F7CED2-DE2B-4CE6-B848-A041ECF0EAD9}" destId="{95496CAE-ABCF-4BCD-A2C5-2B07DFB1F381}" srcOrd="0" destOrd="0" presId="urn:microsoft.com/office/officeart/2005/8/layout/chevron2"/>
    <dgm:cxn modelId="{03834DA6-0365-4207-B6DC-68BA4C069CE5}" type="presParOf" srcId="{34F7CED2-DE2B-4CE6-B848-A041ECF0EAD9}" destId="{F37B7C92-F449-414E-B4D3-7CA77B7FBEDC}" srcOrd="1" destOrd="0" presId="urn:microsoft.com/office/officeart/2005/8/layout/chevron2"/>
    <dgm:cxn modelId="{B62AC561-11AF-4B5A-959B-4CAF0D195F96}" type="presParOf" srcId="{BDCEDB19-723C-42B7-8C0C-07D899EE3455}" destId="{0FF50A71-648D-4216-843D-DCC55BB4B0C4}" srcOrd="3" destOrd="0" presId="urn:microsoft.com/office/officeart/2005/8/layout/chevron2"/>
    <dgm:cxn modelId="{B075336F-08AF-4436-A147-C33E1F460641}" type="presParOf" srcId="{BDCEDB19-723C-42B7-8C0C-07D899EE3455}" destId="{48E76439-E17C-471F-9BCA-FCE8496635E7}" srcOrd="4" destOrd="0" presId="urn:microsoft.com/office/officeart/2005/8/layout/chevron2"/>
    <dgm:cxn modelId="{AA3D5647-DF95-4F94-9E64-9812E97C06E3}" type="presParOf" srcId="{48E76439-E17C-471F-9BCA-FCE8496635E7}" destId="{C496C3BE-B9F7-4217-B514-9250A03D2C52}" srcOrd="0" destOrd="0" presId="urn:microsoft.com/office/officeart/2005/8/layout/chevron2"/>
    <dgm:cxn modelId="{E410B18F-DD68-4D85-A830-59F15F1D52E0}" type="presParOf" srcId="{48E76439-E17C-471F-9BCA-FCE8496635E7}" destId="{57D3C4A2-1B02-4E80-ACC7-949B793B034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9EAF4-7ED7-4A8D-A0D7-F26D1427C02C}">
      <dsp:nvSpPr>
        <dsp:cNvPr id="0" name=""/>
        <dsp:cNvSpPr/>
      </dsp:nvSpPr>
      <dsp:spPr>
        <a:xfrm rot="5400000">
          <a:off x="3364247" y="116976"/>
          <a:ext cx="1759843" cy="1531064"/>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i="0" kern="1200" dirty="0">
              <a:effectLst>
                <a:outerShdw blurRad="38100" dist="38100" dir="2700000" algn="tl">
                  <a:srgbClr val="000000">
                    <a:alpha val="43137"/>
                  </a:srgbClr>
                </a:outerShdw>
              </a:effectLst>
              <a:latin typeface="vistasans"/>
            </a:rPr>
            <a:t>Κοινωνικός</a:t>
          </a:r>
          <a:endParaRPr lang="en-US" sz="1600" b="1" kern="1200" dirty="0">
            <a:effectLst>
              <a:outerShdw blurRad="38100" dist="38100" dir="2700000" algn="tl">
                <a:srgbClr val="000000">
                  <a:alpha val="43137"/>
                </a:srgbClr>
              </a:outerShdw>
            </a:effectLst>
          </a:endParaRPr>
        </a:p>
      </dsp:txBody>
      <dsp:txXfrm rot="-5400000">
        <a:off x="3717227" y="276829"/>
        <a:ext cx="1053882" cy="1211359"/>
      </dsp:txXfrm>
    </dsp:sp>
    <dsp:sp modelId="{72079AB7-3F10-4551-8F14-58EEFF9D3624}">
      <dsp:nvSpPr>
        <dsp:cNvPr id="0" name=""/>
        <dsp:cNvSpPr/>
      </dsp:nvSpPr>
      <dsp:spPr>
        <a:xfrm>
          <a:off x="792092" y="360035"/>
          <a:ext cx="1963985" cy="1055906"/>
        </a:xfrm>
        <a:prstGeom prst="rect">
          <a:avLst/>
        </a:prstGeom>
        <a:noFill/>
        <a:ln>
          <a:noFill/>
        </a:ln>
        <a:effectLst/>
      </dsp:spPr>
      <dsp:style>
        <a:lnRef idx="0">
          <a:scrgbClr r="0" g="0" b="0"/>
        </a:lnRef>
        <a:fillRef idx="0">
          <a:scrgbClr r="0" g="0" b="0"/>
        </a:fillRef>
        <a:effectRef idx="0">
          <a:scrgbClr r="0" g="0" b="0"/>
        </a:effectRef>
        <a:fontRef idx="minor"/>
      </dsp:style>
    </dsp:sp>
    <dsp:sp modelId="{C18B507F-12D5-4F90-92A5-6963AF739FAA}">
      <dsp:nvSpPr>
        <dsp:cNvPr id="0" name=""/>
        <dsp:cNvSpPr/>
      </dsp:nvSpPr>
      <dsp:spPr>
        <a:xfrm rot="5400000">
          <a:off x="1710697" y="116976"/>
          <a:ext cx="1759843" cy="1531064"/>
        </a:xfrm>
        <a:prstGeom prst="hexagon">
          <a:avLst>
            <a:gd name="adj" fmla="val 25000"/>
            <a:gd name="vf" fmla="val 115470"/>
          </a:avLst>
        </a:prstGeom>
        <a:solidFill>
          <a:schemeClr val="accent4">
            <a:hueOff val="329087"/>
            <a:satOff val="1426"/>
            <a:lumOff val="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063677" y="276829"/>
        <a:ext cx="1053882" cy="1211359"/>
      </dsp:txXfrm>
    </dsp:sp>
    <dsp:sp modelId="{7519A8BF-932B-4E56-8109-1F8179CFC2B3}">
      <dsp:nvSpPr>
        <dsp:cNvPr id="0" name=""/>
        <dsp:cNvSpPr/>
      </dsp:nvSpPr>
      <dsp:spPr>
        <a:xfrm rot="5400000">
          <a:off x="2601416" y="1610731"/>
          <a:ext cx="1759843" cy="1531064"/>
        </a:xfrm>
        <a:prstGeom prst="hexagon">
          <a:avLst>
            <a:gd name="adj" fmla="val 25000"/>
            <a:gd name="vf" fmla="val 115470"/>
          </a:avLst>
        </a:prstGeom>
        <a:solidFill>
          <a:schemeClr val="accent4">
            <a:hueOff val="658174"/>
            <a:satOff val="2853"/>
            <a:lumOff val="1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effectLst>
                <a:outerShdw blurRad="38100" dist="38100" dir="2700000" algn="tl">
                  <a:srgbClr val="000000">
                    <a:alpha val="43137"/>
                  </a:srgbClr>
                </a:outerShdw>
              </a:effectLst>
            </a:rPr>
            <a:t>Εκφοβισμός</a:t>
          </a:r>
          <a:endParaRPr lang="en-US" sz="1400" b="1" kern="1200" dirty="0">
            <a:effectLst>
              <a:outerShdw blurRad="38100" dist="38100" dir="2700000" algn="tl">
                <a:srgbClr val="000000">
                  <a:alpha val="43137"/>
                </a:srgbClr>
              </a:outerShdw>
            </a:effectLst>
          </a:endParaRPr>
        </a:p>
      </dsp:txBody>
      <dsp:txXfrm rot="-5400000">
        <a:off x="2954396" y="1770584"/>
        <a:ext cx="1053882" cy="1211359"/>
      </dsp:txXfrm>
    </dsp:sp>
    <dsp:sp modelId="{2426C82D-4EC4-4150-BE5F-C88FC025E8F0}">
      <dsp:nvSpPr>
        <dsp:cNvPr id="0" name=""/>
        <dsp:cNvSpPr/>
      </dsp:nvSpPr>
      <dsp:spPr>
        <a:xfrm>
          <a:off x="286469" y="1817531"/>
          <a:ext cx="2169076" cy="105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el-GR" sz="2800" b="1" i="0" kern="1200" dirty="0">
              <a:effectLst>
                <a:outerShdw blurRad="38100" dist="38100" dir="2700000" algn="tl">
                  <a:srgbClr val="000000">
                    <a:alpha val="43137"/>
                  </a:srgbClr>
                </a:outerShdw>
              </a:effectLst>
            </a:rPr>
            <a:t>ΚΥΒΕΡΝΟ</a:t>
          </a:r>
          <a:endParaRPr lang="en-US" sz="2800" b="1" kern="1200" dirty="0">
            <a:effectLst>
              <a:outerShdw blurRad="38100" dist="38100" dir="2700000" algn="tl">
                <a:srgbClr val="000000">
                  <a:alpha val="43137"/>
                </a:srgbClr>
              </a:outerShdw>
            </a:effectLst>
          </a:endParaRPr>
        </a:p>
      </dsp:txBody>
      <dsp:txXfrm>
        <a:off x="286469" y="1817531"/>
        <a:ext cx="2169076" cy="1055906"/>
      </dsp:txXfrm>
    </dsp:sp>
    <dsp:sp modelId="{3333A192-7280-4717-9FF9-E80576CB3A51}">
      <dsp:nvSpPr>
        <dsp:cNvPr id="0" name=""/>
        <dsp:cNvSpPr/>
      </dsp:nvSpPr>
      <dsp:spPr>
        <a:xfrm rot="5400000">
          <a:off x="4254965" y="1610731"/>
          <a:ext cx="1759843" cy="1531064"/>
        </a:xfrm>
        <a:prstGeom prst="hexagon">
          <a:avLst>
            <a:gd name="adj" fmla="val 25000"/>
            <a:gd name="vf" fmla="val 115470"/>
          </a:avLst>
        </a:prstGeom>
        <a:solidFill>
          <a:schemeClr val="accent4">
            <a:hueOff val="987261"/>
            <a:satOff val="4279"/>
            <a:lumOff val="2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607945" y="1770584"/>
        <a:ext cx="1053882" cy="1211359"/>
      </dsp:txXfrm>
    </dsp:sp>
    <dsp:sp modelId="{B716197B-22E3-4EF8-A0D9-BA54B360139F}">
      <dsp:nvSpPr>
        <dsp:cNvPr id="0" name=""/>
        <dsp:cNvSpPr/>
      </dsp:nvSpPr>
      <dsp:spPr>
        <a:xfrm rot="5400000">
          <a:off x="3364247" y="3104487"/>
          <a:ext cx="1759843" cy="1531064"/>
        </a:xfrm>
        <a:prstGeom prst="hexagon">
          <a:avLst>
            <a:gd name="adj" fmla="val 25000"/>
            <a:gd name="vf" fmla="val 115470"/>
          </a:avLst>
        </a:prstGeom>
        <a:solidFill>
          <a:schemeClr val="accent4">
            <a:hueOff val="1316347"/>
            <a:satOff val="5706"/>
            <a:lumOff val="3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i="0" kern="1200" dirty="0">
              <a:effectLst>
                <a:outerShdw blurRad="38100" dist="38100" dir="2700000" algn="tl">
                  <a:srgbClr val="000000">
                    <a:alpha val="43137"/>
                  </a:srgbClr>
                </a:outerShdw>
              </a:effectLst>
            </a:rPr>
            <a:t>Σωματικός</a:t>
          </a:r>
          <a:endParaRPr lang="en-US" sz="1400" b="1" kern="1200" dirty="0">
            <a:effectLst>
              <a:outerShdw blurRad="38100" dist="38100" dir="2700000" algn="tl">
                <a:srgbClr val="000000">
                  <a:alpha val="43137"/>
                </a:srgbClr>
              </a:outerShdw>
            </a:effectLst>
          </a:endParaRPr>
        </a:p>
      </dsp:txBody>
      <dsp:txXfrm rot="-5400000">
        <a:off x="3717227" y="3264340"/>
        <a:ext cx="1053882" cy="1211359"/>
      </dsp:txXfrm>
    </dsp:sp>
    <dsp:sp modelId="{9041BBF8-BF57-4B3B-A650-3DC026EF913B}">
      <dsp:nvSpPr>
        <dsp:cNvPr id="0" name=""/>
        <dsp:cNvSpPr/>
      </dsp:nvSpPr>
      <dsp:spPr>
        <a:xfrm>
          <a:off x="5056161" y="3342066"/>
          <a:ext cx="1963985" cy="1055906"/>
        </a:xfrm>
        <a:prstGeom prst="rect">
          <a:avLst/>
        </a:prstGeom>
        <a:noFill/>
        <a:ln>
          <a:noFill/>
        </a:ln>
        <a:effectLst/>
      </dsp:spPr>
      <dsp:style>
        <a:lnRef idx="0">
          <a:scrgbClr r="0" g="0" b="0"/>
        </a:lnRef>
        <a:fillRef idx="0">
          <a:scrgbClr r="0" g="0" b="0"/>
        </a:fillRef>
        <a:effectRef idx="0">
          <a:scrgbClr r="0" g="0" b="0"/>
        </a:effectRef>
        <a:fontRef idx="minor"/>
      </dsp:style>
    </dsp:sp>
    <dsp:sp modelId="{C9D06082-9EEF-4658-AF45-72F19C676101}">
      <dsp:nvSpPr>
        <dsp:cNvPr id="0" name=""/>
        <dsp:cNvSpPr/>
      </dsp:nvSpPr>
      <dsp:spPr>
        <a:xfrm rot="5400000">
          <a:off x="1710697" y="3104487"/>
          <a:ext cx="1759843" cy="1531064"/>
        </a:xfrm>
        <a:prstGeom prst="hexagon">
          <a:avLst>
            <a:gd name="adj" fmla="val 25000"/>
            <a:gd name="vf" fmla="val 115470"/>
          </a:avLst>
        </a:prstGeom>
        <a:solidFill>
          <a:schemeClr val="accent4">
            <a:hueOff val="1645434"/>
            <a:satOff val="7132"/>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063677" y="3264340"/>
        <a:ext cx="1053882" cy="1211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6A6A4-17D2-46B3-80A9-52BC96778D91}">
      <dsp:nvSpPr>
        <dsp:cNvPr id="0" name=""/>
        <dsp:cNvSpPr/>
      </dsp:nvSpPr>
      <dsp:spPr>
        <a:xfrm>
          <a:off x="0" y="517641"/>
          <a:ext cx="7620000" cy="831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3E94A47-7B8D-4DC7-B8D9-4E60441FBC16}">
      <dsp:nvSpPr>
        <dsp:cNvPr id="0" name=""/>
        <dsp:cNvSpPr/>
      </dsp:nvSpPr>
      <dsp:spPr>
        <a:xfrm>
          <a:off x="381000" y="30561"/>
          <a:ext cx="5334000" cy="97416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1466850">
            <a:lnSpc>
              <a:spcPct val="90000"/>
            </a:lnSpc>
            <a:spcBef>
              <a:spcPct val="0"/>
            </a:spcBef>
            <a:spcAft>
              <a:spcPct val="35000"/>
            </a:spcAft>
            <a:buNone/>
          </a:pPr>
          <a:r>
            <a:rPr lang="el-GR" sz="3300" kern="1200" dirty="0"/>
            <a:t>Διένεξη εργασιών</a:t>
          </a:r>
          <a:endParaRPr lang="en-US" sz="3300" kern="1200" dirty="0"/>
        </a:p>
      </dsp:txBody>
      <dsp:txXfrm>
        <a:off x="428555" y="78116"/>
        <a:ext cx="5238890" cy="879050"/>
      </dsp:txXfrm>
    </dsp:sp>
    <dsp:sp modelId="{A3431FB0-D550-44B2-9F1B-FD0500C5BF3A}">
      <dsp:nvSpPr>
        <dsp:cNvPr id="0" name=""/>
        <dsp:cNvSpPr/>
      </dsp:nvSpPr>
      <dsp:spPr>
        <a:xfrm>
          <a:off x="0" y="2014521"/>
          <a:ext cx="7620000" cy="831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7DC05A2-C43F-4B6F-BD48-5ECDD429C154}">
      <dsp:nvSpPr>
        <dsp:cNvPr id="0" name=""/>
        <dsp:cNvSpPr/>
      </dsp:nvSpPr>
      <dsp:spPr>
        <a:xfrm>
          <a:off x="381000" y="1527441"/>
          <a:ext cx="5334000" cy="974160"/>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1466850">
            <a:lnSpc>
              <a:spcPct val="90000"/>
            </a:lnSpc>
            <a:spcBef>
              <a:spcPct val="0"/>
            </a:spcBef>
            <a:spcAft>
              <a:spcPct val="35000"/>
            </a:spcAft>
            <a:buNone/>
          </a:pPr>
          <a:r>
            <a:rPr lang="el-GR" sz="3300" kern="1200" dirty="0"/>
            <a:t>Διένεξη σχέσεων</a:t>
          </a:r>
          <a:endParaRPr lang="en-US" sz="3300" kern="1200" dirty="0"/>
        </a:p>
      </dsp:txBody>
      <dsp:txXfrm>
        <a:off x="428555" y="1574996"/>
        <a:ext cx="5238890" cy="879050"/>
      </dsp:txXfrm>
    </dsp:sp>
    <dsp:sp modelId="{73DFE567-0EB4-41CF-BFA3-6DE62B1C8B57}">
      <dsp:nvSpPr>
        <dsp:cNvPr id="0" name=""/>
        <dsp:cNvSpPr/>
      </dsp:nvSpPr>
      <dsp:spPr>
        <a:xfrm>
          <a:off x="0" y="3511401"/>
          <a:ext cx="7620000" cy="831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FB12EFB-0411-4750-AB7C-29BBFA722711}">
      <dsp:nvSpPr>
        <dsp:cNvPr id="0" name=""/>
        <dsp:cNvSpPr/>
      </dsp:nvSpPr>
      <dsp:spPr>
        <a:xfrm>
          <a:off x="381000" y="3024321"/>
          <a:ext cx="5334000" cy="974160"/>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1466850">
            <a:lnSpc>
              <a:spcPct val="90000"/>
            </a:lnSpc>
            <a:spcBef>
              <a:spcPct val="0"/>
            </a:spcBef>
            <a:spcAft>
              <a:spcPct val="35000"/>
            </a:spcAft>
            <a:buNone/>
          </a:pPr>
          <a:r>
            <a:rPr lang="el-GR" sz="3300" kern="1200" dirty="0"/>
            <a:t>Διένεξη αξιών</a:t>
          </a:r>
          <a:endParaRPr lang="en-US" sz="3300" kern="1200" dirty="0"/>
        </a:p>
      </dsp:txBody>
      <dsp:txXfrm>
        <a:off x="428555" y="3071876"/>
        <a:ext cx="5238890" cy="87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5BDA8-0E3B-460F-B0A2-0433B5184DF8}">
      <dsp:nvSpPr>
        <dsp:cNvPr id="0" name=""/>
        <dsp:cNvSpPr/>
      </dsp:nvSpPr>
      <dsp:spPr>
        <a:xfrm rot="5400000">
          <a:off x="-238004" y="239080"/>
          <a:ext cx="1586697" cy="111068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1.</a:t>
          </a:r>
        </a:p>
      </dsp:txBody>
      <dsp:txXfrm rot="-5400000">
        <a:off x="1" y="556419"/>
        <a:ext cx="1110688" cy="476009"/>
      </dsp:txXfrm>
    </dsp:sp>
    <dsp:sp modelId="{4579AC2F-9C0B-45DB-BB78-CE7070AAE16D}">
      <dsp:nvSpPr>
        <dsp:cNvPr id="0" name=""/>
        <dsp:cNvSpPr/>
      </dsp:nvSpPr>
      <dsp:spPr>
        <a:xfrm rot="5400000">
          <a:off x="3849667" y="-2737903"/>
          <a:ext cx="1031353" cy="650931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l-GR" sz="2100" kern="1200" dirty="0"/>
            <a:t>διευκρίνισε οτιδήποτε δεν καταλαβαίνουν</a:t>
          </a:r>
          <a:endParaRPr lang="en-US" sz="2100" kern="1200" dirty="0"/>
        </a:p>
        <a:p>
          <a:pPr marL="228600" lvl="1" indent="-228600" algn="l" defTabSz="933450">
            <a:lnSpc>
              <a:spcPct val="90000"/>
            </a:lnSpc>
            <a:spcBef>
              <a:spcPct val="0"/>
            </a:spcBef>
            <a:spcAft>
              <a:spcPct val="15000"/>
            </a:spcAft>
            <a:buChar char="•"/>
          </a:pPr>
          <a:r>
            <a:rPr lang="el-GR" sz="2100" kern="1200" dirty="0"/>
            <a:t>να κάνετε ερωτήσεις αντί να κάνετε κατηγορίες</a:t>
          </a:r>
          <a:endParaRPr lang="en-US" sz="2100" kern="1200" dirty="0"/>
        </a:p>
      </dsp:txBody>
      <dsp:txXfrm rot="-5400000">
        <a:off x="1110689" y="51422"/>
        <a:ext cx="6458964" cy="930659"/>
      </dsp:txXfrm>
    </dsp:sp>
    <dsp:sp modelId="{28772254-758F-4153-B802-70795C334576}">
      <dsp:nvSpPr>
        <dsp:cNvPr id="0" name=""/>
        <dsp:cNvSpPr/>
      </dsp:nvSpPr>
      <dsp:spPr>
        <a:xfrm rot="5400000">
          <a:off x="-238004" y="1631437"/>
          <a:ext cx="1586697" cy="111068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2.</a:t>
          </a:r>
        </a:p>
      </dsp:txBody>
      <dsp:txXfrm rot="-5400000">
        <a:off x="1" y="1948776"/>
        <a:ext cx="1110688" cy="476009"/>
      </dsp:txXfrm>
    </dsp:sp>
    <dsp:sp modelId="{C5A72FE9-81C9-4BF9-B073-1172821D2582}">
      <dsp:nvSpPr>
        <dsp:cNvPr id="0" name=""/>
        <dsp:cNvSpPr/>
      </dsp:nvSpPr>
      <dsp:spPr>
        <a:xfrm rot="5400000">
          <a:off x="3849667" y="-1345546"/>
          <a:ext cx="1031353" cy="6509311"/>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l-GR" sz="2100" kern="1200" dirty="0"/>
            <a:t>να υποβάλλουν αιτήματα αντί για απαιτήσεις</a:t>
          </a:r>
          <a:endParaRPr lang="en-US" sz="2100" kern="1200" dirty="0"/>
        </a:p>
        <a:p>
          <a:pPr marL="228600" lvl="1" indent="-228600" algn="l" defTabSz="933450">
            <a:lnSpc>
              <a:spcPct val="90000"/>
            </a:lnSpc>
            <a:spcBef>
              <a:spcPct val="0"/>
            </a:spcBef>
            <a:spcAft>
              <a:spcPct val="15000"/>
            </a:spcAft>
            <a:buChar char="•"/>
          </a:pPr>
          <a:r>
            <a:rPr lang="el-GR" sz="2100" kern="1200" dirty="0"/>
            <a:t>να εκφράζουν τις απόψεις τους ως απόψεις αντί για γεγονότα</a:t>
          </a:r>
          <a:endParaRPr lang="en-US" sz="2100" kern="1200" dirty="0"/>
        </a:p>
      </dsp:txBody>
      <dsp:txXfrm rot="-5400000">
        <a:off x="1110689" y="1443779"/>
        <a:ext cx="6458964" cy="930659"/>
      </dsp:txXfrm>
    </dsp:sp>
    <dsp:sp modelId="{416B009D-D536-4187-8C3C-54BDEC958263}">
      <dsp:nvSpPr>
        <dsp:cNvPr id="0" name=""/>
        <dsp:cNvSpPr/>
      </dsp:nvSpPr>
      <dsp:spPr>
        <a:xfrm rot="5400000">
          <a:off x="-238004" y="3023794"/>
          <a:ext cx="1586697" cy="111068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3.</a:t>
          </a:r>
        </a:p>
      </dsp:txBody>
      <dsp:txXfrm rot="-5400000">
        <a:off x="1" y="3341133"/>
        <a:ext cx="1110688" cy="476009"/>
      </dsp:txXfrm>
    </dsp:sp>
    <dsp:sp modelId="{BF89752F-4989-4C6E-8324-B28FADCAFDD5}">
      <dsp:nvSpPr>
        <dsp:cNvPr id="0" name=""/>
        <dsp:cNvSpPr/>
      </dsp:nvSpPr>
      <dsp:spPr>
        <a:xfrm rot="5400000">
          <a:off x="3849667" y="46810"/>
          <a:ext cx="1031353" cy="6509311"/>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l-GR" sz="2100" kern="1200" dirty="0"/>
            <a:t>να παρέχουν εποικοδομητική κριτική</a:t>
          </a:r>
          <a:endParaRPr lang="en-US" sz="2100" kern="1200" dirty="0"/>
        </a:p>
        <a:p>
          <a:pPr marL="228600" lvl="1" indent="-228600" algn="l" defTabSz="933450">
            <a:lnSpc>
              <a:spcPct val="90000"/>
            </a:lnSpc>
            <a:spcBef>
              <a:spcPct val="0"/>
            </a:spcBef>
            <a:spcAft>
              <a:spcPct val="15000"/>
            </a:spcAft>
            <a:buChar char="•"/>
          </a:pPr>
          <a:r>
            <a:rPr lang="el-GR" sz="2100" kern="1200" dirty="0"/>
            <a:t>να μιλάνε με σεβασμό και θετικά</a:t>
          </a:r>
          <a:endParaRPr lang="en-US" sz="2100" kern="1200" dirty="0"/>
        </a:p>
      </dsp:txBody>
      <dsp:txXfrm rot="-5400000">
        <a:off x="1110689" y="2836136"/>
        <a:ext cx="6458964" cy="9306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B1779-37F5-4AF1-A7CE-75580B3FF752}">
      <dsp:nvSpPr>
        <dsp:cNvPr id="0" name=""/>
        <dsp:cNvSpPr/>
      </dsp:nvSpPr>
      <dsp:spPr>
        <a:xfrm rot="5400000">
          <a:off x="-349158" y="350765"/>
          <a:ext cx="2327726" cy="162940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dirty="0"/>
            <a:t>1.</a:t>
          </a:r>
        </a:p>
      </dsp:txBody>
      <dsp:txXfrm rot="-5400000">
        <a:off x="1" y="816310"/>
        <a:ext cx="1629408" cy="698318"/>
      </dsp:txXfrm>
    </dsp:sp>
    <dsp:sp modelId="{F68D7426-3911-4AE1-BFB1-B1CD23357B4C}">
      <dsp:nvSpPr>
        <dsp:cNvPr id="0" name=""/>
        <dsp:cNvSpPr/>
      </dsp:nvSpPr>
      <dsp:spPr>
        <a:xfrm rot="5400000">
          <a:off x="3868193" y="-2237178"/>
          <a:ext cx="1513022" cy="599059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l-GR" sz="2200" b="0" i="0" kern="1200" dirty="0"/>
            <a:t>να σέβονται και να αναγνωρίζουν τις ιδέες των άλλων</a:t>
          </a:r>
          <a:endParaRPr lang="en-US" sz="2200" kern="1200" dirty="0"/>
        </a:p>
        <a:p>
          <a:pPr marL="228600" lvl="1" indent="-228600" algn="l" defTabSz="977900">
            <a:lnSpc>
              <a:spcPct val="90000"/>
            </a:lnSpc>
            <a:spcBef>
              <a:spcPct val="0"/>
            </a:spcBef>
            <a:spcAft>
              <a:spcPct val="15000"/>
            </a:spcAft>
            <a:buChar char="•"/>
          </a:pPr>
          <a:r>
            <a:rPr lang="el-GR" sz="2200" b="0" i="0" kern="1200" dirty="0"/>
            <a:t>να εξετάσουν πώς μπορούν να βελτιώσουν την επικοινωνία τους</a:t>
          </a:r>
          <a:endParaRPr lang="en-US" sz="2200" kern="1200" dirty="0"/>
        </a:p>
      </dsp:txBody>
      <dsp:txXfrm rot="-5400000">
        <a:off x="1629409" y="75466"/>
        <a:ext cx="5916731" cy="1365302"/>
      </dsp:txXfrm>
    </dsp:sp>
    <dsp:sp modelId="{6E77CDAF-E055-41FD-BACD-F328BA3FCA93}">
      <dsp:nvSpPr>
        <dsp:cNvPr id="0" name=""/>
        <dsp:cNvSpPr/>
      </dsp:nvSpPr>
      <dsp:spPr>
        <a:xfrm rot="5400000">
          <a:off x="-349158" y="2393388"/>
          <a:ext cx="2327726" cy="162940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dirty="0"/>
            <a:t>2.</a:t>
          </a:r>
        </a:p>
      </dsp:txBody>
      <dsp:txXfrm rot="-5400000">
        <a:off x="1" y="2858933"/>
        <a:ext cx="1629408" cy="698318"/>
      </dsp:txXfrm>
    </dsp:sp>
    <dsp:sp modelId="{0B88AD88-1D7C-4D4E-8636-416FA868658F}">
      <dsp:nvSpPr>
        <dsp:cNvPr id="0" name=""/>
        <dsp:cNvSpPr/>
      </dsp:nvSpPr>
      <dsp:spPr>
        <a:xfrm rot="5400000">
          <a:off x="3868193" y="-194554"/>
          <a:ext cx="1513022" cy="5990591"/>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l-GR" sz="2200" b="0" i="0" kern="1200" dirty="0"/>
            <a:t>να επιλύουν τα αίτια της διένεξης ως ομάδα</a:t>
          </a:r>
          <a:endParaRPr lang="en-US" sz="2200" kern="1200" dirty="0"/>
        </a:p>
        <a:p>
          <a:pPr marL="228600" lvl="1" indent="-228600" algn="l" defTabSz="977900">
            <a:lnSpc>
              <a:spcPct val="90000"/>
            </a:lnSpc>
            <a:spcBef>
              <a:spcPct val="0"/>
            </a:spcBef>
            <a:spcAft>
              <a:spcPct val="15000"/>
            </a:spcAft>
            <a:buChar char="•"/>
          </a:pPr>
          <a:r>
            <a:rPr lang="el-GR" sz="2200" b="0" i="0" kern="1200" dirty="0"/>
            <a:t>να κατανοούν ότι η εργασία σε μια ομάδα μπορεί να απαιτεί διαπραγμάτευση και συμβιβασμό</a:t>
          </a:r>
          <a:endParaRPr lang="en-US" sz="2200" kern="1200" dirty="0"/>
        </a:p>
      </dsp:txBody>
      <dsp:txXfrm rot="-5400000">
        <a:off x="1629409" y="2118090"/>
        <a:ext cx="5916731" cy="13653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51842-7E43-4617-AC80-66D6C7B65D39}">
      <dsp:nvSpPr>
        <dsp:cNvPr id="0" name=""/>
        <dsp:cNvSpPr/>
      </dsp:nvSpPr>
      <dsp:spPr>
        <a:xfrm rot="5400000">
          <a:off x="-238004" y="239080"/>
          <a:ext cx="1586697" cy="111068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1.</a:t>
          </a:r>
        </a:p>
      </dsp:txBody>
      <dsp:txXfrm rot="-5400000">
        <a:off x="1" y="556419"/>
        <a:ext cx="1110688" cy="476009"/>
      </dsp:txXfrm>
    </dsp:sp>
    <dsp:sp modelId="{17D185A4-5D8A-41C4-8027-E8CDF00CC490}">
      <dsp:nvSpPr>
        <dsp:cNvPr id="0" name=""/>
        <dsp:cNvSpPr/>
      </dsp:nvSpPr>
      <dsp:spPr>
        <a:xfrm rot="5400000">
          <a:off x="3849667" y="-2738975"/>
          <a:ext cx="1031353" cy="650931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l-GR" sz="2200" b="0" i="0" kern="1200" dirty="0"/>
            <a:t>δημιουργία προθεσμιών για μεμονωμένες συνεισφορές</a:t>
          </a:r>
          <a:endParaRPr lang="en-US" sz="2200" kern="1200" dirty="0"/>
        </a:p>
      </dsp:txBody>
      <dsp:txXfrm rot="-5400000">
        <a:off x="1110689" y="50350"/>
        <a:ext cx="6458964" cy="930659"/>
      </dsp:txXfrm>
    </dsp:sp>
    <dsp:sp modelId="{95496CAE-ABCF-4BCD-A2C5-2B07DFB1F381}">
      <dsp:nvSpPr>
        <dsp:cNvPr id="0" name=""/>
        <dsp:cNvSpPr/>
      </dsp:nvSpPr>
      <dsp:spPr>
        <a:xfrm rot="5400000">
          <a:off x="-238004" y="1631437"/>
          <a:ext cx="1586697" cy="111068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2.</a:t>
          </a:r>
        </a:p>
      </dsp:txBody>
      <dsp:txXfrm rot="-5400000">
        <a:off x="1" y="1948776"/>
        <a:ext cx="1110688" cy="476009"/>
      </dsp:txXfrm>
    </dsp:sp>
    <dsp:sp modelId="{F37B7C92-F449-414E-B4D3-7CA77B7FBEDC}">
      <dsp:nvSpPr>
        <dsp:cNvPr id="0" name=""/>
        <dsp:cNvSpPr/>
      </dsp:nvSpPr>
      <dsp:spPr>
        <a:xfrm rot="5400000">
          <a:off x="3849667" y="-1345546"/>
          <a:ext cx="1031353" cy="6509311"/>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l-GR" sz="2200" b="0" i="0" kern="1200" dirty="0"/>
            <a:t>βεβαιωθείτε ότι κάθε μέλος έχει την ευκαιρία να μιλήσει χωρίς διακοπή</a:t>
          </a:r>
          <a:endParaRPr lang="en-US" sz="2200" kern="1200" dirty="0"/>
        </a:p>
      </dsp:txBody>
      <dsp:txXfrm rot="-5400000">
        <a:off x="1110689" y="1443779"/>
        <a:ext cx="6458964" cy="930659"/>
      </dsp:txXfrm>
    </dsp:sp>
    <dsp:sp modelId="{C496C3BE-B9F7-4217-B514-9250A03D2C52}">
      <dsp:nvSpPr>
        <dsp:cNvPr id="0" name=""/>
        <dsp:cNvSpPr/>
      </dsp:nvSpPr>
      <dsp:spPr>
        <a:xfrm rot="5400000">
          <a:off x="-238004" y="3023794"/>
          <a:ext cx="1586697" cy="111068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3.</a:t>
          </a:r>
        </a:p>
      </dsp:txBody>
      <dsp:txXfrm rot="-5400000">
        <a:off x="1" y="3341133"/>
        <a:ext cx="1110688" cy="476009"/>
      </dsp:txXfrm>
    </dsp:sp>
    <dsp:sp modelId="{57D3C4A2-1B02-4E80-ACC7-949B793B0348}">
      <dsp:nvSpPr>
        <dsp:cNvPr id="0" name=""/>
        <dsp:cNvSpPr/>
      </dsp:nvSpPr>
      <dsp:spPr>
        <a:xfrm rot="5400000">
          <a:off x="3849667" y="46810"/>
          <a:ext cx="1031353" cy="6509311"/>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l-GR" sz="2200" b="0" i="0" kern="1200" dirty="0"/>
            <a:t>υπενθυμίστε σε όλα τα μέλη ότι είναι σημαντικό να ακούτε όλες τις απόψεις σχετικά με το θέμα και να σέβεστε αυτές τις απόψεις</a:t>
          </a:r>
          <a:endParaRPr lang="en-US" sz="2200" kern="1200" dirty="0"/>
        </a:p>
      </dsp:txBody>
      <dsp:txXfrm rot="-5400000">
        <a:off x="1110689" y="2836136"/>
        <a:ext cx="6458964" cy="9306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51842-7E43-4617-AC80-66D6C7B65D39}">
      <dsp:nvSpPr>
        <dsp:cNvPr id="0" name=""/>
        <dsp:cNvSpPr/>
      </dsp:nvSpPr>
      <dsp:spPr>
        <a:xfrm rot="5400000">
          <a:off x="-238004" y="239080"/>
          <a:ext cx="1586697" cy="111068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1.</a:t>
          </a:r>
        </a:p>
      </dsp:txBody>
      <dsp:txXfrm rot="-5400000">
        <a:off x="1" y="556419"/>
        <a:ext cx="1110688" cy="476009"/>
      </dsp:txXfrm>
    </dsp:sp>
    <dsp:sp modelId="{17D185A4-5D8A-41C4-8027-E8CDF00CC490}">
      <dsp:nvSpPr>
        <dsp:cNvPr id="0" name=""/>
        <dsp:cNvSpPr/>
      </dsp:nvSpPr>
      <dsp:spPr>
        <a:xfrm rot="5400000">
          <a:off x="3849667" y="-2738975"/>
          <a:ext cx="1031353" cy="650931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l-GR" sz="2200" b="0" i="0" kern="1200" dirty="0"/>
            <a:t>σκεφτείτε το θέμα ως ομάδα</a:t>
          </a:r>
          <a:endParaRPr lang="en-US" sz="2200" kern="1200" dirty="0"/>
        </a:p>
      </dsp:txBody>
      <dsp:txXfrm rot="-5400000">
        <a:off x="1110689" y="50350"/>
        <a:ext cx="6458964" cy="930659"/>
      </dsp:txXfrm>
    </dsp:sp>
    <dsp:sp modelId="{95496CAE-ABCF-4BCD-A2C5-2B07DFB1F381}">
      <dsp:nvSpPr>
        <dsp:cNvPr id="0" name=""/>
        <dsp:cNvSpPr/>
      </dsp:nvSpPr>
      <dsp:spPr>
        <a:xfrm rot="5400000">
          <a:off x="-238004" y="1631437"/>
          <a:ext cx="1586697" cy="111068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2.</a:t>
          </a:r>
        </a:p>
      </dsp:txBody>
      <dsp:txXfrm rot="-5400000">
        <a:off x="1" y="1948776"/>
        <a:ext cx="1110688" cy="476009"/>
      </dsp:txXfrm>
    </dsp:sp>
    <dsp:sp modelId="{F37B7C92-F449-414E-B4D3-7CA77B7FBEDC}">
      <dsp:nvSpPr>
        <dsp:cNvPr id="0" name=""/>
        <dsp:cNvSpPr/>
      </dsp:nvSpPr>
      <dsp:spPr>
        <a:xfrm rot="5400000">
          <a:off x="3849667" y="-1345546"/>
          <a:ext cx="1031353" cy="6509311"/>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l-GR" sz="2200" b="0" i="0" kern="1200" dirty="0"/>
            <a:t>ερευνήστε το θέμα ανεξάρτητα και στη συνέχεια συναντηθείτε για να συζητήσετε τα ευρήματα της ομάδας</a:t>
          </a:r>
          <a:endParaRPr lang="en-US" sz="2200" kern="1200" dirty="0"/>
        </a:p>
      </dsp:txBody>
      <dsp:txXfrm rot="-5400000">
        <a:off x="1110689" y="1443779"/>
        <a:ext cx="6458964" cy="930659"/>
      </dsp:txXfrm>
    </dsp:sp>
    <dsp:sp modelId="{C496C3BE-B9F7-4217-B514-9250A03D2C52}">
      <dsp:nvSpPr>
        <dsp:cNvPr id="0" name=""/>
        <dsp:cNvSpPr/>
      </dsp:nvSpPr>
      <dsp:spPr>
        <a:xfrm rot="5400000">
          <a:off x="-238004" y="3023794"/>
          <a:ext cx="1586697" cy="111068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3.</a:t>
          </a:r>
        </a:p>
      </dsp:txBody>
      <dsp:txXfrm rot="-5400000">
        <a:off x="1" y="3341133"/>
        <a:ext cx="1110688" cy="476009"/>
      </dsp:txXfrm>
    </dsp:sp>
    <dsp:sp modelId="{57D3C4A2-1B02-4E80-ACC7-949B793B0348}">
      <dsp:nvSpPr>
        <dsp:cNvPr id="0" name=""/>
        <dsp:cNvSpPr/>
      </dsp:nvSpPr>
      <dsp:spPr>
        <a:xfrm rot="5400000">
          <a:off x="3849667" y="46810"/>
          <a:ext cx="1031353" cy="6509311"/>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l-GR" sz="2200" b="0" i="0" kern="1200" dirty="0"/>
            <a:t>ζητήστε από όλους να συνεισφέρουν με τις ιδέες τους</a:t>
          </a:r>
          <a:endParaRPr lang="en-US" sz="2200" kern="1200" dirty="0"/>
        </a:p>
      </dsp:txBody>
      <dsp:txXfrm rot="-5400000">
        <a:off x="1110689" y="2836136"/>
        <a:ext cx="6458964" cy="9306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51842-7E43-4617-AC80-66D6C7B65D39}">
      <dsp:nvSpPr>
        <dsp:cNvPr id="0" name=""/>
        <dsp:cNvSpPr/>
      </dsp:nvSpPr>
      <dsp:spPr>
        <a:xfrm rot="5400000">
          <a:off x="-238004" y="239080"/>
          <a:ext cx="1586697" cy="111068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1.</a:t>
          </a:r>
        </a:p>
      </dsp:txBody>
      <dsp:txXfrm rot="-5400000">
        <a:off x="1" y="556419"/>
        <a:ext cx="1110688" cy="476009"/>
      </dsp:txXfrm>
    </dsp:sp>
    <dsp:sp modelId="{17D185A4-5D8A-41C4-8027-E8CDF00CC490}">
      <dsp:nvSpPr>
        <dsp:cNvPr id="0" name=""/>
        <dsp:cNvSpPr/>
      </dsp:nvSpPr>
      <dsp:spPr>
        <a:xfrm rot="5400000">
          <a:off x="3849667" y="-2738975"/>
          <a:ext cx="1031353" cy="650931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l-GR" sz="2200" b="0" i="0" kern="1200" dirty="0"/>
            <a:t>ορισμός στόχων συνάντησης</a:t>
          </a:r>
          <a:endParaRPr lang="en-US" sz="2200" kern="1200" dirty="0"/>
        </a:p>
      </dsp:txBody>
      <dsp:txXfrm rot="-5400000">
        <a:off x="1110689" y="50350"/>
        <a:ext cx="6458964" cy="930659"/>
      </dsp:txXfrm>
    </dsp:sp>
    <dsp:sp modelId="{95496CAE-ABCF-4BCD-A2C5-2B07DFB1F381}">
      <dsp:nvSpPr>
        <dsp:cNvPr id="0" name=""/>
        <dsp:cNvSpPr/>
      </dsp:nvSpPr>
      <dsp:spPr>
        <a:xfrm rot="5400000">
          <a:off x="-238004" y="1631437"/>
          <a:ext cx="1586697" cy="111068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2.</a:t>
          </a:r>
        </a:p>
      </dsp:txBody>
      <dsp:txXfrm rot="-5400000">
        <a:off x="1" y="1948776"/>
        <a:ext cx="1110688" cy="476009"/>
      </dsp:txXfrm>
    </dsp:sp>
    <dsp:sp modelId="{F37B7C92-F449-414E-B4D3-7CA77B7FBEDC}">
      <dsp:nvSpPr>
        <dsp:cNvPr id="0" name=""/>
        <dsp:cNvSpPr/>
      </dsp:nvSpPr>
      <dsp:spPr>
        <a:xfrm rot="5400000">
          <a:off x="3849667" y="-1345546"/>
          <a:ext cx="1031353" cy="6509311"/>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l-GR" sz="2200" b="0" i="0" kern="1200" dirty="0"/>
            <a:t>εργασία μέσω σύνθετων εργασιών ως ομάδα</a:t>
          </a:r>
          <a:endParaRPr lang="en-US" sz="2200" kern="1200" dirty="0"/>
        </a:p>
      </dsp:txBody>
      <dsp:txXfrm rot="-5400000">
        <a:off x="1110689" y="1443779"/>
        <a:ext cx="6458964" cy="930659"/>
      </dsp:txXfrm>
    </dsp:sp>
    <dsp:sp modelId="{C496C3BE-B9F7-4217-B514-9250A03D2C52}">
      <dsp:nvSpPr>
        <dsp:cNvPr id="0" name=""/>
        <dsp:cNvSpPr/>
      </dsp:nvSpPr>
      <dsp:spPr>
        <a:xfrm rot="5400000">
          <a:off x="-238004" y="3023794"/>
          <a:ext cx="1586697" cy="111068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3.</a:t>
          </a:r>
        </a:p>
      </dsp:txBody>
      <dsp:txXfrm rot="-5400000">
        <a:off x="1" y="3341133"/>
        <a:ext cx="1110688" cy="476009"/>
      </dsp:txXfrm>
    </dsp:sp>
    <dsp:sp modelId="{57D3C4A2-1B02-4E80-ACC7-949B793B0348}">
      <dsp:nvSpPr>
        <dsp:cNvPr id="0" name=""/>
        <dsp:cNvSpPr/>
      </dsp:nvSpPr>
      <dsp:spPr>
        <a:xfrm rot="5400000">
          <a:off x="3849667" y="46810"/>
          <a:ext cx="1031353" cy="6509311"/>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l-GR" sz="2200" b="0" i="0" kern="1200" dirty="0"/>
            <a:t>επιβράβευση της ομάδας για τη διαμονή στην εργασία (π.χ. οργάνωση γεύματος ή άλλης δραστηριότητας)</a:t>
          </a:r>
          <a:endParaRPr lang="en-US" sz="2200" kern="1200" dirty="0"/>
        </a:p>
      </dsp:txBody>
      <dsp:txXfrm rot="-5400000">
        <a:off x="1110689" y="2836136"/>
        <a:ext cx="6458964" cy="93065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169920" cy="48006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1"/>
            <a:ext cx="3169920" cy="48006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00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6: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7: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8: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0: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2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1: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2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2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5: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2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865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9" name="Google Shape;149;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4314993F-1191-4E28-A105-C8612743DD3B}" type="slidenum">
              <a:rPr lang="sk-SK" smtClean="0"/>
              <a:pPr/>
              <a:t>62</a:t>
            </a:fld>
            <a:endParaRPr lang="sk-SK"/>
          </a:p>
        </p:txBody>
      </p:sp>
    </p:spTree>
    <p:extLst>
      <p:ext uri="{BB962C8B-B14F-4D97-AF65-F5344CB8AC3E}">
        <p14:creationId xmlns:p14="http://schemas.microsoft.com/office/powerpoint/2010/main" val="1947348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4314993F-1191-4E28-A105-C8612743DD3B}" type="slidenum">
              <a:rPr lang="sk-SK" smtClean="0"/>
              <a:pPr/>
              <a:t>94</a:t>
            </a:fld>
            <a:endParaRPr lang="sk-SK"/>
          </a:p>
        </p:txBody>
      </p:sp>
    </p:spTree>
    <p:extLst>
      <p:ext uri="{BB962C8B-B14F-4D97-AF65-F5344CB8AC3E}">
        <p14:creationId xmlns:p14="http://schemas.microsoft.com/office/powerpoint/2010/main" val="194734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9" name="Google Shape;149;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Úvodná snímka" type="title">
  <p:cSld name="TITLE">
    <p:spTree>
      <p:nvGrpSpPr>
        <p:cNvPr id="1" name="Shape 18"/>
        <p:cNvGrpSpPr/>
        <p:nvPr/>
      </p:nvGrpSpPr>
      <p:grpSpPr>
        <a:xfrm>
          <a:off x="0" y="0"/>
          <a:ext cx="0" cy="0"/>
          <a:chOff x="0" y="0"/>
          <a:chExt cx="0" cy="0"/>
        </a:xfrm>
      </p:grpSpPr>
      <p:sp>
        <p:nvSpPr>
          <p:cNvPr id="19" name="Google Shape;19;p30"/>
          <p:cNvSpPr txBox="1">
            <a:spLocks noGrp="1"/>
          </p:cNvSpPr>
          <p:nvPr>
            <p:ph type="ctrTitle"/>
          </p:nvPr>
        </p:nvSpPr>
        <p:spPr>
          <a:xfrm>
            <a:off x="457200" y="1626915"/>
            <a:ext cx="7772400" cy="31736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6"/>
              </a:buClr>
              <a:buSzPts val="6000"/>
              <a:buFont typeface="Arial Black"/>
              <a:buNone/>
              <a:defRPr sz="6000" cap="none">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0"/>
          <p:cNvSpPr txBox="1">
            <a:spLocks noGrp="1"/>
          </p:cNvSpPr>
          <p:nvPr>
            <p:ph type="subTitle" idx="1"/>
          </p:nvPr>
        </p:nvSpPr>
        <p:spPr>
          <a:xfrm>
            <a:off x="457200" y="4800600"/>
            <a:ext cx="6858000" cy="914400"/>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Clr>
                <a:schemeClr val="dk2"/>
              </a:buClr>
              <a:buSzPts val="2000"/>
              <a:buNone/>
              <a:defRPr b="0" cap="none">
                <a:solidFill>
                  <a:schemeClr val="dk2"/>
                </a:solidFill>
                <a:latin typeface="Arial Black"/>
                <a:ea typeface="Arial Black"/>
                <a:cs typeface="Arial Black"/>
                <a:sym typeface="Arial Black"/>
              </a:defRPr>
            </a:lvl1pPr>
            <a:lvl2pPr lvl="1" algn="ctr">
              <a:spcBef>
                <a:spcPts val="6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a:endParaRPr/>
          </a:p>
        </p:txBody>
      </p:sp>
      <p:sp>
        <p:nvSpPr>
          <p:cNvPr id="21" name="Google Shape;21;p30"/>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0"/>
          <p:cNvSpPr/>
          <p:nvPr/>
        </p:nvSpPr>
        <p:spPr>
          <a:xfrm>
            <a:off x="9001124" y="4846320"/>
            <a:ext cx="142876" cy="2011680"/>
          </a:xfrm>
          <a:prstGeom prst="rect">
            <a:avLst/>
          </a:prstGeom>
          <a:solidFill>
            <a:srgbClr val="FF0000"/>
          </a:solid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30"/>
          <p:cNvSpPr/>
          <p:nvPr/>
        </p:nvSpPr>
        <p:spPr>
          <a:xfrm>
            <a:off x="9001124" y="0"/>
            <a:ext cx="142876" cy="484632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30"/>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1" i="0" u="none" strike="noStrike" cap="none">
                <a:solidFill>
                  <a:schemeClr val="dk1"/>
                </a:solidFill>
                <a:latin typeface="Arial"/>
                <a:ea typeface="Arial"/>
                <a:cs typeface="Arial"/>
                <a:sym typeface="Arial"/>
              </a:defRPr>
            </a:lvl1pPr>
            <a:lvl2pPr marL="0" lvl="1" indent="0" algn="l">
              <a:spcBef>
                <a:spcPts val="0"/>
              </a:spcBef>
              <a:buNone/>
              <a:defRPr sz="2400" b="1" i="0" u="none" strike="noStrike" cap="none">
                <a:solidFill>
                  <a:schemeClr val="dk1"/>
                </a:solidFill>
                <a:latin typeface="Arial"/>
                <a:ea typeface="Arial"/>
                <a:cs typeface="Arial"/>
                <a:sym typeface="Arial"/>
              </a:defRPr>
            </a:lvl2pPr>
            <a:lvl3pPr marL="0" lvl="2" indent="0" algn="l">
              <a:spcBef>
                <a:spcPts val="0"/>
              </a:spcBef>
              <a:buNone/>
              <a:defRPr sz="2400" b="1" i="0" u="none" strike="noStrike" cap="none">
                <a:solidFill>
                  <a:schemeClr val="dk1"/>
                </a:solidFill>
                <a:latin typeface="Arial"/>
                <a:ea typeface="Arial"/>
                <a:cs typeface="Arial"/>
                <a:sym typeface="Arial"/>
              </a:defRPr>
            </a:lvl3pPr>
            <a:lvl4pPr marL="0" lvl="3" indent="0" algn="l">
              <a:spcBef>
                <a:spcPts val="0"/>
              </a:spcBef>
              <a:buNone/>
              <a:defRPr sz="2400" b="1" i="0" u="none" strike="noStrike" cap="none">
                <a:solidFill>
                  <a:schemeClr val="dk1"/>
                </a:solidFill>
                <a:latin typeface="Arial"/>
                <a:ea typeface="Arial"/>
                <a:cs typeface="Arial"/>
                <a:sym typeface="Arial"/>
              </a:defRPr>
            </a:lvl4pPr>
            <a:lvl5pPr marL="0" lvl="4" indent="0" algn="l">
              <a:spcBef>
                <a:spcPts val="0"/>
              </a:spcBef>
              <a:buNone/>
              <a:defRPr sz="2400" b="1" i="0" u="none" strike="noStrike" cap="none">
                <a:solidFill>
                  <a:schemeClr val="dk1"/>
                </a:solidFill>
                <a:latin typeface="Arial"/>
                <a:ea typeface="Arial"/>
                <a:cs typeface="Arial"/>
                <a:sym typeface="Arial"/>
              </a:defRPr>
            </a:lvl5pPr>
            <a:lvl6pPr marL="0" lvl="5" indent="0" algn="l">
              <a:spcBef>
                <a:spcPts val="0"/>
              </a:spcBef>
              <a:buNone/>
              <a:defRPr sz="2400" b="1" i="0" u="none" strike="noStrike" cap="none">
                <a:solidFill>
                  <a:schemeClr val="dk1"/>
                </a:solidFill>
                <a:latin typeface="Arial"/>
                <a:ea typeface="Arial"/>
                <a:cs typeface="Arial"/>
                <a:sym typeface="Arial"/>
              </a:defRPr>
            </a:lvl6pPr>
            <a:lvl7pPr marL="0" lvl="6" indent="0" algn="l">
              <a:spcBef>
                <a:spcPts val="0"/>
              </a:spcBef>
              <a:buNone/>
              <a:defRPr sz="2400" b="1" i="0" u="none" strike="noStrike" cap="none">
                <a:solidFill>
                  <a:schemeClr val="dk1"/>
                </a:solidFill>
                <a:latin typeface="Arial"/>
                <a:ea typeface="Arial"/>
                <a:cs typeface="Arial"/>
                <a:sym typeface="Arial"/>
              </a:defRPr>
            </a:lvl7pPr>
            <a:lvl8pPr marL="0" lvl="7" indent="0" algn="l">
              <a:spcBef>
                <a:spcPts val="0"/>
              </a:spcBef>
              <a:buNone/>
              <a:defRPr sz="2400" b="1" i="0" u="none" strike="noStrike" cap="none">
                <a:solidFill>
                  <a:schemeClr val="dk1"/>
                </a:solidFill>
                <a:latin typeface="Arial"/>
                <a:ea typeface="Arial"/>
                <a:cs typeface="Arial"/>
                <a:sym typeface="Arial"/>
              </a:defRPr>
            </a:lvl8pPr>
            <a:lvl9pPr marL="0" lvl="8" indent="0" algn="l">
              <a:spcBef>
                <a:spcPts val="0"/>
              </a:spcBef>
              <a:buNone/>
              <a:defRPr sz="24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26" name="Google Shape;26;p30" descr="logo 2"/>
          <p:cNvPicPr preferRelativeResize="0"/>
          <p:nvPr/>
        </p:nvPicPr>
        <p:blipFill rotWithShape="1">
          <a:blip r:embed="rId2">
            <a:alphaModFix/>
          </a:blip>
          <a:srcRect/>
          <a:stretch/>
        </p:blipFill>
        <p:spPr>
          <a:xfrm>
            <a:off x="6627132" y="223836"/>
            <a:ext cx="2103331" cy="8288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zvislý text" type="vertTx">
  <p:cSld name="VERTICAL_TEXT">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6"/>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9"/>
          <p:cNvSpPr txBox="1">
            <a:spLocks noGrp="1"/>
          </p:cNvSpPr>
          <p:nvPr>
            <p:ph type="body" idx="1"/>
          </p:nvPr>
        </p:nvSpPr>
        <p:spPr>
          <a:xfrm rot="5400000">
            <a:off x="2080418" y="129382"/>
            <a:ext cx="4373563" cy="76200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60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39"/>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9"/>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9"/>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Zvislý nadpis a text" type="vertTitleAndTx">
  <p:cSld name="VERTICAL_TITLE_AND_VERTICAL_TEXT">
    <p:spTree>
      <p:nvGrpSpPr>
        <p:cNvPr id="1" name="Shape 86"/>
        <p:cNvGrpSpPr/>
        <p:nvPr/>
      </p:nvGrpSpPr>
      <p:grpSpPr>
        <a:xfrm>
          <a:off x="0" y="0"/>
          <a:ext cx="0" cy="0"/>
          <a:chOff x="0" y="0"/>
          <a:chExt cx="0" cy="0"/>
        </a:xfrm>
      </p:grpSpPr>
      <p:sp>
        <p:nvSpPr>
          <p:cNvPr id="87" name="Google Shape;87;p40"/>
          <p:cNvSpPr txBox="1">
            <a:spLocks noGrp="1"/>
          </p:cNvSpPr>
          <p:nvPr>
            <p:ph type="title"/>
          </p:nvPr>
        </p:nvSpPr>
        <p:spPr>
          <a:xfrm rot="5400000">
            <a:off x="5157391" y="2596753"/>
            <a:ext cx="5001419" cy="205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6"/>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4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60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9" name="Google Shape;89;p40"/>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0"/>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0"/>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6"/>
              </a:buClr>
              <a:buSzPts val="3600"/>
              <a:buFont typeface="Arial "/>
              <a:buNone/>
              <a:defRPr b="1">
                <a:latin typeface="Arial "/>
                <a:ea typeface="Arial "/>
                <a:cs typeface="Arial "/>
                <a:sym typeface="Arial "/>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60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0" name="Google Shape;30;p31"/>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1"/>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lavička sekcie" type="secHead">
  <p:cSld name="SECTION_HEADER">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457200" y="1447800"/>
            <a:ext cx="7772400" cy="43211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6"/>
              </a:buClr>
              <a:buSzPts val="7200"/>
              <a:buFont typeface="Arial Black"/>
              <a:buNone/>
              <a:defRPr sz="7200" b="0" cap="none">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457200" y="228601"/>
            <a:ext cx="7772400" cy="10668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chemeClr val="dk2"/>
              </a:buClr>
              <a:buSzPts val="2000"/>
              <a:buNone/>
              <a:defRPr sz="2000" b="0" cap="none">
                <a:solidFill>
                  <a:schemeClr val="dk2"/>
                </a:solidFill>
                <a:latin typeface="Arial Black"/>
                <a:ea typeface="Arial Black"/>
                <a:cs typeface="Arial Black"/>
                <a:sym typeface="Arial Black"/>
              </a:defRPr>
            </a:lvl1pPr>
            <a:lvl2pPr marL="914400" lvl="1" indent="-228600" algn="l">
              <a:spcBef>
                <a:spcPts val="60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36" name="Google Shape;36;p32"/>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2"/>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38" name="Google Shape;38;p32"/>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39"/>
        <p:cNvGrpSpPr/>
        <p:nvPr/>
      </p:nvGrpSpPr>
      <p:grpSpPr>
        <a:xfrm>
          <a:off x="0" y="0"/>
          <a:ext cx="0" cy="0"/>
          <a:chOff x="0" y="0"/>
          <a:chExt cx="0" cy="0"/>
        </a:xfrm>
      </p:grpSpPr>
      <p:sp>
        <p:nvSpPr>
          <p:cNvPr id="40" name="Google Shape;40;p3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6"/>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3"/>
          <p:cNvSpPr txBox="1">
            <a:spLocks noGrp="1"/>
          </p:cNvSpPr>
          <p:nvPr>
            <p:ph type="body" idx="1"/>
          </p:nvPr>
        </p:nvSpPr>
        <p:spPr>
          <a:xfrm>
            <a:off x="1630680" y="1574800"/>
            <a:ext cx="329184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chemeClr val="dk1"/>
              </a:buClr>
              <a:buSzPts val="2800"/>
              <a:buNone/>
              <a:defRPr sz="2800"/>
            </a:lvl1pPr>
            <a:lvl2pPr marL="914400" lvl="1" indent="-381000" algn="l">
              <a:spcBef>
                <a:spcPts val="60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2" name="Google Shape;42;p33"/>
          <p:cNvSpPr txBox="1">
            <a:spLocks noGrp="1"/>
          </p:cNvSpPr>
          <p:nvPr>
            <p:ph type="body" idx="2"/>
          </p:nvPr>
        </p:nvSpPr>
        <p:spPr>
          <a:xfrm>
            <a:off x="5090160" y="1574800"/>
            <a:ext cx="329184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chemeClr val="dk1"/>
              </a:buClr>
              <a:buSzPts val="2800"/>
              <a:buNone/>
              <a:defRPr sz="2800"/>
            </a:lvl1pPr>
            <a:lvl2pPr marL="914400" lvl="1" indent="-381000" algn="l">
              <a:spcBef>
                <a:spcPts val="60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3" name="Google Shape;43;p33"/>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3"/>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3"/>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ovnanie" type="twoTxTwoObj">
  <p:cSld name="TWO_OBJECTS_WITH_TEXT">
    <p:spTree>
      <p:nvGrpSpPr>
        <p:cNvPr id="1" name="Shape 46"/>
        <p:cNvGrpSpPr/>
        <p:nvPr/>
      </p:nvGrpSpPr>
      <p:grpSpPr>
        <a:xfrm>
          <a:off x="0" y="0"/>
          <a:ext cx="0" cy="0"/>
          <a:chOff x="0" y="0"/>
          <a:chExt cx="0" cy="0"/>
        </a:xfrm>
      </p:grpSpPr>
      <p:sp>
        <p:nvSpPr>
          <p:cNvPr id="47" name="Google Shape;47;p34"/>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6"/>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4"/>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chemeClr val="dk1"/>
              </a:buClr>
              <a:buSzPts val="1800"/>
              <a:buNone/>
              <a:defRPr sz="1800" b="0" cap="none">
                <a:solidFill>
                  <a:schemeClr val="dk1"/>
                </a:solidFill>
                <a:latin typeface="Arial Black"/>
                <a:ea typeface="Arial Black"/>
                <a:cs typeface="Arial Black"/>
                <a:sym typeface="Arial Black"/>
              </a:defRPr>
            </a:lvl1pPr>
            <a:lvl2pPr marL="914400" lvl="1" indent="-228600" algn="l">
              <a:spcBef>
                <a:spcPts val="6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9" name="Google Shape;49;p34"/>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lvl1pPr>
            <a:lvl2pPr marL="914400" lvl="1" indent="-355600" algn="l">
              <a:spcBef>
                <a:spcPts val="6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0" name="Google Shape;50;p34"/>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chemeClr val="dk1"/>
              </a:buClr>
              <a:buSzPts val="1800"/>
              <a:buNone/>
              <a:defRPr sz="1800" b="0" cap="none">
                <a:solidFill>
                  <a:schemeClr val="dk1"/>
                </a:solidFill>
                <a:latin typeface="Arial Black"/>
                <a:ea typeface="Arial Black"/>
                <a:cs typeface="Arial Black"/>
                <a:sym typeface="Arial Black"/>
              </a:defRPr>
            </a:lvl1pPr>
            <a:lvl2pPr marL="914400" lvl="1" indent="-228600" algn="l">
              <a:spcBef>
                <a:spcPts val="6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1" name="Google Shape;51;p34"/>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lvl1pPr>
            <a:lvl2pPr marL="914400" lvl="1" indent="-355600" algn="l">
              <a:spcBef>
                <a:spcPts val="6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2" name="Google Shape;52;p34"/>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4"/>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n nadpis" type="titleOnly">
  <p:cSld name="TITLE_ONLY">
    <p:spTree>
      <p:nvGrpSpPr>
        <p:cNvPr id="1" name="Shape 55"/>
        <p:cNvGrpSpPr/>
        <p:nvPr/>
      </p:nvGrpSpPr>
      <p:grpSpPr>
        <a:xfrm>
          <a:off x="0" y="0"/>
          <a:ext cx="0" cy="0"/>
          <a:chOff x="0" y="0"/>
          <a:chExt cx="0" cy="0"/>
        </a:xfrm>
      </p:grpSpPr>
      <p:sp>
        <p:nvSpPr>
          <p:cNvPr id="56" name="Google Shape;56;p35"/>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6"/>
              </a:buClr>
              <a:buSzPts val="3600"/>
              <a:buFont typeface="Arial Black"/>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5"/>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5"/>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5"/>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ázdna" type="blank">
  <p:cSld name="BLANK">
    <p:spTree>
      <p:nvGrpSpPr>
        <p:cNvPr id="1" name="Shape 60"/>
        <p:cNvGrpSpPr/>
        <p:nvPr/>
      </p:nvGrpSpPr>
      <p:grpSpPr>
        <a:xfrm>
          <a:off x="0" y="0"/>
          <a:ext cx="0" cy="0"/>
          <a:chOff x="0" y="0"/>
          <a:chExt cx="0" cy="0"/>
        </a:xfrm>
      </p:grpSpPr>
      <p:sp>
        <p:nvSpPr>
          <p:cNvPr id="61" name="Google Shape;61;p36"/>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6"/>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popisom" type="objTx">
  <p:cSld name="OBJECT_WITH_CAPTION_TEXT">
    <p:spTree>
      <p:nvGrpSpPr>
        <p:cNvPr id="1" name="Shape 64"/>
        <p:cNvGrpSpPr/>
        <p:nvPr/>
      </p:nvGrpSpPr>
      <p:grpSpPr>
        <a:xfrm>
          <a:off x="0" y="0"/>
          <a:ext cx="0" cy="0"/>
          <a:chOff x="0" y="0"/>
          <a:chExt cx="0" cy="0"/>
        </a:xfrm>
      </p:grpSpPr>
      <p:sp>
        <p:nvSpPr>
          <p:cNvPr id="65" name="Google Shape;65;p37"/>
          <p:cNvSpPr txBox="1">
            <a:spLocks noGrp="1"/>
          </p:cNvSpPr>
          <p:nvPr>
            <p:ph type="body" idx="1"/>
          </p:nvPr>
        </p:nvSpPr>
        <p:spPr>
          <a:xfrm>
            <a:off x="3575050" y="1600200"/>
            <a:ext cx="5111750" cy="4480560"/>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dk1"/>
              </a:buClr>
              <a:buSzPts val="3200"/>
              <a:buNone/>
              <a:defRPr sz="3200"/>
            </a:lvl1pPr>
            <a:lvl2pPr marL="914400" lvl="1" indent="-406400" algn="l">
              <a:spcBef>
                <a:spcPts val="60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6" name="Google Shape;66;p37"/>
          <p:cNvSpPr txBox="1">
            <a:spLocks noGrp="1"/>
          </p:cNvSpPr>
          <p:nvPr>
            <p:ph type="body" idx="2"/>
          </p:nvPr>
        </p:nvSpPr>
        <p:spPr>
          <a:xfrm>
            <a:off x="457200" y="1600200"/>
            <a:ext cx="3008313" cy="448056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dk1"/>
              </a:buClr>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7" name="Google Shape;67;p37"/>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7"/>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7"/>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70" name="Google Shape;70;p37"/>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6"/>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Obrázok s popisom" type="picTx">
  <p:cSld name="PICTURE_WITH_CAPTION_TEXT">
    <p:spTree>
      <p:nvGrpSpPr>
        <p:cNvPr id="1" name="Shape 71"/>
        <p:cNvGrpSpPr/>
        <p:nvPr/>
      </p:nvGrpSpPr>
      <p:grpSpPr>
        <a:xfrm>
          <a:off x="0" y="0"/>
          <a:ext cx="0" cy="0"/>
          <a:chOff x="0" y="0"/>
          <a:chExt cx="0" cy="0"/>
        </a:xfrm>
      </p:grpSpPr>
      <p:sp>
        <p:nvSpPr>
          <p:cNvPr id="72" name="Google Shape;72;p38"/>
          <p:cNvSpPr/>
          <p:nvPr/>
        </p:nvSpPr>
        <p:spPr>
          <a:xfrm>
            <a:off x="9001124" y="4846320"/>
            <a:ext cx="142876" cy="201168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 name="Google Shape;73;p38"/>
          <p:cNvSpPr>
            <a:spLocks noGrp="1"/>
          </p:cNvSpPr>
          <p:nvPr>
            <p:ph type="pic" idx="2"/>
          </p:nvPr>
        </p:nvSpPr>
        <p:spPr>
          <a:xfrm>
            <a:off x="-1" y="0"/>
            <a:ext cx="9000877" cy="4846320"/>
          </a:xfrm>
          <a:prstGeom prst="rect">
            <a:avLst/>
          </a:prstGeom>
          <a:solidFill>
            <a:srgbClr val="BFBFBF"/>
          </a:solid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spcBef>
                <a:spcPts val="600"/>
              </a:spcBef>
              <a:spcAft>
                <a:spcPts val="0"/>
              </a:spcAft>
              <a:buClr>
                <a:schemeClr val="dk2"/>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2"/>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4" name="Google Shape;74;p38"/>
          <p:cNvSpPr txBox="1">
            <a:spLocks noGrp="1"/>
          </p:cNvSpPr>
          <p:nvPr>
            <p:ph type="body" idx="1"/>
          </p:nvPr>
        </p:nvSpPr>
        <p:spPr>
          <a:xfrm>
            <a:off x="457200" y="5715000"/>
            <a:ext cx="8153400" cy="4572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dk1"/>
              </a:buClr>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5" name="Google Shape;75;p38"/>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1">
                <a:solidFill>
                  <a:schemeClr val="dk1"/>
                </a:solidFill>
                <a:latin typeface="Arial"/>
                <a:ea typeface="Arial"/>
                <a:cs typeface="Arial"/>
                <a:sym typeface="Arial"/>
              </a:defRPr>
            </a:lvl1pPr>
            <a:lvl2pPr marL="0" lvl="1" indent="0" algn="l">
              <a:spcBef>
                <a:spcPts val="0"/>
              </a:spcBef>
              <a:buNone/>
              <a:defRPr sz="2400" b="1">
                <a:solidFill>
                  <a:schemeClr val="dk1"/>
                </a:solidFill>
                <a:latin typeface="Arial"/>
                <a:ea typeface="Arial"/>
                <a:cs typeface="Arial"/>
                <a:sym typeface="Arial"/>
              </a:defRPr>
            </a:lvl2pPr>
            <a:lvl3pPr marL="0" lvl="2" indent="0" algn="l">
              <a:spcBef>
                <a:spcPts val="0"/>
              </a:spcBef>
              <a:buNone/>
              <a:defRPr sz="2400" b="1">
                <a:solidFill>
                  <a:schemeClr val="dk1"/>
                </a:solidFill>
                <a:latin typeface="Arial"/>
                <a:ea typeface="Arial"/>
                <a:cs typeface="Arial"/>
                <a:sym typeface="Arial"/>
              </a:defRPr>
            </a:lvl3pPr>
            <a:lvl4pPr marL="0" lvl="3" indent="0" algn="l">
              <a:spcBef>
                <a:spcPts val="0"/>
              </a:spcBef>
              <a:buNone/>
              <a:defRPr sz="2400" b="1">
                <a:solidFill>
                  <a:schemeClr val="dk1"/>
                </a:solidFill>
                <a:latin typeface="Arial"/>
                <a:ea typeface="Arial"/>
                <a:cs typeface="Arial"/>
                <a:sym typeface="Arial"/>
              </a:defRPr>
            </a:lvl4pPr>
            <a:lvl5pPr marL="0" lvl="4" indent="0" algn="l">
              <a:spcBef>
                <a:spcPts val="0"/>
              </a:spcBef>
              <a:buNone/>
              <a:defRPr sz="2400" b="1">
                <a:solidFill>
                  <a:schemeClr val="dk1"/>
                </a:solidFill>
                <a:latin typeface="Arial"/>
                <a:ea typeface="Arial"/>
                <a:cs typeface="Arial"/>
                <a:sym typeface="Arial"/>
              </a:defRPr>
            </a:lvl5pPr>
            <a:lvl6pPr marL="0" lvl="5" indent="0" algn="l">
              <a:spcBef>
                <a:spcPts val="0"/>
              </a:spcBef>
              <a:buNone/>
              <a:defRPr sz="2400" b="1">
                <a:solidFill>
                  <a:schemeClr val="dk1"/>
                </a:solidFill>
                <a:latin typeface="Arial"/>
                <a:ea typeface="Arial"/>
                <a:cs typeface="Arial"/>
                <a:sym typeface="Arial"/>
              </a:defRPr>
            </a:lvl6pPr>
            <a:lvl7pPr marL="0" lvl="6" indent="0" algn="l">
              <a:spcBef>
                <a:spcPts val="0"/>
              </a:spcBef>
              <a:buNone/>
              <a:defRPr sz="2400" b="1">
                <a:solidFill>
                  <a:schemeClr val="dk1"/>
                </a:solidFill>
                <a:latin typeface="Arial"/>
                <a:ea typeface="Arial"/>
                <a:cs typeface="Arial"/>
                <a:sym typeface="Arial"/>
              </a:defRPr>
            </a:lvl7pPr>
            <a:lvl8pPr marL="0" lvl="7" indent="0" algn="l">
              <a:spcBef>
                <a:spcPts val="0"/>
              </a:spcBef>
              <a:buNone/>
              <a:defRPr sz="2400" b="1">
                <a:solidFill>
                  <a:schemeClr val="dk1"/>
                </a:solidFill>
                <a:latin typeface="Arial"/>
                <a:ea typeface="Arial"/>
                <a:cs typeface="Arial"/>
                <a:sym typeface="Arial"/>
              </a:defRPr>
            </a:lvl8pPr>
            <a:lvl9pPr marL="0" lvl="8" indent="0" algn="l">
              <a:spcBef>
                <a:spcPts val="0"/>
              </a:spcBef>
              <a:buNone/>
              <a:defRPr sz="2400" b="1">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8" name="Google Shape;78;p38"/>
          <p:cNvSpPr txBox="1">
            <a:spLocks noGrp="1"/>
          </p:cNvSpPr>
          <p:nvPr>
            <p:ph type="title"/>
          </p:nvPr>
        </p:nvSpPr>
        <p:spPr>
          <a:xfrm>
            <a:off x="457200" y="4953000"/>
            <a:ext cx="8153400" cy="762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8"/>
          <p:cNvSpPr/>
          <p:nvPr/>
        </p:nvSpPr>
        <p:spPr>
          <a:xfrm>
            <a:off x="9001124" y="0"/>
            <a:ext cx="142876" cy="48463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accent6"/>
              </a:buClr>
              <a:buSzPts val="3600"/>
              <a:buFont typeface="Arial Black"/>
              <a:buNone/>
              <a:defRPr sz="3600" b="0" i="0" u="none" strike="noStrike" cap="none">
                <a:solidFill>
                  <a:schemeClr val="accent6"/>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9"/>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9"/>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2400" b="1" i="0" u="none" strike="noStrike" cap="none">
                <a:solidFill>
                  <a:schemeClr val="dk2"/>
                </a:solidFill>
                <a:latin typeface="Arial"/>
                <a:ea typeface="Arial"/>
                <a:cs typeface="Arial"/>
                <a:sym typeface="Arial"/>
              </a:defRPr>
            </a:lvl1pPr>
            <a:lvl2pPr marL="0" marR="0" lvl="1" indent="0" algn="l" rtl="0">
              <a:spcBef>
                <a:spcPts val="0"/>
              </a:spcBef>
              <a:buNone/>
              <a:defRPr sz="2400" b="1" i="0" u="none" strike="noStrike" cap="none">
                <a:solidFill>
                  <a:schemeClr val="dk2"/>
                </a:solidFill>
                <a:latin typeface="Arial"/>
                <a:ea typeface="Arial"/>
                <a:cs typeface="Arial"/>
                <a:sym typeface="Arial"/>
              </a:defRPr>
            </a:lvl2pPr>
            <a:lvl3pPr marL="0" marR="0" lvl="2" indent="0" algn="l" rtl="0">
              <a:spcBef>
                <a:spcPts val="0"/>
              </a:spcBef>
              <a:buNone/>
              <a:defRPr sz="2400" b="1" i="0" u="none" strike="noStrike" cap="none">
                <a:solidFill>
                  <a:schemeClr val="dk2"/>
                </a:solidFill>
                <a:latin typeface="Arial"/>
                <a:ea typeface="Arial"/>
                <a:cs typeface="Arial"/>
                <a:sym typeface="Arial"/>
              </a:defRPr>
            </a:lvl3pPr>
            <a:lvl4pPr marL="0" marR="0" lvl="3" indent="0" algn="l" rtl="0">
              <a:spcBef>
                <a:spcPts val="0"/>
              </a:spcBef>
              <a:buNone/>
              <a:defRPr sz="2400" b="1" i="0" u="none" strike="noStrike" cap="none">
                <a:solidFill>
                  <a:schemeClr val="dk2"/>
                </a:solidFill>
                <a:latin typeface="Arial"/>
                <a:ea typeface="Arial"/>
                <a:cs typeface="Arial"/>
                <a:sym typeface="Arial"/>
              </a:defRPr>
            </a:lvl4pPr>
            <a:lvl5pPr marL="0" marR="0" lvl="4" indent="0" algn="l" rtl="0">
              <a:spcBef>
                <a:spcPts val="0"/>
              </a:spcBef>
              <a:buNone/>
              <a:defRPr sz="2400" b="1" i="0" u="none" strike="noStrike" cap="none">
                <a:solidFill>
                  <a:schemeClr val="dk2"/>
                </a:solidFill>
                <a:latin typeface="Arial"/>
                <a:ea typeface="Arial"/>
                <a:cs typeface="Arial"/>
                <a:sym typeface="Arial"/>
              </a:defRPr>
            </a:lvl5pPr>
            <a:lvl6pPr marL="0" marR="0" lvl="5" indent="0" algn="l" rtl="0">
              <a:spcBef>
                <a:spcPts val="0"/>
              </a:spcBef>
              <a:buNone/>
              <a:defRPr sz="2400" b="1" i="0" u="none" strike="noStrike" cap="none">
                <a:solidFill>
                  <a:schemeClr val="dk2"/>
                </a:solidFill>
                <a:latin typeface="Arial"/>
                <a:ea typeface="Arial"/>
                <a:cs typeface="Arial"/>
                <a:sym typeface="Arial"/>
              </a:defRPr>
            </a:lvl6pPr>
            <a:lvl7pPr marL="0" marR="0" lvl="6" indent="0" algn="l" rtl="0">
              <a:spcBef>
                <a:spcPts val="0"/>
              </a:spcBef>
              <a:buNone/>
              <a:defRPr sz="2400" b="1" i="0" u="none" strike="noStrike" cap="none">
                <a:solidFill>
                  <a:schemeClr val="dk2"/>
                </a:solidFill>
                <a:latin typeface="Arial"/>
                <a:ea typeface="Arial"/>
                <a:cs typeface="Arial"/>
                <a:sym typeface="Arial"/>
              </a:defRPr>
            </a:lvl7pPr>
            <a:lvl8pPr marL="0" marR="0" lvl="7" indent="0" algn="l" rtl="0">
              <a:spcBef>
                <a:spcPts val="0"/>
              </a:spcBef>
              <a:buNone/>
              <a:defRPr sz="2400" b="1" i="0" u="none" strike="noStrike" cap="none">
                <a:solidFill>
                  <a:schemeClr val="dk2"/>
                </a:solidFill>
                <a:latin typeface="Arial"/>
                <a:ea typeface="Arial"/>
                <a:cs typeface="Arial"/>
                <a:sym typeface="Arial"/>
              </a:defRPr>
            </a:lvl8pPr>
            <a:lvl9pPr marL="0" marR="0" lvl="8" indent="0" algn="l" rtl="0">
              <a:spcBef>
                <a:spcPts val="0"/>
              </a:spcBef>
              <a:buNone/>
              <a:defRPr sz="24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 name="Google Shape;15;p29"/>
          <p:cNvSpPr/>
          <p:nvPr/>
        </p:nvSpPr>
        <p:spPr>
          <a:xfrm>
            <a:off x="9001124" y="0"/>
            <a:ext cx="142876" cy="13716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9"/>
          <p:cNvSpPr/>
          <p:nvPr/>
        </p:nvSpPr>
        <p:spPr>
          <a:xfrm>
            <a:off x="9001124" y="1371600"/>
            <a:ext cx="142876" cy="5486400"/>
          </a:xfrm>
          <a:prstGeom prst="rect">
            <a:avLst/>
          </a:prstGeom>
          <a:solidFill>
            <a:srgbClr val="FF0000"/>
          </a:solid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9" descr="logo 2"/>
          <p:cNvPicPr preferRelativeResize="0"/>
          <p:nvPr/>
        </p:nvPicPr>
        <p:blipFill rotWithShape="1">
          <a:blip r:embed="rId13">
            <a:alphaModFix/>
          </a:blip>
          <a:srcRect/>
          <a:stretch/>
        </p:blipFill>
        <p:spPr>
          <a:xfrm>
            <a:off x="6627132" y="223836"/>
            <a:ext cx="2103331" cy="8288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www.uopeople.edu/blog/definition-of-bullying/"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57158" y="2786058"/>
            <a:ext cx="8072494" cy="1297250"/>
          </a:xfrm>
          <a:prstGeom prst="rect">
            <a:avLst/>
          </a:prstGeom>
          <a:noFill/>
          <a:ln>
            <a:noFill/>
          </a:ln>
        </p:spPr>
        <p:txBody>
          <a:bodyPr spcFirstLastPara="1" wrap="square" lIns="91425" tIns="45700" rIns="91425" bIns="45700" anchor="ctr" anchorCtr="0">
            <a:noAutofit/>
          </a:bodyPr>
          <a:lstStyle/>
          <a:p>
            <a:pPr lvl="0" algn="ctr">
              <a:buClr>
                <a:srgbClr val="08A5EF"/>
              </a:buClr>
              <a:buSzPts val="4000"/>
            </a:pPr>
            <a:r>
              <a:rPr lang="el-GR" sz="4000" b="1" dirty="0">
                <a:solidFill>
                  <a:srgbClr val="08A5EF"/>
                </a:solidFill>
                <a:latin typeface="Calibri"/>
                <a:ea typeface="Calibri"/>
                <a:cs typeface="Calibri"/>
                <a:sym typeface="Calibri"/>
              </a:rPr>
              <a:t>Ομάδα: Ορισμός, Συναρτήσεις, Τύποι Ομάδων. 
</a:t>
            </a:r>
            <a:endParaRPr dirty="0"/>
          </a:p>
        </p:txBody>
      </p:sp>
      <p:sp>
        <p:nvSpPr>
          <p:cNvPr id="98" name="Google Shape;98;p1"/>
          <p:cNvSpPr txBox="1">
            <a:spLocks noGrp="1"/>
          </p:cNvSpPr>
          <p:nvPr>
            <p:ph type="subTitle" idx="1"/>
          </p:nvPr>
        </p:nvSpPr>
        <p:spPr>
          <a:xfrm>
            <a:off x="642910" y="4000504"/>
            <a:ext cx="7283152" cy="57606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2000"/>
              <a:buNone/>
            </a:pPr>
            <a:r>
              <a:rPr lang="en-US" dirty="0"/>
              <a:t> </a:t>
            </a:r>
            <a:endParaRPr dirty="0"/>
          </a:p>
        </p:txBody>
      </p:sp>
      <p:pic>
        <p:nvPicPr>
          <p:cNvPr id="99" name="Google Shape;99;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chemeClr val="dk1"/>
                </a:solidFill>
                <a:latin typeface="Arial"/>
                <a:ea typeface="Arial"/>
                <a:cs typeface="Arial"/>
                <a:sym typeface="Arial"/>
              </a:rPr>
              <a:t>ERASMUS + 2019-1-PL01- KA201-06486</a:t>
            </a:r>
            <a:endParaRPr sz="1050" b="0" i="0" u="none" strike="noStrike" cap="non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rgbClr val="EF8E7B"/>
                </a:solidFill>
                <a:latin typeface="Arial"/>
                <a:ea typeface="Arial"/>
                <a:cs typeface="Arial"/>
                <a:sym typeface="Arial"/>
              </a:rPr>
              <a:t>Asociatia Centrul de Training European - CTE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lvl="0">
              <a:buSzPts val="4000"/>
            </a:pPr>
            <a:r>
              <a:rPr lang="en-US" sz="4000" dirty="0">
                <a:latin typeface="Calibri"/>
                <a:ea typeface="Calibri"/>
                <a:cs typeface="Calibri"/>
                <a:sym typeface="Calibri"/>
              </a:rPr>
              <a:t>I.6. </a:t>
            </a:r>
            <a:r>
              <a:rPr lang="el-GR" sz="4000" dirty="0">
                <a:latin typeface="Calibri"/>
                <a:ea typeface="Calibri"/>
                <a:cs typeface="Calibri"/>
                <a:sym typeface="Calibri"/>
              </a:rPr>
              <a:t>ΚΡΙΤΗΡΙΑ ΓΙΑ ΤΗΝ ΔΗΜΙΟΥΡΓΙΑ ΟΜΑΔΑΣ</a:t>
            </a:r>
            <a:endParaRPr dirty="0"/>
          </a:p>
        </p:txBody>
      </p:sp>
      <p:sp>
        <p:nvSpPr>
          <p:cNvPr id="173" name="Google Shape;173;p12"/>
          <p:cNvSpPr txBox="1">
            <a:spLocks noGrp="1"/>
          </p:cNvSpPr>
          <p:nvPr>
            <p:ph type="body" idx="1"/>
          </p:nvPr>
        </p:nvSpPr>
        <p:spPr>
          <a:xfrm>
            <a:off x="762000" y="1752600"/>
            <a:ext cx="7620000" cy="4750837"/>
          </a:xfrm>
          <a:prstGeom prst="rect">
            <a:avLst/>
          </a:prstGeom>
          <a:noFill/>
          <a:ln>
            <a:noFill/>
          </a:ln>
        </p:spPr>
        <p:txBody>
          <a:bodyPr spcFirstLastPara="1" wrap="square" lIns="91425" tIns="45700" rIns="91425" bIns="45700" anchor="t" anchorCtr="0">
            <a:normAutofit/>
          </a:bodyPr>
          <a:lstStyle/>
          <a:p>
            <a:pPr marL="342900" lvl="0" indent="-342900">
              <a:lnSpc>
                <a:spcPct val="80000"/>
              </a:lnSpc>
              <a:spcBef>
                <a:spcPts val="0"/>
              </a:spcBef>
              <a:buClr>
                <a:srgbClr val="000000"/>
              </a:buClr>
              <a:buSzPts val="1679"/>
              <a:buFont typeface="Noto Sans Symbols"/>
              <a:buChar char="⮚"/>
            </a:pPr>
            <a:r>
              <a:rPr lang="el-GR" sz="1679" u="sng" dirty="0">
                <a:solidFill>
                  <a:srgbClr val="000000"/>
                </a:solidFill>
              </a:rPr>
              <a:t>Αλληλεπίδραση μεταξύ των μελών της ομάδας</a:t>
            </a:r>
            <a:r>
              <a:rPr lang="en-US" sz="1679" dirty="0">
                <a:solidFill>
                  <a:srgbClr val="000000"/>
                </a:solidFill>
              </a:rPr>
              <a:t>:</a:t>
            </a:r>
            <a:endParaRPr dirty="0"/>
          </a:p>
          <a:p>
            <a:pPr marL="0" lvl="0" indent="0">
              <a:lnSpc>
                <a:spcPct val="80000"/>
              </a:lnSpc>
              <a:spcBef>
                <a:spcPts val="936"/>
              </a:spcBef>
              <a:buClr>
                <a:srgbClr val="000000"/>
              </a:buClr>
              <a:buSzPts val="1679"/>
            </a:pPr>
            <a:r>
              <a:rPr lang="el-GR" sz="1679" dirty="0">
                <a:solidFill>
                  <a:srgbClr val="000000"/>
                </a:solidFill>
              </a:rPr>
              <a:t>Στη βάση και σε βασικό επίπεδο οι ομάδες πρέπει να επιτρέπουν ορισμένες μορφές αλληλεπίδρασης μεταξύ των μελών τους. Δεν χρειάζεται να είναι φυσική αλληλεπίδραση πρόσωπο με πρόσωπο, ωστόσο η λεκτική ή γραπτή αλληλεπίδραση μπορεί να αρκεί</a:t>
            </a:r>
            <a:r>
              <a:rPr lang="en-US" sz="1679" dirty="0">
                <a:solidFill>
                  <a:srgbClr val="000000"/>
                </a:solidFill>
              </a:rPr>
              <a:t>.</a:t>
            </a:r>
            <a:endParaRPr dirty="0"/>
          </a:p>
          <a:p>
            <a:pPr marL="342900" lvl="0" indent="-342900">
              <a:lnSpc>
                <a:spcPct val="80000"/>
              </a:lnSpc>
              <a:spcBef>
                <a:spcPts val="936"/>
              </a:spcBef>
              <a:buClr>
                <a:srgbClr val="000000"/>
              </a:buClr>
              <a:buSzPts val="1679"/>
              <a:buFont typeface="Noto Sans Symbols"/>
              <a:buChar char="⮚"/>
            </a:pPr>
            <a:r>
              <a:rPr lang="el-GR" sz="1679" u="sng" dirty="0">
                <a:solidFill>
                  <a:srgbClr val="000000"/>
                </a:solidFill>
              </a:rPr>
              <a:t>Αντίληψη της ιδιότητας μέλους ομάδας</a:t>
            </a:r>
            <a:r>
              <a:rPr lang="en-US" sz="1679" dirty="0">
                <a:solidFill>
                  <a:srgbClr val="000000"/>
                </a:solidFill>
              </a:rPr>
              <a:t>:</a:t>
            </a:r>
            <a:endParaRPr dirty="0"/>
          </a:p>
          <a:p>
            <a:pPr marL="0" lvl="0" indent="0">
              <a:lnSpc>
                <a:spcPct val="80000"/>
              </a:lnSpc>
              <a:spcBef>
                <a:spcPts val="936"/>
              </a:spcBef>
              <a:buClr>
                <a:srgbClr val="000000"/>
              </a:buClr>
              <a:buSzPts val="1679"/>
            </a:pPr>
            <a:r>
              <a:rPr lang="el-GR" sz="1679" dirty="0">
                <a:solidFill>
                  <a:srgbClr val="000000"/>
                </a:solidFill>
              </a:rPr>
              <a:t>Τα άτομα πρέπει να θεωρούν τους εαυτούς τους μέλη μιας ομάδας</a:t>
            </a:r>
            <a:r>
              <a:rPr lang="en-US" sz="1679" dirty="0">
                <a:solidFill>
                  <a:srgbClr val="000000"/>
                </a:solidFill>
              </a:rPr>
              <a:t>.</a:t>
            </a:r>
            <a:endParaRPr dirty="0"/>
          </a:p>
          <a:p>
            <a:pPr marL="342900" lvl="0" indent="-342900">
              <a:lnSpc>
                <a:spcPct val="80000"/>
              </a:lnSpc>
              <a:spcBef>
                <a:spcPts val="936"/>
              </a:spcBef>
              <a:buClr>
                <a:srgbClr val="000000"/>
              </a:buClr>
              <a:buSzPts val="1679"/>
              <a:buFont typeface="Noto Sans Symbols"/>
              <a:buChar char="⮚"/>
            </a:pPr>
            <a:r>
              <a:rPr lang="el-GR" sz="1679" u="sng" dirty="0">
                <a:solidFill>
                  <a:srgbClr val="000000"/>
                </a:solidFill>
              </a:rPr>
              <a:t>Κοινοί στόχοι και νόρμες</a:t>
            </a:r>
            <a:r>
              <a:rPr lang="en-US" sz="1679" dirty="0">
                <a:solidFill>
                  <a:srgbClr val="000000"/>
                </a:solidFill>
              </a:rPr>
              <a:t>:</a:t>
            </a:r>
            <a:endParaRPr dirty="0"/>
          </a:p>
          <a:p>
            <a:pPr marL="0" lvl="0" indent="0">
              <a:lnSpc>
                <a:spcPct val="80000"/>
              </a:lnSpc>
              <a:spcBef>
                <a:spcPts val="936"/>
              </a:spcBef>
              <a:buClr>
                <a:srgbClr val="000000"/>
              </a:buClr>
              <a:buSzPts val="1679"/>
            </a:pPr>
            <a:r>
              <a:rPr lang="el-GR" sz="1679" dirty="0">
                <a:solidFill>
                  <a:srgbClr val="000000"/>
                </a:solidFill>
              </a:rPr>
              <a:t>Οι άνθρωποι γίνονται μέλη μιας ομάδας για να επιτύχουν ορισμένους στόχους όπως η αποφυγή της μοναξιάς, η προώθηση της ελευθερίας του λόγου ή η προώθηση ενός συγκεκριμένου σκοπού. Η ύπαρξη κοινών κανόνων αποτελεί πολύ σημαντικό χαρακτηριστικό μιας επίσημης ομάδας</a:t>
            </a:r>
            <a:r>
              <a:rPr lang="en-US" sz="1679" dirty="0">
                <a:solidFill>
                  <a:srgbClr val="000000"/>
                </a:solidFill>
              </a:rPr>
              <a:t>.</a:t>
            </a:r>
            <a:endParaRPr dirty="0"/>
          </a:p>
          <a:p>
            <a:pPr marL="342900" lvl="0" indent="-342900">
              <a:lnSpc>
                <a:spcPct val="80000"/>
              </a:lnSpc>
              <a:spcBef>
                <a:spcPts val="936"/>
              </a:spcBef>
              <a:buClr>
                <a:srgbClr val="000000"/>
              </a:buClr>
              <a:buSzPts val="1679"/>
              <a:buFont typeface="Noto Sans Symbols"/>
              <a:buChar char="⮚"/>
            </a:pPr>
            <a:r>
              <a:rPr lang="el-GR" sz="1679" u="sng" dirty="0">
                <a:solidFill>
                  <a:srgbClr val="000000"/>
                </a:solidFill>
              </a:rPr>
              <a:t>Αλληλεξάρτηση μοίρας</a:t>
            </a:r>
            <a:r>
              <a:rPr lang="en-US" sz="1679" dirty="0">
                <a:solidFill>
                  <a:srgbClr val="000000"/>
                </a:solidFill>
              </a:rPr>
              <a:t>:</a:t>
            </a:r>
            <a:endParaRPr dirty="0"/>
          </a:p>
          <a:p>
            <a:pPr marL="0" lvl="0" indent="0">
              <a:lnSpc>
                <a:spcPct val="80000"/>
              </a:lnSpc>
              <a:spcBef>
                <a:spcPts val="936"/>
              </a:spcBef>
              <a:buClr>
                <a:srgbClr val="000000"/>
              </a:buClr>
              <a:buSzPts val="1679"/>
            </a:pPr>
            <a:r>
              <a:rPr lang="el-GR" sz="1679" dirty="0">
                <a:solidFill>
                  <a:srgbClr val="000000"/>
                </a:solidFill>
              </a:rPr>
              <a:t>Τα συμβάντα που επηρεάζουν ένα μέλος της ομάδας επηρεάζουν άλλα μέλη της ομάδας και μπορούν να επηρεάσουν την ικανότητα της ομάδας να επιτύχει τους στόχους για τους οποίους μπορεί να έχει σχηματιστεί
</a:t>
            </a:r>
            <a:endParaRPr sz="1400" b="0" dirty="0">
              <a:solidFill>
                <a:srgbClr val="000000"/>
              </a:solidFill>
            </a:endParaRPr>
          </a:p>
          <a:p>
            <a:pPr marL="0" lvl="0" indent="0" algn="l" rtl="0">
              <a:lnSpc>
                <a:spcPct val="80000"/>
              </a:lnSpc>
              <a:spcBef>
                <a:spcPts val="880"/>
              </a:spcBef>
              <a:spcAft>
                <a:spcPts val="0"/>
              </a:spcAft>
              <a:buClr>
                <a:schemeClr val="dk1"/>
              </a:buClr>
              <a:buSzPts val="1400"/>
              <a:buNone/>
            </a:pPr>
            <a:endParaRPr sz="1400" b="0" dirty="0">
              <a:solidFill>
                <a:srgbClr val="000000"/>
              </a:solidFill>
              <a:latin typeface="Georgia"/>
              <a:ea typeface="Georgia"/>
              <a:cs typeface="Georgia"/>
              <a:sym typeface="Georgia"/>
            </a:endParaRPr>
          </a:p>
          <a:p>
            <a:pPr marL="0" lvl="0" indent="0" algn="l" rtl="0">
              <a:lnSpc>
                <a:spcPct val="80000"/>
              </a:lnSpc>
              <a:spcBef>
                <a:spcPts val="880"/>
              </a:spcBef>
              <a:spcAft>
                <a:spcPts val="0"/>
              </a:spcAft>
              <a:buClr>
                <a:schemeClr val="dk1"/>
              </a:buClr>
              <a:buSzPts val="1400"/>
              <a:buNone/>
            </a:pPr>
            <a:endParaRPr sz="1400" b="0" dirty="0">
              <a:solidFill>
                <a:srgbClr val="000000"/>
              </a:solidFill>
              <a:latin typeface="Georgia"/>
              <a:ea typeface="Georgia"/>
              <a:cs typeface="Georgia"/>
              <a:sym typeface="Georgia"/>
            </a:endParaRPr>
          </a:p>
          <a:p>
            <a:pPr marL="0" lvl="0" indent="0" algn="l" rtl="0">
              <a:lnSpc>
                <a:spcPct val="80000"/>
              </a:lnSpc>
              <a:spcBef>
                <a:spcPts val="880"/>
              </a:spcBef>
              <a:spcAft>
                <a:spcPts val="0"/>
              </a:spcAft>
              <a:buClr>
                <a:schemeClr val="dk1"/>
              </a:buClr>
              <a:buSzPts val="1400"/>
              <a:buNone/>
            </a:pPr>
            <a:endParaRPr sz="1400" dirty="0"/>
          </a:p>
        </p:txBody>
      </p:sp>
    </p:spTree>
  </p:cSld>
  <p:clrMapOvr>
    <a:masterClrMapping/>
  </p:clrMapOvr>
  <p:transition spd="slow">
    <p:push/>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a:xfrm>
            <a:off x="274319" y="180853"/>
            <a:ext cx="6534443" cy="1371600"/>
          </a:xfrm>
        </p:spPr>
        <p:txBody>
          <a:bodyPr>
            <a:normAutofit/>
          </a:bodyPr>
          <a:lstStyle/>
          <a:p>
            <a:r>
              <a:rPr lang="en-US" dirty="0"/>
              <a:t>1. </a:t>
            </a:r>
            <a:r>
              <a:rPr lang="el-GR" dirty="0"/>
              <a:t>Αγκαλιάστε τη σύγκρουση</a:t>
            </a:r>
            <a:endParaRPr lang="en-US" dirty="0"/>
          </a:p>
        </p:txBody>
      </p:sp>
      <p:sp>
        <p:nvSpPr>
          <p:cNvPr id="3" name="Content Placeholder 2">
            <a:extLst>
              <a:ext uri="{FF2B5EF4-FFF2-40B4-BE49-F238E27FC236}">
                <a16:creationId xmlns:a16="http://schemas.microsoft.com/office/drawing/2014/main" id="{383F8C6E-DA2E-4D63-AB6B-367C3EDFEAF9}"/>
              </a:ext>
            </a:extLst>
          </p:cNvPr>
          <p:cNvSpPr>
            <a:spLocks noGrp="1"/>
          </p:cNvSpPr>
          <p:nvPr>
            <p:ph idx="1"/>
          </p:nvPr>
        </p:nvSpPr>
        <p:spPr/>
        <p:txBody>
          <a:bodyPr/>
          <a:lstStyle/>
          <a:p>
            <a:endParaRPr lang="en-US" sz="3000" b="0" dirty="0"/>
          </a:p>
          <a:p>
            <a:pPr indent="-457200">
              <a:buFontTx/>
              <a:buChar char="-"/>
            </a:pPr>
            <a:r>
              <a:rPr lang="el-GR" sz="3000" b="0" dirty="0"/>
              <a:t>μην αποφεύγεις τη σύγκρουση ή προσποιείσαι ότι δεν έγινε τίποτα.
αντιμετώπισε αυτών των δυσάρεστων ζητημάτων το συντομότερο δυνατό</a:t>
            </a:r>
            <a:endParaRPr lang="en-US" sz="3000" b="0" dirty="0"/>
          </a:p>
          <a:p>
            <a:pPr indent="-457200">
              <a:buFontTx/>
              <a:buChar char="-"/>
            </a:pPr>
            <a:r>
              <a:rPr lang="el-GR" sz="3000" b="0" dirty="0"/>
              <a:t>προσεγγίστε</a:t>
            </a:r>
            <a:r>
              <a:rPr lang="en-US" sz="3000" b="0" dirty="0"/>
              <a:t> </a:t>
            </a:r>
            <a:r>
              <a:rPr lang="el-GR" sz="3000" b="0" dirty="0"/>
              <a:t>το ευθέως και ιδιωτικά</a:t>
            </a:r>
            <a:endParaRPr lang="en-US" sz="3000" b="0" dirty="0"/>
          </a:p>
        </p:txBody>
      </p:sp>
    </p:spTree>
    <p:extLst>
      <p:ext uri="{BB962C8B-B14F-4D97-AF65-F5344CB8AC3E}">
        <p14:creationId xmlns:p14="http://schemas.microsoft.com/office/powerpoint/2010/main" val="15677268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p:txBody>
          <a:bodyPr>
            <a:normAutofit/>
          </a:bodyPr>
          <a:lstStyle/>
          <a:p>
            <a:r>
              <a:rPr lang="en-US" dirty="0"/>
              <a:t>2. </a:t>
            </a:r>
            <a:r>
              <a:rPr lang="el-GR" dirty="0"/>
              <a:t>Μιλήστε μαζί</a:t>
            </a:r>
            <a:endParaRPr lang="en-US" dirty="0"/>
          </a:p>
        </p:txBody>
      </p:sp>
      <p:sp>
        <p:nvSpPr>
          <p:cNvPr id="3" name="Content Placeholder 2">
            <a:extLst>
              <a:ext uri="{FF2B5EF4-FFF2-40B4-BE49-F238E27FC236}">
                <a16:creationId xmlns:a16="http://schemas.microsoft.com/office/drawing/2014/main" id="{383F8C6E-DA2E-4D63-AB6B-367C3EDFEAF9}"/>
              </a:ext>
            </a:extLst>
          </p:cNvPr>
          <p:cNvSpPr>
            <a:spLocks noGrp="1"/>
          </p:cNvSpPr>
          <p:nvPr>
            <p:ph idx="1"/>
          </p:nvPr>
        </p:nvSpPr>
        <p:spPr/>
        <p:txBody>
          <a:bodyPr/>
          <a:lstStyle/>
          <a:p>
            <a:endParaRPr lang="en-US" sz="3000" b="0" dirty="0"/>
          </a:p>
          <a:p>
            <a:r>
              <a:rPr lang="en-US" sz="3000" b="0" dirty="0"/>
              <a:t>- </a:t>
            </a:r>
            <a:r>
              <a:rPr lang="el-GR" sz="3000" b="0" dirty="0"/>
              <a:t>να ορίσετε χρόνο και τόπο για να μιλήσετε για τις διαφωνίες</a:t>
            </a:r>
            <a:endParaRPr lang="en-US" sz="3000" b="0" dirty="0"/>
          </a:p>
          <a:p>
            <a:r>
              <a:rPr lang="en-US" sz="3000" b="0" dirty="0"/>
              <a:t>- </a:t>
            </a:r>
            <a:r>
              <a:rPr lang="el-GR" sz="3000" b="0" dirty="0"/>
              <a:t>προσπαθήστε να έχετε αρκετό χρόνο για κάθε μέλος της ομάδας και μην αφήσετε κανένα άτομο να μονοπωλήσει τη συνομιλία </a:t>
            </a:r>
            <a:endParaRPr lang="en-US" sz="3000" b="0" dirty="0"/>
          </a:p>
        </p:txBody>
      </p:sp>
    </p:spTree>
    <p:extLst>
      <p:ext uri="{BB962C8B-B14F-4D97-AF65-F5344CB8AC3E}">
        <p14:creationId xmlns:p14="http://schemas.microsoft.com/office/powerpoint/2010/main" val="12335321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p:txBody>
          <a:bodyPr>
            <a:normAutofit/>
          </a:bodyPr>
          <a:lstStyle/>
          <a:p>
            <a:r>
              <a:rPr lang="en-US" dirty="0"/>
              <a:t>3. </a:t>
            </a:r>
            <a:r>
              <a:rPr lang="el-GR" dirty="0"/>
              <a:t>Ακούστε προσεκτικά</a:t>
            </a:r>
            <a:endParaRPr lang="en-US" dirty="0"/>
          </a:p>
        </p:txBody>
      </p:sp>
      <p:sp>
        <p:nvSpPr>
          <p:cNvPr id="3" name="Content Placeholder 2">
            <a:extLst>
              <a:ext uri="{FF2B5EF4-FFF2-40B4-BE49-F238E27FC236}">
                <a16:creationId xmlns:a16="http://schemas.microsoft.com/office/drawing/2014/main" id="{383F8C6E-DA2E-4D63-AB6B-367C3EDFEAF9}"/>
              </a:ext>
            </a:extLst>
          </p:cNvPr>
          <p:cNvSpPr>
            <a:spLocks noGrp="1"/>
          </p:cNvSpPr>
          <p:nvPr>
            <p:ph idx="1"/>
          </p:nvPr>
        </p:nvSpPr>
        <p:spPr/>
        <p:txBody>
          <a:bodyPr>
            <a:normAutofit/>
          </a:bodyPr>
          <a:lstStyle/>
          <a:p>
            <a:pPr marL="457200" indent="-457200">
              <a:buFontTx/>
              <a:buChar char="-"/>
            </a:pPr>
            <a:endParaRPr lang="en-US" sz="3000" b="0" dirty="0"/>
          </a:p>
          <a:p>
            <a:pPr indent="-457200">
              <a:buFontTx/>
              <a:buChar char="-"/>
            </a:pPr>
            <a:r>
              <a:rPr lang="el-GR" sz="3000" b="0" dirty="0"/>
              <a:t>είναι σημαντικό να δώσετε την πλήρη προσοχή σας στο άτομο που μιλάει
επαναδιατυπώστε και επαναλάβετε ό,τι έχετε ακούσει για να επιβεβαιώσετε την κατανόηση</a:t>
            </a:r>
            <a:endParaRPr lang="en-US" sz="3000" b="0" dirty="0"/>
          </a:p>
          <a:p>
            <a:pPr indent="-457200">
              <a:buFontTx/>
              <a:buChar char="-"/>
            </a:pPr>
            <a:r>
              <a:rPr lang="el-GR" sz="3000" b="0" dirty="0"/>
              <a:t>να κάνετε διευκρινιστικό ερώτημα εάν χρειάζεται</a:t>
            </a:r>
            <a:endParaRPr lang="en-US" sz="3000" b="0" dirty="0"/>
          </a:p>
        </p:txBody>
      </p:sp>
    </p:spTree>
    <p:extLst>
      <p:ext uri="{BB962C8B-B14F-4D97-AF65-F5344CB8AC3E}">
        <p14:creationId xmlns:p14="http://schemas.microsoft.com/office/powerpoint/2010/main" val="28656206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p:txBody>
          <a:bodyPr>
            <a:normAutofit/>
          </a:bodyPr>
          <a:lstStyle/>
          <a:p>
            <a:r>
              <a:rPr lang="en-US" dirty="0"/>
              <a:t>4. </a:t>
            </a:r>
            <a:r>
              <a:rPr lang="el-GR" dirty="0"/>
              <a:t>Βρείτε συμφωνία</a:t>
            </a:r>
            <a:endParaRPr lang="en-US" dirty="0"/>
          </a:p>
        </p:txBody>
      </p:sp>
      <p:sp>
        <p:nvSpPr>
          <p:cNvPr id="3" name="Content Placeholder 2">
            <a:extLst>
              <a:ext uri="{FF2B5EF4-FFF2-40B4-BE49-F238E27FC236}">
                <a16:creationId xmlns:a16="http://schemas.microsoft.com/office/drawing/2014/main" id="{383F8C6E-DA2E-4D63-AB6B-367C3EDFEAF9}"/>
              </a:ext>
            </a:extLst>
          </p:cNvPr>
          <p:cNvSpPr>
            <a:spLocks noGrp="1"/>
          </p:cNvSpPr>
          <p:nvPr>
            <p:ph idx="1"/>
          </p:nvPr>
        </p:nvSpPr>
        <p:spPr/>
        <p:txBody>
          <a:bodyPr>
            <a:normAutofit/>
          </a:bodyPr>
          <a:lstStyle/>
          <a:p>
            <a:pPr marL="457200" indent="-457200">
              <a:buFontTx/>
              <a:buChar char="-"/>
            </a:pPr>
            <a:endParaRPr lang="en-US" sz="3000" b="0" dirty="0"/>
          </a:p>
          <a:p>
            <a:pPr indent="-457200">
              <a:buFontTx/>
              <a:buChar char="-"/>
            </a:pPr>
            <a:r>
              <a:rPr lang="el-GR" sz="3000" b="0" dirty="0"/>
              <a:t>βρείτε σημεία συμφωνίας
ρίξει φως στις ομοιότητες</a:t>
            </a:r>
            <a:endParaRPr lang="en-US" sz="3000" b="0" dirty="0"/>
          </a:p>
          <a:p>
            <a:pPr indent="-457200">
              <a:buFontTx/>
              <a:buChar char="-"/>
            </a:pPr>
            <a:r>
              <a:rPr lang="el-GR" sz="3000" b="0" dirty="0"/>
              <a:t>μοιραστείτε παραδείγματα ή περιπτώσεις στις οποίες συμφωνείτε με το άλλο άτομο ή που μπορείτε να δείτε μια άλλη άποψη</a:t>
            </a:r>
            <a:endParaRPr lang="en-US" sz="3000" b="0" dirty="0"/>
          </a:p>
        </p:txBody>
      </p:sp>
    </p:spTree>
    <p:extLst>
      <p:ext uri="{BB962C8B-B14F-4D97-AF65-F5344CB8AC3E}">
        <p14:creationId xmlns:p14="http://schemas.microsoft.com/office/powerpoint/2010/main" val="20586149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p:txBody>
          <a:bodyPr>
            <a:normAutofit/>
          </a:bodyPr>
          <a:lstStyle/>
          <a:p>
            <a:r>
              <a:rPr lang="en-US" dirty="0"/>
              <a:t>5. </a:t>
            </a:r>
            <a:r>
              <a:rPr lang="el-GR" dirty="0"/>
              <a:t>Παρέχετε καθοδήγηση</a:t>
            </a:r>
            <a:endParaRPr lang="en-US" dirty="0"/>
          </a:p>
        </p:txBody>
      </p:sp>
      <p:sp>
        <p:nvSpPr>
          <p:cNvPr id="3" name="Content Placeholder 2">
            <a:extLst>
              <a:ext uri="{FF2B5EF4-FFF2-40B4-BE49-F238E27FC236}">
                <a16:creationId xmlns:a16="http://schemas.microsoft.com/office/drawing/2014/main" id="{383F8C6E-DA2E-4D63-AB6B-367C3EDFEAF9}"/>
              </a:ext>
            </a:extLst>
          </p:cNvPr>
          <p:cNvSpPr>
            <a:spLocks noGrp="1"/>
          </p:cNvSpPr>
          <p:nvPr>
            <p:ph idx="1"/>
          </p:nvPr>
        </p:nvSpPr>
        <p:spPr/>
        <p:txBody>
          <a:bodyPr>
            <a:normAutofit/>
          </a:bodyPr>
          <a:lstStyle/>
          <a:p>
            <a:pPr marL="457200" indent="-457200">
              <a:buFontTx/>
              <a:buChar char="-"/>
            </a:pPr>
            <a:endParaRPr lang="en-US" sz="3000" b="0" dirty="0"/>
          </a:p>
          <a:p>
            <a:pPr indent="-457200">
              <a:buFontTx/>
              <a:buChar char="-"/>
            </a:pPr>
            <a:r>
              <a:rPr lang="el-GR" sz="3000" b="0" dirty="0"/>
              <a:t>μην παίρνεις το μέρος κανενός
καθοδηγείστε τη συνομιλίας</a:t>
            </a:r>
            <a:endParaRPr lang="en-US" sz="3000" b="0" dirty="0"/>
          </a:p>
          <a:p>
            <a:pPr indent="-457200">
              <a:buFontTx/>
              <a:buChar char="-"/>
            </a:pPr>
            <a:r>
              <a:rPr lang="el-GR" sz="3000" b="0" dirty="0"/>
              <a:t>επισημάνετε τις θετικές πτυχές της διαδικασίας και προτείνετε σχετικά θέματα ή δράσεις</a:t>
            </a:r>
            <a:endParaRPr lang="en-US" sz="3000" b="0" dirty="0"/>
          </a:p>
        </p:txBody>
      </p:sp>
    </p:spTree>
    <p:extLst>
      <p:ext uri="{BB962C8B-B14F-4D97-AF65-F5344CB8AC3E}">
        <p14:creationId xmlns:p14="http://schemas.microsoft.com/office/powerpoint/2010/main" val="3312715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p:txBody>
          <a:bodyPr>
            <a:normAutofit/>
          </a:bodyPr>
          <a:lstStyle/>
          <a:p>
            <a:r>
              <a:rPr lang="en-US" dirty="0"/>
              <a:t>6. </a:t>
            </a:r>
            <a:r>
              <a:rPr lang="el-GR" dirty="0" err="1"/>
              <a:t>Συγχωρείτε</a:t>
            </a:r>
            <a:r>
              <a:rPr lang="el-GR" dirty="0"/>
              <a:t> γρήγορα</a:t>
            </a:r>
            <a:endParaRPr lang="en-US" dirty="0"/>
          </a:p>
        </p:txBody>
      </p:sp>
      <p:sp>
        <p:nvSpPr>
          <p:cNvPr id="3" name="Content Placeholder 2">
            <a:extLst>
              <a:ext uri="{FF2B5EF4-FFF2-40B4-BE49-F238E27FC236}">
                <a16:creationId xmlns:a16="http://schemas.microsoft.com/office/drawing/2014/main" id="{383F8C6E-DA2E-4D63-AB6B-367C3EDFEAF9}"/>
              </a:ext>
            </a:extLst>
          </p:cNvPr>
          <p:cNvSpPr>
            <a:spLocks noGrp="1"/>
          </p:cNvSpPr>
          <p:nvPr>
            <p:ph idx="1"/>
          </p:nvPr>
        </p:nvSpPr>
        <p:spPr>
          <a:xfrm>
            <a:off x="457200" y="1752600"/>
            <a:ext cx="7859216" cy="4373563"/>
          </a:xfrm>
        </p:spPr>
        <p:txBody>
          <a:bodyPr>
            <a:normAutofit/>
          </a:bodyPr>
          <a:lstStyle/>
          <a:p>
            <a:pPr marL="457200" indent="-457200">
              <a:buFontTx/>
              <a:buChar char="-"/>
            </a:pPr>
            <a:endParaRPr lang="en-US" sz="3000" b="0" dirty="0"/>
          </a:p>
          <a:p>
            <a:pPr indent="-457200">
              <a:buFontTx/>
              <a:buChar char="-"/>
            </a:pPr>
            <a:r>
              <a:rPr lang="el-GR" sz="3000" b="0" dirty="0"/>
              <a:t>ζητείστε συγγνώμη</a:t>
            </a:r>
            <a:endParaRPr lang="en-US" sz="3000" b="0" dirty="0"/>
          </a:p>
          <a:p>
            <a:pPr indent="-457200">
              <a:buFontTx/>
              <a:buChar char="-"/>
            </a:pPr>
            <a:r>
              <a:rPr lang="el-GR" sz="3000" b="0" dirty="0"/>
              <a:t>συγχωρήστε το άλλο άτομο
πείτε στο άλλο άτομο ότι λυπάστε πραγματικά για οποιαδήποτε άσχημα λόγια ή πράξεις - και να το εννοείτε</a:t>
            </a:r>
            <a:endParaRPr lang="en-US" sz="3000" b="0" dirty="0"/>
          </a:p>
        </p:txBody>
      </p:sp>
    </p:spTree>
    <p:extLst>
      <p:ext uri="{BB962C8B-B14F-4D97-AF65-F5344CB8AC3E}">
        <p14:creationId xmlns:p14="http://schemas.microsoft.com/office/powerpoint/2010/main" val="24422318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p:txBody>
          <a:bodyPr>
            <a:normAutofit fontScale="90000"/>
          </a:bodyPr>
          <a:lstStyle/>
          <a:p>
            <a:r>
              <a:rPr lang="el-GR" dirty="0"/>
              <a:t>δ</a:t>
            </a:r>
            <a:r>
              <a:rPr lang="en-US" dirty="0"/>
              <a:t>. </a:t>
            </a:r>
            <a:r>
              <a:rPr lang="el-GR" dirty="0"/>
              <a:t>Τύποι διενέξεων και τρόπος αντιμετώπισής τους</a:t>
            </a:r>
            <a:endParaRPr lang="en-US" dirty="0"/>
          </a:p>
        </p:txBody>
      </p:sp>
      <p:graphicFrame>
        <p:nvGraphicFramePr>
          <p:cNvPr id="4" name="Content Placeholder 3">
            <a:extLst>
              <a:ext uri="{FF2B5EF4-FFF2-40B4-BE49-F238E27FC236}">
                <a16:creationId xmlns:a16="http://schemas.microsoft.com/office/drawing/2014/main" id="{5886E2D8-6E0B-48C1-823B-5F4152BDA39E}"/>
              </a:ext>
            </a:extLst>
          </p:cNvPr>
          <p:cNvGraphicFramePr>
            <a:graphicFrameLocks noGrp="1"/>
          </p:cNvGraphicFramePr>
          <p:nvPr>
            <p:ph idx="1"/>
            <p:extLst>
              <p:ext uri="{D42A27DB-BD31-4B8C-83A1-F6EECF244321}">
                <p14:modId xmlns:p14="http://schemas.microsoft.com/office/powerpoint/2010/main" val="2911636941"/>
              </p:ext>
            </p:extLst>
          </p:nvPr>
        </p:nvGraphicFramePr>
        <p:xfrm>
          <a:off x="611560" y="2132856"/>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68867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p:txBody>
          <a:bodyPr>
            <a:normAutofit/>
          </a:bodyPr>
          <a:lstStyle/>
          <a:p>
            <a:pPr lvl="0"/>
            <a:r>
              <a:rPr lang="en-US" dirty="0"/>
              <a:t>1. </a:t>
            </a:r>
            <a:r>
              <a:rPr lang="el-GR" dirty="0"/>
              <a:t>Διένεξη εργασιών</a:t>
            </a:r>
            <a:endParaRPr lang="en-US" dirty="0"/>
          </a:p>
        </p:txBody>
      </p:sp>
      <p:sp>
        <p:nvSpPr>
          <p:cNvPr id="6" name="Content Placeholder 5">
            <a:extLst>
              <a:ext uri="{FF2B5EF4-FFF2-40B4-BE49-F238E27FC236}">
                <a16:creationId xmlns:a16="http://schemas.microsoft.com/office/drawing/2014/main" id="{6A011519-30C4-4E19-A951-09A55FC78C69}"/>
              </a:ext>
            </a:extLst>
          </p:cNvPr>
          <p:cNvSpPr>
            <a:spLocks noGrp="1"/>
          </p:cNvSpPr>
          <p:nvPr>
            <p:ph idx="1"/>
          </p:nvPr>
        </p:nvSpPr>
        <p:spPr/>
        <p:txBody>
          <a:bodyPr>
            <a:normAutofit/>
          </a:bodyPr>
          <a:lstStyle/>
          <a:p>
            <a:pPr indent="-457200">
              <a:buFontTx/>
              <a:buChar char="-"/>
            </a:pPr>
            <a:r>
              <a:rPr lang="el-GR" sz="3000" b="0" dirty="0"/>
              <a:t>περιλαμβάνει συγκεκριμένα ζητήματα που σχετίζονται με τις αναθέσεις μελών της ομάδας και μπορεί να περιλαμβάνει διαφορές σχετικά με τον τρόπο κατανομής των πόρων</a:t>
            </a:r>
            <a:endParaRPr lang="en-US" sz="3000" b="0" dirty="0"/>
          </a:p>
          <a:p>
            <a:pPr indent="-457200">
              <a:buFontTx/>
              <a:buChar char="-"/>
            </a:pPr>
            <a:r>
              <a:rPr lang="el-GR" sz="3000" b="0" dirty="0"/>
              <a:t>είναι η απλούστερη στην επίλυση</a:t>
            </a:r>
            <a:endParaRPr lang="en-US" sz="3000" b="0" dirty="0"/>
          </a:p>
          <a:p>
            <a:pPr indent="-457200">
              <a:buFontTx/>
              <a:buChar char="-"/>
            </a:pPr>
            <a:r>
              <a:rPr lang="el-GR" sz="3000" b="0" dirty="0"/>
              <a:t>να ζητούν συχνά οφέλη από την παρέμβαση των ηγετών μιας ομάδας</a:t>
            </a:r>
            <a:endParaRPr lang="en-US" sz="3000" b="0" dirty="0"/>
          </a:p>
        </p:txBody>
      </p:sp>
    </p:spTree>
    <p:extLst>
      <p:ext uri="{BB962C8B-B14F-4D97-AF65-F5344CB8AC3E}">
        <p14:creationId xmlns:p14="http://schemas.microsoft.com/office/powerpoint/2010/main" val="223430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a:xfrm>
            <a:off x="457200" y="152718"/>
            <a:ext cx="6419056" cy="1371600"/>
          </a:xfrm>
        </p:spPr>
        <p:txBody>
          <a:bodyPr>
            <a:normAutofit/>
          </a:bodyPr>
          <a:lstStyle/>
          <a:p>
            <a:pPr lvl="0"/>
            <a:r>
              <a:rPr lang="el-GR" dirty="0"/>
              <a:t>2. Σύγκρουση σχέσεων</a:t>
            </a:r>
            <a:endParaRPr lang="en-US" dirty="0"/>
          </a:p>
        </p:txBody>
      </p:sp>
      <p:sp>
        <p:nvSpPr>
          <p:cNvPr id="6" name="Content Placeholder 5">
            <a:extLst>
              <a:ext uri="{FF2B5EF4-FFF2-40B4-BE49-F238E27FC236}">
                <a16:creationId xmlns:a16="http://schemas.microsoft.com/office/drawing/2014/main" id="{6A011519-30C4-4E19-A951-09A55FC78C69}"/>
              </a:ext>
            </a:extLst>
          </p:cNvPr>
          <p:cNvSpPr>
            <a:spLocks noGrp="1"/>
          </p:cNvSpPr>
          <p:nvPr>
            <p:ph idx="1"/>
          </p:nvPr>
        </p:nvSpPr>
        <p:spPr>
          <a:xfrm>
            <a:off x="457200" y="2060848"/>
            <a:ext cx="8178800" cy="4373563"/>
          </a:xfrm>
        </p:spPr>
        <p:txBody>
          <a:bodyPr>
            <a:normAutofit/>
          </a:bodyPr>
          <a:lstStyle/>
          <a:p>
            <a:pPr indent="-457200">
              <a:buFontTx/>
              <a:buChar char="-"/>
            </a:pPr>
            <a:r>
              <a:rPr lang="el-GR" sz="3000" b="0" dirty="0"/>
              <a:t>προκύπτει από διαφορές στην προσωπικότητα, το στυλ, τα θέματα γεύσης, ακόμη και τα στυλ σύγκρουσης
αναδείξτε την πηγή της έντασης και επικεντρωθείτε στην ακρόαση της άποψης του άλλου ατόμου</a:t>
            </a:r>
            <a:endParaRPr lang="en-US" sz="3000" b="0" dirty="0"/>
          </a:p>
          <a:p>
            <a:pPr indent="-457200">
              <a:buFontTx/>
              <a:buChar char="-"/>
            </a:pPr>
            <a:r>
              <a:rPr lang="el-GR" sz="3000" b="0" dirty="0"/>
              <a:t>αντισταθείτε στην επιθυμία να υποστηρίξετε ή να υπερασπιστείτε τη θέση σας</a:t>
            </a:r>
            <a:endParaRPr lang="en-US" sz="3000" b="0" dirty="0"/>
          </a:p>
        </p:txBody>
      </p:sp>
    </p:spTree>
    <p:extLst>
      <p:ext uri="{BB962C8B-B14F-4D97-AF65-F5344CB8AC3E}">
        <p14:creationId xmlns:p14="http://schemas.microsoft.com/office/powerpoint/2010/main" val="22106578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a:xfrm>
            <a:off x="457200" y="152718"/>
            <a:ext cx="6419056" cy="1371600"/>
          </a:xfrm>
        </p:spPr>
        <p:txBody>
          <a:bodyPr>
            <a:normAutofit/>
          </a:bodyPr>
          <a:lstStyle/>
          <a:p>
            <a:pPr lvl="0"/>
            <a:r>
              <a:rPr lang="en-US" dirty="0"/>
              <a:t>3. </a:t>
            </a:r>
            <a:r>
              <a:rPr lang="el-GR" dirty="0"/>
              <a:t>Διένεξη αξιών</a:t>
            </a:r>
            <a:endParaRPr lang="en-US" dirty="0"/>
          </a:p>
        </p:txBody>
      </p:sp>
      <p:sp>
        <p:nvSpPr>
          <p:cNvPr id="6" name="Content Placeholder 5">
            <a:extLst>
              <a:ext uri="{FF2B5EF4-FFF2-40B4-BE49-F238E27FC236}">
                <a16:creationId xmlns:a16="http://schemas.microsoft.com/office/drawing/2014/main" id="{6A011519-30C4-4E19-A951-09A55FC78C69}"/>
              </a:ext>
            </a:extLst>
          </p:cNvPr>
          <p:cNvSpPr>
            <a:spLocks noGrp="1"/>
          </p:cNvSpPr>
          <p:nvPr>
            <p:ph idx="1"/>
          </p:nvPr>
        </p:nvSpPr>
        <p:spPr>
          <a:xfrm>
            <a:off x="457200" y="2132856"/>
            <a:ext cx="7620000" cy="4373563"/>
          </a:xfrm>
        </p:spPr>
        <p:txBody>
          <a:bodyPr>
            <a:normAutofit fontScale="92500" lnSpcReduction="20000"/>
          </a:bodyPr>
          <a:lstStyle/>
          <a:p>
            <a:pPr indent="-457200" algn="just">
              <a:buFontTx/>
              <a:buChar char="-"/>
            </a:pPr>
            <a:r>
              <a:rPr lang="el-GR" sz="3000" b="0" dirty="0"/>
              <a:t>προκύπτουν από θεμελιώδεις διαφορές στις ταυτότητες και τις αξίες, οι οποίες μπορεί να περιλαμβάνουν διαφορές στην πολιτική, τη θρησκεία, την ηθική, τους κανόνες και άλλες βαθιά ριζωμένες πεποιθήσεις
οι διαφορές που αφορούν αξίες τείνουν να αυξάνουν την άμυνα, τη δυσπιστία και την αποξένωση</a:t>
            </a:r>
            <a:endParaRPr lang="en-US" sz="3000" b="0" dirty="0"/>
          </a:p>
          <a:p>
            <a:pPr indent="-457200" algn="just">
              <a:buFontTx/>
              <a:buChar char="-"/>
            </a:pPr>
            <a:r>
              <a:rPr lang="el-GR" sz="3000" b="0" dirty="0"/>
              <a:t>μετακίνηση πέρα από τη </a:t>
            </a:r>
            <a:r>
              <a:rPr lang="el-GR" sz="3000" b="0" dirty="0" err="1"/>
              <a:t>δαιμονοποίηση</a:t>
            </a:r>
            <a:r>
              <a:rPr lang="el-GR" sz="3000" b="0" dirty="0"/>
              <a:t> προς την αμοιβαία κατανόηση και τον σεβασμό μέσω του διαλόγου</a:t>
            </a:r>
            <a:endParaRPr lang="en-US" sz="3000" b="0" dirty="0"/>
          </a:p>
        </p:txBody>
      </p:sp>
    </p:spTree>
    <p:extLst>
      <p:ext uri="{BB962C8B-B14F-4D97-AF65-F5344CB8AC3E}">
        <p14:creationId xmlns:p14="http://schemas.microsoft.com/office/powerpoint/2010/main" val="528039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a:spLocks noGrp="1"/>
          </p:cNvSpPr>
          <p:nvPr>
            <p:ph type="title"/>
          </p:nvPr>
        </p:nvSpPr>
        <p:spPr>
          <a:xfrm>
            <a:off x="457200" y="152718"/>
            <a:ext cx="6015318" cy="1371600"/>
          </a:xfrm>
          <a:prstGeom prst="rect">
            <a:avLst/>
          </a:prstGeom>
          <a:noFill/>
          <a:ln>
            <a:noFill/>
          </a:ln>
        </p:spPr>
        <p:txBody>
          <a:bodyPr spcFirstLastPara="1" wrap="square" lIns="91425" tIns="45700" rIns="91425" bIns="45700" anchor="b" anchorCtr="0">
            <a:normAutofit fontScale="90000"/>
          </a:bodyPr>
          <a:lstStyle/>
          <a:p>
            <a:pPr lvl="0">
              <a:buClr>
                <a:srgbClr val="00B0F0"/>
              </a:buClr>
              <a:buSzPts val="4000"/>
            </a:pPr>
            <a:r>
              <a:rPr lang="en-US" sz="4000" b="1" i="0" dirty="0">
                <a:solidFill>
                  <a:srgbClr val="00B0F0"/>
                </a:solidFill>
                <a:latin typeface="Calibri"/>
                <a:ea typeface="Calibri"/>
                <a:cs typeface="Calibri"/>
                <a:sym typeface="Calibri"/>
              </a:rPr>
              <a:t>II. </a:t>
            </a:r>
            <a:r>
              <a:rPr lang="el-GR" sz="4000" dirty="0">
                <a:solidFill>
                  <a:srgbClr val="00B0F0"/>
                </a:solidFill>
                <a:latin typeface="Calibri"/>
                <a:ea typeface="Calibri"/>
                <a:cs typeface="Calibri"/>
                <a:sym typeface="Calibri"/>
              </a:rPr>
              <a:t>ΛΕΙΤΟΥΡΓΙΕΣ ΤΩΝ ΟΜΑΔΩΝ</a:t>
            </a:r>
            <a:br>
              <a:rPr lang="en-US" b="1" i="0" dirty="0">
                <a:solidFill>
                  <a:srgbClr val="00B0F0"/>
                </a:solidFill>
                <a:latin typeface="Arial"/>
                <a:ea typeface="Arial"/>
                <a:cs typeface="Arial"/>
                <a:sym typeface="Arial"/>
              </a:rPr>
            </a:br>
            <a:endParaRPr dirty="0">
              <a:solidFill>
                <a:srgbClr val="00B0F0"/>
              </a:solidFill>
            </a:endParaRPr>
          </a:p>
        </p:txBody>
      </p:sp>
      <p:sp>
        <p:nvSpPr>
          <p:cNvPr id="179" name="Google Shape;179;p13"/>
          <p:cNvSpPr txBox="1">
            <a:spLocks noGrp="1"/>
          </p:cNvSpPr>
          <p:nvPr>
            <p:ph type="body" idx="1"/>
          </p:nvPr>
        </p:nvSpPr>
        <p:spPr>
          <a:xfrm>
            <a:off x="762000" y="1752600"/>
            <a:ext cx="7620000" cy="4373563"/>
          </a:xfrm>
          <a:prstGeom prst="rect">
            <a:avLst/>
          </a:prstGeom>
          <a:noFill/>
          <a:ln>
            <a:noFill/>
          </a:ln>
        </p:spPr>
        <p:txBody>
          <a:bodyPr spcFirstLastPara="1" wrap="square" lIns="91425" tIns="45700" rIns="91425" bIns="45700" anchor="t" anchorCtr="0">
            <a:normAutofit/>
          </a:bodyPr>
          <a:lstStyle/>
          <a:p>
            <a:pPr marL="0" lvl="0" indent="0">
              <a:spcBef>
                <a:spcPts val="0"/>
              </a:spcBef>
              <a:buSzPts val="2400"/>
            </a:pPr>
            <a:r>
              <a:rPr lang="el-GR" sz="2400" dirty="0"/>
              <a:t>Η ομάδα είναι το πλαίσιο που διεγείρει την αναζήτηση λύσεων, παράγει </a:t>
            </a:r>
            <a:r>
              <a:rPr lang="el-GR" sz="2400" dirty="0" err="1"/>
              <a:t>κοινωνικο</a:t>
            </a:r>
            <a:r>
              <a:rPr lang="el-GR" sz="2400" dirty="0"/>
              <a:t>-γνωστική σύγκρουση, διευκολύνει τη γνώση εναλλακτικών πλαισίων αναφοράς.
Οι λειτουργίες της ομάδας είναι</a:t>
            </a:r>
            <a:r>
              <a:rPr lang="en-US" sz="2400" dirty="0"/>
              <a:t>: </a:t>
            </a:r>
            <a:endParaRPr dirty="0"/>
          </a:p>
          <a:p>
            <a:pPr marL="342900" lvl="0" indent="-342900">
              <a:spcBef>
                <a:spcPts val="1080"/>
              </a:spcBef>
              <a:buClr>
                <a:srgbClr val="000000"/>
              </a:buClr>
              <a:buSzPts val="2400"/>
              <a:buFont typeface="Noto Sans Symbols"/>
              <a:buChar char="⮚"/>
            </a:pPr>
            <a:r>
              <a:rPr lang="el-GR" sz="2400" dirty="0">
                <a:solidFill>
                  <a:srgbClr val="FF0000"/>
                </a:solidFill>
              </a:rPr>
              <a:t>Ικανοποίηση Αναγκών</a:t>
            </a:r>
            <a:endParaRPr dirty="0">
              <a:solidFill>
                <a:srgbClr val="FF0000"/>
              </a:solidFill>
            </a:endParaRPr>
          </a:p>
          <a:p>
            <a:pPr marL="342900" lvl="0" indent="-342900">
              <a:spcBef>
                <a:spcPts val="1080"/>
              </a:spcBef>
              <a:buClr>
                <a:srgbClr val="000000"/>
              </a:buClr>
              <a:buSzPts val="2400"/>
              <a:buFont typeface="Noto Sans Symbols"/>
              <a:buChar char="⮚"/>
            </a:pPr>
            <a:r>
              <a:rPr lang="el-GR" sz="2400" dirty="0">
                <a:solidFill>
                  <a:srgbClr val="FF0000"/>
                </a:solidFill>
              </a:rPr>
              <a:t>Πίστη των Μελών</a:t>
            </a:r>
            <a:endParaRPr dirty="0">
              <a:solidFill>
                <a:srgbClr val="FF0000"/>
              </a:solidFill>
            </a:endParaRPr>
          </a:p>
          <a:p>
            <a:pPr marL="342900" lvl="0" indent="-342900">
              <a:spcBef>
                <a:spcPts val="1080"/>
              </a:spcBef>
              <a:buClr>
                <a:srgbClr val="000000"/>
              </a:buClr>
              <a:buSzPts val="2400"/>
              <a:buFont typeface="Noto Sans Symbols"/>
              <a:buChar char="⮚"/>
            </a:pPr>
            <a:r>
              <a:rPr lang="el-GR" sz="2400" dirty="0">
                <a:solidFill>
                  <a:srgbClr val="FF0000"/>
                </a:solidFill>
              </a:rPr>
              <a:t>Πίστη για την Ομάδα</a:t>
            </a:r>
            <a:r>
              <a:rPr lang="en-US" sz="2400" dirty="0">
                <a:solidFill>
                  <a:srgbClr val="FF0000"/>
                </a:solidFill>
              </a:rPr>
              <a:t>.</a:t>
            </a:r>
            <a:endParaRPr dirty="0">
              <a:solidFill>
                <a:srgbClr val="FF0000"/>
              </a:solidFill>
            </a:endParaRPr>
          </a:p>
        </p:txBody>
      </p:sp>
    </p:spTree>
  </p:cSld>
  <p:clrMapOvr>
    <a:masterClrMapping/>
  </p:clrMapOvr>
  <p:transition spd="slow">
    <p:push/>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a:xfrm>
            <a:off x="457200" y="152718"/>
            <a:ext cx="6419056" cy="1371600"/>
          </a:xfrm>
        </p:spPr>
        <p:txBody>
          <a:bodyPr>
            <a:normAutofit/>
          </a:bodyPr>
          <a:lstStyle/>
          <a:p>
            <a:pPr lvl="0"/>
            <a:r>
              <a:rPr lang="el-GR" dirty="0"/>
              <a:t>κοινά ζητήματα σε ομάδες
</a:t>
            </a:r>
            <a:endParaRPr lang="en-US" dirty="0"/>
          </a:p>
        </p:txBody>
      </p:sp>
      <p:sp>
        <p:nvSpPr>
          <p:cNvPr id="6" name="Content Placeholder 5">
            <a:extLst>
              <a:ext uri="{FF2B5EF4-FFF2-40B4-BE49-F238E27FC236}">
                <a16:creationId xmlns:a16="http://schemas.microsoft.com/office/drawing/2014/main" id="{6A011519-30C4-4E19-A951-09A55FC78C69}"/>
              </a:ext>
            </a:extLst>
          </p:cNvPr>
          <p:cNvSpPr>
            <a:spLocks noGrp="1"/>
          </p:cNvSpPr>
          <p:nvPr>
            <p:ph idx="1"/>
          </p:nvPr>
        </p:nvSpPr>
        <p:spPr>
          <a:xfrm>
            <a:off x="457200" y="2132856"/>
            <a:ext cx="7620000" cy="4373563"/>
          </a:xfrm>
        </p:spPr>
        <p:txBody>
          <a:bodyPr>
            <a:normAutofit/>
          </a:bodyPr>
          <a:lstStyle/>
          <a:p>
            <a:pPr lvl="1" indent="0" algn="just">
              <a:buNone/>
            </a:pPr>
            <a:endParaRPr lang="en-US" sz="3000" b="0" dirty="0"/>
          </a:p>
          <a:p>
            <a:pPr marL="971550" lvl="1" indent="-514350" algn="just">
              <a:buFont typeface="+mj-lt"/>
              <a:buAutoNum type="arabicPeriod"/>
            </a:pPr>
            <a:r>
              <a:rPr lang="el-GR" sz="3000" dirty="0"/>
              <a:t>Κακή επικοινωνία
Προσωπικά θέματα </a:t>
            </a:r>
            <a:endParaRPr lang="en-US" sz="3000" b="0" dirty="0"/>
          </a:p>
          <a:p>
            <a:pPr marL="971550" lvl="1" indent="-514350" algn="just">
              <a:buFont typeface="+mj-lt"/>
              <a:buAutoNum type="arabicPeriod"/>
            </a:pPr>
            <a:r>
              <a:rPr lang="el-GR" sz="3000" dirty="0"/>
              <a:t>Άνιση συνεισφορά
Έλλειψη εστίασης</a:t>
            </a:r>
            <a:endParaRPr lang="en-US" sz="3000" b="0" dirty="0"/>
          </a:p>
          <a:p>
            <a:pPr marL="971550" lvl="1" indent="-514350" algn="just">
              <a:buFont typeface="+mj-lt"/>
              <a:buAutoNum type="arabicPeriod"/>
            </a:pPr>
            <a:r>
              <a:rPr lang="el-GR" sz="3000" b="0" dirty="0"/>
              <a:t>Απώλεια προθεσμιών</a:t>
            </a:r>
            <a:endParaRPr lang="en-US" sz="3000" b="0" dirty="0"/>
          </a:p>
        </p:txBody>
      </p:sp>
    </p:spTree>
    <p:extLst>
      <p:ext uri="{BB962C8B-B14F-4D97-AF65-F5344CB8AC3E}">
        <p14:creationId xmlns:p14="http://schemas.microsoft.com/office/powerpoint/2010/main" val="17442824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a:xfrm>
            <a:off x="1259632" y="3430487"/>
            <a:ext cx="6419056" cy="1371600"/>
          </a:xfrm>
        </p:spPr>
        <p:txBody>
          <a:bodyPr>
            <a:normAutofit fontScale="90000"/>
          </a:bodyPr>
          <a:lstStyle/>
          <a:p>
            <a:pPr algn="ctr"/>
            <a:br>
              <a:rPr lang="en-US" dirty="0"/>
            </a:br>
            <a:r>
              <a:rPr lang="en-US" dirty="0"/>
              <a:t>II. </a:t>
            </a:r>
            <a:r>
              <a:rPr lang="el-GR" dirty="0"/>
              <a:t>Διαχείριση συγκρούσεων</a:t>
            </a:r>
            <a:br>
              <a:rPr lang="en-US" dirty="0"/>
            </a:br>
            <a:br>
              <a:rPr lang="en-US" dirty="0"/>
            </a:br>
            <a:br>
              <a:rPr lang="en-US" dirty="0"/>
            </a:br>
            <a:r>
              <a:rPr lang="el-GR" dirty="0"/>
              <a:t>Πώς θα τις λύσουμε;</a:t>
            </a:r>
            <a:endParaRPr lang="en-US" dirty="0"/>
          </a:p>
        </p:txBody>
      </p:sp>
    </p:spTree>
    <p:extLst>
      <p:ext uri="{BB962C8B-B14F-4D97-AF65-F5344CB8AC3E}">
        <p14:creationId xmlns:p14="http://schemas.microsoft.com/office/powerpoint/2010/main" val="8575020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a:xfrm>
            <a:off x="457200" y="152718"/>
            <a:ext cx="6419056" cy="1371600"/>
          </a:xfrm>
        </p:spPr>
        <p:txBody>
          <a:bodyPr>
            <a:normAutofit/>
          </a:bodyPr>
          <a:lstStyle/>
          <a:p>
            <a:pPr lvl="0"/>
            <a:r>
              <a:rPr lang="el-GR" dirty="0"/>
              <a:t>Κακή επικοινωνία</a:t>
            </a:r>
            <a:endParaRPr lang="en-US" dirty="0"/>
          </a:p>
        </p:txBody>
      </p:sp>
      <p:graphicFrame>
        <p:nvGraphicFramePr>
          <p:cNvPr id="3" name="Content Placeholder 2">
            <a:extLst>
              <a:ext uri="{FF2B5EF4-FFF2-40B4-BE49-F238E27FC236}">
                <a16:creationId xmlns:a16="http://schemas.microsoft.com/office/drawing/2014/main" id="{4A8BADB3-FA42-428F-B6EE-94A03A4EA234}"/>
              </a:ext>
            </a:extLst>
          </p:cNvPr>
          <p:cNvGraphicFramePr>
            <a:graphicFrameLocks noGrp="1"/>
          </p:cNvGraphicFramePr>
          <p:nvPr>
            <p:ph idx="1"/>
            <p:extLst>
              <p:ext uri="{D42A27DB-BD31-4B8C-83A1-F6EECF244321}">
                <p14:modId xmlns:p14="http://schemas.microsoft.com/office/powerpoint/2010/main" val="4053708093"/>
              </p:ext>
            </p:extLst>
          </p:nvPr>
        </p:nvGraphicFramePr>
        <p:xfrm>
          <a:off x="762000" y="2132856"/>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90821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a:xfrm>
            <a:off x="457200" y="152718"/>
            <a:ext cx="6419056" cy="1371600"/>
          </a:xfrm>
        </p:spPr>
        <p:txBody>
          <a:bodyPr>
            <a:normAutofit/>
          </a:bodyPr>
          <a:lstStyle/>
          <a:p>
            <a:pPr lvl="0"/>
            <a:r>
              <a:rPr lang="el-GR" dirty="0"/>
              <a:t>Συμβουλές και κόλπα</a:t>
            </a:r>
            <a:endParaRPr lang="en-US" dirty="0"/>
          </a:p>
        </p:txBody>
      </p:sp>
      <p:sp>
        <p:nvSpPr>
          <p:cNvPr id="8" name="Content Placeholder 7">
            <a:extLst>
              <a:ext uri="{FF2B5EF4-FFF2-40B4-BE49-F238E27FC236}">
                <a16:creationId xmlns:a16="http://schemas.microsoft.com/office/drawing/2014/main" id="{E9CC9CFC-88E3-4F36-81F1-622BC68A2C1C}"/>
              </a:ext>
            </a:extLst>
          </p:cNvPr>
          <p:cNvSpPr>
            <a:spLocks noGrp="1"/>
          </p:cNvSpPr>
          <p:nvPr>
            <p:ph idx="1"/>
          </p:nvPr>
        </p:nvSpPr>
        <p:spPr/>
        <p:txBody>
          <a:bodyPr>
            <a:normAutofit fontScale="92500"/>
          </a:bodyPr>
          <a:lstStyle/>
          <a:p>
            <a:r>
              <a:rPr lang="el-GR" sz="3000" b="0" dirty="0"/>
              <a:t>Αντί να λες "Κάνεις λάθος" πες "Δεν νομίζω ότι συμφωνώ με αυτό επειδή...".
</a:t>
            </a:r>
            <a:endParaRPr lang="en-US" sz="3000" b="0" dirty="0"/>
          </a:p>
          <a:p>
            <a:r>
              <a:rPr lang="el-GR" sz="3000" b="0" dirty="0"/>
              <a:t>Αντί να λες "Είσαι τεμπέλης" πες "Δεν φαίνεται να συνεισφέρεις στην ομάδα. Υπάρχει κάποιο πρόβλημα;"
</a:t>
            </a:r>
            <a:endParaRPr lang="en-US" sz="3000" b="0" dirty="0"/>
          </a:p>
          <a:p>
            <a:r>
              <a:rPr lang="el-GR" sz="3000" b="0" dirty="0"/>
              <a:t>Αντί να λες "Πρέπει να το κάνεις έτσι" πες "Μπορεί να βοηθήσει αν το κάνουμε έτσι".</a:t>
            </a:r>
            <a:endParaRPr lang="en-US" sz="3000" b="0" dirty="0"/>
          </a:p>
        </p:txBody>
      </p:sp>
    </p:spTree>
    <p:extLst>
      <p:ext uri="{BB962C8B-B14F-4D97-AF65-F5344CB8AC3E}">
        <p14:creationId xmlns:p14="http://schemas.microsoft.com/office/powerpoint/2010/main" val="36396757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a:xfrm>
            <a:off x="457200" y="152718"/>
            <a:ext cx="6419056" cy="1371600"/>
          </a:xfrm>
        </p:spPr>
        <p:txBody>
          <a:bodyPr>
            <a:normAutofit/>
          </a:bodyPr>
          <a:lstStyle/>
          <a:p>
            <a:pPr lvl="0"/>
            <a:r>
              <a:rPr lang="el-GR" dirty="0"/>
              <a:t>Προσωπικά θέματα 
</a:t>
            </a:r>
            <a:endParaRPr lang="en-US" dirty="0"/>
          </a:p>
        </p:txBody>
      </p:sp>
      <p:sp>
        <p:nvSpPr>
          <p:cNvPr id="5" name="Content Placeholder 4">
            <a:extLst>
              <a:ext uri="{FF2B5EF4-FFF2-40B4-BE49-F238E27FC236}">
                <a16:creationId xmlns:a16="http://schemas.microsoft.com/office/drawing/2014/main" id="{A01666BA-ED60-4D67-9C90-50B1EBAA82E5}"/>
              </a:ext>
            </a:extLst>
          </p:cNvPr>
          <p:cNvSpPr>
            <a:spLocks noGrp="1"/>
          </p:cNvSpPr>
          <p:nvPr>
            <p:ph idx="1"/>
          </p:nvPr>
        </p:nvSpPr>
        <p:spPr/>
        <p:txBody>
          <a:bodyPr>
            <a:noAutofit/>
          </a:bodyPr>
          <a:lstStyle/>
          <a:p>
            <a:endParaRPr lang="en-US" sz="3000" b="0" dirty="0"/>
          </a:p>
          <a:p>
            <a:r>
              <a:rPr lang="el-GR" sz="3000" b="0" dirty="0"/>
              <a:t>Προκύπτει όταν 2 διαφορετικοί τύποι προσωπικοτήτων συγκρούονται</a:t>
            </a:r>
            <a:r>
              <a:rPr lang="en-US" sz="3000" b="0" dirty="0"/>
              <a:t>:</a:t>
            </a:r>
          </a:p>
          <a:p>
            <a:endParaRPr lang="en-US" sz="3000" dirty="0"/>
          </a:p>
          <a:p>
            <a:pPr indent="-457200">
              <a:buFont typeface="Arial" panose="020B0604020202020204" pitchFamily="34" charset="0"/>
              <a:buChar char="•"/>
            </a:pPr>
            <a:r>
              <a:rPr lang="el-GR" sz="3000" b="0" dirty="0"/>
              <a:t>Διένεξη μεταξύ μελών
Αυταρχικές προσωπικότητες</a:t>
            </a:r>
            <a:endParaRPr lang="en-US" sz="3000" b="0" dirty="0"/>
          </a:p>
          <a:p>
            <a:endParaRPr lang="en-US" sz="3000" dirty="0"/>
          </a:p>
        </p:txBody>
      </p:sp>
    </p:spTree>
    <p:extLst>
      <p:ext uri="{BB962C8B-B14F-4D97-AF65-F5344CB8AC3E}">
        <p14:creationId xmlns:p14="http://schemas.microsoft.com/office/powerpoint/2010/main" val="23339323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a:xfrm>
            <a:off x="457200" y="152718"/>
            <a:ext cx="6419056" cy="1371600"/>
          </a:xfrm>
        </p:spPr>
        <p:txBody>
          <a:bodyPr>
            <a:normAutofit/>
          </a:bodyPr>
          <a:lstStyle/>
          <a:p>
            <a:pPr lvl="0"/>
            <a:r>
              <a:rPr lang="el-GR" dirty="0"/>
              <a:t>Διένεξη μεταξύ μελών</a:t>
            </a:r>
            <a:endParaRPr lang="en-US" dirty="0"/>
          </a:p>
        </p:txBody>
      </p:sp>
      <p:graphicFrame>
        <p:nvGraphicFramePr>
          <p:cNvPr id="3" name="Content Placeholder 2">
            <a:extLst>
              <a:ext uri="{FF2B5EF4-FFF2-40B4-BE49-F238E27FC236}">
                <a16:creationId xmlns:a16="http://schemas.microsoft.com/office/drawing/2014/main" id="{98B85D04-3558-4D51-9A07-074133EE8AD7}"/>
              </a:ext>
            </a:extLst>
          </p:cNvPr>
          <p:cNvGraphicFramePr>
            <a:graphicFrameLocks noGrp="1"/>
          </p:cNvGraphicFramePr>
          <p:nvPr>
            <p:ph idx="1"/>
            <p:extLst>
              <p:ext uri="{D42A27DB-BD31-4B8C-83A1-F6EECF244321}">
                <p14:modId xmlns:p14="http://schemas.microsoft.com/office/powerpoint/2010/main" val="2025145550"/>
              </p:ext>
            </p:extLst>
          </p:nvPr>
        </p:nvGraphicFramePr>
        <p:xfrm>
          <a:off x="762000" y="1844948"/>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15433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a:xfrm>
            <a:off x="457200" y="152718"/>
            <a:ext cx="6419056" cy="1371600"/>
          </a:xfrm>
        </p:spPr>
        <p:txBody>
          <a:bodyPr>
            <a:normAutofit fontScale="90000"/>
          </a:bodyPr>
          <a:lstStyle/>
          <a:p>
            <a:pPr lvl="0"/>
            <a:r>
              <a:rPr lang="el-GR" dirty="0"/>
              <a:t>Αυταρχικές προσωπικότητες
</a:t>
            </a:r>
            <a:endParaRPr lang="en-US" dirty="0"/>
          </a:p>
        </p:txBody>
      </p:sp>
      <p:graphicFrame>
        <p:nvGraphicFramePr>
          <p:cNvPr id="6" name="Content Placeholder 5">
            <a:extLst>
              <a:ext uri="{FF2B5EF4-FFF2-40B4-BE49-F238E27FC236}">
                <a16:creationId xmlns:a16="http://schemas.microsoft.com/office/drawing/2014/main" id="{6D54AEE8-62B1-402D-8B57-1D6D01794146}"/>
              </a:ext>
            </a:extLst>
          </p:cNvPr>
          <p:cNvGraphicFramePr>
            <a:graphicFrameLocks noGrp="1"/>
          </p:cNvGraphicFramePr>
          <p:nvPr>
            <p:ph idx="1"/>
            <p:extLst>
              <p:ext uri="{D42A27DB-BD31-4B8C-83A1-F6EECF244321}">
                <p14:modId xmlns:p14="http://schemas.microsoft.com/office/powerpoint/2010/main" val="1824788482"/>
              </p:ext>
            </p:extLst>
          </p:nvPr>
        </p:nvGraphicFramePr>
        <p:xfrm>
          <a:off x="762000" y="1806848"/>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57748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a:xfrm>
            <a:off x="457200" y="0"/>
            <a:ext cx="6419056" cy="1371600"/>
          </a:xfrm>
        </p:spPr>
        <p:txBody>
          <a:bodyPr>
            <a:normAutofit/>
          </a:bodyPr>
          <a:lstStyle/>
          <a:p>
            <a:pPr lvl="0"/>
            <a:r>
              <a:rPr lang="el-GR" dirty="0"/>
              <a:t>Άνιση συνεισφορά</a:t>
            </a:r>
            <a:endParaRPr lang="en-US" dirty="0"/>
          </a:p>
        </p:txBody>
      </p:sp>
      <p:sp>
        <p:nvSpPr>
          <p:cNvPr id="5" name="Content Placeholder 4">
            <a:extLst>
              <a:ext uri="{FF2B5EF4-FFF2-40B4-BE49-F238E27FC236}">
                <a16:creationId xmlns:a16="http://schemas.microsoft.com/office/drawing/2014/main" id="{A01666BA-ED60-4D67-9C90-50B1EBAA82E5}"/>
              </a:ext>
            </a:extLst>
          </p:cNvPr>
          <p:cNvSpPr>
            <a:spLocks noGrp="1"/>
          </p:cNvSpPr>
          <p:nvPr>
            <p:ph idx="1"/>
          </p:nvPr>
        </p:nvSpPr>
        <p:spPr/>
        <p:txBody>
          <a:bodyPr>
            <a:noAutofit/>
          </a:bodyPr>
          <a:lstStyle/>
          <a:p>
            <a:pPr indent="-457200">
              <a:buFont typeface="Arial" panose="020B0604020202020204" pitchFamily="34" charset="0"/>
              <a:buChar char="•"/>
            </a:pPr>
            <a:r>
              <a:rPr lang="el-GR" sz="3000" b="0" dirty="0"/>
              <a:t>Θυμηθείτε να διαβεβαιώσετε όλα τα μέλη ότι οι απόψεις τους είναι έγκυρες</a:t>
            </a:r>
          </a:p>
          <a:p>
            <a:pPr marL="0" indent="0"/>
            <a:endParaRPr lang="en-US" sz="3000" b="0" dirty="0"/>
          </a:p>
          <a:p>
            <a:pPr indent="-457200">
              <a:buFont typeface="Arial" panose="020B0604020202020204" pitchFamily="34" charset="0"/>
              <a:buChar char="•"/>
            </a:pPr>
            <a:r>
              <a:rPr lang="el-GR" sz="3000" b="0" dirty="0"/>
              <a:t>Προσπαθήστε να μάθετε γιατί δεν συμμετέχουν</a:t>
            </a:r>
          </a:p>
          <a:p>
            <a:pPr marL="0" indent="0"/>
            <a:endParaRPr lang="en-US" sz="3000" b="0" dirty="0"/>
          </a:p>
          <a:p>
            <a:pPr indent="-457200">
              <a:buFont typeface="Arial" panose="020B0604020202020204" pitchFamily="34" charset="0"/>
              <a:buChar char="•"/>
            </a:pPr>
            <a:r>
              <a:rPr lang="el-GR" sz="3000" b="0" dirty="0"/>
              <a:t>Ορισμένα μέλη της ομάδας μπορεί να είναι πιο ήσυχα από άλλα</a:t>
            </a:r>
            <a:endParaRPr lang="en-US" sz="3000" dirty="0"/>
          </a:p>
        </p:txBody>
      </p:sp>
    </p:spTree>
    <p:extLst>
      <p:ext uri="{BB962C8B-B14F-4D97-AF65-F5344CB8AC3E}">
        <p14:creationId xmlns:p14="http://schemas.microsoft.com/office/powerpoint/2010/main" val="29885975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a:xfrm>
            <a:off x="457200" y="152718"/>
            <a:ext cx="6419056" cy="1371600"/>
          </a:xfrm>
        </p:spPr>
        <p:txBody>
          <a:bodyPr>
            <a:normAutofit/>
          </a:bodyPr>
          <a:lstStyle/>
          <a:p>
            <a:pPr lvl="0"/>
            <a:r>
              <a:rPr lang="el-GR" dirty="0"/>
              <a:t>Συμβουλές και κόλπα</a:t>
            </a:r>
            <a:endParaRPr lang="en-US" dirty="0"/>
          </a:p>
        </p:txBody>
      </p:sp>
      <p:graphicFrame>
        <p:nvGraphicFramePr>
          <p:cNvPr id="6" name="Content Placeholder 5">
            <a:extLst>
              <a:ext uri="{FF2B5EF4-FFF2-40B4-BE49-F238E27FC236}">
                <a16:creationId xmlns:a16="http://schemas.microsoft.com/office/drawing/2014/main" id="{6D54AEE8-62B1-402D-8B57-1D6D01794146}"/>
              </a:ext>
            </a:extLst>
          </p:cNvPr>
          <p:cNvGraphicFramePr>
            <a:graphicFrameLocks noGrp="1"/>
          </p:cNvGraphicFramePr>
          <p:nvPr>
            <p:ph idx="1"/>
            <p:extLst>
              <p:ext uri="{D42A27DB-BD31-4B8C-83A1-F6EECF244321}">
                <p14:modId xmlns:p14="http://schemas.microsoft.com/office/powerpoint/2010/main" val="51824524"/>
              </p:ext>
            </p:extLst>
          </p:nvPr>
        </p:nvGraphicFramePr>
        <p:xfrm>
          <a:off x="762000" y="1844948"/>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58191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a:xfrm>
            <a:off x="457200" y="152718"/>
            <a:ext cx="6419056" cy="1371600"/>
          </a:xfrm>
        </p:spPr>
        <p:txBody>
          <a:bodyPr>
            <a:normAutofit/>
          </a:bodyPr>
          <a:lstStyle/>
          <a:p>
            <a:pPr lvl="0"/>
            <a:r>
              <a:rPr lang="el-GR" dirty="0"/>
              <a:t>Έλλειψη εστίασης</a:t>
            </a:r>
            <a:endParaRPr lang="en-US" dirty="0"/>
          </a:p>
        </p:txBody>
      </p:sp>
      <p:graphicFrame>
        <p:nvGraphicFramePr>
          <p:cNvPr id="6" name="Content Placeholder 5">
            <a:extLst>
              <a:ext uri="{FF2B5EF4-FFF2-40B4-BE49-F238E27FC236}">
                <a16:creationId xmlns:a16="http://schemas.microsoft.com/office/drawing/2014/main" id="{6D54AEE8-62B1-402D-8B57-1D6D01794146}"/>
              </a:ext>
            </a:extLst>
          </p:cNvPr>
          <p:cNvGraphicFramePr>
            <a:graphicFrameLocks noGrp="1"/>
          </p:cNvGraphicFramePr>
          <p:nvPr>
            <p:ph idx="1"/>
            <p:extLst>
              <p:ext uri="{D42A27DB-BD31-4B8C-83A1-F6EECF244321}">
                <p14:modId xmlns:p14="http://schemas.microsoft.com/office/powerpoint/2010/main" val="1468350011"/>
              </p:ext>
            </p:extLst>
          </p:nvPr>
        </p:nvGraphicFramePr>
        <p:xfrm>
          <a:off x="762000" y="1870348"/>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0309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4"/>
          <p:cNvSpPr txBox="1">
            <a:spLocks noGrp="1"/>
          </p:cNvSpPr>
          <p:nvPr>
            <p:ph type="title"/>
          </p:nvPr>
        </p:nvSpPr>
        <p:spPr>
          <a:xfrm>
            <a:off x="206188" y="46037"/>
            <a:ext cx="6786282" cy="1371600"/>
          </a:xfrm>
          <a:prstGeom prst="rect">
            <a:avLst/>
          </a:prstGeom>
          <a:noFill/>
          <a:ln>
            <a:noFill/>
          </a:ln>
        </p:spPr>
        <p:txBody>
          <a:bodyPr spcFirstLastPara="1" wrap="square" lIns="91425" tIns="45700" rIns="91425" bIns="45700" anchor="b" anchorCtr="0">
            <a:normAutofit/>
          </a:bodyPr>
          <a:lstStyle/>
          <a:p>
            <a:pPr lvl="0">
              <a:buClr>
                <a:srgbClr val="00B0F0"/>
              </a:buClr>
              <a:buSzPts val="4000"/>
            </a:pPr>
            <a:r>
              <a:rPr lang="en-US" sz="4000" b="1" i="0" dirty="0">
                <a:solidFill>
                  <a:srgbClr val="00B0F0"/>
                </a:solidFill>
                <a:latin typeface="Calibri"/>
                <a:ea typeface="Calibri"/>
                <a:cs typeface="Calibri"/>
                <a:sym typeface="Calibri"/>
              </a:rPr>
              <a:t>II. </a:t>
            </a:r>
            <a:r>
              <a:rPr lang="el-GR" sz="4000" dirty="0">
                <a:solidFill>
                  <a:srgbClr val="00B0F0"/>
                </a:solidFill>
                <a:latin typeface="Calibri"/>
                <a:ea typeface="Calibri"/>
                <a:cs typeface="Calibri"/>
                <a:sym typeface="Calibri"/>
              </a:rPr>
              <a:t>ΛΕΙΤΟΥΡΓΙΕΣ ΤΩΝ ΟΜΑΔΩΝ</a:t>
            </a:r>
            <a:endParaRPr sz="4000" dirty="0"/>
          </a:p>
        </p:txBody>
      </p:sp>
      <p:sp>
        <p:nvSpPr>
          <p:cNvPr id="185" name="Google Shape;185;p14"/>
          <p:cNvSpPr txBox="1">
            <a:spLocks noGrp="1"/>
          </p:cNvSpPr>
          <p:nvPr>
            <p:ph type="body" idx="1"/>
          </p:nvPr>
        </p:nvSpPr>
        <p:spPr>
          <a:xfrm>
            <a:off x="762000" y="1752600"/>
            <a:ext cx="7620000" cy="4373563"/>
          </a:xfrm>
          <a:prstGeom prst="rect">
            <a:avLst/>
          </a:prstGeom>
          <a:noFill/>
          <a:ln>
            <a:noFill/>
          </a:ln>
        </p:spPr>
        <p:txBody>
          <a:bodyPr spcFirstLastPara="1" wrap="square" lIns="91425" tIns="45700" rIns="91425" bIns="45700" anchor="t" anchorCtr="0">
            <a:normAutofit lnSpcReduction="10000"/>
          </a:bodyPr>
          <a:lstStyle/>
          <a:p>
            <a:pPr marL="342900" lvl="0" indent="-342900">
              <a:spcBef>
                <a:spcPts val="0"/>
              </a:spcBef>
              <a:buClr>
                <a:srgbClr val="000000"/>
              </a:buClr>
              <a:buSzPts val="2000"/>
              <a:buFont typeface="Noto Sans Symbols"/>
              <a:buChar char="⮚"/>
            </a:pPr>
            <a:r>
              <a:rPr lang="en-US" dirty="0">
                <a:solidFill>
                  <a:srgbClr val="FF0000"/>
                </a:solidFill>
                <a:latin typeface="Georgia"/>
                <a:ea typeface="Georgia"/>
                <a:cs typeface="Georgia"/>
                <a:sym typeface="Georgia"/>
              </a:rPr>
              <a:t> </a:t>
            </a:r>
            <a:r>
              <a:rPr lang="el-GR" sz="2400" dirty="0">
                <a:solidFill>
                  <a:srgbClr val="FF0000"/>
                </a:solidFill>
              </a:rPr>
              <a:t>Ικανοποίηση Αναγκών</a:t>
            </a:r>
            <a:r>
              <a:rPr lang="en-US" sz="2400" dirty="0">
                <a:solidFill>
                  <a:srgbClr val="000000"/>
                </a:solidFill>
              </a:rPr>
              <a:t>:</a:t>
            </a:r>
            <a:endParaRPr dirty="0"/>
          </a:p>
          <a:p>
            <a:pPr marL="0" lvl="0" indent="0">
              <a:spcBef>
                <a:spcPts val="1080"/>
              </a:spcBef>
              <a:buClr>
                <a:srgbClr val="000000"/>
              </a:buClr>
              <a:buSzPts val="2400"/>
            </a:pPr>
            <a:r>
              <a:rPr lang="el-GR" sz="2400" dirty="0">
                <a:solidFill>
                  <a:srgbClr val="000000"/>
                </a:solidFill>
              </a:rPr>
              <a:t>Η ικανοποίηση των αναγκών των μεμονωμένων μελών υποτίθεται ότι είναι τα πιο βασικά χαρακτηριστικά της λειτουργίας μιας ομάδας. Οι άνθρωποι συμμετέχουν σε διαφορετικές ομάδες και κοινωνίες για την ικανοποίηση διαφορετικών αναγκών. Για παράδειγμα, οι άνθρωποι συμμετέχουν στη φωτογραφική κοινωνία, τους μουσικούς συλλόγους, τους συλλόγους υγείας, τους συλλόγους χορού, την ψυχολογική ή οικονομική κοινωνία σύμφωνα με τα αντίστοιχα ενδιαφέροντά τους</a:t>
            </a:r>
            <a:r>
              <a:rPr lang="en-US" sz="2400" dirty="0">
                <a:solidFill>
                  <a:srgbClr val="000000"/>
                </a:solidFill>
              </a:rPr>
              <a:t>.</a:t>
            </a:r>
            <a:endParaRPr dirty="0"/>
          </a:p>
          <a:p>
            <a:pPr marL="0" lvl="0" indent="0" algn="l" rtl="0">
              <a:spcBef>
                <a:spcPts val="1000"/>
              </a:spcBef>
              <a:spcAft>
                <a:spcPts val="0"/>
              </a:spcAft>
              <a:buClr>
                <a:schemeClr val="dk1"/>
              </a:buClr>
              <a:buSzPts val="2000"/>
              <a:buNone/>
            </a:pPr>
            <a:endParaRPr dirty="0"/>
          </a:p>
        </p:txBody>
      </p:sp>
    </p:spTree>
  </p:cSld>
  <p:clrMapOvr>
    <a:masterClrMapping/>
  </p:clrMapOvr>
  <p:transition spd="slow">
    <p:push/>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a:xfrm>
            <a:off x="457200" y="0"/>
            <a:ext cx="6419056" cy="1371600"/>
          </a:xfrm>
        </p:spPr>
        <p:txBody>
          <a:bodyPr>
            <a:normAutofit/>
          </a:bodyPr>
          <a:lstStyle/>
          <a:p>
            <a:r>
              <a:rPr lang="el-GR" dirty="0"/>
              <a:t>Απώλεια προθεσμιών</a:t>
            </a:r>
            <a:endParaRPr lang="en-US" dirty="0"/>
          </a:p>
        </p:txBody>
      </p:sp>
      <p:sp>
        <p:nvSpPr>
          <p:cNvPr id="5" name="Content Placeholder 4">
            <a:extLst>
              <a:ext uri="{FF2B5EF4-FFF2-40B4-BE49-F238E27FC236}">
                <a16:creationId xmlns:a16="http://schemas.microsoft.com/office/drawing/2014/main" id="{A01666BA-ED60-4D67-9C90-50B1EBAA82E5}"/>
              </a:ext>
            </a:extLst>
          </p:cNvPr>
          <p:cNvSpPr>
            <a:spLocks noGrp="1"/>
          </p:cNvSpPr>
          <p:nvPr>
            <p:ph idx="1"/>
          </p:nvPr>
        </p:nvSpPr>
        <p:spPr/>
        <p:txBody>
          <a:bodyPr>
            <a:noAutofit/>
          </a:bodyPr>
          <a:lstStyle/>
          <a:p>
            <a:pPr indent="-457200">
              <a:buFont typeface="Arial" panose="020B0604020202020204" pitchFamily="34" charset="0"/>
              <a:buChar char="•"/>
            </a:pPr>
            <a:r>
              <a:rPr lang="el-GR" sz="3000" b="0" dirty="0"/>
              <a:t>Βεβαιωθείτε ότι έχετε συζητήσει εργασίες με την ομάδα σας</a:t>
            </a:r>
          </a:p>
          <a:p>
            <a:pPr marL="0" indent="0"/>
            <a:endParaRPr lang="en-US" sz="3000" b="0" dirty="0"/>
          </a:p>
          <a:p>
            <a:pPr indent="-457200">
              <a:buFont typeface="Arial" panose="020B0604020202020204" pitchFamily="34" charset="0"/>
              <a:buChar char="•"/>
            </a:pPr>
            <a:r>
              <a:rPr lang="el-GR" sz="3000" b="0" dirty="0"/>
              <a:t>καθορίζει σταθερές (και ρεαλιστικές) προθεσμίες</a:t>
            </a:r>
          </a:p>
          <a:p>
            <a:pPr marL="0" indent="0"/>
            <a:endParaRPr lang="en-US" sz="3000" b="0" dirty="0"/>
          </a:p>
          <a:p>
            <a:pPr indent="-457200">
              <a:buFont typeface="Arial" panose="020B0604020202020204" pitchFamily="34" charset="0"/>
              <a:buChar char="•"/>
            </a:pPr>
            <a:r>
              <a:rPr lang="el-GR" sz="3000" b="0" dirty="0"/>
              <a:t>προσαρμογή προθεσμιών, εάν χρειάζεται</a:t>
            </a:r>
            <a:endParaRPr lang="en-US" sz="3000" dirty="0"/>
          </a:p>
        </p:txBody>
      </p:sp>
    </p:spTree>
    <p:extLst>
      <p:ext uri="{BB962C8B-B14F-4D97-AF65-F5344CB8AC3E}">
        <p14:creationId xmlns:p14="http://schemas.microsoft.com/office/powerpoint/2010/main" val="1792611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a:xfrm>
            <a:off x="457200" y="0"/>
            <a:ext cx="6419056" cy="1371600"/>
          </a:xfrm>
        </p:spPr>
        <p:txBody>
          <a:bodyPr>
            <a:normAutofit/>
          </a:bodyPr>
          <a:lstStyle/>
          <a:p>
            <a:pPr lvl="0"/>
            <a:r>
              <a:rPr lang="el-GR" dirty="0"/>
              <a:t>ΜΕΤΡΑ ΓΙΑ ΤΗΝ ΑΠΟΦΥΓΗ ΤΟΥ ΕΚΦΟΒΙΣΜΟΥ</a:t>
            </a:r>
            <a:endParaRPr lang="en-US" dirty="0"/>
          </a:p>
        </p:txBody>
      </p:sp>
      <p:sp>
        <p:nvSpPr>
          <p:cNvPr id="5" name="Content Placeholder 4">
            <a:extLst>
              <a:ext uri="{FF2B5EF4-FFF2-40B4-BE49-F238E27FC236}">
                <a16:creationId xmlns:a16="http://schemas.microsoft.com/office/drawing/2014/main" id="{A01666BA-ED60-4D67-9C90-50B1EBAA82E5}"/>
              </a:ext>
            </a:extLst>
          </p:cNvPr>
          <p:cNvSpPr>
            <a:spLocks noGrp="1"/>
          </p:cNvSpPr>
          <p:nvPr>
            <p:ph idx="1"/>
          </p:nvPr>
        </p:nvSpPr>
        <p:spPr/>
        <p:txBody>
          <a:bodyPr>
            <a:noAutofit/>
          </a:bodyPr>
          <a:lstStyle/>
          <a:p>
            <a:r>
              <a:rPr lang="en-US" sz="1800" dirty="0"/>
              <a:t>1. </a:t>
            </a:r>
            <a:r>
              <a:rPr lang="el-GR" sz="1800" dirty="0"/>
              <a:t>Καθιέρωση ασφαλούς και θετικού σχολικού κλίματος</a:t>
            </a:r>
            <a:endParaRPr lang="en-US" sz="1800" dirty="0"/>
          </a:p>
          <a:p>
            <a:pPr marL="342900" indent="-342900" algn="just">
              <a:buFontTx/>
              <a:buChar char="-"/>
            </a:pPr>
            <a:r>
              <a:rPr lang="el-GR" sz="1800" b="0" dirty="0"/>
              <a:t>κάθε μέλος της ομάδας θα αισθάνεται ασφαλές, θα ενθαρρύνεται και θα εκτιμάται και η αρνητική συμπεριφορά θα μειωθεί
ένα καλό κλίμα στην τάξη μπορεί να εδραιωθεί</a:t>
            </a:r>
            <a:r>
              <a:rPr lang="en-US" sz="1800" b="0" dirty="0"/>
              <a:t>:</a:t>
            </a:r>
          </a:p>
          <a:p>
            <a:pPr marL="342900" indent="-342900" algn="just">
              <a:buFontTx/>
              <a:buChar char="-"/>
            </a:pPr>
            <a:endParaRPr lang="en-US" sz="1800" b="0" dirty="0"/>
          </a:p>
          <a:p>
            <a:pPr marL="800100" lvl="1" algn="just"/>
            <a:r>
              <a:rPr lang="el-GR" sz="1800" dirty="0"/>
              <a:t>Διδάσκοντας καλοσύνη και ενσυναίσθηση
Προσδιορίζοντας συμπεριφορών πύλης και προειδοποιητικών σημείων</a:t>
            </a:r>
            <a:endParaRPr lang="en-US" sz="1800" b="0" dirty="0"/>
          </a:p>
          <a:p>
            <a:pPr marL="800100" lvl="1" algn="just"/>
            <a:r>
              <a:rPr lang="el-GR" sz="1800" dirty="0"/>
              <a:t>Δημιουργώντας ευκαιριών για συνδέσεις
Με συμμετοχή σε Προσομοιώσεις</a:t>
            </a:r>
            <a:endParaRPr lang="en-US" sz="1800" b="0" dirty="0"/>
          </a:p>
          <a:p>
            <a:pPr marL="800100" lvl="1" algn="just"/>
            <a:r>
              <a:rPr lang="el-GR" sz="1800" dirty="0"/>
              <a:t>Ορίζοντας σαφείς, εκτελέσιμων κανόνων
</a:t>
            </a:r>
            <a:r>
              <a:rPr lang="el-GR" sz="1800" b="0" dirty="0"/>
              <a:t>Αφαιρώντας ετικέτες</a:t>
            </a:r>
            <a:r>
              <a:rPr lang="en-US" sz="1800" b="0" dirty="0"/>
              <a:t>, </a:t>
            </a:r>
            <a:r>
              <a:rPr lang="el-GR" sz="1800" b="0" dirty="0"/>
              <a:t>Προσεγγίζοντας συμπεριφορές</a:t>
            </a:r>
            <a:endParaRPr lang="en-US" sz="1800" b="0" dirty="0"/>
          </a:p>
          <a:p>
            <a:pPr marL="800100" lvl="1" algn="just"/>
            <a:r>
              <a:rPr lang="el-GR" sz="1800" dirty="0"/>
              <a:t>Επιβραβεύοντας θετικής συμπεριφοράς </a:t>
            </a:r>
            <a:endParaRPr lang="en-US" sz="1800" b="0" dirty="0"/>
          </a:p>
          <a:p>
            <a:pPr algn="just"/>
            <a:endParaRPr lang="en-US" sz="1800" b="0" dirty="0"/>
          </a:p>
          <a:p>
            <a:pPr algn="just"/>
            <a:endParaRPr lang="en-US" sz="1800" b="0" dirty="0"/>
          </a:p>
          <a:p>
            <a:pPr marL="342900" indent="-342900" algn="just">
              <a:buFontTx/>
              <a:buChar char="-"/>
            </a:pPr>
            <a:endParaRPr lang="en-US" sz="1800" b="0" dirty="0"/>
          </a:p>
        </p:txBody>
      </p:sp>
    </p:spTree>
    <p:extLst>
      <p:ext uri="{BB962C8B-B14F-4D97-AF65-F5344CB8AC3E}">
        <p14:creationId xmlns:p14="http://schemas.microsoft.com/office/powerpoint/2010/main" val="297418520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a:xfrm>
            <a:off x="457200" y="0"/>
            <a:ext cx="6419056" cy="1371600"/>
          </a:xfrm>
        </p:spPr>
        <p:txBody>
          <a:bodyPr>
            <a:normAutofit/>
          </a:bodyPr>
          <a:lstStyle/>
          <a:p>
            <a:pPr lvl="0"/>
            <a:r>
              <a:rPr lang="el-GR" dirty="0"/>
              <a:t>ΜΕΤΡΑ ΓΙΑ ΤΗΝ ΑΠΟΦΥΓΗ ΤΟΥ ΕΚΦΟΒΙΣΜΟΥ</a:t>
            </a:r>
            <a:endParaRPr lang="en-US" dirty="0"/>
          </a:p>
        </p:txBody>
      </p:sp>
      <p:sp>
        <p:nvSpPr>
          <p:cNvPr id="5" name="Content Placeholder 4">
            <a:extLst>
              <a:ext uri="{FF2B5EF4-FFF2-40B4-BE49-F238E27FC236}">
                <a16:creationId xmlns:a16="http://schemas.microsoft.com/office/drawing/2014/main" id="{A01666BA-ED60-4D67-9C90-50B1EBAA82E5}"/>
              </a:ext>
            </a:extLst>
          </p:cNvPr>
          <p:cNvSpPr>
            <a:spLocks noGrp="1"/>
          </p:cNvSpPr>
          <p:nvPr>
            <p:ph idx="1"/>
          </p:nvPr>
        </p:nvSpPr>
        <p:spPr/>
        <p:txBody>
          <a:bodyPr>
            <a:noAutofit/>
          </a:bodyPr>
          <a:lstStyle/>
          <a:p>
            <a:r>
              <a:rPr lang="en-US" sz="1800" dirty="0"/>
              <a:t>1. </a:t>
            </a:r>
            <a:r>
              <a:rPr lang="el-GR" sz="1800" dirty="0"/>
              <a:t>Καθιέρωση ασφαλούς και θετικού σχολικού κλίματος</a:t>
            </a:r>
            <a:endParaRPr lang="en-US" sz="1800" dirty="0"/>
          </a:p>
          <a:p>
            <a:pPr marL="342900" indent="-342900" algn="just">
              <a:buFontTx/>
              <a:buChar char="-"/>
            </a:pPr>
            <a:r>
              <a:rPr lang="el-GR" sz="1800" b="0" dirty="0"/>
              <a:t>κάθε μέλος της ομάδας θα αισθάνεται ασφαλές, θα ενθαρρύνεται και θα εκτιμάται και η αρνητική συμπεριφορά θα μειωθεί
ένα καλό κλίμα στην τάξη μπορεί να εδραιωθεί με το να</a:t>
            </a:r>
            <a:r>
              <a:rPr lang="en-US" sz="1800" b="0" dirty="0"/>
              <a:t>:</a:t>
            </a:r>
          </a:p>
          <a:p>
            <a:pPr marL="342900" indent="-342900" algn="just">
              <a:buFontTx/>
              <a:buChar char="-"/>
            </a:pPr>
            <a:endParaRPr lang="en-US" sz="1800" b="0" dirty="0"/>
          </a:p>
          <a:p>
            <a:pPr marL="800100" lvl="1" algn="just"/>
            <a:r>
              <a:rPr lang="el-GR" sz="1800" dirty="0"/>
              <a:t>Διδάξετε καλοσύνη και ενσυναίσθηση
Προσδιορίζονται συμπεριφορές πύλης και προειδοποιητικών σημείων</a:t>
            </a:r>
            <a:endParaRPr lang="en-US" sz="1800" b="0" dirty="0"/>
          </a:p>
          <a:p>
            <a:pPr marL="800100" lvl="1" algn="just"/>
            <a:r>
              <a:rPr lang="el-GR" sz="1800" dirty="0"/>
              <a:t>Δημιουργείτε ευκαιριών για συνδέσεις
Συμμετέχετε σε Προσομοιώσεις</a:t>
            </a:r>
            <a:endParaRPr lang="en-US" sz="1800" b="0" dirty="0"/>
          </a:p>
          <a:p>
            <a:pPr marL="800100" lvl="1" algn="just"/>
            <a:r>
              <a:rPr lang="el-GR" sz="1800" dirty="0"/>
              <a:t>Ορίζετε σαφείς, εκτελέσιμους κανόνες
Καταργήσετε ετικέτες</a:t>
            </a:r>
            <a:r>
              <a:rPr lang="en-US" sz="1800" b="0" dirty="0"/>
              <a:t>, </a:t>
            </a:r>
            <a:r>
              <a:rPr lang="el-GR" sz="1800" b="0" dirty="0"/>
              <a:t>προσεγγίζοντας συμπεριφορές</a:t>
            </a:r>
            <a:endParaRPr lang="en-US" sz="1800" b="0" dirty="0"/>
          </a:p>
          <a:p>
            <a:pPr marL="800100" lvl="1" algn="just"/>
            <a:r>
              <a:rPr lang="el-GR" sz="1800" dirty="0"/>
              <a:t>Επιβραβεύετε θετική συμπεριφορά</a:t>
            </a:r>
            <a:endParaRPr lang="en-US" sz="1800" b="0" dirty="0"/>
          </a:p>
          <a:p>
            <a:pPr algn="just"/>
            <a:endParaRPr lang="en-US" sz="1800" b="0" dirty="0"/>
          </a:p>
          <a:p>
            <a:pPr algn="just"/>
            <a:endParaRPr lang="en-US" sz="1800" b="0" dirty="0"/>
          </a:p>
          <a:p>
            <a:pPr marL="342900" indent="-342900" algn="just">
              <a:buFontTx/>
              <a:buChar char="-"/>
            </a:pPr>
            <a:endParaRPr lang="en-US" sz="1800" b="0" dirty="0"/>
          </a:p>
        </p:txBody>
      </p:sp>
    </p:spTree>
    <p:extLst>
      <p:ext uri="{BB962C8B-B14F-4D97-AF65-F5344CB8AC3E}">
        <p14:creationId xmlns:p14="http://schemas.microsoft.com/office/powerpoint/2010/main" val="1045438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a:xfrm>
            <a:off x="457200" y="0"/>
            <a:ext cx="6419056" cy="1371600"/>
          </a:xfrm>
        </p:spPr>
        <p:txBody>
          <a:bodyPr>
            <a:normAutofit/>
          </a:bodyPr>
          <a:lstStyle/>
          <a:p>
            <a:pPr lvl="0"/>
            <a:r>
              <a:rPr lang="el-GR" dirty="0"/>
              <a:t>ΜΕΤΡΑ ΓΙΑ ΤΗΝ ΑΠΟΦΥΓΗ ΤΟΥ ΕΚΦΟΒΙΣΜΟΥ</a:t>
            </a:r>
            <a:endParaRPr lang="en-US" dirty="0"/>
          </a:p>
        </p:txBody>
      </p:sp>
      <p:sp>
        <p:nvSpPr>
          <p:cNvPr id="5" name="Content Placeholder 4">
            <a:extLst>
              <a:ext uri="{FF2B5EF4-FFF2-40B4-BE49-F238E27FC236}">
                <a16:creationId xmlns:a16="http://schemas.microsoft.com/office/drawing/2014/main" id="{A01666BA-ED60-4D67-9C90-50B1EBAA82E5}"/>
              </a:ext>
            </a:extLst>
          </p:cNvPr>
          <p:cNvSpPr>
            <a:spLocks noGrp="1"/>
          </p:cNvSpPr>
          <p:nvPr>
            <p:ph idx="1"/>
          </p:nvPr>
        </p:nvSpPr>
        <p:spPr/>
        <p:txBody>
          <a:bodyPr>
            <a:noAutofit/>
          </a:bodyPr>
          <a:lstStyle/>
          <a:p>
            <a:r>
              <a:rPr lang="en-US" sz="1800" dirty="0"/>
              <a:t>2. </a:t>
            </a:r>
            <a:r>
              <a:rPr lang="el-GR" sz="1800" dirty="0"/>
              <a:t>Μιλήστε με τους μαθητές σας και τους γονείς τους για τον εκφοβισμό</a:t>
            </a:r>
            <a:endParaRPr lang="en-US" sz="1800" dirty="0"/>
          </a:p>
          <a:p>
            <a:r>
              <a:rPr lang="el-GR" sz="1800" b="0" dirty="0"/>
              <a:t>Μαθητές</a:t>
            </a:r>
            <a:r>
              <a:rPr lang="en-US" sz="1800" b="0" dirty="0"/>
              <a:t>:</a:t>
            </a:r>
          </a:p>
          <a:p>
            <a:pPr marL="342900" indent="-342900" algn="just">
              <a:buFontTx/>
              <a:buChar char="-"/>
            </a:pPr>
            <a:r>
              <a:rPr lang="el-GR" sz="1800" b="0" dirty="0"/>
              <a:t>ενημερώστε τους ποιες συμπεριφορές θεωρούνται εκφοβισμός
βεβαιωθείτε ότι οι μαθητές σας γνωρίζουν τις συνέπειες για τον εκφοβισμό άλλων στο σχολείο</a:t>
            </a:r>
            <a:endParaRPr lang="en-US" sz="1800" b="0" dirty="0"/>
          </a:p>
          <a:p>
            <a:pPr marL="342900" indent="-342900" algn="just">
              <a:buFontTx/>
              <a:buChar char="-"/>
            </a:pPr>
            <a:r>
              <a:rPr lang="el-GR" sz="1800" b="0" dirty="0"/>
              <a:t>θεσπίστε ένα σύνολο κανόνων για την ομάδα και συζήτηση για τη σημασία τους</a:t>
            </a:r>
          </a:p>
          <a:p>
            <a:pPr marL="0" indent="0" algn="just"/>
            <a:endParaRPr lang="en-US" sz="1800" b="0" dirty="0"/>
          </a:p>
          <a:p>
            <a:pPr algn="just"/>
            <a:r>
              <a:rPr lang="el-GR" sz="1800" b="0" dirty="0"/>
              <a:t>Γονείς</a:t>
            </a:r>
            <a:r>
              <a:rPr lang="en-US" sz="1800" b="0" dirty="0"/>
              <a:t>:</a:t>
            </a:r>
          </a:p>
          <a:p>
            <a:pPr marL="342900" indent="-342900" algn="just">
              <a:buFontTx/>
              <a:buChar char="-"/>
            </a:pPr>
            <a:r>
              <a:rPr lang="el-GR" sz="1800" b="0" dirty="0"/>
              <a:t>συμμετοχή των γονέων στα προγράμματα πρόληψης του εκφοβισμού σας &amp; αυξήστε την ευαισθητοποίηση
κάντε τους συνεργάτες σας</a:t>
            </a:r>
            <a:endParaRPr lang="en-US" sz="1800" b="0" dirty="0"/>
          </a:p>
          <a:p>
            <a:pPr algn="just"/>
            <a:endParaRPr lang="en-US" sz="1800" b="0" dirty="0"/>
          </a:p>
          <a:p>
            <a:pPr marL="342900" indent="-342900" algn="just">
              <a:buFontTx/>
              <a:buChar char="-"/>
            </a:pPr>
            <a:endParaRPr lang="en-US" sz="1800" b="0" dirty="0"/>
          </a:p>
        </p:txBody>
      </p:sp>
    </p:spTree>
    <p:extLst>
      <p:ext uri="{BB962C8B-B14F-4D97-AF65-F5344CB8AC3E}">
        <p14:creationId xmlns:p14="http://schemas.microsoft.com/office/powerpoint/2010/main" val="86079925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a:xfrm>
            <a:off x="457200" y="0"/>
            <a:ext cx="6419056" cy="1371600"/>
          </a:xfrm>
        </p:spPr>
        <p:txBody>
          <a:bodyPr>
            <a:normAutofit/>
          </a:bodyPr>
          <a:lstStyle/>
          <a:p>
            <a:pPr lvl="0"/>
            <a:r>
              <a:rPr lang="el-GR" dirty="0"/>
              <a:t>ΜΕΤΡΑ ΓΙΑ ΤΗΝ ΑΠΟΦΥΓΗ ΤΟΥ ΕΚΦΟΒΙΣΜΟΥ</a:t>
            </a:r>
            <a:endParaRPr lang="en-US" dirty="0"/>
          </a:p>
        </p:txBody>
      </p:sp>
      <p:sp>
        <p:nvSpPr>
          <p:cNvPr id="5" name="Content Placeholder 4">
            <a:extLst>
              <a:ext uri="{FF2B5EF4-FFF2-40B4-BE49-F238E27FC236}">
                <a16:creationId xmlns:a16="http://schemas.microsoft.com/office/drawing/2014/main" id="{A01666BA-ED60-4D67-9C90-50B1EBAA82E5}"/>
              </a:ext>
            </a:extLst>
          </p:cNvPr>
          <p:cNvSpPr>
            <a:spLocks noGrp="1"/>
          </p:cNvSpPr>
          <p:nvPr>
            <p:ph idx="1"/>
          </p:nvPr>
        </p:nvSpPr>
        <p:spPr/>
        <p:txBody>
          <a:bodyPr>
            <a:noAutofit/>
          </a:bodyPr>
          <a:lstStyle/>
          <a:p>
            <a:r>
              <a:rPr lang="en-US" dirty="0"/>
              <a:t>3. </a:t>
            </a:r>
            <a:r>
              <a:rPr lang="el-GR" dirty="0"/>
              <a:t>Μάθετε για τους δείκτες εκφοβισμού</a:t>
            </a:r>
            <a:endParaRPr lang="en-US" dirty="0"/>
          </a:p>
          <a:p>
            <a:endParaRPr lang="en-US" dirty="0"/>
          </a:p>
          <a:p>
            <a:r>
              <a:rPr lang="en-US" b="0" dirty="0"/>
              <a:t>- </a:t>
            </a:r>
            <a:r>
              <a:rPr lang="el-GR" b="0" dirty="0"/>
              <a:t>βεβαιωθείτε ότι είστε σε θέση να αναγνωρίσετε τους πιο συνηθισμένους τύπους εκφοβισμού</a:t>
            </a:r>
            <a:endParaRPr lang="en-US" b="0" dirty="0"/>
          </a:p>
          <a:p>
            <a:pPr marL="342900" indent="-342900" algn="just">
              <a:buFontTx/>
              <a:buChar char="-"/>
            </a:pPr>
            <a:r>
              <a:rPr lang="el-GR" b="0" dirty="0"/>
              <a:t>Αναζητήστε αυτό που ονομάζεται "δείκτες πύλης"</a:t>
            </a:r>
            <a:r>
              <a:rPr lang="en-US" b="0" dirty="0"/>
              <a:t>. </a:t>
            </a:r>
            <a:r>
              <a:rPr lang="el-GR" b="0" dirty="0"/>
              <a:t>Αυτές είναι αρχικές συμπεριφορές που εμφανίζουν οι μαθητές</a:t>
            </a:r>
            <a:r>
              <a:rPr lang="en-US" b="0" dirty="0"/>
              <a:t>:</a:t>
            </a:r>
          </a:p>
          <a:p>
            <a:pPr marL="800100" lvl="1" algn="just"/>
            <a:r>
              <a:rPr lang="el-GR" dirty="0"/>
              <a:t>κυλώντας μάτια
γελώντας κάτω από την αναπνοή τους</a:t>
            </a:r>
            <a:endParaRPr lang="en-US" b="0" dirty="0"/>
          </a:p>
          <a:p>
            <a:pPr marL="800100" lvl="1" algn="just"/>
            <a:r>
              <a:rPr lang="el-GR" dirty="0"/>
              <a:t>κάνοντας αστεία
γυρίζοντας την πλάτη τους στους άλλους</a:t>
            </a:r>
            <a:endParaRPr lang="en-US" b="0" dirty="0"/>
          </a:p>
          <a:p>
            <a:pPr marL="800100" lvl="1" algn="just"/>
            <a:r>
              <a:rPr lang="el-GR" dirty="0"/>
              <a:t>και χρησιμοποιώντας σαρκασμό</a:t>
            </a:r>
            <a:endParaRPr lang="en-US" b="0" dirty="0"/>
          </a:p>
          <a:p>
            <a:pPr marL="342900" indent="-342900" algn="just">
              <a:buFontTx/>
              <a:buChar char="-"/>
            </a:pPr>
            <a:endParaRPr lang="en-US" b="0" dirty="0"/>
          </a:p>
        </p:txBody>
      </p:sp>
    </p:spTree>
    <p:extLst>
      <p:ext uri="{BB962C8B-B14F-4D97-AF65-F5344CB8AC3E}">
        <p14:creationId xmlns:p14="http://schemas.microsoft.com/office/powerpoint/2010/main" val="29788670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a:xfrm>
            <a:off x="457200" y="0"/>
            <a:ext cx="6419056" cy="1371600"/>
          </a:xfrm>
        </p:spPr>
        <p:txBody>
          <a:bodyPr>
            <a:normAutofit/>
          </a:bodyPr>
          <a:lstStyle/>
          <a:p>
            <a:pPr lvl="0"/>
            <a:r>
              <a:rPr lang="el-GR" dirty="0"/>
              <a:t>ΜΕΤΡΑ ΓΙΑ ΤΗΝ ΑΠΟΦΥΓΗ ΤΟΥ ΕΚΦΟΒΙΣΜΟΥ</a:t>
            </a:r>
            <a:endParaRPr lang="en-US" dirty="0"/>
          </a:p>
        </p:txBody>
      </p:sp>
      <p:sp>
        <p:nvSpPr>
          <p:cNvPr id="5" name="Content Placeholder 4">
            <a:extLst>
              <a:ext uri="{FF2B5EF4-FFF2-40B4-BE49-F238E27FC236}">
                <a16:creationId xmlns:a16="http://schemas.microsoft.com/office/drawing/2014/main" id="{A01666BA-ED60-4D67-9C90-50B1EBAA82E5}"/>
              </a:ext>
            </a:extLst>
          </p:cNvPr>
          <p:cNvSpPr>
            <a:spLocks noGrp="1"/>
          </p:cNvSpPr>
          <p:nvPr>
            <p:ph idx="1"/>
          </p:nvPr>
        </p:nvSpPr>
        <p:spPr/>
        <p:txBody>
          <a:bodyPr>
            <a:noAutofit/>
          </a:bodyPr>
          <a:lstStyle/>
          <a:p>
            <a:r>
              <a:rPr lang="en-US" dirty="0"/>
              <a:t>4. </a:t>
            </a:r>
            <a:r>
              <a:rPr lang="el-GR" dirty="0"/>
              <a:t>Να είστε ορατοί στις περιοχές όπου κάποιος μπορεί να εκφοβιστεί και να ανταποκριθεί γρήγορα</a:t>
            </a:r>
            <a:endParaRPr lang="en-US" dirty="0"/>
          </a:p>
          <a:p>
            <a:endParaRPr lang="en-US" dirty="0"/>
          </a:p>
          <a:p>
            <a:pPr marL="342900" indent="-342900">
              <a:buFontTx/>
              <a:buChar char="-"/>
            </a:pPr>
            <a:r>
              <a:rPr lang="el-GR" b="0" dirty="0"/>
              <a:t>βεβαιωθείτε ότι οι μαθητές σας σας βλέπουν οπουδήποτε ο εκφοβισμός μπορεί να συμβεί όπως τα μπάνια, οι διάδρομοι, ακόμη και στην αίθουσα φαγητού</a:t>
            </a:r>
          </a:p>
          <a:p>
            <a:pPr marL="342900" indent="-342900">
              <a:buFontTx/>
              <a:buChar char="-"/>
            </a:pPr>
            <a:r>
              <a:rPr lang="el-GR" b="0" dirty="0"/>
              <a:t>όταν εντοπίσετε τον εκφοβισμό, απευθυνθείτε αμέσως: μην αφήσεις αυτό το χωρίς συζήτηση ή τιμωρημένο.
να παρακολουθείτε στενά την κατάσταση</a:t>
            </a:r>
            <a:endParaRPr lang="en-US" b="0" dirty="0"/>
          </a:p>
          <a:p>
            <a:pPr marL="342900" indent="-342900">
              <a:buFontTx/>
              <a:buChar char="-"/>
            </a:pPr>
            <a:endParaRPr lang="en-US" b="0" dirty="0"/>
          </a:p>
          <a:p>
            <a:pPr marL="342900" indent="-342900" algn="just">
              <a:buFontTx/>
              <a:buChar char="-"/>
            </a:pPr>
            <a:endParaRPr lang="en-US" b="0" dirty="0"/>
          </a:p>
        </p:txBody>
      </p:sp>
    </p:spTree>
    <p:extLst>
      <p:ext uri="{BB962C8B-B14F-4D97-AF65-F5344CB8AC3E}">
        <p14:creationId xmlns:p14="http://schemas.microsoft.com/office/powerpoint/2010/main" val="306244366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a:xfrm>
            <a:off x="457200" y="0"/>
            <a:ext cx="6419056" cy="1371600"/>
          </a:xfrm>
        </p:spPr>
        <p:txBody>
          <a:bodyPr>
            <a:noAutofit/>
          </a:bodyPr>
          <a:lstStyle/>
          <a:p>
            <a:pPr lvl="0"/>
            <a:r>
              <a:rPr lang="el-GR" sz="2800" dirty="0"/>
              <a:t>Εμπλακείτε και αποτελέστε έμπνευση για τους μαθητές σας</a:t>
            </a:r>
            <a:r>
              <a:rPr lang="en-US" sz="2800" dirty="0"/>
              <a:t>!</a:t>
            </a:r>
          </a:p>
        </p:txBody>
      </p:sp>
      <p:pic>
        <p:nvPicPr>
          <p:cNvPr id="4" name="Content Placeholder 3">
            <a:extLst>
              <a:ext uri="{FF2B5EF4-FFF2-40B4-BE49-F238E27FC236}">
                <a16:creationId xmlns:a16="http://schemas.microsoft.com/office/drawing/2014/main" id="{5EE8B516-DE42-4690-9F0D-C53141D59FFD}"/>
              </a:ext>
            </a:extLst>
          </p:cNvPr>
          <p:cNvPicPr>
            <a:picLocks noChangeAspect="1"/>
          </p:cNvPicPr>
          <p:nvPr/>
        </p:nvPicPr>
        <p:blipFill>
          <a:blip r:embed="rId2"/>
          <a:stretch>
            <a:fillRect/>
          </a:stretch>
        </p:blipFill>
        <p:spPr>
          <a:xfrm>
            <a:off x="323528" y="2708920"/>
            <a:ext cx="8291513" cy="3092810"/>
          </a:xfrm>
          <a:prstGeom prst="rect">
            <a:avLst/>
          </a:prstGeom>
        </p:spPr>
      </p:pic>
    </p:spTree>
    <p:extLst>
      <p:ext uri="{BB962C8B-B14F-4D97-AF65-F5344CB8AC3E}">
        <p14:creationId xmlns:p14="http://schemas.microsoft.com/office/powerpoint/2010/main" val="2822182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5"/>
          <p:cNvSpPr txBox="1">
            <a:spLocks noGrp="1"/>
          </p:cNvSpPr>
          <p:nvPr>
            <p:ph type="title"/>
          </p:nvPr>
        </p:nvSpPr>
        <p:spPr>
          <a:xfrm>
            <a:off x="125506" y="46037"/>
            <a:ext cx="6696635" cy="1371600"/>
          </a:xfrm>
          <a:prstGeom prst="rect">
            <a:avLst/>
          </a:prstGeom>
          <a:noFill/>
          <a:ln>
            <a:noFill/>
          </a:ln>
        </p:spPr>
        <p:txBody>
          <a:bodyPr spcFirstLastPara="1" wrap="square" lIns="91425" tIns="45700" rIns="91425" bIns="45700" anchor="b" anchorCtr="0">
            <a:normAutofit/>
          </a:bodyPr>
          <a:lstStyle/>
          <a:p>
            <a:pPr lvl="0">
              <a:buClr>
                <a:srgbClr val="00B0F0"/>
              </a:buClr>
              <a:buSzPts val="4000"/>
            </a:pPr>
            <a:r>
              <a:rPr lang="en-US" sz="4000" b="1" i="0" dirty="0">
                <a:solidFill>
                  <a:srgbClr val="00B0F0"/>
                </a:solidFill>
                <a:latin typeface="Calibri"/>
                <a:ea typeface="Calibri"/>
                <a:cs typeface="Calibri"/>
                <a:sym typeface="Calibri"/>
              </a:rPr>
              <a:t>II. </a:t>
            </a:r>
            <a:r>
              <a:rPr lang="el-GR" sz="4000" dirty="0">
                <a:solidFill>
                  <a:srgbClr val="00B0F0"/>
                </a:solidFill>
                <a:latin typeface="Calibri"/>
                <a:ea typeface="Calibri"/>
                <a:cs typeface="Calibri"/>
                <a:sym typeface="Calibri"/>
              </a:rPr>
              <a:t>ΛΕΙΤΟΥΡΓΙΕΣ ΤΩΝ ΟΜΑΔΩΝ</a:t>
            </a:r>
            <a:endParaRPr sz="4000" dirty="0"/>
          </a:p>
        </p:txBody>
      </p:sp>
      <p:sp>
        <p:nvSpPr>
          <p:cNvPr id="191" name="Google Shape;191;p15"/>
          <p:cNvSpPr txBox="1">
            <a:spLocks noGrp="1"/>
          </p:cNvSpPr>
          <p:nvPr>
            <p:ph type="body" idx="1"/>
          </p:nvPr>
        </p:nvSpPr>
        <p:spPr>
          <a:xfrm>
            <a:off x="762000" y="1752600"/>
            <a:ext cx="7620000" cy="4373563"/>
          </a:xfrm>
          <a:prstGeom prst="rect">
            <a:avLst/>
          </a:prstGeom>
          <a:noFill/>
          <a:ln>
            <a:noFill/>
          </a:ln>
        </p:spPr>
        <p:txBody>
          <a:bodyPr spcFirstLastPara="1" wrap="square" lIns="91425" tIns="45700" rIns="91425" bIns="45700" anchor="t" anchorCtr="0">
            <a:normAutofit lnSpcReduction="10000"/>
          </a:bodyPr>
          <a:lstStyle/>
          <a:p>
            <a:pPr marL="342900" lvl="0" indent="-342900">
              <a:spcBef>
                <a:spcPts val="0"/>
              </a:spcBef>
              <a:buClr>
                <a:srgbClr val="000000"/>
              </a:buClr>
              <a:buSzPts val="2400"/>
              <a:buFont typeface="Noto Sans Symbols"/>
              <a:buChar char="⮚"/>
            </a:pPr>
            <a:r>
              <a:rPr lang="el-GR" sz="2400" dirty="0">
                <a:solidFill>
                  <a:srgbClr val="FF0000"/>
                </a:solidFill>
              </a:rPr>
              <a:t>Πίστη των Μελών</a:t>
            </a:r>
            <a:r>
              <a:rPr lang="en-US" sz="2400" b="1" dirty="0">
                <a:solidFill>
                  <a:srgbClr val="000000"/>
                </a:solidFill>
              </a:rPr>
              <a:t>:</a:t>
            </a:r>
            <a:endParaRPr dirty="0"/>
          </a:p>
          <a:p>
            <a:pPr marL="0" lvl="0" indent="0">
              <a:spcBef>
                <a:spcPts val="1080"/>
              </a:spcBef>
              <a:buClr>
                <a:srgbClr val="000000"/>
              </a:buClr>
              <a:buSzPts val="2400"/>
            </a:pPr>
            <a:r>
              <a:rPr lang="el-GR" sz="2400" dirty="0">
                <a:solidFill>
                  <a:srgbClr val="000000"/>
                </a:solidFill>
              </a:rPr>
              <a:t>Η ομαδική αφοσίωση θα εξαρτηθεί από το βαθμό στον οποίο η ομάδα ικανοποιεί τις ζωτικές ανάγκες των μεμονωμένων μελών. Αυτές οι ζωτικές ανάγκες είναι κοινωνικές και βιολογικές. Σε κοινωνικό πλαίσιο, η ανάγκη κυριαρχίας ή ανήκοντας, αναγνώρισης, κύρους κ.λπ.</a:t>
            </a:r>
            <a:r>
              <a:rPr lang="en-US" sz="2400" dirty="0">
                <a:solidFill>
                  <a:srgbClr val="000000"/>
                </a:solidFill>
              </a:rPr>
              <a:t>.</a:t>
            </a:r>
            <a:endParaRPr dirty="0"/>
          </a:p>
          <a:p>
            <a:pPr marL="0" lvl="0" indent="0">
              <a:spcBef>
                <a:spcPts val="1080"/>
              </a:spcBef>
              <a:buClr>
                <a:srgbClr val="000000"/>
              </a:buClr>
              <a:buSzPts val="2400"/>
            </a:pPr>
            <a:r>
              <a:rPr lang="el-GR" sz="2400" dirty="0">
                <a:solidFill>
                  <a:srgbClr val="000000"/>
                </a:solidFill>
              </a:rPr>
              <a:t>Περισσότερο ένα άτομο ταυτίζεται με μια ομάδα με την ελπίδα της ικανοποίησης των αναγκών του, περισσότερο θα είναι η πίστη σε αυτή την ομάδα. Η ομαλή λειτουργία της ομάδας συνδέεται στενά με αυτή την αφοσίωση των μελών</a:t>
            </a:r>
            <a:r>
              <a:rPr lang="en-US" sz="2400" dirty="0">
                <a:solidFill>
                  <a:srgbClr val="000000"/>
                </a:solidFill>
              </a:rPr>
              <a:t>.</a:t>
            </a:r>
            <a:endParaRPr dirty="0"/>
          </a:p>
          <a:p>
            <a:pPr marL="0" lvl="0" indent="0" algn="l" rtl="0">
              <a:spcBef>
                <a:spcPts val="1000"/>
              </a:spcBef>
              <a:spcAft>
                <a:spcPts val="0"/>
              </a:spcAft>
              <a:buClr>
                <a:schemeClr val="dk1"/>
              </a:buClr>
              <a:buSzPts val="2000"/>
              <a:buNone/>
            </a:pPr>
            <a:endParaRPr dirty="0"/>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a:spLocks noGrp="1"/>
          </p:cNvSpPr>
          <p:nvPr>
            <p:ph type="title"/>
          </p:nvPr>
        </p:nvSpPr>
        <p:spPr>
          <a:xfrm>
            <a:off x="149289" y="152718"/>
            <a:ext cx="6858000" cy="1371600"/>
          </a:xfrm>
          <a:prstGeom prst="rect">
            <a:avLst/>
          </a:prstGeom>
          <a:noFill/>
          <a:ln>
            <a:noFill/>
          </a:ln>
        </p:spPr>
        <p:txBody>
          <a:bodyPr spcFirstLastPara="1" wrap="square" lIns="91425" tIns="45700" rIns="91425" bIns="45700" anchor="b" anchorCtr="0">
            <a:normAutofit/>
          </a:bodyPr>
          <a:lstStyle/>
          <a:p>
            <a:pPr lvl="0">
              <a:buClr>
                <a:srgbClr val="00B0F0"/>
              </a:buClr>
              <a:buSzPts val="4000"/>
            </a:pPr>
            <a:r>
              <a:rPr lang="en-US" sz="4000" b="1" i="0" dirty="0">
                <a:solidFill>
                  <a:srgbClr val="00B0F0"/>
                </a:solidFill>
                <a:latin typeface="Calibri"/>
                <a:ea typeface="Calibri"/>
                <a:cs typeface="Calibri"/>
                <a:sym typeface="Calibri"/>
              </a:rPr>
              <a:t>II. </a:t>
            </a:r>
            <a:r>
              <a:rPr lang="el-GR" sz="4000" dirty="0">
                <a:solidFill>
                  <a:srgbClr val="00B0F0"/>
                </a:solidFill>
                <a:latin typeface="Calibri"/>
                <a:ea typeface="Calibri"/>
                <a:cs typeface="Calibri"/>
                <a:sym typeface="Calibri"/>
              </a:rPr>
              <a:t>ΛΕΙΤΟΥΡΓΙΕΣ ΤΩΝ ΟΜΑΔΩΝ</a:t>
            </a:r>
            <a:endParaRPr sz="4000" dirty="0"/>
          </a:p>
        </p:txBody>
      </p:sp>
      <p:sp>
        <p:nvSpPr>
          <p:cNvPr id="197" name="Google Shape;197;p16"/>
          <p:cNvSpPr txBox="1">
            <a:spLocks noGrp="1"/>
          </p:cNvSpPr>
          <p:nvPr>
            <p:ph type="body" idx="1"/>
          </p:nvPr>
        </p:nvSpPr>
        <p:spPr>
          <a:xfrm>
            <a:off x="762000" y="1752600"/>
            <a:ext cx="7620000" cy="4373563"/>
          </a:xfrm>
          <a:prstGeom prst="rect">
            <a:avLst/>
          </a:prstGeom>
          <a:noFill/>
          <a:ln>
            <a:noFill/>
          </a:ln>
        </p:spPr>
        <p:txBody>
          <a:bodyPr spcFirstLastPara="1" wrap="square" lIns="91425" tIns="45700" rIns="91425" bIns="45700" anchor="t" anchorCtr="0">
            <a:normAutofit/>
          </a:bodyPr>
          <a:lstStyle/>
          <a:p>
            <a:pPr marL="342900" lvl="0" indent="-342900">
              <a:spcBef>
                <a:spcPts val="0"/>
              </a:spcBef>
              <a:buClr>
                <a:srgbClr val="000000"/>
              </a:buClr>
              <a:buSzPts val="2400"/>
              <a:buFont typeface="Noto Sans Symbols"/>
              <a:buChar char="⮚"/>
            </a:pPr>
            <a:r>
              <a:rPr lang="el-GR" sz="2400" dirty="0">
                <a:solidFill>
                  <a:srgbClr val="FF0000"/>
                </a:solidFill>
              </a:rPr>
              <a:t>Πίστη για την ομάδα</a:t>
            </a:r>
            <a:r>
              <a:rPr lang="en-US" sz="2400" b="1" dirty="0">
                <a:solidFill>
                  <a:srgbClr val="000000"/>
                </a:solidFill>
              </a:rPr>
              <a:t>:</a:t>
            </a:r>
            <a:endParaRPr dirty="0"/>
          </a:p>
          <a:p>
            <a:pPr marL="0" lvl="0" indent="0">
              <a:spcBef>
                <a:spcPts val="1080"/>
              </a:spcBef>
              <a:buClr>
                <a:srgbClr val="000000"/>
              </a:buClr>
              <a:buSzPts val="2400"/>
            </a:pPr>
            <a:r>
              <a:rPr lang="el-GR" dirty="0">
                <a:solidFill>
                  <a:srgbClr val="000000"/>
                </a:solidFill>
              </a:rPr>
              <a:t>Ακριβώς όπως οι άνθρωποι έχουν κοινές ανάγκες σε μια ομάδα, μια κοινή πεποίθηση χρησιμεύει επίσης ως ένωση των διαφόρων μελών της ομάδας. Διαφορετικές αξίες για την ομάδα συνδέονται επίσης με τις πεποιθήσεις. Ο βαθμός στον οποίο μια ομάδα μπορεί να ανταποκριθεί στις αξίες και τις πεποιθήσεις της με περισσότερη αλληλεγγύη αναμένεται στην ομάδα</a:t>
            </a:r>
            <a:r>
              <a:rPr lang="en-US" sz="2400" dirty="0">
                <a:solidFill>
                  <a:srgbClr val="000000"/>
                </a:solidFill>
              </a:rPr>
              <a:t>.</a:t>
            </a:r>
            <a:endParaRPr dirty="0"/>
          </a:p>
          <a:p>
            <a:pPr marL="0" lvl="0" indent="0" algn="l" rtl="0">
              <a:spcBef>
                <a:spcPts val="1000"/>
              </a:spcBef>
              <a:spcAft>
                <a:spcPts val="0"/>
              </a:spcAft>
              <a:buClr>
                <a:schemeClr val="dk1"/>
              </a:buClr>
              <a:buSzPts val="2000"/>
              <a:buNone/>
            </a:pPr>
            <a:endParaRPr dirty="0"/>
          </a:p>
        </p:txBody>
      </p:sp>
      <p:pic>
        <p:nvPicPr>
          <p:cNvPr id="198" name="Google Shape;198;p16"/>
          <p:cNvPicPr preferRelativeResize="0"/>
          <p:nvPr/>
        </p:nvPicPr>
        <p:blipFill rotWithShape="1">
          <a:blip r:embed="rId3">
            <a:alphaModFix/>
          </a:blip>
          <a:srcRect/>
          <a:stretch/>
        </p:blipFill>
        <p:spPr>
          <a:xfrm>
            <a:off x="4946870" y="4523564"/>
            <a:ext cx="3582956" cy="2002423"/>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7"/>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lvl="0">
              <a:buClr>
                <a:srgbClr val="00B0F0"/>
              </a:buClr>
              <a:buSzPts val="4000"/>
            </a:pPr>
            <a:r>
              <a:rPr lang="en-US" sz="4000" b="1" dirty="0">
                <a:solidFill>
                  <a:srgbClr val="00B0F0"/>
                </a:solidFill>
                <a:latin typeface="Calibri"/>
                <a:ea typeface="Calibri"/>
                <a:cs typeface="Calibri"/>
                <a:sym typeface="Calibri"/>
              </a:rPr>
              <a:t>III. </a:t>
            </a:r>
            <a:r>
              <a:rPr lang="el-GR" sz="4000" dirty="0">
                <a:solidFill>
                  <a:srgbClr val="00B0F0"/>
                </a:solidFill>
                <a:latin typeface="Calibri"/>
                <a:ea typeface="Calibri"/>
                <a:cs typeface="Calibri"/>
                <a:sym typeface="Calibri"/>
              </a:rPr>
              <a:t>ΤΥΠΟΙ ΟΜΑΔΩΝ</a:t>
            </a:r>
            <a:br>
              <a:rPr lang="en-US" b="1" dirty="0">
                <a:solidFill>
                  <a:srgbClr val="000000"/>
                </a:solidFill>
                <a:latin typeface="Georgia"/>
                <a:ea typeface="Georgia"/>
                <a:cs typeface="Georgia"/>
                <a:sym typeface="Georgia"/>
              </a:rPr>
            </a:br>
            <a:endParaRPr dirty="0"/>
          </a:p>
        </p:txBody>
      </p:sp>
      <p:sp>
        <p:nvSpPr>
          <p:cNvPr id="204" name="Google Shape;204;p17"/>
          <p:cNvSpPr txBox="1">
            <a:spLocks noGrp="1"/>
          </p:cNvSpPr>
          <p:nvPr>
            <p:ph type="body" idx="1"/>
          </p:nvPr>
        </p:nvSpPr>
        <p:spPr>
          <a:xfrm>
            <a:off x="762000" y="1752600"/>
            <a:ext cx="7620000" cy="4373563"/>
          </a:xfrm>
          <a:prstGeom prst="rect">
            <a:avLst/>
          </a:prstGeom>
          <a:noFill/>
          <a:ln>
            <a:noFill/>
          </a:ln>
        </p:spPr>
        <p:txBody>
          <a:bodyPr spcFirstLastPara="1" wrap="square" lIns="91425" tIns="45700" rIns="91425" bIns="45700" anchor="t" anchorCtr="0">
            <a:normAutofit/>
          </a:bodyPr>
          <a:lstStyle/>
          <a:p>
            <a:pPr marL="0" lvl="0" indent="0">
              <a:spcBef>
                <a:spcPts val="0"/>
              </a:spcBef>
              <a:buClr>
                <a:srgbClr val="000000"/>
              </a:buClr>
              <a:buSzPts val="2400"/>
            </a:pPr>
            <a:r>
              <a:rPr lang="el-GR" sz="2400" u="sng" dirty="0">
                <a:solidFill>
                  <a:srgbClr val="000000"/>
                </a:solidFill>
              </a:rPr>
              <a:t>Οι κύριοι τύποι Ομάδων είναι</a:t>
            </a:r>
            <a:r>
              <a:rPr lang="en-US" sz="2400" b="0" u="sng" dirty="0">
                <a:solidFill>
                  <a:srgbClr val="000000"/>
                </a:solidFill>
              </a:rPr>
              <a:t>:</a:t>
            </a:r>
            <a:endParaRPr u="sng" dirty="0"/>
          </a:p>
          <a:p>
            <a:pPr marL="342900" lvl="0" indent="-342900">
              <a:spcBef>
                <a:spcPts val="1080"/>
              </a:spcBef>
              <a:buClr>
                <a:srgbClr val="000000"/>
              </a:buClr>
              <a:buSzPts val="2400"/>
              <a:buFont typeface="Noto Sans Symbols"/>
              <a:buChar char="⮚"/>
            </a:pPr>
            <a:r>
              <a:rPr lang="el-GR" sz="2400" dirty="0">
                <a:solidFill>
                  <a:srgbClr val="000000"/>
                </a:solidFill>
              </a:rPr>
              <a:t>Κύριες και δευτερεύουσες ομάδες</a:t>
            </a:r>
            <a:endParaRPr sz="2400" dirty="0">
              <a:solidFill>
                <a:srgbClr val="000000"/>
              </a:solidFill>
            </a:endParaRPr>
          </a:p>
          <a:p>
            <a:pPr marL="342900" lvl="0" indent="-342900">
              <a:spcBef>
                <a:spcPts val="1080"/>
              </a:spcBef>
              <a:buClr>
                <a:srgbClr val="000000"/>
              </a:buClr>
              <a:buSzPts val="2400"/>
              <a:buFont typeface="Noto Sans Symbols"/>
              <a:buChar char="⮚"/>
            </a:pPr>
            <a:r>
              <a:rPr lang="el-GR" sz="2400" dirty="0">
                <a:solidFill>
                  <a:srgbClr val="000000"/>
                </a:solidFill>
              </a:rPr>
              <a:t>Επίσημες και άτυπες ομάδες</a:t>
            </a:r>
            <a:endParaRPr dirty="0"/>
          </a:p>
          <a:p>
            <a:pPr marL="342900" lvl="0" indent="-342900">
              <a:spcBef>
                <a:spcPts val="1080"/>
              </a:spcBef>
              <a:buClr>
                <a:srgbClr val="000000"/>
              </a:buClr>
              <a:buSzPts val="2400"/>
              <a:buFont typeface="Noto Sans Symbols"/>
              <a:buChar char="⮚"/>
            </a:pPr>
            <a:r>
              <a:rPr lang="el-GR" sz="2400" dirty="0">
                <a:solidFill>
                  <a:srgbClr val="000000"/>
                </a:solidFill>
              </a:rPr>
              <a:t>Δημοφιλείς και μη δημοφιλείς ομάδες</a:t>
            </a:r>
            <a:endParaRPr dirty="0"/>
          </a:p>
          <a:p>
            <a:pPr marL="342900" lvl="0" indent="-342900">
              <a:spcBef>
                <a:spcPts val="1080"/>
              </a:spcBef>
              <a:buClr>
                <a:srgbClr val="000000"/>
              </a:buClr>
              <a:buSzPts val="2400"/>
              <a:buFont typeface="Noto Sans Symbols"/>
              <a:buChar char="⮚"/>
            </a:pPr>
            <a:r>
              <a:rPr lang="el-GR" sz="2400" dirty="0">
                <a:solidFill>
                  <a:srgbClr val="000000"/>
                </a:solidFill>
              </a:rPr>
              <a:t>Αυταρχικές και Δημοκρατικές ομάδες</a:t>
            </a:r>
            <a:endParaRPr dirty="0"/>
          </a:p>
          <a:p>
            <a:pPr marL="342900" lvl="0" indent="-342900">
              <a:spcBef>
                <a:spcPts val="1080"/>
              </a:spcBef>
              <a:buClr>
                <a:srgbClr val="000000"/>
              </a:buClr>
              <a:buSzPts val="2400"/>
              <a:buFont typeface="Noto Sans Symbols"/>
              <a:buChar char="⮚"/>
            </a:pPr>
            <a:r>
              <a:rPr lang="el-GR" sz="2400" dirty="0">
                <a:solidFill>
                  <a:srgbClr val="000000"/>
                </a:solidFill>
              </a:rPr>
              <a:t>Ομάδες πρόσωπο με πρόσωπο και ομάδες συν-δράσης</a:t>
            </a:r>
            <a:endParaRPr dirty="0"/>
          </a:p>
          <a:p>
            <a:pPr marL="342900" lvl="0" indent="-342900">
              <a:spcBef>
                <a:spcPts val="1080"/>
              </a:spcBef>
              <a:buClr>
                <a:srgbClr val="000000"/>
              </a:buClr>
              <a:buSzPts val="2400"/>
              <a:buFont typeface="Noto Sans Symbols"/>
              <a:buChar char="⮚"/>
            </a:pPr>
            <a:r>
              <a:rPr lang="el-GR" sz="2400" dirty="0">
                <a:solidFill>
                  <a:srgbClr val="000000"/>
                </a:solidFill>
              </a:rPr>
              <a:t>Ομάδες μελών και ομάδες αναφοράς</a:t>
            </a:r>
            <a:r>
              <a:rPr lang="en-US" sz="2400" dirty="0">
                <a:solidFill>
                  <a:srgbClr val="000000"/>
                </a:solidFill>
              </a:rPr>
              <a:t>.</a:t>
            </a:r>
            <a:endParaRPr dirty="0"/>
          </a:p>
          <a:p>
            <a:pPr marL="0" lvl="0" indent="0" algn="l" rtl="0">
              <a:spcBef>
                <a:spcPts val="1000"/>
              </a:spcBef>
              <a:spcAft>
                <a:spcPts val="0"/>
              </a:spcAft>
              <a:buClr>
                <a:schemeClr val="dk1"/>
              </a:buClr>
              <a:buSzPts val="2000"/>
              <a:buNone/>
            </a:pPr>
            <a:endParaRPr dirty="0"/>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8"/>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0B0F0"/>
              </a:buClr>
              <a:buSzPts val="4000"/>
              <a:buFont typeface="Calibri"/>
              <a:buNone/>
            </a:pPr>
            <a:r>
              <a:rPr lang="en-US" sz="4000" dirty="0">
                <a:solidFill>
                  <a:srgbClr val="00B0F0"/>
                </a:solidFill>
                <a:latin typeface="Calibri"/>
                <a:ea typeface="Calibri"/>
                <a:cs typeface="Calibri"/>
                <a:sym typeface="Calibri"/>
              </a:rPr>
              <a:t>III.1. </a:t>
            </a:r>
            <a:r>
              <a:rPr lang="el-GR" sz="4000" b="1" dirty="0">
                <a:solidFill>
                  <a:srgbClr val="00B0F0"/>
                </a:solidFill>
                <a:latin typeface="Calibri"/>
                <a:ea typeface="Calibri"/>
                <a:cs typeface="Calibri"/>
                <a:sym typeface="Calibri"/>
              </a:rPr>
              <a:t>ΚΥΡΙΕΣ ΚΑΙ ΔΕΥΤΕΡΕΥΟΥΣΕΣ ΟΜΑΔΕΣ</a:t>
            </a:r>
            <a:endParaRPr sz="4000" dirty="0">
              <a:solidFill>
                <a:srgbClr val="00B0F0"/>
              </a:solidFill>
              <a:latin typeface="Calibri"/>
              <a:ea typeface="Calibri"/>
              <a:cs typeface="Calibri"/>
              <a:sym typeface="Calibri"/>
            </a:endParaRPr>
          </a:p>
        </p:txBody>
      </p:sp>
      <p:sp>
        <p:nvSpPr>
          <p:cNvPr id="210" name="Google Shape;210;p18"/>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endParaRPr b="0" i="0">
              <a:solidFill>
                <a:srgbClr val="222222"/>
              </a:solidFill>
              <a:latin typeface="arial"/>
              <a:ea typeface="arial"/>
              <a:cs typeface="arial"/>
              <a:sym typeface="arial"/>
            </a:endParaRPr>
          </a:p>
          <a:p>
            <a:pPr marL="0" lvl="0" indent="0" algn="l" rtl="0">
              <a:spcBef>
                <a:spcPts val="1000"/>
              </a:spcBef>
              <a:spcAft>
                <a:spcPts val="0"/>
              </a:spcAft>
              <a:buClr>
                <a:schemeClr val="dk1"/>
              </a:buClr>
              <a:buSzPts val="2000"/>
              <a:buFont typeface="Arial"/>
              <a:buNone/>
            </a:pPr>
            <a:endParaRPr b="0" i="0">
              <a:solidFill>
                <a:srgbClr val="222222"/>
              </a:solidFill>
              <a:latin typeface="arial"/>
              <a:ea typeface="arial"/>
              <a:cs typeface="arial"/>
              <a:sym typeface="arial"/>
            </a:endParaRPr>
          </a:p>
          <a:p>
            <a:pPr marL="0" lvl="0" indent="0" algn="l" rtl="0">
              <a:spcBef>
                <a:spcPts val="1000"/>
              </a:spcBef>
              <a:spcAft>
                <a:spcPts val="0"/>
              </a:spcAft>
              <a:buClr>
                <a:schemeClr val="dk1"/>
              </a:buClr>
              <a:buSzPts val="2000"/>
              <a:buNone/>
            </a:pPr>
            <a:endParaRPr/>
          </a:p>
        </p:txBody>
      </p:sp>
      <p:pic>
        <p:nvPicPr>
          <p:cNvPr id="211" name="Google Shape;211;p18"/>
          <p:cNvPicPr preferRelativeResize="0"/>
          <p:nvPr/>
        </p:nvPicPr>
        <p:blipFill rotWithShape="1">
          <a:blip r:embed="rId3">
            <a:alphaModFix/>
          </a:blip>
          <a:srcRect/>
          <a:stretch/>
        </p:blipFill>
        <p:spPr>
          <a:xfrm>
            <a:off x="395536" y="1752600"/>
            <a:ext cx="8136903" cy="4124672"/>
          </a:xfrm>
          <a:prstGeom prst="rect">
            <a:avLst/>
          </a:prstGeom>
          <a:noFill/>
          <a:ln>
            <a:noFill/>
          </a:ln>
        </p:spPr>
      </p:pic>
      <p:sp>
        <p:nvSpPr>
          <p:cNvPr id="212" name="Google Shape;212;p18"/>
          <p:cNvSpPr/>
          <p:nvPr/>
        </p:nvSpPr>
        <p:spPr>
          <a:xfrm>
            <a:off x="395536" y="1752600"/>
            <a:ext cx="8136903" cy="4124672"/>
          </a:xfrm>
          <a:prstGeom prst="rect">
            <a:avLst/>
          </a:prstGeom>
          <a:solidFill>
            <a:schemeClr val="lt1">
              <a:alpha val="82745"/>
            </a:scheme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3" name="Google Shape;213;p18"/>
          <p:cNvSpPr txBox="1"/>
          <p:nvPr/>
        </p:nvSpPr>
        <p:spPr>
          <a:xfrm>
            <a:off x="534381" y="1752600"/>
            <a:ext cx="8075239" cy="4093388"/>
          </a:xfrm>
          <a:prstGeom prst="rect">
            <a:avLst/>
          </a:prstGeom>
          <a:noFill/>
          <a:ln>
            <a:noFill/>
          </a:ln>
        </p:spPr>
        <p:txBody>
          <a:bodyPr spcFirstLastPara="1" wrap="square" lIns="91425" tIns="45700" rIns="91425" bIns="45700" anchor="t" anchorCtr="0">
            <a:spAutoFit/>
          </a:bodyPr>
          <a:lstStyle/>
          <a:p>
            <a:pPr marL="342900" lvl="0" indent="-342900">
              <a:buClr>
                <a:srgbClr val="222222"/>
              </a:buClr>
              <a:buSzPts val="2400"/>
              <a:buFont typeface="Noto Sans Symbols"/>
              <a:buChar char="⮚"/>
            </a:pPr>
            <a:r>
              <a:rPr lang="el-GR" sz="2000" b="1" dirty="0">
                <a:solidFill>
                  <a:srgbClr val="FF0000"/>
                </a:solidFill>
              </a:rPr>
              <a:t>Κύριες ομάδες </a:t>
            </a:r>
            <a:r>
              <a:rPr lang="el-GR" sz="2000" b="1" dirty="0">
                <a:solidFill>
                  <a:srgbClr val="222222"/>
                </a:solidFill>
              </a:rPr>
              <a:t>είναι μικρές και χαρακτηρίζονται από στενές, προσωπικές σχέσεις που διαρκούν πολύ</a:t>
            </a:r>
            <a:r>
              <a:rPr lang="en-US" sz="2000" b="1" i="0" dirty="0">
                <a:solidFill>
                  <a:srgbClr val="222222"/>
                </a:solidFill>
                <a:latin typeface="Arial"/>
                <a:ea typeface="Arial"/>
                <a:cs typeface="Arial"/>
                <a:sym typeface="Arial"/>
              </a:rPr>
              <a:t>.</a:t>
            </a:r>
            <a:endParaRPr sz="2000" b="1" dirty="0"/>
          </a:p>
          <a:p>
            <a:pPr marL="0" marR="0" lvl="0" indent="0" algn="l" rtl="0">
              <a:spcBef>
                <a:spcPts val="0"/>
              </a:spcBef>
              <a:spcAft>
                <a:spcPts val="0"/>
              </a:spcAft>
              <a:buNone/>
            </a:pPr>
            <a:endParaRPr sz="2000" b="1" i="0" dirty="0">
              <a:solidFill>
                <a:srgbClr val="222222"/>
              </a:solidFill>
              <a:latin typeface="Arial"/>
              <a:ea typeface="Arial"/>
              <a:cs typeface="Arial"/>
              <a:sym typeface="Arial"/>
            </a:endParaRPr>
          </a:p>
          <a:p>
            <a:pPr marL="342900" lvl="0" indent="-342900">
              <a:buClr>
                <a:srgbClr val="373D3F"/>
              </a:buClr>
              <a:buSzPts val="2400"/>
              <a:buFont typeface="Arial"/>
              <a:buChar char="•"/>
            </a:pPr>
            <a:r>
              <a:rPr lang="el-GR" sz="2000" b="1" dirty="0">
                <a:solidFill>
                  <a:srgbClr val="373D3F"/>
                </a:solidFill>
              </a:rPr>
              <a:t>οι κύριες ομάδες χαρακτηρίζονται από ανησυχία η μία για την άλλη, κοινές δραστηριότητες και πολιτισμό, καθώς και μεγάλες χρονικές περιόδους που αφιερώνουν όντας μαζί. είναι ψυχολογικά παρήγοροι και έχουν μεγάλη επιρροή στην ανάπτυξη προσωπικής ταυτότητας</a:t>
            </a:r>
            <a:endParaRPr sz="2000" b="1" dirty="0"/>
          </a:p>
          <a:p>
            <a:pPr marL="342900" lvl="0" indent="-342900">
              <a:buClr>
                <a:srgbClr val="373D3F"/>
              </a:buClr>
              <a:buSzPts val="2400"/>
              <a:buFont typeface="Arial"/>
              <a:buChar char="•"/>
            </a:pPr>
            <a:r>
              <a:rPr lang="el-GR" sz="2000" b="1" dirty="0">
                <a:solidFill>
                  <a:srgbClr val="373D3F"/>
                </a:solidFill>
              </a:rPr>
              <a:t>οι οικογένειες και οι στενοί φίλοι είναι παραδείγματα πρωτογενών ομάδων</a:t>
            </a:r>
            <a:endParaRPr sz="2000" b="1" dirty="0"/>
          </a:p>
          <a:p>
            <a:pPr marL="342900" lvl="0" indent="-342900">
              <a:buClr>
                <a:srgbClr val="373D3F"/>
              </a:buClr>
              <a:buSzPts val="2400"/>
              <a:buFont typeface="Arial"/>
              <a:buChar char="•"/>
            </a:pPr>
            <a:r>
              <a:rPr lang="el-GR" sz="2000" b="1" dirty="0">
                <a:solidFill>
                  <a:srgbClr val="373D3F"/>
                </a:solidFill>
              </a:rPr>
              <a:t>ο στόχος των κύριων ομάδων είναι στην πραγματικότητα οι ίδιες οι σχέσεις και όχι η επίτευξη κάποιου άλλου σκοπού</a:t>
            </a:r>
            <a:r>
              <a:rPr lang="en-US" sz="2000" b="1" i="0" dirty="0">
                <a:solidFill>
                  <a:srgbClr val="373D3F"/>
                </a:solidFill>
                <a:latin typeface="Arial"/>
                <a:ea typeface="Arial"/>
                <a:cs typeface="Arial"/>
                <a:sym typeface="Arial"/>
              </a:rPr>
              <a:t>.</a:t>
            </a:r>
            <a:endParaRPr sz="2000" b="1" dirty="0"/>
          </a:p>
          <a:p>
            <a:pPr marL="0" marR="0" lvl="0" indent="0" algn="l" rtl="0">
              <a:spcBef>
                <a:spcPts val="0"/>
              </a:spcBef>
              <a:spcAft>
                <a:spcPts val="0"/>
              </a:spcAft>
              <a:buNone/>
            </a:pPr>
            <a:endParaRPr sz="2000" dirty="0">
              <a:solidFill>
                <a:schemeClr val="dk1"/>
              </a:solidFill>
              <a:latin typeface="Arial"/>
              <a:ea typeface="Arial"/>
              <a:cs typeface="Arial"/>
              <a:sym typeface="Arial"/>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9"/>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lvl="0">
              <a:buClr>
                <a:srgbClr val="00B0F0"/>
              </a:buClr>
              <a:buSzPts val="4000"/>
            </a:pPr>
            <a:r>
              <a:rPr lang="en-US" sz="4000" dirty="0">
                <a:solidFill>
                  <a:srgbClr val="00B0F0"/>
                </a:solidFill>
                <a:latin typeface="Calibri"/>
                <a:ea typeface="Calibri"/>
                <a:cs typeface="Calibri"/>
                <a:sym typeface="Calibri"/>
              </a:rPr>
              <a:t>III.1. </a:t>
            </a:r>
            <a:r>
              <a:rPr lang="el-GR" sz="4000" dirty="0">
                <a:solidFill>
                  <a:srgbClr val="00B0F0"/>
                </a:solidFill>
                <a:latin typeface="Calibri"/>
                <a:ea typeface="Calibri"/>
                <a:cs typeface="Calibri"/>
                <a:sym typeface="Calibri"/>
              </a:rPr>
              <a:t>ΚΥΡΙΕΣ ΚΑΙ ΔΕΥΤΕΡΕΥΟΥΣΕΣ ΟΜΑΔΕΣ</a:t>
            </a:r>
            <a:endParaRPr sz="4000" dirty="0"/>
          </a:p>
        </p:txBody>
      </p:sp>
      <p:sp>
        <p:nvSpPr>
          <p:cNvPr id="219" name="Google Shape;219;p19"/>
          <p:cNvSpPr txBox="1">
            <a:spLocks noGrp="1"/>
          </p:cNvSpPr>
          <p:nvPr>
            <p:ph type="body" idx="1"/>
          </p:nvPr>
        </p:nvSpPr>
        <p:spPr>
          <a:xfrm>
            <a:off x="762000" y="1752600"/>
            <a:ext cx="7620000" cy="4737847"/>
          </a:xfrm>
          <a:prstGeom prst="rect">
            <a:avLst/>
          </a:prstGeom>
          <a:noFill/>
          <a:ln>
            <a:noFill/>
          </a:ln>
        </p:spPr>
        <p:txBody>
          <a:bodyPr spcFirstLastPara="1" wrap="square" lIns="91425" tIns="45700" rIns="91425" bIns="45700" anchor="t" anchorCtr="0">
            <a:normAutofit lnSpcReduction="10000"/>
          </a:bodyPr>
          <a:lstStyle/>
          <a:p>
            <a:pPr lvl="0" indent="-457200">
              <a:lnSpc>
                <a:spcPct val="80000"/>
              </a:lnSpc>
              <a:spcBef>
                <a:spcPts val="0"/>
              </a:spcBef>
              <a:buClr>
                <a:srgbClr val="222222"/>
              </a:buClr>
              <a:buSzPts val="2015"/>
              <a:buFont typeface="Noto Sans Symbols"/>
              <a:buChar char="⮚"/>
            </a:pPr>
            <a:r>
              <a:rPr lang="el-GR" sz="2015" dirty="0">
                <a:solidFill>
                  <a:srgbClr val="FF0000"/>
                </a:solidFill>
              </a:rPr>
              <a:t>Δευτερεύουσες ομάδες </a:t>
            </a:r>
            <a:r>
              <a:rPr lang="el-GR" sz="2015" dirty="0">
                <a:solidFill>
                  <a:srgbClr val="222222"/>
                </a:solidFill>
              </a:rPr>
              <a:t>περιλαμβάνουν απρόσωπες, προσωρινές σχέσεις που είναι προσανατολισμένες στο στόχο</a:t>
            </a:r>
            <a:r>
              <a:rPr lang="en-US" sz="2015" i="0" dirty="0">
                <a:solidFill>
                  <a:srgbClr val="222222"/>
                </a:solidFill>
              </a:rPr>
              <a:t>.</a:t>
            </a:r>
            <a:endParaRPr dirty="0"/>
          </a:p>
          <a:p>
            <a:pPr lvl="0" indent="-457200">
              <a:lnSpc>
                <a:spcPct val="80000"/>
              </a:lnSpc>
              <a:spcBef>
                <a:spcPts val="1003"/>
              </a:spcBef>
              <a:buClr>
                <a:srgbClr val="373D3F"/>
              </a:buClr>
              <a:buSzPts val="2015"/>
              <a:buFont typeface="Arial"/>
              <a:buChar char="•"/>
            </a:pPr>
            <a:r>
              <a:rPr lang="el-GR" sz="2015" dirty="0">
                <a:solidFill>
                  <a:srgbClr val="373D3F"/>
                </a:solidFill>
              </a:rPr>
              <a:t>η διάκριση μεταξύ πρωτογενών και δευτερευουσών ομάδων προτάθηκε αρχικά από τον </a:t>
            </a:r>
            <a:r>
              <a:rPr lang="el-GR" sz="2015" dirty="0" err="1">
                <a:solidFill>
                  <a:srgbClr val="373D3F"/>
                </a:solidFill>
              </a:rPr>
              <a:t>Charles</a:t>
            </a:r>
            <a:r>
              <a:rPr lang="el-GR" sz="2015" dirty="0">
                <a:solidFill>
                  <a:srgbClr val="373D3F"/>
                </a:solidFill>
              </a:rPr>
              <a:t> </a:t>
            </a:r>
            <a:r>
              <a:rPr lang="el-GR" sz="2015" dirty="0" err="1">
                <a:solidFill>
                  <a:srgbClr val="373D3F"/>
                </a:solidFill>
              </a:rPr>
              <a:t>Cooley</a:t>
            </a:r>
            <a:r>
              <a:rPr lang="el-GR" sz="2015" dirty="0">
                <a:solidFill>
                  <a:srgbClr val="373D3F"/>
                </a:solidFill>
              </a:rPr>
              <a:t>. Τις ονόμασε "δευτερεύουσες" επειδή γενικά αναπτύσσονται αργότερα στη ζωή τους και είναι πολύ λιγότερο πιθανό να έχουν επιρροή στην ταυτότητα κάποιου από τις κύριες ομάδες</a:t>
            </a:r>
            <a:endParaRPr dirty="0"/>
          </a:p>
          <a:p>
            <a:pPr lvl="0" indent="-457200">
              <a:lnSpc>
                <a:spcPct val="80000"/>
              </a:lnSpc>
              <a:spcBef>
                <a:spcPts val="1003"/>
              </a:spcBef>
              <a:buClr>
                <a:srgbClr val="373D3F"/>
              </a:buClr>
              <a:buSzPts val="2015"/>
              <a:buFont typeface="Arial"/>
              <a:buChar char="•"/>
            </a:pPr>
            <a:r>
              <a:rPr lang="el-GR" sz="2015" dirty="0">
                <a:solidFill>
                  <a:srgbClr val="373D3F"/>
                </a:solidFill>
              </a:rPr>
              <a:t>οι δευτερεύουσες σχέσεις περιλαμβάνουν αδύναμους συναισθηματικούς δεσμούς και ελάχιστη προσωπική γνώση ο ένας για τον άλλο. Σε αντίθεση με τις κύριες ομάδες, οι δευτερεύουσες ομάδες δεν έχουν ως στόχο τη διατήρηση και την ανάπτυξη των ίδιων των σχέσεων</a:t>
            </a:r>
            <a:endParaRPr dirty="0"/>
          </a:p>
          <a:p>
            <a:pPr lvl="0" indent="-457200">
              <a:lnSpc>
                <a:spcPct val="80000"/>
              </a:lnSpc>
              <a:spcBef>
                <a:spcPts val="1003"/>
              </a:spcBef>
              <a:buClr>
                <a:srgbClr val="373D3F"/>
              </a:buClr>
              <a:buSzPts val="2015"/>
              <a:buFont typeface="Arial"/>
              <a:buChar char="•"/>
            </a:pPr>
            <a:r>
              <a:rPr lang="el-GR" sz="2015" dirty="0">
                <a:solidFill>
                  <a:srgbClr val="373D3F"/>
                </a:solidFill>
              </a:rPr>
              <a:t>περιλαμβάνουν ομάδες στις οποίες κάποιος ανταλλάσσει άσεμνα αγαθά, όπως εργασία για μισθούς, υπηρεσίες για πληρωμές και τέτοια. Περιλαμβάνουν επίσης πανεπιστημιακές τάξεις, αθλητικές ομάδες και ομάδες συναδέλφων</a:t>
            </a:r>
            <a:r>
              <a:rPr lang="en-US" sz="2015" i="0" dirty="0">
                <a:solidFill>
                  <a:srgbClr val="373D3F"/>
                </a:solidFill>
              </a:rPr>
              <a:t>.</a:t>
            </a:r>
            <a:endParaRPr dirty="0"/>
          </a:p>
          <a:p>
            <a:pPr marL="0" lvl="0" indent="0" algn="l" rtl="0">
              <a:lnSpc>
                <a:spcPct val="80000"/>
              </a:lnSpc>
              <a:spcBef>
                <a:spcPts val="910"/>
              </a:spcBef>
              <a:spcAft>
                <a:spcPts val="0"/>
              </a:spcAft>
              <a:buClr>
                <a:schemeClr val="dk1"/>
              </a:buClr>
              <a:buSzPts val="1550"/>
              <a:buNone/>
            </a:pPr>
            <a:endParaRPr sz="1550" dirty="0"/>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0"/>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0B0F0"/>
              </a:buClr>
              <a:buSzPts val="4000"/>
              <a:buFont typeface="Calibri"/>
              <a:buNone/>
            </a:pPr>
            <a:r>
              <a:rPr lang="en-US" sz="4000" dirty="0">
                <a:solidFill>
                  <a:srgbClr val="00B0F0"/>
                </a:solidFill>
                <a:latin typeface="Calibri"/>
                <a:ea typeface="Calibri"/>
                <a:cs typeface="Calibri"/>
                <a:sym typeface="Calibri"/>
              </a:rPr>
              <a:t>III.2. </a:t>
            </a:r>
            <a:r>
              <a:rPr lang="el-GR" sz="4000" dirty="0">
                <a:solidFill>
                  <a:srgbClr val="00B0F0"/>
                </a:solidFill>
                <a:latin typeface="Calibri"/>
                <a:ea typeface="Calibri"/>
                <a:cs typeface="Calibri"/>
                <a:sym typeface="Calibri"/>
              </a:rPr>
              <a:t>ΕΠΙΣΗΜΕΣ</a:t>
            </a:r>
            <a:r>
              <a:rPr lang="en-US" sz="4000" dirty="0">
                <a:solidFill>
                  <a:srgbClr val="00B0F0"/>
                </a:solidFill>
                <a:latin typeface="Calibri"/>
                <a:ea typeface="Calibri"/>
                <a:cs typeface="Calibri"/>
                <a:sym typeface="Calibri"/>
              </a:rPr>
              <a:t> </a:t>
            </a:r>
            <a:r>
              <a:rPr lang="el-GR" sz="4000" dirty="0">
                <a:solidFill>
                  <a:srgbClr val="00B0F0"/>
                </a:solidFill>
                <a:latin typeface="Calibri"/>
                <a:ea typeface="Calibri"/>
                <a:cs typeface="Calibri"/>
                <a:sym typeface="Calibri"/>
              </a:rPr>
              <a:t>ΚΑΙ</a:t>
            </a:r>
            <a:r>
              <a:rPr lang="en-US" sz="4000" dirty="0">
                <a:solidFill>
                  <a:srgbClr val="00B0F0"/>
                </a:solidFill>
                <a:latin typeface="Calibri"/>
                <a:ea typeface="Calibri"/>
                <a:cs typeface="Calibri"/>
                <a:sym typeface="Calibri"/>
              </a:rPr>
              <a:t> </a:t>
            </a:r>
            <a:r>
              <a:rPr lang="el-GR" sz="4000" dirty="0">
                <a:solidFill>
                  <a:srgbClr val="00B0F0"/>
                </a:solidFill>
                <a:latin typeface="Calibri"/>
                <a:ea typeface="Calibri"/>
                <a:cs typeface="Calibri"/>
                <a:sym typeface="Calibri"/>
              </a:rPr>
              <a:t>ΑΤΥΠΕΣ</a:t>
            </a:r>
            <a:r>
              <a:rPr lang="en-US" sz="4000" dirty="0">
                <a:solidFill>
                  <a:srgbClr val="00B0F0"/>
                </a:solidFill>
                <a:latin typeface="Calibri"/>
                <a:ea typeface="Calibri"/>
                <a:cs typeface="Calibri"/>
                <a:sym typeface="Calibri"/>
              </a:rPr>
              <a:t> </a:t>
            </a:r>
            <a:r>
              <a:rPr lang="el-GR" sz="4000" dirty="0">
                <a:solidFill>
                  <a:srgbClr val="00B0F0"/>
                </a:solidFill>
                <a:latin typeface="Calibri"/>
                <a:ea typeface="Calibri"/>
                <a:cs typeface="Calibri"/>
                <a:sym typeface="Calibri"/>
              </a:rPr>
              <a:t>ΟΜΑΔΕΣ</a:t>
            </a:r>
            <a:endParaRPr sz="4000" dirty="0">
              <a:solidFill>
                <a:srgbClr val="00B0F0"/>
              </a:solidFill>
              <a:latin typeface="Calibri"/>
              <a:ea typeface="Calibri"/>
              <a:cs typeface="Calibri"/>
              <a:sym typeface="Calibri"/>
            </a:endParaRPr>
          </a:p>
        </p:txBody>
      </p:sp>
      <p:graphicFrame>
        <p:nvGraphicFramePr>
          <p:cNvPr id="225" name="Google Shape;225;p20"/>
          <p:cNvGraphicFramePr/>
          <p:nvPr>
            <p:extLst>
              <p:ext uri="{D42A27DB-BD31-4B8C-83A1-F6EECF244321}">
                <p14:modId xmlns:p14="http://schemas.microsoft.com/office/powerpoint/2010/main" val="1487533229"/>
              </p:ext>
            </p:extLst>
          </p:nvPr>
        </p:nvGraphicFramePr>
        <p:xfrm>
          <a:off x="539552" y="1556792"/>
          <a:ext cx="8136900" cy="5155884"/>
        </p:xfrm>
        <a:graphic>
          <a:graphicData uri="http://schemas.openxmlformats.org/drawingml/2006/table">
            <a:tbl>
              <a:tblPr firstRow="1" firstCol="1" bandRow="1">
                <a:noFill/>
                <a:tableStyleId>{5D9D8228-102C-44D4-89A7-6DB3E79C241A}</a:tableStyleId>
              </a:tblPr>
              <a:tblGrid>
                <a:gridCol w="4068450">
                  <a:extLst>
                    <a:ext uri="{9D8B030D-6E8A-4147-A177-3AD203B41FA5}">
                      <a16:colId xmlns:a16="http://schemas.microsoft.com/office/drawing/2014/main" val="20000"/>
                    </a:ext>
                  </a:extLst>
                </a:gridCol>
                <a:gridCol w="4068450">
                  <a:extLst>
                    <a:ext uri="{9D8B030D-6E8A-4147-A177-3AD203B41FA5}">
                      <a16:colId xmlns:a16="http://schemas.microsoft.com/office/drawing/2014/main" val="20001"/>
                    </a:ext>
                  </a:extLst>
                </a:gridCol>
              </a:tblGrid>
              <a:tr h="432050">
                <a:tc gridSpan="2">
                  <a:txBody>
                    <a:bodyPr/>
                    <a:lstStyle/>
                    <a:p>
                      <a:pPr marL="0" marR="0" lvl="0" indent="0" algn="ctr" rtl="0">
                        <a:lnSpc>
                          <a:spcPct val="107000"/>
                        </a:lnSpc>
                        <a:spcBef>
                          <a:spcPts val="0"/>
                        </a:spcBef>
                        <a:spcAft>
                          <a:spcPts val="0"/>
                        </a:spcAft>
                        <a:buNone/>
                      </a:pPr>
                      <a:r>
                        <a:rPr lang="el-GR" sz="1600" u="none" strike="noStrike" cap="none" dirty="0">
                          <a:solidFill>
                            <a:schemeClr val="dk1"/>
                          </a:solidFill>
                        </a:rPr>
                        <a:t>Διαφορές μεταξύ επίσημων και άτυπων ομάδων
</a:t>
                      </a:r>
                      <a:endParaRPr sz="1600" u="none" strike="noStrike" cap="none" dirty="0">
                        <a:solidFill>
                          <a:schemeClr val="dk1"/>
                        </a:solidFill>
                        <a:latin typeface="Calibri"/>
                        <a:ea typeface="Calibri"/>
                        <a:cs typeface="Calibri"/>
                        <a:sym typeface="Calibri"/>
                      </a:endParaRPr>
                    </a:p>
                  </a:txBody>
                  <a:tcPr marL="68575" marR="68575" marT="0" marB="0">
                    <a:solidFill>
                      <a:srgbClr val="95DBFB"/>
                    </a:solidFill>
                  </a:tcPr>
                </a:tc>
                <a:tc hMerge="1">
                  <a:txBody>
                    <a:bodyPr/>
                    <a:lstStyle/>
                    <a:p>
                      <a:endParaRPr lang="en-US"/>
                    </a:p>
                  </a:txBody>
                  <a:tcPr/>
                </a:tc>
                <a:extLst>
                  <a:ext uri="{0D108BD9-81ED-4DB2-BD59-A6C34878D82A}">
                    <a16:rowId xmlns:a16="http://schemas.microsoft.com/office/drawing/2014/main" val="10000"/>
                  </a:ext>
                </a:extLst>
              </a:tr>
              <a:tr h="177800">
                <a:tc>
                  <a:txBody>
                    <a:bodyPr/>
                    <a:lstStyle/>
                    <a:p>
                      <a:pPr marL="0" marR="0" lvl="0" indent="0" algn="ctr" rtl="0">
                        <a:lnSpc>
                          <a:spcPct val="107000"/>
                        </a:lnSpc>
                        <a:spcBef>
                          <a:spcPts val="0"/>
                        </a:spcBef>
                        <a:spcAft>
                          <a:spcPts val="0"/>
                        </a:spcAft>
                        <a:buNone/>
                      </a:pPr>
                      <a:r>
                        <a:rPr lang="el-GR" sz="1400" u="none" strike="noStrike" cap="none" dirty="0">
                          <a:solidFill>
                            <a:schemeClr val="dk1"/>
                          </a:solidFill>
                        </a:rPr>
                        <a:t>Η Επίσημη Ομάδα</a:t>
                      </a:r>
                      <a:r>
                        <a:rPr lang="en-US" sz="1400" u="none" strike="noStrike" cap="none" dirty="0">
                          <a:solidFill>
                            <a:schemeClr val="dk1"/>
                          </a:solidFill>
                        </a:rPr>
                        <a:t> </a:t>
                      </a:r>
                      <a:endParaRPr sz="1400" u="none" strike="noStrike" cap="none" dirty="0">
                        <a:solidFill>
                          <a:schemeClr val="dk1"/>
                        </a:solidFill>
                        <a:latin typeface="Calibri"/>
                        <a:ea typeface="Calibri"/>
                        <a:cs typeface="Calibri"/>
                        <a:sym typeface="Calibri"/>
                      </a:endParaRPr>
                    </a:p>
                  </a:txBody>
                  <a:tcPr marL="68575" marR="68575" marT="0" marB="0">
                    <a:solidFill>
                      <a:srgbClr val="B8E7FC"/>
                    </a:solidFill>
                  </a:tcPr>
                </a:tc>
                <a:tc>
                  <a:txBody>
                    <a:bodyPr/>
                    <a:lstStyle/>
                    <a:p>
                      <a:pPr marL="0" marR="0" lvl="0" indent="0" algn="ctr" rtl="0">
                        <a:lnSpc>
                          <a:spcPct val="107000"/>
                        </a:lnSpc>
                        <a:spcBef>
                          <a:spcPts val="0"/>
                        </a:spcBef>
                        <a:spcAft>
                          <a:spcPts val="0"/>
                        </a:spcAft>
                        <a:buNone/>
                      </a:pPr>
                      <a:r>
                        <a:rPr lang="el-GR" sz="1400" b="1" u="none" strike="noStrike" cap="none" dirty="0">
                          <a:solidFill>
                            <a:srgbClr val="DBF3FD"/>
                          </a:solidFill>
                        </a:rPr>
                        <a:t>Η Άτυπη Ομάδα
</a:t>
                      </a:r>
                      <a:endParaRPr sz="1400" b="1" u="none" strike="noStrike" cap="none" dirty="0">
                        <a:solidFill>
                          <a:srgbClr val="DBF3FD"/>
                        </a:solidFill>
                        <a:latin typeface="Calibri"/>
                        <a:ea typeface="Calibri"/>
                        <a:cs typeface="Calibri"/>
                        <a:sym typeface="Calibri"/>
                      </a:endParaRPr>
                    </a:p>
                  </a:txBody>
                  <a:tcPr marL="68575" marR="68575" marT="0" marB="0">
                    <a:solidFill>
                      <a:srgbClr val="08A5EF"/>
                    </a:solidFill>
                  </a:tcPr>
                </a:tc>
                <a:extLst>
                  <a:ext uri="{0D108BD9-81ED-4DB2-BD59-A6C34878D82A}">
                    <a16:rowId xmlns:a16="http://schemas.microsoft.com/office/drawing/2014/main" val="10001"/>
                  </a:ext>
                </a:extLst>
              </a:tr>
              <a:tr h="4140750">
                <a:tc>
                  <a:txBody>
                    <a:bodyPr/>
                    <a:lstStyle/>
                    <a:p>
                      <a:pPr marL="342900" marR="0" lvl="0" indent="-342900" algn="l" rtl="0">
                        <a:lnSpc>
                          <a:spcPct val="107000"/>
                        </a:lnSpc>
                        <a:spcBef>
                          <a:spcPts val="0"/>
                        </a:spcBef>
                        <a:spcAft>
                          <a:spcPts val="0"/>
                        </a:spcAft>
                        <a:buClr>
                          <a:schemeClr val="dk1"/>
                        </a:buClr>
                        <a:buSzPts val="1400"/>
                        <a:buFont typeface="Noto Sans Symbols"/>
                        <a:buChar char="∙"/>
                      </a:pPr>
                      <a:r>
                        <a:rPr lang="el-GR" sz="1400" u="none" strike="noStrike" cap="none" dirty="0">
                          <a:solidFill>
                            <a:schemeClr val="dk1"/>
                          </a:solidFill>
                        </a:rPr>
                        <a:t>Η επίσημη ομάδα τείνει να είναι είτε μεγάλη είτε μέρος ενός μεγάλου οργανισμού</a:t>
                      </a:r>
                      <a:endParaRPr dirty="0"/>
                    </a:p>
                    <a:p>
                      <a:pPr marL="342900" marR="0" lvl="0" indent="-342900" algn="l" rtl="0">
                        <a:lnSpc>
                          <a:spcPct val="107000"/>
                        </a:lnSpc>
                        <a:spcBef>
                          <a:spcPts val="800"/>
                        </a:spcBef>
                        <a:spcAft>
                          <a:spcPts val="0"/>
                        </a:spcAft>
                        <a:buClr>
                          <a:schemeClr val="dk1"/>
                        </a:buClr>
                        <a:buSzPts val="1400"/>
                        <a:buFont typeface="Noto Sans Symbols"/>
                        <a:buChar char="∙"/>
                      </a:pPr>
                      <a:r>
                        <a:rPr lang="el-GR" sz="1400" u="none" strike="noStrike" cap="none" dirty="0">
                          <a:solidFill>
                            <a:schemeClr val="dk1"/>
                          </a:solidFill>
                        </a:rPr>
                        <a:t>Ένας στρατός και ένα εργατικό συνδικάτο είναι το παράδειγμα της επίσημης ομάδας</a:t>
                      </a:r>
                      <a:endParaRPr dirty="0"/>
                    </a:p>
                    <a:p>
                      <a:pPr marL="342900" marR="0" lvl="0" indent="-342900" algn="l" rtl="0">
                        <a:lnSpc>
                          <a:spcPct val="107000"/>
                        </a:lnSpc>
                        <a:spcBef>
                          <a:spcPts val="800"/>
                        </a:spcBef>
                        <a:spcAft>
                          <a:spcPts val="0"/>
                        </a:spcAft>
                        <a:buClr>
                          <a:schemeClr val="dk1"/>
                        </a:buClr>
                        <a:buSzPts val="1400"/>
                        <a:buFont typeface="Noto Sans Symbols"/>
                        <a:buChar char="∙"/>
                      </a:pPr>
                      <a:r>
                        <a:rPr lang="el-GR" sz="1400" u="none" strike="noStrike" cap="none" dirty="0">
                          <a:solidFill>
                            <a:schemeClr val="dk1"/>
                          </a:solidFill>
                        </a:rPr>
                        <a:t>Μια επίσημη ομάδα έχει πάντα μια κανονιστική, ιεραρχική δομή του συστήματος κατάστασης</a:t>
                      </a:r>
                      <a:endParaRPr dirty="0"/>
                    </a:p>
                    <a:p>
                      <a:pPr marL="342900" marR="0" lvl="0" indent="-342900" algn="l" rtl="0">
                        <a:lnSpc>
                          <a:spcPct val="107000"/>
                        </a:lnSpc>
                        <a:spcBef>
                          <a:spcPts val="800"/>
                        </a:spcBef>
                        <a:spcAft>
                          <a:spcPts val="0"/>
                        </a:spcAft>
                        <a:buClr>
                          <a:schemeClr val="dk1"/>
                        </a:buClr>
                        <a:buSzPts val="1400"/>
                        <a:buFont typeface="Noto Sans Symbols"/>
                        <a:buChar char="∙"/>
                      </a:pPr>
                      <a:r>
                        <a:rPr lang="el-GR" sz="1400" u="none" strike="noStrike" cap="none" dirty="0">
                          <a:solidFill>
                            <a:schemeClr val="dk1"/>
                          </a:solidFill>
                        </a:rPr>
                        <a:t>Επίσημη ομάδα αναμένει αυστηρή πειθαρχία από τα μέλη της</a:t>
                      </a:r>
                      <a:endParaRPr dirty="0"/>
                    </a:p>
                    <a:p>
                      <a:pPr marL="342900" marR="0" lvl="0" indent="-342900" algn="l" rtl="0">
                        <a:lnSpc>
                          <a:spcPct val="107000"/>
                        </a:lnSpc>
                        <a:spcBef>
                          <a:spcPts val="800"/>
                        </a:spcBef>
                        <a:spcAft>
                          <a:spcPts val="0"/>
                        </a:spcAft>
                        <a:buClr>
                          <a:schemeClr val="dk1"/>
                        </a:buClr>
                        <a:buSzPts val="1400"/>
                        <a:buFont typeface="Noto Sans Symbols"/>
                        <a:buChar char="∙"/>
                      </a:pPr>
                      <a:r>
                        <a:rPr lang="el-GR" sz="1400" u="none" strike="noStrike" cap="none" dirty="0">
                          <a:solidFill>
                            <a:schemeClr val="dk1"/>
                          </a:solidFill>
                        </a:rPr>
                        <a:t>Αυτές οι ομάδες μπορούν να ακολουθήσουν τη διαταγή των ανώτερων υπαλλήλων ή των ηγετών τους</a:t>
                      </a:r>
                      <a:r>
                        <a:rPr lang="en-US" sz="1400" u="none" strike="noStrike" cap="none" dirty="0">
                          <a:solidFill>
                            <a:schemeClr val="dk1"/>
                          </a:solidFill>
                        </a:rPr>
                        <a:t>.</a:t>
                      </a:r>
                      <a:endParaRPr sz="1400" u="none" strike="noStrike" cap="none" dirty="0">
                        <a:solidFill>
                          <a:schemeClr val="dk1"/>
                        </a:solidFill>
                        <a:latin typeface="Calibri"/>
                        <a:ea typeface="Calibri"/>
                        <a:cs typeface="Calibri"/>
                        <a:sym typeface="Calibri"/>
                      </a:endParaRPr>
                    </a:p>
                  </a:txBody>
                  <a:tcPr marL="68575" marR="68575" marT="0" marB="0">
                    <a:solidFill>
                      <a:srgbClr val="B8E7FC"/>
                    </a:solidFill>
                  </a:tcPr>
                </a:tc>
                <a:tc>
                  <a:txBody>
                    <a:bodyPr/>
                    <a:lstStyle/>
                    <a:p>
                      <a:pPr marL="342900" marR="0" lvl="0" indent="-342900" algn="l" rtl="0">
                        <a:lnSpc>
                          <a:spcPct val="107000"/>
                        </a:lnSpc>
                        <a:spcBef>
                          <a:spcPts val="0"/>
                        </a:spcBef>
                        <a:spcAft>
                          <a:spcPts val="0"/>
                        </a:spcAft>
                        <a:buClr>
                          <a:srgbClr val="DBF3FD"/>
                        </a:buClr>
                        <a:buSzPts val="1400"/>
                        <a:buFont typeface="Noto Sans Symbols"/>
                        <a:buChar char="∙"/>
                      </a:pPr>
                      <a:r>
                        <a:rPr lang="el-GR" sz="1400" b="1" u="none" strike="noStrike" cap="none" dirty="0">
                          <a:solidFill>
                            <a:srgbClr val="DBF3FD"/>
                          </a:solidFill>
                        </a:rPr>
                        <a:t>Μια ομάδα χωρίς επίσημα δηλωμένους κανόνες ομάδας, στόχους ή ηγέτες ονομάζεται άτυπη ομάδα</a:t>
                      </a:r>
                      <a:endParaRPr dirty="0"/>
                    </a:p>
                    <a:p>
                      <a:pPr marL="342900" marR="0" lvl="0" indent="-342900" algn="l" rtl="0">
                        <a:lnSpc>
                          <a:spcPct val="107000"/>
                        </a:lnSpc>
                        <a:spcBef>
                          <a:spcPts val="0"/>
                        </a:spcBef>
                        <a:spcAft>
                          <a:spcPts val="0"/>
                        </a:spcAft>
                        <a:buClr>
                          <a:srgbClr val="DBF3FD"/>
                        </a:buClr>
                        <a:buSzPts val="1400"/>
                        <a:buFont typeface="Noto Sans Symbols"/>
                        <a:buChar char="∙"/>
                      </a:pPr>
                      <a:r>
                        <a:rPr lang="el-GR" sz="1400" b="1" u="none" strike="noStrike" cap="none" dirty="0">
                          <a:solidFill>
                            <a:srgbClr val="DBF3FD"/>
                          </a:solidFill>
                        </a:rPr>
                        <a:t>Είναι συνήθως μικρή και συχνά τυχαία και αυθόρμητα σχηματισμένη</a:t>
                      </a:r>
                      <a:endParaRPr dirty="0"/>
                    </a:p>
                    <a:p>
                      <a:pPr marL="342900" marR="0" lvl="0" indent="-342900" algn="l" rtl="0">
                        <a:lnSpc>
                          <a:spcPct val="107000"/>
                        </a:lnSpc>
                        <a:spcBef>
                          <a:spcPts val="0"/>
                        </a:spcBef>
                        <a:spcAft>
                          <a:spcPts val="0"/>
                        </a:spcAft>
                        <a:buClr>
                          <a:srgbClr val="DBF3FD"/>
                        </a:buClr>
                        <a:buSzPts val="1400"/>
                        <a:buFont typeface="Noto Sans Symbols"/>
                        <a:buChar char="∙"/>
                      </a:pPr>
                      <a:r>
                        <a:rPr lang="el-GR" sz="1400" b="1" u="none" strike="noStrike" cap="none" dirty="0">
                          <a:solidFill>
                            <a:srgbClr val="DBF3FD"/>
                          </a:solidFill>
                        </a:rPr>
                        <a:t>Η αλληλεπίδραση βασίζεται σε κοινά συμφέροντα και οικεία συμπεριφορά</a:t>
                      </a:r>
                      <a:endParaRPr dirty="0"/>
                    </a:p>
                    <a:p>
                      <a:pPr marL="342900" marR="0" lvl="0" indent="-342900" algn="l" rtl="0">
                        <a:lnSpc>
                          <a:spcPct val="107000"/>
                        </a:lnSpc>
                        <a:spcBef>
                          <a:spcPts val="0"/>
                        </a:spcBef>
                        <a:spcAft>
                          <a:spcPts val="0"/>
                        </a:spcAft>
                        <a:buClr>
                          <a:srgbClr val="DBF3FD"/>
                        </a:buClr>
                        <a:buSzPts val="1400"/>
                        <a:buFont typeface="Noto Sans Symbols"/>
                        <a:buChar char="∙"/>
                      </a:pPr>
                      <a:r>
                        <a:rPr lang="el-GR" sz="1400" b="1" u="none" strike="noStrike" cap="none" dirty="0">
                          <a:solidFill>
                            <a:srgbClr val="DBF3FD"/>
                          </a:solidFill>
                        </a:rPr>
                        <a:t>Οι άτυπες ομάδες μπορεί να έχουν ή να μην έχουν ισχυρούς κανόνες ομάδας και η τήρηση των κανόνων της ομάδας βασίζεται στην προσωπική αφοσίωση - και όχι στους ρητούς κανόνες της ομάδας</a:t>
                      </a:r>
                      <a:endParaRPr dirty="0"/>
                    </a:p>
                    <a:p>
                      <a:pPr marL="342900" marR="0" lvl="0" indent="-342900" algn="l" rtl="0">
                        <a:lnSpc>
                          <a:spcPct val="107000"/>
                        </a:lnSpc>
                        <a:spcBef>
                          <a:spcPts val="0"/>
                        </a:spcBef>
                        <a:spcAft>
                          <a:spcPts val="0"/>
                        </a:spcAft>
                        <a:buClr>
                          <a:srgbClr val="DBF3FD"/>
                        </a:buClr>
                        <a:buSzPts val="1400"/>
                        <a:buFont typeface="Noto Sans Symbols"/>
                        <a:buChar char="∙"/>
                      </a:pPr>
                      <a:r>
                        <a:rPr lang="el-GR" sz="1400" b="1" u="none" strike="noStrike" cap="none" dirty="0">
                          <a:solidFill>
                            <a:srgbClr val="DBF3FD"/>
                          </a:solidFill>
                        </a:rPr>
                        <a:t>Η ομάδα παιχνιδιού των παιδιών και οι συμμορίες, καθώς και οι κλίκες (που θα μπορούσαν να σχηματιστούν μέσα σε μια επίσημη οργάνωση), είναι παραδείγματα άτυπων ομάδων</a:t>
                      </a:r>
                      <a:r>
                        <a:rPr lang="en-US" sz="1400" b="1" u="none" strike="noStrike" cap="none" dirty="0">
                          <a:solidFill>
                            <a:srgbClr val="DBF3FD"/>
                          </a:solidFill>
                        </a:rPr>
                        <a:t>.</a:t>
                      </a:r>
                      <a:endParaRPr dirty="0"/>
                    </a:p>
                    <a:p>
                      <a:pPr marL="0" marR="0" lvl="0" indent="0" algn="l" rtl="0">
                        <a:lnSpc>
                          <a:spcPct val="107000"/>
                        </a:lnSpc>
                        <a:spcBef>
                          <a:spcPts val="800"/>
                        </a:spcBef>
                        <a:spcAft>
                          <a:spcPts val="0"/>
                        </a:spcAft>
                        <a:buNone/>
                      </a:pPr>
                      <a:r>
                        <a:rPr lang="en-US" sz="1400" b="1" u="none" strike="noStrike" cap="none" dirty="0">
                          <a:solidFill>
                            <a:srgbClr val="DBF3FD"/>
                          </a:solidFill>
                        </a:rPr>
                        <a:t> </a:t>
                      </a:r>
                      <a:endParaRPr sz="1400" b="1" u="none" strike="noStrike" cap="none" dirty="0">
                        <a:solidFill>
                          <a:srgbClr val="DBF3FD"/>
                        </a:solidFill>
                        <a:latin typeface="Calibri"/>
                        <a:ea typeface="Calibri"/>
                        <a:cs typeface="Calibri"/>
                        <a:sym typeface="Calibri"/>
                      </a:endParaRPr>
                    </a:p>
                  </a:txBody>
                  <a:tcPr marL="68575" marR="68575" marT="0" marB="0">
                    <a:solidFill>
                      <a:srgbClr val="08A5EF"/>
                    </a:solidFill>
                  </a:tcPr>
                </a:tc>
                <a:extLst>
                  <a:ext uri="{0D108BD9-81ED-4DB2-BD59-A6C34878D82A}">
                    <a16:rowId xmlns:a16="http://schemas.microsoft.com/office/drawing/2014/main" val="10002"/>
                  </a:ext>
                </a:extLst>
              </a:tr>
            </a:tbl>
          </a:graphicData>
        </a:graphic>
      </p:graphicFrame>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8A5EF"/>
              </a:buClr>
              <a:buSzPts val="4000"/>
              <a:buFont typeface="Calibri"/>
              <a:buNone/>
            </a:pPr>
            <a:r>
              <a:rPr lang="en-US" sz="4000" dirty="0">
                <a:solidFill>
                  <a:srgbClr val="08A5EF"/>
                </a:solidFill>
                <a:latin typeface="Calibri"/>
                <a:ea typeface="Calibri"/>
                <a:cs typeface="Calibri"/>
                <a:sym typeface="Calibri"/>
              </a:rPr>
              <a:t>III.3. </a:t>
            </a:r>
            <a:r>
              <a:rPr lang="el-GR" sz="4000" dirty="0">
                <a:solidFill>
                  <a:srgbClr val="08A5EF"/>
                </a:solidFill>
                <a:latin typeface="Calibri"/>
                <a:ea typeface="Calibri"/>
                <a:cs typeface="Calibri"/>
                <a:sym typeface="Calibri"/>
              </a:rPr>
              <a:t>ΔΗΜΟΦΙΛΕΙΣ</a:t>
            </a:r>
            <a:r>
              <a:rPr lang="en-US" sz="4000" dirty="0">
                <a:solidFill>
                  <a:srgbClr val="08A5EF"/>
                </a:solidFill>
                <a:latin typeface="Calibri"/>
                <a:ea typeface="Calibri"/>
                <a:cs typeface="Calibri"/>
                <a:sym typeface="Calibri"/>
              </a:rPr>
              <a:t> </a:t>
            </a:r>
            <a:r>
              <a:rPr lang="el-GR" sz="4000" dirty="0">
                <a:solidFill>
                  <a:srgbClr val="08A5EF"/>
                </a:solidFill>
                <a:latin typeface="Calibri"/>
                <a:ea typeface="Calibri"/>
                <a:cs typeface="Calibri"/>
                <a:sym typeface="Calibri"/>
              </a:rPr>
              <a:t>ΚΑΙ</a:t>
            </a:r>
            <a:r>
              <a:rPr lang="en-US" sz="4000" dirty="0">
                <a:solidFill>
                  <a:srgbClr val="08A5EF"/>
                </a:solidFill>
                <a:latin typeface="Calibri"/>
                <a:ea typeface="Calibri"/>
                <a:cs typeface="Calibri"/>
                <a:sym typeface="Calibri"/>
              </a:rPr>
              <a:t> </a:t>
            </a:r>
            <a:r>
              <a:rPr lang="el-GR" sz="4000" dirty="0">
                <a:solidFill>
                  <a:srgbClr val="08A5EF"/>
                </a:solidFill>
                <a:latin typeface="Calibri"/>
                <a:ea typeface="Calibri"/>
                <a:cs typeface="Calibri"/>
                <a:sym typeface="Calibri"/>
              </a:rPr>
              <a:t>ΜΗ-ΔΗΜΟΦΙΛΕΙΣ</a:t>
            </a:r>
            <a:endParaRPr sz="4000" dirty="0">
              <a:solidFill>
                <a:srgbClr val="08A5EF"/>
              </a:solidFill>
              <a:latin typeface="Calibri"/>
              <a:ea typeface="Calibri"/>
              <a:cs typeface="Calibri"/>
              <a:sym typeface="Calibri"/>
            </a:endParaRPr>
          </a:p>
        </p:txBody>
      </p:sp>
      <p:sp>
        <p:nvSpPr>
          <p:cNvPr id="231" name="Google Shape;231;p21"/>
          <p:cNvSpPr txBox="1">
            <a:spLocks noGrp="1"/>
          </p:cNvSpPr>
          <p:nvPr>
            <p:ph type="body" idx="1"/>
          </p:nvPr>
        </p:nvSpPr>
        <p:spPr>
          <a:xfrm>
            <a:off x="762000" y="1752600"/>
            <a:ext cx="7620000" cy="4772744"/>
          </a:xfrm>
          <a:prstGeom prst="rect">
            <a:avLst/>
          </a:prstGeom>
          <a:noFill/>
          <a:ln>
            <a:noFill/>
          </a:ln>
        </p:spPr>
        <p:txBody>
          <a:bodyPr spcFirstLastPara="1" wrap="square" lIns="91425" tIns="45700" rIns="91425" bIns="45700" anchor="t" anchorCtr="0">
            <a:normAutofit lnSpcReduction="10000"/>
          </a:bodyPr>
          <a:lstStyle/>
          <a:p>
            <a:pPr lvl="0" indent="-457200">
              <a:lnSpc>
                <a:spcPct val="80000"/>
              </a:lnSpc>
              <a:spcBef>
                <a:spcPts val="0"/>
              </a:spcBef>
              <a:buClr>
                <a:srgbClr val="373D3F"/>
              </a:buClr>
              <a:buSzPts val="1595"/>
              <a:buFont typeface="Noto Sans Symbols"/>
              <a:buChar char="⮚"/>
            </a:pPr>
            <a:r>
              <a:rPr lang="el-GR" sz="1595" i="0" dirty="0">
                <a:solidFill>
                  <a:srgbClr val="FF0000"/>
                </a:solidFill>
              </a:rPr>
              <a:t>«Δημοφιλείς»</a:t>
            </a:r>
            <a:r>
              <a:rPr lang="en-US" sz="1595" i="0" dirty="0">
                <a:solidFill>
                  <a:srgbClr val="373D3F"/>
                </a:solidFill>
              </a:rPr>
              <a:t> </a:t>
            </a:r>
            <a:r>
              <a:rPr lang="el-GR" sz="1595" dirty="0">
                <a:solidFill>
                  <a:srgbClr val="373D3F"/>
                </a:solidFill>
              </a:rPr>
              <a:t>είναι κοινωνικές ομάδες στις οποίες ένα άτομο αισθάνεται ότι ανήκει, ενώ ένα άτομο δεν ταυτίζεται με το </a:t>
            </a:r>
            <a:r>
              <a:rPr lang="el-GR" sz="1595" dirty="0">
                <a:solidFill>
                  <a:srgbClr val="FF0000"/>
                </a:solidFill>
              </a:rPr>
              <a:t>«μη-</a:t>
            </a:r>
            <a:r>
              <a:rPr lang="el-GR" sz="1595" dirty="0" err="1">
                <a:solidFill>
                  <a:srgbClr val="FF0000"/>
                </a:solidFill>
              </a:rPr>
              <a:t>δημοφιλεις</a:t>
            </a:r>
            <a:r>
              <a:rPr lang="el-GR" sz="1595" dirty="0">
                <a:solidFill>
                  <a:srgbClr val="FF0000"/>
                </a:solidFill>
              </a:rPr>
              <a:t>»</a:t>
            </a:r>
            <a:r>
              <a:rPr lang="en-US" sz="1595" i="0" dirty="0">
                <a:solidFill>
                  <a:srgbClr val="373D3F"/>
                </a:solidFill>
              </a:rPr>
              <a:t>.</a:t>
            </a:r>
            <a:endParaRPr sz="1595" i="0" dirty="0">
              <a:solidFill>
                <a:srgbClr val="373D3F"/>
              </a:solidFill>
            </a:endParaRPr>
          </a:p>
          <a:p>
            <a:pPr lvl="0" indent="-457200">
              <a:lnSpc>
                <a:spcPct val="80000"/>
              </a:lnSpc>
              <a:spcBef>
                <a:spcPts val="919"/>
              </a:spcBef>
              <a:buClr>
                <a:srgbClr val="373D3F"/>
              </a:buClr>
              <a:buSzPts val="1595"/>
              <a:buFont typeface="Arial"/>
              <a:buChar char="•"/>
            </a:pPr>
            <a:r>
              <a:rPr lang="el-GR" sz="1595" dirty="0">
                <a:solidFill>
                  <a:srgbClr val="373D3F"/>
                </a:solidFill>
              </a:rPr>
              <a:t>Η εύνοια της ομάδας αναφέρεται σε μια προτίμηση και συγγένεια για την ομάδα κάποιου έναντι της ομάδας, ή για οποιονδήποτε θεωρείται εκτός της ομάδας</a:t>
            </a:r>
            <a:endParaRPr dirty="0"/>
          </a:p>
          <a:p>
            <a:pPr lvl="0" indent="-457200">
              <a:lnSpc>
                <a:spcPct val="80000"/>
              </a:lnSpc>
              <a:spcBef>
                <a:spcPts val="919"/>
              </a:spcBef>
              <a:buClr>
                <a:srgbClr val="373D3F"/>
              </a:buClr>
              <a:buSzPts val="1595"/>
              <a:buFont typeface="Arial"/>
              <a:buChar char="•"/>
            </a:pPr>
            <a:r>
              <a:rPr lang="el-GR" sz="1595" dirty="0">
                <a:solidFill>
                  <a:srgbClr val="373D3F"/>
                </a:solidFill>
              </a:rPr>
              <a:t>Ένας από τους βασικούς καθοριστικούς παράγοντες των ομαδικών προκαταλήψεων είναι η ανάγκη βελτίωσης της αυτοεκτίμησης. Δηλαδή τα άτομα θα βρουν έναν λόγο, όσο ασήμαντος κι αν είναι, να αποδείξουν στον εαυτό τους γιατί η ομάδα τους είναι ανώτερη.</a:t>
            </a:r>
            <a:endParaRPr dirty="0"/>
          </a:p>
          <a:p>
            <a:pPr lvl="0" indent="-457200">
              <a:lnSpc>
                <a:spcPct val="80000"/>
              </a:lnSpc>
              <a:spcBef>
                <a:spcPts val="919"/>
              </a:spcBef>
              <a:buClr>
                <a:srgbClr val="373D3F"/>
              </a:buClr>
              <a:buSzPts val="1595"/>
              <a:buFont typeface="Arial"/>
              <a:buChar char="•"/>
            </a:pPr>
            <a:r>
              <a:rPr lang="el-GR" sz="1595" dirty="0">
                <a:solidFill>
                  <a:srgbClr val="373D3F"/>
                </a:solidFill>
              </a:rPr>
              <a:t>Η </a:t>
            </a:r>
            <a:r>
              <a:rPr lang="el-GR" sz="1595" dirty="0" err="1">
                <a:solidFill>
                  <a:srgbClr val="373D3F"/>
                </a:solidFill>
              </a:rPr>
              <a:t>ενδο</a:t>
            </a:r>
            <a:r>
              <a:rPr lang="el-GR" sz="1595" dirty="0">
                <a:solidFill>
                  <a:srgbClr val="373D3F"/>
                </a:solidFill>
              </a:rPr>
              <a:t>-ομαδική επιθετικότητα είναι οποιαδήποτε συμπεριφορά που προορίζεται να βλάψει ένα άλλο άτομο, επειδή είναι μέλος μιας ομάδας, η συμπεριφορά που αντιμετωπίζεται από τους στόχους της ως ανεπιθύμητη</a:t>
            </a:r>
            <a:endParaRPr dirty="0"/>
          </a:p>
          <a:p>
            <a:pPr lvl="0" indent="-457200">
              <a:lnSpc>
                <a:spcPct val="80000"/>
              </a:lnSpc>
              <a:spcBef>
                <a:spcPts val="919"/>
              </a:spcBef>
              <a:buClr>
                <a:srgbClr val="373D3F"/>
              </a:buClr>
              <a:buSzPts val="1595"/>
              <a:buFont typeface="Arial"/>
              <a:buChar char="•"/>
            </a:pPr>
            <a:r>
              <a:rPr lang="el-GR" sz="1595" dirty="0">
                <a:solidFill>
                  <a:srgbClr val="373D3F"/>
                </a:solidFill>
              </a:rPr>
              <a:t>Το φαινόμενο της ομοιογένειας εκτός ομάδας είναι η αντίληψη κάποιου για τα μέλη εκτός ομάδας ως πιο παρόμοια μεταξύ τους από ό,τι τα μέλη της ομάδας (π.χ. "είναι όμοια, είμαστε ποικιλόμορφοι»)
Η προκατάληψη είναι μια εχθρική ή αρνητική στάση απέναντι στα άτομα μιας ξεχωριστής ομάδας, που βασίζεται αποκλειστικά στη συμμετοχή τους σε αυτή την ομάδα</a:t>
            </a:r>
            <a:endParaRPr dirty="0"/>
          </a:p>
          <a:p>
            <a:pPr lvl="0" indent="-457200">
              <a:lnSpc>
                <a:spcPct val="80000"/>
              </a:lnSpc>
              <a:spcBef>
                <a:spcPts val="919"/>
              </a:spcBef>
              <a:buClr>
                <a:srgbClr val="373D3F"/>
              </a:buClr>
              <a:buSzPts val="1595"/>
              <a:buFont typeface="Arial"/>
              <a:buChar char="•"/>
            </a:pPr>
            <a:r>
              <a:rPr lang="el-GR" sz="1595" dirty="0">
                <a:solidFill>
                  <a:srgbClr val="373D3F"/>
                </a:solidFill>
              </a:rPr>
              <a:t>Ένα στερεότυπο είναι μια γενίκευση για μια ομάδα ανθρώπων στην οποία τα ίδια χαρακτηριστικά αποδίδονται σχεδόν σε όλα τα μέλη της ομάδας, ανεξάρτητα από την πραγματική διακύμανση μεταξύ των μελών</a:t>
            </a:r>
            <a:r>
              <a:rPr lang="en-US" sz="1595" i="0" dirty="0">
                <a:solidFill>
                  <a:srgbClr val="373D3F"/>
                </a:solidFill>
              </a:rPr>
              <a:t>.</a:t>
            </a:r>
            <a:endParaRPr dirty="0"/>
          </a:p>
          <a:p>
            <a:pPr marL="0" lvl="0" indent="0" algn="l" rtl="0">
              <a:lnSpc>
                <a:spcPct val="80000"/>
              </a:lnSpc>
              <a:spcBef>
                <a:spcPts val="820"/>
              </a:spcBef>
              <a:spcAft>
                <a:spcPts val="0"/>
              </a:spcAft>
              <a:buClr>
                <a:schemeClr val="dk1"/>
              </a:buClr>
              <a:buSzPts val="1100"/>
              <a:buNone/>
            </a:pPr>
            <a:endParaRPr sz="1100" dirty="0"/>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457200" y="152718"/>
            <a:ext cx="5791200" cy="1692106"/>
          </a:xfrm>
          <a:prstGeom prst="rect">
            <a:avLst/>
          </a:prstGeom>
          <a:noFill/>
          <a:ln>
            <a:noFill/>
          </a:ln>
        </p:spPr>
        <p:txBody>
          <a:bodyPr spcFirstLastPara="1" wrap="square" lIns="91425" tIns="45700" rIns="91425" bIns="45700" anchor="b" anchorCtr="0">
            <a:normAutofit fontScale="90000"/>
          </a:bodyPr>
          <a:lstStyle/>
          <a:p>
            <a:pPr lvl="0">
              <a:buClr>
                <a:srgbClr val="00B0F0"/>
              </a:buClr>
              <a:buSzPts val="3240"/>
            </a:pPr>
            <a:br>
              <a:rPr lang="en-US" sz="3240" b="1" i="0" dirty="0">
                <a:solidFill>
                  <a:srgbClr val="00B0F0"/>
                </a:solidFill>
                <a:latin typeface="Arial"/>
                <a:ea typeface="Arial"/>
                <a:cs typeface="Arial"/>
                <a:sym typeface="Arial"/>
              </a:rPr>
            </a:br>
            <a:br>
              <a:rPr lang="en-US" sz="3240" b="1" i="0" dirty="0">
                <a:solidFill>
                  <a:srgbClr val="00B0F0"/>
                </a:solidFill>
                <a:latin typeface="Arial"/>
                <a:ea typeface="Arial"/>
                <a:cs typeface="Arial"/>
                <a:sym typeface="Arial"/>
              </a:rPr>
            </a:br>
            <a:br>
              <a:rPr lang="en-US" sz="3959" b="1" i="0" dirty="0">
                <a:solidFill>
                  <a:srgbClr val="00B0F0"/>
                </a:solidFill>
                <a:latin typeface="Calibri"/>
                <a:ea typeface="Calibri"/>
                <a:cs typeface="Calibri"/>
                <a:sym typeface="Calibri"/>
              </a:rPr>
            </a:br>
            <a:r>
              <a:rPr lang="en-US" sz="3959" dirty="0">
                <a:solidFill>
                  <a:srgbClr val="00B0F0"/>
                </a:solidFill>
                <a:latin typeface="Calibri"/>
                <a:ea typeface="Calibri"/>
                <a:cs typeface="Calibri"/>
                <a:sym typeface="Calibri"/>
              </a:rPr>
              <a:t>I. </a:t>
            </a:r>
            <a:r>
              <a:rPr lang="el-GR" sz="3959" dirty="0">
                <a:solidFill>
                  <a:srgbClr val="00B0F0"/>
                </a:solidFill>
                <a:latin typeface="Calibri"/>
                <a:ea typeface="Calibri"/>
                <a:cs typeface="Calibri"/>
                <a:sym typeface="Calibri"/>
              </a:rPr>
              <a:t>ΤΙ Ε</a:t>
            </a:r>
            <a:r>
              <a:rPr lang="en-US" sz="3959" dirty="0">
                <a:solidFill>
                  <a:srgbClr val="00B0F0"/>
                </a:solidFill>
                <a:latin typeface="Calibri"/>
                <a:ea typeface="Calibri"/>
                <a:cs typeface="Calibri"/>
                <a:sym typeface="Calibri"/>
              </a:rPr>
              <a:t>I</a:t>
            </a:r>
            <a:r>
              <a:rPr lang="el-GR" sz="3959" dirty="0">
                <a:solidFill>
                  <a:srgbClr val="00B0F0"/>
                </a:solidFill>
                <a:latin typeface="Calibri"/>
                <a:ea typeface="Calibri"/>
                <a:cs typeface="Calibri"/>
                <a:sym typeface="Calibri"/>
              </a:rPr>
              <a:t>ΝΑΙ ΜΙΑ ΟΜ</a:t>
            </a:r>
            <a:r>
              <a:rPr lang="en-US" sz="3959" dirty="0">
                <a:solidFill>
                  <a:srgbClr val="00B0F0"/>
                </a:solidFill>
                <a:latin typeface="Calibri"/>
                <a:ea typeface="Calibri"/>
                <a:cs typeface="Calibri"/>
                <a:sym typeface="Calibri"/>
              </a:rPr>
              <a:t>A</a:t>
            </a:r>
            <a:r>
              <a:rPr lang="el-GR" sz="3959" dirty="0">
                <a:solidFill>
                  <a:srgbClr val="00B0F0"/>
                </a:solidFill>
                <a:latin typeface="Calibri"/>
                <a:ea typeface="Calibri"/>
                <a:cs typeface="Calibri"/>
                <a:sym typeface="Calibri"/>
              </a:rPr>
              <a:t>ΔΑ;</a:t>
            </a:r>
            <a:br>
              <a:rPr lang="en-US" sz="3240" b="1" i="0" dirty="0">
                <a:solidFill>
                  <a:srgbClr val="151515"/>
                </a:solidFill>
                <a:latin typeface="Arial"/>
                <a:ea typeface="Arial"/>
                <a:cs typeface="Arial"/>
                <a:sym typeface="Arial"/>
              </a:rPr>
            </a:br>
            <a:endParaRPr sz="3240" dirty="0"/>
          </a:p>
        </p:txBody>
      </p:sp>
      <p:sp>
        <p:nvSpPr>
          <p:cNvPr id="107" name="Google Shape;107;p2"/>
          <p:cNvSpPr txBox="1">
            <a:spLocks noGrp="1"/>
          </p:cNvSpPr>
          <p:nvPr>
            <p:ph type="body" idx="1"/>
          </p:nvPr>
        </p:nvSpPr>
        <p:spPr>
          <a:xfrm>
            <a:off x="762000" y="1268760"/>
            <a:ext cx="7620000" cy="485740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endParaRPr sz="2400" b="0" i="0" dirty="0">
              <a:solidFill>
                <a:srgbClr val="151515"/>
              </a:solidFill>
            </a:endParaRPr>
          </a:p>
          <a:p>
            <a:pPr marL="0" lvl="0" indent="0" algn="l" rtl="0">
              <a:spcBef>
                <a:spcPts val="1080"/>
              </a:spcBef>
              <a:spcAft>
                <a:spcPts val="0"/>
              </a:spcAft>
              <a:buClr>
                <a:srgbClr val="151515"/>
              </a:buClr>
              <a:buSzPts val="2400"/>
              <a:buNone/>
            </a:pPr>
            <a:endParaRPr lang="en-US" sz="2400" i="0" dirty="0">
              <a:solidFill>
                <a:srgbClr val="151515"/>
              </a:solidFill>
            </a:endParaRPr>
          </a:p>
          <a:p>
            <a:pPr marL="0" lvl="0" indent="0">
              <a:spcBef>
                <a:spcPts val="1080"/>
              </a:spcBef>
              <a:buClr>
                <a:srgbClr val="151515"/>
              </a:buClr>
              <a:buSzPts val="2400"/>
            </a:pPr>
            <a:r>
              <a:rPr lang="el-GR" sz="2400" dirty="0">
                <a:solidFill>
                  <a:srgbClr val="151515"/>
                </a:solidFill>
              </a:rPr>
              <a:t>Μια ομάδα είναι μια συλλογή ατόμων που αλληλεπιδρούν μεταξύ τους έτσι ώστε οι ενέργειες ενός ατόμου να έχουν αντίκτυπο στους άλλους. Με άλλα λόγια, μια ομάδα ορίζεται ως δύο ή περισσότερα άτομα, </a:t>
            </a:r>
            <a:r>
              <a:rPr lang="el-GR" sz="2400" dirty="0" err="1">
                <a:solidFill>
                  <a:srgbClr val="151515"/>
                </a:solidFill>
              </a:rPr>
              <a:t>αλληλεπιδρώντα</a:t>
            </a:r>
            <a:r>
              <a:rPr lang="el-GR" sz="2400" dirty="0">
                <a:solidFill>
                  <a:srgbClr val="151515"/>
                </a:solidFill>
              </a:rPr>
              <a:t> και αλληλεξαρτώμενα, τα οποία έχουν συγκεντρωθεί για να επιτύχουν συγκεκριμένους στόχους.
</a:t>
            </a:r>
            <a:endParaRPr sz="3000" dirty="0"/>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p>
            <a:pPr lvl="0">
              <a:buSzPts val="4000"/>
            </a:pPr>
            <a:r>
              <a:rPr lang="en-US" sz="4000" dirty="0">
                <a:latin typeface="Calibri"/>
                <a:ea typeface="Calibri"/>
                <a:cs typeface="Calibri"/>
                <a:sym typeface="Calibri"/>
              </a:rPr>
              <a:t>III.4. </a:t>
            </a:r>
            <a:r>
              <a:rPr lang="el-GR" sz="4000" dirty="0">
                <a:latin typeface="Calibri"/>
                <a:ea typeface="Calibri"/>
                <a:cs typeface="Calibri"/>
                <a:sym typeface="Calibri"/>
              </a:rPr>
              <a:t>ΑΥΤΑΡΧΙΚΕΣ ΚΑΙ ΔΗΜΟΚΡΑΤΙΚΕΣ ΟΜΑΔΕΣ</a:t>
            </a:r>
            <a:endParaRPr sz="4000" dirty="0">
              <a:latin typeface="Calibri"/>
              <a:ea typeface="Calibri"/>
              <a:cs typeface="Calibri"/>
              <a:sym typeface="Calibri"/>
            </a:endParaRPr>
          </a:p>
        </p:txBody>
      </p:sp>
      <p:graphicFrame>
        <p:nvGraphicFramePr>
          <p:cNvPr id="237" name="Google Shape;237;p22"/>
          <p:cNvGraphicFramePr/>
          <p:nvPr>
            <p:extLst>
              <p:ext uri="{D42A27DB-BD31-4B8C-83A1-F6EECF244321}">
                <p14:modId xmlns:p14="http://schemas.microsoft.com/office/powerpoint/2010/main" val="658407732"/>
              </p:ext>
            </p:extLst>
          </p:nvPr>
        </p:nvGraphicFramePr>
        <p:xfrm>
          <a:off x="539552" y="1524318"/>
          <a:ext cx="7848850" cy="5180963"/>
        </p:xfrm>
        <a:graphic>
          <a:graphicData uri="http://schemas.openxmlformats.org/drawingml/2006/table">
            <a:tbl>
              <a:tblPr firstRow="1" firstCol="1" bandRow="1">
                <a:noFill/>
                <a:tableStyleId>{5D9D8228-102C-44D4-89A7-6DB3E79C241A}</a:tableStyleId>
              </a:tblPr>
              <a:tblGrid>
                <a:gridCol w="3924425">
                  <a:extLst>
                    <a:ext uri="{9D8B030D-6E8A-4147-A177-3AD203B41FA5}">
                      <a16:colId xmlns:a16="http://schemas.microsoft.com/office/drawing/2014/main" val="20000"/>
                    </a:ext>
                  </a:extLst>
                </a:gridCol>
                <a:gridCol w="3924425">
                  <a:extLst>
                    <a:ext uri="{9D8B030D-6E8A-4147-A177-3AD203B41FA5}">
                      <a16:colId xmlns:a16="http://schemas.microsoft.com/office/drawing/2014/main" val="20001"/>
                    </a:ext>
                  </a:extLst>
                </a:gridCol>
              </a:tblGrid>
              <a:tr h="255686">
                <a:tc gridSpan="2">
                  <a:txBody>
                    <a:bodyPr/>
                    <a:lstStyle/>
                    <a:p>
                      <a:pPr marL="0" marR="0" lvl="0" indent="0" algn="ctr" rtl="0">
                        <a:lnSpc>
                          <a:spcPct val="107000"/>
                        </a:lnSpc>
                        <a:spcBef>
                          <a:spcPts val="0"/>
                        </a:spcBef>
                        <a:spcAft>
                          <a:spcPts val="0"/>
                        </a:spcAft>
                        <a:buNone/>
                      </a:pPr>
                      <a:r>
                        <a:rPr lang="el-GR" sz="1600" b="1" u="none" strike="noStrike" cap="none" dirty="0">
                          <a:solidFill>
                            <a:schemeClr val="dk1"/>
                          </a:solidFill>
                        </a:rPr>
                        <a:t>Διαφορές μεταξύ αυταρχικών και δημοκρατικών ομάδων</a:t>
                      </a:r>
                      <a:endParaRPr sz="1600" b="1" u="none" strike="noStrike" cap="none" dirty="0">
                        <a:solidFill>
                          <a:schemeClr val="dk1"/>
                        </a:solidFill>
                        <a:latin typeface="Calibri"/>
                        <a:ea typeface="Calibri"/>
                        <a:cs typeface="Calibri"/>
                        <a:sym typeface="Calibri"/>
                      </a:endParaRPr>
                    </a:p>
                  </a:txBody>
                  <a:tcPr marL="38300" marR="38300" marT="0" marB="0">
                    <a:solidFill>
                      <a:schemeClr val="accent6"/>
                    </a:solidFill>
                  </a:tcPr>
                </a:tc>
                <a:tc hMerge="1">
                  <a:txBody>
                    <a:bodyPr/>
                    <a:lstStyle/>
                    <a:p>
                      <a:endParaRPr lang="en-US"/>
                    </a:p>
                  </a:txBody>
                  <a:tcPr/>
                </a:tc>
                <a:extLst>
                  <a:ext uri="{0D108BD9-81ED-4DB2-BD59-A6C34878D82A}">
                    <a16:rowId xmlns:a16="http://schemas.microsoft.com/office/drawing/2014/main" val="10000"/>
                  </a:ext>
                </a:extLst>
              </a:tr>
              <a:tr h="255686">
                <a:tc>
                  <a:txBody>
                    <a:bodyPr/>
                    <a:lstStyle/>
                    <a:p>
                      <a:pPr marL="0" marR="0" lvl="0" indent="0" algn="ctr" rtl="0">
                        <a:lnSpc>
                          <a:spcPct val="107000"/>
                        </a:lnSpc>
                        <a:spcBef>
                          <a:spcPts val="0"/>
                        </a:spcBef>
                        <a:spcAft>
                          <a:spcPts val="0"/>
                        </a:spcAft>
                        <a:buNone/>
                      </a:pPr>
                      <a:r>
                        <a:rPr lang="el-GR" sz="1600" b="1" u="none" strike="noStrike" cap="none" dirty="0">
                          <a:solidFill>
                            <a:schemeClr val="dk1"/>
                          </a:solidFill>
                        </a:rPr>
                        <a:t>Αυταρχικές Ομάδες</a:t>
                      </a:r>
                      <a:endParaRPr sz="1600" b="1" u="none" strike="noStrike" cap="none" dirty="0">
                        <a:solidFill>
                          <a:schemeClr val="dk1"/>
                        </a:solidFill>
                        <a:latin typeface="Calibri"/>
                        <a:ea typeface="Calibri"/>
                        <a:cs typeface="Calibri"/>
                        <a:sym typeface="Calibri"/>
                      </a:endParaRPr>
                    </a:p>
                  </a:txBody>
                  <a:tcPr marL="38300" marR="38300" marT="0" marB="0">
                    <a:solidFill>
                      <a:srgbClr val="95DBFB"/>
                    </a:solidFill>
                  </a:tcPr>
                </a:tc>
                <a:tc>
                  <a:txBody>
                    <a:bodyPr/>
                    <a:lstStyle/>
                    <a:p>
                      <a:pPr marL="0" marR="0" lvl="0" indent="0" algn="ctr" rtl="0">
                        <a:lnSpc>
                          <a:spcPct val="107000"/>
                        </a:lnSpc>
                        <a:spcBef>
                          <a:spcPts val="0"/>
                        </a:spcBef>
                        <a:spcAft>
                          <a:spcPts val="0"/>
                        </a:spcAft>
                        <a:buNone/>
                      </a:pPr>
                      <a:r>
                        <a:rPr lang="el-GR" sz="1600" b="1" u="none" strike="noStrike" cap="none" dirty="0">
                          <a:solidFill>
                            <a:srgbClr val="DBF3FD"/>
                          </a:solidFill>
                        </a:rPr>
                        <a:t>Δημοκρατικές Ομάδες</a:t>
                      </a:r>
                      <a:endParaRPr sz="1600" b="1" u="none" strike="noStrike" cap="none" dirty="0">
                        <a:solidFill>
                          <a:srgbClr val="DBF3FD"/>
                        </a:solidFill>
                        <a:latin typeface="Calibri"/>
                        <a:ea typeface="Calibri"/>
                        <a:cs typeface="Calibri"/>
                        <a:sym typeface="Calibri"/>
                      </a:endParaRPr>
                    </a:p>
                  </a:txBody>
                  <a:tcPr marL="38300" marR="38300" marT="0" marB="0">
                    <a:solidFill>
                      <a:srgbClr val="08A5EF"/>
                    </a:solidFill>
                  </a:tcPr>
                </a:tc>
                <a:extLst>
                  <a:ext uri="{0D108BD9-81ED-4DB2-BD59-A6C34878D82A}">
                    <a16:rowId xmlns:a16="http://schemas.microsoft.com/office/drawing/2014/main" val="10001"/>
                  </a:ext>
                </a:extLst>
              </a:tr>
              <a:tr h="4669591">
                <a:tc>
                  <a:txBody>
                    <a:bodyPr/>
                    <a:lstStyle/>
                    <a:p>
                      <a:pPr marL="342900" marR="0" lvl="0" indent="-342900" algn="l" rtl="0">
                        <a:lnSpc>
                          <a:spcPct val="128571"/>
                        </a:lnSpc>
                        <a:spcBef>
                          <a:spcPts val="0"/>
                        </a:spcBef>
                        <a:spcAft>
                          <a:spcPts val="0"/>
                        </a:spcAft>
                        <a:buClr>
                          <a:schemeClr val="dk1"/>
                        </a:buClr>
                        <a:buSzPts val="1000"/>
                        <a:buFont typeface="Noto Sans Symbols"/>
                        <a:buChar char="∙"/>
                      </a:pPr>
                      <a:r>
                        <a:rPr lang="el-GR" sz="1400" b="1" u="none" strike="noStrike" cap="none" dirty="0">
                          <a:solidFill>
                            <a:schemeClr val="dk1"/>
                          </a:solidFill>
                        </a:rPr>
                        <a:t>Ο ρόλος του ατόμου είναι ελάχιστος, καθώς ο ηγέτης είναι ο επικεφαλής όλων των ευθυνών</a:t>
                      </a:r>
                      <a:endParaRPr sz="1400" dirty="0"/>
                    </a:p>
                    <a:p>
                      <a:pPr marL="342900" marR="0" lvl="0" indent="-342900" algn="l" rtl="0">
                        <a:lnSpc>
                          <a:spcPct val="107000"/>
                        </a:lnSpc>
                        <a:spcBef>
                          <a:spcPts val="1440"/>
                        </a:spcBef>
                        <a:spcAft>
                          <a:spcPts val="0"/>
                        </a:spcAft>
                        <a:buClr>
                          <a:schemeClr val="dk1"/>
                        </a:buClr>
                        <a:buSzPts val="1000"/>
                        <a:buFont typeface="Noto Sans Symbols"/>
                        <a:buChar char="∙"/>
                      </a:pPr>
                      <a:r>
                        <a:rPr lang="el-GR" sz="1400" b="1" u="none" strike="noStrike" cap="none" dirty="0">
                          <a:solidFill>
                            <a:schemeClr val="dk1"/>
                          </a:solidFill>
                        </a:rPr>
                        <a:t>Ο «αρχηγός» είναι πολύ άκαμπτος και πιστεύει ότι ο έπαινος θα βελτιώσει την αποτελεσματικότητα και την αφοσίωση των μελών στην ομάδα</a:t>
                      </a:r>
                      <a:endParaRPr sz="1400" dirty="0"/>
                    </a:p>
                    <a:p>
                      <a:pPr marL="0" marR="0" lvl="0" indent="0" algn="l" rtl="0">
                        <a:lnSpc>
                          <a:spcPct val="107000"/>
                        </a:lnSpc>
                        <a:spcBef>
                          <a:spcPts val="0"/>
                        </a:spcBef>
                        <a:spcAft>
                          <a:spcPts val="0"/>
                        </a:spcAft>
                        <a:buNone/>
                      </a:pPr>
                      <a:r>
                        <a:rPr lang="en-US" sz="1400" b="1" u="none" strike="noStrike" cap="none" dirty="0">
                          <a:solidFill>
                            <a:schemeClr val="dk1"/>
                          </a:solidFill>
                        </a:rPr>
                        <a:t> </a:t>
                      </a:r>
                      <a:endParaRPr sz="1400" dirty="0"/>
                    </a:p>
                    <a:p>
                      <a:pPr marL="342900" marR="0" lvl="0" indent="-342900" algn="l" rtl="0">
                        <a:lnSpc>
                          <a:spcPct val="107000"/>
                        </a:lnSpc>
                        <a:spcBef>
                          <a:spcPts val="0"/>
                        </a:spcBef>
                        <a:spcAft>
                          <a:spcPts val="0"/>
                        </a:spcAft>
                        <a:buClr>
                          <a:schemeClr val="dk1"/>
                        </a:buClr>
                        <a:buSzPts val="1000"/>
                        <a:buFont typeface="Noto Sans Symbols"/>
                        <a:buChar char="∙"/>
                      </a:pPr>
                      <a:r>
                        <a:rPr lang="el-GR" sz="1400" b="1" u="none" strike="noStrike" cap="none" dirty="0">
                          <a:solidFill>
                            <a:schemeClr val="dk1"/>
                          </a:solidFill>
                        </a:rPr>
                        <a:t>Ο αρχηγός της ομάδας κυριαρχεί σε όλα τα μέλη της ομάδας</a:t>
                      </a:r>
                      <a:endParaRPr sz="1400" dirty="0"/>
                    </a:p>
                    <a:p>
                      <a:pPr marL="457200" marR="0" lvl="0" indent="0" algn="l" rtl="0">
                        <a:lnSpc>
                          <a:spcPct val="107000"/>
                        </a:lnSpc>
                        <a:spcBef>
                          <a:spcPts val="0"/>
                        </a:spcBef>
                        <a:spcAft>
                          <a:spcPts val="0"/>
                        </a:spcAft>
                        <a:buNone/>
                      </a:pPr>
                      <a:r>
                        <a:rPr lang="en-US" sz="1400" b="1" u="none" strike="noStrike" cap="none" dirty="0">
                          <a:solidFill>
                            <a:schemeClr val="dk1"/>
                          </a:solidFill>
                        </a:rPr>
                        <a:t> </a:t>
                      </a:r>
                      <a:endParaRPr sz="1400" dirty="0"/>
                    </a:p>
                    <a:p>
                      <a:pPr marL="342900" marR="0" lvl="0" indent="-342900" algn="l" rtl="0">
                        <a:lnSpc>
                          <a:spcPct val="107000"/>
                        </a:lnSpc>
                        <a:spcBef>
                          <a:spcPts val="0"/>
                        </a:spcBef>
                        <a:spcAft>
                          <a:spcPts val="0"/>
                        </a:spcAft>
                        <a:buClr>
                          <a:schemeClr val="dk1"/>
                        </a:buClr>
                        <a:buSzPts val="1000"/>
                        <a:buFont typeface="Noto Sans Symbols"/>
                        <a:buChar char="∙"/>
                      </a:pPr>
                      <a:r>
                        <a:rPr lang="el-GR" sz="1400" b="1" u="none" strike="noStrike" cap="none" dirty="0">
                          <a:solidFill>
                            <a:schemeClr val="dk1"/>
                          </a:solidFill>
                        </a:rPr>
                        <a:t>Τα μέλη εξαρτώνται από τον ηγέτη για όλες τις αποφάσεις και επιδεικνύουν αργή οπισθοδρόμηση σε περισσότερη υποταγή, εξάρτηση και αδυναμία ανάληψης ευθύνης</a:t>
                      </a:r>
                      <a:r>
                        <a:rPr lang="en-US" sz="1400" b="1" u="none" strike="noStrike" cap="none" dirty="0">
                          <a:solidFill>
                            <a:schemeClr val="dk1"/>
                          </a:solidFill>
                        </a:rPr>
                        <a:t>.</a:t>
                      </a:r>
                      <a:endParaRPr sz="1400" dirty="0"/>
                    </a:p>
                  </a:txBody>
                  <a:tcPr marL="38300" marR="38300" marT="0" marB="0">
                    <a:solidFill>
                      <a:srgbClr val="95DBFB"/>
                    </a:solidFill>
                  </a:tcPr>
                </a:tc>
                <a:tc>
                  <a:txBody>
                    <a:bodyPr/>
                    <a:lstStyle/>
                    <a:p>
                      <a:pPr marL="342900" marR="0" lvl="0" indent="-342900" algn="l" rtl="0">
                        <a:lnSpc>
                          <a:spcPct val="107000"/>
                        </a:lnSpc>
                        <a:spcBef>
                          <a:spcPts val="0"/>
                        </a:spcBef>
                        <a:spcAft>
                          <a:spcPts val="0"/>
                        </a:spcAft>
                        <a:buClr>
                          <a:srgbClr val="DBF3FD"/>
                        </a:buClr>
                        <a:buSzPts val="1000"/>
                        <a:buFont typeface="Noto Sans Symbols"/>
                        <a:buChar char="∙"/>
                      </a:pPr>
                      <a:r>
                        <a:rPr lang="el-GR" sz="1400" b="1" u="none" strike="noStrike" cap="none" dirty="0">
                          <a:solidFill>
                            <a:srgbClr val="DBF3FD"/>
                          </a:solidFill>
                        </a:rPr>
                        <a:t>Στη δημοκρατική ομάδα το μεμονωμένο μέλος έχει περισσότερες ευθύνες και περισσότερες δυνατότητες ενεργού συμμετοχής στις λειτουργίες της ομάδας</a:t>
                      </a:r>
                      <a:endParaRPr sz="1400" dirty="0"/>
                    </a:p>
                    <a:p>
                      <a:pPr marL="342900" marR="0" lvl="0" indent="-342900" algn="l" rtl="0">
                        <a:lnSpc>
                          <a:spcPct val="107000"/>
                        </a:lnSpc>
                        <a:spcBef>
                          <a:spcPts val="0"/>
                        </a:spcBef>
                        <a:spcAft>
                          <a:spcPts val="0"/>
                        </a:spcAft>
                        <a:buClr>
                          <a:srgbClr val="DBF3FD"/>
                        </a:buClr>
                        <a:buSzPts val="1000"/>
                        <a:buFont typeface="Noto Sans Symbols"/>
                        <a:buChar char="∙"/>
                      </a:pPr>
                      <a:r>
                        <a:rPr lang="el-GR" sz="1400" b="1" u="none" strike="noStrike" cap="none" dirty="0">
                          <a:solidFill>
                            <a:srgbClr val="DBF3FD"/>
                          </a:solidFill>
                        </a:rPr>
                        <a:t>Σε μια τέτοια ομάδα κάθε μέλος έχει κάποια ευθύνη, κάποια δύναμη, για την οποία αισθάνεται μεγάλη και εμπλεκόμενη
Διαφορετικά μέλη γνωρίζονται άμεσα καθώς τα μέλη της ομάδας έχουν σχέση μεταξύ τους</a:t>
                      </a:r>
                      <a:endParaRPr sz="1400" dirty="0"/>
                    </a:p>
                    <a:p>
                      <a:pPr marL="342900" marR="0" lvl="0" indent="-342900" algn="l" rtl="0">
                        <a:lnSpc>
                          <a:spcPct val="107000"/>
                        </a:lnSpc>
                        <a:spcBef>
                          <a:spcPts val="0"/>
                        </a:spcBef>
                        <a:spcAft>
                          <a:spcPts val="0"/>
                        </a:spcAft>
                        <a:buClr>
                          <a:srgbClr val="DBF3FD"/>
                        </a:buClr>
                        <a:buSzPts val="1000"/>
                        <a:buFont typeface="Noto Sans Symbols"/>
                        <a:buChar char="∙"/>
                      </a:pPr>
                      <a:r>
                        <a:rPr lang="el-GR" sz="1400" b="1" u="none" strike="noStrike" cap="none" dirty="0">
                          <a:solidFill>
                            <a:srgbClr val="DBF3FD"/>
                          </a:solidFill>
                        </a:rPr>
                        <a:t>Τα μέλη της ομάδας ενθαρρύνονται να μοιράζονται ιδέες και απόψεις, παρόλο που ο ηγέτης διατηρεί τον τελικό λόγο για τις αποφάσεις</a:t>
                      </a:r>
                      <a:endParaRPr sz="1400" dirty="0"/>
                    </a:p>
                    <a:p>
                      <a:pPr marL="342900" marR="0" lvl="0" indent="-342900" algn="l" rtl="0">
                        <a:lnSpc>
                          <a:spcPct val="107000"/>
                        </a:lnSpc>
                        <a:spcBef>
                          <a:spcPts val="800"/>
                        </a:spcBef>
                        <a:spcAft>
                          <a:spcPts val="0"/>
                        </a:spcAft>
                        <a:buClr>
                          <a:srgbClr val="DBF3FD"/>
                        </a:buClr>
                        <a:buSzPts val="1000"/>
                        <a:buFont typeface="Noto Sans Symbols"/>
                        <a:buChar char="∙"/>
                      </a:pPr>
                      <a:r>
                        <a:rPr lang="el-GR" sz="1400" b="1" u="none" strike="noStrike" cap="none" dirty="0">
                          <a:solidFill>
                            <a:srgbClr val="DBF3FD"/>
                          </a:solidFill>
                        </a:rPr>
                        <a:t>Τα μέλη της ομάδας αισθάνονται πιο αφοσιωμένοι στη διαδικασία</a:t>
                      </a:r>
                      <a:endParaRPr sz="1400" dirty="0"/>
                    </a:p>
                    <a:p>
                      <a:pPr marL="342900" marR="0" lvl="0" indent="-342900" algn="l" rtl="0">
                        <a:lnSpc>
                          <a:spcPct val="107000"/>
                        </a:lnSpc>
                        <a:spcBef>
                          <a:spcPts val="800"/>
                        </a:spcBef>
                        <a:spcAft>
                          <a:spcPts val="0"/>
                        </a:spcAft>
                        <a:buClr>
                          <a:srgbClr val="DBF3FD"/>
                        </a:buClr>
                        <a:buSzPts val="1000"/>
                        <a:buFont typeface="Noto Sans Symbols"/>
                        <a:buChar char="∙"/>
                      </a:pPr>
                      <a:r>
                        <a:rPr lang="el-GR" sz="1400" b="1" u="none" strike="noStrike" cap="none" dirty="0">
                          <a:solidFill>
                            <a:srgbClr val="DBF3FD"/>
                          </a:solidFill>
                        </a:rPr>
                        <a:t>Η δημιουργικότητα ενθαρρύνεται και ανταμείβεται</a:t>
                      </a:r>
                      <a:r>
                        <a:rPr lang="en-US" sz="1400" b="1" u="none" strike="noStrike" cap="none" dirty="0">
                          <a:solidFill>
                            <a:srgbClr val="DBF3FD"/>
                          </a:solidFill>
                        </a:rPr>
                        <a:t>.</a:t>
                      </a:r>
                      <a:endParaRPr sz="1400" dirty="0"/>
                    </a:p>
                  </a:txBody>
                  <a:tcPr marL="38300" marR="38300" marT="0" marB="0">
                    <a:solidFill>
                      <a:srgbClr val="08A5EF"/>
                    </a:solidFill>
                  </a:tcPr>
                </a:tc>
                <a:extLst>
                  <a:ext uri="{0D108BD9-81ED-4DB2-BD59-A6C34878D82A}">
                    <a16:rowId xmlns:a16="http://schemas.microsoft.com/office/drawing/2014/main" val="10002"/>
                  </a:ext>
                </a:extLst>
              </a:tr>
            </a:tbl>
          </a:graphicData>
        </a:graphic>
      </p:graphicFrame>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457199" y="152718"/>
            <a:ext cx="5816991" cy="1371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6"/>
              </a:buClr>
              <a:buSzPts val="4000"/>
              <a:buFont typeface="Calibri"/>
              <a:buNone/>
            </a:pPr>
            <a:r>
              <a:rPr lang="en-US" sz="3200" dirty="0">
                <a:latin typeface="Calibri"/>
                <a:ea typeface="Calibri"/>
                <a:cs typeface="Calibri"/>
                <a:sym typeface="Calibri"/>
              </a:rPr>
              <a:t>III.5. </a:t>
            </a:r>
            <a:r>
              <a:rPr lang="el-GR" sz="3200" dirty="0">
                <a:latin typeface="Calibri"/>
                <a:ea typeface="Calibri"/>
                <a:cs typeface="Calibri"/>
                <a:sym typeface="Calibri"/>
              </a:rPr>
              <a:t>ΟΜΑΔΕΣ ΠΡΟΣΩΠΟ ΜΕ ΠΡΟΣΩΠΟ</a:t>
            </a:r>
            <a:r>
              <a:rPr lang="en-US" sz="3200" dirty="0">
                <a:latin typeface="Calibri"/>
                <a:ea typeface="Calibri"/>
                <a:cs typeface="Calibri"/>
                <a:sym typeface="Calibri"/>
              </a:rPr>
              <a:t> </a:t>
            </a:r>
            <a:r>
              <a:rPr lang="el-GR" sz="3200" dirty="0">
                <a:latin typeface="Calibri"/>
                <a:ea typeface="Calibri"/>
                <a:cs typeface="Calibri"/>
                <a:sym typeface="Calibri"/>
              </a:rPr>
              <a:t>ΚΑΙ</a:t>
            </a:r>
            <a:r>
              <a:rPr lang="en-US" sz="3200" dirty="0">
                <a:latin typeface="Calibri"/>
                <a:ea typeface="Calibri"/>
                <a:cs typeface="Calibri"/>
                <a:sym typeface="Calibri"/>
              </a:rPr>
              <a:t> </a:t>
            </a:r>
            <a:r>
              <a:rPr lang="el-GR" sz="3200" dirty="0">
                <a:latin typeface="Calibri"/>
                <a:ea typeface="Calibri"/>
                <a:cs typeface="Calibri"/>
                <a:sym typeface="Calibri"/>
              </a:rPr>
              <a:t>ΟΜΑΔΕΣ ΣΥΝ-ΔΡΑΣΗΣ</a:t>
            </a:r>
            <a:endParaRPr sz="3200" dirty="0">
              <a:latin typeface="Calibri"/>
              <a:ea typeface="Calibri"/>
              <a:cs typeface="Calibri"/>
              <a:sym typeface="Calibri"/>
            </a:endParaRPr>
          </a:p>
        </p:txBody>
      </p:sp>
      <p:sp>
        <p:nvSpPr>
          <p:cNvPr id="243" name="Google Shape;243;p23"/>
          <p:cNvSpPr txBox="1">
            <a:spLocks noGrp="1"/>
          </p:cNvSpPr>
          <p:nvPr>
            <p:ph type="body" idx="1"/>
          </p:nvPr>
        </p:nvSpPr>
        <p:spPr>
          <a:xfrm>
            <a:off x="762000" y="1752600"/>
            <a:ext cx="7620000" cy="4373563"/>
          </a:xfrm>
          <a:prstGeom prst="rect">
            <a:avLst/>
          </a:prstGeom>
          <a:noFill/>
          <a:ln>
            <a:noFill/>
          </a:ln>
        </p:spPr>
        <p:txBody>
          <a:bodyPr spcFirstLastPara="1" wrap="square" lIns="91425" tIns="45700" rIns="91425" bIns="45700" anchor="t" anchorCtr="0">
            <a:normAutofit lnSpcReduction="10000"/>
          </a:bodyPr>
          <a:lstStyle/>
          <a:p>
            <a:pPr marL="342900" lvl="0" indent="-342900">
              <a:lnSpc>
                <a:spcPct val="90000"/>
              </a:lnSpc>
              <a:spcBef>
                <a:spcPts val="0"/>
              </a:spcBef>
              <a:buClr>
                <a:srgbClr val="222222"/>
              </a:buClr>
              <a:buSzPts val="2040"/>
              <a:buFont typeface="Noto Sans Symbols"/>
              <a:buChar char="⮚"/>
            </a:pPr>
            <a:r>
              <a:rPr lang="el-GR" sz="2040" dirty="0">
                <a:solidFill>
                  <a:srgbClr val="FF0000"/>
                </a:solidFill>
              </a:rPr>
              <a:t>Ομάδα πρόσωπο με πρόσωπο</a:t>
            </a:r>
            <a:r>
              <a:rPr lang="en-US" sz="2040" i="0" dirty="0">
                <a:solidFill>
                  <a:srgbClr val="FF0000"/>
                </a:solidFill>
              </a:rPr>
              <a:t> </a:t>
            </a:r>
            <a:r>
              <a:rPr lang="el-GR" sz="2040" dirty="0">
                <a:solidFill>
                  <a:srgbClr val="222222"/>
                </a:solidFill>
              </a:rPr>
              <a:t>αναφέρεται στον κοινωνικό όρο για μια μικρή ομάδα ανθρώπων σε αρκετά στενή φυσική εγγύτητα ώστε κάθε άτομο στην ομάδα να αλληλεπιδρά απευθείας με καθένα από τα άλλα. Μια τέτοια ομάδα δεν είναι συνήθως πάνω από έξι έως οκτώ άτομα.
</a:t>
            </a:r>
            <a:endParaRPr sz="2040" dirty="0">
              <a:solidFill>
                <a:srgbClr val="222222"/>
              </a:solidFill>
            </a:endParaRPr>
          </a:p>
          <a:p>
            <a:pPr marL="0" lvl="0" indent="0" algn="l" rtl="0">
              <a:lnSpc>
                <a:spcPct val="90000"/>
              </a:lnSpc>
              <a:spcBef>
                <a:spcPts val="1008"/>
              </a:spcBef>
              <a:spcAft>
                <a:spcPts val="0"/>
              </a:spcAft>
              <a:buClr>
                <a:schemeClr val="dk1"/>
              </a:buClr>
              <a:buSzPts val="2040"/>
              <a:buNone/>
            </a:pPr>
            <a:endParaRPr sz="2040" i="0" dirty="0">
              <a:solidFill>
                <a:srgbClr val="222222"/>
              </a:solidFill>
            </a:endParaRPr>
          </a:p>
          <a:p>
            <a:pPr marL="0" lvl="0" indent="0" algn="l" rtl="0">
              <a:lnSpc>
                <a:spcPct val="90000"/>
              </a:lnSpc>
              <a:spcBef>
                <a:spcPts val="1008"/>
              </a:spcBef>
              <a:spcAft>
                <a:spcPts val="0"/>
              </a:spcAft>
              <a:buClr>
                <a:schemeClr val="dk1"/>
              </a:buClr>
              <a:buSzPts val="2040"/>
              <a:buNone/>
            </a:pPr>
            <a:endParaRPr sz="2040" i="0" dirty="0">
              <a:solidFill>
                <a:srgbClr val="222222"/>
              </a:solidFill>
            </a:endParaRPr>
          </a:p>
          <a:p>
            <a:pPr marL="0" lvl="0" indent="0" algn="l" rtl="0">
              <a:lnSpc>
                <a:spcPct val="90000"/>
              </a:lnSpc>
              <a:spcBef>
                <a:spcPts val="1008"/>
              </a:spcBef>
              <a:spcAft>
                <a:spcPts val="0"/>
              </a:spcAft>
              <a:buClr>
                <a:schemeClr val="dk1"/>
              </a:buClr>
              <a:buSzPts val="2040"/>
              <a:buNone/>
            </a:pPr>
            <a:endParaRPr sz="2040" i="0" dirty="0">
              <a:solidFill>
                <a:srgbClr val="222222"/>
              </a:solidFill>
            </a:endParaRPr>
          </a:p>
          <a:p>
            <a:pPr marL="0" lvl="0" indent="0" algn="l" rtl="0">
              <a:lnSpc>
                <a:spcPct val="90000"/>
              </a:lnSpc>
              <a:spcBef>
                <a:spcPts val="1008"/>
              </a:spcBef>
              <a:spcAft>
                <a:spcPts val="0"/>
              </a:spcAft>
              <a:buClr>
                <a:schemeClr val="dk1"/>
              </a:buClr>
              <a:buSzPts val="2040"/>
              <a:buNone/>
            </a:pPr>
            <a:endParaRPr sz="2040" i="0" dirty="0">
              <a:solidFill>
                <a:srgbClr val="222222"/>
              </a:solidFill>
            </a:endParaRPr>
          </a:p>
          <a:p>
            <a:pPr marL="342900" lvl="0" indent="-342900">
              <a:lnSpc>
                <a:spcPct val="90000"/>
              </a:lnSpc>
              <a:spcBef>
                <a:spcPts val="1008"/>
              </a:spcBef>
              <a:buClr>
                <a:srgbClr val="222222"/>
              </a:buClr>
              <a:buSzPts val="2040"/>
              <a:buFont typeface="Noto Sans Symbols"/>
              <a:buChar char="⮚"/>
            </a:pPr>
            <a:r>
              <a:rPr lang="el-GR" sz="2040" dirty="0">
                <a:solidFill>
                  <a:srgbClr val="FF0000"/>
                </a:solidFill>
              </a:rPr>
              <a:t>Ομάδα συν-δράσης </a:t>
            </a:r>
            <a:r>
              <a:rPr lang="el-GR" sz="2040" dirty="0">
                <a:solidFill>
                  <a:srgbClr val="222222"/>
                </a:solidFill>
              </a:rPr>
              <a:t>είναι ο κοινωνιολογικός όρος για άτομα που μοιράζονται τον ίδιο στόχο αλλά εργάζονται προς αυτόν χωρίς επικοινωνία ή αλληλεπίδραση.</a:t>
            </a:r>
            <a:endParaRPr sz="2040" dirty="0"/>
          </a:p>
        </p:txBody>
      </p:sp>
      <p:pic>
        <p:nvPicPr>
          <p:cNvPr id="244" name="Google Shape;244;p23"/>
          <p:cNvPicPr preferRelativeResize="0"/>
          <p:nvPr/>
        </p:nvPicPr>
        <p:blipFill rotWithShape="1">
          <a:blip r:embed="rId3">
            <a:alphaModFix/>
          </a:blip>
          <a:srcRect/>
          <a:stretch/>
        </p:blipFill>
        <p:spPr>
          <a:xfrm>
            <a:off x="3262963" y="3248638"/>
            <a:ext cx="2618073" cy="1773528"/>
          </a:xfrm>
          <a:prstGeom prst="rect">
            <a:avLst/>
          </a:prstGeom>
          <a:noFill/>
          <a:ln>
            <a:noFill/>
          </a:ln>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4"/>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6"/>
              </a:buClr>
              <a:buSzPts val="4000"/>
              <a:buFont typeface="Calibri"/>
              <a:buNone/>
            </a:pPr>
            <a:r>
              <a:rPr lang="en-US" sz="4000" dirty="0">
                <a:latin typeface="Calibri"/>
                <a:ea typeface="Calibri"/>
                <a:cs typeface="Calibri"/>
                <a:sym typeface="Calibri"/>
              </a:rPr>
              <a:t>III.6. </a:t>
            </a:r>
            <a:r>
              <a:rPr lang="el-GR" sz="4000" dirty="0">
                <a:latin typeface="Calibri"/>
                <a:ea typeface="Calibri"/>
                <a:cs typeface="Calibri"/>
                <a:sym typeface="Calibri"/>
              </a:rPr>
              <a:t>ΟΜΑΔΕΣ ΜΕΛΩΝ</a:t>
            </a:r>
            <a:r>
              <a:rPr lang="en-US" sz="4000" dirty="0">
                <a:latin typeface="Calibri"/>
                <a:ea typeface="Calibri"/>
                <a:cs typeface="Calibri"/>
                <a:sym typeface="Calibri"/>
              </a:rPr>
              <a:t> </a:t>
            </a:r>
            <a:r>
              <a:rPr lang="el-GR" sz="4000" dirty="0">
                <a:latin typeface="Calibri"/>
                <a:ea typeface="Calibri"/>
                <a:cs typeface="Calibri"/>
                <a:sym typeface="Calibri"/>
              </a:rPr>
              <a:t>ΚΑΙ ΟΜΑΔΕΣ ΑΝΑΦΟΡΩΝ</a:t>
            </a:r>
            <a:endParaRPr sz="4000" dirty="0">
              <a:latin typeface="Calibri"/>
              <a:ea typeface="Calibri"/>
              <a:cs typeface="Calibri"/>
              <a:sym typeface="Calibri"/>
            </a:endParaRPr>
          </a:p>
        </p:txBody>
      </p:sp>
      <p:sp>
        <p:nvSpPr>
          <p:cNvPr id="250" name="Google Shape;250;p24"/>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endParaRPr b="0">
              <a:solidFill>
                <a:srgbClr val="000000"/>
              </a:solidFill>
              <a:latin typeface="arial"/>
              <a:ea typeface="arial"/>
              <a:cs typeface="arial"/>
              <a:sym typeface="arial"/>
            </a:endParaRPr>
          </a:p>
          <a:p>
            <a:pPr marL="0" lvl="0" indent="0" algn="l" rtl="0">
              <a:spcBef>
                <a:spcPts val="1000"/>
              </a:spcBef>
              <a:spcAft>
                <a:spcPts val="0"/>
              </a:spcAft>
              <a:buClr>
                <a:schemeClr val="dk1"/>
              </a:buClr>
              <a:buSzPts val="2000"/>
              <a:buNone/>
            </a:pPr>
            <a:endParaRPr/>
          </a:p>
        </p:txBody>
      </p:sp>
      <p:pic>
        <p:nvPicPr>
          <p:cNvPr id="251" name="Google Shape;251;p24"/>
          <p:cNvPicPr preferRelativeResize="0"/>
          <p:nvPr/>
        </p:nvPicPr>
        <p:blipFill rotWithShape="1">
          <a:blip r:embed="rId3">
            <a:alphaModFix/>
          </a:blip>
          <a:srcRect/>
          <a:stretch/>
        </p:blipFill>
        <p:spPr>
          <a:xfrm>
            <a:off x="3198527" y="2636912"/>
            <a:ext cx="5765962" cy="4221088"/>
          </a:xfrm>
          <a:prstGeom prst="rect">
            <a:avLst/>
          </a:prstGeom>
          <a:noFill/>
          <a:ln>
            <a:noFill/>
          </a:ln>
        </p:spPr>
      </p:pic>
      <p:sp>
        <p:nvSpPr>
          <p:cNvPr id="252" name="Google Shape;252;p24"/>
          <p:cNvSpPr/>
          <p:nvPr/>
        </p:nvSpPr>
        <p:spPr>
          <a:xfrm>
            <a:off x="3203848" y="2636912"/>
            <a:ext cx="5760640" cy="4221088"/>
          </a:xfrm>
          <a:prstGeom prst="rect">
            <a:avLst/>
          </a:prstGeom>
          <a:solidFill>
            <a:schemeClr val="lt1">
              <a:alpha val="81960"/>
            </a:schemeClr>
          </a:solidFill>
          <a:ln w="28575" cap="flat" cmpd="sng">
            <a:solidFill>
              <a:schemeClr val="lt1"/>
            </a:solidFill>
            <a:prstDash val="solid"/>
            <a:round/>
            <a:headEnd type="none" w="sm" len="sm"/>
            <a:tailEnd type="none" w="sm" len="sm"/>
          </a:ln>
          <a:effectLst>
            <a:outerShdw blurRad="50800" dist="50800" dir="5400000" algn="ctr" rotWithShape="0">
              <a:schemeClr val="lt1">
                <a:alpha val="0"/>
              </a:schemeClr>
            </a:outerShdw>
            <a:reflection stA="0" endPos="65000" dist="50800" dir="5400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3" name="Google Shape;253;p24"/>
          <p:cNvSpPr txBox="1"/>
          <p:nvPr/>
        </p:nvSpPr>
        <p:spPr>
          <a:xfrm>
            <a:off x="534380" y="1752600"/>
            <a:ext cx="8075240" cy="4154943"/>
          </a:xfrm>
          <a:prstGeom prst="rect">
            <a:avLst/>
          </a:prstGeom>
          <a:noFill/>
          <a:ln>
            <a:noFill/>
          </a:ln>
        </p:spPr>
        <p:txBody>
          <a:bodyPr spcFirstLastPara="1" wrap="square" lIns="91425" tIns="45700" rIns="91425" bIns="45700" anchor="t" anchorCtr="0">
            <a:spAutoFit/>
          </a:bodyPr>
          <a:lstStyle/>
          <a:p>
            <a:pPr marL="342900" lvl="0" indent="-342900">
              <a:buClr>
                <a:schemeClr val="dk1"/>
              </a:buClr>
              <a:buSzPts val="2400"/>
              <a:buFont typeface="Noto Sans Symbols"/>
              <a:buChar char="⮚"/>
            </a:pPr>
            <a:r>
              <a:rPr lang="el-GR" sz="2400" b="1" dirty="0">
                <a:solidFill>
                  <a:srgbClr val="FF0000"/>
                </a:solidFill>
              </a:rPr>
              <a:t>Οι Ομάδες Μελών </a:t>
            </a:r>
            <a:r>
              <a:rPr lang="el-GR" sz="2400" b="1" dirty="0"/>
              <a:t>είναι μια διαδικασία που συνήθως είτε ανεπίσημα είτε επίσημα δέχεται μέλη στις τάξεις της παρισταμένης ιδιότητας μέλους. Ομάδες όπως αυτή περιλαμβάνουν - κοινωνίες, συλλόγους, ομάδες, κλίκες και πολιτικά κόμματα</a:t>
            </a:r>
            <a:r>
              <a:rPr lang="en-US" sz="2400" b="1" i="0" dirty="0">
                <a:solidFill>
                  <a:srgbClr val="000000"/>
                </a:solidFill>
                <a:latin typeface="Arial"/>
                <a:ea typeface="Arial"/>
                <a:cs typeface="Arial"/>
                <a:sym typeface="Arial"/>
              </a:rPr>
              <a:t>.</a:t>
            </a:r>
            <a:endParaRPr sz="2400" b="1" i="0" dirty="0">
              <a:solidFill>
                <a:srgbClr val="000000"/>
              </a:solidFill>
              <a:latin typeface="Arial"/>
              <a:ea typeface="Arial"/>
              <a:cs typeface="Arial"/>
              <a:sym typeface="Arial"/>
            </a:endParaRPr>
          </a:p>
          <a:p>
            <a:pPr lvl="0"/>
            <a:r>
              <a:rPr lang="el-GR" sz="2400" b="1" dirty="0"/>
              <a:t>Οι ομάδες στις οποίες ένα πρόσωπο ανήκει πράγματι ανεπίσημα ή επίσημα ορίζονται ως ομάδα μελών του. Κανονικά οι στάσεις, οι ταυτοποιήσεις του και στη συνέχεια οι ποικίλες και συγκεκριμένες αντιδράσεις του ρυθμίζονται και καθορίζονται από τέτοιες ομάδες μελών.</a:t>
            </a:r>
            <a:endParaRPr sz="1800" dirty="0">
              <a:solidFill>
                <a:schemeClr val="dk1"/>
              </a:solidFill>
              <a:latin typeface="Arial"/>
              <a:ea typeface="Arial"/>
              <a:cs typeface="Arial"/>
              <a:sym typeface="Arial"/>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5"/>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lvl="0"/>
            <a:r>
              <a:rPr lang="en-US" sz="3600" dirty="0">
                <a:latin typeface="Calibri"/>
                <a:ea typeface="Calibri"/>
                <a:cs typeface="Calibri"/>
                <a:sym typeface="Calibri"/>
              </a:rPr>
              <a:t>III.6. </a:t>
            </a:r>
            <a:r>
              <a:rPr lang="el-GR" dirty="0">
                <a:latin typeface="Calibri"/>
                <a:ea typeface="Calibri"/>
                <a:cs typeface="Calibri"/>
                <a:sym typeface="Calibri"/>
              </a:rPr>
              <a:t>ΟΜΑΔΕΣ ΜΕΛΩΝ</a:t>
            </a:r>
            <a:r>
              <a:rPr lang="en-US" dirty="0">
                <a:latin typeface="Calibri"/>
                <a:ea typeface="Calibri"/>
                <a:cs typeface="Calibri"/>
                <a:sym typeface="Calibri"/>
              </a:rPr>
              <a:t> </a:t>
            </a:r>
            <a:r>
              <a:rPr lang="el-GR" dirty="0">
                <a:latin typeface="Calibri"/>
                <a:ea typeface="Calibri"/>
                <a:cs typeface="Calibri"/>
                <a:sym typeface="Calibri"/>
              </a:rPr>
              <a:t>ΚΑΙ ΟΜΑΔΕΣ ΑΝΑΦΟΡΑΣ</a:t>
            </a:r>
            <a:endParaRPr dirty="0"/>
          </a:p>
        </p:txBody>
      </p:sp>
      <p:sp>
        <p:nvSpPr>
          <p:cNvPr id="259" name="Google Shape;259;p25"/>
          <p:cNvSpPr txBox="1">
            <a:spLocks noGrp="1"/>
          </p:cNvSpPr>
          <p:nvPr>
            <p:ph type="body" idx="1"/>
          </p:nvPr>
        </p:nvSpPr>
        <p:spPr>
          <a:xfrm>
            <a:off x="762000" y="1752600"/>
            <a:ext cx="7620000" cy="4373563"/>
          </a:xfrm>
          <a:prstGeom prst="rect">
            <a:avLst/>
          </a:prstGeom>
          <a:noFill/>
          <a:ln>
            <a:noFill/>
          </a:ln>
        </p:spPr>
        <p:txBody>
          <a:bodyPr spcFirstLastPara="1" wrap="square" lIns="91425" tIns="45700" rIns="91425" bIns="45700" anchor="t" anchorCtr="0">
            <a:normAutofit lnSpcReduction="10000"/>
          </a:bodyPr>
          <a:lstStyle/>
          <a:p>
            <a:pPr marL="514350" lvl="0" indent="-514350">
              <a:lnSpc>
                <a:spcPct val="80000"/>
              </a:lnSpc>
              <a:spcBef>
                <a:spcPts val="0"/>
              </a:spcBef>
              <a:buSzPts val="1750"/>
              <a:buFont typeface="Noto Sans Symbols"/>
              <a:buChar char="⮚"/>
            </a:pPr>
            <a:r>
              <a:rPr lang="el-GR" sz="1750" dirty="0"/>
              <a:t>Μια </a:t>
            </a:r>
            <a:r>
              <a:rPr lang="el-GR" sz="1750" dirty="0">
                <a:solidFill>
                  <a:srgbClr val="FF0000"/>
                </a:solidFill>
              </a:rPr>
              <a:t>ομάδα αναφοράς</a:t>
            </a:r>
            <a:r>
              <a:rPr lang="el-GR" sz="1750" dirty="0"/>
              <a:t> περιλαμβάνει άτομα ή ομάδες που επηρεάζουν τις απόψεις, τις πεποιθήσεις, τις συμπεριφορές και τις συμπεριφορές μας. Συχνά χρησιμεύουν ως πρότυπα και έμπνευση. Οι έμποροι θεωρούν τις ομάδες αναφοράς σημαντικές επειδή επηρεάζουν τον τρόπο με τον οποίο οι καταναλωτές ερμηνεύουν τις πληροφορίες και λαμβάνουν αποφάσεις αγοράς. Οι ομάδες αναφοράς επηρεάζουν τους τύπους προϊόντων που θα αγοράσετε και το εμπορικό σήμα του προϊόντος που επιλέγετε</a:t>
            </a:r>
            <a:r>
              <a:rPr lang="en-US" sz="1750" i="0" dirty="0"/>
              <a:t>.</a:t>
            </a:r>
            <a:endParaRPr dirty="0"/>
          </a:p>
          <a:p>
            <a:pPr marL="0" lvl="0" indent="0" algn="l" rtl="0">
              <a:lnSpc>
                <a:spcPct val="80000"/>
              </a:lnSpc>
              <a:spcBef>
                <a:spcPts val="950"/>
              </a:spcBef>
              <a:spcAft>
                <a:spcPts val="0"/>
              </a:spcAft>
              <a:buClr>
                <a:schemeClr val="dk1"/>
              </a:buClr>
              <a:buSzPts val="1750"/>
              <a:buNone/>
            </a:pPr>
            <a:endParaRPr sz="1750" i="0" dirty="0"/>
          </a:p>
          <a:p>
            <a:pPr marL="0" lvl="0" indent="0">
              <a:lnSpc>
                <a:spcPct val="80000"/>
              </a:lnSpc>
              <a:spcBef>
                <a:spcPts val="950"/>
              </a:spcBef>
              <a:buSzPts val="1750"/>
            </a:pPr>
            <a:r>
              <a:rPr lang="en-US" sz="1750" i="1" dirty="0"/>
              <a:t>       </a:t>
            </a:r>
            <a:r>
              <a:rPr lang="el-GR" sz="1750" i="1" dirty="0"/>
              <a:t>Τύποι ομάδων αναφοράς</a:t>
            </a:r>
            <a:r>
              <a:rPr lang="en-US" sz="1750" dirty="0"/>
              <a:t>:</a:t>
            </a:r>
            <a:endParaRPr dirty="0"/>
          </a:p>
          <a:p>
            <a:pPr lvl="0" indent="-457200">
              <a:lnSpc>
                <a:spcPct val="80000"/>
              </a:lnSpc>
              <a:spcBef>
                <a:spcPts val="950"/>
              </a:spcBef>
              <a:buSzPts val="1750"/>
              <a:buFont typeface="Arial"/>
              <a:buChar char="•"/>
            </a:pPr>
            <a:r>
              <a:rPr lang="el-GR" sz="1750" dirty="0"/>
              <a:t>Μια κανονιστική ομάδα αναφοράς επηρεάζει τους κανόνες, τις στάσεις και τις αξίες σας μέσω της άμεσης αλληλεπίδρασης. Παραδείγματα των κανονιστικών ομάδων αναφοράς περιλαμβάνουν τους γονείς, τα αδέλφια, τους δασκάλους, τους συνομηλίκους, τους συνεργάτες και τους φίλους σας</a:t>
            </a:r>
            <a:r>
              <a:rPr lang="en-US" sz="1750" i="0" dirty="0"/>
              <a:t>.</a:t>
            </a:r>
            <a:endParaRPr dirty="0"/>
          </a:p>
          <a:p>
            <a:pPr lvl="0" indent="-457200">
              <a:lnSpc>
                <a:spcPct val="80000"/>
              </a:lnSpc>
              <a:spcBef>
                <a:spcPts val="950"/>
              </a:spcBef>
              <a:buSzPts val="1750"/>
              <a:buFont typeface="Arial"/>
              <a:buChar char="•"/>
            </a:pPr>
            <a:r>
              <a:rPr lang="el-GR" sz="1750" dirty="0"/>
              <a:t>Μια συγκριτική ομάδα αναφοράς είναι μια ομάδα ατόμων με τα οποία συγκρίνετε τον εαυτό σας και μπορεί να προσπαθήσετε να είστε σαν. Παραδείγματα περιλαμβάνουν διασημότητες και ήρωες</a:t>
            </a:r>
            <a:r>
              <a:rPr lang="en-US" sz="1750" i="0" dirty="0"/>
              <a:t>.</a:t>
            </a:r>
            <a:endParaRPr dirty="0"/>
          </a:p>
          <a:p>
            <a:pPr marL="0" lvl="0" indent="0" algn="l" rtl="0">
              <a:lnSpc>
                <a:spcPct val="80000"/>
              </a:lnSpc>
              <a:spcBef>
                <a:spcPts val="850"/>
              </a:spcBef>
              <a:spcAft>
                <a:spcPts val="0"/>
              </a:spcAft>
              <a:buClr>
                <a:schemeClr val="dk1"/>
              </a:buClr>
              <a:buSzPts val="1250"/>
              <a:buNone/>
            </a:pPr>
            <a:endParaRPr sz="1250" dirty="0"/>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92DBE-1F03-4497-8856-27359F5F34A3}"/>
              </a:ext>
            </a:extLst>
          </p:cNvPr>
          <p:cNvSpPr>
            <a:spLocks noGrp="1"/>
          </p:cNvSpPr>
          <p:nvPr>
            <p:ph type="title"/>
          </p:nvPr>
        </p:nvSpPr>
        <p:spPr/>
        <p:txBody>
          <a:bodyPr/>
          <a:lstStyle/>
          <a:p>
            <a:r>
              <a:rPr lang="en-US" dirty="0"/>
              <a:t>IV. </a:t>
            </a:r>
            <a:r>
              <a:rPr lang="el-GR" dirty="0"/>
              <a:t>Σχολική Ομάδα</a:t>
            </a:r>
            <a:endParaRPr lang="en-US" dirty="0"/>
          </a:p>
        </p:txBody>
      </p:sp>
      <p:sp>
        <p:nvSpPr>
          <p:cNvPr id="3" name="Text Placeholder 2">
            <a:extLst>
              <a:ext uri="{FF2B5EF4-FFF2-40B4-BE49-F238E27FC236}">
                <a16:creationId xmlns:a16="http://schemas.microsoft.com/office/drawing/2014/main" id="{9D7BD1AC-4407-4CA4-B137-2704F9EA4B41}"/>
              </a:ext>
            </a:extLst>
          </p:cNvPr>
          <p:cNvSpPr>
            <a:spLocks noGrp="1"/>
          </p:cNvSpPr>
          <p:nvPr>
            <p:ph type="body" idx="1"/>
          </p:nvPr>
        </p:nvSpPr>
        <p:spPr/>
        <p:txBody>
          <a:bodyPr/>
          <a:lstStyle/>
          <a:p>
            <a:pPr marL="571500" indent="-342900">
              <a:buFont typeface="Wingdings" panose="05000000000000000000" pitchFamily="2" charset="2"/>
              <a:buChar char="Ø"/>
            </a:pPr>
            <a:r>
              <a:rPr lang="el-GR" sz="2800" dirty="0"/>
              <a:t>Η τάξη των μαθητών είναι μια επίσημη, θεσμοθετημένη ομάδα εργασίας</a:t>
            </a:r>
            <a:endParaRPr lang="ro-RO" sz="2800" dirty="0"/>
          </a:p>
          <a:p>
            <a:pPr marL="571500" indent="-342900">
              <a:buFont typeface="Wingdings" panose="05000000000000000000" pitchFamily="2" charset="2"/>
              <a:buChar char="Ø"/>
            </a:pPr>
            <a:r>
              <a:rPr lang="el-GR" sz="2800" dirty="0"/>
              <a:t>Η συνοχή της τάξης των μαθητών αποτελεί στόχο της εργασίας του εκπαιδευτικού</a:t>
            </a:r>
            <a:endParaRPr lang="en-US" sz="2800" dirty="0"/>
          </a:p>
          <a:p>
            <a:endParaRPr lang="en-US" dirty="0"/>
          </a:p>
        </p:txBody>
      </p:sp>
      <p:pic>
        <p:nvPicPr>
          <p:cNvPr id="5" name="Picture 4">
            <a:extLst>
              <a:ext uri="{FF2B5EF4-FFF2-40B4-BE49-F238E27FC236}">
                <a16:creationId xmlns:a16="http://schemas.microsoft.com/office/drawing/2014/main" id="{723F47B3-3985-4A3A-BE0E-0C398ED81EB9}"/>
              </a:ext>
            </a:extLst>
          </p:cNvPr>
          <p:cNvPicPr>
            <a:picLocks noChangeAspect="1"/>
          </p:cNvPicPr>
          <p:nvPr/>
        </p:nvPicPr>
        <p:blipFill>
          <a:blip r:embed="rId2"/>
          <a:stretch>
            <a:fillRect/>
          </a:stretch>
        </p:blipFill>
        <p:spPr>
          <a:xfrm>
            <a:off x="2544482" y="4113312"/>
            <a:ext cx="3455960" cy="2591970"/>
          </a:xfrm>
          <a:prstGeom prst="rect">
            <a:avLst/>
          </a:prstGeom>
        </p:spPr>
      </p:pic>
    </p:spTree>
    <p:extLst>
      <p:ext uri="{BB962C8B-B14F-4D97-AF65-F5344CB8AC3E}">
        <p14:creationId xmlns:p14="http://schemas.microsoft.com/office/powerpoint/2010/main" val="64100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AFA14-1C28-4581-B95E-3044C180B596}"/>
              </a:ext>
            </a:extLst>
          </p:cNvPr>
          <p:cNvSpPr>
            <a:spLocks noGrp="1"/>
          </p:cNvSpPr>
          <p:nvPr>
            <p:ph type="title"/>
          </p:nvPr>
        </p:nvSpPr>
        <p:spPr/>
        <p:txBody>
          <a:bodyPr/>
          <a:lstStyle/>
          <a:p>
            <a:r>
              <a:rPr lang="ro-RO" dirty="0"/>
              <a:t>IV.</a:t>
            </a:r>
            <a:r>
              <a:rPr lang="en-US" dirty="0"/>
              <a:t>1. </a:t>
            </a:r>
            <a:r>
              <a:rPr lang="el-GR" dirty="0"/>
              <a:t>Σχολικό Κλίμα</a:t>
            </a:r>
            <a:endParaRPr lang="en-US" dirty="0"/>
          </a:p>
        </p:txBody>
      </p:sp>
      <p:sp>
        <p:nvSpPr>
          <p:cNvPr id="3" name="Text Placeholder 2">
            <a:extLst>
              <a:ext uri="{FF2B5EF4-FFF2-40B4-BE49-F238E27FC236}">
                <a16:creationId xmlns:a16="http://schemas.microsoft.com/office/drawing/2014/main" id="{73B2F256-1889-4913-BA7A-88CBDBD5F0BE}"/>
              </a:ext>
            </a:extLst>
          </p:cNvPr>
          <p:cNvSpPr>
            <a:spLocks noGrp="1"/>
          </p:cNvSpPr>
          <p:nvPr>
            <p:ph type="body" idx="1"/>
          </p:nvPr>
        </p:nvSpPr>
        <p:spPr/>
        <p:txBody>
          <a:bodyPr>
            <a:normAutofit fontScale="92500" lnSpcReduction="10000"/>
          </a:bodyPr>
          <a:lstStyle/>
          <a:p>
            <a:pPr marL="342900" indent="-342900">
              <a:buFont typeface="Wingdings" panose="05000000000000000000" pitchFamily="2" charset="2"/>
              <a:buChar char="Ø"/>
            </a:pPr>
            <a:r>
              <a:rPr lang="el-GR" altLang="en-US" dirty="0">
                <a:latin typeface="Times New Roman" panose="02020603050405020304" pitchFamily="18" charset="0"/>
                <a:ea typeface="ＭＳ Ｐゴシック" panose="020B0600070205080204" pitchFamily="34" charset="-128"/>
                <a:cs typeface="Times New Roman" panose="02020603050405020304" pitchFamily="18" charset="0"/>
              </a:rPr>
              <a:t>Το σχολικό κλίμα αναφέρεται στην ποιότητα και τον χαρακτήρα της σχολικής ζωής, καθώς σχετίζεται με τους κανόνες και τις αξίες, τις διαπροσωπικές σχέσεις και τις κοινωνικές αλληλεπιδράσεις, καθώς και τις οργανωτικές διαδικασίες και δομές</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a:t>
            </a:r>
          </a:p>
          <a:p>
            <a:pPr marL="571500" indent="-342900">
              <a:buFont typeface="Wingdings" panose="05000000000000000000" pitchFamily="2" charset="2"/>
              <a:buChar char="Ø"/>
            </a:pPr>
            <a:endPar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342900" indent="-342900">
              <a:buFont typeface="Wingdings" panose="05000000000000000000" pitchFamily="2" charset="2"/>
              <a:buChar char="Ø"/>
            </a:pPr>
            <a:r>
              <a:rPr lang="el-GR" altLang="en-US" dirty="0">
                <a:latin typeface="Times New Roman" panose="02020603050405020304" pitchFamily="18" charset="0"/>
                <a:ea typeface="ＭＳ Ｐゴシック" panose="020B0600070205080204" pitchFamily="34" charset="-128"/>
                <a:cs typeface="Times New Roman" panose="02020603050405020304" pitchFamily="18" charset="0"/>
              </a:rPr>
              <a:t>Το σχολικό κλίμα δίνει τον τόνο για όλη τη μάθηση και τη διδασκαλία που γίνεται στο σχολικό περιβάλλον και είναι προγνωστικό για την ικανότητα των μαθητών να μαθαίνουν και να αναπτύσσονται με υγιείς τρόπους</a:t>
            </a:r>
            <a:r>
              <a:rPr lang="en-US" altLang="ja-JP" dirty="0">
                <a:latin typeface="Times New Roman" panose="02020603050405020304" pitchFamily="18" charset="0"/>
                <a:cs typeface="Times New Roman" panose="02020603050405020304" pitchFamily="18" charset="0"/>
              </a:rPr>
              <a:t>.</a:t>
            </a:r>
          </a:p>
          <a:p>
            <a:pPr marL="571500" indent="-342900">
              <a:buFont typeface="Wingdings" panose="05000000000000000000" pitchFamily="2" charset="2"/>
              <a:buChar char="Ø"/>
            </a:pPr>
            <a:endPar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342900" indent="-342900">
              <a:buFont typeface="Wingdings" panose="05000000000000000000" pitchFamily="2" charset="2"/>
              <a:buChar char="Ø"/>
            </a:pPr>
            <a:r>
              <a:rPr lang="el-GR" altLang="en-US" dirty="0">
                <a:latin typeface="Times New Roman" panose="02020603050405020304" pitchFamily="18" charset="0"/>
                <a:ea typeface="ＭＳ Ｐゴシック" panose="020B0600070205080204" pitchFamily="34" charset="-128"/>
                <a:cs typeface="Times New Roman" panose="02020603050405020304" pitchFamily="18" charset="0"/>
              </a:rPr>
              <a:t>Το σχολικό κλίμα επηρεάζει άμεσα σημαντικούς δείκτες επιτυχίας, όπως </a:t>
            </a:r>
            <a:r>
              <a:rPr lang="el-GR" altLang="en-US"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η αυξημένη διατήρηση των εκπαιδευτικών, τα χαμηλότερα ποσοστά εγκατάλειψης του σχολείου, τα μειωμένα περιστατικά βίας και τα υψηλότερα επιτεύγματα των μαθητών</a:t>
            </a:r>
            <a:r>
              <a:rPr lang="en-US" altLang="en-US"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a:t>
            </a:r>
          </a:p>
          <a:p>
            <a:endParaRPr lang="en-US" dirty="0"/>
          </a:p>
        </p:txBody>
      </p:sp>
    </p:spTree>
    <p:extLst>
      <p:ext uri="{BB962C8B-B14F-4D97-AF65-F5344CB8AC3E}">
        <p14:creationId xmlns:p14="http://schemas.microsoft.com/office/powerpoint/2010/main" val="1093217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AECD-BC20-46C0-8599-541539F56123}"/>
              </a:ext>
            </a:extLst>
          </p:cNvPr>
          <p:cNvSpPr>
            <a:spLocks noGrp="1"/>
          </p:cNvSpPr>
          <p:nvPr>
            <p:ph type="title"/>
          </p:nvPr>
        </p:nvSpPr>
        <p:spPr/>
        <p:txBody>
          <a:bodyPr>
            <a:normAutofit/>
          </a:bodyPr>
          <a:lstStyle/>
          <a:p>
            <a:r>
              <a:rPr lang="ro-RO" dirty="0"/>
              <a:t>IV.</a:t>
            </a:r>
            <a:r>
              <a:rPr lang="en-US" dirty="0"/>
              <a:t>1. </a:t>
            </a:r>
            <a:r>
              <a:rPr lang="el-GR" dirty="0"/>
              <a:t>Σχολικό Κλίμα</a:t>
            </a:r>
            <a:endParaRPr lang="en-US" dirty="0"/>
          </a:p>
        </p:txBody>
      </p:sp>
      <p:sp>
        <p:nvSpPr>
          <p:cNvPr id="3" name="Text Placeholder 2">
            <a:extLst>
              <a:ext uri="{FF2B5EF4-FFF2-40B4-BE49-F238E27FC236}">
                <a16:creationId xmlns:a16="http://schemas.microsoft.com/office/drawing/2014/main" id="{CCB480A2-4780-4D80-A500-FE7D4B52B652}"/>
              </a:ext>
            </a:extLst>
          </p:cNvPr>
          <p:cNvSpPr>
            <a:spLocks noGrp="1"/>
          </p:cNvSpPr>
          <p:nvPr>
            <p:ph type="body" idx="1"/>
          </p:nvPr>
        </p:nvSpPr>
        <p:spPr/>
        <p:txBody>
          <a:bodyPr>
            <a:normAutofit/>
          </a:bodyPr>
          <a:lstStyle/>
          <a:p>
            <a:r>
              <a:rPr lang="el-GR" sz="2400" dirty="0"/>
              <a:t>Το </a:t>
            </a:r>
            <a:r>
              <a:rPr lang="el-GR" sz="2400" dirty="0">
                <a:solidFill>
                  <a:srgbClr val="FF0000"/>
                </a:solidFill>
              </a:rPr>
              <a:t>ευνοϊκό ψυχολογικό κλίμα </a:t>
            </a:r>
            <a:r>
              <a:rPr lang="el-GR" sz="2400" dirty="0"/>
              <a:t>συμβάλλει στην</a:t>
            </a:r>
            <a:r>
              <a:rPr lang="en-US" sz="2400" dirty="0"/>
              <a:t>:</a:t>
            </a:r>
          </a:p>
          <a:p>
            <a:endParaRPr lang="en-US" sz="2400" dirty="0"/>
          </a:p>
          <a:p>
            <a:pPr marL="342900" indent="-342900">
              <a:buFont typeface="Arial" panose="020B0604020202020204" pitchFamily="34" charset="0"/>
              <a:buChar char="•"/>
            </a:pPr>
            <a:r>
              <a:rPr lang="el-GR" sz="2400" dirty="0"/>
              <a:t>αύξηση του επιπέδου νοημοσύνης των μελών της ομάδας</a:t>
            </a:r>
            <a:r>
              <a:rPr lang="en-US" sz="2400" dirty="0"/>
              <a:t>;</a:t>
            </a:r>
          </a:p>
          <a:p>
            <a:pPr marL="342900" indent="-342900">
              <a:buFont typeface="Arial" panose="020B0604020202020204" pitchFamily="34" charset="0"/>
              <a:buChar char="•"/>
            </a:pPr>
            <a:r>
              <a:rPr lang="el-GR" sz="2400" dirty="0"/>
              <a:t>την ανάπτυξη θετικών χαρακτηριστικών χαρακτήρα όπως: καλοσύνη, γενναιοδωρία, αμοιβαία βοήθεια, κολεκτιβισμός κ.λπ.</a:t>
            </a:r>
            <a:endParaRPr lang="en-US" sz="2400" dirty="0"/>
          </a:p>
          <a:p>
            <a:pPr marL="342900" indent="-342900">
              <a:buFont typeface="Arial" panose="020B0604020202020204" pitchFamily="34" charset="0"/>
              <a:buChar char="•"/>
            </a:pPr>
            <a:r>
              <a:rPr lang="el-GR" sz="2400" dirty="0"/>
              <a:t>ανάπτυξη δημιουργικότητας</a:t>
            </a:r>
            <a:endParaRPr lang="en-US" sz="2400" dirty="0"/>
          </a:p>
          <a:p>
            <a:pPr marL="342900" indent="-342900">
              <a:buFont typeface="Arial" panose="020B0604020202020204" pitchFamily="34" charset="0"/>
              <a:buChar char="•"/>
            </a:pPr>
            <a:r>
              <a:rPr lang="el-GR" sz="2400" dirty="0"/>
              <a:t>δημιουργία των προϋποθέσεων για την εμφάνιση, ανάπτυξη και εφαρμογή ιδεών</a:t>
            </a:r>
            <a:r>
              <a:rPr lang="en-US" sz="2400" dirty="0"/>
              <a:t>.</a:t>
            </a:r>
          </a:p>
          <a:p>
            <a:endParaRPr lang="en-US" dirty="0"/>
          </a:p>
        </p:txBody>
      </p:sp>
    </p:spTree>
    <p:extLst>
      <p:ext uri="{BB962C8B-B14F-4D97-AF65-F5344CB8AC3E}">
        <p14:creationId xmlns:p14="http://schemas.microsoft.com/office/powerpoint/2010/main" val="2816240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F3365-65D8-4A91-BECC-9580578479F8}"/>
              </a:ext>
            </a:extLst>
          </p:cNvPr>
          <p:cNvSpPr>
            <a:spLocks noGrp="1"/>
          </p:cNvSpPr>
          <p:nvPr>
            <p:ph type="title"/>
          </p:nvPr>
        </p:nvSpPr>
        <p:spPr>
          <a:xfrm>
            <a:off x="457200" y="152718"/>
            <a:ext cx="5791200" cy="1713404"/>
          </a:xfrm>
        </p:spPr>
        <p:txBody>
          <a:bodyPr>
            <a:normAutofit fontScale="90000"/>
          </a:bodyPr>
          <a:lstStyle/>
          <a:p>
            <a:r>
              <a:rPr lang="en-US" dirty="0"/>
              <a:t>IV.2. </a:t>
            </a:r>
            <a:r>
              <a:rPr lang="el-GR" dirty="0"/>
              <a:t>Ο ΡΟΛΟΣ ΤΟΥ ΔΑΣΚΑΛΟΥ ΣΕ ΜΙΑ ΟΜΑΔΑ</a:t>
            </a:r>
            <a:endParaRPr lang="en-US" dirty="0"/>
          </a:p>
        </p:txBody>
      </p:sp>
      <p:sp>
        <p:nvSpPr>
          <p:cNvPr id="3" name="Text Placeholder 2">
            <a:extLst>
              <a:ext uri="{FF2B5EF4-FFF2-40B4-BE49-F238E27FC236}">
                <a16:creationId xmlns:a16="http://schemas.microsoft.com/office/drawing/2014/main" id="{366B8FB0-AFF1-4C31-9A99-33E08FB44344}"/>
              </a:ext>
            </a:extLst>
          </p:cNvPr>
          <p:cNvSpPr>
            <a:spLocks noGrp="1"/>
          </p:cNvSpPr>
          <p:nvPr>
            <p:ph type="body" idx="1"/>
          </p:nvPr>
        </p:nvSpPr>
        <p:spPr/>
        <p:txBody>
          <a:bodyPr/>
          <a:lstStyle/>
          <a:p>
            <a:endParaRPr lang="en-US" dirty="0"/>
          </a:p>
          <a:p>
            <a:pPr marL="228600" indent="0"/>
            <a:endParaRPr lang="en-US" sz="2400" dirty="0"/>
          </a:p>
          <a:p>
            <a:pPr marL="571500" indent="-342900">
              <a:buFont typeface="Wingdings" panose="05000000000000000000" pitchFamily="2" charset="2"/>
              <a:buChar char="Ø"/>
            </a:pPr>
            <a:r>
              <a:rPr lang="el-GR" sz="2400" dirty="0"/>
              <a:t>Το άτομο που καλείται να διαμορφώσει κάθε μαθητή ξεχωριστά και ολόκληρη την ομάδα μαθητών είναι ο δάσκαλος. Ο/η εκπαιδευτικός δημιουργεί το περιβάλλον στο οποίο δημιουργείται και αναπτύσσεται η ομάδα των μαθητών. Αυτή η ατμόσφαιρα διαμορφώνει βαθιά τόσο την ποιότητα της ομαδικής εμπειρίας όσο και την ποιότητα της ατομικής εμπειρίας</a:t>
            </a:r>
            <a:r>
              <a:rPr lang="en-US" sz="2400" dirty="0"/>
              <a:t>.</a:t>
            </a:r>
            <a:r>
              <a:rPr lang="en-US" dirty="0"/>
              <a:t> </a:t>
            </a:r>
          </a:p>
          <a:p>
            <a:endParaRPr lang="en-US" dirty="0"/>
          </a:p>
        </p:txBody>
      </p:sp>
    </p:spTree>
    <p:extLst>
      <p:ext uri="{BB962C8B-B14F-4D97-AF65-F5344CB8AC3E}">
        <p14:creationId xmlns:p14="http://schemas.microsoft.com/office/powerpoint/2010/main" val="333762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E006-AA21-4DA6-9105-CB19DF058AB6}"/>
              </a:ext>
            </a:extLst>
          </p:cNvPr>
          <p:cNvSpPr>
            <a:spLocks noGrp="1"/>
          </p:cNvSpPr>
          <p:nvPr>
            <p:ph type="title"/>
          </p:nvPr>
        </p:nvSpPr>
        <p:spPr/>
        <p:txBody>
          <a:bodyPr>
            <a:normAutofit fontScale="90000"/>
          </a:bodyPr>
          <a:lstStyle/>
          <a:p>
            <a:r>
              <a:rPr lang="en-US" dirty="0"/>
              <a:t>IV.2. </a:t>
            </a:r>
            <a:r>
              <a:rPr lang="el-GR" dirty="0"/>
              <a:t>Ο ΡΟΛΟΣ ΤΟΥ ΕΚΠΑΙΔΕΥΤΙΚΟΥ ΣΕ ΟΜΑΔΙΚΟ ΚΛΙΜΑ</a:t>
            </a:r>
            <a:endParaRPr lang="en-US" dirty="0"/>
          </a:p>
        </p:txBody>
      </p:sp>
      <p:sp>
        <p:nvSpPr>
          <p:cNvPr id="3" name="Text Placeholder 2">
            <a:extLst>
              <a:ext uri="{FF2B5EF4-FFF2-40B4-BE49-F238E27FC236}">
                <a16:creationId xmlns:a16="http://schemas.microsoft.com/office/drawing/2014/main" id="{80805613-765E-46AC-A392-4A715530BF08}"/>
              </a:ext>
            </a:extLst>
          </p:cNvPr>
          <p:cNvSpPr>
            <a:spLocks noGrp="1"/>
          </p:cNvSpPr>
          <p:nvPr>
            <p:ph type="body" idx="1"/>
          </p:nvPr>
        </p:nvSpPr>
        <p:spPr/>
        <p:txBody>
          <a:bodyPr>
            <a:normAutofit fontScale="92500" lnSpcReduction="10000"/>
          </a:bodyPr>
          <a:lstStyle/>
          <a:p>
            <a:r>
              <a:rPr lang="el-GR" sz="2200" dirty="0"/>
              <a:t>Ένας δάσκαλος πρέπει</a:t>
            </a:r>
            <a:r>
              <a:rPr lang="en-US" sz="2200" dirty="0"/>
              <a:t>:</a:t>
            </a:r>
          </a:p>
          <a:p>
            <a:endParaRPr lang="en-US" sz="2200" dirty="0"/>
          </a:p>
          <a:p>
            <a:pPr marL="342900" indent="-342900">
              <a:buFont typeface="Arial" panose="020B0604020202020204" pitchFamily="34" charset="0"/>
              <a:buChar char="•"/>
            </a:pPr>
            <a:r>
              <a:rPr lang="el-GR" sz="2200" dirty="0"/>
              <a:t>να είναι ένας καλός ειδικός που έχει μεθοδικές γνώσεις και </a:t>
            </a:r>
            <a:r>
              <a:rPr lang="el-GR" sz="2200" dirty="0" err="1"/>
              <a:t>διαδραστικές</a:t>
            </a:r>
            <a:r>
              <a:rPr lang="el-GR" sz="2200" dirty="0"/>
              <a:t> τεχνικές εργασίας</a:t>
            </a:r>
            <a:endParaRPr lang="en-US" sz="2200" dirty="0"/>
          </a:p>
          <a:p>
            <a:pPr marL="342900" indent="-342900">
              <a:buFont typeface="Arial" panose="020B0604020202020204" pitchFamily="34" charset="0"/>
              <a:buChar char="•"/>
            </a:pPr>
            <a:r>
              <a:rPr lang="el-GR" sz="2200" dirty="0"/>
              <a:t>να είναι δημιουργικός και ενεργητικός, παθιασμένος με το έργο του</a:t>
            </a:r>
            <a:endParaRPr lang="en-US" sz="2200" dirty="0"/>
          </a:p>
          <a:p>
            <a:pPr marL="342900" indent="-342900">
              <a:buFont typeface="Arial" panose="020B0604020202020204" pitchFamily="34" charset="0"/>
              <a:buChar char="•"/>
            </a:pPr>
            <a:r>
              <a:rPr lang="el-GR" sz="2200" dirty="0"/>
              <a:t>να είναι τακτοποιημένος, απαιτητικός, ευγενικός, επίμονος, αλλά και ανεκτικός, </a:t>
            </a:r>
            <a:r>
              <a:rPr lang="el-GR" sz="2200" dirty="0" err="1"/>
              <a:t>ενσυναίσθητος</a:t>
            </a:r>
            <a:r>
              <a:rPr lang="el-GR" sz="2200" dirty="0"/>
              <a:t>, δυναμικός</a:t>
            </a:r>
            <a:endParaRPr lang="en-US" sz="2200" dirty="0"/>
          </a:p>
          <a:p>
            <a:pPr marL="342900" indent="-342900">
              <a:buFont typeface="Arial" panose="020B0604020202020204" pitchFamily="34" charset="0"/>
              <a:buChar char="•"/>
            </a:pPr>
            <a:r>
              <a:rPr lang="el-GR" sz="2200" dirty="0"/>
              <a:t>να αγαπούν τα παιδιά, δίνοντάς τους αγάπη, ζεστασιά και ασφάλεια</a:t>
            </a:r>
            <a:endParaRPr lang="en-US" sz="2200" dirty="0"/>
          </a:p>
          <a:p>
            <a:pPr marL="342900" indent="-342900">
              <a:buFont typeface="Arial" panose="020B0604020202020204" pitchFamily="34" charset="0"/>
              <a:buChar char="•"/>
            </a:pPr>
            <a:r>
              <a:rPr lang="el-GR" sz="2200" dirty="0"/>
              <a:t>να παράγει θετική ενέργεια</a:t>
            </a:r>
            <a:endParaRPr lang="en-US" sz="2200" dirty="0"/>
          </a:p>
          <a:p>
            <a:pPr marL="342900" indent="-342900">
              <a:buFont typeface="Arial" panose="020B0604020202020204" pitchFamily="34" charset="0"/>
              <a:buChar char="•"/>
            </a:pPr>
            <a:r>
              <a:rPr lang="el-GR" sz="2200" dirty="0"/>
              <a:t>να αναπτύσσει σχέσεις μαθητή-μαθητή και μαθητή-δασκάλου </a:t>
            </a:r>
            <a:r>
              <a:rPr lang="el-GR" sz="2200" dirty="0" err="1"/>
              <a:t>κ.λπ</a:t>
            </a:r>
            <a:r>
              <a:rPr lang="en-US" sz="2200" dirty="0"/>
              <a:t>.</a:t>
            </a:r>
          </a:p>
          <a:p>
            <a:endParaRPr lang="en-US" dirty="0"/>
          </a:p>
        </p:txBody>
      </p:sp>
    </p:spTree>
    <p:extLst>
      <p:ext uri="{BB962C8B-B14F-4D97-AF65-F5344CB8AC3E}">
        <p14:creationId xmlns:p14="http://schemas.microsoft.com/office/powerpoint/2010/main" val="298480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AEAF2-DBEF-4F78-B7DE-1AF13B70812D}"/>
              </a:ext>
            </a:extLst>
          </p:cNvPr>
          <p:cNvSpPr>
            <a:spLocks noGrp="1"/>
          </p:cNvSpPr>
          <p:nvPr>
            <p:ph type="title"/>
          </p:nvPr>
        </p:nvSpPr>
        <p:spPr>
          <a:xfrm>
            <a:off x="457200" y="194921"/>
            <a:ext cx="5791200" cy="1371600"/>
          </a:xfrm>
        </p:spPr>
        <p:txBody>
          <a:bodyPr>
            <a:normAutofit fontScale="90000"/>
          </a:bodyPr>
          <a:lstStyle/>
          <a:p>
            <a:r>
              <a:rPr lang="en-US" dirty="0"/>
              <a:t>IV.2. </a:t>
            </a:r>
            <a:r>
              <a:rPr lang="el-GR" dirty="0"/>
              <a:t>Ο ΡΟΛΟΣ ΤΟΥ ΕΚΠΑΙΔΕΥΤΙΚΟΥ ΣΕ ΟΜΑΔΙΚΟ ΚΛΙΜΑ</a:t>
            </a:r>
            <a:endParaRPr lang="en-US" dirty="0"/>
          </a:p>
        </p:txBody>
      </p:sp>
      <p:sp>
        <p:nvSpPr>
          <p:cNvPr id="3" name="Text Placeholder 2">
            <a:extLst>
              <a:ext uri="{FF2B5EF4-FFF2-40B4-BE49-F238E27FC236}">
                <a16:creationId xmlns:a16="http://schemas.microsoft.com/office/drawing/2014/main" id="{24793A40-6E67-4417-B599-9CD481980359}"/>
              </a:ext>
            </a:extLst>
          </p:cNvPr>
          <p:cNvSpPr>
            <a:spLocks noGrp="1"/>
          </p:cNvSpPr>
          <p:nvPr>
            <p:ph type="body" idx="1"/>
          </p:nvPr>
        </p:nvSpPr>
        <p:spPr/>
        <p:txBody>
          <a:bodyPr>
            <a:normAutofit lnSpcReduction="10000"/>
          </a:bodyPr>
          <a:lstStyle/>
          <a:p>
            <a:pPr marL="571500" indent="-342900">
              <a:buFont typeface="Wingdings" panose="05000000000000000000" pitchFamily="2" charset="2"/>
              <a:buChar char="Ø"/>
            </a:pPr>
            <a:r>
              <a:rPr lang="el-GR" sz="2400" dirty="0"/>
              <a:t>Ένας συναισθηματικά ευφυής δάσκαλος γνωρίζει τα συναισθήματά του και τα </a:t>
            </a:r>
            <a:r>
              <a:rPr lang="el-GR" sz="2400" dirty="0" err="1"/>
              <a:t>δειαχειρίζεται</a:t>
            </a:r>
            <a:r>
              <a:rPr lang="el-GR" sz="2400" dirty="0"/>
              <a:t> λογικά, είναι αισιόδοξος, συμπονετικός, έχει τις δεξιότητες να δημιουργήσει θετικές σχέσεις, συνεργασία και συνεργασία με άλλους, η επίλυση συγκρούσεων, μπορεί να διαχειριστεί εικόνες, τις οποίες προβάλλει εξωτερικά. Αν ένας έξυπνος άνθρωπος γίνει αντιληπτός ως ψυχρός, ανέκφραστος, εχθρικός, τότε ένας λογικός ευφυής άνθρωπος είναι κοινωνικός, χαρούμενος, ωραίος, ευχάριστος και απλός</a:t>
            </a:r>
            <a:r>
              <a:rPr lang="en-US" sz="2400" dirty="0"/>
              <a:t>.</a:t>
            </a:r>
          </a:p>
          <a:p>
            <a:endParaRPr lang="en-US" dirty="0"/>
          </a:p>
        </p:txBody>
      </p:sp>
    </p:spTree>
    <p:extLst>
      <p:ext uri="{BB962C8B-B14F-4D97-AF65-F5344CB8AC3E}">
        <p14:creationId xmlns:p14="http://schemas.microsoft.com/office/powerpoint/2010/main" val="3155418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lvl="0">
              <a:buClr>
                <a:srgbClr val="08A5EF"/>
              </a:buClr>
            </a:pPr>
            <a:r>
              <a:rPr lang="en-US" sz="3600" dirty="0">
                <a:solidFill>
                  <a:srgbClr val="08A5EF"/>
                </a:solidFill>
                <a:latin typeface="Calibri"/>
                <a:ea typeface="Calibri"/>
                <a:cs typeface="Calibri"/>
                <a:sym typeface="Calibri"/>
              </a:rPr>
              <a:t>I.1. </a:t>
            </a:r>
            <a:r>
              <a:rPr lang="el-GR" sz="4000" dirty="0">
                <a:solidFill>
                  <a:srgbClr val="08A5EF"/>
                </a:solidFill>
                <a:latin typeface="Calibri"/>
                <a:ea typeface="Calibri"/>
                <a:cs typeface="Calibri"/>
                <a:sym typeface="Calibri"/>
              </a:rPr>
              <a:t>ΟΡΙΣΜΟΣ</a:t>
            </a:r>
            <a:endParaRPr sz="4000" dirty="0"/>
          </a:p>
        </p:txBody>
      </p:sp>
      <p:sp>
        <p:nvSpPr>
          <p:cNvPr id="120" name="Google Shape;120;p4"/>
          <p:cNvSpPr txBox="1">
            <a:spLocks noGrp="1"/>
          </p:cNvSpPr>
          <p:nvPr>
            <p:ph type="body" idx="1"/>
          </p:nvPr>
        </p:nvSpPr>
        <p:spPr>
          <a:xfrm>
            <a:off x="762000" y="1524318"/>
            <a:ext cx="7620000" cy="451757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endParaRPr lang="en-US" sz="2400" b="0" dirty="0"/>
          </a:p>
          <a:p>
            <a:pPr marL="0" lvl="0" indent="0" algn="l" rtl="0">
              <a:spcBef>
                <a:spcPts val="0"/>
              </a:spcBef>
              <a:spcAft>
                <a:spcPts val="0"/>
              </a:spcAft>
              <a:buClr>
                <a:schemeClr val="dk1"/>
              </a:buClr>
              <a:buSzPts val="2400"/>
              <a:buNone/>
            </a:pPr>
            <a:endParaRPr lang="en-US" sz="2400" b="0" dirty="0"/>
          </a:p>
          <a:p>
            <a:pPr marL="0" lvl="0" indent="0">
              <a:spcBef>
                <a:spcPts val="0"/>
              </a:spcBef>
              <a:buSzPts val="2400"/>
            </a:pPr>
            <a:r>
              <a:rPr lang="el-GR" sz="2400" b="0" dirty="0"/>
              <a:t>Ο </a:t>
            </a:r>
            <a:r>
              <a:rPr lang="el-GR" sz="2400" b="0" dirty="0" err="1"/>
              <a:t>Sherif</a:t>
            </a:r>
            <a:r>
              <a:rPr lang="el-GR" sz="2400" b="0" dirty="0"/>
              <a:t> και ο </a:t>
            </a:r>
            <a:r>
              <a:rPr lang="el-GR" sz="2400" b="0" dirty="0" err="1"/>
              <a:t>Sherif</a:t>
            </a:r>
            <a:r>
              <a:rPr lang="el-GR" sz="2400" b="0" dirty="0"/>
              <a:t> (1969) ορίζουν μια ομάδα ως εξής </a:t>
            </a:r>
            <a:r>
              <a:rPr lang="el-GR" sz="2400" i="1" dirty="0"/>
              <a:t>"Μια ομάδα είναι μια κοινωνική μονάδα που αποτελείται από έναν αριθμό ατόμων που στέκονται σε σχέση ρόλου και καθεστώτος μεταξύ τους σταθεροποιημένα σε κάποιο βαθμό εκείνη την εποχή και τα οποία διαθέτουν ένα σύνολο αξίας ή κανόνων της δικής τους ρύθμισης της συμπεριφοράς τους τουλάχιστον σε θέμα συνέπειας με την ομάδα".</a:t>
            </a:r>
            <a:r>
              <a:rPr lang="el-GR" sz="2400" b="0" dirty="0"/>
              <a:t>
</a:t>
            </a:r>
            <a:endParaRPr dirty="0"/>
          </a:p>
        </p:txBody>
      </p:sp>
    </p:spTree>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0D55-BF41-4C65-A005-D3BC4E2CAA36}"/>
              </a:ext>
            </a:extLst>
          </p:cNvPr>
          <p:cNvSpPr>
            <a:spLocks noGrp="1"/>
          </p:cNvSpPr>
          <p:nvPr>
            <p:ph type="title"/>
          </p:nvPr>
        </p:nvSpPr>
        <p:spPr/>
        <p:txBody>
          <a:bodyPr>
            <a:normAutofit fontScale="90000"/>
          </a:bodyPr>
          <a:lstStyle/>
          <a:p>
            <a:r>
              <a:rPr lang="en-US" dirty="0"/>
              <a:t>IV.2. </a:t>
            </a:r>
            <a:r>
              <a:rPr lang="el-GR" dirty="0"/>
              <a:t>Ο ΡΟΛΟΣ ΤΟΥ ΕΚΠΑΙΔΕΥΤΙΚΟΥ ΣΕ ΟΜΑΔΙΚΟ ΚΛΙΜΑ</a:t>
            </a:r>
            <a:endParaRPr lang="en-US" dirty="0"/>
          </a:p>
        </p:txBody>
      </p:sp>
      <p:sp>
        <p:nvSpPr>
          <p:cNvPr id="3" name="Text Placeholder 2">
            <a:extLst>
              <a:ext uri="{FF2B5EF4-FFF2-40B4-BE49-F238E27FC236}">
                <a16:creationId xmlns:a16="http://schemas.microsoft.com/office/drawing/2014/main" id="{DE310A4C-C31C-4233-9C12-9BFD224E7DF3}"/>
              </a:ext>
            </a:extLst>
          </p:cNvPr>
          <p:cNvSpPr>
            <a:spLocks noGrp="1"/>
          </p:cNvSpPr>
          <p:nvPr>
            <p:ph type="body" idx="1"/>
          </p:nvPr>
        </p:nvSpPr>
        <p:spPr/>
        <p:txBody>
          <a:bodyPr>
            <a:normAutofit fontScale="92500" lnSpcReduction="10000"/>
          </a:bodyPr>
          <a:lstStyle/>
          <a:p>
            <a:r>
              <a:rPr lang="el-GR" sz="2800" dirty="0"/>
              <a:t>Ένας δάσκαλος με υψηλό επίπεδο συναισθηματικής νοημοσύνης</a:t>
            </a:r>
            <a:r>
              <a:rPr lang="en-US" sz="2800" dirty="0"/>
              <a:t>:</a:t>
            </a:r>
          </a:p>
          <a:p>
            <a:endParaRPr lang="en-US" dirty="0"/>
          </a:p>
          <a:p>
            <a:pPr indent="-457200">
              <a:buFont typeface="Wingdings" panose="05000000000000000000" pitchFamily="2" charset="2"/>
              <a:buChar char="Ø"/>
            </a:pPr>
            <a:r>
              <a:rPr lang="el-GR" sz="2800" dirty="0"/>
              <a:t>είναι αισιόδοξος, αλλά ρεαλιστής, όταν είναι απαραίτητο μπορεί να είναι απαισιόδοξος</a:t>
            </a:r>
            <a:endParaRPr lang="en-US" sz="2800" dirty="0"/>
          </a:p>
          <a:p>
            <a:pPr indent="-457200">
              <a:buFont typeface="Wingdings" panose="05000000000000000000" pitchFamily="2" charset="2"/>
              <a:buChar char="Ø"/>
            </a:pPr>
            <a:r>
              <a:rPr lang="el-GR" sz="2800" dirty="0"/>
              <a:t>εκφράζει συναισθήματα χωρίς φόβο, ξεκινώντας με τη φράση: "Αισθάνομαι..."</a:t>
            </a:r>
            <a:endParaRPr lang="en-US" sz="2800" dirty="0"/>
          </a:p>
          <a:p>
            <a:pPr indent="-457200">
              <a:buFont typeface="Wingdings" panose="05000000000000000000" pitchFamily="2" charset="2"/>
              <a:buChar char="Ø"/>
            </a:pPr>
            <a:r>
              <a:rPr lang="el-GR" sz="2800" dirty="0"/>
              <a:t>εύκολα «διαβάζει» τα μη λεκτικά στοιχεία της επικοινωνίας</a:t>
            </a:r>
            <a:endParaRPr lang="en-US" sz="2800" dirty="0"/>
          </a:p>
          <a:p>
            <a:pPr indent="-457200">
              <a:buFont typeface="Wingdings" panose="05000000000000000000" pitchFamily="2" charset="2"/>
              <a:buChar char="Ø"/>
            </a:pPr>
            <a:r>
              <a:rPr lang="el-GR" sz="2800" dirty="0"/>
              <a:t>χρησιμοποιεί ισορροπημένα συναισθήματα, λογική, λογική και πραγματικότητα</a:t>
            </a:r>
            <a:endParaRPr lang="en-US" sz="2800" dirty="0"/>
          </a:p>
          <a:p>
            <a:endParaRPr lang="en-US" dirty="0"/>
          </a:p>
        </p:txBody>
      </p:sp>
    </p:spTree>
    <p:extLst>
      <p:ext uri="{BB962C8B-B14F-4D97-AF65-F5344CB8AC3E}">
        <p14:creationId xmlns:p14="http://schemas.microsoft.com/office/powerpoint/2010/main" val="2522479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DFD9B-D4F3-4CBA-A5E9-2633226649F4}"/>
              </a:ext>
            </a:extLst>
          </p:cNvPr>
          <p:cNvSpPr>
            <a:spLocks noGrp="1"/>
          </p:cNvSpPr>
          <p:nvPr>
            <p:ph type="title"/>
          </p:nvPr>
        </p:nvSpPr>
        <p:spPr/>
        <p:txBody>
          <a:bodyPr>
            <a:normAutofit fontScale="90000"/>
          </a:bodyPr>
          <a:lstStyle/>
          <a:p>
            <a:r>
              <a:rPr lang="en-US" dirty="0"/>
              <a:t>IV.2. </a:t>
            </a:r>
            <a:r>
              <a:rPr lang="el-GR" dirty="0"/>
              <a:t>Ο ΡΟΛΟΣ ΤΟΥ ΕΚΠΑΙΔΕΥΤΙΚΟΥ ΣΕ ΟΜΑΔΙΚΟ ΚΛΙΜΑ</a:t>
            </a:r>
            <a:endParaRPr lang="en-US" dirty="0"/>
          </a:p>
        </p:txBody>
      </p:sp>
      <p:sp>
        <p:nvSpPr>
          <p:cNvPr id="3" name="Text Placeholder 2">
            <a:extLst>
              <a:ext uri="{FF2B5EF4-FFF2-40B4-BE49-F238E27FC236}">
                <a16:creationId xmlns:a16="http://schemas.microsoft.com/office/drawing/2014/main" id="{BCCD1A70-D6E1-4BC9-A995-273E8D9CE50D}"/>
              </a:ext>
            </a:extLst>
          </p:cNvPr>
          <p:cNvSpPr>
            <a:spLocks noGrp="1"/>
          </p:cNvSpPr>
          <p:nvPr>
            <p:ph type="body" idx="1"/>
          </p:nvPr>
        </p:nvSpPr>
        <p:spPr/>
        <p:txBody>
          <a:bodyPr>
            <a:normAutofit lnSpcReduction="10000"/>
          </a:bodyPr>
          <a:lstStyle/>
          <a:p>
            <a:pPr marL="342900" indent="-342900">
              <a:buFont typeface="Wingdings" panose="05000000000000000000" pitchFamily="2" charset="2"/>
              <a:buChar char="Ø"/>
            </a:pPr>
            <a:r>
              <a:rPr lang="el-GR" sz="2800" dirty="0"/>
              <a:t>αρνητικά συναισθήματα όπως ο φόβος, η ντροπή, η συστολή, η </a:t>
            </a:r>
            <a:r>
              <a:rPr lang="el-GR" sz="2800" dirty="0" err="1"/>
              <a:t>θυματοποίηση</a:t>
            </a:r>
            <a:r>
              <a:rPr lang="el-GR" sz="2800" dirty="0"/>
              <a:t>, ο εθισμός, η αποθάρρυνση είναι ξένα</a:t>
            </a:r>
            <a:endParaRPr lang="en-US" sz="2800" dirty="0"/>
          </a:p>
          <a:p>
            <a:pPr marL="342900" indent="-342900">
              <a:buFont typeface="Wingdings" panose="05000000000000000000" pitchFamily="2" charset="2"/>
              <a:buChar char="Ø"/>
            </a:pPr>
            <a:r>
              <a:rPr lang="el-GR" sz="2800" dirty="0"/>
              <a:t>είναι ανεξάρτητος, με ισχυρό ηθικό</a:t>
            </a:r>
            <a:r>
              <a:rPr lang="en-US" sz="2800" dirty="0"/>
              <a:t>;</a:t>
            </a:r>
          </a:p>
          <a:p>
            <a:pPr marL="342900" indent="-342900">
              <a:buFont typeface="Wingdings" panose="05000000000000000000" pitchFamily="2" charset="2"/>
              <a:buChar char="Ø"/>
            </a:pPr>
            <a:r>
              <a:rPr lang="el-GR" sz="2800" dirty="0"/>
              <a:t>διαθέτει εγγενή κίνητρα
ενεργεί από επιθυμία και όχι από καθήκον ή υποχρέωση
καθοδηγείται από τα συναισθήματά του, αλλά λαμβάνει υπόψη τα συναισθήματα των γύρω, </a:t>
            </a:r>
            <a:r>
              <a:rPr lang="el-GR" sz="2800" dirty="0" err="1"/>
              <a:t>κλπ</a:t>
            </a:r>
            <a:endParaRPr lang="en-US" dirty="0"/>
          </a:p>
        </p:txBody>
      </p:sp>
    </p:spTree>
    <p:extLst>
      <p:ext uri="{BB962C8B-B14F-4D97-AF65-F5344CB8AC3E}">
        <p14:creationId xmlns:p14="http://schemas.microsoft.com/office/powerpoint/2010/main" val="2945845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57158" y="2786058"/>
            <a:ext cx="8072494" cy="1297250"/>
          </a:xfrm>
          <a:prstGeom prst="rect">
            <a:avLst/>
          </a:prstGeom>
          <a:noFill/>
          <a:ln>
            <a:noFill/>
          </a:ln>
        </p:spPr>
        <p:txBody>
          <a:bodyPr spcFirstLastPara="1" wrap="square" lIns="91425" tIns="45700" rIns="91425" bIns="45700" anchor="ctr" anchorCtr="0">
            <a:noAutofit/>
          </a:bodyPr>
          <a:lstStyle/>
          <a:p>
            <a:pPr lvl="0" algn="ctr">
              <a:buClr>
                <a:srgbClr val="08A5EF"/>
              </a:buClr>
              <a:buSzPts val="4000"/>
            </a:pPr>
            <a:r>
              <a:rPr lang="el-GR" sz="4000" b="1" dirty="0">
                <a:latin typeface="Calibri" panose="020F0502020204030204" pitchFamily="34" charset="0"/>
                <a:cs typeface="Calibri" panose="020F0502020204030204" pitchFamily="34" charset="0"/>
              </a:rPr>
              <a:t>Δεξιότητες ομαδικής εργασίας
</a:t>
            </a:r>
            <a:endParaRPr sz="4000" b="1" dirty="0">
              <a:latin typeface="Calibri" panose="020F0502020204030204" pitchFamily="34" charset="0"/>
              <a:cs typeface="Calibri" panose="020F0502020204030204" pitchFamily="34" charset="0"/>
            </a:endParaRPr>
          </a:p>
        </p:txBody>
      </p:sp>
      <p:sp>
        <p:nvSpPr>
          <p:cNvPr id="98" name="Google Shape;98;p1"/>
          <p:cNvSpPr txBox="1">
            <a:spLocks noGrp="1"/>
          </p:cNvSpPr>
          <p:nvPr>
            <p:ph type="subTitle" idx="1"/>
          </p:nvPr>
        </p:nvSpPr>
        <p:spPr>
          <a:xfrm>
            <a:off x="642910" y="4000504"/>
            <a:ext cx="7283152" cy="57606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2"/>
              </a:buClr>
              <a:buSzPts val="2000"/>
              <a:buNone/>
            </a:pPr>
            <a:r>
              <a:rPr lang="en-US"/>
              <a:t> </a:t>
            </a:r>
            <a:endParaRPr/>
          </a:p>
        </p:txBody>
      </p:sp>
      <p:pic>
        <p:nvPicPr>
          <p:cNvPr id="99" name="Google Shape;99;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chemeClr val="dk1"/>
                </a:solidFill>
                <a:latin typeface="Arial"/>
                <a:ea typeface="Arial"/>
                <a:cs typeface="Arial"/>
                <a:sym typeface="Arial"/>
              </a:rPr>
              <a:t>ERASMUS + 2019-1-PL01- KA201-06486</a:t>
            </a:r>
            <a:endParaRPr sz="1050" b="0" i="0" u="none" strike="noStrike" cap="non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rgbClr val="EF8E7B"/>
                </a:solidFill>
                <a:latin typeface="Arial"/>
                <a:ea typeface="Arial"/>
                <a:cs typeface="Arial"/>
                <a:sym typeface="Arial"/>
              </a:rPr>
              <a:t>Asociatia Centrul de Training European - CTE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B117B-D3A5-405E-B7DB-D2FA1B862611}"/>
              </a:ext>
            </a:extLst>
          </p:cNvPr>
          <p:cNvSpPr>
            <a:spLocks noGrp="1"/>
          </p:cNvSpPr>
          <p:nvPr>
            <p:ph type="title"/>
          </p:nvPr>
        </p:nvSpPr>
        <p:spPr/>
        <p:txBody>
          <a:bodyPr/>
          <a:lstStyle/>
          <a:p>
            <a:r>
              <a:rPr lang="en-US" dirty="0"/>
              <a:t>I. </a:t>
            </a:r>
            <a:r>
              <a:rPr lang="el-GR" dirty="0"/>
              <a:t>ΟΡΙΣΜΟΣ</a:t>
            </a:r>
            <a:endParaRPr lang="en-US" dirty="0"/>
          </a:p>
        </p:txBody>
      </p:sp>
      <p:sp>
        <p:nvSpPr>
          <p:cNvPr id="3" name="Text Placeholder 2">
            <a:extLst>
              <a:ext uri="{FF2B5EF4-FFF2-40B4-BE49-F238E27FC236}">
                <a16:creationId xmlns:a16="http://schemas.microsoft.com/office/drawing/2014/main" id="{19F09370-BCDF-460F-B402-2E4F8B6D2AAE}"/>
              </a:ext>
            </a:extLst>
          </p:cNvPr>
          <p:cNvSpPr>
            <a:spLocks noGrp="1"/>
          </p:cNvSpPr>
          <p:nvPr>
            <p:ph type="body" idx="1"/>
          </p:nvPr>
        </p:nvSpPr>
        <p:spPr>
          <a:xfrm>
            <a:off x="762000" y="1524318"/>
            <a:ext cx="7620000" cy="4601845"/>
          </a:xfrm>
        </p:spPr>
        <p:txBody>
          <a:bodyPr/>
          <a:lstStyle/>
          <a:p>
            <a:endParaRPr lang="en-US" b="0" dirty="0">
              <a:solidFill>
                <a:srgbClr val="212529"/>
              </a:solidFill>
              <a:latin typeface="Helvetica Neue"/>
            </a:endParaRPr>
          </a:p>
          <a:p>
            <a:pPr marL="228600" indent="0"/>
            <a:endParaRPr lang="en-US" dirty="0"/>
          </a:p>
        </p:txBody>
      </p:sp>
      <p:pic>
        <p:nvPicPr>
          <p:cNvPr id="7" name="Picture 6">
            <a:extLst>
              <a:ext uri="{FF2B5EF4-FFF2-40B4-BE49-F238E27FC236}">
                <a16:creationId xmlns:a16="http://schemas.microsoft.com/office/drawing/2014/main" id="{B8DC56FE-0C18-41CD-9453-479CC554683A}"/>
              </a:ext>
            </a:extLst>
          </p:cNvPr>
          <p:cNvPicPr>
            <a:picLocks noChangeAspect="1"/>
          </p:cNvPicPr>
          <p:nvPr/>
        </p:nvPicPr>
        <p:blipFill>
          <a:blip r:embed="rId3"/>
          <a:stretch>
            <a:fillRect/>
          </a:stretch>
        </p:blipFill>
        <p:spPr>
          <a:xfrm>
            <a:off x="8294" y="1800808"/>
            <a:ext cx="8990561" cy="5057192"/>
          </a:xfrm>
          <a:prstGeom prst="rect">
            <a:avLst/>
          </a:prstGeom>
        </p:spPr>
      </p:pic>
      <p:sp>
        <p:nvSpPr>
          <p:cNvPr id="8" name="Rectangle 7">
            <a:extLst>
              <a:ext uri="{FF2B5EF4-FFF2-40B4-BE49-F238E27FC236}">
                <a16:creationId xmlns:a16="http://schemas.microsoft.com/office/drawing/2014/main" id="{2DD363B5-18B2-4A55-AAD3-5EE0D83553B8}"/>
              </a:ext>
            </a:extLst>
          </p:cNvPr>
          <p:cNvSpPr/>
          <p:nvPr/>
        </p:nvSpPr>
        <p:spPr>
          <a:xfrm>
            <a:off x="8295" y="1800808"/>
            <a:ext cx="8990560" cy="5057192"/>
          </a:xfrm>
          <a:prstGeom prst="rect">
            <a:avLst/>
          </a:prstGeom>
          <a:solidFill>
            <a:schemeClr val="bg1">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58AB062-40ED-4A60-9961-48CBF66365C8}"/>
              </a:ext>
            </a:extLst>
          </p:cNvPr>
          <p:cNvSpPr txBox="1"/>
          <p:nvPr/>
        </p:nvSpPr>
        <p:spPr>
          <a:xfrm>
            <a:off x="301174" y="1593503"/>
            <a:ext cx="8541653" cy="3847207"/>
          </a:xfrm>
          <a:prstGeom prst="rect">
            <a:avLst/>
          </a:prstGeom>
          <a:noFill/>
        </p:spPr>
        <p:txBody>
          <a:bodyPr wrap="square" rtlCol="0">
            <a:spAutoFit/>
          </a:bodyPr>
          <a:lstStyle/>
          <a:p>
            <a:pPr marL="342900" indent="-342900">
              <a:buFont typeface="Wingdings" panose="05000000000000000000" pitchFamily="2" charset="2"/>
              <a:buChar char="Ø"/>
            </a:pPr>
            <a:endParaRPr lang="en-US" sz="2800" b="1" dirty="0">
              <a:latin typeface="+mn-lt"/>
            </a:endParaRPr>
          </a:p>
          <a:p>
            <a:pPr marL="342900" indent="-342900">
              <a:buFont typeface="Wingdings" panose="05000000000000000000" pitchFamily="2" charset="2"/>
              <a:buChar char="Ø"/>
            </a:pPr>
            <a:r>
              <a:rPr lang="el-GR" sz="2400" b="1" dirty="0">
                <a:latin typeface="+mn-lt"/>
              </a:rPr>
              <a:t>Τι είναι η ομαδική εργασία;</a:t>
            </a:r>
            <a:endParaRPr lang="en-US" sz="2400" b="1" dirty="0">
              <a:latin typeface="+mn-lt"/>
            </a:endParaRPr>
          </a:p>
          <a:p>
            <a:endParaRPr lang="en-US" sz="2400" b="1" dirty="0">
              <a:latin typeface="+mn-lt"/>
            </a:endParaRPr>
          </a:p>
          <a:p>
            <a:r>
              <a:rPr lang="el-GR" sz="2400" b="1" dirty="0">
                <a:latin typeface="+mn-lt"/>
              </a:rPr>
              <a:t>Η ομαδική εργασία είναι ένα σύνολο ενεργειών που γίνονται από μια ομάδα που έχει κοινό σκοπό ή στόχο. Η ομαδική εργασία πραγματοποιείται γενικά σε ένα συνεργατικό περιβάλλον, καθώς υπάρχει η υπόθεση ότι η συνεργασία παράγει καλύτερο αποτέλεσμα από την πραγματοποίηση ξεχωριστών προσπαθειών.
</a:t>
            </a:r>
            <a:endParaRPr lang="en-US" dirty="0"/>
          </a:p>
        </p:txBody>
      </p:sp>
    </p:spTree>
    <p:extLst>
      <p:ext uri="{BB962C8B-B14F-4D97-AF65-F5344CB8AC3E}">
        <p14:creationId xmlns:p14="http://schemas.microsoft.com/office/powerpoint/2010/main" val="188872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78DD1-08A9-4037-B067-18A4719FCDD1}"/>
              </a:ext>
            </a:extLst>
          </p:cNvPr>
          <p:cNvSpPr>
            <a:spLocks noGrp="1"/>
          </p:cNvSpPr>
          <p:nvPr>
            <p:ph type="title"/>
          </p:nvPr>
        </p:nvSpPr>
        <p:spPr/>
        <p:txBody>
          <a:bodyPr/>
          <a:lstStyle/>
          <a:p>
            <a:r>
              <a:rPr lang="en-US" dirty="0"/>
              <a:t>I. </a:t>
            </a:r>
            <a:r>
              <a:rPr lang="el-GR" dirty="0"/>
              <a:t>ΟΡΙΣΜΟΣ</a:t>
            </a:r>
            <a:endParaRPr lang="en-US" dirty="0"/>
          </a:p>
        </p:txBody>
      </p:sp>
      <p:sp>
        <p:nvSpPr>
          <p:cNvPr id="3" name="Text Placeholder 2">
            <a:extLst>
              <a:ext uri="{FF2B5EF4-FFF2-40B4-BE49-F238E27FC236}">
                <a16:creationId xmlns:a16="http://schemas.microsoft.com/office/drawing/2014/main" id="{A93E7DAF-F336-4357-A7F2-F170A662D640}"/>
              </a:ext>
            </a:extLst>
          </p:cNvPr>
          <p:cNvSpPr>
            <a:spLocks noGrp="1"/>
          </p:cNvSpPr>
          <p:nvPr>
            <p:ph type="body" idx="1"/>
          </p:nvPr>
        </p:nvSpPr>
        <p:spPr>
          <a:xfrm>
            <a:off x="617376" y="1752600"/>
            <a:ext cx="7909249" cy="4373563"/>
          </a:xfrm>
        </p:spPr>
        <p:txBody>
          <a:bodyPr/>
          <a:lstStyle/>
          <a:p>
            <a:pPr marL="571500" indent="-342900">
              <a:buFont typeface="Wingdings" panose="05000000000000000000" pitchFamily="2" charset="2"/>
              <a:buChar char="Ø"/>
            </a:pPr>
            <a:r>
              <a:rPr lang="el-GR" sz="2400" dirty="0"/>
              <a:t>Τι είναι οι δεξιότητες ομαδικής εργασίας;</a:t>
            </a:r>
          </a:p>
          <a:p>
            <a:pPr marL="228600" indent="0"/>
            <a:endParaRPr lang="en-US" sz="2400" dirty="0"/>
          </a:p>
          <a:p>
            <a:pPr marL="228600" indent="0"/>
            <a:r>
              <a:rPr lang="el-GR" sz="2400" dirty="0"/>
              <a:t>Οι δεξιότητες ομαδικής εργασίας είναι οι ιδιότητες και οι ικανότητες που σας επιτρέπουν να συνεργάζεστε καλά με άλλους κατά τη διάρκεια συνομιλιών, έργων, συναντήσεων ή άλλων συνεργασιών. Η ύπαρξη δεξιοτήτων ομαδικής εργασίας εξαρτάται από την ικανότητά σας να επικοινωνείτε καλά, να ακούτε ενεργά και να είστε υπεύθυνοι και ειλικρινείς</a:t>
            </a:r>
            <a:r>
              <a:rPr lang="en-US" sz="2400" dirty="0"/>
              <a:t>.</a:t>
            </a:r>
          </a:p>
          <a:p>
            <a:endParaRPr lang="en-US" dirty="0"/>
          </a:p>
        </p:txBody>
      </p:sp>
      <p:pic>
        <p:nvPicPr>
          <p:cNvPr id="5" name="Picture 4">
            <a:extLst>
              <a:ext uri="{FF2B5EF4-FFF2-40B4-BE49-F238E27FC236}">
                <a16:creationId xmlns:a16="http://schemas.microsoft.com/office/drawing/2014/main" id="{B058CB48-6C81-4790-8990-93237FBFD2F6}"/>
              </a:ext>
            </a:extLst>
          </p:cNvPr>
          <p:cNvPicPr>
            <a:picLocks noChangeAspect="1"/>
          </p:cNvPicPr>
          <p:nvPr/>
        </p:nvPicPr>
        <p:blipFill>
          <a:blip r:embed="rId2"/>
          <a:stretch>
            <a:fillRect/>
          </a:stretch>
        </p:blipFill>
        <p:spPr>
          <a:xfrm>
            <a:off x="4964204" y="5340700"/>
            <a:ext cx="3562420" cy="1517300"/>
          </a:xfrm>
          <a:prstGeom prst="rect">
            <a:avLst/>
          </a:prstGeom>
        </p:spPr>
      </p:pic>
    </p:spTree>
    <p:extLst>
      <p:ext uri="{BB962C8B-B14F-4D97-AF65-F5344CB8AC3E}">
        <p14:creationId xmlns:p14="http://schemas.microsoft.com/office/powerpoint/2010/main" val="2625259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2"/>
          <p:cNvSpPr txBox="1">
            <a:spLocks noGrp="1"/>
          </p:cNvSpPr>
          <p:nvPr>
            <p:ph type="body" idx="1"/>
          </p:nvPr>
        </p:nvSpPr>
        <p:spPr>
          <a:xfrm>
            <a:off x="762000" y="1828800"/>
            <a:ext cx="7620000" cy="4297363"/>
          </a:xfrm>
          <a:prstGeom prst="rect">
            <a:avLst/>
          </a:prstGeom>
          <a:noFill/>
          <a:ln>
            <a:noFill/>
          </a:ln>
        </p:spPr>
        <p:txBody>
          <a:bodyPr spcFirstLastPara="1" wrap="square" lIns="91425" tIns="45700" rIns="91425" bIns="45700" anchor="t" anchorCtr="0">
            <a:normAutofit fontScale="92500"/>
          </a:bodyPr>
          <a:lstStyle/>
          <a:p>
            <a:pPr marL="0" lvl="0" indent="0" rtl="0">
              <a:spcBef>
                <a:spcPts val="0"/>
              </a:spcBef>
              <a:spcAft>
                <a:spcPts val="0"/>
              </a:spcAft>
              <a:buClr>
                <a:schemeClr val="dk1"/>
              </a:buClr>
              <a:buSzPts val="2400"/>
              <a:buNone/>
            </a:pPr>
            <a:endParaRPr sz="2400" dirty="0">
              <a:solidFill>
                <a:srgbClr val="151515"/>
              </a:solidFill>
              <a:latin typeface="+mn-lt"/>
            </a:endParaRPr>
          </a:p>
          <a:p>
            <a:r>
              <a:rPr lang="el-GR" sz="2400" dirty="0">
                <a:solidFill>
                  <a:srgbClr val="000000"/>
                </a:solidFill>
                <a:latin typeface="+mn-lt"/>
              </a:rPr>
              <a:t>Η καλή εργασία σε μια ομάδα σημαίνει</a:t>
            </a:r>
            <a:r>
              <a:rPr lang="en-US" sz="2400" i="0" dirty="0">
                <a:solidFill>
                  <a:srgbClr val="000000"/>
                </a:solidFill>
                <a:effectLst/>
                <a:latin typeface="+mn-lt"/>
              </a:rPr>
              <a:t>:</a:t>
            </a:r>
            <a:endParaRPr lang="ro-RO" sz="2400" i="0" dirty="0">
              <a:solidFill>
                <a:srgbClr val="000000"/>
              </a:solidFill>
              <a:effectLst/>
              <a:latin typeface="+mn-lt"/>
            </a:endParaRPr>
          </a:p>
          <a:p>
            <a:pPr algn="l"/>
            <a:endParaRPr lang="en-US" sz="2400" i="0" dirty="0">
              <a:solidFill>
                <a:srgbClr val="000000"/>
              </a:solidFill>
              <a:effectLst/>
              <a:latin typeface="+mn-lt"/>
            </a:endParaRPr>
          </a:p>
          <a:p>
            <a:pPr marL="571500" indent="-342900">
              <a:buFont typeface="Arial" panose="020B0604020202020204" pitchFamily="34" charset="0"/>
              <a:buChar char="•"/>
            </a:pPr>
            <a:r>
              <a:rPr lang="el-GR" sz="2400" dirty="0">
                <a:solidFill>
                  <a:srgbClr val="000000"/>
                </a:solidFill>
                <a:latin typeface="+mn-lt"/>
              </a:rPr>
              <a:t>Συνεργασία με μια ομάδα ανθρώπων για την επίτευξη ενός κοινού στόχου ή αποτελέσματος με αποτελεσματικό τρόπο
Ακρόαση άλλων μελών της ομάδας
Λήψη υπόψη τις ιδέες όλων, όχι μόνο τις δικές σας
Εργασία για το καλό της ομάδας στο σύνολό της
Ύπαρξη λόγου και διαμοιρασμός την ευθύνη</a:t>
            </a:r>
            <a:r>
              <a:rPr lang="en-US" sz="2400" i="0" dirty="0">
                <a:solidFill>
                  <a:srgbClr val="000000"/>
                </a:solidFill>
                <a:effectLst/>
                <a:latin typeface="+mn-lt"/>
              </a:rPr>
              <a:t>.</a:t>
            </a:r>
          </a:p>
          <a:p>
            <a:pPr marL="0" lvl="0" indent="0" algn="l" rtl="0">
              <a:spcBef>
                <a:spcPts val="1080"/>
              </a:spcBef>
              <a:spcAft>
                <a:spcPts val="0"/>
              </a:spcAft>
              <a:buClr>
                <a:srgbClr val="151515"/>
              </a:buClr>
              <a:buSzPts val="2400"/>
              <a:buNone/>
            </a:pPr>
            <a:endParaRPr sz="2400" dirty="0">
              <a:latin typeface="+mn-lt"/>
            </a:endParaRPr>
          </a:p>
        </p:txBody>
      </p:sp>
      <p:sp>
        <p:nvSpPr>
          <p:cNvPr id="3" name="Title 2">
            <a:extLst>
              <a:ext uri="{FF2B5EF4-FFF2-40B4-BE49-F238E27FC236}">
                <a16:creationId xmlns:a16="http://schemas.microsoft.com/office/drawing/2014/main" id="{4B989F28-8E07-4CE4-AD21-A2D6FC3ED8B1}"/>
              </a:ext>
            </a:extLst>
          </p:cNvPr>
          <p:cNvSpPr>
            <a:spLocks noGrp="1"/>
          </p:cNvSpPr>
          <p:nvPr>
            <p:ph type="title"/>
          </p:nvPr>
        </p:nvSpPr>
        <p:spPr/>
        <p:txBody>
          <a:bodyPr>
            <a:normAutofit fontScale="90000"/>
          </a:bodyPr>
          <a:lstStyle/>
          <a:p>
            <a:r>
              <a:rPr lang="en-US" dirty="0">
                <a:latin typeface="+mj-lt"/>
                <a:ea typeface="Arial"/>
                <a:cs typeface="Calibri" panose="020F0502020204030204" pitchFamily="34" charset="0"/>
                <a:sym typeface="Arial"/>
              </a:rPr>
              <a:t>II. </a:t>
            </a:r>
            <a:r>
              <a:rPr lang="el-GR" dirty="0">
                <a:latin typeface="+mj-lt"/>
                <a:ea typeface="Arial"/>
                <a:cs typeface="Calibri" panose="020F0502020204030204" pitchFamily="34" charset="0"/>
                <a:sym typeface="Arial"/>
              </a:rPr>
              <a:t>Η έννοια των δεξιοτήτων ομαδικής εργασίας</a:t>
            </a:r>
            <a:endParaRPr lang="en-US" dirty="0"/>
          </a:p>
        </p:txBody>
      </p:sp>
    </p:spTree>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457200" y="332656"/>
            <a:ext cx="6239022" cy="1008112"/>
          </a:xfrm>
          <a:prstGeom prst="rect">
            <a:avLst/>
          </a:prstGeom>
          <a:noFill/>
          <a:ln>
            <a:noFill/>
          </a:ln>
        </p:spPr>
        <p:txBody>
          <a:bodyPr spcFirstLastPara="1" wrap="square" lIns="91425" tIns="45700" rIns="91425" bIns="45700" anchor="b" anchorCtr="0">
            <a:noAutofit/>
          </a:bodyPr>
          <a:lstStyle/>
          <a:p>
            <a:pPr lvl="0">
              <a:buClr>
                <a:srgbClr val="00B0F0"/>
              </a:buClr>
            </a:pPr>
            <a:r>
              <a:rPr lang="en-US" dirty="0">
                <a:latin typeface="+mj-lt"/>
                <a:cs typeface="Calibri" panose="020F0502020204030204" pitchFamily="34" charset="0"/>
              </a:rPr>
              <a:t>II. </a:t>
            </a:r>
            <a:r>
              <a:rPr lang="el-GR" dirty="0">
                <a:latin typeface="+mj-lt"/>
                <a:cs typeface="Calibri" panose="020F0502020204030204" pitchFamily="34" charset="0"/>
              </a:rPr>
              <a:t>Η έννοια των δεξιοτήτων ομαδικής εργασίας </a:t>
            </a:r>
            <a:endParaRPr dirty="0">
              <a:latin typeface="+mj-lt"/>
              <a:cs typeface="Calibri" panose="020F0502020204030204" pitchFamily="34" charset="0"/>
            </a:endParaRPr>
          </a:p>
        </p:txBody>
      </p:sp>
      <p:sp>
        <p:nvSpPr>
          <p:cNvPr id="114" name="Google Shape;114;p3"/>
          <p:cNvSpPr txBox="1">
            <a:spLocks noGrp="1"/>
          </p:cNvSpPr>
          <p:nvPr>
            <p:ph type="body" idx="1"/>
          </p:nvPr>
        </p:nvSpPr>
        <p:spPr>
          <a:xfrm>
            <a:off x="261257" y="1677955"/>
            <a:ext cx="7620000" cy="4373563"/>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rgbClr val="000000"/>
              </a:buClr>
              <a:buSzPts val="2400"/>
            </a:pPr>
            <a:endParaRPr lang="en-US" sz="2400" dirty="0"/>
          </a:p>
          <a:p>
            <a:pPr marL="342900" lvl="0" indent="-342900">
              <a:spcBef>
                <a:spcPts val="0"/>
              </a:spcBef>
              <a:buClr>
                <a:srgbClr val="000000"/>
              </a:buClr>
              <a:buSzPts val="2400"/>
              <a:buFont typeface="Wingdings" panose="05000000000000000000" pitchFamily="2" charset="2"/>
              <a:buChar char="Ø"/>
            </a:pPr>
            <a:r>
              <a:rPr lang="el-GR" sz="2800" dirty="0"/>
              <a:t>Μια επιτυχημένη ομάδα είναι αυτή όπου οι ατομικές δεξιότητες και δυνάμεις όλων βοηθούν την ομάδα να επιτύχει έναν κοινό στόχο με τον πιο αποτελεσματικό τρόπο</a:t>
            </a:r>
            <a:r>
              <a:rPr lang="en-US" sz="2800" dirty="0"/>
              <a:t>.</a:t>
            </a:r>
          </a:p>
          <a:p>
            <a:pPr marL="0" lvl="0" indent="0" algn="l" rtl="0">
              <a:spcBef>
                <a:spcPts val="0"/>
              </a:spcBef>
              <a:spcAft>
                <a:spcPts val="0"/>
              </a:spcAft>
              <a:buClr>
                <a:srgbClr val="000000"/>
              </a:buClr>
              <a:buSzPts val="2400"/>
            </a:pPr>
            <a:endParaRPr lang="en-US" sz="2800" dirty="0"/>
          </a:p>
          <a:p>
            <a:pPr marL="342900" lvl="0" indent="-342900">
              <a:spcBef>
                <a:spcPts val="0"/>
              </a:spcBef>
              <a:buClr>
                <a:srgbClr val="000000"/>
              </a:buClr>
              <a:buSzPts val="2400"/>
              <a:buFont typeface="Wingdings" panose="05000000000000000000" pitchFamily="2" charset="2"/>
              <a:buChar char="Ø"/>
            </a:pPr>
            <a:r>
              <a:rPr lang="el-GR" sz="2800" dirty="0"/>
              <a:t>Εάν έχετε καλές δεξιότητες ανθρώπων, θα γίνετε καλός ομαδικός παίκτης και δεξιότητες όπως η επικοινωνία και η θετική στάση κάνουν μια ομάδα μεγάλη</a:t>
            </a:r>
            <a:r>
              <a:rPr lang="en-US" sz="2800" dirty="0"/>
              <a:t>.</a:t>
            </a:r>
          </a:p>
        </p:txBody>
      </p:sp>
    </p:spTree>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457200" y="152718"/>
            <a:ext cx="6239022" cy="1371600"/>
          </a:xfrm>
          <a:prstGeom prst="rect">
            <a:avLst/>
          </a:prstGeom>
          <a:noFill/>
          <a:ln>
            <a:noFill/>
          </a:ln>
        </p:spPr>
        <p:txBody>
          <a:bodyPr spcFirstLastPara="1" wrap="square" lIns="91425" tIns="45700" rIns="91425" bIns="45700" anchor="b" anchorCtr="0">
            <a:normAutofit fontScale="90000"/>
          </a:bodyPr>
          <a:lstStyle/>
          <a:p>
            <a:pPr lvl="0">
              <a:buClr>
                <a:srgbClr val="08A5EF"/>
              </a:buClr>
            </a:pPr>
            <a:br>
              <a:rPr lang="en-US" sz="3600" dirty="0">
                <a:solidFill>
                  <a:srgbClr val="08A5EF"/>
                </a:solidFill>
                <a:latin typeface="Calibri"/>
                <a:ea typeface="Calibri"/>
                <a:cs typeface="Calibri"/>
                <a:sym typeface="Calibri"/>
              </a:rPr>
            </a:br>
            <a:br>
              <a:rPr lang="en-US" sz="3600" dirty="0">
                <a:solidFill>
                  <a:srgbClr val="08A5EF"/>
                </a:solidFill>
                <a:latin typeface="Calibri"/>
                <a:ea typeface="Calibri"/>
                <a:cs typeface="Calibri"/>
                <a:sym typeface="Calibri"/>
              </a:rPr>
            </a:br>
            <a:br>
              <a:rPr lang="en-US" sz="3600" dirty="0">
                <a:solidFill>
                  <a:srgbClr val="08A5EF"/>
                </a:solidFill>
                <a:latin typeface="Calibri"/>
                <a:ea typeface="Calibri"/>
                <a:cs typeface="Calibri"/>
                <a:sym typeface="Calibri"/>
              </a:rPr>
            </a:br>
            <a:br>
              <a:rPr lang="en-US" sz="3600" dirty="0">
                <a:solidFill>
                  <a:srgbClr val="08A5EF"/>
                </a:solidFill>
                <a:latin typeface="Calibri"/>
                <a:ea typeface="Calibri"/>
                <a:cs typeface="Calibri"/>
                <a:sym typeface="Calibri"/>
              </a:rPr>
            </a:br>
            <a:br>
              <a:rPr lang="en-US" sz="3600" dirty="0">
                <a:solidFill>
                  <a:srgbClr val="08A5EF"/>
                </a:solidFill>
                <a:latin typeface="Calibri"/>
                <a:ea typeface="Calibri"/>
                <a:cs typeface="Calibri"/>
                <a:sym typeface="Calibri"/>
              </a:rPr>
            </a:br>
            <a:br>
              <a:rPr lang="en-US" sz="3600" dirty="0">
                <a:solidFill>
                  <a:srgbClr val="08A5EF"/>
                </a:solidFill>
                <a:latin typeface="Calibri"/>
                <a:ea typeface="Calibri"/>
                <a:cs typeface="Calibri"/>
                <a:sym typeface="Calibri"/>
              </a:rPr>
            </a:br>
            <a:br>
              <a:rPr lang="en-US" sz="3600" dirty="0">
                <a:solidFill>
                  <a:srgbClr val="08A5EF"/>
                </a:solidFill>
                <a:latin typeface="Calibri"/>
                <a:ea typeface="Calibri"/>
                <a:cs typeface="Calibri"/>
                <a:sym typeface="Calibri"/>
              </a:rPr>
            </a:br>
            <a:r>
              <a:rPr lang="en-US" dirty="0">
                <a:latin typeface="+mj-lt"/>
                <a:ea typeface="Calibri"/>
                <a:cs typeface="Calibri"/>
                <a:sym typeface="Calibri"/>
              </a:rPr>
              <a:t>III. </a:t>
            </a:r>
            <a:r>
              <a:rPr lang="el-GR" dirty="0">
                <a:latin typeface="+mj-lt"/>
                <a:ea typeface="Calibri"/>
                <a:cs typeface="Calibri"/>
                <a:sym typeface="Calibri"/>
              </a:rPr>
              <a:t>Γιατί είναι σημαντικές οι δεξιότητες ομαδικής εργασίας;</a:t>
            </a:r>
            <a:endParaRPr lang="en-US" sz="4000" dirty="0">
              <a:latin typeface="+mj-lt"/>
            </a:endParaRPr>
          </a:p>
        </p:txBody>
      </p:sp>
      <p:sp>
        <p:nvSpPr>
          <p:cNvPr id="133" name="Google Shape;133;p6"/>
          <p:cNvSpPr txBox="1">
            <a:spLocks noGrp="1"/>
          </p:cNvSpPr>
          <p:nvPr>
            <p:ph type="body" idx="1"/>
          </p:nvPr>
        </p:nvSpPr>
        <p:spPr>
          <a:xfrm>
            <a:off x="646923" y="1855237"/>
            <a:ext cx="7850155" cy="43735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spcBef>
                <a:spcPts val="0"/>
              </a:spcBef>
              <a:buClr>
                <a:srgbClr val="000000"/>
              </a:buClr>
              <a:buFont typeface="Wingdings" panose="05000000000000000000" pitchFamily="2" charset="2"/>
              <a:buChar char="Ø"/>
            </a:pPr>
            <a:r>
              <a:rPr lang="el-GR" sz="2400" dirty="0">
                <a:latin typeface="+mn-lt"/>
              </a:rPr>
              <a:t>Η ομαδική εργασία είναι ζωτικής σημασίας εάν θέλετε να συνεργαστείτε καλά με τους συναδέλφους σας, με την τάξη σας ή τους συμπαίκτες σας. Πιθανότατα θα χρειαστεί να εργαστείτε ως μέρος μιας ομάδας σε πολλούς τομείς της ζωής</a:t>
            </a:r>
            <a:r>
              <a:rPr lang="en-US" sz="2400" dirty="0">
                <a:latin typeface="+mn-lt"/>
              </a:rPr>
              <a:t>.</a:t>
            </a:r>
          </a:p>
          <a:p>
            <a:pPr marL="0" lvl="0" indent="0" algn="l" rtl="0">
              <a:spcBef>
                <a:spcPts val="0"/>
              </a:spcBef>
              <a:spcAft>
                <a:spcPts val="0"/>
              </a:spcAft>
              <a:buClr>
                <a:srgbClr val="000000"/>
              </a:buClr>
              <a:buSzPts val="1800"/>
              <a:buNone/>
            </a:pPr>
            <a:endParaRPr lang="en-US" sz="2400" dirty="0">
              <a:latin typeface="+mn-lt"/>
            </a:endParaRPr>
          </a:p>
          <a:p>
            <a:pPr marL="342900" lvl="0" indent="-342900">
              <a:spcBef>
                <a:spcPts val="0"/>
              </a:spcBef>
              <a:buClr>
                <a:srgbClr val="000000"/>
              </a:buClr>
              <a:buFont typeface="Wingdings" panose="05000000000000000000" pitchFamily="2" charset="2"/>
              <a:buChar char="Ø"/>
            </a:pPr>
            <a:r>
              <a:rPr lang="el-GR" sz="2400" dirty="0">
                <a:latin typeface="+mn-lt"/>
              </a:rPr>
              <a:t>Όσο καλύτερα συνεργάζεστε με άλλους, τόσο πιο επιτυχημένη θα είναι η ομάδα σας στην επίτευξη των στόχων σας. Οι συνάδελφοι συχνά πρέπει να συνεργαστούν ή να συνεργαστούν με άλλους για να ολοκληρώσουν εργασίες και έργα - οι δεξιότητες και η εμπειρία ομαδικής εργασίας θα το κάνουν μια πολύ καλύτερη εμπειρία</a:t>
            </a:r>
            <a:r>
              <a:rPr lang="en-US" sz="2400" dirty="0">
                <a:latin typeface="+mn-lt"/>
              </a:rPr>
              <a:t>.</a:t>
            </a:r>
          </a:p>
          <a:p>
            <a:pPr marL="0" lvl="0" indent="0" algn="l" rtl="0">
              <a:spcBef>
                <a:spcPts val="0"/>
              </a:spcBef>
              <a:spcAft>
                <a:spcPts val="0"/>
              </a:spcAft>
              <a:buClr>
                <a:srgbClr val="000000"/>
              </a:buClr>
              <a:buSzPts val="1800"/>
              <a:buNone/>
            </a:pPr>
            <a:endParaRPr sz="1800" b="0" dirty="0"/>
          </a:p>
        </p:txBody>
      </p:sp>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3D739E-2A30-4A3D-A91F-E606B3CBE3AD}"/>
              </a:ext>
            </a:extLst>
          </p:cNvPr>
          <p:cNvSpPr>
            <a:spLocks noGrp="1"/>
          </p:cNvSpPr>
          <p:nvPr>
            <p:ph type="body" idx="1"/>
          </p:nvPr>
        </p:nvSpPr>
        <p:spPr>
          <a:xfrm>
            <a:off x="762000" y="1752600"/>
            <a:ext cx="7620000" cy="4373563"/>
          </a:xfrm>
        </p:spPr>
        <p:txBody>
          <a:bodyPr/>
          <a:lstStyle/>
          <a:p>
            <a:pPr marL="571500" indent="-342900">
              <a:buFont typeface="Wingdings" panose="05000000000000000000" pitchFamily="2" charset="2"/>
              <a:buChar char="Ø"/>
            </a:pPr>
            <a:r>
              <a:rPr lang="el-GR" dirty="0">
                <a:solidFill>
                  <a:srgbClr val="FF0000"/>
                </a:solidFill>
              </a:rPr>
              <a:t>Επικοινωνία</a:t>
            </a:r>
          </a:p>
          <a:p>
            <a:pPr marL="228600" indent="0"/>
            <a:endParaRPr lang="en-US" dirty="0"/>
          </a:p>
          <a:p>
            <a:pPr marL="228600" indent="0"/>
            <a:r>
              <a:rPr lang="el-GR" dirty="0"/>
              <a:t>Η επικοινωνία είναι το θεμέλιο της αποτελεσματικής ομαδικής εργασίας. Είτε εργάζεστε σε μια παρουσίαση με την τάξη σας είτε ηγείστε ενός νέου έργου στην εργασία, είναι σημαντικό να μιλήσετε ανοιχτά και ειλικρινά με τα μέλη της ομάδας σας σχετικά με τις προσδοκίες, τις προθεσμίες και τις ευθύνες. Η δημιουργία ανοικτών γραμμών επικοινωνίας προάγει την εμπιστοσύνη και δημιουργεί ένα θετικό ομαδικό περιβάλλον. Ενώ μπορεί να προκύψουν διαφωνίες, η εκ των προτέρων και ο σεβασμός στην επικοινωνία σας με άλλα μέλη της ομάδας θα σας βοηθήσουν να επιλύσετε γρήγορα ζητήματα</a:t>
            </a:r>
            <a:r>
              <a:rPr lang="en-US" dirty="0"/>
              <a:t>.</a:t>
            </a:r>
          </a:p>
        </p:txBody>
      </p:sp>
      <p:sp>
        <p:nvSpPr>
          <p:cNvPr id="6" name="Title 1">
            <a:extLst>
              <a:ext uri="{FF2B5EF4-FFF2-40B4-BE49-F238E27FC236}">
                <a16:creationId xmlns:a16="http://schemas.microsoft.com/office/drawing/2014/main" id="{5B779F04-3098-4318-A1C8-3E85F6D595CF}"/>
              </a:ext>
            </a:extLst>
          </p:cNvPr>
          <p:cNvSpPr txBox="1">
            <a:spLocks/>
          </p:cNvSpPr>
          <p:nvPr/>
        </p:nvSpPr>
        <p:spPr>
          <a:xfrm>
            <a:off x="609600" y="305118"/>
            <a:ext cx="5791200" cy="1371600"/>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600"/>
              <a:buFont typeface="Arial "/>
              <a:buNone/>
              <a:defRPr sz="3600" b="1" i="0" u="none" strike="noStrike" cap="none">
                <a:solidFill>
                  <a:schemeClr val="accent6"/>
                </a:solidFill>
                <a:latin typeface="Arial "/>
                <a:ea typeface="Arial "/>
                <a:cs typeface="Arial "/>
                <a:sym typeface="Arial "/>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latin typeface="+mj-lt"/>
              </a:rPr>
              <a:t>IV. </a:t>
            </a:r>
            <a:r>
              <a:rPr lang="el-GR">
                <a:latin typeface="+mj-lt"/>
              </a:rPr>
              <a:t>Βασικές δεξιότητες ομαδικής εργασίας</a:t>
            </a:r>
            <a:endParaRPr lang="en-US" dirty="0"/>
          </a:p>
        </p:txBody>
      </p:sp>
    </p:spTree>
    <p:extLst>
      <p:ext uri="{BB962C8B-B14F-4D97-AF65-F5344CB8AC3E}">
        <p14:creationId xmlns:p14="http://schemas.microsoft.com/office/powerpoint/2010/main" val="3381799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43A57-3290-4685-AE46-683C050DB500}"/>
              </a:ext>
            </a:extLst>
          </p:cNvPr>
          <p:cNvSpPr>
            <a:spLocks noGrp="1"/>
          </p:cNvSpPr>
          <p:nvPr>
            <p:ph type="title"/>
          </p:nvPr>
        </p:nvSpPr>
        <p:spPr/>
        <p:txBody>
          <a:bodyPr/>
          <a:lstStyle/>
          <a:p>
            <a:r>
              <a:rPr lang="en-US" dirty="0">
                <a:latin typeface="+mj-lt"/>
              </a:rPr>
              <a:t>I</a:t>
            </a:r>
            <a:r>
              <a:rPr lang="en-US" sz="3600" dirty="0">
                <a:latin typeface="+mj-lt"/>
              </a:rPr>
              <a:t>V. </a:t>
            </a:r>
            <a:r>
              <a:rPr lang="el-GR" dirty="0">
                <a:latin typeface="+mj-lt"/>
              </a:rPr>
              <a:t>Βασικές δεξιότητες ομαδικής εργασίας</a:t>
            </a:r>
            <a:endParaRPr lang="en-US" dirty="0"/>
          </a:p>
        </p:txBody>
      </p:sp>
      <p:sp>
        <p:nvSpPr>
          <p:cNvPr id="3" name="Text Placeholder 2">
            <a:extLst>
              <a:ext uri="{FF2B5EF4-FFF2-40B4-BE49-F238E27FC236}">
                <a16:creationId xmlns:a16="http://schemas.microsoft.com/office/drawing/2014/main" id="{338354E7-60B9-4DA8-AB60-D7922334F87C}"/>
              </a:ext>
            </a:extLst>
          </p:cNvPr>
          <p:cNvSpPr>
            <a:spLocks noGrp="1"/>
          </p:cNvSpPr>
          <p:nvPr>
            <p:ph type="body" idx="1"/>
          </p:nvPr>
        </p:nvSpPr>
        <p:spPr>
          <a:xfrm>
            <a:off x="762000" y="1752600"/>
            <a:ext cx="7620000" cy="4373563"/>
          </a:xfrm>
        </p:spPr>
        <p:txBody>
          <a:bodyPr>
            <a:normAutofit fontScale="92500" lnSpcReduction="10000"/>
          </a:bodyPr>
          <a:lstStyle/>
          <a:p>
            <a:pPr marL="571500" indent="-342900">
              <a:buFont typeface="Wingdings" panose="05000000000000000000" pitchFamily="2" charset="2"/>
              <a:buChar char="Ø"/>
            </a:pPr>
            <a:r>
              <a:rPr lang="el-GR" dirty="0">
                <a:solidFill>
                  <a:srgbClr val="FF0000"/>
                </a:solidFill>
              </a:rPr>
              <a:t>Αποτελεσματικοί </a:t>
            </a:r>
            <a:r>
              <a:rPr lang="el-GR" dirty="0" err="1">
                <a:solidFill>
                  <a:srgbClr val="FF0000"/>
                </a:solidFill>
              </a:rPr>
              <a:t>επικοινωνοί</a:t>
            </a:r>
            <a:r>
              <a:rPr lang="en-US" dirty="0"/>
              <a:t>:</a:t>
            </a:r>
          </a:p>
          <a:p>
            <a:endParaRPr lang="en-US" dirty="0"/>
          </a:p>
          <a:p>
            <a:pPr marL="571500" indent="-342900">
              <a:buFont typeface="Arial" panose="020B0604020202020204" pitchFamily="34" charset="0"/>
              <a:buChar char="•"/>
            </a:pPr>
            <a:r>
              <a:rPr lang="el-GR" dirty="0"/>
              <a:t>μπορούν να εξηγήσουν τις δικές τους ιδέες</a:t>
            </a:r>
            <a:endParaRPr lang="en-US" dirty="0"/>
          </a:p>
          <a:p>
            <a:pPr marL="571500" indent="-342900">
              <a:buFont typeface="Arial" panose="020B0604020202020204" pitchFamily="34" charset="0"/>
              <a:buChar char="•"/>
            </a:pPr>
            <a:r>
              <a:rPr lang="el-GR" dirty="0"/>
              <a:t>εκφράζουν τα συναισθήματά τους με ανοικτό αλλά μη απειλητικό τρόπο</a:t>
            </a:r>
            <a:endParaRPr lang="en-US" dirty="0"/>
          </a:p>
          <a:p>
            <a:pPr marL="571500" indent="-342900">
              <a:buFont typeface="Arial" panose="020B0604020202020204" pitchFamily="34" charset="0"/>
              <a:buChar char="•"/>
            </a:pPr>
            <a:r>
              <a:rPr lang="el-GR" dirty="0"/>
              <a:t>ακούνε προσεκτικά τους άλλους</a:t>
            </a:r>
            <a:endParaRPr lang="en-US" dirty="0"/>
          </a:p>
          <a:p>
            <a:pPr marL="571500" indent="-342900">
              <a:buFont typeface="Arial" panose="020B0604020202020204" pitchFamily="34" charset="0"/>
              <a:buChar char="•"/>
            </a:pPr>
            <a:r>
              <a:rPr lang="el-GR" dirty="0"/>
              <a:t>κάνουν ερωτήσεις για να αποσαφηνίσουν τις ιδέες και τα συναισθήματα των άλλων</a:t>
            </a:r>
            <a:r>
              <a:rPr lang="en-US" dirty="0"/>
              <a:t>;</a:t>
            </a:r>
          </a:p>
          <a:p>
            <a:pPr marL="571500" indent="-342900">
              <a:buFont typeface="Arial" panose="020B0604020202020204" pitchFamily="34" charset="0"/>
              <a:buChar char="•"/>
            </a:pPr>
            <a:r>
              <a:rPr lang="el-GR" dirty="0"/>
              <a:t>μπορούν να αισθανθούν πώς αισθάνονται οι άλλοι με βάση τη μη λεκτική επικοινωνία τους</a:t>
            </a:r>
            <a:r>
              <a:rPr lang="en-US" dirty="0"/>
              <a:t>;</a:t>
            </a:r>
          </a:p>
          <a:p>
            <a:pPr marL="571500" indent="-342900">
              <a:buFont typeface="Arial" panose="020B0604020202020204" pitchFamily="34" charset="0"/>
              <a:buChar char="•"/>
            </a:pPr>
            <a:r>
              <a:rPr lang="el-GR" dirty="0"/>
              <a:t>ξεκινάνε συζητήσεις σχετικά με το ομαδικό κλίμα</a:t>
            </a:r>
            <a:r>
              <a:rPr lang="en-US" dirty="0"/>
              <a:t>;</a:t>
            </a:r>
          </a:p>
          <a:p>
            <a:pPr marL="571500" indent="-342900">
              <a:buFont typeface="Arial" panose="020B0604020202020204" pitchFamily="34" charset="0"/>
              <a:buChar char="•"/>
            </a:pPr>
            <a:r>
              <a:rPr lang="el-GR" dirty="0"/>
              <a:t>προβληματίζονται σχετικά με τις δραστηριότητες και τις αλληλεπιδράσεις της ομάδας τους και να ενθαρρύνουν και άλλα μέλη της ομάδας να το πράξουν</a:t>
            </a:r>
            <a:r>
              <a:rPr lang="en-US" dirty="0"/>
              <a:t>.</a:t>
            </a:r>
          </a:p>
        </p:txBody>
      </p:sp>
    </p:spTree>
    <p:extLst>
      <p:ext uri="{BB962C8B-B14F-4D97-AF65-F5344CB8AC3E}">
        <p14:creationId xmlns:p14="http://schemas.microsoft.com/office/powerpoint/2010/main" val="3110188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lvl="0">
              <a:buClr>
                <a:srgbClr val="08A5EF"/>
              </a:buClr>
              <a:buSzPts val="3200"/>
            </a:pPr>
            <a:r>
              <a:rPr lang="en-US" sz="3200">
                <a:solidFill>
                  <a:srgbClr val="08A5EF"/>
                </a:solidFill>
                <a:latin typeface="Calibri"/>
                <a:ea typeface="Calibri"/>
                <a:cs typeface="Calibri"/>
                <a:sym typeface="Calibri"/>
              </a:rPr>
              <a:t>I.1. </a:t>
            </a:r>
            <a:r>
              <a:rPr lang="el-GR" sz="3200">
                <a:solidFill>
                  <a:srgbClr val="08A5EF"/>
                </a:solidFill>
                <a:latin typeface="Calibri"/>
                <a:ea typeface="Calibri"/>
                <a:cs typeface="Calibri"/>
                <a:sym typeface="Calibri"/>
              </a:rPr>
              <a:t>ΟΡΙΣΜΟΣ
</a:t>
            </a:r>
            <a:endParaRPr dirty="0"/>
          </a:p>
        </p:txBody>
      </p:sp>
      <p:sp>
        <p:nvSpPr>
          <p:cNvPr id="127" name="Google Shape;127;p5"/>
          <p:cNvSpPr txBox="1">
            <a:spLocks noGrp="1"/>
          </p:cNvSpPr>
          <p:nvPr>
            <p:ph type="body" idx="1"/>
          </p:nvPr>
        </p:nvSpPr>
        <p:spPr>
          <a:xfrm>
            <a:off x="762000" y="1752600"/>
            <a:ext cx="7620000" cy="4373563"/>
          </a:xfrm>
          <a:prstGeom prst="rect">
            <a:avLst/>
          </a:prstGeom>
          <a:noFill/>
          <a:ln>
            <a:noFill/>
          </a:ln>
        </p:spPr>
        <p:txBody>
          <a:bodyPr spcFirstLastPara="1" wrap="square" lIns="91425" tIns="45700" rIns="91425" bIns="45700" anchor="t" anchorCtr="0">
            <a:normAutofit/>
          </a:bodyPr>
          <a:lstStyle/>
          <a:p>
            <a:pPr marL="0" lvl="0" indent="0">
              <a:lnSpc>
                <a:spcPct val="90000"/>
              </a:lnSpc>
              <a:spcBef>
                <a:spcPts val="0"/>
              </a:spcBef>
              <a:buClr>
                <a:srgbClr val="151515"/>
              </a:buClr>
              <a:buSzPts val="2400"/>
            </a:pPr>
            <a:r>
              <a:rPr lang="el-GR" sz="2400" dirty="0">
                <a:solidFill>
                  <a:srgbClr val="151515"/>
                </a:solidFill>
              </a:rPr>
              <a:t>Ένας περιεκτικός ορισμός θα έλεγε ότι μια ομάδα είναι μια ομάδα όπου τα μέλη της:
έχουν κίνητρο να ενταχθούν,
αντιλαμβάνονται την ομάδα ως μια ενοποιημένη μονάδα αλληλεπίδρασης με τους ανθρώπους,
συνεισφέρουν σε διάφορα ποσά στις διαδικασίες της ομάδας (δηλαδή, μερικοί άνθρωποι συνεισφέρουν περισσότερο χρόνο ή ενέργεια στην ομάδα από ό, τι άλλοι),
συμφωνίες και να έχουν διαφωνίες μέσω διαφόρων μορφών αλληλεπίδρασης.
</a:t>
            </a:r>
            <a:endParaRPr dirty="0"/>
          </a:p>
        </p:txBody>
      </p:sp>
    </p:spTree>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98D105-4422-4471-801C-509303137888}"/>
              </a:ext>
            </a:extLst>
          </p:cNvPr>
          <p:cNvSpPr>
            <a:spLocks noGrp="1"/>
          </p:cNvSpPr>
          <p:nvPr>
            <p:ph type="body" idx="1"/>
          </p:nvPr>
        </p:nvSpPr>
        <p:spPr>
          <a:xfrm>
            <a:off x="762000" y="1752600"/>
            <a:ext cx="7620000" cy="4373563"/>
          </a:xfrm>
        </p:spPr>
        <p:txBody>
          <a:bodyPr>
            <a:normAutofit lnSpcReduction="10000"/>
          </a:bodyPr>
          <a:lstStyle/>
          <a:p>
            <a:pPr marL="571500" indent="-342900">
              <a:buFont typeface="Wingdings" panose="05000000000000000000" pitchFamily="2" charset="2"/>
              <a:buChar char="Ø"/>
            </a:pPr>
            <a:r>
              <a:rPr lang="el-GR" dirty="0">
                <a:solidFill>
                  <a:srgbClr val="FF0000"/>
                </a:solidFill>
              </a:rPr>
              <a:t>Διαχείριση χρόνου</a:t>
            </a:r>
          </a:p>
          <a:p>
            <a:pPr marL="571500" indent="-342900">
              <a:buFont typeface="Wingdings" panose="05000000000000000000" pitchFamily="2" charset="2"/>
              <a:buChar char="Ø"/>
            </a:pPr>
            <a:endParaRPr lang="el-GR" dirty="0">
              <a:solidFill>
                <a:srgbClr val="FF0000"/>
              </a:solidFill>
            </a:endParaRPr>
          </a:p>
          <a:p>
            <a:pPr marL="228600" indent="0"/>
            <a:r>
              <a:rPr lang="el-GR" dirty="0"/>
              <a:t>Η διαχείριση του χρόνου, η λογοδοσία και η υπευθυνότητα είναι εξίσου σημαντικές για την καριέρα σας όπως και στην ακαδημαϊκή σας ζωή. Οι διαχειριστές έργων, για παράδειγμα, πρέπει να έχουν ισχυρές οργανωτικές δεξιότητες προκειμένου να θέσουν </a:t>
            </a:r>
            <a:r>
              <a:rPr lang="el-GR" dirty="0" err="1"/>
              <a:t>διαχειρίσιμους</a:t>
            </a:r>
            <a:r>
              <a:rPr lang="el-GR" dirty="0"/>
              <a:t> στόχους για την ομάδα τους και να κρατήσουν τους άλλους σε καλό δρόμο για να τηρήσουν τις προθεσμίες τους. Οι νοσηλευτές πρέπει επίσης να επιδεικνύουν ισχυρές δεξιότητες διαχείρισης χρόνου, δίνοντας προτεραιότητα και αναθέτοντας καθήκοντα, ώστε να μπορούν να αφιερώνουν περισσότερο χρόνο στους ασθενείς που χρειάζονται επιπλέον φροντίδα</a:t>
            </a:r>
            <a:r>
              <a:rPr lang="en-US" dirty="0"/>
              <a:t>.</a:t>
            </a:r>
          </a:p>
          <a:p>
            <a:pPr marL="228600" indent="0"/>
            <a:endParaRPr lang="en-US" dirty="0"/>
          </a:p>
        </p:txBody>
      </p:sp>
      <p:sp>
        <p:nvSpPr>
          <p:cNvPr id="5" name="Title 4">
            <a:extLst>
              <a:ext uri="{FF2B5EF4-FFF2-40B4-BE49-F238E27FC236}">
                <a16:creationId xmlns:a16="http://schemas.microsoft.com/office/drawing/2014/main" id="{BF64E741-E327-4AB9-A11E-EBB6CF9634FD}"/>
              </a:ext>
            </a:extLst>
          </p:cNvPr>
          <p:cNvSpPr>
            <a:spLocks noGrp="1"/>
          </p:cNvSpPr>
          <p:nvPr>
            <p:ph type="title"/>
          </p:nvPr>
        </p:nvSpPr>
        <p:spPr/>
        <p:txBody>
          <a:bodyPr/>
          <a:lstStyle/>
          <a:p>
            <a:r>
              <a:rPr lang="en-US" sz="3600" dirty="0">
                <a:latin typeface="+mj-lt"/>
              </a:rPr>
              <a:t>IV. </a:t>
            </a:r>
            <a:r>
              <a:rPr lang="el-GR" dirty="0">
                <a:latin typeface="+mj-lt"/>
              </a:rPr>
              <a:t>Βασικές δεξιότητες ομαδικής εργασίας</a:t>
            </a:r>
            <a:endParaRPr lang="en-US" dirty="0"/>
          </a:p>
        </p:txBody>
      </p:sp>
    </p:spTree>
    <p:extLst>
      <p:ext uri="{BB962C8B-B14F-4D97-AF65-F5344CB8AC3E}">
        <p14:creationId xmlns:p14="http://schemas.microsoft.com/office/powerpoint/2010/main" val="965786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FDCC12-5278-43CE-BE29-A2B1F0E7CE6F}"/>
              </a:ext>
            </a:extLst>
          </p:cNvPr>
          <p:cNvSpPr>
            <a:spLocks noGrp="1"/>
          </p:cNvSpPr>
          <p:nvPr>
            <p:ph type="body" idx="1"/>
          </p:nvPr>
        </p:nvSpPr>
        <p:spPr>
          <a:xfrm>
            <a:off x="762000" y="1752600"/>
            <a:ext cx="7620000" cy="4373563"/>
          </a:xfrm>
        </p:spPr>
        <p:txBody>
          <a:bodyPr/>
          <a:lstStyle/>
          <a:p>
            <a:pPr marL="571500" indent="-342900">
              <a:buFont typeface="Wingdings" panose="05000000000000000000" pitchFamily="2" charset="2"/>
              <a:buChar char="Ø"/>
            </a:pPr>
            <a:r>
              <a:rPr lang="el-GR" dirty="0">
                <a:solidFill>
                  <a:srgbClr val="FF0000"/>
                </a:solidFill>
              </a:rPr>
              <a:t>Επίλυση προβλημάτων</a:t>
            </a:r>
          </a:p>
          <a:p>
            <a:pPr marL="228600" indent="0"/>
            <a:endParaRPr lang="el-GR" dirty="0">
              <a:solidFill>
                <a:srgbClr val="FF0000"/>
              </a:solidFill>
            </a:endParaRPr>
          </a:p>
          <a:p>
            <a:pPr marL="228600" indent="0"/>
            <a:r>
              <a:rPr lang="el-GR" dirty="0"/>
              <a:t>Οι αποτελεσματικοί λύτες προβλημάτων είναι σε θέση να σκέφτονται έξω από το κουτί όταν προκύπτουν προκλήσεις ή ζητήματα. Αντί να εστιάζουν στα αρνητικά αποτελέσματα, παραμένουν ήρεμοι και βοηθούν την ομάδα τους να εργαστεί για την εξεύρεση λύσης. Αυτή η προσέγγιση βοηθά στην αποκάλυψη εμποδίων ή ανεπαρκειών που εμποδίζουν την επιτυχία της ομάδας, ώστε να μπορείτε να εργαστείτε για να βελτιώσετε αυτές τις διαδικασίες στο μέλλον</a:t>
            </a:r>
            <a:r>
              <a:rPr lang="en-US" dirty="0"/>
              <a:t>.</a:t>
            </a:r>
          </a:p>
        </p:txBody>
      </p:sp>
      <p:sp>
        <p:nvSpPr>
          <p:cNvPr id="5" name="Title 4">
            <a:extLst>
              <a:ext uri="{FF2B5EF4-FFF2-40B4-BE49-F238E27FC236}">
                <a16:creationId xmlns:a16="http://schemas.microsoft.com/office/drawing/2014/main" id="{E0C8BE67-9A56-49F4-8C27-EF4F5F24F6A6}"/>
              </a:ext>
            </a:extLst>
          </p:cNvPr>
          <p:cNvSpPr>
            <a:spLocks noGrp="1"/>
          </p:cNvSpPr>
          <p:nvPr>
            <p:ph type="title"/>
          </p:nvPr>
        </p:nvSpPr>
        <p:spPr/>
        <p:txBody>
          <a:bodyPr/>
          <a:lstStyle/>
          <a:p>
            <a:r>
              <a:rPr lang="en-US" sz="3600" dirty="0">
                <a:latin typeface="+mj-lt"/>
              </a:rPr>
              <a:t>IV. </a:t>
            </a:r>
            <a:r>
              <a:rPr lang="el-GR" dirty="0">
                <a:latin typeface="+mj-lt"/>
              </a:rPr>
              <a:t>Βασικές δεξιότητες ομαδικής εργασίας</a:t>
            </a:r>
            <a:endParaRPr lang="en-US" dirty="0"/>
          </a:p>
        </p:txBody>
      </p:sp>
    </p:spTree>
    <p:extLst>
      <p:ext uri="{BB962C8B-B14F-4D97-AF65-F5344CB8AC3E}">
        <p14:creationId xmlns:p14="http://schemas.microsoft.com/office/powerpoint/2010/main" val="3580518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B9621-F9C4-406A-8F38-E9C58D36E44F}"/>
              </a:ext>
            </a:extLst>
          </p:cNvPr>
          <p:cNvSpPr>
            <a:spLocks noGrp="1"/>
          </p:cNvSpPr>
          <p:nvPr>
            <p:ph type="title"/>
          </p:nvPr>
        </p:nvSpPr>
        <p:spPr/>
        <p:txBody>
          <a:bodyPr/>
          <a:lstStyle/>
          <a:p>
            <a:r>
              <a:rPr lang="en-US" sz="3600" dirty="0">
                <a:latin typeface="+mj-lt"/>
              </a:rPr>
              <a:t>IV. </a:t>
            </a:r>
            <a:r>
              <a:rPr lang="el-GR" dirty="0">
                <a:latin typeface="+mj-lt"/>
              </a:rPr>
              <a:t>Βασικές δεξιότητες ομαδικής εργασίας</a:t>
            </a:r>
            <a:endParaRPr lang="en-US" dirty="0"/>
          </a:p>
        </p:txBody>
      </p:sp>
      <p:sp>
        <p:nvSpPr>
          <p:cNvPr id="3" name="Text Placeholder 2">
            <a:extLst>
              <a:ext uri="{FF2B5EF4-FFF2-40B4-BE49-F238E27FC236}">
                <a16:creationId xmlns:a16="http://schemas.microsoft.com/office/drawing/2014/main" id="{FA1713FF-A16B-49E7-AABA-3F2C2AEF739C}"/>
              </a:ext>
            </a:extLst>
          </p:cNvPr>
          <p:cNvSpPr>
            <a:spLocks noGrp="1"/>
          </p:cNvSpPr>
          <p:nvPr>
            <p:ph type="body" idx="1"/>
          </p:nvPr>
        </p:nvSpPr>
        <p:spPr>
          <a:xfrm>
            <a:off x="762000" y="1752600"/>
            <a:ext cx="7620000" cy="4373563"/>
          </a:xfrm>
        </p:spPr>
        <p:txBody>
          <a:bodyPr/>
          <a:lstStyle/>
          <a:p>
            <a:pPr marL="571500" indent="-342900">
              <a:buFont typeface="Wingdings" panose="05000000000000000000" pitchFamily="2" charset="2"/>
              <a:buChar char="Ø"/>
            </a:pPr>
            <a:r>
              <a:rPr lang="el-GR" dirty="0">
                <a:solidFill>
                  <a:srgbClr val="FF0000"/>
                </a:solidFill>
              </a:rPr>
              <a:t>Ακρόαση</a:t>
            </a:r>
            <a:endParaRPr lang="en-US" dirty="0"/>
          </a:p>
          <a:p>
            <a:pPr marL="228600" indent="0"/>
            <a:endParaRPr lang="el-GR" dirty="0"/>
          </a:p>
          <a:p>
            <a:pPr marL="228600" indent="0"/>
            <a:r>
              <a:rPr lang="el-GR" dirty="0"/>
              <a:t>Όταν εργάζεστε σε μια ομάδα, είναι σημαντικό να είστε ανοιχτόμυαλοι. Αναγνωρίστε ότι τα μέλη της ομάδας σας μπορεί να δουν τα πράγματα από μια άλλη οπτική γωνία και να τα ακούσουν. Η ακρόαση άλλων πλευρών μπορεί να σας βοηθήσει να δείτε πολλές πλευρές ενός ζητήματος, συμπεριλαμβανομένων εκείνων που δεν έχετε σκεφτεί ποτέ πριν. Αυτό σας επιτρέπει να είστε καλύτερος συνάδελφος και ηγέτης, να προβλέψετε τις ανάγκες και τις προκλήσεις πριν προκύψουν και να ανταποκριθείτε αποτελεσματικά όταν το κάνουν</a:t>
            </a:r>
            <a:r>
              <a:rPr lang="en-US" dirty="0"/>
              <a:t>.</a:t>
            </a:r>
          </a:p>
        </p:txBody>
      </p:sp>
    </p:spTree>
    <p:extLst>
      <p:ext uri="{BB962C8B-B14F-4D97-AF65-F5344CB8AC3E}">
        <p14:creationId xmlns:p14="http://schemas.microsoft.com/office/powerpoint/2010/main" val="3240386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A6CA5-BEAA-4F5E-B99A-1A5F94768B9B}"/>
              </a:ext>
            </a:extLst>
          </p:cNvPr>
          <p:cNvSpPr>
            <a:spLocks noGrp="1"/>
          </p:cNvSpPr>
          <p:nvPr>
            <p:ph type="title"/>
          </p:nvPr>
        </p:nvSpPr>
        <p:spPr/>
        <p:txBody>
          <a:bodyPr/>
          <a:lstStyle/>
          <a:p>
            <a:r>
              <a:rPr lang="en-US" sz="3600" dirty="0">
                <a:latin typeface="+mj-lt"/>
              </a:rPr>
              <a:t>IV. </a:t>
            </a:r>
            <a:r>
              <a:rPr lang="el-GR" dirty="0">
                <a:latin typeface="+mj-lt"/>
              </a:rPr>
              <a:t>Βασικές δεξιότητες ομαδικής εργασίας</a:t>
            </a:r>
            <a:endParaRPr lang="en-US" dirty="0"/>
          </a:p>
        </p:txBody>
      </p:sp>
      <p:sp>
        <p:nvSpPr>
          <p:cNvPr id="3" name="Text Placeholder 2">
            <a:extLst>
              <a:ext uri="{FF2B5EF4-FFF2-40B4-BE49-F238E27FC236}">
                <a16:creationId xmlns:a16="http://schemas.microsoft.com/office/drawing/2014/main" id="{D791753B-8E55-4525-8F8F-3F134F6A9DD5}"/>
              </a:ext>
            </a:extLst>
          </p:cNvPr>
          <p:cNvSpPr>
            <a:spLocks noGrp="1"/>
          </p:cNvSpPr>
          <p:nvPr>
            <p:ph type="body" idx="1"/>
          </p:nvPr>
        </p:nvSpPr>
        <p:spPr>
          <a:xfrm>
            <a:off x="762000" y="1752600"/>
            <a:ext cx="7620000" cy="4373563"/>
          </a:xfrm>
        </p:spPr>
        <p:txBody>
          <a:bodyPr>
            <a:normAutofit lnSpcReduction="10000"/>
          </a:bodyPr>
          <a:lstStyle/>
          <a:p>
            <a:pPr marL="571500" indent="-342900">
              <a:buFont typeface="Wingdings" panose="05000000000000000000" pitchFamily="2" charset="2"/>
              <a:buChar char="Ø"/>
            </a:pPr>
            <a:r>
              <a:rPr lang="el-GR" dirty="0">
                <a:solidFill>
                  <a:srgbClr val="FF0000"/>
                </a:solidFill>
              </a:rPr>
              <a:t>Κριτική σκέψη</a:t>
            </a:r>
          </a:p>
          <a:p>
            <a:pPr marL="228600" indent="0"/>
            <a:endParaRPr lang="en-US" dirty="0"/>
          </a:p>
          <a:p>
            <a:pPr marL="228600" indent="0"/>
            <a:r>
              <a:rPr lang="el-GR" dirty="0"/>
              <a:t>Η κριτική σκέψη σας επιτρέπει να κάνετε καλύτερες, πιο ενημερωμένες αποφάσεις. Μπορεί να είναι δελεαστικό να ακολουθήσετε μαζί με ό, τι αποφασίζει η ομάδα ή αυτό που ένα μέλος της ομάδας πιστεύει ότι είναι η καλύτερη πορεία δράσης, αλλά μερικές φορές μια διαφορετική προσέγγιση ή μια νέα ιδέα μπορεί να βοηθήσει στην επίτευξη καλύτερων αποτελεσμάτων. Σκεπτόμενοι κριτικά για την κατάσταση - εξετάζοντας όλες τις πλευρές ενός ζητήματος, αναλογιζόμενοι τις εμπειρίες του παρελθόντος και ακούγοντας τι έχουν να πουν άλλα μέλη της ομάδας - θα μπορούσατε να καταλήξετε σε μια σημαντική ανακάλυψη που κινεί την ομάδα σας προς τα εμπρός με νέους και συναρπαστικούς τρόπους</a:t>
            </a:r>
            <a:r>
              <a:rPr lang="en-US" dirty="0"/>
              <a:t>.</a:t>
            </a:r>
          </a:p>
        </p:txBody>
      </p:sp>
    </p:spTree>
    <p:extLst>
      <p:ext uri="{BB962C8B-B14F-4D97-AF65-F5344CB8AC3E}">
        <p14:creationId xmlns:p14="http://schemas.microsoft.com/office/powerpoint/2010/main" val="1360238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8A50-5355-49C7-A97F-AD20367653B2}"/>
              </a:ext>
            </a:extLst>
          </p:cNvPr>
          <p:cNvSpPr>
            <a:spLocks noGrp="1"/>
          </p:cNvSpPr>
          <p:nvPr>
            <p:ph type="title"/>
          </p:nvPr>
        </p:nvSpPr>
        <p:spPr/>
        <p:txBody>
          <a:bodyPr/>
          <a:lstStyle/>
          <a:p>
            <a:r>
              <a:rPr lang="en-US" sz="3600" dirty="0">
                <a:latin typeface="+mj-lt"/>
              </a:rPr>
              <a:t>IV. </a:t>
            </a:r>
            <a:r>
              <a:rPr lang="el-GR" dirty="0">
                <a:latin typeface="+mj-lt"/>
              </a:rPr>
              <a:t>Βασικές δεξιότητες ομαδικής εργασίας</a:t>
            </a:r>
            <a:endParaRPr lang="en-US" dirty="0"/>
          </a:p>
        </p:txBody>
      </p:sp>
      <p:sp>
        <p:nvSpPr>
          <p:cNvPr id="3" name="Text Placeholder 2">
            <a:extLst>
              <a:ext uri="{FF2B5EF4-FFF2-40B4-BE49-F238E27FC236}">
                <a16:creationId xmlns:a16="http://schemas.microsoft.com/office/drawing/2014/main" id="{3B7B9679-6629-452A-B88D-3B7C34B41461}"/>
              </a:ext>
            </a:extLst>
          </p:cNvPr>
          <p:cNvSpPr>
            <a:spLocks noGrp="1"/>
          </p:cNvSpPr>
          <p:nvPr>
            <p:ph type="body" idx="1"/>
          </p:nvPr>
        </p:nvSpPr>
        <p:spPr/>
        <p:txBody>
          <a:bodyPr/>
          <a:lstStyle/>
          <a:p>
            <a:pPr marL="571500" indent="-342900">
              <a:buFont typeface="Wingdings" panose="05000000000000000000" pitchFamily="2" charset="2"/>
              <a:buChar char="Ø"/>
            </a:pPr>
            <a:r>
              <a:rPr lang="el-GR" dirty="0">
                <a:solidFill>
                  <a:srgbClr val="FF0000"/>
                </a:solidFill>
              </a:rPr>
              <a:t>Συνεργασία</a:t>
            </a:r>
          </a:p>
          <a:p>
            <a:pPr marL="228600" indent="0"/>
            <a:endParaRPr lang="en-US" dirty="0"/>
          </a:p>
          <a:p>
            <a:pPr marL="228600" indent="0"/>
            <a:r>
              <a:rPr lang="el-GR" dirty="0"/>
              <a:t>Η εργασία σε μια ομάδα μπορεί να είναι δύσκολη κατά καιρούς, αλλά πιο συχνά είναι μια μεγάλη ευκαιρία να αποκαλύψετε δημιουργικές ιδέες, να μοιραστείτε διαφορετικές προοπτικές και εμπειρίες, καθώς και να βελτιώσετε τις δικές σας δεξιότητες. Εάν αντιμετωπίζετε κάθε ομαδικό έργο ως μαθησιακή εμπειρία, μπορείτε να βοηθήσετε στην προώθηση ενός πιο παραγωγικού ομαδικού περιβάλλοντος. Η επιθυμία σας να μάθετε και η προθυμία σας να εξερευνήσετε νέες προσεγγίσεις θα σας κάνουν καλύτερο δάσκαλο, διευθυντή ή ηγέτη</a:t>
            </a:r>
            <a:r>
              <a:rPr lang="en-US" dirty="0"/>
              <a:t>.</a:t>
            </a:r>
          </a:p>
        </p:txBody>
      </p:sp>
    </p:spTree>
    <p:extLst>
      <p:ext uri="{BB962C8B-B14F-4D97-AF65-F5344CB8AC3E}">
        <p14:creationId xmlns:p14="http://schemas.microsoft.com/office/powerpoint/2010/main" val="1785823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0129F-3247-4138-BA1F-9CCCC0F2FA6C}"/>
              </a:ext>
            </a:extLst>
          </p:cNvPr>
          <p:cNvSpPr>
            <a:spLocks noGrp="1"/>
          </p:cNvSpPr>
          <p:nvPr>
            <p:ph type="title"/>
          </p:nvPr>
        </p:nvSpPr>
        <p:spPr/>
        <p:txBody>
          <a:bodyPr/>
          <a:lstStyle/>
          <a:p>
            <a:r>
              <a:rPr lang="en-US" sz="3600" dirty="0">
                <a:latin typeface="+mj-lt"/>
              </a:rPr>
              <a:t>IV. </a:t>
            </a:r>
            <a:r>
              <a:rPr lang="el-GR" dirty="0">
                <a:latin typeface="+mj-lt"/>
              </a:rPr>
              <a:t>Βασικές δεξιότητες ομαδικής εργασίας</a:t>
            </a:r>
            <a:endParaRPr lang="en-US" dirty="0"/>
          </a:p>
        </p:txBody>
      </p:sp>
      <p:sp>
        <p:nvSpPr>
          <p:cNvPr id="3" name="Text Placeholder 2">
            <a:extLst>
              <a:ext uri="{FF2B5EF4-FFF2-40B4-BE49-F238E27FC236}">
                <a16:creationId xmlns:a16="http://schemas.microsoft.com/office/drawing/2014/main" id="{6847F859-EA47-4F21-84C4-21684DEA5314}"/>
              </a:ext>
            </a:extLst>
          </p:cNvPr>
          <p:cNvSpPr>
            <a:spLocks noGrp="1"/>
          </p:cNvSpPr>
          <p:nvPr>
            <p:ph type="body" idx="1"/>
          </p:nvPr>
        </p:nvSpPr>
        <p:spPr/>
        <p:txBody>
          <a:bodyPr/>
          <a:lstStyle/>
          <a:p>
            <a:pPr marL="228600" indent="0"/>
            <a:endParaRPr lang="en-US" dirty="0"/>
          </a:p>
        </p:txBody>
      </p:sp>
      <p:pic>
        <p:nvPicPr>
          <p:cNvPr id="7" name="Picture 6">
            <a:extLst>
              <a:ext uri="{FF2B5EF4-FFF2-40B4-BE49-F238E27FC236}">
                <a16:creationId xmlns:a16="http://schemas.microsoft.com/office/drawing/2014/main" id="{FCB1A8E2-AC4F-42BD-8D4B-A5775BC31063}"/>
              </a:ext>
            </a:extLst>
          </p:cNvPr>
          <p:cNvPicPr>
            <a:picLocks noChangeAspect="1"/>
          </p:cNvPicPr>
          <p:nvPr/>
        </p:nvPicPr>
        <p:blipFill>
          <a:blip r:embed="rId2"/>
          <a:stretch>
            <a:fillRect/>
          </a:stretch>
        </p:blipFill>
        <p:spPr>
          <a:xfrm>
            <a:off x="-1" y="1670180"/>
            <a:ext cx="9032033" cy="5205355"/>
          </a:xfrm>
          <a:prstGeom prst="rect">
            <a:avLst/>
          </a:prstGeom>
        </p:spPr>
      </p:pic>
      <p:sp>
        <p:nvSpPr>
          <p:cNvPr id="8" name="Rectangle 7">
            <a:extLst>
              <a:ext uri="{FF2B5EF4-FFF2-40B4-BE49-F238E27FC236}">
                <a16:creationId xmlns:a16="http://schemas.microsoft.com/office/drawing/2014/main" id="{8A5B5D38-27D1-4488-9E87-431F4F303907}"/>
              </a:ext>
            </a:extLst>
          </p:cNvPr>
          <p:cNvSpPr/>
          <p:nvPr/>
        </p:nvSpPr>
        <p:spPr>
          <a:xfrm>
            <a:off x="0" y="1670181"/>
            <a:ext cx="9022702" cy="520535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F93F70-26B4-4F19-8C14-A77EB68BF3A0}"/>
              </a:ext>
            </a:extLst>
          </p:cNvPr>
          <p:cNvSpPr txBox="1"/>
          <p:nvPr/>
        </p:nvSpPr>
        <p:spPr>
          <a:xfrm>
            <a:off x="233266" y="1752600"/>
            <a:ext cx="8677469" cy="3416320"/>
          </a:xfrm>
          <a:prstGeom prst="rect">
            <a:avLst/>
          </a:prstGeom>
          <a:noFill/>
        </p:spPr>
        <p:txBody>
          <a:bodyPr wrap="square" rtlCol="0">
            <a:spAutoFit/>
          </a:bodyPr>
          <a:lstStyle/>
          <a:p>
            <a:pPr marL="285750" indent="-285750">
              <a:buFont typeface="Wingdings" panose="05000000000000000000" pitchFamily="2" charset="2"/>
              <a:buChar char="Ø"/>
            </a:pPr>
            <a:r>
              <a:rPr lang="el-GR" sz="2400" b="1" dirty="0">
                <a:solidFill>
                  <a:srgbClr val="FF0000"/>
                </a:solidFill>
              </a:rPr>
              <a:t>Ειλικρίνεια</a:t>
            </a:r>
          </a:p>
          <a:p>
            <a:endParaRPr lang="en-US" sz="2400" b="1" dirty="0"/>
          </a:p>
          <a:p>
            <a:r>
              <a:rPr lang="el-GR" sz="2400" b="1" dirty="0"/>
              <a:t>Η άσκηση ειλικρίνειας και διαφάνειας μπορεί να σημαίνει ότι εργάζεστε μέσω μιας διαφωνίας, εξηγώντας ότι δεν ήταν σε θέση να ολοκληρώσετε μια συγκεκριμένη εργασία εγκαίρως ή να μοιραστείτε δύσκολες ενημερώσεις. Χωρίς διαφάνεια, μπορεί να είναι δύσκολο για μια ομάδα να αναπτύξει εμπιστοσύνη και, ως εκ τούτου, να συνεργαστεί αποτελεσματικά</a:t>
            </a:r>
            <a:r>
              <a:rPr lang="en-US" sz="2400" b="1" dirty="0"/>
              <a:t>.</a:t>
            </a:r>
          </a:p>
        </p:txBody>
      </p:sp>
    </p:spTree>
    <p:extLst>
      <p:ext uri="{BB962C8B-B14F-4D97-AF65-F5344CB8AC3E}">
        <p14:creationId xmlns:p14="http://schemas.microsoft.com/office/powerpoint/2010/main" val="15063121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F3590-36BD-4284-9CFB-94D5E655490D}"/>
              </a:ext>
            </a:extLst>
          </p:cNvPr>
          <p:cNvSpPr>
            <a:spLocks noGrp="1"/>
          </p:cNvSpPr>
          <p:nvPr>
            <p:ph type="title"/>
          </p:nvPr>
        </p:nvSpPr>
        <p:spPr/>
        <p:txBody>
          <a:bodyPr/>
          <a:lstStyle/>
          <a:p>
            <a:r>
              <a:rPr lang="en-US" dirty="0"/>
              <a:t>V. </a:t>
            </a:r>
            <a:r>
              <a:rPr lang="el-GR" dirty="0"/>
              <a:t>Δεξιότητες για ένα υγιές ομαδικό κλίμα</a:t>
            </a:r>
            <a:endParaRPr lang="en-US" dirty="0"/>
          </a:p>
        </p:txBody>
      </p:sp>
      <p:sp>
        <p:nvSpPr>
          <p:cNvPr id="3" name="Text Placeholder 2">
            <a:extLst>
              <a:ext uri="{FF2B5EF4-FFF2-40B4-BE49-F238E27FC236}">
                <a16:creationId xmlns:a16="http://schemas.microsoft.com/office/drawing/2014/main" id="{88C4F244-E04B-4FE6-986B-2796D09C2072}"/>
              </a:ext>
            </a:extLst>
          </p:cNvPr>
          <p:cNvSpPr>
            <a:spLocks noGrp="1"/>
          </p:cNvSpPr>
          <p:nvPr>
            <p:ph type="body" idx="1"/>
          </p:nvPr>
        </p:nvSpPr>
        <p:spPr>
          <a:xfrm>
            <a:off x="762000" y="1752600"/>
            <a:ext cx="7620000" cy="4373563"/>
          </a:xfrm>
        </p:spPr>
        <p:txBody>
          <a:bodyPr/>
          <a:lstStyle/>
          <a:p>
            <a:pPr marL="571500" indent="-342900">
              <a:buFont typeface="Wingdings" panose="05000000000000000000" pitchFamily="2" charset="2"/>
              <a:buChar char="Ø"/>
            </a:pPr>
            <a:r>
              <a:rPr lang="el-GR" dirty="0">
                <a:solidFill>
                  <a:srgbClr val="FF0000"/>
                </a:solidFill>
              </a:rPr>
              <a:t>Διαφάνεια</a:t>
            </a:r>
          </a:p>
          <a:p>
            <a:pPr marL="228600" indent="0"/>
            <a:endParaRPr lang="en-US" dirty="0"/>
          </a:p>
          <a:p>
            <a:pPr marL="228600" indent="0"/>
            <a:r>
              <a:rPr lang="el-GR" dirty="0"/>
              <a:t>Τα μέλη της ομάδας είναι πρόθυμα να γνωρίσουν το ένα το άλλο, ιδιαίτερα εκείνα με διαφορετικά ενδιαφέροντα και υπόβαθρα. Είναι ανοιχτά σε νέες ιδέες, διαφορετικές απόψεις και την ποικιλία των ατόμων που είναι παρόντα στην ομάδα. Ακούνε τους άλλους και προκαλούν τις ιδέες τους. Γνωρίζουν πώς να εξισορροπούν την ανάγκη συνοχής εντός μιας ομάδας με την ανάγκη ατομικής έκφρασης</a:t>
            </a:r>
            <a:r>
              <a:rPr lang="en-US" dirty="0"/>
              <a:t>.</a:t>
            </a:r>
          </a:p>
        </p:txBody>
      </p:sp>
    </p:spTree>
    <p:extLst>
      <p:ext uri="{BB962C8B-B14F-4D97-AF65-F5344CB8AC3E}">
        <p14:creationId xmlns:p14="http://schemas.microsoft.com/office/powerpoint/2010/main" val="3704479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2A40F-A42C-45A4-AFB8-9D2145FA1241}"/>
              </a:ext>
            </a:extLst>
          </p:cNvPr>
          <p:cNvSpPr>
            <a:spLocks noGrp="1"/>
          </p:cNvSpPr>
          <p:nvPr>
            <p:ph type="title"/>
          </p:nvPr>
        </p:nvSpPr>
        <p:spPr/>
        <p:txBody>
          <a:bodyPr/>
          <a:lstStyle/>
          <a:p>
            <a:r>
              <a:rPr lang="en-US" dirty="0"/>
              <a:t>V. </a:t>
            </a:r>
            <a:r>
              <a:rPr lang="el-GR" dirty="0"/>
              <a:t>Δεξιότητες για ένα υγιές ομαδικό κλίμα</a:t>
            </a:r>
            <a:endParaRPr lang="en-US" dirty="0"/>
          </a:p>
        </p:txBody>
      </p:sp>
      <p:sp>
        <p:nvSpPr>
          <p:cNvPr id="3" name="Text Placeholder 2">
            <a:extLst>
              <a:ext uri="{FF2B5EF4-FFF2-40B4-BE49-F238E27FC236}">
                <a16:creationId xmlns:a16="http://schemas.microsoft.com/office/drawing/2014/main" id="{5834AD6C-C82E-4F74-B8BC-B1B1C95AA094}"/>
              </a:ext>
            </a:extLst>
          </p:cNvPr>
          <p:cNvSpPr>
            <a:spLocks noGrp="1"/>
          </p:cNvSpPr>
          <p:nvPr>
            <p:ph type="body" idx="1"/>
          </p:nvPr>
        </p:nvSpPr>
        <p:spPr>
          <a:xfrm>
            <a:off x="762000" y="1752600"/>
            <a:ext cx="7620000" cy="4373563"/>
          </a:xfrm>
        </p:spPr>
        <p:txBody>
          <a:bodyPr/>
          <a:lstStyle/>
          <a:p>
            <a:pPr marL="571500" indent="-342900">
              <a:buFont typeface="Wingdings" panose="05000000000000000000" pitchFamily="2" charset="2"/>
              <a:buChar char="Ø"/>
            </a:pPr>
            <a:r>
              <a:rPr lang="el-GR" dirty="0">
                <a:solidFill>
                  <a:srgbClr val="FF0000"/>
                </a:solidFill>
              </a:rPr>
              <a:t>Εμπιστοσύνη και </a:t>
            </a:r>
            <a:r>
              <a:rPr lang="el-GR" dirty="0" err="1">
                <a:solidFill>
                  <a:srgbClr val="FF0000"/>
                </a:solidFill>
              </a:rPr>
              <a:t>αυτο</a:t>
            </a:r>
            <a:r>
              <a:rPr lang="el-GR" dirty="0">
                <a:solidFill>
                  <a:srgbClr val="FF0000"/>
                </a:solidFill>
              </a:rPr>
              <a:t>-αποκάλυψη</a:t>
            </a:r>
          </a:p>
          <a:p>
            <a:pPr marL="228600" indent="0"/>
            <a:endParaRPr lang="en-US" dirty="0"/>
          </a:p>
          <a:p>
            <a:pPr marL="228600" indent="0"/>
            <a:r>
              <a:rPr lang="en-US" dirty="0"/>
              <a:t> </a:t>
            </a:r>
            <a:r>
              <a:rPr lang="el-GR" dirty="0"/>
              <a:t>Τα μέλη της ομάδας εμπιστεύονται το ένα το άλλο αρκετά για να μοιραστούν τις δικές τους ιδέες και συναισθήματα. Μια αίσθηση αμοιβαίας εμπιστοσύνης αναπτύσσεται μόνο στο βαθμό που ο καθένας είναι πρόθυμος να αποκαλύψει τον εαυτό του και να είναι ειλικρινής αλλά σεβαστός. Η εμπιστοσύνη αυξάνεται επίσης καθώς τα μέλη της ομάδας επιδεικνύουν προσωπική λογοδοσία για το έργο που τους έχει ανατεθεί</a:t>
            </a:r>
            <a:r>
              <a:rPr lang="en-US" dirty="0"/>
              <a:t>.</a:t>
            </a:r>
          </a:p>
        </p:txBody>
      </p:sp>
    </p:spTree>
    <p:extLst>
      <p:ext uri="{BB962C8B-B14F-4D97-AF65-F5344CB8AC3E}">
        <p14:creationId xmlns:p14="http://schemas.microsoft.com/office/powerpoint/2010/main" val="3270029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2E999-2338-453F-B079-2138364E0AB2}"/>
              </a:ext>
            </a:extLst>
          </p:cNvPr>
          <p:cNvSpPr>
            <a:spLocks noGrp="1"/>
          </p:cNvSpPr>
          <p:nvPr>
            <p:ph type="title"/>
          </p:nvPr>
        </p:nvSpPr>
        <p:spPr/>
        <p:txBody>
          <a:bodyPr/>
          <a:lstStyle/>
          <a:p>
            <a:r>
              <a:rPr lang="en-US" dirty="0"/>
              <a:t>V. </a:t>
            </a:r>
            <a:r>
              <a:rPr lang="el-GR" dirty="0"/>
              <a:t>Δεξιότητες για ένα υγιές ομαδικό κλίμα</a:t>
            </a:r>
            <a:endParaRPr lang="en-US" dirty="0"/>
          </a:p>
        </p:txBody>
      </p:sp>
      <p:sp>
        <p:nvSpPr>
          <p:cNvPr id="3" name="Text Placeholder 2">
            <a:extLst>
              <a:ext uri="{FF2B5EF4-FFF2-40B4-BE49-F238E27FC236}">
                <a16:creationId xmlns:a16="http://schemas.microsoft.com/office/drawing/2014/main" id="{7FA86108-92BE-4E27-B502-24F88364674F}"/>
              </a:ext>
            </a:extLst>
          </p:cNvPr>
          <p:cNvSpPr>
            <a:spLocks noGrp="1"/>
          </p:cNvSpPr>
          <p:nvPr>
            <p:ph type="body" idx="1"/>
          </p:nvPr>
        </p:nvSpPr>
        <p:spPr/>
        <p:txBody>
          <a:bodyPr/>
          <a:lstStyle/>
          <a:p>
            <a:pPr marL="571500" indent="-342900">
              <a:buFont typeface="Wingdings" panose="05000000000000000000" pitchFamily="2" charset="2"/>
              <a:buChar char="Ø"/>
            </a:pPr>
            <a:r>
              <a:rPr lang="el-GR" dirty="0">
                <a:solidFill>
                  <a:srgbClr val="FF0000"/>
                </a:solidFill>
              </a:rPr>
              <a:t>Υποστήριξη</a:t>
            </a:r>
            <a:endParaRPr lang="en-US" dirty="0">
              <a:solidFill>
                <a:srgbClr val="FF0000"/>
              </a:solidFill>
            </a:endParaRPr>
          </a:p>
          <a:p>
            <a:pPr marL="571500" indent="-342900">
              <a:buFont typeface="Wingdings" panose="05000000000000000000" pitchFamily="2" charset="2"/>
              <a:buChar char="Ø"/>
            </a:pPr>
            <a:endParaRPr lang="en-US" dirty="0"/>
          </a:p>
          <a:p>
            <a:pPr marL="228600" indent="0"/>
            <a:r>
              <a:rPr lang="el-GR" dirty="0"/>
              <a:t>Τα μέλη της ομάδας επιδεικνύουν υποστήριξη το ένα για το άλλο καθώς επιτυγχάνουν τους στόχους τους. Αποτελούν παράδειγμα μιας αίσθησης αφοσίωσης στην ομάδα και οι δύο επευφημούν την ομάδα στο σύνολό της και βοηθούν τα μέλη που αντιμετωπίζουν δυσκολίες. Βλέπουν ο ένας τον άλλον όχι ως ανταγωνιστές αλλά ως συνεργάτες</a:t>
            </a:r>
            <a:r>
              <a:rPr lang="en-US" dirty="0"/>
              <a:t>.</a:t>
            </a:r>
          </a:p>
        </p:txBody>
      </p:sp>
      <p:pic>
        <p:nvPicPr>
          <p:cNvPr id="5" name="Picture 4">
            <a:extLst>
              <a:ext uri="{FF2B5EF4-FFF2-40B4-BE49-F238E27FC236}">
                <a16:creationId xmlns:a16="http://schemas.microsoft.com/office/drawing/2014/main" id="{CB8DD4F5-0819-4262-9863-4B1415E2F0B3}"/>
              </a:ext>
            </a:extLst>
          </p:cNvPr>
          <p:cNvPicPr>
            <a:picLocks noChangeAspect="1"/>
          </p:cNvPicPr>
          <p:nvPr/>
        </p:nvPicPr>
        <p:blipFill>
          <a:blip r:embed="rId2"/>
          <a:stretch>
            <a:fillRect/>
          </a:stretch>
        </p:blipFill>
        <p:spPr>
          <a:xfrm>
            <a:off x="4204998" y="4473526"/>
            <a:ext cx="3595800" cy="2231756"/>
          </a:xfrm>
          <a:prstGeom prst="rect">
            <a:avLst/>
          </a:prstGeom>
        </p:spPr>
      </p:pic>
    </p:spTree>
    <p:extLst>
      <p:ext uri="{BB962C8B-B14F-4D97-AF65-F5344CB8AC3E}">
        <p14:creationId xmlns:p14="http://schemas.microsoft.com/office/powerpoint/2010/main" val="627404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93BE0-15DC-4200-90E5-47B81FB2766D}"/>
              </a:ext>
            </a:extLst>
          </p:cNvPr>
          <p:cNvSpPr>
            <a:spLocks noGrp="1"/>
          </p:cNvSpPr>
          <p:nvPr>
            <p:ph type="title"/>
          </p:nvPr>
        </p:nvSpPr>
        <p:spPr/>
        <p:txBody>
          <a:bodyPr/>
          <a:lstStyle/>
          <a:p>
            <a:r>
              <a:rPr lang="en-US" dirty="0"/>
              <a:t>V. </a:t>
            </a:r>
            <a:r>
              <a:rPr lang="el-GR" dirty="0"/>
              <a:t>Δεξιότητες για ένα υγιές ομαδικό κλίμα</a:t>
            </a:r>
            <a:endParaRPr lang="en-US" dirty="0"/>
          </a:p>
        </p:txBody>
      </p:sp>
      <p:sp>
        <p:nvSpPr>
          <p:cNvPr id="3" name="Text Placeholder 2">
            <a:extLst>
              <a:ext uri="{FF2B5EF4-FFF2-40B4-BE49-F238E27FC236}">
                <a16:creationId xmlns:a16="http://schemas.microsoft.com/office/drawing/2014/main" id="{D3CE8DFB-1AB0-47B9-8AB5-F1885F0B14E1}"/>
              </a:ext>
            </a:extLst>
          </p:cNvPr>
          <p:cNvSpPr>
            <a:spLocks noGrp="1"/>
          </p:cNvSpPr>
          <p:nvPr>
            <p:ph type="body" idx="1"/>
          </p:nvPr>
        </p:nvSpPr>
        <p:spPr>
          <a:xfrm>
            <a:off x="762000" y="1752600"/>
            <a:ext cx="7620000" cy="4373563"/>
          </a:xfrm>
        </p:spPr>
        <p:txBody>
          <a:bodyPr/>
          <a:lstStyle/>
          <a:p>
            <a:pPr marL="571500" indent="-342900">
              <a:buFont typeface="Wingdings" panose="05000000000000000000" pitchFamily="2" charset="2"/>
              <a:buChar char="Ø"/>
            </a:pPr>
            <a:r>
              <a:rPr lang="el-GR" dirty="0">
                <a:solidFill>
                  <a:srgbClr val="FF0000"/>
                </a:solidFill>
                <a:latin typeface="+mj-lt"/>
              </a:rPr>
              <a:t>Σεβασμός και εποικοδομητική ανατροφοδότηση</a:t>
            </a:r>
          </a:p>
          <a:p>
            <a:pPr marL="228600" indent="0"/>
            <a:endParaRPr lang="en-US" dirty="0"/>
          </a:p>
          <a:p>
            <a:pPr marL="228600" indent="0"/>
            <a:r>
              <a:rPr lang="el-GR" dirty="0"/>
              <a:t>Τα μέλη της ομάδας γνωστοποιούν τις απόψεις τους με τρόπο που σέβεται τους άλλους, εστιάζοντας στο "Τι μπορούμε να μάθουμε;" και όχι στο "Ποιος φταίει;"
Τα μέλη της ομάδας μπορούν να δίνουν και να λαμβάνουν σχόλια σχετικά με ιδέες ομάδας. Η παροχή εποικοδομητικής ανατροφοδότησης απαιτεί την εστίαση σε ιδέες και συμπεριφορές, αντί για άτομα, να είναι όσο το δυνατόν πιο θετικά και να προσφέρουν προτάσεις για βελτίωση. Η λήψη σχολίων απαιτεί καλή ακρόαση, ζητώντας διευκρινίσεις εάν το σχόλιο είναι ασαφές και είναι ανοιχτό σε αλλαγές και άλλες ιδέες</a:t>
            </a:r>
            <a:r>
              <a:rPr lang="en-US" dirty="0"/>
              <a:t>.</a:t>
            </a:r>
          </a:p>
        </p:txBody>
      </p:sp>
    </p:spTree>
    <p:extLst>
      <p:ext uri="{BB962C8B-B14F-4D97-AF65-F5344CB8AC3E}">
        <p14:creationId xmlns:p14="http://schemas.microsoft.com/office/powerpoint/2010/main" val="3194350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457200" y="152718"/>
            <a:ext cx="5791200" cy="1476082"/>
          </a:xfrm>
          <a:prstGeom prst="rect">
            <a:avLst/>
          </a:prstGeom>
          <a:noFill/>
          <a:ln>
            <a:noFill/>
          </a:ln>
        </p:spPr>
        <p:txBody>
          <a:bodyPr spcFirstLastPara="1" wrap="square" lIns="91425" tIns="45700" rIns="91425" bIns="45700" anchor="b" anchorCtr="0">
            <a:normAutofit fontScale="90000"/>
          </a:bodyPr>
          <a:lstStyle/>
          <a:p>
            <a:pPr lvl="0"/>
            <a:br>
              <a:rPr lang="el-GR" dirty="0">
                <a:latin typeface="Calibri"/>
                <a:ea typeface="Calibri"/>
                <a:cs typeface="Calibri"/>
                <a:sym typeface="Calibri"/>
              </a:rPr>
            </a:br>
            <a:r>
              <a:rPr lang="el-GR" dirty="0">
                <a:latin typeface="Calibri"/>
                <a:ea typeface="Calibri"/>
                <a:cs typeface="Calibri"/>
                <a:sym typeface="Calibri"/>
              </a:rPr>
              <a:t>I.2. ΚΟΙΝΩΝΙΚΗ ΕΝΟΤΗΤΑ ΚΑΙ ΟΜΑΔΙΚΟΣ ΡΟΛΟΣ
</a:t>
            </a:r>
            <a:endParaRPr dirty="0"/>
          </a:p>
        </p:txBody>
      </p:sp>
      <p:sp>
        <p:nvSpPr>
          <p:cNvPr id="139" name="Google Shape;139;p7"/>
          <p:cNvSpPr txBox="1">
            <a:spLocks noGrp="1"/>
          </p:cNvSpPr>
          <p:nvPr>
            <p:ph type="body" idx="1"/>
          </p:nvPr>
        </p:nvSpPr>
        <p:spPr>
          <a:xfrm>
            <a:off x="762000" y="1772816"/>
            <a:ext cx="7620000" cy="4373563"/>
          </a:xfrm>
          <a:prstGeom prst="rect">
            <a:avLst/>
          </a:prstGeom>
          <a:noFill/>
          <a:ln>
            <a:noFill/>
          </a:ln>
        </p:spPr>
        <p:txBody>
          <a:bodyPr spcFirstLastPara="1" wrap="square" lIns="91425" tIns="45700" rIns="91425" bIns="45700" anchor="t" anchorCtr="0">
            <a:normAutofit/>
          </a:bodyPr>
          <a:lstStyle/>
          <a:p>
            <a:pPr marL="495300" lvl="0" indent="-342900">
              <a:spcBef>
                <a:spcPts val="0"/>
              </a:spcBef>
              <a:buSzPts val="2400"/>
              <a:buFont typeface="Wingdings" panose="05000000000000000000" pitchFamily="2" charset="2"/>
              <a:buChar char="Ø"/>
            </a:pPr>
            <a:r>
              <a:rPr lang="el-GR" sz="2400" dirty="0">
                <a:solidFill>
                  <a:srgbClr val="FF0000"/>
                </a:solidFill>
              </a:rPr>
              <a:t>Κοινωνική μονάδα </a:t>
            </a:r>
            <a:r>
              <a:rPr lang="el-GR" sz="2400" dirty="0">
                <a:solidFill>
                  <a:srgbClr val="000000"/>
                </a:solidFill>
              </a:rPr>
              <a:t>σημαίνει ένα είδος οριοθετημένου συστήματος αλληλεπίδρασης που </a:t>
            </a:r>
            <a:r>
              <a:rPr lang="el-GR" sz="2400" dirty="0" err="1">
                <a:solidFill>
                  <a:srgbClr val="000000"/>
                </a:solidFill>
              </a:rPr>
              <a:t>οριοθετείται</a:t>
            </a:r>
            <a:r>
              <a:rPr lang="el-GR" sz="2400" dirty="0">
                <a:solidFill>
                  <a:srgbClr val="000000"/>
                </a:solidFill>
              </a:rPr>
              <a:t> από τους άλλους, ένα ομαδικό συναίσθημα ή ένα αίσθημα ενότητας.
Κάθε μεμονωμένο μέλος της ομάδας έχει ένα καθεστώς και κάποιο ρόλο να διαδραματίσει στις λειτουργίες της ομάδας, για την επίτευξη του στόχου της ομάδας. Η ιδιότητα του μεμονωμένου μέλους της ομάδας καθορίζει το ρόλο και τις λειτουργίες του στην ομάδα.</a:t>
            </a:r>
            <a:endParaRPr dirty="0"/>
          </a:p>
        </p:txBody>
      </p:sp>
    </p:spTree>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03C95-17AF-4E76-8E8D-52D5751A07B5}"/>
              </a:ext>
            </a:extLst>
          </p:cNvPr>
          <p:cNvSpPr>
            <a:spLocks noGrp="1"/>
          </p:cNvSpPr>
          <p:nvPr>
            <p:ph type="title"/>
          </p:nvPr>
        </p:nvSpPr>
        <p:spPr/>
        <p:txBody>
          <a:bodyPr>
            <a:normAutofit fontScale="90000"/>
          </a:bodyPr>
          <a:lstStyle/>
          <a:p>
            <a:r>
              <a:rPr lang="en-US" dirty="0"/>
              <a:t>VI. </a:t>
            </a:r>
            <a:r>
              <a:rPr lang="el-GR" dirty="0"/>
              <a:t>ΔΕΞΙΟΤΗΤΕΣ ΓΙΑ ΕΠΙΤΕΥΧΜΕΝΟ ΔΙΔΑΣΚΑΛΟ</a:t>
            </a:r>
            <a:endParaRPr lang="en-US" dirty="0"/>
          </a:p>
        </p:txBody>
      </p:sp>
      <p:sp>
        <p:nvSpPr>
          <p:cNvPr id="3" name="Text Placeholder 2">
            <a:extLst>
              <a:ext uri="{FF2B5EF4-FFF2-40B4-BE49-F238E27FC236}">
                <a16:creationId xmlns:a16="http://schemas.microsoft.com/office/drawing/2014/main" id="{69634365-6969-4C49-93EC-04408F383274}"/>
              </a:ext>
            </a:extLst>
          </p:cNvPr>
          <p:cNvSpPr>
            <a:spLocks noGrp="1"/>
          </p:cNvSpPr>
          <p:nvPr>
            <p:ph type="body" idx="1"/>
          </p:nvPr>
        </p:nvSpPr>
        <p:spPr>
          <a:xfrm>
            <a:off x="457200" y="1752600"/>
            <a:ext cx="8025618" cy="4373563"/>
          </a:xfrm>
        </p:spPr>
        <p:txBody>
          <a:bodyPr/>
          <a:lstStyle/>
          <a:p>
            <a:pPr marL="571500" indent="-342900">
              <a:buFont typeface="Wingdings" panose="05000000000000000000" pitchFamily="2" charset="2"/>
              <a:buChar char="Ø"/>
            </a:pPr>
            <a:r>
              <a:rPr lang="el-GR" sz="2400" dirty="0"/>
              <a:t>Οι εκπαιδευτικοί έχουν την ικανότητα να αλλάζουν τη ζωή και να αναπτύσσουν καλά μορφωμένους και αξιοσέβαστους μαθητές. μπορούν να βοηθήσουν όχι μόνο στην ανάπτυξη της γνώσης αλλά και στην προσωπική βελτίωση. Είναι μια απίστευτα ικανοποιητική πορεία καριέρας</a:t>
            </a:r>
            <a:r>
              <a:rPr lang="en-US" sz="2400" dirty="0"/>
              <a:t>!</a:t>
            </a:r>
          </a:p>
          <a:p>
            <a:pPr marL="571500" indent="-342900">
              <a:buFont typeface="Wingdings" panose="05000000000000000000" pitchFamily="2" charset="2"/>
              <a:buChar char="Ø"/>
            </a:pPr>
            <a:endParaRPr lang="en-US" sz="2400" dirty="0"/>
          </a:p>
        </p:txBody>
      </p:sp>
      <p:pic>
        <p:nvPicPr>
          <p:cNvPr id="5" name="Picture 4">
            <a:extLst>
              <a:ext uri="{FF2B5EF4-FFF2-40B4-BE49-F238E27FC236}">
                <a16:creationId xmlns:a16="http://schemas.microsoft.com/office/drawing/2014/main" id="{37D22DA2-D9C5-4AAE-B3FE-A3E273DB54B9}"/>
              </a:ext>
            </a:extLst>
          </p:cNvPr>
          <p:cNvPicPr>
            <a:picLocks noChangeAspect="1"/>
          </p:cNvPicPr>
          <p:nvPr/>
        </p:nvPicPr>
        <p:blipFill>
          <a:blip r:embed="rId2"/>
          <a:stretch>
            <a:fillRect/>
          </a:stretch>
        </p:blipFill>
        <p:spPr>
          <a:xfrm>
            <a:off x="4322815" y="4386915"/>
            <a:ext cx="4363985" cy="2318367"/>
          </a:xfrm>
          <a:prstGeom prst="rect">
            <a:avLst/>
          </a:prstGeom>
        </p:spPr>
      </p:pic>
    </p:spTree>
    <p:extLst>
      <p:ext uri="{BB962C8B-B14F-4D97-AF65-F5344CB8AC3E}">
        <p14:creationId xmlns:p14="http://schemas.microsoft.com/office/powerpoint/2010/main" val="3757967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B9F12-458F-491C-B8A5-132331F5B2A9}"/>
              </a:ext>
            </a:extLst>
          </p:cNvPr>
          <p:cNvSpPr>
            <a:spLocks noGrp="1"/>
          </p:cNvSpPr>
          <p:nvPr>
            <p:ph type="title"/>
          </p:nvPr>
        </p:nvSpPr>
        <p:spPr/>
        <p:txBody>
          <a:bodyPr>
            <a:normAutofit fontScale="90000"/>
          </a:bodyPr>
          <a:lstStyle/>
          <a:p>
            <a:r>
              <a:rPr lang="en-US" dirty="0"/>
              <a:t>VI. </a:t>
            </a:r>
            <a:r>
              <a:rPr lang="el-GR" dirty="0"/>
              <a:t>ΔΕΞΙΟΤΗΤΕΣ ΓΙΑ ΕΠΙΤΕΥΧΜΕΝΟ ΔΙΔΑΣΚΑΛΟ</a:t>
            </a:r>
            <a:endParaRPr lang="en-US" dirty="0"/>
          </a:p>
        </p:txBody>
      </p:sp>
      <p:sp>
        <p:nvSpPr>
          <p:cNvPr id="3" name="Text Placeholder 2">
            <a:extLst>
              <a:ext uri="{FF2B5EF4-FFF2-40B4-BE49-F238E27FC236}">
                <a16:creationId xmlns:a16="http://schemas.microsoft.com/office/drawing/2014/main" id="{CA036EE9-2D2E-48FD-A7F5-4880B5C91CA5}"/>
              </a:ext>
            </a:extLst>
          </p:cNvPr>
          <p:cNvSpPr>
            <a:spLocks noGrp="1"/>
          </p:cNvSpPr>
          <p:nvPr>
            <p:ph type="body" idx="1"/>
          </p:nvPr>
        </p:nvSpPr>
        <p:spPr/>
        <p:txBody>
          <a:bodyPr>
            <a:normAutofit fontScale="92500" lnSpcReduction="20000"/>
          </a:bodyPr>
          <a:lstStyle/>
          <a:p>
            <a:pPr marL="228600" indent="0"/>
            <a:r>
              <a:rPr lang="en-US" dirty="0">
                <a:solidFill>
                  <a:srgbClr val="00B050"/>
                </a:solidFill>
              </a:rPr>
              <a:t>1. </a:t>
            </a:r>
            <a:r>
              <a:rPr lang="el-GR" dirty="0">
                <a:solidFill>
                  <a:srgbClr val="00B050"/>
                </a:solidFill>
              </a:rPr>
              <a:t>Ενθουσιασμός</a:t>
            </a:r>
            <a:endParaRPr lang="en-US" dirty="0">
              <a:solidFill>
                <a:srgbClr val="00B050"/>
              </a:solidFill>
            </a:endParaRPr>
          </a:p>
          <a:p>
            <a:pPr marL="228600" indent="0"/>
            <a:r>
              <a:rPr lang="el-GR" dirty="0"/>
              <a:t>Ένας μεγάλος δάσκαλος είναι ενθουσιώδης για τη δουλειά και το μάθημά του και ενθαρρύνει τους μαθητές να μοιράζονται το ίδιο πάθος με τους μαθητές. Θυμηθείτε τον αγαπημένο σας δάσκαλο στο σχολείο - ήταν αυτό το άτομο πάντα αισιόδοξο και διασκεδαστικό; Πρέπει να έχεις τον ίδιο ενθουσιασμό για την τάξη σου</a:t>
            </a:r>
            <a:r>
              <a:rPr lang="en-US" dirty="0"/>
              <a:t>!</a:t>
            </a:r>
          </a:p>
          <a:p>
            <a:pPr marL="228600" indent="0"/>
            <a:endParaRPr lang="en-US" dirty="0"/>
          </a:p>
          <a:p>
            <a:pPr marL="228600" indent="0"/>
            <a:r>
              <a:rPr lang="en-US" dirty="0">
                <a:solidFill>
                  <a:srgbClr val="00B050"/>
                </a:solidFill>
              </a:rPr>
              <a:t>2. </a:t>
            </a:r>
            <a:r>
              <a:rPr lang="el-GR" dirty="0">
                <a:solidFill>
                  <a:srgbClr val="00B050"/>
                </a:solidFill>
              </a:rPr>
              <a:t>Ηγεσία</a:t>
            </a:r>
            <a:endParaRPr lang="en-US" dirty="0">
              <a:solidFill>
                <a:srgbClr val="00B050"/>
              </a:solidFill>
            </a:endParaRPr>
          </a:p>
          <a:p>
            <a:pPr marL="228600" indent="0"/>
            <a:r>
              <a:rPr lang="el-GR" dirty="0"/>
              <a:t>Ένας αποτελεσματικός δάσκαλος έχει την ικανότητα να ηγείται και να καθοδηγεί την τάξη. Μπορεί να διαχειριστεί μια σειρά διαφορετικών προσωπικοτήτων, συμπεριλαμβανομένης της κακής συμπεριφοράς των παιδιών, και να τα οδηγήσει στη σωστή κατεύθυνση. Δίνει το παράδειγμα και αποτελεί σημαντικό πρότυπο στη ζωή των μαθητών</a:t>
            </a:r>
            <a:r>
              <a:rPr lang="en-US" dirty="0"/>
              <a:t>.</a:t>
            </a:r>
          </a:p>
        </p:txBody>
      </p:sp>
    </p:spTree>
    <p:extLst>
      <p:ext uri="{BB962C8B-B14F-4D97-AF65-F5344CB8AC3E}">
        <p14:creationId xmlns:p14="http://schemas.microsoft.com/office/powerpoint/2010/main" val="2689439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579F-6B46-41B4-AADE-C41BD3103589}"/>
              </a:ext>
            </a:extLst>
          </p:cNvPr>
          <p:cNvSpPr>
            <a:spLocks noGrp="1"/>
          </p:cNvSpPr>
          <p:nvPr>
            <p:ph type="title"/>
          </p:nvPr>
        </p:nvSpPr>
        <p:spPr/>
        <p:txBody>
          <a:bodyPr>
            <a:normAutofit fontScale="90000"/>
          </a:bodyPr>
          <a:lstStyle/>
          <a:p>
            <a:r>
              <a:rPr lang="en-US" dirty="0"/>
              <a:t>VI. </a:t>
            </a:r>
            <a:r>
              <a:rPr lang="el-GR" dirty="0"/>
              <a:t>ΔΕΞΙΟΤΗΤΕΣ ΓΙΑ ΕΠΙΤΕΥΧΜΕΝΟ ΔΙΔΑΣΚΑΛΟ</a:t>
            </a:r>
            <a:endParaRPr lang="en-US" dirty="0"/>
          </a:p>
        </p:txBody>
      </p:sp>
      <p:sp>
        <p:nvSpPr>
          <p:cNvPr id="3" name="Text Placeholder 2">
            <a:extLst>
              <a:ext uri="{FF2B5EF4-FFF2-40B4-BE49-F238E27FC236}">
                <a16:creationId xmlns:a16="http://schemas.microsoft.com/office/drawing/2014/main" id="{E727975F-F999-4D01-BFA2-32DEADFC32DD}"/>
              </a:ext>
            </a:extLst>
          </p:cNvPr>
          <p:cNvSpPr>
            <a:spLocks noGrp="1"/>
          </p:cNvSpPr>
          <p:nvPr>
            <p:ph type="body" idx="1"/>
          </p:nvPr>
        </p:nvSpPr>
        <p:spPr/>
        <p:txBody>
          <a:bodyPr>
            <a:normAutofit fontScale="92500" lnSpcReduction="10000"/>
          </a:bodyPr>
          <a:lstStyle/>
          <a:p>
            <a:r>
              <a:rPr lang="en-US" dirty="0">
                <a:solidFill>
                  <a:srgbClr val="00B050"/>
                </a:solidFill>
              </a:rPr>
              <a:t>3. </a:t>
            </a:r>
            <a:r>
              <a:rPr lang="el-GR" dirty="0">
                <a:solidFill>
                  <a:srgbClr val="00B050"/>
                </a:solidFill>
              </a:rPr>
              <a:t>Οργάνωση</a:t>
            </a:r>
            <a:endParaRPr lang="en-US" dirty="0">
              <a:solidFill>
                <a:srgbClr val="00B050"/>
              </a:solidFill>
            </a:endParaRPr>
          </a:p>
          <a:p>
            <a:pPr marL="228600" indent="0"/>
            <a:r>
              <a:rPr lang="el-GR" dirty="0"/>
              <a:t>Οι εκπαιδευτικοί πρέπει να κάνουν διαχειριστούν διάφορες εργασίες, από τον σχεδιασμό μαθημάτων έως τις δραστηριότητες και τη σήμανση. Για να επιτύχουν τον ρόλο τους, πρέπει να διαθέτουν εξαιρετικές οργανωτικές δεξιότητες. Πρέπει να είναι σε θέση να παρακολουθούν τα καθήκοντα αυτά και να ολοκληρώνουν τα καθήκοντά τους εγκαίρως</a:t>
            </a:r>
            <a:r>
              <a:rPr lang="en-US" dirty="0"/>
              <a:t>.</a:t>
            </a:r>
          </a:p>
          <a:p>
            <a:pPr marL="228600" indent="0"/>
            <a:endParaRPr lang="en-US" dirty="0"/>
          </a:p>
          <a:p>
            <a:pPr marL="228600" indent="0"/>
            <a:r>
              <a:rPr lang="en-US" dirty="0">
                <a:solidFill>
                  <a:srgbClr val="00B050"/>
                </a:solidFill>
              </a:rPr>
              <a:t>4. </a:t>
            </a:r>
            <a:r>
              <a:rPr lang="el-GR" dirty="0">
                <a:solidFill>
                  <a:srgbClr val="00B050"/>
                </a:solidFill>
              </a:rPr>
              <a:t>Σεβασμός</a:t>
            </a:r>
            <a:endParaRPr lang="en-US" dirty="0">
              <a:solidFill>
                <a:srgbClr val="00B050"/>
              </a:solidFill>
            </a:endParaRPr>
          </a:p>
          <a:p>
            <a:pPr marL="228600" indent="0"/>
            <a:r>
              <a:rPr lang="el-GR" dirty="0"/>
              <a:t>Ένας καλός δάσκαλος δίνει ένα σεβαστό τόνο στην τάξη. Οι μαθητές αισθάνονται ασφαλείς να μοιράζονται τις αξίες και τις απόψεις τους και οι συμμαθητές τους έχουν μάθει να είναι καλοί ακροατές και να σέβονται τις σκέψεις των άλλων. Ουσιαστικά, ο εκπαιδευτικός έχει δημιουργήσει ένα χρήσιμο μαθησιακό περιβάλλον για τους μαθητές του</a:t>
            </a:r>
            <a:r>
              <a:rPr lang="en-US" dirty="0"/>
              <a:t>.</a:t>
            </a:r>
          </a:p>
        </p:txBody>
      </p:sp>
    </p:spTree>
    <p:extLst>
      <p:ext uri="{BB962C8B-B14F-4D97-AF65-F5344CB8AC3E}">
        <p14:creationId xmlns:p14="http://schemas.microsoft.com/office/powerpoint/2010/main" val="38692614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9FE-4F4C-425F-8B69-784CAF23D837}"/>
              </a:ext>
            </a:extLst>
          </p:cNvPr>
          <p:cNvSpPr>
            <a:spLocks noGrp="1"/>
          </p:cNvSpPr>
          <p:nvPr>
            <p:ph type="title"/>
          </p:nvPr>
        </p:nvSpPr>
        <p:spPr/>
        <p:txBody>
          <a:bodyPr>
            <a:normAutofit fontScale="90000"/>
          </a:bodyPr>
          <a:lstStyle/>
          <a:p>
            <a:r>
              <a:rPr lang="en-US" dirty="0"/>
              <a:t>VI. </a:t>
            </a:r>
            <a:r>
              <a:rPr lang="el-GR" dirty="0"/>
              <a:t>ΔΕΞΙΟΤΗΤΕΣ ΓΙΑ ΕΠΙΤΕΥΧΜΕΝΟ ΔΙΔΑΣΚΑΛΟ</a:t>
            </a:r>
            <a:endParaRPr lang="en-US" dirty="0"/>
          </a:p>
        </p:txBody>
      </p:sp>
      <p:sp>
        <p:nvSpPr>
          <p:cNvPr id="3" name="Text Placeholder 2">
            <a:extLst>
              <a:ext uri="{FF2B5EF4-FFF2-40B4-BE49-F238E27FC236}">
                <a16:creationId xmlns:a16="http://schemas.microsoft.com/office/drawing/2014/main" id="{6F6E0C3D-2746-4500-AB36-3C5D94A783F7}"/>
              </a:ext>
            </a:extLst>
          </p:cNvPr>
          <p:cNvSpPr>
            <a:spLocks noGrp="1"/>
          </p:cNvSpPr>
          <p:nvPr>
            <p:ph type="body" idx="1"/>
          </p:nvPr>
        </p:nvSpPr>
        <p:spPr/>
        <p:txBody>
          <a:bodyPr>
            <a:normAutofit fontScale="85000" lnSpcReduction="20000"/>
          </a:bodyPr>
          <a:lstStyle/>
          <a:p>
            <a:pPr marL="228600" indent="0"/>
            <a:r>
              <a:rPr lang="en-US" dirty="0">
                <a:solidFill>
                  <a:srgbClr val="00B050"/>
                </a:solidFill>
              </a:rPr>
              <a:t>5. </a:t>
            </a:r>
            <a:r>
              <a:rPr lang="el-GR" sz="2100" dirty="0">
                <a:solidFill>
                  <a:srgbClr val="00B050"/>
                </a:solidFill>
              </a:rPr>
              <a:t>Ταυτόχρονη εκτέλεση πολλών ενεργειών</a:t>
            </a:r>
            <a:r>
              <a:rPr lang="en-US" sz="2100" dirty="0">
                <a:solidFill>
                  <a:srgbClr val="00B050"/>
                </a:solidFill>
              </a:rPr>
              <a:t> (multitasking)</a:t>
            </a:r>
            <a:r>
              <a:rPr lang="el-GR" sz="2100" dirty="0">
                <a:solidFill>
                  <a:srgbClr val="00B050"/>
                </a:solidFill>
              </a:rPr>
              <a:t> </a:t>
            </a:r>
            <a:endParaRPr lang="en-US" sz="2100" dirty="0">
              <a:solidFill>
                <a:srgbClr val="00B050"/>
              </a:solidFill>
            </a:endParaRPr>
          </a:p>
          <a:p>
            <a:pPr marL="228600" indent="0"/>
            <a:r>
              <a:rPr lang="el-GR" dirty="0"/>
              <a:t>Η διδασκαλία δεν έχει να κάνει μόνο με την παρακολούθηση του προγράμματος σπουδών και τη σήμανση των εξετάσεων. Έχει να κάνει και με την </a:t>
            </a:r>
            <a:r>
              <a:rPr lang="el-GR" dirty="0" err="1"/>
              <a:t>πολυδιεργασία</a:t>
            </a:r>
            <a:r>
              <a:rPr lang="el-GR" dirty="0"/>
              <a:t> (</a:t>
            </a:r>
            <a:r>
              <a:rPr lang="en-US" dirty="0"/>
              <a:t>multitasking</a:t>
            </a:r>
            <a:r>
              <a:rPr lang="el-GR" dirty="0"/>
              <a:t>). Ένας καλός δάσκαλος πρέπει να έχει μάτια στο πίσω μέρος του κεφαλιού και θα πρέπει να είναι σε θέση να παρακολουθεί όλη τη συμπεριφορά των μαθητών και να διατηρεί την προσοχή τους κατά την ολοκλήρωση της τάξης. Μετά την τάξη, ο εκπαιδευτικός πρέπει να προγραμματίσει την επόμενη εβδομάδα, καθώς και να δημιουργήσει και να επισημάνει εξετάσεις και αναθέσεις</a:t>
            </a:r>
            <a:r>
              <a:rPr lang="en-US" dirty="0"/>
              <a:t>.</a:t>
            </a:r>
          </a:p>
          <a:p>
            <a:pPr marL="228600" indent="0"/>
            <a:endParaRPr lang="en-US" dirty="0"/>
          </a:p>
          <a:p>
            <a:pPr marL="228600" indent="0"/>
            <a:r>
              <a:rPr lang="en-US" dirty="0">
                <a:solidFill>
                  <a:srgbClr val="00B050"/>
                </a:solidFill>
              </a:rPr>
              <a:t>6. </a:t>
            </a:r>
            <a:r>
              <a:rPr lang="el-GR" dirty="0">
                <a:solidFill>
                  <a:srgbClr val="00B050"/>
                </a:solidFill>
              </a:rPr>
              <a:t>Ομαδική εργασία</a:t>
            </a:r>
            <a:endParaRPr lang="en-US" dirty="0">
              <a:solidFill>
                <a:srgbClr val="00B050"/>
              </a:solidFill>
            </a:endParaRPr>
          </a:p>
          <a:p>
            <a:pPr marL="228600" indent="0"/>
            <a:r>
              <a:rPr lang="el-GR" dirty="0"/>
              <a:t>Μέρος του να είσαι δάσκαλος είναι η ικανότητα να εργάζεσαι ως μέλος μιας ομάδας, καθώς και </a:t>
            </a:r>
            <a:r>
              <a:rPr lang="el-GR" dirty="0" err="1"/>
              <a:t>μόν</a:t>
            </a:r>
            <a:r>
              <a:rPr lang="en-US" dirty="0"/>
              <a:t>o</a:t>
            </a:r>
            <a:r>
              <a:rPr lang="el-GR" dirty="0"/>
              <a:t>ς. Θα πρέπει να κάνεις τους μαθητές σου να αισθάνονται σαν να είναι μέρος μιας ομάδας για να βελτιώσουν τη μαθησιακή εμπειρία. Επιπλέον, πρέπει να δικτυωθείς με συναδέλφους εκπαιδευτικούς για την επίλυση προβλημάτων και τη δημιουργία σχεδίων σχετικά με το συνολικό πρόγραμμα διδασκαλίας</a:t>
            </a:r>
            <a:r>
              <a:rPr lang="en-US" dirty="0"/>
              <a:t>.</a:t>
            </a:r>
          </a:p>
        </p:txBody>
      </p:sp>
    </p:spTree>
    <p:extLst>
      <p:ext uri="{BB962C8B-B14F-4D97-AF65-F5344CB8AC3E}">
        <p14:creationId xmlns:p14="http://schemas.microsoft.com/office/powerpoint/2010/main" val="18961227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B5F27-1640-4F3A-B4C3-43093E97EE99}"/>
              </a:ext>
            </a:extLst>
          </p:cNvPr>
          <p:cNvSpPr>
            <a:spLocks noGrp="1"/>
          </p:cNvSpPr>
          <p:nvPr>
            <p:ph type="title"/>
          </p:nvPr>
        </p:nvSpPr>
        <p:spPr/>
        <p:txBody>
          <a:bodyPr>
            <a:normAutofit fontScale="90000"/>
          </a:bodyPr>
          <a:lstStyle/>
          <a:p>
            <a:r>
              <a:rPr lang="en-US" dirty="0"/>
              <a:t>VI. </a:t>
            </a:r>
            <a:r>
              <a:rPr lang="el-GR" dirty="0"/>
              <a:t>ΔΕΞΙΟΤΗΤΕΣ ΓΙΑ ΕΠΙΤΕΥΧΜΕΝΟ ΔΙΔΑΣΚΑΛΟ</a:t>
            </a:r>
            <a:endParaRPr lang="en-US" dirty="0"/>
          </a:p>
        </p:txBody>
      </p:sp>
      <p:sp>
        <p:nvSpPr>
          <p:cNvPr id="3" name="Text Placeholder 2">
            <a:extLst>
              <a:ext uri="{FF2B5EF4-FFF2-40B4-BE49-F238E27FC236}">
                <a16:creationId xmlns:a16="http://schemas.microsoft.com/office/drawing/2014/main" id="{FEFDE525-B583-47EA-818F-50C29CB41A1B}"/>
              </a:ext>
            </a:extLst>
          </p:cNvPr>
          <p:cNvSpPr>
            <a:spLocks noGrp="1"/>
          </p:cNvSpPr>
          <p:nvPr>
            <p:ph type="body" idx="1"/>
          </p:nvPr>
        </p:nvSpPr>
        <p:spPr/>
        <p:txBody>
          <a:bodyPr>
            <a:normAutofit fontScale="85000" lnSpcReduction="10000"/>
          </a:bodyPr>
          <a:lstStyle/>
          <a:p>
            <a:r>
              <a:rPr lang="en-US" dirty="0">
                <a:solidFill>
                  <a:srgbClr val="00B050"/>
                </a:solidFill>
              </a:rPr>
              <a:t>7. </a:t>
            </a:r>
            <a:r>
              <a:rPr lang="el-GR" dirty="0">
                <a:solidFill>
                  <a:srgbClr val="00B050"/>
                </a:solidFill>
              </a:rPr>
              <a:t>Ικανότητα διδασκαλίας</a:t>
            </a:r>
            <a:endParaRPr lang="en-US" dirty="0">
              <a:solidFill>
                <a:srgbClr val="00B050"/>
              </a:solidFill>
            </a:endParaRPr>
          </a:p>
          <a:p>
            <a:pPr marL="228600" indent="0"/>
            <a:r>
              <a:rPr lang="el-GR" dirty="0"/>
              <a:t>Αυτό είναι δεδομένο, αλλά το να είσαι δάσκαλος δεν έχει να κάνει μόνο με τα διαπιστευτήρια που έχεις για να εκπαιδεύσεις τους άλλους. Θα πρέπει να έχετε διδακτικές δεξιότητες, το δικό σας στυλ διδασκαλίας και την ικανότητα να εξηγείτε και να δείχνετε καθαρά, έτσι ώστε οι έννοιες που δεν είναι εύκολο να κατανοηθούν να απλοποιηθούν χρησιμοποιώντας αξέχαστα παραδείγματα ή στηρίγματα</a:t>
            </a:r>
            <a:r>
              <a:rPr lang="en-US" dirty="0"/>
              <a:t>.</a:t>
            </a:r>
          </a:p>
          <a:p>
            <a:pPr marL="228600" indent="0"/>
            <a:endParaRPr lang="en-US" dirty="0"/>
          </a:p>
          <a:p>
            <a:pPr marL="228600" indent="0"/>
            <a:r>
              <a:rPr lang="en-US" dirty="0">
                <a:solidFill>
                  <a:srgbClr val="00B050"/>
                </a:solidFill>
              </a:rPr>
              <a:t>8. </a:t>
            </a:r>
            <a:r>
              <a:rPr lang="el-GR" dirty="0">
                <a:solidFill>
                  <a:srgbClr val="00B050"/>
                </a:solidFill>
              </a:rPr>
              <a:t>Επικοινωνία</a:t>
            </a:r>
            <a:endParaRPr lang="en-US" dirty="0">
              <a:solidFill>
                <a:srgbClr val="00B050"/>
              </a:solidFill>
            </a:endParaRPr>
          </a:p>
          <a:p>
            <a:pPr marL="228600" indent="0"/>
            <a:r>
              <a:rPr lang="el-GR" dirty="0"/>
              <a:t>Οι εκπαιδευτικοί πρέπει να έχουν αξιοσημείωτες επικοινωνιακές ικανότητες. Πρέπει να είναι σε θέση να αλληλεπιδρούν με άτομα όλων των ηλικιών, συμπεριλαμβανομένων συναδέλφων, μαθητών, γονέων και διευθυντών. Οι εκπαιδευτικοί θα πρέπει να παρέχουν αποτελεσματικά πληροφορίες, να κατανοούν τις διαφορετικές απόψεις από άλλους ανθρώπους και να εξηγούν το σκεπτικό των επιλογών που κάνουν όσον αφορά τη διδασκαλία τους</a:t>
            </a:r>
            <a:r>
              <a:rPr lang="en-US" dirty="0"/>
              <a:t>.</a:t>
            </a:r>
          </a:p>
        </p:txBody>
      </p:sp>
    </p:spTree>
    <p:extLst>
      <p:ext uri="{BB962C8B-B14F-4D97-AF65-F5344CB8AC3E}">
        <p14:creationId xmlns:p14="http://schemas.microsoft.com/office/powerpoint/2010/main" val="33960155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7F7C5-1FA5-4240-B62F-ADE4D042B110}"/>
              </a:ext>
            </a:extLst>
          </p:cNvPr>
          <p:cNvSpPr>
            <a:spLocks noGrp="1"/>
          </p:cNvSpPr>
          <p:nvPr>
            <p:ph type="title"/>
          </p:nvPr>
        </p:nvSpPr>
        <p:spPr/>
        <p:txBody>
          <a:bodyPr>
            <a:normAutofit fontScale="90000"/>
          </a:bodyPr>
          <a:lstStyle/>
          <a:p>
            <a:r>
              <a:rPr lang="en-US" dirty="0"/>
              <a:t>VI. </a:t>
            </a:r>
            <a:r>
              <a:rPr lang="el-GR" dirty="0"/>
              <a:t>ΔΕΞΙΟΤΗΤΕΣ ΓΙΑ ΕΠΙΤΕΥΧΜΕΝΟ ΔΙΔΑΣΚΑΛΟ</a:t>
            </a:r>
            <a:endParaRPr lang="en-US" dirty="0"/>
          </a:p>
        </p:txBody>
      </p:sp>
      <p:sp>
        <p:nvSpPr>
          <p:cNvPr id="3" name="Text Placeholder 2">
            <a:extLst>
              <a:ext uri="{FF2B5EF4-FFF2-40B4-BE49-F238E27FC236}">
                <a16:creationId xmlns:a16="http://schemas.microsoft.com/office/drawing/2014/main" id="{34AC44D9-D9CA-472B-98CE-7A078C0D8F14}"/>
              </a:ext>
            </a:extLst>
          </p:cNvPr>
          <p:cNvSpPr>
            <a:spLocks noGrp="1"/>
          </p:cNvSpPr>
          <p:nvPr>
            <p:ph type="body" idx="1"/>
          </p:nvPr>
        </p:nvSpPr>
        <p:spPr/>
        <p:txBody>
          <a:bodyPr>
            <a:normAutofit fontScale="85000" lnSpcReduction="10000"/>
          </a:bodyPr>
          <a:lstStyle/>
          <a:p>
            <a:pPr marL="228600" indent="0"/>
            <a:r>
              <a:rPr lang="en-US" dirty="0">
                <a:solidFill>
                  <a:srgbClr val="00B050"/>
                </a:solidFill>
              </a:rPr>
              <a:t>9. </a:t>
            </a:r>
            <a:r>
              <a:rPr lang="el-GR" dirty="0">
                <a:solidFill>
                  <a:srgbClr val="00B050"/>
                </a:solidFill>
              </a:rPr>
              <a:t>Προσαρμοστικότητα</a:t>
            </a:r>
            <a:endParaRPr lang="en-US" dirty="0">
              <a:solidFill>
                <a:srgbClr val="00B050"/>
              </a:solidFill>
            </a:endParaRPr>
          </a:p>
          <a:p>
            <a:pPr marL="228600" indent="0"/>
            <a:r>
              <a:rPr lang="el-GR" dirty="0"/>
              <a:t>Το να είσαι προσαρμόσιμος σε απρόβλεπτες καταστάσεις είναι το κλειδί: ποτέ δεν ξέρετε τι θα συμβεί στην τάξη σας κάθε μέρα και θα πρέπει να χειριστείτε κάθε περίσταση κατάλληλα και να έρθετε με γρήγορες λύσεις. Για παράδειγμα, εάν ένας από τους μαθητές σας είναι πραγματικά άρρωστος ή τραυματίζεται, θα πρέπει να παραμείνετε ήρεμοι και να έρθετε στη διάσωση</a:t>
            </a:r>
            <a:r>
              <a:rPr lang="en-US" dirty="0"/>
              <a:t>.</a:t>
            </a:r>
          </a:p>
          <a:p>
            <a:pPr marL="228600" indent="0"/>
            <a:endParaRPr lang="en-US" dirty="0"/>
          </a:p>
          <a:p>
            <a:pPr marL="228600" indent="0"/>
            <a:r>
              <a:rPr lang="en-US" dirty="0">
                <a:solidFill>
                  <a:srgbClr val="00B050"/>
                </a:solidFill>
              </a:rPr>
              <a:t>10. </a:t>
            </a:r>
            <a:r>
              <a:rPr lang="el-GR" dirty="0">
                <a:solidFill>
                  <a:srgbClr val="00B050"/>
                </a:solidFill>
              </a:rPr>
              <a:t>Διαπροσωπικές Δεξιότητες</a:t>
            </a:r>
            <a:endParaRPr lang="en-US" dirty="0">
              <a:solidFill>
                <a:srgbClr val="00B050"/>
              </a:solidFill>
            </a:endParaRPr>
          </a:p>
          <a:p>
            <a:pPr marL="228600" indent="0"/>
            <a:r>
              <a:rPr lang="el-GR" dirty="0"/>
              <a:t>Οι ισχυρές διαπροσωπικές δεξιότητες μπορούν να μετατρέψουν έναν μέσο δάσκαλο σε επιτυχημένο. Ένας εκπαιδευτικός που τείνει να βοηθήσει τους άλλους θα δημιουργήσει ζεστές σχέσεις που, με τη σειρά τους, θα ενισχύσουν τη μάθηση. Ένας ευχάριστος δάσκαλος που έχει μια ελκυστική προσωπικότητα δημιουργεί προσεκτικούς και ενθουσιώδεις μαθητές. Θα είστε επίσης έμπειροι στο χειρισμό μαθητών που μπορεί να έχουν μαθησιακές δυσκολίες ή άλλες αναπηρίες που χρειάζονται ιδιαίτερη προσοχή</a:t>
            </a:r>
            <a:r>
              <a:rPr lang="en-US" dirty="0"/>
              <a:t>.</a:t>
            </a:r>
          </a:p>
        </p:txBody>
      </p:sp>
    </p:spTree>
    <p:extLst>
      <p:ext uri="{BB962C8B-B14F-4D97-AF65-F5344CB8AC3E}">
        <p14:creationId xmlns:p14="http://schemas.microsoft.com/office/powerpoint/2010/main" val="36042645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3C458-4053-478C-A938-1F67424D91F2}"/>
              </a:ext>
            </a:extLst>
          </p:cNvPr>
          <p:cNvSpPr>
            <a:spLocks noGrp="1"/>
          </p:cNvSpPr>
          <p:nvPr>
            <p:ph type="title"/>
          </p:nvPr>
        </p:nvSpPr>
        <p:spPr/>
        <p:txBody>
          <a:bodyPr>
            <a:normAutofit fontScale="90000"/>
          </a:bodyPr>
          <a:lstStyle/>
          <a:p>
            <a:r>
              <a:rPr lang="en-US" dirty="0"/>
              <a:t>VI. </a:t>
            </a:r>
            <a:r>
              <a:rPr lang="el-GR" dirty="0"/>
              <a:t>ΔΕΞΙΟΤΗΤΕΣ ΓΙΑ ΕΠΙΤΕΥΧΜΕΝΟ ΔΙΔΑΣΚΑΛΟ</a:t>
            </a:r>
            <a:endParaRPr lang="en-US" dirty="0"/>
          </a:p>
        </p:txBody>
      </p:sp>
      <p:sp>
        <p:nvSpPr>
          <p:cNvPr id="3" name="Text Placeholder 2">
            <a:extLst>
              <a:ext uri="{FF2B5EF4-FFF2-40B4-BE49-F238E27FC236}">
                <a16:creationId xmlns:a16="http://schemas.microsoft.com/office/drawing/2014/main" id="{F90A459E-0E98-4A2F-A349-91ABBC84EA75}"/>
              </a:ext>
            </a:extLst>
          </p:cNvPr>
          <p:cNvSpPr>
            <a:spLocks noGrp="1"/>
          </p:cNvSpPr>
          <p:nvPr>
            <p:ph type="body" idx="1"/>
          </p:nvPr>
        </p:nvSpPr>
        <p:spPr/>
        <p:txBody>
          <a:bodyPr>
            <a:normAutofit fontScale="92500" lnSpcReduction="20000"/>
          </a:bodyPr>
          <a:lstStyle/>
          <a:p>
            <a:pPr marL="228600" indent="0"/>
            <a:r>
              <a:rPr lang="en-US" dirty="0">
                <a:solidFill>
                  <a:srgbClr val="00B050"/>
                </a:solidFill>
              </a:rPr>
              <a:t>11. </a:t>
            </a:r>
            <a:r>
              <a:rPr lang="el-GR" dirty="0">
                <a:solidFill>
                  <a:srgbClr val="00B050"/>
                </a:solidFill>
              </a:rPr>
              <a:t>Δημιουργικότητα</a:t>
            </a:r>
            <a:endParaRPr lang="en-US" dirty="0">
              <a:solidFill>
                <a:srgbClr val="00B050"/>
              </a:solidFill>
            </a:endParaRPr>
          </a:p>
          <a:p>
            <a:pPr marL="228600" indent="0"/>
            <a:r>
              <a:rPr lang="el-GR" dirty="0"/>
              <a:t>Οι εκπαιδευτικοί χρειάζονται δημιουργικότητα για να διατηρήσουν το ενδιαφέρον και την ενασχόληση των μαθητών, ειδικά για τα παιδιά που βρίσκονται στο δημοτικό σχολείο. Θα πρέπει να βρείτε διαφορετικούς τρόπους για να διατηρήσετε το ενδιαφέρον της τάξης και τα επίπεδα προσοχής υψηλά - αυτό θα μπορούσε να γίνει μέσω παιχνιδιού ρόλων ή άλλων διασκεδαστικών μαθησιακών δραστηριοτήτων</a:t>
            </a:r>
            <a:r>
              <a:rPr lang="en-US" dirty="0"/>
              <a:t>.</a:t>
            </a:r>
          </a:p>
          <a:p>
            <a:pPr marL="228600" indent="0"/>
            <a:endParaRPr lang="en-US" dirty="0"/>
          </a:p>
          <a:p>
            <a:pPr marL="228600" indent="0"/>
            <a:r>
              <a:rPr lang="en-US" dirty="0">
                <a:solidFill>
                  <a:srgbClr val="00B050"/>
                </a:solidFill>
              </a:rPr>
              <a:t>12. </a:t>
            </a:r>
            <a:r>
              <a:rPr lang="el-GR" dirty="0" err="1">
                <a:solidFill>
                  <a:srgbClr val="00B050"/>
                </a:solidFill>
              </a:rPr>
              <a:t>Αυτοαξιολόγηση</a:t>
            </a:r>
            <a:r>
              <a:rPr lang="el-GR" dirty="0">
                <a:solidFill>
                  <a:srgbClr val="00B050"/>
                </a:solidFill>
              </a:rPr>
              <a:t>
</a:t>
            </a:r>
            <a:r>
              <a:rPr lang="el-GR" dirty="0"/>
              <a:t>Για να αναπτυχθείτε επαγγελματικά και να παρέχετε ποιοτική εκπαίδευση, θα πρέπει συνεχώς να </a:t>
            </a:r>
            <a:r>
              <a:rPr lang="el-GR" dirty="0" err="1"/>
              <a:t>αυτοαξιολογείστε</a:t>
            </a:r>
            <a:r>
              <a:rPr lang="el-GR" dirty="0"/>
              <a:t> και να </a:t>
            </a:r>
            <a:r>
              <a:rPr lang="el-GR" dirty="0" err="1"/>
              <a:t>επανεφεύρετε</a:t>
            </a:r>
            <a:r>
              <a:rPr lang="el-GR" dirty="0"/>
              <a:t> τον εαυτό σας. Θα πρέπει να παραμερίσετε την υπερηφάνεια σας και να αναλύσετε πού έχετε πάει στραβά και τι μπορεί να βελτιωθεί στις τάξεις σας</a:t>
            </a:r>
            <a:r>
              <a:rPr lang="en-US" dirty="0"/>
              <a:t>.</a:t>
            </a:r>
          </a:p>
        </p:txBody>
      </p:sp>
    </p:spTree>
    <p:extLst>
      <p:ext uri="{BB962C8B-B14F-4D97-AF65-F5344CB8AC3E}">
        <p14:creationId xmlns:p14="http://schemas.microsoft.com/office/powerpoint/2010/main" val="20706873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1619-B390-43C2-AA75-368D35AD9F08}"/>
              </a:ext>
            </a:extLst>
          </p:cNvPr>
          <p:cNvSpPr>
            <a:spLocks noGrp="1"/>
          </p:cNvSpPr>
          <p:nvPr>
            <p:ph type="title"/>
          </p:nvPr>
        </p:nvSpPr>
        <p:spPr/>
        <p:txBody>
          <a:bodyPr>
            <a:normAutofit fontScale="90000"/>
          </a:bodyPr>
          <a:lstStyle/>
          <a:p>
            <a:r>
              <a:rPr lang="en-US" dirty="0"/>
              <a:t>VI. </a:t>
            </a:r>
            <a:r>
              <a:rPr lang="el-GR" dirty="0"/>
              <a:t>ΔΕΞΙΟΤΗΤΕΣ ΓΙΑ ΕΠΙΤΕΥΧΜΕΝΟ ΔΙΔΑΣΚΑΛΟ</a:t>
            </a:r>
            <a:endParaRPr lang="en-US" dirty="0"/>
          </a:p>
        </p:txBody>
      </p:sp>
      <p:sp>
        <p:nvSpPr>
          <p:cNvPr id="3" name="Text Placeholder 2">
            <a:extLst>
              <a:ext uri="{FF2B5EF4-FFF2-40B4-BE49-F238E27FC236}">
                <a16:creationId xmlns:a16="http://schemas.microsoft.com/office/drawing/2014/main" id="{7E83E6D7-68C2-45F2-B56D-973830C339A2}"/>
              </a:ext>
            </a:extLst>
          </p:cNvPr>
          <p:cNvSpPr>
            <a:spLocks noGrp="1"/>
          </p:cNvSpPr>
          <p:nvPr>
            <p:ph type="body" idx="1"/>
          </p:nvPr>
        </p:nvSpPr>
        <p:spPr/>
        <p:txBody>
          <a:bodyPr>
            <a:normAutofit fontScale="92500" lnSpcReduction="20000"/>
          </a:bodyPr>
          <a:lstStyle/>
          <a:p>
            <a:pPr marL="228600" indent="0"/>
            <a:r>
              <a:rPr lang="en-US" dirty="0">
                <a:solidFill>
                  <a:srgbClr val="00B050"/>
                </a:solidFill>
              </a:rPr>
              <a:t>13. </a:t>
            </a:r>
            <a:r>
              <a:rPr lang="el-GR" dirty="0">
                <a:solidFill>
                  <a:srgbClr val="00B050"/>
                </a:solidFill>
              </a:rPr>
              <a:t>Υπομονή</a:t>
            </a:r>
            <a:endParaRPr lang="en-US" dirty="0">
              <a:solidFill>
                <a:srgbClr val="00B050"/>
              </a:solidFill>
            </a:endParaRPr>
          </a:p>
          <a:p>
            <a:pPr marL="228600" indent="0"/>
            <a:r>
              <a:rPr lang="el-GR" dirty="0"/>
              <a:t>Η υπομονή είναι το κλειδί όταν εργάζεστε με παιδιά και εφήβους: δεν θα συμπεριφέρονται όλοι καλά και θα πρέπει να είστε κατανοητοί όταν τα παιδιά αρχίζουν να συμπεριφέρονται. Θα πρέπει επίσης να είστε υπομονετικοί εάν ένας μαθητής δεν κατανοεί τι λέτε - πρέπει να ανακαλύψετε εναλλακτικούς τρόπους για να εξηγήσετε τα πράγματα</a:t>
            </a:r>
            <a:r>
              <a:rPr lang="en-US" dirty="0"/>
              <a:t>.</a:t>
            </a:r>
          </a:p>
          <a:p>
            <a:pPr marL="228600" indent="0"/>
            <a:endParaRPr lang="en-US" dirty="0"/>
          </a:p>
          <a:p>
            <a:pPr marL="228600" indent="0"/>
            <a:r>
              <a:rPr lang="en-US" dirty="0">
                <a:solidFill>
                  <a:srgbClr val="00B050"/>
                </a:solidFill>
              </a:rPr>
              <a:t>14. </a:t>
            </a:r>
            <a:r>
              <a:rPr lang="el-GR" dirty="0">
                <a:solidFill>
                  <a:srgbClr val="00B050"/>
                </a:solidFill>
              </a:rPr>
              <a:t>Συναισθηματική Νοημοσύνη</a:t>
            </a:r>
            <a:endParaRPr lang="en-US" dirty="0">
              <a:solidFill>
                <a:srgbClr val="00B050"/>
              </a:solidFill>
            </a:endParaRPr>
          </a:p>
          <a:p>
            <a:pPr marL="228600" indent="0"/>
            <a:r>
              <a:rPr lang="el-GR" dirty="0">
                <a:solidFill>
                  <a:schemeClr val="tx1"/>
                </a:solidFill>
              </a:rPr>
              <a:t>Οι εκπαιδευτικοί που έχουν υψηλό επίπεδο συναισθηματικής νοημοσύνης γνωρίζουν τον εαυτό τους πολύ καλά και είναι σε θέση να αισθάνονται τα συναισθήματα των άλλων (αναγνωρίζουν, αναγνωρίζουν, κατανοούν).
Οι εκπαιδευτικοί αυτοί περιγράφονται με χαρακτηριστικά όπως: ανοικτοί, ανθεκτικοί και αισιόδοξοι</a:t>
            </a:r>
            <a:r>
              <a:rPr lang="en-US" dirty="0">
                <a:solidFill>
                  <a:schemeClr val="tx1"/>
                </a:solidFill>
              </a:rPr>
              <a:t>.</a:t>
            </a:r>
          </a:p>
        </p:txBody>
      </p:sp>
    </p:spTree>
    <p:extLst>
      <p:ext uri="{BB962C8B-B14F-4D97-AF65-F5344CB8AC3E}">
        <p14:creationId xmlns:p14="http://schemas.microsoft.com/office/powerpoint/2010/main" val="546921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14523-9177-4CEC-BFDE-F94FBB8205B5}"/>
              </a:ext>
            </a:extLst>
          </p:cNvPr>
          <p:cNvSpPr>
            <a:spLocks noGrp="1"/>
          </p:cNvSpPr>
          <p:nvPr>
            <p:ph type="title"/>
          </p:nvPr>
        </p:nvSpPr>
        <p:spPr/>
        <p:txBody>
          <a:bodyPr>
            <a:normAutofit fontScale="90000"/>
          </a:bodyPr>
          <a:lstStyle/>
          <a:p>
            <a:r>
              <a:rPr lang="en-US" dirty="0"/>
              <a:t>VI. </a:t>
            </a:r>
            <a:r>
              <a:rPr lang="el-GR" dirty="0"/>
              <a:t>ΔΕΞΙΟΤΗΤΕΣ ΓΙΑ ΕΠΙΤΕΥΧΜΕΝΟ ΔΙΔΑΣΚΑΛΟ</a:t>
            </a:r>
            <a:endParaRPr lang="en-US" dirty="0"/>
          </a:p>
        </p:txBody>
      </p:sp>
      <p:sp>
        <p:nvSpPr>
          <p:cNvPr id="3" name="Text Placeholder 2">
            <a:extLst>
              <a:ext uri="{FF2B5EF4-FFF2-40B4-BE49-F238E27FC236}">
                <a16:creationId xmlns:a16="http://schemas.microsoft.com/office/drawing/2014/main" id="{C6BEF42D-E1D2-4B00-A0A2-6C7015244B60}"/>
              </a:ext>
            </a:extLst>
          </p:cNvPr>
          <p:cNvSpPr>
            <a:spLocks noGrp="1"/>
          </p:cNvSpPr>
          <p:nvPr>
            <p:ph type="body" idx="1"/>
          </p:nvPr>
        </p:nvSpPr>
        <p:spPr/>
        <p:txBody>
          <a:bodyPr>
            <a:normAutofit fontScale="85000" lnSpcReduction="10000"/>
          </a:bodyPr>
          <a:lstStyle/>
          <a:p>
            <a:pPr marL="228600" indent="0"/>
            <a:r>
              <a:rPr lang="en-US" dirty="0">
                <a:solidFill>
                  <a:srgbClr val="00B050"/>
                </a:solidFill>
              </a:rPr>
              <a:t>15. </a:t>
            </a:r>
            <a:r>
              <a:rPr lang="el-GR" dirty="0">
                <a:solidFill>
                  <a:srgbClr val="00B050"/>
                </a:solidFill>
              </a:rPr>
              <a:t>Ενσυναίσθηση</a:t>
            </a:r>
            <a:endParaRPr lang="en-US" dirty="0">
              <a:solidFill>
                <a:srgbClr val="00B050"/>
              </a:solidFill>
            </a:endParaRPr>
          </a:p>
          <a:p>
            <a:pPr marL="228600" indent="0"/>
            <a:r>
              <a:rPr lang="el-GR" dirty="0"/>
              <a:t>Εάν είστε συμπονετικοί προς τους μαθητές σας, θα μάθουν και αυτοί να χειρίζονται τα συναισθήματά τους και να είναι συμπονετικοί μεταξύ τους. Το «</a:t>
            </a:r>
            <a:r>
              <a:rPr lang="en-US" dirty="0"/>
              <a:t>Proud to be Primary</a:t>
            </a:r>
            <a:r>
              <a:rPr lang="el-GR" dirty="0"/>
              <a:t>» συμβουλεύει ότι η οικοδόμηση υγιών </a:t>
            </a:r>
            <a:r>
              <a:rPr lang="el-GR" dirty="0" err="1"/>
              <a:t>κοινωνικο</a:t>
            </a:r>
            <a:r>
              <a:rPr lang="el-GR" dirty="0"/>
              <a:t>-συναισθηματικών δεξιοτήτων στους μαθητές σας θα ωφελήσει την τάξη σας, καθώς και τις μελλοντικές αίθουσες διδασκαλίας. Τα μαθήματα δεν μπορούν να λειτουργήσουν καλά αν τα πρότυπα της κοινότητας της τάξης δεν συζητηθούν και δεν ενθαρρυνθούν</a:t>
            </a:r>
            <a:r>
              <a:rPr lang="en-US" dirty="0"/>
              <a:t>.</a:t>
            </a:r>
          </a:p>
          <a:p>
            <a:pPr marL="228600" indent="0"/>
            <a:endParaRPr lang="en-US" dirty="0"/>
          </a:p>
          <a:p>
            <a:pPr marL="228600" indent="0"/>
            <a:r>
              <a:rPr lang="en-US" dirty="0">
                <a:solidFill>
                  <a:srgbClr val="00B050"/>
                </a:solidFill>
              </a:rPr>
              <a:t>16. </a:t>
            </a:r>
            <a:r>
              <a:rPr lang="el-GR" dirty="0">
                <a:solidFill>
                  <a:srgbClr val="00B050"/>
                </a:solidFill>
              </a:rPr>
              <a:t>Κριτική Σκέψη</a:t>
            </a:r>
            <a:endParaRPr lang="en-US" dirty="0">
              <a:solidFill>
                <a:srgbClr val="00B050"/>
              </a:solidFill>
            </a:endParaRPr>
          </a:p>
          <a:p>
            <a:pPr marL="228600" indent="0"/>
            <a:r>
              <a:rPr lang="el-GR" dirty="0"/>
              <a:t>Οι εκπαιδευτικοί πρέπει να επιλύσουν μια σειρά διαφορετικών προβλημάτων, συχνά εντός αυστηρής προθεσμίας. Αυτό συχνά περιλαμβάνει, απαντώντας επί τόπου δύσκολες ερωτήσεις, επιλύοντας συγκρούσεις, δημιουργώντας νέα σχέδια μαθήματος, διδάσκοντας παιχνίδια και αντιμετωπίζοντας άλλα προσωπικά ζητήματα μεταξύ μαθητών ή συναδέλφων</a:t>
            </a:r>
            <a:r>
              <a:rPr lang="en-US" dirty="0"/>
              <a:t>.</a:t>
            </a:r>
          </a:p>
        </p:txBody>
      </p:sp>
    </p:spTree>
    <p:extLst>
      <p:ext uri="{BB962C8B-B14F-4D97-AF65-F5344CB8AC3E}">
        <p14:creationId xmlns:p14="http://schemas.microsoft.com/office/powerpoint/2010/main" val="3301692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1B4-69B1-4203-88E3-58639D11AEE3}"/>
              </a:ext>
            </a:extLst>
          </p:cNvPr>
          <p:cNvSpPr>
            <a:spLocks noGrp="1"/>
          </p:cNvSpPr>
          <p:nvPr>
            <p:ph type="title"/>
          </p:nvPr>
        </p:nvSpPr>
        <p:spPr/>
        <p:txBody>
          <a:bodyPr>
            <a:normAutofit fontScale="90000"/>
          </a:bodyPr>
          <a:lstStyle/>
          <a:p>
            <a:r>
              <a:rPr lang="en-US" dirty="0"/>
              <a:t>VI. </a:t>
            </a:r>
            <a:r>
              <a:rPr lang="el-GR" dirty="0"/>
              <a:t>ΔΕΞΙΟΤΗΤΕΣ ΓΙΑ ΕΠΙΤΕΥΧΜΕΝΟ ΔΙΔΑΣΚΑΛΟ</a:t>
            </a:r>
            <a:endParaRPr lang="en-US" dirty="0"/>
          </a:p>
        </p:txBody>
      </p:sp>
      <p:sp>
        <p:nvSpPr>
          <p:cNvPr id="3" name="Text Placeholder 2">
            <a:extLst>
              <a:ext uri="{FF2B5EF4-FFF2-40B4-BE49-F238E27FC236}">
                <a16:creationId xmlns:a16="http://schemas.microsoft.com/office/drawing/2014/main" id="{3A6E0B62-2292-4EC2-AFF1-883CDED64EFD}"/>
              </a:ext>
            </a:extLst>
          </p:cNvPr>
          <p:cNvSpPr>
            <a:spLocks noGrp="1"/>
          </p:cNvSpPr>
          <p:nvPr>
            <p:ph type="body" idx="1"/>
          </p:nvPr>
        </p:nvSpPr>
        <p:spPr/>
        <p:txBody>
          <a:bodyPr>
            <a:normAutofit fontScale="92500" lnSpcReduction="10000"/>
          </a:bodyPr>
          <a:lstStyle/>
          <a:p>
            <a:pPr marL="228600" indent="0"/>
            <a:r>
              <a:rPr lang="en-US" dirty="0">
                <a:solidFill>
                  <a:srgbClr val="00B050"/>
                </a:solidFill>
              </a:rPr>
              <a:t>17. </a:t>
            </a:r>
            <a:r>
              <a:rPr lang="el-GR" dirty="0" err="1">
                <a:solidFill>
                  <a:srgbClr val="00B050"/>
                </a:solidFill>
              </a:rPr>
              <a:t>Αυτοπεποίηθηση</a:t>
            </a:r>
            <a:endParaRPr lang="en-US" dirty="0">
              <a:solidFill>
                <a:srgbClr val="00B050"/>
              </a:solidFill>
            </a:endParaRPr>
          </a:p>
          <a:p>
            <a:pPr marL="228600" indent="0"/>
            <a:r>
              <a:rPr lang="el-GR" dirty="0"/>
              <a:t>Δεν μπορείς να είσαι δάσκαλος αν δεν έχεις την αυτοπεποίθηση να στέκεσαι μπροστά στην τάξη και να μιλάς στους μαθητές σου. Πρέπει να είστε ένας ισχυρός χαρακτήρας που μπορεί να απαντήσει σε ερωτήσεις θετικά και να ενσταλάξει την ίδια αυτοπεποίθηση μέσα στην τάξη σας</a:t>
            </a:r>
            <a:r>
              <a:rPr lang="en-US" dirty="0"/>
              <a:t>.</a:t>
            </a:r>
          </a:p>
          <a:p>
            <a:pPr marL="228600" indent="0"/>
            <a:endParaRPr lang="en-US" dirty="0"/>
          </a:p>
          <a:p>
            <a:pPr marL="228600" indent="0"/>
            <a:r>
              <a:rPr lang="en-US" dirty="0">
                <a:solidFill>
                  <a:srgbClr val="00B050"/>
                </a:solidFill>
              </a:rPr>
              <a:t>18. </a:t>
            </a:r>
            <a:r>
              <a:rPr lang="el-GR" dirty="0">
                <a:solidFill>
                  <a:srgbClr val="00B050"/>
                </a:solidFill>
              </a:rPr>
              <a:t>Αφοσίωση</a:t>
            </a:r>
            <a:endParaRPr lang="en-US" dirty="0">
              <a:solidFill>
                <a:srgbClr val="00B050"/>
              </a:solidFill>
            </a:endParaRPr>
          </a:p>
          <a:p>
            <a:pPr marL="228600" indent="0"/>
            <a:r>
              <a:rPr lang="el-GR" dirty="0"/>
              <a:t>Δεν μπορείτε να μπαίνετε στην τάξη </a:t>
            </a:r>
            <a:r>
              <a:rPr lang="el-GR" dirty="0" err="1"/>
              <a:t>σσας</a:t>
            </a:r>
            <a:r>
              <a:rPr lang="el-GR" dirty="0"/>
              <a:t> όταν το θέλετε και να παίρνετε άδειες επειδή απλά δεν επιθυμείτε να ενοχληθείτε. Αν θέλετε να είστε καλός εκπαιδευτικός, πρέπει να είστε αφοσιωμένοι στη δουλειά και την τάξη σας. Πρέπει να έχετε το πάθος να διδάξετε και να αλλάξετε τη ζωή των μαθητών σας προς το καλύτερο</a:t>
            </a:r>
            <a:r>
              <a:rPr lang="en-US" dirty="0"/>
              <a:t>.</a:t>
            </a:r>
          </a:p>
        </p:txBody>
      </p:sp>
    </p:spTree>
    <p:extLst>
      <p:ext uri="{BB962C8B-B14F-4D97-AF65-F5344CB8AC3E}">
        <p14:creationId xmlns:p14="http://schemas.microsoft.com/office/powerpoint/2010/main" val="13749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493058" y="547165"/>
            <a:ext cx="6391835" cy="1371600"/>
          </a:xfrm>
          <a:prstGeom prst="rect">
            <a:avLst/>
          </a:prstGeom>
          <a:noFill/>
          <a:ln>
            <a:noFill/>
          </a:ln>
        </p:spPr>
        <p:txBody>
          <a:bodyPr spcFirstLastPara="1" wrap="square" lIns="91425" tIns="45700" rIns="91425" bIns="45700" anchor="b" anchorCtr="0">
            <a:normAutofit fontScale="90000"/>
          </a:bodyPr>
          <a:lstStyle/>
          <a:p>
            <a:pPr lvl="0">
              <a:buSzPts val="4000"/>
            </a:pPr>
            <a:r>
              <a:rPr lang="el-GR" sz="4000">
                <a:latin typeface="Calibri"/>
                <a:ea typeface="Calibri"/>
                <a:cs typeface="Calibri"/>
                <a:sym typeface="Calibri"/>
              </a:rPr>
              <a:t>I.3. ΤΙΜΕΣ ΚΑΙ ΠΡΟΔΙΑΓΡΑΦΕΣ
</a:t>
            </a:r>
            <a:endParaRPr dirty="0"/>
          </a:p>
        </p:txBody>
      </p:sp>
      <p:sp>
        <p:nvSpPr>
          <p:cNvPr id="145" name="Google Shape;145;p8"/>
          <p:cNvSpPr txBox="1">
            <a:spLocks noGrp="1"/>
          </p:cNvSpPr>
          <p:nvPr>
            <p:ph type="body" idx="1"/>
          </p:nvPr>
        </p:nvSpPr>
        <p:spPr>
          <a:xfrm>
            <a:off x="762000" y="1524318"/>
            <a:ext cx="7620000" cy="4601845"/>
          </a:xfrm>
          <a:prstGeom prst="rect">
            <a:avLst/>
          </a:prstGeom>
          <a:noFill/>
          <a:ln>
            <a:noFill/>
          </a:ln>
        </p:spPr>
        <p:txBody>
          <a:bodyPr spcFirstLastPara="1" wrap="square" lIns="91425" tIns="45700" rIns="91425" bIns="45700" anchor="t" anchorCtr="0">
            <a:normAutofit/>
          </a:bodyPr>
          <a:lstStyle/>
          <a:p>
            <a:pPr marL="342900" lvl="0" indent="-342900">
              <a:spcBef>
                <a:spcPts val="0"/>
              </a:spcBef>
              <a:buSzPts val="2400"/>
              <a:buFont typeface="Noto Sans Symbols"/>
              <a:buChar char="⮚"/>
            </a:pPr>
            <a:r>
              <a:rPr lang="el-GR" dirty="0">
                <a:solidFill>
                  <a:srgbClr val="FF0000"/>
                </a:solidFill>
              </a:rPr>
              <a:t>Οι κανόνες και οι αξίες </a:t>
            </a:r>
            <a:r>
              <a:rPr lang="el-GR" dirty="0">
                <a:solidFill>
                  <a:schemeClr val="tx1"/>
                </a:solidFill>
              </a:rPr>
              <a:t>αναφέρονται σε ένα σύνολο προτύπων που ρυθμίζουν τη σημαντική συμπεριφορά και τις λειτουργίες των μελών της ομάδας. Ωστόσο, τα μέλη μιας ομάδας ενδέχεται να μην είναι σε θέση να αναπτύξουν κανόνες για κάθε μικρό ή μεγάλο πρόβλημα που αντιμετωπίζουν κατά τη διάρκεια της θητείας τους στην ομάδα. Πρέπει να θεσπιστούν κανόνες για τη ρύθμιση σημαντικών δραστηριοτήτων που συχνά εμπλέκονται και για τη διατήρηση της ομάδας ως μονάδας.</a:t>
            </a:r>
            <a:endParaRPr sz="1800" dirty="0">
              <a:solidFill>
                <a:schemeClr val="tx1"/>
              </a:solidFill>
            </a:endParaRPr>
          </a:p>
        </p:txBody>
      </p:sp>
      <p:pic>
        <p:nvPicPr>
          <p:cNvPr id="146" name="Google Shape;146;p8"/>
          <p:cNvPicPr preferRelativeResize="0"/>
          <p:nvPr/>
        </p:nvPicPr>
        <p:blipFill rotWithShape="1">
          <a:blip r:embed="rId3">
            <a:alphaModFix/>
          </a:blip>
          <a:srcRect/>
          <a:stretch/>
        </p:blipFill>
        <p:spPr>
          <a:xfrm>
            <a:off x="5199514" y="4383050"/>
            <a:ext cx="2877886" cy="1927785"/>
          </a:xfrm>
          <a:prstGeom prst="rect">
            <a:avLst/>
          </a:prstGeom>
          <a:noFill/>
          <a:ln>
            <a:noFill/>
          </a:ln>
        </p:spPr>
      </p:pic>
    </p:spTree>
  </p:cSld>
  <p:clrMapOvr>
    <a:masterClrMapping/>
  </p:clrMapOvr>
  <p:transition spd="slow">
    <p:pu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26F90-392D-4321-B899-20D53503CF0B}"/>
              </a:ext>
            </a:extLst>
          </p:cNvPr>
          <p:cNvSpPr>
            <a:spLocks noGrp="1"/>
          </p:cNvSpPr>
          <p:nvPr>
            <p:ph type="title"/>
          </p:nvPr>
        </p:nvSpPr>
        <p:spPr/>
        <p:txBody>
          <a:bodyPr>
            <a:normAutofit fontScale="90000"/>
          </a:bodyPr>
          <a:lstStyle/>
          <a:p>
            <a:r>
              <a:rPr lang="en-US" dirty="0"/>
              <a:t>VI. </a:t>
            </a:r>
            <a:r>
              <a:rPr lang="el-GR" dirty="0"/>
              <a:t>ΔΕΞΙΟΤΗΤΕΣ ΓΙΑ ΕΠΙΤΕΥΧΜΕΝΟ ΔΙΔΑΣΚΑΛΟ</a:t>
            </a:r>
            <a:endParaRPr lang="en-US" dirty="0"/>
          </a:p>
        </p:txBody>
      </p:sp>
      <p:sp>
        <p:nvSpPr>
          <p:cNvPr id="3" name="Text Placeholder 2">
            <a:extLst>
              <a:ext uri="{FF2B5EF4-FFF2-40B4-BE49-F238E27FC236}">
                <a16:creationId xmlns:a16="http://schemas.microsoft.com/office/drawing/2014/main" id="{F8D4B3C9-D768-4FCA-ABF1-04091786B434}"/>
              </a:ext>
            </a:extLst>
          </p:cNvPr>
          <p:cNvSpPr>
            <a:spLocks noGrp="1"/>
          </p:cNvSpPr>
          <p:nvPr>
            <p:ph type="body" idx="1"/>
          </p:nvPr>
        </p:nvSpPr>
        <p:spPr/>
        <p:txBody>
          <a:bodyPr>
            <a:normAutofit fontScale="92500" lnSpcReduction="20000"/>
          </a:bodyPr>
          <a:lstStyle/>
          <a:p>
            <a:pPr marL="228600" indent="0"/>
            <a:r>
              <a:rPr lang="en-US" dirty="0">
                <a:solidFill>
                  <a:srgbClr val="00B050"/>
                </a:solidFill>
              </a:rPr>
              <a:t>19. </a:t>
            </a:r>
            <a:r>
              <a:rPr lang="el-GR" dirty="0">
                <a:solidFill>
                  <a:srgbClr val="00B050"/>
                </a:solidFill>
              </a:rPr>
              <a:t>Αίσθηση του χιούμορ</a:t>
            </a:r>
            <a:endParaRPr lang="en-US" dirty="0">
              <a:solidFill>
                <a:srgbClr val="00B050"/>
              </a:solidFill>
            </a:endParaRPr>
          </a:p>
          <a:p>
            <a:pPr marL="228600" indent="0"/>
            <a:r>
              <a:rPr lang="el-GR" dirty="0"/>
              <a:t>Αυτό δεν είναι αυστηρά μια ικανότητα: είτε έχετε αίσθηση του χιούμορ είτε όχι - αλλά το να έχετε ένα είναι εξαιρετικά χρήσιμο αν θέλετε να ασχοληθείτε με τους μαθητές σας. Θα πρέπει να είστε σε θέση να γελάσετε μαζί τους και να κάνετε το μάθημα όσο το δυνατόν πιο διασκεδαστικό - και οι μαθητές που είναι ευτυχισμένοι τείνουν να είναι πιο ανοιχτοί στη μάθηση</a:t>
            </a:r>
            <a:r>
              <a:rPr lang="en-US" dirty="0"/>
              <a:t>!</a:t>
            </a:r>
          </a:p>
          <a:p>
            <a:pPr marL="228600" indent="0"/>
            <a:endParaRPr lang="en-US" dirty="0"/>
          </a:p>
          <a:p>
            <a:pPr marL="228600" indent="0"/>
            <a:r>
              <a:rPr lang="en-US" dirty="0">
                <a:solidFill>
                  <a:srgbClr val="00B050"/>
                </a:solidFill>
              </a:rPr>
              <a:t>20. </a:t>
            </a:r>
            <a:r>
              <a:rPr lang="el-GR" dirty="0" err="1">
                <a:solidFill>
                  <a:srgbClr val="00B050"/>
                </a:solidFill>
              </a:rPr>
              <a:t>Προσιτότητα</a:t>
            </a:r>
            <a:endParaRPr lang="en-US" dirty="0">
              <a:solidFill>
                <a:srgbClr val="00B050"/>
              </a:solidFill>
            </a:endParaRPr>
          </a:p>
          <a:p>
            <a:pPr marL="228600" indent="0"/>
            <a:r>
              <a:rPr lang="el-GR" dirty="0"/>
              <a:t>Το να είσαι προσιτός είναι ζωτικής σημασίας προσόν. Οι μαθητές σας πρέπει να αισθάνονται άνετα να σας κάνουν ερωτήσεις και να σας μιλήσουν εάν έχουν πρόβλημα. Δεν πρέπει να φοβούνται την αποτυχία ή να λένε το λάθος πράγμα. Οι μεγάλοι δάσκαλοι έχουν θερμούς χαρακτήρες που προσκαλούν τα παιδιά να ανοίξουν και να εμπλακούν στο μάθημα</a:t>
            </a:r>
            <a:r>
              <a:rPr lang="en-US" dirty="0"/>
              <a:t>.</a:t>
            </a:r>
          </a:p>
        </p:txBody>
      </p:sp>
    </p:spTree>
    <p:extLst>
      <p:ext uri="{BB962C8B-B14F-4D97-AF65-F5344CB8AC3E}">
        <p14:creationId xmlns:p14="http://schemas.microsoft.com/office/powerpoint/2010/main" val="20085767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p9"/>
          <p:cNvSpPr txBox="1">
            <a:spLocks noGrp="1"/>
          </p:cNvSpPr>
          <p:nvPr>
            <p:ph type="body" idx="1"/>
          </p:nvPr>
        </p:nvSpPr>
        <p:spPr>
          <a:xfrm>
            <a:off x="457200" y="692458"/>
            <a:ext cx="7620000" cy="5433705"/>
          </a:xfrm>
          <a:prstGeom prst="rect">
            <a:avLst/>
          </a:prstGeom>
          <a:noFill/>
          <a:ln>
            <a:noFill/>
          </a:ln>
        </p:spPr>
        <p:txBody>
          <a:bodyPr spcFirstLastPara="1" wrap="square" lIns="91425" tIns="45700" rIns="91425" bIns="45700" anchor="t" anchorCtr="0">
            <a:noAutofit/>
          </a:bodyPr>
          <a:lstStyle/>
          <a:p>
            <a:pPr marL="0" lvl="0" indent="0">
              <a:spcBef>
                <a:spcPts val="0"/>
              </a:spcBef>
              <a:buClr>
                <a:srgbClr val="000000"/>
              </a:buClr>
              <a:buSzPts val="2400"/>
            </a:pPr>
            <a:r>
              <a:rPr lang="el-GR" sz="3600" dirty="0">
                <a:solidFill>
                  <a:schemeClr val="accent6"/>
                </a:solidFill>
                <a:latin typeface="+mj-lt"/>
              </a:rPr>
              <a:t>Εμπλακείτε και αποτελέστε έμπνευση για τους μαθητές σας</a:t>
            </a:r>
            <a:r>
              <a:rPr lang="en-US" sz="3600" dirty="0">
                <a:solidFill>
                  <a:schemeClr val="accent6"/>
                </a:solidFill>
                <a:latin typeface="+mj-lt"/>
              </a:rPr>
              <a:t>!</a:t>
            </a:r>
          </a:p>
          <a:p>
            <a:pPr marL="0" lvl="0" indent="0" algn="l" rtl="0">
              <a:spcBef>
                <a:spcPts val="0"/>
              </a:spcBef>
              <a:spcAft>
                <a:spcPts val="0"/>
              </a:spcAft>
              <a:buClr>
                <a:srgbClr val="000000"/>
              </a:buClr>
              <a:buSzPts val="2400"/>
            </a:pPr>
            <a:endParaRPr lang="en-US" sz="3600" dirty="0">
              <a:solidFill>
                <a:schemeClr val="accent6"/>
              </a:solidFill>
              <a:latin typeface="+mj-lt"/>
            </a:endParaRPr>
          </a:p>
          <a:p>
            <a:pPr marL="0" lvl="0" indent="0" algn="l" rtl="0">
              <a:spcBef>
                <a:spcPts val="0"/>
              </a:spcBef>
              <a:spcAft>
                <a:spcPts val="0"/>
              </a:spcAft>
              <a:buClr>
                <a:srgbClr val="000000"/>
              </a:buClr>
              <a:buSzPts val="2400"/>
            </a:pPr>
            <a:endParaRPr lang="en-US" sz="3600" dirty="0">
              <a:solidFill>
                <a:schemeClr val="accent6"/>
              </a:solidFill>
              <a:latin typeface="+mj-lt"/>
            </a:endParaRPr>
          </a:p>
          <a:p>
            <a:pPr marL="0" lvl="0" indent="0" algn="l" rtl="0">
              <a:spcBef>
                <a:spcPts val="0"/>
              </a:spcBef>
              <a:spcAft>
                <a:spcPts val="0"/>
              </a:spcAft>
              <a:buClr>
                <a:srgbClr val="000000"/>
              </a:buClr>
              <a:buSzPts val="2400"/>
            </a:pPr>
            <a:endParaRPr sz="2400" dirty="0"/>
          </a:p>
        </p:txBody>
      </p:sp>
      <p:pic>
        <p:nvPicPr>
          <p:cNvPr id="4" name="Picture 3">
            <a:extLst>
              <a:ext uri="{FF2B5EF4-FFF2-40B4-BE49-F238E27FC236}">
                <a16:creationId xmlns:a16="http://schemas.microsoft.com/office/drawing/2014/main" id="{A22A46B9-53DC-46C2-9408-200729681B5F}"/>
              </a:ext>
            </a:extLst>
          </p:cNvPr>
          <p:cNvPicPr>
            <a:picLocks noChangeAspect="1"/>
          </p:cNvPicPr>
          <p:nvPr/>
        </p:nvPicPr>
        <p:blipFill>
          <a:blip r:embed="rId3"/>
          <a:stretch>
            <a:fillRect/>
          </a:stretch>
        </p:blipFill>
        <p:spPr>
          <a:xfrm>
            <a:off x="199785" y="2337231"/>
            <a:ext cx="8487015" cy="3165735"/>
          </a:xfrm>
          <a:prstGeom prst="rect">
            <a:avLst/>
          </a:prstGeom>
        </p:spPr>
      </p:pic>
    </p:spTree>
  </p:cSld>
  <p:clrMapOvr>
    <a:masterClrMapping/>
  </p:clrMapOvr>
  <p:transition spd="slow">
    <p:pu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2786058"/>
            <a:ext cx="8072494" cy="1297250"/>
          </a:xfrm>
        </p:spPr>
        <p:txBody>
          <a:bodyPr/>
          <a:lstStyle/>
          <a:p>
            <a:pPr algn="ctr"/>
            <a:r>
              <a:rPr lang="el-GR"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t>Εντοπισμός των προβλημάτων στη λειτουργία της ομάδας 
</a:t>
            </a:r>
            <a:endPar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endParaRPr>
          </a:p>
        </p:txBody>
      </p:sp>
      <p:sp>
        <p:nvSpPr>
          <p:cNvPr id="3" name="Podnadpis 2"/>
          <p:cNvSpPr>
            <a:spLocks noGrp="1"/>
          </p:cNvSpPr>
          <p:nvPr>
            <p:ph type="subTitle" idx="1"/>
          </p:nvPr>
        </p:nvSpPr>
        <p:spPr>
          <a:xfrm>
            <a:off x="642910" y="4000504"/>
            <a:ext cx="7283152" cy="576064"/>
          </a:xfrm>
        </p:spPr>
        <p:txBody>
          <a:bodyPr>
            <a:normAutofit/>
          </a:bodyPr>
          <a:lstStyle/>
          <a:p>
            <a:pPr algn="ctr"/>
            <a:r>
              <a:rPr lang="en-GB" dirty="0"/>
              <a:t> </a:t>
            </a:r>
          </a:p>
        </p:txBody>
      </p:sp>
      <p:pic>
        <p:nvPicPr>
          <p:cNvPr id="5" name="Obrázok 4">
            <a:extLst>
              <a:ext uri="{FF2B5EF4-FFF2-40B4-BE49-F238E27FC236}">
                <a16:creationId xmlns:a16="http://schemas.microsoft.com/office/drawing/2014/main" id="{18DE5815-B6F5-4B90-A312-30FA0020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285728"/>
            <a:ext cx="1928826" cy="549715"/>
          </a:xfrm>
          <a:prstGeom prst="rect">
            <a:avLst/>
          </a:prstGeom>
        </p:spPr>
      </p:pic>
      <p:sp>
        <p:nvSpPr>
          <p:cNvPr id="4" name="Rectangle 3">
            <a:extLst>
              <a:ext uri="{FF2B5EF4-FFF2-40B4-BE49-F238E27FC236}">
                <a16:creationId xmlns:a16="http://schemas.microsoft.com/office/drawing/2014/main" id="{577A28BE-81F8-47BC-AF9B-227AEE2932BD}"/>
              </a:ext>
            </a:extLst>
          </p:cNvPr>
          <p:cNvSpPr/>
          <p:nvPr/>
        </p:nvSpPr>
        <p:spPr>
          <a:xfrm>
            <a:off x="214282" y="785795"/>
            <a:ext cx="3637638" cy="307777"/>
          </a:xfrm>
          <a:prstGeom prst="rect">
            <a:avLst/>
          </a:prstGeom>
        </p:spPr>
        <p:txBody>
          <a:bodyPr wrap="square">
            <a:spAutoFit/>
          </a:bodyPr>
          <a:lstStyle/>
          <a:p>
            <a:pPr algn="ctr"/>
            <a:r>
              <a:rPr lang="en-US" sz="1400" b="1" dirty="0"/>
              <a:t>ERASMUS + 2019-1-PL01- KA201-06486</a:t>
            </a:r>
            <a:endParaRPr lang="en-GB" sz="1050" dirty="0">
              <a:solidFill>
                <a:schemeClr val="tx2"/>
              </a:solidFill>
            </a:endParaRPr>
          </a:p>
        </p:txBody>
      </p:sp>
      <p:sp>
        <p:nvSpPr>
          <p:cNvPr id="9" name="Rectangle 8">
            <a:extLst>
              <a:ext uri="{FF2B5EF4-FFF2-40B4-BE49-F238E27FC236}">
                <a16:creationId xmlns:a16="http://schemas.microsoft.com/office/drawing/2014/main" id="{D14293BA-587F-487F-AFB8-C156BDE7446B}"/>
              </a:ext>
            </a:extLst>
          </p:cNvPr>
          <p:cNvSpPr/>
          <p:nvPr/>
        </p:nvSpPr>
        <p:spPr>
          <a:xfrm>
            <a:off x="500034" y="6286520"/>
            <a:ext cx="8101770" cy="369332"/>
          </a:xfrm>
          <a:prstGeom prst="rect">
            <a:avLst/>
          </a:prstGeom>
        </p:spPr>
        <p:txBody>
          <a:bodyPr wrap="square">
            <a:spAutoFit/>
          </a:bodyPr>
          <a:lstStyle/>
          <a:p>
            <a:pPr algn="ctr"/>
            <a:r>
              <a:rPr lang="en-US" dirty="0" err="1">
                <a:solidFill>
                  <a:srgbClr val="EF8E7B"/>
                </a:solidFill>
              </a:rPr>
              <a:t>Asociatia</a:t>
            </a:r>
            <a:r>
              <a:rPr lang="en-US" dirty="0">
                <a:solidFill>
                  <a:srgbClr val="EF8E7B"/>
                </a:solidFill>
              </a:rPr>
              <a:t> </a:t>
            </a:r>
            <a:r>
              <a:rPr lang="en-US" dirty="0" err="1">
                <a:solidFill>
                  <a:srgbClr val="EF8E7B"/>
                </a:solidFill>
              </a:rPr>
              <a:t>Centrul</a:t>
            </a:r>
            <a:r>
              <a:rPr lang="en-US" dirty="0">
                <a:solidFill>
                  <a:srgbClr val="EF8E7B"/>
                </a:solidFill>
              </a:rPr>
              <a:t> de Training European - CTE</a:t>
            </a:r>
          </a:p>
        </p:txBody>
      </p:sp>
    </p:spTree>
    <p:extLst>
      <p:ext uri="{BB962C8B-B14F-4D97-AF65-F5344CB8AC3E}">
        <p14:creationId xmlns:p14="http://schemas.microsoft.com/office/powerpoint/2010/main" val="9679974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a:xfrm>
            <a:off x="457200" y="381000"/>
            <a:ext cx="5791200" cy="1371600"/>
          </a:xfrm>
        </p:spPr>
        <p:txBody>
          <a:bodyPr/>
          <a:lstStyle/>
          <a:p>
            <a:r>
              <a:rPr lang="el-GR" dirty="0"/>
              <a:t>Μέσα σε μια ομάδα
</a:t>
            </a:r>
            <a:endParaRPr lang="en-US" dirty="0"/>
          </a:p>
        </p:txBody>
      </p:sp>
      <p:sp>
        <p:nvSpPr>
          <p:cNvPr id="3" name="Content Placeholder 2">
            <a:extLst>
              <a:ext uri="{FF2B5EF4-FFF2-40B4-BE49-F238E27FC236}">
                <a16:creationId xmlns:a16="http://schemas.microsoft.com/office/drawing/2014/main" id="{4C9A2E14-1F6F-4245-9A6D-DAE4FECCDB99}"/>
              </a:ext>
            </a:extLst>
          </p:cNvPr>
          <p:cNvSpPr>
            <a:spLocks noGrp="1"/>
          </p:cNvSpPr>
          <p:nvPr>
            <p:ph idx="1"/>
          </p:nvPr>
        </p:nvSpPr>
        <p:spPr/>
        <p:txBody>
          <a:bodyPr>
            <a:normAutofit/>
          </a:bodyPr>
          <a:lstStyle/>
          <a:p>
            <a:pPr marL="457200" indent="-457200">
              <a:buFont typeface="Arial" panose="020B0604020202020204" pitchFamily="34" charset="0"/>
              <a:buChar char="•"/>
            </a:pPr>
            <a:endParaRPr lang="en-US" sz="3000" dirty="0"/>
          </a:p>
          <a:p>
            <a:r>
              <a:rPr lang="en-US" sz="3000" dirty="0"/>
              <a:t>I. </a:t>
            </a:r>
            <a:r>
              <a:rPr lang="el-GR" sz="3000" dirty="0"/>
              <a:t>Ομαδικό κλίμα και συνοχή</a:t>
            </a:r>
            <a:endParaRPr lang="en-US" sz="3000" dirty="0"/>
          </a:p>
          <a:p>
            <a:r>
              <a:rPr lang="en-US" sz="3000" dirty="0"/>
              <a:t>II. </a:t>
            </a:r>
            <a:r>
              <a:rPr lang="el-GR" sz="3000" dirty="0"/>
              <a:t>Προβλήματα στη λειτουργία της ομάδας</a:t>
            </a:r>
            <a:endParaRPr lang="en-US" sz="3000" dirty="0"/>
          </a:p>
          <a:p>
            <a:r>
              <a:rPr lang="en-US" sz="3000" dirty="0"/>
              <a:t>III. </a:t>
            </a:r>
            <a:r>
              <a:rPr lang="el-GR" sz="3000" dirty="0"/>
              <a:t>Εκφοβισμός – μια νέα πρόκληση για αυτή τη δεκαετία</a:t>
            </a:r>
            <a:endParaRPr lang="en-US" sz="3000" dirty="0"/>
          </a:p>
          <a:p>
            <a:endParaRPr lang="en-US" sz="3000" dirty="0"/>
          </a:p>
        </p:txBody>
      </p:sp>
    </p:spTree>
    <p:extLst>
      <p:ext uri="{BB962C8B-B14F-4D97-AF65-F5344CB8AC3E}">
        <p14:creationId xmlns:p14="http://schemas.microsoft.com/office/powerpoint/2010/main" val="37236035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p:txBody>
          <a:bodyPr/>
          <a:lstStyle/>
          <a:p>
            <a:r>
              <a:rPr lang="en-US" dirty="0"/>
              <a:t>I. </a:t>
            </a:r>
            <a:r>
              <a:rPr lang="el-GR" dirty="0"/>
              <a:t>Ομαδικό κλίμα</a:t>
            </a:r>
            <a:endParaRPr lang="en-US" dirty="0"/>
          </a:p>
        </p:txBody>
      </p:sp>
      <p:sp>
        <p:nvSpPr>
          <p:cNvPr id="3" name="Content Placeholder 2">
            <a:extLst>
              <a:ext uri="{FF2B5EF4-FFF2-40B4-BE49-F238E27FC236}">
                <a16:creationId xmlns:a16="http://schemas.microsoft.com/office/drawing/2014/main" id="{4C9A2E14-1F6F-4245-9A6D-DAE4FECCDB99}"/>
              </a:ext>
            </a:extLst>
          </p:cNvPr>
          <p:cNvSpPr>
            <a:spLocks noGrp="1"/>
          </p:cNvSpPr>
          <p:nvPr>
            <p:ph idx="1"/>
          </p:nvPr>
        </p:nvSpPr>
        <p:spPr/>
        <p:txBody>
          <a:bodyPr>
            <a:normAutofit/>
          </a:bodyPr>
          <a:lstStyle/>
          <a:p>
            <a:pPr indent="-457200" algn="just">
              <a:buFont typeface="Arial" panose="020B0604020202020204" pitchFamily="34" charset="0"/>
              <a:buChar char="•"/>
            </a:pPr>
            <a:r>
              <a:rPr lang="el-GR" sz="2800" b="0" dirty="0"/>
              <a:t>συνήθως αναφέρεται στη "γενική συναισθηματική ατμόσφαιρα της ομάδας</a:t>
            </a:r>
            <a:r>
              <a:rPr lang="en-US" sz="2800" b="0" dirty="0"/>
              <a:t>” (McClendon &amp; Burlingame, 2011, p. 165)</a:t>
            </a:r>
          </a:p>
          <a:p>
            <a:pPr marL="457200" indent="-457200" algn="just">
              <a:buFont typeface="Arial" panose="020B0604020202020204" pitchFamily="34" charset="0"/>
              <a:buChar char="•"/>
            </a:pPr>
            <a:endParaRPr lang="en-US" sz="2800" dirty="0"/>
          </a:p>
          <a:p>
            <a:pPr indent="-457200" algn="just">
              <a:buFont typeface="Arial" panose="020B0604020202020204" pitchFamily="34" charset="0"/>
              <a:buChar char="•"/>
            </a:pPr>
            <a:r>
              <a:rPr lang="el-GR" sz="2800" b="0" dirty="0"/>
              <a:t>ο σχετικός βαθμός αποδοχής, ανοχής και ελευθερίας έκφρασης που χαρακτηρίζει τις σχέσεις στο πλαίσιο μιας συμβουλευτικής ή θεραπευτικής ομάδας</a:t>
            </a:r>
            <a:r>
              <a:rPr lang="en-US" sz="2800" b="0" dirty="0"/>
              <a:t>.</a:t>
            </a:r>
          </a:p>
          <a:p>
            <a:pPr marL="457200" indent="-457200" algn="just">
              <a:buFont typeface="Arial" panose="020B0604020202020204" pitchFamily="34" charset="0"/>
              <a:buChar char="•"/>
            </a:pPr>
            <a:endParaRPr lang="en-US" sz="2800" dirty="0"/>
          </a:p>
        </p:txBody>
      </p:sp>
    </p:spTree>
    <p:extLst>
      <p:ext uri="{BB962C8B-B14F-4D97-AF65-F5344CB8AC3E}">
        <p14:creationId xmlns:p14="http://schemas.microsoft.com/office/powerpoint/2010/main" val="16188216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p:txBody>
          <a:bodyPr/>
          <a:lstStyle/>
          <a:p>
            <a:r>
              <a:rPr lang="en-US" dirty="0"/>
              <a:t>II. </a:t>
            </a:r>
            <a:r>
              <a:rPr lang="el-GR" dirty="0"/>
              <a:t>Συνοχή Ομάδας</a:t>
            </a:r>
            <a:endParaRPr lang="en-US" dirty="0"/>
          </a:p>
        </p:txBody>
      </p:sp>
      <p:sp>
        <p:nvSpPr>
          <p:cNvPr id="3" name="Content Placeholder 2">
            <a:extLst>
              <a:ext uri="{FF2B5EF4-FFF2-40B4-BE49-F238E27FC236}">
                <a16:creationId xmlns:a16="http://schemas.microsoft.com/office/drawing/2014/main" id="{4C9A2E14-1F6F-4245-9A6D-DAE4FECCDB99}"/>
              </a:ext>
            </a:extLst>
          </p:cNvPr>
          <p:cNvSpPr>
            <a:spLocks noGrp="1"/>
          </p:cNvSpPr>
          <p:nvPr>
            <p:ph idx="1"/>
          </p:nvPr>
        </p:nvSpPr>
        <p:spPr/>
        <p:txBody>
          <a:bodyPr>
            <a:normAutofit fontScale="92500"/>
          </a:bodyPr>
          <a:lstStyle/>
          <a:p>
            <a:pPr indent="-457200" algn="just">
              <a:buFont typeface="Arial" panose="020B0604020202020204" pitchFamily="34" charset="0"/>
              <a:buChar char="•"/>
            </a:pPr>
            <a:r>
              <a:rPr lang="el-GR" sz="2800" b="0" dirty="0"/>
              <a:t>Η ικανότητα μιας ομάδας να είναι περισσότερο ή λιγότερο συνεκτική εξαρτάται από διάφορους παράγοντες</a:t>
            </a:r>
            <a:r>
              <a:rPr lang="en-US" sz="2800" b="0" dirty="0"/>
              <a:t>.</a:t>
            </a:r>
          </a:p>
          <a:p>
            <a:pPr marL="457200" indent="-457200" algn="just">
              <a:buFont typeface="Arial" panose="020B0604020202020204" pitchFamily="34" charset="0"/>
              <a:buChar char="•"/>
            </a:pPr>
            <a:endParaRPr lang="en-US" sz="2800" b="0" dirty="0"/>
          </a:p>
          <a:p>
            <a:pPr indent="-457200" algn="just">
              <a:buFont typeface="Arial" panose="020B0604020202020204" pitchFamily="34" charset="0"/>
              <a:buChar char="•"/>
            </a:pPr>
            <a:r>
              <a:rPr lang="el-GR" sz="2800" b="0" dirty="0"/>
              <a:t>Ορισμένοι σημαντικοί παράγοντες που έχουν βρεθεί ότι επηρεάζουν τη συνεκτικότητα της ομάδας</a:t>
            </a:r>
            <a:r>
              <a:rPr lang="en-US" sz="2800" b="0" dirty="0"/>
              <a:t>:</a:t>
            </a:r>
          </a:p>
          <a:p>
            <a:pPr algn="just"/>
            <a:endParaRPr lang="en-US" sz="2800" b="0" dirty="0"/>
          </a:p>
          <a:p>
            <a:pPr algn="just"/>
            <a:r>
              <a:rPr lang="el-GR" sz="2800" dirty="0"/>
              <a:t>Ομοιότητα</a:t>
            </a:r>
            <a:r>
              <a:rPr lang="en-US" sz="2800" dirty="0"/>
              <a:t>, </a:t>
            </a:r>
            <a:r>
              <a:rPr lang="el-GR" sz="2800" dirty="0"/>
              <a:t>Ομαδική αποδοχή νέων μελών</a:t>
            </a:r>
            <a:r>
              <a:rPr lang="en-US" sz="2800" dirty="0"/>
              <a:t>, </a:t>
            </a:r>
            <a:r>
              <a:rPr lang="el-GR" sz="2800" dirty="0"/>
              <a:t>Εμπιστοσύνη, Κατάσταση της Ομάδας</a:t>
            </a:r>
            <a:endParaRPr lang="en-US" sz="2800" dirty="0"/>
          </a:p>
        </p:txBody>
      </p:sp>
    </p:spTree>
    <p:extLst>
      <p:ext uri="{BB962C8B-B14F-4D97-AF65-F5344CB8AC3E}">
        <p14:creationId xmlns:p14="http://schemas.microsoft.com/office/powerpoint/2010/main" val="18931085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p:txBody>
          <a:bodyPr/>
          <a:lstStyle/>
          <a:p>
            <a:r>
              <a:rPr lang="en-US" dirty="0"/>
              <a:t>II.1. </a:t>
            </a:r>
            <a:r>
              <a:rPr lang="el-GR" dirty="0"/>
              <a:t>Ομοιότητα</a:t>
            </a:r>
            <a:endParaRPr lang="en-US" dirty="0"/>
          </a:p>
        </p:txBody>
      </p:sp>
      <p:sp>
        <p:nvSpPr>
          <p:cNvPr id="3" name="Content Placeholder 2">
            <a:extLst>
              <a:ext uri="{FF2B5EF4-FFF2-40B4-BE49-F238E27FC236}">
                <a16:creationId xmlns:a16="http://schemas.microsoft.com/office/drawing/2014/main" id="{4C9A2E14-1F6F-4245-9A6D-DAE4FECCDB99}"/>
              </a:ext>
            </a:extLst>
          </p:cNvPr>
          <p:cNvSpPr>
            <a:spLocks noGrp="1"/>
          </p:cNvSpPr>
          <p:nvPr>
            <p:ph idx="1"/>
          </p:nvPr>
        </p:nvSpPr>
        <p:spPr>
          <a:xfrm>
            <a:off x="457200" y="1752600"/>
            <a:ext cx="5050904" cy="4373563"/>
          </a:xfrm>
        </p:spPr>
        <p:txBody>
          <a:bodyPr>
            <a:normAutofit fontScale="92500" lnSpcReduction="20000"/>
          </a:bodyPr>
          <a:lstStyle/>
          <a:p>
            <a:pPr indent="-457200">
              <a:buFont typeface="Arial" panose="020B0604020202020204" pitchFamily="34" charset="0"/>
              <a:buChar char="•"/>
            </a:pPr>
            <a:r>
              <a:rPr lang="el-GR" sz="2800" b="0" dirty="0"/>
              <a:t>Όταν τα μέλη της ομάδας είναι παρόμοια, είναι ευκολότερο για την ομάδα να γίνει συνεκτική</a:t>
            </a:r>
            <a:r>
              <a:rPr lang="en-US" sz="2800" b="0" dirty="0"/>
              <a:t>.</a:t>
            </a:r>
          </a:p>
          <a:p>
            <a:pPr marL="457200" indent="-457200">
              <a:buFont typeface="Arial" panose="020B0604020202020204" pitchFamily="34" charset="0"/>
              <a:buChar char="•"/>
            </a:pPr>
            <a:endParaRPr lang="en-US" sz="2800" b="0" dirty="0"/>
          </a:p>
          <a:p>
            <a:pPr indent="-457200">
              <a:buFont typeface="Arial" panose="020B0604020202020204" pitchFamily="34" charset="0"/>
              <a:buChar char="•"/>
            </a:pPr>
            <a:r>
              <a:rPr lang="en-US" sz="2800" b="0" dirty="0"/>
              <a:t> </a:t>
            </a:r>
            <a:r>
              <a:rPr lang="el-GR" sz="2800" b="0" dirty="0"/>
              <a:t>Η ομοιότητα μπορεί να οφείλεται σε διάφορους παράγοντες, όπως η ύπαρξη παρόμοιων αξιών, πεποιθήσεων, συνθηκών ζωής ή πιεστικών ζητημάτων ζωής</a:t>
            </a:r>
            <a:r>
              <a:rPr lang="en-US" sz="2800" b="0" dirty="0"/>
              <a:t>.</a:t>
            </a:r>
            <a:endParaRPr lang="en-US" sz="2800" dirty="0"/>
          </a:p>
        </p:txBody>
      </p:sp>
      <p:pic>
        <p:nvPicPr>
          <p:cNvPr id="7" name="Picture 6">
            <a:extLst>
              <a:ext uri="{FF2B5EF4-FFF2-40B4-BE49-F238E27FC236}">
                <a16:creationId xmlns:a16="http://schemas.microsoft.com/office/drawing/2014/main" id="{3D545561-EC9E-44EA-80E9-45B0C850D5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3101" y="1699083"/>
            <a:ext cx="2951387" cy="4427080"/>
          </a:xfrm>
          <a:prstGeom prst="rect">
            <a:avLst/>
          </a:prstGeom>
        </p:spPr>
      </p:pic>
    </p:spTree>
    <p:extLst>
      <p:ext uri="{BB962C8B-B14F-4D97-AF65-F5344CB8AC3E}">
        <p14:creationId xmlns:p14="http://schemas.microsoft.com/office/powerpoint/2010/main" val="6447007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p:txBody>
          <a:bodyPr/>
          <a:lstStyle/>
          <a:p>
            <a:r>
              <a:rPr lang="en-US" dirty="0"/>
              <a:t>II.2. </a:t>
            </a:r>
            <a:r>
              <a:rPr lang="el-GR" dirty="0"/>
              <a:t>Ομαδική αποδοχή νέων μελών</a:t>
            </a:r>
            <a:endParaRPr lang="en-US" dirty="0"/>
          </a:p>
        </p:txBody>
      </p:sp>
      <p:sp>
        <p:nvSpPr>
          <p:cNvPr id="3" name="Content Placeholder 2">
            <a:extLst>
              <a:ext uri="{FF2B5EF4-FFF2-40B4-BE49-F238E27FC236}">
                <a16:creationId xmlns:a16="http://schemas.microsoft.com/office/drawing/2014/main" id="{4C9A2E14-1F6F-4245-9A6D-DAE4FECCDB99}"/>
              </a:ext>
            </a:extLst>
          </p:cNvPr>
          <p:cNvSpPr>
            <a:spLocks noGrp="1"/>
          </p:cNvSpPr>
          <p:nvPr>
            <p:ph idx="1"/>
          </p:nvPr>
        </p:nvSpPr>
        <p:spPr/>
        <p:txBody>
          <a:bodyPr>
            <a:normAutofit/>
          </a:bodyPr>
          <a:lstStyle/>
          <a:p>
            <a:pPr indent="-457200">
              <a:buFont typeface="Arial" panose="020B0604020202020204" pitchFamily="34" charset="0"/>
              <a:buChar char="•"/>
            </a:pPr>
            <a:r>
              <a:rPr lang="el-GR" sz="2800" b="0" dirty="0"/>
              <a:t>Όταν μια ομάδα είναι ανοιχτή και φιλόξενη για τα νέα μέλη, τα μέλη της ομάδας αναπτύσσουν πιο εύκολα τη συνοχή</a:t>
            </a:r>
            <a:r>
              <a:rPr lang="en-US" sz="2800" b="0" dirty="0"/>
              <a:t>. </a:t>
            </a:r>
          </a:p>
          <a:p>
            <a:pPr marL="457200" indent="-457200">
              <a:buFont typeface="Arial" panose="020B0604020202020204" pitchFamily="34" charset="0"/>
              <a:buChar char="•"/>
            </a:pPr>
            <a:endParaRPr lang="en-US" sz="2800" b="0" dirty="0"/>
          </a:p>
          <a:p>
            <a:pPr indent="-457200">
              <a:buFont typeface="Arial" panose="020B0604020202020204" pitchFamily="34" charset="0"/>
              <a:buChar char="•"/>
            </a:pPr>
            <a:r>
              <a:rPr lang="el-GR" sz="2800" b="0" dirty="0"/>
              <a:t>Συχνά με την πάροδο του χρόνου, η συμμετοχή σε ομάδες θα αλλάξει λόγω διαφόρων συνθηκών ζωής ή μεταβαλλόμενων ατομικών αναγκών</a:t>
            </a:r>
            <a:r>
              <a:rPr lang="en-US" sz="2800" b="0" dirty="0"/>
              <a:t>.</a:t>
            </a:r>
            <a:endParaRPr lang="en-US" sz="2800" dirty="0"/>
          </a:p>
        </p:txBody>
      </p:sp>
    </p:spTree>
    <p:extLst>
      <p:ext uri="{BB962C8B-B14F-4D97-AF65-F5344CB8AC3E}">
        <p14:creationId xmlns:p14="http://schemas.microsoft.com/office/powerpoint/2010/main" val="39232324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p:txBody>
          <a:bodyPr/>
          <a:lstStyle/>
          <a:p>
            <a:r>
              <a:rPr lang="en-US" dirty="0"/>
              <a:t>II.3. </a:t>
            </a:r>
            <a:r>
              <a:rPr lang="el-GR" dirty="0"/>
              <a:t>Εμπιστοσύνη</a:t>
            </a:r>
            <a:endParaRPr lang="en-US" dirty="0"/>
          </a:p>
        </p:txBody>
      </p:sp>
      <p:sp>
        <p:nvSpPr>
          <p:cNvPr id="3" name="Content Placeholder 2">
            <a:extLst>
              <a:ext uri="{FF2B5EF4-FFF2-40B4-BE49-F238E27FC236}">
                <a16:creationId xmlns:a16="http://schemas.microsoft.com/office/drawing/2014/main" id="{4C9A2E14-1F6F-4245-9A6D-DAE4FECCDB99}"/>
              </a:ext>
            </a:extLst>
          </p:cNvPr>
          <p:cNvSpPr>
            <a:spLocks noGrp="1"/>
          </p:cNvSpPr>
          <p:nvPr>
            <p:ph idx="1"/>
          </p:nvPr>
        </p:nvSpPr>
        <p:spPr/>
        <p:txBody>
          <a:bodyPr>
            <a:normAutofit fontScale="92500"/>
          </a:bodyPr>
          <a:lstStyle/>
          <a:p>
            <a:pPr indent="-457200" algn="just">
              <a:buFont typeface="Arial" panose="020B0604020202020204" pitchFamily="34" charset="0"/>
              <a:buChar char="•"/>
            </a:pPr>
            <a:r>
              <a:rPr lang="el-GR" sz="2800" b="0" dirty="0"/>
              <a:t>Όταν τα μέλη της ομάδας αισθάνονται ότι μπορούν να εμπιστεύονται το ένα το άλλο, η συνοχή της ομάδας αναπτύσσεται πιο εύκολα</a:t>
            </a:r>
            <a:r>
              <a:rPr lang="en-US" sz="2800" b="0" dirty="0"/>
              <a:t>.</a:t>
            </a:r>
          </a:p>
          <a:p>
            <a:pPr marL="457200" indent="-457200" algn="just">
              <a:buFont typeface="Arial" panose="020B0604020202020204" pitchFamily="34" charset="0"/>
              <a:buChar char="•"/>
            </a:pPr>
            <a:endParaRPr lang="en-US" sz="2800" b="0" dirty="0"/>
          </a:p>
          <a:p>
            <a:pPr algn="just"/>
            <a:r>
              <a:rPr lang="el-GR" sz="2800" dirty="0"/>
              <a:t>Παράδειγμα: Ένας βετεράνος μοιράζεται με την ομάδα υποστήριξης PTSD πράγματα που έκανε στο Ιράκ για τα οποία αισθάνεται ένοχος. Οι άλλοι βετεράνοι της ομάδας παρέχουν διαβεβαίωση και δεν τον κρίνουν</a:t>
            </a:r>
            <a:r>
              <a:rPr lang="en-US" sz="2800" dirty="0"/>
              <a:t>.</a:t>
            </a:r>
          </a:p>
        </p:txBody>
      </p:sp>
    </p:spTree>
    <p:extLst>
      <p:ext uri="{BB962C8B-B14F-4D97-AF65-F5344CB8AC3E}">
        <p14:creationId xmlns:p14="http://schemas.microsoft.com/office/powerpoint/2010/main" val="11591187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a:xfrm>
            <a:off x="457199" y="152718"/>
            <a:ext cx="6337495" cy="1371600"/>
          </a:xfrm>
        </p:spPr>
        <p:txBody>
          <a:bodyPr/>
          <a:lstStyle/>
          <a:p>
            <a:r>
              <a:rPr lang="en-US" dirty="0"/>
              <a:t>II.4. </a:t>
            </a:r>
            <a:r>
              <a:rPr lang="el-GR" dirty="0"/>
              <a:t>Κατάσταση της Ομάδας</a:t>
            </a:r>
            <a:endParaRPr lang="en-US" dirty="0"/>
          </a:p>
        </p:txBody>
      </p:sp>
      <p:sp>
        <p:nvSpPr>
          <p:cNvPr id="3" name="Content Placeholder 2">
            <a:extLst>
              <a:ext uri="{FF2B5EF4-FFF2-40B4-BE49-F238E27FC236}">
                <a16:creationId xmlns:a16="http://schemas.microsoft.com/office/drawing/2014/main" id="{4C9A2E14-1F6F-4245-9A6D-DAE4FECCDB99}"/>
              </a:ext>
            </a:extLst>
          </p:cNvPr>
          <p:cNvSpPr>
            <a:spLocks noGrp="1"/>
          </p:cNvSpPr>
          <p:nvPr>
            <p:ph idx="1"/>
          </p:nvPr>
        </p:nvSpPr>
        <p:spPr/>
        <p:txBody>
          <a:bodyPr>
            <a:normAutofit/>
          </a:bodyPr>
          <a:lstStyle/>
          <a:p>
            <a:pPr indent="-457200">
              <a:buFont typeface="Arial" panose="020B0604020202020204" pitchFamily="34" charset="0"/>
              <a:buChar char="•"/>
            </a:pPr>
            <a:r>
              <a:rPr lang="el-GR" sz="2800" b="0" dirty="0"/>
              <a:t>Όταν σχηματίζεται μια νέα ομάδα, τείνει να υπάρχει μια αρχική έκρηξη στη συνοχή της ομάδας, επειδή ο πρώτος στόχος οποιασδήποτε ομάδας είναι συχνά να σχηματιστεί</a:t>
            </a:r>
            <a:r>
              <a:rPr lang="en-US" sz="2800" b="0" dirty="0"/>
              <a:t>.</a:t>
            </a:r>
            <a:endParaRPr lang="en-US" sz="2800" dirty="0"/>
          </a:p>
        </p:txBody>
      </p:sp>
      <p:pic>
        <p:nvPicPr>
          <p:cNvPr id="5" name="Picture 4">
            <a:extLst>
              <a:ext uri="{FF2B5EF4-FFF2-40B4-BE49-F238E27FC236}">
                <a16:creationId xmlns:a16="http://schemas.microsoft.com/office/drawing/2014/main" id="{F36FA6B0-656D-49FC-9885-E5B691BB0F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0696" y="3618383"/>
            <a:ext cx="4252806" cy="2838974"/>
          </a:xfrm>
          <a:prstGeom prst="rect">
            <a:avLst/>
          </a:prstGeom>
        </p:spPr>
      </p:pic>
    </p:spTree>
    <p:extLst>
      <p:ext uri="{BB962C8B-B14F-4D97-AF65-F5344CB8AC3E}">
        <p14:creationId xmlns:p14="http://schemas.microsoft.com/office/powerpoint/2010/main" val="2957751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a:spLocks noGrp="1"/>
          </p:cNvSpPr>
          <p:nvPr>
            <p:ph type="title"/>
          </p:nvPr>
        </p:nvSpPr>
        <p:spPr>
          <a:xfrm>
            <a:off x="475129" y="583024"/>
            <a:ext cx="5791200" cy="1371600"/>
          </a:xfrm>
          <a:prstGeom prst="rect">
            <a:avLst/>
          </a:prstGeom>
          <a:noFill/>
          <a:ln>
            <a:noFill/>
          </a:ln>
        </p:spPr>
        <p:txBody>
          <a:bodyPr spcFirstLastPara="1" wrap="square" lIns="91425" tIns="45700" rIns="91425" bIns="45700" anchor="b" anchorCtr="0">
            <a:normAutofit fontScale="90000"/>
          </a:bodyPr>
          <a:lstStyle/>
          <a:p>
            <a:pPr lvl="0">
              <a:buSzPts val="4000"/>
            </a:pPr>
            <a:r>
              <a:rPr lang="el-GR" sz="4000" dirty="0">
                <a:latin typeface="Calibri"/>
                <a:ea typeface="Calibri"/>
                <a:cs typeface="Calibri"/>
                <a:sym typeface="Calibri"/>
              </a:rPr>
              <a:t>I.4. ΧΑΡΑΚΤΗΡΙΣΤΙΚΑ ΤΗΣ ΟΜΑΔΑΣ
</a:t>
            </a:r>
            <a:endParaRPr dirty="0"/>
          </a:p>
        </p:txBody>
      </p:sp>
      <p:sp>
        <p:nvSpPr>
          <p:cNvPr id="152" name="Google Shape;152;p9"/>
          <p:cNvSpPr txBox="1">
            <a:spLocks noGrp="1"/>
          </p:cNvSpPr>
          <p:nvPr>
            <p:ph type="body" idx="1"/>
          </p:nvPr>
        </p:nvSpPr>
        <p:spPr>
          <a:xfrm>
            <a:off x="762000" y="1752600"/>
            <a:ext cx="7620000" cy="4373563"/>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rgbClr val="000000"/>
              </a:buClr>
              <a:buSzPts val="2400"/>
              <a:buFont typeface="Arial"/>
              <a:buChar char="•"/>
            </a:pPr>
            <a:r>
              <a:rPr lang="el-GR" dirty="0">
                <a:solidFill>
                  <a:srgbClr val="000000"/>
                </a:solidFill>
              </a:rPr>
              <a:t>μια ομάδα αποτελείται από περισσότερα του ενός άτομα
συναντιούνται για να ικανοποιήσουν κάποιο κοινό κίνητρο ή κοινό σκοπό, ας πούμε για τη συλλογή χρημάτων για τα άτομα που επλήγησαν από τις πλημμύρες, ή για το ταμείο εθνικής άμυνας. Το κοινό κίνητρο μπορεί να είναι </a:t>
            </a:r>
            <a:r>
              <a:rPr lang="el-GR" dirty="0" err="1">
                <a:solidFill>
                  <a:srgbClr val="000000"/>
                </a:solidFill>
              </a:rPr>
              <a:t>βιογενές</a:t>
            </a:r>
            <a:r>
              <a:rPr lang="el-GR" dirty="0">
                <a:solidFill>
                  <a:srgbClr val="000000"/>
                </a:solidFill>
              </a:rPr>
              <a:t> ή </a:t>
            </a:r>
            <a:r>
              <a:rPr lang="el-GR" dirty="0" err="1">
                <a:solidFill>
                  <a:srgbClr val="000000"/>
                </a:solidFill>
              </a:rPr>
              <a:t>κοινωνικογενή</a:t>
            </a:r>
            <a:r>
              <a:rPr lang="el-GR" dirty="0">
                <a:solidFill>
                  <a:srgbClr val="000000"/>
                </a:solidFill>
              </a:rPr>
              <a:t>
η ομάδα μπορεί να αποσυντεθεί όταν ικανοποιηθεί το κοινό κίνητρο. Αυτό αναφέρεται σε μια προσωρινή ομάδα
μια ομάδα μπορεί επίσης να έχει μόνιμο κίνητρο ή σκοπό όπως οικογένεια, θρησκευτικές ομάδες και διαφορετικούς συλλόγους που σχηματίζονται για να εκπληρώσουν ορισμένους μόνιμους σκοπούς. Πρόκειται για σταθερές ομάδες και συνεχίζονται για μεγάλο χρονικό διάστημα </a:t>
            </a:r>
            <a:endParaRPr dirty="0"/>
          </a:p>
        </p:txBody>
      </p:sp>
    </p:spTree>
  </p:cSld>
  <p:clrMapOvr>
    <a:masterClrMapping/>
  </p:clrMapOvr>
  <p:transition spd="slow">
    <p:push/>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p:txBody>
          <a:bodyPr/>
          <a:lstStyle/>
          <a:p>
            <a:r>
              <a:rPr lang="en-US" dirty="0"/>
              <a:t>Ii.4.4. </a:t>
            </a:r>
            <a:r>
              <a:rPr lang="el-GR" dirty="0"/>
              <a:t>Δυναμική ομάδας</a:t>
            </a:r>
            <a:endParaRPr lang="en-US" dirty="0"/>
          </a:p>
        </p:txBody>
      </p:sp>
      <p:sp>
        <p:nvSpPr>
          <p:cNvPr id="3" name="Content Placeholder 2">
            <a:extLst>
              <a:ext uri="{FF2B5EF4-FFF2-40B4-BE49-F238E27FC236}">
                <a16:creationId xmlns:a16="http://schemas.microsoft.com/office/drawing/2014/main" id="{4C9A2E14-1F6F-4245-9A6D-DAE4FECCDB99}"/>
              </a:ext>
            </a:extLst>
          </p:cNvPr>
          <p:cNvSpPr>
            <a:spLocks noGrp="1"/>
          </p:cNvSpPr>
          <p:nvPr>
            <p:ph idx="1"/>
          </p:nvPr>
        </p:nvSpPr>
        <p:spPr/>
        <p:txBody>
          <a:bodyPr>
            <a:normAutofit fontScale="92500"/>
          </a:bodyPr>
          <a:lstStyle/>
          <a:p>
            <a:pPr indent="-457200" algn="just">
              <a:buFont typeface="Arial" panose="020B0604020202020204" pitchFamily="34" charset="0"/>
              <a:buChar char="•"/>
            </a:pPr>
            <a:r>
              <a:rPr lang="el-GR" sz="2800" b="0" dirty="0"/>
              <a:t>Η δυναμική της ομάδας μπορεί να γίνει κατανοητή ως ο τρόπος με τον οποίο οι διακριτοί ρόλοι και συμπεριφορές των μελών της ομάδας επηρεάζουν άλλα μέλη της ομάδας και την ομάδα στο σύνολό της</a:t>
            </a:r>
            <a:r>
              <a:rPr lang="en-US" sz="2800" b="0" dirty="0"/>
              <a:t>. </a:t>
            </a:r>
          </a:p>
          <a:p>
            <a:pPr marL="457200" indent="-457200" algn="just">
              <a:buFont typeface="Arial" panose="020B0604020202020204" pitchFamily="34" charset="0"/>
              <a:buChar char="•"/>
            </a:pPr>
            <a:endParaRPr lang="en-US" sz="2800" b="0" dirty="0"/>
          </a:p>
          <a:p>
            <a:pPr indent="-457200" algn="just">
              <a:buFont typeface="Arial" panose="020B0604020202020204" pitchFamily="34" charset="0"/>
              <a:buChar char="•"/>
            </a:pPr>
            <a:r>
              <a:rPr lang="el-GR" sz="2800" b="0" dirty="0"/>
              <a:t>Ως εκ τούτου, η δυναμική της ομάδας είναι οι ασυνείδητοι, ψυχολογικοί παράγοντες που επηρεάζουν την κατεύθυνση της συμπεριφοράς και της απόδοσης μιας ομάδας</a:t>
            </a:r>
            <a:r>
              <a:rPr lang="en-US" sz="2800" b="0" dirty="0"/>
              <a:t>.</a:t>
            </a:r>
            <a:endParaRPr lang="en-US" sz="2800" dirty="0"/>
          </a:p>
        </p:txBody>
      </p:sp>
    </p:spTree>
    <p:extLst>
      <p:ext uri="{BB962C8B-B14F-4D97-AF65-F5344CB8AC3E}">
        <p14:creationId xmlns:p14="http://schemas.microsoft.com/office/powerpoint/2010/main" val="30387997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p:txBody>
          <a:bodyPr/>
          <a:lstStyle/>
          <a:p>
            <a:r>
              <a:rPr lang="en-US" dirty="0"/>
              <a:t>Ii.4.4. </a:t>
            </a:r>
            <a:r>
              <a:rPr lang="el-GR" dirty="0"/>
              <a:t>Δυναμική ομάδας</a:t>
            </a:r>
            <a:endParaRPr lang="en-US" dirty="0"/>
          </a:p>
        </p:txBody>
      </p:sp>
      <p:sp>
        <p:nvSpPr>
          <p:cNvPr id="3" name="Content Placeholder 2">
            <a:extLst>
              <a:ext uri="{FF2B5EF4-FFF2-40B4-BE49-F238E27FC236}">
                <a16:creationId xmlns:a16="http://schemas.microsoft.com/office/drawing/2014/main" id="{4C9A2E14-1F6F-4245-9A6D-DAE4FECCDB99}"/>
              </a:ext>
            </a:extLst>
          </p:cNvPr>
          <p:cNvSpPr>
            <a:spLocks noGrp="1"/>
          </p:cNvSpPr>
          <p:nvPr>
            <p:ph idx="1"/>
          </p:nvPr>
        </p:nvSpPr>
        <p:spPr/>
        <p:txBody>
          <a:bodyPr>
            <a:normAutofit lnSpcReduction="10000"/>
          </a:bodyPr>
          <a:lstStyle/>
          <a:p>
            <a:pPr indent="-457200">
              <a:buFont typeface="Arial" panose="020B0604020202020204" pitchFamily="34" charset="0"/>
              <a:buChar char="•"/>
            </a:pPr>
            <a:r>
              <a:rPr lang="el-GR" sz="2800" b="0" dirty="0"/>
              <a:t>Μια ομάδα με θετική δυναμική ομάδας τείνει να έχει μέλη της ομάδας που εμπιστεύονται ο ένας τον άλλον. Μπορεί να εργαστεί προς την κατεύθυνση συλλογικών αποφάσεων και λογοδοτεί για τα αποτελέσματα</a:t>
            </a:r>
            <a:r>
              <a:rPr lang="en-US" sz="2800" b="0" dirty="0"/>
              <a:t>. </a:t>
            </a:r>
          </a:p>
          <a:p>
            <a:pPr indent="-457200">
              <a:buFont typeface="Arial" panose="020B0604020202020204" pitchFamily="34" charset="0"/>
              <a:buChar char="•"/>
            </a:pPr>
            <a:r>
              <a:rPr lang="el-GR" sz="2800" b="0" dirty="0"/>
              <a:t>Μια ομάδα με καλή δυναμική ομάδας μπορεί να είναι εποικοδομητική και παραγωγική και μπορεί να επιδείξει αμοιβαία κατανόηση και </a:t>
            </a:r>
            <a:r>
              <a:rPr lang="el-GR" sz="2800" b="0" dirty="0" err="1"/>
              <a:t>αυτοδιορθωτική</a:t>
            </a:r>
            <a:r>
              <a:rPr lang="el-GR" sz="2800" b="0" dirty="0"/>
              <a:t> συμπεριφορά</a:t>
            </a:r>
            <a:r>
              <a:rPr lang="en-US" sz="2800" b="0" dirty="0"/>
              <a:t>. </a:t>
            </a:r>
            <a:endParaRPr lang="en-US" sz="2800" dirty="0"/>
          </a:p>
        </p:txBody>
      </p:sp>
    </p:spTree>
    <p:extLst>
      <p:ext uri="{BB962C8B-B14F-4D97-AF65-F5344CB8AC3E}">
        <p14:creationId xmlns:p14="http://schemas.microsoft.com/office/powerpoint/2010/main" val="8612528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p:txBody>
          <a:bodyPr/>
          <a:lstStyle/>
          <a:p>
            <a:r>
              <a:rPr lang="en-US" dirty="0"/>
              <a:t>Ii.4.4. </a:t>
            </a:r>
            <a:r>
              <a:rPr lang="el-GR" dirty="0"/>
              <a:t>Δυναμική ομάδας</a:t>
            </a:r>
            <a:endParaRPr lang="en-US" dirty="0"/>
          </a:p>
        </p:txBody>
      </p:sp>
      <p:sp>
        <p:nvSpPr>
          <p:cNvPr id="3" name="Content Placeholder 2">
            <a:extLst>
              <a:ext uri="{FF2B5EF4-FFF2-40B4-BE49-F238E27FC236}">
                <a16:creationId xmlns:a16="http://schemas.microsoft.com/office/drawing/2014/main" id="{4C9A2E14-1F6F-4245-9A6D-DAE4FECCDB99}"/>
              </a:ext>
            </a:extLst>
          </p:cNvPr>
          <p:cNvSpPr>
            <a:spLocks noGrp="1"/>
          </p:cNvSpPr>
          <p:nvPr>
            <p:ph idx="1"/>
          </p:nvPr>
        </p:nvSpPr>
        <p:spPr/>
        <p:txBody>
          <a:bodyPr>
            <a:normAutofit fontScale="92500"/>
          </a:bodyPr>
          <a:lstStyle/>
          <a:p>
            <a:pPr indent="-457200" algn="just">
              <a:buFont typeface="Arial" panose="020B0604020202020204" pitchFamily="34" charset="0"/>
              <a:buChar char="•"/>
            </a:pPr>
            <a:r>
              <a:rPr lang="el-GR" sz="2800" b="0" dirty="0"/>
              <a:t>Η δυναμική των ομάδων έχει σημασία επειδή επηρεάζει πράγματα όπως η δημιουργικότητα, η παραγωγικότητα και η αποτελεσματικότητα</a:t>
            </a:r>
            <a:r>
              <a:rPr lang="en-US" sz="2800" b="0" dirty="0"/>
              <a:t>. </a:t>
            </a:r>
          </a:p>
          <a:p>
            <a:pPr marL="457200" indent="-457200" algn="just">
              <a:buFont typeface="Arial" panose="020B0604020202020204" pitchFamily="34" charset="0"/>
              <a:buChar char="•"/>
            </a:pPr>
            <a:endParaRPr lang="en-US" sz="2800" b="0" dirty="0"/>
          </a:p>
          <a:p>
            <a:pPr indent="-457200" algn="just">
              <a:buFont typeface="Arial" panose="020B0604020202020204" pitchFamily="34" charset="0"/>
              <a:buChar char="•"/>
            </a:pPr>
            <a:r>
              <a:rPr lang="el-GR" sz="2800" b="0" dirty="0"/>
              <a:t>Δεδομένου ότι η ομαδική εργασία αποτελεί αναπόσπαστο μέρος των οργανισμών, για τους ηγέτες των επιχειρήσεων, η αντιμετώπιση της δυναμικής των ομάδων μπορεί να οδηγήσει σε καλύτερα αποτελέσματα εργασίας, ικανοποίηση των πελατών και βελτιωμένη κατώτατη γραμμή</a:t>
            </a:r>
            <a:r>
              <a:rPr lang="en-US" sz="2800" b="0" dirty="0"/>
              <a:t>.</a:t>
            </a:r>
            <a:endParaRPr lang="en-US" sz="2800" dirty="0"/>
          </a:p>
        </p:txBody>
      </p:sp>
    </p:spTree>
    <p:extLst>
      <p:ext uri="{BB962C8B-B14F-4D97-AF65-F5344CB8AC3E}">
        <p14:creationId xmlns:p14="http://schemas.microsoft.com/office/powerpoint/2010/main" val="22603123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p:txBody>
          <a:bodyPr>
            <a:normAutofit/>
          </a:bodyPr>
          <a:lstStyle/>
          <a:p>
            <a:r>
              <a:rPr lang="en-US" dirty="0"/>
              <a:t>III. </a:t>
            </a:r>
            <a:r>
              <a:rPr lang="el-GR" dirty="0"/>
              <a:t>Προβλήματα στη λειτουργία της ομάδας</a:t>
            </a:r>
            <a:endParaRPr lang="en-US" dirty="0"/>
          </a:p>
        </p:txBody>
      </p:sp>
      <p:sp>
        <p:nvSpPr>
          <p:cNvPr id="3" name="Content Placeholder 2">
            <a:extLst>
              <a:ext uri="{FF2B5EF4-FFF2-40B4-BE49-F238E27FC236}">
                <a16:creationId xmlns:a16="http://schemas.microsoft.com/office/drawing/2014/main" id="{4C9A2E14-1F6F-4245-9A6D-DAE4FECCDB99}"/>
              </a:ext>
            </a:extLst>
          </p:cNvPr>
          <p:cNvSpPr>
            <a:spLocks noGrp="1"/>
          </p:cNvSpPr>
          <p:nvPr>
            <p:ph idx="1"/>
          </p:nvPr>
        </p:nvSpPr>
        <p:spPr/>
        <p:txBody>
          <a:bodyPr>
            <a:normAutofit lnSpcReduction="10000"/>
          </a:bodyPr>
          <a:lstStyle/>
          <a:p>
            <a:pPr algn="just"/>
            <a:r>
              <a:rPr lang="el-GR" sz="2800" b="0" dirty="0"/>
              <a:t>Υπάρχουν ορισμένα κοινά ζητήματα που μπορεί να προκύψουν κατά την εργασία σε μια ομάδα</a:t>
            </a:r>
            <a:r>
              <a:rPr lang="en-US" sz="2800" b="0" dirty="0"/>
              <a:t>:</a:t>
            </a:r>
          </a:p>
          <a:p>
            <a:pPr marL="457200" indent="-457200" algn="just">
              <a:buFont typeface="Arial" panose="020B0604020202020204" pitchFamily="34" charset="0"/>
              <a:buChar char="•"/>
            </a:pPr>
            <a:endParaRPr lang="en-US" sz="2800" b="0" dirty="0"/>
          </a:p>
          <a:p>
            <a:pPr lvl="1" indent="-457200" algn="just"/>
            <a:r>
              <a:rPr lang="el-GR" sz="2800" dirty="0"/>
              <a:t>Κακή επικοινωνία
Προσωπικά θέματα</a:t>
            </a:r>
            <a:endParaRPr lang="en-US" sz="2800" b="0" dirty="0"/>
          </a:p>
          <a:p>
            <a:pPr lvl="1" indent="-457200" algn="just"/>
            <a:r>
              <a:rPr lang="el-GR" sz="2800" dirty="0"/>
              <a:t>Άνιση συνεισφορά
Έλλειψη συγκέντρωσης 
Απώλεια προθεσμιών</a:t>
            </a:r>
            <a:endParaRPr lang="en-US" sz="2800" dirty="0"/>
          </a:p>
        </p:txBody>
      </p:sp>
      <p:pic>
        <p:nvPicPr>
          <p:cNvPr id="5" name="Picture 4">
            <a:extLst>
              <a:ext uri="{FF2B5EF4-FFF2-40B4-BE49-F238E27FC236}">
                <a16:creationId xmlns:a16="http://schemas.microsoft.com/office/drawing/2014/main" id="{B2659E82-14D4-48B0-B281-D9D104E38B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7599" y="2866292"/>
            <a:ext cx="3672408" cy="2448272"/>
          </a:xfrm>
          <a:prstGeom prst="rect">
            <a:avLst/>
          </a:prstGeom>
        </p:spPr>
      </p:pic>
    </p:spTree>
    <p:extLst>
      <p:ext uri="{BB962C8B-B14F-4D97-AF65-F5344CB8AC3E}">
        <p14:creationId xmlns:p14="http://schemas.microsoft.com/office/powerpoint/2010/main" val="38876176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p:txBody>
          <a:bodyPr>
            <a:normAutofit/>
          </a:bodyPr>
          <a:lstStyle/>
          <a:p>
            <a:r>
              <a:rPr lang="en-US" dirty="0"/>
              <a:t>III.1. </a:t>
            </a:r>
            <a:r>
              <a:rPr lang="el-GR" dirty="0"/>
              <a:t>Κακή επικοινωνία</a:t>
            </a:r>
            <a:endParaRPr lang="en-US" dirty="0"/>
          </a:p>
        </p:txBody>
      </p:sp>
      <p:sp>
        <p:nvSpPr>
          <p:cNvPr id="3" name="Content Placeholder 2">
            <a:extLst>
              <a:ext uri="{FF2B5EF4-FFF2-40B4-BE49-F238E27FC236}">
                <a16:creationId xmlns:a16="http://schemas.microsoft.com/office/drawing/2014/main" id="{4C9A2E14-1F6F-4245-9A6D-DAE4FECCDB99}"/>
              </a:ext>
            </a:extLst>
          </p:cNvPr>
          <p:cNvSpPr>
            <a:spLocks noGrp="1"/>
          </p:cNvSpPr>
          <p:nvPr>
            <p:ph idx="1"/>
          </p:nvPr>
        </p:nvSpPr>
        <p:spPr/>
        <p:txBody>
          <a:bodyPr>
            <a:normAutofit fontScale="92500" lnSpcReduction="10000"/>
          </a:bodyPr>
          <a:lstStyle/>
          <a:p>
            <a:pPr algn="just"/>
            <a:r>
              <a:rPr lang="el-GR" sz="2800" b="0" dirty="0"/>
              <a:t>Μερικές φορές, η ομάδα σας μπορεί να παρερμηνεύει η μία την άλλη ή να επικοινωνεί αρνητικά. Αυτό μπορεί να οδηγήσει τα μέλη της ομάδας</a:t>
            </a:r>
            <a:r>
              <a:rPr lang="en-US" sz="2800" b="0" dirty="0"/>
              <a:t>:</a:t>
            </a:r>
          </a:p>
          <a:p>
            <a:pPr algn="just"/>
            <a:endParaRPr lang="en-US" sz="2800" b="0" dirty="0"/>
          </a:p>
          <a:p>
            <a:pPr lvl="1" indent="-457200" algn="just"/>
            <a:r>
              <a:rPr lang="el-GR" sz="2800" dirty="0"/>
              <a:t>να κάνουν υποθέσεις
να παρερμηνεύουν τι συζητείται</a:t>
            </a:r>
            <a:endParaRPr lang="en-US" sz="2800" b="0" dirty="0"/>
          </a:p>
          <a:p>
            <a:pPr lvl="1" indent="-457200" algn="just"/>
            <a:r>
              <a:rPr lang="el-GR" sz="2800" dirty="0"/>
              <a:t>να μην καταλαβαίνουν τι πρέπει να κάνουν
να εργάζονται σε λάθος εργασία</a:t>
            </a:r>
            <a:endParaRPr lang="en-US" sz="2800" b="0" dirty="0"/>
          </a:p>
          <a:p>
            <a:pPr lvl="1" indent="-457200" algn="just"/>
            <a:r>
              <a:rPr lang="el-GR" sz="2800" dirty="0"/>
              <a:t>να αποτυγχάνουν να συνεργάζονται καλά</a:t>
            </a:r>
            <a:endParaRPr lang="en-US" sz="2800" dirty="0"/>
          </a:p>
        </p:txBody>
      </p:sp>
    </p:spTree>
    <p:extLst>
      <p:ext uri="{BB962C8B-B14F-4D97-AF65-F5344CB8AC3E}">
        <p14:creationId xmlns:p14="http://schemas.microsoft.com/office/powerpoint/2010/main" val="42748892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p:txBody>
          <a:bodyPr>
            <a:normAutofit/>
          </a:bodyPr>
          <a:lstStyle/>
          <a:p>
            <a:r>
              <a:rPr lang="en-US" dirty="0"/>
              <a:t>III.2. </a:t>
            </a:r>
            <a:r>
              <a:rPr lang="el-GR" dirty="0"/>
              <a:t>Προσωπικά θέματα</a:t>
            </a:r>
            <a:endParaRPr lang="en-US" dirty="0"/>
          </a:p>
        </p:txBody>
      </p:sp>
      <p:sp>
        <p:nvSpPr>
          <p:cNvPr id="3" name="Content Placeholder 2">
            <a:extLst>
              <a:ext uri="{FF2B5EF4-FFF2-40B4-BE49-F238E27FC236}">
                <a16:creationId xmlns:a16="http://schemas.microsoft.com/office/drawing/2014/main" id="{4C9A2E14-1F6F-4245-9A6D-DAE4FECCDB99}"/>
              </a:ext>
            </a:extLst>
          </p:cNvPr>
          <p:cNvSpPr>
            <a:spLocks noGrp="1"/>
          </p:cNvSpPr>
          <p:nvPr>
            <p:ph idx="1"/>
          </p:nvPr>
        </p:nvSpPr>
        <p:spPr>
          <a:xfrm>
            <a:off x="457200" y="1700808"/>
            <a:ext cx="7620000" cy="4373563"/>
          </a:xfrm>
        </p:spPr>
        <p:txBody>
          <a:bodyPr>
            <a:normAutofit/>
          </a:bodyPr>
          <a:lstStyle/>
          <a:p>
            <a:pPr algn="just"/>
            <a:endParaRPr lang="en-US" sz="2800" b="0" dirty="0"/>
          </a:p>
          <a:p>
            <a:pPr algn="just"/>
            <a:r>
              <a:rPr lang="el-GR" sz="2800" b="0" dirty="0"/>
              <a:t>Προβλήματα μπορεί να προκύψουν όταν συγκρούονται προσωπικότητες ή εάν τα μέλη της ομάδας αρχίσουν να διαφωνούν ή να μιλούν το ένα πάνω στο άλλο</a:t>
            </a:r>
            <a:r>
              <a:rPr lang="en-US" sz="2800" b="0" dirty="0"/>
              <a:t>.</a:t>
            </a:r>
            <a:endParaRPr lang="en-US" sz="2800" dirty="0"/>
          </a:p>
        </p:txBody>
      </p:sp>
      <p:pic>
        <p:nvPicPr>
          <p:cNvPr id="7" name="Picture 6">
            <a:extLst>
              <a:ext uri="{FF2B5EF4-FFF2-40B4-BE49-F238E27FC236}">
                <a16:creationId xmlns:a16="http://schemas.microsoft.com/office/drawing/2014/main" id="{A0020C44-3F59-47D2-80C9-30EC912606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3419" y="4036965"/>
            <a:ext cx="3997161" cy="2668317"/>
          </a:xfrm>
          <a:prstGeom prst="rect">
            <a:avLst/>
          </a:prstGeom>
        </p:spPr>
      </p:pic>
    </p:spTree>
    <p:extLst>
      <p:ext uri="{BB962C8B-B14F-4D97-AF65-F5344CB8AC3E}">
        <p14:creationId xmlns:p14="http://schemas.microsoft.com/office/powerpoint/2010/main" val="9516934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p:txBody>
          <a:bodyPr>
            <a:normAutofit/>
          </a:bodyPr>
          <a:lstStyle/>
          <a:p>
            <a:r>
              <a:rPr lang="en-US" dirty="0"/>
              <a:t>III.3. </a:t>
            </a:r>
            <a:r>
              <a:rPr lang="el-GR" dirty="0"/>
              <a:t>Άνιση συνεισφορά</a:t>
            </a:r>
            <a:endParaRPr lang="en-US" dirty="0"/>
          </a:p>
        </p:txBody>
      </p:sp>
      <p:sp>
        <p:nvSpPr>
          <p:cNvPr id="3" name="Content Placeholder 2">
            <a:extLst>
              <a:ext uri="{FF2B5EF4-FFF2-40B4-BE49-F238E27FC236}">
                <a16:creationId xmlns:a16="http://schemas.microsoft.com/office/drawing/2014/main" id="{4C9A2E14-1F6F-4245-9A6D-DAE4FECCDB99}"/>
              </a:ext>
            </a:extLst>
          </p:cNvPr>
          <p:cNvSpPr>
            <a:spLocks noGrp="1"/>
          </p:cNvSpPr>
          <p:nvPr>
            <p:ph idx="1"/>
          </p:nvPr>
        </p:nvSpPr>
        <p:spPr/>
        <p:txBody>
          <a:bodyPr>
            <a:normAutofit fontScale="92500"/>
          </a:bodyPr>
          <a:lstStyle/>
          <a:p>
            <a:pPr algn="just"/>
            <a:r>
              <a:rPr lang="el-GR" sz="2800" b="0" dirty="0"/>
              <a:t>Ορισμένα μέλη της ομάδας μπορεί να είναι πιο ήσυχα από άλλα, αλλά αν τα μέλη δεν συνεισφέρουν καθόλου, αυτό είναι ένα πρόβλημα</a:t>
            </a:r>
            <a:r>
              <a:rPr lang="en-US" sz="2800" b="0" dirty="0"/>
              <a:t>. </a:t>
            </a:r>
          </a:p>
          <a:p>
            <a:pPr algn="just"/>
            <a:endParaRPr lang="en-US" sz="2800" b="0" dirty="0"/>
          </a:p>
          <a:p>
            <a:pPr algn="just"/>
            <a:r>
              <a:rPr lang="el-GR" sz="2800" b="0" dirty="0"/>
              <a:t>Προσπαθήστε να μάθετε γιατί δεν συμμετέχουν - αλλά μην είστε συγκρουσιακοί</a:t>
            </a:r>
            <a:r>
              <a:rPr lang="en-US" sz="2800" b="0" dirty="0"/>
              <a:t>. </a:t>
            </a:r>
          </a:p>
          <a:p>
            <a:pPr algn="just"/>
            <a:endParaRPr lang="en-US" sz="2800" b="0" dirty="0"/>
          </a:p>
          <a:p>
            <a:pPr algn="just"/>
            <a:r>
              <a:rPr lang="el-GR" sz="2800" b="0" dirty="0"/>
              <a:t>Θυμηθείτε να διαβεβαιώσετε όλα τα μέλη ότι οι απόψεις τους είναι έγκυρες</a:t>
            </a:r>
            <a:r>
              <a:rPr lang="en-US" sz="2800" b="0" dirty="0"/>
              <a:t>.</a:t>
            </a:r>
            <a:endParaRPr lang="en-US" sz="2800" dirty="0"/>
          </a:p>
        </p:txBody>
      </p:sp>
    </p:spTree>
    <p:extLst>
      <p:ext uri="{BB962C8B-B14F-4D97-AF65-F5344CB8AC3E}">
        <p14:creationId xmlns:p14="http://schemas.microsoft.com/office/powerpoint/2010/main" val="40826534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p:txBody>
          <a:bodyPr>
            <a:normAutofit/>
          </a:bodyPr>
          <a:lstStyle/>
          <a:p>
            <a:r>
              <a:rPr lang="en-US" dirty="0"/>
              <a:t>III.4. </a:t>
            </a:r>
            <a:r>
              <a:rPr lang="el-GR" dirty="0"/>
              <a:t>Έλλειψη συγκέντρωσης</a:t>
            </a:r>
            <a:endParaRPr lang="en-US" dirty="0"/>
          </a:p>
        </p:txBody>
      </p:sp>
      <p:sp>
        <p:nvSpPr>
          <p:cNvPr id="3" name="Content Placeholder 2">
            <a:extLst>
              <a:ext uri="{FF2B5EF4-FFF2-40B4-BE49-F238E27FC236}">
                <a16:creationId xmlns:a16="http://schemas.microsoft.com/office/drawing/2014/main" id="{4C9A2E14-1F6F-4245-9A6D-DAE4FECCDB99}"/>
              </a:ext>
            </a:extLst>
          </p:cNvPr>
          <p:cNvSpPr>
            <a:spLocks noGrp="1"/>
          </p:cNvSpPr>
          <p:nvPr>
            <p:ph idx="1"/>
          </p:nvPr>
        </p:nvSpPr>
        <p:spPr/>
        <p:txBody>
          <a:bodyPr>
            <a:normAutofit/>
          </a:bodyPr>
          <a:lstStyle/>
          <a:p>
            <a:pPr algn="just"/>
            <a:endParaRPr lang="en-US" sz="2800" b="0" dirty="0"/>
          </a:p>
          <a:p>
            <a:pPr algn="just"/>
            <a:r>
              <a:rPr lang="el-GR" sz="2800" b="0" dirty="0"/>
              <a:t>Εάν η ομάδα σας αγωνίζεται να επικεντρωθεί στην εργασία της, ζητήστε από όλους να μιλήσουν για τις εργασίες που προσπαθούν να ολοκληρώσουν</a:t>
            </a:r>
            <a:r>
              <a:rPr lang="en-US" sz="2800" b="0" dirty="0"/>
              <a:t>. </a:t>
            </a:r>
          </a:p>
          <a:p>
            <a:pPr algn="just"/>
            <a:endParaRPr lang="en-US" sz="2800" b="0" dirty="0"/>
          </a:p>
          <a:p>
            <a:pPr algn="just"/>
            <a:r>
              <a:rPr lang="el-GR" sz="2800" b="0" dirty="0"/>
              <a:t>Όταν εξηγείτε τα καθήκοντά τους, ζητήστε από την ομάδα να συζητήσει ιδέες για το πώς να τις ολοκληρώσει</a:t>
            </a:r>
            <a:r>
              <a:rPr lang="en-US" sz="2800" b="0" dirty="0"/>
              <a:t>.</a:t>
            </a:r>
            <a:endParaRPr lang="en-US" sz="2800" dirty="0"/>
          </a:p>
        </p:txBody>
      </p:sp>
    </p:spTree>
    <p:extLst>
      <p:ext uri="{BB962C8B-B14F-4D97-AF65-F5344CB8AC3E}">
        <p14:creationId xmlns:p14="http://schemas.microsoft.com/office/powerpoint/2010/main" val="31597277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p:txBody>
          <a:bodyPr>
            <a:normAutofit/>
          </a:bodyPr>
          <a:lstStyle/>
          <a:p>
            <a:r>
              <a:rPr lang="en-US" dirty="0"/>
              <a:t>III.5. </a:t>
            </a:r>
            <a:r>
              <a:rPr lang="el-GR" dirty="0"/>
              <a:t>Απώλεια προθεσμιών</a:t>
            </a:r>
            <a:endParaRPr lang="en-US" dirty="0"/>
          </a:p>
        </p:txBody>
      </p:sp>
      <p:sp>
        <p:nvSpPr>
          <p:cNvPr id="3" name="Content Placeholder 2">
            <a:extLst>
              <a:ext uri="{FF2B5EF4-FFF2-40B4-BE49-F238E27FC236}">
                <a16:creationId xmlns:a16="http://schemas.microsoft.com/office/drawing/2014/main" id="{4C9A2E14-1F6F-4245-9A6D-DAE4FECCDB99}"/>
              </a:ext>
            </a:extLst>
          </p:cNvPr>
          <p:cNvSpPr>
            <a:spLocks noGrp="1"/>
          </p:cNvSpPr>
          <p:nvPr>
            <p:ph idx="1"/>
          </p:nvPr>
        </p:nvSpPr>
        <p:spPr/>
        <p:txBody>
          <a:bodyPr>
            <a:normAutofit/>
          </a:bodyPr>
          <a:lstStyle/>
          <a:p>
            <a:pPr algn="just"/>
            <a:endParaRPr lang="en-US" sz="2800" b="0" dirty="0"/>
          </a:p>
          <a:p>
            <a:pPr algn="just"/>
            <a:r>
              <a:rPr lang="el-GR" sz="2800" b="0" dirty="0"/>
              <a:t>Βεβαιωθείτε ότι έχετε συζητήσει εργασίες με την ομάδα σας και να καθορίσετε σταθερές (και ρεαλιστικές) προθεσμίες για την ολοκλήρωση αυτών των εργασιών</a:t>
            </a:r>
            <a:r>
              <a:rPr lang="en-US" sz="2800" b="0" dirty="0"/>
              <a:t>. </a:t>
            </a:r>
          </a:p>
          <a:p>
            <a:pPr algn="just"/>
            <a:endParaRPr lang="en-US" sz="2800" b="0" dirty="0"/>
          </a:p>
          <a:p>
            <a:pPr algn="just"/>
            <a:r>
              <a:rPr lang="el-GR" sz="2800" b="0" dirty="0"/>
              <a:t>Όλα τα μέλη της ομάδας θα πρέπει να συμφωνήσουν σε αυτές τις προθεσμίες πριν ξεκινήσετε την εργασία σας</a:t>
            </a:r>
            <a:r>
              <a:rPr lang="en-US" sz="2800" b="0" dirty="0"/>
              <a:t>.</a:t>
            </a:r>
            <a:endParaRPr lang="en-US" sz="2800" dirty="0"/>
          </a:p>
        </p:txBody>
      </p:sp>
    </p:spTree>
    <p:extLst>
      <p:ext uri="{BB962C8B-B14F-4D97-AF65-F5344CB8AC3E}">
        <p14:creationId xmlns:p14="http://schemas.microsoft.com/office/powerpoint/2010/main" val="8310814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a:xfrm>
            <a:off x="457200" y="381000"/>
            <a:ext cx="5791200" cy="1371600"/>
          </a:xfrm>
        </p:spPr>
        <p:txBody>
          <a:bodyPr>
            <a:normAutofit/>
          </a:bodyPr>
          <a:lstStyle/>
          <a:p>
            <a:r>
              <a:rPr lang="en-US" dirty="0"/>
              <a:t>III.6. </a:t>
            </a:r>
            <a:r>
              <a:rPr lang="el-GR" dirty="0"/>
              <a:t>Άλλα προβλήματα</a:t>
            </a:r>
            <a:endParaRPr lang="en-US" dirty="0"/>
          </a:p>
        </p:txBody>
      </p:sp>
      <p:sp>
        <p:nvSpPr>
          <p:cNvPr id="3" name="Content Placeholder 2">
            <a:extLst>
              <a:ext uri="{FF2B5EF4-FFF2-40B4-BE49-F238E27FC236}">
                <a16:creationId xmlns:a16="http://schemas.microsoft.com/office/drawing/2014/main" id="{4C9A2E14-1F6F-4245-9A6D-DAE4FECCDB99}"/>
              </a:ext>
            </a:extLst>
          </p:cNvPr>
          <p:cNvSpPr>
            <a:spLocks noGrp="1"/>
          </p:cNvSpPr>
          <p:nvPr>
            <p:ph idx="1"/>
          </p:nvPr>
        </p:nvSpPr>
        <p:spPr>
          <a:xfrm>
            <a:off x="457200" y="2080246"/>
            <a:ext cx="7620000" cy="4373563"/>
          </a:xfrm>
        </p:spPr>
        <p:txBody>
          <a:bodyPr>
            <a:normAutofit/>
          </a:bodyPr>
          <a:lstStyle/>
          <a:p>
            <a:pPr indent="-457200" algn="just">
              <a:buFontTx/>
              <a:buChar char="-"/>
            </a:pPr>
            <a:r>
              <a:rPr lang="el-GR" sz="2800" b="0" dirty="0"/>
              <a:t>Έλλειψη εμπιστοσύνης
Όχι διαμοίραση πληροφοριών 
Έλλειψη διαφάνειας
Καμία μακροπρόθεσμη σκέψη</a:t>
            </a:r>
            <a:endParaRPr lang="en-US" sz="2800" b="0" dirty="0"/>
          </a:p>
          <a:p>
            <a:pPr indent="-457200" algn="just">
              <a:buFontTx/>
              <a:buChar char="-"/>
            </a:pPr>
            <a:r>
              <a:rPr lang="el-GR" sz="2800" b="0" dirty="0"/>
              <a:t>Όχι κοινή πορεία
Πάρα πολλά μέλη/ομάδα σκέψης</a:t>
            </a:r>
            <a:endParaRPr lang="en-US" sz="2800" b="0" dirty="0"/>
          </a:p>
        </p:txBody>
      </p:sp>
    </p:spTree>
    <p:extLst>
      <p:ext uri="{BB962C8B-B14F-4D97-AF65-F5344CB8AC3E}">
        <p14:creationId xmlns:p14="http://schemas.microsoft.com/office/powerpoint/2010/main" val="3892663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0"/>
          <p:cNvSpPr txBox="1">
            <a:spLocks noGrp="1"/>
          </p:cNvSpPr>
          <p:nvPr>
            <p:ph type="title"/>
          </p:nvPr>
        </p:nvSpPr>
        <p:spPr>
          <a:xfrm>
            <a:off x="305599" y="384702"/>
            <a:ext cx="5791200" cy="1152128"/>
          </a:xfrm>
          <a:prstGeom prst="rect">
            <a:avLst/>
          </a:prstGeom>
          <a:noFill/>
          <a:ln>
            <a:noFill/>
          </a:ln>
        </p:spPr>
        <p:txBody>
          <a:bodyPr spcFirstLastPara="1" wrap="square" lIns="91425" tIns="45700" rIns="91425" bIns="45700" anchor="b" anchorCtr="0">
            <a:normAutofit fontScale="90000"/>
          </a:bodyPr>
          <a:lstStyle/>
          <a:p>
            <a:pPr lvl="0">
              <a:buSzPts val="4000"/>
            </a:pPr>
            <a:r>
              <a:rPr lang="en-US" sz="4000" dirty="0">
                <a:latin typeface="Calibri"/>
                <a:ea typeface="Calibri"/>
                <a:cs typeface="Calibri"/>
                <a:sym typeface="Calibri"/>
              </a:rPr>
              <a:t>I.5. </a:t>
            </a:r>
            <a:r>
              <a:rPr lang="el-GR" sz="4000" dirty="0">
                <a:latin typeface="Calibri"/>
                <a:ea typeface="Calibri"/>
                <a:cs typeface="Calibri"/>
                <a:sym typeface="Calibri"/>
              </a:rPr>
              <a:t>ΠΑΡΑΜΕΤΡΟΙ ΟΜΑΔΑΣ
</a:t>
            </a:r>
            <a:endParaRPr dirty="0"/>
          </a:p>
        </p:txBody>
      </p:sp>
      <p:sp>
        <p:nvSpPr>
          <p:cNvPr id="158" name="Google Shape;158;p10"/>
          <p:cNvSpPr txBox="1">
            <a:spLocks noGrp="1"/>
          </p:cNvSpPr>
          <p:nvPr>
            <p:ph type="body" idx="1"/>
          </p:nvPr>
        </p:nvSpPr>
        <p:spPr>
          <a:xfrm>
            <a:off x="762000" y="1268760"/>
            <a:ext cx="7620000" cy="4857403"/>
          </a:xfrm>
          <a:prstGeom prst="rect">
            <a:avLst/>
          </a:prstGeom>
          <a:noFill/>
          <a:ln>
            <a:noFill/>
          </a:ln>
        </p:spPr>
        <p:txBody>
          <a:bodyPr spcFirstLastPara="1" wrap="square" lIns="91425" tIns="45700" rIns="91425" bIns="45700" anchor="t" anchorCtr="0">
            <a:normAutofit/>
          </a:bodyPr>
          <a:lstStyle/>
          <a:p>
            <a:pPr marL="0" lvl="0" indent="0">
              <a:lnSpc>
                <a:spcPct val="80000"/>
              </a:lnSpc>
              <a:spcBef>
                <a:spcPts val="0"/>
              </a:spcBef>
              <a:buSzPts val="2170"/>
            </a:pPr>
            <a:r>
              <a:rPr lang="el-GR" sz="2170" dirty="0"/>
              <a:t>Οποιαδήποτε ομάδα μπορεί να χαρακτηριστεί από μια σειρά παραμέτρων, οι πιο σχετικές</a:t>
            </a:r>
            <a:r>
              <a:rPr lang="en-US" sz="2170" dirty="0"/>
              <a:t>:</a:t>
            </a:r>
            <a:endParaRPr dirty="0"/>
          </a:p>
          <a:p>
            <a:pPr lvl="0" indent="-457200">
              <a:lnSpc>
                <a:spcPct val="80000"/>
              </a:lnSpc>
              <a:spcBef>
                <a:spcPts val="1034"/>
              </a:spcBef>
              <a:buSzPts val="2170"/>
              <a:buFont typeface="Arial"/>
              <a:buChar char="•"/>
            </a:pPr>
            <a:r>
              <a:rPr lang="el-GR" sz="2170" dirty="0">
                <a:solidFill>
                  <a:srgbClr val="FF0000"/>
                </a:solidFill>
              </a:rPr>
              <a:t>μέγεθος ομάδας </a:t>
            </a:r>
            <a:r>
              <a:rPr lang="el-GR" sz="2170" dirty="0">
                <a:solidFill>
                  <a:schemeClr val="tx1"/>
                </a:solidFill>
              </a:rPr>
              <a:t>-</a:t>
            </a:r>
            <a:r>
              <a:rPr lang="el-GR" sz="2170" dirty="0">
                <a:solidFill>
                  <a:srgbClr val="FF0000"/>
                </a:solidFill>
              </a:rPr>
              <a:t> </a:t>
            </a:r>
            <a:r>
              <a:rPr lang="el-GR" sz="2170" dirty="0">
                <a:solidFill>
                  <a:schemeClr val="tx1"/>
                </a:solidFill>
              </a:rPr>
              <a:t>το οποίο αναφέρεται στον αριθμό των μελών που απαρτίζουν μια ομάδα·</a:t>
            </a:r>
            <a:r>
              <a:rPr lang="el-GR" sz="2170" dirty="0">
                <a:solidFill>
                  <a:srgbClr val="FF0000"/>
                </a:solidFill>
              </a:rPr>
              <a:t>
σύνθεση της ομάδας </a:t>
            </a:r>
            <a:r>
              <a:rPr lang="el-GR" sz="2170" dirty="0">
                <a:solidFill>
                  <a:schemeClr val="tx1"/>
                </a:solidFill>
              </a:rPr>
              <a:t>-</a:t>
            </a:r>
            <a:r>
              <a:rPr lang="el-GR" sz="2170" dirty="0">
                <a:solidFill>
                  <a:srgbClr val="FF0000"/>
                </a:solidFill>
              </a:rPr>
              <a:t> </a:t>
            </a:r>
            <a:r>
              <a:rPr lang="el-GR" sz="2170" dirty="0">
                <a:solidFill>
                  <a:schemeClr val="tx1"/>
                </a:solidFill>
              </a:rPr>
              <a:t>αντίστοιχα το σύνολο των στοιχείων που αποτελούν μια ομάδα και η κατανομή τους σύμφωνα με ορισμένα χαρακτηριστικά.</a:t>
            </a:r>
            <a:r>
              <a:rPr lang="el-GR" sz="2170" dirty="0">
                <a:solidFill>
                  <a:srgbClr val="FF0000"/>
                </a:solidFill>
              </a:rPr>
              <a:t>
τις σχετικές διαδικασίες αλληλεπίδρασης </a:t>
            </a:r>
            <a:r>
              <a:rPr lang="el-GR" sz="2170" dirty="0">
                <a:solidFill>
                  <a:schemeClr val="tx1"/>
                </a:solidFill>
              </a:rPr>
              <a:t>- αντίστοιχα ένα ευρύ φάσμα διακομματικής ομάδας σχέσεων: ιεραρχικές σχέσεις, σχέσεις διαχείρισης, διαδικασίες λεκτικής και μη λεκτικής επικοινωνίας, </a:t>
            </a:r>
            <a:r>
              <a:rPr lang="el-GR" sz="2170" dirty="0" err="1">
                <a:solidFill>
                  <a:schemeClr val="tx1"/>
                </a:solidFill>
              </a:rPr>
              <a:t>κοινωνικο</a:t>
            </a:r>
            <a:r>
              <a:rPr lang="el-GR" sz="2170" dirty="0">
                <a:solidFill>
                  <a:schemeClr val="tx1"/>
                </a:solidFill>
              </a:rPr>
              <a:t>-συναισθηματικά αξιοθέατα και παρορμήσεις κ.λπ.</a:t>
            </a:r>
          </a:p>
          <a:p>
            <a:pPr lvl="0" indent="-457200">
              <a:lnSpc>
                <a:spcPct val="80000"/>
              </a:lnSpc>
              <a:spcBef>
                <a:spcPts val="1034"/>
              </a:spcBef>
              <a:buSzPts val="2170"/>
              <a:buFont typeface="Arial"/>
              <a:buChar char="•"/>
            </a:pPr>
            <a:r>
              <a:rPr lang="el-GR" sz="2170" dirty="0">
                <a:solidFill>
                  <a:srgbClr val="FF0000"/>
                </a:solidFill>
              </a:rPr>
              <a:t>δομή των ομάδων </a:t>
            </a:r>
            <a:r>
              <a:rPr lang="el-GR" sz="2170" dirty="0">
                <a:solidFill>
                  <a:schemeClr val="tx1"/>
                </a:solidFill>
              </a:rPr>
              <a:t>- αντίστοιχα η διαμόρφωση των σχέσεων μεταξύ των μελών, η διαφοροποίηση τους ανάλογα με το καθεστώς-ρόλο·</a:t>
            </a:r>
            <a:endParaRPr sz="1400" dirty="0"/>
          </a:p>
        </p:txBody>
      </p:sp>
    </p:spTree>
  </p:cSld>
  <p:clrMapOvr>
    <a:masterClrMapping/>
  </p:clrMapOvr>
  <p:transition spd="slow">
    <p:push/>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6104-24E8-495A-82F8-E6D8E95CF600}"/>
              </a:ext>
            </a:extLst>
          </p:cNvPr>
          <p:cNvSpPr>
            <a:spLocks noGrp="1"/>
          </p:cNvSpPr>
          <p:nvPr>
            <p:ph type="title"/>
          </p:nvPr>
        </p:nvSpPr>
        <p:spPr/>
        <p:txBody>
          <a:bodyPr/>
          <a:lstStyle/>
          <a:p>
            <a:r>
              <a:rPr lang="el-GR" dirty="0"/>
              <a:t>Τι Είναι ο Εκφοβισμός;
</a:t>
            </a:r>
            <a:endParaRPr lang="en-US" dirty="0"/>
          </a:p>
        </p:txBody>
      </p:sp>
      <p:sp>
        <p:nvSpPr>
          <p:cNvPr id="3" name="Content Placeholder 2">
            <a:extLst>
              <a:ext uri="{FF2B5EF4-FFF2-40B4-BE49-F238E27FC236}">
                <a16:creationId xmlns:a16="http://schemas.microsoft.com/office/drawing/2014/main" id="{E4D3B103-0A4A-46C8-8F9E-F337D1BB5E76}"/>
              </a:ext>
            </a:extLst>
          </p:cNvPr>
          <p:cNvSpPr>
            <a:spLocks noGrp="1"/>
          </p:cNvSpPr>
          <p:nvPr>
            <p:ph idx="1"/>
          </p:nvPr>
        </p:nvSpPr>
        <p:spPr/>
        <p:txBody>
          <a:bodyPr/>
          <a:lstStyle/>
          <a:p>
            <a:pPr algn="just"/>
            <a:r>
              <a:rPr lang="el-GR" b="0" dirty="0"/>
              <a:t>Ο εκφοβισμός είναι μια συνεχής και εσκεμμένη κατάχρηση εξουσίας στις σχέσεις μέσω επαναλαμβανόμενης λεκτικής, σωματικής ή/και κοινωνικής συμπεριφοράς που σκοπεύει να προκαλέσει σωματική, κοινωνική ή/και ψυχολογική βλάβη</a:t>
            </a:r>
            <a:r>
              <a:rPr lang="en-US" b="0" dirty="0"/>
              <a:t>. </a:t>
            </a:r>
          </a:p>
          <a:p>
            <a:pPr algn="just"/>
            <a:endParaRPr lang="en-US" b="0" dirty="0"/>
          </a:p>
          <a:p>
            <a:pPr algn="just"/>
            <a:r>
              <a:rPr lang="el-GR" b="0" dirty="0"/>
              <a:t>Μπορεί να περιλαμβάνει ένα άτομο ή μια ομάδα που καταχράται τη δύναμή τους, ή την αντιληπτή εξουσία, πάνω σε ένα ή περισσότερα άτομα που αισθάνονται ανίκανα να το σταματήσουν από το να συμβεί. Μια συμπεριφορά που πρέπει να θεωρείται ανάγκη εκφοβισμού πληροί ορισμένες απαιτήσεις</a:t>
            </a:r>
            <a:r>
              <a:rPr lang="en-US" b="0" dirty="0"/>
              <a:t>:</a:t>
            </a:r>
          </a:p>
          <a:p>
            <a:pPr algn="just"/>
            <a:endParaRPr lang="en-US" b="0" dirty="0"/>
          </a:p>
        </p:txBody>
      </p:sp>
      <p:grpSp>
        <p:nvGrpSpPr>
          <p:cNvPr id="14" name="Group 13">
            <a:extLst>
              <a:ext uri="{FF2B5EF4-FFF2-40B4-BE49-F238E27FC236}">
                <a16:creationId xmlns:a16="http://schemas.microsoft.com/office/drawing/2014/main" id="{5F8E5AA8-91F7-463D-B9DE-DC20CDBBD736}"/>
              </a:ext>
            </a:extLst>
          </p:cNvPr>
          <p:cNvGrpSpPr/>
          <p:nvPr/>
        </p:nvGrpSpPr>
        <p:grpSpPr>
          <a:xfrm>
            <a:off x="883060" y="5368156"/>
            <a:ext cx="7194140" cy="1225440"/>
            <a:chOff x="611560" y="5013176"/>
            <a:chExt cx="7194140" cy="1225440"/>
          </a:xfrm>
        </p:grpSpPr>
        <p:sp>
          <p:nvSpPr>
            <p:cNvPr id="5" name="Rectangle: Rounded Corners 4">
              <a:extLst>
                <a:ext uri="{FF2B5EF4-FFF2-40B4-BE49-F238E27FC236}">
                  <a16:creationId xmlns:a16="http://schemas.microsoft.com/office/drawing/2014/main" id="{383FDE2D-4727-455B-BACF-AB8FB3267D0C}"/>
                </a:ext>
              </a:extLst>
            </p:cNvPr>
            <p:cNvSpPr/>
            <p:nvPr/>
          </p:nvSpPr>
          <p:spPr>
            <a:xfrm>
              <a:off x="611560" y="5013176"/>
              <a:ext cx="1944216" cy="50405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0" i="0" dirty="0"/>
            </a:p>
            <a:p>
              <a:pPr algn="ctr"/>
              <a:r>
                <a:rPr lang="el-GR" b="0" i="0" dirty="0"/>
                <a:t>Κακή πρόθεση</a:t>
              </a:r>
              <a:endParaRPr lang="en-US" dirty="0"/>
            </a:p>
            <a:p>
              <a:pPr algn="ctr"/>
              <a:endParaRPr lang="en-US" dirty="0"/>
            </a:p>
          </p:txBody>
        </p:sp>
        <p:sp>
          <p:nvSpPr>
            <p:cNvPr id="7" name="Rectangle: Rounded Corners 6">
              <a:extLst>
                <a:ext uri="{FF2B5EF4-FFF2-40B4-BE49-F238E27FC236}">
                  <a16:creationId xmlns:a16="http://schemas.microsoft.com/office/drawing/2014/main" id="{1217AAC1-77C0-4008-853E-A6B70C9CBD8F}"/>
                </a:ext>
              </a:extLst>
            </p:cNvPr>
            <p:cNvSpPr/>
            <p:nvPr/>
          </p:nvSpPr>
          <p:spPr>
            <a:xfrm>
              <a:off x="2915816" y="5013176"/>
              <a:ext cx="2309192" cy="49797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a:t>ανισορροπία ισχύος</a:t>
              </a:r>
              <a:endParaRPr lang="en-US" dirty="0"/>
            </a:p>
          </p:txBody>
        </p:sp>
        <p:sp>
          <p:nvSpPr>
            <p:cNvPr id="9" name="Rectangle: Rounded Corners 8">
              <a:extLst>
                <a:ext uri="{FF2B5EF4-FFF2-40B4-BE49-F238E27FC236}">
                  <a16:creationId xmlns:a16="http://schemas.microsoft.com/office/drawing/2014/main" id="{B6C5B13D-2E0D-4DF8-A04D-AD63FB815999}"/>
                </a:ext>
              </a:extLst>
            </p:cNvPr>
            <p:cNvSpPr/>
            <p:nvPr/>
          </p:nvSpPr>
          <p:spPr>
            <a:xfrm>
              <a:off x="5496508" y="5022306"/>
              <a:ext cx="2309192" cy="49797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a:t>επανάληψη</a:t>
              </a:r>
              <a:endParaRPr lang="en-US" dirty="0"/>
            </a:p>
          </p:txBody>
        </p:sp>
        <p:sp>
          <p:nvSpPr>
            <p:cNvPr id="11" name="Rectangle: Rounded Corners 10">
              <a:extLst>
                <a:ext uri="{FF2B5EF4-FFF2-40B4-BE49-F238E27FC236}">
                  <a16:creationId xmlns:a16="http://schemas.microsoft.com/office/drawing/2014/main" id="{2C189F6C-8EF3-4961-9BF5-E398F3B688F3}"/>
                </a:ext>
              </a:extLst>
            </p:cNvPr>
            <p:cNvSpPr/>
            <p:nvPr/>
          </p:nvSpPr>
          <p:spPr>
            <a:xfrm>
              <a:off x="1401179" y="5740646"/>
              <a:ext cx="2309193" cy="49797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a:t>αγωνία</a:t>
              </a:r>
              <a:endParaRPr lang="en-US" dirty="0"/>
            </a:p>
          </p:txBody>
        </p:sp>
        <p:sp>
          <p:nvSpPr>
            <p:cNvPr id="13" name="Rectangle: Rounded Corners 12">
              <a:extLst>
                <a:ext uri="{FF2B5EF4-FFF2-40B4-BE49-F238E27FC236}">
                  <a16:creationId xmlns:a16="http://schemas.microsoft.com/office/drawing/2014/main" id="{9D49B26D-2050-434A-BD1E-A95DC857F098}"/>
                </a:ext>
              </a:extLst>
            </p:cNvPr>
            <p:cNvSpPr/>
            <p:nvPr/>
          </p:nvSpPr>
          <p:spPr>
            <a:xfrm>
              <a:off x="4654351" y="5740646"/>
              <a:ext cx="2274408" cy="49797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a:t>πρόκληση</a:t>
              </a:r>
              <a:endParaRPr lang="en-US" dirty="0"/>
            </a:p>
          </p:txBody>
        </p:sp>
      </p:grpSp>
    </p:spTree>
    <p:extLst>
      <p:ext uri="{BB962C8B-B14F-4D97-AF65-F5344CB8AC3E}">
        <p14:creationId xmlns:p14="http://schemas.microsoft.com/office/powerpoint/2010/main" val="34985888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6104-24E8-495A-82F8-E6D8E95CF600}"/>
              </a:ext>
            </a:extLst>
          </p:cNvPr>
          <p:cNvSpPr>
            <a:spLocks noGrp="1"/>
          </p:cNvSpPr>
          <p:nvPr>
            <p:ph type="title"/>
          </p:nvPr>
        </p:nvSpPr>
        <p:spPr/>
        <p:txBody>
          <a:bodyPr/>
          <a:lstStyle/>
          <a:p>
            <a:r>
              <a:rPr lang="el-GR" dirty="0"/>
              <a:t>Εκφοβισμός - Στατιστικά
</a:t>
            </a:r>
            <a:endParaRPr lang="en-US" dirty="0"/>
          </a:p>
        </p:txBody>
      </p:sp>
      <p:sp>
        <p:nvSpPr>
          <p:cNvPr id="3" name="Content Placeholder 2">
            <a:extLst>
              <a:ext uri="{FF2B5EF4-FFF2-40B4-BE49-F238E27FC236}">
                <a16:creationId xmlns:a16="http://schemas.microsoft.com/office/drawing/2014/main" id="{E4D3B103-0A4A-46C8-8F9E-F337D1BB5E76}"/>
              </a:ext>
            </a:extLst>
          </p:cNvPr>
          <p:cNvSpPr>
            <a:spLocks noGrp="1"/>
          </p:cNvSpPr>
          <p:nvPr>
            <p:ph idx="1"/>
          </p:nvPr>
        </p:nvSpPr>
        <p:spPr/>
        <p:txBody>
          <a:bodyPr>
            <a:normAutofit fontScale="92500" lnSpcReduction="10000"/>
          </a:bodyPr>
          <a:lstStyle/>
          <a:p>
            <a:r>
              <a:rPr lang="en-US" b="0" dirty="0"/>
              <a:t>1. </a:t>
            </a:r>
            <a:r>
              <a:rPr lang="el-GR" b="0" dirty="0"/>
              <a:t>Περισσότεροι από ένας στους πέντε μαθητές αναφέρουν ότι εκφοβίζονται στη ζωή τους</a:t>
            </a:r>
            <a:endParaRPr lang="en-US" b="0" dirty="0"/>
          </a:p>
          <a:p>
            <a:endParaRPr lang="en-US" b="0" dirty="0"/>
          </a:p>
          <a:p>
            <a:r>
              <a:rPr lang="en-US" b="0" dirty="0"/>
              <a:t> 2. </a:t>
            </a:r>
            <a:r>
              <a:rPr lang="el-GR" b="0" dirty="0"/>
              <a:t>Οι μαθητές που εκφοβίστηκαν ανέφεραν ότι ο εκφοβισμός συνέβη στα ακόλουθα μέρη</a:t>
            </a:r>
            <a:r>
              <a:rPr lang="en-US" b="0" dirty="0"/>
              <a:t>:</a:t>
            </a:r>
          </a:p>
          <a:p>
            <a:endParaRPr lang="en-US" b="0" dirty="0"/>
          </a:p>
          <a:p>
            <a:pPr marL="800100" lvl="1"/>
            <a:r>
              <a:rPr lang="en-US" b="0" dirty="0"/>
              <a:t>42% </a:t>
            </a:r>
            <a:r>
              <a:rPr lang="el-GR" dirty="0"/>
              <a:t>στο διάδρομο ή στις σκάλες του σχολείου</a:t>
            </a:r>
            <a:endParaRPr lang="en-US" b="0" dirty="0"/>
          </a:p>
          <a:p>
            <a:pPr marL="800100" lvl="1"/>
            <a:r>
              <a:rPr lang="en-US" b="0" dirty="0"/>
              <a:t>34</a:t>
            </a:r>
            <a:r>
              <a:rPr lang="el-GR" dirty="0"/>
              <a:t>% εντός της τάξης</a:t>
            </a:r>
            <a:endParaRPr lang="en-US" b="0" dirty="0"/>
          </a:p>
          <a:p>
            <a:pPr marL="800100" lvl="1"/>
            <a:r>
              <a:rPr lang="en-US" b="0" dirty="0"/>
              <a:t>22% </a:t>
            </a:r>
            <a:r>
              <a:rPr lang="el-GR" dirty="0"/>
              <a:t>στην καφετέρια</a:t>
            </a:r>
            <a:endParaRPr lang="en-US" b="0" dirty="0"/>
          </a:p>
          <a:p>
            <a:pPr marL="800100" lvl="1"/>
            <a:r>
              <a:rPr lang="en-US" b="0" dirty="0"/>
              <a:t>19% </a:t>
            </a:r>
            <a:r>
              <a:rPr lang="el-GR" dirty="0"/>
              <a:t>έξω στους σχολικούς χώρους</a:t>
            </a:r>
            <a:endParaRPr lang="en-US" b="0" dirty="0"/>
          </a:p>
          <a:p>
            <a:pPr marL="800100" lvl="1"/>
            <a:r>
              <a:rPr lang="en-US" b="0" dirty="0"/>
              <a:t>10</a:t>
            </a:r>
            <a:r>
              <a:rPr lang="el-GR" dirty="0"/>
              <a:t>% στο σχολικό λεωφορείο</a:t>
            </a:r>
            <a:endParaRPr lang="en-US" b="0" dirty="0"/>
          </a:p>
          <a:p>
            <a:pPr marL="800100" lvl="1"/>
            <a:r>
              <a:rPr lang="en-US" b="0" dirty="0"/>
              <a:t>9% </a:t>
            </a:r>
            <a:r>
              <a:rPr lang="el-GR" dirty="0"/>
              <a:t>στο μπάνιο ή στα αποδυτήρια</a:t>
            </a:r>
            <a:endParaRPr lang="en-US" b="0" dirty="0"/>
          </a:p>
          <a:p>
            <a:r>
              <a:rPr lang="en-US" b="0" dirty="0"/>
              <a:t> </a:t>
            </a:r>
          </a:p>
          <a:p>
            <a:endParaRPr lang="en-US" b="0" dirty="0"/>
          </a:p>
        </p:txBody>
      </p:sp>
    </p:spTree>
    <p:extLst>
      <p:ext uri="{BB962C8B-B14F-4D97-AF65-F5344CB8AC3E}">
        <p14:creationId xmlns:p14="http://schemas.microsoft.com/office/powerpoint/2010/main" val="27138452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6104-24E8-495A-82F8-E6D8E95CF600}"/>
              </a:ext>
            </a:extLst>
          </p:cNvPr>
          <p:cNvSpPr>
            <a:spLocks noGrp="1"/>
          </p:cNvSpPr>
          <p:nvPr>
            <p:ph type="title"/>
          </p:nvPr>
        </p:nvSpPr>
        <p:spPr/>
        <p:txBody>
          <a:bodyPr/>
          <a:lstStyle/>
          <a:p>
            <a:r>
              <a:rPr lang="el-GR" dirty="0"/>
              <a:t>Εκφοβισμός - Στατιστικά
</a:t>
            </a:r>
            <a:endParaRPr lang="en-US" dirty="0"/>
          </a:p>
        </p:txBody>
      </p:sp>
      <p:sp>
        <p:nvSpPr>
          <p:cNvPr id="3" name="Content Placeholder 2">
            <a:extLst>
              <a:ext uri="{FF2B5EF4-FFF2-40B4-BE49-F238E27FC236}">
                <a16:creationId xmlns:a16="http://schemas.microsoft.com/office/drawing/2014/main" id="{E4D3B103-0A4A-46C8-8F9E-F337D1BB5E76}"/>
              </a:ext>
            </a:extLst>
          </p:cNvPr>
          <p:cNvSpPr>
            <a:spLocks noGrp="1"/>
          </p:cNvSpPr>
          <p:nvPr>
            <p:ph idx="1"/>
          </p:nvPr>
        </p:nvSpPr>
        <p:spPr/>
        <p:txBody>
          <a:bodyPr>
            <a:normAutofit/>
          </a:bodyPr>
          <a:lstStyle/>
          <a:p>
            <a:r>
              <a:rPr lang="en-US" b="0" dirty="0"/>
              <a:t>3. </a:t>
            </a:r>
            <a:r>
              <a:rPr lang="el-GR" b="0" dirty="0"/>
              <a:t>Οι λόγοι για τον εκφοβισμό που αναφέρονται συχνότερα από τους μαθητές περιλαμβάνουν</a:t>
            </a:r>
            <a:r>
              <a:rPr lang="en-US" b="0" dirty="0"/>
              <a:t>:</a:t>
            </a:r>
          </a:p>
          <a:p>
            <a:pPr marL="800100" lvl="1"/>
            <a:r>
              <a:rPr lang="el-GR" dirty="0"/>
              <a:t>Σωματική εμφάνιση
Φυλή/εθνικότητα</a:t>
            </a:r>
            <a:endParaRPr lang="en-US" b="0" dirty="0"/>
          </a:p>
          <a:p>
            <a:pPr marL="800100" lvl="1"/>
            <a:r>
              <a:rPr lang="el-GR" dirty="0"/>
              <a:t>Φύλο</a:t>
            </a:r>
            <a:endParaRPr lang="en-US" b="0" dirty="0"/>
          </a:p>
          <a:p>
            <a:pPr marL="800100" lvl="1"/>
            <a:r>
              <a:rPr lang="el-GR" dirty="0"/>
              <a:t>Αναπηρία</a:t>
            </a:r>
            <a:endParaRPr lang="en-US" b="0" dirty="0"/>
          </a:p>
          <a:p>
            <a:pPr marL="800100" lvl="1"/>
            <a:r>
              <a:rPr lang="el-GR" dirty="0"/>
              <a:t>Θρησκεία</a:t>
            </a:r>
            <a:endParaRPr lang="en-US" b="0" dirty="0"/>
          </a:p>
          <a:p>
            <a:pPr marL="800100" lvl="1"/>
            <a:r>
              <a:rPr lang="el-GR" dirty="0"/>
              <a:t>Σεξουαλικός προσανατολισμός
</a:t>
            </a:r>
            <a:r>
              <a:rPr lang="en-US" b="0" dirty="0"/>
              <a:t> </a:t>
            </a:r>
          </a:p>
          <a:p>
            <a:r>
              <a:rPr lang="en-US" b="0" dirty="0"/>
              <a:t>4. </a:t>
            </a:r>
            <a:r>
              <a:rPr lang="el-GR" b="0" dirty="0"/>
              <a:t>Τα σχολικά προγράμματα πρόληψης του εκφοβισμού μειώνουν τον εκφοβισμό έως και 25%</a:t>
            </a:r>
            <a:endParaRPr lang="en-US" b="0" dirty="0"/>
          </a:p>
        </p:txBody>
      </p:sp>
      <p:sp>
        <p:nvSpPr>
          <p:cNvPr id="4" name="TextBox 3">
            <a:extLst>
              <a:ext uri="{FF2B5EF4-FFF2-40B4-BE49-F238E27FC236}">
                <a16:creationId xmlns:a16="http://schemas.microsoft.com/office/drawing/2014/main" id="{1E839F50-5DDB-49C4-B05D-85B7540F43E4}"/>
              </a:ext>
            </a:extLst>
          </p:cNvPr>
          <p:cNvSpPr txBox="1"/>
          <p:nvPr/>
        </p:nvSpPr>
        <p:spPr>
          <a:xfrm>
            <a:off x="4427984" y="6169779"/>
            <a:ext cx="4392488" cy="276999"/>
          </a:xfrm>
          <a:prstGeom prst="rect">
            <a:avLst/>
          </a:prstGeom>
          <a:noFill/>
        </p:spPr>
        <p:txBody>
          <a:bodyPr wrap="square" rtlCol="0">
            <a:spAutoFit/>
          </a:bodyPr>
          <a:lstStyle/>
          <a:p>
            <a:r>
              <a:rPr lang="el-GR" sz="1200" dirty="0"/>
              <a:t>Πηγή</a:t>
            </a:r>
            <a:r>
              <a:rPr lang="en-US" sz="1200" dirty="0"/>
              <a:t>: </a:t>
            </a:r>
            <a:r>
              <a:rPr lang="en-US" sz="1200" dirty="0">
                <a:hlinkClick r:id="rId2"/>
              </a:rPr>
              <a:t>https://www.uopeople.edu/blog/definition-of-bullying/</a:t>
            </a:r>
            <a:endParaRPr lang="en-US" sz="1200" dirty="0"/>
          </a:p>
        </p:txBody>
      </p:sp>
    </p:spTree>
    <p:extLst>
      <p:ext uri="{BB962C8B-B14F-4D97-AF65-F5344CB8AC3E}">
        <p14:creationId xmlns:p14="http://schemas.microsoft.com/office/powerpoint/2010/main" val="24073354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6104-24E8-495A-82F8-E6D8E95CF600}"/>
              </a:ext>
            </a:extLst>
          </p:cNvPr>
          <p:cNvSpPr>
            <a:spLocks noGrp="1"/>
          </p:cNvSpPr>
          <p:nvPr>
            <p:ph type="title"/>
          </p:nvPr>
        </p:nvSpPr>
        <p:spPr/>
        <p:txBody>
          <a:bodyPr/>
          <a:lstStyle/>
          <a:p>
            <a:r>
              <a:rPr lang="el-GR" dirty="0"/>
              <a:t>Εκφοβισμός - Στατιστικά
</a:t>
            </a:r>
            <a:endParaRPr lang="en-US" dirty="0"/>
          </a:p>
        </p:txBody>
      </p:sp>
      <p:sp>
        <p:nvSpPr>
          <p:cNvPr id="3" name="Content Placeholder 2">
            <a:extLst>
              <a:ext uri="{FF2B5EF4-FFF2-40B4-BE49-F238E27FC236}">
                <a16:creationId xmlns:a16="http://schemas.microsoft.com/office/drawing/2014/main" id="{E4D3B103-0A4A-46C8-8F9E-F337D1BB5E76}"/>
              </a:ext>
            </a:extLst>
          </p:cNvPr>
          <p:cNvSpPr>
            <a:spLocks noGrp="1"/>
          </p:cNvSpPr>
          <p:nvPr>
            <p:ph idx="1"/>
          </p:nvPr>
        </p:nvSpPr>
        <p:spPr/>
        <p:txBody>
          <a:bodyPr>
            <a:normAutofit fontScale="92500" lnSpcReduction="10000"/>
          </a:bodyPr>
          <a:lstStyle/>
          <a:p>
            <a:pPr algn="just"/>
            <a:r>
              <a:rPr lang="el-GR" b="0" dirty="0"/>
              <a:t>Σύμφωνα με τη UNICEF, περισσότεροι από ένας στους τρεις μαθητές ηλικίας </a:t>
            </a:r>
            <a:r>
              <a:rPr lang="el-GR" sz="2400" dirty="0">
                <a:solidFill>
                  <a:schemeClr val="accent5">
                    <a:lumMod val="75000"/>
                  </a:schemeClr>
                </a:solidFill>
              </a:rPr>
              <a:t>13-15</a:t>
            </a:r>
            <a:r>
              <a:rPr lang="el-GR" b="0" dirty="0"/>
              <a:t> ετών βιώνουν εκφοβισμό και περίπου το ίδιο ποσοστό εμπλέκονται σε σωματικές μάχες</a:t>
            </a:r>
            <a:r>
              <a:rPr lang="en-US" b="0" dirty="0"/>
              <a:t>.</a:t>
            </a:r>
          </a:p>
          <a:p>
            <a:pPr algn="just"/>
            <a:endParaRPr lang="en-US" b="0" dirty="0"/>
          </a:p>
          <a:p>
            <a:pPr algn="just"/>
            <a:r>
              <a:rPr lang="el-GR" sz="2100" b="0" dirty="0"/>
              <a:t>Το</a:t>
            </a:r>
            <a:r>
              <a:rPr lang="el-GR" sz="2400" dirty="0">
                <a:solidFill>
                  <a:schemeClr val="accent5">
                    <a:lumMod val="75000"/>
                  </a:schemeClr>
                </a:solidFill>
              </a:rPr>
              <a:t> 16,1% </a:t>
            </a:r>
            <a:r>
              <a:rPr lang="el-GR" sz="2100" b="0" dirty="0"/>
              <a:t>των παιδιών που υφίστανται εκφοβισμό έχουν υποστεί σωματικό εκφοβισμό και το</a:t>
            </a:r>
            <a:r>
              <a:rPr lang="el-GR" sz="2400" dirty="0">
                <a:solidFill>
                  <a:schemeClr val="accent5">
                    <a:lumMod val="75000"/>
                  </a:schemeClr>
                </a:solidFill>
              </a:rPr>
              <a:t> 11,2% </a:t>
            </a:r>
            <a:r>
              <a:rPr lang="el-GR" sz="2100" b="0" dirty="0"/>
              <a:t>έχουν υποστεί σεξουαλικό εκφοβισμό</a:t>
            </a:r>
            <a:r>
              <a:rPr lang="en-US" sz="2100" b="0" dirty="0"/>
              <a:t>.</a:t>
            </a:r>
          </a:p>
          <a:p>
            <a:pPr algn="just"/>
            <a:endParaRPr lang="en-US" b="0" dirty="0"/>
          </a:p>
          <a:p>
            <a:pPr algn="just"/>
            <a:r>
              <a:rPr lang="el-GR" b="0" dirty="0"/>
              <a:t>Σε </a:t>
            </a:r>
            <a:r>
              <a:rPr lang="el-GR" sz="2400" dirty="0">
                <a:solidFill>
                  <a:schemeClr val="accent5">
                    <a:lumMod val="75000"/>
                  </a:schemeClr>
                </a:solidFill>
              </a:rPr>
              <a:t>39</a:t>
            </a:r>
            <a:r>
              <a:rPr lang="el-GR" b="0" dirty="0"/>
              <a:t> βιομηχανικές χώρες, </a:t>
            </a:r>
            <a:r>
              <a:rPr lang="el-GR" sz="2400" dirty="0">
                <a:solidFill>
                  <a:schemeClr val="accent5">
                    <a:lumMod val="75000"/>
                  </a:schemeClr>
                </a:solidFill>
              </a:rPr>
              <a:t>17</a:t>
            </a:r>
            <a:r>
              <a:rPr lang="el-GR" b="0" dirty="0"/>
              <a:t> εκατομμύρια νέοι έφηβοι παραδέχτηκαν ότι εκφοβίζουν άλλους στο σχολείο</a:t>
            </a:r>
            <a:r>
              <a:rPr lang="en-US" b="0" dirty="0"/>
              <a:t>.</a:t>
            </a:r>
          </a:p>
          <a:p>
            <a:pPr algn="just"/>
            <a:endParaRPr lang="en-US" b="0" dirty="0"/>
          </a:p>
          <a:p>
            <a:pPr algn="just"/>
            <a:r>
              <a:rPr lang="el-GR" b="0" dirty="0"/>
              <a:t>Τα θύματα του </a:t>
            </a:r>
            <a:r>
              <a:rPr lang="el-GR" b="0" dirty="0" err="1"/>
              <a:t>κυβερνοεκφοβισμού</a:t>
            </a:r>
            <a:r>
              <a:rPr lang="el-GR" b="0" dirty="0"/>
              <a:t> συχνά δεν αναφέρουν τη </a:t>
            </a:r>
            <a:r>
              <a:rPr lang="el-GR" b="0" dirty="0" err="1"/>
              <a:t>θυματοποίηση</a:t>
            </a:r>
            <a:r>
              <a:rPr lang="el-GR" b="0" dirty="0"/>
              <a:t> τους και είναι οκτώ φορές πιο πιθανό να μεταφέρουν ένα όπλο στο σχολείο</a:t>
            </a:r>
            <a:r>
              <a:rPr lang="en-US" b="0" dirty="0"/>
              <a:t>.</a:t>
            </a:r>
          </a:p>
        </p:txBody>
      </p:sp>
    </p:spTree>
    <p:extLst>
      <p:ext uri="{BB962C8B-B14F-4D97-AF65-F5344CB8AC3E}">
        <p14:creationId xmlns:p14="http://schemas.microsoft.com/office/powerpoint/2010/main" val="9415601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6104-24E8-495A-82F8-E6D8E95CF600}"/>
              </a:ext>
            </a:extLst>
          </p:cNvPr>
          <p:cNvSpPr>
            <a:spLocks noGrp="1"/>
          </p:cNvSpPr>
          <p:nvPr>
            <p:ph type="title"/>
          </p:nvPr>
        </p:nvSpPr>
        <p:spPr>
          <a:xfrm>
            <a:off x="387530" y="390390"/>
            <a:ext cx="5791200" cy="710788"/>
          </a:xfrm>
        </p:spPr>
        <p:txBody>
          <a:bodyPr>
            <a:normAutofit/>
          </a:bodyPr>
          <a:lstStyle/>
          <a:p>
            <a:r>
              <a:rPr lang="el-GR" dirty="0"/>
              <a:t>Τύποι Εκφοβισμού</a:t>
            </a:r>
            <a:endParaRPr lang="en-US" dirty="0"/>
          </a:p>
        </p:txBody>
      </p:sp>
      <p:graphicFrame>
        <p:nvGraphicFramePr>
          <p:cNvPr id="18" name="Diagram 17">
            <a:extLst>
              <a:ext uri="{FF2B5EF4-FFF2-40B4-BE49-F238E27FC236}">
                <a16:creationId xmlns:a16="http://schemas.microsoft.com/office/drawing/2014/main" id="{0A779609-80F5-4DA2-9350-160253C0B9C4}"/>
              </a:ext>
            </a:extLst>
          </p:cNvPr>
          <p:cNvGraphicFramePr/>
          <p:nvPr>
            <p:extLst>
              <p:ext uri="{D42A27DB-BD31-4B8C-83A1-F6EECF244321}">
                <p14:modId xmlns:p14="http://schemas.microsoft.com/office/powerpoint/2010/main" val="260759639"/>
              </p:ext>
            </p:extLst>
          </p:nvPr>
        </p:nvGraphicFramePr>
        <p:xfrm>
          <a:off x="827584" y="1772816"/>
          <a:ext cx="770485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a:extLst>
              <a:ext uri="{FF2B5EF4-FFF2-40B4-BE49-F238E27FC236}">
                <a16:creationId xmlns:a16="http://schemas.microsoft.com/office/drawing/2014/main" id="{54891807-2263-43A2-B6DE-A7F0E0897A69}"/>
              </a:ext>
            </a:extLst>
          </p:cNvPr>
          <p:cNvSpPr txBox="1"/>
          <p:nvPr/>
        </p:nvSpPr>
        <p:spPr>
          <a:xfrm>
            <a:off x="2649027" y="2504938"/>
            <a:ext cx="1487908" cy="307777"/>
          </a:xfrm>
          <a:prstGeom prst="rect">
            <a:avLst/>
          </a:prstGeom>
          <a:noFill/>
        </p:spPr>
        <p:txBody>
          <a:bodyPr wrap="none" rtlCol="0">
            <a:spAutoFit/>
          </a:bodyPr>
          <a:lstStyle/>
          <a:p>
            <a:r>
              <a:rPr lang="el-GR" b="1" dirty="0">
                <a:solidFill>
                  <a:schemeClr val="bg1"/>
                </a:solidFill>
                <a:effectLst>
                  <a:outerShdw blurRad="38100" dist="38100" dir="2700000" algn="tl">
                    <a:srgbClr val="000000">
                      <a:alpha val="43137"/>
                    </a:srgbClr>
                  </a:outerShdw>
                </a:effectLst>
                <a:latin typeface="vistasans"/>
              </a:rPr>
              <a:t>Συναισθηματικός</a:t>
            </a:r>
            <a:endParaRPr lang="en-US" b="1" dirty="0">
              <a:solidFill>
                <a:schemeClr val="bg1"/>
              </a:solidFill>
              <a:effectLst>
                <a:outerShdw blurRad="38100" dist="38100" dir="2700000" algn="tl">
                  <a:srgbClr val="000000">
                    <a:alpha val="43137"/>
                  </a:srgbClr>
                </a:outerShdw>
              </a:effectLst>
            </a:endParaRPr>
          </a:p>
        </p:txBody>
      </p:sp>
      <p:sp>
        <p:nvSpPr>
          <p:cNvPr id="20" name="TextBox 19">
            <a:extLst>
              <a:ext uri="{FF2B5EF4-FFF2-40B4-BE49-F238E27FC236}">
                <a16:creationId xmlns:a16="http://schemas.microsoft.com/office/drawing/2014/main" id="{1D082231-B335-402D-A583-0ACFC4133FC8}"/>
              </a:ext>
            </a:extLst>
          </p:cNvPr>
          <p:cNvSpPr txBox="1"/>
          <p:nvPr/>
        </p:nvSpPr>
        <p:spPr>
          <a:xfrm>
            <a:off x="2777267" y="5470984"/>
            <a:ext cx="1231427" cy="307777"/>
          </a:xfrm>
          <a:prstGeom prst="rect">
            <a:avLst/>
          </a:prstGeom>
          <a:noFill/>
        </p:spPr>
        <p:txBody>
          <a:bodyPr wrap="none" rtlCol="0">
            <a:spAutoFit/>
          </a:bodyPr>
          <a:lstStyle/>
          <a:p>
            <a:r>
              <a:rPr lang="el-GR" b="1" dirty="0">
                <a:solidFill>
                  <a:schemeClr val="bg1"/>
                </a:solidFill>
                <a:effectLst>
                  <a:outerShdw blurRad="38100" dist="38100" dir="2700000" algn="tl">
                    <a:srgbClr val="000000">
                      <a:alpha val="43137"/>
                    </a:srgbClr>
                  </a:outerShdw>
                </a:effectLst>
              </a:rPr>
              <a:t>Σεξουαλικός</a:t>
            </a:r>
            <a:endParaRPr lang="en-US" b="1" dirty="0">
              <a:solidFill>
                <a:schemeClr val="bg1"/>
              </a:solidFill>
              <a:effectLst>
                <a:outerShdw blurRad="38100" dist="38100" dir="2700000" algn="tl">
                  <a:srgbClr val="000000">
                    <a:alpha val="43137"/>
                  </a:srgbClr>
                </a:outerShdw>
              </a:effectLst>
            </a:endParaRPr>
          </a:p>
        </p:txBody>
      </p:sp>
      <p:sp>
        <p:nvSpPr>
          <p:cNvPr id="22" name="TextBox 21">
            <a:extLst>
              <a:ext uri="{FF2B5EF4-FFF2-40B4-BE49-F238E27FC236}">
                <a16:creationId xmlns:a16="http://schemas.microsoft.com/office/drawing/2014/main" id="{983A3A46-526C-4498-B6C5-DE695F75B9B0}"/>
              </a:ext>
            </a:extLst>
          </p:cNvPr>
          <p:cNvSpPr txBox="1"/>
          <p:nvPr/>
        </p:nvSpPr>
        <p:spPr>
          <a:xfrm>
            <a:off x="5436096" y="3964414"/>
            <a:ext cx="920445" cy="307777"/>
          </a:xfrm>
          <a:prstGeom prst="rect">
            <a:avLst/>
          </a:prstGeom>
          <a:noFill/>
        </p:spPr>
        <p:txBody>
          <a:bodyPr wrap="none" rtlCol="0">
            <a:spAutoFit/>
          </a:bodyPr>
          <a:lstStyle/>
          <a:p>
            <a:r>
              <a:rPr lang="el-GR" b="1" dirty="0">
                <a:solidFill>
                  <a:schemeClr val="bg1"/>
                </a:solidFill>
                <a:effectLst>
                  <a:outerShdw blurRad="38100" dist="38100" dir="2700000" algn="tl">
                    <a:srgbClr val="000000">
                      <a:alpha val="43137"/>
                    </a:srgbClr>
                  </a:outerShdw>
                </a:effectLst>
              </a:rPr>
              <a:t>Λεκτικός</a:t>
            </a:r>
            <a:endParaRPr lang="en-US" b="1" dirty="0">
              <a:solidFill>
                <a:schemeClr val="bg1"/>
              </a:solidFill>
              <a:effectLst>
                <a:outerShdw blurRad="38100" dist="38100" dir="2700000" algn="tl">
                  <a:srgbClr val="000000">
                    <a:alpha val="43137"/>
                  </a:srgbClr>
                </a:outerShdw>
              </a:effectLst>
            </a:endParaRPr>
          </a:p>
        </p:txBody>
      </p:sp>
      <p:sp>
        <p:nvSpPr>
          <p:cNvPr id="23" name="Oval 22">
            <a:extLst>
              <a:ext uri="{FF2B5EF4-FFF2-40B4-BE49-F238E27FC236}">
                <a16:creationId xmlns:a16="http://schemas.microsoft.com/office/drawing/2014/main" id="{7C6749B7-003E-4B06-B0FA-970551FC694E}"/>
              </a:ext>
            </a:extLst>
          </p:cNvPr>
          <p:cNvSpPr/>
          <p:nvPr/>
        </p:nvSpPr>
        <p:spPr>
          <a:xfrm>
            <a:off x="3131840" y="1542267"/>
            <a:ext cx="522283" cy="52158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25" name="Oval 24">
            <a:extLst>
              <a:ext uri="{FF2B5EF4-FFF2-40B4-BE49-F238E27FC236}">
                <a16:creationId xmlns:a16="http://schemas.microsoft.com/office/drawing/2014/main" id="{356E21D9-CBD0-4395-973E-675AFB2D3033}"/>
              </a:ext>
            </a:extLst>
          </p:cNvPr>
          <p:cNvSpPr/>
          <p:nvPr/>
        </p:nvSpPr>
        <p:spPr>
          <a:xfrm>
            <a:off x="4883832" y="1524318"/>
            <a:ext cx="522283" cy="52158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7" name="Oval 26">
            <a:extLst>
              <a:ext uri="{FF2B5EF4-FFF2-40B4-BE49-F238E27FC236}">
                <a16:creationId xmlns:a16="http://schemas.microsoft.com/office/drawing/2014/main" id="{4DE33667-971B-4DB1-92C6-11CD0EC0D607}"/>
              </a:ext>
            </a:extLst>
          </p:cNvPr>
          <p:cNvSpPr/>
          <p:nvPr/>
        </p:nvSpPr>
        <p:spPr>
          <a:xfrm>
            <a:off x="5652120" y="3195450"/>
            <a:ext cx="522283" cy="52158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9" name="Oval 28">
            <a:extLst>
              <a:ext uri="{FF2B5EF4-FFF2-40B4-BE49-F238E27FC236}">
                <a16:creationId xmlns:a16="http://schemas.microsoft.com/office/drawing/2014/main" id="{E58373D0-B369-49BA-9D8B-1AF14307615B}"/>
              </a:ext>
            </a:extLst>
          </p:cNvPr>
          <p:cNvSpPr/>
          <p:nvPr/>
        </p:nvSpPr>
        <p:spPr>
          <a:xfrm>
            <a:off x="4788024" y="4725149"/>
            <a:ext cx="522283" cy="52158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31" name="Oval 30">
            <a:extLst>
              <a:ext uri="{FF2B5EF4-FFF2-40B4-BE49-F238E27FC236}">
                <a16:creationId xmlns:a16="http://schemas.microsoft.com/office/drawing/2014/main" id="{55985A9B-E119-4ABB-AEB0-D3307DCFBF90}"/>
              </a:ext>
            </a:extLst>
          </p:cNvPr>
          <p:cNvSpPr/>
          <p:nvPr/>
        </p:nvSpPr>
        <p:spPr>
          <a:xfrm>
            <a:off x="3131840" y="4718853"/>
            <a:ext cx="522283" cy="52158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0897691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6104-24E8-495A-82F8-E6D8E95CF600}"/>
              </a:ext>
            </a:extLst>
          </p:cNvPr>
          <p:cNvSpPr>
            <a:spLocks noGrp="1"/>
          </p:cNvSpPr>
          <p:nvPr>
            <p:ph type="title"/>
          </p:nvPr>
        </p:nvSpPr>
        <p:spPr/>
        <p:txBody>
          <a:bodyPr/>
          <a:lstStyle/>
          <a:p>
            <a:r>
              <a:rPr lang="en-US" dirty="0"/>
              <a:t>1. </a:t>
            </a:r>
            <a:r>
              <a:rPr lang="el-GR" dirty="0"/>
              <a:t>ΣΥΝΑΙΣΘΗΜΑΤΙΚΟΣ</a:t>
            </a:r>
            <a:r>
              <a:rPr lang="en-US" dirty="0"/>
              <a:t> </a:t>
            </a:r>
            <a:r>
              <a:rPr lang="el-GR" dirty="0"/>
              <a:t>Εκφοβισμός</a:t>
            </a:r>
            <a:endParaRPr lang="en-US" dirty="0"/>
          </a:p>
        </p:txBody>
      </p:sp>
      <p:sp>
        <p:nvSpPr>
          <p:cNvPr id="3" name="Content Placeholder 2">
            <a:extLst>
              <a:ext uri="{FF2B5EF4-FFF2-40B4-BE49-F238E27FC236}">
                <a16:creationId xmlns:a16="http://schemas.microsoft.com/office/drawing/2014/main" id="{E4D3B103-0A4A-46C8-8F9E-F337D1BB5E76}"/>
              </a:ext>
            </a:extLst>
          </p:cNvPr>
          <p:cNvSpPr>
            <a:spLocks noGrp="1"/>
          </p:cNvSpPr>
          <p:nvPr>
            <p:ph idx="1"/>
          </p:nvPr>
        </p:nvSpPr>
        <p:spPr/>
        <p:txBody>
          <a:bodyPr>
            <a:normAutofit/>
          </a:bodyPr>
          <a:lstStyle/>
          <a:p>
            <a:pPr algn="just"/>
            <a:r>
              <a:rPr lang="el-GR" b="0" dirty="0"/>
              <a:t>Ο κοινωνικός εκφοβισμός, που μερικές φορές αναφέρεται ως σχεσιακός εκφοβισμός, περιλαμβάνει την βλάβη της φήμης ή των σχέσεων κάποιου. Ο κοινωνικός εκφοβισμός περιλαμβάνει</a:t>
            </a:r>
            <a:r>
              <a:rPr lang="en-US" b="0" dirty="0"/>
              <a:t>:</a:t>
            </a:r>
          </a:p>
          <a:p>
            <a:pPr algn="just"/>
            <a:endParaRPr lang="en-US" b="0" dirty="0"/>
          </a:p>
          <a:p>
            <a:pPr marL="342900" indent="-342900" algn="just">
              <a:buFont typeface="Arial" panose="020B0604020202020204" pitchFamily="34" charset="0"/>
              <a:buChar char="•"/>
            </a:pPr>
            <a:r>
              <a:rPr lang="el-GR" b="0" dirty="0"/>
              <a:t>Να αφήνεις κάποιον «απ’ έξω» επίτηδες
Να λες σε άλλα παιδιά να μην είναι φίλοι με κάποιον</a:t>
            </a:r>
            <a:endParaRPr lang="en-US" b="0" dirty="0"/>
          </a:p>
          <a:p>
            <a:pPr marL="342900" indent="-342900" algn="just">
              <a:buFont typeface="Arial" panose="020B0604020202020204" pitchFamily="34" charset="0"/>
              <a:buChar char="•"/>
            </a:pPr>
            <a:r>
              <a:rPr lang="el-GR" b="0" dirty="0"/>
              <a:t>Να διαδίδεις φήμες για κάποιον
Να ντροπιάζεις κάποιον δημοσίως</a:t>
            </a:r>
            <a:endParaRPr lang="en-US" b="0" dirty="0"/>
          </a:p>
        </p:txBody>
      </p:sp>
    </p:spTree>
    <p:extLst>
      <p:ext uri="{BB962C8B-B14F-4D97-AF65-F5344CB8AC3E}">
        <p14:creationId xmlns:p14="http://schemas.microsoft.com/office/powerpoint/2010/main" val="3041372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6104-24E8-495A-82F8-E6D8E95CF600}"/>
              </a:ext>
            </a:extLst>
          </p:cNvPr>
          <p:cNvSpPr>
            <a:spLocks noGrp="1"/>
          </p:cNvSpPr>
          <p:nvPr>
            <p:ph type="title"/>
          </p:nvPr>
        </p:nvSpPr>
        <p:spPr/>
        <p:txBody>
          <a:bodyPr/>
          <a:lstStyle/>
          <a:p>
            <a:r>
              <a:rPr lang="en-US" dirty="0"/>
              <a:t>2. </a:t>
            </a:r>
            <a:r>
              <a:rPr lang="el-GR" dirty="0"/>
              <a:t>ΚΟΙΝΩΝΙΚΟΣ</a:t>
            </a:r>
            <a:r>
              <a:rPr lang="en-US" dirty="0"/>
              <a:t> </a:t>
            </a:r>
            <a:r>
              <a:rPr lang="el-GR" dirty="0"/>
              <a:t>Εκφοβισμός</a:t>
            </a:r>
            <a:endParaRPr lang="en-US" dirty="0"/>
          </a:p>
        </p:txBody>
      </p:sp>
      <p:sp>
        <p:nvSpPr>
          <p:cNvPr id="3" name="Content Placeholder 2">
            <a:extLst>
              <a:ext uri="{FF2B5EF4-FFF2-40B4-BE49-F238E27FC236}">
                <a16:creationId xmlns:a16="http://schemas.microsoft.com/office/drawing/2014/main" id="{E4D3B103-0A4A-46C8-8F9E-F337D1BB5E76}"/>
              </a:ext>
            </a:extLst>
          </p:cNvPr>
          <p:cNvSpPr>
            <a:spLocks noGrp="1"/>
          </p:cNvSpPr>
          <p:nvPr>
            <p:ph idx="1"/>
          </p:nvPr>
        </p:nvSpPr>
        <p:spPr/>
        <p:txBody>
          <a:bodyPr>
            <a:normAutofit/>
          </a:bodyPr>
          <a:lstStyle/>
          <a:p>
            <a:pPr algn="just"/>
            <a:r>
              <a:rPr lang="el-GR" b="0" dirty="0"/>
              <a:t>Ο κοινωνικός εκφοβισμός, που μερικές φορές αναφέρεται ως σχεσιακός εκφοβισμός, περιλαμβάνει την βλάβη της φήμης ή των σχέσεων κάποιου. Ο κοινωνικός εκφοβισμός περιλαμβάνει</a:t>
            </a:r>
            <a:r>
              <a:rPr lang="en-US" b="0" dirty="0"/>
              <a:t>:</a:t>
            </a:r>
          </a:p>
          <a:p>
            <a:pPr algn="just"/>
            <a:endParaRPr lang="en-US" b="0" dirty="0"/>
          </a:p>
          <a:p>
            <a:pPr marL="342900" indent="-342900" algn="just">
              <a:buFont typeface="Arial" panose="020B0604020202020204" pitchFamily="34" charset="0"/>
              <a:buChar char="•"/>
            </a:pPr>
            <a:r>
              <a:rPr lang="el-GR" b="0" dirty="0"/>
              <a:t>Να αφήνεις κάποιον «απ’ έξω» επίτηδες
Να λες σε άλλα παιδιά να μην είναι φίλοι με κάποιον</a:t>
            </a:r>
            <a:endParaRPr lang="en-US" b="0" dirty="0"/>
          </a:p>
          <a:p>
            <a:pPr marL="342900" indent="-342900" algn="just">
              <a:buFont typeface="Arial" panose="020B0604020202020204" pitchFamily="34" charset="0"/>
              <a:buChar char="•"/>
            </a:pPr>
            <a:r>
              <a:rPr lang="el-GR" b="0" dirty="0"/>
              <a:t>Να διαδίδεις φήμες για κάποιον
Να ντροπιάζεις κάποιον δημοσίως</a:t>
            </a:r>
            <a:endParaRPr lang="en-US" b="0" dirty="0"/>
          </a:p>
          <a:p>
            <a:pPr marL="0" indent="0" algn="just"/>
            <a:endParaRPr lang="en-US" b="0" dirty="0"/>
          </a:p>
        </p:txBody>
      </p:sp>
    </p:spTree>
    <p:extLst>
      <p:ext uri="{BB962C8B-B14F-4D97-AF65-F5344CB8AC3E}">
        <p14:creationId xmlns:p14="http://schemas.microsoft.com/office/powerpoint/2010/main" val="30983039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6104-24E8-495A-82F8-E6D8E95CF600}"/>
              </a:ext>
            </a:extLst>
          </p:cNvPr>
          <p:cNvSpPr>
            <a:spLocks noGrp="1"/>
          </p:cNvSpPr>
          <p:nvPr>
            <p:ph type="title"/>
          </p:nvPr>
        </p:nvSpPr>
        <p:spPr/>
        <p:txBody>
          <a:bodyPr/>
          <a:lstStyle/>
          <a:p>
            <a:r>
              <a:rPr lang="en-US" dirty="0"/>
              <a:t>3. </a:t>
            </a:r>
            <a:r>
              <a:rPr lang="el-GR" dirty="0"/>
              <a:t>ΛΕΚΤΙΚΟΣ</a:t>
            </a:r>
            <a:r>
              <a:rPr lang="en-US" dirty="0"/>
              <a:t> </a:t>
            </a:r>
            <a:r>
              <a:rPr lang="el-GR" dirty="0"/>
              <a:t>Εκφοβισμός</a:t>
            </a:r>
            <a:endParaRPr lang="en-US" dirty="0"/>
          </a:p>
        </p:txBody>
      </p:sp>
      <p:sp>
        <p:nvSpPr>
          <p:cNvPr id="3" name="Content Placeholder 2">
            <a:extLst>
              <a:ext uri="{FF2B5EF4-FFF2-40B4-BE49-F238E27FC236}">
                <a16:creationId xmlns:a16="http://schemas.microsoft.com/office/drawing/2014/main" id="{E4D3B103-0A4A-46C8-8F9E-F337D1BB5E76}"/>
              </a:ext>
            </a:extLst>
          </p:cNvPr>
          <p:cNvSpPr>
            <a:spLocks noGrp="1"/>
          </p:cNvSpPr>
          <p:nvPr>
            <p:ph idx="1"/>
          </p:nvPr>
        </p:nvSpPr>
        <p:spPr/>
        <p:txBody>
          <a:bodyPr>
            <a:normAutofit/>
          </a:bodyPr>
          <a:lstStyle/>
          <a:p>
            <a:r>
              <a:rPr lang="el-GR" b="0" dirty="0"/>
              <a:t>Ο λεκτικός εκφοβισμός περιλαμβάνει</a:t>
            </a:r>
            <a:r>
              <a:rPr lang="en-US" b="0" dirty="0"/>
              <a:t>:</a:t>
            </a:r>
          </a:p>
          <a:p>
            <a:endParaRPr lang="en-US" b="0" dirty="0"/>
          </a:p>
          <a:p>
            <a:pPr marL="800100" lvl="1"/>
            <a:r>
              <a:rPr lang="el-GR" dirty="0"/>
              <a:t>Πειράγματα</a:t>
            </a:r>
            <a:endParaRPr lang="en-US" dirty="0"/>
          </a:p>
          <a:p>
            <a:pPr marL="800100" lvl="1"/>
            <a:r>
              <a:rPr lang="el-GR" dirty="0"/>
              <a:t>Βρισιές</a:t>
            </a:r>
            <a:endParaRPr lang="en-US" dirty="0"/>
          </a:p>
          <a:p>
            <a:pPr marL="800100" lvl="1"/>
            <a:r>
              <a:rPr lang="el-GR" dirty="0"/>
              <a:t>Ακατάλληλα σεξουαλικά σχόλια
Χλευασμό</a:t>
            </a:r>
            <a:endParaRPr lang="en-US" dirty="0"/>
          </a:p>
          <a:p>
            <a:pPr marL="800100" lvl="1"/>
            <a:r>
              <a:rPr lang="el-GR" dirty="0"/>
              <a:t>Απειλές για πρόκληση βλάβης</a:t>
            </a:r>
            <a:endParaRPr lang="en-US" b="0" dirty="0"/>
          </a:p>
        </p:txBody>
      </p:sp>
    </p:spTree>
    <p:extLst>
      <p:ext uri="{BB962C8B-B14F-4D97-AF65-F5344CB8AC3E}">
        <p14:creationId xmlns:p14="http://schemas.microsoft.com/office/powerpoint/2010/main" val="5751801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6104-24E8-495A-82F8-E6D8E95CF600}"/>
              </a:ext>
            </a:extLst>
          </p:cNvPr>
          <p:cNvSpPr>
            <a:spLocks noGrp="1"/>
          </p:cNvSpPr>
          <p:nvPr>
            <p:ph type="title"/>
          </p:nvPr>
        </p:nvSpPr>
        <p:spPr/>
        <p:txBody>
          <a:bodyPr/>
          <a:lstStyle/>
          <a:p>
            <a:r>
              <a:rPr lang="en-US" dirty="0"/>
              <a:t>4. </a:t>
            </a:r>
            <a:r>
              <a:rPr lang="el-GR" dirty="0"/>
              <a:t>ΣΩΜΑΤΙΚΟΣ Εκφοβισμός</a:t>
            </a:r>
            <a:endParaRPr lang="en-US" dirty="0"/>
          </a:p>
        </p:txBody>
      </p:sp>
      <p:sp>
        <p:nvSpPr>
          <p:cNvPr id="3" name="Content Placeholder 2">
            <a:extLst>
              <a:ext uri="{FF2B5EF4-FFF2-40B4-BE49-F238E27FC236}">
                <a16:creationId xmlns:a16="http://schemas.microsoft.com/office/drawing/2014/main" id="{E4D3B103-0A4A-46C8-8F9E-F337D1BB5E76}"/>
              </a:ext>
            </a:extLst>
          </p:cNvPr>
          <p:cNvSpPr>
            <a:spLocks noGrp="1"/>
          </p:cNvSpPr>
          <p:nvPr>
            <p:ph idx="1"/>
          </p:nvPr>
        </p:nvSpPr>
        <p:spPr/>
        <p:txBody>
          <a:bodyPr>
            <a:normAutofit/>
          </a:bodyPr>
          <a:lstStyle/>
          <a:p>
            <a:r>
              <a:rPr lang="el-GR" b="0" dirty="0"/>
              <a:t>Ο σωματικός εκφοβισμός περιλαμβάνει τον πόνο στο σώμα ή τα υπάρχοντα ενός ατόμου. Ο σωματικός εκφοβισμός περιλαμβάνει</a:t>
            </a:r>
            <a:r>
              <a:rPr lang="en-US" b="0" dirty="0"/>
              <a:t>:</a:t>
            </a:r>
          </a:p>
          <a:p>
            <a:endParaRPr lang="en-US" b="0" dirty="0"/>
          </a:p>
          <a:p>
            <a:pPr marL="1485900" lvl="2"/>
            <a:r>
              <a:rPr lang="el-GR" sz="2000" dirty="0"/>
              <a:t>Χτύπημα /κλοτσιές/τσίμπημα
Φτύσιμο</a:t>
            </a:r>
            <a:endParaRPr lang="en-US" sz="2000" dirty="0"/>
          </a:p>
          <a:p>
            <a:pPr marL="1485900" lvl="2" indent="-342900"/>
            <a:r>
              <a:rPr lang="el-GR" sz="2000" dirty="0"/>
              <a:t>Τρικλοποδιές/Σπρώξιμο</a:t>
            </a:r>
            <a:endParaRPr lang="en-US" sz="2000" dirty="0"/>
          </a:p>
          <a:p>
            <a:pPr marL="1485900" lvl="2" indent="-342900"/>
            <a:r>
              <a:rPr lang="el-GR" sz="2000" dirty="0"/>
              <a:t>Το να παίρνεις</a:t>
            </a:r>
            <a:r>
              <a:rPr lang="en-US" sz="2000" dirty="0"/>
              <a:t> </a:t>
            </a:r>
            <a:r>
              <a:rPr lang="el-GR" sz="2000" dirty="0"/>
              <a:t>ή</a:t>
            </a:r>
            <a:r>
              <a:rPr lang="en-US" sz="2000" dirty="0"/>
              <a:t> </a:t>
            </a:r>
            <a:r>
              <a:rPr lang="el-GR" sz="2000" dirty="0"/>
              <a:t>να σπας</a:t>
            </a:r>
            <a:r>
              <a:rPr lang="en-US" sz="2000" dirty="0"/>
              <a:t> </a:t>
            </a:r>
            <a:r>
              <a:rPr lang="el-GR" sz="2000" dirty="0"/>
              <a:t>τα πράγματα κάποιου</a:t>
            </a:r>
            <a:endParaRPr lang="en-US" sz="2000" dirty="0"/>
          </a:p>
          <a:p>
            <a:pPr marL="1485900" lvl="2"/>
            <a:r>
              <a:rPr lang="el-GR" sz="2000" dirty="0"/>
              <a:t>Κακές ή αγενείς χειρονομίες</a:t>
            </a:r>
            <a:endParaRPr lang="en-US" dirty="0"/>
          </a:p>
        </p:txBody>
      </p:sp>
    </p:spTree>
    <p:extLst>
      <p:ext uri="{BB962C8B-B14F-4D97-AF65-F5344CB8AC3E}">
        <p14:creationId xmlns:p14="http://schemas.microsoft.com/office/powerpoint/2010/main" val="34682287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6104-24E8-495A-82F8-E6D8E95CF600}"/>
              </a:ext>
            </a:extLst>
          </p:cNvPr>
          <p:cNvSpPr>
            <a:spLocks noGrp="1"/>
          </p:cNvSpPr>
          <p:nvPr>
            <p:ph type="title"/>
          </p:nvPr>
        </p:nvSpPr>
        <p:spPr/>
        <p:txBody>
          <a:bodyPr/>
          <a:lstStyle/>
          <a:p>
            <a:r>
              <a:rPr lang="en-US" dirty="0"/>
              <a:t>5. </a:t>
            </a:r>
            <a:r>
              <a:rPr lang="el-GR" dirty="0"/>
              <a:t>ΔΙΑΔΙΚΤΥΑΚΟΣ Εκφοβισμός</a:t>
            </a:r>
            <a:endParaRPr lang="en-US" dirty="0"/>
          </a:p>
        </p:txBody>
      </p:sp>
      <p:sp>
        <p:nvSpPr>
          <p:cNvPr id="3" name="Content Placeholder 2">
            <a:extLst>
              <a:ext uri="{FF2B5EF4-FFF2-40B4-BE49-F238E27FC236}">
                <a16:creationId xmlns:a16="http://schemas.microsoft.com/office/drawing/2014/main" id="{E4D3B103-0A4A-46C8-8F9E-F337D1BB5E76}"/>
              </a:ext>
            </a:extLst>
          </p:cNvPr>
          <p:cNvSpPr>
            <a:spLocks noGrp="1"/>
          </p:cNvSpPr>
          <p:nvPr>
            <p:ph idx="1"/>
          </p:nvPr>
        </p:nvSpPr>
        <p:spPr/>
        <p:txBody>
          <a:bodyPr>
            <a:normAutofit lnSpcReduction="10000"/>
          </a:bodyPr>
          <a:lstStyle/>
          <a:p>
            <a:r>
              <a:rPr lang="el-GR" b="0" dirty="0"/>
              <a:t>Ο διαδικτυακός εκφοβισμός είναι κάθε είδους εκφοβισμός που συμβαίνει στο διαδίκτυο. Μπορεί να είναι επιζήμια σχόλια σε έναν προσωπικό </a:t>
            </a:r>
            <a:r>
              <a:rPr lang="el-GR" b="0" dirty="0" err="1"/>
              <a:t>ιστότοπο</a:t>
            </a:r>
            <a:r>
              <a:rPr lang="el-GR" b="0" dirty="0"/>
              <a:t> ή παραπλανητικά ιδιωτικά μηνύματα</a:t>
            </a:r>
            <a:r>
              <a:rPr lang="en-US" b="0" dirty="0"/>
              <a:t>.</a:t>
            </a:r>
          </a:p>
          <a:p>
            <a:endParaRPr lang="en-US" b="0" dirty="0"/>
          </a:p>
          <a:p>
            <a:r>
              <a:rPr lang="el-GR" b="0" dirty="0"/>
              <a:t>Περιλαμβάνει τη χρήση ηλεκτρονικών για να βλάψει τους άλλους. Αυτός ο τύπος εκφοβισμού μπορεί να είναι ιδιαίτερα επιβλαβής επειδή οι δράστες είναι πιο δύσκολο να εντοπιστούν, μπορεί πιο γρήγορα και παρορμητικά να εξαπλωθεί σε μεγαλύτερα ακροατήρια και οι φυσικές αποδείξεις του εκφοβισμού δεν μπορούν εύκολα να διαγραφούν από τον κυβερνοχώρο. Τα θύματα του </a:t>
            </a:r>
            <a:r>
              <a:rPr lang="el-GR" b="0" dirty="0" err="1"/>
              <a:t>κυβερνοεκφοβισμού</a:t>
            </a:r>
            <a:r>
              <a:rPr lang="el-GR" b="0" dirty="0"/>
              <a:t> είναι συχνά επίσης θύματα παραδοσιακού εκτός σύνδεσης εκφοβισμού</a:t>
            </a:r>
            <a:r>
              <a:rPr lang="en-US" b="0" dirty="0"/>
              <a:t>.</a:t>
            </a:r>
          </a:p>
        </p:txBody>
      </p:sp>
    </p:spTree>
    <p:extLst>
      <p:ext uri="{BB962C8B-B14F-4D97-AF65-F5344CB8AC3E}">
        <p14:creationId xmlns:p14="http://schemas.microsoft.com/office/powerpoint/2010/main" val="861096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11"/>
          <p:cNvSpPr txBox="1">
            <a:spLocks noGrp="1"/>
          </p:cNvSpPr>
          <p:nvPr>
            <p:ph type="title"/>
          </p:nvPr>
        </p:nvSpPr>
        <p:spPr>
          <a:xfrm>
            <a:off x="457200" y="152718"/>
            <a:ext cx="5791200" cy="972026"/>
          </a:xfrm>
          <a:prstGeom prst="rect">
            <a:avLst/>
          </a:prstGeom>
          <a:noFill/>
          <a:ln>
            <a:noFill/>
          </a:ln>
        </p:spPr>
        <p:txBody>
          <a:bodyPr spcFirstLastPara="1" wrap="square" lIns="91425" tIns="45700" rIns="91425" bIns="45700" anchor="b" anchorCtr="0">
            <a:normAutofit fontScale="90000"/>
          </a:bodyPr>
          <a:lstStyle/>
          <a:p>
            <a:pPr lvl="0">
              <a:buSzPts val="4000"/>
            </a:pPr>
            <a:r>
              <a:rPr lang="en-US" sz="4000" dirty="0">
                <a:latin typeface="Calibri"/>
                <a:ea typeface="Calibri"/>
                <a:cs typeface="Calibri"/>
                <a:sym typeface="Calibri"/>
              </a:rPr>
              <a:t>I.5. </a:t>
            </a:r>
            <a:r>
              <a:rPr lang="el-GR" sz="4000" dirty="0">
                <a:latin typeface="Calibri"/>
                <a:ea typeface="Calibri"/>
                <a:cs typeface="Calibri"/>
                <a:sym typeface="Calibri"/>
              </a:rPr>
              <a:t>ΠΑΡΑΜΕΤΡΟΙ ΟΜΑΔΑΣ</a:t>
            </a:r>
            <a:endParaRPr sz="4000" dirty="0"/>
          </a:p>
        </p:txBody>
      </p:sp>
      <p:sp>
        <p:nvSpPr>
          <p:cNvPr id="164" name="Google Shape;164;p11"/>
          <p:cNvSpPr txBox="1">
            <a:spLocks noGrp="1"/>
          </p:cNvSpPr>
          <p:nvPr>
            <p:ph type="body" idx="1"/>
          </p:nvPr>
        </p:nvSpPr>
        <p:spPr>
          <a:xfrm>
            <a:off x="457200" y="1752601"/>
            <a:ext cx="8030314" cy="406265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endParaRPr/>
          </a:p>
        </p:txBody>
      </p:sp>
      <p:pic>
        <p:nvPicPr>
          <p:cNvPr id="165" name="Google Shape;165;p11"/>
          <p:cNvPicPr preferRelativeResize="0"/>
          <p:nvPr/>
        </p:nvPicPr>
        <p:blipFill rotWithShape="1">
          <a:blip r:embed="rId3">
            <a:alphaModFix/>
          </a:blip>
          <a:srcRect/>
          <a:stretch/>
        </p:blipFill>
        <p:spPr>
          <a:xfrm>
            <a:off x="278233" y="1591351"/>
            <a:ext cx="8209281" cy="4293840"/>
          </a:xfrm>
          <a:prstGeom prst="rect">
            <a:avLst/>
          </a:prstGeom>
          <a:noFill/>
          <a:ln>
            <a:noFill/>
          </a:ln>
        </p:spPr>
      </p:pic>
      <p:sp>
        <p:nvSpPr>
          <p:cNvPr id="166" name="Google Shape;166;p11"/>
          <p:cNvSpPr/>
          <p:nvPr/>
        </p:nvSpPr>
        <p:spPr>
          <a:xfrm>
            <a:off x="179513" y="1551489"/>
            <a:ext cx="8387960" cy="4373563"/>
          </a:xfrm>
          <a:prstGeom prst="rect">
            <a:avLst/>
          </a:prstGeom>
          <a:solidFill>
            <a:schemeClr val="lt1">
              <a:alpha val="74901"/>
            </a:scheme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7" name="Google Shape;167;p11"/>
          <p:cNvSpPr txBox="1"/>
          <p:nvPr/>
        </p:nvSpPr>
        <p:spPr>
          <a:xfrm>
            <a:off x="612983" y="1758279"/>
            <a:ext cx="7918035" cy="4893607"/>
          </a:xfrm>
          <a:prstGeom prst="rect">
            <a:avLst/>
          </a:prstGeom>
          <a:noFill/>
          <a:ln>
            <a:noFill/>
          </a:ln>
        </p:spPr>
        <p:txBody>
          <a:bodyPr spcFirstLastPara="1" wrap="square" lIns="91425" tIns="45700" rIns="91425" bIns="45700" anchor="t" anchorCtr="0">
            <a:spAutoFit/>
          </a:bodyPr>
          <a:lstStyle/>
          <a:p>
            <a:pPr marL="342900" lvl="0" indent="-342900">
              <a:buClr>
                <a:schemeClr val="dk1"/>
              </a:buClr>
              <a:buSzPts val="2400"/>
              <a:buFont typeface="Arial"/>
              <a:buChar char="•"/>
            </a:pPr>
            <a:r>
              <a:rPr lang="el-GR" sz="2400" b="1" dirty="0">
                <a:solidFill>
                  <a:srgbClr val="FF0000"/>
                </a:solidFill>
              </a:rPr>
              <a:t>ομαδική συνείδηση </a:t>
            </a:r>
            <a:r>
              <a:rPr lang="el-GR" sz="2400" b="1" dirty="0">
                <a:solidFill>
                  <a:schemeClr val="tx1"/>
                </a:solidFill>
              </a:rPr>
              <a:t>-</a:t>
            </a:r>
            <a:r>
              <a:rPr lang="el-GR" sz="2400" b="1" dirty="0">
                <a:solidFill>
                  <a:srgbClr val="FF0000"/>
                </a:solidFill>
              </a:rPr>
              <a:t> </a:t>
            </a:r>
            <a:r>
              <a:rPr lang="el-GR" sz="2400" b="1" dirty="0">
                <a:solidFill>
                  <a:schemeClr val="tx1"/>
                </a:solidFill>
              </a:rPr>
              <a:t>αντίστοιχα η ένταση που αποτελεί το συναίσθημα από "εμάς", της ομαδικής ταυτότητας.</a:t>
            </a:r>
            <a:endParaRPr b="1" dirty="0">
              <a:solidFill>
                <a:schemeClr val="tx1"/>
              </a:solidFill>
            </a:endParaRPr>
          </a:p>
          <a:p>
            <a:pPr marL="342900" lvl="0" indent="-342900">
              <a:buClr>
                <a:schemeClr val="dk1"/>
              </a:buClr>
              <a:buSzPts val="2400"/>
              <a:buFont typeface="Arial"/>
              <a:buChar char="•"/>
            </a:pPr>
            <a:r>
              <a:rPr lang="el-GR" sz="2400" b="1" dirty="0">
                <a:solidFill>
                  <a:srgbClr val="FF0000"/>
                </a:solidFill>
              </a:rPr>
              <a:t>αποδοτικότητα της ομάδας </a:t>
            </a:r>
            <a:r>
              <a:rPr lang="el-GR" sz="2400" b="1" dirty="0">
                <a:solidFill>
                  <a:schemeClr val="tx1"/>
                </a:solidFill>
              </a:rPr>
              <a:t>-</a:t>
            </a:r>
            <a:r>
              <a:rPr lang="el-GR" sz="2400" b="1" dirty="0">
                <a:solidFill>
                  <a:srgbClr val="FF0000"/>
                </a:solidFill>
              </a:rPr>
              <a:t> </a:t>
            </a:r>
            <a:r>
              <a:rPr lang="el-GR" sz="2400" b="1" dirty="0">
                <a:solidFill>
                  <a:schemeClr val="tx1"/>
                </a:solidFill>
              </a:rPr>
              <a:t>αντίστοιχα οι επιδόσεις που επιτεύχθηκαν·</a:t>
            </a:r>
            <a:r>
              <a:rPr lang="el-GR" sz="2400" b="1" dirty="0">
                <a:solidFill>
                  <a:srgbClr val="FF0000"/>
                </a:solidFill>
              </a:rPr>
              <a:t>
συνοχή ομάδας</a:t>
            </a:r>
            <a:r>
              <a:rPr lang="en-US" sz="2400" b="1" i="0" u="none" strike="noStrike" cap="none" dirty="0">
                <a:solidFill>
                  <a:srgbClr val="FF0000"/>
                </a:solidFill>
                <a:latin typeface="Arial"/>
                <a:ea typeface="Arial"/>
                <a:cs typeface="Arial"/>
                <a:sym typeface="Arial"/>
              </a:rPr>
              <a:t> </a:t>
            </a:r>
            <a:r>
              <a:rPr lang="en-US" sz="2400" b="1" i="0" u="none" strike="noStrike" cap="none" dirty="0">
                <a:solidFill>
                  <a:schemeClr val="dk1"/>
                </a:solidFill>
                <a:latin typeface="Arial"/>
                <a:ea typeface="Arial"/>
                <a:cs typeface="Arial"/>
                <a:sym typeface="Arial"/>
              </a:rPr>
              <a:t>- </a:t>
            </a:r>
            <a:r>
              <a:rPr lang="el-GR" sz="2400" b="1" dirty="0">
                <a:solidFill>
                  <a:schemeClr val="dk1"/>
                </a:solidFill>
              </a:rPr>
              <a:t>μια θεμελιώδης παράμετρος, η οποία αντιπροσωπεύει το παγκόσμιο αποτέλεσμα των εσωτερικών σχέσεων και της κοινής επιτυχίας, το αποτέλεσμα της αμοιβαίας γνώσης, την απόκτηση των στόχων του ομίλου και των κανόνων του, του κλίματος αμοιβαίας εμπιστοσύνης, το αποτέλεσμα που αντισταθμίζει αυτό της διάλυσης της ομάδας.</a:t>
            </a:r>
            <a:endParaRPr sz="1800" dirty="0">
              <a:solidFill>
                <a:schemeClr val="dk1"/>
              </a:solidFill>
              <a:latin typeface="Arial"/>
              <a:ea typeface="Arial"/>
              <a:cs typeface="Arial"/>
              <a:sym typeface="Arial"/>
            </a:endParaRPr>
          </a:p>
        </p:txBody>
      </p:sp>
    </p:spTree>
  </p:cSld>
  <p:clrMapOvr>
    <a:masterClrMapping/>
  </p:clrMapOvr>
  <p:transition spd="slow">
    <p:push/>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p:txBody>
          <a:bodyPr>
            <a:normAutofit fontScale="90000"/>
          </a:bodyPr>
          <a:lstStyle/>
          <a:p>
            <a:r>
              <a:rPr lang="el-GR" dirty="0"/>
              <a:t>Ελέγξτε αν αντιμετωπίζετε προβλήματα στην ομάδα</a:t>
            </a:r>
            <a:endParaRPr lang="en-US" dirty="0"/>
          </a:p>
        </p:txBody>
      </p:sp>
      <p:sp>
        <p:nvSpPr>
          <p:cNvPr id="3" name="Content Placeholder 2">
            <a:extLst>
              <a:ext uri="{FF2B5EF4-FFF2-40B4-BE49-F238E27FC236}">
                <a16:creationId xmlns:a16="http://schemas.microsoft.com/office/drawing/2014/main" id="{4C9A2E14-1F6F-4245-9A6D-DAE4FECCDB99}"/>
              </a:ext>
            </a:extLst>
          </p:cNvPr>
          <p:cNvSpPr>
            <a:spLocks noGrp="1"/>
          </p:cNvSpPr>
          <p:nvPr>
            <p:ph idx="1"/>
          </p:nvPr>
        </p:nvSpPr>
        <p:spPr>
          <a:xfrm>
            <a:off x="457200" y="1752600"/>
            <a:ext cx="8291264" cy="4952682"/>
          </a:xfrm>
        </p:spPr>
        <p:txBody>
          <a:bodyPr>
            <a:noAutofit/>
          </a:bodyPr>
          <a:lstStyle/>
          <a:p>
            <a:pPr marL="960120" lvl="2" indent="0" algn="just">
              <a:buNone/>
            </a:pPr>
            <a:endParaRPr lang="en-US" sz="3000" b="0" dirty="0"/>
          </a:p>
          <a:p>
            <a:pPr marL="960120" lvl="2" indent="0" algn="just">
              <a:buNone/>
            </a:pPr>
            <a:r>
              <a:rPr lang="el-GR" sz="3000" dirty="0"/>
              <a:t>Δεν ακούμε ο ένας τον άλλον.</a:t>
            </a:r>
            <a:r>
              <a:rPr lang="en-US" sz="3000" b="0" dirty="0"/>
              <a:t>.</a:t>
            </a:r>
          </a:p>
          <a:p>
            <a:pPr marL="960120" lvl="2" indent="0" algn="just">
              <a:buNone/>
            </a:pPr>
            <a:endParaRPr lang="en-US" sz="3000" b="0" dirty="0"/>
          </a:p>
          <a:p>
            <a:pPr marL="960120" lvl="2" indent="0">
              <a:buNone/>
            </a:pPr>
            <a:r>
              <a:rPr lang="el-GR" sz="3000" dirty="0"/>
              <a:t>Συνεχίζουμε να επαναλαμβάνουμε επιχειρήματα αντί να προχωράμε</a:t>
            </a:r>
            <a:r>
              <a:rPr lang="en-US" sz="3000" b="0" dirty="0"/>
              <a:t>.</a:t>
            </a:r>
          </a:p>
          <a:p>
            <a:pPr marL="960120" lvl="2" indent="0" algn="just">
              <a:buNone/>
            </a:pPr>
            <a:endParaRPr lang="en-US" sz="3000" b="0" dirty="0"/>
          </a:p>
          <a:p>
            <a:pPr marL="960120" lvl="2" indent="0">
              <a:buNone/>
            </a:pPr>
            <a:r>
              <a:rPr lang="el-GR" sz="3000" dirty="0"/>
              <a:t>Διακόπτουμε συνεχώς ο ένας τον άλλον.</a:t>
            </a:r>
            <a:r>
              <a:rPr lang="en-US" sz="3000" b="0" dirty="0"/>
              <a:t>.</a:t>
            </a:r>
          </a:p>
        </p:txBody>
      </p:sp>
      <p:pic>
        <p:nvPicPr>
          <p:cNvPr id="5" name="Picture 4">
            <a:extLst>
              <a:ext uri="{FF2B5EF4-FFF2-40B4-BE49-F238E27FC236}">
                <a16:creationId xmlns:a16="http://schemas.microsoft.com/office/drawing/2014/main" id="{22CAB01C-517F-46AC-8355-9DC1746677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2276872"/>
            <a:ext cx="508007" cy="508007"/>
          </a:xfrm>
          <a:prstGeom prst="rect">
            <a:avLst/>
          </a:prstGeom>
        </p:spPr>
      </p:pic>
      <p:pic>
        <p:nvPicPr>
          <p:cNvPr id="7" name="Picture 6">
            <a:extLst>
              <a:ext uri="{FF2B5EF4-FFF2-40B4-BE49-F238E27FC236}">
                <a16:creationId xmlns:a16="http://schemas.microsoft.com/office/drawing/2014/main" id="{D59CCB88-DE4E-4929-A5D0-6C996D5026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497057"/>
            <a:ext cx="508007" cy="508007"/>
          </a:xfrm>
          <a:prstGeom prst="rect">
            <a:avLst/>
          </a:prstGeom>
        </p:spPr>
      </p:pic>
      <p:pic>
        <p:nvPicPr>
          <p:cNvPr id="9" name="Picture 8">
            <a:extLst>
              <a:ext uri="{FF2B5EF4-FFF2-40B4-BE49-F238E27FC236}">
                <a16:creationId xmlns:a16="http://schemas.microsoft.com/office/drawing/2014/main" id="{23A09290-7B62-4D61-812A-0077A32D1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7" y="4847165"/>
            <a:ext cx="508007" cy="508007"/>
          </a:xfrm>
          <a:prstGeom prst="rect">
            <a:avLst/>
          </a:prstGeom>
        </p:spPr>
      </p:pic>
    </p:spTree>
    <p:extLst>
      <p:ext uri="{BB962C8B-B14F-4D97-AF65-F5344CB8AC3E}">
        <p14:creationId xmlns:p14="http://schemas.microsoft.com/office/powerpoint/2010/main" val="3059748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p:txBody>
          <a:bodyPr>
            <a:normAutofit fontScale="90000"/>
          </a:bodyPr>
          <a:lstStyle/>
          <a:p>
            <a:r>
              <a:rPr lang="el-GR" dirty="0"/>
              <a:t>Ελέγξτε αν αντιμετωπίζετε προβλήματα στην ομάδα</a:t>
            </a:r>
            <a:endParaRPr lang="en-US" dirty="0"/>
          </a:p>
        </p:txBody>
      </p:sp>
      <p:sp>
        <p:nvSpPr>
          <p:cNvPr id="3" name="Content Placeholder 2">
            <a:extLst>
              <a:ext uri="{FF2B5EF4-FFF2-40B4-BE49-F238E27FC236}">
                <a16:creationId xmlns:a16="http://schemas.microsoft.com/office/drawing/2014/main" id="{4C9A2E14-1F6F-4245-9A6D-DAE4FECCDB99}"/>
              </a:ext>
            </a:extLst>
          </p:cNvPr>
          <p:cNvSpPr>
            <a:spLocks noGrp="1"/>
          </p:cNvSpPr>
          <p:nvPr>
            <p:ph idx="1"/>
          </p:nvPr>
        </p:nvSpPr>
        <p:spPr>
          <a:xfrm>
            <a:off x="457200" y="1752600"/>
            <a:ext cx="8291264" cy="4628728"/>
          </a:xfrm>
        </p:spPr>
        <p:txBody>
          <a:bodyPr>
            <a:noAutofit/>
          </a:bodyPr>
          <a:lstStyle/>
          <a:p>
            <a:pPr marL="960120" lvl="2" indent="0" algn="just">
              <a:spcBef>
                <a:spcPts val="500"/>
              </a:spcBef>
              <a:buNone/>
            </a:pPr>
            <a:endParaRPr lang="en-US" sz="3000" dirty="0"/>
          </a:p>
          <a:p>
            <a:pPr marL="960120" lvl="2" indent="0" algn="just">
              <a:spcBef>
                <a:spcPts val="500"/>
              </a:spcBef>
              <a:buNone/>
            </a:pPr>
            <a:r>
              <a:rPr lang="el-GR" sz="3000" dirty="0"/>
              <a:t>Απλά πιέζουμε τις δικές μας απόψεις αντί να αναπτύσσουμε και να ενθαρρύνουμε τις ιδέες των άλλων</a:t>
            </a:r>
            <a:r>
              <a:rPr lang="en-US" sz="3000" dirty="0"/>
              <a:t>.</a:t>
            </a:r>
          </a:p>
          <a:p>
            <a:pPr marL="960120" lvl="2" indent="0" algn="just">
              <a:spcBef>
                <a:spcPts val="500"/>
              </a:spcBef>
              <a:buNone/>
            </a:pPr>
            <a:r>
              <a:rPr lang="el-GR" sz="3000" dirty="0"/>
              <a:t>Επιτρέπουμε στα κυρίαρχα μέλη να κυριαρχούν.
Μερικοί από εμάς δεν συνεισφέρουν.
Δεν συμβιβαζόμαστε αρκετά.
</a:t>
            </a:r>
            <a:endParaRPr lang="en-US" sz="3000" dirty="0"/>
          </a:p>
          <a:p>
            <a:pPr marL="960120" lvl="2" indent="0" algn="just">
              <a:spcBef>
                <a:spcPts val="500"/>
              </a:spcBef>
              <a:buNone/>
            </a:pPr>
            <a:endParaRPr lang="en-US" sz="3000" b="0" dirty="0"/>
          </a:p>
        </p:txBody>
      </p:sp>
      <p:pic>
        <p:nvPicPr>
          <p:cNvPr id="5" name="Picture 4">
            <a:extLst>
              <a:ext uri="{FF2B5EF4-FFF2-40B4-BE49-F238E27FC236}">
                <a16:creationId xmlns:a16="http://schemas.microsoft.com/office/drawing/2014/main" id="{22CAB01C-517F-46AC-8355-9DC1746677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536" y="2417549"/>
            <a:ext cx="508007" cy="508007"/>
          </a:xfrm>
          <a:prstGeom prst="rect">
            <a:avLst/>
          </a:prstGeom>
        </p:spPr>
      </p:pic>
      <p:pic>
        <p:nvPicPr>
          <p:cNvPr id="7" name="Picture 6">
            <a:extLst>
              <a:ext uri="{FF2B5EF4-FFF2-40B4-BE49-F238E27FC236}">
                <a16:creationId xmlns:a16="http://schemas.microsoft.com/office/drawing/2014/main" id="{D59CCB88-DE4E-4929-A5D0-6C996D5026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789040"/>
            <a:ext cx="508007" cy="508007"/>
          </a:xfrm>
          <a:prstGeom prst="rect">
            <a:avLst/>
          </a:prstGeom>
        </p:spPr>
      </p:pic>
      <p:pic>
        <p:nvPicPr>
          <p:cNvPr id="9" name="Picture 8">
            <a:extLst>
              <a:ext uri="{FF2B5EF4-FFF2-40B4-BE49-F238E27FC236}">
                <a16:creationId xmlns:a16="http://schemas.microsoft.com/office/drawing/2014/main" id="{23A09290-7B62-4D61-812A-0077A32D1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4793201"/>
            <a:ext cx="508007" cy="508007"/>
          </a:xfrm>
          <a:prstGeom prst="rect">
            <a:avLst/>
          </a:prstGeom>
        </p:spPr>
      </p:pic>
      <p:pic>
        <p:nvPicPr>
          <p:cNvPr id="6" name="Picture 5">
            <a:extLst>
              <a:ext uri="{FF2B5EF4-FFF2-40B4-BE49-F238E27FC236}">
                <a16:creationId xmlns:a16="http://schemas.microsoft.com/office/drawing/2014/main" id="{4D2FFA34-9B1F-477B-8ACE-730199A8C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5275486"/>
            <a:ext cx="508007" cy="508007"/>
          </a:xfrm>
          <a:prstGeom prst="rect">
            <a:avLst/>
          </a:prstGeom>
        </p:spPr>
      </p:pic>
    </p:spTree>
    <p:extLst>
      <p:ext uri="{BB962C8B-B14F-4D97-AF65-F5344CB8AC3E}">
        <p14:creationId xmlns:p14="http://schemas.microsoft.com/office/powerpoint/2010/main" val="11283713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p:txBody>
          <a:bodyPr>
            <a:normAutofit fontScale="90000"/>
          </a:bodyPr>
          <a:lstStyle/>
          <a:p>
            <a:r>
              <a:rPr lang="el-GR" dirty="0"/>
              <a:t>Ελέγξτε αν αντιμετωπίζετε προβλήματα στην ομάδα</a:t>
            </a:r>
            <a:endParaRPr lang="en-US" dirty="0"/>
          </a:p>
        </p:txBody>
      </p:sp>
      <p:sp>
        <p:nvSpPr>
          <p:cNvPr id="3" name="Content Placeholder 2">
            <a:extLst>
              <a:ext uri="{FF2B5EF4-FFF2-40B4-BE49-F238E27FC236}">
                <a16:creationId xmlns:a16="http://schemas.microsoft.com/office/drawing/2014/main" id="{4C9A2E14-1F6F-4245-9A6D-DAE4FECCDB99}"/>
              </a:ext>
            </a:extLst>
          </p:cNvPr>
          <p:cNvSpPr>
            <a:spLocks noGrp="1"/>
          </p:cNvSpPr>
          <p:nvPr>
            <p:ph idx="1"/>
          </p:nvPr>
        </p:nvSpPr>
        <p:spPr>
          <a:xfrm>
            <a:off x="457200" y="1752600"/>
            <a:ext cx="8291264" cy="4952682"/>
          </a:xfrm>
        </p:spPr>
        <p:txBody>
          <a:bodyPr>
            <a:noAutofit/>
          </a:bodyPr>
          <a:lstStyle/>
          <a:p>
            <a:pPr marL="960120" lvl="2" indent="0" algn="just">
              <a:buNone/>
            </a:pPr>
            <a:endParaRPr lang="en-US" sz="3000" b="0" dirty="0"/>
          </a:p>
          <a:p>
            <a:pPr marL="960120" lvl="2" indent="0">
              <a:buNone/>
            </a:pPr>
            <a:r>
              <a:rPr lang="el-GR" sz="3000" dirty="0"/>
              <a:t>Επικεντρωνόμαστε στο να κάνουμε εντυπώσεις αντί να κάνουμε τη δουλειά</a:t>
            </a:r>
            <a:r>
              <a:rPr lang="en-US" sz="3000" dirty="0"/>
              <a:t>.</a:t>
            </a:r>
          </a:p>
          <a:p>
            <a:pPr marL="960120" lvl="2" indent="0" algn="just">
              <a:buNone/>
            </a:pPr>
            <a:endParaRPr lang="en-US" sz="3000" dirty="0"/>
          </a:p>
          <a:p>
            <a:pPr marL="960120" lvl="2" indent="0">
              <a:buNone/>
            </a:pPr>
            <a:r>
              <a:rPr lang="el-GR" sz="3000" dirty="0"/>
              <a:t>Δεν έχουμε σαφείς εργασίες ή στόχους</a:t>
            </a:r>
            <a:r>
              <a:rPr lang="en-US" sz="3000" dirty="0"/>
              <a:t>.</a:t>
            </a:r>
          </a:p>
          <a:p>
            <a:pPr marL="960120" lvl="2" indent="0" algn="just">
              <a:buNone/>
            </a:pPr>
            <a:endParaRPr lang="en-US" sz="3000" dirty="0"/>
          </a:p>
          <a:p>
            <a:pPr marL="960120" lvl="2" indent="0">
              <a:buNone/>
            </a:pPr>
            <a:r>
              <a:rPr lang="el-GR" sz="3000" dirty="0"/>
              <a:t>Δεν είμαστε σαφείς σχετικά με το τι έχει αποφασιστεί</a:t>
            </a:r>
            <a:r>
              <a:rPr lang="en-US" sz="3000" dirty="0"/>
              <a:t>.</a:t>
            </a:r>
          </a:p>
          <a:p>
            <a:pPr marL="960120" lvl="2" indent="0" algn="just">
              <a:buNone/>
            </a:pPr>
            <a:endParaRPr lang="en-US" sz="3000" b="0" dirty="0"/>
          </a:p>
        </p:txBody>
      </p:sp>
      <p:pic>
        <p:nvPicPr>
          <p:cNvPr id="5" name="Picture 4">
            <a:extLst>
              <a:ext uri="{FF2B5EF4-FFF2-40B4-BE49-F238E27FC236}">
                <a16:creationId xmlns:a16="http://schemas.microsoft.com/office/drawing/2014/main" id="{22CAB01C-517F-46AC-8355-9DC1746677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2348880"/>
            <a:ext cx="508007" cy="508007"/>
          </a:xfrm>
          <a:prstGeom prst="rect">
            <a:avLst/>
          </a:prstGeom>
        </p:spPr>
      </p:pic>
      <p:pic>
        <p:nvPicPr>
          <p:cNvPr id="7" name="Picture 6">
            <a:extLst>
              <a:ext uri="{FF2B5EF4-FFF2-40B4-BE49-F238E27FC236}">
                <a16:creationId xmlns:a16="http://schemas.microsoft.com/office/drawing/2014/main" id="{D59CCB88-DE4E-4929-A5D0-6C996D5026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821175"/>
            <a:ext cx="508007" cy="508007"/>
          </a:xfrm>
          <a:prstGeom prst="rect">
            <a:avLst/>
          </a:prstGeom>
        </p:spPr>
      </p:pic>
      <p:pic>
        <p:nvPicPr>
          <p:cNvPr id="9" name="Picture 8">
            <a:extLst>
              <a:ext uri="{FF2B5EF4-FFF2-40B4-BE49-F238E27FC236}">
                <a16:creationId xmlns:a16="http://schemas.microsoft.com/office/drawing/2014/main" id="{23A09290-7B62-4D61-812A-0077A32D1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5009224"/>
            <a:ext cx="508007" cy="508007"/>
          </a:xfrm>
          <a:prstGeom prst="rect">
            <a:avLst/>
          </a:prstGeom>
        </p:spPr>
      </p:pic>
    </p:spTree>
    <p:extLst>
      <p:ext uri="{BB962C8B-B14F-4D97-AF65-F5344CB8AC3E}">
        <p14:creationId xmlns:p14="http://schemas.microsoft.com/office/powerpoint/2010/main" val="36381973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a:xfrm>
            <a:off x="457200" y="152718"/>
            <a:ext cx="6347048" cy="1371600"/>
          </a:xfrm>
        </p:spPr>
        <p:txBody>
          <a:bodyPr>
            <a:noAutofit/>
          </a:bodyPr>
          <a:lstStyle/>
          <a:p>
            <a:pPr lvl="0">
              <a:buClr>
                <a:srgbClr val="000000"/>
              </a:buClr>
              <a:buSzPts val="2400"/>
            </a:pPr>
            <a:r>
              <a:rPr lang="el-GR" sz="2800" dirty="0"/>
              <a:t>Εμπλακείτε και αποτελέστε έμπνευση για τους μαθητές σας</a:t>
            </a:r>
            <a:r>
              <a:rPr lang="en-US" sz="2800" dirty="0"/>
              <a:t>!</a:t>
            </a:r>
          </a:p>
        </p:txBody>
      </p:sp>
      <p:pic>
        <p:nvPicPr>
          <p:cNvPr id="4" name="Content Placeholder 3">
            <a:extLst>
              <a:ext uri="{FF2B5EF4-FFF2-40B4-BE49-F238E27FC236}">
                <a16:creationId xmlns:a16="http://schemas.microsoft.com/office/drawing/2014/main" id="{0AA07565-C5FD-4825-A2CF-BB4511B567FD}"/>
              </a:ext>
            </a:extLst>
          </p:cNvPr>
          <p:cNvPicPr>
            <a:picLocks noGrp="1" noChangeAspect="1"/>
          </p:cNvPicPr>
          <p:nvPr>
            <p:ph idx="1"/>
          </p:nvPr>
        </p:nvPicPr>
        <p:blipFill>
          <a:blip r:embed="rId2"/>
          <a:stretch>
            <a:fillRect/>
          </a:stretch>
        </p:blipFill>
        <p:spPr>
          <a:xfrm>
            <a:off x="323528" y="2708920"/>
            <a:ext cx="8291513" cy="3092810"/>
          </a:xfrm>
          <a:prstGeom prst="rect">
            <a:avLst/>
          </a:prstGeom>
        </p:spPr>
      </p:pic>
    </p:spTree>
    <p:extLst>
      <p:ext uri="{BB962C8B-B14F-4D97-AF65-F5344CB8AC3E}">
        <p14:creationId xmlns:p14="http://schemas.microsoft.com/office/powerpoint/2010/main" val="19167660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2786058"/>
            <a:ext cx="8072494" cy="1297250"/>
          </a:xfrm>
        </p:spPr>
        <p:txBody>
          <a:bodyPr/>
          <a:lstStyle/>
          <a:p>
            <a:pPr algn="ctr"/>
            <a:r>
              <a:rPr lang="el-GR"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t>Ανακαλύπτοντας τους πιθανούς τρόπους επίλυσης της σύγκρουσης </a:t>
            </a:r>
            <a:endPar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endParaRPr>
          </a:p>
        </p:txBody>
      </p:sp>
      <p:sp>
        <p:nvSpPr>
          <p:cNvPr id="3" name="Podnadpis 2"/>
          <p:cNvSpPr>
            <a:spLocks noGrp="1"/>
          </p:cNvSpPr>
          <p:nvPr>
            <p:ph type="subTitle" idx="1"/>
          </p:nvPr>
        </p:nvSpPr>
        <p:spPr>
          <a:xfrm>
            <a:off x="642910" y="4000504"/>
            <a:ext cx="7283152" cy="576064"/>
          </a:xfrm>
        </p:spPr>
        <p:txBody>
          <a:bodyPr>
            <a:normAutofit/>
          </a:bodyPr>
          <a:lstStyle/>
          <a:p>
            <a:pPr algn="ctr"/>
            <a:r>
              <a:rPr lang="en-GB" dirty="0"/>
              <a:t> </a:t>
            </a:r>
          </a:p>
        </p:txBody>
      </p:sp>
      <p:pic>
        <p:nvPicPr>
          <p:cNvPr id="5" name="Obrázok 4">
            <a:extLst>
              <a:ext uri="{FF2B5EF4-FFF2-40B4-BE49-F238E27FC236}">
                <a16:creationId xmlns:a16="http://schemas.microsoft.com/office/drawing/2014/main" id="{18DE5815-B6F5-4B90-A312-30FA0020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285728"/>
            <a:ext cx="1928826" cy="549715"/>
          </a:xfrm>
          <a:prstGeom prst="rect">
            <a:avLst/>
          </a:prstGeom>
        </p:spPr>
      </p:pic>
      <p:sp>
        <p:nvSpPr>
          <p:cNvPr id="4" name="Rectangle 3">
            <a:extLst>
              <a:ext uri="{FF2B5EF4-FFF2-40B4-BE49-F238E27FC236}">
                <a16:creationId xmlns:a16="http://schemas.microsoft.com/office/drawing/2014/main" id="{577A28BE-81F8-47BC-AF9B-227AEE2932BD}"/>
              </a:ext>
            </a:extLst>
          </p:cNvPr>
          <p:cNvSpPr/>
          <p:nvPr/>
        </p:nvSpPr>
        <p:spPr>
          <a:xfrm>
            <a:off x="214282" y="785795"/>
            <a:ext cx="3637638" cy="307777"/>
          </a:xfrm>
          <a:prstGeom prst="rect">
            <a:avLst/>
          </a:prstGeom>
        </p:spPr>
        <p:txBody>
          <a:bodyPr wrap="square">
            <a:spAutoFit/>
          </a:bodyPr>
          <a:lstStyle/>
          <a:p>
            <a:pPr algn="ctr"/>
            <a:r>
              <a:rPr lang="en-US" sz="1400" b="1" dirty="0"/>
              <a:t>ERASMUS + 2019-1-PL01- KA201-06486</a:t>
            </a:r>
            <a:endParaRPr lang="en-GB" sz="1050" dirty="0">
              <a:solidFill>
                <a:schemeClr val="tx2"/>
              </a:solidFill>
            </a:endParaRPr>
          </a:p>
        </p:txBody>
      </p:sp>
      <p:sp>
        <p:nvSpPr>
          <p:cNvPr id="9" name="Rectangle 8">
            <a:extLst>
              <a:ext uri="{FF2B5EF4-FFF2-40B4-BE49-F238E27FC236}">
                <a16:creationId xmlns:a16="http://schemas.microsoft.com/office/drawing/2014/main" id="{D14293BA-587F-487F-AFB8-C156BDE7446B}"/>
              </a:ext>
            </a:extLst>
          </p:cNvPr>
          <p:cNvSpPr/>
          <p:nvPr/>
        </p:nvSpPr>
        <p:spPr>
          <a:xfrm>
            <a:off x="500034" y="6286520"/>
            <a:ext cx="8101770" cy="369332"/>
          </a:xfrm>
          <a:prstGeom prst="rect">
            <a:avLst/>
          </a:prstGeom>
        </p:spPr>
        <p:txBody>
          <a:bodyPr wrap="square">
            <a:spAutoFit/>
          </a:bodyPr>
          <a:lstStyle/>
          <a:p>
            <a:pPr algn="ctr"/>
            <a:r>
              <a:rPr lang="en-US" dirty="0" err="1">
                <a:solidFill>
                  <a:srgbClr val="EF8E7B"/>
                </a:solidFill>
              </a:rPr>
              <a:t>Asociatia</a:t>
            </a:r>
            <a:r>
              <a:rPr lang="en-US" dirty="0">
                <a:solidFill>
                  <a:srgbClr val="EF8E7B"/>
                </a:solidFill>
              </a:rPr>
              <a:t> </a:t>
            </a:r>
            <a:r>
              <a:rPr lang="en-US" dirty="0" err="1">
                <a:solidFill>
                  <a:srgbClr val="EF8E7B"/>
                </a:solidFill>
              </a:rPr>
              <a:t>Centrul</a:t>
            </a:r>
            <a:r>
              <a:rPr lang="en-US" dirty="0">
                <a:solidFill>
                  <a:srgbClr val="EF8E7B"/>
                </a:solidFill>
              </a:rPr>
              <a:t> de Training European - CTE</a:t>
            </a:r>
          </a:p>
        </p:txBody>
      </p:sp>
    </p:spTree>
    <p:extLst>
      <p:ext uri="{BB962C8B-B14F-4D97-AF65-F5344CB8AC3E}">
        <p14:creationId xmlns:p14="http://schemas.microsoft.com/office/powerpoint/2010/main" val="21783924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p:txBody>
          <a:bodyPr/>
          <a:lstStyle/>
          <a:p>
            <a:r>
              <a:rPr lang="el-GR"/>
              <a:t>Περιεχόμενο</a:t>
            </a:r>
            <a:endParaRPr lang="en-US" dirty="0"/>
          </a:p>
        </p:txBody>
      </p:sp>
      <p:sp>
        <p:nvSpPr>
          <p:cNvPr id="3" name="Content Placeholder 2">
            <a:extLst>
              <a:ext uri="{FF2B5EF4-FFF2-40B4-BE49-F238E27FC236}">
                <a16:creationId xmlns:a16="http://schemas.microsoft.com/office/drawing/2014/main" id="{4C9A2E14-1F6F-4245-9A6D-DAE4FECCDB99}"/>
              </a:ext>
            </a:extLst>
          </p:cNvPr>
          <p:cNvSpPr>
            <a:spLocks noGrp="1"/>
          </p:cNvSpPr>
          <p:nvPr>
            <p:ph idx="1"/>
          </p:nvPr>
        </p:nvSpPr>
        <p:spPr/>
        <p:txBody>
          <a:bodyPr>
            <a:normAutofit/>
          </a:bodyPr>
          <a:lstStyle/>
          <a:p>
            <a:endParaRPr lang="en-US" sz="3000" dirty="0"/>
          </a:p>
          <a:p>
            <a:pPr marL="571500" indent="-571500">
              <a:buAutoNum type="romanUcPeriod"/>
            </a:pPr>
            <a:r>
              <a:rPr lang="el-GR" sz="3000" dirty="0"/>
              <a:t>Πηγές διενέξεων σε ομάδες</a:t>
            </a:r>
          </a:p>
          <a:p>
            <a:pPr marL="571500" indent="-571500">
              <a:buAutoNum type="romanUcPeriod"/>
            </a:pPr>
            <a:endParaRPr lang="el-GR" sz="3000" dirty="0"/>
          </a:p>
          <a:p>
            <a:pPr marL="571500" indent="-571500">
              <a:buAutoNum type="romanUcPeriod"/>
            </a:pPr>
            <a:r>
              <a:rPr lang="el-GR" sz="3000" dirty="0"/>
              <a:t>Διαχείριση συγκρούσεων</a:t>
            </a:r>
            <a:endParaRPr lang="en-US" sz="3000" dirty="0"/>
          </a:p>
        </p:txBody>
      </p:sp>
    </p:spTree>
    <p:extLst>
      <p:ext uri="{BB962C8B-B14F-4D97-AF65-F5344CB8AC3E}">
        <p14:creationId xmlns:p14="http://schemas.microsoft.com/office/powerpoint/2010/main" val="35382642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3F90AA-2012-42FD-BEFD-EC408A1C81BC}"/>
              </a:ext>
            </a:extLst>
          </p:cNvPr>
          <p:cNvSpPr>
            <a:spLocks noGrp="1"/>
          </p:cNvSpPr>
          <p:nvPr>
            <p:ph idx="1"/>
          </p:nvPr>
        </p:nvSpPr>
        <p:spPr/>
        <p:txBody>
          <a:bodyPr>
            <a:normAutofit/>
          </a:bodyPr>
          <a:lstStyle/>
          <a:p>
            <a:pPr algn="ctr"/>
            <a:r>
              <a:rPr lang="el-GR" sz="3200" dirty="0"/>
              <a:t>Προκειμένου να αποφευχθούν συγκρούσεις, βεβαιωθείτε ότι όλα τα μέλη της ομάδας γνωρίζουν την αποστολή, το όραμα και τους στόχους της ομάδας
</a:t>
            </a:r>
            <a:endParaRPr lang="en-US" sz="3200" dirty="0"/>
          </a:p>
        </p:txBody>
      </p:sp>
    </p:spTree>
    <p:extLst>
      <p:ext uri="{BB962C8B-B14F-4D97-AF65-F5344CB8AC3E}">
        <p14:creationId xmlns:p14="http://schemas.microsoft.com/office/powerpoint/2010/main" val="4982308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p:txBody>
          <a:bodyPr>
            <a:normAutofit/>
          </a:bodyPr>
          <a:lstStyle/>
          <a:p>
            <a:r>
              <a:rPr lang="en-US" dirty="0"/>
              <a:t>I. </a:t>
            </a:r>
            <a:r>
              <a:rPr lang="el-GR" dirty="0"/>
              <a:t>Πηγές διενέξεων σε ομάδες</a:t>
            </a:r>
            <a:endParaRPr lang="en-US" dirty="0"/>
          </a:p>
        </p:txBody>
      </p:sp>
      <p:sp>
        <p:nvSpPr>
          <p:cNvPr id="3" name="Content Placeholder 2">
            <a:extLst>
              <a:ext uri="{FF2B5EF4-FFF2-40B4-BE49-F238E27FC236}">
                <a16:creationId xmlns:a16="http://schemas.microsoft.com/office/drawing/2014/main" id="{4C9A2E14-1F6F-4245-9A6D-DAE4FECCDB99}"/>
              </a:ext>
            </a:extLst>
          </p:cNvPr>
          <p:cNvSpPr>
            <a:spLocks noGrp="1"/>
          </p:cNvSpPr>
          <p:nvPr>
            <p:ph idx="1"/>
          </p:nvPr>
        </p:nvSpPr>
        <p:spPr/>
        <p:txBody>
          <a:bodyPr>
            <a:noAutofit/>
          </a:bodyPr>
          <a:lstStyle/>
          <a:p>
            <a:pPr algn="just">
              <a:spcBef>
                <a:spcPts val="600"/>
              </a:spcBef>
            </a:pPr>
            <a:r>
              <a:rPr lang="el-GR" sz="2500" b="0" dirty="0"/>
              <a:t>Στυλ διαχείρισης διενέξεων</a:t>
            </a:r>
            <a:r>
              <a:rPr lang="en-US" sz="2500" b="0" dirty="0"/>
              <a:t>:</a:t>
            </a:r>
          </a:p>
          <a:p>
            <a:pPr marL="457200" indent="-457200" algn="just">
              <a:spcBef>
                <a:spcPts val="600"/>
              </a:spcBef>
              <a:spcAft>
                <a:spcPts val="0"/>
              </a:spcAft>
              <a:buFont typeface="Arial" panose="020B0604020202020204" pitchFamily="34" charset="0"/>
              <a:buChar char="•"/>
            </a:pPr>
            <a:endParaRPr lang="en-US" sz="2500" b="0" dirty="0"/>
          </a:p>
          <a:p>
            <a:pPr indent="-457200" algn="just">
              <a:spcBef>
                <a:spcPts val="600"/>
              </a:spcBef>
              <a:buFont typeface="Arial" panose="020B0604020202020204" pitchFamily="34" charset="0"/>
              <a:buChar char="•"/>
            </a:pPr>
            <a:r>
              <a:rPr lang="el-GR" sz="2500" b="0" dirty="0"/>
              <a:t>ενσωμάτωση (μεγάλη ανησυχία για τον εαυτό και τους άλλους)</a:t>
            </a:r>
          </a:p>
          <a:p>
            <a:pPr indent="-457200" algn="just">
              <a:spcBef>
                <a:spcPts val="600"/>
              </a:spcBef>
              <a:buFont typeface="Arial" panose="020B0604020202020204" pitchFamily="34" charset="0"/>
              <a:buChar char="•"/>
            </a:pPr>
            <a:r>
              <a:rPr lang="el-GR" sz="2500" b="0" dirty="0"/>
              <a:t>κυριαρχία (χαμηλή ανησυχία για τους άλλους</a:t>
            </a:r>
            <a:r>
              <a:rPr lang="en-US" sz="2500" b="0" dirty="0"/>
              <a:t>)</a:t>
            </a:r>
          </a:p>
          <a:p>
            <a:pPr indent="-457200" algn="just">
              <a:spcBef>
                <a:spcPts val="600"/>
              </a:spcBef>
              <a:buFont typeface="Arial" panose="020B0604020202020204" pitchFamily="34" charset="0"/>
              <a:buChar char="•"/>
            </a:pPr>
            <a:r>
              <a:rPr lang="el-GR" sz="2500" b="0" dirty="0"/>
              <a:t>υποχρέωση (χαμηλή ανησυχία για τον εαυτό</a:t>
            </a:r>
            <a:r>
              <a:rPr lang="en-US" sz="2500" b="0" dirty="0"/>
              <a:t>)</a:t>
            </a:r>
          </a:p>
          <a:p>
            <a:pPr indent="-457200" algn="just">
              <a:buFont typeface="Arial" panose="020B0604020202020204" pitchFamily="34" charset="0"/>
              <a:buChar char="•"/>
            </a:pPr>
            <a:r>
              <a:rPr lang="el-GR" sz="2500" b="0" dirty="0"/>
              <a:t>αποφυγή (χαμηλή ανησυχία για τον εαυτό του και τους άλλους</a:t>
            </a:r>
            <a:r>
              <a:rPr lang="en-US" sz="2500" b="0" dirty="0"/>
              <a:t>)</a:t>
            </a:r>
          </a:p>
          <a:p>
            <a:pPr indent="-457200" algn="just">
              <a:buFont typeface="Arial" panose="020B0604020202020204" pitchFamily="34" charset="0"/>
              <a:buChar char="•"/>
            </a:pPr>
            <a:r>
              <a:rPr lang="el-GR" sz="2500" b="0" dirty="0"/>
              <a:t>(μέτρια επίπεδα και για τις δύο</a:t>
            </a:r>
            <a:r>
              <a:rPr lang="en-US" sz="2500" b="0" dirty="0"/>
              <a:t>)</a:t>
            </a:r>
            <a:endParaRPr lang="en-US" sz="2500" dirty="0"/>
          </a:p>
        </p:txBody>
      </p:sp>
    </p:spTree>
    <p:extLst>
      <p:ext uri="{BB962C8B-B14F-4D97-AF65-F5344CB8AC3E}">
        <p14:creationId xmlns:p14="http://schemas.microsoft.com/office/powerpoint/2010/main" val="34858166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5013-9A7A-4B11-90EB-9E049731C255}"/>
              </a:ext>
            </a:extLst>
          </p:cNvPr>
          <p:cNvSpPr>
            <a:spLocks noGrp="1"/>
          </p:cNvSpPr>
          <p:nvPr>
            <p:ph type="title"/>
          </p:nvPr>
        </p:nvSpPr>
        <p:spPr>
          <a:xfrm>
            <a:off x="140647" y="232656"/>
            <a:ext cx="6668115" cy="756002"/>
          </a:xfrm>
        </p:spPr>
        <p:txBody>
          <a:bodyPr>
            <a:normAutofit fontScale="90000"/>
          </a:bodyPr>
          <a:lstStyle/>
          <a:p>
            <a:r>
              <a:rPr lang="en-US" dirty="0"/>
              <a:t>A. </a:t>
            </a:r>
            <a:r>
              <a:rPr lang="el-GR" dirty="0"/>
              <a:t>ΠΕΝΤΕ ΣΤΑΔΙΑ ΣΥΓΚΡΟΥΣΗΣ</a:t>
            </a:r>
            <a:endParaRPr lang="en-US" dirty="0"/>
          </a:p>
        </p:txBody>
      </p:sp>
      <p:graphicFrame>
        <p:nvGraphicFramePr>
          <p:cNvPr id="9" name="Table 9">
            <a:extLst>
              <a:ext uri="{FF2B5EF4-FFF2-40B4-BE49-F238E27FC236}">
                <a16:creationId xmlns:a16="http://schemas.microsoft.com/office/drawing/2014/main" id="{6061199D-A844-4D30-A67F-0467A0A2C3E4}"/>
              </a:ext>
            </a:extLst>
          </p:cNvPr>
          <p:cNvGraphicFramePr>
            <a:graphicFrameLocks noGrp="1"/>
          </p:cNvGraphicFramePr>
          <p:nvPr>
            <p:ph idx="1"/>
            <p:extLst>
              <p:ext uri="{D42A27DB-BD31-4B8C-83A1-F6EECF244321}">
                <p14:modId xmlns:p14="http://schemas.microsoft.com/office/powerpoint/2010/main" val="2826166205"/>
              </p:ext>
            </p:extLst>
          </p:nvPr>
        </p:nvGraphicFramePr>
        <p:xfrm>
          <a:off x="539552" y="1504704"/>
          <a:ext cx="7620000" cy="4206240"/>
        </p:xfrm>
        <a:graphic>
          <a:graphicData uri="http://schemas.openxmlformats.org/drawingml/2006/table">
            <a:tbl>
              <a:tblPr firstRow="1" bandRow="1">
                <a:tableStyleId>{7DF18680-E054-41AD-8BC1-D1AEF772440D}</a:tableStyleId>
              </a:tblPr>
              <a:tblGrid>
                <a:gridCol w="2458616">
                  <a:extLst>
                    <a:ext uri="{9D8B030D-6E8A-4147-A177-3AD203B41FA5}">
                      <a16:colId xmlns:a16="http://schemas.microsoft.com/office/drawing/2014/main" val="679343288"/>
                    </a:ext>
                  </a:extLst>
                </a:gridCol>
                <a:gridCol w="5161384">
                  <a:extLst>
                    <a:ext uri="{9D8B030D-6E8A-4147-A177-3AD203B41FA5}">
                      <a16:colId xmlns:a16="http://schemas.microsoft.com/office/drawing/2014/main" val="459874304"/>
                    </a:ext>
                  </a:extLst>
                </a:gridCol>
              </a:tblGrid>
              <a:tr h="370840">
                <a:tc>
                  <a:txBody>
                    <a:bodyPr/>
                    <a:lstStyle/>
                    <a:p>
                      <a:r>
                        <a:rPr lang="el-GR" sz="2400" dirty="0"/>
                        <a:t>Στάδιο</a:t>
                      </a:r>
                      <a:endParaRPr lang="en-US" sz="2400" dirty="0"/>
                    </a:p>
                  </a:txBody>
                  <a:tcPr/>
                </a:tc>
                <a:tc>
                  <a:txBody>
                    <a:bodyPr/>
                    <a:lstStyle/>
                    <a:p>
                      <a:r>
                        <a:rPr lang="el-GR" sz="2400" dirty="0"/>
                        <a:t>Περιγραφή</a:t>
                      </a:r>
                      <a:endParaRPr lang="en-US" sz="2400" dirty="0"/>
                    </a:p>
                  </a:txBody>
                  <a:tcPr/>
                </a:tc>
                <a:extLst>
                  <a:ext uri="{0D108BD9-81ED-4DB2-BD59-A6C34878D82A}">
                    <a16:rowId xmlns:a16="http://schemas.microsoft.com/office/drawing/2014/main" val="3476812430"/>
                  </a:ext>
                </a:extLst>
              </a:tr>
              <a:tr h="370840">
                <a:tc>
                  <a:txBody>
                    <a:bodyPr/>
                    <a:lstStyle/>
                    <a:p>
                      <a:r>
                        <a:rPr lang="el-GR" sz="2000" b="0" dirty="0"/>
                        <a:t>Λανθάνων στάδιο</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0" dirty="0"/>
                        <a:t>Οι συμμετέχοντες δεν γνωρίζουν ακόμη τη σύγκρουση</a:t>
                      </a:r>
                      <a:endParaRPr lang="en-US" sz="2400" b="0" dirty="0"/>
                    </a:p>
                  </a:txBody>
                  <a:tcPr/>
                </a:tc>
                <a:extLst>
                  <a:ext uri="{0D108BD9-81ED-4DB2-BD59-A6C34878D82A}">
                    <a16:rowId xmlns:a16="http://schemas.microsoft.com/office/drawing/2014/main" val="977454598"/>
                  </a:ext>
                </a:extLst>
              </a:tr>
              <a:tr h="370840">
                <a:tc>
                  <a:txBody>
                    <a:bodyPr/>
                    <a:lstStyle/>
                    <a:p>
                      <a:r>
                        <a:rPr lang="el-GR" sz="2400" b="0" dirty="0"/>
                        <a:t>Αντιληπτό στάδιο</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0" dirty="0"/>
                        <a:t>Οι συμμετέχοντες γνωρίζουν ότι υπάρχει διένεξη</a:t>
                      </a:r>
                      <a:endParaRPr lang="en-US" sz="2400" b="0" dirty="0"/>
                    </a:p>
                  </a:txBody>
                  <a:tcPr/>
                </a:tc>
                <a:extLst>
                  <a:ext uri="{0D108BD9-81ED-4DB2-BD59-A6C34878D82A}">
                    <a16:rowId xmlns:a16="http://schemas.microsoft.com/office/drawing/2014/main" val="1517511651"/>
                  </a:ext>
                </a:extLst>
              </a:tr>
              <a:tr h="370840">
                <a:tc>
                  <a:txBody>
                    <a:bodyPr/>
                    <a:lstStyle/>
                    <a:p>
                      <a:r>
                        <a:rPr lang="el-GR" sz="2400" b="0" dirty="0"/>
                        <a:t>Στάδιο αίσθησης</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0" dirty="0"/>
                        <a:t>Άγχος και αγωνία</a:t>
                      </a:r>
                      <a:endParaRPr lang="en-US" sz="2400" b="0" dirty="0"/>
                    </a:p>
                  </a:txBody>
                  <a:tcPr/>
                </a:tc>
                <a:extLst>
                  <a:ext uri="{0D108BD9-81ED-4DB2-BD59-A6C34878D82A}">
                    <a16:rowId xmlns:a16="http://schemas.microsoft.com/office/drawing/2014/main" val="616809961"/>
                  </a:ext>
                </a:extLst>
              </a:tr>
              <a:tr h="370840">
                <a:tc>
                  <a:txBody>
                    <a:bodyPr/>
                    <a:lstStyle/>
                    <a:p>
                      <a:r>
                        <a:rPr lang="el-GR" sz="2400" b="0" dirty="0"/>
                        <a:t>Εκδήλωση</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0" dirty="0"/>
                        <a:t>Η διένεξη είναι ανοιχτή και μπορεί να παρατηρηθεί</a:t>
                      </a:r>
                      <a:endParaRPr lang="en-US" sz="2400" b="0" dirty="0"/>
                    </a:p>
                  </a:txBody>
                  <a:tcPr/>
                </a:tc>
                <a:extLst>
                  <a:ext uri="{0D108BD9-81ED-4DB2-BD59-A6C34878D82A}">
                    <a16:rowId xmlns:a16="http://schemas.microsoft.com/office/drawing/2014/main" val="4074417780"/>
                  </a:ext>
                </a:extLst>
              </a:tr>
              <a:tr h="370840">
                <a:tc>
                  <a:txBody>
                    <a:bodyPr/>
                    <a:lstStyle/>
                    <a:p>
                      <a:r>
                        <a:rPr lang="el-GR" sz="2400" b="0" dirty="0"/>
                        <a:t>Επακόλουθα</a:t>
                      </a:r>
                      <a:endParaRPr lang="en-US" sz="2400" dirty="0"/>
                    </a:p>
                  </a:txBody>
                  <a:tcPr/>
                </a:tc>
                <a:tc>
                  <a:txBody>
                    <a:bodyPr/>
                    <a:lstStyle/>
                    <a:p>
                      <a:r>
                        <a:rPr lang="el-GR" sz="2400" b="0" dirty="0"/>
                        <a:t>Έκβαση σύγκρουσης, επίλυση ή διάλυση</a:t>
                      </a:r>
                      <a:endParaRPr lang="en-US" sz="2400" dirty="0"/>
                    </a:p>
                  </a:txBody>
                  <a:tcPr/>
                </a:tc>
                <a:extLst>
                  <a:ext uri="{0D108BD9-81ED-4DB2-BD59-A6C34878D82A}">
                    <a16:rowId xmlns:a16="http://schemas.microsoft.com/office/drawing/2014/main" val="3166417004"/>
                  </a:ext>
                </a:extLst>
              </a:tr>
            </a:tbl>
          </a:graphicData>
        </a:graphic>
      </p:graphicFrame>
    </p:spTree>
    <p:extLst>
      <p:ext uri="{BB962C8B-B14F-4D97-AF65-F5344CB8AC3E}">
        <p14:creationId xmlns:p14="http://schemas.microsoft.com/office/powerpoint/2010/main" val="8683105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2AD-E316-4CB0-9974-A1CB8E8EEF2E}"/>
              </a:ext>
            </a:extLst>
          </p:cNvPr>
          <p:cNvSpPr>
            <a:spLocks noGrp="1"/>
          </p:cNvSpPr>
          <p:nvPr>
            <p:ph type="title"/>
          </p:nvPr>
        </p:nvSpPr>
        <p:spPr>
          <a:xfrm>
            <a:off x="457200" y="152718"/>
            <a:ext cx="6042074" cy="1371600"/>
          </a:xfrm>
        </p:spPr>
        <p:txBody>
          <a:bodyPr>
            <a:normAutofit fontScale="90000"/>
          </a:bodyPr>
          <a:lstStyle/>
          <a:p>
            <a:r>
              <a:rPr lang="el-GR" dirty="0"/>
              <a:t>Γ</a:t>
            </a:r>
            <a:r>
              <a:rPr lang="en-US" dirty="0"/>
              <a:t>. </a:t>
            </a:r>
            <a:r>
              <a:rPr lang="el-GR" dirty="0"/>
              <a:t>Στρατηγικές για την επίλυση διενέξεων σε ομάδες</a:t>
            </a:r>
            <a:endParaRPr lang="en-US" dirty="0"/>
          </a:p>
        </p:txBody>
      </p:sp>
      <p:sp>
        <p:nvSpPr>
          <p:cNvPr id="3" name="Content Placeholder 2">
            <a:extLst>
              <a:ext uri="{FF2B5EF4-FFF2-40B4-BE49-F238E27FC236}">
                <a16:creationId xmlns:a16="http://schemas.microsoft.com/office/drawing/2014/main" id="{383F8C6E-DA2E-4D63-AB6B-367C3EDFEAF9}"/>
              </a:ext>
            </a:extLst>
          </p:cNvPr>
          <p:cNvSpPr>
            <a:spLocks noGrp="1"/>
          </p:cNvSpPr>
          <p:nvPr>
            <p:ph idx="1"/>
          </p:nvPr>
        </p:nvSpPr>
        <p:spPr/>
        <p:txBody>
          <a:bodyPr/>
          <a:lstStyle/>
          <a:p>
            <a:endParaRPr lang="en-US" dirty="0"/>
          </a:p>
          <a:p>
            <a:pPr lvl="1" indent="-457200">
              <a:buAutoNum type="arabicPeriod"/>
            </a:pPr>
            <a:r>
              <a:rPr lang="el-GR" sz="3000" dirty="0"/>
              <a:t>Αγκαλιάστε τη σύγκρουση
Μιλήστε μαζί</a:t>
            </a:r>
            <a:endParaRPr lang="en-US" sz="3000" dirty="0"/>
          </a:p>
          <a:p>
            <a:pPr lvl="1" indent="-457200">
              <a:buAutoNum type="arabicPeriod"/>
            </a:pPr>
            <a:r>
              <a:rPr lang="el-GR" sz="3000" dirty="0"/>
              <a:t>Ακούστε προσεκτικά
Βρείτε συμφωνία</a:t>
            </a:r>
            <a:endParaRPr lang="en-US" sz="3000" dirty="0"/>
          </a:p>
          <a:p>
            <a:pPr lvl="1" indent="-457200">
              <a:buAutoNum type="arabicPeriod"/>
            </a:pPr>
            <a:r>
              <a:rPr lang="el-GR" sz="3000" dirty="0"/>
              <a:t>Παρέχετε καθοδήγηση
</a:t>
            </a:r>
            <a:r>
              <a:rPr lang="el-GR" sz="3000" dirty="0" err="1"/>
              <a:t>Συγχωρείτε</a:t>
            </a:r>
            <a:r>
              <a:rPr lang="el-GR" sz="3000" dirty="0"/>
              <a:t> γρήγορα</a:t>
            </a:r>
            <a:endParaRPr lang="en-US" sz="3000" dirty="0"/>
          </a:p>
        </p:txBody>
      </p:sp>
    </p:spTree>
    <p:extLst>
      <p:ext uri="{BB962C8B-B14F-4D97-AF65-F5344CB8AC3E}">
        <p14:creationId xmlns:p14="http://schemas.microsoft.com/office/powerpoint/2010/main" val="3125125415"/>
      </p:ext>
    </p:extLst>
  </p:cSld>
  <p:clrMapOvr>
    <a:masterClrMapping/>
  </p:clrMapOvr>
</p:sld>
</file>

<file path=ppt/theme/theme1.xml><?xml version="1.0" encoding="utf-8"?>
<a:theme xmlns:a="http://schemas.openxmlformats.org/drawingml/2006/main" name="Základné">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8563</Words>
  <Application>Microsoft Office PowerPoint</Application>
  <PresentationFormat>Προβολή στην οθόνη (4:3)</PresentationFormat>
  <Paragraphs>671</Paragraphs>
  <Slides>126</Slides>
  <Notes>31</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126</vt:i4>
      </vt:variant>
    </vt:vector>
  </HeadingPairs>
  <TitlesOfParts>
    <vt:vector size="138" baseType="lpstr">
      <vt:lpstr>Noto Sans Symbols</vt:lpstr>
      <vt:lpstr>Helvetica Neue</vt:lpstr>
      <vt:lpstr>Arial </vt:lpstr>
      <vt:lpstr>vistasans</vt:lpstr>
      <vt:lpstr>Wingdings</vt:lpstr>
      <vt:lpstr>Times New Roman</vt:lpstr>
      <vt:lpstr>Arial Black</vt:lpstr>
      <vt:lpstr>Calibri</vt:lpstr>
      <vt:lpstr>arial</vt:lpstr>
      <vt:lpstr>arial</vt:lpstr>
      <vt:lpstr>Georgia</vt:lpstr>
      <vt:lpstr>Základné</vt:lpstr>
      <vt:lpstr>Ομάδα: Ορισμός, Συναρτήσεις, Τύποι Ομάδων. 
</vt:lpstr>
      <vt:lpstr>   I. ΤΙ ΕIΝΑΙ ΜΙΑ ΟΜAΔΑ; </vt:lpstr>
      <vt:lpstr>I.1. ΟΡΙΣΜΟΣ</vt:lpstr>
      <vt:lpstr>I.1. ΟΡΙΣΜΟΣ
</vt:lpstr>
      <vt:lpstr> I.2. ΚΟΙΝΩΝΙΚΗ ΕΝΟΤΗΤΑ ΚΑΙ ΟΜΑΔΙΚΟΣ ΡΟΛΟΣ
</vt:lpstr>
      <vt:lpstr>I.3. ΤΙΜΕΣ ΚΑΙ ΠΡΟΔΙΑΓΡΑΦΕΣ
</vt:lpstr>
      <vt:lpstr>I.4. ΧΑΡΑΚΤΗΡΙΣΤΙΚΑ ΤΗΣ ΟΜΑΔΑΣ
</vt:lpstr>
      <vt:lpstr>I.5. ΠΑΡΑΜΕΤΡΟΙ ΟΜΑΔΑΣ
</vt:lpstr>
      <vt:lpstr>I.5. ΠΑΡΑΜΕΤΡΟΙ ΟΜΑΔΑΣ</vt:lpstr>
      <vt:lpstr>I.6. ΚΡΙΤΗΡΙΑ ΓΙΑ ΤΗΝ ΔΗΜΙΟΥΡΓΙΑ ΟΜΑΔΑΣ</vt:lpstr>
      <vt:lpstr>II. ΛΕΙΤΟΥΡΓΙΕΣ ΤΩΝ ΟΜΑΔΩΝ </vt:lpstr>
      <vt:lpstr>II. ΛΕΙΤΟΥΡΓΙΕΣ ΤΩΝ ΟΜΑΔΩΝ</vt:lpstr>
      <vt:lpstr>II. ΛΕΙΤΟΥΡΓΙΕΣ ΤΩΝ ΟΜΑΔΩΝ</vt:lpstr>
      <vt:lpstr>II. ΛΕΙΤΟΥΡΓΙΕΣ ΤΩΝ ΟΜΑΔΩΝ</vt:lpstr>
      <vt:lpstr>III. ΤΥΠΟΙ ΟΜΑΔΩΝ </vt:lpstr>
      <vt:lpstr>III.1. ΚΥΡΙΕΣ ΚΑΙ ΔΕΥΤΕΡΕΥΟΥΣΕΣ ΟΜΑΔΕΣ</vt:lpstr>
      <vt:lpstr>III.1. ΚΥΡΙΕΣ ΚΑΙ ΔΕΥΤΕΡΕΥΟΥΣΕΣ ΟΜΑΔΕΣ</vt:lpstr>
      <vt:lpstr>III.2. ΕΠΙΣΗΜΕΣ ΚΑΙ ΑΤΥΠΕΣ ΟΜΑΔΕΣ</vt:lpstr>
      <vt:lpstr>III.3. ΔΗΜΟΦΙΛΕΙΣ ΚΑΙ ΜΗ-ΔΗΜΟΦΙΛΕΙΣ</vt:lpstr>
      <vt:lpstr>III.4. ΑΥΤΑΡΧΙΚΕΣ ΚΑΙ ΔΗΜΟΚΡΑΤΙΚΕΣ ΟΜΑΔΕΣ</vt:lpstr>
      <vt:lpstr>III.5. ΟΜΑΔΕΣ ΠΡΟΣΩΠΟ ΜΕ ΠΡΟΣΩΠΟ ΚΑΙ ΟΜΑΔΕΣ ΣΥΝ-ΔΡΑΣΗΣ</vt:lpstr>
      <vt:lpstr>III.6. ΟΜΑΔΕΣ ΜΕΛΩΝ ΚΑΙ ΟΜΑΔΕΣ ΑΝΑΦΟΡΩΝ</vt:lpstr>
      <vt:lpstr>III.6. ΟΜΑΔΕΣ ΜΕΛΩΝ ΚΑΙ ΟΜΑΔΕΣ ΑΝΑΦΟΡΑΣ</vt:lpstr>
      <vt:lpstr>IV. Σχολική Ομάδα</vt:lpstr>
      <vt:lpstr>IV.1. Σχολικό Κλίμα</vt:lpstr>
      <vt:lpstr>IV.1. Σχολικό Κλίμα</vt:lpstr>
      <vt:lpstr>IV.2. Ο ΡΟΛΟΣ ΤΟΥ ΔΑΣΚΑΛΟΥ ΣΕ ΜΙΑ ΟΜΑΔΑ</vt:lpstr>
      <vt:lpstr>IV.2. Ο ΡΟΛΟΣ ΤΟΥ ΕΚΠΑΙΔΕΥΤΙΚΟΥ ΣΕ ΟΜΑΔΙΚΟ ΚΛΙΜΑ</vt:lpstr>
      <vt:lpstr>IV.2. Ο ΡΟΛΟΣ ΤΟΥ ΕΚΠΑΙΔΕΥΤΙΚΟΥ ΣΕ ΟΜΑΔΙΚΟ ΚΛΙΜΑ</vt:lpstr>
      <vt:lpstr>IV.2. Ο ΡΟΛΟΣ ΤΟΥ ΕΚΠΑΙΔΕΥΤΙΚΟΥ ΣΕ ΟΜΑΔΙΚΟ ΚΛΙΜΑ</vt:lpstr>
      <vt:lpstr>IV.2. Ο ΡΟΛΟΣ ΤΟΥ ΕΚΠΑΙΔΕΥΤΙΚΟΥ ΣΕ ΟΜΑΔΙΚΟ ΚΛΙΜΑ</vt:lpstr>
      <vt:lpstr>Δεξιότητες ομαδικής εργασίας
</vt:lpstr>
      <vt:lpstr>I. ΟΡΙΣΜΟΣ</vt:lpstr>
      <vt:lpstr>I. ΟΡΙΣΜΟΣ</vt:lpstr>
      <vt:lpstr>II. Η έννοια των δεξιοτήτων ομαδικής εργασίας</vt:lpstr>
      <vt:lpstr>II. Η έννοια των δεξιοτήτων ομαδικής εργασίας </vt:lpstr>
      <vt:lpstr>       III. Γιατί είναι σημαντικές οι δεξιότητες ομαδικής εργασίας;</vt:lpstr>
      <vt:lpstr>Παρουσίαση του PowerPoint</vt:lpstr>
      <vt:lpstr>IV. Βασικές δεξιότητες ομαδικής εργασίας</vt:lpstr>
      <vt:lpstr>IV. Βασικές δεξιότητες ομαδικής εργασίας</vt:lpstr>
      <vt:lpstr>IV. Βασικές δεξιότητες ομαδικής εργασίας</vt:lpstr>
      <vt:lpstr>IV. Βασικές δεξιότητες ομαδικής εργασίας</vt:lpstr>
      <vt:lpstr>IV. Βασικές δεξιότητες ομαδικής εργασίας</vt:lpstr>
      <vt:lpstr>IV. Βασικές δεξιότητες ομαδικής εργασίας</vt:lpstr>
      <vt:lpstr>IV. Βασικές δεξιότητες ομαδικής εργασίας</vt:lpstr>
      <vt:lpstr>V. Δεξιότητες για ένα υγιές ομαδικό κλίμα</vt:lpstr>
      <vt:lpstr>V. Δεξιότητες για ένα υγιές ομαδικό κλίμα</vt:lpstr>
      <vt:lpstr>V. Δεξιότητες για ένα υγιές ομαδικό κλίμα</vt:lpstr>
      <vt:lpstr>V. Δεξιότητες για ένα υγιές ομαδικό κλίμα</vt:lpstr>
      <vt:lpstr>VI. ΔΕΞΙΟΤΗΤΕΣ ΓΙΑ ΕΠΙΤΕΥΧΜΕΝΟ ΔΙΔΑΣΚΑΛΟ</vt:lpstr>
      <vt:lpstr>VI. ΔΕΞΙΟΤΗΤΕΣ ΓΙΑ ΕΠΙΤΕΥΧΜΕΝΟ ΔΙΔΑΣΚΑΛΟ</vt:lpstr>
      <vt:lpstr>VI. ΔΕΞΙΟΤΗΤΕΣ ΓΙΑ ΕΠΙΤΕΥΧΜΕΝΟ ΔΙΔΑΣΚΑΛΟ</vt:lpstr>
      <vt:lpstr>VI. ΔΕΞΙΟΤΗΤΕΣ ΓΙΑ ΕΠΙΤΕΥΧΜΕΝΟ ΔΙΔΑΣΚΑΛΟ</vt:lpstr>
      <vt:lpstr>VI. ΔΕΞΙΟΤΗΤΕΣ ΓΙΑ ΕΠΙΤΕΥΧΜΕΝΟ ΔΙΔΑΣΚΑΛΟ</vt:lpstr>
      <vt:lpstr>VI. ΔΕΞΙΟΤΗΤΕΣ ΓΙΑ ΕΠΙΤΕΥΧΜΕΝΟ ΔΙΔΑΣΚΑΛΟ</vt:lpstr>
      <vt:lpstr>VI. ΔΕΞΙΟΤΗΤΕΣ ΓΙΑ ΕΠΙΤΕΥΧΜΕΝΟ ΔΙΔΑΣΚΑΛΟ</vt:lpstr>
      <vt:lpstr>VI. ΔΕΞΙΟΤΗΤΕΣ ΓΙΑ ΕΠΙΤΕΥΧΜΕΝΟ ΔΙΔΑΣΚΑΛΟ</vt:lpstr>
      <vt:lpstr>VI. ΔΕΞΙΟΤΗΤΕΣ ΓΙΑ ΕΠΙΤΕΥΧΜΕΝΟ ΔΙΔΑΣΚΑΛΟ</vt:lpstr>
      <vt:lpstr>VI. ΔΕΞΙΟΤΗΤΕΣ ΓΙΑ ΕΠΙΤΕΥΧΜΕΝΟ ΔΙΔΑΣΚΑΛΟ</vt:lpstr>
      <vt:lpstr>VI. ΔΕΞΙΟΤΗΤΕΣ ΓΙΑ ΕΠΙΤΕΥΧΜΕΝΟ ΔΙΔΑΣΚΑΛΟ</vt:lpstr>
      <vt:lpstr>Παρουσίαση του PowerPoint</vt:lpstr>
      <vt:lpstr>Εντοπισμός των προβλημάτων στη λειτουργία της ομάδας 
</vt:lpstr>
      <vt:lpstr>Μέσα σε μια ομάδα
</vt:lpstr>
      <vt:lpstr>I. Ομαδικό κλίμα</vt:lpstr>
      <vt:lpstr>II. Συνοχή Ομάδας</vt:lpstr>
      <vt:lpstr>II.1. Ομοιότητα</vt:lpstr>
      <vt:lpstr>II.2. Ομαδική αποδοχή νέων μελών</vt:lpstr>
      <vt:lpstr>II.3. Εμπιστοσύνη</vt:lpstr>
      <vt:lpstr>II.4. Κατάσταση της Ομάδας</vt:lpstr>
      <vt:lpstr>Ii.4.4. Δυναμική ομάδας</vt:lpstr>
      <vt:lpstr>Ii.4.4. Δυναμική ομάδας</vt:lpstr>
      <vt:lpstr>Ii.4.4. Δυναμική ομάδας</vt:lpstr>
      <vt:lpstr>III. Προβλήματα στη λειτουργία της ομάδας</vt:lpstr>
      <vt:lpstr>III.1. Κακή επικοινωνία</vt:lpstr>
      <vt:lpstr>III.2. Προσωπικά θέματα</vt:lpstr>
      <vt:lpstr>III.3. Άνιση συνεισφορά</vt:lpstr>
      <vt:lpstr>III.4. Έλλειψη συγκέντρωσης</vt:lpstr>
      <vt:lpstr>III.5. Απώλεια προθεσμιών</vt:lpstr>
      <vt:lpstr>III.6. Άλλα προβλήματα</vt:lpstr>
      <vt:lpstr>Τι Είναι ο Εκφοβισμός;
</vt:lpstr>
      <vt:lpstr>Εκφοβισμός - Στατιστικά
</vt:lpstr>
      <vt:lpstr>Εκφοβισμός - Στατιστικά
</vt:lpstr>
      <vt:lpstr>Εκφοβισμός - Στατιστικά
</vt:lpstr>
      <vt:lpstr>Τύποι Εκφοβισμού</vt:lpstr>
      <vt:lpstr>1. ΣΥΝΑΙΣΘΗΜΑΤΙΚΟΣ Εκφοβισμός</vt:lpstr>
      <vt:lpstr>2. ΚΟΙΝΩΝΙΚΟΣ Εκφοβισμός</vt:lpstr>
      <vt:lpstr>3. ΛΕΚΤΙΚΟΣ Εκφοβισμός</vt:lpstr>
      <vt:lpstr>4. ΣΩΜΑΤΙΚΟΣ Εκφοβισμός</vt:lpstr>
      <vt:lpstr>5. ΔΙΑΔΙΚΤΥΑΚΟΣ Εκφοβισμός</vt:lpstr>
      <vt:lpstr>Ελέγξτε αν αντιμετωπίζετε προβλήματα στην ομάδα</vt:lpstr>
      <vt:lpstr>Ελέγξτε αν αντιμετωπίζετε προβλήματα στην ομάδα</vt:lpstr>
      <vt:lpstr>Ελέγξτε αν αντιμετωπίζετε προβλήματα στην ομάδα</vt:lpstr>
      <vt:lpstr>Εμπλακείτε και αποτελέστε έμπνευση για τους μαθητές σας!</vt:lpstr>
      <vt:lpstr>Ανακαλύπτοντας τους πιθανούς τρόπους επίλυσης της σύγκρουσης </vt:lpstr>
      <vt:lpstr>Περιεχόμενο</vt:lpstr>
      <vt:lpstr>Παρουσίαση του PowerPoint</vt:lpstr>
      <vt:lpstr>I. Πηγές διενέξεων σε ομάδες</vt:lpstr>
      <vt:lpstr>A. ΠΕΝΤΕ ΣΤΑΔΙΑ ΣΥΓΚΡΟΥΣΗΣ</vt:lpstr>
      <vt:lpstr>Γ. Στρατηγικές για την επίλυση διενέξεων σε ομάδες</vt:lpstr>
      <vt:lpstr>1. Αγκαλιάστε τη σύγκρουση</vt:lpstr>
      <vt:lpstr>2. Μιλήστε μαζί</vt:lpstr>
      <vt:lpstr>3. Ακούστε προσεκτικά</vt:lpstr>
      <vt:lpstr>4. Βρείτε συμφωνία</vt:lpstr>
      <vt:lpstr>5. Παρέχετε καθοδήγηση</vt:lpstr>
      <vt:lpstr>6. Συγχωρείτε γρήγορα</vt:lpstr>
      <vt:lpstr>δ. Τύποι διενέξεων και τρόπος αντιμετώπισής τους</vt:lpstr>
      <vt:lpstr>1. Διένεξη εργασιών</vt:lpstr>
      <vt:lpstr>2. Σύγκρουση σχέσεων</vt:lpstr>
      <vt:lpstr>3. Διένεξη αξιών</vt:lpstr>
      <vt:lpstr>κοινά ζητήματα σε ομάδες
</vt:lpstr>
      <vt:lpstr> II. Διαχείριση συγκρούσεων   Πώς θα τις λύσουμε;</vt:lpstr>
      <vt:lpstr>Κακή επικοινωνία</vt:lpstr>
      <vt:lpstr>Συμβουλές και κόλπα</vt:lpstr>
      <vt:lpstr>Προσωπικά θέματα 
</vt:lpstr>
      <vt:lpstr>Διένεξη μεταξύ μελών</vt:lpstr>
      <vt:lpstr>Αυταρχικές προσωπικότητες
</vt:lpstr>
      <vt:lpstr>Άνιση συνεισφορά</vt:lpstr>
      <vt:lpstr>Συμβουλές και κόλπα</vt:lpstr>
      <vt:lpstr>Έλλειψη εστίασης</vt:lpstr>
      <vt:lpstr>Απώλεια προθεσμιών</vt:lpstr>
      <vt:lpstr>ΜΕΤΡΑ ΓΙΑ ΤΗΝ ΑΠΟΦΥΓΗ ΤΟΥ ΕΚΦΟΒΙΣΜΟΥ</vt:lpstr>
      <vt:lpstr>ΜΕΤΡΑ ΓΙΑ ΤΗΝ ΑΠΟΦΥΓΗ ΤΟΥ ΕΚΦΟΒΙΣΜΟΥ</vt:lpstr>
      <vt:lpstr>ΜΕΤΡΑ ΓΙΑ ΤΗΝ ΑΠΟΦΥΓΗ ΤΟΥ ΕΚΦΟΒΙΣΜΟΥ</vt:lpstr>
      <vt:lpstr>ΜΕΤΡΑ ΓΙΑ ΤΗΝ ΑΠΟΦΥΓΗ ΤΟΥ ΕΚΦΟΒΙΣΜΟΥ</vt:lpstr>
      <vt:lpstr>ΜΕΤΡΑ ΓΙΑ ΤΗΝ ΑΠΟΦΥΓΗ ΤΟΥ ΕΚΦΟΒΙΣΜΟΥ</vt:lpstr>
      <vt:lpstr>Εμπλακείτε και αποτελέστε έμπνευση για τους μαθητές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Definition, Functions, Types of Groups.</dc:title>
  <dc:creator>Zuzana Palková</dc:creator>
  <cp:lastModifiedBy>Giannis Chatzizisis</cp:lastModifiedBy>
  <cp:revision>51</cp:revision>
  <dcterms:created xsi:type="dcterms:W3CDTF">2019-02-10T21:49:04Z</dcterms:created>
  <dcterms:modified xsi:type="dcterms:W3CDTF">2021-03-12T15:50:21Z</dcterms:modified>
</cp:coreProperties>
</file>