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57" r:id="rId3"/>
    <p:sldId id="262" r:id="rId4"/>
    <p:sldId id="263" r:id="rId5"/>
    <p:sldId id="269" r:id="rId6"/>
    <p:sldId id="264" r:id="rId7"/>
    <p:sldId id="270" r:id="rId8"/>
    <p:sldId id="265" r:id="rId9"/>
    <p:sldId id="266" r:id="rId10"/>
    <p:sldId id="271" r:id="rId11"/>
    <p:sldId id="267" r:id="rId12"/>
    <p:sldId id="272" r:id="rId13"/>
    <p:sldId id="273" r:id="rId14"/>
    <p:sldId id="274" r:id="rId15"/>
    <p:sldId id="275" r:id="rId16"/>
    <p:sldId id="276" r:id="rId17"/>
    <p:sldId id="277" r:id="rId18"/>
    <p:sldId id="278" r:id="rId19"/>
    <p:sldId id="279" r:id="rId20"/>
    <p:sldId id="280" r:id="rId21"/>
    <p:sldId id="268"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Lst>
  <p:sldSz cx="9144000" cy="6858000" type="screen4x3"/>
  <p:notesSz cx="7315200" cy="96012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E7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8" autoAdjust="0"/>
    <p:restoredTop sz="94249" autoAdjust="0"/>
  </p:normalViewPr>
  <p:slideViewPr>
    <p:cSldViewPr>
      <p:cViewPr varScale="1">
        <p:scale>
          <a:sx n="68" d="100"/>
          <a:sy n="68" d="100"/>
        </p:scale>
        <p:origin x="46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1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4143587" y="0"/>
            <a:ext cx="3169920" cy="481728"/>
          </a:xfrm>
          <a:prstGeom prst="rect">
            <a:avLst/>
          </a:prstGeom>
        </p:spPr>
        <p:txBody>
          <a:bodyPr vert="horz" lIns="91440" tIns="45720" rIns="91440" bIns="45720" rtlCol="0"/>
          <a:lstStyle>
            <a:lvl1pPr algn="r">
              <a:defRPr sz="1200"/>
            </a:lvl1pPr>
          </a:lstStyle>
          <a:p>
            <a:fld id="{1372E2F8-8C27-4303-A77C-E724F5C8016B}" type="datetimeFigureOut">
              <a:rPr lang="sk-SK" smtClean="0"/>
              <a:pPr/>
              <a:t>12. 3. 2021</a:t>
            </a:fld>
            <a:endParaRPr lang="sk-SK"/>
          </a:p>
        </p:txBody>
      </p:sp>
      <p:sp>
        <p:nvSpPr>
          <p:cNvPr id="4" name="Zástupný symbol päty 3"/>
          <p:cNvSpPr>
            <a:spLocks noGrp="1"/>
          </p:cNvSpPr>
          <p:nvPr>
            <p:ph type="ftr" sz="quarter" idx="2"/>
          </p:nvPr>
        </p:nvSpPr>
        <p:spPr>
          <a:xfrm>
            <a:off x="0" y="9119474"/>
            <a:ext cx="3169920" cy="481727"/>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4143587" y="9119474"/>
            <a:ext cx="3169920" cy="481727"/>
          </a:xfrm>
          <a:prstGeom prst="rect">
            <a:avLst/>
          </a:prstGeom>
        </p:spPr>
        <p:txBody>
          <a:bodyPr vert="horz" lIns="91440" tIns="45720" rIns="91440" bIns="45720" rtlCol="0" anchor="b"/>
          <a:lstStyle>
            <a:lvl1pPr algn="r">
              <a:defRPr sz="1200"/>
            </a:lvl1pPr>
          </a:lstStyle>
          <a:p>
            <a:fld id="{657CD2E3-5BDB-44FE-995E-F2DCFA948423}" type="slidenum">
              <a:rPr lang="sk-SK" smtClean="0"/>
              <a:pPr/>
              <a:t>‹#›</a:t>
            </a:fld>
            <a:endParaRPr lang="sk-SK"/>
          </a:p>
        </p:txBody>
      </p:sp>
    </p:spTree>
    <p:extLst>
      <p:ext uri="{BB962C8B-B14F-4D97-AF65-F5344CB8AC3E}">
        <p14:creationId xmlns:p14="http://schemas.microsoft.com/office/powerpoint/2010/main" val="100805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vl1pPr>
          </a:lstStyle>
          <a:p>
            <a:fld id="{1F5F3F0D-312C-4AED-8EB4-1582FE5784D7}" type="datetimeFigureOut">
              <a:rPr lang="sk-SK" smtClean="0"/>
              <a:pPr/>
              <a:t>12. 3. 2021</a:t>
            </a:fld>
            <a:endParaRPr lang="sk-SK"/>
          </a:p>
        </p:txBody>
      </p:sp>
      <p:sp>
        <p:nvSpPr>
          <p:cNvPr id="4" name="Zástupný symbol obrazu snímky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4314993F-1191-4E28-A105-C8612743DD3B}" type="slidenum">
              <a:rPr lang="sk-SK" smtClean="0"/>
              <a:pPr/>
              <a:t>‹#›</a:t>
            </a:fld>
            <a:endParaRPr lang="sk-SK"/>
          </a:p>
        </p:txBody>
      </p:sp>
    </p:spTree>
    <p:extLst>
      <p:ext uri="{BB962C8B-B14F-4D97-AF65-F5344CB8AC3E}">
        <p14:creationId xmlns:p14="http://schemas.microsoft.com/office/powerpoint/2010/main" val="1828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13</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22</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34</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51</a:t>
            </a:fld>
            <a:endParaRPr lang="sk-SK"/>
          </a:p>
        </p:txBody>
      </p:sp>
    </p:spTree>
    <p:extLst>
      <p:ext uri="{BB962C8B-B14F-4D97-AF65-F5344CB8AC3E}">
        <p14:creationId xmlns:p14="http://schemas.microsoft.com/office/powerpoint/2010/main" val="194734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6915"/>
            <a:ext cx="7772400" cy="3173684"/>
          </a:xfrm>
        </p:spPr>
        <p:txBody>
          <a:bodyPr anchor="ctr">
            <a:noAutofit/>
          </a:bodyPr>
          <a:lstStyle>
            <a:lvl1pPr>
              <a:lnSpc>
                <a:spcPct val="100000"/>
              </a:lnSpc>
              <a:defRPr sz="6000" cap="none" spc="-80" baseline="0">
                <a:solidFill>
                  <a:schemeClr val="accent6"/>
                </a:solidFill>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5" name="Footer Placeholder 4"/>
          <p:cNvSpPr>
            <a:spLocks noGrp="1"/>
          </p:cNvSpPr>
          <p:nvPr>
            <p:ph type="ftr" sz="quarter" idx="11"/>
          </p:nvPr>
        </p:nvSpPr>
        <p:spPr/>
        <p:txBody>
          <a:bodyPr/>
          <a:lstStyle/>
          <a:p>
            <a:endParaRPr lang="sk-SK"/>
          </a:p>
        </p:txBody>
      </p:sp>
      <p:sp>
        <p:nvSpPr>
          <p:cNvPr id="9" name="Rectangle 8"/>
          <p:cNvSpPr/>
          <p:nvPr/>
        </p:nvSpPr>
        <p:spPr>
          <a:xfrm>
            <a:off x="9001124" y="4846320"/>
            <a:ext cx="142876" cy="20116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pic>
        <p:nvPicPr>
          <p:cNvPr id="11" name="Obraz 1" descr="logo 2">
            <a:extLst>
              <a:ext uri="{FF2B5EF4-FFF2-40B4-BE49-F238E27FC236}">
                <a16:creationId xmlns:a16="http://schemas.microsoft.com/office/drawing/2014/main" id="{E4468105-06B5-4679-A164-F7E5AAB071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27132" y="223836"/>
            <a:ext cx="2103331" cy="82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4"/>
            <a:ext cx="2057400" cy="5001419"/>
          </a:xfrm>
        </p:spPr>
        <p:txBody>
          <a:bodyPr vert="eaVert">
            <a:norm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
              </a:defRPr>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none" spc="-80" baseline="0">
                <a:solidFill>
                  <a:schemeClr val="accent6"/>
                </a:solidFill>
              </a:defRPr>
            </a:lvl1pPr>
          </a:lstStyle>
          <a:p>
            <a:r>
              <a:rPr lang="sk-SK" dirty="0"/>
              <a:t>Kliknutím upravte štýl predlohy nadpisu</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7" name="Date Placeholder 6"/>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8" name="Slide Number Placeholder 7"/>
          <p:cNvSpPr>
            <a:spLocks noGrp="1"/>
          </p:cNvSpPr>
          <p:nvPr>
            <p:ph type="sldNum" sz="quarter" idx="11"/>
          </p:nvPr>
        </p:nvSpPr>
        <p:spPr/>
        <p:txBody>
          <a:bodyPr/>
          <a:lstStyle/>
          <a:p>
            <a:fld id="{EDF2FB19-191C-4C07-9760-6B65CEE1532D}" type="slidenum">
              <a:rPr lang="sk-SK" smtClean="0"/>
              <a:pPr/>
              <a:t>‹#›</a:t>
            </a:fld>
            <a:endParaRPr lang="sk-SK"/>
          </a:p>
        </p:txBody>
      </p:sp>
      <p:sp>
        <p:nvSpPr>
          <p:cNvPr id="9" name="Footer Placeholder 8"/>
          <p:cNvSpPr>
            <a:spLocks noGrp="1"/>
          </p:cNvSpPr>
          <p:nvPr>
            <p:ph type="ftr" sz="quarter" idx="12"/>
          </p:nvPr>
        </p:nvSpPr>
        <p:spPr/>
        <p:txBody>
          <a:bodyPr/>
          <a:lstStyle/>
          <a:p>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sk-SK"/>
              <a:t>Upraviť štýly predlohy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
        <p:nvSpPr>
          <p:cNvPr id="8" name="Title 7"/>
          <p:cNvSpPr>
            <a:spLocks noGrp="1"/>
          </p:cNvSpPr>
          <p:nvPr>
            <p:ph type="title"/>
          </p:nvPr>
        </p:nvSpPr>
        <p:spPr/>
        <p:txBody>
          <a:bodyPr>
            <a:noAutofit/>
          </a:bodyPr>
          <a:lstStyle>
            <a:lvl1pPr>
              <a:defRPr sz="2800"/>
            </a:lvl1pPr>
          </a:lstStyle>
          <a:p>
            <a:r>
              <a:rPr lang="sk-SK"/>
              <a:t>Kliknutím upravte štýl predlohy nadpisu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12. 3. 2021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sp>
        <p:nvSpPr>
          <p:cNvPr id="8" name="Title 7"/>
          <p:cNvSpPr>
            <a:spLocks noGrp="1"/>
          </p:cNvSpPr>
          <p:nvPr>
            <p:ph type="title"/>
          </p:nvPr>
        </p:nvSpPr>
        <p:spPr>
          <a:xfrm>
            <a:off x="457200" y="4953000"/>
            <a:ext cx="8153400" cy="762000"/>
          </a:xfrm>
        </p:spPr>
        <p:txBody>
          <a:bodyPr anchor="t">
            <a:noAutofit/>
          </a:bodyPr>
          <a:lstStyle>
            <a:lvl1pPr>
              <a:defRPr sz="2400"/>
            </a:lvl1pPr>
          </a:lstStyle>
          <a:p>
            <a:r>
              <a:rPr lang="sk-SK" dirty="0"/>
              <a:t>Kliknutím upravte štýl predlohy nadpisu</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sk-SK" dirty="0"/>
              <a:t>Upravte štýly predlohy textu</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A76AC6C-1845-4AD9-86CE-459EC2905EDA}" type="datetimeFigureOut">
              <a:rPr lang="sk-SK" smtClean="0"/>
              <a:pPr/>
              <a:t>12. 3. 2021</a:t>
            </a:fld>
            <a:endParaRPr lang="sk-SK"/>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DF2FB19-191C-4C07-9760-6B65CEE1532D}" type="slidenum">
              <a:rPr lang="sk-SK" smtClean="0"/>
              <a:pPr/>
              <a:t>‹#›</a:t>
            </a:fld>
            <a:endParaRPr lang="sk-SK"/>
          </a:p>
        </p:txBody>
      </p:sp>
      <p:sp>
        <p:nvSpPr>
          <p:cNvPr id="7" name="Rectangle 6"/>
          <p:cNvSpPr/>
          <p:nvPr/>
        </p:nvSpPr>
        <p:spPr>
          <a:xfrm>
            <a:off x="9001124" y="0"/>
            <a:ext cx="142876"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Obraz 1" descr="logo 2">
            <a:extLst>
              <a:ext uri="{FF2B5EF4-FFF2-40B4-BE49-F238E27FC236}">
                <a16:creationId xmlns:a16="http://schemas.microsoft.com/office/drawing/2014/main" id="{CFF2300B-5795-4089-A1A4-7F4A926A996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27132" y="223836"/>
            <a:ext cx="2103331" cy="82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accent6"/>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244646"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ΣΤΑΔΙΑ ΤΗΣ ΣΤΡΑΤΗΓΙΚΗΣ ΟΙΚΟΔΟΜΗΣΗΣ ΕΡΓΑΣΙΑΣ ΜΕ ΕΝΑΝ ΕΠΙΘΕΤΙΚΟ ΜΑΘΗΤΗ</a:t>
            </a:r>
            <a:endParaRPr lang="en-US"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l-GR" dirty="0">
                <a:solidFill>
                  <a:srgbClr val="EF8E7B"/>
                </a:solidFill>
              </a:rPr>
              <a:t>Προβλήματα στις σχέσεις με ενήλικες</a:t>
            </a:r>
            <a:endParaRPr lang="en-US" dirty="0">
              <a:solidFill>
                <a:srgbClr val="EF8E7B"/>
              </a:solidFill>
            </a:endParaRPr>
          </a:p>
        </p:txBody>
      </p:sp>
    </p:spTree>
    <p:extLst>
      <p:ext uri="{BB962C8B-B14F-4D97-AF65-F5344CB8AC3E}">
        <p14:creationId xmlns:p14="http://schemas.microsoft.com/office/powerpoint/2010/main" val="96799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52718"/>
            <a:ext cx="6192688" cy="1371600"/>
          </a:xfrm>
        </p:spPr>
        <p:txBody>
          <a:bodyPr>
            <a:normAutofit/>
          </a:bodyPr>
          <a:lstStyle/>
          <a:p>
            <a:r>
              <a:rPr lang="el-GR" sz="3500" dirty="0"/>
              <a:t>ΑΝΑΠΟΤΕΛΕΣΜΑΤΙΚΗ ΑΠΟΚΡΙΣΗ </a:t>
            </a:r>
            <a:r>
              <a:rPr lang="pl-PL" sz="3500" dirty="0"/>
              <a:t>(2)</a:t>
            </a:r>
          </a:p>
        </p:txBody>
      </p:sp>
      <p:sp>
        <p:nvSpPr>
          <p:cNvPr id="3" name="Symbol zastępczy zawartości 2"/>
          <p:cNvSpPr>
            <a:spLocks noGrp="1"/>
          </p:cNvSpPr>
          <p:nvPr>
            <p:ph idx="1"/>
          </p:nvPr>
        </p:nvSpPr>
        <p:spPr>
          <a:xfrm>
            <a:off x="467544" y="2132856"/>
            <a:ext cx="7620000" cy="4373563"/>
          </a:xfrm>
        </p:spPr>
        <p:txBody>
          <a:bodyPr>
            <a:normAutofit/>
          </a:bodyPr>
          <a:lstStyle/>
          <a:p>
            <a:pPr marL="342900" indent="-342900" fontAlgn="base">
              <a:buFont typeface="Arial" panose="020B0604020202020204" pitchFamily="34" charset="0"/>
              <a:buChar char="•"/>
            </a:pPr>
            <a:r>
              <a:rPr lang="el-GR" sz="2400" dirty="0"/>
              <a:t>Αγγίξετε τον μαθητή </a:t>
            </a:r>
            <a:r>
              <a:rPr lang="pl-PL" sz="2400" b="0" dirty="0"/>
              <a:t>– </a:t>
            </a:r>
            <a:r>
              <a:rPr lang="el-GR" sz="2400" b="0" dirty="0"/>
              <a:t>είναι συχνά για τους δασκάλους να βάλουν ένα χέρι στον ώμο ενός μαθητή για να τον ηρεμήσουν. Αλλά δεν ξέρετε τι σκέφτονται οι μαθητές και τι θα αντιδράσουν. Είναι καλύτερα να κρατήσετε την απόσταση</a:t>
            </a:r>
            <a:r>
              <a:rPr lang="pl-PL" sz="2400" b="0" dirty="0"/>
              <a:t>.</a:t>
            </a:r>
          </a:p>
          <a:p>
            <a:pPr marL="342900" indent="-342900">
              <a:buFont typeface="Arial" panose="020B0604020202020204" pitchFamily="34" charset="0"/>
              <a:buChar char="•"/>
            </a:pPr>
            <a:endParaRPr lang="pl-PL" sz="2400" b="0" dirty="0"/>
          </a:p>
          <a:p>
            <a:pPr marL="342900" indent="-342900" fontAlgn="base">
              <a:buFont typeface="Arial" panose="020B0604020202020204" pitchFamily="34" charset="0"/>
              <a:buChar char="•"/>
            </a:pPr>
            <a:r>
              <a:rPr lang="el-GR" sz="2400" dirty="0"/>
              <a:t>Μιλήστε με τον μαθητή αμέσως </a:t>
            </a:r>
            <a:r>
              <a:rPr lang="pl-PL" sz="2400" b="0" dirty="0"/>
              <a:t>– </a:t>
            </a:r>
            <a:r>
              <a:rPr lang="el-GR" sz="2400" b="0" dirty="0"/>
              <a:t>οι θυμωμένοι μαθητές δεν είναι ανοιχτοί σε συζητήσεις. Δώστε τους λίγο χρόνο, αφήστε τους ήσυχους. Μίλα τους μετά από λίγες ώρες.</a:t>
            </a:r>
            <a:r>
              <a:rPr lang="pl-PL" sz="2400" b="0" dirty="0"/>
              <a:t>.</a:t>
            </a:r>
            <a:endParaRPr lang="en-US"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805264"/>
            <a:ext cx="1072896" cy="881786"/>
          </a:xfrm>
          <a:prstGeom prst="rect">
            <a:avLst/>
          </a:prstGeom>
        </p:spPr>
      </p:pic>
    </p:spTree>
    <p:extLst>
      <p:ext uri="{BB962C8B-B14F-4D97-AF65-F5344CB8AC3E}">
        <p14:creationId xmlns:p14="http://schemas.microsoft.com/office/powerpoint/2010/main" val="197913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l-GR" sz="3500" cap="none" dirty="0"/>
              <a:t>ΑΠΟΤΕΛΕΣΜΑΤΙΚΗ ΑΠΟΚΡΙΣΗ </a:t>
            </a:r>
            <a:r>
              <a:rPr lang="pl-PL" sz="3500" dirty="0"/>
              <a:t>(1)</a:t>
            </a:r>
          </a:p>
        </p:txBody>
      </p:sp>
      <p:sp>
        <p:nvSpPr>
          <p:cNvPr id="3" name="Symbol zastępczy zawartości 2"/>
          <p:cNvSpPr>
            <a:spLocks noGrp="1"/>
          </p:cNvSpPr>
          <p:nvPr>
            <p:ph idx="1"/>
          </p:nvPr>
        </p:nvSpPr>
        <p:spPr>
          <a:xfrm>
            <a:off x="457200" y="1752600"/>
            <a:ext cx="7620000" cy="4628728"/>
          </a:xfrm>
        </p:spPr>
        <p:txBody>
          <a:bodyPr>
            <a:normAutofit fontScale="92500" lnSpcReduction="20000"/>
          </a:bodyPr>
          <a:lstStyle/>
          <a:p>
            <a:pPr algn="just">
              <a:spcAft>
                <a:spcPts val="1800"/>
              </a:spcAft>
            </a:pPr>
            <a:r>
              <a:rPr lang="el-GR" sz="2400" b="0" dirty="0"/>
              <a:t>Εδώ είναι τι </a:t>
            </a:r>
            <a:r>
              <a:rPr lang="el-GR" sz="2400" dirty="0"/>
              <a:t>πρέπει</a:t>
            </a:r>
            <a:r>
              <a:rPr lang="el-GR" sz="2400" b="0" dirty="0"/>
              <a:t> να κάνετε</a:t>
            </a:r>
            <a:r>
              <a:rPr lang="pl-PL" sz="2400" b="0" dirty="0"/>
              <a:t>:</a:t>
            </a:r>
          </a:p>
          <a:p>
            <a:pPr marL="457200" indent="-457200">
              <a:spcAft>
                <a:spcPts val="1800"/>
              </a:spcAft>
              <a:buFont typeface="Arial" panose="020B0604020202020204" pitchFamily="34" charset="0"/>
              <a:buChar char="•"/>
            </a:pPr>
            <a:r>
              <a:rPr lang="el-GR" sz="2400" dirty="0"/>
              <a:t>Μείνετε ήρεμοι </a:t>
            </a:r>
            <a:r>
              <a:rPr lang="pl-PL" sz="2400" b="0" dirty="0"/>
              <a:t>– </a:t>
            </a:r>
            <a:r>
              <a:rPr lang="el-GR" sz="2400" b="0" dirty="0"/>
              <a:t>ο έλεγχος των συναισθημάτων σας είναι ένα πρώτο βήμα για τον έλεγχο της κατάστασης</a:t>
            </a:r>
            <a:r>
              <a:rPr lang="pl-PL" sz="2400" b="0" dirty="0"/>
              <a:t>.</a:t>
            </a:r>
          </a:p>
          <a:p>
            <a:pPr marL="457200" indent="-457200">
              <a:spcAft>
                <a:spcPts val="1800"/>
              </a:spcAft>
              <a:buFont typeface="Arial" panose="020B0604020202020204" pitchFamily="34" charset="0"/>
              <a:buChar char="•"/>
            </a:pPr>
            <a:r>
              <a:rPr lang="el-GR" sz="2400" dirty="0"/>
              <a:t>Προστατέψτε άλλους μαθητές </a:t>
            </a:r>
            <a:r>
              <a:rPr lang="pl-PL" sz="2400" b="0" dirty="0"/>
              <a:t>– </a:t>
            </a:r>
            <a:r>
              <a:rPr lang="el-GR" sz="2400" b="0" dirty="0"/>
              <a:t>μην αφήνετε άλλους μαθητές να εμπλέκονται με τον θυμωμένο μαθητή. Είναι προτεραιότητά σας να τους κρατήσετε ασφαλείς και ήρεμους.</a:t>
            </a:r>
            <a:endParaRPr lang="pl-PL" sz="2400" b="0" dirty="0"/>
          </a:p>
          <a:p>
            <a:pPr marL="457200" indent="-457200">
              <a:spcAft>
                <a:spcPts val="1800"/>
              </a:spcAft>
              <a:buFont typeface="Arial" panose="020B0604020202020204" pitchFamily="34" charset="0"/>
              <a:buChar char="•"/>
            </a:pPr>
            <a:r>
              <a:rPr lang="el-GR" sz="2400" dirty="0"/>
              <a:t>Ηρεμήστε τον μαθητή </a:t>
            </a:r>
            <a:r>
              <a:rPr lang="pl-PL" sz="2400" b="0" dirty="0"/>
              <a:t>– </a:t>
            </a:r>
            <a:r>
              <a:rPr lang="el-GR" sz="2400" b="0" dirty="0"/>
              <a:t>ίσως χρειαστεί να χρησιμοποιήσετε χαλαρωτική γλώσσα και διαβεβαίωση για να ηρεμήσετε τον μαθητή. Πες: "Πάρτε το χαλαρά... Ξέρω ότι είσαι απογοητευμένος... Θα το συζητήσουμε αργότερα..."</a:t>
            </a:r>
            <a:endParaRPr lang="pl-PL" sz="2400" b="0" dirty="0"/>
          </a:p>
          <a:p>
            <a:pPr marL="457200" indent="-457200" algn="just">
              <a:spcAft>
                <a:spcPts val="1800"/>
              </a:spcAf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196752"/>
            <a:ext cx="872490" cy="914400"/>
          </a:xfrm>
          <a:prstGeom prst="rect">
            <a:avLst/>
          </a:prstGeom>
        </p:spPr>
      </p:pic>
    </p:spTree>
    <p:extLst>
      <p:ext uri="{BB962C8B-B14F-4D97-AF65-F5344CB8AC3E}">
        <p14:creationId xmlns:p14="http://schemas.microsoft.com/office/powerpoint/2010/main" val="15574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l-GR" sz="3500" dirty="0"/>
              <a:t>ΑΠΟΤΕΛΕΣΜΑΤΙΚΗ ΑΠΟΚΡΙΣΗ </a:t>
            </a:r>
            <a:r>
              <a:rPr lang="pl-PL" sz="3500" dirty="0"/>
              <a:t>(2)</a:t>
            </a:r>
          </a:p>
        </p:txBody>
      </p:sp>
      <p:sp>
        <p:nvSpPr>
          <p:cNvPr id="3" name="Symbol zastępczy zawartości 2"/>
          <p:cNvSpPr>
            <a:spLocks noGrp="1"/>
          </p:cNvSpPr>
          <p:nvPr>
            <p:ph idx="1"/>
          </p:nvPr>
        </p:nvSpPr>
        <p:spPr/>
        <p:txBody>
          <a:bodyPr>
            <a:normAutofit lnSpcReduction="10000"/>
          </a:bodyPr>
          <a:lstStyle/>
          <a:p>
            <a:pPr marL="342900" indent="-342900">
              <a:spcAft>
                <a:spcPts val="1800"/>
              </a:spcAft>
              <a:buFont typeface="Arial" panose="020B0604020202020204" pitchFamily="34" charset="0"/>
              <a:buChar char="•"/>
            </a:pPr>
            <a:r>
              <a:rPr lang="el-GR" sz="2400" dirty="0"/>
              <a:t>Περίμενε</a:t>
            </a:r>
            <a:r>
              <a:rPr lang="pl-PL" sz="2400" dirty="0"/>
              <a:t> – </a:t>
            </a:r>
            <a:r>
              <a:rPr lang="el-GR" sz="2400" b="0" dirty="0"/>
              <a:t>μην μιλήσετε στον θυμωμένο μαθητή μέχρι να είναι σε ήρεμη συναισθηματική κατάσταση. Συνεχίστε τη μέρα σας μέχρι να μάθετε ότι ο μαθητής είναι έτοιμος να ακούσει</a:t>
            </a:r>
            <a:r>
              <a:rPr lang="en-US" sz="2400" b="0" dirty="0"/>
              <a:t>.</a:t>
            </a:r>
            <a:endParaRPr lang="pl-PL" sz="2400" b="0" dirty="0"/>
          </a:p>
          <a:p>
            <a:pPr marL="342900" indent="-342900">
              <a:spcAft>
                <a:spcPts val="1800"/>
              </a:spcAft>
              <a:buFont typeface="Arial" panose="020B0604020202020204" pitchFamily="34" charset="0"/>
              <a:buChar char="•"/>
            </a:pPr>
            <a:r>
              <a:rPr lang="el-GR" sz="2400" dirty="0"/>
              <a:t>Θεωρήστε υπεύθυνο </a:t>
            </a:r>
            <a:r>
              <a:rPr lang="pl-PL" sz="2400" b="0" dirty="0"/>
              <a:t>- </a:t>
            </a:r>
            <a:r>
              <a:rPr lang="el-GR" sz="2400" b="0" dirty="0"/>
              <a:t>αφού ο μαθητής επιστρέψει σε ένα ήρεμο πλαίσιο του μυαλού εξηγήστε εν συντομία πώς θα θεωρηθεί υπεύθυνος</a:t>
            </a:r>
            <a:r>
              <a:rPr lang="en-US" sz="2400" b="0" dirty="0"/>
              <a:t>.</a:t>
            </a:r>
            <a:endParaRPr lang="pl-PL" sz="2400" b="0" dirty="0"/>
          </a:p>
          <a:p>
            <a:pPr marL="342900" indent="-342900">
              <a:spcAft>
                <a:spcPts val="1800"/>
              </a:spcAft>
              <a:buFont typeface="Arial" panose="020B0604020202020204" pitchFamily="34" charset="0"/>
              <a:buChar char="•"/>
            </a:pPr>
            <a:r>
              <a:rPr lang="el-GR" sz="2400" dirty="0"/>
              <a:t>Παρέχετε μια σκληρή συνέπεια </a:t>
            </a:r>
            <a:r>
              <a:rPr lang="pl-PL" sz="2400" b="0" dirty="0"/>
              <a:t>- </a:t>
            </a:r>
            <a:r>
              <a:rPr lang="el-GR" sz="2400" b="0" dirty="0"/>
              <a:t>το να ενεργείς με θυμό θα έχει συνέπειες. Μπορεί να είναι ένας πλήρης διαχωρισμός στην τάξη από τους υπόλοιπους μαθητές κ.λπ.</a:t>
            </a:r>
            <a:r>
              <a:rPr lang="pl-PL" sz="2400"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661248"/>
            <a:ext cx="872490" cy="914400"/>
          </a:xfrm>
          <a:prstGeom prst="rect">
            <a:avLst/>
          </a:prstGeom>
        </p:spPr>
      </p:pic>
    </p:spTree>
    <p:extLst>
      <p:ext uri="{BB962C8B-B14F-4D97-AF65-F5344CB8AC3E}">
        <p14:creationId xmlns:p14="http://schemas.microsoft.com/office/powerpoint/2010/main" val="3651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143932"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ΣΤΑΔΙΑ ΤΗΣ ΣΤΡΑΤΗΓΙΚΗΣ ΟΙΚΟΔΟΜΗΣΗΣ ΕΡΓΑΣΙΑΣ ΜΕ ΜΑΘΗΤΗ ΧΩΡΙΣ ΔΙΑΘΕΣΗ ΣΥΝΕΡΓΑΣΙΑΣ</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646331"/>
          </a:xfrm>
          <a:prstGeom prst="rect">
            <a:avLst/>
          </a:prstGeom>
        </p:spPr>
        <p:txBody>
          <a:bodyPr wrap="square">
            <a:spAutoFit/>
          </a:bodyPr>
          <a:lstStyle/>
          <a:p>
            <a:pPr algn="ctr"/>
            <a:r>
              <a:rPr lang="el-GR" dirty="0">
                <a:solidFill>
                  <a:srgbClr val="EF8E7B"/>
                </a:solidFill>
              </a:rPr>
              <a:t>Προβλήματα στις σχέσεις με ενήλικες
</a:t>
            </a:r>
            <a:endParaRPr lang="en-US" dirty="0">
              <a:solidFill>
                <a:srgbClr val="EF8E7B"/>
              </a:solidFill>
            </a:endParaRPr>
          </a:p>
        </p:txBody>
      </p:sp>
    </p:spTree>
    <p:extLst>
      <p:ext uri="{BB962C8B-B14F-4D97-AF65-F5344CB8AC3E}">
        <p14:creationId xmlns:p14="http://schemas.microsoft.com/office/powerpoint/2010/main" val="35591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ΕΙΣΑΓΩΓΗ</a:t>
            </a:r>
            <a:endParaRPr lang="en-US" dirty="0"/>
          </a:p>
        </p:txBody>
      </p:sp>
      <p:sp>
        <p:nvSpPr>
          <p:cNvPr id="3" name="Content Placeholder 2"/>
          <p:cNvSpPr>
            <a:spLocks noGrp="1"/>
          </p:cNvSpPr>
          <p:nvPr>
            <p:ph idx="1"/>
          </p:nvPr>
        </p:nvSpPr>
        <p:spPr>
          <a:xfrm>
            <a:off x="457200" y="1752601"/>
            <a:ext cx="7620000" cy="2540496"/>
          </a:xfrm>
        </p:spPr>
        <p:txBody>
          <a:bodyPr>
            <a:normAutofit fontScale="92500" lnSpcReduction="20000"/>
          </a:bodyPr>
          <a:lstStyle/>
          <a:p>
            <a:r>
              <a:rPr lang="el-GR" sz="2400" dirty="0"/>
              <a:t>Καμία πρόθεση για συνεργασία </a:t>
            </a:r>
            <a:r>
              <a:rPr lang="el-GR" sz="2400" b="0" dirty="0"/>
              <a:t>μπορεί να έχει διάφορες μορφές και μπορεί να προκληθεί από τα διάφορα προβλήματα</a:t>
            </a:r>
            <a:r>
              <a:rPr lang="pl-PL" sz="2400" b="0" dirty="0"/>
              <a:t>. </a:t>
            </a:r>
          </a:p>
          <a:p>
            <a:r>
              <a:rPr lang="el-GR" sz="2400" b="0" dirty="0"/>
              <a:t>Ο ρόλος του εκπαιδευτικού είναι να αναγνωρίζει το πρόβλημα (τις αιτίες, τα συναισθήματα ενός μαθητή, την οικογενειακή κατάσταση, τις σχέσεις μεταξύ συνομήλικων κ.λπ.) και να βοηθά έναν μαθητή να επεξεργαστεί τρόπους αντιμετώπισης του προβλήματος</a:t>
            </a:r>
            <a:r>
              <a:rPr lang="pl-PL" sz="2400" b="0" dirty="0"/>
              <a:t>.</a:t>
            </a: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5298" t="12097" r="5374" b="3762"/>
          <a:stretch/>
        </p:blipFill>
        <p:spPr>
          <a:xfrm>
            <a:off x="5003320" y="4365104"/>
            <a:ext cx="3485072" cy="2182484"/>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pole tekstowe 5"/>
          <p:cNvSpPr txBox="1"/>
          <p:nvPr/>
        </p:nvSpPr>
        <p:spPr>
          <a:xfrm>
            <a:off x="467544" y="4365104"/>
            <a:ext cx="4392488" cy="1477328"/>
          </a:xfrm>
          <a:prstGeom prst="rect">
            <a:avLst/>
          </a:prstGeom>
          <a:noFill/>
        </p:spPr>
        <p:txBody>
          <a:bodyPr wrap="square" rtlCol="0">
            <a:spAutoFit/>
          </a:bodyPr>
          <a:lstStyle/>
          <a:p>
            <a:r>
              <a:rPr lang="el-GR" sz="2400" dirty="0"/>
              <a:t>Αυτό το έργο χρειάζεται πολλή διαίσθηση, λεπτότητα και προσοχή</a:t>
            </a:r>
            <a:r>
              <a:rPr lang="pl-PL" sz="2400" dirty="0"/>
              <a:t>.</a:t>
            </a:r>
            <a:endParaRPr lang="en-GB" sz="2400" dirty="0"/>
          </a:p>
          <a:p>
            <a:endParaRPr lang="pl-PL" dirty="0"/>
          </a:p>
        </p:txBody>
      </p:sp>
      <p:sp>
        <p:nvSpPr>
          <p:cNvPr id="9" name="Prostokąt 8"/>
          <p:cNvSpPr/>
          <p:nvPr/>
        </p:nvSpPr>
        <p:spPr>
          <a:xfrm>
            <a:off x="7104680" y="6558621"/>
            <a:ext cx="1766830" cy="215444"/>
          </a:xfrm>
          <a:prstGeom prst="rect">
            <a:avLst/>
          </a:prstGeom>
        </p:spPr>
        <p:txBody>
          <a:bodyPr wrap="none">
            <a:spAutoFit/>
          </a:bodyPr>
          <a:lstStyle/>
          <a:p>
            <a:r>
              <a:rPr lang="el-GR" sz="800" dirty="0"/>
              <a:t>Μια φωτογραφία από </a:t>
            </a:r>
            <a:r>
              <a:rPr lang="pl-PL" sz="800" dirty="0"/>
              <a:t>pixabay.com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ΣΥΜΠΤΩΜΑΤΑ</a:t>
            </a:r>
            <a:r>
              <a:rPr lang="pl-PL" dirty="0"/>
              <a:t> (1)</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sp>
        <p:nvSpPr>
          <p:cNvPr id="4" name="pole tekstowe 3"/>
          <p:cNvSpPr txBox="1"/>
          <p:nvPr/>
        </p:nvSpPr>
        <p:spPr>
          <a:xfrm>
            <a:off x="531012" y="1700808"/>
            <a:ext cx="6936115" cy="4832092"/>
          </a:xfrm>
          <a:prstGeom prst="rect">
            <a:avLst/>
          </a:prstGeom>
          <a:noFill/>
        </p:spPr>
        <p:txBody>
          <a:bodyPr wrap="square" rtlCol="0">
            <a:spAutoFit/>
          </a:bodyPr>
          <a:lstStyle/>
          <a:p>
            <a:pPr marL="285750" indent="-285750">
              <a:spcBef>
                <a:spcPts val="24"/>
              </a:spcBef>
              <a:spcAft>
                <a:spcPts val="1200"/>
              </a:spcAft>
              <a:buFont typeface="Arial" panose="020B0604020202020204" pitchFamily="34" charset="0"/>
              <a:buChar char="•"/>
            </a:pPr>
            <a:r>
              <a:rPr lang="el-GR" sz="2400" dirty="0"/>
              <a:t>Ο μαθητής δεν θέλει να ακολουθήσει τις οδηγίες του δασκάλου. Αρνείται να κάνει δουλειές ή απλά προσποιείται ότι τις κάνει.</a:t>
            </a:r>
            <a:endParaRPr lang="pl-PL" sz="2400" dirty="0"/>
          </a:p>
          <a:p>
            <a:pPr marL="285750" indent="-285750">
              <a:spcBef>
                <a:spcPts val="24"/>
              </a:spcBef>
              <a:spcAft>
                <a:spcPts val="1200"/>
              </a:spcAft>
              <a:buFont typeface="Arial" panose="020B0604020202020204" pitchFamily="34" charset="0"/>
              <a:buChar char="•"/>
            </a:pPr>
            <a:r>
              <a:rPr lang="el-GR" sz="2400" dirty="0"/>
              <a:t>Ο μαθητής δεν θέλει να κάνει εργασίες κατά τη διάρκεια του μαθήματος. Δεν θέλει να διαβάσει το κείμενο, δεν θέλει να κάνει το κουίζ, δεν θέλει να γράψει σε ένα σημειωματάριο</a:t>
            </a:r>
            <a:r>
              <a:rPr lang="en-US" sz="2400" dirty="0"/>
              <a:t>.</a:t>
            </a:r>
          </a:p>
          <a:p>
            <a:pPr marL="285750" indent="-285750">
              <a:spcBef>
                <a:spcPts val="24"/>
              </a:spcBef>
              <a:spcAft>
                <a:spcPts val="1200"/>
              </a:spcAft>
              <a:buFont typeface="Arial" panose="020B0604020202020204" pitchFamily="34" charset="0"/>
              <a:buChar char="•"/>
            </a:pPr>
            <a:r>
              <a:rPr lang="el-GR" sz="2400" dirty="0"/>
              <a:t>Ένας μαθητής δεν ενδιαφέρεται να χτίσει επικοινωνία με τον δάσκαλο. Δεν θέλει να απαντήσει σε ερωτήσεις, αρνείται μια πρόταση για να μιλήσει για προβλήματα. Επίσης δεν μιλάει για τον εαυτό του.</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128" y="2348880"/>
            <a:ext cx="1155214" cy="1156821"/>
          </a:xfrm>
          <a:prstGeom prst="rect">
            <a:avLst/>
          </a:prstGeom>
        </p:spPr>
      </p:pic>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293096"/>
            <a:ext cx="1155214" cy="11568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(2)</a:t>
            </a:r>
          </a:p>
        </p:txBody>
      </p:sp>
      <p:sp>
        <p:nvSpPr>
          <p:cNvPr id="3" name="Symbol zastępczy zawartości 2"/>
          <p:cNvSpPr>
            <a:spLocks noGrp="1"/>
          </p:cNvSpPr>
          <p:nvPr>
            <p:ph idx="1"/>
          </p:nvPr>
        </p:nvSpPr>
        <p:spPr>
          <a:xfrm>
            <a:off x="457200" y="1752601"/>
            <a:ext cx="7643192" cy="3332584"/>
          </a:xfrm>
        </p:spPr>
        <p:txBody>
          <a:bodyPr>
            <a:normAutofit fontScale="92500" lnSpcReduction="20000"/>
          </a:bodyPr>
          <a:lstStyle/>
          <a:p>
            <a:pPr marL="342900" indent="-342900">
              <a:spcBef>
                <a:spcPts val="24"/>
              </a:spcBef>
              <a:spcAft>
                <a:spcPts val="1200"/>
              </a:spcAft>
              <a:buFont typeface="Arial" panose="020B0604020202020204" pitchFamily="34" charset="0"/>
              <a:buChar char="•"/>
            </a:pPr>
            <a:r>
              <a:rPr lang="el-GR" sz="2400" b="0" dirty="0"/>
              <a:t>Ένας μαθητής παραλείπει τα μαθήματα. Μπορεί να σημαίνει ότι ένα παιδί δεν βλέπει μια τιμή της τάξης. Η παράλειψη μπορεί επίσης να είναι μια επίδραση του στρες που συνδέεται με δύσκολες εργασίες, ένα αίσθημα ότι δε γίνεται κατανοητός</a:t>
            </a:r>
            <a:r>
              <a:rPr lang="en-US" sz="2400" b="0" dirty="0"/>
              <a:t>.</a:t>
            </a:r>
            <a:endParaRPr lang="pl-PL" sz="2400" b="0" dirty="0"/>
          </a:p>
          <a:p>
            <a:pPr marL="342900" indent="-342900">
              <a:spcBef>
                <a:spcPts val="24"/>
              </a:spcBef>
              <a:spcAft>
                <a:spcPts val="1200"/>
              </a:spcAft>
              <a:buFont typeface="Arial" panose="020B0604020202020204" pitchFamily="34" charset="0"/>
              <a:buChar char="•"/>
            </a:pPr>
            <a:r>
              <a:rPr lang="el-GR" sz="2400" b="0" dirty="0"/>
              <a:t>Ένας μαθητής δείχνει μια υποτιμητική στάση απέναντι στο σχολείο, τη μάθηση και τους δασκάλους. Μπορεί να σχολιάσει εργασίες ως "ηλίθιες" ή "περιττές". Μπορεί επίσης να χλευάσει άλλους μαθητές που είναι επιμελείς και εργατικοί</a:t>
            </a:r>
            <a:r>
              <a:rPr lang="en-US" sz="2400" b="0" dirty="0"/>
              <a:t>.</a:t>
            </a:r>
          </a:p>
          <a:p>
            <a:pPr marL="342900" indent="-342900" algn="just">
              <a:buFont typeface="Arial" panose="020B0604020202020204" pitchFamily="34" charset="0"/>
              <a:buChar char="•"/>
            </a:pPr>
            <a:endParaRPr lang="pl-PL" sz="24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5157192"/>
            <a:ext cx="1155214" cy="1156821"/>
          </a:xfrm>
          <a:prstGeom prst="rect">
            <a:avLst/>
          </a:prstGeom>
        </p:spPr>
      </p:pic>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162145"/>
            <a:ext cx="1155214" cy="1156821"/>
          </a:xfrm>
          <a:prstGeom prst="rect">
            <a:avLst/>
          </a:prstGeom>
        </p:spPr>
      </p:pic>
    </p:spTree>
    <p:extLst>
      <p:ext uri="{BB962C8B-B14F-4D97-AF65-F5344CB8AC3E}">
        <p14:creationId xmlns:p14="http://schemas.microsoft.com/office/powerpoint/2010/main" val="424747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(1)</a:t>
            </a:r>
          </a:p>
        </p:txBody>
      </p:sp>
      <p:sp>
        <p:nvSpPr>
          <p:cNvPr id="3" name="Symbol zastępczy zawartości 2"/>
          <p:cNvSpPr>
            <a:spLocks noGrp="1"/>
          </p:cNvSpPr>
          <p:nvPr>
            <p:ph idx="1"/>
          </p:nvPr>
        </p:nvSpPr>
        <p:spPr>
          <a:xfrm>
            <a:off x="457200" y="1752600"/>
            <a:ext cx="6923112" cy="4700736"/>
          </a:xfrm>
        </p:spPr>
        <p:txBody>
          <a:bodyPr>
            <a:noAutofit/>
          </a:bodyPr>
          <a:lstStyle/>
          <a:p>
            <a:pPr marL="342900" indent="-342900">
              <a:spcBef>
                <a:spcPts val="24"/>
              </a:spcBef>
              <a:spcAft>
                <a:spcPts val="1200"/>
              </a:spcAft>
              <a:buFont typeface="Arial" panose="020B0604020202020204" pitchFamily="34" charset="0"/>
              <a:buChar char="•"/>
            </a:pPr>
            <a:r>
              <a:rPr lang="el-GR" sz="2200" b="0" dirty="0"/>
              <a:t>Σε έναν μαθητή δεν αρέσει το σχολείο. Μπορεί να είναι αποτέλεσμα διαφόρων παραγόντων. Το περιβάλλον της ζωής ενός μαθητή θα μπορούσε να τον διδάξει ότι ένα σχολείο είναι βαρετό και ότι η μάθηση δεν έχει κανένα νόημα. Όταν οι γονείς δεν αντιμετωπίζουν το σχολείο και τη μάθηση ως σημαντικό πράγμα, ένα παιδί </a:t>
            </a:r>
            <a:r>
              <a:rPr lang="el-GR" sz="2200" b="0" dirty="0" err="1"/>
              <a:t>κατασχέει</a:t>
            </a:r>
            <a:r>
              <a:rPr lang="el-GR" sz="2200" b="0" dirty="0"/>
              <a:t> αυτή την πεποίθηση.
Ένας δάσκαλος έχει πολύ υψηλές απαιτήσεις από έναν μαθητή. Το παιδί δεν μπορεί να το διαχειριστεί και μετά από μερικές φορές αρχίζει να σκέφτεται ότι οι εργασίες είναι αδύνατο να γίνουν σωστά. Μπορεί να οδηγήσει σε απογοήτευση το να μπορεί να εκτεθεί προς το δάσκαλο</a:t>
            </a:r>
            <a:r>
              <a:rPr lang="en-GB" sz="2200" b="0" dirty="0"/>
              <a:t>.</a:t>
            </a:r>
          </a:p>
          <a:p>
            <a:pPr marL="342900" indent="-342900" algn="just">
              <a:buFont typeface="Arial" panose="020B0604020202020204" pitchFamily="34" charset="0"/>
              <a:buChar char="•"/>
            </a:pPr>
            <a:endParaRPr lang="pl-PL" sz="22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0259" r="26095"/>
          <a:stretch/>
        </p:blipFill>
        <p:spPr>
          <a:xfrm>
            <a:off x="7279842" y="1844824"/>
            <a:ext cx="1612638" cy="3933056"/>
          </a:xfrm>
          <a:prstGeom prst="rect">
            <a:avLst/>
          </a:prstGeom>
        </p:spPr>
      </p:pic>
      <p:sp>
        <p:nvSpPr>
          <p:cNvPr id="5" name="Prostokąt 4"/>
          <p:cNvSpPr/>
          <p:nvPr/>
        </p:nvSpPr>
        <p:spPr>
          <a:xfrm>
            <a:off x="7279842" y="5670158"/>
            <a:ext cx="1766830" cy="215444"/>
          </a:xfrm>
          <a:prstGeom prst="rect">
            <a:avLst/>
          </a:prstGeom>
        </p:spPr>
        <p:txBody>
          <a:bodyPr wrap="none">
            <a:spAutoFit/>
          </a:bodyPr>
          <a:lstStyle/>
          <a:p>
            <a:r>
              <a:rPr lang="el-GR" sz="800" dirty="0"/>
              <a:t>Μια φωτογραφία από </a:t>
            </a:r>
            <a:r>
              <a:rPr lang="pl-PL" sz="800" dirty="0"/>
              <a:t>pixabay.com</a:t>
            </a:r>
          </a:p>
        </p:txBody>
      </p:sp>
    </p:spTree>
    <p:extLst>
      <p:ext uri="{BB962C8B-B14F-4D97-AF65-F5344CB8AC3E}">
        <p14:creationId xmlns:p14="http://schemas.microsoft.com/office/powerpoint/2010/main" val="78146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(2)</a:t>
            </a:r>
          </a:p>
        </p:txBody>
      </p:sp>
      <p:sp>
        <p:nvSpPr>
          <p:cNvPr id="3" name="Symbol zastępczy zawartości 2"/>
          <p:cNvSpPr>
            <a:spLocks noGrp="1"/>
          </p:cNvSpPr>
          <p:nvPr>
            <p:ph idx="1"/>
          </p:nvPr>
        </p:nvSpPr>
        <p:spPr>
          <a:xfrm>
            <a:off x="323528" y="1700808"/>
            <a:ext cx="7211144" cy="5040560"/>
          </a:xfrm>
        </p:spPr>
        <p:txBody>
          <a:bodyPr>
            <a:noAutofit/>
          </a:bodyPr>
          <a:lstStyle/>
          <a:p>
            <a:pPr marL="342900" indent="-342900">
              <a:lnSpc>
                <a:spcPct val="120000"/>
              </a:lnSpc>
              <a:spcBef>
                <a:spcPts val="24"/>
              </a:spcBef>
              <a:spcAft>
                <a:spcPts val="1200"/>
              </a:spcAft>
              <a:buFont typeface="Arial" panose="020B0604020202020204" pitchFamily="34" charset="0"/>
              <a:buChar char="•"/>
            </a:pPr>
            <a:r>
              <a:rPr lang="el-GR" sz="1900" b="0" dirty="0"/>
              <a:t>Ο δάσκαλος δεν έχει τη θέληση να συνεργαστεί με τους μαθητές. Αντιμετωπίζει τη δουλειά του όχι ως υπηρεσία και σχέση με τους μαθητές, αλλά ως καθήκον. Δεν του αρέσουν οι μαθητές που δείχνουν δύσκολες συμπεριφορές και δεν έχει υπομονή να συνεργαστεί με τέτοιους μαθητές</a:t>
            </a:r>
            <a:r>
              <a:rPr lang="en-GB" sz="1900" b="0" dirty="0"/>
              <a:t>. </a:t>
            </a:r>
            <a:endParaRPr lang="pl-PL" sz="1900" b="0" dirty="0"/>
          </a:p>
          <a:p>
            <a:pPr marL="342900" indent="-342900">
              <a:lnSpc>
                <a:spcPct val="120000"/>
              </a:lnSpc>
              <a:spcBef>
                <a:spcPts val="24"/>
              </a:spcBef>
              <a:spcAft>
                <a:spcPts val="1200"/>
              </a:spcAft>
              <a:buFont typeface="Arial" panose="020B0604020202020204" pitchFamily="34" charset="0"/>
              <a:buChar char="•"/>
            </a:pPr>
            <a:r>
              <a:rPr lang="el-GR" sz="1900" b="0" dirty="0"/>
              <a:t>Ο μαθητής έχει άλλες δυσκολίες που δεν βλέπει ο δάσκαλος. Για παράδειγμα, μπορεί να έχει δυσλεξία. Οι εργασίες δεν ανταποκρίνονται στη δυσλειτουργία ενός μαθητή και έχει μεγάλα προβλήματα με την ικανοποίηση των απαιτήσεων. Μπορεί να οδηγήσει σε μια σκέψη ότι ο δάσκαλος δεν καταλαβαίνει τους μαθητές και ότι δεν είναι δυνατή η συνεργασία. Μπορεί επίσης να οδηγήσει σε απογοήτευση και μη βούληση συνεργασίας</a:t>
            </a:r>
            <a:r>
              <a:rPr lang="en-GB" sz="1900" b="0" dirty="0"/>
              <a:t>.</a:t>
            </a:r>
          </a:p>
          <a:p>
            <a:endParaRPr lang="pl-PL" sz="2100"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22452" r="24059"/>
          <a:stretch/>
        </p:blipFill>
        <p:spPr>
          <a:xfrm>
            <a:off x="7498581" y="2276872"/>
            <a:ext cx="1447012" cy="2705282"/>
          </a:xfrm>
          <a:prstGeom prst="rect">
            <a:avLst/>
          </a:prstGeom>
        </p:spPr>
      </p:pic>
      <p:sp>
        <p:nvSpPr>
          <p:cNvPr id="6" name="Prostokąt 5"/>
          <p:cNvSpPr/>
          <p:nvPr/>
        </p:nvSpPr>
        <p:spPr>
          <a:xfrm>
            <a:off x="7561881" y="4971308"/>
            <a:ext cx="1492716" cy="215444"/>
          </a:xfrm>
          <a:prstGeom prst="rect">
            <a:avLst/>
          </a:prstGeom>
        </p:spPr>
        <p:txBody>
          <a:bodyPr wrap="none">
            <a:spAutoFit/>
          </a:bodyPr>
          <a:lstStyle/>
          <a:p>
            <a:r>
              <a:rPr lang="el-GR" sz="800" dirty="0"/>
              <a:t>Μια εικόνα από </a:t>
            </a:r>
            <a:r>
              <a:rPr lang="pl-PL" sz="800" dirty="0"/>
              <a:t>pixabay.com</a:t>
            </a:r>
          </a:p>
        </p:txBody>
      </p:sp>
    </p:spTree>
    <p:extLst>
      <p:ext uri="{BB962C8B-B14F-4D97-AF65-F5344CB8AC3E}">
        <p14:creationId xmlns:p14="http://schemas.microsoft.com/office/powerpoint/2010/main" val="310487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endParaRPr lang="pl-PL" dirty="0"/>
          </a:p>
        </p:txBody>
      </p:sp>
      <p:sp>
        <p:nvSpPr>
          <p:cNvPr id="3" name="Symbol zastępczy zawartości 2"/>
          <p:cNvSpPr>
            <a:spLocks noGrp="1"/>
          </p:cNvSpPr>
          <p:nvPr>
            <p:ph idx="1"/>
          </p:nvPr>
        </p:nvSpPr>
        <p:spPr>
          <a:xfrm>
            <a:off x="457200" y="1752600"/>
            <a:ext cx="8003232" cy="4772744"/>
          </a:xfrm>
        </p:spPr>
        <p:txBody>
          <a:bodyPr>
            <a:noAutofit/>
          </a:bodyPr>
          <a:lstStyle/>
          <a:p>
            <a:pPr marL="342900" indent="-342900">
              <a:spcAft>
                <a:spcPts val="1200"/>
              </a:spcAft>
              <a:buFont typeface="Arial" panose="020B0604020202020204" pitchFamily="34" charset="0"/>
              <a:buChar char="•"/>
            </a:pPr>
            <a:r>
              <a:rPr lang="el-GR" b="0" dirty="0"/>
              <a:t>Ένας μαθητής δεν κάνει σωστά τις εργασίες. Κάνει πολλά λάθη στις ασκήσεις και τα έργα του δεν είναι αρκετά σταθερά.</a:t>
            </a:r>
            <a:endParaRPr lang="en-US" b="0" dirty="0"/>
          </a:p>
          <a:p>
            <a:pPr marL="342900" indent="-342900">
              <a:spcAft>
                <a:spcPts val="1200"/>
              </a:spcAft>
              <a:buFont typeface="Arial" panose="020B0604020202020204" pitchFamily="34" charset="0"/>
              <a:buChar char="•"/>
            </a:pPr>
            <a:r>
              <a:rPr lang="el-GR" b="0" dirty="0"/>
              <a:t>Ένας μαθητής δεν είναι προετοιμασμένος για μαθήματα</a:t>
            </a:r>
            <a:r>
              <a:rPr lang="en-US" b="0" dirty="0"/>
              <a:t>.</a:t>
            </a:r>
          </a:p>
          <a:p>
            <a:pPr marL="342900" indent="-342900">
              <a:spcAft>
                <a:spcPts val="1200"/>
              </a:spcAft>
              <a:buFont typeface="Arial" panose="020B0604020202020204" pitchFamily="34" charset="0"/>
              <a:buChar char="•"/>
            </a:pPr>
            <a:r>
              <a:rPr lang="el-GR" b="0" dirty="0"/>
              <a:t>Ένας μαθητής είναι όλο και πιο ενοχλημένος επειδή αισθάνεται ότι ένας δάσκαλος δεν τον καταλαβαίνει και το πρόβλημά του</a:t>
            </a:r>
            <a:r>
              <a:rPr lang="en-US" b="0" dirty="0"/>
              <a:t>.</a:t>
            </a:r>
          </a:p>
          <a:p>
            <a:pPr marL="342900" indent="-342900">
              <a:spcAft>
                <a:spcPts val="1200"/>
              </a:spcAft>
              <a:buFont typeface="Arial" panose="020B0604020202020204" pitchFamily="34" charset="0"/>
              <a:buChar char="•"/>
            </a:pPr>
            <a:r>
              <a:rPr lang="el-GR" b="0" dirty="0"/>
              <a:t>Τα ταλέντα και οι δεξιότητες ενός μαθητή είναι κρυμμένα και δεν μπορεί να τα δει ένας δάσκαλος</a:t>
            </a:r>
            <a:r>
              <a:rPr lang="pl-PL" b="0" dirty="0"/>
              <a:t>.</a:t>
            </a:r>
            <a:endParaRPr lang="en-US" b="0" dirty="0"/>
          </a:p>
          <a:p>
            <a:pPr marL="342900" indent="-342900">
              <a:spcAft>
                <a:spcPts val="1200"/>
              </a:spcAft>
              <a:buFont typeface="Arial" panose="020B0604020202020204" pitchFamily="34" charset="0"/>
              <a:buChar char="•"/>
            </a:pPr>
            <a:r>
              <a:rPr lang="el-GR" b="0" dirty="0"/>
              <a:t>Ένας μαθητής μπορεί να έχει προβλήματα στη μελλοντική ζωή (τα προβλήματα στη μάθηση μπορούν να οδηγήσουν σε προβλήματα στην εξεύρεση καλής δουλειάς· η έλλειψη επικοινωνιακών δεξιοτήτων μπορεί επίσης να περιπλέξει την ομαδική εργασία)</a:t>
            </a:r>
            <a:r>
              <a:rPr lang="pl-PL" b="0" dirty="0"/>
              <a:t>.</a:t>
            </a:r>
          </a:p>
        </p:txBody>
      </p:sp>
    </p:spTree>
    <p:extLst>
      <p:ext uri="{BB962C8B-B14F-4D97-AF65-F5344CB8AC3E}">
        <p14:creationId xmlns:p14="http://schemas.microsoft.com/office/powerpoint/2010/main" val="412395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cap="none" dirty="0"/>
              <a:t>ΤΙ ΞΕΡΩ ΓΙΑ ΤΟΝ ΤΟΜ;</a:t>
            </a:r>
            <a:endParaRPr lang="en-US" sz="2800" cap="none" dirty="0"/>
          </a:p>
        </p:txBody>
      </p:sp>
      <p:sp>
        <p:nvSpPr>
          <p:cNvPr id="3" name="Content Placeholder 2"/>
          <p:cNvSpPr>
            <a:spLocks noGrp="1"/>
          </p:cNvSpPr>
          <p:nvPr>
            <p:ph idx="1"/>
          </p:nvPr>
        </p:nvSpPr>
        <p:spPr>
          <a:xfrm>
            <a:off x="467544" y="2204864"/>
            <a:ext cx="7920880" cy="2756520"/>
          </a:xfrm>
        </p:spPr>
        <p:txBody>
          <a:bodyPr>
            <a:normAutofit lnSpcReduction="10000"/>
          </a:bodyPr>
          <a:lstStyle/>
          <a:p>
            <a:r>
              <a:rPr lang="pl-PL" sz="2400" b="0" dirty="0"/>
              <a:t>	</a:t>
            </a:r>
            <a:r>
              <a:rPr lang="el-GR" sz="2400" b="0" dirty="0"/>
              <a:t>Ο </a:t>
            </a:r>
            <a:r>
              <a:rPr lang="en-US" sz="2400" b="0" dirty="0"/>
              <a:t>Tom</a:t>
            </a:r>
            <a:r>
              <a:rPr lang="el-GR" sz="2400" b="0" dirty="0"/>
              <a:t> είναι ένας μαθητής που δεν μπορεί να ελέγξει τα συναισθήματά του. Προέρχεται από μια οικογένεια όπου οι γονείς φωνάζουν στα παιδιά και δεν επιλύουν τη σύγκρουση με μια συνομιλία. Ο Το</a:t>
            </a:r>
            <a:r>
              <a:rPr lang="en-US" sz="2400" b="0" dirty="0"/>
              <a:t>m</a:t>
            </a:r>
            <a:r>
              <a:rPr lang="el-GR" sz="2400" b="0" dirty="0"/>
              <a:t> έχει προβλήματα με την επικοινωνία συναισθημάτων και προβλημάτων. Ο </a:t>
            </a:r>
            <a:r>
              <a:rPr lang="el-GR" sz="2400" b="0" dirty="0" err="1"/>
              <a:t>Tom</a:t>
            </a:r>
            <a:r>
              <a:rPr lang="el-GR" sz="2400" b="0" dirty="0"/>
              <a:t> ξεφορτώνει τα αρνητικά συναισθήματά του χρησιμοποιώντας λεκτική ή σωματική επιθετικότητα</a:t>
            </a:r>
            <a:r>
              <a:rPr lang="pl-PL" sz="2400" b="0" dirty="0"/>
              <a:t>. </a:t>
            </a:r>
            <a:endParaRPr lang="en-GB" sz="24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404074"/>
          </a:xfrm>
        </p:spPr>
        <p:txBody>
          <a:bodyPr>
            <a:normAutofit/>
          </a:bodyPr>
          <a:lstStyle/>
          <a:p>
            <a:r>
              <a:rPr lang="el-GR" sz="4000" dirty="0"/>
              <a:t>ΔΑΣΚΑΛΕ</a:t>
            </a:r>
            <a:r>
              <a:rPr lang="pl-PL" sz="4000" dirty="0"/>
              <a:t>! </a:t>
            </a:r>
            <a:br>
              <a:rPr lang="pl-PL" dirty="0"/>
            </a:br>
            <a:r>
              <a:rPr lang="el-GR" sz="4000" dirty="0"/>
              <a:t>Τι </a:t>
            </a:r>
            <a:r>
              <a:rPr lang="el-GR" sz="4000" dirty="0" err="1"/>
              <a:t>πρΕΠΕΙ</a:t>
            </a:r>
            <a:r>
              <a:rPr lang="el-GR" sz="4000" dirty="0"/>
              <a:t> να </a:t>
            </a:r>
            <a:r>
              <a:rPr lang="el-GR" sz="4000" dirty="0" err="1"/>
              <a:t>κΑΝΕΙΣ</a:t>
            </a:r>
            <a:r>
              <a:rPr lang="el-GR" sz="4000" dirty="0"/>
              <a:t>; </a:t>
            </a:r>
            <a:r>
              <a:rPr lang="pl-PL" sz="4000" dirty="0"/>
              <a:t>(1)</a:t>
            </a:r>
          </a:p>
        </p:txBody>
      </p:sp>
      <p:sp>
        <p:nvSpPr>
          <p:cNvPr id="3" name="Symbol zastępczy zawartości 2"/>
          <p:cNvSpPr>
            <a:spLocks noGrp="1"/>
          </p:cNvSpPr>
          <p:nvPr>
            <p:ph idx="1"/>
          </p:nvPr>
        </p:nvSpPr>
        <p:spPr>
          <a:xfrm>
            <a:off x="457200" y="1752601"/>
            <a:ext cx="7499176" cy="3188568"/>
          </a:xfrm>
        </p:spPr>
        <p:txBody>
          <a:bodyPr>
            <a:normAutofit lnSpcReduction="10000"/>
          </a:bodyPr>
          <a:lstStyle/>
          <a:p>
            <a:pPr marL="342900" indent="-342900">
              <a:spcAft>
                <a:spcPts val="1200"/>
              </a:spcAft>
              <a:buFont typeface="Arial" panose="020B0604020202020204" pitchFamily="34" charset="0"/>
              <a:buChar char="•"/>
            </a:pPr>
            <a:r>
              <a:rPr lang="el-GR" sz="2400" b="0" dirty="0"/>
              <a:t>Δημιούργησε μια σχέση με έναν μαθητή. Πες του ότι θέλεις να τον βοηθήσεις.</a:t>
            </a:r>
            <a:r>
              <a:rPr lang="pl-PL" sz="2400" b="0" dirty="0"/>
              <a:t>.</a:t>
            </a:r>
          </a:p>
          <a:p>
            <a:pPr marL="342900" indent="-342900">
              <a:buFont typeface="Arial" panose="020B0604020202020204" pitchFamily="34" charset="0"/>
              <a:buChar char="•"/>
            </a:pPr>
            <a:r>
              <a:rPr lang="el-GR" sz="2400" b="0" dirty="0"/>
              <a:t>Προσπάθησε να δουλέψεις τη δεκτικότητα ενός μαθητή και την αίσθηση της αποδοχής</a:t>
            </a:r>
            <a:r>
              <a:rPr lang="pl-PL" sz="2400" b="0" dirty="0"/>
              <a:t>.</a:t>
            </a:r>
          </a:p>
          <a:p>
            <a:pPr marL="342900" indent="-342900">
              <a:buFont typeface="Arial" panose="020B0604020202020204" pitchFamily="34" charset="0"/>
              <a:buChar char="•"/>
            </a:pPr>
            <a:r>
              <a:rPr lang="el-GR" sz="2400" b="0" dirty="0"/>
              <a:t>Βοήθησε έναν μαθητή να αλλάξει την αρνητική του στάση στη μάθηση στο σχολείο. Κάντε τα μαθήματα ενδιαφέροντα, δείξτε τα πλεονεκτήματα της μάθησης</a:t>
            </a:r>
            <a:r>
              <a:rPr lang="pl-PL" sz="2400" b="0" dirty="0"/>
              <a:t>.</a:t>
            </a:r>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20343" r="25047"/>
          <a:stretch/>
        </p:blipFill>
        <p:spPr>
          <a:xfrm>
            <a:off x="6804248" y="4437112"/>
            <a:ext cx="1850560" cy="2258219"/>
          </a:xfrm>
          <a:prstGeom prst="rect">
            <a:avLst/>
          </a:prstGeom>
        </p:spPr>
      </p:pic>
      <p:sp>
        <p:nvSpPr>
          <p:cNvPr id="5" name="pole tekstowe 4"/>
          <p:cNvSpPr txBox="1"/>
          <p:nvPr/>
        </p:nvSpPr>
        <p:spPr>
          <a:xfrm>
            <a:off x="395536" y="4935279"/>
            <a:ext cx="6264696" cy="126188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l-GR" sz="2400" dirty="0"/>
              <a:t>Άλλαξε το κίνητρο του μαθητή στη μάθηση (δημιουργία εσωτερικού κινήτρου)</a:t>
            </a:r>
            <a:r>
              <a:rPr lang="pl-PL" sz="2400" dirty="0"/>
              <a:t>.</a:t>
            </a:r>
            <a:endParaRPr lang="en-GB" sz="2400" dirty="0"/>
          </a:p>
          <a:p>
            <a:endParaRPr lang="pl-PL" dirty="0"/>
          </a:p>
        </p:txBody>
      </p:sp>
      <p:sp>
        <p:nvSpPr>
          <p:cNvPr id="6" name="Prostokąt 5"/>
          <p:cNvSpPr/>
          <p:nvPr/>
        </p:nvSpPr>
        <p:spPr>
          <a:xfrm>
            <a:off x="7012825" y="6642556"/>
            <a:ext cx="1492716" cy="215444"/>
          </a:xfrm>
          <a:prstGeom prst="rect">
            <a:avLst/>
          </a:prstGeom>
        </p:spPr>
        <p:txBody>
          <a:bodyPr wrap="none">
            <a:spAutoFit/>
          </a:bodyPr>
          <a:lstStyle/>
          <a:p>
            <a:r>
              <a:rPr lang="el-GR" sz="800" dirty="0"/>
              <a:t>Μια εικόνα από</a:t>
            </a:r>
            <a:r>
              <a:rPr lang="pl-PL" sz="800" dirty="0"/>
              <a:t> pixabay.com</a:t>
            </a:r>
          </a:p>
        </p:txBody>
      </p:sp>
    </p:spTree>
    <p:extLst>
      <p:ext uri="{BB962C8B-B14F-4D97-AF65-F5344CB8AC3E}">
        <p14:creationId xmlns:p14="http://schemas.microsoft.com/office/powerpoint/2010/main" val="277579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52718"/>
            <a:ext cx="6336704" cy="1371600"/>
          </a:xfrm>
        </p:spPr>
        <p:txBody>
          <a:bodyPr>
            <a:noAutofit/>
          </a:bodyPr>
          <a:lstStyle/>
          <a:p>
            <a:r>
              <a:rPr lang="el-GR" dirty="0"/>
              <a:t>ΔΑΣΚΑΛΕ</a:t>
            </a:r>
            <a:r>
              <a:rPr lang="pl-PL" dirty="0"/>
              <a:t>! </a:t>
            </a:r>
            <a:br>
              <a:rPr lang="pl-PL" dirty="0"/>
            </a:br>
            <a:r>
              <a:rPr lang="el-GR" dirty="0"/>
              <a:t>Τι </a:t>
            </a:r>
            <a:r>
              <a:rPr lang="el-GR" dirty="0" err="1"/>
              <a:t>πρΕΠΕΙ</a:t>
            </a:r>
            <a:r>
              <a:rPr lang="el-GR" dirty="0"/>
              <a:t> να </a:t>
            </a:r>
            <a:r>
              <a:rPr lang="el-GR" dirty="0" err="1"/>
              <a:t>κΑΝΕΙΣ</a:t>
            </a:r>
            <a:r>
              <a:rPr lang="el-GR" dirty="0"/>
              <a:t>; </a:t>
            </a:r>
            <a:r>
              <a:rPr lang="pl-PL" dirty="0"/>
              <a:t>(2)</a:t>
            </a:r>
          </a:p>
        </p:txBody>
      </p:sp>
      <p:sp>
        <p:nvSpPr>
          <p:cNvPr id="3" name="Symbol zastępczy zawartości 2"/>
          <p:cNvSpPr>
            <a:spLocks noGrp="1"/>
          </p:cNvSpPr>
          <p:nvPr>
            <p:ph idx="1"/>
          </p:nvPr>
        </p:nvSpPr>
        <p:spPr>
          <a:xfrm>
            <a:off x="457200" y="1752600"/>
            <a:ext cx="7931224" cy="4373563"/>
          </a:xfrm>
        </p:spPr>
        <p:txBody>
          <a:bodyPr/>
          <a:lstStyle/>
          <a:p>
            <a:pPr marL="342900" indent="-342900">
              <a:buFont typeface="Arial" panose="020B0604020202020204" pitchFamily="34" charset="0"/>
              <a:buChar char="•"/>
            </a:pPr>
            <a:r>
              <a:rPr lang="el-GR" sz="2400" b="0" dirty="0"/>
              <a:t>Αύξησε τη συμμετοχής των γονέων στην παρακίνηση ενός παιδιού στη μάθηση</a:t>
            </a:r>
            <a:r>
              <a:rPr lang="pl-PL" sz="2400" b="0" dirty="0"/>
              <a:t>.</a:t>
            </a:r>
          </a:p>
          <a:p>
            <a:pPr marL="342900" indent="-342900">
              <a:buFont typeface="Arial" panose="020B0604020202020204" pitchFamily="34" charset="0"/>
              <a:buChar char="•"/>
            </a:pPr>
            <a:r>
              <a:rPr lang="el-GR" sz="2400" b="0" dirty="0"/>
              <a:t>Ανάπτυξε τη συνέπεια στη συμμόρφωση του μαθητή με τους κανόνες</a:t>
            </a:r>
            <a:r>
              <a:rPr lang="pl-PL" sz="2400" b="0" dirty="0"/>
              <a:t>.</a:t>
            </a:r>
            <a:endParaRPr lang="en-GB" sz="2400" b="0" dirty="0"/>
          </a:p>
          <a:p>
            <a:pPr marL="342900" indent="-342900">
              <a:buFont typeface="Arial" panose="020B0604020202020204" pitchFamily="34" charset="0"/>
              <a:buChar char="•"/>
            </a:pPr>
            <a:r>
              <a:rPr lang="el-GR" sz="2400" b="0" dirty="0"/>
              <a:t>Βελτιώστε την ποιότητα της επικοινωνίας του θέματος ενός μαθήματος (ναι! μερικές φορές τα μαθήματα είναι απλά βαρετά!).</a:t>
            </a:r>
            <a:endParaRPr lang="en-GB" dirty="0"/>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8644" b="23457"/>
          <a:stretch/>
        </p:blipFill>
        <p:spPr>
          <a:xfrm>
            <a:off x="1979712" y="4761076"/>
            <a:ext cx="4968552" cy="1917112"/>
          </a:xfrm>
          <a:prstGeom prst="rect">
            <a:avLst/>
          </a:prstGeom>
        </p:spPr>
      </p:pic>
      <p:sp>
        <p:nvSpPr>
          <p:cNvPr id="5" name="Prostokąt 4"/>
          <p:cNvSpPr/>
          <p:nvPr/>
        </p:nvSpPr>
        <p:spPr>
          <a:xfrm>
            <a:off x="5535698" y="6678188"/>
            <a:ext cx="1766830" cy="215444"/>
          </a:xfrm>
          <a:prstGeom prst="rect">
            <a:avLst/>
          </a:prstGeom>
        </p:spPr>
        <p:txBody>
          <a:bodyPr wrap="none">
            <a:spAutoFit/>
          </a:bodyPr>
          <a:lstStyle/>
          <a:p>
            <a:r>
              <a:rPr lang="el-GR" sz="800" dirty="0"/>
              <a:t>Μια φωτογραφία από</a:t>
            </a:r>
            <a:r>
              <a:rPr lang="pl-PL" sz="800" dirty="0"/>
              <a:t> pixabay.com</a:t>
            </a:r>
          </a:p>
        </p:txBody>
      </p:sp>
    </p:spTree>
    <p:extLst>
      <p:ext uri="{BB962C8B-B14F-4D97-AF65-F5344CB8AC3E}">
        <p14:creationId xmlns:p14="http://schemas.microsoft.com/office/powerpoint/2010/main" val="108179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463314"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ΣΤΑΔΙΑ ΤΗΣ ΟΙΚΟΔΟΜΗΣΗΣ  ΣΤΡΑΤΗΓΙΚΗΣ ΕΡΓΑΣΙΑΣ ΜΕ ΕΝΑΝ ΧΕΙΡΑΓΩΓΙΚΟ ΦΟΙΤΗΤΗ</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l-GR" dirty="0">
                <a:solidFill>
                  <a:srgbClr val="EF8E7B"/>
                </a:solidFill>
              </a:rPr>
              <a:t>Προβλήματα στις σχέσεις με ενήλικες</a:t>
            </a:r>
            <a:endParaRPr lang="en-US" dirty="0">
              <a:solidFill>
                <a:srgbClr val="EF8E7B"/>
              </a:solidFill>
            </a:endParaRPr>
          </a:p>
        </p:txBody>
      </p:sp>
    </p:spTree>
    <p:extLst>
      <p:ext uri="{BB962C8B-B14F-4D97-AF65-F5344CB8AC3E}">
        <p14:creationId xmlns:p14="http://schemas.microsoft.com/office/powerpoint/2010/main" val="41601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ΕΙΣΑΓΩΓΗ</a:t>
            </a:r>
            <a:endParaRPr lang="en-US" dirty="0"/>
          </a:p>
        </p:txBody>
      </p:sp>
      <p:sp>
        <p:nvSpPr>
          <p:cNvPr id="3" name="Content Placeholder 2"/>
          <p:cNvSpPr>
            <a:spLocks noGrp="1"/>
          </p:cNvSpPr>
          <p:nvPr>
            <p:ph idx="1"/>
          </p:nvPr>
        </p:nvSpPr>
        <p:spPr>
          <a:xfrm>
            <a:off x="457200" y="1752601"/>
            <a:ext cx="7620000" cy="2252464"/>
          </a:xfrm>
        </p:spPr>
        <p:txBody>
          <a:bodyPr>
            <a:normAutofit fontScale="92500" lnSpcReduction="20000"/>
          </a:bodyPr>
          <a:lstStyle/>
          <a:p>
            <a:r>
              <a:rPr lang="el-GR" sz="2400" dirty="0"/>
              <a:t>Η χειραγώγηση </a:t>
            </a:r>
            <a:r>
              <a:rPr lang="el-GR" sz="2400" b="0" dirty="0"/>
              <a:t>είναι η πρακτική της χρήσης έμμεσων τακτικών για τον έλεγχο της συμπεριφοράς, των συναισθημάτων και των σχέσεων</a:t>
            </a:r>
            <a:r>
              <a:rPr lang="en-US" sz="2400" b="0" dirty="0"/>
              <a:t>.</a:t>
            </a:r>
            <a:endParaRPr lang="pl-PL" sz="2400" b="0" dirty="0"/>
          </a:p>
          <a:p>
            <a:r>
              <a:rPr lang="el-GR" sz="2400" b="0" dirty="0"/>
              <a:t>Η χειραγώγηση είναι μια συναισθηματικά ανθυγιεινή ψυχολογική στρατηγική που χρησιμοποιείται από ανθρώπους που είναι ανίκανοι να ζητήσουν αυτό που θέλουν και χρειάζονται με άμεσο τρόπο</a:t>
            </a:r>
            <a:r>
              <a:rPr lang="pl-PL" sz="2400" b="0" dirty="0"/>
              <a:t>.</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342" y="3789040"/>
            <a:ext cx="3901440" cy="2599944"/>
          </a:xfrm>
          <a:prstGeom prst="rect">
            <a:avLst/>
          </a:prstGeom>
        </p:spPr>
      </p:pic>
      <p:sp>
        <p:nvSpPr>
          <p:cNvPr id="6" name="pole tekstowe 5"/>
          <p:cNvSpPr txBox="1"/>
          <p:nvPr/>
        </p:nvSpPr>
        <p:spPr>
          <a:xfrm>
            <a:off x="539552" y="3933056"/>
            <a:ext cx="4608512" cy="1846659"/>
          </a:xfrm>
          <a:prstGeom prst="rect">
            <a:avLst/>
          </a:prstGeom>
          <a:noFill/>
        </p:spPr>
        <p:txBody>
          <a:bodyPr wrap="square" rtlCol="0">
            <a:spAutoFit/>
          </a:bodyPr>
          <a:lstStyle/>
          <a:p>
            <a:r>
              <a:rPr lang="el-GR" sz="2400" dirty="0"/>
              <a:t>Η χειραγώγηση χρησιμοποιείται από ενήλικες (π.χ. στην εργασιακή ή οικογενειακή τους ζωή) αλλά και από παιδιά</a:t>
            </a:r>
            <a:r>
              <a:rPr lang="pl-PL" sz="2400" dirty="0"/>
              <a:t>.</a:t>
            </a:r>
          </a:p>
          <a:p>
            <a:endParaRPr lang="pl-PL" dirty="0"/>
          </a:p>
        </p:txBody>
      </p:sp>
      <p:sp>
        <p:nvSpPr>
          <p:cNvPr id="7" name="Prostokąt 6"/>
          <p:cNvSpPr/>
          <p:nvPr/>
        </p:nvSpPr>
        <p:spPr>
          <a:xfrm>
            <a:off x="7328066" y="6489050"/>
            <a:ext cx="1492716" cy="215444"/>
          </a:xfrm>
          <a:prstGeom prst="rect">
            <a:avLst/>
          </a:prstGeom>
        </p:spPr>
        <p:txBody>
          <a:bodyPr wrap="none">
            <a:spAutoFit/>
          </a:bodyPr>
          <a:lstStyle/>
          <a:p>
            <a:r>
              <a:rPr lang="el-GR" sz="800" dirty="0"/>
              <a:t>Μια εικόνα από </a:t>
            </a:r>
            <a:r>
              <a:rPr lang="pl-PL" sz="800" dirty="0"/>
              <a:t>pixabay.com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ΣΥΜΠΤΩΜΑΤΑ</a:t>
            </a:r>
            <a:r>
              <a:rPr lang="pl-PL" dirty="0"/>
              <a:t> (1)</a:t>
            </a:r>
            <a:endParaRPr lang="en-US" dirty="0"/>
          </a:p>
        </p:txBody>
      </p:sp>
      <p:sp>
        <p:nvSpPr>
          <p:cNvPr id="3" name="Content Placeholder 2"/>
          <p:cNvSpPr>
            <a:spLocks noGrp="1"/>
          </p:cNvSpPr>
          <p:nvPr>
            <p:ph idx="1"/>
          </p:nvPr>
        </p:nvSpPr>
        <p:spPr>
          <a:xfrm>
            <a:off x="467544" y="1772816"/>
            <a:ext cx="7620000" cy="1728192"/>
          </a:xfrm>
        </p:spPr>
        <p:txBody>
          <a:bodyPr>
            <a:normAutofit/>
          </a:bodyPr>
          <a:lstStyle/>
          <a:p>
            <a:pPr marL="342900" indent="-342900">
              <a:buFont typeface="Arial" panose="020B0604020202020204" pitchFamily="34" charset="0"/>
              <a:buChar char="•"/>
            </a:pPr>
            <a:r>
              <a:rPr lang="el-GR" sz="2400" b="0" dirty="0"/>
              <a:t>Ο μαθητής προσποιείται ότι δεν μπορεί να κάνει τη δεδομένη εργασία. Ο σκοπός μιας τέτοιας ενέργειας μπορεί να είναι να πείσει έναν δάσκαλο να κάνει την εργασία αντί για ένα παιδί</a:t>
            </a:r>
            <a:r>
              <a:rPr lang="pl-PL" sz="2400" b="0" dirty="0"/>
              <a:t>.</a:t>
            </a:r>
          </a:p>
          <a:p>
            <a:endParaRPr lang="en-US" dirty="0"/>
          </a:p>
          <a:p>
            <a:endParaRPr lang="en-US" dirty="0"/>
          </a:p>
          <a:p>
            <a:endParaRPr lang="en-US" dirty="0"/>
          </a:p>
          <a:p>
            <a:endParaRPr lang="en-US"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140968"/>
            <a:ext cx="1755648" cy="2194560"/>
          </a:xfrm>
          <a:prstGeom prst="rect">
            <a:avLst/>
          </a:prstGeom>
        </p:spPr>
      </p:pic>
      <p:sp>
        <p:nvSpPr>
          <p:cNvPr id="6" name="pole tekstowe 5"/>
          <p:cNvSpPr txBox="1"/>
          <p:nvPr/>
        </p:nvSpPr>
        <p:spPr>
          <a:xfrm>
            <a:off x="440088" y="3376194"/>
            <a:ext cx="6332640" cy="4062651"/>
          </a:xfrm>
          <a:prstGeom prst="rect">
            <a:avLst/>
          </a:prstGeom>
          <a:noFill/>
        </p:spPr>
        <p:txBody>
          <a:bodyPr wrap="square" rtlCol="0">
            <a:spAutoFit/>
          </a:bodyPr>
          <a:lstStyle/>
          <a:p>
            <a:pPr marL="285750" indent="-285750">
              <a:buFont typeface="Arial" panose="020B0604020202020204" pitchFamily="34" charset="0"/>
              <a:buChar char="•"/>
            </a:pPr>
            <a:r>
              <a:rPr lang="el-GR" sz="2400" dirty="0"/>
              <a:t>Ο μαθητής προσποιείται ότι δεν πιστεύει στον εαυτό του και την αξία του. Το κάνει για να πάρει συμπόνια και οίκτο και να κερδίσει χαμηλότερες απαιτήσεις</a:t>
            </a:r>
            <a:r>
              <a:rPr lang="pl-PL" sz="2400" dirty="0"/>
              <a:t>.</a:t>
            </a:r>
          </a:p>
          <a:p>
            <a:endParaRPr lang="pl-PL" sz="2400" dirty="0"/>
          </a:p>
          <a:p>
            <a:pPr marL="285750" indent="-285750">
              <a:buFont typeface="Arial" panose="020B0604020202020204" pitchFamily="34" charset="0"/>
              <a:buChar char="•"/>
            </a:pPr>
            <a:r>
              <a:rPr lang="el-GR" sz="2400" dirty="0"/>
              <a:t>Ο μαθητής προσπαθεί να παραγκωνίζει το δάσκαλο αλλάζοντας θέματα, βρίσκοντας άλλα προβλήματα, κάνοντας ερωτήσεις κ.λπ.</a:t>
            </a:r>
            <a:r>
              <a:rPr lang="en-US" sz="2400" dirty="0"/>
              <a:t>.</a:t>
            </a:r>
            <a:endParaRPr lang="pl-PL" sz="2400" dirty="0"/>
          </a:p>
          <a:p>
            <a:pPr marL="285750" indent="-285750" algn="just">
              <a:buFont typeface="Arial" panose="020B0604020202020204" pitchFamily="34" charset="0"/>
              <a:buChar char="•"/>
            </a:pPr>
            <a:endParaRPr lang="pl-PL" sz="2400" dirty="0"/>
          </a:p>
          <a:p>
            <a:endParaRPr lang="pl-PL" dirty="0"/>
          </a:p>
        </p:txBody>
      </p:sp>
      <p:sp>
        <p:nvSpPr>
          <p:cNvPr id="7" name="Prostokąt 6"/>
          <p:cNvSpPr/>
          <p:nvPr/>
        </p:nvSpPr>
        <p:spPr>
          <a:xfrm>
            <a:off x="7270506" y="5335528"/>
            <a:ext cx="1492716" cy="215444"/>
          </a:xfrm>
          <a:prstGeom prst="rect">
            <a:avLst/>
          </a:prstGeom>
        </p:spPr>
        <p:txBody>
          <a:bodyPr wrap="none">
            <a:spAutoFit/>
          </a:bodyPr>
          <a:lstStyle/>
          <a:p>
            <a:r>
              <a:rPr lang="el-GR" sz="800" dirty="0"/>
              <a:t>Μια εικόνα από </a:t>
            </a:r>
            <a:r>
              <a:rPr lang="pl-PL" sz="800" dirty="0"/>
              <a:t>pixabay.com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(2)</a:t>
            </a:r>
          </a:p>
        </p:txBody>
      </p:sp>
      <p:sp>
        <p:nvSpPr>
          <p:cNvPr id="3" name="Symbol zastępczy zawartości 2"/>
          <p:cNvSpPr>
            <a:spLocks noGrp="1"/>
          </p:cNvSpPr>
          <p:nvPr>
            <p:ph idx="1"/>
          </p:nvPr>
        </p:nvSpPr>
        <p:spPr>
          <a:xfrm>
            <a:off x="457200" y="1752601"/>
            <a:ext cx="7620000" cy="2108448"/>
          </a:xfrm>
        </p:spPr>
        <p:txBody>
          <a:bodyPr>
            <a:normAutofit fontScale="92500"/>
          </a:bodyPr>
          <a:lstStyle/>
          <a:p>
            <a:pPr marL="342900" indent="-342900">
              <a:buFont typeface="Arial" panose="020B0604020202020204" pitchFamily="34" charset="0"/>
              <a:buChar char="•"/>
            </a:pPr>
            <a:r>
              <a:rPr lang="el-GR" sz="2400" b="0" dirty="0"/>
              <a:t>Ο μαθητής προσπαθεί να πείσει το δάσκαλο ότι κάποιος άλλος είναι υπεύθυνος για τη συμπεριφορά/λάθη/ συναισθήματά του. Για παράδειγμα, κατηγορεί τον δάσκαλο ότι δεν μπορεί να διδάξει καλά ή τους γονείς που δεν του έδωσαν χρόνο να κάνει την εργασία</a:t>
            </a:r>
            <a:r>
              <a:rPr lang="pl-PL" sz="2400" b="0" dirty="0"/>
              <a:t>.</a:t>
            </a:r>
          </a:p>
          <a:p>
            <a:pPr algn="just"/>
            <a:endParaRPr lang="pl-PL" sz="2400" b="0" dirty="0"/>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3892018"/>
            <a:ext cx="2743200" cy="2743200"/>
          </a:xfrm>
          <a:prstGeom prst="rect">
            <a:avLst/>
          </a:prstGeom>
        </p:spPr>
      </p:pic>
      <p:sp>
        <p:nvSpPr>
          <p:cNvPr id="5" name="pole tekstowe 4"/>
          <p:cNvSpPr txBox="1"/>
          <p:nvPr/>
        </p:nvSpPr>
        <p:spPr>
          <a:xfrm>
            <a:off x="467544" y="3933056"/>
            <a:ext cx="5184576" cy="2215991"/>
          </a:xfrm>
          <a:prstGeom prst="rect">
            <a:avLst/>
          </a:prstGeom>
          <a:noFill/>
        </p:spPr>
        <p:txBody>
          <a:bodyPr wrap="square" rtlCol="0">
            <a:spAutoFit/>
          </a:bodyPr>
          <a:lstStyle/>
          <a:p>
            <a:pPr marL="342900" indent="-342900">
              <a:buFont typeface="Arial" panose="020B0604020202020204" pitchFamily="34" charset="0"/>
              <a:buChar char="•"/>
            </a:pPr>
            <a:r>
              <a:rPr lang="el-GR" sz="2400" dirty="0"/>
              <a:t>Ο μαθητής κάνει πολλά κομπλιμέντα στο δάσκαλο</a:t>
            </a:r>
            <a:r>
              <a:rPr lang="en-US" sz="2400" dirty="0"/>
              <a:t>.</a:t>
            </a:r>
            <a:endParaRPr lang="pl-PL" sz="2400" dirty="0"/>
          </a:p>
          <a:p>
            <a:pPr marL="342900" indent="-342900" algn="just">
              <a:buFont typeface="Arial" panose="020B0604020202020204" pitchFamily="34" charset="0"/>
              <a:buChar char="•"/>
            </a:pPr>
            <a:endParaRPr lang="pl-PL" sz="2400" dirty="0"/>
          </a:p>
          <a:p>
            <a:pPr marL="342900" indent="-342900">
              <a:buFont typeface="Arial" panose="020B0604020202020204" pitchFamily="34" charset="0"/>
              <a:buChar char="•"/>
            </a:pPr>
            <a:r>
              <a:rPr lang="el-GR" sz="2400" dirty="0"/>
              <a:t>Ο μαθητής εκβιάζει το δάσκαλο ή άλλους μαθητές</a:t>
            </a:r>
            <a:r>
              <a:rPr lang="pl-PL" sz="2400" dirty="0"/>
              <a:t>.</a:t>
            </a:r>
          </a:p>
          <a:p>
            <a:endParaRPr lang="pl-PL" dirty="0"/>
          </a:p>
        </p:txBody>
      </p:sp>
      <p:sp>
        <p:nvSpPr>
          <p:cNvPr id="6" name="Prostokąt 5"/>
          <p:cNvSpPr/>
          <p:nvPr/>
        </p:nvSpPr>
        <p:spPr>
          <a:xfrm>
            <a:off x="7321954" y="6419774"/>
            <a:ext cx="1492716" cy="215444"/>
          </a:xfrm>
          <a:prstGeom prst="rect">
            <a:avLst/>
          </a:prstGeom>
        </p:spPr>
        <p:txBody>
          <a:bodyPr wrap="none">
            <a:spAutoFit/>
          </a:bodyPr>
          <a:lstStyle/>
          <a:p>
            <a:r>
              <a:rPr lang="el-GR" sz="800" dirty="0">
                <a:solidFill>
                  <a:schemeClr val="bg1"/>
                </a:solidFill>
              </a:rPr>
              <a:t>Μια εικόνα από </a:t>
            </a:r>
            <a:r>
              <a:rPr lang="pl-PL" sz="800" dirty="0">
                <a:solidFill>
                  <a:schemeClr val="bg1"/>
                </a:solidFill>
              </a:rPr>
              <a:t>pixabay.com</a:t>
            </a:r>
          </a:p>
        </p:txBody>
      </p:sp>
    </p:spTree>
    <p:extLst>
      <p:ext uri="{BB962C8B-B14F-4D97-AF65-F5344CB8AC3E}">
        <p14:creationId xmlns:p14="http://schemas.microsoft.com/office/powerpoint/2010/main" val="140394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(1)</a:t>
            </a:r>
          </a:p>
        </p:txBody>
      </p:sp>
      <p:sp>
        <p:nvSpPr>
          <p:cNvPr id="3" name="Symbol zastępczy zawartości 2"/>
          <p:cNvSpPr>
            <a:spLocks noGrp="1"/>
          </p:cNvSpPr>
          <p:nvPr>
            <p:ph idx="1"/>
          </p:nvPr>
        </p:nvSpPr>
        <p:spPr>
          <a:xfrm>
            <a:off x="457200" y="1752600"/>
            <a:ext cx="6059016" cy="1676399"/>
          </a:xfrm>
        </p:spPr>
        <p:txBody>
          <a:bodyPr>
            <a:normAutofit fontScale="92500"/>
          </a:bodyPr>
          <a:lstStyle/>
          <a:p>
            <a:pPr marL="342900" indent="-342900">
              <a:buFont typeface="Arial" panose="020B0604020202020204" pitchFamily="34" charset="0"/>
              <a:buChar char="•"/>
            </a:pPr>
            <a:r>
              <a:rPr lang="el-GR" sz="2400" b="0" dirty="0"/>
              <a:t>Η πιο δημοφιλής αιτία: ο μαθητής έχει λάθος μοντέλο συμπεριφοράς. Συνήθως το παίρνει από το σπίτι (π.χ. οι γονείς χρησιμοποιούν χειραγώγηση προς το μέρος του).</a:t>
            </a:r>
            <a:endParaRPr lang="pl-PL" sz="2400" b="0" dirty="0"/>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340768"/>
            <a:ext cx="1990244" cy="1990244"/>
          </a:xfrm>
          <a:prstGeom prst="rect">
            <a:avLst/>
          </a:prstGeom>
        </p:spPr>
      </p:pic>
      <p:sp>
        <p:nvSpPr>
          <p:cNvPr id="5" name="pole tekstowe 4"/>
          <p:cNvSpPr txBox="1"/>
          <p:nvPr/>
        </p:nvSpPr>
        <p:spPr>
          <a:xfrm>
            <a:off x="414419" y="3429000"/>
            <a:ext cx="8424936" cy="3046988"/>
          </a:xfrm>
          <a:prstGeom prst="rect">
            <a:avLst/>
          </a:prstGeom>
          <a:noFill/>
        </p:spPr>
        <p:txBody>
          <a:bodyPr wrap="square" rtlCol="0">
            <a:spAutoFit/>
          </a:bodyPr>
          <a:lstStyle/>
          <a:p>
            <a:pPr marL="342900" indent="-342900">
              <a:buFont typeface="Arial" panose="020B0604020202020204" pitchFamily="34" charset="0"/>
              <a:buChar char="•"/>
            </a:pPr>
            <a:r>
              <a:rPr lang="el-GR" sz="2400" dirty="0"/>
              <a:t>Ο μαθητής δεν έχει όρια από τους γονείς του. Όταν οι γονείς δεν μπορούν να είναι ισχυροί, το παιδί χρησιμοποιεί την αδυναμία του και αντιμετωπίζει τη χειραγώγηση ως μία από τις καλύτερες μεθόδους για να πάρει αυτό που θέλει</a:t>
            </a:r>
            <a:r>
              <a:rPr lang="en-US" sz="2400" dirty="0"/>
              <a:t>.</a:t>
            </a:r>
            <a:endParaRPr lang="pl-PL" sz="2400" dirty="0"/>
          </a:p>
          <a:p>
            <a:pPr marL="342900" indent="-342900">
              <a:buFont typeface="Arial" panose="020B0604020202020204" pitchFamily="34" charset="0"/>
              <a:buChar char="•"/>
            </a:pPr>
            <a:endParaRPr lang="pl-PL" sz="2400" dirty="0"/>
          </a:p>
          <a:p>
            <a:pPr marL="342900" indent="-342900">
              <a:buFont typeface="Arial" panose="020B0604020202020204" pitchFamily="34" charset="0"/>
              <a:buChar char="•"/>
            </a:pPr>
            <a:r>
              <a:rPr lang="el-GR" sz="2400" dirty="0"/>
              <a:t>Ο μαθητής δεν αισθάνεται αποδεκτός και προσπαθεί να τραβήξει την προσοχή των ανθρώπων πάνω του.</a:t>
            </a:r>
            <a:endParaRPr lang="pl-PL" dirty="0"/>
          </a:p>
        </p:txBody>
      </p:sp>
      <p:sp>
        <p:nvSpPr>
          <p:cNvPr id="6" name="Prostokąt 5"/>
          <p:cNvSpPr/>
          <p:nvPr/>
        </p:nvSpPr>
        <p:spPr>
          <a:xfrm rot="343388">
            <a:off x="6981003" y="3044634"/>
            <a:ext cx="1492716" cy="215444"/>
          </a:xfrm>
          <a:prstGeom prst="rect">
            <a:avLst/>
          </a:prstGeom>
        </p:spPr>
        <p:txBody>
          <a:bodyPr wrap="none">
            <a:spAutoFit/>
          </a:bodyPr>
          <a:lstStyle/>
          <a:p>
            <a:r>
              <a:rPr lang="el-GR" sz="800" dirty="0"/>
              <a:t>Μια εικόνα από</a:t>
            </a:r>
            <a:r>
              <a:rPr lang="pl-PL" sz="800" dirty="0"/>
              <a:t> pixabay.com</a:t>
            </a:r>
          </a:p>
        </p:txBody>
      </p:sp>
    </p:spTree>
    <p:extLst>
      <p:ext uri="{BB962C8B-B14F-4D97-AF65-F5344CB8AC3E}">
        <p14:creationId xmlns:p14="http://schemas.microsoft.com/office/powerpoint/2010/main" val="328880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(2)</a:t>
            </a:r>
          </a:p>
        </p:txBody>
      </p:sp>
      <p:sp>
        <p:nvSpPr>
          <p:cNvPr id="3" name="Symbol zastępczy zawartości 2"/>
          <p:cNvSpPr>
            <a:spLocks noGrp="1"/>
          </p:cNvSpPr>
          <p:nvPr>
            <p:ph idx="1"/>
          </p:nvPr>
        </p:nvSpPr>
        <p:spPr>
          <a:xfrm>
            <a:off x="400704" y="1628800"/>
            <a:ext cx="7620000" cy="3116560"/>
          </a:xfrm>
        </p:spPr>
        <p:txBody>
          <a:bodyPr>
            <a:normAutofit/>
          </a:bodyPr>
          <a:lstStyle/>
          <a:p>
            <a:pPr marL="342900" indent="-342900">
              <a:buFont typeface="Arial" panose="020B0604020202020204" pitchFamily="34" charset="0"/>
              <a:buChar char="•"/>
            </a:pPr>
            <a:r>
              <a:rPr lang="el-GR" sz="1900" b="0" dirty="0"/>
              <a:t>Ο μαθητής έχει μεγάλη ανάγκη για μια αίσθηση ελέγχου. Μπορεί να προκληθεί από μια χαμηλή αίσθηση ασφάλειας που μπορεί να προκαλέσει προσπάθειες οικοδόμησης ενός κόσμου χωρίς εκπλήξεις. Η χειραγώγηση βοηθά στην οικοδόμηση ενός τόσο ασφαλούς κόσμου.
Μείωση της </a:t>
            </a:r>
            <a:r>
              <a:rPr lang="el-GR" sz="1900" b="0" dirty="0" err="1"/>
              <a:t>ενσυναίσθησης</a:t>
            </a:r>
            <a:r>
              <a:rPr lang="el-GR" sz="1900" b="0" dirty="0"/>
              <a:t> και της ευαισθησίας στα προβλήματα και τους πόνους των άλλων ανθρώπων. Μπορεί να προκληθεί από υποκλοπή μοντέλων που έχουν ληφθεί από τον εικονικό κόσμο.</a:t>
            </a:r>
            <a:endParaRPr lang="pl-PL" sz="19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106" y="4221088"/>
            <a:ext cx="2204864" cy="2204864"/>
          </a:xfrm>
          <a:prstGeom prst="rect">
            <a:avLst/>
          </a:prstGeom>
        </p:spPr>
      </p:pic>
      <p:sp>
        <p:nvSpPr>
          <p:cNvPr id="6" name="pole tekstowe 5"/>
          <p:cNvSpPr txBox="1"/>
          <p:nvPr/>
        </p:nvSpPr>
        <p:spPr>
          <a:xfrm>
            <a:off x="457200" y="4492103"/>
            <a:ext cx="6707088" cy="2139047"/>
          </a:xfrm>
          <a:prstGeom prst="rect">
            <a:avLst/>
          </a:prstGeom>
          <a:noFill/>
        </p:spPr>
        <p:txBody>
          <a:bodyPr wrap="square" rtlCol="0">
            <a:spAutoFit/>
          </a:bodyPr>
          <a:lstStyle/>
          <a:p>
            <a:pPr marL="285750" indent="-285750">
              <a:buFont typeface="Arial" panose="020B0604020202020204" pitchFamily="34" charset="0"/>
              <a:buChar char="•"/>
            </a:pPr>
            <a:r>
              <a:rPr lang="el-GR" sz="1900" dirty="0"/>
              <a:t>Ο μαθητής δεν διδάχθηκε πώς να ελέγχει τον εαυτό του, πώς να ξεπερνά κάποιες επιθυμίες, οι οποίες είναι λανθασμένες. Για παράδειγμα, μια ισχυρή επιθυμία να είναι ο καλύτερος μαθητής στην τάξη και να είναι το πιο διάσημο πρόσωπο στο σχολείο μπορεί να οδηγήσει το μαθητή να χρησιμοποιήσει χειραγώγηση για να κερδίσει αυτόν τον στόχο. </a:t>
            </a:r>
            <a:endParaRPr lang="pl-PL" sz="1900" dirty="0"/>
          </a:p>
        </p:txBody>
      </p:sp>
    </p:spTree>
    <p:extLst>
      <p:ext uri="{BB962C8B-B14F-4D97-AF65-F5344CB8AC3E}">
        <p14:creationId xmlns:p14="http://schemas.microsoft.com/office/powerpoint/2010/main" val="3852547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(1)</a:t>
            </a:r>
          </a:p>
        </p:txBody>
      </p:sp>
      <p:sp>
        <p:nvSpPr>
          <p:cNvPr id="3" name="Symbol zastępczy zawartości 2"/>
          <p:cNvSpPr>
            <a:spLocks noGrp="1"/>
          </p:cNvSpPr>
          <p:nvPr>
            <p:ph idx="1"/>
          </p:nvPr>
        </p:nvSpPr>
        <p:spPr/>
        <p:txBody>
          <a:bodyPr>
            <a:normAutofit/>
          </a:bodyPr>
          <a:lstStyle/>
          <a:p>
            <a:pPr marL="342900" indent="-342900">
              <a:buFont typeface="Arial" panose="020B0604020202020204" pitchFamily="34" charset="0"/>
              <a:buChar char="•"/>
            </a:pPr>
            <a:r>
              <a:rPr lang="el-GR" sz="2200" b="0" dirty="0"/>
              <a:t>Ο μαθητής έχει λάθος εικόνα των ανθρώπινων σχέσεων. Πιστεύει ότι τέτοιες σχέσεις πρέπει να βασίζονται στη χειραγώγηση, την επιβολή, την εξαπάτηση αντί να βασίζονται στην ελευθερία, τη δικαιοσύνη, τη συνεργασία</a:t>
            </a:r>
            <a:r>
              <a:rPr lang="en-US" sz="2200" b="0" dirty="0"/>
              <a:t>.</a:t>
            </a:r>
          </a:p>
          <a:p>
            <a:pPr marL="342900" indent="-342900">
              <a:buFont typeface="Arial" panose="020B0604020202020204" pitchFamily="34" charset="0"/>
              <a:buChar char="•"/>
            </a:pPr>
            <a:r>
              <a:rPr lang="el-GR" sz="2200" b="0" dirty="0"/>
              <a:t>Ο μαθητής δεν θέλει να βάλει τα δυνατά του και να αναπτυχθεί επειδή μπορεί να δει ότι ένας ευκολότερος και αποτελεσματικότερος τρόπος είναι να πιέσει κάποιον να κάνει την εργασία αντί για αυτόν</a:t>
            </a:r>
            <a:r>
              <a:rPr lang="en-US" sz="2200" b="0" dirty="0"/>
              <a:t>.</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5101722"/>
            <a:ext cx="1698341" cy="1568312"/>
          </a:xfrm>
          <a:prstGeom prst="rect">
            <a:avLst/>
          </a:prstGeom>
        </p:spPr>
      </p:pic>
      <p:sp>
        <p:nvSpPr>
          <p:cNvPr id="6" name="Prostokąt 5"/>
          <p:cNvSpPr/>
          <p:nvPr/>
        </p:nvSpPr>
        <p:spPr>
          <a:xfrm>
            <a:off x="5383344" y="6642556"/>
            <a:ext cx="1492716" cy="215444"/>
          </a:xfrm>
          <a:prstGeom prst="rect">
            <a:avLst/>
          </a:prstGeom>
        </p:spPr>
        <p:txBody>
          <a:bodyPr wrap="none">
            <a:spAutoFit/>
          </a:bodyPr>
          <a:lstStyle/>
          <a:p>
            <a:pPr algn="ctr"/>
            <a:r>
              <a:rPr lang="el-GR" sz="800" dirty="0"/>
              <a:t>Μια εικόνα από </a:t>
            </a:r>
            <a:r>
              <a:rPr lang="pl-PL" sz="800" dirty="0"/>
              <a:t>pixabay.com</a:t>
            </a:r>
          </a:p>
        </p:txBody>
      </p:sp>
    </p:spTree>
    <p:extLst>
      <p:ext uri="{BB962C8B-B14F-4D97-AF65-F5344CB8AC3E}">
        <p14:creationId xmlns:p14="http://schemas.microsoft.com/office/powerpoint/2010/main" val="152341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(2)</a:t>
            </a:r>
          </a:p>
        </p:txBody>
      </p:sp>
      <p:sp>
        <p:nvSpPr>
          <p:cNvPr id="3" name="Symbol zastępczy zawartości 2"/>
          <p:cNvSpPr>
            <a:spLocks noGrp="1"/>
          </p:cNvSpPr>
          <p:nvPr>
            <p:ph idx="1"/>
          </p:nvPr>
        </p:nvSpPr>
        <p:spPr>
          <a:xfrm>
            <a:off x="179512" y="1700808"/>
            <a:ext cx="6491064" cy="4916760"/>
          </a:xfrm>
        </p:spPr>
        <p:txBody>
          <a:bodyPr>
            <a:normAutofit fontScale="92500"/>
          </a:bodyPr>
          <a:lstStyle/>
          <a:p>
            <a:pPr marL="342900" indent="-342900">
              <a:buFont typeface="Arial" panose="020B0604020202020204" pitchFamily="34" charset="0"/>
              <a:buChar char="•"/>
            </a:pPr>
            <a:r>
              <a:rPr lang="el-GR" sz="2400" b="0" dirty="0"/>
              <a:t>Ένα άτομο που χρησιμοποιεί χειραγώγηση δεν πιστεύει ότι και άλλοι άνθρωποι έχουν κάποιους στόχους – τους αντιμετωπίζει ως μέσα για ένα σκοπό, ως αντικείμενο που μπορεί να ελέγξει. Μια τέτοια στάση κάνει επίσης έναν μαθητή εγωιστή και φαντασμένο</a:t>
            </a:r>
            <a:r>
              <a:rPr lang="en-US" sz="2400" b="0" dirty="0"/>
              <a:t>.</a:t>
            </a:r>
            <a:endParaRPr lang="pl-PL" sz="2400" b="0" dirty="0"/>
          </a:p>
          <a:p>
            <a:pPr marL="342900" indent="-342900">
              <a:buFont typeface="Arial" panose="020B0604020202020204" pitchFamily="34" charset="0"/>
              <a:buChar char="•"/>
            </a:pPr>
            <a:r>
              <a:rPr lang="el-GR" sz="2400" b="0" dirty="0"/>
              <a:t>Η χειραγώγηση στην παιδική ηλικία, όταν δεν </a:t>
            </a:r>
            <a:r>
              <a:rPr lang="el-GR" sz="2400" b="0" dirty="0" err="1"/>
              <a:t>αναχαιτείται</a:t>
            </a:r>
            <a:r>
              <a:rPr lang="el-GR" sz="2400" b="0" dirty="0"/>
              <a:t>, μπορεί να έχει δυσμενείς επιπτώσεις στην ενηλικίωση. Ένας μαθητής στην ενηλικίωσή του θα χειραγωγήσει τους συγγενείς του (σύζυγο/σύζυγο, παιδιά). Εξαιτίας αυτού, οι σχέσεις του θα είναι ανθυγιεινές.</a:t>
            </a:r>
            <a:endParaRPr lang="en-US" sz="2400" b="0" dirty="0"/>
          </a:p>
          <a:p>
            <a:pPr marL="342900" indent="-342900" algn="just">
              <a:buFont typeface="Arial" panose="020B0604020202020204" pitchFamily="34" charset="0"/>
              <a:buChar char="•"/>
            </a:pPr>
            <a:endParaRPr lang="en-US" sz="2400" b="0"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816" y="2420888"/>
            <a:ext cx="2408976" cy="3159312"/>
          </a:xfrm>
          <a:prstGeom prst="rect">
            <a:avLst/>
          </a:prstGeom>
        </p:spPr>
      </p:pic>
      <p:sp>
        <p:nvSpPr>
          <p:cNvPr id="5" name="Prostokąt 4"/>
          <p:cNvSpPr/>
          <p:nvPr/>
        </p:nvSpPr>
        <p:spPr>
          <a:xfrm>
            <a:off x="6846601" y="5580200"/>
            <a:ext cx="1492716" cy="215444"/>
          </a:xfrm>
          <a:prstGeom prst="rect">
            <a:avLst/>
          </a:prstGeom>
        </p:spPr>
        <p:txBody>
          <a:bodyPr wrap="none">
            <a:spAutoFit/>
          </a:bodyPr>
          <a:lstStyle/>
          <a:p>
            <a:pPr algn="ctr"/>
            <a:r>
              <a:rPr lang="el-GR" sz="800" dirty="0"/>
              <a:t>Μια εικόνα από </a:t>
            </a:r>
            <a:r>
              <a:rPr lang="pl-PL" sz="800" dirty="0"/>
              <a:t>pixabay.com</a:t>
            </a:r>
          </a:p>
        </p:txBody>
      </p:sp>
    </p:spTree>
    <p:extLst>
      <p:ext uri="{BB962C8B-B14F-4D97-AF65-F5344CB8AC3E}">
        <p14:creationId xmlns:p14="http://schemas.microsoft.com/office/powerpoint/2010/main" val="226817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992" y="4133056"/>
            <a:ext cx="3023616" cy="2267712"/>
          </a:xfrm>
          <a:prstGeom prst="rect">
            <a:avLst/>
          </a:prstGeom>
        </p:spPr>
        <p:style>
          <a:lnRef idx="0">
            <a:schemeClr val="accent6"/>
          </a:lnRef>
          <a:fillRef idx="3">
            <a:schemeClr val="accent6"/>
          </a:fillRef>
          <a:effectRef idx="3">
            <a:schemeClr val="accent6"/>
          </a:effectRef>
          <a:fontRef idx="minor">
            <a:schemeClr val="lt1"/>
          </a:fontRef>
        </p:style>
      </p:pic>
      <p:sp>
        <p:nvSpPr>
          <p:cNvPr id="2" name="Title 1"/>
          <p:cNvSpPr>
            <a:spLocks noGrp="1"/>
          </p:cNvSpPr>
          <p:nvPr>
            <p:ph type="title"/>
          </p:nvPr>
        </p:nvSpPr>
        <p:spPr/>
        <p:txBody>
          <a:bodyPr/>
          <a:lstStyle/>
          <a:p>
            <a:r>
              <a:rPr lang="el-GR" cap="none" dirty="0"/>
              <a:t>ΕΙΣΑΓΩΓΗ</a:t>
            </a:r>
            <a:endParaRPr lang="en-US" dirty="0"/>
          </a:p>
        </p:txBody>
      </p:sp>
      <p:sp>
        <p:nvSpPr>
          <p:cNvPr id="3" name="Content Placeholder 2"/>
          <p:cNvSpPr>
            <a:spLocks noGrp="1"/>
          </p:cNvSpPr>
          <p:nvPr>
            <p:ph idx="1"/>
          </p:nvPr>
        </p:nvSpPr>
        <p:spPr>
          <a:xfrm>
            <a:off x="467544" y="1628800"/>
            <a:ext cx="7620000" cy="2591635"/>
          </a:xfrm>
        </p:spPr>
        <p:txBody>
          <a:bodyPr>
            <a:normAutofit/>
          </a:bodyPr>
          <a:lstStyle/>
          <a:p>
            <a:pPr algn="just"/>
            <a:r>
              <a:rPr lang="el-GR" sz="2400" b="0" dirty="0"/>
              <a:t>Η</a:t>
            </a:r>
            <a:r>
              <a:rPr lang="el-GR" sz="2400" dirty="0"/>
              <a:t> επιθετικότητα </a:t>
            </a:r>
            <a:r>
              <a:rPr lang="el-GR" sz="2400" b="0" dirty="0"/>
              <a:t>ορίζεται ως συμπεριφορά που προορίζεται να βλάψει ένα άλλο άτομο που δεν επιθυμεί να υποστεί βλάβη</a:t>
            </a:r>
            <a:r>
              <a:rPr lang="pl-PL" sz="2400" b="0" dirty="0"/>
              <a:t>.</a:t>
            </a:r>
          </a:p>
          <a:p>
            <a:pPr algn="just"/>
            <a:r>
              <a:rPr lang="el-GR" sz="2400" b="0" dirty="0"/>
              <a:t>Στη σχολική ζωή το πρόβλημα της επιθετικότητας είναι πολύ συχνό, οπότε κάθε δάσκαλος πρέπει να μάθει πώς να αντιμετωπίζει την επιθετικότητα των μαθητών</a:t>
            </a:r>
            <a:r>
              <a:rPr lang="pl-PL" sz="2400" b="0" dirty="0"/>
              <a:t>.</a:t>
            </a:r>
          </a:p>
          <a:p>
            <a:endParaRPr lang="en-US" dirty="0"/>
          </a:p>
        </p:txBody>
      </p:sp>
      <p:sp>
        <p:nvSpPr>
          <p:cNvPr id="5" name="pole tekstowe 4"/>
          <p:cNvSpPr txBox="1"/>
          <p:nvPr/>
        </p:nvSpPr>
        <p:spPr>
          <a:xfrm>
            <a:off x="467544" y="4005064"/>
            <a:ext cx="4608512" cy="2308324"/>
          </a:xfrm>
          <a:prstGeom prst="rect">
            <a:avLst/>
          </a:prstGeom>
          <a:noFill/>
        </p:spPr>
        <p:txBody>
          <a:bodyPr wrap="square" rtlCol="0">
            <a:spAutoFit/>
          </a:bodyPr>
          <a:lstStyle/>
          <a:p>
            <a:r>
              <a:rPr lang="el-GR" sz="2400" dirty="0"/>
              <a:t>Το πρώτο βήμα είναι να μάθετε τις αιτίες της επιθετικότητας ενός μαθητή και στη συνέχεια να λάβετε τα κατάλληλα μέτρα για να βοηθήσετε έναν μαθητή να αντιμετωπίσει την επιθετικότητα</a:t>
            </a:r>
            <a:r>
              <a:rPr lang="pl-PL" sz="2400" dirty="0"/>
              <a:t>.</a:t>
            </a:r>
            <a:endParaRPr lang="en-US" sz="2400" dirty="0"/>
          </a:p>
        </p:txBody>
      </p:sp>
      <p:sp>
        <p:nvSpPr>
          <p:cNvPr id="6" name="pole tekstowe 5"/>
          <p:cNvSpPr txBox="1"/>
          <p:nvPr/>
        </p:nvSpPr>
        <p:spPr>
          <a:xfrm>
            <a:off x="6471864" y="6543623"/>
            <a:ext cx="1772543" cy="215444"/>
          </a:xfrm>
          <a:prstGeom prst="rect">
            <a:avLst/>
          </a:prstGeom>
          <a:noFill/>
        </p:spPr>
        <p:txBody>
          <a:bodyPr wrap="square" rtlCol="0">
            <a:spAutoFit/>
          </a:bodyPr>
          <a:lstStyle/>
          <a:p>
            <a:r>
              <a:rPr lang="el-GR" sz="800" dirty="0"/>
              <a:t>Μια φωτογραφία από </a:t>
            </a:r>
            <a:r>
              <a:rPr lang="pl-PL" sz="800" dirty="0"/>
              <a:t>pixabay.com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(3)</a:t>
            </a:r>
          </a:p>
        </p:txBody>
      </p:sp>
      <p:sp>
        <p:nvSpPr>
          <p:cNvPr id="3" name="Symbol zastępczy zawartości 2"/>
          <p:cNvSpPr>
            <a:spLocks noGrp="1"/>
          </p:cNvSpPr>
          <p:nvPr>
            <p:ph idx="1"/>
          </p:nvPr>
        </p:nvSpPr>
        <p:spPr>
          <a:xfrm>
            <a:off x="457200" y="1752600"/>
            <a:ext cx="7620000" cy="3188568"/>
          </a:xfrm>
        </p:spPr>
        <p:txBody>
          <a:bodyPr>
            <a:normAutofit fontScale="92500" lnSpcReduction="10000"/>
          </a:bodyPr>
          <a:lstStyle/>
          <a:p>
            <a:pPr marL="342900" indent="-342900" algn="just">
              <a:buFont typeface="Arial" panose="020B0604020202020204" pitchFamily="34" charset="0"/>
              <a:buChar char="•"/>
            </a:pPr>
            <a:r>
              <a:rPr lang="el-GR" sz="2400" b="0" dirty="0"/>
              <a:t>Η χειραγώγηση μπορεί να επηρεάσει μια σχέση μαθητή-δασκάλου. Ένας δάσκαλος μπορεί να είναι απρόθυμος να συνεργαστεί με έναν μαθητή που χειραγωγεί. Και μπορεί να οδηγήσει έναν μαθητή σε μια πεποίθηση ότι οι δάσκαλοι και όλοι οι ενήλικες είναι αγενείς και ότι δεν θα τον βοηθήσουν</a:t>
            </a:r>
            <a:r>
              <a:rPr lang="pl-PL" sz="2400" b="0" dirty="0"/>
              <a:t>.</a:t>
            </a:r>
          </a:p>
          <a:p>
            <a:pPr marL="342900" indent="-342900" algn="just">
              <a:buFont typeface="Arial" panose="020B0604020202020204" pitchFamily="34" charset="0"/>
              <a:buChar char="•"/>
            </a:pPr>
            <a:r>
              <a:rPr lang="el-GR" sz="2400" b="0" dirty="0"/>
              <a:t>Στους μαθητές δεν αρέσουν οι χειραγωγοί φίλοι. Δεν τους εμπιστεύονται και αισθάνονται κακοποιημένοι. Μπορεί να οδηγήσει σε απογοήτευση σε έναν χειραγωγό μαθητή.</a:t>
            </a: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671407"/>
            <a:ext cx="2503617" cy="1853937"/>
          </a:xfrm>
          <a:prstGeom prst="rect">
            <a:avLst/>
          </a:prstGeom>
        </p:spPr>
      </p:pic>
      <p:sp>
        <p:nvSpPr>
          <p:cNvPr id="5" name="pole tekstowe 4"/>
          <p:cNvSpPr txBox="1"/>
          <p:nvPr/>
        </p:nvSpPr>
        <p:spPr>
          <a:xfrm>
            <a:off x="539552" y="4671407"/>
            <a:ext cx="6264696" cy="1446550"/>
          </a:xfrm>
          <a:prstGeom prst="rect">
            <a:avLst/>
          </a:prstGeom>
          <a:noFill/>
        </p:spPr>
        <p:txBody>
          <a:bodyPr wrap="square" rtlCol="0">
            <a:spAutoFit/>
          </a:bodyPr>
          <a:lstStyle/>
          <a:p>
            <a:pPr marL="285750" indent="-285750" algn="just">
              <a:buFont typeface="Arial" panose="020B0604020202020204" pitchFamily="34" charset="0"/>
              <a:buChar char="•"/>
            </a:pPr>
            <a:r>
              <a:rPr lang="el-GR" sz="2200" dirty="0"/>
              <a:t>Η χειραγώγηση δημιουργεί μια ψεύτικη εικόνα ενός μαθητή. Ένας δάσκαλος δεν μπορεί να τον βοηθήσει με προβλήματα επειδή δεν μπορεί να τα δει.</a:t>
            </a:r>
            <a:endParaRPr lang="pl-PL" sz="2200" dirty="0"/>
          </a:p>
        </p:txBody>
      </p:sp>
      <p:sp>
        <p:nvSpPr>
          <p:cNvPr id="6" name="Prostokąt 5"/>
          <p:cNvSpPr/>
          <p:nvPr/>
        </p:nvSpPr>
        <p:spPr>
          <a:xfrm>
            <a:off x="7494673" y="6458518"/>
            <a:ext cx="1492716" cy="215444"/>
          </a:xfrm>
          <a:prstGeom prst="rect">
            <a:avLst/>
          </a:prstGeom>
        </p:spPr>
        <p:txBody>
          <a:bodyPr wrap="none">
            <a:spAutoFit/>
          </a:bodyPr>
          <a:lstStyle/>
          <a:p>
            <a:pPr algn="ctr"/>
            <a:r>
              <a:rPr lang="el-GR" sz="800" dirty="0"/>
              <a:t>Μια εικόνα από</a:t>
            </a:r>
            <a:r>
              <a:rPr lang="pl-PL" sz="800" dirty="0"/>
              <a:t> pixabay.com</a:t>
            </a:r>
          </a:p>
        </p:txBody>
      </p:sp>
    </p:spTree>
    <p:extLst>
      <p:ext uri="{BB962C8B-B14F-4D97-AF65-F5344CB8AC3E}">
        <p14:creationId xmlns:p14="http://schemas.microsoft.com/office/powerpoint/2010/main" val="196417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371600"/>
          </a:xfrm>
        </p:spPr>
        <p:txBody>
          <a:bodyPr>
            <a:noAutofit/>
          </a:bodyPr>
          <a:lstStyle/>
          <a:p>
            <a:r>
              <a:rPr lang="el-GR" dirty="0"/>
              <a:t>ΔΑΣΚΑΛΕ</a:t>
            </a:r>
            <a:r>
              <a:rPr lang="pl-PL" dirty="0"/>
              <a:t>!</a:t>
            </a:r>
            <a:br>
              <a:rPr lang="pl-PL" dirty="0"/>
            </a:br>
            <a:r>
              <a:rPr lang="el-GR" dirty="0"/>
              <a:t>Τι </a:t>
            </a:r>
            <a:r>
              <a:rPr lang="el-GR" cap="none" dirty="0"/>
              <a:t>ΠΡΕΠΕΙ</a:t>
            </a:r>
            <a:r>
              <a:rPr lang="el-GR" dirty="0"/>
              <a:t> να </a:t>
            </a:r>
            <a:r>
              <a:rPr lang="el-GR" dirty="0" err="1"/>
              <a:t>κανεις</a:t>
            </a:r>
            <a:r>
              <a:rPr lang="el-GR" dirty="0"/>
              <a:t>; </a:t>
            </a:r>
            <a:r>
              <a:rPr lang="pl-PL" dirty="0"/>
              <a:t>(1)</a:t>
            </a:r>
          </a:p>
        </p:txBody>
      </p:sp>
      <p:sp>
        <p:nvSpPr>
          <p:cNvPr id="3" name="Symbol zastępczy zawartości 2"/>
          <p:cNvSpPr>
            <a:spLocks noGrp="1"/>
          </p:cNvSpPr>
          <p:nvPr>
            <p:ph idx="1"/>
          </p:nvPr>
        </p:nvSpPr>
        <p:spPr>
          <a:xfrm>
            <a:off x="467544" y="1700808"/>
            <a:ext cx="7620000" cy="4373563"/>
          </a:xfrm>
        </p:spPr>
        <p:txBody>
          <a:bodyPr>
            <a:normAutofit lnSpcReduction="10000"/>
          </a:bodyPr>
          <a:lstStyle/>
          <a:p>
            <a:pPr marL="342900" indent="-342900" algn="just">
              <a:buFont typeface="Arial" panose="020B0604020202020204" pitchFamily="34" charset="0"/>
              <a:buChar char="•"/>
            </a:pPr>
            <a:r>
              <a:rPr lang="el-GR" sz="2400" b="0" dirty="0"/>
              <a:t>Προσπάθησε να προσδιορίσεις τις αιτίες της χειραγώγησης του μαθητή. Γιατί χειραγωγεί; Πού το έμαθε; Τι προσπαθεί να πετύχει;
Δημιούργησε σχέσεις με βάση την αίσθηση της κοινότητας και της συνυπευθυνότητας. Δείξε στο μαθητή ότι είναι αποδεκτός</a:t>
            </a:r>
            <a:r>
              <a:rPr lang="pl-PL" sz="2400" b="0" dirty="0"/>
              <a:t>.</a:t>
            </a:r>
          </a:p>
          <a:p>
            <a:pPr marL="342900" indent="-342900" algn="just">
              <a:buFont typeface="Arial" panose="020B0604020202020204" pitchFamily="34" charset="0"/>
              <a:buChar char="•"/>
            </a:pPr>
            <a:r>
              <a:rPr lang="el-GR" sz="2400" b="0" dirty="0"/>
              <a:t>Μάθε για τη χειραγώγηση. Μάθε πώς να αντιμετωπίζεις τη χειραγώγηση</a:t>
            </a:r>
            <a:r>
              <a:rPr lang="pl-PL" sz="2400" b="0" dirty="0"/>
              <a:t>.</a:t>
            </a:r>
          </a:p>
          <a:p>
            <a:pPr marL="342900" indent="-342900" algn="just">
              <a:buFont typeface="Arial" panose="020B0604020202020204" pitchFamily="34" charset="0"/>
              <a:buChar char="•"/>
            </a:pPr>
            <a:r>
              <a:rPr lang="el-GR" sz="2400" b="0" dirty="0"/>
              <a:t>Μπορείς να προετοιμάσεις ένα μάθημα σχετικά με τη χειραγώγηση για να προστατεύσεις τους μαθητές από αυτή.</a:t>
            </a: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842431"/>
            <a:ext cx="1944216" cy="972108"/>
          </a:xfrm>
          <a:prstGeom prst="rect">
            <a:avLst/>
          </a:prstGeom>
        </p:spPr>
      </p:pic>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5842431"/>
            <a:ext cx="1944216" cy="972108"/>
          </a:xfrm>
          <a:prstGeom prst="rect">
            <a:avLst/>
          </a:prstGeom>
        </p:spPr>
      </p:pic>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822596"/>
            <a:ext cx="1944216" cy="972108"/>
          </a:xfrm>
          <a:prstGeom prst="rect">
            <a:avLst/>
          </a:prstGeom>
        </p:spPr>
      </p:pic>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805264"/>
            <a:ext cx="1944216" cy="972108"/>
          </a:xfrm>
          <a:prstGeom prst="rect">
            <a:avLst/>
          </a:prstGeom>
        </p:spPr>
      </p:pic>
      <p:sp>
        <p:nvSpPr>
          <p:cNvPr id="8" name="Prostokąt 7"/>
          <p:cNvSpPr/>
          <p:nvPr/>
        </p:nvSpPr>
        <p:spPr>
          <a:xfrm>
            <a:off x="7350657" y="6664562"/>
            <a:ext cx="1492716" cy="215444"/>
          </a:xfrm>
          <a:prstGeom prst="rect">
            <a:avLst/>
          </a:prstGeom>
        </p:spPr>
        <p:txBody>
          <a:bodyPr wrap="none">
            <a:spAutoFit/>
          </a:bodyPr>
          <a:lstStyle/>
          <a:p>
            <a:pPr algn="ctr"/>
            <a:r>
              <a:rPr lang="el-GR" sz="800" dirty="0"/>
              <a:t>Μια εικόνα από </a:t>
            </a:r>
            <a:r>
              <a:rPr lang="pl-PL" sz="800" dirty="0"/>
              <a:t>pixabay.com</a:t>
            </a:r>
          </a:p>
        </p:txBody>
      </p:sp>
    </p:spTree>
    <p:extLst>
      <p:ext uri="{BB962C8B-B14F-4D97-AF65-F5344CB8AC3E}">
        <p14:creationId xmlns:p14="http://schemas.microsoft.com/office/powerpoint/2010/main" val="105048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371600"/>
          </a:xfrm>
        </p:spPr>
        <p:txBody>
          <a:bodyPr>
            <a:normAutofit/>
          </a:bodyPr>
          <a:lstStyle/>
          <a:p>
            <a:r>
              <a:rPr lang="el-GR" dirty="0"/>
              <a:t>ΔΑΣΚΑΛΕ</a:t>
            </a:r>
            <a:r>
              <a:rPr lang="pl-PL" dirty="0"/>
              <a:t>!</a:t>
            </a:r>
            <a:br>
              <a:rPr lang="pl-PL" dirty="0"/>
            </a:br>
            <a:r>
              <a:rPr lang="el-GR" dirty="0"/>
              <a:t>Τι </a:t>
            </a:r>
            <a:r>
              <a:rPr lang="el-GR" cap="none" dirty="0"/>
              <a:t>ΠΡΕΠΕΙ</a:t>
            </a:r>
            <a:r>
              <a:rPr lang="el-GR" dirty="0"/>
              <a:t> να </a:t>
            </a:r>
            <a:r>
              <a:rPr lang="el-GR" dirty="0" err="1"/>
              <a:t>κανεις</a:t>
            </a:r>
            <a:r>
              <a:rPr lang="el-GR" dirty="0"/>
              <a:t>;</a:t>
            </a:r>
            <a:r>
              <a:rPr lang="pl-PL" dirty="0"/>
              <a:t>(2)</a:t>
            </a:r>
          </a:p>
        </p:txBody>
      </p:sp>
      <p:sp>
        <p:nvSpPr>
          <p:cNvPr id="3" name="Symbol zastępczy zawartości 2"/>
          <p:cNvSpPr>
            <a:spLocks noGrp="1"/>
          </p:cNvSpPr>
          <p:nvPr>
            <p:ph idx="1"/>
          </p:nvPr>
        </p:nvSpPr>
        <p:spPr>
          <a:xfrm>
            <a:off x="457200" y="1752601"/>
            <a:ext cx="7620000" cy="2108448"/>
          </a:xfrm>
        </p:spPr>
        <p:txBody>
          <a:bodyPr>
            <a:normAutofit lnSpcReduction="10000"/>
          </a:bodyPr>
          <a:lstStyle/>
          <a:p>
            <a:pPr marL="342900" indent="-342900" algn="just">
              <a:buFont typeface="Arial" panose="020B0604020202020204" pitchFamily="34" charset="0"/>
              <a:buChar char="•"/>
            </a:pPr>
            <a:r>
              <a:rPr lang="el-GR" sz="2400" b="0" dirty="0"/>
              <a:t>Προσπάθησε να ελαττώσεις την πεποίθηση ενός μαθητή ότι η χειραγώγηση είναι αποτελεσματική. Θέσε όρια και να είσαι συνεπής στην διατήρησή τους. Να είσαι δυναμικός</a:t>
            </a:r>
            <a:r>
              <a:rPr lang="pl-PL" sz="2400" b="0" dirty="0"/>
              <a:t>.</a:t>
            </a:r>
          </a:p>
          <a:p>
            <a:pPr marL="342900" indent="-342900" algn="just">
              <a:buFont typeface="Arial" panose="020B0604020202020204" pitchFamily="34" charset="0"/>
              <a:buChar char="•"/>
            </a:pPr>
            <a:r>
              <a:rPr lang="el-GR" sz="2400" b="0" dirty="0"/>
              <a:t>Δείξε καλά πρότυπα συμπεριφοράς. Μην χειρίζεσαι</a:t>
            </a:r>
            <a:r>
              <a:rPr lang="pl-PL" sz="2400" b="0" dirty="0"/>
              <a:t>!</a:t>
            </a:r>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755" y="3521871"/>
            <a:ext cx="1512168" cy="2480093"/>
          </a:xfrm>
          <a:prstGeom prst="rect">
            <a:avLst/>
          </a:prstGeom>
        </p:spPr>
      </p:pic>
      <p:sp>
        <p:nvSpPr>
          <p:cNvPr id="5" name="pole tekstowe 4"/>
          <p:cNvSpPr txBox="1"/>
          <p:nvPr/>
        </p:nvSpPr>
        <p:spPr>
          <a:xfrm>
            <a:off x="467543" y="3645024"/>
            <a:ext cx="6849211" cy="3046988"/>
          </a:xfrm>
          <a:prstGeom prst="rect">
            <a:avLst/>
          </a:prstGeom>
          <a:noFill/>
        </p:spPr>
        <p:txBody>
          <a:bodyPr wrap="square" rtlCol="0">
            <a:spAutoFit/>
          </a:bodyPr>
          <a:lstStyle/>
          <a:p>
            <a:pPr marL="342900" indent="-342900">
              <a:buFont typeface="Arial" panose="020B0604020202020204" pitchFamily="34" charset="0"/>
              <a:buChar char="•"/>
            </a:pPr>
            <a:r>
              <a:rPr lang="el-GR" sz="2400" dirty="0"/>
              <a:t>Μίλησε με τους μαθητές για τρόπους επίλυσης προβλημάτων με ηθικό τρόπο. Εμφάνισε εναλλακτικές λύσεις για τη χειραγώγηση</a:t>
            </a:r>
            <a:r>
              <a:rPr lang="pl-PL" sz="2400" dirty="0"/>
              <a:t>.</a:t>
            </a:r>
          </a:p>
          <a:p>
            <a:pPr marL="342900" indent="-342900">
              <a:buFont typeface="Arial" panose="020B0604020202020204" pitchFamily="34" charset="0"/>
              <a:buChar char="•"/>
            </a:pPr>
            <a:endParaRPr lang="pl-PL" sz="2400" dirty="0"/>
          </a:p>
          <a:p>
            <a:pPr marL="342900" indent="-342900">
              <a:buFont typeface="Arial" panose="020B0604020202020204" pitchFamily="34" charset="0"/>
              <a:buChar char="•"/>
            </a:pPr>
            <a:r>
              <a:rPr lang="el-GR" sz="2400" dirty="0"/>
              <a:t>Μίλα με τους γονείς. Εξήγησε τους τεχνικές χειραγώγησης στη συμπεριφορά των παιδιών και δώσε συμβουλές για το πώς να αντιμετωπίσουν τη χειραγώγηση</a:t>
            </a:r>
            <a:r>
              <a:rPr lang="pl-PL" sz="2400" dirty="0"/>
              <a:t>.</a:t>
            </a:r>
            <a:endParaRPr lang="pl-PL" dirty="0"/>
          </a:p>
        </p:txBody>
      </p:sp>
      <p:sp>
        <p:nvSpPr>
          <p:cNvPr id="6" name="Prostokąt 5"/>
          <p:cNvSpPr/>
          <p:nvPr/>
        </p:nvSpPr>
        <p:spPr>
          <a:xfrm>
            <a:off x="7373222" y="6005375"/>
            <a:ext cx="1492716" cy="215444"/>
          </a:xfrm>
          <a:prstGeom prst="rect">
            <a:avLst/>
          </a:prstGeom>
        </p:spPr>
        <p:txBody>
          <a:bodyPr wrap="none">
            <a:spAutoFit/>
          </a:bodyPr>
          <a:lstStyle/>
          <a:p>
            <a:pPr algn="ctr"/>
            <a:r>
              <a:rPr lang="el-GR" sz="800" dirty="0"/>
              <a:t>Μια εικόνα από </a:t>
            </a:r>
            <a:r>
              <a:rPr lang="pl-PL" sz="800" dirty="0"/>
              <a:t>pixabay.com</a:t>
            </a:r>
          </a:p>
        </p:txBody>
      </p:sp>
    </p:spTree>
    <p:extLst>
      <p:ext uri="{BB962C8B-B14F-4D97-AF65-F5344CB8AC3E}">
        <p14:creationId xmlns:p14="http://schemas.microsoft.com/office/powerpoint/2010/main" val="386833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el-GR" dirty="0"/>
              <a:t>ΔΑΣΚΑΛΕ</a:t>
            </a:r>
            <a:r>
              <a:rPr lang="pl-PL" dirty="0"/>
              <a:t>!</a:t>
            </a:r>
            <a:br>
              <a:rPr lang="pl-PL" dirty="0"/>
            </a:br>
            <a:r>
              <a:rPr lang="el-GR" dirty="0"/>
              <a:t>Τι </a:t>
            </a:r>
            <a:r>
              <a:rPr lang="el-GR" cap="none" dirty="0"/>
              <a:t>ΠΡΕΠΕΙ</a:t>
            </a:r>
            <a:r>
              <a:rPr lang="el-GR" dirty="0"/>
              <a:t> να </a:t>
            </a:r>
            <a:r>
              <a:rPr lang="el-GR" dirty="0" err="1"/>
              <a:t>κανεις</a:t>
            </a:r>
            <a:r>
              <a:rPr lang="el-GR" dirty="0"/>
              <a:t>; </a:t>
            </a:r>
            <a:r>
              <a:rPr lang="pl-PL" dirty="0"/>
              <a:t>(3)</a:t>
            </a:r>
          </a:p>
        </p:txBody>
      </p:sp>
      <p:sp>
        <p:nvSpPr>
          <p:cNvPr id="3" name="Symbol zastępczy zawartości 2"/>
          <p:cNvSpPr>
            <a:spLocks noGrp="1"/>
          </p:cNvSpPr>
          <p:nvPr>
            <p:ph idx="1"/>
          </p:nvPr>
        </p:nvSpPr>
        <p:spPr>
          <a:xfrm>
            <a:off x="457200" y="1752601"/>
            <a:ext cx="7620000" cy="2252464"/>
          </a:xfrm>
        </p:spPr>
        <p:txBody>
          <a:bodyPr>
            <a:normAutofit lnSpcReduction="10000"/>
          </a:bodyPr>
          <a:lstStyle/>
          <a:p>
            <a:pPr marL="342900" indent="-342900">
              <a:buFont typeface="Arial" panose="020B0604020202020204" pitchFamily="34" charset="0"/>
              <a:buChar char="•"/>
            </a:pPr>
            <a:r>
              <a:rPr lang="el-GR" sz="2400" b="0" dirty="0"/>
              <a:t>Βελτίωσε τις επικοινωνιακές δεξιότητες των μαθητών. Δίδαξε τους πώς να μιλούν για δυσκολίες και συναισθήματα</a:t>
            </a:r>
            <a:r>
              <a:rPr lang="pl-PL" sz="2400" b="0" dirty="0"/>
              <a:t>.</a:t>
            </a:r>
          </a:p>
          <a:p>
            <a:pPr marL="342900" indent="-342900">
              <a:buFont typeface="Arial" panose="020B0604020202020204" pitchFamily="34" charset="0"/>
              <a:buChar char="•"/>
            </a:pPr>
            <a:r>
              <a:rPr lang="el-GR" sz="2400" b="0" dirty="0"/>
              <a:t>Δείξε στο μαθητή ότι μια ειλικρινής εργασία στην αδυναμία κάποιου έχει υψηλότερη αξία από την επίτευξη στόχων με κάθε κόστος</a:t>
            </a:r>
            <a:r>
              <a:rPr lang="en-GB" sz="2400"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817550"/>
            <a:ext cx="4104456" cy="2815401"/>
          </a:xfrm>
          <a:prstGeom prst="rect">
            <a:avLst/>
          </a:prstGeom>
        </p:spPr>
      </p:pic>
      <p:sp>
        <p:nvSpPr>
          <p:cNvPr id="5" name="pole tekstowe 4"/>
          <p:cNvSpPr txBox="1"/>
          <p:nvPr/>
        </p:nvSpPr>
        <p:spPr>
          <a:xfrm>
            <a:off x="457200" y="3946433"/>
            <a:ext cx="4248472" cy="2677656"/>
          </a:xfrm>
          <a:prstGeom prst="rect">
            <a:avLst/>
          </a:prstGeom>
          <a:noFill/>
        </p:spPr>
        <p:txBody>
          <a:bodyPr wrap="square" rtlCol="0">
            <a:spAutoFit/>
          </a:bodyPr>
          <a:lstStyle/>
          <a:p>
            <a:pPr marL="342900" indent="-342900">
              <a:buFont typeface="Arial" panose="020B0604020202020204" pitchFamily="34" charset="0"/>
              <a:buChar char="•"/>
            </a:pPr>
            <a:r>
              <a:rPr lang="el-GR" sz="2400" dirty="0"/>
              <a:t>Χρησιμοποίησε θετικές ενισχύσεις – επαίνεσε έναν μαθητή για τις προσπάθειες χρήσης άλλων τρόπων επίτευξης στόχων πέρα από τη χειραγώγηση.</a:t>
            </a:r>
            <a:endParaRPr lang="pl-PL" dirty="0"/>
          </a:p>
        </p:txBody>
      </p:sp>
      <p:sp>
        <p:nvSpPr>
          <p:cNvPr id="6" name="Prostokąt 5"/>
          <p:cNvSpPr/>
          <p:nvPr/>
        </p:nvSpPr>
        <p:spPr>
          <a:xfrm>
            <a:off x="4470337" y="6642556"/>
            <a:ext cx="1492716" cy="215444"/>
          </a:xfrm>
          <a:prstGeom prst="rect">
            <a:avLst/>
          </a:prstGeom>
        </p:spPr>
        <p:txBody>
          <a:bodyPr wrap="none">
            <a:spAutoFit/>
          </a:bodyPr>
          <a:lstStyle/>
          <a:p>
            <a:pPr algn="ctr"/>
            <a:r>
              <a:rPr lang="el-GR" sz="800" dirty="0"/>
              <a:t>Μια εικόνα από</a:t>
            </a:r>
            <a:r>
              <a:rPr lang="pl-PL" sz="800" dirty="0"/>
              <a:t> pixabay.com</a:t>
            </a:r>
          </a:p>
        </p:txBody>
      </p:sp>
    </p:spTree>
    <p:extLst>
      <p:ext uri="{BB962C8B-B14F-4D97-AF65-F5344CB8AC3E}">
        <p14:creationId xmlns:p14="http://schemas.microsoft.com/office/powerpoint/2010/main" val="143096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244646"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ΣΤΑΔΙΑ ΤΗΣ ΣΤΡΑΤΗΓΙΚΗΣ ΟΙΚΟΔΟΜΗΣΗΣ ΕΡΓΑΣΙΑΣ ΜΕ ΕΝΑΝ ΕΠΙΘΕΤΙΚΟ ΜΑΘΗΤΗ</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l-GR" dirty="0">
                <a:solidFill>
                  <a:srgbClr val="EF8E7B"/>
                </a:solidFill>
              </a:rPr>
              <a:t>Προβλήματα στις σχέσεις με ενήλικες</a:t>
            </a:r>
            <a:endParaRPr lang="en-US" dirty="0">
              <a:solidFill>
                <a:srgbClr val="EF8E7B"/>
              </a:solidFill>
            </a:endParaRPr>
          </a:p>
        </p:txBody>
      </p:sp>
    </p:spTree>
    <p:extLst>
      <p:ext uri="{BB962C8B-B14F-4D97-AF65-F5344CB8AC3E}">
        <p14:creationId xmlns:p14="http://schemas.microsoft.com/office/powerpoint/2010/main" val="2421334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ΕΙΣΑΓΩΓΗ</a:t>
            </a:r>
            <a:endParaRPr lang="en-US" dirty="0"/>
          </a:p>
        </p:txBody>
      </p:sp>
      <p:sp>
        <p:nvSpPr>
          <p:cNvPr id="3" name="Content Placeholder 2"/>
          <p:cNvSpPr>
            <a:spLocks noGrp="1"/>
          </p:cNvSpPr>
          <p:nvPr>
            <p:ph idx="1"/>
          </p:nvPr>
        </p:nvSpPr>
        <p:spPr>
          <a:xfrm>
            <a:off x="457200" y="1752601"/>
            <a:ext cx="7787208" cy="3404592"/>
          </a:xfrm>
        </p:spPr>
        <p:txBody>
          <a:bodyPr>
            <a:normAutofit fontScale="92500" lnSpcReduction="20000"/>
          </a:bodyPr>
          <a:lstStyle/>
          <a:p>
            <a:r>
              <a:rPr lang="el-GR" sz="2400" dirty="0"/>
              <a:t>Το πρόβλημα απομόνωσης </a:t>
            </a:r>
            <a:r>
              <a:rPr lang="el-GR" sz="2400" b="0" dirty="0"/>
              <a:t>είναι ένα ευρύ θέμα. Υπάρχουν πολλές μορφές και αιτίες απομόνωσης. Δεν είναι πάντα η απομόνωση κάτι ανεπιθύμητο, μερικές φορές είναι φυσιολογικό και απαραίτητο. Αλλά υπάρχουν πολλές αρνητικές μορφές απομόνωσης.</a:t>
            </a:r>
            <a:endParaRPr lang="en-GB" sz="2400" b="0" dirty="0"/>
          </a:p>
          <a:p>
            <a:pPr algn="just"/>
            <a:r>
              <a:rPr lang="el-GR" sz="2400" b="0" dirty="0"/>
              <a:t>Η απομόνωση των μαθητών είναι ένα πολύ γνωστό πρόβλημα για τους εκπαιδευτικούς. Είναι πολύ σημαντικό να παρατηρήσετε την απομόνωση των μαθητών και να προσπαθήσετε να βρείτε λόγους για την απομόνωσή τους. Είναι πολύ σημαντικό να βοηθήσουμε στην απομόνωση των μαθητών στη δημιουργία σχέσεων με τους ανθρώπους</a:t>
            </a:r>
            <a:r>
              <a:rPr lang="en-GB" sz="2400" b="0" dirty="0"/>
              <a:t>.</a:t>
            </a: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0713" t="13753" r="10351" b="7836"/>
          <a:stretch/>
        </p:blipFill>
        <p:spPr>
          <a:xfrm>
            <a:off x="2987824" y="5157192"/>
            <a:ext cx="3079630" cy="1457865"/>
          </a:xfrm>
          <a:prstGeom prst="rect">
            <a:avLst/>
          </a:prstGeom>
        </p:spPr>
      </p:pic>
      <p:sp>
        <p:nvSpPr>
          <p:cNvPr id="6" name="Prostokąt 5"/>
          <p:cNvSpPr/>
          <p:nvPr/>
        </p:nvSpPr>
        <p:spPr>
          <a:xfrm>
            <a:off x="3108126" y="6507335"/>
            <a:ext cx="1492716" cy="215444"/>
          </a:xfrm>
          <a:prstGeom prst="rect">
            <a:avLst/>
          </a:prstGeom>
        </p:spPr>
        <p:txBody>
          <a:bodyPr wrap="none">
            <a:spAutoFit/>
          </a:bodyPr>
          <a:lstStyle/>
          <a:p>
            <a:r>
              <a:rPr lang="el-GR" sz="800" dirty="0"/>
              <a:t>Μια εικόνα από </a:t>
            </a:r>
            <a:r>
              <a:rPr lang="pl-PL" sz="800" dirty="0"/>
              <a:t>pixabay.com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ΣΥΜΠΤΩΜΑΤΑ</a:t>
            </a:r>
            <a:r>
              <a:rPr lang="pl-PL" dirty="0"/>
              <a:t> (1)</a:t>
            </a:r>
            <a:endParaRPr lang="en-US" dirty="0"/>
          </a:p>
        </p:txBody>
      </p:sp>
      <p:sp>
        <p:nvSpPr>
          <p:cNvPr id="3" name="Content Placeholder 2"/>
          <p:cNvSpPr>
            <a:spLocks noGrp="1"/>
          </p:cNvSpPr>
          <p:nvPr>
            <p:ph idx="1"/>
          </p:nvPr>
        </p:nvSpPr>
        <p:spPr>
          <a:xfrm>
            <a:off x="467544" y="1772817"/>
            <a:ext cx="7620000" cy="2520280"/>
          </a:xfrm>
        </p:spPr>
        <p:txBody>
          <a:bodyPr>
            <a:normAutofit fontScale="92500" lnSpcReduction="10000"/>
          </a:bodyPr>
          <a:lstStyle/>
          <a:p>
            <a:pPr marL="342900" indent="-342900">
              <a:spcAft>
                <a:spcPts val="1800"/>
              </a:spcAft>
              <a:buFont typeface="Arial" panose="020B0604020202020204" pitchFamily="34" charset="0"/>
              <a:buChar char="•"/>
            </a:pPr>
            <a:r>
              <a:rPr lang="el-GR" sz="2400" b="0" dirty="0"/>
              <a:t>Ένας μαθητής περνάει το χρόνο του μόνος, όχι με άλλους μαθητές. Ειδικά μπορεί να δει κατά τη διάρκεια του διαλείμματος</a:t>
            </a:r>
            <a:r>
              <a:rPr lang="en-US" sz="2400" b="0" dirty="0"/>
              <a:t>.</a:t>
            </a:r>
          </a:p>
          <a:p>
            <a:pPr marL="342900" indent="-342900">
              <a:spcAft>
                <a:spcPts val="1800"/>
              </a:spcAft>
              <a:buFont typeface="Arial" panose="020B0604020202020204" pitchFamily="34" charset="0"/>
              <a:buChar char="•"/>
            </a:pPr>
            <a:r>
              <a:rPr lang="el-GR" sz="2400" b="0" dirty="0"/>
              <a:t>Ένας μαθητής δεν έχει φίλους. Δεν μιλάει για άλλους ανθρώπους μετά την επιστροφή του από το σχολείο, δεν συναντά φίλους</a:t>
            </a:r>
            <a:r>
              <a:rPr lang="en-US" sz="2400" b="0" dirty="0"/>
              <a:t>.</a:t>
            </a:r>
          </a:p>
          <a:p>
            <a:endParaRPr lang="en-US" dirty="0"/>
          </a:p>
          <a:p>
            <a:endParaRPr lang="en-US" dirty="0"/>
          </a:p>
          <a:p>
            <a:endParaRPr lang="en-US"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338" y="3994670"/>
            <a:ext cx="2194560" cy="2194560"/>
          </a:xfrm>
          <a:prstGeom prst="rect">
            <a:avLst/>
          </a:prstGeom>
        </p:spPr>
      </p:pic>
      <p:sp>
        <p:nvSpPr>
          <p:cNvPr id="5" name="pole tekstowe 4"/>
          <p:cNvSpPr txBox="1"/>
          <p:nvPr/>
        </p:nvSpPr>
        <p:spPr>
          <a:xfrm>
            <a:off x="467544" y="4221088"/>
            <a:ext cx="6192688" cy="2585323"/>
          </a:xfrm>
          <a:prstGeom prst="rect">
            <a:avLst/>
          </a:prstGeom>
          <a:noFill/>
        </p:spPr>
        <p:txBody>
          <a:bodyPr wrap="square" rtlCol="0">
            <a:spAutoFit/>
          </a:bodyPr>
          <a:lstStyle/>
          <a:p>
            <a:pPr marL="285750" indent="-285750">
              <a:buFont typeface="Arial" panose="020B0604020202020204" pitchFamily="34" charset="0"/>
              <a:buChar char="•"/>
            </a:pPr>
            <a:r>
              <a:rPr lang="el-GR" sz="2400" dirty="0"/>
              <a:t>Σε έναν μαθητή δεν αρέσει η ομαδική δουλειά κατά τη διάρκεια των μαθημάτων. Όταν αναγκάζεται να συνεργαστεί με κάποιον άλλο, είναι απομονωμένος - δεν συμμετέχει ενεργά σε καθήκοντα, δεν μιλάει</a:t>
            </a:r>
            <a:r>
              <a:rPr lang="en-US" sz="2400" dirty="0"/>
              <a:t>.</a:t>
            </a:r>
          </a:p>
          <a:p>
            <a:endParaRPr lang="pl-PL" dirty="0"/>
          </a:p>
        </p:txBody>
      </p:sp>
      <p:sp>
        <p:nvSpPr>
          <p:cNvPr id="6" name="Prostokąt 5"/>
          <p:cNvSpPr/>
          <p:nvPr/>
        </p:nvSpPr>
        <p:spPr>
          <a:xfrm>
            <a:off x="7204129" y="6189230"/>
            <a:ext cx="1766830" cy="338554"/>
          </a:xfrm>
          <a:prstGeom prst="rect">
            <a:avLst/>
          </a:prstGeom>
        </p:spPr>
        <p:txBody>
          <a:bodyPr wrap="none">
            <a:spAutoFit/>
          </a:bodyPr>
          <a:lstStyle/>
          <a:p>
            <a:r>
              <a:rPr lang="el-GR" sz="800" dirty="0"/>
              <a:t>Μια φωτογραφία από pixabay.com
</a:t>
            </a:r>
            <a:endParaRPr lang="pl-PL" sz="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(2)</a:t>
            </a:r>
          </a:p>
        </p:txBody>
      </p:sp>
      <p:sp>
        <p:nvSpPr>
          <p:cNvPr id="3" name="Symbol zastępczy zawartości 2"/>
          <p:cNvSpPr>
            <a:spLocks noGrp="1"/>
          </p:cNvSpPr>
          <p:nvPr>
            <p:ph idx="1"/>
          </p:nvPr>
        </p:nvSpPr>
        <p:spPr>
          <a:xfrm>
            <a:off x="464547" y="1916832"/>
            <a:ext cx="7563837" cy="1316360"/>
          </a:xfrm>
        </p:spPr>
        <p:txBody>
          <a:bodyPr>
            <a:normAutofit fontScale="92500"/>
          </a:bodyPr>
          <a:lstStyle/>
          <a:p>
            <a:pPr marL="342900" indent="-342900">
              <a:buFont typeface="Arial" panose="020B0604020202020204" pitchFamily="34" charset="0"/>
              <a:buChar char="•"/>
            </a:pPr>
            <a:r>
              <a:rPr lang="el-GR" sz="2400" b="0" dirty="0"/>
              <a:t>Ένας μαθητής δεν μπορεί να έρθει σε επαφή με άλλα άτομα. Λέει </a:t>
            </a:r>
            <a:r>
              <a:rPr lang="el-GR" sz="2400" b="0" dirty="0" err="1"/>
              <a:t>γι</a:t>
            </a:r>
            <a:r>
              <a:rPr lang="el-GR" sz="2400" b="0" dirty="0"/>
              <a:t> 'αυτούς ότι είναι ηλίθιοι ή απαίσιοι, ότι δεν του αρέσει να περνάει χρόνο μαζί τους</a:t>
            </a:r>
            <a:r>
              <a:rPr lang="en-US" sz="2400"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429000"/>
            <a:ext cx="2787784" cy="2787784"/>
          </a:xfrm>
          <a:prstGeom prst="rect">
            <a:avLst/>
          </a:prstGeom>
        </p:spPr>
      </p:pic>
      <p:sp>
        <p:nvSpPr>
          <p:cNvPr id="5" name="pole tekstowe 4"/>
          <p:cNvSpPr txBox="1"/>
          <p:nvPr/>
        </p:nvSpPr>
        <p:spPr>
          <a:xfrm>
            <a:off x="467544" y="3284984"/>
            <a:ext cx="5544616" cy="3416320"/>
          </a:xfrm>
          <a:prstGeom prst="rect">
            <a:avLst/>
          </a:prstGeom>
          <a:noFill/>
        </p:spPr>
        <p:txBody>
          <a:bodyPr wrap="square" rtlCol="0">
            <a:spAutoFit/>
          </a:bodyPr>
          <a:lstStyle/>
          <a:p>
            <a:pPr marL="285750" indent="-285750">
              <a:buFont typeface="Arial" panose="020B0604020202020204" pitchFamily="34" charset="0"/>
              <a:buChar char="•"/>
            </a:pPr>
            <a:r>
              <a:rPr lang="el-GR" sz="2400" dirty="0"/>
              <a:t>Ένας μαθητής λέει ότι άλλα παιδιά (ή δάσκαλοι) δεν τον συμπαθούν, ότι δεν τον καταλαβαίνουν, δεν θέλουν να δώσουν την προσοχή τους σε αυτόν ή να περάσουν το χρόνο τους μαζί του. Επικοινωνεί ότι αισθάνεται περίεργα μαζί τους, ότι δεν μπορεί να είναι ο εαυτός του, ότι δεν του συμπεριφέρονται σοβαρά κλπ.</a:t>
            </a:r>
            <a:endParaRPr lang="pl-PL" dirty="0"/>
          </a:p>
        </p:txBody>
      </p:sp>
      <p:sp>
        <p:nvSpPr>
          <p:cNvPr id="6" name="Prostokąt 5"/>
          <p:cNvSpPr/>
          <p:nvPr/>
        </p:nvSpPr>
        <p:spPr>
          <a:xfrm>
            <a:off x="7427199" y="6214724"/>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73609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(3)</a:t>
            </a:r>
          </a:p>
        </p:txBody>
      </p:sp>
      <p:sp>
        <p:nvSpPr>
          <p:cNvPr id="3" name="Symbol zastępczy zawartości 2"/>
          <p:cNvSpPr>
            <a:spLocks noGrp="1"/>
          </p:cNvSpPr>
          <p:nvPr>
            <p:ph idx="1"/>
          </p:nvPr>
        </p:nvSpPr>
        <p:spPr>
          <a:xfrm>
            <a:off x="467544" y="1628800"/>
            <a:ext cx="7620000" cy="4373563"/>
          </a:xfrm>
        </p:spPr>
        <p:txBody>
          <a:bodyPr/>
          <a:lstStyle/>
          <a:p>
            <a:pPr marL="342900" indent="-342900">
              <a:buFont typeface="Arial" panose="020B0604020202020204" pitchFamily="34" charset="0"/>
              <a:buChar char="•"/>
            </a:pPr>
            <a:r>
              <a:rPr lang="el-GR" sz="2200" b="0" dirty="0"/>
              <a:t>Ένας μαθητής είναι πεπεισμένος για την ανικανότητά του και πιστεύει ότι κανείς δεν θα τον συμπαθήσει επειδή δεν είναι αρκετά καλός, αρκετά όμορφος, αρκετά αστείος, αρκετά έξυπνος κλπ. Είναι λυπημένος γι’ αυτό, αλλά πιστεύει ότι δεν μπορεί να κάνει τίποτα με μια τέτοια κατάσταση</a:t>
            </a:r>
            <a:r>
              <a:rPr lang="en-US" sz="2200" b="0" dirty="0"/>
              <a:t>.</a:t>
            </a:r>
            <a:endParaRPr lang="pl-PL" sz="2200" b="0" dirty="0"/>
          </a:p>
          <a:p>
            <a:pPr marL="342900" indent="-342900">
              <a:buFont typeface="Arial" panose="020B0604020202020204" pitchFamily="34" charset="0"/>
              <a:buChar char="•"/>
            </a:pPr>
            <a:r>
              <a:rPr lang="el-GR" sz="2200" b="0" dirty="0"/>
              <a:t>Ένας μαθητής αποφεύγει σχολικές εκδρομές, πάρτι, παιχνίδια ενσωμάτωσης. Επίσης, δεν του αρέσουν τα ομαδικά αθλήματα και δεν έχει καμία βούληση να λάβει μέρος στη διοργάνωση εκδηλώσεων με άλλους ανθρώπους</a:t>
            </a:r>
            <a:r>
              <a:rPr lang="en-US" sz="2200" b="0" dirty="0"/>
              <a:t>.</a:t>
            </a:r>
          </a:p>
          <a:p>
            <a:pPr algn="just"/>
            <a:endParaRPr lang="en-US" sz="2400" b="0" dirty="0"/>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3718" b="20785"/>
          <a:stretch/>
        </p:blipFill>
        <p:spPr>
          <a:xfrm>
            <a:off x="2588376" y="5441429"/>
            <a:ext cx="3651898" cy="1345427"/>
          </a:xfrm>
          <a:prstGeom prst="rect">
            <a:avLst/>
          </a:prstGeom>
        </p:spPr>
      </p:pic>
      <p:sp>
        <p:nvSpPr>
          <p:cNvPr id="5" name="Prostokąt 4"/>
          <p:cNvSpPr/>
          <p:nvPr/>
        </p:nvSpPr>
        <p:spPr>
          <a:xfrm>
            <a:off x="2560679" y="6595375"/>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505720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(1)</a:t>
            </a:r>
          </a:p>
        </p:txBody>
      </p:sp>
      <p:sp>
        <p:nvSpPr>
          <p:cNvPr id="3" name="Symbol zastępczy zawartości 2"/>
          <p:cNvSpPr>
            <a:spLocks noGrp="1"/>
          </p:cNvSpPr>
          <p:nvPr>
            <p:ph idx="1"/>
          </p:nvPr>
        </p:nvSpPr>
        <p:spPr>
          <a:xfrm>
            <a:off x="454015" y="1844824"/>
            <a:ext cx="8147248" cy="1604392"/>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pPr algn="just"/>
            <a:r>
              <a:rPr lang="el-GR" sz="1800" b="0" dirty="0"/>
              <a:t>Είναι σημαντικό να γνωρίζουμε ότι οι αιτίες των προβλημάτων μπορούν να συνδεθούν με μια συγκεκριμένη κατάσταση ή με την προσωπικότητα ενός μαθητή. Μερικοί άνθρωποι είναι ντροπαλοί και εσωστρεφείς και χρειάζονται λιγότερη επαφή από άλλους ανθρώπους. Αλλά μερικές φορές η προσωπικότητα ενός μαθητή δεν επηρεάζει τα προβλήματά του με την οικοδόμηση σχέσεων με τους ανθρώπους. Στη συνέχεια, οι αιτίες συνδέονται πιθανώς με ορισμένες συγκεκριμένες καταστάσεις</a:t>
            </a:r>
            <a:r>
              <a:rPr lang="en-US" sz="1800" b="0" dirty="0"/>
              <a:t>.</a:t>
            </a:r>
            <a:endParaRPr lang="pl-PL" sz="2400" b="0" dirty="0"/>
          </a:p>
        </p:txBody>
      </p:sp>
      <p:sp>
        <p:nvSpPr>
          <p:cNvPr id="4" name="pole tekstowe 3"/>
          <p:cNvSpPr txBox="1"/>
          <p:nvPr/>
        </p:nvSpPr>
        <p:spPr>
          <a:xfrm>
            <a:off x="467544" y="3861048"/>
            <a:ext cx="7992888" cy="2308324"/>
          </a:xfrm>
          <a:prstGeom prst="rect">
            <a:avLst/>
          </a:prstGeom>
          <a:noFill/>
        </p:spPr>
        <p:txBody>
          <a:bodyPr wrap="square" rtlCol="0">
            <a:spAutoFit/>
          </a:bodyPr>
          <a:lstStyle/>
          <a:p>
            <a:pPr marL="342900" indent="-342900" algn="just">
              <a:buFont typeface="Arial" panose="020B0604020202020204" pitchFamily="34" charset="0"/>
              <a:buChar char="•"/>
            </a:pPr>
            <a:r>
              <a:rPr lang="el-GR" sz="2400" dirty="0"/>
              <a:t>Ένας μαθητής δεν έχει δεξιότητες επικοινωνίας - κανείς δεν τον έχει διδάξει πώς να ξεκινήσει μια επαφή με τους ανθρώπους, πώς να ξεπεράσει τη συστολή και το άγχος. Ο λόγος μπορεί επίσης να είναι ακατάλληλες σχέσεις στην οικογένεια και στο σχολείο (δυσκολίες σε επαφή με τους εκπαιδευτικούς).</a:t>
            </a:r>
            <a:endParaRPr lang="pl-PL" sz="2400" dirty="0"/>
          </a:p>
        </p:txBody>
      </p:sp>
    </p:spTree>
    <p:extLst>
      <p:ext uri="{BB962C8B-B14F-4D97-AF65-F5344CB8AC3E}">
        <p14:creationId xmlns:p14="http://schemas.microsoft.com/office/powerpoint/2010/main" val="160905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endParaRPr lang="pl-PL" dirty="0"/>
          </a:p>
        </p:txBody>
      </p:sp>
      <p:sp>
        <p:nvSpPr>
          <p:cNvPr id="3" name="Symbol zastępczy zawartości 2"/>
          <p:cNvSpPr>
            <a:spLocks noGrp="1"/>
          </p:cNvSpPr>
          <p:nvPr>
            <p:ph idx="1"/>
          </p:nvPr>
        </p:nvSpPr>
        <p:spPr>
          <a:xfrm>
            <a:off x="467544" y="1628801"/>
            <a:ext cx="7620000" cy="2592288"/>
          </a:xfrm>
        </p:spPr>
        <p:txBody>
          <a:bodyPr>
            <a:normAutofit fontScale="92500" lnSpcReduction="10000"/>
          </a:bodyPr>
          <a:lstStyle/>
          <a:p>
            <a:pPr marL="457200" indent="-457200">
              <a:buFont typeface="Arial" panose="020B0604020202020204" pitchFamily="34" charset="0"/>
              <a:buChar char="•"/>
            </a:pPr>
            <a:r>
              <a:rPr lang="el-GR" sz="2400" dirty="0"/>
              <a:t>Λεκτική επιθετικότητα</a:t>
            </a:r>
            <a:r>
              <a:rPr lang="pl-PL" sz="2400" dirty="0"/>
              <a:t>: </a:t>
            </a:r>
            <a:r>
              <a:rPr lang="el-GR" sz="2400" b="0" dirty="0"/>
              <a:t>περιφρόνηση, συνεχής επιχειρηματολογία, απειλές, βρισιές, αφεντικό, σαρκασμός, πειράγματα</a:t>
            </a:r>
            <a:endParaRPr lang="pl-PL" sz="2400" b="0" dirty="0"/>
          </a:p>
          <a:p>
            <a:pPr marL="457200" indent="-457200" algn="just">
              <a:buFont typeface="Arial" panose="020B0604020202020204" pitchFamily="34" charset="0"/>
              <a:buChar char="•"/>
            </a:pPr>
            <a:endParaRPr lang="pl-PL" sz="2400" b="0" dirty="0"/>
          </a:p>
          <a:p>
            <a:pPr marL="457200" indent="-457200">
              <a:buFont typeface="Arial" panose="020B0604020202020204" pitchFamily="34" charset="0"/>
              <a:buChar char="•"/>
            </a:pPr>
            <a:r>
              <a:rPr lang="el-GR" sz="2400" dirty="0"/>
              <a:t>Σωματική επιθετικότητα</a:t>
            </a:r>
            <a:r>
              <a:rPr lang="pl-PL" sz="2400" dirty="0"/>
              <a:t>: </a:t>
            </a:r>
            <a:r>
              <a:rPr lang="el-GR" sz="2400" b="0" dirty="0"/>
              <a:t>κλοτσιές, χτυπήματα, μάχες, φτύσιμο, ρίψη πραγμάτων με σκοπό να βλάψουν, δάγκωμα</a:t>
            </a:r>
            <a:endParaRPr lang="pl-PL" sz="2400" b="0" dirty="0"/>
          </a:p>
          <a:p>
            <a:pPr marL="457200" indent="-4572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732" y="4047229"/>
            <a:ext cx="3901440" cy="2599944"/>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5" name="pole tekstowe 4"/>
          <p:cNvSpPr txBox="1"/>
          <p:nvPr/>
        </p:nvSpPr>
        <p:spPr>
          <a:xfrm>
            <a:off x="539552" y="4437112"/>
            <a:ext cx="4464496" cy="1477328"/>
          </a:xfrm>
          <a:prstGeom prst="rect">
            <a:avLst/>
          </a:prstGeom>
          <a:noFill/>
        </p:spPr>
        <p:txBody>
          <a:bodyPr wrap="square" rtlCol="0">
            <a:spAutoFit/>
          </a:bodyPr>
          <a:lstStyle/>
          <a:p>
            <a:pPr marL="342900" indent="-342900">
              <a:buFont typeface="Arial" panose="020B0604020202020204" pitchFamily="34" charset="0"/>
              <a:buChar char="•"/>
            </a:pPr>
            <a:r>
              <a:rPr lang="el-GR" sz="2400" b="1" dirty="0"/>
              <a:t>Βανδαλισμός</a:t>
            </a:r>
            <a:r>
              <a:rPr lang="pl-PL" sz="2400" b="1" dirty="0"/>
              <a:t>:</a:t>
            </a:r>
            <a:r>
              <a:rPr lang="pl-PL" sz="2400" dirty="0"/>
              <a:t> </a:t>
            </a:r>
            <a:r>
              <a:rPr lang="el-GR" sz="2400" dirty="0"/>
              <a:t>καταστροφή ή βλάψιμο πραγμάτων και κλοπές, επίσης.</a:t>
            </a:r>
            <a:endParaRPr lang="pl-PL" sz="2400" dirty="0"/>
          </a:p>
          <a:p>
            <a:endParaRPr lang="pl-PL" dirty="0"/>
          </a:p>
        </p:txBody>
      </p:sp>
      <p:sp>
        <p:nvSpPr>
          <p:cNvPr id="6" name="Prostokąt 5"/>
          <p:cNvSpPr/>
          <p:nvPr/>
        </p:nvSpPr>
        <p:spPr>
          <a:xfrm>
            <a:off x="4976096" y="6642556"/>
            <a:ext cx="1766830" cy="215444"/>
          </a:xfrm>
          <a:prstGeom prst="rect">
            <a:avLst/>
          </a:prstGeom>
        </p:spPr>
        <p:txBody>
          <a:bodyPr wrap="none">
            <a:spAutoFit/>
          </a:bodyPr>
          <a:lstStyle/>
          <a:p>
            <a:r>
              <a:rPr lang="el-GR" sz="800" dirty="0"/>
              <a:t>Μια φωτογραφία από </a:t>
            </a:r>
            <a:r>
              <a:rPr lang="pl-PL" sz="800" dirty="0"/>
              <a:t>pixabay.com</a:t>
            </a:r>
          </a:p>
        </p:txBody>
      </p:sp>
    </p:spTree>
    <p:extLst>
      <p:ext uri="{BB962C8B-B14F-4D97-AF65-F5344CB8AC3E}">
        <p14:creationId xmlns:p14="http://schemas.microsoft.com/office/powerpoint/2010/main" val="548568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(2)</a:t>
            </a:r>
          </a:p>
        </p:txBody>
      </p:sp>
      <p:sp>
        <p:nvSpPr>
          <p:cNvPr id="3" name="Symbol zastępczy zawartości 2"/>
          <p:cNvSpPr>
            <a:spLocks noGrp="1"/>
          </p:cNvSpPr>
          <p:nvPr>
            <p:ph idx="1"/>
          </p:nvPr>
        </p:nvSpPr>
        <p:spPr>
          <a:xfrm>
            <a:off x="457200" y="1752600"/>
            <a:ext cx="6563072" cy="4373563"/>
          </a:xfrm>
        </p:spPr>
        <p:txBody>
          <a:bodyPr>
            <a:normAutofit lnSpcReduction="10000"/>
          </a:bodyPr>
          <a:lstStyle/>
          <a:p>
            <a:pPr marL="342900" indent="-342900">
              <a:buFont typeface="Arial" panose="020B0604020202020204" pitchFamily="34" charset="0"/>
              <a:buChar char="•"/>
            </a:pPr>
            <a:r>
              <a:rPr lang="el-GR" sz="2400" b="0" dirty="0"/>
              <a:t>Μια άλλη αιτία της απομόνωσης ενός μαθητή μπορεί να είναι η λανθασμένη συμπεριφορά των δασκάλων του (για παράδειγμα, δύο ή τρεις εκπαιδευτικοί δεν σέβονται τους μαθητές ή τους περιφρονούν - και ένα παιδί μπορεί να σκεφτεί ότι κάθε δάσκαλος συμπεριφέρεται με αυτόν τον τρόπο).</a:t>
            </a:r>
            <a:endParaRPr lang="pl-PL" sz="2400" b="0" dirty="0"/>
          </a:p>
          <a:p>
            <a:pPr marL="342900" indent="-342900">
              <a:buFont typeface="Arial" panose="020B0604020202020204" pitchFamily="34" charset="0"/>
              <a:buChar char="•"/>
            </a:pPr>
            <a:r>
              <a:rPr lang="el-GR" sz="2400" b="0" dirty="0"/>
              <a:t>Ένας μαθητής έχει μια δύσκολη οικογενειακή ή υλική κατάσταση. Για παράδειγμα, ντρέπεται για τη φτώχεια του ή την εμφάνισή του.</a:t>
            </a:r>
            <a:endParaRPr lang="pl-PL" sz="2400" b="0" dirty="0"/>
          </a:p>
          <a:p>
            <a:pPr algn="just"/>
            <a:endParaRPr lang="en-GB" sz="2400" b="0" dirty="0"/>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1988840"/>
            <a:ext cx="988749" cy="1376982"/>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l="16391" t="17869" r="15728"/>
          <a:stretch/>
        </p:blipFill>
        <p:spPr>
          <a:xfrm>
            <a:off x="7308304" y="4653136"/>
            <a:ext cx="1523554" cy="1224136"/>
          </a:xfrm>
          <a:prstGeom prst="rect">
            <a:avLst/>
          </a:prstGeom>
        </p:spPr>
      </p:pic>
      <p:sp>
        <p:nvSpPr>
          <p:cNvPr id="6" name="Prostokąt 5"/>
          <p:cNvSpPr/>
          <p:nvPr/>
        </p:nvSpPr>
        <p:spPr>
          <a:xfrm>
            <a:off x="7186666" y="3365822"/>
            <a:ext cx="1766830" cy="338554"/>
          </a:xfrm>
          <a:prstGeom prst="rect">
            <a:avLst/>
          </a:prstGeom>
        </p:spPr>
        <p:txBody>
          <a:bodyPr wrap="none">
            <a:spAutoFit/>
          </a:bodyPr>
          <a:lstStyle/>
          <a:p>
            <a:r>
              <a:rPr lang="el-GR" sz="800" dirty="0"/>
              <a:t>Μια φωτογραφία από pixabay.com
</a:t>
            </a:r>
            <a:endParaRPr lang="pl-PL" sz="800" dirty="0"/>
          </a:p>
        </p:txBody>
      </p:sp>
      <p:sp>
        <p:nvSpPr>
          <p:cNvPr id="7" name="Prostokąt 6"/>
          <p:cNvSpPr/>
          <p:nvPr/>
        </p:nvSpPr>
        <p:spPr>
          <a:xfrm>
            <a:off x="7186666" y="5877272"/>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425136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(3)</a:t>
            </a:r>
          </a:p>
        </p:txBody>
      </p:sp>
      <p:sp>
        <p:nvSpPr>
          <p:cNvPr id="3" name="Symbol zastępczy zawartości 2"/>
          <p:cNvSpPr>
            <a:spLocks noGrp="1"/>
          </p:cNvSpPr>
          <p:nvPr>
            <p:ph idx="1"/>
          </p:nvPr>
        </p:nvSpPr>
        <p:spPr>
          <a:xfrm>
            <a:off x="457200" y="1752600"/>
            <a:ext cx="7715200" cy="4916760"/>
          </a:xfrm>
        </p:spPr>
        <p:txBody>
          <a:bodyPr>
            <a:noAutofit/>
          </a:bodyPr>
          <a:lstStyle/>
          <a:p>
            <a:pPr marL="342900" indent="-342900">
              <a:buFont typeface="Arial" panose="020B0604020202020204" pitchFamily="34" charset="0"/>
              <a:buChar char="•"/>
            </a:pPr>
            <a:r>
              <a:rPr lang="el-GR" sz="2200" b="0" dirty="0"/>
              <a:t>Ένας μαθητής έχει πολύ χαμηλή ή υψηλή αίσθηση αυτοεκτίμησης. Μπορεί να σκεφτεί ότι κανείς δεν θα ήθελε να του μιλήσει ή να του φερθεί σοβαρά. Μπορεί επίσης να σκεφτεί ότι είναι καλύτερος από τους άλλους ανθρώπους και δεν χρειάζεται την παρέα τους</a:t>
            </a:r>
            <a:r>
              <a:rPr lang="en-US" sz="2200" b="0" dirty="0"/>
              <a:t>.</a:t>
            </a:r>
            <a:endParaRPr lang="pl-PL" sz="2200" b="0" dirty="0"/>
          </a:p>
          <a:p>
            <a:pPr marL="342900" indent="-342900" algn="just">
              <a:buFont typeface="Arial" panose="020B0604020202020204" pitchFamily="34" charset="0"/>
              <a:buChar char="•"/>
            </a:pPr>
            <a:r>
              <a:rPr lang="el-GR" sz="2200" b="0" dirty="0"/>
              <a:t>Ένας μαθητής έχει λάθος μοντέλα από την οικογένειά του, για παράδειγμα, διδάσκεται ότι οι άνθρωποι είναι πάντα αγενείς και ότι δεν θέλουν να τον βοηθήσουν, αλλά είναι εχθρικοί, κακόβουλοι και κακοπροαίρετοι. </a:t>
            </a:r>
            <a:endParaRPr lang="en-US" sz="22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t="67689"/>
          <a:stretch/>
        </p:blipFill>
        <p:spPr>
          <a:xfrm>
            <a:off x="2195736" y="4913059"/>
            <a:ext cx="4608512" cy="1683094"/>
          </a:xfrm>
          <a:prstGeom prst="rect">
            <a:avLst/>
          </a:prstGeom>
        </p:spPr>
      </p:pic>
      <p:sp>
        <p:nvSpPr>
          <p:cNvPr id="5" name="Prostokąt 4"/>
          <p:cNvSpPr/>
          <p:nvPr/>
        </p:nvSpPr>
        <p:spPr>
          <a:xfrm>
            <a:off x="4572000" y="6610351"/>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45209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(4)</a:t>
            </a:r>
          </a:p>
        </p:txBody>
      </p:sp>
      <p:sp>
        <p:nvSpPr>
          <p:cNvPr id="3" name="Symbol zastępczy zawartości 2"/>
          <p:cNvSpPr>
            <a:spLocks noGrp="1"/>
          </p:cNvSpPr>
          <p:nvPr>
            <p:ph idx="1"/>
          </p:nvPr>
        </p:nvSpPr>
        <p:spPr>
          <a:xfrm>
            <a:off x="457200" y="1752600"/>
            <a:ext cx="7931224" cy="4700736"/>
          </a:xfrm>
        </p:spPr>
        <p:txBody>
          <a:bodyPr>
            <a:normAutofit lnSpcReduction="10000"/>
          </a:bodyPr>
          <a:lstStyle/>
          <a:p>
            <a:pPr marL="342900" indent="-342900">
              <a:buFont typeface="Arial" panose="020B0604020202020204" pitchFamily="34" charset="0"/>
              <a:buChar char="•"/>
            </a:pPr>
            <a:r>
              <a:rPr lang="el-GR" sz="2400" b="0" dirty="0"/>
              <a:t>Ένας μαθητής ξοδεύει πάρα πολύ χρόνο σε έναν εικονικό κόσμο ηλεκτρονικών παιχνιδιών, κοινωνικών δικτύων κ.λπ. Τον οδηγεί στην αναπηρία να κάνει σχέσεις με ανθρώπους σε έναν πραγματικό κόσμο. Δεν ξέρει πώς να μιλήσει ειδικά με τους ενήλικες, επειδή η σχέση μαζί τους απαιτεί να γνωρίζει τους κατάλληλους κανόνες συμπεριφοράς, γλώσσας κλπ.</a:t>
            </a:r>
            <a:endParaRPr lang="pl-PL" sz="2400" b="0" dirty="0"/>
          </a:p>
          <a:p>
            <a:pPr marL="342900" indent="-342900">
              <a:buFont typeface="Arial" panose="020B0604020202020204" pitchFamily="34" charset="0"/>
              <a:buChar char="•"/>
            </a:pPr>
            <a:r>
              <a:rPr lang="el-GR" sz="2400" b="0" dirty="0"/>
              <a:t>Κάποια δύσκολη εμπειρία που συνδέεται με ενήλικες, για παράδειγμα, αν ένα παιδί τραυματίστηκε ή χρησιμοποιήθηκε από κάποιον. Η αιτία μπορεί επίσης να είναι ότι ένα παιδί έχει χάσει κάποιον που ήταν πολύ σημαντικός γι’ αυτόν και φοβάται να ξεκινήσει σχέσεις επειδή φοβάται για νέο πόνο.</a:t>
            </a:r>
            <a:endParaRPr lang="pl-PL" dirty="0"/>
          </a:p>
        </p:txBody>
      </p:sp>
    </p:spTree>
    <p:extLst>
      <p:ext uri="{BB962C8B-B14F-4D97-AF65-F5344CB8AC3E}">
        <p14:creationId xmlns:p14="http://schemas.microsoft.com/office/powerpoint/2010/main" val="2458457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(1)</a:t>
            </a:r>
          </a:p>
        </p:txBody>
      </p:sp>
      <p:sp>
        <p:nvSpPr>
          <p:cNvPr id="3" name="Symbol zastępczy zawartości 2"/>
          <p:cNvSpPr>
            <a:spLocks noGrp="1"/>
          </p:cNvSpPr>
          <p:nvPr>
            <p:ph idx="1"/>
          </p:nvPr>
        </p:nvSpPr>
        <p:spPr>
          <a:xfrm>
            <a:off x="457200" y="1752600"/>
            <a:ext cx="6779096" cy="4916760"/>
          </a:xfrm>
        </p:spPr>
        <p:txBody>
          <a:bodyPr>
            <a:normAutofit lnSpcReduction="10000"/>
          </a:bodyPr>
          <a:lstStyle/>
          <a:p>
            <a:pPr marL="342900" indent="-342900">
              <a:buFont typeface="Arial" panose="020B0604020202020204" pitchFamily="34" charset="0"/>
              <a:buChar char="•"/>
            </a:pPr>
            <a:r>
              <a:rPr lang="el-GR" sz="2400" b="0" dirty="0"/>
              <a:t>Σχολική αποτυχία. Όταν ένας μαθητής είναι παθητικός κατά τη διάρκεια των μαθημάτων, έχει μικρότερες πιθανότητες να μάθει και να πάρει νέες δεξιότητες. Όταν είναι πολύ ντροπαλός για να κάνει μια ερώτηση, να πει ότι δεν καταλαβαίνει κάτι ή απλά να απαντήσει στην ερώτηση, χάνει την ευκαιρία να καταλάβει τα πράγματα.
Έλλειψη επικοινωνιακών ικανοτήτων που είναι πολύ σημαντικές για τη λειτουργία στην κοινωνία. Ένας μαθητής δεν ασκεί χρήσιμες δεξιότητες και δεν έχει τη θέληση να έρθει σε επαφή με άλλους ανθρώπους.</a:t>
            </a:r>
            <a:endParaRPr lang="en-US" sz="2400" b="0" dirty="0"/>
          </a:p>
          <a:p>
            <a:endParaRPr lang="pl-PL" sz="2400" b="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53178" b="56129"/>
          <a:stretch/>
        </p:blipFill>
        <p:spPr>
          <a:xfrm>
            <a:off x="7280694" y="1916833"/>
            <a:ext cx="1497320" cy="955764"/>
          </a:xfrm>
          <a:prstGeom prst="rect">
            <a:avLst/>
          </a:prstGeom>
        </p:spPr>
      </p:pic>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47398" b="59017"/>
          <a:stretch/>
        </p:blipFill>
        <p:spPr>
          <a:xfrm>
            <a:off x="7280693" y="3501008"/>
            <a:ext cx="1682151" cy="892834"/>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l="52021" t="45536"/>
          <a:stretch/>
        </p:blipFill>
        <p:spPr>
          <a:xfrm>
            <a:off x="7280694" y="4869160"/>
            <a:ext cx="1686461" cy="1304194"/>
          </a:xfrm>
          <a:prstGeom prst="rect">
            <a:avLst/>
          </a:prstGeom>
        </p:spPr>
      </p:pic>
      <p:sp>
        <p:nvSpPr>
          <p:cNvPr id="7" name="Prostokąt 6"/>
          <p:cNvSpPr/>
          <p:nvPr/>
        </p:nvSpPr>
        <p:spPr>
          <a:xfrm>
            <a:off x="7280693" y="6310118"/>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207992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(2)</a:t>
            </a:r>
          </a:p>
        </p:txBody>
      </p:sp>
      <p:sp>
        <p:nvSpPr>
          <p:cNvPr id="3" name="Symbol zastępczy zawartości 2"/>
          <p:cNvSpPr>
            <a:spLocks noGrp="1"/>
          </p:cNvSpPr>
          <p:nvPr>
            <p:ph idx="1"/>
          </p:nvPr>
        </p:nvSpPr>
        <p:spPr>
          <a:xfrm>
            <a:off x="323528" y="1628800"/>
            <a:ext cx="8712968" cy="2880320"/>
          </a:xfrm>
        </p:spPr>
        <p:txBody>
          <a:bodyPr>
            <a:noAutofit/>
          </a:bodyPr>
          <a:lstStyle/>
          <a:p>
            <a:pPr marL="342900" indent="-342900">
              <a:buFont typeface="Arial" panose="020B0604020202020204" pitchFamily="34" charset="0"/>
              <a:buChar char="•"/>
            </a:pPr>
            <a:r>
              <a:rPr lang="el-GR" sz="2200" b="0" dirty="0"/>
              <a:t>Οι συνέπειες της απομόνωσης από την κοινωνία μπορεί να είναι διαταραχές προσωπικότητας όπως κατάθλιψη, διαταραχές άγχους </a:t>
            </a:r>
            <a:r>
              <a:rPr lang="el-GR" sz="2200" b="0" dirty="0" err="1"/>
              <a:t>κλπ</a:t>
            </a:r>
            <a:r>
              <a:rPr lang="en-US" sz="2200" b="0" dirty="0"/>
              <a:t>.</a:t>
            </a:r>
          </a:p>
          <a:p>
            <a:pPr marL="342900" indent="-342900">
              <a:buFont typeface="Arial" panose="020B0604020202020204" pitchFamily="34" charset="0"/>
              <a:buChar char="•"/>
            </a:pPr>
            <a:r>
              <a:rPr lang="el-GR" sz="2200" b="0" dirty="0"/>
              <a:t>Μια πεποίθηση για την εχθρότητα των ανθρώπων. Οδηγεί σε βαθύτερη απομόνωση και καμία βούληση να γίνουν σχέσεις και να αφήσει άλλους ανθρώπους να βοηθήσουν. Ένα τέτοιο άτομο μπορεί να σκεφτεί ότι μπορεί να βασιστεί μόνο στον εαυτό του</a:t>
            </a:r>
            <a:r>
              <a:rPr lang="en-US" sz="2200" b="0" dirty="0"/>
              <a:t>.</a:t>
            </a:r>
          </a:p>
        </p:txBody>
      </p:sp>
      <p:sp>
        <p:nvSpPr>
          <p:cNvPr id="4" name="pole tekstowe 3"/>
          <p:cNvSpPr txBox="1"/>
          <p:nvPr/>
        </p:nvSpPr>
        <p:spPr>
          <a:xfrm>
            <a:off x="323528" y="4263717"/>
            <a:ext cx="7128792" cy="2462213"/>
          </a:xfrm>
          <a:prstGeom prst="rect">
            <a:avLst/>
          </a:prstGeom>
          <a:noFill/>
        </p:spPr>
        <p:txBody>
          <a:bodyPr wrap="square" rtlCol="0">
            <a:spAutoFit/>
          </a:bodyPr>
          <a:lstStyle/>
          <a:p>
            <a:pPr marL="285750" indent="-285750">
              <a:buFont typeface="Arial" panose="020B0604020202020204" pitchFamily="34" charset="0"/>
              <a:buChar char="•"/>
            </a:pPr>
            <a:r>
              <a:rPr lang="el-GR" sz="2200" dirty="0"/>
              <a:t>Ένας μαθητής παίρνει την προσοχή ενός δασκάλου επειδή ένας δάσκαλος δεν βλέπει καμία ανεπιθύμητη συμπεριφορά. Η απομόνωση των μαθητών είναι συχνά ήρεμη, ντροπαλή και δεν διαταράσσει τα μαθήματα. Έτσι, οι εκπαιδευτικοί δεν γνωρίζουν ότι μπορούν να έχουν προβλήματα ή χρειάζονται βοήθεια επειδή δεν αναπτύσσονται σωστά.</a:t>
            </a:r>
            <a:endParaRPr lang="pl-PL" sz="22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4149080"/>
            <a:ext cx="1210444" cy="2420888"/>
          </a:xfrm>
          <a:prstGeom prst="rect">
            <a:avLst/>
          </a:prstGeom>
        </p:spPr>
      </p:pic>
      <p:sp>
        <p:nvSpPr>
          <p:cNvPr id="6" name="Prostokąt 5"/>
          <p:cNvSpPr/>
          <p:nvPr/>
        </p:nvSpPr>
        <p:spPr>
          <a:xfrm>
            <a:off x="7452320" y="6563096"/>
            <a:ext cx="1492716" cy="215444"/>
          </a:xfrm>
          <a:prstGeom prst="rect">
            <a:avLst/>
          </a:prstGeom>
        </p:spPr>
        <p:txBody>
          <a:bodyPr wrap="none">
            <a:spAutoFit/>
          </a:bodyPr>
          <a:lstStyle/>
          <a:p>
            <a:r>
              <a:rPr lang="el-GR" sz="800" dirty="0"/>
              <a:t>Μια εικόνα από </a:t>
            </a:r>
            <a:r>
              <a:rPr lang="pl-PL" sz="800" dirty="0"/>
              <a:t>pixabay.com</a:t>
            </a:r>
          </a:p>
        </p:txBody>
      </p:sp>
    </p:spTree>
    <p:extLst>
      <p:ext uri="{BB962C8B-B14F-4D97-AF65-F5344CB8AC3E}">
        <p14:creationId xmlns:p14="http://schemas.microsoft.com/office/powerpoint/2010/main" val="1009165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(3)</a:t>
            </a:r>
          </a:p>
        </p:txBody>
      </p:sp>
      <p:sp>
        <p:nvSpPr>
          <p:cNvPr id="3" name="Symbol zastępczy zawartości 2"/>
          <p:cNvSpPr>
            <a:spLocks noGrp="1"/>
          </p:cNvSpPr>
          <p:nvPr>
            <p:ph idx="1"/>
          </p:nvPr>
        </p:nvSpPr>
        <p:spPr>
          <a:xfrm>
            <a:off x="363782" y="4134584"/>
            <a:ext cx="8156340" cy="2337123"/>
          </a:xfrm>
        </p:spPr>
        <p:txBody>
          <a:bodyPr>
            <a:normAutofit/>
          </a:bodyPr>
          <a:lstStyle/>
          <a:p>
            <a:pPr marL="342900" indent="-342900">
              <a:buFont typeface="Arial" panose="020B0604020202020204" pitchFamily="34" charset="0"/>
              <a:buChar char="•"/>
            </a:pPr>
            <a:r>
              <a:rPr lang="el-GR" sz="2200" b="0" dirty="0"/>
              <a:t>Ένας μαθητής που δεν θα ξεπεράσει τα προβλήματά του με την επικοινωνία και την απομόνωση πιθανότατα θα γίνει παθητικός ενήλικος: παθητικός πολίτης της χώρας του και παθητικός γονέας. Μπορεί επίσης να οδηγήσει σε αύξηση των παιδιών, τα οποία θα απομονωθούν επίσης.</a:t>
            </a:r>
            <a:endParaRPr lang="en-US" sz="22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988840"/>
            <a:ext cx="1548978" cy="1657153"/>
          </a:xfrm>
          <a:prstGeom prst="rect">
            <a:avLst/>
          </a:prstGeom>
        </p:spPr>
      </p:pic>
      <p:sp>
        <p:nvSpPr>
          <p:cNvPr id="5" name="pole tekstowe 4"/>
          <p:cNvSpPr txBox="1"/>
          <p:nvPr/>
        </p:nvSpPr>
        <p:spPr>
          <a:xfrm>
            <a:off x="467544" y="1844824"/>
            <a:ext cx="6120680" cy="2431435"/>
          </a:xfrm>
          <a:prstGeom prst="rect">
            <a:avLst/>
          </a:prstGeom>
          <a:noFill/>
        </p:spPr>
        <p:txBody>
          <a:bodyPr wrap="square" rtlCol="0">
            <a:spAutoFit/>
          </a:bodyPr>
          <a:lstStyle/>
          <a:p>
            <a:pPr marL="285750" indent="-285750" algn="just">
              <a:buFont typeface="Arial" panose="020B0604020202020204" pitchFamily="34" charset="0"/>
              <a:buChar char="•"/>
            </a:pPr>
            <a:r>
              <a:rPr lang="el-GR" sz="2200" dirty="0"/>
              <a:t>Ένας μαθητής μπορεί να διωχθεί από άλλα παιδιά. Είναι επειδή είναι πολύ ντροπαλός για να σταθεί εναντίον τους ή να πει σε έναν δάσκαλο για το πρόβλημα. Τα ντροπαλά παιδιά είναι συχνά "αποδιοπομπαίοι τράγοι" σε μια τάξη</a:t>
            </a:r>
            <a:r>
              <a:rPr lang="en-US" sz="2400" dirty="0"/>
              <a:t>.</a:t>
            </a:r>
            <a:endParaRPr lang="pl-PL" sz="2400" dirty="0"/>
          </a:p>
          <a:p>
            <a:endParaRPr lang="pl-PL" dirty="0"/>
          </a:p>
        </p:txBody>
      </p:sp>
      <p:sp>
        <p:nvSpPr>
          <p:cNvPr id="6" name="Prostokąt 5"/>
          <p:cNvSpPr/>
          <p:nvPr/>
        </p:nvSpPr>
        <p:spPr>
          <a:xfrm>
            <a:off x="7052940" y="3645993"/>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616481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(4)</a:t>
            </a:r>
          </a:p>
        </p:txBody>
      </p:sp>
      <p:sp>
        <p:nvSpPr>
          <p:cNvPr id="3" name="Symbol zastępczy zawartości 2"/>
          <p:cNvSpPr>
            <a:spLocks noGrp="1"/>
          </p:cNvSpPr>
          <p:nvPr>
            <p:ph idx="1"/>
          </p:nvPr>
        </p:nvSpPr>
        <p:spPr>
          <a:xfrm>
            <a:off x="457200" y="1752601"/>
            <a:ext cx="8075240" cy="2036440"/>
          </a:xfrm>
        </p:spPr>
        <p:txBody>
          <a:bodyPr>
            <a:normAutofit fontScale="92500" lnSpcReduction="10000"/>
          </a:bodyPr>
          <a:lstStyle/>
          <a:p>
            <a:pPr marL="342900" indent="-342900">
              <a:buFont typeface="Arial" panose="020B0604020202020204" pitchFamily="34" charset="0"/>
              <a:buChar char="•"/>
            </a:pPr>
            <a:r>
              <a:rPr lang="el-GR" sz="2400" b="0" dirty="0"/>
              <a:t>Ένας μαθητής θα έχει πιθανώς μια αναληθή εικόνα του εαυτού του, επειδή δεν θα έχει ανατροφοδότηση σχετικά με τον χαρακτήρα και τη συμπεριφορά του από άλλους ανθρώπους. Μπορεί να οδηγήσει σε λανθασμένη αυτοεκτίμηση: ένα άτομο μπορεί να έχει πολύ χαμηλή ή πολύ υψηλή αυτοεκτίμηση</a:t>
            </a:r>
            <a:r>
              <a:rPr lang="en-GB" sz="2400" b="0" dirty="0"/>
              <a:t>.</a:t>
            </a:r>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52264"/>
          <a:stretch/>
        </p:blipFill>
        <p:spPr>
          <a:xfrm>
            <a:off x="6660232" y="3758760"/>
            <a:ext cx="2182483" cy="2757488"/>
          </a:xfrm>
          <a:prstGeom prst="rect">
            <a:avLst/>
          </a:prstGeom>
        </p:spPr>
      </p:pic>
      <p:sp>
        <p:nvSpPr>
          <p:cNvPr id="5" name="pole tekstowe 4"/>
          <p:cNvSpPr txBox="1"/>
          <p:nvPr/>
        </p:nvSpPr>
        <p:spPr>
          <a:xfrm>
            <a:off x="470177" y="3789040"/>
            <a:ext cx="6264696" cy="2769989"/>
          </a:xfrm>
          <a:prstGeom prst="rect">
            <a:avLst/>
          </a:prstGeom>
          <a:noFill/>
        </p:spPr>
        <p:txBody>
          <a:bodyPr wrap="square" rtlCol="0">
            <a:spAutoFit/>
          </a:bodyPr>
          <a:lstStyle/>
          <a:p>
            <a:pPr marL="285750" indent="-285750">
              <a:buFont typeface="Arial" panose="020B0604020202020204" pitchFamily="34" charset="0"/>
              <a:buChar char="•"/>
            </a:pPr>
            <a:r>
              <a:rPr lang="el-GR" sz="2200" dirty="0"/>
              <a:t>Ένας μαθητής δεν θα έχει βαθιές σχέσεις με άλλους ανθρώπους. Οι σχέσεις είναι πολύ σημαντικές για την ολοκληρωμένη ανάπτυξη ενός ατόμου. Η έλλειψη σχέσεων μπορεί να δημιουργήσει πολλά προβλήματα σύμφωνα με την επικοινωνία, την εσωτερική ανάπτυξη, την ηθική ανάπτυξη κ.λπ.</a:t>
            </a:r>
            <a:r>
              <a:rPr lang="en-GB" sz="2400" dirty="0"/>
              <a:t>.</a:t>
            </a:r>
          </a:p>
          <a:p>
            <a:endParaRPr lang="pl-PL" dirty="0"/>
          </a:p>
        </p:txBody>
      </p:sp>
      <p:sp>
        <p:nvSpPr>
          <p:cNvPr id="6" name="Prostokąt 5"/>
          <p:cNvSpPr/>
          <p:nvPr/>
        </p:nvSpPr>
        <p:spPr>
          <a:xfrm>
            <a:off x="7034770" y="6237726"/>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812446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el-GR" cap="none" dirty="0"/>
              <a:t>ΔΑΣΚΑΛΕ!</a:t>
            </a:r>
            <a:br>
              <a:rPr lang="el-GR" cap="none" dirty="0"/>
            </a:br>
            <a:r>
              <a:rPr lang="el-GR" cap="none" dirty="0"/>
              <a:t>ΤΙ ΠΡΕΠΕΙ ΝΑ ΚΑΝΕΙΣ; </a:t>
            </a:r>
            <a:r>
              <a:rPr lang="pl-PL" dirty="0"/>
              <a:t>(1)</a:t>
            </a:r>
          </a:p>
        </p:txBody>
      </p:sp>
      <p:sp>
        <p:nvSpPr>
          <p:cNvPr id="3" name="Symbol zastępczy zawartości 2"/>
          <p:cNvSpPr>
            <a:spLocks noGrp="1"/>
          </p:cNvSpPr>
          <p:nvPr>
            <p:ph idx="1"/>
          </p:nvPr>
        </p:nvSpPr>
        <p:spPr>
          <a:xfrm>
            <a:off x="395536" y="4149080"/>
            <a:ext cx="7931224" cy="2337123"/>
          </a:xfrm>
        </p:spPr>
        <p:txBody>
          <a:bodyPr>
            <a:normAutofit/>
          </a:bodyPr>
          <a:lstStyle/>
          <a:p>
            <a:pPr marL="342900" indent="-342900">
              <a:buFont typeface="Arial" panose="020B0604020202020204" pitchFamily="34" charset="0"/>
              <a:buChar char="•"/>
            </a:pPr>
            <a:r>
              <a:rPr lang="el-GR" sz="2200" b="0" dirty="0"/>
              <a:t>Δούλεψε πάνω σε μια καλή σχέση ανάμεσα σε εσάς και το μαθητή (δείξε την προσοχή σου σε έναν μαθητή, μίλησε με το μαθητή για προβλήματα αλλά και για χόμπι, ενδιαφέροντα - δείξε ότι αυτή η σχέση δεν χρειάζεται να είναι μόνο επίσημη).</a:t>
            </a:r>
            <a:endParaRPr lang="pl-PL" sz="22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080" y="1700808"/>
            <a:ext cx="2087848" cy="2071537"/>
          </a:xfrm>
          <a:prstGeom prst="rect">
            <a:avLst/>
          </a:prstGeom>
        </p:spPr>
      </p:pic>
      <p:sp>
        <p:nvSpPr>
          <p:cNvPr id="5" name="pole tekstowe 4"/>
          <p:cNvSpPr txBox="1"/>
          <p:nvPr/>
        </p:nvSpPr>
        <p:spPr>
          <a:xfrm>
            <a:off x="467544" y="1700808"/>
            <a:ext cx="5976664" cy="2123658"/>
          </a:xfrm>
          <a:prstGeom prst="rect">
            <a:avLst/>
          </a:prstGeom>
          <a:noFill/>
        </p:spPr>
        <p:txBody>
          <a:bodyPr wrap="square" rtlCol="0">
            <a:spAutoFit/>
          </a:bodyPr>
          <a:lstStyle/>
          <a:p>
            <a:pPr marL="285750" indent="-285750">
              <a:buFont typeface="Arial" panose="020B0604020202020204" pitchFamily="34" charset="0"/>
              <a:buChar char="•"/>
            </a:pPr>
            <a:r>
              <a:rPr lang="el-GR" sz="2200" dirty="0"/>
              <a:t>Δούλεψε για την ένταξη μεταξύ ενός μαθητή και μιας τάξης (ενθάρρυνε τους μαθητές να έρθουν σε επαφή με τον απομονωμένο μαθητή, οργάνωσε παιχνίδια και ασκήσεις ένταξης, μίλα με τους μαθητές για το πώς να είστε καλός φίλος).</a:t>
            </a:r>
            <a:endParaRPr lang="pl-PL" sz="2200" dirty="0"/>
          </a:p>
        </p:txBody>
      </p:sp>
      <p:sp>
        <p:nvSpPr>
          <p:cNvPr id="6" name="Prostokąt 5"/>
          <p:cNvSpPr/>
          <p:nvPr/>
        </p:nvSpPr>
        <p:spPr>
          <a:xfrm>
            <a:off x="6966301" y="3790400"/>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917608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el-GR" cap="none" dirty="0"/>
              <a:t>ΔΑΣΚΑΛΕ!</a:t>
            </a:r>
            <a:br>
              <a:rPr lang="el-GR" cap="none" dirty="0"/>
            </a:br>
            <a:r>
              <a:rPr lang="el-GR" cap="none" dirty="0"/>
              <a:t>ΤΙ ΠΡΕΠΕΙ ΝΑ ΚΑΝΕΙΣ; </a:t>
            </a:r>
            <a:r>
              <a:rPr lang="pl-PL" dirty="0"/>
              <a:t>(2)</a:t>
            </a:r>
          </a:p>
        </p:txBody>
      </p:sp>
      <p:sp>
        <p:nvSpPr>
          <p:cNvPr id="3" name="Symbol zastępczy zawartości 2"/>
          <p:cNvSpPr>
            <a:spLocks noGrp="1"/>
          </p:cNvSpPr>
          <p:nvPr>
            <p:ph idx="1"/>
          </p:nvPr>
        </p:nvSpPr>
        <p:spPr>
          <a:xfrm>
            <a:off x="457200" y="1752601"/>
            <a:ext cx="8147248" cy="3332584"/>
          </a:xfrm>
        </p:spPr>
        <p:txBody>
          <a:bodyPr>
            <a:normAutofit fontScale="92500"/>
          </a:bodyPr>
          <a:lstStyle/>
          <a:p>
            <a:pPr marL="342900" indent="-342900">
              <a:buFont typeface="Arial" panose="020B0604020202020204" pitchFamily="34" charset="0"/>
              <a:buChar char="•"/>
            </a:pPr>
            <a:r>
              <a:rPr lang="el-GR" sz="2400" b="0" dirty="0"/>
              <a:t>Ανάπτυξε δεξιότητες επικοινωνίας σε έναν μαθητή (προετοίμασε ένα μάθημα σχετικά με πρακτικές συμβουλές επικοινωνίας, κάνε ασκήσεις σχετικά με την απομόνωση, εκφώνησε τα παιδιά για να επικοινωνήσετε).
Ενθάρρυνε άλλα παιδιά να μιλήσουν και να περάσουν χρόνο με έναν μαθητή που απομονώνεται. Μίλησε με τέσσερις/πέντε μαθητές ιδιωτικά - ζήτησέ τους να εμπλέξουν έναν απομονωμένο μαθητή σε μια ζωή τάξης</a:t>
            </a:r>
            <a:r>
              <a:rPr lang="pl-PL" sz="2400"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374" y="4581128"/>
            <a:ext cx="2085285" cy="2060848"/>
          </a:xfrm>
          <a:prstGeom prst="rect">
            <a:avLst/>
          </a:prstGeom>
        </p:spPr>
      </p:pic>
      <p:sp>
        <p:nvSpPr>
          <p:cNvPr id="5" name="pole tekstowe 4"/>
          <p:cNvSpPr txBox="1"/>
          <p:nvPr/>
        </p:nvSpPr>
        <p:spPr>
          <a:xfrm>
            <a:off x="524991" y="4719000"/>
            <a:ext cx="5184576" cy="1785104"/>
          </a:xfrm>
          <a:prstGeom prst="rect">
            <a:avLst/>
          </a:prstGeom>
          <a:noFill/>
        </p:spPr>
        <p:txBody>
          <a:bodyPr wrap="square" rtlCol="0">
            <a:spAutoFit/>
          </a:bodyPr>
          <a:lstStyle/>
          <a:p>
            <a:pPr marL="285750" indent="-285750">
              <a:buFont typeface="Arial" panose="020B0604020202020204" pitchFamily="34" charset="0"/>
              <a:buChar char="•"/>
            </a:pPr>
            <a:r>
              <a:rPr lang="el-GR" sz="2200" dirty="0"/>
              <a:t>Δούλεψε για την κατάλληλη αυτοεκτίμηση σε έναν μαθητή - χτίσε την αυτοπεποίθησή του, αλλά και δείξε τι μπορεί να αλλάξει στη συμπεριφορά του.</a:t>
            </a:r>
            <a:endParaRPr lang="pl-PL" sz="2200" dirty="0"/>
          </a:p>
        </p:txBody>
      </p:sp>
      <p:sp>
        <p:nvSpPr>
          <p:cNvPr id="6" name="Prostokąt 5"/>
          <p:cNvSpPr/>
          <p:nvPr/>
        </p:nvSpPr>
        <p:spPr>
          <a:xfrm>
            <a:off x="6282313" y="6641976"/>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90113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el-GR" cap="none" dirty="0"/>
              <a:t>ΔΑΣΚΑΛΕ!</a:t>
            </a:r>
            <a:br>
              <a:rPr lang="el-GR" cap="none" dirty="0"/>
            </a:br>
            <a:r>
              <a:rPr lang="el-GR" cap="none" dirty="0"/>
              <a:t>ΤΙ ΠΡΕΠΕΙ ΝΑ ΚΑΝΕΙΣ;</a:t>
            </a:r>
            <a:r>
              <a:rPr lang="pl-PL" dirty="0"/>
              <a:t>(3)</a:t>
            </a:r>
          </a:p>
        </p:txBody>
      </p:sp>
      <p:sp>
        <p:nvSpPr>
          <p:cNvPr id="3" name="Symbol zastępczy zawartości 2"/>
          <p:cNvSpPr>
            <a:spLocks noGrp="1"/>
          </p:cNvSpPr>
          <p:nvPr>
            <p:ph idx="1"/>
          </p:nvPr>
        </p:nvSpPr>
        <p:spPr>
          <a:xfrm>
            <a:off x="457200" y="1752601"/>
            <a:ext cx="8147248" cy="3476600"/>
          </a:xfrm>
        </p:spPr>
        <p:txBody>
          <a:bodyPr>
            <a:normAutofit fontScale="92500"/>
          </a:bodyPr>
          <a:lstStyle/>
          <a:p>
            <a:pPr marL="342900" indent="-342900" algn="just">
              <a:buFont typeface="Arial" panose="020B0604020202020204" pitchFamily="34" charset="0"/>
              <a:buChar char="•"/>
            </a:pPr>
            <a:r>
              <a:rPr lang="el-GR" sz="2400" b="0" dirty="0"/>
              <a:t>Να είστε ευγενικοί με τους μαθητές και να δείξετε προθυμία να βοηθήσετε σε σχολικές και προσωπικές δυσκολίες.
Δείξτε τον κόσμο ως φιλικό, γεμάτο εκπλήξεις και ανθρώπους τόσο καλούς και ευγενικούς. Θα βοηθήσει το μαθητή να ξεπεράσει τη δυσπιστία. 
Εργαστείτε για την κοινωνική ενεργοποίηση του μαθητή. Εμπλέξτε τον στη διοργάνωση εκδηλώσεων και εκδρομών στην τάξη. Ενθαρρύνετέ τον να συμμετέχει σε διάφορα ομαδικά έργα, παιχνίδια κ.λπ.</a:t>
            </a:r>
            <a:r>
              <a:rPr lang="pl-PL" sz="2400" b="0" dirty="0"/>
              <a:t>.</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14" y="4202832"/>
            <a:ext cx="6984776" cy="3492388"/>
          </a:xfrm>
          <a:prstGeom prst="rect">
            <a:avLst/>
          </a:prstGeom>
        </p:spPr>
      </p:pic>
      <p:sp>
        <p:nvSpPr>
          <p:cNvPr id="5" name="Prostokąt 4"/>
          <p:cNvSpPr/>
          <p:nvPr/>
        </p:nvSpPr>
        <p:spPr>
          <a:xfrm>
            <a:off x="6156176" y="6596390"/>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294747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l-GR" cap="none" dirty="0"/>
              <a:t>ΓΙΑΤΙ ΟΙ ΑΝΘΡΩΠΟΙ ΕΙΝΑΙ ΕΠΙΘΕΤΙΚΟΙ;</a:t>
            </a:r>
            <a:endParaRPr lang="pl-PL" dirty="0"/>
          </a:p>
        </p:txBody>
      </p:sp>
      <p:sp>
        <p:nvSpPr>
          <p:cNvPr id="3" name="Symbol zastępczy zawartości 2"/>
          <p:cNvSpPr>
            <a:spLocks noGrp="1"/>
          </p:cNvSpPr>
          <p:nvPr>
            <p:ph idx="1"/>
          </p:nvPr>
        </p:nvSpPr>
        <p:spPr>
          <a:xfrm>
            <a:off x="457200" y="1752600"/>
            <a:ext cx="7787208" cy="4772744"/>
          </a:xfrm>
        </p:spPr>
        <p:txBody>
          <a:bodyPr>
            <a:noAutofit/>
          </a:bodyPr>
          <a:lstStyle/>
          <a:p>
            <a:pPr fontAlgn="base"/>
            <a:r>
              <a:rPr lang="el-GR" sz="2400" b="0" dirty="0"/>
              <a:t>Οι άνθρωποι είναι επιθετικοί</a:t>
            </a:r>
            <a:r>
              <a:rPr lang="pl-PL" sz="2400" b="0" dirty="0"/>
              <a:t>:</a:t>
            </a:r>
          </a:p>
          <a:p>
            <a:pPr marL="342900" indent="-342900" fontAlgn="base">
              <a:buFont typeface="Arial" panose="020B0604020202020204" pitchFamily="34" charset="0"/>
              <a:buChar char="•"/>
            </a:pPr>
            <a:r>
              <a:rPr lang="el-GR" sz="2400" b="0" dirty="0"/>
              <a:t>για να εκφράσουν θυμό ή εχθρότητα</a:t>
            </a:r>
            <a:r>
              <a:rPr lang="pl-PL" sz="2400" b="0" dirty="0"/>
              <a:t>,</a:t>
            </a:r>
            <a:endParaRPr lang="en-US" sz="2400" b="0" dirty="0"/>
          </a:p>
          <a:p>
            <a:pPr marL="342900" indent="-342900" fontAlgn="base">
              <a:buFont typeface="Arial" panose="020B0604020202020204" pitchFamily="34" charset="0"/>
              <a:buChar char="•"/>
            </a:pPr>
            <a:r>
              <a:rPr lang="el-GR" sz="2400" b="0" dirty="0"/>
              <a:t>για να διεκδικήσουν την κυριαρχία</a:t>
            </a:r>
            <a:r>
              <a:rPr lang="pl-PL" sz="2400" b="0" dirty="0"/>
              <a:t>,</a:t>
            </a:r>
            <a:endParaRPr lang="en-US" sz="2400" b="0" dirty="0"/>
          </a:p>
          <a:p>
            <a:pPr marL="342900" indent="-342900" fontAlgn="base">
              <a:buFont typeface="Arial" panose="020B0604020202020204" pitchFamily="34" charset="0"/>
              <a:buChar char="•"/>
            </a:pPr>
            <a:r>
              <a:rPr lang="el-GR" sz="2400" b="0" dirty="0"/>
              <a:t>για να εκφοβίσουν ή να απειλήσουν</a:t>
            </a:r>
            <a:r>
              <a:rPr lang="pl-PL" sz="2400" b="0" dirty="0"/>
              <a:t>,</a:t>
            </a:r>
            <a:endParaRPr lang="en-US" sz="2400" b="0" dirty="0"/>
          </a:p>
          <a:p>
            <a:pPr marL="342900" indent="-342900" fontAlgn="base">
              <a:buFont typeface="Arial" panose="020B0604020202020204" pitchFamily="34" charset="0"/>
              <a:buChar char="•"/>
            </a:pPr>
            <a:r>
              <a:rPr lang="el-GR" sz="2400" b="0" dirty="0"/>
              <a:t>για την επίτευξη ενός στόχου</a:t>
            </a:r>
            <a:r>
              <a:rPr lang="pl-PL" sz="2400" b="0" dirty="0"/>
              <a:t>,</a:t>
            </a:r>
            <a:endParaRPr lang="en-US" sz="2400" b="0" dirty="0"/>
          </a:p>
          <a:p>
            <a:pPr marL="342900" indent="-342900" fontAlgn="base">
              <a:buFont typeface="Arial" panose="020B0604020202020204" pitchFamily="34" charset="0"/>
              <a:buChar char="•"/>
            </a:pPr>
            <a:r>
              <a:rPr lang="el-GR" sz="2400" b="0" dirty="0"/>
              <a:t>για να εκφράσουν κατοχή</a:t>
            </a:r>
            <a:r>
              <a:rPr lang="pl-PL" sz="2400" b="0" dirty="0"/>
              <a:t>,</a:t>
            </a:r>
            <a:endParaRPr lang="en-US" sz="2400" b="0" dirty="0"/>
          </a:p>
          <a:p>
            <a:pPr marL="342900" indent="-342900" fontAlgn="base">
              <a:buFont typeface="Arial" panose="020B0604020202020204" pitchFamily="34" charset="0"/>
              <a:buChar char="•"/>
            </a:pPr>
            <a:r>
              <a:rPr lang="el-GR" sz="2400" b="0" dirty="0"/>
              <a:t>για να ανταγωνιστούν με τους άλλους</a:t>
            </a:r>
            <a:r>
              <a:rPr lang="pl-PL" sz="2400" b="0" dirty="0"/>
              <a:t>.</a:t>
            </a:r>
          </a:p>
          <a:p>
            <a:pPr fontAlgn="base"/>
            <a:endParaRPr lang="pl-PL" sz="2400" b="0" dirty="0"/>
          </a:p>
          <a:p>
            <a:pPr fontAlgn="base"/>
            <a:r>
              <a:rPr lang="el-GR" sz="2400" b="0" dirty="0"/>
              <a:t>Η επιθετικότητα μπορεί επίσης να είναι μια απάντηση στο φόβο ή μια αντίδραση στον πόνο</a:t>
            </a:r>
            <a:r>
              <a:rPr lang="pl-PL" sz="2400" b="0" dirty="0"/>
              <a:t>.</a:t>
            </a:r>
            <a:endParaRPr lang="en-US" sz="2400" b="0" dirty="0"/>
          </a:p>
          <a:p>
            <a:pPr fontAlgn="base"/>
            <a:endParaRPr lang="en-US" sz="2400" b="0" dirty="0"/>
          </a:p>
          <a:p>
            <a:endParaRPr lang="pl-PL" sz="2400" dirty="0"/>
          </a:p>
        </p:txBody>
      </p:sp>
    </p:spTree>
    <p:extLst>
      <p:ext uri="{BB962C8B-B14F-4D97-AF65-F5344CB8AC3E}">
        <p14:creationId xmlns:p14="http://schemas.microsoft.com/office/powerpoint/2010/main" val="3805550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rmAutofit/>
          </a:bodyPr>
          <a:lstStyle/>
          <a:p>
            <a:r>
              <a:rPr lang="el-GR" cap="none" dirty="0"/>
              <a:t>ΔΑΣΚΑΛΕ!</a:t>
            </a:r>
            <a:br>
              <a:rPr lang="el-GR" cap="none" dirty="0"/>
            </a:br>
            <a:r>
              <a:rPr lang="el-GR" cap="none" dirty="0"/>
              <a:t>ΤΙ ΠΡΕΠΕΙ ΝΑ ΚΑΝΕΙΣ; </a:t>
            </a:r>
            <a:r>
              <a:rPr lang="pl-PL" dirty="0"/>
              <a:t>(4)</a:t>
            </a:r>
          </a:p>
        </p:txBody>
      </p:sp>
      <p:sp>
        <p:nvSpPr>
          <p:cNvPr id="3" name="Symbol zastępczy zawartości 2"/>
          <p:cNvSpPr>
            <a:spLocks noGrp="1"/>
          </p:cNvSpPr>
          <p:nvPr>
            <p:ph idx="1"/>
          </p:nvPr>
        </p:nvSpPr>
        <p:spPr>
          <a:xfrm>
            <a:off x="492056" y="1916832"/>
            <a:ext cx="7620000" cy="1892424"/>
          </a:xfrm>
        </p:spPr>
        <p:txBody>
          <a:bodyPr>
            <a:normAutofit lnSpcReduction="10000"/>
          </a:bodyPr>
          <a:lstStyle/>
          <a:p>
            <a:pPr marL="342900" indent="-342900">
              <a:buFont typeface="Arial" panose="020B0604020202020204" pitchFamily="34" charset="0"/>
              <a:buChar char="•"/>
            </a:pPr>
            <a:r>
              <a:rPr lang="el-GR" sz="2400" b="0" dirty="0"/>
              <a:t>Σχημάτισε μια στάση επιμονής σε έναν μαθητή (ενημέρωσέ τον ότι οι αποτυχίες είναι μέρος της αναπτυξιακής διαδικασίας· επαίνεσε έναν μαθητή όταν δείχνει επιμονή στην επαφή με τους ανθρώπους).</a:t>
            </a:r>
            <a:endParaRPr lang="pl-PL" sz="2400" b="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3645024"/>
            <a:ext cx="1816796" cy="2344252"/>
          </a:xfrm>
          <a:prstGeom prst="rect">
            <a:avLst/>
          </a:prstGeom>
        </p:spPr>
      </p:pic>
      <p:sp>
        <p:nvSpPr>
          <p:cNvPr id="6" name="pole tekstowe 5"/>
          <p:cNvSpPr txBox="1"/>
          <p:nvPr/>
        </p:nvSpPr>
        <p:spPr>
          <a:xfrm>
            <a:off x="492056" y="3861048"/>
            <a:ext cx="6120680" cy="2123658"/>
          </a:xfrm>
          <a:prstGeom prst="rect">
            <a:avLst/>
          </a:prstGeom>
          <a:noFill/>
        </p:spPr>
        <p:txBody>
          <a:bodyPr wrap="square" rtlCol="0">
            <a:spAutoFit/>
          </a:bodyPr>
          <a:lstStyle/>
          <a:p>
            <a:pPr marL="285750" indent="-285750">
              <a:buFont typeface="Arial" panose="020B0604020202020204" pitchFamily="34" charset="0"/>
              <a:buChar char="•"/>
            </a:pPr>
            <a:r>
              <a:rPr lang="el-GR" sz="2200" dirty="0"/>
              <a:t>Να συμπεριλάβεις τους γονείς σε μια διαδικασία ένταξης μεταξύ ενός μαθητή και μιας κοινωνίας (δείξε τους ιδέες για το πώς μπορούν να βοηθήσουν, π.χ. μπορούν να ενθαρρύνουν ένα παιδί να συναντήσει άλλα παιδιά μετά το σχολείο).</a:t>
            </a:r>
            <a:endParaRPr lang="pl-PL" sz="2200" dirty="0"/>
          </a:p>
        </p:txBody>
      </p:sp>
      <p:sp>
        <p:nvSpPr>
          <p:cNvPr id="7" name="Prostokąt 6"/>
          <p:cNvSpPr/>
          <p:nvPr/>
        </p:nvSpPr>
        <p:spPr>
          <a:xfrm>
            <a:off x="6995943" y="5993319"/>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20701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el-GR"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ΣΤΑΔΙΑ ΤΗΣ ΣΤΡΑΤΗΓΙΚΗΣ ΟΙΚΟΔΟΜΗΣΗΣ ΕΡΓΑΣΙΑΣ ΜΕ ΕΝΑΝ ΜΑΘΗΤΗ ΠΟΥ ΕΣΤΙΑΖΕΙ ΤΗΝ ΠΡΟΣΟΧΗ ΣΤΟΝ ΕΑΥΤΟ ΤΟΥ</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646331"/>
          </a:xfrm>
          <a:prstGeom prst="rect">
            <a:avLst/>
          </a:prstGeom>
        </p:spPr>
        <p:txBody>
          <a:bodyPr wrap="square">
            <a:spAutoFit/>
          </a:bodyPr>
          <a:lstStyle/>
          <a:p>
            <a:pPr algn="ctr"/>
            <a:r>
              <a:rPr lang="el-GR" dirty="0">
                <a:solidFill>
                  <a:srgbClr val="EF8E7B"/>
                </a:solidFill>
              </a:rPr>
              <a:t>Προβλήματα στις σχέσεις με ενήλικες
</a:t>
            </a:r>
            <a:endParaRPr lang="en-US" dirty="0">
              <a:solidFill>
                <a:srgbClr val="EF8E7B"/>
              </a:solidFill>
            </a:endParaRPr>
          </a:p>
        </p:txBody>
      </p:sp>
    </p:spTree>
    <p:extLst>
      <p:ext uri="{BB962C8B-B14F-4D97-AF65-F5344CB8AC3E}">
        <p14:creationId xmlns:p14="http://schemas.microsoft.com/office/powerpoint/2010/main" val="3254248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ΕΙΣΑΓΩΓΗ</a:t>
            </a:r>
            <a:endParaRPr lang="en-US" dirty="0"/>
          </a:p>
        </p:txBody>
      </p:sp>
      <p:sp>
        <p:nvSpPr>
          <p:cNvPr id="3" name="Content Placeholder 2"/>
          <p:cNvSpPr>
            <a:spLocks noGrp="1"/>
          </p:cNvSpPr>
          <p:nvPr>
            <p:ph idx="1"/>
          </p:nvPr>
        </p:nvSpPr>
        <p:spPr>
          <a:xfrm>
            <a:off x="457200" y="1752600"/>
            <a:ext cx="8291264" cy="4373563"/>
          </a:xfrm>
        </p:spPr>
        <p:txBody>
          <a:bodyPr>
            <a:normAutofit/>
          </a:bodyPr>
          <a:lstStyle/>
          <a:p>
            <a:pPr algn="just"/>
            <a:r>
              <a:rPr lang="el-GR" sz="2200" b="0" dirty="0"/>
              <a:t>Τις περισσότερες φορές </a:t>
            </a:r>
            <a:r>
              <a:rPr lang="el-GR" sz="2200" dirty="0"/>
              <a:t>οι προσπάθειες των παιδιών να εστιάσουν την προσοχή των ανθρώπων σε αυτά </a:t>
            </a:r>
            <a:r>
              <a:rPr lang="el-GR" sz="2200" b="0" dirty="0"/>
              <a:t>είναι αποτέλεσμα μιας ισχυρής ανάγκης να γίνουν αποδεκτά</a:t>
            </a:r>
            <a:r>
              <a:rPr lang="en-GB" sz="2200" b="0" dirty="0"/>
              <a:t>. </a:t>
            </a:r>
          </a:p>
          <a:p>
            <a:pPr algn="just"/>
            <a:r>
              <a:rPr lang="el-GR" sz="2200" b="0" dirty="0"/>
              <a:t>Είναι καλό να γνωρίζουμε ότι οι προσπάθειες των παιδιών να εστιάσουν την προσοχή κάποιου σε αυτά δεν είναι χειραγώγηση και συνειδητή δράση. Τα παιδιά συνήθως δεν ξέρουν γιατί προσπαθούν να τραβήξουν την προσοχή κάποιου.</a:t>
            </a:r>
            <a:r>
              <a:rPr lang="el-GR" sz="2400" b="0" dirty="0"/>
              <a:t>
</a:t>
            </a:r>
            <a:endParaRPr lang="en-GB" sz="2400" b="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4365104"/>
            <a:ext cx="3491458" cy="2326729"/>
          </a:xfrm>
          <a:prstGeom prst="rect">
            <a:avLst/>
          </a:prstGeom>
        </p:spPr>
        <p:style>
          <a:lnRef idx="0">
            <a:schemeClr val="accent6"/>
          </a:lnRef>
          <a:fillRef idx="3">
            <a:schemeClr val="accent6"/>
          </a:fillRef>
          <a:effectRef idx="3">
            <a:schemeClr val="accent6"/>
          </a:effectRef>
          <a:fontRef idx="minor">
            <a:schemeClr val="lt1"/>
          </a:fontRef>
        </p:style>
      </p:pic>
      <p:sp>
        <p:nvSpPr>
          <p:cNvPr id="6" name="Prostokąt 5"/>
          <p:cNvSpPr/>
          <p:nvPr/>
        </p:nvSpPr>
        <p:spPr>
          <a:xfrm>
            <a:off x="2843808" y="6648600"/>
            <a:ext cx="1766830" cy="338554"/>
          </a:xfrm>
          <a:prstGeom prst="rect">
            <a:avLst/>
          </a:prstGeom>
        </p:spPr>
        <p:txBody>
          <a:bodyPr wrap="none">
            <a:spAutoFit/>
          </a:bodyPr>
          <a:lstStyle/>
          <a:p>
            <a:r>
              <a:rPr lang="el-GR" sz="800" dirty="0"/>
              <a:t>Μια φωτογραφία από pixabay.com
</a:t>
            </a:r>
            <a:endParaRPr lang="pl-PL" sz="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ΣΥΜΠΤΩΜΑΤΑ</a:t>
            </a:r>
            <a:r>
              <a:rPr lang="pl-PL" dirty="0"/>
              <a:t> (1)</a:t>
            </a:r>
            <a:endParaRPr lang="en-US" dirty="0"/>
          </a:p>
        </p:txBody>
      </p:sp>
      <p:sp>
        <p:nvSpPr>
          <p:cNvPr id="3" name="Content Placeholder 2"/>
          <p:cNvSpPr>
            <a:spLocks noGrp="1"/>
          </p:cNvSpPr>
          <p:nvPr>
            <p:ph idx="1"/>
          </p:nvPr>
        </p:nvSpPr>
        <p:spPr>
          <a:xfrm>
            <a:off x="457200" y="1752601"/>
            <a:ext cx="8075240" cy="2900535"/>
          </a:xfrm>
        </p:spPr>
        <p:txBody>
          <a:bodyPr>
            <a:normAutofit fontScale="92500" lnSpcReduction="20000"/>
          </a:bodyPr>
          <a:lstStyle/>
          <a:p>
            <a:pPr marL="342900" indent="-342900">
              <a:buFont typeface="Arial" panose="020B0604020202020204" pitchFamily="34" charset="0"/>
              <a:buChar char="•"/>
            </a:pPr>
            <a:r>
              <a:rPr lang="el-GR" sz="2400" b="0" dirty="0"/>
              <a:t>Ένας μαθητής είναι φωνακλάς και θορυβώδης. Προσπαθεί να διακόψει έναν δάσκαλο κατά τη διάρκεια ενός μαθήματος. Παρεμβάλλεται σε αστεία ή ειρωνικά σχόλια. Εκφράζει τη γνώμη του για μαθήματα, θέματα ή για δάσκαλο ή άλλα παιδιά</a:t>
            </a:r>
            <a:r>
              <a:rPr lang="en-US" sz="2400" b="0" dirty="0"/>
              <a:t>.</a:t>
            </a:r>
            <a:endParaRPr lang="pl-PL" dirty="0"/>
          </a:p>
          <a:p>
            <a:pPr marL="342900" indent="-342900">
              <a:buFont typeface="Arial" panose="020B0604020202020204" pitchFamily="34" charset="0"/>
              <a:buChar char="•"/>
            </a:pPr>
            <a:r>
              <a:rPr lang="el-GR" sz="2400" b="0" dirty="0"/>
              <a:t>Ένας μαθητής ψάχνει για επαίνους άλλων μαθητών κάνοντας αστεία πράγματα ή κάνοντας αστεία. Μπορεί επίσης να είναι αγενής απέναντι σε έναν δάσκαλο για να τραβήξει την προσοχή άλλων παιδιών.</a:t>
            </a:r>
            <a:endParaRPr lang="en-US" sz="2400" b="0" dirty="0"/>
          </a:p>
          <a:p>
            <a:pPr marL="342900" indent="-342900" algn="just">
              <a:buFont typeface="Arial" panose="020B0604020202020204" pitchFamily="34" charset="0"/>
              <a:buChar char="•"/>
            </a:pPr>
            <a:endParaRPr lang="en-US"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418" y="4581128"/>
            <a:ext cx="3145061" cy="2095888"/>
          </a:xfrm>
          <a:prstGeom prst="rect">
            <a:avLst/>
          </a:prstGeom>
        </p:spPr>
        <p:style>
          <a:lnRef idx="0">
            <a:schemeClr val="accent6"/>
          </a:lnRef>
          <a:fillRef idx="3">
            <a:schemeClr val="accent6"/>
          </a:fillRef>
          <a:effectRef idx="3">
            <a:schemeClr val="accent6"/>
          </a:effectRef>
          <a:fontRef idx="minor">
            <a:schemeClr val="lt1"/>
          </a:fontRef>
        </p:style>
      </p:pic>
      <p:sp>
        <p:nvSpPr>
          <p:cNvPr id="5" name="pole tekstowe 4"/>
          <p:cNvSpPr txBox="1"/>
          <p:nvPr/>
        </p:nvSpPr>
        <p:spPr>
          <a:xfrm>
            <a:off x="467544" y="4653136"/>
            <a:ext cx="5040560" cy="769441"/>
          </a:xfrm>
          <a:prstGeom prst="rect">
            <a:avLst/>
          </a:prstGeom>
          <a:noFill/>
        </p:spPr>
        <p:txBody>
          <a:bodyPr wrap="square" rtlCol="0">
            <a:spAutoFit/>
          </a:bodyPr>
          <a:lstStyle/>
          <a:p>
            <a:pPr marL="285750" indent="-285750">
              <a:buFont typeface="Arial" panose="020B0604020202020204" pitchFamily="34" charset="0"/>
              <a:buChar char="•"/>
            </a:pPr>
            <a:r>
              <a:rPr lang="el-GR" sz="2200" dirty="0"/>
              <a:t>Ένας μαθητής έρχεται αργά στο σχολείο ή κάνει κοπάνα. </a:t>
            </a:r>
            <a:endParaRPr lang="pl-PL" dirty="0"/>
          </a:p>
        </p:txBody>
      </p:sp>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46727" r="48686" b="11597"/>
          <a:stretch/>
        </p:blipFill>
        <p:spPr>
          <a:xfrm>
            <a:off x="1979712" y="5761131"/>
            <a:ext cx="1783236" cy="1022881"/>
          </a:xfrm>
          <a:prstGeom prst="rect">
            <a:avLst/>
          </a:prstGeom>
        </p:spPr>
      </p:pic>
      <p:sp>
        <p:nvSpPr>
          <p:cNvPr id="7" name="Prostokąt 6"/>
          <p:cNvSpPr/>
          <p:nvPr/>
        </p:nvSpPr>
        <p:spPr>
          <a:xfrm>
            <a:off x="3894187" y="6507739"/>
            <a:ext cx="1622560" cy="338554"/>
          </a:xfrm>
          <a:prstGeom prst="rect">
            <a:avLst/>
          </a:prstGeom>
        </p:spPr>
        <p:txBody>
          <a:bodyPr wrap="none">
            <a:spAutoFit/>
          </a:bodyPr>
          <a:lstStyle/>
          <a:p>
            <a:r>
              <a:rPr lang="el-GR" sz="800" dirty="0"/>
              <a:t>Φωτογραφίες από </a:t>
            </a:r>
            <a:r>
              <a:rPr lang="pl-PL" sz="800" dirty="0"/>
              <a:t>pixabay.com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(2)</a:t>
            </a:r>
          </a:p>
        </p:txBody>
      </p:sp>
      <p:sp>
        <p:nvSpPr>
          <p:cNvPr id="3" name="Symbol zastępczy zawartości 2"/>
          <p:cNvSpPr>
            <a:spLocks noGrp="1"/>
          </p:cNvSpPr>
          <p:nvPr>
            <p:ph idx="1"/>
          </p:nvPr>
        </p:nvSpPr>
        <p:spPr>
          <a:xfrm>
            <a:off x="451557" y="1630238"/>
            <a:ext cx="7620000" cy="1748408"/>
          </a:xfrm>
        </p:spPr>
        <p:txBody>
          <a:bodyPr>
            <a:normAutofit fontScale="92500" lnSpcReduction="10000"/>
          </a:bodyPr>
          <a:lstStyle/>
          <a:p>
            <a:pPr marL="342900" indent="-342900" algn="just">
              <a:buFont typeface="Arial" panose="020B0604020202020204" pitchFamily="34" charset="0"/>
              <a:buChar char="•"/>
            </a:pPr>
            <a:r>
              <a:rPr lang="el-GR" sz="2400" b="0" dirty="0"/>
              <a:t>Ένας μαθητής προσπαθεί να είναι ενεργός όλη την ώρα, δεν αφήνει άλλους μαθητές να απαντήσουν σε ερωτήσεις ή να κάνουν κάποιες εργασίες. Το κάνει ακόμα κι αν δεν γνωρίζει την απάντηση ή δεν ξέρει πώς να κάνει την εργασία</a:t>
            </a:r>
            <a:r>
              <a:rPr lang="en-US" sz="2400" b="0" dirty="0"/>
              <a:t>.</a:t>
            </a:r>
            <a:endParaRPr lang="en-GB" sz="2400" b="0" dirty="0"/>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308" y="3516109"/>
            <a:ext cx="2742135" cy="2924944"/>
          </a:xfrm>
          <a:prstGeom prst="rect">
            <a:avLst/>
          </a:prstGeom>
        </p:spPr>
      </p:pic>
      <p:sp>
        <p:nvSpPr>
          <p:cNvPr id="5" name="pole tekstowe 4"/>
          <p:cNvSpPr txBox="1"/>
          <p:nvPr/>
        </p:nvSpPr>
        <p:spPr>
          <a:xfrm>
            <a:off x="451557" y="3212976"/>
            <a:ext cx="5904656" cy="295465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l-GR" sz="2200" dirty="0"/>
              <a:t>Ένας μαθητής δεν σέβεται τους κανόνες, τους παραβιάζει σκόπιμα και χωρίς λόγο. Δεν ακούει τα ασφαλιστικά μέτρα του δασκάλου και δεν αισθάνεται ντροπή λόγω της λανθασμένης συμπεριφοράς του.
Ένας μαθητής δραπετεύει από το σπίτι, δεν είναι υπάκουος στους γονείς του, έρχεται αργά στο σπίτι.</a:t>
            </a:r>
            <a:endParaRPr lang="pl-PL" dirty="0"/>
          </a:p>
        </p:txBody>
      </p:sp>
      <p:sp>
        <p:nvSpPr>
          <p:cNvPr id="6" name="Prostokąt 5"/>
          <p:cNvSpPr/>
          <p:nvPr/>
        </p:nvSpPr>
        <p:spPr>
          <a:xfrm>
            <a:off x="6318851" y="6497960"/>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29916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ΣΥΜΠΤΩΜΑΤΑ</a:t>
            </a:r>
            <a:r>
              <a:rPr lang="pl-PL" dirty="0"/>
              <a:t> (3)</a:t>
            </a:r>
          </a:p>
        </p:txBody>
      </p:sp>
      <p:sp>
        <p:nvSpPr>
          <p:cNvPr id="3" name="Symbol zastępczy zawartości 2"/>
          <p:cNvSpPr>
            <a:spLocks noGrp="1"/>
          </p:cNvSpPr>
          <p:nvPr>
            <p:ph idx="1"/>
          </p:nvPr>
        </p:nvSpPr>
        <p:spPr>
          <a:xfrm>
            <a:off x="457200" y="1752600"/>
            <a:ext cx="8075240" cy="4373563"/>
          </a:xfrm>
        </p:spPr>
        <p:txBody>
          <a:bodyPr>
            <a:normAutofit/>
          </a:bodyPr>
          <a:lstStyle/>
          <a:p>
            <a:pPr marL="342900" indent="-342900">
              <a:buFont typeface="Arial" panose="020B0604020202020204" pitchFamily="34" charset="0"/>
              <a:buChar char="•"/>
            </a:pPr>
            <a:r>
              <a:rPr lang="el-GR" sz="2100" b="0" dirty="0"/>
              <a:t>Ένας μαθητής προσποιείται ότι δεν μπορεί να κάνει εργασίες ή ασκήσεις για να πάρει τη βοήθεια και την προσοχή ενός δασκάλου. Μπορεί επίσης να προσποιείται ανικανότητα να κάνει βασικά πράγματα γιατί τότε τραβάει την προσοχή κάποιου.
Σε ακραίες περιπτώσεις, ένας μαθητής τραυματίζει τον εαυτό του ή άλλους ανθρώπους, για παράδειγμα, τραυματίζει ορατά μέρη των χεριών του, χτυπά ή φορτηγίδες άλλα παιδιά. Ένας μαθητής μπορεί επίσης να καταστρέψει τα πράγματα ή τον σχολικό εξοπλισμό άλλων ανθρώπων</a:t>
            </a:r>
            <a:r>
              <a:rPr lang="en-US" sz="2100" b="0" dirty="0"/>
              <a:t>.</a:t>
            </a:r>
            <a:endParaRPr lang="pl-PL" sz="2100" b="0" dirty="0"/>
          </a:p>
          <a:p>
            <a:pPr marL="342900" indent="-342900" algn="just">
              <a:buFont typeface="Arial" panose="020B0604020202020204" pitchFamily="34" charset="0"/>
              <a:buChar char="•"/>
            </a:pPr>
            <a:r>
              <a:rPr lang="el-GR" sz="2100" b="0" dirty="0"/>
              <a:t>Ένας μαθητής χρησιμοποιεί χυδαιότητες.</a:t>
            </a:r>
            <a:endParaRPr lang="en-US" sz="2100" b="0" dirty="0"/>
          </a:p>
          <a:p>
            <a:endParaRPr lang="pl-PL" sz="21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0342" y="4907684"/>
            <a:ext cx="1036115" cy="1797598"/>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574" y="5353988"/>
            <a:ext cx="819708" cy="1320335"/>
          </a:xfrm>
          <a:prstGeom prst="rect">
            <a:avLst/>
          </a:prstGeom>
        </p:spPr>
      </p:pic>
      <p:sp>
        <p:nvSpPr>
          <p:cNvPr id="6" name="Prostokąt 5"/>
          <p:cNvSpPr/>
          <p:nvPr/>
        </p:nvSpPr>
        <p:spPr>
          <a:xfrm>
            <a:off x="6660232" y="6501644"/>
            <a:ext cx="1622560" cy="338554"/>
          </a:xfrm>
          <a:prstGeom prst="rect">
            <a:avLst/>
          </a:prstGeom>
        </p:spPr>
        <p:txBody>
          <a:bodyPr wrap="none">
            <a:spAutoFit/>
          </a:bodyPr>
          <a:lstStyle/>
          <a:p>
            <a:r>
              <a:rPr lang="el-GR" sz="800" dirty="0"/>
              <a:t>Φωτογραφίες από </a:t>
            </a:r>
            <a:r>
              <a:rPr lang="en-GB" sz="800" dirty="0"/>
              <a:t>pixabay.com
</a:t>
            </a:r>
            <a:endParaRPr lang="pl-PL" sz="800" dirty="0"/>
          </a:p>
        </p:txBody>
      </p:sp>
    </p:spTree>
    <p:extLst>
      <p:ext uri="{BB962C8B-B14F-4D97-AF65-F5344CB8AC3E}">
        <p14:creationId xmlns:p14="http://schemas.microsoft.com/office/powerpoint/2010/main" val="2021060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(1)</a:t>
            </a:r>
          </a:p>
        </p:txBody>
      </p:sp>
      <p:sp>
        <p:nvSpPr>
          <p:cNvPr id="3" name="Symbol zastępczy zawartości 2"/>
          <p:cNvSpPr>
            <a:spLocks noGrp="1"/>
          </p:cNvSpPr>
          <p:nvPr>
            <p:ph idx="1"/>
          </p:nvPr>
        </p:nvSpPr>
        <p:spPr>
          <a:xfrm>
            <a:off x="251520" y="1628800"/>
            <a:ext cx="8496943" cy="4916760"/>
          </a:xfrm>
        </p:spPr>
        <p:txBody>
          <a:bodyPr numCol="1">
            <a:normAutofit/>
          </a:bodyPr>
          <a:lstStyle/>
          <a:p>
            <a:pPr marL="342900" indent="-342900">
              <a:spcAft>
                <a:spcPts val="1200"/>
              </a:spcAft>
              <a:buFont typeface="Arial" panose="020B0604020202020204" pitchFamily="34" charset="0"/>
              <a:buChar char="•"/>
            </a:pPr>
            <a:r>
              <a:rPr lang="el-GR" b="0" dirty="0"/>
              <a:t>Η έλλειψη εγγύτητας στην οικογένεια ενός μαθητή. Ένας μαθητής δεν αισθάνεται ότι οι γονείς τον αγαπούν και ότι είναι σημαντικός γι’ αυτούς. Εξαιτίας αυτού, αρχίζει να τραβάει την προσοχή τους. Πρώτον, το κάνει επικοινωνώντας τις ανάγκες του ("μαμά, παίξε μαζί μου"), αλλά όταν οι γονείς δεν αντιδρούν για τέτοιες ανάγκες, το παιδί αρχίζει να τραβάει την προσοχή τους με διαφορετικό τρόπο (αρχίζει να κλαίει ή να φωνάζει, μπορεί να είναι ανυπάκουο, θορυβώδες).</a:t>
            </a:r>
            <a:r>
              <a:rPr lang="el-GR" sz="2200" b="0" dirty="0"/>
              <a:t>
</a:t>
            </a:r>
            <a:r>
              <a:rPr lang="el-GR" b="0" dirty="0"/>
              <a:t>Όταν η προσοχή των άλλων ανθρώπων είναι ανεπαρκής, ένα παιδί μπορεί να αισθάνεται περιττό και να προσπαθήσει να δείξει την παρουσία του σε μια ομάδα. Για παράδειγμα, όταν άλλα παιδιά δεν θέλουν να παίξουν μαζί του, μπορεί να αρχίσει να τα διακόπτει ή ακόμα και να τα προσβάλλει</a:t>
            </a:r>
            <a:r>
              <a:rPr lang="en-US" sz="2300" b="0" dirty="0"/>
              <a:t>.</a:t>
            </a:r>
          </a:p>
          <a:p>
            <a:endParaRPr lang="pl-PL" sz="2300"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t="65994"/>
          <a:stretch/>
        </p:blipFill>
        <p:spPr>
          <a:xfrm>
            <a:off x="0" y="5917856"/>
            <a:ext cx="4571999" cy="940144"/>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33308" b="33385"/>
          <a:stretch/>
        </p:blipFill>
        <p:spPr>
          <a:xfrm>
            <a:off x="4499991" y="5937877"/>
            <a:ext cx="4469047" cy="900101"/>
          </a:xfrm>
          <a:prstGeom prst="rect">
            <a:avLst/>
          </a:prstGeom>
        </p:spPr>
      </p:pic>
      <p:sp>
        <p:nvSpPr>
          <p:cNvPr id="7" name="Prostokąt 6"/>
          <p:cNvSpPr/>
          <p:nvPr/>
        </p:nvSpPr>
        <p:spPr>
          <a:xfrm>
            <a:off x="7305160" y="5748578"/>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53475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(2)</a:t>
            </a:r>
          </a:p>
        </p:txBody>
      </p:sp>
      <p:sp>
        <p:nvSpPr>
          <p:cNvPr id="3" name="Symbol zastępczy zawartości 2"/>
          <p:cNvSpPr>
            <a:spLocks noGrp="1"/>
          </p:cNvSpPr>
          <p:nvPr>
            <p:ph idx="1"/>
          </p:nvPr>
        </p:nvSpPr>
        <p:spPr>
          <a:xfrm>
            <a:off x="457200" y="1752600"/>
            <a:ext cx="7620000" cy="2396480"/>
          </a:xfrm>
        </p:spPr>
        <p:txBody>
          <a:bodyPr>
            <a:noAutofit/>
          </a:bodyPr>
          <a:lstStyle/>
          <a:p>
            <a:pPr marL="342900" indent="-342900" algn="just">
              <a:buFont typeface="Arial" panose="020B0604020202020204" pitchFamily="34" charset="0"/>
              <a:buChar char="•"/>
            </a:pPr>
            <a:r>
              <a:rPr lang="el-GR" b="0" dirty="0"/>
              <a:t>Η ανικανότητα του δασκάλου για να δείξει το ενδιαφέρον του για κάθε παιδί στην τάξη. Μερικές φορές οι εκπαιδευτικοί μιλούν μόνο με φιλόδοξους και ικανούς μαθητές ή με μαθητές που είναι ανυπάκουοι και θορυβώδεις. Στην κακή συμπεριφορά ένα παιδί μπορεί να δει μια ευκαιρία να </a:t>
            </a:r>
            <a:r>
              <a:rPr lang="el-GR" b="0" dirty="0" err="1"/>
              <a:t>επιστήσει</a:t>
            </a:r>
            <a:r>
              <a:rPr lang="el-GR" b="0" dirty="0"/>
              <a:t> την προσοχή ενός δασκάλου σε αυτόν.</a:t>
            </a:r>
            <a:endParaRPr lang="pl-PL"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371" y="3789040"/>
            <a:ext cx="2170182" cy="2287747"/>
          </a:xfrm>
          <a:prstGeom prst="rect">
            <a:avLst/>
          </a:prstGeom>
        </p:spPr>
      </p:pic>
      <p:sp>
        <p:nvSpPr>
          <p:cNvPr id="5" name="pole tekstowe 4"/>
          <p:cNvSpPr txBox="1"/>
          <p:nvPr/>
        </p:nvSpPr>
        <p:spPr>
          <a:xfrm>
            <a:off x="467544" y="3645024"/>
            <a:ext cx="6192688" cy="2862322"/>
          </a:xfrm>
          <a:prstGeom prst="rect">
            <a:avLst/>
          </a:prstGeom>
          <a:noFill/>
        </p:spPr>
        <p:txBody>
          <a:bodyPr wrap="square" rtlCol="0">
            <a:spAutoFit/>
          </a:bodyPr>
          <a:lstStyle/>
          <a:p>
            <a:pPr marL="285750" indent="-285750" algn="just">
              <a:buFont typeface="Arial" panose="020B0604020202020204" pitchFamily="34" charset="0"/>
              <a:buChar char="•"/>
            </a:pPr>
            <a:r>
              <a:rPr lang="el-GR" sz="2000" dirty="0"/>
              <a:t>Απογοήτευση. Μπορεί να έχει διάφορους λόγους. Για παράδειγμα, ένας μαθητής έχει σχολική αποτυχία και ακόμα κι αν μαθαίνει σκληρά, δεν μπορεί να πάρει ικανοποιητικά αποτελέσματα. Η αιτία της απογοήτευσης μπορεί επίσης να είναι αόρατη ή να αγνοείται από έναν δάσκαλο ή άλλα παιδιά. Είναι μια πηγή πολλών αρνητικών συναισθημάτων που μπορούν να οδηγήσουν σε αλλαγή της συμπεριφοράς ενός μαθητή.</a:t>
            </a:r>
            <a:endParaRPr lang="pl-PL" dirty="0"/>
          </a:p>
        </p:txBody>
      </p:sp>
      <p:sp>
        <p:nvSpPr>
          <p:cNvPr id="6" name="Prostokąt 5"/>
          <p:cNvSpPr/>
          <p:nvPr/>
        </p:nvSpPr>
        <p:spPr>
          <a:xfrm>
            <a:off x="7138597" y="6112095"/>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453452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(3)</a:t>
            </a:r>
          </a:p>
        </p:txBody>
      </p:sp>
      <p:sp>
        <p:nvSpPr>
          <p:cNvPr id="3" name="Symbol zastępczy zawartości 2"/>
          <p:cNvSpPr>
            <a:spLocks noGrp="1"/>
          </p:cNvSpPr>
          <p:nvPr>
            <p:ph idx="1"/>
          </p:nvPr>
        </p:nvSpPr>
        <p:spPr>
          <a:xfrm>
            <a:off x="457200" y="1752600"/>
            <a:ext cx="5482952" cy="4844752"/>
          </a:xfrm>
        </p:spPr>
        <p:txBody>
          <a:bodyPr>
            <a:normAutofit fontScale="92500"/>
          </a:bodyPr>
          <a:lstStyle/>
          <a:p>
            <a:pPr marL="342900" indent="-342900">
              <a:buFont typeface="Arial" panose="020B0604020202020204" pitchFamily="34" charset="0"/>
              <a:buChar char="•"/>
            </a:pPr>
            <a:r>
              <a:rPr lang="el-GR" sz="2400" b="0" dirty="0"/>
              <a:t>Ανάγκη αποδοχής. Όταν ένας μαθητής είναι αβέβαιος για την αξία του, προσπαθεί να εξετάσει πώς τον βλέπουν οι άλλοι. Αλλά οδηγεί σε έναν φαύλο κύκλο: ένας μαθητής θέλει να </a:t>
            </a:r>
            <a:r>
              <a:rPr lang="el-GR" sz="2400" b="0" dirty="0" err="1"/>
              <a:t>επιστήσει</a:t>
            </a:r>
            <a:r>
              <a:rPr lang="el-GR" sz="2400" b="0" dirty="0"/>
              <a:t> την προσοχή κάποιου για να επιβεβαιώσει την αξία του, αλλά τραβώντας την προσοχή παίρνει μια αρνητική ανατροφοδότηση (ένας δάσκαλος τον επιπλήττει) που οδηγεί σε καταδίκη για την έλλειψη αξίας και αυτό οδηγεί και πάλι να </a:t>
            </a:r>
            <a:r>
              <a:rPr lang="el-GR" sz="2400" b="0" dirty="0" err="1"/>
              <a:t>επιστήσει</a:t>
            </a:r>
            <a:r>
              <a:rPr lang="el-GR" sz="2400" b="0" dirty="0"/>
              <a:t> την προσοχή των ανθρώπων στον εαυτό του.</a:t>
            </a:r>
            <a:endParaRPr lang="en-GB"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839546"/>
            <a:ext cx="2990283" cy="2434277"/>
          </a:xfrm>
          <a:prstGeom prst="rect">
            <a:avLst/>
          </a:prstGeom>
        </p:spPr>
      </p:pic>
      <p:sp>
        <p:nvSpPr>
          <p:cNvPr id="5" name="Prostokąt 4"/>
          <p:cNvSpPr/>
          <p:nvPr/>
        </p:nvSpPr>
        <p:spPr>
          <a:xfrm>
            <a:off x="6551878" y="5273823"/>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564621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(4)</a:t>
            </a:r>
          </a:p>
        </p:txBody>
      </p:sp>
      <p:sp>
        <p:nvSpPr>
          <p:cNvPr id="3" name="Symbol zastępczy zawartości 2"/>
          <p:cNvSpPr>
            <a:spLocks noGrp="1"/>
          </p:cNvSpPr>
          <p:nvPr>
            <p:ph idx="1"/>
          </p:nvPr>
        </p:nvSpPr>
        <p:spPr>
          <a:xfrm>
            <a:off x="457200" y="1752600"/>
            <a:ext cx="5122912" cy="4858544"/>
          </a:xfrm>
        </p:spPr>
        <p:txBody>
          <a:bodyPr>
            <a:normAutofit fontScale="92500" lnSpcReduction="10000"/>
          </a:bodyPr>
          <a:lstStyle/>
          <a:p>
            <a:pPr marL="342900" indent="-342900">
              <a:buFont typeface="Arial" panose="020B0604020202020204" pitchFamily="34" charset="0"/>
              <a:buChar char="•"/>
            </a:pPr>
            <a:r>
              <a:rPr lang="el-GR" sz="2400" b="0" dirty="0"/>
              <a:t>Αρνητικά συναισθήματα όπως η ανάγκη εκδίκησης ή ζήλιας. Ένας μαθητής προσπαθεί να </a:t>
            </a:r>
            <a:r>
              <a:rPr lang="el-GR" sz="2400" b="0" dirty="0" err="1"/>
              <a:t>επιστήσει</a:t>
            </a:r>
            <a:r>
              <a:rPr lang="el-GR" sz="2400" b="0" dirty="0"/>
              <a:t> την προσοχή ενός δασκάλου στον εαυτό του επειδή, για παράδειγμα, βλέπει ότι ένας δάσκαλος κρατά την προσοχή του σε ένα άλλο παιδί. Ένας μαθητής μπορεί να το αισθανθεί ως άδικο και να προσπαθήσει να αλλάξει αυτή την κατάσταση. Μπορεί επίσης να είναι θυμωμένος με έναν δάσκαλο ή μερικούς συμμαθητές και προσπαθεί να διαταράξει το μάθημα για να τους κάνει να θυμώσουν.</a:t>
            </a:r>
            <a:endParaRPr lang="en-GB" sz="2400" b="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120090" cy="4183360"/>
          </a:xfrm>
          <a:prstGeom prst="rect">
            <a:avLst/>
          </a:prstGeom>
        </p:spPr>
      </p:pic>
      <p:sp>
        <p:nvSpPr>
          <p:cNvPr id="5" name="Prostokąt 4"/>
          <p:cNvSpPr/>
          <p:nvPr/>
        </p:nvSpPr>
        <p:spPr>
          <a:xfrm>
            <a:off x="6372200" y="6273606"/>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16515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(1)</a:t>
            </a:r>
          </a:p>
        </p:txBody>
      </p:sp>
      <p:sp>
        <p:nvSpPr>
          <p:cNvPr id="3" name="Symbol zastępczy zawartości 2"/>
          <p:cNvSpPr>
            <a:spLocks noGrp="1"/>
          </p:cNvSpPr>
          <p:nvPr>
            <p:ph idx="1"/>
          </p:nvPr>
        </p:nvSpPr>
        <p:spPr/>
        <p:txBody>
          <a:bodyPr>
            <a:normAutofit fontScale="92500" lnSpcReduction="10000"/>
          </a:bodyPr>
          <a:lstStyle/>
          <a:p>
            <a:pPr algn="just">
              <a:spcAft>
                <a:spcPts val="0"/>
              </a:spcAft>
            </a:pPr>
            <a:r>
              <a:rPr lang="el-GR" sz="2400" b="0" dirty="0"/>
              <a:t>Υπάρχουν πολλές θεωρίες που εξηγούν τις αιτίες της επιθετικότητας. Αρκετοί από αυτές είναι πολύ σημαντικοί για τους εκπαιδευτικούς</a:t>
            </a:r>
            <a:r>
              <a:rPr lang="pl-PL" sz="2400" b="0" dirty="0"/>
              <a:t>.</a:t>
            </a:r>
          </a:p>
          <a:p>
            <a:pPr algn="just">
              <a:spcBef>
                <a:spcPts val="0"/>
              </a:spcBef>
            </a:pPr>
            <a:endParaRPr lang="pl-PL" sz="2400" b="0" dirty="0"/>
          </a:p>
          <a:p>
            <a:pPr marL="342900" indent="-342900">
              <a:buFont typeface="Arial" panose="020B0604020202020204" pitchFamily="34" charset="0"/>
              <a:buChar char="•"/>
            </a:pPr>
            <a:r>
              <a:rPr lang="el-GR" sz="2400" dirty="0"/>
              <a:t>Μοντελοποίηση</a:t>
            </a:r>
            <a:r>
              <a:rPr lang="pl-PL" sz="2400" b="0" dirty="0"/>
              <a:t> – </a:t>
            </a:r>
            <a:r>
              <a:rPr lang="el-GR" sz="2400" b="0" dirty="0"/>
              <a:t>τα παιδιά παρατηρούν επιθετική συμπεριφορά των γονέων, των δασκάλων, των συνομηλίκων τους. Μιμούνται επιθετικά μοντέλα συμπεριφοράς</a:t>
            </a:r>
            <a:r>
              <a:rPr lang="pl-PL" sz="2400" b="0" dirty="0"/>
              <a:t>.</a:t>
            </a:r>
          </a:p>
          <a:p>
            <a:pPr algn="just"/>
            <a:endParaRPr lang="pl-PL" sz="2400" b="0" dirty="0"/>
          </a:p>
          <a:p>
            <a:pPr marL="342900" indent="-342900">
              <a:buFont typeface="Arial" panose="020B0604020202020204" pitchFamily="34" charset="0"/>
              <a:buChar char="•"/>
            </a:pPr>
            <a:r>
              <a:rPr lang="el-GR" sz="2400" dirty="0"/>
              <a:t>Ενίσχυση από συνομήλικους </a:t>
            </a:r>
            <a:r>
              <a:rPr lang="pl-PL" sz="2400" b="0" dirty="0"/>
              <a:t>– </a:t>
            </a:r>
            <a:r>
              <a:rPr lang="el-GR" sz="2400" b="0" dirty="0"/>
              <a:t>όταν άλλα παιδιά εκτιμούν την επιθετικότητα ως τρόπο επίλυσης προβλημάτων</a:t>
            </a:r>
            <a:r>
              <a:rPr lang="pl-PL" sz="2400" b="0" dirty="0"/>
              <a:t>.</a:t>
            </a:r>
          </a:p>
          <a:p>
            <a:pPr marL="342900" indent="-342900" algn="just">
              <a:buFont typeface="Arial" panose="020B0604020202020204" pitchFamily="34" charset="0"/>
              <a:buChar char="•"/>
            </a:pPr>
            <a:endParaRPr lang="pl-PL" sz="2400" b="0" dirty="0"/>
          </a:p>
        </p:txBody>
      </p:sp>
    </p:spTree>
    <p:extLst>
      <p:ext uri="{BB962C8B-B14F-4D97-AF65-F5344CB8AC3E}">
        <p14:creationId xmlns:p14="http://schemas.microsoft.com/office/powerpoint/2010/main" val="697929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r>
              <a:rPr lang="pl-PL" dirty="0"/>
              <a:t> (1)</a:t>
            </a:r>
          </a:p>
        </p:txBody>
      </p:sp>
      <p:sp>
        <p:nvSpPr>
          <p:cNvPr id="3" name="Symbol zastępczy zawartości 2"/>
          <p:cNvSpPr>
            <a:spLocks noGrp="1"/>
          </p:cNvSpPr>
          <p:nvPr>
            <p:ph idx="1"/>
          </p:nvPr>
        </p:nvSpPr>
        <p:spPr>
          <a:xfrm>
            <a:off x="467544" y="1617458"/>
            <a:ext cx="8147248" cy="4916760"/>
          </a:xfrm>
        </p:spPr>
        <p:txBody>
          <a:bodyPr>
            <a:normAutofit/>
          </a:bodyPr>
          <a:lstStyle/>
          <a:p>
            <a:pPr marL="342900" indent="-342900" algn="just">
              <a:spcAft>
                <a:spcPts val="1200"/>
              </a:spcAft>
              <a:buFont typeface="Arial" panose="020B0604020202020204" pitchFamily="34" charset="0"/>
              <a:buChar char="•"/>
            </a:pPr>
            <a:r>
              <a:rPr lang="el-GR" sz="2200" b="0" dirty="0"/>
              <a:t>Ένας μαθητής που προσπαθεί να </a:t>
            </a:r>
            <a:r>
              <a:rPr lang="el-GR" sz="2200" b="0" dirty="0" err="1"/>
              <a:t>επιστήσει</a:t>
            </a:r>
            <a:r>
              <a:rPr lang="el-GR" sz="2200" b="0" dirty="0"/>
              <a:t> την προσοχή των ανθρώπων στον εαυτό του μπορεί να απορριφθεί από άλλους μαθητές από μια ομάδα συνομηλίκων. Θα είχε αρνητικές συνέπειες για την ανάπτυξη ενός μαθητή, επειδή τα παιδιά και οι έφηβοι πρέπει να οικοδομήσουν σχέσεις και να μάθουν πώς να λειτουργούν σε κοινωνικές ομάδες.
Μια ισχυρή ανάγκη σε έναν μαθητή να είναι στο προσκήνιο, να </a:t>
            </a:r>
            <a:r>
              <a:rPr lang="el-GR" sz="2200" b="0" dirty="0" err="1"/>
              <a:t>επιστήσει</a:t>
            </a:r>
            <a:r>
              <a:rPr lang="el-GR" sz="2200" b="0" dirty="0"/>
              <a:t> την προσοχή όλων μόνο σε αυτόν. Ένας μαθητής δεν μπορεί να αντέξει μια κατάσταση όπου κάποιος άλλος επαινείται και είναι ζηλιάρης και δυστυχισμένος όταν κανείς δεν δείχνει ενδιαφέρον γι’ αυτόν. Η έλλειψη προσοχής κάποιου οδηγεί έναν μαθητή σε μια αίσθηση απόρριψης και στη μείωση της αυτοεκτίμησης.</a:t>
            </a:r>
            <a:endParaRPr lang="pl-PL" sz="22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432" y="5229200"/>
            <a:ext cx="5220072" cy="2610036"/>
          </a:xfrm>
          <a:prstGeom prst="rect">
            <a:avLst/>
          </a:prstGeom>
        </p:spPr>
      </p:pic>
      <p:sp>
        <p:nvSpPr>
          <p:cNvPr id="5" name="Prostokąt 4"/>
          <p:cNvSpPr/>
          <p:nvPr/>
        </p:nvSpPr>
        <p:spPr>
          <a:xfrm>
            <a:off x="6588224" y="6660458"/>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595187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ΣΥΝΕΠΕΙΕΣ (2)</a:t>
            </a:r>
            <a:endParaRPr lang="pl-PL" dirty="0"/>
          </a:p>
        </p:txBody>
      </p:sp>
      <p:sp>
        <p:nvSpPr>
          <p:cNvPr id="3" name="Symbol zastępczy zawartości 2"/>
          <p:cNvSpPr>
            <a:spLocks noGrp="1"/>
          </p:cNvSpPr>
          <p:nvPr>
            <p:ph idx="1"/>
          </p:nvPr>
        </p:nvSpPr>
        <p:spPr>
          <a:xfrm>
            <a:off x="457200" y="1752600"/>
            <a:ext cx="8003232" cy="4772744"/>
          </a:xfrm>
        </p:spPr>
        <p:txBody>
          <a:bodyPr>
            <a:normAutofit/>
          </a:bodyPr>
          <a:lstStyle/>
          <a:p>
            <a:pPr marL="342900" indent="-342900">
              <a:buFont typeface="Arial" panose="020B0604020202020204" pitchFamily="34" charset="0"/>
              <a:buChar char="•"/>
            </a:pPr>
            <a:r>
              <a:rPr lang="el-GR" b="0" dirty="0"/>
              <a:t>Η ενόχληση του δασκάλου που μπορεί να κάνει τις σχέσεις δασκάλου-μαθητή χειρότερες. Οι εκπαιδευτικοί μπορούν να προσπαθήσουν να δείξουν σε έναν μαθητή ότι δεν είναι το μόνο παιδί σε μια τάξη, μπορούν να τον αγνοήσουν τι μπορεί να οδηγήσει στο θυμό ενός μαθητή και σε αυξημένες προσπάθειες να τραβήξει την προσοχή των δασκάλων. 
Ως συνέπεια των προσπαθειών να </a:t>
            </a:r>
            <a:r>
              <a:rPr lang="el-GR" b="0" dirty="0" err="1"/>
              <a:t>επιστήσει</a:t>
            </a:r>
            <a:r>
              <a:rPr lang="el-GR" b="0" dirty="0"/>
              <a:t> την προσοχή των εκπαιδευτικών στον εαυτό του προσποιούμενος ότι δεν μπορεί να κάνει κάποια εργασία και χρειάζεται βοήθεια, ένας μαθητής μπορεί να γίνει αβοήθητος και όχι αυτοδύναμος. Όταν ένας μαθητής επιβάλλει σε έναν δάσκαλο πάρα πολύ βοήθεια, δεν μπορεί να κάνει βασικά πράγματα ο ίδιος και στο μέλλον, θα προσπαθήσει επίσης να επιβάλει σε άλλους ανθρώπους να κάνουν τα καθήκοντα αντί γι’ αυτόν</a:t>
            </a:r>
            <a:r>
              <a:rPr lang="en-GB"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5684093"/>
            <a:ext cx="2411760" cy="1205880"/>
          </a:xfrm>
          <a:prstGeom prst="rect">
            <a:avLst/>
          </a:prstGeom>
        </p:spPr>
      </p:pic>
      <p:sp>
        <p:nvSpPr>
          <p:cNvPr id="5" name="Prostokąt 4"/>
          <p:cNvSpPr/>
          <p:nvPr/>
        </p:nvSpPr>
        <p:spPr>
          <a:xfrm>
            <a:off x="5940152" y="6667155"/>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4298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ΣΥΝΕΠΕΙΕΣ (3)</a:t>
            </a:r>
            <a:endParaRPr lang="pl-PL" dirty="0"/>
          </a:p>
        </p:txBody>
      </p:sp>
      <p:sp>
        <p:nvSpPr>
          <p:cNvPr id="3" name="Symbol zastępczy zawartości 2"/>
          <p:cNvSpPr>
            <a:spLocks noGrp="1"/>
          </p:cNvSpPr>
          <p:nvPr>
            <p:ph idx="1"/>
          </p:nvPr>
        </p:nvSpPr>
        <p:spPr>
          <a:xfrm>
            <a:off x="457200" y="1752600"/>
            <a:ext cx="7620000" cy="4772744"/>
          </a:xfrm>
        </p:spPr>
        <p:txBody>
          <a:bodyPr>
            <a:normAutofit/>
          </a:bodyPr>
          <a:lstStyle/>
          <a:p>
            <a:pPr marL="342900" indent="-342900" algn="just">
              <a:buFont typeface="Arial" panose="020B0604020202020204" pitchFamily="34" charset="0"/>
              <a:buChar char="•"/>
            </a:pPr>
            <a:r>
              <a:rPr lang="el-GR" sz="2100" b="0" dirty="0"/>
              <a:t>Ένας μαθητής που προσπαθεί να εστιάσει την προσοχή των άλλων στον εαυτό του μπορεί να πειστεί ότι η χειραγώγηση είναι ένας καλός τρόπος επίτευξης των στόχων και ότι δεν χρειάζεται να λαμβάνει υπόψη τους αδύναμους ανθρώπους. Ένας τέτοιος μαθητής μπορεί να γίνει ένας εγωιστής ενήλικας που θα επιβάλει επιθυμητές ενέργειες σε άλλους ανθρώπους. Μια τέτοια στάση είναι εσφαλμένη και οδηγεί σε προβλήματα στις σχέσεις στις οικογένειες και σε άλλες ανθρώπινες σχέσεις. </a:t>
            </a:r>
            <a:endParaRPr lang="pl-PL" sz="21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6291" t="48475" b="-126"/>
          <a:stretch/>
        </p:blipFill>
        <p:spPr>
          <a:xfrm>
            <a:off x="5310909" y="4797152"/>
            <a:ext cx="2266597" cy="1945707"/>
          </a:xfrm>
          <a:prstGeom prst="octagon">
            <a:avLst/>
          </a:prstGeom>
        </p:spPr>
      </p:pic>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36291" t="48475" b="-126"/>
          <a:stretch/>
        </p:blipFill>
        <p:spPr>
          <a:xfrm>
            <a:off x="2195736" y="4797152"/>
            <a:ext cx="2266597" cy="1945707"/>
          </a:xfrm>
          <a:prstGeom prst="octagon">
            <a:avLst/>
          </a:prstGeom>
        </p:spPr>
      </p:pic>
      <p:sp>
        <p:nvSpPr>
          <p:cNvPr id="6" name="Prostokąt 5"/>
          <p:cNvSpPr/>
          <p:nvPr/>
        </p:nvSpPr>
        <p:spPr>
          <a:xfrm>
            <a:off x="5651792" y="6658650"/>
            <a:ext cx="1766830" cy="215444"/>
          </a:xfrm>
          <a:prstGeom prst="rect">
            <a:avLst/>
          </a:prstGeom>
        </p:spPr>
        <p:txBody>
          <a:bodyPr wrap="none">
            <a:spAutoFit/>
          </a:bodyPr>
          <a:lstStyle/>
          <a:p>
            <a:r>
              <a:rPr lang="el-GR" sz="800" dirty="0"/>
              <a:t>Μια φωτογραφία από pixabay.com</a:t>
            </a:r>
            <a:endParaRPr lang="pl-PL" sz="800" dirty="0"/>
          </a:p>
        </p:txBody>
      </p:sp>
    </p:spTree>
    <p:extLst>
      <p:ext uri="{BB962C8B-B14F-4D97-AF65-F5344CB8AC3E}">
        <p14:creationId xmlns:p14="http://schemas.microsoft.com/office/powerpoint/2010/main" val="2404619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Autofit/>
          </a:bodyPr>
          <a:lstStyle/>
          <a:p>
            <a:r>
              <a:rPr lang="el-GR" cap="none" dirty="0"/>
              <a:t>ΔΑΣΚΑΛΕ!</a:t>
            </a:r>
            <a:br>
              <a:rPr lang="el-GR" cap="none" dirty="0"/>
            </a:br>
            <a:r>
              <a:rPr lang="el-GR" cap="none" dirty="0"/>
              <a:t>ΤΙ ΠΡΕΠΕΙ ΝΑ ΚΑΝΕΙΣ; </a:t>
            </a:r>
            <a:r>
              <a:rPr lang="pl-PL" dirty="0"/>
              <a:t>(1)</a:t>
            </a:r>
          </a:p>
        </p:txBody>
      </p:sp>
      <p:sp>
        <p:nvSpPr>
          <p:cNvPr id="3" name="Symbol zastępczy zawartości 2"/>
          <p:cNvSpPr>
            <a:spLocks noGrp="1"/>
          </p:cNvSpPr>
          <p:nvPr>
            <p:ph idx="1"/>
          </p:nvPr>
        </p:nvSpPr>
        <p:spPr>
          <a:xfrm>
            <a:off x="457200" y="1752601"/>
            <a:ext cx="8075240" cy="2612504"/>
          </a:xfrm>
        </p:spPr>
        <p:txBody>
          <a:bodyPr>
            <a:normAutofit fontScale="92500" lnSpcReduction="10000"/>
          </a:bodyPr>
          <a:lstStyle/>
          <a:p>
            <a:pPr marL="342900" indent="-342900">
              <a:buFont typeface="Arial" panose="020B0604020202020204" pitchFamily="34" charset="0"/>
              <a:buChar char="•"/>
            </a:pPr>
            <a:r>
              <a:rPr lang="el-GR" sz="2400" b="0" dirty="0"/>
              <a:t>Μίλησε στο μαθητή για τη συμπεριφορά του. Μαζί αναζητήστε τους λόγους της συμπεριφοράς του και ενημέρωσέ τον για τις πιθανές συνέπειες της συμπεριφοράς του.
Πρότεινε στο μαθητή εναλλακτικές συμπεριφορές σε μια συγκεκριμένη κατάσταση (π.χ. όταν θα χρειαστεί βοήθεια, θα σηκώσει το χέρι και θα πει ότι χρειάζεται βοήθεια).</a:t>
            </a:r>
            <a:endParaRPr lang="pl-PL" sz="2400" b="0" dirty="0"/>
          </a:p>
          <a:p>
            <a:pPr marL="342900" indent="-342900" algn="just">
              <a:buFont typeface="Arial" panose="020B0604020202020204" pitchFamily="34" charset="0"/>
              <a:buChar char="•"/>
            </a:pPr>
            <a:endParaRPr lang="en-GB" sz="2400" b="0" dirty="0"/>
          </a:p>
          <a:p>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434084"/>
            <a:ext cx="2891982" cy="1934013"/>
          </a:xfrm>
          <a:prstGeom prst="rect">
            <a:avLst/>
          </a:prstGeom>
        </p:spPr>
        <p:style>
          <a:lnRef idx="0">
            <a:schemeClr val="accent6"/>
          </a:lnRef>
          <a:fillRef idx="3">
            <a:schemeClr val="accent6"/>
          </a:fillRef>
          <a:effectRef idx="3">
            <a:schemeClr val="accent6"/>
          </a:effectRef>
          <a:fontRef idx="minor">
            <a:schemeClr val="lt1"/>
          </a:fontRef>
        </p:style>
      </p:pic>
      <p:sp>
        <p:nvSpPr>
          <p:cNvPr id="6" name="pole tekstowe 5"/>
          <p:cNvSpPr txBox="1"/>
          <p:nvPr/>
        </p:nvSpPr>
        <p:spPr>
          <a:xfrm>
            <a:off x="467544" y="4293096"/>
            <a:ext cx="5184576" cy="1785104"/>
          </a:xfrm>
          <a:prstGeom prst="rect">
            <a:avLst/>
          </a:prstGeom>
          <a:noFill/>
        </p:spPr>
        <p:txBody>
          <a:bodyPr wrap="square" rtlCol="0">
            <a:spAutoFit/>
          </a:bodyPr>
          <a:lstStyle/>
          <a:p>
            <a:pPr marL="285750" indent="-285750">
              <a:buFont typeface="Arial" panose="020B0604020202020204" pitchFamily="34" charset="0"/>
              <a:buChar char="•"/>
            </a:pPr>
            <a:r>
              <a:rPr lang="el-GR" sz="2200" dirty="0"/>
              <a:t>Προετοίμασε ένα μάθημα σχετικά με την επικοινωνία και τους κανόνες της. Εκπαίδευσε σωστές συμπεριφορές επικοινωνίας στους μαθητές με παιχνίδια, παίζοντας ρόλους κ.λπ.</a:t>
            </a:r>
            <a:endParaRPr lang="pl-PL" sz="2200" dirty="0"/>
          </a:p>
        </p:txBody>
      </p:sp>
      <p:sp>
        <p:nvSpPr>
          <p:cNvPr id="7" name="Prostokąt 6"/>
          <p:cNvSpPr/>
          <p:nvPr/>
        </p:nvSpPr>
        <p:spPr>
          <a:xfrm>
            <a:off x="7209320" y="6405732"/>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4156672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el-GR" cap="none" dirty="0"/>
              <a:t>ΔΑΣΚΑΛΕ!</a:t>
            </a:r>
            <a:br>
              <a:rPr lang="el-GR" cap="none" dirty="0"/>
            </a:br>
            <a:r>
              <a:rPr lang="el-GR" cap="none" dirty="0"/>
              <a:t>ΤΙ ΠΡΕΠΕΙ ΝΑ ΚΑΝΕΙΣ; </a:t>
            </a:r>
            <a:r>
              <a:rPr lang="pl-PL" dirty="0"/>
              <a:t>(2)</a:t>
            </a:r>
          </a:p>
        </p:txBody>
      </p:sp>
      <p:sp>
        <p:nvSpPr>
          <p:cNvPr id="3" name="Symbol zastępczy zawartości 2"/>
          <p:cNvSpPr>
            <a:spLocks noGrp="1"/>
          </p:cNvSpPr>
          <p:nvPr>
            <p:ph idx="1"/>
          </p:nvPr>
        </p:nvSpPr>
        <p:spPr>
          <a:xfrm>
            <a:off x="457200" y="1752600"/>
            <a:ext cx="6851104" cy="4844752"/>
          </a:xfrm>
        </p:spPr>
        <p:txBody>
          <a:bodyPr>
            <a:normAutofit/>
          </a:bodyPr>
          <a:lstStyle/>
          <a:p>
            <a:pPr marL="342900" indent="-342900">
              <a:buFont typeface="Arial" panose="020B0604020202020204" pitchFamily="34" charset="0"/>
              <a:buChar char="•"/>
            </a:pPr>
            <a:r>
              <a:rPr lang="el-GR" sz="2200" b="0" dirty="0"/>
              <a:t>Βοήθησε το μαθητή να χτίσει αυτοδυναμία. Μπορείς να το κάνεις δίνοντάς του μικρά καθήκοντα που θα είναι σε θέση να ολοκληρώσει. Δώσε ανταμοιβές για την ολοκλήρωση της εργασίας χωρίς βοήθεια, πείσε το μαθητή ότι μπορεί να κάνει ο ίδιος το έργο. Αρνήσου να κάνεις την εργασία για το μαθητή (αλλά να τον βοηθήσεις να βρει μια κατάλληλη μέθοδο).
Δείξε το ενδιαφέρον σου σε έναν μαθητή όχι μόνο όταν είναι ανυπάκουος και αγενής. </a:t>
            </a:r>
            <a:endParaRPr lang="en-GB" sz="2200" b="0" dirty="0"/>
          </a:p>
          <a:p>
            <a:pPr marL="342900" indent="-342900">
              <a:buFont typeface="Arial" panose="020B0604020202020204" pitchFamily="34" charset="0"/>
              <a:buChar char="•"/>
            </a:pPr>
            <a:r>
              <a:rPr lang="el-GR" sz="2200" b="0" dirty="0"/>
              <a:t>Βοήθησε το μαθητή να αισθάνεται απαραίτητος δίνοντάς του μια εργασία να κάνει (καταμέτρηση παιδιών, άνοιγμα του παραθύρου κ.λπ.). </a:t>
            </a:r>
            <a:endParaRPr lang="en-GB" sz="22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6006" r="33648"/>
          <a:stretch/>
        </p:blipFill>
        <p:spPr>
          <a:xfrm>
            <a:off x="7317248" y="1412776"/>
            <a:ext cx="1511938" cy="4982344"/>
          </a:xfrm>
          <a:prstGeom prst="rect">
            <a:avLst/>
          </a:prstGeom>
        </p:spPr>
      </p:pic>
      <p:sp>
        <p:nvSpPr>
          <p:cNvPr id="5" name="Prostokąt 4"/>
          <p:cNvSpPr/>
          <p:nvPr/>
        </p:nvSpPr>
        <p:spPr>
          <a:xfrm>
            <a:off x="7189802" y="6319977"/>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014120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rmAutofit/>
          </a:bodyPr>
          <a:lstStyle/>
          <a:p>
            <a:r>
              <a:rPr lang="el-GR" cap="none" dirty="0"/>
              <a:t>ΔΑΣΚΑΛΕ!</a:t>
            </a:r>
            <a:br>
              <a:rPr lang="el-GR" cap="none" dirty="0"/>
            </a:br>
            <a:r>
              <a:rPr lang="el-GR" cap="none" dirty="0"/>
              <a:t>ΤΙ ΠΡΕΠΕΙ ΝΑ ΚΑΝΕΙΣ; </a:t>
            </a:r>
            <a:r>
              <a:rPr lang="pl-PL" dirty="0"/>
              <a:t>(3)</a:t>
            </a:r>
          </a:p>
        </p:txBody>
      </p:sp>
      <p:sp>
        <p:nvSpPr>
          <p:cNvPr id="3" name="Symbol zastępczy zawartości 2"/>
          <p:cNvSpPr>
            <a:spLocks noGrp="1"/>
          </p:cNvSpPr>
          <p:nvPr>
            <p:ph idx="1"/>
          </p:nvPr>
        </p:nvSpPr>
        <p:spPr>
          <a:xfrm>
            <a:off x="457200" y="1752601"/>
            <a:ext cx="8075240" cy="2972544"/>
          </a:xfrm>
        </p:spPr>
        <p:txBody>
          <a:bodyPr>
            <a:normAutofit/>
          </a:bodyPr>
          <a:lstStyle/>
          <a:p>
            <a:pPr marL="342900" indent="-342900">
              <a:buFont typeface="Arial" panose="020B0604020202020204" pitchFamily="34" charset="0"/>
              <a:buChar char="•"/>
            </a:pPr>
            <a:r>
              <a:rPr lang="el-GR" sz="2200" b="0" dirty="0"/>
              <a:t>Δούλεψε για τη βελτίωση της σχέσης ανάμεσα σε εσένα και το μαθητή</a:t>
            </a:r>
            <a:r>
              <a:rPr lang="pl-PL" sz="2200" b="0" dirty="0"/>
              <a:t>. </a:t>
            </a:r>
          </a:p>
          <a:p>
            <a:pPr marL="800100" lvl="1" indent="-342900">
              <a:buFont typeface="Wingdings" panose="05000000000000000000" pitchFamily="2" charset="2"/>
              <a:buChar char="Ø"/>
            </a:pPr>
            <a:r>
              <a:rPr lang="el-GR" sz="2200" dirty="0"/>
              <a:t>Δείξε καλοσύνη και υπομονή στο μαθητή. Μην δείχνεις ενόχληση. Μην αγνοείς το μαθητή</a:t>
            </a:r>
            <a:r>
              <a:rPr lang="en-GB" sz="2200" b="0" dirty="0"/>
              <a:t>.</a:t>
            </a:r>
            <a:endParaRPr lang="pl-PL" sz="2200" b="0" dirty="0"/>
          </a:p>
          <a:p>
            <a:pPr marL="800100" lvl="1" indent="-342900">
              <a:buFont typeface="Wingdings" panose="05000000000000000000" pitchFamily="2" charset="2"/>
              <a:buChar char="Ø"/>
            </a:pPr>
            <a:r>
              <a:rPr lang="el-GR" sz="2200" dirty="0"/>
              <a:t>Μίλησε με το μαθητή, ενδιαφέρσου για τη ζωή του (π.χ. ρώτησε για τα ενδιαφέροντά του, για τρόπους που περνάει τον ελεύθερο χρόνο του).</a:t>
            </a:r>
            <a:endParaRPr lang="en-GB" sz="22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410919"/>
            <a:ext cx="3026372" cy="2276872"/>
          </a:xfrm>
          <a:prstGeom prst="rect">
            <a:avLst/>
          </a:prstGeom>
        </p:spPr>
      </p:pic>
      <p:sp>
        <p:nvSpPr>
          <p:cNvPr id="5" name="pole tekstowe 4"/>
          <p:cNvSpPr txBox="1"/>
          <p:nvPr/>
        </p:nvSpPr>
        <p:spPr>
          <a:xfrm>
            <a:off x="467099" y="4410919"/>
            <a:ext cx="5497586" cy="1785104"/>
          </a:xfrm>
          <a:prstGeom prst="rect">
            <a:avLst/>
          </a:prstGeom>
          <a:noFill/>
        </p:spPr>
        <p:txBody>
          <a:bodyPr wrap="square" rtlCol="0">
            <a:spAutoFit/>
          </a:bodyPr>
          <a:lstStyle/>
          <a:p>
            <a:pPr marL="800100" lvl="1" indent="-342900">
              <a:buFont typeface="Wingdings" panose="05000000000000000000" pitchFamily="2" charset="2"/>
              <a:buChar char="Ø"/>
            </a:pPr>
            <a:r>
              <a:rPr lang="el-GR" sz="2200" dirty="0"/>
              <a:t>Δημιούργησε ένα χώρο για να μιλήσετε για δύσκολα θέματα - να δώσεις στο μαθητή τη δυνατότητα να εκφράσει αυτό που του αρέσει, τι τον πληγώνει, τι χρειάζεται.</a:t>
            </a:r>
            <a:endParaRPr lang="pl-PL" sz="2200" dirty="0"/>
          </a:p>
        </p:txBody>
      </p:sp>
      <p:sp>
        <p:nvSpPr>
          <p:cNvPr id="6" name="Prostokąt 5"/>
          <p:cNvSpPr/>
          <p:nvPr/>
        </p:nvSpPr>
        <p:spPr>
          <a:xfrm>
            <a:off x="6497915" y="6501644"/>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176074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el-GR" cap="none" dirty="0"/>
              <a:t>ΔΑΣΚΑΛΕ!</a:t>
            </a:r>
            <a:br>
              <a:rPr lang="el-GR" cap="none" dirty="0"/>
            </a:br>
            <a:r>
              <a:rPr lang="el-GR" cap="none" dirty="0"/>
              <a:t>ΤΙ ΠΡΕΠΕΙ ΝΑ ΚΑΝΕΙΣ; </a:t>
            </a:r>
            <a:r>
              <a:rPr lang="pl-PL" dirty="0"/>
              <a:t>(4)</a:t>
            </a:r>
          </a:p>
        </p:txBody>
      </p:sp>
      <p:sp>
        <p:nvSpPr>
          <p:cNvPr id="3" name="Symbol zastępczy zawartości 2"/>
          <p:cNvSpPr>
            <a:spLocks noGrp="1"/>
          </p:cNvSpPr>
          <p:nvPr>
            <p:ph idx="1"/>
          </p:nvPr>
        </p:nvSpPr>
        <p:spPr>
          <a:xfrm>
            <a:off x="457200" y="1752600"/>
            <a:ext cx="6779096" cy="4772744"/>
          </a:xfrm>
        </p:spPr>
        <p:txBody>
          <a:bodyPr>
            <a:normAutofit lnSpcReduction="10000"/>
          </a:bodyPr>
          <a:lstStyle/>
          <a:p>
            <a:pPr marL="342900" indent="-342900">
              <a:buFont typeface="Arial" panose="020B0604020202020204" pitchFamily="34" charset="0"/>
              <a:buChar char="•"/>
            </a:pPr>
            <a:r>
              <a:rPr lang="el-GR" sz="2400" b="0" dirty="0"/>
              <a:t>Βοήθησε τους μαθητές να επεξεργαστούν τη συνεργασία και τη συνεργασία</a:t>
            </a:r>
            <a:r>
              <a:rPr lang="pl-PL" sz="2400" b="0" dirty="0"/>
              <a:t>. </a:t>
            </a:r>
          </a:p>
          <a:p>
            <a:pPr marL="800100" lvl="1" indent="-342900">
              <a:buFont typeface="Wingdings" panose="05000000000000000000" pitchFamily="2" charset="2"/>
              <a:buChar char="Ø"/>
            </a:pPr>
            <a:r>
              <a:rPr lang="el-GR" sz="2400" dirty="0"/>
              <a:t>Χρησιμοποίησε παιχνιδιών ενσωμάτωσης</a:t>
            </a:r>
            <a:r>
              <a:rPr lang="en-GB" sz="2400" b="0" dirty="0"/>
              <a:t>.</a:t>
            </a:r>
          </a:p>
          <a:p>
            <a:pPr marL="800100" lvl="1" indent="-342900">
              <a:buFont typeface="Wingdings" panose="05000000000000000000" pitchFamily="2" charset="2"/>
              <a:buChar char="Ø"/>
            </a:pPr>
            <a:r>
              <a:rPr lang="el-GR" sz="2400" dirty="0"/>
              <a:t>Δώσε εργασίες που απαιτούν συνεργασία μεταξύ μαθητών</a:t>
            </a:r>
            <a:r>
              <a:rPr lang="en-GB" sz="2400" b="0" dirty="0"/>
              <a:t>.</a:t>
            </a:r>
          </a:p>
          <a:p>
            <a:pPr marL="800100" lvl="1" indent="-342900">
              <a:buFont typeface="Wingdings" panose="05000000000000000000" pitchFamily="2" charset="2"/>
              <a:buChar char="Ø"/>
            </a:pPr>
            <a:r>
              <a:rPr lang="el-GR" sz="2400" dirty="0"/>
              <a:t>Οργάνωσε εκδρομές και περάστε χρόνο μαζί</a:t>
            </a:r>
            <a:r>
              <a:rPr lang="en-GB" sz="2400" b="0" dirty="0"/>
              <a:t>.</a:t>
            </a:r>
          </a:p>
          <a:p>
            <a:pPr marL="800100" lvl="1" indent="-342900">
              <a:buFont typeface="Wingdings" panose="05000000000000000000" pitchFamily="2" charset="2"/>
              <a:buChar char="Ø"/>
            </a:pPr>
            <a:r>
              <a:rPr lang="el-GR" sz="2400" dirty="0"/>
              <a:t>Ενθάρρυνε τους μαθητές να οικοδομήσουν σχέσεις μετά το σχολείο</a:t>
            </a:r>
            <a:r>
              <a:rPr lang="en-GB" sz="2400" b="0" dirty="0"/>
              <a:t>.</a:t>
            </a:r>
          </a:p>
          <a:p>
            <a:pPr marL="800100" lvl="1" indent="-342900">
              <a:buFont typeface="Wingdings" panose="05000000000000000000" pitchFamily="2" charset="2"/>
              <a:buChar char="Ø"/>
            </a:pPr>
            <a:r>
              <a:rPr lang="el-GR" sz="2400" dirty="0"/>
              <a:t>Ανάθεσε ένα μαθητή σε ομάδες όπου οι μαθητές δεν θα ενισχύσουν τις αρνητικές συμπεριφορές του</a:t>
            </a:r>
            <a:r>
              <a:rPr lang="en-GB" sz="2400" b="0" dirty="0"/>
              <a:t>.</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15354" y="1973679"/>
            <a:ext cx="2843653" cy="2585946"/>
          </a:xfrm>
          <a:prstGeom prst="rect">
            <a:avLst/>
          </a:prstGeom>
        </p:spPr>
      </p:pic>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1596" r="12286"/>
          <a:stretch/>
        </p:blipFill>
        <p:spPr>
          <a:xfrm rot="16200000" flipV="1">
            <a:off x="6654897" y="4482743"/>
            <a:ext cx="2164568" cy="2585946"/>
          </a:xfrm>
          <a:prstGeom prst="rect">
            <a:avLst/>
          </a:prstGeom>
        </p:spPr>
      </p:pic>
      <p:sp>
        <p:nvSpPr>
          <p:cNvPr id="6" name="Prostokąt 5"/>
          <p:cNvSpPr/>
          <p:nvPr/>
        </p:nvSpPr>
        <p:spPr>
          <a:xfrm>
            <a:off x="7263325" y="1670596"/>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3582473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635080" cy="1371600"/>
          </a:xfrm>
        </p:spPr>
        <p:txBody>
          <a:bodyPr>
            <a:normAutofit/>
          </a:bodyPr>
          <a:lstStyle/>
          <a:p>
            <a:r>
              <a:rPr lang="el-GR" cap="none" dirty="0"/>
              <a:t>ΔΑΣΚΑΛΕ!</a:t>
            </a:r>
            <a:br>
              <a:rPr lang="el-GR" cap="none" dirty="0"/>
            </a:br>
            <a:r>
              <a:rPr lang="el-GR" cap="none" dirty="0"/>
              <a:t>ΤΙ ΠΡΕΠΕΙ ΝΑ ΚΑΝΕΙΣ; </a:t>
            </a:r>
            <a:r>
              <a:rPr lang="pl-PL" dirty="0"/>
              <a:t>(5)</a:t>
            </a:r>
          </a:p>
        </p:txBody>
      </p:sp>
      <p:sp>
        <p:nvSpPr>
          <p:cNvPr id="3" name="Symbol zastępczy zawartości 2"/>
          <p:cNvSpPr>
            <a:spLocks noGrp="1"/>
          </p:cNvSpPr>
          <p:nvPr>
            <p:ph idx="1"/>
          </p:nvPr>
        </p:nvSpPr>
        <p:spPr>
          <a:xfrm>
            <a:off x="457200" y="1752600"/>
            <a:ext cx="8363272" cy="4373563"/>
          </a:xfrm>
        </p:spPr>
        <p:txBody>
          <a:bodyPr>
            <a:normAutofit/>
          </a:bodyPr>
          <a:lstStyle/>
          <a:p>
            <a:pPr marL="342900" indent="-342900" algn="just">
              <a:buFont typeface="Arial" panose="020B0604020202020204" pitchFamily="34" charset="0"/>
              <a:buChar char="•"/>
            </a:pPr>
            <a:r>
              <a:rPr lang="el-GR" b="0" dirty="0"/>
              <a:t>Ανάπτυξε την ευαισθητοποίηση των μαθητών σχετικά με τους κανόνες και τις αρχές που είναι υποχρεωτικές στην κοινωνική ζωή. Θέσε τους κανόνες με σαφήνεια και να είσαι συνεπής στην επιβολή τους. Πες στους μαθητές για τις προσδοκίες που έχεις από αυτούς (π.χ. "Περιμένω ότι δεν θα διακόψετε όταν κάποιος μιλάει", "Θέλω να περιμένετε υπομονετικά μέχρι να σας πλησιάσω").</a:t>
            </a:r>
          </a:p>
          <a:p>
            <a:pPr marL="342900" indent="-342900" algn="just">
              <a:buFont typeface="Arial" panose="020B0604020202020204" pitchFamily="34" charset="0"/>
              <a:buChar char="•"/>
            </a:pPr>
            <a:r>
              <a:rPr lang="el-GR" b="0" dirty="0"/>
              <a:t>Ενημέρωσε το μαθητή για το γεγονός ότι είναι μέρος μιας κοινότητας στην οποία κάθε άτομο είναι απαραίτητο και κάθε άτομο έχει τα δικά του καθήκοντα</a:t>
            </a:r>
            <a:r>
              <a:rPr lang="pl-PL" b="0" dirty="0"/>
              <a:t>.</a:t>
            </a:r>
            <a:endParaRPr lang="en-GB" b="0" dirty="0"/>
          </a:p>
          <a:p>
            <a:pPr marL="342900" indent="-342900" algn="just">
              <a:buFont typeface="Arial" panose="020B0604020202020204" pitchFamily="34" charset="0"/>
              <a:buChar char="•"/>
            </a:pPr>
            <a:endParaRPr lang="en-GB" sz="2400" b="0" dirty="0"/>
          </a:p>
          <a:p>
            <a:pPr marL="342900" indent="-342900" algn="just">
              <a:buFont typeface="Arial" panose="020B0604020202020204" pitchFamily="34" charset="0"/>
              <a:buChar char="•"/>
            </a:pPr>
            <a:endParaRPr lang="en-GB" sz="2400" b="0" dirty="0"/>
          </a:p>
          <a:p>
            <a:pPr marL="342900" indent="-342900" algn="just">
              <a:buFont typeface="Arial" panose="020B0604020202020204" pitchFamily="34" charset="0"/>
              <a:buChar char="•"/>
            </a:pPr>
            <a:endParaRPr lang="en-GB" sz="2400" b="0" dirty="0"/>
          </a:p>
          <a:p>
            <a:pPr marL="342900" indent="-342900">
              <a:buFont typeface="Arial" panose="020B0604020202020204" pitchFamily="34" charset="0"/>
              <a:buChar char="•"/>
            </a:pPr>
            <a:endParaRPr lang="pl-PL" sz="2400" b="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429" y="4653136"/>
            <a:ext cx="2706813" cy="1865164"/>
          </a:xfrm>
          <a:prstGeom prst="rect">
            <a:avLst/>
          </a:prstGeom>
        </p:spPr>
      </p:pic>
      <p:sp>
        <p:nvSpPr>
          <p:cNvPr id="8" name="Prostokąt 7"/>
          <p:cNvSpPr/>
          <p:nvPr/>
        </p:nvSpPr>
        <p:spPr>
          <a:xfrm>
            <a:off x="3688585" y="6536005"/>
            <a:ext cx="1766830" cy="338554"/>
          </a:xfrm>
          <a:prstGeom prst="rect">
            <a:avLst/>
          </a:prstGeom>
        </p:spPr>
        <p:txBody>
          <a:bodyPr wrap="non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346624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el-GR" cap="none" dirty="0"/>
              <a:t>ΔΑΣΚΑΛΕ!</a:t>
            </a:r>
            <a:br>
              <a:rPr lang="el-GR" cap="none" dirty="0"/>
            </a:br>
            <a:r>
              <a:rPr lang="el-GR" cap="none" dirty="0"/>
              <a:t>ΤΙ ΠΡΕΠΕΙ ΝΑ ΚΑΝΕΙΣ; </a:t>
            </a:r>
            <a:r>
              <a:rPr lang="pl-PL" dirty="0"/>
              <a:t>(6)</a:t>
            </a:r>
          </a:p>
        </p:txBody>
      </p:sp>
      <p:sp>
        <p:nvSpPr>
          <p:cNvPr id="3" name="Symbol zastępczy zawartości 2"/>
          <p:cNvSpPr>
            <a:spLocks noGrp="1"/>
          </p:cNvSpPr>
          <p:nvPr>
            <p:ph idx="1"/>
          </p:nvPr>
        </p:nvSpPr>
        <p:spPr>
          <a:xfrm>
            <a:off x="457200" y="1752600"/>
            <a:ext cx="8363272" cy="4988768"/>
          </a:xfrm>
        </p:spPr>
        <p:txBody>
          <a:bodyPr>
            <a:normAutofit/>
          </a:bodyPr>
          <a:lstStyle/>
          <a:p>
            <a:pPr marL="342900" indent="-342900" algn="just">
              <a:buFont typeface="Arial" panose="020B0604020202020204" pitchFamily="34" charset="0"/>
              <a:buChar char="•"/>
            </a:pPr>
            <a:r>
              <a:rPr lang="el-GR" sz="1900" b="0" dirty="0"/>
              <a:t>Ανάπτυξε τον αλτρουισμό και δείξε τις ανάγκες άλλων ανθρώπων στο μαθητή (ενθάρρυνέ τον να συμμετάσχει σε μια εθελοντική υπηρεσία, ζήτησε από το μαθητή να βοηθήσει άλλους μαθητές).
Ενέπλεξε τους γονείς να εργαστούν για τη σωστή αυτοεκτίμηση στο παιδί τους</a:t>
            </a:r>
            <a:endParaRPr lang="pl-PL" sz="1900" b="0" dirty="0"/>
          </a:p>
          <a:p>
            <a:pPr marL="800100" lvl="1" indent="-342900">
              <a:buFont typeface="Wingdings" panose="05000000000000000000" pitchFamily="2" charset="2"/>
              <a:buChar char="Ø"/>
            </a:pPr>
            <a:r>
              <a:rPr lang="el-GR" sz="1900" dirty="0"/>
              <a:t>Τόνισε πόσο σημαντικό είναι να δείξουν το ενδιαφέρον τους για το παιδί τους όχι μόνο όταν προσπαθεί να το αναγκάσει.
Ζήτησε από τους γονείς να μην αντικαταστήσουν το παιδί τους στην εκτέλεση εργασιών, αλλά να ενθαρρύνουν ένα παιδί να είναι αυτοδύναμο</a:t>
            </a:r>
            <a:r>
              <a:rPr lang="en-GB" sz="1900" dirty="0"/>
              <a:t>.</a:t>
            </a:r>
          </a:p>
          <a:p>
            <a:pPr marL="800100" lvl="1" indent="-342900" algn="just">
              <a:buFont typeface="Wingdings" panose="05000000000000000000" pitchFamily="2" charset="2"/>
              <a:buChar char="Ø"/>
            </a:pPr>
            <a:r>
              <a:rPr lang="el-GR" sz="1900" dirty="0"/>
              <a:t>Πρότεινε στους γονείς να ενθαρρύνουν το παιδί να οικοδομήσει σχέσεις με άλλα παιδιά όπου θα μπορούσε να μάθει συνεργασία.</a:t>
            </a:r>
            <a:endParaRPr lang="en-GB" sz="1900" b="0" dirty="0"/>
          </a:p>
          <a:p>
            <a:pPr marL="342900" indent="-342900" algn="just">
              <a:buFont typeface="Arial" panose="020B0604020202020204" pitchFamily="34" charset="0"/>
              <a:buChar char="•"/>
            </a:pPr>
            <a:endParaRPr lang="en-GB" sz="1900" b="0" dirty="0"/>
          </a:p>
          <a:p>
            <a:pPr algn="just"/>
            <a:endParaRPr lang="pl-PL" sz="220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a:off x="2555776" y="5661248"/>
            <a:ext cx="1997273" cy="1052736"/>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t="55582"/>
          <a:stretch/>
        </p:blipFill>
        <p:spPr>
          <a:xfrm>
            <a:off x="4644008" y="5784707"/>
            <a:ext cx="1935207" cy="906151"/>
          </a:xfrm>
          <a:prstGeom prst="rect">
            <a:avLst/>
          </a:prstGeom>
        </p:spPr>
      </p:pic>
      <p:sp>
        <p:nvSpPr>
          <p:cNvPr id="6" name="Prostokąt 5"/>
          <p:cNvSpPr/>
          <p:nvPr/>
        </p:nvSpPr>
        <p:spPr>
          <a:xfrm>
            <a:off x="2618308" y="6640984"/>
            <a:ext cx="1872208" cy="338554"/>
          </a:xfrm>
          <a:prstGeom prst="rect">
            <a:avLst/>
          </a:prstGeom>
        </p:spPr>
        <p:txBody>
          <a:bodyPr wrap="square">
            <a:spAutoFit/>
          </a:bodyPr>
          <a:lstStyle/>
          <a:p>
            <a:r>
              <a:rPr lang="el-GR" sz="800" dirty="0"/>
              <a:t>Μια φωτογραφία από pixabay.com
</a:t>
            </a:r>
            <a:endParaRPr lang="pl-PL" sz="800" dirty="0"/>
          </a:p>
        </p:txBody>
      </p:sp>
    </p:spTree>
    <p:extLst>
      <p:ext uri="{BB962C8B-B14F-4D97-AF65-F5344CB8AC3E}">
        <p14:creationId xmlns:p14="http://schemas.microsoft.com/office/powerpoint/2010/main" val="157922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dirty="0"/>
              <a:t>ΑΙΤΙΕΣ</a:t>
            </a:r>
            <a:r>
              <a:rPr lang="pl-PL" dirty="0"/>
              <a:t> (2)</a:t>
            </a:r>
          </a:p>
        </p:txBody>
      </p:sp>
      <p:sp>
        <p:nvSpPr>
          <p:cNvPr id="3" name="Symbol zastępczy zawartości 2"/>
          <p:cNvSpPr>
            <a:spLocks noGrp="1"/>
          </p:cNvSpPr>
          <p:nvPr>
            <p:ph idx="1"/>
          </p:nvPr>
        </p:nvSpPr>
        <p:spPr>
          <a:xfrm>
            <a:off x="467544" y="2060848"/>
            <a:ext cx="7620000" cy="4373563"/>
          </a:xfrm>
        </p:spPr>
        <p:txBody>
          <a:bodyPr>
            <a:normAutofit lnSpcReduction="10000"/>
          </a:bodyPr>
          <a:lstStyle/>
          <a:p>
            <a:pPr marL="342900" indent="-342900">
              <a:buFont typeface="Arial" panose="020B0604020202020204" pitchFamily="34" charset="0"/>
              <a:buChar char="•"/>
            </a:pPr>
            <a:r>
              <a:rPr lang="el-GR" sz="2400" dirty="0"/>
              <a:t>Έλλειμμα κοινωνικών δεξιοτήτων </a:t>
            </a:r>
            <a:r>
              <a:rPr lang="pl-PL" sz="2400" b="0" dirty="0"/>
              <a:t>– </a:t>
            </a:r>
            <a:r>
              <a:rPr lang="el-GR" sz="2400" b="0" dirty="0"/>
              <a:t>τα παιδιά δεν διαθέτουν τις κοινωνικές δεξιότητες που απαιτούνται για την αντιμετώπιση αγχωτικών καταστάσεων με δυναμικό μάλλον επιθετικό τρόπο. Το ρεπερτόριό τους με τις δεξιότητες επίλυσης προβλημάτων περιορίζεται στην επιθετικότητα.</a:t>
            </a:r>
            <a:endParaRPr lang="pl-PL" sz="2400" b="0" dirty="0"/>
          </a:p>
          <a:p>
            <a:pPr marL="342900" indent="-342900">
              <a:buFont typeface="Arial" panose="020B0604020202020204" pitchFamily="34" charset="0"/>
              <a:buChar char="•"/>
            </a:pPr>
            <a:endParaRPr lang="pl-PL" sz="2400" b="0" dirty="0"/>
          </a:p>
          <a:p>
            <a:pPr marL="342900" indent="-342900">
              <a:buFont typeface="Arial" panose="020B0604020202020204" pitchFamily="34" charset="0"/>
              <a:buChar char="•"/>
            </a:pPr>
            <a:r>
              <a:rPr lang="el-GR" sz="2400" dirty="0"/>
              <a:t>Χαμηλή αυτοεκτίμηση </a:t>
            </a:r>
            <a:r>
              <a:rPr lang="pl-PL" sz="2400" b="0" dirty="0"/>
              <a:t>– </a:t>
            </a:r>
            <a:r>
              <a:rPr lang="el-GR" sz="2400" b="0" dirty="0"/>
              <a:t>η έλλειψη αγάπης και η χαμηλή αυτοεκτίμηση μπορούν να οδηγήσουν σε απογοήτευση που αποτελεί άμεση αιτία επιθετικότητας.</a:t>
            </a:r>
            <a:endParaRPr lang="pl-PL" sz="2400" b="0" dirty="0"/>
          </a:p>
        </p:txBody>
      </p:sp>
    </p:spTree>
    <p:extLst>
      <p:ext uri="{BB962C8B-B14F-4D97-AF65-F5344CB8AC3E}">
        <p14:creationId xmlns:p14="http://schemas.microsoft.com/office/powerpoint/2010/main" val="320115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l-GR" cap="none" dirty="0"/>
              <a:t>ΣΥΝΕΠΕΙΕΣ</a:t>
            </a:r>
            <a:endParaRPr lang="pl-PL" dirty="0"/>
          </a:p>
        </p:txBody>
      </p:sp>
      <p:sp>
        <p:nvSpPr>
          <p:cNvPr id="3" name="Symbol zastępczy zawartości 2"/>
          <p:cNvSpPr>
            <a:spLocks noGrp="1"/>
          </p:cNvSpPr>
          <p:nvPr>
            <p:ph idx="1"/>
          </p:nvPr>
        </p:nvSpPr>
        <p:spPr>
          <a:xfrm>
            <a:off x="467544" y="1638841"/>
            <a:ext cx="7620000" cy="3734376"/>
          </a:xfrm>
        </p:spPr>
        <p:txBody>
          <a:bodyPr>
            <a:normAutofit lnSpcReduction="10000"/>
          </a:bodyPr>
          <a:lstStyle/>
          <a:p>
            <a:pPr marL="457200" indent="-457200">
              <a:buFont typeface="Arial" panose="020B0604020202020204" pitchFamily="34" charset="0"/>
              <a:buChar char="•"/>
            </a:pPr>
            <a:r>
              <a:rPr lang="el-GR" sz="2400" b="0" dirty="0"/>
              <a:t>Καταστροφή των σχέσεων μεταξύ συνομήλικων</a:t>
            </a:r>
            <a:r>
              <a:rPr lang="pl-PL" sz="2400" b="0" dirty="0"/>
              <a:t>.</a:t>
            </a:r>
          </a:p>
          <a:p>
            <a:pPr marL="457200" indent="-457200">
              <a:buFont typeface="Arial" panose="020B0604020202020204" pitchFamily="34" charset="0"/>
              <a:buChar char="•"/>
            </a:pPr>
            <a:r>
              <a:rPr lang="el-GR" sz="2400" b="0" dirty="0"/>
              <a:t>Απομόνωση ενός επιθετικού μαθητή</a:t>
            </a:r>
            <a:r>
              <a:rPr lang="pl-PL" sz="2400" b="0" dirty="0"/>
              <a:t>.</a:t>
            </a:r>
          </a:p>
          <a:p>
            <a:pPr marL="457200" indent="-457200">
              <a:buFont typeface="Arial" panose="020B0604020202020204" pitchFamily="34" charset="0"/>
              <a:buChar char="•"/>
            </a:pPr>
            <a:r>
              <a:rPr lang="el-GR" sz="2400" b="0" dirty="0"/>
              <a:t>Προβλήματα στις σχέσεις μαθητή-δασκάλου</a:t>
            </a:r>
            <a:r>
              <a:rPr lang="pl-PL" sz="2400" b="0" dirty="0"/>
              <a:t>.</a:t>
            </a:r>
          </a:p>
          <a:p>
            <a:pPr marL="457200" indent="-457200">
              <a:buFont typeface="Arial" panose="020B0604020202020204" pitchFamily="34" charset="0"/>
              <a:buChar char="•"/>
            </a:pPr>
            <a:r>
              <a:rPr lang="el-GR" sz="2400" b="0" dirty="0"/>
              <a:t>Πιθανότητα ένας επιθετικός μαθητής να ενταχθεί σε μια παθολογική ομάδα</a:t>
            </a:r>
            <a:r>
              <a:rPr lang="pl-PL" sz="2400" b="0" dirty="0"/>
              <a:t>.</a:t>
            </a:r>
          </a:p>
          <a:p>
            <a:pPr marL="457200" indent="-457200">
              <a:buFont typeface="Arial" panose="020B0604020202020204" pitchFamily="34" charset="0"/>
              <a:buChar char="•"/>
            </a:pPr>
            <a:r>
              <a:rPr lang="el-GR" sz="2400" b="0" dirty="0"/>
              <a:t>Αρνητικές αντιδράσεις στα θύματα επιθετικότητας (έλλειψη αυτοπεποίθησης, άγχους και φόβου, αποστροφή προς το σχολείο, κοπάνα, στομαχόπονος, διαταραχή ύπνου κ.λπ.)</a:t>
            </a:r>
            <a:r>
              <a:rPr lang="pl-PL" sz="2400" b="0" dirty="0"/>
              <a:t>.</a:t>
            </a:r>
          </a:p>
          <a:p>
            <a:pPr marL="457200" indent="-457200">
              <a:buFont typeface="Arial" panose="020B0604020202020204" pitchFamily="34" charset="0"/>
              <a:buChar char="•"/>
            </a:pPr>
            <a:endParaRPr lang="pl-PL" sz="2800" b="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4845" b="10674"/>
          <a:stretch/>
        </p:blipFill>
        <p:spPr>
          <a:xfrm>
            <a:off x="4932040" y="5229200"/>
            <a:ext cx="3738880" cy="1566407"/>
          </a:xfrm>
          <a:prstGeom prst="rect">
            <a:avLst/>
          </a:prstGeom>
        </p:spPr>
      </p:pic>
      <p:sp>
        <p:nvSpPr>
          <p:cNvPr id="6" name="pole tekstowe 5"/>
          <p:cNvSpPr txBox="1"/>
          <p:nvPr/>
        </p:nvSpPr>
        <p:spPr>
          <a:xfrm>
            <a:off x="539552" y="5288340"/>
            <a:ext cx="4032448" cy="1938992"/>
          </a:xfrm>
          <a:prstGeom prst="rect">
            <a:avLst/>
          </a:prstGeom>
          <a:noFill/>
        </p:spPr>
        <p:txBody>
          <a:bodyPr wrap="square" rtlCol="0">
            <a:spAutoFit/>
          </a:bodyPr>
          <a:lstStyle/>
          <a:p>
            <a:pPr marL="342900" indent="-342900">
              <a:buFont typeface="Arial" panose="020B0604020202020204" pitchFamily="34" charset="0"/>
              <a:buChar char="•"/>
            </a:pPr>
            <a:r>
              <a:rPr lang="el-GR" sz="2400" dirty="0"/>
              <a:t>Επιθετικότητα σε άλλους ανθρώπους (η επιθετικότητα οδηγεί σε επιθετικότητα)</a:t>
            </a:r>
            <a:r>
              <a:rPr lang="pl-PL" sz="2400" dirty="0"/>
              <a:t>.</a:t>
            </a:r>
          </a:p>
          <a:p>
            <a:pPr marL="342900" indent="-342900">
              <a:buFont typeface="Arial" panose="020B0604020202020204" pitchFamily="34" charset="0"/>
              <a:buChar char="•"/>
            </a:pPr>
            <a:endParaRPr lang="pl-PL" sz="2400" dirty="0"/>
          </a:p>
        </p:txBody>
      </p:sp>
      <p:sp>
        <p:nvSpPr>
          <p:cNvPr id="5" name="Prostokąt 4"/>
          <p:cNvSpPr/>
          <p:nvPr/>
        </p:nvSpPr>
        <p:spPr>
          <a:xfrm>
            <a:off x="4932040" y="6580163"/>
            <a:ext cx="1766830" cy="215444"/>
          </a:xfrm>
          <a:prstGeom prst="rect">
            <a:avLst/>
          </a:prstGeom>
        </p:spPr>
        <p:txBody>
          <a:bodyPr wrap="none">
            <a:spAutoFit/>
          </a:bodyPr>
          <a:lstStyle/>
          <a:p>
            <a:r>
              <a:rPr lang="el-GR" sz="800" dirty="0">
                <a:solidFill>
                  <a:schemeClr val="bg1"/>
                </a:solidFill>
              </a:rPr>
              <a:t>Μια φωτογραφία από pixabay.com</a:t>
            </a:r>
          </a:p>
        </p:txBody>
      </p:sp>
    </p:spTree>
    <p:extLst>
      <p:ext uri="{BB962C8B-B14F-4D97-AF65-F5344CB8AC3E}">
        <p14:creationId xmlns:p14="http://schemas.microsoft.com/office/powerpoint/2010/main" val="66846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52718"/>
            <a:ext cx="6192688" cy="1371600"/>
          </a:xfrm>
        </p:spPr>
        <p:txBody>
          <a:bodyPr>
            <a:normAutofit/>
          </a:bodyPr>
          <a:lstStyle/>
          <a:p>
            <a:r>
              <a:rPr lang="el-GR" sz="3500" cap="none" dirty="0"/>
              <a:t>ΑΝΑΠΟΤΕΛΕΣΜΑΤΙΚΗ ΑΠΟΚΡΙΣΗ </a:t>
            </a:r>
            <a:r>
              <a:rPr lang="pl-PL" sz="3500" dirty="0"/>
              <a:t>(1)</a:t>
            </a:r>
          </a:p>
        </p:txBody>
      </p:sp>
      <p:sp>
        <p:nvSpPr>
          <p:cNvPr id="3" name="Symbol zastępczy zawartości 2"/>
          <p:cNvSpPr>
            <a:spLocks noGrp="1"/>
          </p:cNvSpPr>
          <p:nvPr>
            <p:ph idx="1"/>
          </p:nvPr>
        </p:nvSpPr>
        <p:spPr>
          <a:xfrm>
            <a:off x="467544" y="2132856"/>
            <a:ext cx="7620000" cy="4373563"/>
          </a:xfrm>
        </p:spPr>
        <p:txBody>
          <a:bodyPr>
            <a:normAutofit lnSpcReduction="10000"/>
          </a:bodyPr>
          <a:lstStyle/>
          <a:p>
            <a:pPr algn="just">
              <a:spcAft>
                <a:spcPts val="2400"/>
              </a:spcAft>
            </a:pPr>
            <a:r>
              <a:rPr lang="el-GR" sz="2400" b="0" dirty="0"/>
              <a:t>Δάσκαλε, να τι δεν πρέπει </a:t>
            </a:r>
            <a:r>
              <a:rPr lang="el-GR" sz="2400" dirty="0"/>
              <a:t>ποτέ</a:t>
            </a:r>
            <a:r>
              <a:rPr lang="el-GR" sz="2400" b="0" dirty="0"/>
              <a:t> να κάνεις.</a:t>
            </a:r>
            <a:r>
              <a:rPr lang="pl-PL" sz="2400" b="0" dirty="0"/>
              <a:t>:</a:t>
            </a:r>
          </a:p>
          <a:p>
            <a:pPr marL="342900" indent="-342900">
              <a:spcAft>
                <a:spcPts val="2400"/>
              </a:spcAft>
              <a:buFont typeface="Arial" panose="020B0604020202020204" pitchFamily="34" charset="0"/>
              <a:buChar char="•"/>
            </a:pPr>
            <a:r>
              <a:rPr lang="el-GR" sz="2400" dirty="0"/>
              <a:t>Επιβολή συνέπειας αμέσως</a:t>
            </a:r>
            <a:r>
              <a:rPr lang="pl-PL" sz="2400" b="0" dirty="0"/>
              <a:t> – </a:t>
            </a:r>
            <a:r>
              <a:rPr lang="el-GR" sz="2400" b="0" dirty="0"/>
              <a:t>Φυσικά, πρέπει να καλέσετε το μαθητή να λογοδοτήσει, αλλά όχι αμέσως. Κινδυνεύετε να κλιμακώσετε το πρόβλημα αν προσπαθήσετε αμέσως να συζητήσετε μαζί του</a:t>
            </a:r>
            <a:r>
              <a:rPr lang="pl-PL" sz="2400" b="0" dirty="0"/>
              <a:t>.</a:t>
            </a:r>
          </a:p>
          <a:p>
            <a:pPr marL="342900" indent="-342900">
              <a:buFont typeface="Arial" panose="020B0604020202020204" pitchFamily="34" charset="0"/>
              <a:buChar char="•"/>
            </a:pPr>
            <a:r>
              <a:rPr lang="el-GR" sz="2400" dirty="0"/>
              <a:t>Θυμώσεις </a:t>
            </a:r>
            <a:r>
              <a:rPr lang="pl-PL" sz="2400" b="0" dirty="0"/>
              <a:t>– </a:t>
            </a:r>
            <a:r>
              <a:rPr lang="el-GR" sz="2400" b="0" dirty="0"/>
              <a:t>η επιθετικότητα είναι ένα εκρηκτικό μίγμα. Ποτέ μην φωνάζετε ή προσπαθείτε να χρησιμοποιήσετε τη δύναμη της εξουσίας σας για να σταματήσετε τους συναισθηματικά φορτισμένους μαθητές</a:t>
            </a:r>
            <a:r>
              <a:rPr lang="pl-PL" sz="2400" b="0" dirty="0"/>
              <a:t>.</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340768"/>
            <a:ext cx="1170432" cy="961949"/>
          </a:xfrm>
          <a:prstGeom prst="rect">
            <a:avLst/>
          </a:prstGeom>
        </p:spPr>
      </p:pic>
    </p:spTree>
    <p:extLst>
      <p:ext uri="{BB962C8B-B14F-4D97-AF65-F5344CB8AC3E}">
        <p14:creationId xmlns:p14="http://schemas.microsoft.com/office/powerpoint/2010/main" val="2123195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é">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Základn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3849</TotalTime>
  <Words>6123</Words>
  <Application>Microsoft Office PowerPoint</Application>
  <PresentationFormat>Προβολή στην οθόνη (4:3)</PresentationFormat>
  <Paragraphs>315</Paragraphs>
  <Slides>68</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68</vt:i4>
      </vt:variant>
    </vt:vector>
  </HeadingPairs>
  <TitlesOfParts>
    <vt:vector size="74" baseType="lpstr">
      <vt:lpstr>Arial</vt:lpstr>
      <vt:lpstr>Arial </vt:lpstr>
      <vt:lpstr>Arial Black</vt:lpstr>
      <vt:lpstr>Calibri</vt:lpstr>
      <vt:lpstr>Wingdings</vt:lpstr>
      <vt:lpstr>Základné</vt:lpstr>
      <vt:lpstr>ΣΤΑΔΙΑ ΤΗΣ ΣΤΡΑΤΗΓΙΚΗΣ ΟΙΚΟΔΟΜΗΣΗΣ ΕΡΓΑΣΙΑΣ ΜΕ ΕΝΑΝ ΕΠΙΘΕΤΙΚΟ ΜΑΘΗΤΗ</vt:lpstr>
      <vt:lpstr>ΤΙ ΞΕΡΩ ΓΙΑ ΤΟΝ ΤΟΜ;</vt:lpstr>
      <vt:lpstr>ΕΙΣΑΓΩΓΗ</vt:lpstr>
      <vt:lpstr>ΣΥΜΠΤΩΜΑΤΑ</vt:lpstr>
      <vt:lpstr>ΓΙΑΤΙ ΟΙ ΑΝΘΡΩΠΟΙ ΕΙΝΑΙ ΕΠΙΘΕΤΙΚΟΙ;</vt:lpstr>
      <vt:lpstr>ΑΙΤΙΕΣ (1)</vt:lpstr>
      <vt:lpstr>ΑΙΤΙΕΣ (2)</vt:lpstr>
      <vt:lpstr>ΣΥΝΕΠΕΙΕΣ</vt:lpstr>
      <vt:lpstr>ΑΝΑΠΟΤΕΛΕΣΜΑΤΙΚΗ ΑΠΟΚΡΙΣΗ (1)</vt:lpstr>
      <vt:lpstr>ΑΝΑΠΟΤΕΛΕΣΜΑΤΙΚΗ ΑΠΟΚΡΙΣΗ (2)</vt:lpstr>
      <vt:lpstr>ΑΠΟΤΕΛΕΣΜΑΤΙΚΗ ΑΠΟΚΡΙΣΗ (1)</vt:lpstr>
      <vt:lpstr>ΑΠΟΤΕΛΕΣΜΑΤΙΚΗ ΑΠΟΚΡΙΣΗ (2)</vt:lpstr>
      <vt:lpstr>ΣΤΑΔΙΑ ΤΗΣ ΣΤΡΑΤΗΓΙΚΗΣ ΟΙΚΟΔΟΜΗΣΗΣ ΕΡΓΑΣΙΑΣ ΜΕ ΜΑΘΗΤΗ ΧΩΡΙΣ ΔΙΑΘΕΣΗ ΣΥΝΕΡΓΑΣΙΑΣ</vt:lpstr>
      <vt:lpstr>ΕΙΣΑΓΩΓΗ</vt:lpstr>
      <vt:lpstr>ΣΥΜΠΤΩΜΑΤΑ (1)</vt:lpstr>
      <vt:lpstr>ΣΥΜΠΤΩΜΑΤΑ (2)</vt:lpstr>
      <vt:lpstr>ΑΙΤΙΕΣ (1)</vt:lpstr>
      <vt:lpstr>ΑΙΤΙΕΣ (2)</vt:lpstr>
      <vt:lpstr>ΣΥΝΕΠΕΙΕΣ</vt:lpstr>
      <vt:lpstr>ΔΑΣΚΑΛΕ!  Τι πρΕΠΕΙ να κΑΝΕΙΣ; (1)</vt:lpstr>
      <vt:lpstr>ΔΑΣΚΑΛΕ!  Τι πρΕΠΕΙ να κΑΝΕΙΣ; (2)</vt:lpstr>
      <vt:lpstr>ΣΤΑΔΙΑ ΤΗΣ ΟΙΚΟΔΟΜΗΣΗΣ  ΣΤΡΑΤΗΓΙΚΗΣ ΕΡΓΑΣΙΑΣ ΜΕ ΕΝΑΝ ΧΕΙΡΑΓΩΓΙΚΟ ΦΟΙΤΗΤΗ</vt:lpstr>
      <vt:lpstr>ΕΙΣΑΓΩΓΗ</vt:lpstr>
      <vt:lpstr>ΣΥΜΠΤΩΜΑΤΑ (1)</vt:lpstr>
      <vt:lpstr>ΣΥΜΠΤΩΜΑΤΑ (2)</vt:lpstr>
      <vt:lpstr>ΑΙΤΙΕΣ (1)</vt:lpstr>
      <vt:lpstr>ΑΙΤΙΕΣ (2)</vt:lpstr>
      <vt:lpstr>ΣΥΝΕΠΕΙΕΣ (1)</vt:lpstr>
      <vt:lpstr>ΣΥΝΕΠΕΙΕΣ (2)</vt:lpstr>
      <vt:lpstr>ΣΥΝΕΠΕΙΕΣ (3)</vt:lpstr>
      <vt:lpstr>ΔΑΣΚΑΛΕ! Τι ΠΡΕΠΕΙ να κανεις; (1)</vt:lpstr>
      <vt:lpstr>ΔΑΣΚΑΛΕ! Τι ΠΡΕΠΕΙ να κανεις;(2)</vt:lpstr>
      <vt:lpstr>ΔΑΣΚΑΛΕ! Τι ΠΡΕΠΕΙ να κανεις; (3)</vt:lpstr>
      <vt:lpstr>ΣΤΑΔΙΑ ΤΗΣ ΣΤΡΑΤΗΓΙΚΗΣ ΟΙΚΟΔΟΜΗΣΗΣ ΕΡΓΑΣΙΑΣ ΜΕ ΕΝΑΝ ΕΠΙΘΕΤΙΚΟ ΜΑΘΗΤΗ</vt:lpstr>
      <vt:lpstr>ΕΙΣΑΓΩΓΗ</vt:lpstr>
      <vt:lpstr>ΣΥΜΠΤΩΜΑΤΑ (1)</vt:lpstr>
      <vt:lpstr>ΣΥΜΠΤΩΜΑΤΑ (2)</vt:lpstr>
      <vt:lpstr>ΣΥΜΠΤΩΜΑΤΑ (3)</vt:lpstr>
      <vt:lpstr>ΑΙΤΙΕΣ (1)</vt:lpstr>
      <vt:lpstr>ΑΙΤΙΕΣ (2)</vt:lpstr>
      <vt:lpstr>ΑΙΤΙΕΣ (3)</vt:lpstr>
      <vt:lpstr>ΑΙΤΙΕΣ (4)</vt:lpstr>
      <vt:lpstr>ΣΥΝΕΠΕΙΕΣ (1)</vt:lpstr>
      <vt:lpstr>ΣΥΝΕΠΕΙΕΣ (2)</vt:lpstr>
      <vt:lpstr>ΣΥΝΕΠΕΙΕΣ (3)</vt:lpstr>
      <vt:lpstr>ΣΥΝΕΠΕΙΕΣ (4)</vt:lpstr>
      <vt:lpstr>ΔΑΣΚΑΛΕ! ΤΙ ΠΡΕΠΕΙ ΝΑ ΚΑΝΕΙΣ; (1)</vt:lpstr>
      <vt:lpstr>ΔΑΣΚΑΛΕ! ΤΙ ΠΡΕΠΕΙ ΝΑ ΚΑΝΕΙΣ; (2)</vt:lpstr>
      <vt:lpstr>ΔΑΣΚΑΛΕ! ΤΙ ΠΡΕΠΕΙ ΝΑ ΚΑΝΕΙΣ;(3)</vt:lpstr>
      <vt:lpstr>ΔΑΣΚΑΛΕ! ΤΙ ΠΡΕΠΕΙ ΝΑ ΚΑΝΕΙΣ; (4)</vt:lpstr>
      <vt:lpstr>ΣΤΑΔΙΑ ΤΗΣ ΣΤΡΑΤΗΓΙΚΗΣ ΟΙΚΟΔΟΜΗΣΗΣ ΕΡΓΑΣΙΑΣ ΜΕ ΕΝΑΝ ΜΑΘΗΤΗ ΠΟΥ ΕΣΤΙΑΖΕΙ ΤΗΝ ΠΡΟΣΟΧΗ ΣΤΟΝ ΕΑΥΤΟ ΤΟΥ</vt:lpstr>
      <vt:lpstr>ΕΙΣΑΓΩΓΗ</vt:lpstr>
      <vt:lpstr>ΣΥΜΠΤΩΜΑΤΑ (1)</vt:lpstr>
      <vt:lpstr>ΣΥΜΠΤΩΜΑΤΑ (2)</vt:lpstr>
      <vt:lpstr>ΣΥΜΠΤΩΜΑΤΑ (3)</vt:lpstr>
      <vt:lpstr>ΑΙΤΙΕΣ (1)</vt:lpstr>
      <vt:lpstr>ΑΙΤΙΕΣ (2)</vt:lpstr>
      <vt:lpstr>ΑΙΤΙΕΣ (3)</vt:lpstr>
      <vt:lpstr>ΑΙΤΙΕΣ (4)</vt:lpstr>
      <vt:lpstr>ΣΥΝΕΠΕΙΕΣ (1)</vt:lpstr>
      <vt:lpstr>ΣΥΝΕΠΕΙΕΣ (2)</vt:lpstr>
      <vt:lpstr>ΣΥΝΕΠΕΙΕΣ (3)</vt:lpstr>
      <vt:lpstr>ΔΑΣΚΑΛΕ! ΤΙ ΠΡΕΠΕΙ ΝΑ ΚΑΝΕΙΣ; (1)</vt:lpstr>
      <vt:lpstr>ΔΑΣΚΑΛΕ! ΤΙ ΠΡΕΠΕΙ ΝΑ ΚΑΝΕΙΣ; (2)</vt:lpstr>
      <vt:lpstr>ΔΑΣΚΑΛΕ! ΤΙ ΠΡΕΠΕΙ ΝΑ ΚΑΝΕΙΣ; (3)</vt:lpstr>
      <vt:lpstr>ΔΑΣΚΑΛΕ! ΤΙ ΠΡΕΠΕΙ ΝΑ ΚΑΝΕΙΣ; (4)</vt:lpstr>
      <vt:lpstr>ΔΑΣΚΑΛΕ! ΤΙ ΠΡΕΠΕΙ ΝΑ ΚΑΝΕΙΣ; (5)</vt:lpstr>
      <vt:lpstr>ΔΑΣΚΑΛΕ! ΤΙ ΠΡΕΠΕΙ ΝΑ ΚΑΝΕΙΣ;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Palková</dc:creator>
  <cp:lastModifiedBy>Giannis Chatzizisis</cp:lastModifiedBy>
  <cp:revision>192</cp:revision>
  <cp:lastPrinted>2019-02-12T08:21:40Z</cp:lastPrinted>
  <dcterms:created xsi:type="dcterms:W3CDTF">2019-02-10T21:49:04Z</dcterms:created>
  <dcterms:modified xsi:type="dcterms:W3CDTF">2021-03-12T15:45:34Z</dcterms:modified>
</cp:coreProperties>
</file>